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4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6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8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9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727" r:id="rId3"/>
    <p:sldMasterId id="2147483744" r:id="rId4"/>
    <p:sldMasterId id="2147483761" r:id="rId5"/>
    <p:sldMasterId id="2147483773" r:id="rId6"/>
    <p:sldMasterId id="2147483785" r:id="rId7"/>
    <p:sldMasterId id="2147483802" r:id="rId8"/>
    <p:sldMasterId id="2147483819" r:id="rId9"/>
    <p:sldMasterId id="2147487067" r:id="rId10"/>
  </p:sldMasterIdLst>
  <p:notesMasterIdLst>
    <p:notesMasterId r:id="rId17"/>
  </p:notesMasterIdLst>
  <p:handoutMasterIdLst>
    <p:handoutMasterId r:id="rId18"/>
  </p:handoutMasterIdLst>
  <p:sldIdLst>
    <p:sldId id="617" r:id="rId11"/>
    <p:sldId id="613" r:id="rId12"/>
    <p:sldId id="619" r:id="rId13"/>
    <p:sldId id="621" r:id="rId14"/>
    <p:sldId id="622" r:id="rId15"/>
    <p:sldId id="618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Gill, Debbie" initials="MD" lastIdx="1" clrIdx="0">
    <p:extLst>
      <p:ext uri="{19B8F6BF-5375-455C-9EA6-DF929625EA0E}">
        <p15:presenceInfo xmlns:p15="http://schemas.microsoft.com/office/powerpoint/2012/main" userId="S-1-5-21-344340502-4252695000-2390403120-1325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437"/>
    <a:srgbClr val="AEE1E4"/>
    <a:srgbClr val="88D4D8"/>
    <a:srgbClr val="68C2CC"/>
    <a:srgbClr val="67C8CD"/>
    <a:srgbClr val="6497D0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56" autoAdjust="0"/>
    <p:restoredTop sz="92655" autoAdjust="0"/>
  </p:normalViewPr>
  <p:slideViewPr>
    <p:cSldViewPr snapToGrid="0">
      <p:cViewPr varScale="1">
        <p:scale>
          <a:sx n="76" d="100"/>
          <a:sy n="76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250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ABF5FDC-0829-409D-9D12-25C79D48F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86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59B8BA6-D145-4E9F-A3A7-1CEAC2E552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734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6DAC6-5992-4D4F-861F-5DD72D6CBE3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13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38" y="5005388"/>
            <a:ext cx="16732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5021263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5295900"/>
            <a:ext cx="7588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276225" y="5335588"/>
            <a:ext cx="1101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smtClean="0">
                <a:solidFill>
                  <a:schemeClr val="folHlink"/>
                </a:solidFill>
                <a:cs typeface="Arial" charset="0"/>
              </a:rPr>
              <a:t>Add gov’t logo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49275"/>
            <a:ext cx="7772400" cy="21844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76575"/>
            <a:ext cx="6400800" cy="175260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400"/>
            </a:lvl1pPr>
          </a:lstStyle>
          <a:p>
            <a:r>
              <a:rPr lang="en-US"/>
              <a:t>Your Name Here</a:t>
            </a:r>
          </a:p>
          <a:p>
            <a:r>
              <a:rPr lang="en-US"/>
              <a:t>MEASURE Evaluation</a:t>
            </a:r>
          </a:p>
          <a:p>
            <a:r>
              <a:rPr lang="en-US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95699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015E-2B57-4DFE-A123-46B8BDABF482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396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F7C11-EAEB-4F35-9C2C-0BDE7677BC29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4396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FE9C-7C80-4226-A465-58829FF8BC29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8526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25" y="1600200"/>
            <a:ext cx="380523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1563" y="1600200"/>
            <a:ext cx="380523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D29C1-41E0-4B93-AC90-13C595162B7A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4960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0422A-B03E-44C6-B041-CB6F11D02BC4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5724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D1F57-FE54-4432-A601-B9796794C44B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939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7D072-3028-4E78-B269-42B0EBCF79F3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3401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1128-ABF3-4F11-9E46-FF8CCC771279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3697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9565-A19E-42AE-BFC8-22DBC5697321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282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EE41E-D6E1-439B-B253-DF8CD6584A4C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1537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274638"/>
            <a:ext cx="1939925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25" y="274638"/>
            <a:ext cx="567055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86BEB-EB4B-47F2-96DF-2CB0EF0E35E6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0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274638"/>
            <a:ext cx="1939925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25" y="274638"/>
            <a:ext cx="567055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A76EA-776A-40AF-A967-E414D5785510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8730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9E00A-FE7F-4969-9BCA-698279457678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379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69149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4718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55231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2227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953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4216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619952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594978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162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C0B00-DB9E-410C-8EF4-F6D1BF380D4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0807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1234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59499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7386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3840480"/>
            <a:ext cx="6400799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0313B69-D75C-451F-BB54-2AACD5897C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73520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k object 16"/>
          <p:cNvSpPr>
            <a:spLocks/>
          </p:cNvSpPr>
          <p:nvPr/>
        </p:nvSpPr>
        <p:spPr bwMode="auto">
          <a:xfrm>
            <a:off x="9144000" y="1193800"/>
            <a:ext cx="0" cy="4470400"/>
          </a:xfrm>
          <a:custGeom>
            <a:avLst/>
            <a:gdLst>
              <a:gd name="T0" fmla="*/ 0 h 5067300"/>
              <a:gd name="T1" fmla="*/ 2707856 h 506730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noFill/>
          <a:ln w="3175">
            <a:solidFill>
              <a:srgbClr val="A7BF3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bk object 17"/>
          <p:cNvSpPr>
            <a:spLocks/>
          </p:cNvSpPr>
          <p:nvPr/>
        </p:nvSpPr>
        <p:spPr bwMode="auto">
          <a:xfrm>
            <a:off x="0" y="0"/>
            <a:ext cx="9144000" cy="1223963"/>
          </a:xfrm>
          <a:custGeom>
            <a:avLst/>
            <a:gdLst>
              <a:gd name="T0" fmla="*/ 0 w 10058400"/>
              <a:gd name="T1" fmla="*/ 742567 h 1386840"/>
              <a:gd name="T2" fmla="*/ 6245475 w 10058400"/>
              <a:gd name="T3" fmla="*/ 742567 h 1386840"/>
              <a:gd name="T4" fmla="*/ 6245475 w 10058400"/>
              <a:gd name="T5" fmla="*/ 0 h 1386840"/>
              <a:gd name="T6" fmla="*/ 0 w 10058400"/>
              <a:gd name="T7" fmla="*/ 0 h 1386840"/>
              <a:gd name="T8" fmla="*/ 0 w 10058400"/>
              <a:gd name="T9" fmla="*/ 742567 h 1386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86840">
                <a:moveTo>
                  <a:pt x="0" y="1386839"/>
                </a:moveTo>
                <a:lnTo>
                  <a:pt x="10058400" y="1386839"/>
                </a:lnTo>
                <a:lnTo>
                  <a:pt x="10058400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C73437"/>
          </a:solidFill>
          <a:ln>
            <a:noFill/>
          </a:ln>
          <a:ex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396537"/>
            <a:ext cx="7227455" cy="430887"/>
          </a:xfrm>
        </p:spPr>
        <p:txBody>
          <a:bodyPr/>
          <a:lstStyle>
            <a:lvl1pPr algn="l">
              <a:defRPr sz="28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4413" y="3097213"/>
            <a:ext cx="7115175" cy="307777"/>
          </a:xfr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dirty="0"/>
          </a:p>
        </p:txBody>
      </p:sp>
      <p:sp>
        <p:nvSpPr>
          <p:cNvPr id="6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F843067-4DDF-4D6E-8FDD-A266543618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800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8273" y="714451"/>
            <a:ext cx="7227455" cy="661720"/>
          </a:xfrm>
        </p:spPr>
        <p:txBody>
          <a:bodyPr/>
          <a:lstStyle>
            <a:lvl1pPr>
              <a:defRPr sz="43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465B76A-27A9-481A-98C1-25D78F0880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45658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8273" y="714451"/>
            <a:ext cx="7227455" cy="661720"/>
          </a:xfrm>
        </p:spPr>
        <p:txBody>
          <a:bodyPr/>
          <a:lstStyle>
            <a:lvl1pPr>
              <a:defRPr sz="43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CDF2A4-D04F-4A9D-8FEB-EADE18DB5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51540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/>
          </p:cNvSpPr>
          <p:nvPr/>
        </p:nvSpPr>
        <p:spPr bwMode="auto">
          <a:xfrm>
            <a:off x="0" y="1220788"/>
            <a:ext cx="9144000" cy="4443412"/>
          </a:xfrm>
          <a:custGeom>
            <a:avLst/>
            <a:gdLst>
              <a:gd name="T0" fmla="*/ 0 w 10058400"/>
              <a:gd name="T1" fmla="*/ 2692558 h 5036185"/>
              <a:gd name="T2" fmla="*/ 6245475 w 10058400"/>
              <a:gd name="T3" fmla="*/ 2692558 h 5036185"/>
              <a:gd name="T4" fmla="*/ 6245475 w 10058400"/>
              <a:gd name="T5" fmla="*/ 0 h 5036185"/>
              <a:gd name="T6" fmla="*/ 0 w 10058400"/>
              <a:gd name="T7" fmla="*/ 0 h 5036185"/>
              <a:gd name="T8" fmla="*/ 0 w 10058400"/>
              <a:gd name="T9" fmla="*/ 2692558 h 5036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5036185">
                <a:moveTo>
                  <a:pt x="0" y="5036058"/>
                </a:moveTo>
                <a:lnTo>
                  <a:pt x="10058400" y="5036058"/>
                </a:lnTo>
                <a:lnTo>
                  <a:pt x="10058400" y="0"/>
                </a:lnTo>
                <a:lnTo>
                  <a:pt x="0" y="0"/>
                </a:lnTo>
                <a:lnTo>
                  <a:pt x="0" y="5036058"/>
                </a:lnTo>
                <a:close/>
              </a:path>
            </a:pathLst>
          </a:custGeom>
          <a:solidFill>
            <a:srgbClr val="A7BF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bk object 17"/>
          <p:cNvSpPr>
            <a:spLocks/>
          </p:cNvSpPr>
          <p:nvPr/>
        </p:nvSpPr>
        <p:spPr bwMode="auto">
          <a:xfrm>
            <a:off x="1588" y="0"/>
            <a:ext cx="0" cy="1223963"/>
          </a:xfrm>
          <a:custGeom>
            <a:avLst/>
            <a:gdLst>
              <a:gd name="T0" fmla="*/ 0 h 1386840"/>
              <a:gd name="T1" fmla="*/ 742567 h 138684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noFill/>
          <a:ln w="4318">
            <a:solidFill>
              <a:srgbClr val="1E18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bk object 18"/>
          <p:cNvSpPr>
            <a:spLocks/>
          </p:cNvSpPr>
          <p:nvPr/>
        </p:nvSpPr>
        <p:spPr bwMode="auto">
          <a:xfrm>
            <a:off x="0" y="0"/>
            <a:ext cx="9144000" cy="1220788"/>
          </a:xfrm>
          <a:custGeom>
            <a:avLst/>
            <a:gdLst>
              <a:gd name="T0" fmla="*/ 0 w 10058400"/>
              <a:gd name="T1" fmla="*/ 738109 h 1384300"/>
              <a:gd name="T2" fmla="*/ 6245475 w 10058400"/>
              <a:gd name="T3" fmla="*/ 738109 h 1384300"/>
              <a:gd name="T4" fmla="*/ 6245475 w 10058400"/>
              <a:gd name="T5" fmla="*/ 0 h 1384300"/>
              <a:gd name="T6" fmla="*/ 0 w 10058400"/>
              <a:gd name="T7" fmla="*/ 0 h 1384300"/>
              <a:gd name="T8" fmla="*/ 0 w 10058400"/>
              <a:gd name="T9" fmla="*/ 738109 h 1384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00" h="1384300">
                <a:moveTo>
                  <a:pt x="0" y="1383791"/>
                </a:moveTo>
                <a:lnTo>
                  <a:pt x="10058400" y="1383791"/>
                </a:lnTo>
                <a:lnTo>
                  <a:pt x="10058400" y="0"/>
                </a:lnTo>
                <a:lnTo>
                  <a:pt x="0" y="0"/>
                </a:lnTo>
                <a:lnTo>
                  <a:pt x="0" y="1383791"/>
                </a:lnTo>
                <a:close/>
              </a:path>
            </a:pathLst>
          </a:custGeom>
          <a:solidFill>
            <a:srgbClr val="1E18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90B7D0-9F04-4922-BE21-FC691D54F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37615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77F60-E471-4E56-B246-D6BDC1FAC51B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9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8A43-15F4-498C-B034-6B77E858E8E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79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142E5-5225-4CE2-8D3F-54F3E8C073E8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59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5A66E-9D1A-499C-8FD8-0250E8DD784A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43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31FAD-B8B5-412B-B2F5-5778517A962E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09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34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98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90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8EBF9-4484-4BC6-9B15-76DA03A4D2B4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45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05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78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11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991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9163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48950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25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019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11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39A2F72-B495-4784-970D-3F2ADE9CD68F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7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3C213-0EDF-4BF0-9ED0-D1DBCEB5C20E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57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FD59213-3C34-4CCD-A1D8-0BFE2BCE772B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596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6C3D0F5-282A-4390-B7BA-DAA74618D59D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78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29E09E2-410E-4858-9DEE-5DB5DA80CACB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56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3EE7BD-384F-464D-9CAA-0F2AFAA3AD3C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08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5010150"/>
            <a:ext cx="16732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501015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5295900"/>
            <a:ext cx="7588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276225" y="5335588"/>
            <a:ext cx="1101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smtClean="0">
                <a:solidFill>
                  <a:schemeClr val="folHlink"/>
                </a:solidFill>
                <a:cs typeface="Arial" charset="0"/>
              </a:rPr>
              <a:t>Add gov’t logo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49275"/>
            <a:ext cx="7772400" cy="21844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76575"/>
            <a:ext cx="6400800" cy="175260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357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D3E67-8873-4E71-B807-65B1F862AA1F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867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E0838-96FB-4FDD-B9A6-5624ABE444F9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010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25" y="1600200"/>
            <a:ext cx="380523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1563" y="1600200"/>
            <a:ext cx="380523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0B084-8D09-463A-9F5C-10CCD4BA4D2E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262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9CF3F-37CC-40C5-A7D9-896FC4F61493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9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02B1-47CF-4874-97F7-7B57E3C73EF3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1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25" y="1600200"/>
            <a:ext cx="380523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1563" y="1600200"/>
            <a:ext cx="380523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3D496-9B96-48FF-911B-2EE21847B700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631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749C-1BF4-4341-B2C4-B073E0050555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996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97D-6101-4DB4-B46C-81A59F3BEB83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623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70FD6-ABC9-4A20-B97D-097DF58069B1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201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F72A1-E491-4176-8EB8-214B47D89F10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889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274638"/>
            <a:ext cx="1939925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25" y="274638"/>
            <a:ext cx="567055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B8D1D-927D-4A84-8F60-A3064E8FAC12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365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6DA68-2E24-4613-9150-5A3B41E7534B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751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7F37-50AE-4CD6-A774-5FE6DE94E31C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46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371E4-DB0C-401E-8AB2-026BA4E73394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444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70B23-4BBE-4CE1-A53C-520859019249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269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1D7F0-A737-4055-9492-B8FBAAA8194B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6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92F71-EA4B-4627-AF78-24D6DA6131F6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703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839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32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378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297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200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708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0948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03973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85975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7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ABD0A-CF63-4D27-B24E-2EE1A9A9B272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729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872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866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865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0244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9420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765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561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60793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63190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85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CD211-FA1F-4909-9B57-48F291E556B7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929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4262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045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350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182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445644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367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355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9031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8469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656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04BFB-1FC0-4CCC-93B7-CE93033C8482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7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45951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550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7967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331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7178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216696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8682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9941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9230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86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E6AA0-103F-41F8-A8A1-4EBBF7711AB7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291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15932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3400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679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01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0EBA3B0-CA58-4AE7-AF22-FD69D55743A1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5357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68E79A4-DDB5-403C-A6FB-E9B45DF201AE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7849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99131F1-E410-4D8B-9CA7-6F31A4781DBF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3797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DE9C3B5-2AC1-46FE-AC8B-11C4A33C7EAC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9419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25" y="274638"/>
            <a:ext cx="7762875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5" y="16002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6325" y="1752600"/>
            <a:ext cx="7762875" cy="396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228600" y="6124575"/>
            <a:ext cx="1066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3CAE057-5B6C-46A7-9AF0-1AEDF9F8EC42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4"/>
          </p:nvPr>
        </p:nvSpPr>
        <p:spPr>
          <a:xfrm>
            <a:off x="685800" y="6096000"/>
            <a:ext cx="41910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5839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5010150"/>
            <a:ext cx="16732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501015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49275"/>
            <a:ext cx="7772400" cy="21844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76575"/>
            <a:ext cx="6400800" cy="175260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9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4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slideLayout" Target="../slideLayouts/slideLayout95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slideLayout" Target="../slideLayouts/slideLayout9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74638"/>
            <a:ext cx="7762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1600200"/>
            <a:ext cx="77628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124575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00C28C11-2DEF-497D-B74E-B53DA85518CF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1270000" y="6477000"/>
            <a:ext cx="756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096000"/>
            <a:ext cx="4191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solidFill>
                  <a:srgbClr val="969696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7929" r:id="rId1"/>
    <p:sldLayoutId id="2147487821" r:id="rId2"/>
    <p:sldLayoutId id="2147487822" r:id="rId3"/>
    <p:sldLayoutId id="2147487823" r:id="rId4"/>
    <p:sldLayoutId id="2147487824" r:id="rId5"/>
    <p:sldLayoutId id="2147487825" r:id="rId6"/>
    <p:sldLayoutId id="2147487826" r:id="rId7"/>
    <p:sldLayoutId id="2147487827" r:id="rId8"/>
    <p:sldLayoutId id="2147487828" r:id="rId9"/>
    <p:sldLayoutId id="2147487829" r:id="rId10"/>
    <p:sldLayoutId id="2147487830" r:id="rId11"/>
    <p:sldLayoutId id="2147487831" r:id="rId12"/>
    <p:sldLayoutId id="2147487832" r:id="rId13"/>
    <p:sldLayoutId id="2147487833" r:id="rId14"/>
    <p:sldLayoutId id="2147487834" r:id="rId15"/>
    <p:sldLayoutId id="2147487835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older 2"/>
          <p:cNvSpPr>
            <a:spLocks noGrp="1"/>
          </p:cNvSpPr>
          <p:nvPr>
            <p:ph type="title"/>
          </p:nvPr>
        </p:nvSpPr>
        <p:spPr bwMode="auto">
          <a:xfrm>
            <a:off x="408781" y="324082"/>
            <a:ext cx="7226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dirty="0" smtClean="0"/>
          </a:p>
        </p:txBody>
      </p:sp>
      <p:sp>
        <p:nvSpPr>
          <p:cNvPr id="4099" name="Holder 3"/>
          <p:cNvSpPr>
            <a:spLocks noGrp="1"/>
          </p:cNvSpPr>
          <p:nvPr>
            <p:ph type="body" idx="1"/>
          </p:nvPr>
        </p:nvSpPr>
        <p:spPr bwMode="auto">
          <a:xfrm>
            <a:off x="1014413" y="3097213"/>
            <a:ext cx="71151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dirty="0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2460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defTabSz="820583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2460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820583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4606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819150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CFEF95-D015-4969-BEB6-B4C8119C69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942" r:id="rId1"/>
    <p:sldLayoutId id="2147487943" r:id="rId2"/>
    <p:sldLayoutId id="2147487944" r:id="rId3"/>
    <p:sldLayoutId id="2147487945" r:id="rId4"/>
    <p:sldLayoutId id="2147487946" r:id="rId5"/>
    <p:sldLayoutId id="2147487947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0">
          <a:solidFill>
            <a:schemeClr val="bg1"/>
          </a:solidFill>
          <a:latin typeface="Century Gothic" charset="0"/>
          <a:ea typeface="Century Gothic" charset="0"/>
          <a:cs typeface="Century 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1pPr>
      <a:lvl2pPr marL="40957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191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3031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398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51456">
        <a:defRPr>
          <a:latin typeface="+mn-lt"/>
          <a:ea typeface="+mn-ea"/>
          <a:cs typeface="+mn-cs"/>
        </a:defRPr>
      </a:lvl6pPr>
      <a:lvl7pPr marL="2461748">
        <a:defRPr>
          <a:latin typeface="+mn-lt"/>
          <a:ea typeface="+mn-ea"/>
          <a:cs typeface="+mn-cs"/>
        </a:defRPr>
      </a:lvl7pPr>
      <a:lvl8pPr marL="2872039">
        <a:defRPr>
          <a:latin typeface="+mn-lt"/>
          <a:ea typeface="+mn-ea"/>
          <a:cs typeface="+mn-cs"/>
        </a:defRPr>
      </a:lvl8pPr>
      <a:lvl9pPr marL="32823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0291">
        <a:defRPr>
          <a:latin typeface="+mn-lt"/>
          <a:ea typeface="+mn-ea"/>
          <a:cs typeface="+mn-cs"/>
        </a:defRPr>
      </a:lvl2pPr>
      <a:lvl3pPr marL="820583">
        <a:defRPr>
          <a:latin typeface="+mn-lt"/>
          <a:ea typeface="+mn-ea"/>
          <a:cs typeface="+mn-cs"/>
        </a:defRPr>
      </a:lvl3pPr>
      <a:lvl4pPr marL="1230874">
        <a:defRPr>
          <a:latin typeface="+mn-lt"/>
          <a:ea typeface="+mn-ea"/>
          <a:cs typeface="+mn-cs"/>
        </a:defRPr>
      </a:lvl4pPr>
      <a:lvl5pPr marL="1641165">
        <a:defRPr>
          <a:latin typeface="+mn-lt"/>
          <a:ea typeface="+mn-ea"/>
          <a:cs typeface="+mn-cs"/>
        </a:defRPr>
      </a:lvl5pPr>
      <a:lvl6pPr marL="2051456">
        <a:defRPr>
          <a:latin typeface="+mn-lt"/>
          <a:ea typeface="+mn-ea"/>
          <a:cs typeface="+mn-cs"/>
        </a:defRPr>
      </a:lvl6pPr>
      <a:lvl7pPr marL="2461748">
        <a:defRPr>
          <a:latin typeface="+mn-lt"/>
          <a:ea typeface="+mn-ea"/>
          <a:cs typeface="+mn-cs"/>
        </a:defRPr>
      </a:lvl7pPr>
      <a:lvl8pPr marL="2872039">
        <a:defRPr>
          <a:latin typeface="+mn-lt"/>
          <a:ea typeface="+mn-ea"/>
          <a:cs typeface="+mn-cs"/>
        </a:defRPr>
      </a:lvl8pPr>
      <a:lvl9pPr marL="328233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7836" r:id="rId1"/>
    <p:sldLayoutId id="2147487837" r:id="rId2"/>
    <p:sldLayoutId id="2147487838" r:id="rId3"/>
    <p:sldLayoutId id="2147487839" r:id="rId4"/>
    <p:sldLayoutId id="2147487840" r:id="rId5"/>
    <p:sldLayoutId id="2147487841" r:id="rId6"/>
    <p:sldLayoutId id="2147487842" r:id="rId7"/>
    <p:sldLayoutId id="2147487843" r:id="rId8"/>
    <p:sldLayoutId id="2147487844" r:id="rId9"/>
    <p:sldLayoutId id="2147487845" r:id="rId10"/>
    <p:sldLayoutId id="2147487846" r:id="rId11"/>
    <p:sldLayoutId id="2147487847" r:id="rId12"/>
    <p:sldLayoutId id="2147487930" r:id="rId13"/>
    <p:sldLayoutId id="2147487931" r:id="rId14"/>
    <p:sldLayoutId id="2147487932" r:id="rId15"/>
    <p:sldLayoutId id="2147487933" r:id="rId16"/>
    <p:sldLayoutId id="2147487934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74638"/>
            <a:ext cx="7762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1600200"/>
            <a:ext cx="77628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124575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46FAF538-3B91-4868-9FBC-3B3F4E2A2B0C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270000" y="6477000"/>
            <a:ext cx="756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096000"/>
            <a:ext cx="4191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6" name="Picture 8" descr="Vertical_RGB_600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829300"/>
            <a:ext cx="11160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logo_200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00" y="5829300"/>
            <a:ext cx="965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7935" r:id="rId1"/>
    <p:sldLayoutId id="2147487848" r:id="rId2"/>
    <p:sldLayoutId id="2147487849" r:id="rId3"/>
    <p:sldLayoutId id="2147487850" r:id="rId4"/>
    <p:sldLayoutId id="2147487851" r:id="rId5"/>
    <p:sldLayoutId id="2147487852" r:id="rId6"/>
    <p:sldLayoutId id="2147487853" r:id="rId7"/>
    <p:sldLayoutId id="2147487854" r:id="rId8"/>
    <p:sldLayoutId id="2147487855" r:id="rId9"/>
    <p:sldLayoutId id="2147487856" r:id="rId10"/>
    <p:sldLayoutId id="2147487857" r:id="rId11"/>
    <p:sldLayoutId id="2147487858" r:id="rId12"/>
    <p:sldLayoutId id="2147487859" r:id="rId13"/>
    <p:sldLayoutId id="2147487860" r:id="rId14"/>
    <p:sldLayoutId id="2147487861" r:id="rId15"/>
    <p:sldLayoutId id="2147487862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7863" r:id="rId1"/>
    <p:sldLayoutId id="2147487864" r:id="rId2"/>
    <p:sldLayoutId id="2147487865" r:id="rId3"/>
    <p:sldLayoutId id="2147487866" r:id="rId4"/>
    <p:sldLayoutId id="2147487867" r:id="rId5"/>
    <p:sldLayoutId id="2147487868" r:id="rId6"/>
    <p:sldLayoutId id="2147487869" r:id="rId7"/>
    <p:sldLayoutId id="2147487870" r:id="rId8"/>
    <p:sldLayoutId id="2147487871" r:id="rId9"/>
    <p:sldLayoutId id="2147487872" r:id="rId10"/>
    <p:sldLayoutId id="21474878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7874" r:id="rId1"/>
    <p:sldLayoutId id="2147487875" r:id="rId2"/>
    <p:sldLayoutId id="2147487876" r:id="rId3"/>
    <p:sldLayoutId id="2147487877" r:id="rId4"/>
    <p:sldLayoutId id="2147487878" r:id="rId5"/>
    <p:sldLayoutId id="2147487879" r:id="rId6"/>
    <p:sldLayoutId id="2147487880" r:id="rId7"/>
    <p:sldLayoutId id="2147487881" r:id="rId8"/>
    <p:sldLayoutId id="2147487882" r:id="rId9"/>
    <p:sldLayoutId id="2147487883" r:id="rId10"/>
    <p:sldLayoutId id="21474878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7885" r:id="rId1"/>
    <p:sldLayoutId id="2147487886" r:id="rId2"/>
    <p:sldLayoutId id="2147487887" r:id="rId3"/>
    <p:sldLayoutId id="2147487888" r:id="rId4"/>
    <p:sldLayoutId id="2147487889" r:id="rId5"/>
    <p:sldLayoutId id="2147487890" r:id="rId6"/>
    <p:sldLayoutId id="2147487891" r:id="rId7"/>
    <p:sldLayoutId id="2147487892" r:id="rId8"/>
    <p:sldLayoutId id="2147487893" r:id="rId9"/>
    <p:sldLayoutId id="2147487894" r:id="rId10"/>
    <p:sldLayoutId id="21474878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7896" r:id="rId1"/>
    <p:sldLayoutId id="2147487897" r:id="rId2"/>
    <p:sldLayoutId id="2147487898" r:id="rId3"/>
    <p:sldLayoutId id="2147487899" r:id="rId4"/>
    <p:sldLayoutId id="2147487900" r:id="rId5"/>
    <p:sldLayoutId id="2147487901" r:id="rId6"/>
    <p:sldLayoutId id="2147487902" r:id="rId7"/>
    <p:sldLayoutId id="2147487903" r:id="rId8"/>
    <p:sldLayoutId id="2147487904" r:id="rId9"/>
    <p:sldLayoutId id="2147487905" r:id="rId10"/>
    <p:sldLayoutId id="2147487906" r:id="rId11"/>
    <p:sldLayoutId id="2147487936" r:id="rId12"/>
    <p:sldLayoutId id="2147487937" r:id="rId13"/>
    <p:sldLayoutId id="2147487938" r:id="rId14"/>
    <p:sldLayoutId id="2147487939" r:id="rId15"/>
    <p:sldLayoutId id="2147487940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74638"/>
            <a:ext cx="7762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1600200"/>
            <a:ext cx="77628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124575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9AA7394B-1EFB-43C9-9C8C-AE58EF7D7A54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270000" y="6477000"/>
            <a:ext cx="756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096000"/>
            <a:ext cx="4191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solidFill>
                  <a:srgbClr val="969696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3080" name="Picture 8" descr="Vertical_RGB_60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829300"/>
            <a:ext cx="11160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logo_200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00" y="5829300"/>
            <a:ext cx="965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7941" r:id="rId1"/>
    <p:sldLayoutId id="2147487907" r:id="rId2"/>
    <p:sldLayoutId id="2147487908" r:id="rId3"/>
    <p:sldLayoutId id="2147487909" r:id="rId4"/>
    <p:sldLayoutId id="2147487910" r:id="rId5"/>
    <p:sldLayoutId id="2147487911" r:id="rId6"/>
    <p:sldLayoutId id="2147487912" r:id="rId7"/>
    <p:sldLayoutId id="2147487913" r:id="rId8"/>
    <p:sldLayoutId id="2147487914" r:id="rId9"/>
    <p:sldLayoutId id="2147487915" r:id="rId10"/>
    <p:sldLayoutId id="2147487916" r:id="rId11"/>
    <p:sldLayoutId id="214748791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7918" r:id="rId1"/>
    <p:sldLayoutId id="2147487919" r:id="rId2"/>
    <p:sldLayoutId id="2147487920" r:id="rId3"/>
    <p:sldLayoutId id="2147487921" r:id="rId4"/>
    <p:sldLayoutId id="2147487922" r:id="rId5"/>
    <p:sldLayoutId id="2147487923" r:id="rId6"/>
    <p:sldLayoutId id="2147487924" r:id="rId7"/>
    <p:sldLayoutId id="2147487925" r:id="rId8"/>
    <p:sldLayoutId id="2147487926" r:id="rId9"/>
    <p:sldLayoutId id="2147487927" r:id="rId10"/>
    <p:sldLayoutId id="21474879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unc.edu/measure/our-work/data-demand-and-use/7-steps-to-improve-hiv-aids-programs" TargetMode="External"/><Relationship Id="rId2" Type="http://schemas.openxmlformats.org/officeDocument/2006/relationships/hyperlink" Target="http://www.cpc.unc.edu/measure/resources/publications/ja-13-161" TargetMode="External"/><Relationship Id="rId1" Type="http://schemas.openxmlformats.org/officeDocument/2006/relationships/slideLayout" Target="../slideLayouts/slideLayout1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who.int/iris/handle/10665/42289" TargetMode="External"/><Relationship Id="rId1" Type="http://schemas.openxmlformats.org/officeDocument/2006/relationships/slideLayout" Target="../slideLayouts/slideLayout1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9144001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2990" y="1165225"/>
            <a:ext cx="9156990" cy="3492431"/>
          </a:xfrm>
          <a:prstGeom prst="rect">
            <a:avLst/>
          </a:prstGeom>
          <a:solidFill>
            <a:srgbClr val="C73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23900" y="1567148"/>
            <a:ext cx="8042275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 smtClean="0">
                <a:latin typeface="Century Gothic" charset="0"/>
                <a:ea typeface="Century Gothic" charset="0"/>
                <a:cs typeface="Century Gothic" charset="0"/>
              </a:rPr>
              <a:t>MODULE 6:</a:t>
            </a:r>
          </a:p>
          <a:p>
            <a:r>
              <a:rPr lang="en-US" altLang="en-US" sz="2420" dirty="0" smtClean="0">
                <a:latin typeface="Century Gothic" charset="0"/>
                <a:ea typeface="Century Gothic" charset="0"/>
                <a:cs typeface="Century Gothic" charset="0"/>
              </a:rPr>
              <a:t>RHIS Data Demand and Use</a:t>
            </a:r>
            <a:endParaRPr lang="en-US" altLang="en-US" sz="242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628775" y="249238"/>
            <a:ext cx="10587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200" b="1" dirty="0"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200" dirty="0"/>
          </a:p>
          <a:p>
            <a:pPr algn="r"/>
            <a:r>
              <a:rPr lang="en-US" altLang="en-US" sz="1900" dirty="0"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2990" y="4573087"/>
            <a:ext cx="9143135" cy="22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23900" y="3317388"/>
            <a:ext cx="7667625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3960" dirty="0" smtClean="0"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22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524750" y="6457949"/>
            <a:ext cx="1333500" cy="29527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	</a:t>
            </a:r>
            <a:fld id="{BDE7D072-3028-4E78-B269-42B0EBCF79F3}" type="slidenum">
              <a:rPr lang="en-US" altLang="en-US" smtClean="0"/>
              <a:pPr>
                <a:defRPr/>
              </a:pPr>
              <a:t>1</a:t>
            </a:fld>
            <a:endParaRPr lang="en-US" altLang="en-US" sz="1200" dirty="0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23900" y="3969212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900" dirty="0"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latin typeface="Century Gothic" panose="020B0502020202020204" pitchFamily="34" charset="0"/>
              </a:rPr>
            </a:br>
            <a:r>
              <a:rPr lang="en-US" altLang="en-US" sz="900" dirty="0" smtClean="0"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6511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49275" y="417966"/>
            <a:ext cx="7227888" cy="430887"/>
          </a:xfrm>
        </p:spPr>
        <p:txBody>
          <a:bodyPr/>
          <a:lstStyle/>
          <a:p>
            <a:r>
              <a:rPr lang="en-US" altLang="en-US" dirty="0" smtClean="0">
                <a:ea typeface="Futura LT Pro Book"/>
              </a:rPr>
              <a:t>Module 6: 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376371"/>
            <a:ext cx="8524875" cy="4539704"/>
          </a:xfrm>
        </p:spPr>
        <p:txBody>
          <a:bodyPr/>
          <a:lstStyle/>
          <a:p>
            <a:r>
              <a:rPr lang="en-US" b="1" dirty="0" smtClean="0"/>
              <a:t>By </a:t>
            </a:r>
            <a:r>
              <a:rPr lang="en-US" b="1" dirty="0"/>
              <a:t>the end of this module, participants will be able to: </a:t>
            </a:r>
          </a:p>
          <a:p>
            <a:pPr marL="342900" indent="-342900" defTabSz="1005840" eaLnBrk="1" hangingPunct="1">
              <a:lnSpc>
                <a:spcPts val="25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Raise awareness of the importance of using data to inform program planning and policy development</a:t>
            </a:r>
          </a:p>
          <a:p>
            <a:pPr marL="342900" indent="-342900" defTabSz="1005840" eaLnBrk="1" hangingPunct="1">
              <a:lnSpc>
                <a:spcPts val="25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Appreciate how data-use interventions can improve an HIS</a:t>
            </a:r>
          </a:p>
          <a:p>
            <a:pPr marL="342900" indent="-342900" defTabSz="1005840" eaLnBrk="1" hangingPunct="1">
              <a:lnSpc>
                <a:spcPts val="25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Demonstrate skills to manage team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meetings for RHIS data review  </a:t>
            </a: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that result in action plans linking data to specific program questions, upcoming decisions, and service performance improvement</a:t>
            </a:r>
          </a:p>
          <a:p>
            <a:pPr marL="342900" indent="-342900" defTabSz="1005840" eaLnBrk="1" hangingPunct="1">
              <a:lnSpc>
                <a:spcPts val="25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Demonstrate  knowledge of how to use RHIS data for decision making at all levels of the health system</a:t>
            </a:r>
          </a:p>
          <a:p>
            <a:pPr marL="342900" indent="-342900" defTabSz="1005840" eaLnBrk="1" hangingPunct="1">
              <a:lnSpc>
                <a:spcPts val="2500"/>
              </a:lnSpc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Demonstrate problem-solving skills to move from data analysis and problem identification </a:t>
            </a:r>
            <a:r>
              <a:rPr lang="en-US" kern="1200" dirty="0" smtClean="0">
                <a:latin typeface="Century Gothic" panose="020B0502020202020204" pitchFamily="34" charset="0"/>
                <a:ea typeface="+mn-ea"/>
                <a:cs typeface="+mn-cs"/>
              </a:rPr>
              <a:t>to </a:t>
            </a:r>
            <a:r>
              <a:rPr lang="en-US" kern="1200" dirty="0">
                <a:latin typeface="Century Gothic" panose="020B0502020202020204" pitchFamily="34" charset="0"/>
                <a:ea typeface="+mn-ea"/>
                <a:cs typeface="+mn-cs"/>
              </a:rPr>
              <a:t>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43067-4DDF-4D6E-8FDD-A266543618E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49275" y="417966"/>
            <a:ext cx="7227888" cy="430887"/>
          </a:xfrm>
        </p:spPr>
        <p:txBody>
          <a:bodyPr/>
          <a:lstStyle/>
          <a:p>
            <a:r>
              <a:rPr lang="en-US" altLang="en-US" dirty="0" smtClean="0">
                <a:ea typeface="Futura LT Pro Book"/>
              </a:rPr>
              <a:t>Module 6: Structure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3133" y="1404979"/>
            <a:ext cx="8645236" cy="4865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Duration: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9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Number of sessions: </a:t>
            </a:r>
            <a:r>
              <a:rPr lang="en-US" altLang="en-US" sz="2800" dirty="0">
                <a:latin typeface="Century Gothic" panose="020B0502020202020204" pitchFamily="34" charset="0"/>
              </a:rPr>
              <a:t>4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1:</a:t>
            </a:r>
            <a:r>
              <a:rPr lang="en-US" sz="2400" dirty="0">
                <a:latin typeface="Century Gothic" panose="020B0502020202020204" pitchFamily="34" charset="0"/>
              </a:rPr>
              <a:t> Using </a:t>
            </a:r>
            <a:r>
              <a:rPr lang="en-US" sz="2400" dirty="0" smtClean="0">
                <a:latin typeface="Century Gothic" panose="020B0502020202020204" pitchFamily="34" charset="0"/>
              </a:rPr>
              <a:t>Data to Inform Policy, Program Planning, and Service Delivery (1 hour, 30 minutes)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2: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Linking Data with Action (3 hours)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Century Gothic" panose="020B0502020202020204" pitchFamily="34" charset="0"/>
              </a:rPr>
              <a:t>Session </a:t>
            </a:r>
            <a:r>
              <a:rPr lang="en-US" sz="2400" b="1" dirty="0" smtClean="0">
                <a:latin typeface="Century Gothic" panose="020B0502020202020204" pitchFamily="34" charset="0"/>
              </a:rPr>
              <a:t>3:</a:t>
            </a: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  <a:r>
              <a:rPr lang="en-US" sz="2400" dirty="0">
                <a:latin typeface="Century Gothic" panose="020B0502020202020204" pitchFamily="34" charset="0"/>
              </a:rPr>
              <a:t>Using </a:t>
            </a:r>
            <a:r>
              <a:rPr lang="en-US" sz="2400" dirty="0" smtClean="0">
                <a:latin typeface="Century Gothic" panose="020B0502020202020204" pitchFamily="34" charset="0"/>
              </a:rPr>
              <a:t>Data to Inform Facility-level Management (2 hours, 30 minutes)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4:</a:t>
            </a: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  <a:r>
              <a:rPr lang="en-US" sz="2400" dirty="0">
                <a:latin typeface="Century Gothic" panose="020B0502020202020204" pitchFamily="34" charset="0"/>
              </a:rPr>
              <a:t>Using </a:t>
            </a:r>
            <a:r>
              <a:rPr lang="en-US" sz="2400" dirty="0" smtClean="0">
                <a:latin typeface="Century Gothic" panose="020B0502020202020204" pitchFamily="34" charset="0"/>
              </a:rPr>
              <a:t>Data to Inform Community-Level Management (2 hours)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43067-4DDF-4D6E-8FDD-A266543618E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0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68325" y="570366"/>
            <a:ext cx="7227888" cy="430887"/>
          </a:xfrm>
        </p:spPr>
        <p:txBody>
          <a:bodyPr/>
          <a:lstStyle/>
          <a:p>
            <a:r>
              <a:rPr lang="en-US" altLang="en-US" dirty="0" smtClean="0">
                <a:ea typeface="Futura LT Pro Book"/>
              </a:rPr>
              <a:t>Module 6: Suggested References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1" y="1345309"/>
            <a:ext cx="8173792" cy="4376583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Chewicha</a:t>
            </a:r>
            <a:r>
              <a:rPr lang="en-US" sz="1800" dirty="0"/>
              <a:t>, K. &amp; Azim, T. (2013). Community health information system for family-centered health care: </a:t>
            </a:r>
            <a:r>
              <a:rPr lang="en-US" sz="1800" dirty="0" smtClean="0"/>
              <a:t>Scale-up </a:t>
            </a:r>
            <a:r>
              <a:rPr lang="en-US" sz="1800" dirty="0"/>
              <a:t>in Southern Nations, Nationalities and People’s Region (SNNPR) Ethiopia. </a:t>
            </a:r>
            <a:r>
              <a:rPr lang="en-US" sz="1800" i="1" dirty="0"/>
              <a:t>Ethiopia Ministry of Health</a:t>
            </a:r>
            <a:r>
              <a:rPr lang="en-US" sz="1800" dirty="0"/>
              <a:t> </a:t>
            </a:r>
            <a:r>
              <a:rPr lang="en-US" sz="1800" i="1" dirty="0"/>
              <a:t>Quarterly Health Bulletin</a:t>
            </a:r>
            <a:r>
              <a:rPr lang="en-US" sz="1800" dirty="0"/>
              <a:t>, 5(1):49-53. Retrieved from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www.cpc.unc.edu/measure/resources/publications/ja-13-161</a:t>
            </a:r>
            <a:endParaRPr lang="en-US" sz="1800" dirty="0" smtClean="0"/>
          </a:p>
          <a:p>
            <a:pPr lvl="0"/>
            <a:r>
              <a:rPr lang="en-US" sz="1800" dirty="0" smtClean="0"/>
              <a:t> </a:t>
            </a: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Judice</a:t>
            </a:r>
            <a:r>
              <a:rPr lang="en-US" sz="1800" dirty="0"/>
              <a:t>, N. (2009). Seven steps to use routine information to improve HIV/AIDS programs: </a:t>
            </a:r>
            <a:r>
              <a:rPr lang="en-US" sz="1800" dirty="0" smtClean="0"/>
              <a:t>A </a:t>
            </a:r>
            <a:r>
              <a:rPr lang="en-US" sz="1800" dirty="0"/>
              <a:t>guide for HIV/AIDS program managers and providers. Chapel Hill, </a:t>
            </a:r>
            <a:r>
              <a:rPr lang="en-US" sz="1800" dirty="0" smtClean="0"/>
              <a:t>NC, USA: </a:t>
            </a:r>
            <a:r>
              <a:rPr lang="en-US" sz="1800" dirty="0"/>
              <a:t>MEASURE Evaluation, University of North Carolina. Retrieved from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www.cpc.unc.edu/measure/our-work/data-demand-and-use/7-steps-to-improve-hiv-aids-programs</a:t>
            </a:r>
            <a:endParaRPr lang="en-US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LaFond</a:t>
            </a:r>
            <a:r>
              <a:rPr lang="en-US" sz="1800" dirty="0"/>
              <a:t>, A., et al. (2003). Using data to improve service delivery: a self-evaluation approach.  Retrieved from http://www.cpc.unc.edu/measure/resources/publications/sr-03-12</a:t>
            </a:r>
            <a:r>
              <a:rPr lang="en-US" sz="1800" dirty="0" smtClean="0"/>
              <a:t>/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43067-4DDF-4D6E-8FDD-A266543618E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0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68325" y="570366"/>
            <a:ext cx="7227888" cy="430887"/>
          </a:xfrm>
        </p:spPr>
        <p:txBody>
          <a:bodyPr/>
          <a:lstStyle/>
          <a:p>
            <a:r>
              <a:rPr lang="en-US" altLang="en-US" dirty="0" smtClean="0">
                <a:ea typeface="Futura LT Pro Book"/>
              </a:rPr>
              <a:t>Module 6: Suggested References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9044" y="1579449"/>
            <a:ext cx="8615966" cy="2603790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Marsh</a:t>
            </a:r>
            <a:r>
              <a:rPr lang="en-US" sz="1800" dirty="0"/>
              <a:t>, D. (2000). Population-based community health information systems. In T. </a:t>
            </a:r>
            <a:r>
              <a:rPr lang="en-US" sz="1800" dirty="0" err="1"/>
              <a:t>Lippeveld</a:t>
            </a:r>
            <a:r>
              <a:rPr lang="en-US" sz="1800" dirty="0"/>
              <a:t>, R. </a:t>
            </a:r>
            <a:r>
              <a:rPr lang="en-US" sz="1800" dirty="0" err="1"/>
              <a:t>Sauerborn</a:t>
            </a:r>
            <a:r>
              <a:rPr lang="en-US" sz="1800" dirty="0"/>
              <a:t>, &amp; C. </a:t>
            </a:r>
            <a:r>
              <a:rPr lang="en-US" sz="1800" dirty="0" err="1"/>
              <a:t>Bodart</a:t>
            </a:r>
            <a:r>
              <a:rPr lang="en-US" sz="1800" dirty="0"/>
              <a:t>. (Eds.), </a:t>
            </a:r>
            <a:r>
              <a:rPr lang="en-US" sz="1800" i="1" dirty="0"/>
              <a:t>Design and implementation of health information systems</a:t>
            </a:r>
            <a:r>
              <a:rPr lang="en-US" sz="1800" dirty="0"/>
              <a:t> (pp. 146–175)</a:t>
            </a:r>
            <a:r>
              <a:rPr lang="en-US" sz="1800" i="1" dirty="0"/>
              <a:t>. </a:t>
            </a:r>
            <a:r>
              <a:rPr lang="en-US" sz="1800" dirty="0" smtClean="0"/>
              <a:t>Geneva, Switzerland: World Health Organization. </a:t>
            </a:r>
            <a:r>
              <a:rPr lang="en-US" sz="1800" dirty="0"/>
              <a:t>Retrieved from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apps.who.int/iris/handle/10665/42289</a:t>
            </a:r>
            <a:endParaRPr lang="en-US" sz="1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MEASURE Evaluation. (2011). Tools for data demand and use in the health sector: </a:t>
            </a:r>
            <a:r>
              <a:rPr lang="en-US" sz="1800" dirty="0" smtClean="0"/>
              <a:t>Framework </a:t>
            </a:r>
            <a:r>
              <a:rPr lang="en-US" sz="1800" dirty="0"/>
              <a:t>for linking data with action. Chapel Hill, </a:t>
            </a:r>
            <a:r>
              <a:rPr lang="en-US" sz="1800" dirty="0" smtClean="0"/>
              <a:t>NC, USA: </a:t>
            </a:r>
            <a:r>
              <a:rPr lang="en-US" sz="1800" dirty="0"/>
              <a:t>MEASURE Evaluation, University of North Carolina. Retrieved from http://</a:t>
            </a:r>
            <a:r>
              <a:rPr lang="en-US" sz="1800" dirty="0" smtClean="0"/>
              <a:t>www.cpc.unc.edu/measure/resources/publications/ms-11-46-b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43067-4DDF-4D6E-8FDD-A266543618E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80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6840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2990" y="1165225"/>
            <a:ext cx="9156989" cy="3476625"/>
          </a:xfrm>
          <a:prstGeom prst="rect">
            <a:avLst/>
          </a:prstGeom>
          <a:solidFill>
            <a:srgbClr val="C734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628775" y="249238"/>
            <a:ext cx="10587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20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200">
              <a:solidFill>
                <a:schemeClr val="bg1"/>
              </a:solidFill>
            </a:endParaRPr>
          </a:p>
          <a:p>
            <a:pPr algn="r"/>
            <a:r>
              <a:rPr lang="en-US" altLang="en-US" sz="190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938" y="2832100"/>
            <a:ext cx="6788150" cy="143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5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2989" y="4573087"/>
            <a:ext cx="9156990" cy="22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469900" y="1646665"/>
            <a:ext cx="0" cy="26205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0B7D0-9F04-4922-BE21-FC691D54F9A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ASURE_Eval_slide_template">
  <a:themeElements>
    <a:clrScheme name="MEASURE_Eval_slide_template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eme1">
  <a:themeElements>
    <a:clrScheme name="MEASURE_Eval_slide_template-1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MEASURE_Eval_slide_template-1">
  <a:themeElements>
    <a:clrScheme name="MEASURE_Eval_slide_template-1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MEASURE_Eval_slide_template</Template>
  <TotalTime>8094</TotalTime>
  <Words>544</Words>
  <Application>Microsoft Office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Calibri</vt:lpstr>
      <vt:lpstr>Century Gothic</vt:lpstr>
      <vt:lpstr>Futura LT Pro Book</vt:lpstr>
      <vt:lpstr>Wingdings</vt:lpstr>
      <vt:lpstr>MEASURE_Eval_slide_template</vt:lpstr>
      <vt:lpstr>Custom Design</vt:lpstr>
      <vt:lpstr>Theme1</vt:lpstr>
      <vt:lpstr>1_Custom Design</vt:lpstr>
      <vt:lpstr>2_Custom Design</vt:lpstr>
      <vt:lpstr>3_Custom Design</vt:lpstr>
      <vt:lpstr>4_Custom Design</vt:lpstr>
      <vt:lpstr>MEASURE_Eval_slide_template-1</vt:lpstr>
      <vt:lpstr>5_Custom Design</vt:lpstr>
      <vt:lpstr>Office Theme</vt:lpstr>
      <vt:lpstr>PowerPoint Presentation</vt:lpstr>
      <vt:lpstr>Module 6: Learning Objectives</vt:lpstr>
      <vt:lpstr>Module 6: Structure </vt:lpstr>
      <vt:lpstr>Module 6: Suggested References</vt:lpstr>
      <vt:lpstr>Module 6: Suggested References</vt:lpstr>
      <vt:lpstr>PowerPoint Presentation</vt:lpstr>
    </vt:vector>
  </TitlesOfParts>
  <Company>UNC-CH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Carolina Population Center</dc:creator>
  <cp:lastModifiedBy>McGill, Debbie</cp:lastModifiedBy>
  <cp:revision>305</cp:revision>
  <dcterms:created xsi:type="dcterms:W3CDTF">2006-10-04T15:25:38Z</dcterms:created>
  <dcterms:modified xsi:type="dcterms:W3CDTF">2017-01-31T16:48:21Z</dcterms:modified>
</cp:coreProperties>
</file>