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727" r:id="rId3"/>
    <p:sldMasterId id="2147483744" r:id="rId4"/>
    <p:sldMasterId id="2147483761" r:id="rId5"/>
    <p:sldMasterId id="2147483773" r:id="rId6"/>
    <p:sldMasterId id="2147483785" r:id="rId7"/>
    <p:sldMasterId id="2147483802" r:id="rId8"/>
    <p:sldMasterId id="2147483819" r:id="rId9"/>
    <p:sldMasterId id="2147487067" r:id="rId10"/>
  </p:sldMasterIdLst>
  <p:notesMasterIdLst>
    <p:notesMasterId r:id="rId29"/>
  </p:notesMasterIdLst>
  <p:handoutMasterIdLst>
    <p:handoutMasterId r:id="rId30"/>
  </p:handoutMasterIdLst>
  <p:sldIdLst>
    <p:sldId id="617" r:id="rId11"/>
    <p:sldId id="620" r:id="rId12"/>
    <p:sldId id="604" r:id="rId13"/>
    <p:sldId id="605" r:id="rId14"/>
    <p:sldId id="606" r:id="rId15"/>
    <p:sldId id="607" r:id="rId16"/>
    <p:sldId id="608" r:id="rId17"/>
    <p:sldId id="609" r:id="rId18"/>
    <p:sldId id="610" r:id="rId19"/>
    <p:sldId id="614" r:id="rId20"/>
    <p:sldId id="595" r:id="rId21"/>
    <p:sldId id="596" r:id="rId22"/>
    <p:sldId id="597" r:id="rId23"/>
    <p:sldId id="588" r:id="rId24"/>
    <p:sldId id="589" r:id="rId25"/>
    <p:sldId id="615" r:id="rId26"/>
    <p:sldId id="616" r:id="rId27"/>
    <p:sldId id="618"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3437"/>
    <a:srgbClr val="AEE1E4"/>
    <a:srgbClr val="88D4D8"/>
    <a:srgbClr val="68C2CC"/>
    <a:srgbClr val="67C8CD"/>
    <a:srgbClr val="6497D0"/>
    <a:srgbClr val="CC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6" autoAdjust="0"/>
    <p:restoredTop sz="70032" autoAdjust="0"/>
  </p:normalViewPr>
  <p:slideViewPr>
    <p:cSldViewPr snapToGrid="0">
      <p:cViewPr varScale="1">
        <p:scale>
          <a:sx n="67" d="100"/>
          <a:sy n="67" d="100"/>
        </p:scale>
        <p:origin x="1306" y="31"/>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74D9C-0457-405F-9B51-8F05A033D0F8}" type="doc">
      <dgm:prSet loTypeId="urn:microsoft.com/office/officeart/2005/8/layout/arrow2" loCatId="process" qsTypeId="urn:microsoft.com/office/officeart/2005/8/quickstyle/simple1" qsCatId="simple" csTypeId="urn:microsoft.com/office/officeart/2005/8/colors/accent1_2" csCatId="accent1" phldr="1"/>
      <dgm:spPr/>
    </dgm:pt>
    <dgm:pt modelId="{878B5EE8-60DF-4A93-9980-F3CA703FF05D}">
      <dgm:prSet phldrT="[Text]" custT="1"/>
      <dgm:spPr/>
      <dgm:t>
        <a:bodyPr/>
        <a:lstStyle/>
        <a:p>
          <a:r>
            <a:rPr lang="en-US" sz="1800" b="1" i="1" u="none" dirty="0" smtClean="0">
              <a:solidFill>
                <a:schemeClr val="tx1"/>
              </a:solidFill>
              <a:latin typeface="Century Gothic" charset="0"/>
              <a:ea typeface="Century Gothic" charset="0"/>
              <a:cs typeface="Century Gothic" charset="0"/>
            </a:rPr>
            <a:t>Data-demand-and- use interventions </a:t>
          </a:r>
          <a:r>
            <a:rPr lang="en-US" sz="1800" b="1" dirty="0" smtClean="0">
              <a:solidFill>
                <a:schemeClr val="tx1"/>
              </a:solidFill>
              <a:latin typeface="Century Gothic" charset="0"/>
              <a:ea typeface="Century Gothic" charset="0"/>
              <a:cs typeface="Century Gothic" charset="0"/>
            </a:rPr>
            <a:t>for individuals and organizations</a:t>
          </a:r>
          <a:endParaRPr lang="en-US" sz="1800" b="1" dirty="0">
            <a:solidFill>
              <a:schemeClr val="tx1"/>
            </a:solidFill>
            <a:latin typeface="Century Gothic" charset="0"/>
            <a:ea typeface="Century Gothic" charset="0"/>
            <a:cs typeface="Century Gothic" charset="0"/>
          </a:endParaRPr>
        </a:p>
      </dgm:t>
    </dgm:pt>
    <dgm:pt modelId="{9D17AC31-FAE4-4595-B64F-A72D8E28B599}" type="parTrans" cxnId="{F8CE7377-E8D3-4BF7-A4AB-4C23E7BE56C1}">
      <dgm:prSet/>
      <dgm:spPr/>
      <dgm:t>
        <a:bodyPr/>
        <a:lstStyle/>
        <a:p>
          <a:endParaRPr lang="en-US" sz="1800">
            <a:latin typeface="Century Gothic" charset="0"/>
            <a:ea typeface="Century Gothic" charset="0"/>
            <a:cs typeface="Century Gothic" charset="0"/>
          </a:endParaRPr>
        </a:p>
      </dgm:t>
    </dgm:pt>
    <dgm:pt modelId="{495ABACF-DFD4-404B-BF25-5AE0FB019660}" type="sibTrans" cxnId="{F8CE7377-E8D3-4BF7-A4AB-4C23E7BE56C1}">
      <dgm:prSet/>
      <dgm:spPr/>
      <dgm:t>
        <a:bodyPr/>
        <a:lstStyle/>
        <a:p>
          <a:endParaRPr lang="en-US" sz="1800">
            <a:latin typeface="Century Gothic" charset="0"/>
            <a:ea typeface="Century Gothic" charset="0"/>
            <a:cs typeface="Century Gothic" charset="0"/>
          </a:endParaRPr>
        </a:p>
      </dgm:t>
    </dgm:pt>
    <dgm:pt modelId="{0DE124D4-94BE-4968-B96D-64859DB8FA23}">
      <dgm:prSet phldrT="[Text]" custT="1"/>
      <dgm:spPr/>
      <dgm:t>
        <a:bodyPr/>
        <a:lstStyle/>
        <a:p>
          <a:r>
            <a:rPr lang="en-US" sz="1800" b="1" i="1" u="none" dirty="0" smtClean="0">
              <a:solidFill>
                <a:schemeClr val="tx1"/>
              </a:solidFill>
              <a:latin typeface="Century Gothic" charset="0"/>
              <a:ea typeface="Century Gothic" charset="0"/>
              <a:cs typeface="Century Gothic" charset="0"/>
            </a:rPr>
            <a:t>Data reviewed and used </a:t>
          </a:r>
          <a:r>
            <a:rPr lang="en-US" sz="1800" b="1" dirty="0" smtClean="0">
              <a:solidFill>
                <a:schemeClr val="tx1"/>
              </a:solidFill>
              <a:latin typeface="Century Gothic" charset="0"/>
              <a:ea typeface="Century Gothic" charset="0"/>
              <a:cs typeface="Century Gothic" charset="0"/>
            </a:rPr>
            <a:t>in decision-making process</a:t>
          </a:r>
          <a:endParaRPr lang="en-US" sz="1800" b="1" dirty="0">
            <a:solidFill>
              <a:schemeClr val="tx1"/>
            </a:solidFill>
            <a:latin typeface="Century Gothic" charset="0"/>
            <a:ea typeface="Century Gothic" charset="0"/>
            <a:cs typeface="Century Gothic" charset="0"/>
          </a:endParaRPr>
        </a:p>
      </dgm:t>
    </dgm:pt>
    <dgm:pt modelId="{0F19917F-1C41-4165-BC02-5FB93FC560D3}" type="parTrans" cxnId="{1772DA9B-8BA1-46F7-B467-9AA189AAB7AA}">
      <dgm:prSet/>
      <dgm:spPr/>
      <dgm:t>
        <a:bodyPr/>
        <a:lstStyle/>
        <a:p>
          <a:endParaRPr lang="en-US" sz="1800">
            <a:latin typeface="Century Gothic" charset="0"/>
            <a:ea typeface="Century Gothic" charset="0"/>
            <a:cs typeface="Century Gothic" charset="0"/>
          </a:endParaRPr>
        </a:p>
      </dgm:t>
    </dgm:pt>
    <dgm:pt modelId="{BB3B1EE9-A7A2-4A2F-B5C3-AF3AC2B39B21}" type="sibTrans" cxnId="{1772DA9B-8BA1-46F7-B467-9AA189AAB7AA}">
      <dgm:prSet/>
      <dgm:spPr/>
      <dgm:t>
        <a:bodyPr/>
        <a:lstStyle/>
        <a:p>
          <a:endParaRPr lang="en-US" sz="1800">
            <a:latin typeface="Century Gothic" charset="0"/>
            <a:ea typeface="Century Gothic" charset="0"/>
            <a:cs typeface="Century Gothic" charset="0"/>
          </a:endParaRPr>
        </a:p>
      </dgm:t>
    </dgm:pt>
    <dgm:pt modelId="{71EFDBA6-CA21-4139-97A2-B06D3ABE7546}">
      <dgm:prSet phldrT="[Text]" custT="1"/>
      <dgm:spPr/>
      <dgm:t>
        <a:bodyPr/>
        <a:lstStyle/>
        <a:p>
          <a:endParaRPr lang="en-US" sz="1800" b="1" dirty="0" smtClean="0">
            <a:solidFill>
              <a:srgbClr val="00B050"/>
            </a:solidFill>
            <a:latin typeface="Century Gothic" charset="0"/>
            <a:ea typeface="Century Gothic" charset="0"/>
            <a:cs typeface="Century Gothic" charset="0"/>
          </a:endParaRPr>
        </a:p>
        <a:p>
          <a:r>
            <a:rPr lang="en-US" sz="1800" b="1" i="1" u="none" dirty="0" smtClean="0">
              <a:solidFill>
                <a:schemeClr val="tx1"/>
              </a:solidFill>
              <a:latin typeface="Century Gothic" charset="0"/>
              <a:ea typeface="Century Gothic" charset="0"/>
              <a:cs typeface="Century Gothic" charset="0"/>
            </a:rPr>
            <a:t>Stronger health-system building blocks</a:t>
          </a:r>
          <a:r>
            <a:rPr lang="en-US" sz="1800" b="1" dirty="0" smtClean="0">
              <a:solidFill>
                <a:schemeClr val="tx1"/>
              </a:solidFill>
              <a:latin typeface="Century Gothic" charset="0"/>
              <a:ea typeface="Century Gothic" charset="0"/>
              <a:cs typeface="Century Gothic" charset="0"/>
            </a:rPr>
            <a:t>:</a:t>
          </a:r>
        </a:p>
        <a:p>
          <a:r>
            <a:rPr lang="en-US" sz="1800" b="0" dirty="0" smtClean="0">
              <a:solidFill>
                <a:schemeClr val="tx1"/>
              </a:solidFill>
              <a:latin typeface="Century Gothic" charset="0"/>
              <a:ea typeface="Century Gothic" charset="0"/>
              <a:cs typeface="Century Gothic" charset="0"/>
            </a:rPr>
            <a:t>Service delivery</a:t>
          </a:r>
        </a:p>
        <a:p>
          <a:r>
            <a:rPr lang="en-US" sz="1800" b="0" dirty="0" smtClean="0">
              <a:solidFill>
                <a:schemeClr val="tx1"/>
              </a:solidFill>
              <a:latin typeface="Century Gothic" charset="0"/>
              <a:ea typeface="Century Gothic" charset="0"/>
              <a:cs typeface="Century Gothic" charset="0"/>
            </a:rPr>
            <a:t>Workforce</a:t>
          </a:r>
        </a:p>
        <a:p>
          <a:r>
            <a:rPr lang="en-US" sz="1800" b="0" dirty="0" smtClean="0">
              <a:solidFill>
                <a:schemeClr val="tx1"/>
              </a:solidFill>
              <a:latin typeface="Century Gothic" charset="0"/>
              <a:ea typeface="Century Gothic" charset="0"/>
              <a:cs typeface="Century Gothic" charset="0"/>
            </a:rPr>
            <a:t>Medical products, vaccines,  technology</a:t>
          </a:r>
        </a:p>
        <a:p>
          <a:r>
            <a:rPr lang="en-US" sz="1800" b="0" dirty="0" smtClean="0">
              <a:solidFill>
                <a:schemeClr val="tx1"/>
              </a:solidFill>
              <a:latin typeface="Century Gothic" charset="0"/>
              <a:ea typeface="Century Gothic" charset="0"/>
              <a:cs typeface="Century Gothic" charset="0"/>
            </a:rPr>
            <a:t>Financing</a:t>
          </a:r>
        </a:p>
        <a:p>
          <a:r>
            <a:rPr lang="en-US" sz="1800" b="0" dirty="0" smtClean="0">
              <a:solidFill>
                <a:schemeClr val="tx1"/>
              </a:solidFill>
              <a:latin typeface="Century Gothic" charset="0"/>
              <a:ea typeface="Century Gothic" charset="0"/>
              <a:cs typeface="Century Gothic" charset="0"/>
            </a:rPr>
            <a:t>Leadership and governance</a:t>
          </a:r>
        </a:p>
      </dgm:t>
    </dgm:pt>
    <dgm:pt modelId="{854458E2-6EC3-4ED5-940A-3FC6C6D9E652}" type="parTrans" cxnId="{F7872D97-D7F7-4A6F-8864-9A541A3DC78A}">
      <dgm:prSet/>
      <dgm:spPr/>
      <dgm:t>
        <a:bodyPr/>
        <a:lstStyle/>
        <a:p>
          <a:endParaRPr lang="en-US" sz="1800">
            <a:latin typeface="Century Gothic" charset="0"/>
            <a:ea typeface="Century Gothic" charset="0"/>
            <a:cs typeface="Century Gothic" charset="0"/>
          </a:endParaRPr>
        </a:p>
      </dgm:t>
    </dgm:pt>
    <dgm:pt modelId="{959FCBC0-D740-4335-9A39-D3A9C882FFBE}" type="sibTrans" cxnId="{F7872D97-D7F7-4A6F-8864-9A541A3DC78A}">
      <dgm:prSet/>
      <dgm:spPr/>
      <dgm:t>
        <a:bodyPr/>
        <a:lstStyle/>
        <a:p>
          <a:endParaRPr lang="en-US" sz="1800">
            <a:latin typeface="Century Gothic" charset="0"/>
            <a:ea typeface="Century Gothic" charset="0"/>
            <a:cs typeface="Century Gothic" charset="0"/>
          </a:endParaRPr>
        </a:p>
      </dgm:t>
    </dgm:pt>
    <dgm:pt modelId="{D23F29DB-EFA2-4194-AF3F-17E3B011AF34}" type="pres">
      <dgm:prSet presAssocID="{B6974D9C-0457-405F-9B51-8F05A033D0F8}" presName="arrowDiagram" presStyleCnt="0">
        <dgm:presLayoutVars>
          <dgm:chMax val="5"/>
          <dgm:dir/>
          <dgm:resizeHandles val="exact"/>
        </dgm:presLayoutVars>
      </dgm:prSet>
      <dgm:spPr/>
    </dgm:pt>
    <dgm:pt modelId="{2D601691-F44F-4AD9-A06B-F4860E12FC37}" type="pres">
      <dgm:prSet presAssocID="{B6974D9C-0457-405F-9B51-8F05A033D0F8}" presName="arrow" presStyleLbl="bgShp" presStyleIdx="0" presStyleCnt="1" custScaleX="109914"/>
      <dgm:spPr/>
    </dgm:pt>
    <dgm:pt modelId="{55DB9193-A81C-4AA6-81B8-7E729692E117}" type="pres">
      <dgm:prSet presAssocID="{B6974D9C-0457-405F-9B51-8F05A033D0F8}" presName="arrowDiagram3" presStyleCnt="0"/>
      <dgm:spPr/>
    </dgm:pt>
    <dgm:pt modelId="{2E8FABA3-1676-49FA-BCBB-358BB3CCD91C}" type="pres">
      <dgm:prSet presAssocID="{878B5EE8-60DF-4A93-9980-F3CA703FF05D}" presName="bullet3a" presStyleLbl="node1" presStyleIdx="0" presStyleCnt="3"/>
      <dgm:spPr>
        <a:solidFill>
          <a:srgbClr val="C73437"/>
        </a:solidFill>
      </dgm:spPr>
    </dgm:pt>
    <dgm:pt modelId="{0E409992-C7D7-4792-83BD-C0DEF2817308}" type="pres">
      <dgm:prSet presAssocID="{878B5EE8-60DF-4A93-9980-F3CA703FF05D}" presName="textBox3a" presStyleLbl="revTx" presStyleIdx="0" presStyleCnt="3" custScaleX="124245" custScaleY="152778" custLinFactNeighborX="-68988" custLinFactNeighborY="-91906">
        <dgm:presLayoutVars>
          <dgm:bulletEnabled val="1"/>
        </dgm:presLayoutVars>
      </dgm:prSet>
      <dgm:spPr/>
      <dgm:t>
        <a:bodyPr/>
        <a:lstStyle/>
        <a:p>
          <a:endParaRPr lang="en-US"/>
        </a:p>
      </dgm:t>
    </dgm:pt>
    <dgm:pt modelId="{EE9DFE1C-E4C5-47FE-B6AD-F19A9A6D9CFE}" type="pres">
      <dgm:prSet presAssocID="{0DE124D4-94BE-4968-B96D-64859DB8FA23}" presName="bullet3b" presStyleLbl="node1" presStyleIdx="1" presStyleCnt="3"/>
      <dgm:spPr>
        <a:solidFill>
          <a:srgbClr val="C73437"/>
        </a:solidFill>
      </dgm:spPr>
    </dgm:pt>
    <dgm:pt modelId="{939FAD13-BA4A-4FA1-B113-4A5047F6C3A9}" type="pres">
      <dgm:prSet presAssocID="{0DE124D4-94BE-4968-B96D-64859DB8FA23}" presName="textBox3b" presStyleLbl="revTx" presStyleIdx="1" presStyleCnt="3" custScaleY="43195" custLinFactNeighborX="-31085" custLinFactNeighborY="-5424">
        <dgm:presLayoutVars>
          <dgm:bulletEnabled val="1"/>
        </dgm:presLayoutVars>
      </dgm:prSet>
      <dgm:spPr/>
      <dgm:t>
        <a:bodyPr/>
        <a:lstStyle/>
        <a:p>
          <a:endParaRPr lang="en-US"/>
        </a:p>
      </dgm:t>
    </dgm:pt>
    <dgm:pt modelId="{0B2C3A60-7908-4686-8762-3E63F940DA03}" type="pres">
      <dgm:prSet presAssocID="{71EFDBA6-CA21-4139-97A2-B06D3ABE7546}" presName="bullet3c" presStyleLbl="node1" presStyleIdx="2" presStyleCnt="3"/>
      <dgm:spPr>
        <a:solidFill>
          <a:srgbClr val="C73437"/>
        </a:solidFill>
      </dgm:spPr>
    </dgm:pt>
    <dgm:pt modelId="{DE2395EC-CE36-4A34-AFEB-3FD0E2BA6B3F}" type="pres">
      <dgm:prSet presAssocID="{71EFDBA6-CA21-4139-97A2-B06D3ABE7546}" presName="textBox3c" presStyleLbl="revTx" presStyleIdx="2" presStyleCnt="3" custScaleX="185245" custScaleY="96579" custLinFactNeighborX="21312" custLinFactNeighborY="4277">
        <dgm:presLayoutVars>
          <dgm:bulletEnabled val="1"/>
        </dgm:presLayoutVars>
      </dgm:prSet>
      <dgm:spPr/>
      <dgm:t>
        <a:bodyPr/>
        <a:lstStyle/>
        <a:p>
          <a:endParaRPr lang="en-US"/>
        </a:p>
      </dgm:t>
    </dgm:pt>
  </dgm:ptLst>
  <dgm:cxnLst>
    <dgm:cxn modelId="{F7872D97-D7F7-4A6F-8864-9A541A3DC78A}" srcId="{B6974D9C-0457-405F-9B51-8F05A033D0F8}" destId="{71EFDBA6-CA21-4139-97A2-B06D3ABE7546}" srcOrd="2" destOrd="0" parTransId="{854458E2-6EC3-4ED5-940A-3FC6C6D9E652}" sibTransId="{959FCBC0-D740-4335-9A39-D3A9C882FFBE}"/>
    <dgm:cxn modelId="{A1BFA9A4-F346-449A-8B0B-AF92D1308E89}" type="presOf" srcId="{B6974D9C-0457-405F-9B51-8F05A033D0F8}" destId="{D23F29DB-EFA2-4194-AF3F-17E3B011AF34}" srcOrd="0" destOrd="0" presId="urn:microsoft.com/office/officeart/2005/8/layout/arrow2"/>
    <dgm:cxn modelId="{09534DC7-9CC4-46E4-B1A4-29ED59045223}" type="presOf" srcId="{0DE124D4-94BE-4968-B96D-64859DB8FA23}" destId="{939FAD13-BA4A-4FA1-B113-4A5047F6C3A9}" srcOrd="0" destOrd="0" presId="urn:microsoft.com/office/officeart/2005/8/layout/arrow2"/>
    <dgm:cxn modelId="{A8557F5A-BFC0-4410-9328-7E2E58A58090}" type="presOf" srcId="{878B5EE8-60DF-4A93-9980-F3CA703FF05D}" destId="{0E409992-C7D7-4792-83BD-C0DEF2817308}" srcOrd="0" destOrd="0" presId="urn:microsoft.com/office/officeart/2005/8/layout/arrow2"/>
    <dgm:cxn modelId="{0EE51028-47AA-4D27-B325-BF94A040F144}" type="presOf" srcId="{71EFDBA6-CA21-4139-97A2-B06D3ABE7546}" destId="{DE2395EC-CE36-4A34-AFEB-3FD0E2BA6B3F}" srcOrd="0" destOrd="0" presId="urn:microsoft.com/office/officeart/2005/8/layout/arrow2"/>
    <dgm:cxn modelId="{F8CE7377-E8D3-4BF7-A4AB-4C23E7BE56C1}" srcId="{B6974D9C-0457-405F-9B51-8F05A033D0F8}" destId="{878B5EE8-60DF-4A93-9980-F3CA703FF05D}" srcOrd="0" destOrd="0" parTransId="{9D17AC31-FAE4-4595-B64F-A72D8E28B599}" sibTransId="{495ABACF-DFD4-404B-BF25-5AE0FB019660}"/>
    <dgm:cxn modelId="{1772DA9B-8BA1-46F7-B467-9AA189AAB7AA}" srcId="{B6974D9C-0457-405F-9B51-8F05A033D0F8}" destId="{0DE124D4-94BE-4968-B96D-64859DB8FA23}" srcOrd="1" destOrd="0" parTransId="{0F19917F-1C41-4165-BC02-5FB93FC560D3}" sibTransId="{BB3B1EE9-A7A2-4A2F-B5C3-AF3AC2B39B21}"/>
    <dgm:cxn modelId="{AE2309B3-AEDA-4925-84AB-34C598293BE4}" type="presParOf" srcId="{D23F29DB-EFA2-4194-AF3F-17E3B011AF34}" destId="{2D601691-F44F-4AD9-A06B-F4860E12FC37}" srcOrd="0" destOrd="0" presId="urn:microsoft.com/office/officeart/2005/8/layout/arrow2"/>
    <dgm:cxn modelId="{37AFF1C3-9B6A-4463-9259-66A68C7EE1E2}" type="presParOf" srcId="{D23F29DB-EFA2-4194-AF3F-17E3B011AF34}" destId="{55DB9193-A81C-4AA6-81B8-7E729692E117}" srcOrd="1" destOrd="0" presId="urn:microsoft.com/office/officeart/2005/8/layout/arrow2"/>
    <dgm:cxn modelId="{8539BF81-F57C-42CB-AEBA-06429B8AA7F9}" type="presParOf" srcId="{55DB9193-A81C-4AA6-81B8-7E729692E117}" destId="{2E8FABA3-1676-49FA-BCBB-358BB3CCD91C}" srcOrd="0" destOrd="0" presId="urn:microsoft.com/office/officeart/2005/8/layout/arrow2"/>
    <dgm:cxn modelId="{0A088D16-C5C1-45EA-8221-80720F26B5AC}" type="presParOf" srcId="{55DB9193-A81C-4AA6-81B8-7E729692E117}" destId="{0E409992-C7D7-4792-83BD-C0DEF2817308}" srcOrd="1" destOrd="0" presId="urn:microsoft.com/office/officeart/2005/8/layout/arrow2"/>
    <dgm:cxn modelId="{8A0C8A1E-BCD7-4633-89FC-0E95D0DE4A3F}" type="presParOf" srcId="{55DB9193-A81C-4AA6-81B8-7E729692E117}" destId="{EE9DFE1C-E4C5-47FE-B6AD-F19A9A6D9CFE}" srcOrd="2" destOrd="0" presId="urn:microsoft.com/office/officeart/2005/8/layout/arrow2"/>
    <dgm:cxn modelId="{6EFBE30F-DF7F-4CAB-AA92-4212D4A033BF}" type="presParOf" srcId="{55DB9193-A81C-4AA6-81B8-7E729692E117}" destId="{939FAD13-BA4A-4FA1-B113-4A5047F6C3A9}" srcOrd="3" destOrd="0" presId="urn:microsoft.com/office/officeart/2005/8/layout/arrow2"/>
    <dgm:cxn modelId="{1ED72033-826B-4B4C-9158-A8B759393489}" type="presParOf" srcId="{55DB9193-A81C-4AA6-81B8-7E729692E117}" destId="{0B2C3A60-7908-4686-8762-3E63F940DA03}" srcOrd="4" destOrd="0" presId="urn:microsoft.com/office/officeart/2005/8/layout/arrow2"/>
    <dgm:cxn modelId="{70032811-078D-4A50-BD71-A86BF6157B3D}" type="presParOf" srcId="{55DB9193-A81C-4AA6-81B8-7E729692E117}" destId="{DE2395EC-CE36-4A34-AFEB-3FD0E2BA6B3F}"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01691-F44F-4AD9-A06B-F4860E12FC37}">
      <dsp:nvSpPr>
        <dsp:cNvPr id="0" name=""/>
        <dsp:cNvSpPr/>
      </dsp:nvSpPr>
      <dsp:spPr>
        <a:xfrm>
          <a:off x="-379107" y="-202708"/>
          <a:ext cx="9348762" cy="531595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FABA3-1676-49FA-BCBB-358BB3CCD91C}">
      <dsp:nvSpPr>
        <dsp:cNvPr id="0" name=""/>
        <dsp:cNvSpPr/>
      </dsp:nvSpPr>
      <dsp:spPr>
        <a:xfrm>
          <a:off x="1122712" y="3466362"/>
          <a:ext cx="221143" cy="221143"/>
        </a:xfrm>
        <a:prstGeom prst="ellipse">
          <a:avLst/>
        </a:prstGeom>
        <a:solidFill>
          <a:srgbClr val="C734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09992-C7D7-4792-83BD-C0DEF2817308}">
      <dsp:nvSpPr>
        <dsp:cNvPr id="0" name=""/>
        <dsp:cNvSpPr/>
      </dsp:nvSpPr>
      <dsp:spPr>
        <a:xfrm>
          <a:off x="0" y="1759555"/>
          <a:ext cx="2462271" cy="234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179" tIns="0" rIns="0" bIns="0" numCol="1" spcCol="1270" anchor="t" anchorCtr="0">
          <a:noAutofit/>
        </a:bodyPr>
        <a:lstStyle/>
        <a:p>
          <a:pPr lvl="0" algn="l" defTabSz="800100">
            <a:lnSpc>
              <a:spcPct val="90000"/>
            </a:lnSpc>
            <a:spcBef>
              <a:spcPct val="0"/>
            </a:spcBef>
            <a:spcAft>
              <a:spcPct val="35000"/>
            </a:spcAft>
          </a:pPr>
          <a:r>
            <a:rPr lang="en-US" sz="1800" b="1" i="1" u="none" kern="1200" dirty="0" smtClean="0">
              <a:solidFill>
                <a:schemeClr val="tx1"/>
              </a:solidFill>
              <a:latin typeface="Century Gothic" charset="0"/>
              <a:ea typeface="Century Gothic" charset="0"/>
              <a:cs typeface="Century Gothic" charset="0"/>
            </a:rPr>
            <a:t>Data-demand-and- use interventions </a:t>
          </a:r>
          <a:r>
            <a:rPr lang="en-US" sz="1800" b="1" kern="1200" dirty="0" smtClean="0">
              <a:solidFill>
                <a:schemeClr val="tx1"/>
              </a:solidFill>
              <a:latin typeface="Century Gothic" charset="0"/>
              <a:ea typeface="Century Gothic" charset="0"/>
              <a:cs typeface="Century Gothic" charset="0"/>
            </a:rPr>
            <a:t>for individuals and organizations</a:t>
          </a:r>
          <a:endParaRPr lang="en-US" sz="1800" b="1" kern="1200" dirty="0">
            <a:solidFill>
              <a:schemeClr val="tx1"/>
            </a:solidFill>
            <a:latin typeface="Century Gothic" charset="0"/>
            <a:ea typeface="Century Gothic" charset="0"/>
            <a:cs typeface="Century Gothic" charset="0"/>
          </a:endParaRPr>
        </a:p>
      </dsp:txBody>
      <dsp:txXfrm>
        <a:off x="0" y="1759555"/>
        <a:ext cx="2462271" cy="2347144"/>
      </dsp:txXfrm>
    </dsp:sp>
    <dsp:sp modelId="{EE9DFE1C-E4C5-47FE-B6AD-F19A9A6D9CFE}">
      <dsp:nvSpPr>
        <dsp:cNvPr id="0" name=""/>
        <dsp:cNvSpPr/>
      </dsp:nvSpPr>
      <dsp:spPr>
        <a:xfrm>
          <a:off x="3074730" y="2021486"/>
          <a:ext cx="399759" cy="399759"/>
        </a:xfrm>
        <a:prstGeom prst="ellipse">
          <a:avLst/>
        </a:prstGeom>
        <a:solidFill>
          <a:srgbClr val="C734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FAD13-BA4A-4FA1-B113-4A5047F6C3A9}">
      <dsp:nvSpPr>
        <dsp:cNvPr id="0" name=""/>
        <dsp:cNvSpPr/>
      </dsp:nvSpPr>
      <dsp:spPr>
        <a:xfrm>
          <a:off x="2640064" y="2885876"/>
          <a:ext cx="2041325" cy="1249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24" tIns="0" rIns="0" bIns="0" numCol="1" spcCol="1270" anchor="t" anchorCtr="0">
          <a:noAutofit/>
        </a:bodyPr>
        <a:lstStyle/>
        <a:p>
          <a:pPr lvl="0" algn="l" defTabSz="800100">
            <a:lnSpc>
              <a:spcPct val="90000"/>
            </a:lnSpc>
            <a:spcBef>
              <a:spcPct val="0"/>
            </a:spcBef>
            <a:spcAft>
              <a:spcPct val="35000"/>
            </a:spcAft>
          </a:pPr>
          <a:r>
            <a:rPr lang="en-US" sz="1800" b="1" i="1" u="none" kern="1200" dirty="0" smtClean="0">
              <a:solidFill>
                <a:schemeClr val="tx1"/>
              </a:solidFill>
              <a:latin typeface="Century Gothic" charset="0"/>
              <a:ea typeface="Century Gothic" charset="0"/>
              <a:cs typeface="Century Gothic" charset="0"/>
            </a:rPr>
            <a:t>Data reviewed and used </a:t>
          </a:r>
          <a:r>
            <a:rPr lang="en-US" sz="1800" b="1" kern="1200" dirty="0" smtClean="0">
              <a:solidFill>
                <a:schemeClr val="tx1"/>
              </a:solidFill>
              <a:latin typeface="Century Gothic" charset="0"/>
              <a:ea typeface="Century Gothic" charset="0"/>
              <a:cs typeface="Century Gothic" charset="0"/>
            </a:rPr>
            <a:t>in decision-making process</a:t>
          </a:r>
          <a:endParaRPr lang="en-US" sz="1800" b="1" kern="1200" dirty="0">
            <a:solidFill>
              <a:schemeClr val="tx1"/>
            </a:solidFill>
            <a:latin typeface="Century Gothic" charset="0"/>
            <a:ea typeface="Century Gothic" charset="0"/>
            <a:cs typeface="Century Gothic" charset="0"/>
          </a:endParaRPr>
        </a:p>
      </dsp:txBody>
      <dsp:txXfrm>
        <a:off x="2640064" y="2885876"/>
        <a:ext cx="2041325" cy="1249146"/>
      </dsp:txXfrm>
    </dsp:sp>
    <dsp:sp modelId="{0B2C3A60-7908-4686-8762-3E63F940DA03}">
      <dsp:nvSpPr>
        <dsp:cNvPr id="0" name=""/>
        <dsp:cNvSpPr/>
      </dsp:nvSpPr>
      <dsp:spPr>
        <a:xfrm>
          <a:off x="5422255" y="1142227"/>
          <a:ext cx="552859" cy="552859"/>
        </a:xfrm>
        <a:prstGeom prst="ellipse">
          <a:avLst/>
        </a:prstGeom>
        <a:solidFill>
          <a:srgbClr val="C734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2395EC-CE36-4A34-AFEB-3FD0E2BA6B3F}">
      <dsp:nvSpPr>
        <dsp:cNvPr id="0" name=""/>
        <dsp:cNvSpPr/>
      </dsp:nvSpPr>
      <dsp:spPr>
        <a:xfrm>
          <a:off x="4828620" y="1639870"/>
          <a:ext cx="3781454" cy="356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949" tIns="0" rIns="0" bIns="0" numCol="1" spcCol="1270" anchor="t" anchorCtr="0">
          <a:noAutofit/>
        </a:bodyPr>
        <a:lstStyle/>
        <a:p>
          <a:pPr lvl="0" algn="l" defTabSz="800100">
            <a:lnSpc>
              <a:spcPct val="90000"/>
            </a:lnSpc>
            <a:spcBef>
              <a:spcPct val="0"/>
            </a:spcBef>
            <a:spcAft>
              <a:spcPct val="35000"/>
            </a:spcAft>
          </a:pPr>
          <a:endParaRPr lang="en-US" sz="1800" b="1" kern="1200" dirty="0" smtClean="0">
            <a:solidFill>
              <a:srgbClr val="00B050"/>
            </a:solidFill>
            <a:latin typeface="Century Gothic" charset="0"/>
            <a:ea typeface="Century Gothic" charset="0"/>
            <a:cs typeface="Century Gothic" charset="0"/>
          </a:endParaRPr>
        </a:p>
        <a:p>
          <a:pPr lvl="0" algn="l" defTabSz="800100">
            <a:lnSpc>
              <a:spcPct val="90000"/>
            </a:lnSpc>
            <a:spcBef>
              <a:spcPct val="0"/>
            </a:spcBef>
            <a:spcAft>
              <a:spcPct val="35000"/>
            </a:spcAft>
          </a:pPr>
          <a:r>
            <a:rPr lang="en-US" sz="1800" b="1" i="1" u="none" kern="1200" dirty="0" smtClean="0">
              <a:solidFill>
                <a:schemeClr val="tx1"/>
              </a:solidFill>
              <a:latin typeface="Century Gothic" charset="0"/>
              <a:ea typeface="Century Gothic" charset="0"/>
              <a:cs typeface="Century Gothic" charset="0"/>
            </a:rPr>
            <a:t>Stronger health-system building blocks</a:t>
          </a:r>
          <a:r>
            <a:rPr lang="en-US" sz="1800" b="1" kern="1200" dirty="0" smtClean="0">
              <a:solidFill>
                <a:schemeClr val="tx1"/>
              </a:solidFill>
              <a:latin typeface="Century Gothic" charset="0"/>
              <a:ea typeface="Century Gothic" charset="0"/>
              <a:cs typeface="Century Gothic" charset="0"/>
            </a:rPr>
            <a:t>:</a:t>
          </a:r>
        </a:p>
        <a:p>
          <a:pPr lvl="0" algn="l" defTabSz="800100">
            <a:lnSpc>
              <a:spcPct val="90000"/>
            </a:lnSpc>
            <a:spcBef>
              <a:spcPct val="0"/>
            </a:spcBef>
            <a:spcAft>
              <a:spcPct val="35000"/>
            </a:spcAft>
          </a:pPr>
          <a:r>
            <a:rPr lang="en-US" sz="1800" b="0" kern="1200" dirty="0" smtClean="0">
              <a:solidFill>
                <a:schemeClr val="tx1"/>
              </a:solidFill>
              <a:latin typeface="Century Gothic" charset="0"/>
              <a:ea typeface="Century Gothic" charset="0"/>
              <a:cs typeface="Century Gothic" charset="0"/>
            </a:rPr>
            <a:t>Service delivery</a:t>
          </a:r>
        </a:p>
        <a:p>
          <a:pPr lvl="0" algn="l" defTabSz="800100">
            <a:lnSpc>
              <a:spcPct val="90000"/>
            </a:lnSpc>
            <a:spcBef>
              <a:spcPct val="0"/>
            </a:spcBef>
            <a:spcAft>
              <a:spcPct val="35000"/>
            </a:spcAft>
          </a:pPr>
          <a:r>
            <a:rPr lang="en-US" sz="1800" b="0" kern="1200" dirty="0" smtClean="0">
              <a:solidFill>
                <a:schemeClr val="tx1"/>
              </a:solidFill>
              <a:latin typeface="Century Gothic" charset="0"/>
              <a:ea typeface="Century Gothic" charset="0"/>
              <a:cs typeface="Century Gothic" charset="0"/>
            </a:rPr>
            <a:t>Workforce</a:t>
          </a:r>
        </a:p>
        <a:p>
          <a:pPr lvl="0" algn="l" defTabSz="800100">
            <a:lnSpc>
              <a:spcPct val="90000"/>
            </a:lnSpc>
            <a:spcBef>
              <a:spcPct val="0"/>
            </a:spcBef>
            <a:spcAft>
              <a:spcPct val="35000"/>
            </a:spcAft>
          </a:pPr>
          <a:r>
            <a:rPr lang="en-US" sz="1800" b="0" kern="1200" dirty="0" smtClean="0">
              <a:solidFill>
                <a:schemeClr val="tx1"/>
              </a:solidFill>
              <a:latin typeface="Century Gothic" charset="0"/>
              <a:ea typeface="Century Gothic" charset="0"/>
              <a:cs typeface="Century Gothic" charset="0"/>
            </a:rPr>
            <a:t>Medical products, vaccines,  technology</a:t>
          </a:r>
        </a:p>
        <a:p>
          <a:pPr lvl="0" algn="l" defTabSz="800100">
            <a:lnSpc>
              <a:spcPct val="90000"/>
            </a:lnSpc>
            <a:spcBef>
              <a:spcPct val="0"/>
            </a:spcBef>
            <a:spcAft>
              <a:spcPct val="35000"/>
            </a:spcAft>
          </a:pPr>
          <a:r>
            <a:rPr lang="en-US" sz="1800" b="0" kern="1200" dirty="0" smtClean="0">
              <a:solidFill>
                <a:schemeClr val="tx1"/>
              </a:solidFill>
              <a:latin typeface="Century Gothic" charset="0"/>
              <a:ea typeface="Century Gothic" charset="0"/>
              <a:cs typeface="Century Gothic" charset="0"/>
            </a:rPr>
            <a:t>Financing</a:t>
          </a:r>
        </a:p>
        <a:p>
          <a:pPr lvl="0" algn="l" defTabSz="800100">
            <a:lnSpc>
              <a:spcPct val="90000"/>
            </a:lnSpc>
            <a:spcBef>
              <a:spcPct val="0"/>
            </a:spcBef>
            <a:spcAft>
              <a:spcPct val="35000"/>
            </a:spcAft>
          </a:pPr>
          <a:r>
            <a:rPr lang="en-US" sz="1800" b="0" kern="1200" dirty="0" smtClean="0">
              <a:solidFill>
                <a:schemeClr val="tx1"/>
              </a:solidFill>
              <a:latin typeface="Century Gothic" charset="0"/>
              <a:ea typeface="Century Gothic" charset="0"/>
              <a:cs typeface="Century Gothic" charset="0"/>
            </a:rPr>
            <a:t>Leadership and governance</a:t>
          </a:r>
        </a:p>
      </dsp:txBody>
      <dsp:txXfrm>
        <a:off x="4828620" y="1639870"/>
        <a:ext cx="3781454" cy="356819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71683" name="Rectangle 3"/>
          <p:cNvSpPr>
            <a:spLocks noGrp="1" noChangeArrowheads="1"/>
          </p:cNvSpPr>
          <p:nvPr>
            <p:ph type="dt" sz="quarter"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a:p>
        </p:txBody>
      </p:sp>
      <p:sp>
        <p:nvSpPr>
          <p:cNvPr id="71684" name="Rectangle 4"/>
          <p:cNvSpPr>
            <a:spLocks noGrp="1" noChangeArrowheads="1"/>
          </p:cNvSpPr>
          <p:nvPr>
            <p:ph type="ftr" sz="quarter" idx="2"/>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71685" name="Rectangle 5"/>
          <p:cNvSpPr>
            <a:spLocks noGrp="1" noChangeArrowheads="1"/>
          </p:cNvSpPr>
          <p:nvPr>
            <p:ph type="sldNum" sz="quarter" idx="3"/>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eaLnBrk="1" hangingPunct="1">
              <a:defRPr sz="1200"/>
            </a:lvl1pPr>
          </a:lstStyle>
          <a:p>
            <a:pPr>
              <a:defRPr/>
            </a:pPr>
            <a:fld id="{4ABF5FDC-0829-409D-9D12-25C79D48F4FA}" type="slidenum">
              <a:rPr lang="en-US" altLang="en-US"/>
              <a:pPr>
                <a:defRPr/>
              </a:pPr>
              <a:t>‹#›</a:t>
            </a:fld>
            <a:endParaRPr lang="en-US" altLang="en-US"/>
          </a:p>
        </p:txBody>
      </p:sp>
    </p:spTree>
    <p:extLst>
      <p:ext uri="{BB962C8B-B14F-4D97-AF65-F5344CB8AC3E}">
        <p14:creationId xmlns:p14="http://schemas.microsoft.com/office/powerpoint/2010/main" val="3244986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14339"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eaLnBrk="1" hangingPunct="1">
              <a:defRPr sz="1200"/>
            </a:lvl1pPr>
          </a:lstStyle>
          <a:p>
            <a:pPr>
              <a:defRPr/>
            </a:pPr>
            <a:fld id="{259B8BA6-D145-4E9F-A3A7-1CEAC2E5521F}" type="slidenum">
              <a:rPr lang="en-US" altLang="en-US"/>
              <a:pPr>
                <a:defRPr/>
              </a:pPr>
              <a:t>‹#›</a:t>
            </a:fld>
            <a:endParaRPr lang="en-US" altLang="en-US"/>
          </a:p>
        </p:txBody>
      </p:sp>
    </p:spTree>
    <p:extLst>
      <p:ext uri="{BB962C8B-B14F-4D97-AF65-F5344CB8AC3E}">
        <p14:creationId xmlns:p14="http://schemas.microsoft.com/office/powerpoint/2010/main" val="2576734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who.int/healthsystems/strategy/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9B8BA6-D145-4E9F-A3A7-1CEAC2E5521F}" type="slidenum">
              <a:rPr lang="en-US" altLang="en-US" smtClean="0"/>
              <a:pPr>
                <a:defRPr/>
              </a:pPr>
              <a:t>1</a:t>
            </a:fld>
            <a:endParaRPr lang="en-US" altLang="en-US"/>
          </a:p>
        </p:txBody>
      </p:sp>
    </p:spTree>
    <p:extLst>
      <p:ext uri="{BB962C8B-B14F-4D97-AF65-F5344CB8AC3E}">
        <p14:creationId xmlns:p14="http://schemas.microsoft.com/office/powerpoint/2010/main" val="3959287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can we strengthen the data-informed decision-making process?</a:t>
            </a:r>
          </a:p>
          <a:p>
            <a:r>
              <a:rPr lang="en-US" altLang="en-US" dirty="0" smtClean="0"/>
              <a:t>Some </a:t>
            </a:r>
            <a:r>
              <a:rPr lang="en-US" altLang="en-US" b="1" dirty="0" smtClean="0"/>
              <a:t>basic elements</a:t>
            </a:r>
            <a:r>
              <a:rPr lang="en-US" altLang="en-US" dirty="0" smtClean="0"/>
              <a:t> that have to be in place are: (1) the involvement of stakeholders; (2) data;  and (3) questions. </a:t>
            </a:r>
          </a:p>
          <a:p>
            <a:r>
              <a:rPr lang="en-US" altLang="en-US" b="1" dirty="0" smtClean="0"/>
              <a:t>ALL THREE</a:t>
            </a:r>
            <a:r>
              <a:rPr lang="en-US" altLang="en-US" dirty="0" smtClean="0"/>
              <a:t> elements are equally important to a data-demand-and-use intervention. These three elements need to function in unison for data-informed decision making to happen.</a:t>
            </a:r>
          </a:p>
          <a:p>
            <a:r>
              <a:rPr lang="en-US" altLang="en-US" dirty="0" smtClean="0"/>
              <a:t>We define a </a:t>
            </a:r>
            <a:r>
              <a:rPr lang="en-US" altLang="en-US" b="1" dirty="0" smtClean="0"/>
              <a:t>stakeholder</a:t>
            </a:r>
            <a:r>
              <a:rPr lang="en-US" altLang="en-US" dirty="0" smtClean="0"/>
              <a:t> as anyone who has an interest in your intervention. Examples are government agencies, policymakers, funding agencies, civil society, district management teams,</a:t>
            </a:r>
            <a:r>
              <a:rPr lang="en-US" altLang="en-US" baseline="0" dirty="0" smtClean="0"/>
              <a:t> </a:t>
            </a:r>
            <a:r>
              <a:rPr lang="en-US" altLang="en-US" dirty="0" smtClean="0"/>
              <a:t>providers, and beneficiaries of the interventions (they make decisions about seeking services and continuing care. </a:t>
            </a:r>
          </a:p>
          <a:p>
            <a:r>
              <a:rPr lang="en-US" altLang="en-US" dirty="0" smtClean="0"/>
              <a:t>When we talk about targeting stakeholders as part of the decision-making process, we often talk about data users and data producers.</a:t>
            </a:r>
          </a:p>
          <a:p>
            <a:r>
              <a:rPr lang="en-US" altLang="en-US" dirty="0" smtClean="0"/>
              <a:t>Data users are those who use data to inform the design, implementation, monitoring, and improvement of health interventions: </a:t>
            </a:r>
            <a:r>
              <a:rPr lang="en-US" altLang="en-US" dirty="0"/>
              <a:t>p</a:t>
            </a:r>
            <a:r>
              <a:rPr lang="en-US" altLang="en-US" dirty="0" smtClean="0"/>
              <a:t>rogram managers, policymakers, district</a:t>
            </a:r>
            <a:r>
              <a:rPr lang="en-US" altLang="en-US" baseline="0" dirty="0" smtClean="0"/>
              <a:t> managers, </a:t>
            </a:r>
            <a:r>
              <a:rPr lang="en-US" altLang="en-US" dirty="0" smtClean="0"/>
              <a:t>service providers, and civil society.</a:t>
            </a:r>
          </a:p>
          <a:p>
            <a:r>
              <a:rPr lang="en-US" altLang="en-US" dirty="0" smtClean="0"/>
              <a:t>Data producers are those people who collect and analyze health data. They prepare the data for distribution to an audience of users. Data producers can be M&amp;E officers; data clerks, and researchers. </a:t>
            </a:r>
          </a:p>
          <a:p>
            <a:r>
              <a:rPr lang="en-US" altLang="en-US" dirty="0" smtClean="0"/>
              <a:t>Sometimes one person is both a data user </a:t>
            </a:r>
            <a:r>
              <a:rPr lang="en-US" altLang="en-US" b="1" dirty="0" smtClean="0"/>
              <a:t>AND</a:t>
            </a:r>
            <a:r>
              <a:rPr lang="en-US" altLang="en-US" dirty="0" smtClean="0"/>
              <a:t> a data producer, depending on the context and the task at hand. </a:t>
            </a:r>
          </a:p>
          <a:p>
            <a:endParaRPr lang="en-US" alt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FEFD8B-098A-4812-A81A-B7CB3D7761EA}"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39218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latin typeface="Arial" charset="0"/>
              </a:rPr>
              <a:t>The data themselves are essential to a data-demand-and-use intervention. This will typically involve: </a:t>
            </a:r>
          </a:p>
          <a:p>
            <a:pPr>
              <a:defRPr/>
            </a:pPr>
            <a:endParaRPr lang="en-US" dirty="0" smtClean="0">
              <a:latin typeface="Arial" charset="0"/>
            </a:endParaRPr>
          </a:p>
          <a:p>
            <a:pPr marL="171450" indent="-171450">
              <a:buFont typeface="Arial" panose="020B0604020202020204" pitchFamily="34" charset="0"/>
              <a:buChar char="•"/>
              <a:defRPr/>
            </a:pPr>
            <a:r>
              <a:rPr lang="en-US" dirty="0" smtClean="0">
                <a:latin typeface="Arial" charset="0"/>
              </a:rPr>
              <a:t>The promotion of available data sources that meet the information needs of potential users and outlining the types of information contained in each source </a:t>
            </a:r>
          </a:p>
          <a:p>
            <a:pPr marL="171450" indent="-171450">
              <a:buFontTx/>
              <a:buChar char="-"/>
              <a:defRPr/>
            </a:pPr>
            <a:endParaRPr lang="en-US" dirty="0" smtClean="0">
              <a:latin typeface="Arial" charset="0"/>
            </a:endParaRPr>
          </a:p>
          <a:p>
            <a:pPr marL="171450" indent="-171450">
              <a:buFont typeface="Arial" panose="020B0604020202020204" pitchFamily="34" charset="0"/>
              <a:buChar char="•"/>
              <a:defRPr/>
            </a:pPr>
            <a:r>
              <a:rPr lang="en-US" dirty="0" smtClean="0">
                <a:latin typeface="Arial" charset="0"/>
              </a:rPr>
              <a:t>How easy it is for others to access and use the data</a:t>
            </a:r>
          </a:p>
          <a:p>
            <a:pPr marL="171450" indent="-171450">
              <a:buFontTx/>
              <a:buChar char="-"/>
              <a:defRPr/>
            </a:pPr>
            <a:endParaRPr lang="en-US" dirty="0" smtClean="0">
              <a:latin typeface="Arial" charset="0"/>
            </a:endParaRPr>
          </a:p>
          <a:p>
            <a:pPr marL="171450" indent="-171450">
              <a:buFont typeface="Arial" panose="020B0604020202020204" pitchFamily="34" charset="0"/>
              <a:buChar char="•"/>
              <a:defRPr/>
            </a:pPr>
            <a:r>
              <a:rPr lang="en-US" dirty="0" smtClean="0">
                <a:latin typeface="Arial" charset="0"/>
              </a:rPr>
              <a:t>Ensuring regular sharing and feedback to improve the flow of information in a health information system</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3B1AB5-35B4-4E1D-9163-74741C741ED7}"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371102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latin typeface="Arial" charset="0"/>
              </a:rPr>
              <a:t>Finally, the questions asked by data users in the decision-making process are also important. The answers to these questions will lead to a decision.  Simply put, </a:t>
            </a:r>
            <a:r>
              <a:rPr lang="en-US" b="1" dirty="0" smtClean="0">
                <a:latin typeface="Arial" charset="0"/>
              </a:rPr>
              <a:t>decisions are:</a:t>
            </a:r>
            <a:endParaRPr lang="en-US" dirty="0" smtClean="0">
              <a:latin typeface="Arial" charset="0"/>
            </a:endParaRPr>
          </a:p>
          <a:p>
            <a:pPr marL="171450" indent="-171450">
              <a:buFont typeface="Arial" panose="020B0604020202020204" pitchFamily="34" charset="0"/>
              <a:buChar char="•"/>
              <a:defRPr/>
            </a:pPr>
            <a:r>
              <a:rPr lang="en-US" dirty="0" smtClean="0">
                <a:latin typeface="Arial" charset="0"/>
              </a:rPr>
              <a:t>Choices that lead to action</a:t>
            </a:r>
          </a:p>
          <a:p>
            <a:pPr marL="171450" indent="-171450">
              <a:buFont typeface="Arial" panose="020B0604020202020204" pitchFamily="34" charset="0"/>
              <a:buChar char="•"/>
              <a:defRPr/>
            </a:pPr>
            <a:r>
              <a:rPr lang="en-US" dirty="0" smtClean="0">
                <a:latin typeface="Arial" charset="0"/>
              </a:rPr>
              <a:t>All decisions are informed by </a:t>
            </a:r>
            <a:r>
              <a:rPr lang="en-US" b="1" dirty="0" smtClean="0">
                <a:latin typeface="Arial" charset="0"/>
              </a:rPr>
              <a:t>questions</a:t>
            </a:r>
            <a:endParaRPr lang="en-US" dirty="0" smtClean="0">
              <a:latin typeface="Arial" charset="0"/>
            </a:endParaRPr>
          </a:p>
          <a:p>
            <a:pPr marL="171450" indent="-171450">
              <a:buFont typeface="Arial" panose="020B0604020202020204" pitchFamily="34" charset="0"/>
              <a:buChar char="•"/>
              <a:defRPr/>
            </a:pPr>
            <a:r>
              <a:rPr lang="en-US" dirty="0" smtClean="0">
                <a:latin typeface="Arial" charset="0"/>
              </a:rPr>
              <a:t>All questions should be based on data</a:t>
            </a:r>
          </a:p>
          <a:p>
            <a:pPr>
              <a:defRPr/>
            </a:pPr>
            <a:r>
              <a:rPr lang="en-US" dirty="0" smtClean="0">
                <a:latin typeface="Arial" charset="0"/>
              </a:rPr>
              <a:t>For example, every day you need to make a decision about what clothes to wear out of the house. To make this decision, you may ask yourself some questions that will inform it:</a:t>
            </a:r>
          </a:p>
          <a:p>
            <a:pPr marL="171450" indent="-171450">
              <a:buFont typeface="Arial" panose="020B0604020202020204" pitchFamily="34" charset="0"/>
              <a:buChar char="•"/>
              <a:defRPr/>
            </a:pPr>
            <a:r>
              <a:rPr lang="en-US" dirty="0" smtClean="0">
                <a:latin typeface="Arial" charset="0"/>
              </a:rPr>
              <a:t> What’s the temperature outside?</a:t>
            </a:r>
          </a:p>
          <a:p>
            <a:pPr marL="171450" indent="-171450">
              <a:buFont typeface="Arial" panose="020B0604020202020204" pitchFamily="34" charset="0"/>
              <a:buChar char="•"/>
              <a:defRPr/>
            </a:pPr>
            <a:r>
              <a:rPr lang="en-US" dirty="0" smtClean="0">
                <a:latin typeface="Arial" charset="0"/>
              </a:rPr>
              <a:t> Is it raining?</a:t>
            </a:r>
          </a:p>
          <a:p>
            <a:pPr marL="171450" indent="-171450">
              <a:buFont typeface="Arial" panose="020B0604020202020204" pitchFamily="34" charset="0"/>
              <a:buChar char="•"/>
              <a:defRPr/>
            </a:pPr>
            <a:r>
              <a:rPr lang="en-US" dirty="0" smtClean="0">
                <a:latin typeface="Arial" charset="0"/>
              </a:rPr>
              <a:t> What events do I have planned for the day?</a:t>
            </a:r>
          </a:p>
          <a:p>
            <a:pPr>
              <a:defRPr/>
            </a:pPr>
            <a:r>
              <a:rPr lang="en-US" dirty="0" smtClean="0">
                <a:latin typeface="Arial" charset="0"/>
              </a:rPr>
              <a:t>To answer these questions, you may consult the thermometer or the weather report or your daily calendar. You consult a data source to inform your decision.</a:t>
            </a:r>
          </a:p>
          <a:p>
            <a:pPr>
              <a:defRPr/>
            </a:pPr>
            <a:r>
              <a:rPr lang="en-US" dirty="0" smtClean="0">
                <a:latin typeface="Arial" charset="0"/>
              </a:rPr>
              <a:t>To make a decision about a program or policy, decision makers must first understand what is happening in their programs. They must ask questions about what is happening in the facilities, if disease rates are going down, and if the needs of their target populations are being met. The answers to these questions will help them to decide what they should do.</a:t>
            </a:r>
          </a:p>
          <a:p>
            <a:pPr>
              <a:defRPr/>
            </a:pPr>
            <a:endParaRPr lang="en-US" dirty="0" smtClean="0">
              <a:latin typeface="Arial"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C4899C-0DAD-4FB3-806B-95123D0E478C}"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339958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Why do we need to focus on decisions?</a:t>
            </a:r>
          </a:p>
          <a:p>
            <a:endParaRPr lang="en-US" altLang="en-US" dirty="0" smtClean="0"/>
          </a:p>
          <a:p>
            <a:r>
              <a:rPr lang="en-US" altLang="en-US" dirty="0" smtClean="0"/>
              <a:t>Decision makers tend to be </a:t>
            </a:r>
            <a:r>
              <a:rPr lang="en-US" altLang="en-US" b="1" dirty="0" smtClean="0"/>
              <a:t>overwhelmed</a:t>
            </a:r>
            <a:r>
              <a:rPr lang="en-US" altLang="en-US" dirty="0" smtClean="0"/>
              <a:t> with data. They often </a:t>
            </a:r>
            <a:r>
              <a:rPr lang="en-US" altLang="en-US" b="1" dirty="0" smtClean="0"/>
              <a:t>don’t know how to interpret</a:t>
            </a:r>
            <a:r>
              <a:rPr lang="en-US" altLang="en-US" dirty="0" smtClean="0"/>
              <a:t> data in the program or policy context, or they are unsure </a:t>
            </a:r>
            <a:r>
              <a:rPr lang="en-US" altLang="en-US" b="1" dirty="0" smtClean="0"/>
              <a:t>which data source</a:t>
            </a:r>
            <a:r>
              <a:rPr lang="en-US" altLang="en-US" dirty="0" smtClean="0"/>
              <a:t> is most </a:t>
            </a:r>
            <a:r>
              <a:rPr lang="en-US" altLang="en-US" b="1" dirty="0" smtClean="0"/>
              <a:t>important</a:t>
            </a:r>
            <a:r>
              <a:rPr lang="en-US" altLang="en-US" dirty="0" smtClean="0"/>
              <a:t> for a decision.</a:t>
            </a:r>
          </a:p>
          <a:p>
            <a:endParaRPr lang="en-US" altLang="en-US" dirty="0" smtClean="0"/>
          </a:p>
          <a:p>
            <a:r>
              <a:rPr lang="en-US" altLang="en-US" dirty="0" smtClean="0"/>
              <a:t>Decision makers may move ahead without consulting data at all, or they may spend precious resources on data analysis and interpretation that are not linked to action or programmatic needs.</a:t>
            </a:r>
          </a:p>
          <a:p>
            <a:endParaRPr lang="en-US" altLang="en-US" dirty="0" smtClean="0"/>
          </a:p>
          <a:p>
            <a:r>
              <a:rPr lang="en-US" altLang="en-US" dirty="0" smtClean="0"/>
              <a:t>By focusing on the priority decisions for a specific program area, decision</a:t>
            </a:r>
            <a:r>
              <a:rPr lang="en-US" altLang="en-US" baseline="0" dirty="0" smtClean="0"/>
              <a:t> </a:t>
            </a:r>
            <a:r>
              <a:rPr lang="en-US" altLang="en-US" dirty="0" smtClean="0"/>
              <a:t>makers can identify their information needs. This will allow them to narrow down the number of data sources they need to review and consider.  It allows them to prioritize their data use activities so that they can improve programs.</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FA34A0-5DF7-4FE0-9EA3-C01F851ED207}"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55596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latin typeface="Arial" charset="0"/>
              </a:rPr>
              <a:t>Now that I have explained the data-informed decision-making process and the basic elements needed for interventions to strengthen this process, I would like now to talk about </a:t>
            </a:r>
            <a:r>
              <a:rPr lang="en-US" b="1" dirty="0" smtClean="0">
                <a:latin typeface="Arial" charset="0"/>
              </a:rPr>
              <a:t>how data-use interventions</a:t>
            </a:r>
            <a:r>
              <a:rPr lang="en-US" dirty="0" smtClean="0">
                <a:latin typeface="Arial" charset="0"/>
              </a:rPr>
              <a:t> can </a:t>
            </a:r>
            <a:r>
              <a:rPr lang="en-US" b="1" dirty="0" smtClean="0">
                <a:latin typeface="Arial" charset="0"/>
              </a:rPr>
              <a:t>improve an information system</a:t>
            </a:r>
            <a:r>
              <a:rPr lang="en-US" dirty="0" smtClean="0">
                <a:latin typeface="Arial" charset="0"/>
              </a:rPr>
              <a:t> and, ultimately, the effectiveness of a health system.</a:t>
            </a:r>
          </a:p>
          <a:p>
            <a:pPr>
              <a:defRPr/>
            </a:pPr>
            <a:endParaRPr lang="en-US" dirty="0" smtClean="0">
              <a:latin typeface="Arial" charset="0"/>
            </a:endParaRPr>
          </a:p>
          <a:p>
            <a:pPr>
              <a:defRPr/>
            </a:pPr>
            <a:r>
              <a:rPr lang="en-US" dirty="0" smtClean="0">
                <a:latin typeface="Arial" charset="0"/>
              </a:rPr>
              <a:t>Before I explain our theory of change in the health system through data use interventions, I would like to list some assumptions:</a:t>
            </a:r>
          </a:p>
          <a:p>
            <a:pPr>
              <a:defRPr/>
            </a:pPr>
            <a:endParaRPr lang="en-US" dirty="0" smtClean="0">
              <a:latin typeface="Arial" charset="0"/>
            </a:endParaRPr>
          </a:p>
          <a:p>
            <a:pPr marL="171450" indent="-171450">
              <a:buFont typeface="Arial" panose="020B0604020202020204" pitchFamily="34" charset="0"/>
              <a:buChar char="•"/>
              <a:defRPr/>
            </a:pPr>
            <a:r>
              <a:rPr lang="en-US" dirty="0" smtClean="0">
                <a:latin typeface="Arial" charset="0"/>
              </a:rPr>
              <a:t>We assume there exists commitment at the national level to improve the health information system.</a:t>
            </a:r>
          </a:p>
          <a:p>
            <a:pPr marL="171450" indent="-171450">
              <a:buFontTx/>
              <a:buChar char="-"/>
              <a:defRPr/>
            </a:pPr>
            <a:endParaRPr lang="en-US" dirty="0" smtClean="0">
              <a:latin typeface="Arial" charset="0"/>
            </a:endParaRPr>
          </a:p>
          <a:p>
            <a:pPr marL="171450" indent="-171450">
              <a:buFont typeface="Arial" panose="020B0604020202020204" pitchFamily="34" charset="0"/>
              <a:buChar char="•"/>
              <a:defRPr/>
            </a:pPr>
            <a:r>
              <a:rPr lang="en-US" dirty="0" smtClean="0">
                <a:latin typeface="Arial" charset="0"/>
              </a:rPr>
              <a:t>Increased use of data leads to improvement in the function of a health system.</a:t>
            </a:r>
          </a:p>
          <a:p>
            <a:pPr marL="171450" indent="-171450">
              <a:buFontTx/>
              <a:buChar char="-"/>
              <a:defRPr/>
            </a:pPr>
            <a:endParaRPr lang="en-US" dirty="0" smtClean="0">
              <a:latin typeface="Arial" charset="0"/>
            </a:endParaRPr>
          </a:p>
          <a:p>
            <a:pPr marL="171450" indent="-171450">
              <a:buFont typeface="Arial" panose="020B0604020202020204" pitchFamily="34" charset="0"/>
              <a:buChar char="•"/>
              <a:defRPr/>
            </a:pPr>
            <a:r>
              <a:rPr lang="en-US" dirty="0" smtClean="0">
                <a:latin typeface="Arial" charset="0"/>
              </a:rPr>
              <a:t>Positive experiences in data use lead to demand for more data.</a:t>
            </a:r>
          </a:p>
          <a:p>
            <a:pPr marL="171450" indent="-171450">
              <a:buFontTx/>
              <a:buChar char="-"/>
              <a:defRPr/>
            </a:pPr>
            <a:endParaRPr lang="en-US" dirty="0" smtClean="0">
              <a:latin typeface="Arial" charset="0"/>
            </a:endParaRPr>
          </a:p>
          <a:p>
            <a:pPr marL="171450" indent="-171450">
              <a:buFont typeface="Arial" panose="020B0604020202020204" pitchFamily="34" charset="0"/>
              <a:buChar char="•"/>
              <a:defRPr/>
            </a:pPr>
            <a:r>
              <a:rPr lang="en-US" dirty="0" smtClean="0">
                <a:latin typeface="Arial" charset="0"/>
              </a:rPr>
              <a:t>Activities to improve data demand and use must be tailored to the decision-making context.</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87479F-4C9C-4A27-9100-831BE4B35251}"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8934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Arial" charset="0"/>
              </a:rPr>
              <a:t>Our ultimate vision is to improve health outcomes. According to the WHO framework,* this involves strengthening the 6 building blocks that make up a health system:</a:t>
            </a:r>
          </a:p>
          <a:p>
            <a:pPr marL="171450" indent="-171450">
              <a:buFont typeface="Arial" panose="020B0604020202020204" pitchFamily="34" charset="0"/>
              <a:buChar char="•"/>
              <a:defRPr/>
            </a:pPr>
            <a:r>
              <a:rPr lang="en-US" dirty="0" smtClean="0">
                <a:latin typeface="Arial" charset="0"/>
              </a:rPr>
              <a:t>Service delivery</a:t>
            </a:r>
          </a:p>
          <a:p>
            <a:pPr marL="171450" indent="-171450">
              <a:buFont typeface="Arial" panose="020B0604020202020204" pitchFamily="34" charset="0"/>
              <a:buChar char="•"/>
              <a:defRPr/>
            </a:pPr>
            <a:r>
              <a:rPr lang="en-US" dirty="0" smtClean="0">
                <a:latin typeface="Arial" charset="0"/>
              </a:rPr>
              <a:t>Workforce</a:t>
            </a:r>
          </a:p>
          <a:p>
            <a:pPr marL="171450" indent="-171450">
              <a:buFont typeface="Arial" panose="020B0604020202020204" pitchFamily="34" charset="0"/>
              <a:buChar char="•"/>
              <a:defRPr/>
            </a:pPr>
            <a:r>
              <a:rPr lang="en-US" dirty="0" smtClean="0">
                <a:latin typeface="Arial" charset="0"/>
              </a:rPr>
              <a:t>Medical products, vaccines, and technologies</a:t>
            </a:r>
          </a:p>
          <a:p>
            <a:pPr marL="171450" indent="-171450">
              <a:buFont typeface="Arial" panose="020B0604020202020204" pitchFamily="34" charset="0"/>
              <a:buChar char="•"/>
              <a:defRPr/>
            </a:pPr>
            <a:r>
              <a:rPr lang="en-US" dirty="0" smtClean="0">
                <a:latin typeface="Arial" charset="0"/>
              </a:rPr>
              <a:t>Financing</a:t>
            </a:r>
          </a:p>
          <a:p>
            <a:pPr marL="171450" indent="-171450">
              <a:buFont typeface="Arial" panose="020B0604020202020204" pitchFamily="34" charset="0"/>
              <a:buChar char="•"/>
              <a:defRPr/>
            </a:pPr>
            <a:r>
              <a:rPr lang="en-US" dirty="0" smtClean="0">
                <a:latin typeface="Arial" charset="0"/>
              </a:rPr>
              <a:t>Leadership and governance</a:t>
            </a:r>
          </a:p>
          <a:p>
            <a:pPr>
              <a:defRPr/>
            </a:pPr>
            <a:r>
              <a:rPr lang="en-US" dirty="0" smtClean="0"/>
              <a:t>And, finally, the health information system itself.</a:t>
            </a:r>
          </a:p>
          <a:p>
            <a:pPr>
              <a:defRPr/>
            </a:pPr>
            <a:r>
              <a:rPr lang="en-US" dirty="0" smtClean="0"/>
              <a:t>In fact, </a:t>
            </a:r>
            <a:r>
              <a:rPr lang="en-US" b="1" dirty="0" smtClean="0"/>
              <a:t>health data</a:t>
            </a:r>
            <a:r>
              <a:rPr lang="en-US" dirty="0" smtClean="0"/>
              <a:t> are </a:t>
            </a:r>
            <a:r>
              <a:rPr lang="en-US" b="1" dirty="0" smtClean="0"/>
              <a:t>prerequisites</a:t>
            </a:r>
            <a:r>
              <a:rPr lang="en-US" dirty="0" smtClean="0"/>
              <a:t> for improving each of the five other building blocks of a health system. In order to improve the condition of a health system, the action of regularly demanding, analyzing, synthesizing, reviewing, and using data in the decision-making process must take place. An improved health system, therefore, is the goal or long-term outcome of a data demand and use intervention.  </a:t>
            </a:r>
          </a:p>
          <a:p>
            <a:pPr>
              <a:defRPr/>
            </a:pPr>
            <a:r>
              <a:rPr lang="en-US" dirty="0" smtClean="0"/>
              <a:t>In order to achieve this outcome, there must be a concerted effort in the form of data demand and use Interventions that aim </a:t>
            </a:r>
            <a:r>
              <a:rPr lang="en-US" b="1" dirty="0" smtClean="0"/>
              <a:t>to improve </a:t>
            </a:r>
            <a:r>
              <a:rPr lang="en-US" b="1" i="1" u="none" dirty="0" smtClean="0"/>
              <a:t>individual</a:t>
            </a:r>
            <a:r>
              <a:rPr lang="en-US" b="1" dirty="0" smtClean="0"/>
              <a:t> skills and organizational capacity, attitudes, and behavior,</a:t>
            </a:r>
            <a:r>
              <a:rPr lang="en-US" dirty="0" smtClean="0"/>
              <a:t> as well as ensure that </a:t>
            </a:r>
            <a:r>
              <a:rPr lang="en-US" b="1" i="1" u="none" dirty="0" smtClean="0"/>
              <a:t>organizational </a:t>
            </a:r>
            <a:r>
              <a:rPr lang="en-US" b="1" dirty="0" smtClean="0"/>
              <a:t>procedures, policies, and support mechanisms</a:t>
            </a:r>
            <a:r>
              <a:rPr lang="en-US" dirty="0" smtClean="0"/>
              <a:t> are </a:t>
            </a:r>
            <a:r>
              <a:rPr lang="en-US" b="1" dirty="0" smtClean="0"/>
              <a:t>institutionalized</a:t>
            </a:r>
            <a:r>
              <a:rPr lang="en-US" dirty="0" smtClean="0"/>
              <a:t> and </a:t>
            </a:r>
            <a:r>
              <a:rPr lang="en-US" b="1" dirty="0" smtClean="0"/>
              <a:t>functioning</a:t>
            </a:r>
            <a:r>
              <a:rPr lang="en-US" dirty="0" smtClean="0"/>
              <a:t>.   </a:t>
            </a:r>
          </a:p>
          <a:p>
            <a:pPr>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t>
            </a:r>
            <a:r>
              <a:rPr lang="en-US" sz="1200" kern="1200" dirty="0" smtClean="0">
                <a:solidFill>
                  <a:schemeClr val="tx1"/>
                </a:solidFill>
                <a:effectLst/>
                <a:latin typeface="Arial" pitchFamily="34" charset="0"/>
                <a:ea typeface="+mn-ea"/>
                <a:cs typeface="+mn-cs"/>
              </a:rPr>
              <a:t>World Health Organization. (WHO). (2007). Everybody’s business: Strengthening health systems to improve health outcomes: WHO’s framework for action. Geneva, Switzerland: WHO. Retrieved from </a:t>
            </a:r>
            <a:r>
              <a:rPr lang="en-US" sz="1200" u="sng" kern="1200" dirty="0" smtClean="0">
                <a:solidFill>
                  <a:schemeClr val="tx1"/>
                </a:solidFill>
                <a:effectLst/>
                <a:latin typeface="Arial" pitchFamily="34" charset="0"/>
                <a:ea typeface="+mn-ea"/>
                <a:cs typeface="+mn-cs"/>
                <a:hlinkClick r:id="rId3"/>
              </a:rPr>
              <a:t>http://www.who.int/healthsystems/strategy/en/</a:t>
            </a:r>
            <a:r>
              <a:rPr lang="en-US" sz="1200" kern="1200" dirty="0" smtClean="0">
                <a:solidFill>
                  <a:schemeClr val="tx1"/>
                </a:solidFill>
                <a:effectLst/>
                <a:latin typeface="Arial" pitchFamily="34" charset="0"/>
                <a:ea typeface="+mn-ea"/>
                <a:cs typeface="+mn-cs"/>
              </a:rPr>
              <a:t>. </a:t>
            </a:r>
          </a:p>
          <a:p>
            <a:pPr>
              <a:defRPr/>
            </a:pPr>
            <a:endParaRPr lang="en-US"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2B84CA-AA83-4E3C-AAA5-74EEF772A18E}"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105257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The following data-demand-and-use interventions (used under the MEASURE Evaluation project) should help you start to understand what is involved in a data-demand-and-use intervention:</a:t>
            </a:r>
          </a:p>
          <a:p>
            <a:pPr>
              <a:defRPr/>
            </a:pPr>
            <a:endParaRPr lang="en-US" dirty="0" smtClean="0"/>
          </a:p>
          <a:p>
            <a:pPr>
              <a:defRPr/>
            </a:pPr>
            <a:r>
              <a:rPr lang="en-US" dirty="0" smtClean="0"/>
              <a:t>1) </a:t>
            </a:r>
            <a:r>
              <a:rPr lang="en-US" dirty="0"/>
              <a:t> </a:t>
            </a:r>
            <a:r>
              <a:rPr lang="en-US" dirty="0" smtClean="0"/>
              <a:t>A </a:t>
            </a:r>
            <a:r>
              <a:rPr lang="en-US" b="1" dirty="0" smtClean="0"/>
              <a:t>data-use assessment</a:t>
            </a:r>
            <a:r>
              <a:rPr lang="en-US" dirty="0" smtClean="0"/>
              <a:t> looks at the </a:t>
            </a:r>
            <a:r>
              <a:rPr lang="en-US" b="1" dirty="0" smtClean="0"/>
              <a:t>technical, behavioral, and organizational factors that affect decision making</a:t>
            </a:r>
            <a:r>
              <a:rPr lang="en-US" dirty="0" smtClean="0"/>
              <a:t>. The assessment identifies barriers to data use and develops plans to overcome them.</a:t>
            </a:r>
          </a:p>
          <a:p>
            <a:pPr>
              <a:defRPr/>
            </a:pPr>
            <a:r>
              <a:rPr lang="en-US" dirty="0" smtClean="0"/>
              <a:t>2) Identify, engage, and involve data users and producers. The output of this activity is greater collaboration between data users and data producers. </a:t>
            </a:r>
          </a:p>
          <a:p>
            <a:pPr>
              <a:defRPr/>
            </a:pPr>
            <a:r>
              <a:rPr lang="en-US" dirty="0" smtClean="0"/>
              <a:t>3) Activities to improve data quality:</a:t>
            </a:r>
          </a:p>
          <a:p>
            <a:pPr marL="171450" indent="-171450">
              <a:buFont typeface="Arial" panose="020B0604020202020204" pitchFamily="34" charset="0"/>
              <a:buChar char="•"/>
              <a:defRPr/>
            </a:pPr>
            <a:r>
              <a:rPr lang="en-US" dirty="0" smtClean="0"/>
              <a:t>Data quality assessments</a:t>
            </a:r>
          </a:p>
          <a:p>
            <a:pPr marL="171450" indent="-171450">
              <a:buFont typeface="Arial" panose="020B0604020202020204" pitchFamily="34" charset="0"/>
              <a:buChar char="•"/>
              <a:defRPr/>
            </a:pPr>
            <a:r>
              <a:rPr lang="en-US" dirty="0" smtClean="0"/>
              <a:t>Trainings in data entry, management, and quality assessments</a:t>
            </a:r>
          </a:p>
          <a:p>
            <a:pPr marL="171450" indent="-171450">
              <a:buFont typeface="Arial" panose="020B0604020202020204" pitchFamily="34" charset="0"/>
              <a:buChar char="•"/>
              <a:defRPr/>
            </a:pPr>
            <a:r>
              <a:rPr lang="en-US" dirty="0" smtClean="0"/>
              <a:t>Development of data quality protocols and standard operating procedures</a:t>
            </a:r>
          </a:p>
          <a:p>
            <a:pPr>
              <a:defRPr/>
            </a:pPr>
            <a:r>
              <a:rPr lang="en-US" dirty="0" smtClean="0"/>
              <a:t>4) Activities to improve data availability: </a:t>
            </a:r>
          </a:p>
          <a:p>
            <a:pPr marL="171450" indent="-171450">
              <a:buFont typeface="Arial" panose="020B0604020202020204" pitchFamily="34" charset="0"/>
              <a:buChar char="•"/>
              <a:defRPr/>
            </a:pPr>
            <a:r>
              <a:rPr lang="en-US" dirty="0" smtClean="0"/>
              <a:t>Linking many databases together to make them interoperable</a:t>
            </a:r>
          </a:p>
          <a:p>
            <a:pPr marL="171450" indent="-171450">
              <a:buFont typeface="Arial" panose="020B0604020202020204" pitchFamily="34" charset="0"/>
              <a:buChar char="•"/>
              <a:defRPr/>
            </a:pPr>
            <a:r>
              <a:rPr lang="en-US" dirty="0" smtClean="0"/>
              <a:t>Developing data dissemination and communication plans</a:t>
            </a:r>
          </a:p>
          <a:p>
            <a:pPr marL="171450" indent="-171450">
              <a:buFont typeface="Arial" panose="020B0604020202020204" pitchFamily="34" charset="0"/>
              <a:buChar char="•"/>
              <a:defRPr/>
            </a:pPr>
            <a:r>
              <a:rPr lang="en-US" dirty="0" smtClean="0"/>
              <a:t>Putting in place feedback mechanisms for data and information sharing</a:t>
            </a:r>
          </a:p>
          <a:p>
            <a:pPr marL="171450" indent="-171450">
              <a:buFont typeface="Arial" panose="020B0604020202020204" pitchFamily="34" charset="0"/>
              <a:buChar char="•"/>
              <a:defRPr/>
            </a:pPr>
            <a:r>
              <a:rPr lang="en-US" dirty="0" smtClean="0"/>
              <a:t>Producing a national system to register and make accessible new research</a:t>
            </a:r>
          </a:p>
          <a:p>
            <a:pPr>
              <a:defRPr/>
            </a:pPr>
            <a:endParaRPr lang="en-US" dirty="0" smtClean="0"/>
          </a:p>
          <a:p>
            <a:pPr marL="171450" indent="-171450">
              <a:buFontTx/>
              <a:buChar char="-"/>
              <a:defRPr/>
            </a:pPr>
            <a:endParaRPr lang="en-US" dirty="0" smtClean="0"/>
          </a:p>
          <a:p>
            <a:pPr marL="171450" indent="-171450">
              <a:buFontTx/>
              <a:buChar char="-"/>
              <a:defRPr/>
            </a:pPr>
            <a:endParaRPr lang="en-US" dirty="0" smtClean="0"/>
          </a:p>
          <a:p>
            <a:pPr>
              <a:defRPr/>
            </a:pPr>
            <a:endParaRPr lang="en-US" dirty="0" smtClean="0"/>
          </a:p>
          <a:p>
            <a:pPr>
              <a:defRPr/>
            </a:pPr>
            <a:endParaRPr 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201A2F-615C-4FC5-891B-74CEAD084C1F}"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374279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1675" y="4416425"/>
            <a:ext cx="5936192" cy="4181475"/>
          </a:xfrm>
        </p:spPr>
        <p:txBody>
          <a:bodyPr/>
          <a:lstStyle/>
          <a:p>
            <a:pPr>
              <a:defRPr/>
            </a:pPr>
            <a:r>
              <a:rPr lang="en-US" dirty="0"/>
              <a:t>5</a:t>
            </a:r>
            <a:r>
              <a:rPr lang="en-US" dirty="0" smtClean="0"/>
              <a:t>) Identify information needs:</a:t>
            </a:r>
          </a:p>
          <a:p>
            <a:pPr marL="171450" indent="-171450">
              <a:buFont typeface="Arial" panose="020B0604020202020204" pitchFamily="34" charset="0"/>
              <a:buChar char="•"/>
              <a:defRPr/>
            </a:pPr>
            <a:r>
              <a:rPr lang="en-US" dirty="0" smtClean="0"/>
              <a:t>Identify upcoming decisions and questions needed to plan programs</a:t>
            </a:r>
          </a:p>
          <a:p>
            <a:pPr marL="171450" indent="-171450">
              <a:buFont typeface="Arial" panose="020B0604020202020204" pitchFamily="34" charset="0"/>
              <a:buChar char="•"/>
              <a:defRPr/>
            </a:pPr>
            <a:r>
              <a:rPr lang="en-US" dirty="0" smtClean="0"/>
              <a:t>Link decisions and questions to data sources, and identify any data gaps</a:t>
            </a:r>
          </a:p>
          <a:p>
            <a:pPr marL="171450" indent="-171450">
              <a:buFont typeface="Arial" panose="020B0604020202020204" pitchFamily="34" charset="0"/>
              <a:buChar char="•"/>
              <a:defRPr/>
            </a:pPr>
            <a:r>
              <a:rPr lang="en-US" dirty="0" smtClean="0"/>
              <a:t>Create a plan to manage the review of data linked to program questions and take action based on recommendations</a:t>
            </a:r>
          </a:p>
          <a:p>
            <a:pPr>
              <a:defRPr/>
            </a:pPr>
            <a:r>
              <a:rPr lang="en-US" dirty="0"/>
              <a:t>6</a:t>
            </a:r>
            <a:r>
              <a:rPr lang="en-US" dirty="0" smtClean="0"/>
              <a:t>) Build capacity in data use core competencies, which enable a person to apply:</a:t>
            </a:r>
          </a:p>
          <a:p>
            <a:pPr marL="171450" indent="-171450">
              <a:buFont typeface="Arial" panose="020B0604020202020204" pitchFamily="34" charset="0"/>
              <a:buChar char="•"/>
              <a:defRPr/>
            </a:pPr>
            <a:r>
              <a:rPr lang="en-US" dirty="0" smtClean="0"/>
              <a:t>Skills in data analysis, interpretation, synthesis; presentation, and developing a communication strategy</a:t>
            </a:r>
          </a:p>
          <a:p>
            <a:pPr marL="171450" indent="-171450">
              <a:buFont typeface="Arial" panose="020B0604020202020204" pitchFamily="34" charset="0"/>
              <a:buChar char="•"/>
              <a:defRPr/>
            </a:pPr>
            <a:r>
              <a:rPr lang="en-US" dirty="0" smtClean="0"/>
              <a:t>Ability to advocate data use activities</a:t>
            </a:r>
          </a:p>
          <a:p>
            <a:pPr marL="171450" indent="-171450">
              <a:buFont typeface="Arial" panose="020B0604020202020204" pitchFamily="34" charset="0"/>
              <a:buChar char="•"/>
              <a:defRPr/>
            </a:pPr>
            <a:r>
              <a:rPr lang="en-US" dirty="0" smtClean="0"/>
              <a:t>Implementation of data-demand-and-use procedures, guidelines, policies, and support mechanisms</a:t>
            </a:r>
          </a:p>
          <a:p>
            <a:pPr>
              <a:defRPr/>
            </a:pPr>
            <a:r>
              <a:rPr lang="en-US" dirty="0"/>
              <a:t>7</a:t>
            </a:r>
            <a:r>
              <a:rPr lang="en-US" dirty="0" smtClean="0"/>
              <a:t>) Strengthen an organization’s data-demand-and-use infrastructure.  Examples are:</a:t>
            </a:r>
          </a:p>
          <a:p>
            <a:pPr marL="171450" indent="-171450">
              <a:buFont typeface="Arial" panose="020B0604020202020204" pitchFamily="34" charset="0"/>
              <a:buChar char="•"/>
              <a:defRPr/>
            </a:pPr>
            <a:r>
              <a:rPr lang="en-US" dirty="0" smtClean="0"/>
              <a:t>Ensuring that the organizational mission and vision reflect data demand and use</a:t>
            </a:r>
          </a:p>
          <a:p>
            <a:pPr marL="171450" indent="-171450">
              <a:buFont typeface="Arial" panose="020B0604020202020204" pitchFamily="34" charset="0"/>
              <a:buChar char="•"/>
              <a:defRPr/>
            </a:pPr>
            <a:r>
              <a:rPr lang="en-US" dirty="0" smtClean="0"/>
              <a:t>Advocate funding for data-demand-and-use activities</a:t>
            </a:r>
          </a:p>
          <a:p>
            <a:pPr marL="171450" indent="-171450">
              <a:buFont typeface="Arial" panose="020B0604020202020204" pitchFamily="34" charset="0"/>
              <a:buChar char="•"/>
              <a:defRPr/>
            </a:pPr>
            <a:r>
              <a:rPr lang="en-US" dirty="0" smtClean="0"/>
              <a:t>Institutionalize working groups to review data and identify data needs</a:t>
            </a:r>
          </a:p>
          <a:p>
            <a:pPr marL="171450" indent="-171450">
              <a:buFont typeface="Arial" panose="020B0604020202020204" pitchFamily="34" charset="0"/>
              <a:buChar char="•"/>
              <a:defRPr/>
            </a:pPr>
            <a:r>
              <a:rPr lang="en-US" dirty="0" smtClean="0"/>
              <a:t>Develop guidelines for data user and producer engagement in M&amp;E activities and program review</a:t>
            </a:r>
          </a:p>
          <a:p>
            <a:pPr marL="171450" indent="-171450">
              <a:buFont typeface="Arial" panose="020B0604020202020204" pitchFamily="34" charset="0"/>
              <a:buChar char="•"/>
              <a:defRPr/>
            </a:pPr>
            <a:r>
              <a:rPr lang="en-US" dirty="0" smtClean="0"/>
              <a:t>Refine procedures for cleaning, managing, storing, and sharing data</a:t>
            </a:r>
          </a:p>
          <a:p>
            <a:pPr marL="171450" indent="-171450">
              <a:buFont typeface="Arial" panose="020B0604020202020204" pitchFamily="34" charset="0"/>
              <a:buChar char="•"/>
              <a:defRPr/>
            </a:pPr>
            <a:r>
              <a:rPr lang="en-US" dirty="0" smtClean="0"/>
              <a:t>Revise job descriptions to clarify data use roles</a:t>
            </a:r>
          </a:p>
          <a:p>
            <a:pPr>
              <a:defRPr/>
            </a:pPr>
            <a:endParaRPr lang="en-US" dirty="0" smtClean="0"/>
          </a:p>
          <a:p>
            <a:pPr>
              <a:defRPr/>
            </a:pPr>
            <a:endParaRPr 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BD524A-75DF-4163-8B00-F1E035114A9F}"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3743608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6DAC6-5992-4D4F-861F-5DD72D6CBE35}" type="slidenum">
              <a:rPr lang="en-US" altLang="en-US" smtClean="0"/>
              <a:pPr/>
              <a:t>18</a:t>
            </a:fld>
            <a:endParaRPr lang="en-US" altLang="en-US"/>
          </a:p>
        </p:txBody>
      </p:sp>
    </p:spTree>
    <p:extLst>
      <p:ext uri="{BB962C8B-B14F-4D97-AF65-F5344CB8AC3E}">
        <p14:creationId xmlns:p14="http://schemas.microsoft.com/office/powerpoint/2010/main" val="1010130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9B8BA6-D145-4E9F-A3A7-1CEAC2E5521F}" type="slidenum">
              <a:rPr lang="en-US" altLang="en-US" smtClean="0"/>
              <a:pPr>
                <a:defRPr/>
              </a:pPr>
              <a:t>2</a:t>
            </a:fld>
            <a:endParaRPr lang="en-US" altLang="en-US"/>
          </a:p>
        </p:txBody>
      </p:sp>
    </p:spTree>
    <p:extLst>
      <p:ext uri="{BB962C8B-B14F-4D97-AF65-F5344CB8AC3E}">
        <p14:creationId xmlns:p14="http://schemas.microsoft.com/office/powerpoint/2010/main" val="403754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smtClean="0"/>
              <a:t>First, discuss the </a:t>
            </a:r>
            <a:r>
              <a:rPr lang="en-US" altLang="en-US" b="1" dirty="0" smtClean="0"/>
              <a:t>value of data in efforts to address health problems</a:t>
            </a:r>
            <a:r>
              <a:rPr lang="en-US" altLang="en-US" dirty="0" smtClean="0"/>
              <a:t> and why we want to improve data demand and use.</a:t>
            </a:r>
          </a:p>
          <a:p>
            <a:endParaRPr lang="en-US" altLang="en-US" dirty="0" smtClean="0"/>
          </a:p>
          <a:p>
            <a:pPr marL="171450" indent="-171450">
              <a:buFont typeface="Arial" panose="020B0604020202020204" pitchFamily="34" charset="0"/>
              <a:buChar char="•"/>
            </a:pPr>
            <a:r>
              <a:rPr lang="en-US" altLang="en-US" dirty="0" smtClean="0"/>
              <a:t>Then present </a:t>
            </a:r>
            <a:r>
              <a:rPr lang="en-US" altLang="en-US" b="1" dirty="0" smtClean="0"/>
              <a:t>the process</a:t>
            </a:r>
            <a:r>
              <a:rPr lang="en-US" altLang="en-US" dirty="0" smtClean="0"/>
              <a:t> by which data are used to make a decision.</a:t>
            </a:r>
          </a:p>
          <a:p>
            <a:endParaRPr lang="en-US" altLang="en-US" dirty="0" smtClean="0"/>
          </a:p>
          <a:p>
            <a:pPr marL="171450" indent="-171450">
              <a:buFont typeface="Arial" panose="020B0604020202020204" pitchFamily="34" charset="0"/>
              <a:buChar char="•"/>
            </a:pPr>
            <a:r>
              <a:rPr lang="en-US" altLang="en-US" dirty="0" smtClean="0"/>
              <a:t>Then describe the </a:t>
            </a:r>
            <a:r>
              <a:rPr lang="en-US" altLang="en-US" b="1" dirty="0" smtClean="0"/>
              <a:t>fundamental elements</a:t>
            </a:r>
            <a:r>
              <a:rPr lang="en-US" altLang="en-US" dirty="0" smtClean="0"/>
              <a:t> that must be in place in order for a data demand and use intervention to be effective.</a:t>
            </a:r>
          </a:p>
          <a:p>
            <a:endParaRPr lang="en-US" altLang="en-US" dirty="0" smtClean="0"/>
          </a:p>
          <a:p>
            <a:pPr marL="171450" indent="-171450">
              <a:buFont typeface="Arial" panose="020B0604020202020204" pitchFamily="34" charset="0"/>
              <a:buChar char="•"/>
            </a:pPr>
            <a:r>
              <a:rPr lang="en-US" altLang="en-US" dirty="0" smtClean="0"/>
              <a:t>Then introduce </a:t>
            </a:r>
            <a:r>
              <a:rPr lang="en-US" altLang="en-US" b="1" dirty="0" smtClean="0"/>
              <a:t>a conceptual model to inform and structure</a:t>
            </a:r>
            <a:r>
              <a:rPr lang="en-US" altLang="en-US" dirty="0" smtClean="0"/>
              <a:t> </a:t>
            </a:r>
            <a:r>
              <a:rPr lang="en-US" altLang="en-US" b="1" dirty="0" smtClean="0"/>
              <a:t>interventions</a:t>
            </a:r>
            <a:r>
              <a:rPr lang="en-US" altLang="en-US" dirty="0" smtClean="0"/>
              <a:t> that strengthen the decision making process and the health system as a whole.</a:t>
            </a:r>
          </a:p>
          <a:p>
            <a:endParaRPr lang="en-US" alt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1789DA-B1B4-4324-A986-67F6AB7F709A}"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3475673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are all well-aware of the need for health policies, strategies, and interventions that will effectively impact the major health problems of today.</a:t>
            </a:r>
          </a:p>
          <a:p>
            <a:r>
              <a:rPr lang="en-US" altLang="en-US" dirty="0" smtClean="0"/>
              <a:t>Globally, the dominant health burden remains with </a:t>
            </a:r>
            <a:r>
              <a:rPr lang="en-US" altLang="en-US" b="1" dirty="0" smtClean="0"/>
              <a:t>communicable diseases,</a:t>
            </a:r>
            <a:r>
              <a:rPr lang="en-US" altLang="en-US" dirty="0" smtClean="0"/>
              <a:t> such as </a:t>
            </a:r>
            <a:r>
              <a:rPr lang="en-US" altLang="en-US" b="1" dirty="0" smtClean="0"/>
              <a:t>HIV, malaria, and tuberculosis</a:t>
            </a:r>
            <a:r>
              <a:rPr lang="en-US" altLang="en-US" dirty="0" smtClean="0"/>
              <a:t>. With </a:t>
            </a:r>
            <a:r>
              <a:rPr lang="en-US" altLang="en-US" b="1" dirty="0" smtClean="0"/>
              <a:t>population growth</a:t>
            </a:r>
            <a:r>
              <a:rPr lang="en-US" altLang="en-US" dirty="0" smtClean="0"/>
              <a:t> and an </a:t>
            </a:r>
            <a:r>
              <a:rPr lang="en-US" altLang="en-US" b="1" dirty="0" smtClean="0"/>
              <a:t>increase</a:t>
            </a:r>
            <a:r>
              <a:rPr lang="en-US" altLang="en-US" dirty="0" smtClean="0"/>
              <a:t> in the average </a:t>
            </a:r>
            <a:r>
              <a:rPr lang="en-US" altLang="en-US" b="1" dirty="0" smtClean="0"/>
              <a:t>age</a:t>
            </a:r>
            <a:r>
              <a:rPr lang="en-US" altLang="en-US" dirty="0" smtClean="0"/>
              <a:t> of the world’s population, we also see </a:t>
            </a:r>
            <a:r>
              <a:rPr lang="en-US" altLang="en-US" b="1" dirty="0" smtClean="0"/>
              <a:t>growth in deaths from noncommunicable diseases</a:t>
            </a:r>
            <a:r>
              <a:rPr lang="en-US" altLang="en-US" dirty="0" smtClean="0"/>
              <a:t> such as </a:t>
            </a:r>
            <a:r>
              <a:rPr lang="en-US" altLang="en-US" b="1" dirty="0" smtClean="0"/>
              <a:t>cancer, heart disease, diabetes, and unintended injuries</a:t>
            </a:r>
            <a:r>
              <a:rPr lang="en-US" altLang="en-US" dirty="0" smtClean="0"/>
              <a:t>.</a:t>
            </a:r>
          </a:p>
          <a:p>
            <a:r>
              <a:rPr lang="en-US" altLang="en-US" dirty="0" smtClean="0"/>
              <a:t>In much of </a:t>
            </a:r>
            <a:r>
              <a:rPr lang="en-US" altLang="en-US" b="1" dirty="0" smtClean="0"/>
              <a:t>sub-Saharan Africa</a:t>
            </a:r>
            <a:r>
              <a:rPr lang="en-US" altLang="en-US" dirty="0" smtClean="0"/>
              <a:t>, the transition from </a:t>
            </a:r>
            <a:r>
              <a:rPr lang="en-US" altLang="en-US" b="1" dirty="0" smtClean="0"/>
              <a:t>high to low fertility has been a slow progression</a:t>
            </a:r>
            <a:r>
              <a:rPr lang="en-US" altLang="en-US" dirty="0" smtClean="0"/>
              <a:t>. Young people—those below the age of 20—account for the largest proportion of the population. As this cohort grows, ages, and has families of their own, we will see more and more people needing health services in the future. </a:t>
            </a:r>
          </a:p>
          <a:p>
            <a:r>
              <a:rPr lang="en-US" altLang="en-US" dirty="0" smtClean="0"/>
              <a:t>In the face of this </a:t>
            </a:r>
            <a:r>
              <a:rPr lang="en-US" altLang="en-US" b="1" dirty="0" smtClean="0"/>
              <a:t>growing demand for health services</a:t>
            </a:r>
            <a:r>
              <a:rPr lang="en-US" altLang="en-US" dirty="0" smtClean="0"/>
              <a:t>, many countries are experiencing </a:t>
            </a:r>
            <a:r>
              <a:rPr lang="en-US" altLang="en-US" b="1" dirty="0" smtClean="0"/>
              <a:t>shortages and poor distribution of qualified health workers</a:t>
            </a:r>
            <a:r>
              <a:rPr lang="en-US" altLang="en-US" dirty="0" smtClean="0"/>
              <a:t>, as well as an </a:t>
            </a:r>
            <a:r>
              <a:rPr lang="en-US" altLang="en-US" b="1" dirty="0" smtClean="0"/>
              <a:t>inadequate human resources system</a:t>
            </a:r>
            <a:r>
              <a:rPr lang="en-US" altLang="en-US" dirty="0" smtClean="0"/>
              <a:t> to support the health workers.</a:t>
            </a:r>
          </a:p>
          <a:p>
            <a:r>
              <a:rPr lang="en-US" altLang="en-US" dirty="0" err="1" smtClean="0"/>
              <a:t>Iin</a:t>
            </a:r>
            <a:r>
              <a:rPr lang="en-US" altLang="en-US" dirty="0" smtClean="0"/>
              <a:t> this context of a </a:t>
            </a:r>
            <a:r>
              <a:rPr lang="en-US" altLang="en-US" b="1" dirty="0" smtClean="0"/>
              <a:t>high disease burden, a growing population, and insufficient health services</a:t>
            </a:r>
            <a:r>
              <a:rPr lang="en-US" altLang="en-US" dirty="0" smtClean="0"/>
              <a:t>, it becomes extremely important for governments to make the best use of their limited resources to have the greatest impact on improving public health. The need to develop strategies, policies, and interventions that are </a:t>
            </a:r>
            <a:r>
              <a:rPr lang="en-US" altLang="en-US" b="1" dirty="0" smtClean="0"/>
              <a:t>based on good-quality data and information is urgent</a:t>
            </a:r>
            <a:r>
              <a:rPr lang="en-US" altLang="en-US" dirty="0" smtClean="0"/>
              <a:t>.</a:t>
            </a:r>
          </a:p>
          <a:p>
            <a:endParaRPr lang="en-US" alt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C7F410-E42C-4341-8F8E-D66864326046}"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72012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quote on this slide is how a national policymaker in Nigeria</a:t>
            </a:r>
            <a:r>
              <a:rPr lang="en-US" altLang="en-US" baseline="0" dirty="0" smtClean="0"/>
              <a:t> </a:t>
            </a:r>
            <a:r>
              <a:rPr lang="en-US" altLang="en-US" dirty="0" smtClean="0"/>
              <a:t>summarized the value of data during a data use assessment interview with MEASURE Evaluation.</a:t>
            </a:r>
          </a:p>
          <a:p>
            <a:endParaRPr lang="en-US" altLang="en-US" dirty="0" smtClean="0"/>
          </a:p>
          <a:p>
            <a:pPr>
              <a:spcBef>
                <a:spcPct val="0"/>
              </a:spcBef>
            </a:pPr>
            <a:r>
              <a:rPr lang="en-US" altLang="en-US" dirty="0" smtClean="0"/>
              <a:t>This statement nicely summarizes why we are here today to discuss the importance of improving data-informed decision making.</a:t>
            </a:r>
          </a:p>
          <a:p>
            <a:pPr>
              <a:spcBef>
                <a:spcPct val="0"/>
              </a:spcBef>
            </a:pPr>
            <a:endParaRPr lang="en-US" altLang="en-US" dirty="0" smtClean="0"/>
          </a:p>
          <a:p>
            <a:endParaRPr lang="en-US" alt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1BB402-C8D8-4BFF-9A79-00152E2BB240}"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413323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a:t>
            </a:r>
            <a:r>
              <a:rPr lang="en-US" altLang="en-US" b="1" dirty="0" smtClean="0"/>
              <a:t>today’s environment,</a:t>
            </a:r>
            <a:r>
              <a:rPr lang="en-US" altLang="en-US" dirty="0" smtClean="0"/>
              <a:t> many health professionals have become </a:t>
            </a:r>
            <a:r>
              <a:rPr lang="en-US" altLang="en-US" b="1" dirty="0" smtClean="0"/>
              <a:t>overwhelmed with collecting and using data related to services they deliver</a:t>
            </a:r>
            <a:r>
              <a:rPr lang="en-US" altLang="en-US" dirty="0" smtClean="0"/>
              <a:t>. In some contexts, data requirements from government and donors have grown exponentially, to the point where some providers and implementing partners have pages and pages of forms to fill in daily (CLICK ANIMATION).  </a:t>
            </a:r>
          </a:p>
          <a:p>
            <a:endParaRPr lang="en-US" altLang="en-US" dirty="0" smtClean="0"/>
          </a:p>
          <a:p>
            <a:r>
              <a:rPr lang="en-US" altLang="en-US" dirty="0" smtClean="0"/>
              <a:t>Rarely are data </a:t>
            </a:r>
            <a:r>
              <a:rPr lang="en-US" altLang="en-US" b="1" dirty="0" smtClean="0"/>
              <a:t>sufficiently</a:t>
            </a:r>
            <a:r>
              <a:rPr lang="en-US" altLang="en-US" dirty="0" smtClean="0"/>
              <a:t> used to monitor programs and make decisions beyond individual patient care. This is a huge </a:t>
            </a:r>
            <a:r>
              <a:rPr lang="en-US" altLang="en-US" b="1" dirty="0" smtClean="0"/>
              <a:t>lost opportunity,</a:t>
            </a:r>
            <a:r>
              <a:rPr lang="en-US" altLang="en-US" dirty="0" smtClean="0"/>
              <a:t> because data are critical to the program improvement and decision-making process.</a:t>
            </a:r>
          </a:p>
          <a:p>
            <a:endParaRPr lang="en-US" altLang="en-US" dirty="0" smtClean="0"/>
          </a:p>
          <a:p>
            <a:endParaRPr lang="en-US"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B8BAC4-A2DE-4E31-B571-35F981CE4EFA}"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14122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Now, let’s take a minute to discuss exactly what we mean by using data to inform program and policy decision making.</a:t>
            </a:r>
          </a:p>
          <a:p>
            <a:r>
              <a:rPr lang="en-US" altLang="en-US" b="1" dirty="0" smtClean="0"/>
              <a:t>ENGAGE PARTICIPANTS:</a:t>
            </a:r>
            <a:r>
              <a:rPr lang="en-US" altLang="en-US" dirty="0" smtClean="0"/>
              <a:t> How do you think data can be used for health programs or policies? Examples are:</a:t>
            </a:r>
          </a:p>
          <a:p>
            <a:pPr marL="171450" indent="-171450">
              <a:buFont typeface="Arial" panose="020B0604020202020204" pitchFamily="34" charset="0"/>
              <a:buChar char="•"/>
            </a:pPr>
            <a:r>
              <a:rPr lang="en-US" altLang="en-US" dirty="0" smtClean="0"/>
              <a:t>Create or revise a program or strategic plan</a:t>
            </a:r>
          </a:p>
          <a:p>
            <a:pPr marL="171450" indent="-171450">
              <a:buFont typeface="Arial" panose="020B0604020202020204" pitchFamily="34" charset="0"/>
              <a:buChar char="•"/>
            </a:pPr>
            <a:r>
              <a:rPr lang="en-US" altLang="en-US" dirty="0" smtClean="0"/>
              <a:t>Develop or revise a policy</a:t>
            </a:r>
          </a:p>
          <a:p>
            <a:pPr marL="171450" indent="-171450">
              <a:buFont typeface="Arial" panose="020B0604020202020204" pitchFamily="34" charset="0"/>
              <a:buChar char="•"/>
            </a:pPr>
            <a:r>
              <a:rPr lang="en-US" altLang="en-US" dirty="0" smtClean="0"/>
              <a:t>Advocate support for a policy or program</a:t>
            </a:r>
          </a:p>
          <a:p>
            <a:pPr marL="171450" indent="-171450">
              <a:buFont typeface="Arial" panose="020B0604020202020204" pitchFamily="34" charset="0"/>
              <a:buChar char="•"/>
            </a:pPr>
            <a:r>
              <a:rPr lang="en-US" altLang="en-US" dirty="0" smtClean="0"/>
              <a:t>Allocate resources</a:t>
            </a:r>
          </a:p>
          <a:p>
            <a:pPr marL="171450" indent="-171450">
              <a:buFont typeface="Arial" panose="020B0604020202020204" pitchFamily="34" charset="0"/>
              <a:buChar char="•"/>
            </a:pPr>
            <a:r>
              <a:rPr lang="en-US" altLang="en-US" dirty="0" smtClean="0"/>
              <a:t>Follow-up a chronic disease patient</a:t>
            </a:r>
          </a:p>
          <a:p>
            <a:r>
              <a:rPr lang="en-US" altLang="en-US" dirty="0" smtClean="0"/>
              <a:t>A common data use approach among each of these tasks is that </a:t>
            </a:r>
            <a:r>
              <a:rPr lang="en-US" altLang="en-US" b="1" dirty="0" smtClean="0"/>
              <a:t>each review of data is linked to a specific decision-making process</a:t>
            </a:r>
            <a:r>
              <a:rPr lang="en-US" altLang="en-US" dirty="0" smtClean="0"/>
              <a:t>.</a:t>
            </a:r>
          </a:p>
          <a:p>
            <a:endParaRPr lang="en-US" altLang="en-US" dirty="0" smtClean="0"/>
          </a:p>
          <a:p>
            <a:r>
              <a:rPr lang="en-US" altLang="en-US" dirty="0" smtClean="0"/>
              <a:t>Using data to </a:t>
            </a:r>
            <a:r>
              <a:rPr lang="en-US" altLang="en-US" b="1" dirty="0" smtClean="0"/>
              <a:t>populate a report</a:t>
            </a:r>
            <a:r>
              <a:rPr lang="en-US" altLang="en-US" dirty="0" smtClean="0"/>
              <a:t> to send to the national level or to a donor is not data use. That is data reporting.  The </a:t>
            </a:r>
            <a:r>
              <a:rPr lang="en-US" altLang="en-US" b="1" dirty="0" smtClean="0"/>
              <a:t>presentation of data</a:t>
            </a:r>
            <a:r>
              <a:rPr lang="en-US" altLang="en-US" dirty="0" smtClean="0"/>
              <a:t> at a technical conference also is not data use, as we define it. That is data dissemination.</a:t>
            </a:r>
          </a:p>
          <a:p>
            <a:endParaRPr lang="en-US" altLang="en-US" dirty="0" smtClean="0"/>
          </a:p>
          <a:p>
            <a:r>
              <a:rPr lang="en-US" altLang="en-US" dirty="0" smtClean="0"/>
              <a:t>Both data reporting and data dissemination are important precursors to data use, but they are not linked specifically to decision-making processes.</a:t>
            </a:r>
          </a:p>
          <a:p>
            <a:endParaRPr lang="en-US"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C21823-513D-4C57-BB4C-74C4147F6618}"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285396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Arial" charset="0"/>
              </a:rPr>
              <a:t>Data demand starts with a </a:t>
            </a:r>
            <a:r>
              <a:rPr lang="en-US" b="1" dirty="0" smtClean="0">
                <a:latin typeface="Arial" charset="0"/>
              </a:rPr>
              <a:t>question or problem</a:t>
            </a:r>
            <a:r>
              <a:rPr lang="en-US" dirty="0" smtClean="0">
                <a:latin typeface="Arial" charset="0"/>
              </a:rPr>
              <a:t> that a stakeholder has about a type of health service or a particular health problem. To address this question or make a decision, stakeholders need to </a:t>
            </a:r>
            <a:r>
              <a:rPr lang="en-US" b="1" dirty="0" smtClean="0">
                <a:latin typeface="Arial" charset="0"/>
              </a:rPr>
              <a:t>educate themselves</a:t>
            </a:r>
            <a:r>
              <a:rPr lang="en-US" dirty="0" smtClean="0">
                <a:latin typeface="Arial" charset="0"/>
              </a:rPr>
              <a:t> about the </a:t>
            </a:r>
            <a:r>
              <a:rPr lang="en-US" b="1" dirty="0" smtClean="0">
                <a:latin typeface="Arial" charset="0"/>
              </a:rPr>
              <a:t>available data or a summary of data sources</a:t>
            </a:r>
            <a:r>
              <a:rPr lang="en-US" dirty="0" smtClean="0">
                <a:latin typeface="Arial" charset="0"/>
              </a:rPr>
              <a:t> in order to develop an informed solution. Therefore, data demand comes from </a:t>
            </a:r>
            <a:r>
              <a:rPr lang="en-US" b="1" dirty="0" smtClean="0">
                <a:latin typeface="Arial" charset="0"/>
              </a:rPr>
              <a:t>decision makers who specify what kinds of information they need to inform a decision making process and how to seek it out</a:t>
            </a:r>
            <a:r>
              <a:rPr lang="en-US" dirty="0" smtClean="0">
                <a:latin typeface="Arial" charset="0"/>
              </a:rPr>
              <a:t>.. If the information they need to inform a decision doesn’t exist or is not available, they take steps to get it.</a:t>
            </a:r>
          </a:p>
          <a:p>
            <a:pPr>
              <a:defRPr/>
            </a:pPr>
            <a:endParaRPr lang="en-US" dirty="0" smtClean="0">
              <a:latin typeface="Arial" charset="0"/>
            </a:endParaRPr>
          </a:p>
          <a:p>
            <a:pPr>
              <a:defRPr/>
            </a:pPr>
            <a:r>
              <a:rPr lang="en-US" b="1" dirty="0" smtClean="0">
                <a:latin typeface="Arial" charset="0"/>
              </a:rPr>
              <a:t>ENGAGE PARTICIPANTS:</a:t>
            </a:r>
            <a:r>
              <a:rPr lang="en-US" dirty="0" smtClean="0">
                <a:latin typeface="Arial" charset="0"/>
              </a:rPr>
              <a:t> Why do you think we should concern ourselves with the demand for data?</a:t>
            </a:r>
          </a:p>
          <a:p>
            <a:pPr>
              <a:defRPr/>
            </a:pPr>
            <a:r>
              <a:rPr lang="en-US" b="1" dirty="0" smtClean="0">
                <a:latin typeface="Arial" charset="0"/>
              </a:rPr>
              <a:t>SAY: </a:t>
            </a:r>
            <a:r>
              <a:rPr lang="en-US" dirty="0" smtClean="0">
                <a:latin typeface="Arial" charset="0"/>
              </a:rPr>
              <a:t>In order to motivate key decision makers to use data, we first want to know the following things:</a:t>
            </a:r>
          </a:p>
          <a:p>
            <a:pPr>
              <a:defRPr/>
            </a:pPr>
            <a:r>
              <a:rPr lang="en-US" b="1" dirty="0" smtClean="0">
                <a:latin typeface="Arial" charset="0"/>
              </a:rPr>
              <a:t>Does information exist</a:t>
            </a:r>
            <a:r>
              <a:rPr lang="en-US" dirty="0" smtClean="0">
                <a:latin typeface="Arial" charset="0"/>
              </a:rPr>
              <a:t> that is specific to their</a:t>
            </a:r>
            <a:r>
              <a:rPr lang="en-US" baseline="0" dirty="0" smtClean="0">
                <a:latin typeface="Arial" charset="0"/>
              </a:rPr>
              <a:t> </a:t>
            </a:r>
            <a:r>
              <a:rPr lang="en-US" dirty="0" smtClean="0">
                <a:latin typeface="Arial" charset="0"/>
              </a:rPr>
              <a:t>needs?</a:t>
            </a:r>
          </a:p>
          <a:p>
            <a:pPr>
              <a:defRPr/>
            </a:pPr>
            <a:r>
              <a:rPr lang="en-US" dirty="0" smtClean="0">
                <a:latin typeface="Arial" charset="0"/>
              </a:rPr>
              <a:t>Do they know </a:t>
            </a:r>
            <a:r>
              <a:rPr lang="en-US" b="1" dirty="0" smtClean="0">
                <a:latin typeface="Arial" charset="0"/>
              </a:rPr>
              <a:t>how to navigate</a:t>
            </a:r>
            <a:r>
              <a:rPr lang="en-US" dirty="0" smtClean="0">
                <a:latin typeface="Arial" charset="0"/>
              </a:rPr>
              <a:t> the vast amount of information available to focus only on what they need to know in order to run their health program?</a:t>
            </a:r>
          </a:p>
          <a:p>
            <a:pPr>
              <a:defRPr/>
            </a:pPr>
            <a:r>
              <a:rPr lang="en-US" dirty="0" smtClean="0">
                <a:latin typeface="Arial" charset="0"/>
              </a:rPr>
              <a:t>Those of us </a:t>
            </a:r>
            <a:r>
              <a:rPr lang="en-US" b="1" dirty="0" smtClean="0">
                <a:latin typeface="Arial" charset="0"/>
              </a:rPr>
              <a:t>who design information systems </a:t>
            </a:r>
            <a:r>
              <a:rPr lang="en-US" dirty="0" smtClean="0">
                <a:latin typeface="Arial" charset="0"/>
              </a:rPr>
              <a:t>need to </a:t>
            </a:r>
            <a:r>
              <a:rPr lang="en-US" b="1" dirty="0" smtClean="0">
                <a:latin typeface="Arial" charset="0"/>
              </a:rPr>
              <a:t>link our efforts</a:t>
            </a:r>
            <a:r>
              <a:rPr lang="en-US" dirty="0" smtClean="0">
                <a:latin typeface="Arial" charset="0"/>
              </a:rPr>
              <a:t> to specific and significant </a:t>
            </a:r>
            <a:r>
              <a:rPr lang="en-US" b="1" dirty="0" smtClean="0">
                <a:latin typeface="Arial" charset="0"/>
              </a:rPr>
              <a:t>decisions</a:t>
            </a:r>
            <a:r>
              <a:rPr lang="en-US" dirty="0" smtClean="0">
                <a:latin typeface="Arial" charset="0"/>
              </a:rPr>
              <a:t> being made about health services today in this country, in this context. Using an approach that </a:t>
            </a:r>
            <a:r>
              <a:rPr lang="en-US" b="1" dirty="0" smtClean="0">
                <a:latin typeface="Arial" charset="0"/>
              </a:rPr>
              <a:t>first</a:t>
            </a:r>
            <a:r>
              <a:rPr lang="en-US" dirty="0" smtClean="0">
                <a:latin typeface="Arial" charset="0"/>
              </a:rPr>
              <a:t> considers the demand for data will encourage greater data use by key decision makers.</a:t>
            </a:r>
            <a:endParaRPr lang="en-US" b="1" dirty="0" smtClean="0">
              <a:latin typeface="Arial" charset="0"/>
            </a:endParaRPr>
          </a:p>
          <a:p>
            <a:pPr>
              <a:defRPr/>
            </a:pPr>
            <a:endParaRPr lang="en-US" dirty="0" smtClean="0">
              <a:latin typeface="Arial" charset="0"/>
            </a:endParaRPr>
          </a:p>
          <a:p>
            <a:pPr>
              <a:defRPr/>
            </a:pPr>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98E8DE-6858-4672-B2F4-1D5BD341BFA7}"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231187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Arial" charset="0"/>
              </a:rPr>
              <a:t>This </a:t>
            </a:r>
            <a:r>
              <a:rPr lang="en-US" b="1" dirty="0" smtClean="0">
                <a:latin typeface="Arial" charset="0"/>
              </a:rPr>
              <a:t>visual model</a:t>
            </a:r>
            <a:r>
              <a:rPr lang="en-US" dirty="0" smtClean="0">
                <a:latin typeface="Arial" charset="0"/>
              </a:rPr>
              <a:t> is what we are all striving for: a data-informed decision-making process.</a:t>
            </a:r>
          </a:p>
          <a:p>
            <a:pPr>
              <a:defRPr/>
            </a:pPr>
            <a:r>
              <a:rPr lang="en-US" dirty="0" smtClean="0">
                <a:latin typeface="Arial" charset="0"/>
              </a:rPr>
              <a:t>In the </a:t>
            </a:r>
            <a:r>
              <a:rPr lang="en-US" b="1" dirty="0" smtClean="0">
                <a:latin typeface="Arial" charset="0"/>
              </a:rPr>
              <a:t>inner circle </a:t>
            </a:r>
            <a:r>
              <a:rPr lang="en-US" dirty="0" smtClean="0">
                <a:latin typeface="Arial" charset="0"/>
              </a:rPr>
              <a:t>are the </a:t>
            </a:r>
            <a:r>
              <a:rPr lang="en-US" b="1" dirty="0" smtClean="0">
                <a:latin typeface="Arial" charset="0"/>
              </a:rPr>
              <a:t>activities</a:t>
            </a:r>
            <a:r>
              <a:rPr lang="en-US" dirty="0" smtClean="0">
                <a:latin typeface="Arial" charset="0"/>
              </a:rPr>
              <a:t> that need to take place:</a:t>
            </a:r>
          </a:p>
          <a:p>
            <a:pPr marL="171450" indent="-171450">
              <a:buFont typeface="Arial" panose="020B0604020202020204" pitchFamily="34" charset="0"/>
              <a:buChar char="•"/>
              <a:defRPr/>
            </a:pPr>
            <a:r>
              <a:rPr lang="en-US" dirty="0" smtClean="0">
                <a:latin typeface="Arial" charset="0"/>
              </a:rPr>
              <a:t>Demand for data to manage a health program, develop a health policy, or improve service delivery</a:t>
            </a:r>
          </a:p>
          <a:p>
            <a:pPr marL="171450" indent="-171450">
              <a:buFont typeface="Arial" panose="020B0604020202020204" pitchFamily="34" charset="0"/>
              <a:buChar char="•"/>
              <a:defRPr/>
            </a:pPr>
            <a:r>
              <a:rPr lang="en-US" dirty="0" smtClean="0">
                <a:latin typeface="Arial" charset="0"/>
              </a:rPr>
              <a:t>This leads to a data collection effort.</a:t>
            </a:r>
          </a:p>
          <a:p>
            <a:pPr marL="171450" indent="-171450">
              <a:buFont typeface="Arial" panose="020B0604020202020204" pitchFamily="34" charset="0"/>
              <a:buChar char="•"/>
              <a:defRPr/>
            </a:pPr>
            <a:r>
              <a:rPr lang="en-US" dirty="0" smtClean="0">
                <a:latin typeface="Arial" charset="0"/>
              </a:rPr>
              <a:t>These data are analyzed, synthesized, and made available to the users.</a:t>
            </a:r>
          </a:p>
          <a:p>
            <a:pPr marL="171450" indent="-171450">
              <a:buFont typeface="Arial" panose="020B0604020202020204" pitchFamily="34" charset="0"/>
              <a:buChar char="•"/>
              <a:defRPr/>
            </a:pPr>
            <a:r>
              <a:rPr lang="en-US" dirty="0" smtClean="0">
                <a:latin typeface="Arial" charset="0"/>
              </a:rPr>
              <a:t>A decision based on data is better than one that is not.</a:t>
            </a:r>
          </a:p>
          <a:p>
            <a:pPr>
              <a:defRPr/>
            </a:pPr>
            <a:r>
              <a:rPr lang="en-US" dirty="0" smtClean="0">
                <a:latin typeface="Arial" charset="0"/>
              </a:rPr>
              <a:t>The </a:t>
            </a:r>
            <a:r>
              <a:rPr lang="en-US" b="1" dirty="0" smtClean="0">
                <a:latin typeface="Arial" charset="0"/>
              </a:rPr>
              <a:t>outer circle</a:t>
            </a:r>
            <a:r>
              <a:rPr lang="en-US" dirty="0" smtClean="0">
                <a:latin typeface="Arial" charset="0"/>
              </a:rPr>
              <a:t> explains the </a:t>
            </a:r>
            <a:r>
              <a:rPr lang="en-US" b="1" dirty="0" smtClean="0">
                <a:latin typeface="Arial" charset="0"/>
              </a:rPr>
              <a:t>way in which the activities that make up this process get done</a:t>
            </a:r>
            <a:r>
              <a:rPr lang="en-US" dirty="0" smtClean="0">
                <a:latin typeface="Arial" charset="0"/>
              </a:rPr>
              <a:t>:</a:t>
            </a:r>
          </a:p>
          <a:p>
            <a:pPr marL="171450" indent="-171450">
              <a:buFont typeface="Arial" panose="020B0604020202020204" pitchFamily="34" charset="0"/>
              <a:buChar char="•"/>
              <a:defRPr/>
            </a:pPr>
            <a:r>
              <a:rPr lang="en-US" dirty="0" smtClean="0">
                <a:latin typeface="Arial" charset="0"/>
              </a:rPr>
              <a:t>Secure the technical and human </a:t>
            </a:r>
            <a:r>
              <a:rPr lang="en-US" b="1" dirty="0" smtClean="0">
                <a:latin typeface="Arial" charset="0"/>
              </a:rPr>
              <a:t>capacity</a:t>
            </a:r>
            <a:r>
              <a:rPr lang="en-US" dirty="0" smtClean="0">
                <a:latin typeface="Arial" charset="0"/>
              </a:rPr>
              <a:t> to </a:t>
            </a:r>
            <a:r>
              <a:rPr lang="en-US" b="1" dirty="0" smtClean="0">
                <a:latin typeface="Arial" charset="0"/>
              </a:rPr>
              <a:t>understand the demand for data, as well as manage, analyze, and distribute data</a:t>
            </a:r>
            <a:r>
              <a:rPr lang="en-US" dirty="0" smtClean="0">
                <a:latin typeface="Arial" charset="0"/>
              </a:rPr>
              <a:t>.</a:t>
            </a:r>
          </a:p>
          <a:p>
            <a:pPr marL="171450" indent="-171450">
              <a:buFont typeface="Arial" panose="020B0604020202020204" pitchFamily="34" charset="0"/>
              <a:buChar char="•"/>
              <a:defRPr/>
            </a:pPr>
            <a:r>
              <a:rPr lang="en-US" dirty="0" smtClean="0">
                <a:latin typeface="Arial" charset="0"/>
              </a:rPr>
              <a:t>Need for </a:t>
            </a:r>
            <a:r>
              <a:rPr lang="en-US" b="1" dirty="0" smtClean="0">
                <a:latin typeface="Arial" charset="0"/>
              </a:rPr>
              <a:t>coordination</a:t>
            </a:r>
            <a:r>
              <a:rPr lang="en-US" dirty="0" smtClean="0">
                <a:latin typeface="Arial" charset="0"/>
              </a:rPr>
              <a:t> among many people with different job functions and at different levels of the health system</a:t>
            </a:r>
          </a:p>
          <a:p>
            <a:pPr marL="171450" indent="-171450">
              <a:buFont typeface="Arial" panose="020B0604020202020204" pitchFamily="34" charset="0"/>
              <a:buChar char="•"/>
              <a:defRPr/>
            </a:pPr>
            <a:r>
              <a:rPr lang="en-US" dirty="0" smtClean="0">
                <a:latin typeface="Arial" charset="0"/>
              </a:rPr>
              <a:t>Finally, need to </a:t>
            </a:r>
            <a:r>
              <a:rPr lang="en-US" b="1" dirty="0" smtClean="0">
                <a:latin typeface="Arial" charset="0"/>
              </a:rPr>
              <a:t>management systems in support of collaboration</a:t>
            </a:r>
            <a:r>
              <a:rPr lang="en-US" dirty="0" smtClean="0">
                <a:latin typeface="Arial" charset="0"/>
              </a:rPr>
              <a:t> among those who produce the data and those who use the data in order for the data-informed decision-making process to be complete.</a:t>
            </a:r>
          </a:p>
          <a:p>
            <a:pPr>
              <a:defRPr/>
            </a:pPr>
            <a:r>
              <a:rPr lang="en-US" dirty="0" smtClean="0">
                <a:latin typeface="Arial" charset="0"/>
              </a:rPr>
              <a:t>We need to find ways in which to strengthen the data-informed decision making process [CLICK ANIMATION], so that the health system as a whole benefits.</a:t>
            </a:r>
          </a:p>
          <a:p>
            <a:pPr marL="171450" indent="-171450">
              <a:buFontTx/>
              <a:buChar char="-"/>
              <a:defRPr/>
            </a:pPr>
            <a:endParaRPr lang="en-US" dirty="0" smtClean="0">
              <a:latin typeface="Arial" charset="0"/>
            </a:endParaRPr>
          </a:p>
          <a:p>
            <a:pPr>
              <a:defRPr/>
            </a:pP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AEBBBC-DB7F-4D7A-8E49-12789BA49BE6}"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2414603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5" name="Picture 5" descr="Vertical_RGB_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5638" y="5005388"/>
            <a:ext cx="1673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ogo_2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4113" y="5021263"/>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71663" y="5295900"/>
            <a:ext cx="7588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auto">
          <a:xfrm>
            <a:off x="276225" y="5335588"/>
            <a:ext cx="11017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smtClean="0">
                <a:solidFill>
                  <a:schemeClr val="folHlink"/>
                </a:solidFill>
                <a:cs typeface="Arial" charset="0"/>
              </a:rPr>
              <a:t>Add gov’t logo</a:t>
            </a:r>
          </a:p>
        </p:txBody>
      </p:sp>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a:t>Click to edit Master title style</a:t>
            </a:r>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a:t>Your Name Here</a:t>
            </a:r>
          </a:p>
          <a:p>
            <a:r>
              <a:rPr lang="en-US"/>
              <a:t>MEASURE Evaluation</a:t>
            </a:r>
          </a:p>
          <a:p>
            <a:r>
              <a:rPr lang="en-US"/>
              <a:t>Date Here</a:t>
            </a:r>
          </a:p>
        </p:txBody>
      </p:sp>
    </p:spTree>
    <p:extLst>
      <p:ext uri="{BB962C8B-B14F-4D97-AF65-F5344CB8AC3E}">
        <p14:creationId xmlns:p14="http://schemas.microsoft.com/office/powerpoint/2010/main" val="95699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FE1015E-2B57-4DFE-A123-46B8BDABF482}"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96339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67F7C11-EAEB-4F35-9C2C-0BDE7677BC29}"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33439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749FE9C-7C80-4226-A465-58829FF8BC29}"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97852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D66D29C1-41E0-4B93-AC90-13C595162B7A}" type="slidenum">
              <a:rPr lang="en-US" altLang="en-US"/>
              <a:pPr>
                <a:defRPr/>
              </a:pPr>
              <a:t>‹#›</a:t>
            </a:fld>
            <a:endParaRPr lang="en-US" alt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34496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9BB0422A-B03E-44C6-B041-CB6F11D02BC4}" type="slidenum">
              <a:rPr lang="en-US" altLang="en-US"/>
              <a:pPr>
                <a:defRPr/>
              </a:pPr>
              <a:t>‹#›</a:t>
            </a:fld>
            <a:endParaRPr lang="en-US" altLang="en-US" sz="1200"/>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713572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499D1F57-FE54-4432-A601-B9796794C44B}" type="slidenum">
              <a:rPr lang="en-US" altLang="en-US"/>
              <a:pPr>
                <a:defRPr/>
              </a:pPr>
              <a:t>‹#›</a:t>
            </a:fld>
            <a:endParaRPr lang="en-US" altLang="en-US" sz="120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13939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BDE7D072-3028-4E78-B269-42B0EBCF79F3}" type="slidenum">
              <a:rPr lang="en-US" altLang="en-US"/>
              <a:pPr>
                <a:defRPr/>
              </a:pPr>
              <a:t>‹#›</a:t>
            </a:fld>
            <a:endParaRPr lang="en-US" altLang="en-US" sz="1200"/>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23340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83C1128-ABF3-4F11-9E46-FF8CCC771279}" type="slidenum">
              <a:rPr lang="en-US" altLang="en-US"/>
              <a:pPr>
                <a:defRPr/>
              </a:pPr>
              <a:t>‹#›</a:t>
            </a:fld>
            <a:endParaRPr lang="en-US" alt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049369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1DC9565-A19E-42AE-BFC8-22DBC5697321}" type="slidenum">
              <a:rPr lang="en-US" altLang="en-US"/>
              <a:pPr>
                <a:defRPr/>
              </a:pPr>
              <a:t>‹#›</a:t>
            </a:fld>
            <a:endParaRPr lang="en-US" alt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00228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F3FEE41E-D6E1-439B-B253-DF8CD6584A4C}"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85153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9C86BEB-EB4B-47F2-96DF-2CB0EF0E35E6}"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4060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3FA76EA-776A-40AF-A967-E414D5785510}"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49873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ECF9E00A-FE7F-4969-9BCA-698279457678}"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3937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54691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49471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885523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28222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1595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946421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1995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59497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162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C61C0B00-DB9E-410C-8EF4-F6D1BF380D4D}"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681080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27123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0594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738664"/>
          </a:xfrm>
          <a:prstGeom prst="rect">
            <a:avLst/>
          </a:prstGeom>
        </p:spPr>
        <p:txBody>
          <a:bodyPr/>
          <a:lstStyle>
            <a:lvl1pPr>
              <a:defRPr/>
            </a:lvl1pPr>
          </a:lstStyle>
          <a:p>
            <a:endParaRPr/>
          </a:p>
        </p:txBody>
      </p:sp>
      <p:sp>
        <p:nvSpPr>
          <p:cNvPr id="3" name="Holder 3"/>
          <p:cNvSpPr>
            <a:spLocks noGrp="1"/>
          </p:cNvSpPr>
          <p:nvPr>
            <p:ph type="subTitle" idx="4"/>
          </p:nvPr>
        </p:nvSpPr>
        <p:spPr>
          <a:xfrm>
            <a:off x="1371601" y="3840480"/>
            <a:ext cx="6400799"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defTabSz="914400" fontAlgn="base">
              <a:spcBef>
                <a:spcPct val="0"/>
              </a:spcBef>
              <a:spcAft>
                <a:spcPct val="0"/>
              </a:spcAft>
              <a:defRPr sz="1800">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defTabSz="914400" fontAlgn="base">
              <a:spcBef>
                <a:spcPct val="0"/>
              </a:spcBef>
              <a:spcAft>
                <a:spcPct val="0"/>
              </a:spcAft>
              <a:defRPr sz="1800">
                <a:solidFill>
                  <a:prstClr val="black">
                    <a:tint val="75000"/>
                  </a:prstClr>
                </a:solidFill>
                <a:latin typeface="Arial" charset="0"/>
                <a:cs typeface="Arial" charset="0"/>
              </a:defRPr>
            </a:lvl1pPr>
          </a:lstStyle>
          <a:p>
            <a:pPr>
              <a:defRPr/>
            </a:pPr>
            <a:fld id="{BD3C9454-79EC-47BA-B167-3CEC41988A16}" type="datetimeFigureOut">
              <a:rPr lang="en-US"/>
              <a:pPr>
                <a:defRPr/>
              </a:pPr>
              <a:t>1/31/2017</a:t>
            </a:fld>
            <a:endParaRPr lang="en-US"/>
          </a:p>
        </p:txBody>
      </p:sp>
      <p:sp>
        <p:nvSpPr>
          <p:cNvPr id="6" name="Holder 6"/>
          <p:cNvSpPr>
            <a:spLocks noGrp="1"/>
          </p:cNvSpPr>
          <p:nvPr>
            <p:ph type="sldNum" sz="quarter" idx="12"/>
          </p:nvPr>
        </p:nvSpPr>
        <p:spPr/>
        <p:txBody>
          <a:bodyPr/>
          <a:lstStyle>
            <a:lvl1pPr defTabSz="914400">
              <a:defRPr sz="1800">
                <a:latin typeface="Arial" panose="020B0604020202020204" pitchFamily="34" charset="0"/>
              </a:defRPr>
            </a:lvl1pPr>
          </a:lstStyle>
          <a:p>
            <a:pPr>
              <a:defRPr/>
            </a:pPr>
            <a:fld id="{E0313B69-D75C-451F-BB54-2AACD5897C11}" type="slidenum">
              <a:rPr lang="en-US" altLang="en-US"/>
              <a:pPr>
                <a:defRPr/>
              </a:pPr>
              <a:t>‹#›</a:t>
            </a:fld>
            <a:endParaRPr lang="en-US" altLang="en-US"/>
          </a:p>
        </p:txBody>
      </p:sp>
    </p:spTree>
    <p:extLst>
      <p:ext uri="{BB962C8B-B14F-4D97-AF65-F5344CB8AC3E}">
        <p14:creationId xmlns:p14="http://schemas.microsoft.com/office/powerpoint/2010/main" val="90073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k object 16"/>
          <p:cNvSpPr>
            <a:spLocks/>
          </p:cNvSpPr>
          <p:nvPr/>
        </p:nvSpPr>
        <p:spPr bwMode="auto">
          <a:xfrm>
            <a:off x="9144000" y="1193800"/>
            <a:ext cx="0" cy="4470400"/>
          </a:xfrm>
          <a:custGeom>
            <a:avLst/>
            <a:gdLst>
              <a:gd name="T0" fmla="*/ 0 h 5067300"/>
              <a:gd name="T1" fmla="*/ 2707856 h 5067300"/>
              <a:gd name="T2" fmla="*/ 0 60000 65536"/>
              <a:gd name="T3" fmla="*/ 0 60000 65536"/>
            </a:gdLst>
            <a:ahLst/>
            <a:cxnLst>
              <a:cxn ang="T2">
                <a:pos x="0" y="T0"/>
              </a:cxn>
              <a:cxn ang="T3">
                <a:pos x="0" y="T1"/>
              </a:cxn>
            </a:cxnLst>
            <a:rect l="0" t="0" r="r" b="b"/>
            <a:pathLst>
              <a:path h="5067300">
                <a:moveTo>
                  <a:pt x="0" y="0"/>
                </a:moveTo>
                <a:lnTo>
                  <a:pt x="0" y="5067300"/>
                </a:lnTo>
              </a:path>
            </a:pathLst>
          </a:custGeom>
          <a:noFill/>
          <a:ln w="3175">
            <a:solidFill>
              <a:srgbClr val="A7BF3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 name="bk object 17"/>
          <p:cNvSpPr>
            <a:spLocks/>
          </p:cNvSpPr>
          <p:nvPr/>
        </p:nvSpPr>
        <p:spPr bwMode="auto">
          <a:xfrm>
            <a:off x="0" y="0"/>
            <a:ext cx="9144000" cy="1223963"/>
          </a:xfrm>
          <a:custGeom>
            <a:avLst/>
            <a:gdLst>
              <a:gd name="T0" fmla="*/ 0 w 10058400"/>
              <a:gd name="T1" fmla="*/ 742567 h 1386840"/>
              <a:gd name="T2" fmla="*/ 6245475 w 10058400"/>
              <a:gd name="T3" fmla="*/ 742567 h 1386840"/>
              <a:gd name="T4" fmla="*/ 6245475 w 10058400"/>
              <a:gd name="T5" fmla="*/ 0 h 1386840"/>
              <a:gd name="T6" fmla="*/ 0 w 10058400"/>
              <a:gd name="T7" fmla="*/ 0 h 1386840"/>
              <a:gd name="T8" fmla="*/ 0 w 10058400"/>
              <a:gd name="T9" fmla="*/ 742567 h 1386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86840">
                <a:moveTo>
                  <a:pt x="0" y="1386839"/>
                </a:moveTo>
                <a:lnTo>
                  <a:pt x="10058400" y="1386839"/>
                </a:lnTo>
                <a:lnTo>
                  <a:pt x="10058400" y="0"/>
                </a:lnTo>
                <a:lnTo>
                  <a:pt x="0" y="0"/>
                </a:lnTo>
                <a:lnTo>
                  <a:pt x="0" y="1386839"/>
                </a:lnTo>
                <a:close/>
              </a:path>
            </a:pathLst>
          </a:custGeom>
          <a:solidFill>
            <a:srgbClr val="C73437"/>
          </a:solidFill>
          <a:ln>
            <a:noFill/>
          </a:ln>
          <a:extLst/>
        </p:spPr>
        <p:txBody>
          <a:bodyPr lIns="0" tIns="0" rIns="0" bIns="0"/>
          <a:lstStyle/>
          <a:p>
            <a:endParaRPr lang="en-US"/>
          </a:p>
        </p:txBody>
      </p:sp>
      <p:sp>
        <p:nvSpPr>
          <p:cNvPr id="2" name="Holder 2"/>
          <p:cNvSpPr>
            <a:spLocks noGrp="1"/>
          </p:cNvSpPr>
          <p:nvPr>
            <p:ph type="title"/>
          </p:nvPr>
        </p:nvSpPr>
        <p:spPr>
          <a:xfrm>
            <a:off x="457200" y="396537"/>
            <a:ext cx="7227455" cy="430887"/>
          </a:xfrm>
        </p:spPr>
        <p:txBody>
          <a:bodyPr/>
          <a:lstStyle>
            <a:lvl1pPr algn="l">
              <a:defRPr sz="2800" b="1" i="0">
                <a:solidFill>
                  <a:schemeClr val="bg1"/>
                </a:solidFill>
                <a:latin typeface="Century Gothic" charset="0"/>
                <a:ea typeface="Century Gothic" charset="0"/>
                <a:cs typeface="Century Gothic" charset="0"/>
              </a:defRPr>
            </a:lvl1pPr>
          </a:lstStyle>
          <a:p>
            <a:endParaRPr dirty="0"/>
          </a:p>
        </p:txBody>
      </p:sp>
      <p:sp>
        <p:nvSpPr>
          <p:cNvPr id="3" name="Holder 3"/>
          <p:cNvSpPr>
            <a:spLocks noGrp="1"/>
          </p:cNvSpPr>
          <p:nvPr>
            <p:ph type="body" idx="1"/>
          </p:nvPr>
        </p:nvSpPr>
        <p:spPr>
          <a:xfrm>
            <a:off x="1014413" y="3097213"/>
            <a:ext cx="7115175" cy="307777"/>
          </a:xfrm>
        </p:spPr>
        <p:txBody>
          <a:bodyPr/>
          <a:lstStyle>
            <a:lvl1pPr>
              <a:defRPr sz="2000" b="0" i="0">
                <a:solidFill>
                  <a:schemeClr val="tx1"/>
                </a:solidFill>
                <a:latin typeface="Century Gothic" charset="0"/>
                <a:ea typeface="Century Gothic" charset="0"/>
                <a:cs typeface="Century Gothic" charset="0"/>
              </a:defRPr>
            </a:lvl1pPr>
          </a:lstStyle>
          <a:p>
            <a:endParaRPr dirty="0"/>
          </a:p>
        </p:txBody>
      </p:sp>
      <p:sp>
        <p:nvSpPr>
          <p:cNvPr id="6" name="Holder 4"/>
          <p:cNvSpPr>
            <a:spLocks noGrp="1"/>
          </p:cNvSpPr>
          <p:nvPr>
            <p:ph type="ftr" sz="quarter" idx="10"/>
          </p:nvPr>
        </p:nvSpPr>
        <p:spPr/>
        <p:txBody>
          <a:bodyPr/>
          <a:lstStyle>
            <a:lvl1pPr algn="ctr" defTabSz="914400" fontAlgn="base">
              <a:spcBef>
                <a:spcPct val="0"/>
              </a:spcBef>
              <a:spcAft>
                <a:spcPct val="0"/>
              </a:spcAft>
              <a:defRPr sz="1800">
                <a:solidFill>
                  <a:prstClr val="black">
                    <a:tint val="75000"/>
                  </a:prstClr>
                </a:solidFill>
                <a:latin typeface="Arial" charset="0"/>
                <a:cs typeface="Arial" charset="0"/>
              </a:defRPr>
            </a:lvl1pPr>
          </a:lstStyle>
          <a:p>
            <a:pPr>
              <a:defRPr/>
            </a:pPr>
            <a:endParaRPr/>
          </a:p>
        </p:txBody>
      </p:sp>
      <p:sp>
        <p:nvSpPr>
          <p:cNvPr id="7" name="Holder 5"/>
          <p:cNvSpPr>
            <a:spLocks noGrp="1"/>
          </p:cNvSpPr>
          <p:nvPr>
            <p:ph type="dt" sz="half" idx="11"/>
          </p:nvPr>
        </p:nvSpPr>
        <p:spPr/>
        <p:txBody>
          <a:bodyPr/>
          <a:lstStyle>
            <a:lvl1pPr algn="l" defTabSz="914400" fontAlgn="base">
              <a:spcBef>
                <a:spcPct val="0"/>
              </a:spcBef>
              <a:spcAft>
                <a:spcPct val="0"/>
              </a:spcAft>
              <a:defRPr sz="1800">
                <a:solidFill>
                  <a:prstClr val="black">
                    <a:tint val="75000"/>
                  </a:prstClr>
                </a:solidFill>
                <a:latin typeface="Arial" charset="0"/>
                <a:cs typeface="Arial" charset="0"/>
              </a:defRPr>
            </a:lvl1pPr>
          </a:lstStyle>
          <a:p>
            <a:pPr>
              <a:defRPr/>
            </a:pPr>
            <a:fld id="{4A78946B-96D7-4ED5-872F-2D3A863F1E80}" type="datetimeFigureOut">
              <a:rPr lang="en-US"/>
              <a:pPr>
                <a:defRPr/>
              </a:pPr>
              <a:t>1/31/2017</a:t>
            </a:fld>
            <a:endParaRPr lang="en-US"/>
          </a:p>
        </p:txBody>
      </p:sp>
      <p:sp>
        <p:nvSpPr>
          <p:cNvPr id="8" name="Holder 6"/>
          <p:cNvSpPr>
            <a:spLocks noGrp="1"/>
          </p:cNvSpPr>
          <p:nvPr>
            <p:ph type="sldNum" sz="quarter" idx="12"/>
          </p:nvPr>
        </p:nvSpPr>
        <p:spPr/>
        <p:txBody>
          <a:bodyPr/>
          <a:lstStyle>
            <a:lvl1pPr defTabSz="914400">
              <a:defRPr sz="1800">
                <a:latin typeface="Arial" panose="020B0604020202020204" pitchFamily="34" charset="0"/>
              </a:defRPr>
            </a:lvl1pPr>
          </a:lstStyle>
          <a:p>
            <a:pPr>
              <a:defRPr/>
            </a:pPr>
            <a:fld id="{9F843067-4DDF-4D6E-8FDD-A266543618EE}" type="slidenum">
              <a:rPr lang="en-US" altLang="en-US"/>
              <a:pPr>
                <a:defRPr/>
              </a:pPr>
              <a:t>‹#›</a:t>
            </a:fld>
            <a:endParaRPr lang="en-US" altLang="en-US"/>
          </a:p>
        </p:txBody>
      </p:sp>
    </p:spTree>
    <p:extLst>
      <p:ext uri="{BB962C8B-B14F-4D97-AF65-F5344CB8AC3E}">
        <p14:creationId xmlns:p14="http://schemas.microsoft.com/office/powerpoint/2010/main" val="39648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58273" y="714451"/>
            <a:ext cx="7227455" cy="661720"/>
          </a:xfrm>
        </p:spPr>
        <p:txBody>
          <a:bodyPr/>
          <a:lstStyle>
            <a:lvl1pPr>
              <a:defRPr sz="4300" b="1" i="0">
                <a:solidFill>
                  <a:srgbClr val="A09BBB"/>
                </a:solidFill>
                <a:latin typeface="Futura LT Pro Book"/>
                <a:cs typeface="Futura LT Pro Book"/>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a:lstStyle>
            <a:lvl1pPr>
              <a:defRPr/>
            </a:lvl1pPr>
          </a:lstStyle>
          <a:p>
            <a:endParaRPr/>
          </a:p>
        </p:txBody>
      </p:sp>
      <p:sp>
        <p:nvSpPr>
          <p:cNvPr id="4" name="Holder 4"/>
          <p:cNvSpPr>
            <a:spLocks noGrp="1"/>
          </p:cNvSpPr>
          <p:nvPr>
            <p:ph sz="half" idx="3"/>
          </p:nvPr>
        </p:nvSpPr>
        <p:spPr>
          <a:xfrm>
            <a:off x="4709159" y="1577340"/>
            <a:ext cx="3977640" cy="276999"/>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defTabSz="914400" fontAlgn="base">
              <a:spcBef>
                <a:spcPct val="0"/>
              </a:spcBef>
              <a:spcAft>
                <a:spcPct val="0"/>
              </a:spcAft>
              <a:defRPr sz="1800">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defTabSz="914400" fontAlgn="base">
              <a:spcBef>
                <a:spcPct val="0"/>
              </a:spcBef>
              <a:spcAft>
                <a:spcPct val="0"/>
              </a:spcAft>
              <a:defRPr sz="1800">
                <a:solidFill>
                  <a:prstClr val="black">
                    <a:tint val="75000"/>
                  </a:prstClr>
                </a:solidFill>
                <a:latin typeface="Arial" charset="0"/>
                <a:cs typeface="Arial" charset="0"/>
              </a:defRPr>
            </a:lvl1pPr>
          </a:lstStyle>
          <a:p>
            <a:pPr>
              <a:defRPr/>
            </a:pPr>
            <a:fld id="{975248EB-F287-44E5-AA71-10A866877E3B}" type="datetimeFigureOut">
              <a:rPr lang="en-US"/>
              <a:pPr>
                <a:defRPr/>
              </a:pPr>
              <a:t>1/31/2017</a:t>
            </a:fld>
            <a:endParaRPr lang="en-US"/>
          </a:p>
        </p:txBody>
      </p:sp>
      <p:sp>
        <p:nvSpPr>
          <p:cNvPr id="7" name="Holder 7"/>
          <p:cNvSpPr>
            <a:spLocks noGrp="1"/>
          </p:cNvSpPr>
          <p:nvPr>
            <p:ph type="sldNum" sz="quarter" idx="12"/>
          </p:nvPr>
        </p:nvSpPr>
        <p:spPr/>
        <p:txBody>
          <a:bodyPr/>
          <a:lstStyle>
            <a:lvl1pPr defTabSz="914400">
              <a:defRPr sz="1800">
                <a:latin typeface="Arial" panose="020B0604020202020204" pitchFamily="34" charset="0"/>
              </a:defRPr>
            </a:lvl1pPr>
          </a:lstStyle>
          <a:p>
            <a:pPr>
              <a:defRPr/>
            </a:pPr>
            <a:fld id="{2465B76A-27A9-481A-98C1-25D78F0880BE}" type="slidenum">
              <a:rPr lang="en-US" altLang="en-US"/>
              <a:pPr>
                <a:defRPr/>
              </a:pPr>
              <a:t>‹#›</a:t>
            </a:fld>
            <a:endParaRPr lang="en-US" altLang="en-US"/>
          </a:p>
        </p:txBody>
      </p:sp>
    </p:spTree>
    <p:extLst>
      <p:ext uri="{BB962C8B-B14F-4D97-AF65-F5344CB8AC3E}">
        <p14:creationId xmlns:p14="http://schemas.microsoft.com/office/powerpoint/2010/main" val="25474565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58273" y="714451"/>
            <a:ext cx="7227455" cy="661720"/>
          </a:xfrm>
        </p:spPr>
        <p:txBody>
          <a:bodyPr/>
          <a:lstStyle>
            <a:lvl1pPr>
              <a:defRPr sz="4300" b="1" i="0">
                <a:solidFill>
                  <a:srgbClr val="A09BBB"/>
                </a:solidFill>
                <a:latin typeface="Futura LT Pro Book"/>
                <a:cs typeface="Futura LT Pro Book"/>
              </a:defRPr>
            </a:lvl1pPr>
          </a:lstStyle>
          <a:p>
            <a:endParaRPr/>
          </a:p>
        </p:txBody>
      </p:sp>
      <p:sp>
        <p:nvSpPr>
          <p:cNvPr id="3" name="Holder 3"/>
          <p:cNvSpPr>
            <a:spLocks noGrp="1"/>
          </p:cNvSpPr>
          <p:nvPr>
            <p:ph type="ftr" sz="quarter" idx="10"/>
          </p:nvPr>
        </p:nvSpPr>
        <p:spPr/>
        <p:txBody>
          <a:bodyPr/>
          <a:lstStyle>
            <a:lvl1pPr algn="ctr" defTabSz="914400" fontAlgn="base">
              <a:spcBef>
                <a:spcPct val="0"/>
              </a:spcBef>
              <a:spcAft>
                <a:spcPct val="0"/>
              </a:spcAft>
              <a:defRPr sz="1800">
                <a:solidFill>
                  <a:prstClr val="black">
                    <a:tint val="75000"/>
                  </a:prstClr>
                </a:solidFill>
                <a:latin typeface="Arial" charset="0"/>
                <a:cs typeface="Arial" charset="0"/>
              </a:defRPr>
            </a:lvl1pPr>
          </a:lstStyle>
          <a:p>
            <a:pPr>
              <a:defRPr/>
            </a:pPr>
            <a:endParaRPr/>
          </a:p>
        </p:txBody>
      </p:sp>
      <p:sp>
        <p:nvSpPr>
          <p:cNvPr id="4" name="Holder 4"/>
          <p:cNvSpPr>
            <a:spLocks noGrp="1"/>
          </p:cNvSpPr>
          <p:nvPr>
            <p:ph type="dt" sz="half" idx="11"/>
          </p:nvPr>
        </p:nvSpPr>
        <p:spPr/>
        <p:txBody>
          <a:bodyPr/>
          <a:lstStyle>
            <a:lvl1pPr algn="l" defTabSz="914400" fontAlgn="base">
              <a:spcBef>
                <a:spcPct val="0"/>
              </a:spcBef>
              <a:spcAft>
                <a:spcPct val="0"/>
              </a:spcAft>
              <a:defRPr sz="1800">
                <a:solidFill>
                  <a:prstClr val="black">
                    <a:tint val="75000"/>
                  </a:prstClr>
                </a:solidFill>
                <a:latin typeface="Arial" charset="0"/>
                <a:cs typeface="Arial" charset="0"/>
              </a:defRPr>
            </a:lvl1pPr>
          </a:lstStyle>
          <a:p>
            <a:pPr>
              <a:defRPr/>
            </a:pPr>
            <a:fld id="{A8560550-D477-4F40-B246-C80326418D1A}" type="datetimeFigureOut">
              <a:rPr lang="en-US"/>
              <a:pPr>
                <a:defRPr/>
              </a:pPr>
              <a:t>1/31/2017</a:t>
            </a:fld>
            <a:endParaRPr lang="en-US"/>
          </a:p>
        </p:txBody>
      </p:sp>
      <p:sp>
        <p:nvSpPr>
          <p:cNvPr id="5" name="Holder 5"/>
          <p:cNvSpPr>
            <a:spLocks noGrp="1"/>
          </p:cNvSpPr>
          <p:nvPr>
            <p:ph type="sldNum" sz="quarter" idx="12"/>
          </p:nvPr>
        </p:nvSpPr>
        <p:spPr/>
        <p:txBody>
          <a:bodyPr/>
          <a:lstStyle>
            <a:lvl1pPr defTabSz="914400">
              <a:defRPr sz="1800">
                <a:latin typeface="Arial" panose="020B0604020202020204" pitchFamily="34" charset="0"/>
              </a:defRPr>
            </a:lvl1pPr>
          </a:lstStyle>
          <a:p>
            <a:pPr>
              <a:defRPr/>
            </a:pPr>
            <a:fld id="{41CDF2A4-D04F-4A9D-8FEB-EADE18DB5CA0}" type="slidenum">
              <a:rPr lang="en-US" altLang="en-US"/>
              <a:pPr>
                <a:defRPr/>
              </a:pPr>
              <a:t>‹#›</a:t>
            </a:fld>
            <a:endParaRPr lang="en-US" altLang="en-US"/>
          </a:p>
        </p:txBody>
      </p:sp>
    </p:spTree>
    <p:extLst>
      <p:ext uri="{BB962C8B-B14F-4D97-AF65-F5344CB8AC3E}">
        <p14:creationId xmlns:p14="http://schemas.microsoft.com/office/powerpoint/2010/main" val="33555154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k object 16"/>
          <p:cNvSpPr>
            <a:spLocks/>
          </p:cNvSpPr>
          <p:nvPr/>
        </p:nvSpPr>
        <p:spPr bwMode="auto">
          <a:xfrm>
            <a:off x="0" y="1220788"/>
            <a:ext cx="9144000" cy="4443412"/>
          </a:xfrm>
          <a:custGeom>
            <a:avLst/>
            <a:gdLst>
              <a:gd name="T0" fmla="*/ 0 w 10058400"/>
              <a:gd name="T1" fmla="*/ 2692558 h 5036185"/>
              <a:gd name="T2" fmla="*/ 6245475 w 10058400"/>
              <a:gd name="T3" fmla="*/ 2692558 h 5036185"/>
              <a:gd name="T4" fmla="*/ 6245475 w 10058400"/>
              <a:gd name="T5" fmla="*/ 0 h 5036185"/>
              <a:gd name="T6" fmla="*/ 0 w 10058400"/>
              <a:gd name="T7" fmla="*/ 0 h 5036185"/>
              <a:gd name="T8" fmla="*/ 0 w 10058400"/>
              <a:gd name="T9" fmla="*/ 2692558 h 5036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5036185">
                <a:moveTo>
                  <a:pt x="0" y="5036058"/>
                </a:moveTo>
                <a:lnTo>
                  <a:pt x="10058400" y="5036058"/>
                </a:lnTo>
                <a:lnTo>
                  <a:pt x="10058400" y="0"/>
                </a:lnTo>
                <a:lnTo>
                  <a:pt x="0" y="0"/>
                </a:lnTo>
                <a:lnTo>
                  <a:pt x="0" y="5036058"/>
                </a:lnTo>
                <a:close/>
              </a:path>
            </a:pathLst>
          </a:custGeom>
          <a:solidFill>
            <a:srgbClr val="A7BF3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bk object 17"/>
          <p:cNvSpPr>
            <a:spLocks/>
          </p:cNvSpPr>
          <p:nvPr/>
        </p:nvSpPr>
        <p:spPr bwMode="auto">
          <a:xfrm>
            <a:off x="1588" y="0"/>
            <a:ext cx="0" cy="1223963"/>
          </a:xfrm>
          <a:custGeom>
            <a:avLst/>
            <a:gdLst>
              <a:gd name="T0" fmla="*/ 0 h 1386840"/>
              <a:gd name="T1" fmla="*/ 742567 h 1386840"/>
              <a:gd name="T2" fmla="*/ 0 60000 65536"/>
              <a:gd name="T3" fmla="*/ 0 60000 65536"/>
            </a:gdLst>
            <a:ahLst/>
            <a:cxnLst>
              <a:cxn ang="T2">
                <a:pos x="0" y="T0"/>
              </a:cxn>
              <a:cxn ang="T3">
                <a:pos x="0" y="T1"/>
              </a:cxn>
            </a:cxnLst>
            <a:rect l="0" t="0" r="r" b="b"/>
            <a:pathLst>
              <a:path h="1386840">
                <a:moveTo>
                  <a:pt x="0" y="0"/>
                </a:moveTo>
                <a:lnTo>
                  <a:pt x="0" y="1386839"/>
                </a:lnTo>
              </a:path>
            </a:pathLst>
          </a:custGeom>
          <a:noFill/>
          <a:ln w="4318">
            <a:solidFill>
              <a:srgbClr val="1E185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bk object 18"/>
          <p:cNvSpPr>
            <a:spLocks/>
          </p:cNvSpPr>
          <p:nvPr/>
        </p:nvSpPr>
        <p:spPr bwMode="auto">
          <a:xfrm>
            <a:off x="0" y="0"/>
            <a:ext cx="9144000" cy="1220788"/>
          </a:xfrm>
          <a:custGeom>
            <a:avLst/>
            <a:gdLst>
              <a:gd name="T0" fmla="*/ 0 w 10058400"/>
              <a:gd name="T1" fmla="*/ 738109 h 1384300"/>
              <a:gd name="T2" fmla="*/ 6245475 w 10058400"/>
              <a:gd name="T3" fmla="*/ 738109 h 1384300"/>
              <a:gd name="T4" fmla="*/ 6245475 w 10058400"/>
              <a:gd name="T5" fmla="*/ 0 h 1384300"/>
              <a:gd name="T6" fmla="*/ 0 w 10058400"/>
              <a:gd name="T7" fmla="*/ 0 h 1384300"/>
              <a:gd name="T8" fmla="*/ 0 w 10058400"/>
              <a:gd name="T9" fmla="*/ 738109 h 1384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58400" h="1384300">
                <a:moveTo>
                  <a:pt x="0" y="1383791"/>
                </a:moveTo>
                <a:lnTo>
                  <a:pt x="10058400" y="1383791"/>
                </a:lnTo>
                <a:lnTo>
                  <a:pt x="10058400" y="0"/>
                </a:lnTo>
                <a:lnTo>
                  <a:pt x="0" y="0"/>
                </a:lnTo>
                <a:lnTo>
                  <a:pt x="0" y="1383791"/>
                </a:lnTo>
                <a:close/>
              </a:path>
            </a:pathLst>
          </a:custGeom>
          <a:solidFill>
            <a:srgbClr val="1E185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Holder 2"/>
          <p:cNvSpPr>
            <a:spLocks noGrp="1"/>
          </p:cNvSpPr>
          <p:nvPr>
            <p:ph type="ftr" sz="quarter" idx="10"/>
          </p:nvPr>
        </p:nvSpPr>
        <p:spPr/>
        <p:txBody>
          <a:bodyPr/>
          <a:lstStyle>
            <a:lvl1pPr algn="ctr" defTabSz="914400" fontAlgn="base">
              <a:spcBef>
                <a:spcPct val="0"/>
              </a:spcBef>
              <a:spcAft>
                <a:spcPct val="0"/>
              </a:spcAft>
              <a:defRPr sz="1800">
                <a:solidFill>
                  <a:prstClr val="black">
                    <a:tint val="75000"/>
                  </a:prstClr>
                </a:solidFill>
                <a:latin typeface="Arial" charset="0"/>
                <a:cs typeface="Arial" charset="0"/>
              </a:defRPr>
            </a:lvl1pPr>
          </a:lstStyle>
          <a:p>
            <a:pPr>
              <a:defRPr/>
            </a:pPr>
            <a:endParaRPr/>
          </a:p>
        </p:txBody>
      </p:sp>
      <p:sp>
        <p:nvSpPr>
          <p:cNvPr id="6" name="Holder 3"/>
          <p:cNvSpPr>
            <a:spLocks noGrp="1"/>
          </p:cNvSpPr>
          <p:nvPr>
            <p:ph type="dt" sz="half" idx="11"/>
          </p:nvPr>
        </p:nvSpPr>
        <p:spPr/>
        <p:txBody>
          <a:bodyPr/>
          <a:lstStyle>
            <a:lvl1pPr algn="l" defTabSz="914400" fontAlgn="base">
              <a:spcBef>
                <a:spcPct val="0"/>
              </a:spcBef>
              <a:spcAft>
                <a:spcPct val="0"/>
              </a:spcAft>
              <a:defRPr sz="1800">
                <a:solidFill>
                  <a:prstClr val="black">
                    <a:tint val="75000"/>
                  </a:prstClr>
                </a:solidFill>
                <a:latin typeface="Arial" charset="0"/>
                <a:cs typeface="Arial" charset="0"/>
              </a:defRPr>
            </a:lvl1pPr>
          </a:lstStyle>
          <a:p>
            <a:pPr>
              <a:defRPr/>
            </a:pPr>
            <a:fld id="{C5B76169-075B-4A56-8C04-1D2F8577688A}" type="datetimeFigureOut">
              <a:rPr lang="en-US"/>
              <a:pPr>
                <a:defRPr/>
              </a:pPr>
              <a:t>1/31/2017</a:t>
            </a:fld>
            <a:endParaRPr lang="en-US"/>
          </a:p>
        </p:txBody>
      </p:sp>
      <p:sp>
        <p:nvSpPr>
          <p:cNvPr id="7" name="Holder 4"/>
          <p:cNvSpPr>
            <a:spLocks noGrp="1"/>
          </p:cNvSpPr>
          <p:nvPr>
            <p:ph type="sldNum" sz="quarter" idx="12"/>
          </p:nvPr>
        </p:nvSpPr>
        <p:spPr/>
        <p:txBody>
          <a:bodyPr/>
          <a:lstStyle>
            <a:lvl1pPr defTabSz="914400">
              <a:defRPr sz="1800">
                <a:latin typeface="Arial" panose="020B0604020202020204" pitchFamily="34" charset="0"/>
              </a:defRPr>
            </a:lvl1pPr>
          </a:lstStyle>
          <a:p>
            <a:pPr>
              <a:defRPr/>
            </a:pPr>
            <a:fld id="{2790B7D0-9F04-4922-BE21-FC691D54F9A8}" type="slidenum">
              <a:rPr lang="en-US" altLang="en-US"/>
              <a:pPr>
                <a:defRPr/>
              </a:pPr>
              <a:t>‹#›</a:t>
            </a:fld>
            <a:endParaRPr lang="en-US" altLang="en-US"/>
          </a:p>
        </p:txBody>
      </p:sp>
    </p:spTree>
    <p:extLst>
      <p:ext uri="{BB962C8B-B14F-4D97-AF65-F5344CB8AC3E}">
        <p14:creationId xmlns:p14="http://schemas.microsoft.com/office/powerpoint/2010/main" val="6203761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pPr>
              <a:defRPr/>
            </a:pPr>
            <a:fld id="{97677F60-E471-4E56-B246-D6BDC1FAC51B}" type="slidenum">
              <a:rPr lang="en-US" altLang="en-US"/>
              <a:pPr>
                <a:defRPr/>
              </a:pPr>
              <a:t>‹#›</a:t>
            </a:fld>
            <a:endParaRPr lang="en-US" altLang="en-US" sz="1200"/>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5429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F4578A43-15F4-498C-B034-6B77E858E8ED}"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5479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6BE142E5-5225-4CE2-8D3F-54F3E8C073E8}"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66959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8195A66E-9D1A-499C-8FD8-0250E8DD784A}"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07243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9EA31FAD-B8B5-412B-B2F5-5778517A962E}"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8809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2334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59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390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598EBF9-4484-4BC6-9B15-76DA03A4D2B4}"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38945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0405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378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58211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991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9916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4895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0725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9701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4511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39A2F72-B495-4784-970D-3F2ADE9CD68F}" type="slidenum">
              <a:rPr lang="en-US" altLang="en-US"/>
              <a:pPr>
                <a:defRPr/>
              </a:pPr>
              <a:t>‹#›</a:t>
            </a:fld>
            <a:endParaRPr lang="en-US" altLang="en-US" sz="120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eaLnBrk="1" hangingPunct="1">
              <a:defRPr>
                <a:latin typeface="Arial" pitchFamily="34" charset="0"/>
                <a:cs typeface="+mn-cs"/>
              </a:defRPr>
            </a:lvl1pPr>
          </a:lstStyle>
          <a:p>
            <a:pPr>
              <a:defRPr/>
            </a:pPr>
            <a:endParaRPr lang="en-US"/>
          </a:p>
        </p:txBody>
      </p:sp>
    </p:spTree>
    <p:extLst>
      <p:ext uri="{BB962C8B-B14F-4D97-AF65-F5344CB8AC3E}">
        <p14:creationId xmlns:p14="http://schemas.microsoft.com/office/powerpoint/2010/main" val="171207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6413C213-0EDF-4BF0-9ED0-D1DBCEB5C20E}"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5857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FD59213-3C34-4CCD-A1D8-0BFE2BCE772B}" type="slidenum">
              <a:rPr lang="en-US" altLang="en-US"/>
              <a:pPr>
                <a:defRPr/>
              </a:pPr>
              <a:t>‹#›</a:t>
            </a:fld>
            <a:endParaRPr lang="en-US" altLang="en-US" sz="120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eaLnBrk="1" hangingPunct="1">
              <a:defRPr>
                <a:latin typeface="Arial" pitchFamily="34" charset="0"/>
                <a:cs typeface="+mn-cs"/>
              </a:defRPr>
            </a:lvl1pPr>
          </a:lstStyle>
          <a:p>
            <a:pPr>
              <a:defRPr/>
            </a:pPr>
            <a:endParaRPr lang="en-US"/>
          </a:p>
        </p:txBody>
      </p:sp>
    </p:spTree>
    <p:extLst>
      <p:ext uri="{BB962C8B-B14F-4D97-AF65-F5344CB8AC3E}">
        <p14:creationId xmlns:p14="http://schemas.microsoft.com/office/powerpoint/2010/main" val="1192959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6C3D0F5-282A-4390-B7BA-DAA74618D59D}" type="slidenum">
              <a:rPr lang="en-US" altLang="en-US"/>
              <a:pPr>
                <a:defRPr/>
              </a:pPr>
              <a:t>‹#›</a:t>
            </a:fld>
            <a:endParaRPr lang="en-US" altLang="en-US" sz="120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eaLnBrk="1" hangingPunct="1">
              <a:defRPr>
                <a:latin typeface="Arial" pitchFamily="34" charset="0"/>
                <a:cs typeface="+mn-cs"/>
              </a:defRPr>
            </a:lvl1pPr>
          </a:lstStyle>
          <a:p>
            <a:pPr>
              <a:defRPr/>
            </a:pPr>
            <a:endParaRPr lang="en-US"/>
          </a:p>
        </p:txBody>
      </p:sp>
    </p:spTree>
    <p:extLst>
      <p:ext uri="{BB962C8B-B14F-4D97-AF65-F5344CB8AC3E}">
        <p14:creationId xmlns:p14="http://schemas.microsoft.com/office/powerpoint/2010/main" val="3021078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29E09E2-410E-4858-9DEE-5DB5DA80CACB}" type="slidenum">
              <a:rPr lang="en-US" altLang="en-US"/>
              <a:pPr>
                <a:defRPr/>
              </a:pPr>
              <a:t>‹#›</a:t>
            </a:fld>
            <a:endParaRPr lang="en-US" altLang="en-US" sz="120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eaLnBrk="1" hangingPunct="1">
              <a:defRPr>
                <a:latin typeface="Arial" pitchFamily="34" charset="0"/>
                <a:cs typeface="+mn-cs"/>
              </a:defRPr>
            </a:lvl1pPr>
          </a:lstStyle>
          <a:p>
            <a:pPr>
              <a:defRPr/>
            </a:pPr>
            <a:endParaRPr lang="en-US"/>
          </a:p>
        </p:txBody>
      </p:sp>
    </p:spTree>
    <p:extLst>
      <p:ext uri="{BB962C8B-B14F-4D97-AF65-F5344CB8AC3E}">
        <p14:creationId xmlns:p14="http://schemas.microsoft.com/office/powerpoint/2010/main" val="2547956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83EE7BD-384F-464D-9CAA-0F2AFAA3AD3C}" type="slidenum">
              <a:rPr lang="en-US" altLang="en-US"/>
              <a:pPr>
                <a:defRPr/>
              </a:pPr>
              <a:t>‹#›</a:t>
            </a:fld>
            <a:endParaRPr lang="en-US" altLang="en-US" sz="120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eaLnBrk="1" hangingPunct="1">
              <a:defRPr>
                <a:latin typeface="Arial" pitchFamily="34" charset="0"/>
                <a:cs typeface="+mn-cs"/>
              </a:defRPr>
            </a:lvl1pPr>
          </a:lstStyle>
          <a:p>
            <a:pPr>
              <a:defRPr/>
            </a:pPr>
            <a:endParaRPr lang="en-US"/>
          </a:p>
        </p:txBody>
      </p:sp>
    </p:spTree>
    <p:extLst>
      <p:ext uri="{BB962C8B-B14F-4D97-AF65-F5344CB8AC3E}">
        <p14:creationId xmlns:p14="http://schemas.microsoft.com/office/powerpoint/2010/main" val="3890108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5" name="Picture 5" descr="Vertical_RGB_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0325" y="5010150"/>
            <a:ext cx="1673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ogo_2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25" y="501015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71663" y="5295900"/>
            <a:ext cx="7588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p:cNvSpPr txBox="1">
            <a:spLocks noChangeArrowheads="1"/>
          </p:cNvSpPr>
          <p:nvPr userDrawn="1"/>
        </p:nvSpPr>
        <p:spPr bwMode="auto">
          <a:xfrm>
            <a:off x="276225" y="5335588"/>
            <a:ext cx="11017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b="1" smtClean="0">
                <a:solidFill>
                  <a:schemeClr val="folHlink"/>
                </a:solidFill>
                <a:cs typeface="Arial" charset="0"/>
              </a:rPr>
              <a:t>Add gov’t logo</a:t>
            </a:r>
          </a:p>
        </p:txBody>
      </p:sp>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smtClean="0"/>
              <a:t>Click to edit Master title style</a:t>
            </a:r>
            <a:endParaRPr lang="en-US"/>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smtClean="0"/>
              <a:t>Click to edit Master subtitle style</a:t>
            </a:r>
            <a:endParaRPr lang="en-US"/>
          </a:p>
        </p:txBody>
      </p:sp>
    </p:spTree>
    <p:extLst>
      <p:ext uri="{BB962C8B-B14F-4D97-AF65-F5344CB8AC3E}">
        <p14:creationId xmlns:p14="http://schemas.microsoft.com/office/powerpoint/2010/main" val="2690435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5D0D3E67-8873-4E71-B807-65B1F862AA1F}"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9086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016E0838-96FB-4FDD-B9A6-5624ABE444F9}"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03501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E6C0B084-8D09-463A-9F5C-10CCD4BA4D2E}" type="slidenum">
              <a:rPr lang="en-US" altLang="en-US"/>
              <a:pPr>
                <a:defRPr/>
              </a:pPr>
              <a:t>‹#›</a:t>
            </a:fld>
            <a:endParaRPr lang="en-US" alt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78326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D469CF3F-37CC-40C5-A7D9-896FC4F61493}" type="slidenum">
              <a:rPr lang="en-US" altLang="en-US"/>
              <a:pPr>
                <a:defRPr/>
              </a:pPr>
              <a:t>‹#›</a:t>
            </a:fld>
            <a:endParaRPr lang="en-US" altLang="en-US" sz="1200"/>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9289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D46002B1-47CF-4874-97F7-7B57E3C73EF3}" type="slidenum">
              <a:rPr lang="en-US" altLang="en-US"/>
              <a:pPr>
                <a:defRPr/>
              </a:pPr>
              <a:t>‹#›</a:t>
            </a:fld>
            <a:endParaRPr lang="en-US" altLang="en-US" sz="120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131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D473D496-9B96-48FF-911B-2EE21847B700}" type="slidenum">
              <a:rPr lang="en-US" altLang="en-US"/>
              <a:pPr>
                <a:defRPr/>
              </a:pPr>
              <a:t>‹#›</a:t>
            </a:fld>
            <a:endParaRPr lang="en-US" alt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7506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B443749C-1BF4-4341-B2C4-B073E0050555}" type="slidenum">
              <a:rPr lang="en-US" altLang="en-US"/>
              <a:pPr>
                <a:defRPr/>
              </a:pPr>
              <a:t>‹#›</a:t>
            </a:fld>
            <a:endParaRPr lang="en-US" altLang="en-US" sz="1200"/>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0699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FCAE97D-6101-4DB4-B46C-81A59F3BEB83}" type="slidenum">
              <a:rPr lang="en-US" altLang="en-US"/>
              <a:pPr>
                <a:defRPr/>
              </a:pPr>
              <a:t>‹#›</a:t>
            </a:fld>
            <a:endParaRPr lang="en-US" alt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4962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7F70FD6-ABC9-4A20-B97D-097DF58069B1}" type="slidenum">
              <a:rPr lang="en-US" altLang="en-US"/>
              <a:pPr>
                <a:defRPr/>
              </a:pPr>
              <a:t>‹#›</a:t>
            </a:fld>
            <a:endParaRPr lang="en-US" alt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8220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BDF72A1-E491-4176-8EB8-214B47D89F10}"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3288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61B8D1D-927D-4A84-8F60-A3064E8FAC12}" type="slidenum">
              <a:rPr lang="en-US" altLang="en-US"/>
              <a:pPr>
                <a:defRPr/>
              </a:pPr>
              <a:t>‹#›</a:t>
            </a:fld>
            <a:endParaRPr lang="en-US" altLang="en-US" sz="120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9236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8316DA68-2E24-4613-9150-5A3B41E7534B}"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63575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E6A07F37-50AE-4CD6-A774-5FE6DE94E31C}"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13346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ECC371E4-DB0C-401E-8AB2-026BA4E73394}"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1444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28C70B23-4BBE-4CE1-A53C-520859019249}"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8126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4EB1D7F0-A737-4055-9492-B8FBAAA8194B}" type="slidenum">
              <a:rPr lang="en-US" altLang="en-US"/>
              <a:pPr>
                <a:defRPr/>
              </a:pPr>
              <a:t>‹#›</a:t>
            </a:fld>
            <a:endParaRPr lang="en-US" altLang="en-US" sz="120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166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81A92F71-EA4B-4627-AF78-24D6DA6131F6}" type="slidenum">
              <a:rPr lang="en-US" altLang="en-US"/>
              <a:pPr>
                <a:defRPr/>
              </a:pPr>
              <a:t>‹#›</a:t>
            </a:fld>
            <a:endParaRPr lang="en-US" altLang="en-US" sz="1200"/>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3470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4383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503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437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529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2520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25170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0948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03973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8597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67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C87ABD0A-CF63-4D27-B24E-2EE1A9A9B272}" type="slidenum">
              <a:rPr lang="en-US" altLang="en-US"/>
              <a:pPr>
                <a:defRPr/>
              </a:pPr>
              <a:t>‹#›</a:t>
            </a:fld>
            <a:endParaRPr lang="en-US" altLang="en-US" sz="120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0572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64872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448866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48865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7024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9994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56765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455561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079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63190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85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C4CD211-FA1F-4909-9B57-48F291E556B7}" type="slidenum">
              <a:rPr lang="en-US" altLang="en-US"/>
              <a:pPr>
                <a:defRPr/>
              </a:pPr>
              <a:t>‹#›</a:t>
            </a:fld>
            <a:endParaRPr lang="en-US" altLang="en-US" sz="1200"/>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8992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642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28045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91350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7182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44564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13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86355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815903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4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656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A404BFB-1FC0-4CCC-93B7-CE93033C8482}" type="slidenum">
              <a:rPr lang="en-US" altLang="en-US"/>
              <a:pPr>
                <a:defRPr/>
              </a:pPr>
              <a:t>‹#›</a:t>
            </a:fld>
            <a:endParaRPr lang="en-US" alt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1457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45951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26550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85796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1633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19717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21669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4868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99994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720923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86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34E6AA0-103F-41F8-A8A1-4EBBF7711AB7}" type="slidenum">
              <a:rPr lang="en-US" altLang="en-US"/>
              <a:pPr>
                <a:defRPr/>
              </a:pPr>
              <a:t>‹#›</a:t>
            </a:fld>
            <a:endParaRPr lang="en-US" altLang="en-US" sz="120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33129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1593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53400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6679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50101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0EBA3B0-CA58-4AE7-AF22-FD69D55743A1}" type="slidenum">
              <a:rPr lang="en-US" altLang="en-US"/>
              <a:pPr>
                <a:defRPr/>
              </a:pPr>
              <a:t>‹#›</a:t>
            </a:fld>
            <a:endParaRPr lang="en-US" altLang="en-US" sz="120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eaLnBrk="1" hangingPunct="1">
              <a:defRPr>
                <a:latin typeface="Arial" pitchFamily="34" charset="0"/>
                <a:cs typeface="+mn-cs"/>
              </a:defRPr>
            </a:lvl1pPr>
          </a:lstStyle>
          <a:p>
            <a:pPr>
              <a:defRPr/>
            </a:pPr>
            <a:endParaRPr lang="en-US"/>
          </a:p>
        </p:txBody>
      </p:sp>
    </p:spTree>
    <p:extLst>
      <p:ext uri="{BB962C8B-B14F-4D97-AF65-F5344CB8AC3E}">
        <p14:creationId xmlns:p14="http://schemas.microsoft.com/office/powerpoint/2010/main" val="3009753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68E79A4-DDB5-403C-A6FB-E9B45DF201AE}" type="slidenum">
              <a:rPr lang="en-US" altLang="en-US"/>
              <a:pPr>
                <a:defRPr/>
              </a:pPr>
              <a:t>‹#›</a:t>
            </a:fld>
            <a:endParaRPr lang="en-US" altLang="en-US" sz="120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eaLnBrk="1" hangingPunct="1">
              <a:defRPr>
                <a:latin typeface="Arial" pitchFamily="34" charset="0"/>
                <a:cs typeface="+mn-cs"/>
              </a:defRPr>
            </a:lvl1pPr>
          </a:lstStyle>
          <a:p>
            <a:pPr>
              <a:defRPr/>
            </a:pPr>
            <a:endParaRPr lang="en-US"/>
          </a:p>
        </p:txBody>
      </p:sp>
    </p:spTree>
    <p:extLst>
      <p:ext uri="{BB962C8B-B14F-4D97-AF65-F5344CB8AC3E}">
        <p14:creationId xmlns:p14="http://schemas.microsoft.com/office/powerpoint/2010/main" val="11027784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99131F1-E410-4D8B-9CA7-6F31A4781DBF}" type="slidenum">
              <a:rPr lang="en-US" altLang="en-US"/>
              <a:pPr>
                <a:defRPr/>
              </a:pPr>
              <a:t>‹#›</a:t>
            </a:fld>
            <a:endParaRPr lang="en-US" altLang="en-US" sz="120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eaLnBrk="1" hangingPunct="1">
              <a:defRPr>
                <a:latin typeface="Arial" pitchFamily="34" charset="0"/>
                <a:cs typeface="+mn-cs"/>
              </a:defRPr>
            </a:lvl1pPr>
          </a:lstStyle>
          <a:p>
            <a:pPr>
              <a:defRPr/>
            </a:pPr>
            <a:endParaRPr lang="en-US"/>
          </a:p>
        </p:txBody>
      </p:sp>
    </p:spTree>
    <p:extLst>
      <p:ext uri="{BB962C8B-B14F-4D97-AF65-F5344CB8AC3E}">
        <p14:creationId xmlns:p14="http://schemas.microsoft.com/office/powerpoint/2010/main" val="12242379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DE9C3B5-2AC1-46FE-AC8B-11C4A33C7EAC}" type="slidenum">
              <a:rPr lang="en-US" altLang="en-US"/>
              <a:pPr>
                <a:defRPr/>
              </a:pPr>
              <a:t>‹#›</a:t>
            </a:fld>
            <a:endParaRPr lang="en-US" altLang="en-US" sz="120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eaLnBrk="1" hangingPunct="1">
              <a:defRPr>
                <a:latin typeface="Arial" pitchFamily="34" charset="0"/>
                <a:cs typeface="+mn-cs"/>
              </a:defRPr>
            </a:lvl1pPr>
          </a:lstStyle>
          <a:p>
            <a:pPr>
              <a:defRPr/>
            </a:pPr>
            <a:endParaRPr lang="en-US"/>
          </a:p>
        </p:txBody>
      </p:sp>
    </p:spTree>
    <p:extLst>
      <p:ext uri="{BB962C8B-B14F-4D97-AF65-F5344CB8AC3E}">
        <p14:creationId xmlns:p14="http://schemas.microsoft.com/office/powerpoint/2010/main" val="3823194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3CAE057-5B6C-46A7-9AF0-1AEDF9F8EC42}" type="slidenum">
              <a:rPr lang="en-US" altLang="en-US"/>
              <a:pPr>
                <a:defRPr/>
              </a:pPr>
              <a:t>‹#›</a:t>
            </a:fld>
            <a:endParaRPr lang="en-US" altLang="en-US" sz="120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eaLnBrk="1" hangingPunct="1">
              <a:defRPr>
                <a:latin typeface="Arial" pitchFamily="34" charset="0"/>
                <a:cs typeface="+mn-cs"/>
              </a:defRPr>
            </a:lvl1pPr>
          </a:lstStyle>
          <a:p>
            <a:pPr>
              <a:defRPr/>
            </a:pPr>
            <a:endParaRPr lang="en-US"/>
          </a:p>
        </p:txBody>
      </p:sp>
    </p:spTree>
    <p:extLst>
      <p:ext uri="{BB962C8B-B14F-4D97-AF65-F5344CB8AC3E}">
        <p14:creationId xmlns:p14="http://schemas.microsoft.com/office/powerpoint/2010/main" val="19014583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5" name="Picture 5" descr="Vertical_RGB_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0325" y="5010150"/>
            <a:ext cx="1673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ogo_2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25" y="501015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smtClean="0"/>
              <a:t>Click to edit Master title style</a:t>
            </a:r>
            <a:endParaRPr lang="en-US"/>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smtClean="0"/>
              <a:t>Click to edit Master subtitle style</a:t>
            </a:r>
            <a:endParaRPr lang="en-US"/>
          </a:p>
        </p:txBody>
      </p:sp>
    </p:spTree>
    <p:extLst>
      <p:ext uri="{BB962C8B-B14F-4D97-AF65-F5344CB8AC3E}">
        <p14:creationId xmlns:p14="http://schemas.microsoft.com/office/powerpoint/2010/main" val="197009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24.xml"/><Relationship Id="rId7" Type="http://schemas.openxmlformats.org/officeDocument/2006/relationships/theme" Target="../theme/theme10.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4.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8.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4.jpe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9.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23925" y="274638"/>
            <a:ext cx="7762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923925" y="1600200"/>
            <a:ext cx="77628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sldNum" sz="quarter" idx="4"/>
          </p:nvPr>
        </p:nvSpPr>
        <p:spPr bwMode="auto">
          <a:xfrm>
            <a:off x="228600" y="61245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solidFill>
                  <a:srgbClr val="969696"/>
                </a:solidFill>
              </a:defRPr>
            </a:lvl1pPr>
          </a:lstStyle>
          <a:p>
            <a:pPr>
              <a:defRPr/>
            </a:pPr>
            <a:fld id="{00C28C11-2DEF-497D-B74E-B53DA85518CF}" type="slidenum">
              <a:rPr lang="en-US" altLang="en-US"/>
              <a:pPr>
                <a:defRPr/>
              </a:pPr>
              <a:t>‹#›</a:t>
            </a:fld>
            <a:endParaRPr lang="en-US" altLang="en-US" sz="1200"/>
          </a:p>
        </p:txBody>
      </p:sp>
      <p:sp>
        <p:nvSpPr>
          <p:cNvPr id="1029" name="Line 6"/>
          <p:cNvSpPr>
            <a:spLocks noChangeShapeType="1"/>
          </p:cNvSpPr>
          <p:nvPr/>
        </p:nvSpPr>
        <p:spPr bwMode="auto">
          <a:xfrm>
            <a:off x="1270000" y="6477000"/>
            <a:ext cx="756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Rectangle 7"/>
          <p:cNvSpPr>
            <a:spLocks noGrp="1" noChangeArrowheads="1"/>
          </p:cNvSpPr>
          <p:nvPr>
            <p:ph type="ftr" sz="quarter" idx="3"/>
          </p:nvPr>
        </p:nvSpPr>
        <p:spPr bwMode="auto">
          <a:xfrm>
            <a:off x="685800" y="609600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solidFill>
                  <a:srgbClr val="969696"/>
                </a:solidFill>
                <a:latin typeface="Arial" pitchFamily="34" charset="0"/>
                <a:cs typeface="+mn-cs"/>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7929" r:id="rId1"/>
    <p:sldLayoutId id="2147487821" r:id="rId2"/>
    <p:sldLayoutId id="2147487822" r:id="rId3"/>
    <p:sldLayoutId id="2147487823" r:id="rId4"/>
    <p:sldLayoutId id="2147487824" r:id="rId5"/>
    <p:sldLayoutId id="2147487825" r:id="rId6"/>
    <p:sldLayoutId id="2147487826" r:id="rId7"/>
    <p:sldLayoutId id="2147487827" r:id="rId8"/>
    <p:sldLayoutId id="2147487828" r:id="rId9"/>
    <p:sldLayoutId id="2147487829" r:id="rId10"/>
    <p:sldLayoutId id="2147487830" r:id="rId11"/>
    <p:sldLayoutId id="2147487831" r:id="rId12"/>
    <p:sldLayoutId id="2147487832" r:id="rId13"/>
    <p:sldLayoutId id="2147487833" r:id="rId14"/>
    <p:sldLayoutId id="2147487834" r:id="rId15"/>
    <p:sldLayoutId id="2147487835" r:id="rId16"/>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fontAlgn="base">
        <a:spcBef>
          <a:spcPct val="0"/>
        </a:spcBef>
        <a:spcAft>
          <a:spcPct val="0"/>
        </a:spcAft>
        <a:defRPr sz="3600" b="1">
          <a:solidFill>
            <a:schemeClr val="tx1"/>
          </a:solidFill>
          <a:latin typeface="Arial" pitchFamily="34" charset="0"/>
        </a:defRPr>
      </a:lvl6pPr>
      <a:lvl7pPr marL="914400" algn="l" rtl="0" fontAlgn="base">
        <a:spcBef>
          <a:spcPct val="0"/>
        </a:spcBef>
        <a:spcAft>
          <a:spcPct val="0"/>
        </a:spcAft>
        <a:defRPr sz="3600" b="1">
          <a:solidFill>
            <a:schemeClr val="tx1"/>
          </a:solidFill>
          <a:latin typeface="Arial" pitchFamily="34" charset="0"/>
        </a:defRPr>
      </a:lvl7pPr>
      <a:lvl8pPr marL="1371600" algn="l" rtl="0" fontAlgn="base">
        <a:spcBef>
          <a:spcPct val="0"/>
        </a:spcBef>
        <a:spcAft>
          <a:spcPct val="0"/>
        </a:spcAft>
        <a:defRPr sz="3600" b="1">
          <a:solidFill>
            <a:schemeClr val="tx1"/>
          </a:solidFill>
          <a:latin typeface="Arial" pitchFamily="34" charset="0"/>
        </a:defRPr>
      </a:lvl8pPr>
      <a:lvl9pPr marL="1828800" algn="l" rtl="0" fontAlgn="base">
        <a:spcBef>
          <a:spcPct val="0"/>
        </a:spcBef>
        <a:spcAft>
          <a:spcPct val="0"/>
        </a:spcAft>
        <a:defRPr sz="3600" b="1">
          <a:solidFill>
            <a:schemeClr val="tx1"/>
          </a:solidFill>
          <a:latin typeface="Arial" pitchFamily="34" charset="0"/>
        </a:defRPr>
      </a:lvl9pPr>
    </p:titleStyle>
    <p:bodyStyle>
      <a:lvl1pPr marL="342900" indent="-342900" algn="l" rtl="0" eaLnBrk="0" fontAlgn="base" hangingPunct="0">
        <a:spcBef>
          <a:spcPct val="20000"/>
        </a:spcBef>
        <a:spcAft>
          <a:spcPct val="20000"/>
        </a:spcAft>
        <a:buClr>
          <a:schemeClr val="hlink"/>
        </a:buClr>
        <a:buFont typeface="Wingdings" panose="05000000000000000000"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mn-lt"/>
        </a:defRPr>
      </a:lvl5pPr>
      <a:lvl6pPr marL="25146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Holder 2"/>
          <p:cNvSpPr>
            <a:spLocks noGrp="1"/>
          </p:cNvSpPr>
          <p:nvPr>
            <p:ph type="title"/>
          </p:nvPr>
        </p:nvSpPr>
        <p:spPr bwMode="auto">
          <a:xfrm>
            <a:off x="408781" y="324082"/>
            <a:ext cx="7226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dirty="0" smtClean="0"/>
          </a:p>
        </p:txBody>
      </p:sp>
      <p:sp>
        <p:nvSpPr>
          <p:cNvPr id="4099" name="Holder 3"/>
          <p:cNvSpPr>
            <a:spLocks noGrp="1"/>
          </p:cNvSpPr>
          <p:nvPr>
            <p:ph type="body" idx="1"/>
          </p:nvPr>
        </p:nvSpPr>
        <p:spPr bwMode="auto">
          <a:xfrm>
            <a:off x="1014413" y="3097213"/>
            <a:ext cx="7115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dirty="0" smtClean="0"/>
          </a:p>
        </p:txBody>
      </p:sp>
      <p:sp>
        <p:nvSpPr>
          <p:cNvPr id="4" name="Holder 4"/>
          <p:cNvSpPr>
            <a:spLocks noGrp="1"/>
          </p:cNvSpPr>
          <p:nvPr>
            <p:ph type="ftr" sz="quarter" idx="5"/>
          </p:nvPr>
        </p:nvSpPr>
        <p:spPr>
          <a:xfrm>
            <a:off x="3108325" y="6378575"/>
            <a:ext cx="2927350" cy="246063"/>
          </a:xfrm>
          <a:prstGeom prst="rect">
            <a:avLst/>
          </a:prstGeom>
        </p:spPr>
        <p:txBody>
          <a:bodyPr wrap="square" lIns="0" tIns="0" rIns="0" bIns="0">
            <a:spAutoFit/>
          </a:bodyPr>
          <a:lstStyle>
            <a:lvl1pPr algn="ctr" defTabSz="820583" eaLnBrk="1" fontAlgn="auto" hangingPunct="1">
              <a:spcBef>
                <a:spcPts val="0"/>
              </a:spcBef>
              <a:spcAft>
                <a:spcPts val="0"/>
              </a:spcAft>
              <a:defRPr sz="1600">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46063"/>
          </a:xfrm>
          <a:prstGeom prst="rect">
            <a:avLst/>
          </a:prstGeom>
        </p:spPr>
        <p:txBody>
          <a:bodyPr wrap="square" lIns="0" tIns="0" rIns="0" bIns="0">
            <a:spAutoFit/>
          </a:bodyPr>
          <a:lstStyle>
            <a:lvl1pPr algn="l" defTabSz="820583" eaLnBrk="1" fontAlgn="auto" hangingPunct="1">
              <a:spcBef>
                <a:spcPts val="0"/>
              </a:spcBef>
              <a:spcAft>
                <a:spcPts val="0"/>
              </a:spcAft>
              <a:defRPr sz="1600">
                <a:solidFill>
                  <a:prstClr val="black">
                    <a:tint val="75000"/>
                  </a:prstClr>
                </a:solidFill>
                <a:latin typeface="Calibri"/>
                <a:cs typeface="+mn-cs"/>
              </a:defRPr>
            </a:lvl1pPr>
          </a:lstStyle>
          <a:p>
            <a:pPr>
              <a:defRPr/>
            </a:pPr>
            <a:fld id="{B1A5C7D0-ABB2-498E-B4FA-1AE47BF0361C}" type="datetimeFigureOut">
              <a:rPr lang="en-US"/>
              <a:pPr>
                <a:defRPr/>
              </a:pPr>
              <a:t>1/31/2017</a:t>
            </a:fld>
            <a:endParaRPr lang="en-US"/>
          </a:p>
        </p:txBody>
      </p:sp>
      <p:sp>
        <p:nvSpPr>
          <p:cNvPr id="6" name="Holder 6"/>
          <p:cNvSpPr>
            <a:spLocks noGrp="1"/>
          </p:cNvSpPr>
          <p:nvPr>
            <p:ph type="sldNum" sz="quarter" idx="7"/>
          </p:nvPr>
        </p:nvSpPr>
        <p:spPr>
          <a:xfrm>
            <a:off x="6583363" y="6378575"/>
            <a:ext cx="2103437" cy="246063"/>
          </a:xfrm>
          <a:prstGeom prst="rect">
            <a:avLst/>
          </a:prstGeom>
        </p:spPr>
        <p:txBody>
          <a:bodyPr vert="horz" wrap="square" lIns="0" tIns="0" rIns="0" bIns="0" numCol="1" anchor="t" anchorCtr="0" compatLnSpc="1">
            <a:prstTxWarp prst="textNoShape">
              <a:avLst/>
            </a:prstTxWarp>
            <a:spAutoFit/>
          </a:bodyPr>
          <a:lstStyle>
            <a:lvl1pPr algn="r" defTabSz="819150" eaLnBrk="1" hangingPunct="1">
              <a:defRPr sz="1600">
                <a:solidFill>
                  <a:srgbClr val="898989"/>
                </a:solidFill>
                <a:latin typeface="Calibri" panose="020F0502020204030204" pitchFamily="34" charset="0"/>
              </a:defRPr>
            </a:lvl1pPr>
          </a:lstStyle>
          <a:p>
            <a:pPr>
              <a:defRPr/>
            </a:pPr>
            <a:fld id="{75CFEF95-D015-4969-BEB6-B4C8119C69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942" r:id="rId1"/>
    <p:sldLayoutId id="2147487943" r:id="rId2"/>
    <p:sldLayoutId id="2147487944" r:id="rId3"/>
    <p:sldLayoutId id="2147487945" r:id="rId4"/>
    <p:sldLayoutId id="2147487946" r:id="rId5"/>
    <p:sldLayoutId id="2147487947" r:id="rId6"/>
  </p:sldLayoutIdLst>
  <p:txStyles>
    <p:titleStyle>
      <a:lvl1pPr algn="l" rtl="0" eaLnBrk="0" fontAlgn="base" hangingPunct="0">
        <a:spcBef>
          <a:spcPct val="0"/>
        </a:spcBef>
        <a:spcAft>
          <a:spcPct val="0"/>
        </a:spcAft>
        <a:defRPr sz="2800" b="1" i="0">
          <a:solidFill>
            <a:schemeClr val="bg1"/>
          </a:solidFill>
          <a:latin typeface="Century Gothic" charset="0"/>
          <a:ea typeface="Century Gothic" charset="0"/>
          <a:cs typeface="Century Gothic" charset="0"/>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sz="2200">
          <a:solidFill>
            <a:schemeClr val="tx1"/>
          </a:solidFill>
          <a:latin typeface="Century Gothic" charset="0"/>
          <a:ea typeface="Century Gothic" charset="0"/>
          <a:cs typeface="Century Gothic" charset="0"/>
        </a:defRPr>
      </a:lvl1pPr>
      <a:lvl2pPr marL="409575" algn="l" rtl="0" eaLnBrk="0" fontAlgn="base" hangingPunct="0">
        <a:spcBef>
          <a:spcPct val="20000"/>
        </a:spcBef>
        <a:spcAft>
          <a:spcPct val="0"/>
        </a:spcAft>
        <a:defRPr>
          <a:solidFill>
            <a:schemeClr val="tx1"/>
          </a:solidFill>
          <a:latin typeface="+mn-lt"/>
          <a:ea typeface="+mn-ea"/>
          <a:cs typeface="+mn-cs"/>
        </a:defRPr>
      </a:lvl2pPr>
      <a:lvl3pPr marL="819150" algn="l" rtl="0" eaLnBrk="0" fontAlgn="base" hangingPunct="0">
        <a:spcBef>
          <a:spcPct val="20000"/>
        </a:spcBef>
        <a:spcAft>
          <a:spcPct val="0"/>
        </a:spcAft>
        <a:defRPr>
          <a:solidFill>
            <a:schemeClr val="tx1"/>
          </a:solidFill>
          <a:latin typeface="+mn-lt"/>
          <a:ea typeface="+mn-ea"/>
          <a:cs typeface="+mn-cs"/>
        </a:defRPr>
      </a:lvl3pPr>
      <a:lvl4pPr marL="1230313" algn="l" rtl="0" eaLnBrk="0" fontAlgn="base" hangingPunct="0">
        <a:spcBef>
          <a:spcPct val="20000"/>
        </a:spcBef>
        <a:spcAft>
          <a:spcPct val="0"/>
        </a:spcAft>
        <a:defRPr>
          <a:solidFill>
            <a:schemeClr val="tx1"/>
          </a:solidFill>
          <a:latin typeface="+mn-lt"/>
          <a:ea typeface="+mn-ea"/>
          <a:cs typeface="+mn-cs"/>
        </a:defRPr>
      </a:lvl4pPr>
      <a:lvl5pPr marL="1639888" algn="l" rtl="0" eaLnBrk="0" fontAlgn="base" hangingPunct="0">
        <a:spcBef>
          <a:spcPct val="20000"/>
        </a:spcBef>
        <a:spcAft>
          <a:spcPct val="0"/>
        </a:spcAft>
        <a:defRPr>
          <a:solidFill>
            <a:schemeClr val="tx1"/>
          </a:solidFill>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bodyStyle>
    <p:other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836" r:id="rId1"/>
    <p:sldLayoutId id="2147487837" r:id="rId2"/>
    <p:sldLayoutId id="2147487838" r:id="rId3"/>
    <p:sldLayoutId id="2147487839" r:id="rId4"/>
    <p:sldLayoutId id="2147487840" r:id="rId5"/>
    <p:sldLayoutId id="2147487841" r:id="rId6"/>
    <p:sldLayoutId id="2147487842" r:id="rId7"/>
    <p:sldLayoutId id="2147487843" r:id="rId8"/>
    <p:sldLayoutId id="2147487844" r:id="rId9"/>
    <p:sldLayoutId id="2147487845" r:id="rId10"/>
    <p:sldLayoutId id="2147487846" r:id="rId11"/>
    <p:sldLayoutId id="2147487847" r:id="rId12"/>
    <p:sldLayoutId id="2147487930" r:id="rId13"/>
    <p:sldLayoutId id="2147487931" r:id="rId14"/>
    <p:sldLayoutId id="2147487932" r:id="rId15"/>
    <p:sldLayoutId id="2147487933" r:id="rId16"/>
    <p:sldLayoutId id="2147487934"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2051" name="Rectangle 3"/>
          <p:cNvSpPr>
            <a:spLocks noGrp="1" noChangeArrowheads="1"/>
          </p:cNvSpPr>
          <p:nvPr>
            <p:ph type="title"/>
          </p:nvPr>
        </p:nvSpPr>
        <p:spPr bwMode="auto">
          <a:xfrm>
            <a:off x="923925" y="274638"/>
            <a:ext cx="7762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923925" y="1600200"/>
            <a:ext cx="77628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sldNum" sz="quarter" idx="4"/>
          </p:nvPr>
        </p:nvSpPr>
        <p:spPr bwMode="auto">
          <a:xfrm>
            <a:off x="228600" y="61245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solidFill>
                  <a:srgbClr val="969696"/>
                </a:solidFill>
              </a:defRPr>
            </a:lvl1pPr>
          </a:lstStyle>
          <a:p>
            <a:pPr>
              <a:defRPr/>
            </a:pPr>
            <a:fld id="{46FAF538-3B91-4868-9FBC-3B3F4E2A2B0C}" type="slidenum">
              <a:rPr lang="en-US" altLang="en-US"/>
              <a:pPr>
                <a:defRPr/>
              </a:pPr>
              <a:t>‹#›</a:t>
            </a:fld>
            <a:endParaRPr lang="en-US" altLang="en-US" sz="1200"/>
          </a:p>
        </p:txBody>
      </p:sp>
      <p:sp>
        <p:nvSpPr>
          <p:cNvPr id="2054" name="Line 6"/>
          <p:cNvSpPr>
            <a:spLocks noChangeShapeType="1"/>
          </p:cNvSpPr>
          <p:nvPr/>
        </p:nvSpPr>
        <p:spPr bwMode="auto">
          <a:xfrm>
            <a:off x="1270000" y="6477000"/>
            <a:ext cx="756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Rectangle 7"/>
          <p:cNvSpPr>
            <a:spLocks noGrp="1" noChangeArrowheads="1"/>
          </p:cNvSpPr>
          <p:nvPr>
            <p:ph type="ftr" sz="quarter" idx="3"/>
          </p:nvPr>
        </p:nvSpPr>
        <p:spPr bwMode="auto">
          <a:xfrm>
            <a:off x="685800" y="609600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solidFill>
                  <a:srgbClr val="969696"/>
                </a:solidFill>
                <a:latin typeface="Arial" charset="0"/>
                <a:cs typeface="+mn-cs"/>
              </a:defRPr>
            </a:lvl1pPr>
          </a:lstStyle>
          <a:p>
            <a:pPr>
              <a:defRPr/>
            </a:pPr>
            <a:endParaRPr lang="en-US"/>
          </a:p>
        </p:txBody>
      </p:sp>
      <p:pic>
        <p:nvPicPr>
          <p:cNvPr id="2056" name="Picture 8" descr="Vertical_RGB_60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0188" y="5829300"/>
            <a:ext cx="11160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logo_200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50200" y="5829300"/>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7935" r:id="rId1"/>
    <p:sldLayoutId id="2147487848" r:id="rId2"/>
    <p:sldLayoutId id="2147487849" r:id="rId3"/>
    <p:sldLayoutId id="2147487850" r:id="rId4"/>
    <p:sldLayoutId id="2147487851" r:id="rId5"/>
    <p:sldLayoutId id="2147487852" r:id="rId6"/>
    <p:sldLayoutId id="2147487853" r:id="rId7"/>
    <p:sldLayoutId id="2147487854" r:id="rId8"/>
    <p:sldLayoutId id="2147487855" r:id="rId9"/>
    <p:sldLayoutId id="2147487856" r:id="rId10"/>
    <p:sldLayoutId id="2147487857" r:id="rId11"/>
    <p:sldLayoutId id="2147487858" r:id="rId12"/>
    <p:sldLayoutId id="2147487859" r:id="rId13"/>
    <p:sldLayoutId id="2147487860" r:id="rId14"/>
    <p:sldLayoutId id="2147487861" r:id="rId15"/>
    <p:sldLayoutId id="2147487862" r:id="rId16"/>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hlink"/>
        </a:buClr>
        <a:buFont typeface="Wingdings" panose="05000000000000000000"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mn-lt"/>
        </a:defRPr>
      </a:lvl5pPr>
      <a:lvl6pPr marL="25146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863" r:id="rId1"/>
    <p:sldLayoutId id="2147487864" r:id="rId2"/>
    <p:sldLayoutId id="2147487865" r:id="rId3"/>
    <p:sldLayoutId id="2147487866" r:id="rId4"/>
    <p:sldLayoutId id="2147487867" r:id="rId5"/>
    <p:sldLayoutId id="2147487868" r:id="rId6"/>
    <p:sldLayoutId id="2147487869" r:id="rId7"/>
    <p:sldLayoutId id="2147487870" r:id="rId8"/>
    <p:sldLayoutId id="2147487871" r:id="rId9"/>
    <p:sldLayoutId id="2147487872" r:id="rId10"/>
    <p:sldLayoutId id="21474878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874" r:id="rId1"/>
    <p:sldLayoutId id="2147487875" r:id="rId2"/>
    <p:sldLayoutId id="2147487876" r:id="rId3"/>
    <p:sldLayoutId id="2147487877" r:id="rId4"/>
    <p:sldLayoutId id="2147487878" r:id="rId5"/>
    <p:sldLayoutId id="2147487879" r:id="rId6"/>
    <p:sldLayoutId id="2147487880" r:id="rId7"/>
    <p:sldLayoutId id="2147487881" r:id="rId8"/>
    <p:sldLayoutId id="2147487882" r:id="rId9"/>
    <p:sldLayoutId id="2147487883" r:id="rId10"/>
    <p:sldLayoutId id="21474878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885" r:id="rId1"/>
    <p:sldLayoutId id="2147487886" r:id="rId2"/>
    <p:sldLayoutId id="2147487887" r:id="rId3"/>
    <p:sldLayoutId id="2147487888" r:id="rId4"/>
    <p:sldLayoutId id="2147487889" r:id="rId5"/>
    <p:sldLayoutId id="2147487890" r:id="rId6"/>
    <p:sldLayoutId id="2147487891" r:id="rId7"/>
    <p:sldLayoutId id="2147487892" r:id="rId8"/>
    <p:sldLayoutId id="2147487893" r:id="rId9"/>
    <p:sldLayoutId id="2147487894" r:id="rId10"/>
    <p:sldLayoutId id="21474878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896" r:id="rId1"/>
    <p:sldLayoutId id="2147487897" r:id="rId2"/>
    <p:sldLayoutId id="2147487898" r:id="rId3"/>
    <p:sldLayoutId id="2147487899" r:id="rId4"/>
    <p:sldLayoutId id="2147487900" r:id="rId5"/>
    <p:sldLayoutId id="2147487901" r:id="rId6"/>
    <p:sldLayoutId id="2147487902" r:id="rId7"/>
    <p:sldLayoutId id="2147487903" r:id="rId8"/>
    <p:sldLayoutId id="2147487904" r:id="rId9"/>
    <p:sldLayoutId id="2147487905" r:id="rId10"/>
    <p:sldLayoutId id="2147487906" r:id="rId11"/>
    <p:sldLayoutId id="2147487936" r:id="rId12"/>
    <p:sldLayoutId id="2147487937" r:id="rId13"/>
    <p:sldLayoutId id="2147487938" r:id="rId14"/>
    <p:sldLayoutId id="2147487939" r:id="rId15"/>
    <p:sldLayoutId id="2147487940"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3075" name="Rectangle 3"/>
          <p:cNvSpPr>
            <a:spLocks noGrp="1" noChangeArrowheads="1"/>
          </p:cNvSpPr>
          <p:nvPr>
            <p:ph type="title"/>
          </p:nvPr>
        </p:nvSpPr>
        <p:spPr bwMode="auto">
          <a:xfrm>
            <a:off x="923925" y="274638"/>
            <a:ext cx="7762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923925" y="1600200"/>
            <a:ext cx="77628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Rectangle 5"/>
          <p:cNvSpPr>
            <a:spLocks noGrp="1" noChangeArrowheads="1"/>
          </p:cNvSpPr>
          <p:nvPr>
            <p:ph type="sldNum" sz="quarter" idx="4"/>
          </p:nvPr>
        </p:nvSpPr>
        <p:spPr bwMode="auto">
          <a:xfrm>
            <a:off x="228600" y="61245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solidFill>
                  <a:srgbClr val="969696"/>
                </a:solidFill>
              </a:defRPr>
            </a:lvl1pPr>
          </a:lstStyle>
          <a:p>
            <a:pPr>
              <a:defRPr/>
            </a:pPr>
            <a:fld id="{9AA7394B-1EFB-43C9-9C8C-AE58EF7D7A54}" type="slidenum">
              <a:rPr lang="en-US" altLang="en-US"/>
              <a:pPr>
                <a:defRPr/>
              </a:pPr>
              <a:t>‹#›</a:t>
            </a:fld>
            <a:endParaRPr lang="en-US" altLang="en-US" sz="1200"/>
          </a:p>
        </p:txBody>
      </p:sp>
      <p:sp>
        <p:nvSpPr>
          <p:cNvPr id="3078" name="Line 6"/>
          <p:cNvSpPr>
            <a:spLocks noChangeShapeType="1"/>
          </p:cNvSpPr>
          <p:nvPr/>
        </p:nvSpPr>
        <p:spPr bwMode="auto">
          <a:xfrm>
            <a:off x="1270000" y="6477000"/>
            <a:ext cx="756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Rectangle 7"/>
          <p:cNvSpPr>
            <a:spLocks noGrp="1" noChangeArrowheads="1"/>
          </p:cNvSpPr>
          <p:nvPr>
            <p:ph type="ftr" sz="quarter" idx="3"/>
          </p:nvPr>
        </p:nvSpPr>
        <p:spPr bwMode="auto">
          <a:xfrm>
            <a:off x="685800" y="609600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a:solidFill>
                  <a:srgbClr val="969696"/>
                </a:solidFill>
                <a:latin typeface="Arial" pitchFamily="34" charset="0"/>
                <a:cs typeface="+mn-cs"/>
              </a:defRPr>
            </a:lvl1pPr>
          </a:lstStyle>
          <a:p>
            <a:pPr>
              <a:defRPr/>
            </a:pPr>
            <a:endParaRPr lang="en-US"/>
          </a:p>
        </p:txBody>
      </p:sp>
      <p:pic>
        <p:nvPicPr>
          <p:cNvPr id="3080" name="Picture 8" descr="Vertical_RGB_6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80188" y="5829300"/>
            <a:ext cx="11160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logo_20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0200" y="5829300"/>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7941" r:id="rId1"/>
    <p:sldLayoutId id="2147487907" r:id="rId2"/>
    <p:sldLayoutId id="2147487908" r:id="rId3"/>
    <p:sldLayoutId id="2147487909" r:id="rId4"/>
    <p:sldLayoutId id="2147487910" r:id="rId5"/>
    <p:sldLayoutId id="2147487911" r:id="rId6"/>
    <p:sldLayoutId id="2147487912" r:id="rId7"/>
    <p:sldLayoutId id="2147487913" r:id="rId8"/>
    <p:sldLayoutId id="2147487914" r:id="rId9"/>
    <p:sldLayoutId id="2147487915" r:id="rId10"/>
    <p:sldLayoutId id="2147487916" r:id="rId11"/>
    <p:sldLayoutId id="2147487917" r:id="rId12"/>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hlink"/>
        </a:buClr>
        <a:buFont typeface="Wingdings" panose="05000000000000000000"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anose="05000000000000000000" pitchFamily="2" charset="2"/>
        <a:buChar char="§"/>
        <a:defRPr sz="2200">
          <a:solidFill>
            <a:schemeClr val="tx1"/>
          </a:solidFill>
          <a:latin typeface="+mn-lt"/>
        </a:defRPr>
      </a:lvl5pPr>
      <a:lvl6pPr marL="25146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918" r:id="rId1"/>
    <p:sldLayoutId id="2147487919" r:id="rId2"/>
    <p:sldLayoutId id="2147487920" r:id="rId3"/>
    <p:sldLayoutId id="2147487921" r:id="rId4"/>
    <p:sldLayoutId id="2147487922" r:id="rId5"/>
    <p:sldLayoutId id="2147487923" r:id="rId6"/>
    <p:sldLayoutId id="2147487924" r:id="rId7"/>
    <p:sldLayoutId id="2147487925" r:id="rId8"/>
    <p:sldLayoutId id="2147487926" r:id="rId9"/>
    <p:sldLayoutId id="2147487927" r:id="rId10"/>
    <p:sldLayoutId id="21474879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1" cy="116840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a:solidFill>
                <a:srgbClr val="FFFFFF"/>
              </a:solidFill>
              <a:latin typeface="Calibri" charset="0"/>
            </a:endParaRPr>
          </a:p>
        </p:txBody>
      </p:sp>
      <p:sp>
        <p:nvSpPr>
          <p:cNvPr id="3" name="Rectangle 2"/>
          <p:cNvSpPr/>
          <p:nvPr/>
        </p:nvSpPr>
        <p:spPr>
          <a:xfrm>
            <a:off x="-12990" y="1165225"/>
            <a:ext cx="9156990" cy="3492431"/>
          </a:xfrm>
          <a:prstGeom prst="rect">
            <a:avLst/>
          </a:prstGeom>
          <a:solidFill>
            <a:srgbClr val="C734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a:solidFill>
                <a:srgbClr val="FFFFFF"/>
              </a:solidFill>
              <a:latin typeface="Calibri" charset="0"/>
            </a:endParaRPr>
          </a:p>
        </p:txBody>
      </p:sp>
      <p:cxnSp>
        <p:nvCxnSpPr>
          <p:cNvPr id="5" name="Straight Connector 4"/>
          <p:cNvCxnSpPr/>
          <p:nvPr/>
        </p:nvCxnSpPr>
        <p:spPr>
          <a:xfrm>
            <a:off x="469900" y="1646665"/>
            <a:ext cx="0" cy="2620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88" name="TextBox 5"/>
          <p:cNvSpPr txBox="1">
            <a:spLocks noChangeArrowheads="1"/>
          </p:cNvSpPr>
          <p:nvPr/>
        </p:nvSpPr>
        <p:spPr bwMode="auto">
          <a:xfrm>
            <a:off x="723900" y="1567148"/>
            <a:ext cx="80422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sz="2200" b="1" dirty="0" smtClean="0">
                <a:latin typeface="Century Gothic" charset="0"/>
                <a:ea typeface="Century Gothic" charset="0"/>
                <a:cs typeface="Century Gothic" charset="0"/>
              </a:rPr>
              <a:t>MODULE 6:</a:t>
            </a:r>
          </a:p>
          <a:p>
            <a:r>
              <a:rPr lang="en-US" altLang="en-US" sz="2200" dirty="0" smtClean="0">
                <a:latin typeface="Century Gothic" charset="0"/>
                <a:ea typeface="Century Gothic" charset="0"/>
                <a:cs typeface="Century Gothic" charset="0"/>
              </a:rPr>
              <a:t>RHIS Data Demand and Use</a:t>
            </a:r>
            <a:endParaRPr lang="en-US" altLang="en-US" sz="2200" dirty="0">
              <a:latin typeface="Century Gothic" charset="0"/>
              <a:ea typeface="Century Gothic" charset="0"/>
              <a:cs typeface="Century Gothic" charset="0"/>
            </a:endParaRPr>
          </a:p>
        </p:txBody>
      </p:sp>
      <p:sp>
        <p:nvSpPr>
          <p:cNvPr id="16389" name="TextBox 6"/>
          <p:cNvSpPr txBox="1">
            <a:spLocks noChangeArrowheads="1"/>
          </p:cNvSpPr>
          <p:nvPr/>
        </p:nvSpPr>
        <p:spPr bwMode="auto">
          <a:xfrm>
            <a:off x="723900" y="2414427"/>
            <a:ext cx="8051366"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sz="2200" b="1" dirty="0">
                <a:latin typeface="Century Gothic" charset="0"/>
                <a:ea typeface="Century Gothic" charset="0"/>
                <a:cs typeface="Century Gothic" charset="0"/>
              </a:rPr>
              <a:t>SESSION 1:</a:t>
            </a:r>
          </a:p>
          <a:p>
            <a:r>
              <a:rPr lang="en-US" altLang="en-US" sz="3600" spc="-150" dirty="0" smtClean="0">
                <a:latin typeface="Century Gothic" charset="0"/>
                <a:ea typeface="Century Gothic" charset="0"/>
                <a:cs typeface="Century Gothic" charset="0"/>
              </a:rPr>
              <a:t>Using Data to Inform Policies, Program Planning, and Service Delivery</a:t>
            </a:r>
            <a:endParaRPr lang="en-US" altLang="en-US" sz="2000" spc="-150" dirty="0">
              <a:latin typeface="Century Gothic" charset="0"/>
              <a:ea typeface="Century Gothic" charset="0"/>
              <a:cs typeface="Century Gothic" charset="0"/>
            </a:endParaRPr>
          </a:p>
        </p:txBody>
      </p:sp>
      <p:sp>
        <p:nvSpPr>
          <p:cNvPr id="16390" name="TextBox 7"/>
          <p:cNvSpPr txBox="1">
            <a:spLocks noChangeArrowheads="1"/>
          </p:cNvSpPr>
          <p:nvPr/>
        </p:nvSpPr>
        <p:spPr bwMode="auto">
          <a:xfrm>
            <a:off x="-1628775" y="249238"/>
            <a:ext cx="105870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r>
              <a:rPr lang="en-US" altLang="en-US" sz="2200" b="1" dirty="0">
                <a:latin typeface="Century Gothic" charset="0"/>
                <a:ea typeface="Century Gothic" charset="0"/>
                <a:cs typeface="Century Gothic" charset="0"/>
              </a:rPr>
              <a:t>ROUTINE HEALTH INFORMATION SYSTEMS</a:t>
            </a:r>
            <a:endParaRPr lang="en-US" altLang="en-US" sz="2200" dirty="0"/>
          </a:p>
          <a:p>
            <a:pPr algn="r"/>
            <a:r>
              <a:rPr lang="en-US" altLang="en-US" sz="1900" dirty="0">
                <a:latin typeface="Century Gothic" charset="0"/>
                <a:ea typeface="Century Gothic" charset="0"/>
                <a:cs typeface="Century Gothic" charset="0"/>
              </a:rPr>
              <a:t>A Curriculum on Basic Concepts and Practice </a:t>
            </a:r>
          </a:p>
        </p:txBody>
      </p:sp>
      <p:pic>
        <p:nvPicPr>
          <p:cNvPr id="8" name="Picture 9"/>
          <p:cNvPicPr>
            <a:picLocks noChangeAspect="1"/>
          </p:cNvPicPr>
          <p:nvPr/>
        </p:nvPicPr>
        <p:blipFill rotWithShape="1">
          <a:blip r:embed="rId3">
            <a:extLst>
              <a:ext uri="{28A0092B-C50C-407E-A947-70E740481C1C}">
                <a14:useLocalDpi xmlns:a14="http://schemas.microsoft.com/office/drawing/2010/main" val="0"/>
              </a:ext>
            </a:extLst>
          </a:blip>
          <a:srcRect r="1484"/>
          <a:stretch/>
        </p:blipFill>
        <p:spPr bwMode="auto">
          <a:xfrm>
            <a:off x="-12990" y="4573087"/>
            <a:ext cx="9143135" cy="227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723900" y="3969212"/>
            <a:ext cx="56499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latin typeface="Century Gothic" panose="020B0502020202020204" pitchFamily="34" charset="0"/>
              </a:rPr>
              <a:t>The complete RHIS curriculum is available here: </a:t>
            </a:r>
            <a:r>
              <a:rPr lang="en-US" altLang="en-US" sz="900" dirty="0" smtClean="0">
                <a:latin typeface="Century Gothic" panose="020B0502020202020204" pitchFamily="34" charset="0"/>
              </a:rPr>
              <a:t/>
            </a:r>
            <a:br>
              <a:rPr lang="en-US" altLang="en-US" sz="900" dirty="0" smtClean="0">
                <a:latin typeface="Century Gothic" panose="020B0502020202020204" pitchFamily="34" charset="0"/>
              </a:rPr>
            </a:br>
            <a:r>
              <a:rPr lang="en-US" altLang="en-US" sz="900" dirty="0" smtClean="0">
                <a:latin typeface="Century Gothic" panose="020B0502020202020204" pitchFamily="34" charset="0"/>
              </a:rPr>
              <a:t>https</a:t>
            </a:r>
            <a:r>
              <a:rPr lang="en-US" altLang="en-US" sz="900" dirty="0">
                <a:latin typeface="Century Gothic" panose="020B0502020202020204" pitchFamily="34" charset="0"/>
              </a:rPr>
              <a:t>://www.measureevaluation.org/our-work/ routine-health-information-systems/</a:t>
            </a:r>
            <a:r>
              <a:rPr lang="en-US" altLang="en-US" sz="900" dirty="0" err="1">
                <a:latin typeface="Century Gothic" panose="020B0502020202020204" pitchFamily="34" charset="0"/>
              </a:rPr>
              <a:t>rhis</a:t>
            </a:r>
            <a:r>
              <a:rPr lang="en-US" altLang="en-US" sz="900" dirty="0">
                <a:latin typeface="Century Gothic" panose="020B0502020202020204" pitchFamily="34" charset="0"/>
              </a:rPr>
              <a:t>-curriculum </a:t>
            </a:r>
          </a:p>
          <a:p>
            <a:endParaRPr lang="en-US" altLang="en-US" sz="900" dirty="0"/>
          </a:p>
        </p:txBody>
      </p:sp>
    </p:spTree>
    <p:extLst>
      <p:ext uri="{BB962C8B-B14F-4D97-AF65-F5344CB8AC3E}">
        <p14:creationId xmlns:p14="http://schemas.microsoft.com/office/powerpoint/2010/main" val="165112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435656" y="397149"/>
            <a:ext cx="7696200" cy="1143000"/>
          </a:xfrm>
        </p:spPr>
        <p:txBody>
          <a:bodyPr/>
          <a:lstStyle/>
          <a:p>
            <a:pPr eaLnBrk="1" hangingPunct="1">
              <a:lnSpc>
                <a:spcPct val="95000"/>
              </a:lnSpc>
            </a:pPr>
            <a:r>
              <a:rPr lang="en-US" altLang="en-US" smtClean="0">
                <a:solidFill>
                  <a:srgbClr val="FFFFFF"/>
                </a:solidFill>
                <a:ea typeface="Futura LT Pro Book"/>
              </a:rPr>
              <a:t> Context of Decision Making</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56" y="1593170"/>
            <a:ext cx="65151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p:cNvSpPr txBox="1">
            <a:spLocks noChangeArrowheads="1"/>
          </p:cNvSpPr>
          <p:nvPr/>
        </p:nvSpPr>
        <p:spPr bwMode="auto">
          <a:xfrm>
            <a:off x="3967843" y="4599895"/>
            <a:ext cx="1235075" cy="9144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r>
              <a:rPr lang="en-US" altLang="en-US">
                <a:solidFill>
                  <a:srgbClr val="FFC000"/>
                </a:solidFill>
                <a:latin typeface="Arial" panose="020B0604020202020204" pitchFamily="34" charset="0"/>
              </a:rPr>
              <a:t>P</a:t>
            </a:r>
          </a:p>
          <a:p>
            <a:pPr eaLnBrk="1" hangingPunct="1">
              <a:spcBef>
                <a:spcPct val="0"/>
              </a:spcBef>
            </a:pPr>
            <a:r>
              <a:rPr lang="en-US" altLang="en-US">
                <a:solidFill>
                  <a:srgbClr val="FFC000"/>
                </a:solidFill>
                <a:latin typeface="Arial" panose="020B0604020202020204" pitchFamily="34" charset="0"/>
              </a:rPr>
              <a:t>P</a:t>
            </a:r>
          </a:p>
          <a:p>
            <a:pPr eaLnBrk="1" hangingPunct="1">
              <a:spcBef>
                <a:spcPct val="0"/>
              </a:spcBef>
            </a:pPr>
            <a:endParaRPr lang="en-US" altLang="en-US">
              <a:latin typeface="Arial" panose="020B0604020202020204" pitchFamily="34" charset="0"/>
            </a:endParaRPr>
          </a:p>
        </p:txBody>
      </p:sp>
      <p:sp>
        <p:nvSpPr>
          <p:cNvPr id="4" name="TextBox 3"/>
          <p:cNvSpPr txBox="1"/>
          <p:nvPr/>
        </p:nvSpPr>
        <p:spPr>
          <a:xfrm>
            <a:off x="4063093" y="4853895"/>
            <a:ext cx="1485900" cy="406400"/>
          </a:xfrm>
          <a:prstGeom prst="rect">
            <a:avLst/>
          </a:prstGeom>
          <a:noFill/>
        </p:spPr>
        <p:txBody>
          <a:bodyPr lIns="82296" tIns="41148" rIns="82296" bIns="41148">
            <a:spAutoFit/>
          </a:bodyPr>
          <a:lstStyle/>
          <a:p>
            <a:pPr eaLnBrk="1" hangingPunct="1">
              <a:defRPr/>
            </a:pPr>
            <a:r>
              <a:rPr lang="en-US" sz="2000" dirty="0">
                <a:solidFill>
                  <a:schemeClr val="accent4">
                    <a:lumMod val="10000"/>
                  </a:schemeClr>
                </a:solidFill>
                <a:latin typeface="Arial" charset="0"/>
                <a:ea typeface="Arial" charset="0"/>
                <a:cs typeface="Arial" charset="0"/>
              </a:rPr>
              <a:t>Questions</a:t>
            </a:r>
          </a:p>
        </p:txBody>
      </p:sp>
      <p:sp>
        <p:nvSpPr>
          <p:cNvPr id="5" name="TextBox 4"/>
          <p:cNvSpPr txBox="1"/>
          <p:nvPr/>
        </p:nvSpPr>
        <p:spPr>
          <a:xfrm>
            <a:off x="5318806" y="1759678"/>
            <a:ext cx="2484438" cy="1200329"/>
          </a:xfrm>
          <a:prstGeom prst="rect">
            <a:avLst/>
          </a:prstGeom>
          <a:noFill/>
        </p:spPr>
        <p:txBody>
          <a:bodyPr>
            <a:spAutoFit/>
          </a:bodyPr>
          <a:lstStyle/>
          <a:p>
            <a:pPr eaLnBrk="1" hangingPunct="1">
              <a:defRPr/>
            </a:pPr>
            <a:r>
              <a:rPr lang="en-US" b="1" dirty="0" smtClean="0">
                <a:solidFill>
                  <a:schemeClr val="tx2">
                    <a:lumMod val="90000"/>
                  </a:schemeClr>
                </a:solidFill>
                <a:latin typeface="Century Gothic" charset="0"/>
                <a:ea typeface="Century Gothic" charset="0"/>
                <a:cs typeface="Century Gothic" charset="0"/>
              </a:rPr>
              <a:t>Agency</a:t>
            </a:r>
            <a:r>
              <a:rPr lang="en-US" b="1" dirty="0">
                <a:solidFill>
                  <a:schemeClr val="tx2">
                    <a:lumMod val="90000"/>
                  </a:schemeClr>
                </a:solidFill>
                <a:latin typeface="Century Gothic" charset="0"/>
                <a:ea typeface="Century Gothic" charset="0"/>
                <a:cs typeface="Century Gothic" charset="0"/>
              </a:rPr>
              <a:t>, </a:t>
            </a:r>
            <a:r>
              <a:rPr lang="en-US" b="1" dirty="0" smtClean="0">
                <a:solidFill>
                  <a:schemeClr val="tx2">
                    <a:lumMod val="90000"/>
                  </a:schemeClr>
                </a:solidFill>
                <a:latin typeface="Century Gothic" charset="0"/>
                <a:ea typeface="Century Gothic" charset="0"/>
                <a:cs typeface="Century Gothic" charset="0"/>
              </a:rPr>
              <a:t>Policymaker</a:t>
            </a:r>
            <a:r>
              <a:rPr lang="en-US" b="1" dirty="0">
                <a:solidFill>
                  <a:schemeClr val="tx2">
                    <a:lumMod val="90000"/>
                  </a:schemeClr>
                </a:solidFill>
                <a:latin typeface="Century Gothic" charset="0"/>
                <a:ea typeface="Century Gothic" charset="0"/>
                <a:cs typeface="Century Gothic" charset="0"/>
              </a:rPr>
              <a:t>, Donor, Civil Society, or Service Provider</a:t>
            </a:r>
          </a:p>
        </p:txBody>
      </p:sp>
      <p:sp>
        <p:nvSpPr>
          <p:cNvPr id="6" name="TextBox 5"/>
          <p:cNvSpPr txBox="1"/>
          <p:nvPr/>
        </p:nvSpPr>
        <p:spPr>
          <a:xfrm>
            <a:off x="6006874" y="3312433"/>
            <a:ext cx="2279650" cy="368300"/>
          </a:xfrm>
          <a:prstGeom prst="rect">
            <a:avLst/>
          </a:prstGeom>
          <a:noFill/>
        </p:spPr>
        <p:txBody>
          <a:bodyPr>
            <a:spAutoFit/>
          </a:bodyPr>
          <a:lstStyle/>
          <a:p>
            <a:pPr eaLnBrk="1" hangingPunct="1">
              <a:defRPr/>
            </a:pPr>
            <a:r>
              <a:rPr lang="en-US" b="1" dirty="0" smtClean="0">
                <a:solidFill>
                  <a:schemeClr val="tx2">
                    <a:lumMod val="90000"/>
                  </a:schemeClr>
                </a:solidFill>
                <a:latin typeface="Century Gothic" charset="0"/>
                <a:ea typeface="Century Gothic" charset="0"/>
                <a:cs typeface="Century Gothic" charset="0"/>
              </a:rPr>
              <a:t>Beneficiaries</a:t>
            </a:r>
            <a:endParaRPr lang="en-US" b="1" dirty="0">
              <a:solidFill>
                <a:schemeClr val="tx2">
                  <a:lumMod val="90000"/>
                </a:schemeClr>
              </a:solidFill>
              <a:latin typeface="Century Gothic" charset="0"/>
              <a:ea typeface="Century Gothic" charset="0"/>
              <a:cs typeface="Century Gothic" charset="0"/>
            </a:endParaRPr>
          </a:p>
        </p:txBody>
      </p:sp>
      <p:sp>
        <p:nvSpPr>
          <p:cNvPr id="10" name="TextBox 9"/>
          <p:cNvSpPr txBox="1">
            <a:spLocks noChangeArrowheads="1"/>
          </p:cNvSpPr>
          <p:nvPr/>
        </p:nvSpPr>
        <p:spPr bwMode="auto">
          <a:xfrm>
            <a:off x="6425067" y="4154492"/>
            <a:ext cx="21653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r>
              <a:rPr lang="en-US" altLang="en-US" b="1" dirty="0" smtClean="0">
                <a:solidFill>
                  <a:srgbClr val="FF0000"/>
                </a:solidFill>
                <a:latin typeface="Century Gothic" charset="0"/>
                <a:ea typeface="Century Gothic" charset="0"/>
                <a:cs typeface="Century Gothic" charset="0"/>
              </a:rPr>
              <a:t>Data Users</a:t>
            </a:r>
          </a:p>
          <a:p>
            <a:pPr eaLnBrk="1" hangingPunct="1">
              <a:spcBef>
                <a:spcPct val="0"/>
              </a:spcBef>
            </a:pPr>
            <a:r>
              <a:rPr lang="en-US" altLang="en-US" b="1" dirty="0" smtClean="0">
                <a:solidFill>
                  <a:srgbClr val="FF0000"/>
                </a:solidFill>
                <a:latin typeface="Century Gothic" charset="0"/>
                <a:ea typeface="Century Gothic" charset="0"/>
                <a:cs typeface="Century Gothic" charset="0"/>
              </a:rPr>
              <a:t>Data </a:t>
            </a:r>
            <a:r>
              <a:rPr lang="en-US" altLang="en-US" b="1" dirty="0">
                <a:solidFill>
                  <a:srgbClr val="FF0000"/>
                </a:solidFill>
                <a:latin typeface="Century Gothic" charset="0"/>
                <a:ea typeface="Century Gothic" charset="0"/>
                <a:cs typeface="Century Gothic" charset="0"/>
              </a:rPr>
              <a:t>Producers</a:t>
            </a:r>
          </a:p>
        </p:txBody>
      </p:sp>
      <p:sp>
        <p:nvSpPr>
          <p:cNvPr id="2" name="TextBox 1"/>
          <p:cNvSpPr txBox="1"/>
          <p:nvPr/>
        </p:nvSpPr>
        <p:spPr>
          <a:xfrm>
            <a:off x="9960429" y="1469571"/>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471713" y="376012"/>
            <a:ext cx="7832725" cy="661988"/>
          </a:xfrm>
        </p:spPr>
        <p:txBody>
          <a:bodyPr/>
          <a:lstStyle/>
          <a:p>
            <a:pPr eaLnBrk="1" hangingPunct="1">
              <a:lnSpc>
                <a:spcPct val="95000"/>
              </a:lnSpc>
            </a:pPr>
            <a:r>
              <a:rPr lang="en-US" altLang="en-US" smtClean="0">
                <a:solidFill>
                  <a:srgbClr val="FFFFFF"/>
                </a:solidFill>
                <a:ea typeface="Futura LT Pro Book"/>
              </a:rPr>
              <a:t> Context of Decision Making</a:t>
            </a:r>
          </a:p>
        </p:txBody>
      </p:sp>
      <p:pic>
        <p:nvPicPr>
          <p:cNvPr id="460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1495199"/>
            <a:ext cx="65151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2"/>
          <p:cNvSpPr txBox="1">
            <a:spLocks noChangeArrowheads="1"/>
          </p:cNvSpPr>
          <p:nvPr/>
        </p:nvSpPr>
        <p:spPr bwMode="auto">
          <a:xfrm>
            <a:off x="5216525" y="4501924"/>
            <a:ext cx="1235075" cy="9144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r>
              <a:rPr lang="en-US" altLang="en-US">
                <a:solidFill>
                  <a:srgbClr val="FFC000"/>
                </a:solidFill>
                <a:latin typeface="Arial" panose="020B0604020202020204" pitchFamily="34" charset="0"/>
              </a:rPr>
              <a:t>P</a:t>
            </a:r>
          </a:p>
          <a:p>
            <a:pPr eaLnBrk="1" hangingPunct="1">
              <a:spcBef>
                <a:spcPct val="0"/>
              </a:spcBef>
            </a:pPr>
            <a:r>
              <a:rPr lang="en-US" altLang="en-US">
                <a:solidFill>
                  <a:srgbClr val="FFC000"/>
                </a:solidFill>
                <a:latin typeface="Arial" panose="020B0604020202020204" pitchFamily="34" charset="0"/>
              </a:rPr>
              <a:t>P</a:t>
            </a:r>
          </a:p>
          <a:p>
            <a:pPr eaLnBrk="1" hangingPunct="1">
              <a:spcBef>
                <a:spcPct val="0"/>
              </a:spcBef>
            </a:pPr>
            <a:endParaRPr lang="en-US" altLang="en-US">
              <a:latin typeface="Arial" panose="020B0604020202020204" pitchFamily="34" charset="0"/>
            </a:endParaRPr>
          </a:p>
        </p:txBody>
      </p:sp>
      <p:sp>
        <p:nvSpPr>
          <p:cNvPr id="4" name="TextBox 3"/>
          <p:cNvSpPr txBox="1"/>
          <p:nvPr/>
        </p:nvSpPr>
        <p:spPr>
          <a:xfrm>
            <a:off x="5311775" y="4755924"/>
            <a:ext cx="1485900" cy="406400"/>
          </a:xfrm>
          <a:prstGeom prst="rect">
            <a:avLst/>
          </a:prstGeom>
          <a:noFill/>
        </p:spPr>
        <p:txBody>
          <a:bodyPr lIns="82296" tIns="41148" rIns="82296" bIns="41148">
            <a:spAutoFit/>
          </a:bodyPr>
          <a:lstStyle/>
          <a:p>
            <a:pPr eaLnBrk="1" hangingPunct="1">
              <a:defRPr/>
            </a:pPr>
            <a:r>
              <a:rPr lang="en-US" sz="2100" dirty="0">
                <a:solidFill>
                  <a:schemeClr val="accent4">
                    <a:lumMod val="10000"/>
                  </a:schemeClr>
                </a:solidFill>
                <a:latin typeface="Arial" charset="0"/>
                <a:ea typeface="Arial" charset="0"/>
                <a:cs typeface="Arial" charset="0"/>
              </a:rPr>
              <a:t>Questions</a:t>
            </a:r>
          </a:p>
        </p:txBody>
      </p:sp>
      <p:sp>
        <p:nvSpPr>
          <p:cNvPr id="2" name="TextBox 1"/>
          <p:cNvSpPr txBox="1">
            <a:spLocks noChangeArrowheads="1"/>
          </p:cNvSpPr>
          <p:nvPr/>
        </p:nvSpPr>
        <p:spPr bwMode="auto">
          <a:xfrm>
            <a:off x="293914" y="3363686"/>
            <a:ext cx="1850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indent="0" eaLnBrk="1" hangingPunct="1">
              <a:spcBef>
                <a:spcPct val="0"/>
              </a:spcBef>
            </a:pPr>
            <a:r>
              <a:rPr lang="en-US" altLang="en-US" b="1" dirty="0">
                <a:latin typeface="Century Gothic" charset="0"/>
                <a:ea typeface="Century Gothic" charset="0"/>
                <a:cs typeface="Century Gothic" charset="0"/>
              </a:rPr>
              <a:t>Promotion of Data Sources</a:t>
            </a:r>
          </a:p>
        </p:txBody>
      </p:sp>
      <p:sp>
        <p:nvSpPr>
          <p:cNvPr id="5" name="TextBox 4"/>
          <p:cNvSpPr txBox="1">
            <a:spLocks noChangeArrowheads="1"/>
          </p:cNvSpPr>
          <p:nvPr/>
        </p:nvSpPr>
        <p:spPr bwMode="auto">
          <a:xfrm>
            <a:off x="520700" y="4430486"/>
            <a:ext cx="132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indent="0" eaLnBrk="1" hangingPunct="1">
              <a:spcBef>
                <a:spcPct val="0"/>
              </a:spcBef>
            </a:pPr>
            <a:r>
              <a:rPr lang="en-US" altLang="en-US" b="1" dirty="0" smtClean="0">
                <a:latin typeface="Century Gothic" charset="0"/>
                <a:ea typeface="Century Gothic" charset="0"/>
                <a:cs typeface="Century Gothic" charset="0"/>
              </a:rPr>
              <a:t>Access  </a:t>
            </a:r>
            <a:endParaRPr lang="en-US" altLang="en-US" b="1" dirty="0">
              <a:latin typeface="Century Gothic" charset="0"/>
              <a:ea typeface="Century Gothic" charset="0"/>
              <a:cs typeface="Century Gothic" charset="0"/>
            </a:endParaRPr>
          </a:p>
        </p:txBody>
      </p:sp>
      <p:sp>
        <p:nvSpPr>
          <p:cNvPr id="6" name="TextBox 5"/>
          <p:cNvSpPr txBox="1">
            <a:spLocks noChangeArrowheads="1"/>
          </p:cNvSpPr>
          <p:nvPr/>
        </p:nvSpPr>
        <p:spPr bwMode="auto">
          <a:xfrm>
            <a:off x="552904" y="5273677"/>
            <a:ext cx="20928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indent="0" eaLnBrk="1" hangingPunct="1">
              <a:spcBef>
                <a:spcPct val="0"/>
              </a:spcBef>
            </a:pPr>
            <a:r>
              <a:rPr lang="en-US" altLang="en-US" b="1" dirty="0">
                <a:latin typeface="Century Gothic" charset="0"/>
                <a:ea typeface="Century Gothic" charset="0"/>
                <a:cs typeface="Century Gothic" charset="0"/>
              </a:rPr>
              <a:t>Information Flow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476363" y="433391"/>
            <a:ext cx="7799388" cy="661988"/>
          </a:xfrm>
        </p:spPr>
        <p:txBody>
          <a:bodyPr/>
          <a:lstStyle/>
          <a:p>
            <a:pPr eaLnBrk="1" hangingPunct="1">
              <a:lnSpc>
                <a:spcPct val="95000"/>
              </a:lnSpc>
            </a:pPr>
            <a:r>
              <a:rPr lang="en-US" altLang="en-US" smtClean="0">
                <a:solidFill>
                  <a:srgbClr val="FFFFFF"/>
                </a:solidFill>
                <a:ea typeface="Futura LT Pro Book"/>
              </a:rPr>
              <a:t> Context of Decision Making</a:t>
            </a:r>
          </a:p>
        </p:txBody>
      </p:sp>
      <p:pic>
        <p:nvPicPr>
          <p:cNvPr id="481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870" y="1495198"/>
            <a:ext cx="65151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2"/>
          <p:cNvSpPr txBox="1">
            <a:spLocks noChangeArrowheads="1"/>
          </p:cNvSpPr>
          <p:nvPr/>
        </p:nvSpPr>
        <p:spPr bwMode="auto">
          <a:xfrm>
            <a:off x="4376057" y="4501923"/>
            <a:ext cx="1235075" cy="9144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r>
              <a:rPr lang="en-US" altLang="en-US">
                <a:solidFill>
                  <a:srgbClr val="FFC000"/>
                </a:solidFill>
                <a:latin typeface="Arial" panose="020B0604020202020204" pitchFamily="34" charset="0"/>
              </a:rPr>
              <a:t>P</a:t>
            </a:r>
          </a:p>
          <a:p>
            <a:pPr eaLnBrk="1" hangingPunct="1">
              <a:spcBef>
                <a:spcPct val="0"/>
              </a:spcBef>
            </a:pPr>
            <a:r>
              <a:rPr lang="en-US" altLang="en-US">
                <a:solidFill>
                  <a:srgbClr val="FFC000"/>
                </a:solidFill>
                <a:latin typeface="Arial" panose="020B0604020202020204" pitchFamily="34" charset="0"/>
              </a:rPr>
              <a:t>P</a:t>
            </a:r>
          </a:p>
          <a:p>
            <a:pPr eaLnBrk="1" hangingPunct="1">
              <a:spcBef>
                <a:spcPct val="0"/>
              </a:spcBef>
            </a:pPr>
            <a:endParaRPr lang="en-US" altLang="en-US">
              <a:latin typeface="Arial" panose="020B0604020202020204" pitchFamily="34" charset="0"/>
            </a:endParaRPr>
          </a:p>
        </p:txBody>
      </p:sp>
      <p:sp>
        <p:nvSpPr>
          <p:cNvPr id="4" name="TextBox 3"/>
          <p:cNvSpPr txBox="1"/>
          <p:nvPr/>
        </p:nvSpPr>
        <p:spPr>
          <a:xfrm>
            <a:off x="4376057" y="4746398"/>
            <a:ext cx="1485900" cy="406400"/>
          </a:xfrm>
          <a:prstGeom prst="rect">
            <a:avLst/>
          </a:prstGeom>
          <a:noFill/>
        </p:spPr>
        <p:txBody>
          <a:bodyPr lIns="82296" tIns="41148" rIns="82296" bIns="41148">
            <a:spAutoFit/>
          </a:bodyPr>
          <a:lstStyle/>
          <a:p>
            <a:pPr eaLnBrk="1" hangingPunct="1">
              <a:defRPr/>
            </a:pPr>
            <a:r>
              <a:rPr lang="en-US" sz="2100" dirty="0">
                <a:solidFill>
                  <a:schemeClr val="accent4">
                    <a:lumMod val="10000"/>
                  </a:schemeClr>
                </a:solidFill>
                <a:latin typeface="Arial" charset="0"/>
                <a:ea typeface="Arial" charset="0"/>
                <a:cs typeface="Arial" charset="0"/>
              </a:rPr>
              <a:t>Questions</a:t>
            </a:r>
          </a:p>
        </p:txBody>
      </p:sp>
      <p:cxnSp>
        <p:nvCxnSpPr>
          <p:cNvPr id="8" name="Straight Arrow Connector 7"/>
          <p:cNvCxnSpPr/>
          <p:nvPr/>
        </p:nvCxnSpPr>
        <p:spPr>
          <a:xfrm flipV="1">
            <a:off x="6223907" y="5110847"/>
            <a:ext cx="1053876" cy="18369"/>
          </a:xfrm>
          <a:prstGeom prst="straightConnector1">
            <a:avLst/>
          </a:prstGeom>
          <a:ln w="57150">
            <a:solidFill>
              <a:srgbClr val="FFC000"/>
            </a:solidFill>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277783" y="4902884"/>
            <a:ext cx="1719262" cy="415925"/>
          </a:xfrm>
          <a:prstGeom prst="rect">
            <a:avLst/>
          </a:prstGeom>
          <a:noFill/>
        </p:spPr>
        <p:txBody>
          <a:bodyPr>
            <a:spAutoFit/>
          </a:bodyPr>
          <a:lstStyle/>
          <a:p>
            <a:pPr eaLnBrk="1" hangingPunct="1">
              <a:defRPr/>
            </a:pPr>
            <a:r>
              <a:rPr lang="en-US" sz="2100" b="1" dirty="0" smtClean="0">
                <a:latin typeface="Century Gothic" charset="0"/>
                <a:ea typeface="Century Gothic" charset="0"/>
                <a:cs typeface="Century Gothic" charset="0"/>
              </a:rPr>
              <a:t>Decisions</a:t>
            </a:r>
            <a:endParaRPr lang="en-US" sz="2100" b="1" dirty="0">
              <a:latin typeface="Century Gothic" charset="0"/>
              <a:ea typeface="Century Gothic" charset="0"/>
              <a:cs typeface="Century 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08228" y="444500"/>
            <a:ext cx="7227887" cy="660400"/>
          </a:xfrm>
        </p:spPr>
        <p:txBody>
          <a:bodyPr/>
          <a:lstStyle/>
          <a:p>
            <a:pPr eaLnBrk="1" hangingPunct="1"/>
            <a:r>
              <a:rPr lang="en-US" altLang="en-US" smtClean="0">
                <a:ea typeface="Futura LT Pro Book"/>
              </a:rPr>
              <a:t>Why Consider Decisions?</a:t>
            </a:r>
          </a:p>
        </p:txBody>
      </p:sp>
      <p:sp>
        <p:nvSpPr>
          <p:cNvPr id="28675" name="Content Placeholder 2"/>
          <p:cNvSpPr>
            <a:spLocks noGrp="1"/>
          </p:cNvSpPr>
          <p:nvPr>
            <p:ph type="body" idx="1"/>
          </p:nvPr>
        </p:nvSpPr>
        <p:spPr>
          <a:xfrm>
            <a:off x="508228" y="1748292"/>
            <a:ext cx="7115175" cy="3200876"/>
          </a:xfrm>
        </p:spPr>
        <p:txBody>
          <a:bodyPr/>
          <a:lstStyle/>
          <a:p>
            <a:pPr marL="457200" indent="-457200" eaLnBrk="1" fontAlgn="auto" hangingPunct="1">
              <a:spcBef>
                <a:spcPts val="0"/>
              </a:spcBef>
              <a:spcAft>
                <a:spcPts val="0"/>
              </a:spcAft>
              <a:buFont typeface="Arial" charset="0"/>
              <a:buChar char="•"/>
              <a:defRPr/>
            </a:pPr>
            <a:r>
              <a:rPr lang="en-US" altLang="en-US" sz="2600" dirty="0" smtClean="0">
                <a:solidFill>
                  <a:schemeClr val="accent4">
                    <a:lumMod val="10000"/>
                  </a:schemeClr>
                </a:solidFill>
              </a:rPr>
              <a:t>Data overload</a:t>
            </a:r>
          </a:p>
          <a:p>
            <a:pPr marL="457200" indent="-457200" eaLnBrk="1" fontAlgn="auto" hangingPunct="1">
              <a:spcBef>
                <a:spcPts val="0"/>
              </a:spcBef>
              <a:spcAft>
                <a:spcPts val="0"/>
              </a:spcAft>
              <a:buFont typeface="Arial" charset="0"/>
              <a:buChar char="•"/>
              <a:defRPr/>
            </a:pPr>
            <a:endParaRPr lang="en-US" altLang="en-US" sz="2600" dirty="0" smtClean="0">
              <a:solidFill>
                <a:schemeClr val="accent4">
                  <a:lumMod val="10000"/>
                </a:schemeClr>
              </a:solidFill>
            </a:endParaRPr>
          </a:p>
          <a:p>
            <a:pPr marL="457200" indent="-457200" eaLnBrk="1" fontAlgn="auto" hangingPunct="1">
              <a:spcBef>
                <a:spcPts val="0"/>
              </a:spcBef>
              <a:spcAft>
                <a:spcPts val="0"/>
              </a:spcAft>
              <a:buFont typeface="Arial" charset="0"/>
              <a:buChar char="•"/>
              <a:defRPr/>
            </a:pPr>
            <a:r>
              <a:rPr lang="en-US" altLang="en-US" sz="2600" dirty="0" smtClean="0">
                <a:solidFill>
                  <a:schemeClr val="accent4">
                    <a:lumMod val="10000"/>
                  </a:schemeClr>
                </a:solidFill>
              </a:rPr>
              <a:t>Focus on information needs: What do you need to know?</a:t>
            </a:r>
          </a:p>
          <a:p>
            <a:pPr marL="457200" indent="-457200" eaLnBrk="1" fontAlgn="auto" hangingPunct="1">
              <a:spcBef>
                <a:spcPts val="0"/>
              </a:spcBef>
              <a:spcAft>
                <a:spcPts val="0"/>
              </a:spcAft>
              <a:buFont typeface="Arial" charset="0"/>
              <a:buChar char="•"/>
              <a:defRPr/>
            </a:pPr>
            <a:endParaRPr lang="en-US" altLang="en-US" sz="2600" dirty="0" smtClean="0">
              <a:solidFill>
                <a:schemeClr val="accent4">
                  <a:lumMod val="10000"/>
                </a:schemeClr>
              </a:solidFill>
            </a:endParaRPr>
          </a:p>
          <a:p>
            <a:pPr marL="457200" indent="-457200" eaLnBrk="1" fontAlgn="auto" hangingPunct="1">
              <a:spcBef>
                <a:spcPts val="0"/>
              </a:spcBef>
              <a:spcAft>
                <a:spcPts val="0"/>
              </a:spcAft>
              <a:buFont typeface="Arial" charset="0"/>
              <a:buChar char="•"/>
              <a:defRPr/>
            </a:pPr>
            <a:r>
              <a:rPr lang="en-US" altLang="en-US" sz="2600" dirty="0" smtClean="0"/>
              <a:t>Ultimate goal is not to gain information but to improve action</a:t>
            </a:r>
          </a:p>
          <a:p>
            <a:pPr marL="457200" indent="-457200" eaLnBrk="1" fontAlgn="auto" hangingPunct="1">
              <a:spcBef>
                <a:spcPts val="0"/>
              </a:spcBef>
              <a:spcAft>
                <a:spcPts val="0"/>
              </a:spcAft>
              <a:buFont typeface="Arial" charset="0"/>
              <a:buChar char="•"/>
              <a:defRPr/>
            </a:pPr>
            <a:endParaRPr lang="en-US" altLang="en-US" sz="2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83292" y="228600"/>
            <a:ext cx="7226300" cy="861774"/>
          </a:xfrm>
        </p:spPr>
        <p:txBody>
          <a:bodyPr/>
          <a:lstStyle/>
          <a:p>
            <a:pPr eaLnBrk="1" hangingPunct="1"/>
            <a:r>
              <a:rPr lang="en-US" altLang="en-US" dirty="0" smtClean="0">
                <a:ea typeface="Futura LT Pro Book"/>
              </a:rPr>
              <a:t>Conceptual Theory: Data Use to Strengthen Health Systems</a:t>
            </a:r>
          </a:p>
        </p:txBody>
      </p:sp>
      <p:sp>
        <p:nvSpPr>
          <p:cNvPr id="29699" name="Content Placeholder 2"/>
          <p:cNvSpPr>
            <a:spLocks noGrp="1"/>
          </p:cNvSpPr>
          <p:nvPr>
            <p:ph type="body" idx="1"/>
          </p:nvPr>
        </p:nvSpPr>
        <p:spPr>
          <a:xfrm>
            <a:off x="627513" y="1607685"/>
            <a:ext cx="7116763" cy="4401205"/>
          </a:xfrm>
        </p:spPr>
        <p:txBody>
          <a:bodyPr/>
          <a:lstStyle/>
          <a:p>
            <a:pPr eaLnBrk="1" fontAlgn="auto" hangingPunct="1">
              <a:spcBef>
                <a:spcPts val="0"/>
              </a:spcBef>
              <a:spcAft>
                <a:spcPts val="0"/>
              </a:spcAft>
              <a:defRPr/>
            </a:pPr>
            <a:r>
              <a:rPr lang="en-US" altLang="en-US" sz="2600" b="1" dirty="0" smtClean="0">
                <a:solidFill>
                  <a:schemeClr val="accent4">
                    <a:lumMod val="10000"/>
                  </a:schemeClr>
                </a:solidFill>
              </a:rPr>
              <a:t>Assumptions</a:t>
            </a:r>
          </a:p>
          <a:p>
            <a:pPr marL="867491" lvl="1" indent="-457200" eaLnBrk="1" fontAlgn="auto" hangingPunct="1">
              <a:spcBef>
                <a:spcPts val="0"/>
              </a:spcBef>
              <a:spcAft>
                <a:spcPts val="0"/>
              </a:spcAft>
              <a:buFont typeface="Arial" charset="0"/>
              <a:buChar char="•"/>
              <a:defRPr/>
            </a:pPr>
            <a:r>
              <a:rPr lang="en-US" altLang="en-US" sz="2600" dirty="0" smtClean="0">
                <a:solidFill>
                  <a:schemeClr val="accent4">
                    <a:lumMod val="10000"/>
                  </a:schemeClr>
                </a:solidFill>
                <a:latin typeface="Century Gothic" charset="0"/>
                <a:ea typeface="Century Gothic" charset="0"/>
                <a:cs typeface="Century Gothic" charset="0"/>
              </a:rPr>
              <a:t>Commitment exists at the national level to improve the health information system</a:t>
            </a:r>
          </a:p>
          <a:p>
            <a:pPr marL="867491" lvl="1" indent="-457200" eaLnBrk="1" fontAlgn="auto" hangingPunct="1">
              <a:spcBef>
                <a:spcPts val="0"/>
              </a:spcBef>
              <a:spcAft>
                <a:spcPts val="0"/>
              </a:spcAft>
              <a:buFont typeface="Arial" charset="0"/>
              <a:buChar char="•"/>
              <a:defRPr/>
            </a:pPr>
            <a:r>
              <a:rPr lang="en-US" altLang="en-US" sz="2600" dirty="0" smtClean="0">
                <a:solidFill>
                  <a:schemeClr val="accent4">
                    <a:lumMod val="10000"/>
                  </a:schemeClr>
                </a:solidFill>
                <a:latin typeface="Century Gothic" charset="0"/>
                <a:ea typeface="Century Gothic" charset="0"/>
                <a:cs typeface="Century Gothic" charset="0"/>
              </a:rPr>
              <a:t>Data use leads to improved health systems</a:t>
            </a:r>
          </a:p>
          <a:p>
            <a:pPr marL="867491" lvl="1" indent="-457200" eaLnBrk="1" fontAlgn="auto" hangingPunct="1">
              <a:spcBef>
                <a:spcPts val="0"/>
              </a:spcBef>
              <a:spcAft>
                <a:spcPts val="0"/>
              </a:spcAft>
              <a:buFont typeface="Arial" charset="0"/>
              <a:buChar char="•"/>
              <a:defRPr/>
            </a:pPr>
            <a:r>
              <a:rPr lang="en-US" altLang="en-US" sz="2600" dirty="0" smtClean="0">
                <a:solidFill>
                  <a:schemeClr val="accent4">
                    <a:lumMod val="10000"/>
                  </a:schemeClr>
                </a:solidFill>
                <a:latin typeface="Century Gothic" charset="0"/>
                <a:ea typeface="Century Gothic" charset="0"/>
                <a:cs typeface="Century Gothic" charset="0"/>
              </a:rPr>
              <a:t>Positive experiences in data use lead to demand for more data</a:t>
            </a:r>
          </a:p>
          <a:p>
            <a:pPr marL="867491" lvl="1" indent="-457200" eaLnBrk="1" fontAlgn="auto" hangingPunct="1">
              <a:spcBef>
                <a:spcPts val="0"/>
              </a:spcBef>
              <a:spcAft>
                <a:spcPts val="0"/>
              </a:spcAft>
              <a:buFont typeface="Arial" charset="0"/>
              <a:buChar char="•"/>
              <a:defRPr/>
            </a:pPr>
            <a:r>
              <a:rPr lang="en-US" altLang="en-US" sz="2600" dirty="0" smtClean="0">
                <a:solidFill>
                  <a:schemeClr val="accent4">
                    <a:lumMod val="10000"/>
                  </a:schemeClr>
                </a:solidFill>
                <a:latin typeface="Century Gothic" charset="0"/>
                <a:ea typeface="Century Gothic" charset="0"/>
                <a:cs typeface="Century Gothic" charset="0"/>
              </a:rPr>
              <a:t>Data use activities are tailored to context </a:t>
            </a:r>
          </a:p>
          <a:p>
            <a:pPr eaLnBrk="1" fontAlgn="auto" hangingPunct="1">
              <a:spcBef>
                <a:spcPts val="0"/>
              </a:spcBef>
              <a:spcAft>
                <a:spcPts val="0"/>
              </a:spcAft>
              <a:defRPr/>
            </a:pPr>
            <a:endParaRPr lang="en-US" altLang="en-US" sz="2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41564" y="421821"/>
            <a:ext cx="8439150" cy="430887"/>
          </a:xfrm>
        </p:spPr>
        <p:txBody>
          <a:bodyPr/>
          <a:lstStyle/>
          <a:p>
            <a:pPr eaLnBrk="1" hangingPunct="1"/>
            <a:r>
              <a:rPr lang="en-US" altLang="en-US" dirty="0" smtClean="0">
                <a:ea typeface="Futura LT Pro Book"/>
              </a:rPr>
              <a:t>Role of Data-Use Interventions in Health Systems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1242637566"/>
              </p:ext>
            </p:extLst>
          </p:nvPr>
        </p:nvGraphicFramePr>
        <p:xfrm>
          <a:off x="168442" y="1542047"/>
          <a:ext cx="8590547" cy="5315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13896" y="410710"/>
            <a:ext cx="9144000" cy="430887"/>
          </a:xfrm>
        </p:spPr>
        <p:txBody>
          <a:bodyPr/>
          <a:lstStyle/>
          <a:p>
            <a:pPr>
              <a:defRPr/>
            </a:pPr>
            <a:r>
              <a:rPr lang="en-US" altLang="en-US" dirty="0" smtClean="0"/>
              <a:t>Data-Demand-and-Use Interventions</a:t>
            </a:r>
          </a:p>
        </p:txBody>
      </p:sp>
      <p:sp>
        <p:nvSpPr>
          <p:cNvPr id="56323" name="Text Placeholder 4"/>
          <p:cNvSpPr>
            <a:spLocks noGrp="1"/>
          </p:cNvSpPr>
          <p:nvPr>
            <p:ph type="body" idx="1"/>
          </p:nvPr>
        </p:nvSpPr>
        <p:spPr>
          <a:xfrm>
            <a:off x="3879520" y="1781172"/>
            <a:ext cx="2767012" cy="430887"/>
          </a:xfrm>
        </p:spPr>
        <p:txBody>
          <a:bodyPr/>
          <a:lstStyle/>
          <a:p>
            <a:pPr algn="ctr"/>
            <a:r>
              <a:rPr lang="en-US" altLang="en-US" sz="2800" b="1" dirty="0" smtClean="0"/>
              <a:t>Outputs</a:t>
            </a:r>
          </a:p>
        </p:txBody>
      </p:sp>
      <p:sp>
        <p:nvSpPr>
          <p:cNvPr id="4" name="Content Placeholder 3"/>
          <p:cNvSpPr>
            <a:spLocks noGrp="1"/>
          </p:cNvSpPr>
          <p:nvPr>
            <p:ph sz="half" idx="4294967295"/>
          </p:nvPr>
        </p:nvSpPr>
        <p:spPr>
          <a:xfrm>
            <a:off x="631825" y="2384425"/>
            <a:ext cx="3751263" cy="3647152"/>
          </a:xfrm>
        </p:spPr>
        <p:txBody>
          <a:bodyPr/>
          <a:lstStyle/>
          <a:p>
            <a:pPr marL="342900" indent="-342900">
              <a:spcBef>
                <a:spcPts val="0"/>
              </a:spcBef>
              <a:spcAft>
                <a:spcPts val="1800"/>
              </a:spcAft>
              <a:buFont typeface="Wingdings" panose="05000000000000000000" pitchFamily="2" charset="2"/>
              <a:buChar char="§"/>
            </a:pPr>
            <a:r>
              <a:rPr lang="en-US" altLang="en-US" sz="2400" dirty="0" smtClean="0"/>
              <a:t>Assess and improve DDU context</a:t>
            </a:r>
          </a:p>
          <a:p>
            <a:pPr marL="342900" indent="-342900">
              <a:spcBef>
                <a:spcPts val="0"/>
              </a:spcBef>
              <a:spcAft>
                <a:spcPts val="1800"/>
              </a:spcAft>
              <a:buFont typeface="Wingdings" panose="05000000000000000000" pitchFamily="2" charset="2"/>
              <a:buChar char="§"/>
            </a:pPr>
            <a:r>
              <a:rPr lang="en-US" altLang="en-US" sz="2400" dirty="0" smtClean="0"/>
              <a:t>Identify and engage data users and producers</a:t>
            </a:r>
          </a:p>
          <a:p>
            <a:pPr marL="342900" indent="-342900">
              <a:spcBef>
                <a:spcPts val="0"/>
              </a:spcBef>
              <a:spcAft>
                <a:spcPts val="1800"/>
              </a:spcAft>
              <a:buFont typeface="Wingdings" panose="05000000000000000000" pitchFamily="2" charset="2"/>
              <a:buChar char="§"/>
            </a:pPr>
            <a:r>
              <a:rPr lang="en-US" altLang="en-US" sz="2400" dirty="0" smtClean="0"/>
              <a:t>Improve data quality</a:t>
            </a:r>
          </a:p>
          <a:p>
            <a:pPr marL="342900" indent="-342900">
              <a:spcBef>
                <a:spcPts val="0"/>
              </a:spcBef>
              <a:spcAft>
                <a:spcPts val="1800"/>
              </a:spcAft>
              <a:buFont typeface="Wingdings" panose="05000000000000000000" pitchFamily="2" charset="2"/>
              <a:buChar char="§"/>
            </a:pPr>
            <a:r>
              <a:rPr lang="en-US" altLang="en-US" sz="2400" dirty="0" smtClean="0"/>
              <a:t>Improve data availability</a:t>
            </a:r>
          </a:p>
        </p:txBody>
      </p:sp>
      <p:sp>
        <p:nvSpPr>
          <p:cNvPr id="6" name="Content Placeholder 5"/>
          <p:cNvSpPr>
            <a:spLocks noGrp="1"/>
          </p:cNvSpPr>
          <p:nvPr>
            <p:ph sz="quarter" idx="4294967295"/>
          </p:nvPr>
        </p:nvSpPr>
        <p:spPr>
          <a:xfrm>
            <a:off x="4742996" y="2417207"/>
            <a:ext cx="4041775" cy="4985980"/>
          </a:xfrm>
        </p:spPr>
        <p:txBody>
          <a:bodyPr/>
          <a:lstStyle/>
          <a:p>
            <a:pPr marL="342900" indent="-342900">
              <a:spcBef>
                <a:spcPts val="0"/>
              </a:spcBef>
              <a:spcAft>
                <a:spcPts val="1800"/>
              </a:spcAft>
              <a:buFont typeface="Wingdings" panose="05000000000000000000" pitchFamily="2" charset="2"/>
              <a:buChar char="§"/>
              <a:defRPr/>
            </a:pPr>
            <a:r>
              <a:rPr lang="en-US" altLang="en-US" sz="2400" dirty="0" smtClean="0"/>
              <a:t>Barriers to data use overcome</a:t>
            </a:r>
          </a:p>
          <a:p>
            <a:pPr marL="342900" indent="-342900">
              <a:spcBef>
                <a:spcPts val="0"/>
              </a:spcBef>
              <a:spcAft>
                <a:spcPts val="1800"/>
              </a:spcAft>
              <a:buFont typeface="Wingdings" panose="05000000000000000000" pitchFamily="2" charset="2"/>
              <a:buChar char="§"/>
              <a:defRPr/>
            </a:pPr>
            <a:r>
              <a:rPr lang="en-US" altLang="en-US" sz="2400" dirty="0" smtClean="0"/>
              <a:t>Users and producers regularly review data and programs</a:t>
            </a:r>
          </a:p>
          <a:p>
            <a:pPr marL="342900" indent="-342900">
              <a:spcBef>
                <a:spcPts val="0"/>
              </a:spcBef>
              <a:spcAft>
                <a:spcPts val="1800"/>
              </a:spcAft>
              <a:buFont typeface="Wingdings" panose="05000000000000000000" pitchFamily="2" charset="2"/>
              <a:buChar char="§"/>
              <a:defRPr/>
            </a:pPr>
            <a:r>
              <a:rPr lang="en-US" altLang="en-US" sz="2400" dirty="0" smtClean="0"/>
              <a:t>Quality data available and information formatted for target audience</a:t>
            </a:r>
          </a:p>
          <a:p>
            <a:pPr marL="285750" indent="-285750">
              <a:spcBef>
                <a:spcPts val="0"/>
              </a:spcBef>
              <a:spcAft>
                <a:spcPts val="1800"/>
              </a:spcAft>
              <a:buFont typeface="Wingdings" panose="05000000000000000000" pitchFamily="2" charset="2"/>
              <a:buChar char="§"/>
              <a:defRPr/>
            </a:pPr>
            <a:endParaRPr lang="en-US" altLang="en-US" sz="2400" dirty="0" smtClean="0"/>
          </a:p>
          <a:p>
            <a:pPr marL="285750" indent="-285750">
              <a:spcBef>
                <a:spcPts val="0"/>
              </a:spcBef>
              <a:spcAft>
                <a:spcPts val="1800"/>
              </a:spcAft>
              <a:buFont typeface="Wingdings" panose="05000000000000000000" pitchFamily="2" charset="2"/>
              <a:buChar char="§"/>
              <a:defRPr/>
            </a:pPr>
            <a:endParaRPr lang="en-US" altLang="en-US" sz="2400" dirty="0" smtClean="0"/>
          </a:p>
        </p:txBody>
      </p:sp>
      <p:sp>
        <p:nvSpPr>
          <p:cNvPr id="56326" name="Text Placeholder 2"/>
          <p:cNvSpPr>
            <a:spLocks noGrp="1"/>
          </p:cNvSpPr>
          <p:nvPr>
            <p:ph type="body" idx="4294967295"/>
          </p:nvPr>
        </p:nvSpPr>
        <p:spPr>
          <a:xfrm>
            <a:off x="-636815" y="1797501"/>
            <a:ext cx="4040188" cy="430212"/>
          </a:xfrm>
        </p:spPr>
        <p:txBody>
          <a:bodyPr/>
          <a:lstStyle/>
          <a:p>
            <a:pPr algn="ctr"/>
            <a:r>
              <a:rPr lang="en-US" altLang="en-US" sz="2800" b="1" dirty="0" smtClean="0"/>
              <a:t>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50292" y="422531"/>
            <a:ext cx="9144000" cy="430887"/>
          </a:xfrm>
        </p:spPr>
        <p:txBody>
          <a:bodyPr/>
          <a:lstStyle/>
          <a:p>
            <a:pPr algn="l"/>
            <a:r>
              <a:rPr lang="en-US" altLang="en-US" dirty="0" smtClean="0">
                <a:ea typeface="Futura LT Pro Book"/>
              </a:rPr>
              <a:t>Data-Demand-and-Use Interventions</a:t>
            </a:r>
          </a:p>
        </p:txBody>
      </p:sp>
      <p:sp>
        <p:nvSpPr>
          <p:cNvPr id="58371" name="Text Placeholder 2"/>
          <p:cNvSpPr>
            <a:spLocks noGrp="1"/>
          </p:cNvSpPr>
          <p:nvPr>
            <p:ph type="body" idx="1"/>
          </p:nvPr>
        </p:nvSpPr>
        <p:spPr>
          <a:xfrm>
            <a:off x="393722" y="1792967"/>
            <a:ext cx="1997075" cy="430212"/>
          </a:xfrm>
        </p:spPr>
        <p:txBody>
          <a:bodyPr/>
          <a:lstStyle/>
          <a:p>
            <a:pPr algn="ctr"/>
            <a:r>
              <a:rPr lang="en-US" altLang="en-US" sz="2800" b="1" dirty="0" smtClean="0"/>
              <a:t>Activities</a:t>
            </a:r>
          </a:p>
        </p:txBody>
      </p:sp>
      <p:sp>
        <p:nvSpPr>
          <p:cNvPr id="4" name="Content Placeholder 3"/>
          <p:cNvSpPr>
            <a:spLocks noGrp="1"/>
          </p:cNvSpPr>
          <p:nvPr>
            <p:ph sz="half" idx="4294967295"/>
          </p:nvPr>
        </p:nvSpPr>
        <p:spPr>
          <a:xfrm>
            <a:off x="550292" y="1913612"/>
            <a:ext cx="3972722" cy="3400931"/>
          </a:xfrm>
        </p:spPr>
        <p:txBody>
          <a:bodyPr/>
          <a:lstStyle/>
          <a:p>
            <a:pPr>
              <a:spcBef>
                <a:spcPts val="0"/>
              </a:spcBef>
              <a:spcAft>
                <a:spcPts val="1800"/>
              </a:spcAft>
              <a:defRPr/>
            </a:pPr>
            <a:endParaRPr lang="en-US" altLang="en-US" dirty="0" smtClean="0"/>
          </a:p>
          <a:p>
            <a:pPr marL="342900" indent="-342900">
              <a:spcBef>
                <a:spcPts val="0"/>
              </a:spcBef>
              <a:spcAft>
                <a:spcPts val="1800"/>
              </a:spcAft>
              <a:buFont typeface="Wingdings" panose="05000000000000000000" pitchFamily="2" charset="2"/>
              <a:buChar char="§"/>
              <a:defRPr/>
            </a:pPr>
            <a:r>
              <a:rPr lang="en-US" altLang="en-US" dirty="0" smtClean="0"/>
              <a:t>Identify  information needs  for decision making </a:t>
            </a:r>
          </a:p>
          <a:p>
            <a:pPr marL="342900" indent="-342900">
              <a:spcBef>
                <a:spcPts val="0"/>
              </a:spcBef>
              <a:spcAft>
                <a:spcPts val="1800"/>
              </a:spcAft>
              <a:buFont typeface="Wingdings" panose="05000000000000000000" pitchFamily="2" charset="2"/>
              <a:buChar char="§"/>
              <a:defRPr/>
            </a:pPr>
            <a:r>
              <a:rPr lang="en-US" altLang="en-US" dirty="0" smtClean="0"/>
              <a:t>Build capacity in data use core competencies</a:t>
            </a:r>
          </a:p>
          <a:p>
            <a:pPr marL="342900" indent="-342900">
              <a:spcBef>
                <a:spcPts val="0"/>
              </a:spcBef>
              <a:spcAft>
                <a:spcPts val="1800"/>
              </a:spcAft>
              <a:buFont typeface="Wingdings" panose="05000000000000000000" pitchFamily="2" charset="2"/>
              <a:buChar char="§"/>
              <a:defRPr/>
            </a:pPr>
            <a:r>
              <a:rPr lang="en-US" altLang="en-US" dirty="0" smtClean="0"/>
              <a:t>Strengthen organization’s data demand and use (DDU) infrastructure</a:t>
            </a:r>
          </a:p>
        </p:txBody>
      </p:sp>
      <p:sp>
        <p:nvSpPr>
          <p:cNvPr id="58373" name="Text Placeholder 4"/>
          <p:cNvSpPr>
            <a:spLocks noGrp="1"/>
          </p:cNvSpPr>
          <p:nvPr>
            <p:ph type="body" sz="quarter" idx="4294967295"/>
          </p:nvPr>
        </p:nvSpPr>
        <p:spPr>
          <a:xfrm>
            <a:off x="3390190" y="1770268"/>
            <a:ext cx="4041775" cy="430887"/>
          </a:xfrm>
        </p:spPr>
        <p:txBody>
          <a:bodyPr/>
          <a:lstStyle/>
          <a:p>
            <a:pPr algn="ctr"/>
            <a:r>
              <a:rPr lang="en-US" altLang="en-US" sz="2800" b="1" dirty="0" smtClean="0"/>
              <a:t>Outputs</a:t>
            </a:r>
          </a:p>
        </p:txBody>
      </p:sp>
      <p:sp>
        <p:nvSpPr>
          <p:cNvPr id="6" name="Content Placeholder 5"/>
          <p:cNvSpPr>
            <a:spLocks noGrp="1"/>
          </p:cNvSpPr>
          <p:nvPr>
            <p:ph sz="quarter" idx="4294967295"/>
          </p:nvPr>
        </p:nvSpPr>
        <p:spPr>
          <a:xfrm>
            <a:off x="4857294" y="2432898"/>
            <a:ext cx="4041775" cy="3400931"/>
          </a:xfrm>
        </p:spPr>
        <p:txBody>
          <a:bodyPr/>
          <a:lstStyle/>
          <a:p>
            <a:pPr marL="342900" indent="-342900">
              <a:spcBef>
                <a:spcPts val="0"/>
              </a:spcBef>
              <a:spcAft>
                <a:spcPts val="1800"/>
              </a:spcAft>
              <a:buFont typeface="Wingdings" panose="05000000000000000000" pitchFamily="2" charset="2"/>
              <a:buChar char="§"/>
              <a:defRPr/>
            </a:pPr>
            <a:r>
              <a:rPr lang="en-US" altLang="en-US" dirty="0" smtClean="0"/>
              <a:t>Information relevant to decision-making regularly identified</a:t>
            </a:r>
          </a:p>
          <a:p>
            <a:pPr marL="342900" indent="-342900">
              <a:spcBef>
                <a:spcPts val="0"/>
              </a:spcBef>
              <a:spcAft>
                <a:spcPts val="1800"/>
              </a:spcAft>
              <a:buFont typeface="Wingdings" panose="05000000000000000000" pitchFamily="2" charset="2"/>
              <a:buChar char="§"/>
              <a:defRPr/>
            </a:pPr>
            <a:r>
              <a:rPr lang="en-US" altLang="en-US" dirty="0" smtClean="0"/>
              <a:t>DDU knowledge and skills increased</a:t>
            </a:r>
          </a:p>
          <a:p>
            <a:pPr marL="342900" indent="-342900">
              <a:spcBef>
                <a:spcPts val="0"/>
              </a:spcBef>
              <a:spcAft>
                <a:spcPts val="1800"/>
              </a:spcAft>
              <a:buFont typeface="Wingdings" panose="05000000000000000000" pitchFamily="2" charset="2"/>
              <a:buChar char="§"/>
              <a:defRPr/>
            </a:pPr>
            <a:r>
              <a:rPr lang="en-US" altLang="en-US" dirty="0" smtClean="0"/>
              <a:t>DDU procedures and policies operationalized</a:t>
            </a:r>
          </a:p>
          <a:p>
            <a:pPr>
              <a:spcBef>
                <a:spcPts val="0"/>
              </a:spcBef>
              <a:spcAft>
                <a:spcPts val="1800"/>
              </a:spcAft>
              <a:defRP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6840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a:solidFill>
                <a:srgbClr val="FFFFFF"/>
              </a:solidFill>
              <a:latin typeface="Calibri" charset="0"/>
            </a:endParaRPr>
          </a:p>
        </p:txBody>
      </p:sp>
      <p:sp>
        <p:nvSpPr>
          <p:cNvPr id="3" name="Rectangle 2"/>
          <p:cNvSpPr/>
          <p:nvPr/>
        </p:nvSpPr>
        <p:spPr>
          <a:xfrm>
            <a:off x="-12990" y="1165225"/>
            <a:ext cx="9156989" cy="3476625"/>
          </a:xfrm>
          <a:prstGeom prst="rect">
            <a:avLst/>
          </a:prstGeom>
          <a:solidFill>
            <a:srgbClr val="C734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a:solidFill>
                <a:srgbClr val="FFFFFF"/>
              </a:solidFill>
              <a:latin typeface="Calibri" charset="0"/>
            </a:endParaRPr>
          </a:p>
        </p:txBody>
      </p:sp>
      <p:sp>
        <p:nvSpPr>
          <p:cNvPr id="17412" name="TextBox 7"/>
          <p:cNvSpPr txBox="1">
            <a:spLocks noChangeArrowheads="1"/>
          </p:cNvSpPr>
          <p:nvPr/>
        </p:nvSpPr>
        <p:spPr bwMode="auto">
          <a:xfrm>
            <a:off x="-1628775" y="249238"/>
            <a:ext cx="105870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r>
              <a:rPr lang="en-US" altLang="en-US" sz="2200" b="1">
                <a:solidFill>
                  <a:schemeClr val="bg1"/>
                </a:solidFill>
                <a:latin typeface="Century Gothic" charset="0"/>
                <a:ea typeface="Century Gothic" charset="0"/>
                <a:cs typeface="Century Gothic" charset="0"/>
              </a:rPr>
              <a:t>ROUTINE HEALTH INFORMATION SYSTEMS</a:t>
            </a:r>
            <a:endParaRPr lang="en-US" altLang="en-US" sz="2200">
              <a:solidFill>
                <a:schemeClr val="bg1"/>
              </a:solidFill>
            </a:endParaRPr>
          </a:p>
          <a:p>
            <a:pPr algn="r"/>
            <a:r>
              <a:rPr lang="en-US" altLang="en-US" sz="1900">
                <a:solidFill>
                  <a:schemeClr val="bg1"/>
                </a:solidFill>
                <a:latin typeface="Century Gothic" charset="0"/>
                <a:ea typeface="Century Gothic" charset="0"/>
                <a:cs typeface="Century Gothic" charset="0"/>
              </a:rPr>
              <a:t>A Curriculum on Basic Concepts and Practice </a:t>
            </a:r>
          </a:p>
        </p:txBody>
      </p:sp>
      <p:sp>
        <p:nvSpPr>
          <p:cNvPr id="9" name="TextBox 8"/>
          <p:cNvSpPr txBox="1"/>
          <p:nvPr/>
        </p:nvSpPr>
        <p:spPr>
          <a:xfrm>
            <a:off x="769938" y="2832100"/>
            <a:ext cx="6788150" cy="1438275"/>
          </a:xfrm>
          <a:prstGeom prst="rect">
            <a:avLst/>
          </a:prstGeom>
          <a:noFill/>
        </p:spPr>
        <p:txBody>
          <a:bodyPr>
            <a:spAutoFit/>
          </a:bodyPr>
          <a:lstStyle/>
          <a:p>
            <a:pPr>
              <a:defRPr/>
            </a:pPr>
            <a:r>
              <a:rPr lang="en-US" sz="1250" dirty="0">
                <a:solidFill>
                  <a:schemeClr val="bg1"/>
                </a:solidFill>
                <a:latin typeface="Century Gothic" charset="0"/>
                <a:ea typeface="Century Gothic" charset="0"/>
                <a:cs typeface="Century Gothic" charset="0"/>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The views expressed in this presentation do not necessarily reflect the views of USAID or the United States government.</a:t>
            </a:r>
          </a:p>
        </p:txBody>
      </p:sp>
      <p:pic>
        <p:nvPicPr>
          <p:cNvPr id="8" name="Picture 9"/>
          <p:cNvPicPr>
            <a:picLocks noChangeAspect="1"/>
          </p:cNvPicPr>
          <p:nvPr/>
        </p:nvPicPr>
        <p:blipFill rotWithShape="1">
          <a:blip r:embed="rId3">
            <a:extLst>
              <a:ext uri="{28A0092B-C50C-407E-A947-70E740481C1C}">
                <a14:useLocalDpi xmlns:a14="http://schemas.microsoft.com/office/drawing/2010/main" val="0"/>
              </a:ext>
            </a:extLst>
          </a:blip>
          <a:srcRect r="1334"/>
          <a:stretch/>
        </p:blipFill>
        <p:spPr bwMode="auto">
          <a:xfrm>
            <a:off x="-12989" y="4573087"/>
            <a:ext cx="9156990" cy="227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469900" y="1646665"/>
            <a:ext cx="0" cy="2620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833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49275" y="417966"/>
            <a:ext cx="7227888" cy="430887"/>
          </a:xfrm>
        </p:spPr>
        <p:txBody>
          <a:bodyPr/>
          <a:lstStyle/>
          <a:p>
            <a:r>
              <a:rPr lang="en-US" altLang="en-US" dirty="0" smtClean="0">
                <a:ea typeface="Futura LT Pro Book"/>
              </a:rPr>
              <a:t>Session 1: Learning Objectives</a:t>
            </a:r>
          </a:p>
        </p:txBody>
      </p:sp>
      <p:sp>
        <p:nvSpPr>
          <p:cNvPr id="3" name="Text Placeholder 2"/>
          <p:cNvSpPr>
            <a:spLocks noGrp="1"/>
          </p:cNvSpPr>
          <p:nvPr>
            <p:ph type="body" idx="1"/>
          </p:nvPr>
        </p:nvSpPr>
        <p:spPr>
          <a:xfrm>
            <a:off x="549275" y="1679348"/>
            <a:ext cx="7115175" cy="3222421"/>
          </a:xfrm>
        </p:spPr>
        <p:txBody>
          <a:bodyPr/>
          <a:lstStyle/>
          <a:p>
            <a:pPr marL="457200" indent="-457200">
              <a:lnSpc>
                <a:spcPct val="115000"/>
              </a:lnSpc>
              <a:spcBef>
                <a:spcPts val="0"/>
              </a:spcBef>
              <a:spcAft>
                <a:spcPts val="600"/>
              </a:spcAft>
              <a:buFont typeface="Wingdings" panose="05000000000000000000" pitchFamily="2" charset="2"/>
              <a:buChar char="§"/>
              <a:defRPr/>
            </a:pPr>
            <a:r>
              <a:rPr lang="en-US" sz="2400" dirty="0" smtClean="0">
                <a:ea typeface="Times New Roman"/>
                <a:cs typeface="Times New Roman"/>
              </a:rPr>
              <a:t>Raise </a:t>
            </a:r>
            <a:r>
              <a:rPr lang="en-US" sz="2400" dirty="0">
                <a:ea typeface="Times New Roman"/>
                <a:cs typeface="Times New Roman"/>
              </a:rPr>
              <a:t>awareness of the importance of using data to inform program </a:t>
            </a:r>
            <a:r>
              <a:rPr lang="en-US" sz="2400" dirty="0" smtClean="0">
                <a:ea typeface="Times New Roman"/>
                <a:cs typeface="Times New Roman"/>
              </a:rPr>
              <a:t>planning, </a:t>
            </a:r>
            <a:r>
              <a:rPr lang="en-US" sz="2400" dirty="0">
                <a:ea typeface="Times New Roman"/>
                <a:cs typeface="Times New Roman"/>
              </a:rPr>
              <a:t>policy </a:t>
            </a:r>
            <a:r>
              <a:rPr lang="en-US" sz="2400" dirty="0" smtClean="0">
                <a:ea typeface="Times New Roman"/>
                <a:cs typeface="Times New Roman"/>
              </a:rPr>
              <a:t>development, and service delivery</a:t>
            </a:r>
            <a:endParaRPr lang="en-US" sz="2400" b="1" dirty="0" smtClean="0">
              <a:ea typeface="Times New Roman"/>
              <a:cs typeface="Times New Roman"/>
            </a:endParaRPr>
          </a:p>
          <a:p>
            <a:pPr marL="457200" indent="-457200">
              <a:lnSpc>
                <a:spcPct val="115000"/>
              </a:lnSpc>
              <a:spcBef>
                <a:spcPts val="0"/>
              </a:spcBef>
              <a:spcAft>
                <a:spcPts val="600"/>
              </a:spcAft>
              <a:buFont typeface="Wingdings" panose="05000000000000000000" pitchFamily="2" charset="2"/>
              <a:buChar char="§"/>
              <a:defRPr/>
            </a:pPr>
            <a:r>
              <a:rPr lang="en-US" sz="2400" dirty="0"/>
              <a:t>Appreciate how </a:t>
            </a:r>
            <a:r>
              <a:rPr lang="en-US" sz="2400" dirty="0" smtClean="0"/>
              <a:t>data-use </a:t>
            </a:r>
            <a:r>
              <a:rPr lang="en-US" sz="2400" dirty="0"/>
              <a:t>interventions can improve </a:t>
            </a:r>
            <a:r>
              <a:rPr lang="en-US" sz="2400" dirty="0" smtClean="0"/>
              <a:t>a health </a:t>
            </a:r>
            <a:r>
              <a:rPr lang="en-US" sz="2400" dirty="0"/>
              <a:t>information system</a:t>
            </a:r>
          </a:p>
          <a:p>
            <a:pPr marL="457200" indent="-457200">
              <a:lnSpc>
                <a:spcPct val="115000"/>
              </a:lnSpc>
              <a:spcBef>
                <a:spcPts val="0"/>
              </a:spcBef>
              <a:spcAft>
                <a:spcPts val="600"/>
              </a:spcAft>
              <a:buFont typeface="Wingdings" panose="05000000000000000000" pitchFamily="2" charset="2"/>
              <a:buChar char="§"/>
              <a:defRPr/>
            </a:pPr>
            <a:endParaRPr lang="en-US" sz="2400" dirty="0">
              <a:ea typeface="Calibri"/>
              <a:cs typeface="Times New Roman"/>
            </a:endParaRPr>
          </a:p>
          <a:p>
            <a:pPr>
              <a:defRPr/>
            </a:pPr>
            <a:endParaRPr lang="en-US" sz="2400" dirty="0"/>
          </a:p>
        </p:txBody>
      </p:sp>
    </p:spTree>
    <p:extLst>
      <p:ext uri="{BB962C8B-B14F-4D97-AF65-F5344CB8AC3E}">
        <p14:creationId xmlns:p14="http://schemas.microsoft.com/office/powerpoint/2010/main" val="1144006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2528" y="401638"/>
            <a:ext cx="7226300" cy="661987"/>
          </a:xfrm>
        </p:spPr>
        <p:txBody>
          <a:bodyPr/>
          <a:lstStyle/>
          <a:p>
            <a:pPr eaLnBrk="1" hangingPunct="1"/>
            <a:r>
              <a:rPr lang="en-US" altLang="en-US" smtClean="0">
                <a:ea typeface="Futura LT Pro Book"/>
              </a:rPr>
              <a:t>Overview</a:t>
            </a:r>
          </a:p>
        </p:txBody>
      </p:sp>
      <p:sp>
        <p:nvSpPr>
          <p:cNvPr id="3" name="Text Placeholder 2"/>
          <p:cNvSpPr>
            <a:spLocks noGrp="1"/>
          </p:cNvSpPr>
          <p:nvPr>
            <p:ph type="body" idx="1"/>
          </p:nvPr>
        </p:nvSpPr>
        <p:spPr>
          <a:xfrm>
            <a:off x="622528" y="1777320"/>
            <a:ext cx="7115175" cy="3471720"/>
          </a:xfrm>
        </p:spPr>
        <p:txBody>
          <a:bodyPr/>
          <a:lstStyle/>
          <a:p>
            <a:pPr marL="342900" indent="-342900" eaLnBrk="1" hangingPunct="1">
              <a:lnSpc>
                <a:spcPct val="110000"/>
              </a:lnSpc>
              <a:spcAft>
                <a:spcPct val="20000"/>
              </a:spcAft>
              <a:buClr>
                <a:schemeClr val="tx1"/>
              </a:buClr>
              <a:buFont typeface="Arial" charset="0"/>
              <a:buChar char="•"/>
              <a:defRPr/>
            </a:pPr>
            <a:r>
              <a:rPr lang="en-US" altLang="en-US" sz="2400" dirty="0">
                <a:solidFill>
                  <a:schemeClr val="accent4">
                    <a:lumMod val="10000"/>
                  </a:schemeClr>
                </a:solidFill>
              </a:rPr>
              <a:t>Value of data-informed decision making</a:t>
            </a:r>
          </a:p>
          <a:p>
            <a:pPr marL="342900" indent="-342900" eaLnBrk="1" hangingPunct="1">
              <a:lnSpc>
                <a:spcPct val="110000"/>
              </a:lnSpc>
              <a:spcAft>
                <a:spcPct val="20000"/>
              </a:spcAft>
              <a:buClr>
                <a:schemeClr val="tx1"/>
              </a:buClr>
              <a:buFont typeface="Arial" charset="0"/>
              <a:buChar char="•"/>
              <a:defRPr/>
            </a:pPr>
            <a:r>
              <a:rPr lang="en-US" altLang="en-US" sz="2400" dirty="0">
                <a:solidFill>
                  <a:schemeClr val="accent4">
                    <a:lumMod val="10000"/>
                  </a:schemeClr>
                </a:solidFill>
              </a:rPr>
              <a:t>Data-informed </a:t>
            </a:r>
            <a:r>
              <a:rPr lang="en-US" altLang="en-US" sz="2400" dirty="0" smtClean="0">
                <a:solidFill>
                  <a:schemeClr val="accent4">
                    <a:lumMod val="10000"/>
                  </a:schemeClr>
                </a:solidFill>
              </a:rPr>
              <a:t>decision-making </a:t>
            </a:r>
            <a:r>
              <a:rPr lang="en-US" altLang="en-US" sz="2400" dirty="0">
                <a:solidFill>
                  <a:schemeClr val="accent4">
                    <a:lumMod val="10000"/>
                  </a:schemeClr>
                </a:solidFill>
              </a:rPr>
              <a:t>process</a:t>
            </a:r>
          </a:p>
          <a:p>
            <a:pPr marL="342900" indent="-342900" eaLnBrk="1" hangingPunct="1">
              <a:lnSpc>
                <a:spcPct val="110000"/>
              </a:lnSpc>
              <a:spcAft>
                <a:spcPct val="20000"/>
              </a:spcAft>
              <a:buClr>
                <a:schemeClr val="tx1"/>
              </a:buClr>
              <a:buFont typeface="Arial" charset="0"/>
              <a:buChar char="•"/>
              <a:defRPr/>
            </a:pPr>
            <a:r>
              <a:rPr lang="en-US" altLang="en-US" sz="2400" dirty="0">
                <a:solidFill>
                  <a:schemeClr val="accent4">
                    <a:lumMod val="10000"/>
                  </a:schemeClr>
                </a:solidFill>
              </a:rPr>
              <a:t>Contextual elements of </a:t>
            </a:r>
            <a:r>
              <a:rPr lang="en-US" altLang="en-US" sz="2400" dirty="0" smtClean="0">
                <a:solidFill>
                  <a:schemeClr val="accent4">
                    <a:lumMod val="10000"/>
                  </a:schemeClr>
                </a:solidFill>
              </a:rPr>
              <a:t>the decision </a:t>
            </a:r>
            <a:r>
              <a:rPr lang="en-US" altLang="en-US" sz="2400" dirty="0">
                <a:solidFill>
                  <a:schemeClr val="accent4">
                    <a:lumMod val="10000"/>
                  </a:schemeClr>
                </a:solidFill>
              </a:rPr>
              <a:t>process</a:t>
            </a:r>
          </a:p>
          <a:p>
            <a:pPr marL="342900" indent="-342900" eaLnBrk="1" hangingPunct="1">
              <a:lnSpc>
                <a:spcPct val="110000"/>
              </a:lnSpc>
              <a:spcAft>
                <a:spcPct val="20000"/>
              </a:spcAft>
              <a:buClr>
                <a:schemeClr val="tx1"/>
              </a:buClr>
              <a:buFont typeface="Arial" charset="0"/>
              <a:buChar char="•"/>
              <a:defRPr/>
            </a:pPr>
            <a:r>
              <a:rPr lang="en-US" altLang="en-US" sz="2400" dirty="0">
                <a:solidFill>
                  <a:schemeClr val="accent4">
                    <a:lumMod val="10000"/>
                  </a:schemeClr>
                </a:solidFill>
              </a:rPr>
              <a:t>Strengthening </a:t>
            </a:r>
            <a:r>
              <a:rPr lang="en-US" altLang="en-US" sz="2400" dirty="0" smtClean="0">
                <a:solidFill>
                  <a:schemeClr val="accent4">
                    <a:lumMod val="10000"/>
                  </a:schemeClr>
                </a:solidFill>
              </a:rPr>
              <a:t>health systems </a:t>
            </a:r>
            <a:r>
              <a:rPr lang="en-US" altLang="en-US" sz="2400" dirty="0">
                <a:solidFill>
                  <a:schemeClr val="accent4">
                    <a:lumMod val="10000"/>
                  </a:schemeClr>
                </a:solidFill>
              </a:rPr>
              <a:t>with </a:t>
            </a:r>
            <a:r>
              <a:rPr lang="en-US" altLang="en-US" sz="2400" dirty="0" smtClean="0">
                <a:solidFill>
                  <a:schemeClr val="accent4">
                    <a:lumMod val="10000"/>
                  </a:schemeClr>
                </a:solidFill>
              </a:rPr>
              <a:t>information (a theory </a:t>
            </a:r>
            <a:r>
              <a:rPr lang="en-US" altLang="en-US" sz="2400" dirty="0">
                <a:solidFill>
                  <a:schemeClr val="accent4">
                    <a:lumMod val="10000"/>
                  </a:schemeClr>
                </a:solidFill>
              </a:rPr>
              <a:t>of </a:t>
            </a:r>
            <a:r>
              <a:rPr lang="en-US" altLang="en-US" sz="2400" dirty="0" smtClean="0">
                <a:solidFill>
                  <a:schemeClr val="accent4">
                    <a:lumMod val="10000"/>
                  </a:schemeClr>
                </a:solidFill>
              </a:rPr>
              <a:t>change)</a:t>
            </a:r>
            <a:endParaRPr lang="en-US" altLang="en-US" sz="2400" dirty="0">
              <a:solidFill>
                <a:schemeClr val="accent4">
                  <a:lumMod val="10000"/>
                </a:schemeClr>
              </a:solidFill>
            </a:endParaRPr>
          </a:p>
          <a:p>
            <a:pPr marL="342900" indent="-342900" eaLnBrk="1" hangingPunct="1">
              <a:lnSpc>
                <a:spcPct val="110000"/>
              </a:lnSpc>
              <a:spcAft>
                <a:spcPct val="20000"/>
              </a:spcAft>
              <a:buClr>
                <a:schemeClr val="tx1"/>
              </a:buClr>
              <a:buFont typeface="Arial" charset="0"/>
              <a:buChar char="•"/>
              <a:defRPr/>
            </a:pPr>
            <a:r>
              <a:rPr lang="en-US" altLang="en-US" sz="2400" dirty="0">
                <a:solidFill>
                  <a:schemeClr val="accent4">
                    <a:lumMod val="10000"/>
                  </a:schemeClr>
                </a:solidFill>
              </a:rPr>
              <a:t>Data </a:t>
            </a:r>
            <a:r>
              <a:rPr lang="en-US" altLang="en-US" sz="2400" dirty="0" smtClean="0">
                <a:solidFill>
                  <a:schemeClr val="accent4">
                    <a:lumMod val="10000"/>
                  </a:schemeClr>
                </a:solidFill>
              </a:rPr>
              <a:t>demand </a:t>
            </a:r>
            <a:r>
              <a:rPr lang="en-US" altLang="en-US" sz="2400" dirty="0">
                <a:solidFill>
                  <a:schemeClr val="accent4">
                    <a:lumMod val="10000"/>
                  </a:schemeClr>
                </a:solidFill>
              </a:rPr>
              <a:t>and </a:t>
            </a:r>
            <a:r>
              <a:rPr lang="en-US" altLang="en-US" sz="2400" dirty="0" smtClean="0">
                <a:solidFill>
                  <a:schemeClr val="accent4">
                    <a:lumMod val="10000"/>
                  </a:schemeClr>
                </a:solidFill>
              </a:rPr>
              <a:t>use interventions</a:t>
            </a:r>
            <a:endParaRPr lang="en-US" altLang="en-US" sz="2400" dirty="0">
              <a:solidFill>
                <a:schemeClr val="accent4">
                  <a:lumMod val="10000"/>
                </a:schemeClr>
              </a:solidFill>
            </a:endParaRPr>
          </a:p>
          <a:p>
            <a:pPr marL="342900" indent="-342900" eaLnBrk="1" fontAlgn="auto" hangingPunct="1">
              <a:spcBef>
                <a:spcPts val="0"/>
              </a:spcBef>
              <a:spcAft>
                <a:spcPts val="0"/>
              </a:spcAft>
              <a:buClr>
                <a:schemeClr val="tx1"/>
              </a:buClr>
              <a:buFont typeface="Arial" charset="0"/>
              <a:buChar char="•"/>
              <a:defRPr/>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54730" y="435541"/>
            <a:ext cx="7227887" cy="661988"/>
          </a:xfrm>
        </p:spPr>
        <p:txBody>
          <a:bodyPr/>
          <a:lstStyle/>
          <a:p>
            <a:pPr eaLnBrk="1" hangingPunct="1"/>
            <a:r>
              <a:rPr lang="en-US" altLang="en-US" smtClean="0">
                <a:ea typeface="Futura LT Pro Book"/>
              </a:rPr>
              <a:t>Context</a:t>
            </a:r>
          </a:p>
        </p:txBody>
      </p:sp>
      <p:pic>
        <p:nvPicPr>
          <p:cNvPr id="3174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803"/>
          <a:stretch/>
        </p:blipFill>
        <p:spPr bwMode="auto">
          <a:xfrm>
            <a:off x="963639" y="1534659"/>
            <a:ext cx="7328526" cy="493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5"/>
          <p:cNvSpPr txBox="1">
            <a:spLocks noChangeArrowheads="1"/>
          </p:cNvSpPr>
          <p:nvPr/>
        </p:nvSpPr>
        <p:spPr bwMode="auto">
          <a:xfrm>
            <a:off x="1725158" y="1714274"/>
            <a:ext cx="5805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gn="ctr" eaLnBrk="1" hangingPunct="1">
              <a:spcBef>
                <a:spcPct val="0"/>
              </a:spcBef>
            </a:pPr>
            <a:r>
              <a:rPr lang="en-US" altLang="en-US" sz="2400" b="1" dirty="0">
                <a:solidFill>
                  <a:schemeClr val="bg1"/>
                </a:solidFill>
                <a:latin typeface="Century Gothic" charset="0"/>
                <a:ea typeface="Century Gothic" charset="0"/>
                <a:cs typeface="Century Gothic" charset="0"/>
              </a:rPr>
              <a:t>Pressing need to develop health policies, strategies, and interventions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78108" y="424543"/>
            <a:ext cx="9072081" cy="661720"/>
          </a:xfrm>
        </p:spPr>
        <p:txBody>
          <a:bodyPr/>
          <a:lstStyle/>
          <a:p>
            <a:pPr eaLnBrk="1" hangingPunct="1"/>
            <a:r>
              <a:rPr lang="en-US" altLang="en-US" dirty="0" smtClean="0">
                <a:ea typeface="Futura LT Pro Book"/>
              </a:rPr>
              <a:t>The Value of Data</a:t>
            </a:r>
          </a:p>
        </p:txBody>
      </p:sp>
      <p:sp>
        <p:nvSpPr>
          <p:cNvPr id="33795" name="Text Placeholder 2"/>
          <p:cNvSpPr>
            <a:spLocks noGrp="1"/>
          </p:cNvSpPr>
          <p:nvPr>
            <p:ph type="body" idx="1"/>
          </p:nvPr>
        </p:nvSpPr>
        <p:spPr>
          <a:xfrm>
            <a:off x="1012448" y="1719445"/>
            <a:ext cx="6867721" cy="4308872"/>
          </a:xfrm>
        </p:spPr>
        <p:txBody>
          <a:bodyPr/>
          <a:lstStyle/>
          <a:p>
            <a:pPr eaLnBrk="1" hangingPunct="1">
              <a:spcBef>
                <a:spcPct val="0"/>
              </a:spcBef>
              <a:buFont typeface="Wingdings" panose="05000000000000000000" pitchFamily="2" charset="2"/>
              <a:buNone/>
            </a:pPr>
            <a:r>
              <a:rPr lang="en-US" altLang="en-US" sz="2800" i="1" dirty="0" smtClean="0"/>
              <a:t>… without information, things are done arbitrarily, and one becomes unsure of whether a policy or program will fail or succeed. If we allow our policies to be guided by empirical facts and data, there will be a noticeable change in the impact of what we do. </a:t>
            </a:r>
          </a:p>
          <a:p>
            <a:pPr eaLnBrk="1" hangingPunct="1">
              <a:spcBef>
                <a:spcPct val="0"/>
              </a:spcBef>
              <a:buFont typeface="Wingdings" panose="05000000000000000000" pitchFamily="2" charset="2"/>
              <a:buNone/>
            </a:pPr>
            <a:endParaRPr lang="en-US" altLang="en-US" sz="2800" dirty="0" smtClean="0"/>
          </a:p>
          <a:p>
            <a:pPr algn="r" eaLnBrk="1" hangingPunct="1">
              <a:spcBef>
                <a:spcPct val="0"/>
              </a:spcBef>
              <a:buFont typeface="Wingdings" panose="05000000000000000000" pitchFamily="2" charset="2"/>
              <a:buNone/>
            </a:pPr>
            <a:r>
              <a:rPr lang="en-US" altLang="en-US" sz="2800" dirty="0" smtClean="0"/>
              <a:t>    ―National policymaker, Nigeria</a:t>
            </a:r>
          </a:p>
          <a:p>
            <a:pPr eaLnBrk="1" hangingPunct="1">
              <a:spcBef>
                <a:spcPct val="0"/>
              </a:spcBef>
            </a:pPr>
            <a:endParaRPr lang="en-US" alt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66738" y="442912"/>
            <a:ext cx="7227887" cy="1323975"/>
          </a:xfrm>
        </p:spPr>
        <p:txBody>
          <a:bodyPr/>
          <a:lstStyle/>
          <a:p>
            <a:pPr eaLnBrk="1" hangingPunct="1"/>
            <a:r>
              <a:rPr lang="en-US" altLang="en-US" dirty="0" smtClean="0">
                <a:ea typeface="Futura LT Pro Book"/>
              </a:rPr>
              <a:t>Why Improve Data Demand and Use?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77" y="1766887"/>
            <a:ext cx="7567839" cy="446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83296" y="449263"/>
            <a:ext cx="7226300" cy="430887"/>
          </a:xfrm>
        </p:spPr>
        <p:txBody>
          <a:bodyPr/>
          <a:lstStyle/>
          <a:p>
            <a:pPr eaLnBrk="1" hangingPunct="1"/>
            <a:r>
              <a:rPr lang="en-US" altLang="en-US" dirty="0" smtClean="0">
                <a:ea typeface="Futura LT Pro Book"/>
              </a:rPr>
              <a:t>Definition: Data Use</a:t>
            </a:r>
          </a:p>
        </p:txBody>
      </p:sp>
      <p:sp>
        <p:nvSpPr>
          <p:cNvPr id="3" name="Text Placeholder 2"/>
          <p:cNvSpPr>
            <a:spLocks noGrp="1"/>
          </p:cNvSpPr>
          <p:nvPr>
            <p:ph type="body" idx="1"/>
          </p:nvPr>
        </p:nvSpPr>
        <p:spPr>
          <a:xfrm>
            <a:off x="638859" y="1338944"/>
            <a:ext cx="7387715" cy="5788696"/>
          </a:xfrm>
        </p:spPr>
        <p:txBody>
          <a:bodyPr/>
          <a:lstStyle/>
          <a:p>
            <a:pPr>
              <a:spcAft>
                <a:spcPct val="20000"/>
              </a:spcAft>
              <a:buClr>
                <a:srgbClr val="C0C0C0"/>
              </a:buClr>
              <a:defRPr/>
            </a:pPr>
            <a:r>
              <a:rPr lang="en-US" altLang="en-US" sz="2200" dirty="0" smtClean="0"/>
              <a:t>Data are used in </a:t>
            </a:r>
            <a:r>
              <a:rPr lang="en-US" altLang="en-US" sz="2200" dirty="0"/>
              <a:t>the </a:t>
            </a:r>
            <a:r>
              <a:rPr lang="en-US" altLang="en-US" sz="2200" dirty="0" smtClean="0"/>
              <a:t>decision-making process in the following ways:</a:t>
            </a:r>
            <a:endParaRPr lang="en-US" altLang="en-US" sz="2200" dirty="0"/>
          </a:p>
          <a:p>
            <a:pPr marL="800100" lvl="1" indent="-342900">
              <a:spcAft>
                <a:spcPct val="20000"/>
              </a:spcAft>
              <a:buClr>
                <a:schemeClr val="tx1"/>
              </a:buClr>
              <a:buFont typeface="Arial" charset="0"/>
              <a:buChar char="•"/>
              <a:defRPr/>
            </a:pPr>
            <a:r>
              <a:rPr lang="en-US" altLang="en-US" sz="2200" dirty="0" smtClean="0">
                <a:latin typeface="Century Gothic" charset="0"/>
                <a:ea typeface="Century Gothic" charset="0"/>
                <a:cs typeface="Century Gothic" charset="0"/>
              </a:rPr>
              <a:t>Create </a:t>
            </a:r>
            <a:r>
              <a:rPr lang="en-US" altLang="en-US" sz="2200" dirty="0">
                <a:latin typeface="Century Gothic" charset="0"/>
                <a:ea typeface="Century Gothic" charset="0"/>
                <a:cs typeface="Century Gothic" charset="0"/>
              </a:rPr>
              <a:t>or revise </a:t>
            </a:r>
            <a:r>
              <a:rPr lang="en-US" altLang="en-US" sz="2200" dirty="0" smtClean="0">
                <a:latin typeface="Century Gothic" charset="0"/>
                <a:ea typeface="Century Gothic" charset="0"/>
                <a:cs typeface="Century Gothic" charset="0"/>
              </a:rPr>
              <a:t>program </a:t>
            </a:r>
            <a:r>
              <a:rPr lang="en-US" altLang="en-US" sz="2200" dirty="0">
                <a:latin typeface="Century Gothic" charset="0"/>
                <a:ea typeface="Century Gothic" charset="0"/>
                <a:cs typeface="Century Gothic" charset="0"/>
              </a:rPr>
              <a:t>or strategic plan</a:t>
            </a:r>
          </a:p>
          <a:p>
            <a:pPr marL="800100" lvl="1" indent="-342900">
              <a:spcAft>
                <a:spcPct val="20000"/>
              </a:spcAft>
              <a:buClr>
                <a:schemeClr val="tx1"/>
              </a:buClr>
              <a:buFont typeface="Arial" charset="0"/>
              <a:buChar char="•"/>
              <a:defRPr/>
            </a:pPr>
            <a:r>
              <a:rPr lang="en-US" altLang="en-US" sz="2200" dirty="0" smtClean="0">
                <a:latin typeface="Century Gothic" charset="0"/>
                <a:ea typeface="Century Gothic" charset="0"/>
                <a:cs typeface="Century Gothic" charset="0"/>
              </a:rPr>
              <a:t>Develop </a:t>
            </a:r>
            <a:r>
              <a:rPr lang="en-US" altLang="en-US" sz="2200" dirty="0">
                <a:latin typeface="Century Gothic" charset="0"/>
                <a:ea typeface="Century Gothic" charset="0"/>
                <a:cs typeface="Century Gothic" charset="0"/>
              </a:rPr>
              <a:t>or revise </a:t>
            </a:r>
            <a:r>
              <a:rPr lang="en-US" altLang="en-US" sz="2200" dirty="0" smtClean="0">
                <a:latin typeface="Century Gothic" charset="0"/>
                <a:ea typeface="Century Gothic" charset="0"/>
                <a:cs typeface="Century Gothic" charset="0"/>
              </a:rPr>
              <a:t>policy</a:t>
            </a:r>
            <a:endParaRPr lang="en-US" altLang="en-US" sz="2200" dirty="0">
              <a:latin typeface="Century Gothic" charset="0"/>
              <a:ea typeface="Century Gothic" charset="0"/>
              <a:cs typeface="Century Gothic" charset="0"/>
            </a:endParaRPr>
          </a:p>
          <a:p>
            <a:pPr marL="800100" lvl="1" indent="-342900">
              <a:spcAft>
                <a:spcPct val="20000"/>
              </a:spcAft>
              <a:buClr>
                <a:schemeClr val="tx1"/>
              </a:buClr>
              <a:buFont typeface="Arial" charset="0"/>
              <a:buChar char="•"/>
              <a:defRPr/>
            </a:pPr>
            <a:r>
              <a:rPr lang="en-US" altLang="en-US" sz="2200" dirty="0" smtClean="0">
                <a:latin typeface="Century Gothic" charset="0"/>
                <a:ea typeface="Century Gothic" charset="0"/>
                <a:cs typeface="Century Gothic" charset="0"/>
              </a:rPr>
              <a:t>Advocate support for a policy </a:t>
            </a:r>
            <a:r>
              <a:rPr lang="en-US" altLang="en-US" sz="2200" dirty="0">
                <a:latin typeface="Century Gothic" charset="0"/>
                <a:ea typeface="Century Gothic" charset="0"/>
                <a:cs typeface="Century Gothic" charset="0"/>
              </a:rPr>
              <a:t>or program</a:t>
            </a:r>
          </a:p>
          <a:p>
            <a:pPr marL="800100" lvl="1" indent="-342900">
              <a:spcAft>
                <a:spcPct val="20000"/>
              </a:spcAft>
              <a:buClr>
                <a:schemeClr val="tx1"/>
              </a:buClr>
              <a:buFont typeface="Arial" charset="0"/>
              <a:buChar char="•"/>
              <a:defRPr/>
            </a:pPr>
            <a:r>
              <a:rPr lang="en-US" altLang="en-US" sz="2200" dirty="0" smtClean="0">
                <a:latin typeface="Century Gothic" charset="0"/>
                <a:ea typeface="Century Gothic" charset="0"/>
                <a:cs typeface="Century Gothic" charset="0"/>
              </a:rPr>
              <a:t>Allocate </a:t>
            </a:r>
            <a:r>
              <a:rPr lang="en-US" altLang="en-US" sz="2200" dirty="0">
                <a:latin typeface="Century Gothic" charset="0"/>
                <a:ea typeface="Century Gothic" charset="0"/>
                <a:cs typeface="Century Gothic" charset="0"/>
              </a:rPr>
              <a:t>resources </a:t>
            </a:r>
          </a:p>
          <a:p>
            <a:pPr marL="800100" lvl="1" indent="-342900">
              <a:spcAft>
                <a:spcPct val="20000"/>
              </a:spcAft>
              <a:buClr>
                <a:schemeClr val="tx1"/>
              </a:buClr>
              <a:buFont typeface="Arial" charset="0"/>
              <a:buChar char="•"/>
              <a:defRPr/>
            </a:pPr>
            <a:r>
              <a:rPr lang="en-US" altLang="en-US" sz="2200" dirty="0" smtClean="0">
                <a:latin typeface="Century Gothic" charset="0"/>
                <a:ea typeface="Century Gothic" charset="0"/>
                <a:cs typeface="Century Gothic" charset="0"/>
              </a:rPr>
              <a:t>Monitor and evaluate a health program/intervention</a:t>
            </a:r>
          </a:p>
          <a:p>
            <a:pPr marL="800100" lvl="1" indent="-342900">
              <a:spcAft>
                <a:spcPct val="20000"/>
              </a:spcAft>
              <a:buClr>
                <a:schemeClr val="tx1"/>
              </a:buClr>
              <a:buFont typeface="Arial" charset="0"/>
              <a:buChar char="•"/>
              <a:defRPr/>
            </a:pPr>
            <a:r>
              <a:rPr lang="en-US" altLang="en-US" sz="2200" dirty="0" smtClean="0">
                <a:latin typeface="Century Gothic" charset="0"/>
                <a:ea typeface="Century Gothic" charset="0"/>
                <a:cs typeface="Century Gothic" charset="0"/>
              </a:rPr>
              <a:t>Conduct client management to ensure good-quality delivery of care </a:t>
            </a:r>
          </a:p>
          <a:p>
            <a:pPr marL="0" lvl="1" eaLnBrk="1" fontAlgn="auto" hangingPunct="1">
              <a:spcBef>
                <a:spcPts val="0"/>
              </a:spcBef>
              <a:spcAft>
                <a:spcPts val="0"/>
              </a:spcAft>
              <a:defRPr/>
            </a:pPr>
            <a:endParaRPr lang="en-US" sz="2200" dirty="0" smtClean="0">
              <a:latin typeface="Century Gothic" charset="0"/>
              <a:ea typeface="Century Gothic" charset="0"/>
              <a:cs typeface="Century Gothic" charset="0"/>
            </a:endParaRPr>
          </a:p>
          <a:p>
            <a:pPr marL="0" lvl="1" eaLnBrk="1" fontAlgn="auto" hangingPunct="1">
              <a:spcBef>
                <a:spcPts val="0"/>
              </a:spcBef>
              <a:spcAft>
                <a:spcPts val="0"/>
              </a:spcAft>
              <a:defRPr/>
            </a:pPr>
            <a:r>
              <a:rPr lang="en-US" sz="2200" dirty="0" smtClean="0">
                <a:latin typeface="Century Gothic" charset="0"/>
                <a:ea typeface="Century Gothic" charset="0"/>
                <a:cs typeface="Century Gothic" charset="0"/>
              </a:rPr>
              <a:t>Review </a:t>
            </a:r>
            <a:r>
              <a:rPr lang="en-US" sz="2200" dirty="0">
                <a:latin typeface="Century Gothic" charset="0"/>
                <a:ea typeface="Century Gothic" charset="0"/>
                <a:cs typeface="Century Gothic" charset="0"/>
              </a:rPr>
              <a:t>of data </a:t>
            </a:r>
            <a:r>
              <a:rPr lang="en-US" sz="2200" dirty="0" smtClean="0">
                <a:latin typeface="Century Gothic" charset="0"/>
                <a:ea typeface="Century Gothic" charset="0"/>
                <a:cs typeface="Century Gothic" charset="0"/>
              </a:rPr>
              <a:t>should be linked </a:t>
            </a:r>
            <a:r>
              <a:rPr lang="en-US" sz="2200" dirty="0">
                <a:latin typeface="Century Gothic" charset="0"/>
                <a:ea typeface="Century Gothic" charset="0"/>
                <a:cs typeface="Century Gothic" charset="0"/>
              </a:rPr>
              <a:t>to a specific </a:t>
            </a:r>
            <a:r>
              <a:rPr lang="en-US" sz="2200" dirty="0" smtClean="0">
                <a:latin typeface="Century Gothic" charset="0"/>
                <a:ea typeface="Century Gothic" charset="0"/>
                <a:cs typeface="Century Gothic" charset="0"/>
              </a:rPr>
              <a:t>decision-making process.</a:t>
            </a:r>
            <a:endParaRPr lang="en-US" sz="2200" dirty="0">
              <a:latin typeface="Century Gothic" charset="0"/>
              <a:ea typeface="Century Gothic" charset="0"/>
              <a:cs typeface="Century Gothic" charset="0"/>
            </a:endParaRPr>
          </a:p>
          <a:p>
            <a:pPr eaLnBrk="1" fontAlgn="auto" hangingPunct="1">
              <a:spcBef>
                <a:spcPts val="0"/>
              </a:spcBef>
              <a:spcAft>
                <a:spcPts val="0"/>
              </a:spcAft>
              <a:defRPr/>
            </a:pP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71511" y="450624"/>
            <a:ext cx="7227887" cy="430887"/>
          </a:xfrm>
        </p:spPr>
        <p:txBody>
          <a:bodyPr/>
          <a:lstStyle/>
          <a:p>
            <a:pPr eaLnBrk="1" hangingPunct="1"/>
            <a:r>
              <a:rPr lang="en-US" altLang="en-US" dirty="0" smtClean="0">
                <a:ea typeface="Futura LT Pro Book"/>
              </a:rPr>
              <a:t>Definition: Data Demand</a:t>
            </a:r>
          </a:p>
        </p:txBody>
      </p:sp>
      <p:sp>
        <p:nvSpPr>
          <p:cNvPr id="3" name="Text Placeholder 2"/>
          <p:cNvSpPr>
            <a:spLocks noGrp="1"/>
          </p:cNvSpPr>
          <p:nvPr>
            <p:ph type="body" idx="1"/>
          </p:nvPr>
        </p:nvSpPr>
        <p:spPr>
          <a:xfrm>
            <a:off x="671511" y="1514929"/>
            <a:ext cx="7115175" cy="3176254"/>
          </a:xfrm>
        </p:spPr>
        <p:txBody>
          <a:bodyPr/>
          <a:lstStyle/>
          <a:p>
            <a:pPr eaLnBrk="1" fontAlgn="auto" hangingPunct="1">
              <a:spcBef>
                <a:spcPts val="0"/>
              </a:spcBef>
              <a:spcAft>
                <a:spcPts val="0"/>
              </a:spcAft>
              <a:buClr>
                <a:schemeClr val="tx1"/>
              </a:buClr>
              <a:defRPr/>
            </a:pPr>
            <a:endParaRPr lang="en-US" altLang="en-US" sz="2400" dirty="0"/>
          </a:p>
          <a:p>
            <a:pPr>
              <a:spcAft>
                <a:spcPct val="20000"/>
              </a:spcAft>
              <a:buClr>
                <a:schemeClr val="tx1"/>
              </a:buClr>
              <a:defRPr/>
            </a:pPr>
            <a:r>
              <a:rPr lang="en-US" altLang="en-US" sz="2400" dirty="0"/>
              <a:t>Decision makers</a:t>
            </a:r>
            <a:r>
              <a:rPr lang="en-US" altLang="en-US" sz="2400" dirty="0" smtClean="0"/>
              <a:t>…</a:t>
            </a:r>
            <a:endParaRPr lang="en-US" altLang="en-US" sz="2400" dirty="0"/>
          </a:p>
          <a:p>
            <a:pPr marL="457200" indent="-457200">
              <a:spcAft>
                <a:spcPct val="20000"/>
              </a:spcAft>
              <a:buClr>
                <a:schemeClr val="tx1"/>
              </a:buClr>
              <a:buFont typeface="Wingdings" panose="05000000000000000000" pitchFamily="2" charset="2"/>
              <a:buChar char="§"/>
              <a:defRPr/>
            </a:pPr>
            <a:r>
              <a:rPr lang="en-US" altLang="en-US" sz="2400" dirty="0" smtClean="0"/>
              <a:t>specify </a:t>
            </a:r>
            <a:r>
              <a:rPr lang="en-US" altLang="en-US" sz="2400" dirty="0"/>
              <a:t>what kind of </a:t>
            </a:r>
            <a:r>
              <a:rPr lang="en-US" altLang="en-US" sz="2400" dirty="0" smtClean="0"/>
              <a:t>information they need</a:t>
            </a:r>
            <a:r>
              <a:rPr lang="en-US" altLang="en-US" sz="2400" dirty="0"/>
              <a:t>…</a:t>
            </a:r>
          </a:p>
          <a:p>
            <a:pPr marL="457200" indent="-457200">
              <a:spcAft>
                <a:spcPct val="20000"/>
              </a:spcAft>
              <a:buClr>
                <a:schemeClr val="tx1"/>
              </a:buClr>
              <a:buFont typeface="Wingdings" panose="05000000000000000000" pitchFamily="2" charset="2"/>
              <a:buChar char="§"/>
              <a:defRPr/>
            </a:pPr>
            <a:r>
              <a:rPr lang="en-US" altLang="en-US" sz="2400" dirty="0" smtClean="0"/>
              <a:t>to </a:t>
            </a:r>
            <a:r>
              <a:rPr lang="en-US" altLang="en-US" sz="2400" dirty="0"/>
              <a:t>inform the </a:t>
            </a:r>
            <a:r>
              <a:rPr lang="en-US" altLang="en-US" sz="2400" dirty="0" smtClean="0"/>
              <a:t>decision-making process…</a:t>
            </a:r>
            <a:endParaRPr lang="en-US" altLang="en-US" sz="2400" dirty="0"/>
          </a:p>
          <a:p>
            <a:pPr marL="457200" indent="-457200">
              <a:spcAft>
                <a:spcPct val="20000"/>
              </a:spcAft>
              <a:buClr>
                <a:schemeClr val="tx1"/>
              </a:buClr>
              <a:buFont typeface="Wingdings" panose="05000000000000000000" pitchFamily="2" charset="2"/>
              <a:buChar char="§"/>
              <a:defRPr/>
            </a:pPr>
            <a:r>
              <a:rPr lang="en-US" altLang="en-US" sz="2400" dirty="0"/>
              <a:t>t</a:t>
            </a:r>
            <a:r>
              <a:rPr lang="en-US" altLang="en-US" sz="2400" dirty="0" smtClean="0"/>
              <a:t>hen seek </a:t>
            </a:r>
            <a:r>
              <a:rPr lang="en-US" altLang="en-US" sz="2400" dirty="0"/>
              <a:t>it </a:t>
            </a:r>
            <a:r>
              <a:rPr lang="en-US" altLang="en-US" sz="2400" dirty="0" smtClean="0"/>
              <a:t>out.</a:t>
            </a:r>
            <a:endParaRPr lang="en-US" altLang="en-US" sz="2400" dirty="0"/>
          </a:p>
          <a:p>
            <a:pPr eaLnBrk="1" fontAlgn="auto" hangingPunct="1">
              <a:spcBef>
                <a:spcPts val="0"/>
              </a:spcBef>
              <a:spcAft>
                <a:spcPts val="0"/>
              </a:spcAft>
              <a:buClr>
                <a:schemeClr val="tx1"/>
              </a:buClr>
              <a:defRPr/>
            </a:pPr>
            <a:endParaRPr lang="en-US" altLang="en-US" sz="2400" dirty="0"/>
          </a:p>
          <a:p>
            <a:pPr eaLnBrk="1" fontAlgn="auto" hangingPunct="1">
              <a:spcBef>
                <a:spcPts val="0"/>
              </a:spcBef>
              <a:spcAft>
                <a:spcPts val="0"/>
              </a:spcAft>
              <a:buClr>
                <a:schemeClr val="tx1"/>
              </a:buClr>
              <a:defRPr/>
            </a:pPr>
            <a:endParaRPr lang="en-US"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59251" y="400963"/>
            <a:ext cx="7227888" cy="430887"/>
          </a:xfrm>
        </p:spPr>
        <p:txBody>
          <a:bodyPr/>
          <a:lstStyle/>
          <a:p>
            <a:pPr eaLnBrk="1" hangingPunct="1"/>
            <a:r>
              <a:rPr lang="en-US" altLang="en-US" dirty="0" smtClean="0">
                <a:ea typeface="Futura LT Pro Book"/>
              </a:rPr>
              <a:t>Data-Informed Decision-Making Process</a:t>
            </a:r>
          </a:p>
        </p:txBody>
      </p:sp>
      <p:pic>
        <p:nvPicPr>
          <p:cNvPr id="41987" name="Picture 3" descr="measure flow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1627188"/>
            <a:ext cx="61245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measure flow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1495878"/>
            <a:ext cx="6876566" cy="488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ultiply 5"/>
          <p:cNvSpPr/>
          <p:nvPr/>
        </p:nvSpPr>
        <p:spPr>
          <a:xfrm>
            <a:off x="1770971" y="2299017"/>
            <a:ext cx="3765821" cy="333298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ASURE_Eval_slide_template">
  <a:themeElements>
    <a:clrScheme name="MEASURE_Eval_slide_template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EASURE_Eval_slide_template-1">
  <a:themeElements>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MEASURE_Eval_slide_template</Template>
  <TotalTime>8118</TotalTime>
  <Words>3050</Words>
  <Application>Microsoft Office PowerPoint</Application>
  <PresentationFormat>On-screen Show (4:3)</PresentationFormat>
  <Paragraphs>256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18</vt:i4>
      </vt:variant>
    </vt:vector>
  </HeadingPairs>
  <TitlesOfParts>
    <vt:vector size="34" baseType="lpstr">
      <vt:lpstr>Arial</vt:lpstr>
      <vt:lpstr>Calibri</vt:lpstr>
      <vt:lpstr>Century Gothic</vt:lpstr>
      <vt:lpstr>Futura LT Pro Book</vt:lpstr>
      <vt:lpstr>Times New Roman</vt:lpstr>
      <vt:lpstr>Wingdings</vt:lpstr>
      <vt:lpstr>MEASURE_Eval_slide_template</vt:lpstr>
      <vt:lpstr>Custom Design</vt:lpstr>
      <vt:lpstr>Theme1</vt:lpstr>
      <vt:lpstr>1_Custom Design</vt:lpstr>
      <vt:lpstr>2_Custom Design</vt:lpstr>
      <vt:lpstr>3_Custom Design</vt:lpstr>
      <vt:lpstr>4_Custom Design</vt:lpstr>
      <vt:lpstr>MEASURE_Eval_slide_template-1</vt:lpstr>
      <vt:lpstr>5_Custom Design</vt:lpstr>
      <vt:lpstr>Office Theme</vt:lpstr>
      <vt:lpstr>PowerPoint Presentation</vt:lpstr>
      <vt:lpstr>Session 1: Learning Objectives</vt:lpstr>
      <vt:lpstr>Overview</vt:lpstr>
      <vt:lpstr>Context</vt:lpstr>
      <vt:lpstr>The Value of Data</vt:lpstr>
      <vt:lpstr>Why Improve Data Demand and Use? </vt:lpstr>
      <vt:lpstr>Definition: Data Use</vt:lpstr>
      <vt:lpstr>Definition: Data Demand</vt:lpstr>
      <vt:lpstr>Data-Informed Decision-Making Process</vt:lpstr>
      <vt:lpstr> Context of Decision Making</vt:lpstr>
      <vt:lpstr> Context of Decision Making</vt:lpstr>
      <vt:lpstr> Context of Decision Making</vt:lpstr>
      <vt:lpstr>Why Consider Decisions?</vt:lpstr>
      <vt:lpstr>Conceptual Theory: Data Use to Strengthen Health Systems</vt:lpstr>
      <vt:lpstr>Role of Data-Use Interventions in Health Systems</vt:lpstr>
      <vt:lpstr>Data-Demand-and-Use Interventions</vt:lpstr>
      <vt:lpstr>Data-Demand-and-Use Interventions</vt:lpstr>
      <vt:lpstr>PowerPoint Presentation</vt:lpstr>
    </vt:vector>
  </TitlesOfParts>
  <Company>UNC-CH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Carolina Population Center</dc:creator>
  <cp:lastModifiedBy>Todloski, Denise Brame</cp:lastModifiedBy>
  <cp:revision>304</cp:revision>
  <dcterms:created xsi:type="dcterms:W3CDTF">2006-10-04T15:25:38Z</dcterms:created>
  <dcterms:modified xsi:type="dcterms:W3CDTF">2017-01-31T15:46:06Z</dcterms:modified>
</cp:coreProperties>
</file>