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67" r:id="rId5"/>
    <p:sldMasterId id="2147483679" r:id="rId6"/>
  </p:sldMasterIdLst>
  <p:notesMasterIdLst>
    <p:notesMasterId r:id="rId35"/>
  </p:notesMasterIdLst>
  <p:sldIdLst>
    <p:sldId id="279" r:id="rId7"/>
    <p:sldId id="294" r:id="rId8"/>
    <p:sldId id="287" r:id="rId9"/>
    <p:sldId id="292" r:id="rId10"/>
    <p:sldId id="288" r:id="rId11"/>
    <p:sldId id="295" r:id="rId12"/>
    <p:sldId id="257" r:id="rId13"/>
    <p:sldId id="281" r:id="rId14"/>
    <p:sldId id="283" r:id="rId15"/>
    <p:sldId id="259" r:id="rId16"/>
    <p:sldId id="270" r:id="rId17"/>
    <p:sldId id="269" r:id="rId18"/>
    <p:sldId id="289" r:id="rId19"/>
    <p:sldId id="262" r:id="rId20"/>
    <p:sldId id="290" r:id="rId21"/>
    <p:sldId id="278" r:id="rId22"/>
    <p:sldId id="261" r:id="rId23"/>
    <p:sldId id="293" r:id="rId24"/>
    <p:sldId id="291" r:id="rId25"/>
    <p:sldId id="296" r:id="rId26"/>
    <p:sldId id="284" r:id="rId27"/>
    <p:sldId id="285" r:id="rId28"/>
    <p:sldId id="263" r:id="rId29"/>
    <p:sldId id="265" r:id="rId30"/>
    <p:sldId id="266" r:id="rId31"/>
    <p:sldId id="268" r:id="rId32"/>
    <p:sldId id="297" r:id="rId33"/>
    <p:sldId id="280"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e Reid" initials="DR" lastIdx="2" clrIdx="0">
    <p:extLst/>
  </p:cmAuthor>
  <p:cmAuthor id="2" name="JSI" initials="J"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423" autoAdjust="0"/>
  </p:normalViewPr>
  <p:slideViewPr>
    <p:cSldViewPr>
      <p:cViewPr varScale="1">
        <p:scale>
          <a:sx n="77" d="100"/>
          <a:sy n="77" d="100"/>
        </p:scale>
        <p:origin x="1546" y="5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5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226D1A7-08E2-4980-A045-089E0D2454CA}" type="datetimeFigureOut">
              <a:rPr lang="en-US" smtClean="0"/>
              <a:t>2/6/2017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7374439-B5BF-42C0-8FF8-29C029F345F1}" type="slidenum">
              <a:rPr lang="en-US" smtClean="0"/>
              <a:t>‹#›</a:t>
            </a:fld>
            <a:endParaRPr lang="en-US"/>
          </a:p>
        </p:txBody>
      </p:sp>
    </p:spTree>
    <p:extLst>
      <p:ext uri="{BB962C8B-B14F-4D97-AF65-F5344CB8AC3E}">
        <p14:creationId xmlns:p14="http://schemas.microsoft.com/office/powerpoint/2010/main" val="868101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who.int/whr/2000/en/"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t>
            </a:r>
            <a:r>
              <a:rPr lang="en-US" dirty="0"/>
              <a:t> </a:t>
            </a:r>
            <a:r>
              <a:rPr lang="en-US" dirty="0" smtClean="0"/>
              <a:t>a time of opportunities </a:t>
            </a:r>
            <a:r>
              <a:rPr lang="en-US" dirty="0"/>
              <a:t> </a:t>
            </a:r>
            <a:r>
              <a:rPr lang="en-US" dirty="0" smtClean="0"/>
              <a:t>for strengthening country  RHIS:</a:t>
            </a:r>
          </a:p>
          <a:p>
            <a:pPr marL="174708" indent="-174708">
              <a:buFont typeface="Arial" panose="020B0604020202020204" pitchFamily="34" charset="0"/>
              <a:buChar char="•"/>
            </a:pPr>
            <a:r>
              <a:rPr lang="en-US" dirty="0" smtClean="0"/>
              <a:t>Many countries and donors are  requesting “real time data” to monitor closely the progress in health system strengthening, as well as various SDG indicators. Such data only be provided by RHIS, because surveys are too expensive and therefore can only be done every 3-5 years</a:t>
            </a:r>
          </a:p>
          <a:p>
            <a:pPr marL="174708" indent="-174708">
              <a:buFont typeface="Arial" panose="020B0604020202020204" pitchFamily="34" charset="0"/>
              <a:buChar char="•"/>
            </a:pPr>
            <a:r>
              <a:rPr lang="en-US" dirty="0" smtClean="0"/>
              <a:t>Also, RHIS is the only data source for patient/client compliance for preventive episodes such as pregnancies and chronic diseases such as tuberculosis, HIV/AIDS, diabetes, and hypertension. </a:t>
            </a:r>
          </a:p>
          <a:p>
            <a:endParaRPr lang="en-US" dirty="0"/>
          </a:p>
          <a:p>
            <a:r>
              <a:rPr lang="en-US" dirty="0" smtClean="0"/>
              <a:t>Measure Evaluation, a USAID funded project on health information system strengthening, has developed a package of RHIS strengthening interventions such as:</a:t>
            </a:r>
          </a:p>
          <a:p>
            <a:pPr marL="174708" indent="-174708">
              <a:buFont typeface="Arial" charset="0"/>
              <a:buChar char="•"/>
            </a:pPr>
            <a:r>
              <a:rPr lang="en-US" dirty="0" smtClean="0"/>
              <a:t>Use of PRISM tools to assess RHIS performance</a:t>
            </a:r>
          </a:p>
          <a:p>
            <a:pPr marL="174708" indent="-174708">
              <a:buFont typeface="Arial" charset="0"/>
              <a:buChar char="•"/>
            </a:pPr>
            <a:r>
              <a:rPr lang="en-US" dirty="0" smtClean="0"/>
              <a:t>Regional networking for RHIS advocacy and knowledge management </a:t>
            </a:r>
          </a:p>
          <a:p>
            <a:pPr marL="174708" indent="-174708">
              <a:buFont typeface="Arial" charset="0"/>
              <a:buChar char="•"/>
            </a:pPr>
            <a:r>
              <a:rPr lang="en-US" dirty="0" smtClean="0"/>
              <a:t>Development of global standard RHIS curriculum with world wide partners</a:t>
            </a:r>
          </a:p>
          <a:p>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1</a:t>
            </a:fld>
            <a:endParaRPr lang="en-US"/>
          </a:p>
        </p:txBody>
      </p:sp>
    </p:spTree>
    <p:extLst>
      <p:ext uri="{BB962C8B-B14F-4D97-AF65-F5344CB8AC3E}">
        <p14:creationId xmlns:p14="http://schemas.microsoft.com/office/powerpoint/2010/main" val="38710053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Examples of management functions</a:t>
            </a:r>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10</a:t>
            </a:fld>
            <a:endParaRPr lang="en-US"/>
          </a:p>
        </p:txBody>
      </p:sp>
    </p:spTree>
    <p:extLst>
      <p:ext uri="{BB962C8B-B14F-4D97-AF65-F5344CB8AC3E}">
        <p14:creationId xmlns:p14="http://schemas.microsoft.com/office/powerpoint/2010/main" val="3126868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management functions</a:t>
            </a:r>
          </a:p>
          <a:p>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11</a:t>
            </a:fld>
            <a:endParaRPr lang="en-US"/>
          </a:p>
        </p:txBody>
      </p:sp>
    </p:spTree>
    <p:extLst>
      <p:ext uri="{BB962C8B-B14F-4D97-AF65-F5344CB8AC3E}">
        <p14:creationId xmlns:p14="http://schemas.microsoft.com/office/powerpoint/2010/main" val="2725106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management functions</a:t>
            </a:r>
          </a:p>
          <a:p>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12</a:t>
            </a:fld>
            <a:endParaRPr lang="en-US"/>
          </a:p>
        </p:txBody>
      </p:sp>
    </p:spTree>
    <p:extLst>
      <p:ext uri="{BB962C8B-B14F-4D97-AF65-F5344CB8AC3E}">
        <p14:creationId xmlns:p14="http://schemas.microsoft.com/office/powerpoint/2010/main" val="29606626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374439-B5BF-42C0-8FF8-29C029F345F1}" type="slidenum">
              <a:rPr lang="en-US" smtClean="0"/>
              <a:t>13</a:t>
            </a:fld>
            <a:endParaRPr lang="en-US"/>
          </a:p>
        </p:txBody>
      </p:sp>
    </p:spTree>
    <p:extLst>
      <p:ext uri="{BB962C8B-B14F-4D97-AF65-F5344CB8AC3E}">
        <p14:creationId xmlns:p14="http://schemas.microsoft.com/office/powerpoint/2010/main" val="29606626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11">
              <a:defRPr sz="2400">
                <a:solidFill>
                  <a:schemeClr val="hlink"/>
                </a:solidFill>
                <a:latin typeface="Times New Roman" pitchFamily="18" charset="0"/>
              </a:defRPr>
            </a:lvl1pPr>
            <a:lvl2pPr marL="742909" indent="-285734" defTabSz="931811">
              <a:defRPr sz="2400">
                <a:solidFill>
                  <a:schemeClr val="hlink"/>
                </a:solidFill>
                <a:latin typeface="Times New Roman" pitchFamily="18" charset="0"/>
              </a:defRPr>
            </a:lvl2pPr>
            <a:lvl3pPr marL="1142937" indent="-228587" defTabSz="931811">
              <a:defRPr sz="2400">
                <a:solidFill>
                  <a:schemeClr val="hlink"/>
                </a:solidFill>
                <a:latin typeface="Times New Roman" pitchFamily="18" charset="0"/>
              </a:defRPr>
            </a:lvl3pPr>
            <a:lvl4pPr marL="1600111" indent="-228587" defTabSz="931811">
              <a:defRPr sz="2400">
                <a:solidFill>
                  <a:schemeClr val="hlink"/>
                </a:solidFill>
                <a:latin typeface="Times New Roman" pitchFamily="18" charset="0"/>
              </a:defRPr>
            </a:lvl4pPr>
            <a:lvl5pPr marL="2057287" indent="-228587" defTabSz="931811">
              <a:defRPr sz="2400">
                <a:solidFill>
                  <a:schemeClr val="hlink"/>
                </a:solidFill>
                <a:latin typeface="Times New Roman" pitchFamily="18" charset="0"/>
              </a:defRPr>
            </a:lvl5pPr>
            <a:lvl6pPr marL="2514461" indent="-228587" algn="ctr" defTabSz="931811" eaLnBrk="0" fontAlgn="base" hangingPunct="0">
              <a:spcBef>
                <a:spcPct val="0"/>
              </a:spcBef>
              <a:spcAft>
                <a:spcPct val="0"/>
              </a:spcAft>
              <a:defRPr sz="2400">
                <a:solidFill>
                  <a:schemeClr val="hlink"/>
                </a:solidFill>
                <a:latin typeface="Times New Roman" pitchFamily="18" charset="0"/>
              </a:defRPr>
            </a:lvl6pPr>
            <a:lvl7pPr marL="2971635" indent="-228587" algn="ctr" defTabSz="931811" eaLnBrk="0" fontAlgn="base" hangingPunct="0">
              <a:spcBef>
                <a:spcPct val="0"/>
              </a:spcBef>
              <a:spcAft>
                <a:spcPct val="0"/>
              </a:spcAft>
              <a:defRPr sz="2400">
                <a:solidFill>
                  <a:schemeClr val="hlink"/>
                </a:solidFill>
                <a:latin typeface="Times New Roman" pitchFamily="18" charset="0"/>
              </a:defRPr>
            </a:lvl7pPr>
            <a:lvl8pPr marL="3428811" indent="-228587" algn="ctr" defTabSz="931811" eaLnBrk="0" fontAlgn="base" hangingPunct="0">
              <a:spcBef>
                <a:spcPct val="0"/>
              </a:spcBef>
              <a:spcAft>
                <a:spcPct val="0"/>
              </a:spcAft>
              <a:defRPr sz="2400">
                <a:solidFill>
                  <a:schemeClr val="hlink"/>
                </a:solidFill>
                <a:latin typeface="Times New Roman" pitchFamily="18" charset="0"/>
              </a:defRPr>
            </a:lvl8pPr>
            <a:lvl9pPr marL="3885985" indent="-228587" algn="ctr" defTabSz="931811" eaLnBrk="0" fontAlgn="base" hangingPunct="0">
              <a:spcBef>
                <a:spcPct val="0"/>
              </a:spcBef>
              <a:spcAft>
                <a:spcPct val="0"/>
              </a:spcAft>
              <a:defRPr sz="2400">
                <a:solidFill>
                  <a:schemeClr val="hlink"/>
                </a:solidFill>
                <a:latin typeface="Times New Roman" pitchFamily="18" charset="0"/>
              </a:defRPr>
            </a:lvl9pPr>
          </a:lstStyle>
          <a:p>
            <a:fld id="{BEF01192-BDF7-4DE7-BDD9-BFE6C2EC0F2E}" type="slidenum">
              <a:rPr lang="en-US" altLang="en-US" sz="1200">
                <a:solidFill>
                  <a:schemeClr val="tx1"/>
                </a:solidFill>
              </a:rPr>
              <a:pPr/>
              <a:t>14</a:t>
            </a:fld>
            <a:endParaRPr lang="en-US" altLang="en-US" sz="1200">
              <a:solidFill>
                <a:schemeClr val="tx1"/>
              </a:solidFill>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27191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11">
              <a:defRPr sz="2400">
                <a:solidFill>
                  <a:schemeClr val="hlink"/>
                </a:solidFill>
                <a:latin typeface="Times New Roman" pitchFamily="18" charset="0"/>
              </a:defRPr>
            </a:lvl1pPr>
            <a:lvl2pPr marL="742909" indent="-285734" defTabSz="931811">
              <a:defRPr sz="2400">
                <a:solidFill>
                  <a:schemeClr val="hlink"/>
                </a:solidFill>
                <a:latin typeface="Times New Roman" pitchFamily="18" charset="0"/>
              </a:defRPr>
            </a:lvl2pPr>
            <a:lvl3pPr marL="1142937" indent="-228587" defTabSz="931811">
              <a:defRPr sz="2400">
                <a:solidFill>
                  <a:schemeClr val="hlink"/>
                </a:solidFill>
                <a:latin typeface="Times New Roman" pitchFamily="18" charset="0"/>
              </a:defRPr>
            </a:lvl3pPr>
            <a:lvl4pPr marL="1600111" indent="-228587" defTabSz="931811">
              <a:defRPr sz="2400">
                <a:solidFill>
                  <a:schemeClr val="hlink"/>
                </a:solidFill>
                <a:latin typeface="Times New Roman" pitchFamily="18" charset="0"/>
              </a:defRPr>
            </a:lvl4pPr>
            <a:lvl5pPr marL="2057287" indent="-228587" defTabSz="931811">
              <a:defRPr sz="2400">
                <a:solidFill>
                  <a:schemeClr val="hlink"/>
                </a:solidFill>
                <a:latin typeface="Times New Roman" pitchFamily="18" charset="0"/>
              </a:defRPr>
            </a:lvl5pPr>
            <a:lvl6pPr marL="2514461" indent="-228587" algn="ctr" defTabSz="931811" eaLnBrk="0" fontAlgn="base" hangingPunct="0">
              <a:spcBef>
                <a:spcPct val="0"/>
              </a:spcBef>
              <a:spcAft>
                <a:spcPct val="0"/>
              </a:spcAft>
              <a:defRPr sz="2400">
                <a:solidFill>
                  <a:schemeClr val="hlink"/>
                </a:solidFill>
                <a:latin typeface="Times New Roman" pitchFamily="18" charset="0"/>
              </a:defRPr>
            </a:lvl6pPr>
            <a:lvl7pPr marL="2971635" indent="-228587" algn="ctr" defTabSz="931811" eaLnBrk="0" fontAlgn="base" hangingPunct="0">
              <a:spcBef>
                <a:spcPct val="0"/>
              </a:spcBef>
              <a:spcAft>
                <a:spcPct val="0"/>
              </a:spcAft>
              <a:defRPr sz="2400">
                <a:solidFill>
                  <a:schemeClr val="hlink"/>
                </a:solidFill>
                <a:latin typeface="Times New Roman" pitchFamily="18" charset="0"/>
              </a:defRPr>
            </a:lvl7pPr>
            <a:lvl8pPr marL="3428811" indent="-228587" algn="ctr" defTabSz="931811" eaLnBrk="0" fontAlgn="base" hangingPunct="0">
              <a:spcBef>
                <a:spcPct val="0"/>
              </a:spcBef>
              <a:spcAft>
                <a:spcPct val="0"/>
              </a:spcAft>
              <a:defRPr sz="2400">
                <a:solidFill>
                  <a:schemeClr val="hlink"/>
                </a:solidFill>
                <a:latin typeface="Times New Roman" pitchFamily="18" charset="0"/>
              </a:defRPr>
            </a:lvl8pPr>
            <a:lvl9pPr marL="3885985" indent="-228587" algn="ctr" defTabSz="931811" eaLnBrk="0" fontAlgn="base" hangingPunct="0">
              <a:spcBef>
                <a:spcPct val="0"/>
              </a:spcBef>
              <a:spcAft>
                <a:spcPct val="0"/>
              </a:spcAft>
              <a:defRPr sz="2400">
                <a:solidFill>
                  <a:schemeClr val="hlink"/>
                </a:solidFill>
                <a:latin typeface="Times New Roman" pitchFamily="18" charset="0"/>
              </a:defRPr>
            </a:lvl9pPr>
          </a:lstStyle>
          <a:p>
            <a:fld id="{BEF01192-BDF7-4DE7-BDD9-BFE6C2EC0F2E}" type="slidenum">
              <a:rPr lang="en-US" altLang="en-US" sz="1200">
                <a:solidFill>
                  <a:schemeClr val="tx1"/>
                </a:solidFill>
              </a:rPr>
              <a:pPr/>
              <a:t>15</a:t>
            </a:fld>
            <a:endParaRPr lang="en-US" altLang="en-US" sz="1200">
              <a:solidFill>
                <a:schemeClr val="tx1"/>
              </a:solidFill>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271914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93260"/>
            <a:ext cx="5608320" cy="4183380"/>
          </a:xfrm>
        </p:spPr>
        <p:txBody>
          <a:bodyPr/>
          <a:lstStyle/>
          <a:p>
            <a:r>
              <a:rPr lang="en-US" dirty="0" smtClean="0"/>
              <a:t>So, where do you get the information needed to support all these health system functions? Answer: from a variety of sources of information</a:t>
            </a:r>
          </a:p>
          <a:p>
            <a:endParaRPr lang="en-US" dirty="0" smtClean="0"/>
          </a:p>
          <a:p>
            <a:r>
              <a:rPr lang="en-US" dirty="0" smtClean="0"/>
              <a:t>First, population-based data sources:</a:t>
            </a:r>
            <a:endParaRPr lang="en-US" b="1" dirty="0"/>
          </a:p>
          <a:p>
            <a:r>
              <a:rPr lang="en-US" b="1" dirty="0" smtClean="0"/>
              <a:t>Census:</a:t>
            </a:r>
          </a:p>
          <a:p>
            <a:pPr marL="174708" indent="-174708">
              <a:buFont typeface="Arial" panose="020B0604020202020204" pitchFamily="34" charset="0"/>
              <a:buChar char="•"/>
            </a:pPr>
            <a:r>
              <a:rPr lang="en-US" dirty="0" smtClean="0"/>
              <a:t>Most censuses are every ten years </a:t>
            </a:r>
          </a:p>
          <a:p>
            <a:pPr marL="174708" indent="-174708">
              <a:buFont typeface="Arial" panose="020B0604020202020204" pitchFamily="34" charset="0"/>
              <a:buChar char="•"/>
            </a:pPr>
            <a:r>
              <a:rPr lang="en-US" dirty="0" smtClean="0"/>
              <a:t>Provides </a:t>
            </a:r>
            <a:r>
              <a:rPr lang="en-US" dirty="0"/>
              <a:t>data on </a:t>
            </a:r>
            <a:r>
              <a:rPr lang="en-US" dirty="0" smtClean="0"/>
              <a:t>population and </a:t>
            </a:r>
            <a:r>
              <a:rPr lang="en-US" dirty="0"/>
              <a:t>socioeconomic characteristics by small </a:t>
            </a:r>
            <a:r>
              <a:rPr lang="en-US" dirty="0" smtClean="0"/>
              <a:t>geographic area</a:t>
            </a:r>
          </a:p>
          <a:p>
            <a:pPr marL="174708" indent="-174708">
              <a:buFont typeface="Arial" panose="020B0604020202020204" pitchFamily="34" charset="0"/>
              <a:buChar char="•"/>
            </a:pPr>
            <a:r>
              <a:rPr lang="en-US" dirty="0" smtClean="0"/>
              <a:t>Provides denominator for the provision of services </a:t>
            </a:r>
          </a:p>
          <a:p>
            <a:pPr marL="174708" indent="-174708">
              <a:buFont typeface="Arial" panose="020B0604020202020204" pitchFamily="34" charset="0"/>
              <a:buChar char="•"/>
            </a:pPr>
            <a:r>
              <a:rPr lang="en-US" dirty="0" smtClean="0"/>
              <a:t>Can also provide mortality </a:t>
            </a:r>
            <a:r>
              <a:rPr lang="en-US" dirty="0"/>
              <a:t>estimates if civil </a:t>
            </a:r>
            <a:r>
              <a:rPr lang="en-US" dirty="0" smtClean="0"/>
              <a:t>registration is </a:t>
            </a:r>
            <a:r>
              <a:rPr lang="en-US" dirty="0"/>
              <a:t>inadequate</a:t>
            </a:r>
          </a:p>
          <a:p>
            <a:r>
              <a:rPr lang="en-US" b="1" dirty="0" smtClean="0"/>
              <a:t>Surveys</a:t>
            </a:r>
          </a:p>
          <a:p>
            <a:pPr marL="174708" indent="-174708">
              <a:buFont typeface="Arial" panose="020B0604020202020204" pitchFamily="34" charset="0"/>
              <a:buChar char="•"/>
            </a:pPr>
            <a:r>
              <a:rPr lang="en-US" dirty="0"/>
              <a:t>A regular well-integrated country demand-driven survey</a:t>
            </a:r>
          </a:p>
          <a:p>
            <a:r>
              <a:rPr lang="en-US" dirty="0" smtClean="0"/>
              <a:t>system </a:t>
            </a:r>
            <a:r>
              <a:rPr lang="en-US" dirty="0"/>
              <a:t>which is part of a national health </a:t>
            </a:r>
            <a:r>
              <a:rPr lang="en-US" dirty="0" smtClean="0"/>
              <a:t>information system </a:t>
            </a:r>
          </a:p>
          <a:p>
            <a:pPr marL="174708" indent="-174708">
              <a:buFont typeface="Arial" panose="020B0604020202020204" pitchFamily="34" charset="0"/>
              <a:buChar char="•"/>
            </a:pPr>
            <a:r>
              <a:rPr lang="en-US" dirty="0" smtClean="0"/>
              <a:t>Generates </a:t>
            </a:r>
            <a:r>
              <a:rPr lang="en-US" dirty="0"/>
              <a:t>high-quality information on</a:t>
            </a:r>
          </a:p>
          <a:p>
            <a:r>
              <a:rPr lang="en-US" dirty="0"/>
              <a:t>population health, risk factors, health service coverage</a:t>
            </a:r>
          </a:p>
          <a:p>
            <a:pPr marL="174708" indent="-174708">
              <a:buFont typeface="Arial" panose="020B0604020202020204" pitchFamily="34" charset="0"/>
              <a:buChar char="•"/>
            </a:pPr>
            <a:r>
              <a:rPr lang="en-US" dirty="0" smtClean="0"/>
              <a:t>Data are </a:t>
            </a:r>
            <a:r>
              <a:rPr lang="en-US" dirty="0"/>
              <a:t>internationally comparable</a:t>
            </a:r>
            <a:endParaRPr lang="en-US" b="1" dirty="0"/>
          </a:p>
          <a:p>
            <a:r>
              <a:rPr lang="en-US" b="1" dirty="0" smtClean="0"/>
              <a:t>Civil Registration</a:t>
            </a:r>
          </a:p>
          <a:p>
            <a:pPr marL="174708" indent="-174708">
              <a:buFont typeface="Arial" panose="020B0604020202020204" pitchFamily="34" charset="0"/>
              <a:buChar char="•"/>
            </a:pPr>
            <a:r>
              <a:rPr lang="en-US" dirty="0"/>
              <a:t>A properly functioning system with high </a:t>
            </a:r>
            <a:r>
              <a:rPr lang="en-US" dirty="0" smtClean="0"/>
              <a:t>coverage that produces: (1) </a:t>
            </a:r>
            <a:r>
              <a:rPr lang="en-US" dirty="0"/>
              <a:t>numbers of </a:t>
            </a:r>
            <a:r>
              <a:rPr lang="en-US" dirty="0" smtClean="0"/>
              <a:t>births; (2) </a:t>
            </a:r>
            <a:r>
              <a:rPr lang="en-US" dirty="0"/>
              <a:t>numbers of deaths by age and </a:t>
            </a:r>
            <a:r>
              <a:rPr lang="en-US" dirty="0" smtClean="0"/>
              <a:t>sex; (3) causes </a:t>
            </a:r>
            <a:r>
              <a:rPr lang="en-US" dirty="0"/>
              <a:t>of deaths, classified </a:t>
            </a:r>
            <a:r>
              <a:rPr lang="en-US" dirty="0" smtClean="0"/>
              <a:t>according to </a:t>
            </a:r>
            <a:r>
              <a:rPr lang="en-US" dirty="0"/>
              <a:t>a standard set of medical </a:t>
            </a:r>
            <a:r>
              <a:rPr lang="en-US" dirty="0" smtClean="0"/>
              <a:t>criteria</a:t>
            </a:r>
          </a:p>
          <a:p>
            <a:pPr marL="174708" indent="-174708">
              <a:buFont typeface="Arial" panose="020B0604020202020204" pitchFamily="34" charset="0"/>
              <a:buChar char="•"/>
            </a:pPr>
            <a:r>
              <a:rPr lang="en-US" dirty="0" smtClean="0"/>
              <a:t>Often managed by other government structures than Ministry of Health, which makes it difficult to set up and manage </a:t>
            </a:r>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16</a:t>
            </a:fld>
            <a:endParaRPr lang="en-US"/>
          </a:p>
        </p:txBody>
      </p:sp>
    </p:spTree>
    <p:extLst>
      <p:ext uri="{BB962C8B-B14F-4D97-AF65-F5344CB8AC3E}">
        <p14:creationId xmlns:p14="http://schemas.microsoft.com/office/powerpoint/2010/main" val="2087709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Most of the data </a:t>
            </a:r>
            <a:r>
              <a:rPr lang="en-US" dirty="0" smtClean="0"/>
              <a:t>are </a:t>
            </a:r>
            <a:r>
              <a:rPr lang="en-US" dirty="0"/>
              <a:t>gathered by </a:t>
            </a:r>
            <a:r>
              <a:rPr lang="en-US" dirty="0" smtClean="0"/>
              <a:t>healthcare </a:t>
            </a:r>
            <a:r>
              <a:rPr lang="en-US" dirty="0"/>
              <a:t>providers as they go about their work, but </a:t>
            </a:r>
            <a:r>
              <a:rPr lang="en-US" dirty="0" smtClean="0"/>
              <a:t>they are also collected by </a:t>
            </a:r>
            <a:r>
              <a:rPr lang="en-US" dirty="0"/>
              <a:t>supervisors and through </a:t>
            </a:r>
            <a:r>
              <a:rPr lang="en-US" dirty="0" smtClean="0"/>
              <a:t>various </a:t>
            </a:r>
            <a:r>
              <a:rPr lang="en-US" dirty="0"/>
              <a:t>routine health facility surveys. </a:t>
            </a:r>
            <a:endParaRPr lang="en-US" dirty="0" smtClean="0"/>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smtClean="0"/>
              <a:t>Most of these data are collected on a routine basis: hence the name, “Routine Health Information Systems” (RHIS).</a:t>
            </a:r>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17</a:t>
            </a:fld>
            <a:endParaRPr lang="en-US"/>
          </a:p>
        </p:txBody>
      </p:sp>
    </p:spTree>
    <p:extLst>
      <p:ext uri="{BB962C8B-B14F-4D97-AF65-F5344CB8AC3E}">
        <p14:creationId xmlns:p14="http://schemas.microsoft.com/office/powerpoint/2010/main" val="14041180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60850"/>
            <a:ext cx="5608320" cy="4730750"/>
          </a:xfrm>
        </p:spPr>
        <p:txBody>
          <a:bodyPr/>
          <a:lstStyle/>
          <a:p>
            <a:r>
              <a:rPr lang="en-US" baseline="0" dirty="0" smtClean="0"/>
              <a:t>Think what’s logical: Inputs</a:t>
            </a:r>
            <a:r>
              <a:rPr lang="en-US" dirty="0" smtClean="0"/>
              <a:t> – Process </a:t>
            </a:r>
            <a:r>
              <a:rPr lang="en-US" dirty="0"/>
              <a:t>– Outputs</a:t>
            </a:r>
            <a:endParaRPr lang="en-US" baseline="0" dirty="0" smtClean="0"/>
          </a:p>
          <a:p>
            <a:r>
              <a:rPr lang="en-US" b="1" dirty="0"/>
              <a:t>Inputs</a:t>
            </a:r>
          </a:p>
          <a:p>
            <a:r>
              <a:rPr lang="en-US" dirty="0"/>
              <a:t>1. </a:t>
            </a:r>
            <a:r>
              <a:rPr lang="en-US" b="1" dirty="0"/>
              <a:t>Health information system </a:t>
            </a:r>
            <a:r>
              <a:rPr lang="en-US" b="1" dirty="0" smtClean="0"/>
              <a:t>resources. </a:t>
            </a:r>
            <a:r>
              <a:rPr lang="en-US" dirty="0" smtClean="0"/>
              <a:t>These </a:t>
            </a:r>
            <a:r>
              <a:rPr lang="en-US" dirty="0"/>
              <a:t>include the legislative, </a:t>
            </a:r>
            <a:r>
              <a:rPr lang="en-US" dirty="0" smtClean="0"/>
              <a:t>regulatory,</a:t>
            </a:r>
            <a:endParaRPr lang="en-US" dirty="0"/>
          </a:p>
          <a:p>
            <a:r>
              <a:rPr lang="en-US" dirty="0"/>
              <a:t>and planning frameworks required to ensure a fully functioning health information</a:t>
            </a:r>
          </a:p>
          <a:p>
            <a:r>
              <a:rPr lang="en-US" dirty="0" smtClean="0"/>
              <a:t>system </a:t>
            </a:r>
            <a:r>
              <a:rPr lang="en-US" dirty="0"/>
              <a:t>and the resources that are prerequisites for such a system to be functional.</a:t>
            </a:r>
          </a:p>
          <a:p>
            <a:r>
              <a:rPr lang="en-US" dirty="0"/>
              <a:t>Such resources involve personnel, financing, logistics support, information and</a:t>
            </a:r>
          </a:p>
          <a:p>
            <a:r>
              <a:rPr lang="en-US" dirty="0"/>
              <a:t>communications technology (ICT), and coordinating mechanisms within and between</a:t>
            </a:r>
          </a:p>
          <a:p>
            <a:r>
              <a:rPr lang="en-US" dirty="0"/>
              <a:t>the six </a:t>
            </a:r>
            <a:r>
              <a:rPr lang="en-US" dirty="0" smtClean="0"/>
              <a:t>components.</a:t>
            </a:r>
            <a:endParaRPr lang="en-US" dirty="0"/>
          </a:p>
          <a:p>
            <a:r>
              <a:rPr lang="en-US" b="1" dirty="0"/>
              <a:t>Processes</a:t>
            </a:r>
          </a:p>
          <a:p>
            <a:r>
              <a:rPr lang="en-US" dirty="0"/>
              <a:t>2. </a:t>
            </a:r>
            <a:r>
              <a:rPr lang="en-US" b="1" dirty="0" smtClean="0"/>
              <a:t>Indicators. </a:t>
            </a:r>
            <a:r>
              <a:rPr lang="en-US" dirty="0" smtClean="0"/>
              <a:t>A </a:t>
            </a:r>
            <a:r>
              <a:rPr lang="en-US" dirty="0"/>
              <a:t>core set of indicators and related targets </a:t>
            </a:r>
            <a:r>
              <a:rPr lang="en-US" dirty="0" smtClean="0"/>
              <a:t>is </a:t>
            </a:r>
            <a:r>
              <a:rPr lang="en-US" dirty="0"/>
              <a:t>the basis for a health information system plan </a:t>
            </a:r>
            <a:r>
              <a:rPr lang="en-US" dirty="0" smtClean="0"/>
              <a:t>and strategy</a:t>
            </a:r>
            <a:r>
              <a:rPr lang="en-US" dirty="0"/>
              <a:t>. Indicators need to encompass determinants of health; health system inputs</a:t>
            </a:r>
            <a:r>
              <a:rPr lang="en-US" dirty="0" smtClean="0"/>
              <a:t>, outputs, </a:t>
            </a:r>
            <a:r>
              <a:rPr lang="en-US" dirty="0"/>
              <a:t>and outcomes; and health status.</a:t>
            </a:r>
          </a:p>
          <a:p>
            <a:r>
              <a:rPr lang="en-US" dirty="0"/>
              <a:t>3. </a:t>
            </a:r>
            <a:r>
              <a:rPr lang="en-US" b="1" dirty="0"/>
              <a:t>Data </a:t>
            </a:r>
            <a:r>
              <a:rPr lang="en-US" b="1" dirty="0" smtClean="0"/>
              <a:t>sources. </a:t>
            </a:r>
            <a:r>
              <a:rPr lang="en-US" dirty="0" smtClean="0"/>
              <a:t>These can </a:t>
            </a:r>
            <a:r>
              <a:rPr lang="en-US" dirty="0"/>
              <a:t>be divided into two main </a:t>
            </a:r>
            <a:r>
              <a:rPr lang="en-US" dirty="0" smtClean="0"/>
              <a:t>categories: </a:t>
            </a:r>
            <a:r>
              <a:rPr lang="en-US" dirty="0"/>
              <a:t>(1) population-based </a:t>
            </a:r>
            <a:r>
              <a:rPr lang="en-US" dirty="0" smtClean="0"/>
              <a:t>approaches (</a:t>
            </a:r>
            <a:r>
              <a:rPr lang="en-US" dirty="0"/>
              <a:t>censuses, civil </a:t>
            </a:r>
            <a:r>
              <a:rPr lang="en-US" dirty="0" smtClean="0"/>
              <a:t>registration, </a:t>
            </a:r>
            <a:r>
              <a:rPr lang="en-US" dirty="0"/>
              <a:t>and population surveys) and (2) institution-based </a:t>
            </a:r>
            <a:r>
              <a:rPr lang="en-US" dirty="0" smtClean="0"/>
              <a:t>data (</a:t>
            </a:r>
            <a:r>
              <a:rPr lang="en-US" dirty="0"/>
              <a:t>individual records, service </a:t>
            </a:r>
            <a:r>
              <a:rPr lang="en-US" dirty="0" smtClean="0"/>
              <a:t>records, </a:t>
            </a:r>
            <a:r>
              <a:rPr lang="en-US" dirty="0"/>
              <a:t>and resource records). </a:t>
            </a:r>
            <a:endParaRPr lang="en-US" dirty="0" smtClean="0"/>
          </a:p>
          <a:p>
            <a:r>
              <a:rPr lang="en-US" dirty="0" smtClean="0"/>
              <a:t>4</a:t>
            </a:r>
            <a:r>
              <a:rPr lang="en-US" dirty="0"/>
              <a:t>. </a:t>
            </a:r>
            <a:r>
              <a:rPr lang="en-US" b="1" dirty="0"/>
              <a:t>Data </a:t>
            </a:r>
            <a:r>
              <a:rPr lang="en-US" b="1" dirty="0" smtClean="0"/>
              <a:t>management. </a:t>
            </a:r>
            <a:r>
              <a:rPr lang="en-US" dirty="0" smtClean="0"/>
              <a:t>This </a:t>
            </a:r>
            <a:r>
              <a:rPr lang="en-US" dirty="0"/>
              <a:t>covers all aspects of data </a:t>
            </a:r>
            <a:r>
              <a:rPr lang="en-US" dirty="0" smtClean="0"/>
              <a:t>handling, </a:t>
            </a:r>
            <a:r>
              <a:rPr lang="en-US" dirty="0"/>
              <a:t>from collection, storage</a:t>
            </a:r>
            <a:r>
              <a:rPr lang="en-US" dirty="0" smtClean="0"/>
              <a:t>, quality-assurance, </a:t>
            </a:r>
            <a:r>
              <a:rPr lang="en-US" dirty="0"/>
              <a:t>and </a:t>
            </a:r>
            <a:r>
              <a:rPr lang="en-US" dirty="0" smtClean="0"/>
              <a:t>flow </a:t>
            </a:r>
            <a:r>
              <a:rPr lang="en-US" dirty="0"/>
              <a:t>to processing, </a:t>
            </a:r>
            <a:r>
              <a:rPr lang="en-US" dirty="0" smtClean="0"/>
              <a:t>compilation, </a:t>
            </a:r>
            <a:r>
              <a:rPr lang="en-US" dirty="0"/>
              <a:t>and </a:t>
            </a:r>
            <a:r>
              <a:rPr lang="en-US" dirty="0" smtClean="0"/>
              <a:t>analysis. Specific</a:t>
            </a:r>
            <a:endParaRPr lang="en-US" dirty="0"/>
          </a:p>
          <a:p>
            <a:r>
              <a:rPr lang="en-US" dirty="0"/>
              <a:t>requirements for periodicity and timeliness are defined where </a:t>
            </a:r>
            <a:r>
              <a:rPr lang="en-US" dirty="0" smtClean="0"/>
              <a:t>critical, as </a:t>
            </a:r>
            <a:r>
              <a:rPr lang="en-US" dirty="0"/>
              <a:t>in the case </a:t>
            </a:r>
            <a:r>
              <a:rPr lang="en-US" dirty="0" smtClean="0"/>
              <a:t>of disease </a:t>
            </a:r>
            <a:r>
              <a:rPr lang="en-US" dirty="0"/>
              <a:t>surveillance.</a:t>
            </a:r>
          </a:p>
          <a:p>
            <a:r>
              <a:rPr lang="en-US" b="1" dirty="0"/>
              <a:t>Outputs</a:t>
            </a:r>
          </a:p>
          <a:p>
            <a:r>
              <a:rPr lang="en-US" dirty="0"/>
              <a:t>5. </a:t>
            </a:r>
            <a:r>
              <a:rPr lang="en-US" b="1" dirty="0"/>
              <a:t>Information </a:t>
            </a:r>
            <a:r>
              <a:rPr lang="en-US" b="1" dirty="0" smtClean="0"/>
              <a:t>products. </a:t>
            </a:r>
            <a:r>
              <a:rPr lang="en-US" dirty="0" smtClean="0"/>
              <a:t>Data </a:t>
            </a:r>
            <a:r>
              <a:rPr lang="en-US" dirty="0"/>
              <a:t>must be transformed into information that will </a:t>
            </a:r>
            <a:r>
              <a:rPr lang="en-US" dirty="0" smtClean="0"/>
              <a:t>become the </a:t>
            </a:r>
            <a:r>
              <a:rPr lang="en-US" dirty="0"/>
              <a:t>basis for evidence and knowledge to shape health </a:t>
            </a:r>
            <a:r>
              <a:rPr lang="en-US" dirty="0" smtClean="0"/>
              <a:t>action.</a:t>
            </a:r>
          </a:p>
          <a:p>
            <a:r>
              <a:rPr lang="en-US" dirty="0" smtClean="0"/>
              <a:t>6</a:t>
            </a:r>
            <a:r>
              <a:rPr lang="en-US" dirty="0"/>
              <a:t>. </a:t>
            </a:r>
            <a:r>
              <a:rPr lang="en-US" b="1" dirty="0"/>
              <a:t>Dissemination and </a:t>
            </a:r>
            <a:r>
              <a:rPr lang="en-US" b="1" dirty="0" smtClean="0"/>
              <a:t>use. </a:t>
            </a:r>
            <a:r>
              <a:rPr lang="en-US" dirty="0" smtClean="0"/>
              <a:t>The </a:t>
            </a:r>
            <a:r>
              <a:rPr lang="en-US" dirty="0"/>
              <a:t>value of health information can be enhanced by making </a:t>
            </a:r>
            <a:r>
              <a:rPr lang="en-US" dirty="0" smtClean="0"/>
              <a:t>it readily </a:t>
            </a:r>
            <a:r>
              <a:rPr lang="en-US" dirty="0"/>
              <a:t>accessible to </a:t>
            </a:r>
            <a:r>
              <a:rPr lang="en-US" dirty="0" smtClean="0"/>
              <a:t>decision makers </a:t>
            </a:r>
            <a:r>
              <a:rPr lang="en-US" dirty="0"/>
              <a:t>(giving due attention to </a:t>
            </a:r>
            <a:r>
              <a:rPr lang="en-US" dirty="0" smtClean="0"/>
              <a:t>behavioral </a:t>
            </a:r>
            <a:r>
              <a:rPr lang="en-US" dirty="0"/>
              <a:t>and </a:t>
            </a:r>
            <a:r>
              <a:rPr lang="en-US" dirty="0" smtClean="0"/>
              <a:t>organizational constraints</a:t>
            </a:r>
            <a:r>
              <a:rPr lang="en-US" dirty="0"/>
              <a:t>) and by providing incentives for information </a:t>
            </a:r>
            <a:r>
              <a:rPr lang="en-US" dirty="0" smtClean="0"/>
              <a:t>use.</a:t>
            </a:r>
            <a:endParaRPr lang="en-US" dirty="0"/>
          </a:p>
        </p:txBody>
      </p:sp>
    </p:spTree>
    <p:extLst>
      <p:ext uri="{BB962C8B-B14F-4D97-AF65-F5344CB8AC3E}">
        <p14:creationId xmlns:p14="http://schemas.microsoft.com/office/powerpoint/2010/main" val="12172693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 RHIS is a subset of a national health information system.</a:t>
            </a:r>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19</a:t>
            </a:fld>
            <a:endParaRPr lang="en-US"/>
          </a:p>
        </p:txBody>
      </p:sp>
    </p:spTree>
    <p:extLst>
      <p:ext uri="{BB962C8B-B14F-4D97-AF65-F5344CB8AC3E}">
        <p14:creationId xmlns:p14="http://schemas.microsoft.com/office/powerpoint/2010/main" val="277943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In 2015, USAID, WHO, and the World Bank organized the Measurement &amp; Accountability for Results in </a:t>
            </a:r>
            <a:r>
              <a:rPr lang="en-US" dirty="0"/>
              <a:t>Health </a:t>
            </a:r>
            <a:r>
              <a:rPr lang="en-US" dirty="0" smtClean="0"/>
              <a:t>Summit, </a:t>
            </a:r>
            <a:r>
              <a:rPr lang="en-US" dirty="0"/>
              <a:t>in </a:t>
            </a:r>
            <a:r>
              <a:rPr lang="en-US" dirty="0" smtClean="0"/>
              <a:t>Washington DC . The summit called for various actions to strengthen national HIS in countries. One of them was to strengthen health facility and community health information systems (equivalent to RHIS).</a:t>
            </a:r>
          </a:p>
          <a:p>
            <a:endParaRPr lang="en-US" dirty="0"/>
          </a:p>
          <a:p>
            <a:r>
              <a:rPr lang="en-US" dirty="0" smtClean="0"/>
              <a:t>Based on the results of the MA4Health Summit, the </a:t>
            </a:r>
            <a:r>
              <a:rPr lang="en-US" dirty="0"/>
              <a:t>Health Data Collaborative (HDC</a:t>
            </a:r>
            <a:r>
              <a:rPr lang="en-US" dirty="0" smtClean="0"/>
              <a:t>) was created, which includes a working group on RHIS.</a:t>
            </a:r>
            <a:endParaRPr lang="en-US" dirty="0"/>
          </a:p>
          <a:p>
            <a:endParaRPr lang="en-US" altLang="en-US" dirty="0" smtClean="0"/>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57066" indent="-291179" eaLnBrk="0" hangingPunct="0">
              <a:spcBef>
                <a:spcPct val="30000"/>
              </a:spcBef>
              <a:defRPr sz="1200">
                <a:solidFill>
                  <a:schemeClr val="tx1"/>
                </a:solidFill>
                <a:latin typeface="Arial" charset="0"/>
              </a:defRPr>
            </a:lvl2pPr>
            <a:lvl3pPr marL="1164717" indent="-232943" eaLnBrk="0" hangingPunct="0">
              <a:spcBef>
                <a:spcPct val="30000"/>
              </a:spcBef>
              <a:defRPr sz="1200">
                <a:solidFill>
                  <a:schemeClr val="tx1"/>
                </a:solidFill>
                <a:latin typeface="Arial" charset="0"/>
              </a:defRPr>
            </a:lvl3pPr>
            <a:lvl4pPr marL="1630604" indent="-232943" eaLnBrk="0" hangingPunct="0">
              <a:spcBef>
                <a:spcPct val="30000"/>
              </a:spcBef>
              <a:defRPr sz="1200">
                <a:solidFill>
                  <a:schemeClr val="tx1"/>
                </a:solidFill>
                <a:latin typeface="Arial" charset="0"/>
              </a:defRPr>
            </a:lvl4pPr>
            <a:lvl5pPr marL="2096491" indent="-232943" eaLnBrk="0" hangingPunct="0">
              <a:spcBef>
                <a:spcPct val="30000"/>
              </a:spcBef>
              <a:defRPr sz="1200">
                <a:solidFill>
                  <a:schemeClr val="tx1"/>
                </a:solidFill>
                <a:latin typeface="Arial" charset="0"/>
              </a:defRPr>
            </a:lvl5pPr>
            <a:lvl6pPr marL="2562377" indent="-232943" eaLnBrk="0" fontAlgn="base" hangingPunct="0">
              <a:spcBef>
                <a:spcPct val="30000"/>
              </a:spcBef>
              <a:spcAft>
                <a:spcPct val="0"/>
              </a:spcAft>
              <a:defRPr sz="1200">
                <a:solidFill>
                  <a:schemeClr val="tx1"/>
                </a:solidFill>
                <a:latin typeface="Arial" charset="0"/>
              </a:defRPr>
            </a:lvl6pPr>
            <a:lvl7pPr marL="3028264" indent="-232943" eaLnBrk="0" fontAlgn="base" hangingPunct="0">
              <a:spcBef>
                <a:spcPct val="30000"/>
              </a:spcBef>
              <a:spcAft>
                <a:spcPct val="0"/>
              </a:spcAft>
              <a:defRPr sz="1200">
                <a:solidFill>
                  <a:schemeClr val="tx1"/>
                </a:solidFill>
                <a:latin typeface="Arial" charset="0"/>
              </a:defRPr>
            </a:lvl7pPr>
            <a:lvl8pPr marL="3494151" indent="-232943" eaLnBrk="0" fontAlgn="base" hangingPunct="0">
              <a:spcBef>
                <a:spcPct val="30000"/>
              </a:spcBef>
              <a:spcAft>
                <a:spcPct val="0"/>
              </a:spcAft>
              <a:defRPr sz="1200">
                <a:solidFill>
                  <a:schemeClr val="tx1"/>
                </a:solidFill>
                <a:latin typeface="Arial" charset="0"/>
              </a:defRPr>
            </a:lvl8pPr>
            <a:lvl9pPr marL="3960038" indent="-23294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E1D2993-85D1-4E2E-A7BD-7DD5046A1D28}" type="slidenum">
              <a:rPr lang="en-US" altLang="en-US" smtClean="0"/>
              <a:pPr eaLnBrk="1" hangingPunct="1">
                <a:spcBef>
                  <a:spcPct val="0"/>
                </a:spcBef>
              </a:pPr>
              <a:t>2</a:t>
            </a:fld>
            <a:endParaRPr lang="en-US" altLang="en-US" smtClean="0"/>
          </a:p>
        </p:txBody>
      </p:sp>
    </p:spTree>
    <p:extLst>
      <p:ext uri="{BB962C8B-B14F-4D97-AF65-F5344CB8AC3E}">
        <p14:creationId xmlns:p14="http://schemas.microsoft.com/office/powerpoint/2010/main" val="12506809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374439-B5BF-42C0-8FF8-29C029F345F1}" type="slidenum">
              <a:rPr lang="en-US" smtClean="0"/>
              <a:t>20</a:t>
            </a:fld>
            <a:endParaRPr lang="en-US"/>
          </a:p>
        </p:txBody>
      </p:sp>
    </p:spTree>
    <p:extLst>
      <p:ext uri="{BB962C8B-B14F-4D97-AF65-F5344CB8AC3E}">
        <p14:creationId xmlns:p14="http://schemas.microsoft.com/office/powerpoint/2010/main" val="3031399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374439-B5BF-42C0-8FF8-29C029F345F1}" type="slidenum">
              <a:rPr lang="en-US" smtClean="0"/>
              <a:t>21</a:t>
            </a:fld>
            <a:endParaRPr lang="en-US"/>
          </a:p>
        </p:txBody>
      </p:sp>
    </p:spTree>
    <p:extLst>
      <p:ext uri="{BB962C8B-B14F-4D97-AF65-F5344CB8AC3E}">
        <p14:creationId xmlns:p14="http://schemas.microsoft.com/office/powerpoint/2010/main" val="25755710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218">
              <a:defRPr sz="2400">
                <a:solidFill>
                  <a:schemeClr val="hlink"/>
                </a:solidFill>
                <a:latin typeface="Times New Roman" pitchFamily="18" charset="0"/>
              </a:defRPr>
            </a:lvl1pPr>
            <a:lvl2pPr marL="748814" indent="-288005" defTabSz="939218">
              <a:defRPr sz="2400">
                <a:solidFill>
                  <a:schemeClr val="hlink"/>
                </a:solidFill>
                <a:latin typeface="Times New Roman" pitchFamily="18" charset="0"/>
              </a:defRPr>
            </a:lvl2pPr>
            <a:lvl3pPr marL="1152021" indent="-230404" defTabSz="939218">
              <a:defRPr sz="2400">
                <a:solidFill>
                  <a:schemeClr val="hlink"/>
                </a:solidFill>
                <a:latin typeface="Times New Roman" pitchFamily="18" charset="0"/>
              </a:defRPr>
            </a:lvl3pPr>
            <a:lvl4pPr marL="1612830" indent="-230404" defTabSz="939218">
              <a:defRPr sz="2400">
                <a:solidFill>
                  <a:schemeClr val="hlink"/>
                </a:solidFill>
                <a:latin typeface="Times New Roman" pitchFamily="18" charset="0"/>
              </a:defRPr>
            </a:lvl4pPr>
            <a:lvl5pPr marL="2073639" indent="-230404" defTabSz="939218">
              <a:defRPr sz="2400">
                <a:solidFill>
                  <a:schemeClr val="hlink"/>
                </a:solidFill>
                <a:latin typeface="Times New Roman" pitchFamily="18" charset="0"/>
              </a:defRPr>
            </a:lvl5pPr>
            <a:lvl6pPr marL="2534448" indent="-230404" algn="ctr" defTabSz="939218" eaLnBrk="0" fontAlgn="base" hangingPunct="0">
              <a:spcBef>
                <a:spcPct val="0"/>
              </a:spcBef>
              <a:spcAft>
                <a:spcPct val="0"/>
              </a:spcAft>
              <a:defRPr sz="2400">
                <a:solidFill>
                  <a:schemeClr val="hlink"/>
                </a:solidFill>
                <a:latin typeface="Times New Roman" pitchFamily="18" charset="0"/>
              </a:defRPr>
            </a:lvl6pPr>
            <a:lvl7pPr marL="2995256" indent="-230404" algn="ctr" defTabSz="939218" eaLnBrk="0" fontAlgn="base" hangingPunct="0">
              <a:spcBef>
                <a:spcPct val="0"/>
              </a:spcBef>
              <a:spcAft>
                <a:spcPct val="0"/>
              </a:spcAft>
              <a:defRPr sz="2400">
                <a:solidFill>
                  <a:schemeClr val="hlink"/>
                </a:solidFill>
                <a:latin typeface="Times New Roman" pitchFamily="18" charset="0"/>
              </a:defRPr>
            </a:lvl7pPr>
            <a:lvl8pPr marL="3456065" indent="-230404" algn="ctr" defTabSz="939218" eaLnBrk="0" fontAlgn="base" hangingPunct="0">
              <a:spcBef>
                <a:spcPct val="0"/>
              </a:spcBef>
              <a:spcAft>
                <a:spcPct val="0"/>
              </a:spcAft>
              <a:defRPr sz="2400">
                <a:solidFill>
                  <a:schemeClr val="hlink"/>
                </a:solidFill>
                <a:latin typeface="Times New Roman" pitchFamily="18" charset="0"/>
              </a:defRPr>
            </a:lvl8pPr>
            <a:lvl9pPr marL="3916873" indent="-230404" algn="ctr" defTabSz="939218" eaLnBrk="0" fontAlgn="base" hangingPunct="0">
              <a:spcBef>
                <a:spcPct val="0"/>
              </a:spcBef>
              <a:spcAft>
                <a:spcPct val="0"/>
              </a:spcAft>
              <a:defRPr sz="2400">
                <a:solidFill>
                  <a:schemeClr val="hlink"/>
                </a:solidFill>
                <a:latin typeface="Times New Roman" pitchFamily="18" charset="0"/>
              </a:defRPr>
            </a:lvl9pPr>
          </a:lstStyle>
          <a:p>
            <a:fld id="{BD649021-CBB0-4ACD-86C8-508AC4E055D1}" type="slidenum">
              <a:rPr lang="ja-JP" altLang="en-US" sz="1200">
                <a:solidFill>
                  <a:schemeClr val="tx1"/>
                </a:solidFill>
              </a:rPr>
              <a:pPr/>
              <a:t>22</a:t>
            </a:fld>
            <a:endParaRPr lang="en-US" altLang="ja-JP" sz="1200">
              <a:solidFill>
                <a:schemeClr val="tx1"/>
              </a:solidFill>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xfrm>
            <a:off x="701040" y="4415790"/>
            <a:ext cx="5608320" cy="289941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4708" indent="-174708">
              <a:buFont typeface="Arial" panose="020B0604020202020204" pitchFamily="34" charset="0"/>
              <a:buChar char="•"/>
            </a:pPr>
            <a:r>
              <a:rPr lang="en-US" altLang="en-US" dirty="0" smtClean="0"/>
              <a:t>Managers and care providers at the district level and below cannot use population data sources for to plan and manage health services, so they need a well-performing RHIS for the multiple decisions they have to make most every day.</a:t>
            </a:r>
          </a:p>
          <a:p>
            <a:pPr marL="174708" indent="-174708">
              <a:buFont typeface="Arial" panose="020B0604020202020204" pitchFamily="34" charset="0"/>
              <a:buChar char="•"/>
            </a:pPr>
            <a:endParaRPr lang="en-US" altLang="en-US" dirty="0" smtClean="0"/>
          </a:p>
          <a:p>
            <a:pPr marL="174708" indent="-174708">
              <a:buFont typeface="Arial" panose="020B0604020202020204" pitchFamily="34" charset="0"/>
              <a:buChar char="•"/>
            </a:pPr>
            <a:r>
              <a:rPr lang="en-US" altLang="en-US" dirty="0" smtClean="0"/>
              <a:t>High-level policymakers and managers also need the real-time data produced by the RHIS to monitor progress of set targets and goals such as the Sustainable Development Goals (SDGs) </a:t>
            </a:r>
            <a:r>
              <a:rPr lang="en-US" altLang="en-US" dirty="0"/>
              <a:t>and </a:t>
            </a:r>
            <a:r>
              <a:rPr lang="en-US" altLang="en-US" dirty="0" smtClean="0"/>
              <a:t>to monitor the </a:t>
            </a:r>
            <a:r>
              <a:rPr lang="en-US" altLang="en-US" dirty="0"/>
              <a:t>progress and performance of the national health strategic plan. </a:t>
            </a:r>
          </a:p>
          <a:p>
            <a:pPr marL="174708" indent="-174708">
              <a:buFont typeface="Arial" panose="020B0604020202020204" pitchFamily="34" charset="0"/>
              <a:buChar char="•"/>
            </a:pPr>
            <a:endParaRPr lang="en-US" altLang="en-US" dirty="0" smtClean="0"/>
          </a:p>
          <a:p>
            <a:pPr marL="174708" indent="-174708">
              <a:buFont typeface="Arial" panose="020B0604020202020204" pitchFamily="34" charset="0"/>
              <a:buChar char="•"/>
            </a:pPr>
            <a:r>
              <a:rPr lang="en-US" altLang="en-US" dirty="0" smtClean="0"/>
              <a:t>A well-designed and well-functioning RHIS also can ensure the linkage of service data to various health problems as well as the linkage of service data to data on resources, such as human resources and commodity data. </a:t>
            </a:r>
          </a:p>
        </p:txBody>
      </p:sp>
    </p:spTree>
    <p:extLst>
      <p:ext uri="{BB962C8B-B14F-4D97-AF65-F5344CB8AC3E}">
        <p14:creationId xmlns:p14="http://schemas.microsoft.com/office/powerpoint/2010/main" val="40187170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we know  if an RHIS is functioning well?</a:t>
            </a:r>
          </a:p>
          <a:p>
            <a:endParaRPr lang="en-US" dirty="0"/>
          </a:p>
          <a:p>
            <a:r>
              <a:rPr lang="en-US" dirty="0" smtClean="0"/>
              <a:t>Three criteria: </a:t>
            </a:r>
            <a:endParaRPr lang="en-US" dirty="0"/>
          </a:p>
          <a:p>
            <a:endParaRPr lang="en-US" dirty="0" smtClean="0"/>
          </a:p>
          <a:p>
            <a:pPr marL="174708" indent="-174708">
              <a:buFont typeface="Arial" panose="020B0604020202020204" pitchFamily="34" charset="0"/>
              <a:buChar char="•"/>
            </a:pPr>
            <a:r>
              <a:rPr lang="en-US" dirty="0" smtClean="0"/>
              <a:t>The RHIS generates data of good quality</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smtClean="0"/>
              <a:t>The RHIS information generated is used for decision making at all levels</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smtClean="0"/>
              <a:t>The RHIS is governed and managed well</a:t>
            </a:r>
          </a:p>
          <a:p>
            <a:endParaRPr lang="en-US" dirty="0"/>
          </a:p>
          <a:p>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23</a:t>
            </a:fld>
            <a:endParaRPr lang="en-US"/>
          </a:p>
        </p:txBody>
      </p:sp>
    </p:spTree>
    <p:extLst>
      <p:ext uri="{BB962C8B-B14F-4D97-AF65-F5344CB8AC3E}">
        <p14:creationId xmlns:p14="http://schemas.microsoft.com/office/powerpoint/2010/main" val="12276174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Does this correspond to the expectations that the participants have about this course?</a:t>
            </a:r>
          </a:p>
          <a:p>
            <a:endParaRPr lang="en-US" dirty="0"/>
          </a:p>
          <a:p>
            <a:pPr marL="174708" indent="-174708">
              <a:buFont typeface="Arial" panose="020B0604020202020204" pitchFamily="34" charset="0"/>
              <a:buChar char="•"/>
            </a:pPr>
            <a:r>
              <a:rPr lang="en-US" dirty="0" smtClean="0"/>
              <a:t>Check expectations as they were given by the participants under Activity 1</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smtClean="0"/>
              <a:t>Core competencies: see the Syllabus</a:t>
            </a:r>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24</a:t>
            </a:fld>
            <a:endParaRPr lang="en-US"/>
          </a:p>
        </p:txBody>
      </p:sp>
    </p:spTree>
    <p:extLst>
      <p:ext uri="{BB962C8B-B14F-4D97-AF65-F5344CB8AC3E}">
        <p14:creationId xmlns:p14="http://schemas.microsoft.com/office/powerpoint/2010/main" val="1789897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a:t>This course addresses the health workforce at large: </a:t>
            </a:r>
            <a:endParaRPr lang="en-US" dirty="0" smtClean="0"/>
          </a:p>
          <a:p>
            <a:pPr marL="232943" indent="-232943">
              <a:buAutoNum type="arabicParenBoth"/>
            </a:pPr>
            <a:r>
              <a:rPr lang="en-US" dirty="0" smtClean="0"/>
              <a:t>Policymakers </a:t>
            </a:r>
            <a:r>
              <a:rPr lang="en-US" dirty="0"/>
              <a:t>and </a:t>
            </a:r>
            <a:r>
              <a:rPr lang="en-US" dirty="0" smtClean="0"/>
              <a:t>managers</a:t>
            </a:r>
          </a:p>
          <a:p>
            <a:r>
              <a:rPr lang="en-US" dirty="0" smtClean="0"/>
              <a:t>(</a:t>
            </a:r>
            <a:r>
              <a:rPr lang="en-US" dirty="0"/>
              <a:t>2) RHIS staff at national, intermediate, and facility </a:t>
            </a:r>
            <a:r>
              <a:rPr lang="en-US" dirty="0" smtClean="0"/>
              <a:t>levels</a:t>
            </a:r>
          </a:p>
          <a:p>
            <a:r>
              <a:rPr lang="en-US" dirty="0" smtClean="0"/>
              <a:t>(</a:t>
            </a:r>
            <a:r>
              <a:rPr lang="en-US" dirty="0"/>
              <a:t>3) </a:t>
            </a:r>
            <a:r>
              <a:rPr lang="en-US" dirty="0" smtClean="0"/>
              <a:t>Care </a:t>
            </a:r>
            <a:r>
              <a:rPr lang="en-US" dirty="0"/>
              <a:t>providers and health </a:t>
            </a:r>
            <a:r>
              <a:rPr lang="en-US" dirty="0" smtClean="0"/>
              <a:t>technicians </a:t>
            </a:r>
          </a:p>
          <a:p>
            <a:r>
              <a:rPr lang="en-US" dirty="0" smtClean="0"/>
              <a:t>(4) Students </a:t>
            </a:r>
            <a:r>
              <a:rPr lang="en-US" dirty="0"/>
              <a:t>in health sciences and </a:t>
            </a:r>
            <a:r>
              <a:rPr lang="en-US" dirty="0" smtClean="0"/>
              <a:t>practice</a:t>
            </a:r>
          </a:p>
          <a:p>
            <a:endParaRPr lang="en-US" dirty="0"/>
          </a:p>
          <a:p>
            <a:r>
              <a:rPr lang="en-US" dirty="0" smtClean="0"/>
              <a:t>All </a:t>
            </a:r>
            <a:r>
              <a:rPr lang="en-US" dirty="0"/>
              <a:t>participants should be engaged in or interested in performing tasks related to RHIS.</a:t>
            </a:r>
          </a:p>
          <a:p>
            <a:endParaRPr lang="en-US" dirty="0" smtClean="0"/>
          </a:p>
          <a:p>
            <a:r>
              <a:rPr lang="en-US" dirty="0" smtClean="0"/>
              <a:t>The </a:t>
            </a:r>
            <a:r>
              <a:rPr lang="en-US" dirty="0"/>
              <a:t>course can be delivered to any one of these target audiences or a combination of them. We advise a facilitator who is training people in a particular personnel category to customize the course materials to the group’s needs</a:t>
            </a:r>
            <a:r>
              <a:rPr lang="en-US" dirty="0" smtClean="0"/>
              <a:t>. Guidance to do this is provided in the appendix.</a:t>
            </a:r>
            <a:endParaRPr lang="en-US" dirty="0"/>
          </a:p>
          <a:p>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25</a:t>
            </a:fld>
            <a:endParaRPr lang="en-US"/>
          </a:p>
        </p:txBody>
      </p:sp>
    </p:spTree>
    <p:extLst>
      <p:ext uri="{BB962C8B-B14F-4D97-AF65-F5344CB8AC3E}">
        <p14:creationId xmlns:p14="http://schemas.microsoft.com/office/powerpoint/2010/main" val="4786927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374439-B5BF-42C0-8FF8-29C029F345F1}" type="slidenum">
              <a:rPr lang="en-US" smtClean="0"/>
              <a:t>26</a:t>
            </a:fld>
            <a:endParaRPr lang="en-US"/>
          </a:p>
        </p:txBody>
      </p:sp>
    </p:spTree>
    <p:extLst>
      <p:ext uri="{BB962C8B-B14F-4D97-AF65-F5344CB8AC3E}">
        <p14:creationId xmlns:p14="http://schemas.microsoft.com/office/powerpoint/2010/main" val="25205147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374439-B5BF-42C0-8FF8-29C029F345F1}" type="slidenum">
              <a:rPr lang="en-US" smtClean="0"/>
              <a:t>27</a:t>
            </a:fld>
            <a:endParaRPr lang="en-US"/>
          </a:p>
        </p:txBody>
      </p:sp>
    </p:spTree>
    <p:extLst>
      <p:ext uri="{BB962C8B-B14F-4D97-AF65-F5344CB8AC3E}">
        <p14:creationId xmlns:p14="http://schemas.microsoft.com/office/powerpoint/2010/main" val="37246140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46DAC6-5992-4D4F-861F-5DD72D6CBE35}" type="slidenum">
              <a:rPr lang="en-US" altLang="en-US" smtClean="0"/>
              <a:pPr/>
              <a:t>28</a:t>
            </a:fld>
            <a:endParaRPr lang="en-US" altLang="en-US"/>
          </a:p>
        </p:txBody>
      </p:sp>
    </p:spTree>
    <p:extLst>
      <p:ext uri="{BB962C8B-B14F-4D97-AF65-F5344CB8AC3E}">
        <p14:creationId xmlns:p14="http://schemas.microsoft.com/office/powerpoint/2010/main" val="3753237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3</a:t>
            </a:fld>
            <a:endParaRPr lang="en-US"/>
          </a:p>
        </p:txBody>
      </p:sp>
    </p:spTree>
    <p:extLst>
      <p:ext uri="{BB962C8B-B14F-4D97-AF65-F5344CB8AC3E}">
        <p14:creationId xmlns:p14="http://schemas.microsoft.com/office/powerpoint/2010/main" val="3515333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374439-B5BF-42C0-8FF8-29C029F345F1}" type="slidenum">
              <a:rPr lang="en-US" smtClean="0"/>
              <a:t>4</a:t>
            </a:fld>
            <a:endParaRPr lang="en-US"/>
          </a:p>
        </p:txBody>
      </p:sp>
    </p:spTree>
    <p:extLst>
      <p:ext uri="{BB962C8B-B14F-4D97-AF65-F5344CB8AC3E}">
        <p14:creationId xmlns:p14="http://schemas.microsoft.com/office/powerpoint/2010/main" val="3897850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5</a:t>
            </a:fld>
            <a:endParaRPr lang="en-US"/>
          </a:p>
        </p:txBody>
      </p:sp>
    </p:spTree>
    <p:extLst>
      <p:ext uri="{BB962C8B-B14F-4D97-AF65-F5344CB8AC3E}">
        <p14:creationId xmlns:p14="http://schemas.microsoft.com/office/powerpoint/2010/main" val="3515333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Facilitator</a:t>
            </a:r>
            <a:r>
              <a:rPr lang="en-US" baseline="0" dirty="0" smtClean="0"/>
              <a:t> instructions for activities have been deleted from this presentation because they are in the facilitators’ guide.</a:t>
            </a:r>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6</a:t>
            </a:fld>
            <a:endParaRPr lang="en-US"/>
          </a:p>
        </p:txBody>
      </p:sp>
    </p:spTree>
    <p:extLst>
      <p:ext uri="{BB962C8B-B14F-4D97-AF65-F5344CB8AC3E}">
        <p14:creationId xmlns:p14="http://schemas.microsoft.com/office/powerpoint/2010/main" val="1433700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Facilitator</a:t>
            </a:r>
            <a:r>
              <a:rPr lang="en-US" baseline="0" dirty="0" smtClean="0"/>
              <a:t> instructions for activities have been deleted from this presentation because they are in the facilitators’ guide.</a:t>
            </a:r>
            <a:endParaRPr lang="en-US" dirty="0"/>
          </a:p>
        </p:txBody>
      </p:sp>
      <p:sp>
        <p:nvSpPr>
          <p:cNvPr id="4" name="Slide Number Placeholder 3"/>
          <p:cNvSpPr>
            <a:spLocks noGrp="1"/>
          </p:cNvSpPr>
          <p:nvPr>
            <p:ph type="sldNum" sz="quarter" idx="10"/>
          </p:nvPr>
        </p:nvSpPr>
        <p:spPr/>
        <p:txBody>
          <a:bodyPr/>
          <a:lstStyle/>
          <a:p>
            <a:fld id="{27374439-B5BF-42C0-8FF8-29C029F345F1}" type="slidenum">
              <a:rPr lang="en-US" smtClean="0"/>
              <a:t>7</a:t>
            </a:fld>
            <a:endParaRPr lang="en-US"/>
          </a:p>
        </p:txBody>
      </p:sp>
    </p:spTree>
    <p:extLst>
      <p:ext uri="{BB962C8B-B14F-4D97-AF65-F5344CB8AC3E}">
        <p14:creationId xmlns:p14="http://schemas.microsoft.com/office/powerpoint/2010/main" val="3515333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The </a:t>
            </a:r>
            <a:r>
              <a:rPr lang="en-US" i="1" dirty="0" smtClean="0"/>
              <a:t>World </a:t>
            </a:r>
            <a:r>
              <a:rPr lang="en-US" i="1" dirty="0"/>
              <a:t>Health Report </a:t>
            </a:r>
            <a:r>
              <a:rPr lang="en-US" i="1" dirty="0" smtClean="0"/>
              <a:t>2000, </a:t>
            </a:r>
            <a:r>
              <a:rPr lang="en-US" dirty="0" smtClean="0"/>
              <a:t>published </a:t>
            </a:r>
            <a:r>
              <a:rPr lang="en-US" dirty="0"/>
              <a:t>by WHO (</a:t>
            </a:r>
            <a:r>
              <a:rPr lang="en-US" dirty="0">
                <a:hlinkClick r:id="rId3"/>
              </a:rPr>
              <a:t>http://www.who.int/whr/2000/en</a:t>
            </a:r>
            <a:r>
              <a:rPr lang="en-US" dirty="0" smtClean="0">
                <a:hlinkClick r:id="rId3"/>
              </a:rPr>
              <a:t>/</a:t>
            </a:r>
            <a:r>
              <a:rPr lang="en-US" dirty="0" smtClean="0"/>
              <a:t>) defined </a:t>
            </a:r>
            <a:r>
              <a:rPr lang="en-US" dirty="0"/>
              <a:t>overall </a:t>
            </a:r>
            <a:r>
              <a:rPr lang="en-US" b="1" dirty="0"/>
              <a:t>health system outcomes or goals </a:t>
            </a:r>
            <a:r>
              <a:rPr lang="en-US" dirty="0" smtClean="0"/>
              <a:t>as follows: </a:t>
            </a:r>
            <a:r>
              <a:rPr lang="en-US" dirty="0"/>
              <a:t>improving health and health equity, in ways that are responsive, financially fair, and make the best, or most efficient, use of available resources. </a:t>
            </a:r>
            <a:r>
              <a:rPr lang="en-US" dirty="0" smtClean="0"/>
              <a:t>There </a:t>
            </a:r>
            <a:r>
              <a:rPr lang="en-US" dirty="0"/>
              <a:t>are also important intermediate goals: the route from inputs to health outcomes is through achieving greater access to and coverage for effective health interventions, without compromising efforts to ensure provider quality and </a:t>
            </a:r>
            <a:r>
              <a:rPr lang="en-US" dirty="0" smtClean="0"/>
              <a:t>safety.</a:t>
            </a:r>
          </a:p>
          <a:p>
            <a:endParaRPr lang="en-US" altLang="en-US" dirty="0"/>
          </a:p>
          <a:p>
            <a:r>
              <a:rPr lang="en-US" altLang="en-US" dirty="0"/>
              <a:t>To achieve their goals, all health systems have to carry out some basic </a:t>
            </a:r>
            <a:r>
              <a:rPr lang="en-US" altLang="en-US" b="1" dirty="0"/>
              <a:t>functions, </a:t>
            </a:r>
            <a:r>
              <a:rPr lang="en-US" altLang="en-US" dirty="0" smtClean="0"/>
              <a:t>regardless of </a:t>
            </a:r>
            <a:r>
              <a:rPr lang="en-US" altLang="en-US" dirty="0"/>
              <a:t>how they are organized: they have to provide services; develop health workers and </a:t>
            </a:r>
            <a:r>
              <a:rPr lang="en-US" altLang="en-US" dirty="0" smtClean="0"/>
              <a:t>other key </a:t>
            </a:r>
            <a:r>
              <a:rPr lang="en-US" altLang="en-US" dirty="0"/>
              <a:t>resources; mobilize and allocate finances, and ensure health system leadership </a:t>
            </a:r>
            <a:r>
              <a:rPr lang="en-US" altLang="en-US" dirty="0" smtClean="0"/>
              <a:t>and governance </a:t>
            </a:r>
            <a:r>
              <a:rPr lang="en-US" altLang="en-US" dirty="0"/>
              <a:t>(also known as stewardship, which is about oversight and guidance of the </a:t>
            </a:r>
            <a:r>
              <a:rPr lang="en-US" altLang="en-US" dirty="0" smtClean="0"/>
              <a:t>whole system</a:t>
            </a:r>
            <a:r>
              <a:rPr lang="en-US" altLang="en-US" dirty="0"/>
              <a:t>). For the purpose of clearly articulating what WHO will do to help strengthen </a:t>
            </a:r>
            <a:r>
              <a:rPr lang="en-US" altLang="en-US" dirty="0" smtClean="0"/>
              <a:t>health systems</a:t>
            </a:r>
            <a:r>
              <a:rPr lang="en-US" altLang="en-US" dirty="0"/>
              <a:t>, the functions identified in the World health report 2000 have been broken </a:t>
            </a:r>
            <a:r>
              <a:rPr lang="en-US" altLang="en-US" dirty="0" smtClean="0"/>
              <a:t>down into </a:t>
            </a:r>
            <a:r>
              <a:rPr lang="en-US" altLang="en-US" dirty="0"/>
              <a:t>a set of </a:t>
            </a:r>
            <a:r>
              <a:rPr lang="en-US" altLang="en-US" b="1" dirty="0"/>
              <a:t>six essential </a:t>
            </a:r>
            <a:r>
              <a:rPr lang="en-US" altLang="en-US" b="1" dirty="0" smtClean="0"/>
              <a:t>“building blocks.”</a:t>
            </a:r>
            <a:r>
              <a:rPr lang="en-US" altLang="en-US" dirty="0" smtClean="0"/>
              <a:t> </a:t>
            </a:r>
            <a:r>
              <a:rPr lang="en-US" altLang="en-US" dirty="0"/>
              <a:t>All are needed to improve outcomes. </a:t>
            </a:r>
            <a:endParaRPr lang="en-US" altLang="en-US" dirty="0" smtClean="0"/>
          </a:p>
          <a:p>
            <a:endParaRPr lang="en-US" altLang="en-US" dirty="0"/>
          </a:p>
          <a:p>
            <a:endParaRPr lang="en-US" altLang="en-US" dirty="0" smtClean="0"/>
          </a:p>
        </p:txBody>
      </p:sp>
      <p:sp>
        <p:nvSpPr>
          <p:cNvPr id="788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37618">
              <a:spcBef>
                <a:spcPct val="30000"/>
              </a:spcBef>
              <a:defRPr sz="1200">
                <a:solidFill>
                  <a:schemeClr val="tx1"/>
                </a:solidFill>
                <a:latin typeface="Times New Roman" pitchFamily="18" charset="0"/>
              </a:defRPr>
            </a:lvl1pPr>
            <a:lvl2pPr marL="747214" indent="-286406" algn="l" defTabSz="937618">
              <a:spcBef>
                <a:spcPct val="30000"/>
              </a:spcBef>
              <a:defRPr sz="1200">
                <a:solidFill>
                  <a:schemeClr val="tx1"/>
                </a:solidFill>
                <a:latin typeface="Times New Roman" pitchFamily="18" charset="0"/>
              </a:defRPr>
            </a:lvl2pPr>
            <a:lvl3pPr marL="1150422" indent="-228805" algn="l" defTabSz="937618">
              <a:spcBef>
                <a:spcPct val="30000"/>
              </a:spcBef>
              <a:defRPr sz="1200">
                <a:solidFill>
                  <a:schemeClr val="tx1"/>
                </a:solidFill>
                <a:latin typeface="Times New Roman" pitchFamily="18" charset="0"/>
              </a:defRPr>
            </a:lvl3pPr>
            <a:lvl4pPr marL="1611231" indent="-228805" algn="l" defTabSz="937618">
              <a:spcBef>
                <a:spcPct val="30000"/>
              </a:spcBef>
              <a:defRPr sz="1200">
                <a:solidFill>
                  <a:schemeClr val="tx1"/>
                </a:solidFill>
                <a:latin typeface="Times New Roman" pitchFamily="18" charset="0"/>
              </a:defRPr>
            </a:lvl4pPr>
            <a:lvl5pPr marL="2072040" indent="-228805" algn="l" defTabSz="937618">
              <a:spcBef>
                <a:spcPct val="30000"/>
              </a:spcBef>
              <a:defRPr sz="1200">
                <a:solidFill>
                  <a:schemeClr val="tx1"/>
                </a:solidFill>
                <a:latin typeface="Times New Roman" pitchFamily="18" charset="0"/>
              </a:defRPr>
            </a:lvl5pPr>
            <a:lvl6pPr marL="2532848" indent="-228805" defTabSz="937618" eaLnBrk="0" fontAlgn="base" hangingPunct="0">
              <a:spcBef>
                <a:spcPct val="30000"/>
              </a:spcBef>
              <a:spcAft>
                <a:spcPct val="0"/>
              </a:spcAft>
              <a:defRPr sz="1200">
                <a:solidFill>
                  <a:schemeClr val="tx1"/>
                </a:solidFill>
                <a:latin typeface="Times New Roman" pitchFamily="18" charset="0"/>
              </a:defRPr>
            </a:lvl6pPr>
            <a:lvl7pPr marL="2993657" indent="-228805" defTabSz="937618" eaLnBrk="0" fontAlgn="base" hangingPunct="0">
              <a:spcBef>
                <a:spcPct val="30000"/>
              </a:spcBef>
              <a:spcAft>
                <a:spcPct val="0"/>
              </a:spcAft>
              <a:defRPr sz="1200">
                <a:solidFill>
                  <a:schemeClr val="tx1"/>
                </a:solidFill>
                <a:latin typeface="Times New Roman" pitchFamily="18" charset="0"/>
              </a:defRPr>
            </a:lvl7pPr>
            <a:lvl8pPr marL="3454465" indent="-228805" defTabSz="937618" eaLnBrk="0" fontAlgn="base" hangingPunct="0">
              <a:spcBef>
                <a:spcPct val="30000"/>
              </a:spcBef>
              <a:spcAft>
                <a:spcPct val="0"/>
              </a:spcAft>
              <a:defRPr sz="1200">
                <a:solidFill>
                  <a:schemeClr val="tx1"/>
                </a:solidFill>
                <a:latin typeface="Times New Roman" pitchFamily="18" charset="0"/>
              </a:defRPr>
            </a:lvl8pPr>
            <a:lvl9pPr marL="3915274" indent="-228805" defTabSz="937618"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EA1F85E1-9B54-4A54-AC33-439F95063865}" type="slidenum">
              <a:rPr lang="ja-JP" altLang="en-US" smtClean="0">
                <a:solidFill>
                  <a:srgbClr val="000000"/>
                </a:solidFill>
              </a:rPr>
              <a:pPr algn="r" eaLnBrk="1" hangingPunct="1">
                <a:spcBef>
                  <a:spcPct val="0"/>
                </a:spcBef>
              </a:pPr>
              <a:t>8</a:t>
            </a:fld>
            <a:endParaRPr lang="en-US" altLang="ja-JP" smtClean="0">
              <a:solidFill>
                <a:srgbClr val="000000"/>
              </a:solidFill>
            </a:endParaRPr>
          </a:p>
        </p:txBody>
      </p:sp>
    </p:spTree>
    <p:extLst>
      <p:ext uri="{BB962C8B-B14F-4D97-AF65-F5344CB8AC3E}">
        <p14:creationId xmlns:p14="http://schemas.microsoft.com/office/powerpoint/2010/main" val="14572949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218">
              <a:defRPr sz="2400">
                <a:solidFill>
                  <a:schemeClr val="hlink"/>
                </a:solidFill>
                <a:latin typeface="Times New Roman" pitchFamily="18" charset="0"/>
              </a:defRPr>
            </a:lvl1pPr>
            <a:lvl2pPr marL="748814" indent="-288005" defTabSz="939218">
              <a:defRPr sz="2400">
                <a:solidFill>
                  <a:schemeClr val="hlink"/>
                </a:solidFill>
                <a:latin typeface="Times New Roman" pitchFamily="18" charset="0"/>
              </a:defRPr>
            </a:lvl2pPr>
            <a:lvl3pPr marL="1152021" indent="-230404" defTabSz="939218">
              <a:defRPr sz="2400">
                <a:solidFill>
                  <a:schemeClr val="hlink"/>
                </a:solidFill>
                <a:latin typeface="Times New Roman" pitchFamily="18" charset="0"/>
              </a:defRPr>
            </a:lvl3pPr>
            <a:lvl4pPr marL="1612830" indent="-230404" defTabSz="939218">
              <a:defRPr sz="2400">
                <a:solidFill>
                  <a:schemeClr val="hlink"/>
                </a:solidFill>
                <a:latin typeface="Times New Roman" pitchFamily="18" charset="0"/>
              </a:defRPr>
            </a:lvl4pPr>
            <a:lvl5pPr marL="2073639" indent="-230404" defTabSz="939218">
              <a:defRPr sz="2400">
                <a:solidFill>
                  <a:schemeClr val="hlink"/>
                </a:solidFill>
                <a:latin typeface="Times New Roman" pitchFamily="18" charset="0"/>
              </a:defRPr>
            </a:lvl5pPr>
            <a:lvl6pPr marL="2534448" indent="-230404" algn="ctr" defTabSz="939218" eaLnBrk="0" fontAlgn="base" hangingPunct="0">
              <a:spcBef>
                <a:spcPct val="0"/>
              </a:spcBef>
              <a:spcAft>
                <a:spcPct val="0"/>
              </a:spcAft>
              <a:defRPr sz="2400">
                <a:solidFill>
                  <a:schemeClr val="hlink"/>
                </a:solidFill>
                <a:latin typeface="Times New Roman" pitchFamily="18" charset="0"/>
              </a:defRPr>
            </a:lvl6pPr>
            <a:lvl7pPr marL="2995256" indent="-230404" algn="ctr" defTabSz="939218" eaLnBrk="0" fontAlgn="base" hangingPunct="0">
              <a:spcBef>
                <a:spcPct val="0"/>
              </a:spcBef>
              <a:spcAft>
                <a:spcPct val="0"/>
              </a:spcAft>
              <a:defRPr sz="2400">
                <a:solidFill>
                  <a:schemeClr val="hlink"/>
                </a:solidFill>
                <a:latin typeface="Times New Roman" pitchFamily="18" charset="0"/>
              </a:defRPr>
            </a:lvl7pPr>
            <a:lvl8pPr marL="3456065" indent="-230404" algn="ctr" defTabSz="939218" eaLnBrk="0" fontAlgn="base" hangingPunct="0">
              <a:spcBef>
                <a:spcPct val="0"/>
              </a:spcBef>
              <a:spcAft>
                <a:spcPct val="0"/>
              </a:spcAft>
              <a:defRPr sz="2400">
                <a:solidFill>
                  <a:schemeClr val="hlink"/>
                </a:solidFill>
                <a:latin typeface="Times New Roman" pitchFamily="18" charset="0"/>
              </a:defRPr>
            </a:lvl8pPr>
            <a:lvl9pPr marL="3916873" indent="-230404" algn="ctr" defTabSz="939218" eaLnBrk="0" fontAlgn="base" hangingPunct="0">
              <a:spcBef>
                <a:spcPct val="0"/>
              </a:spcBef>
              <a:spcAft>
                <a:spcPct val="0"/>
              </a:spcAft>
              <a:defRPr sz="2400">
                <a:solidFill>
                  <a:schemeClr val="hlink"/>
                </a:solidFill>
                <a:latin typeface="Times New Roman" pitchFamily="18" charset="0"/>
              </a:defRPr>
            </a:lvl9pPr>
          </a:lstStyle>
          <a:p>
            <a:fld id="{8E999077-B46A-4C18-954D-946A12D4DDB2}" type="slidenum">
              <a:rPr lang="en-US" altLang="en-US" sz="1200">
                <a:solidFill>
                  <a:schemeClr val="tx1"/>
                </a:solidFill>
              </a:rPr>
              <a:pPr/>
              <a:t>9</a:t>
            </a:fld>
            <a:endParaRPr lang="en-US" altLang="en-US" sz="1200">
              <a:solidFill>
                <a:schemeClr val="tx1"/>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What are the management levels in a health system?</a:t>
            </a:r>
          </a:p>
          <a:p>
            <a:endParaRPr lang="en-US" altLang="en-US" dirty="0"/>
          </a:p>
          <a:p>
            <a:r>
              <a:rPr lang="en-US" altLang="en-US" dirty="0" smtClean="0"/>
              <a:t>Answer:</a:t>
            </a:r>
          </a:p>
          <a:p>
            <a:endParaRPr lang="en-US" altLang="en-US" dirty="0"/>
          </a:p>
          <a:p>
            <a:pPr marL="228600" indent="-228600">
              <a:buAutoNum type="arabicPeriod"/>
            </a:pPr>
            <a:r>
              <a:rPr lang="en-US" altLang="en-US" dirty="0" smtClean="0"/>
              <a:t>Patient/client (and household ) management level</a:t>
            </a:r>
          </a:p>
          <a:p>
            <a:pPr marL="228600" indent="-228600">
              <a:buAutoNum type="arabicPeriod"/>
            </a:pPr>
            <a:r>
              <a:rPr lang="en-US" altLang="en-US" dirty="0" smtClean="0"/>
              <a:t>Health unit management level</a:t>
            </a:r>
          </a:p>
          <a:p>
            <a:pPr marL="228600" indent="-228600">
              <a:buAutoNum type="arabicPeriod"/>
            </a:pPr>
            <a:r>
              <a:rPr lang="en-US" altLang="en-US" dirty="0" smtClean="0"/>
              <a:t>Health system management level</a:t>
            </a:r>
          </a:p>
          <a:p>
            <a:endParaRPr lang="en-US" altLang="en-US" dirty="0"/>
          </a:p>
          <a:p>
            <a:r>
              <a:rPr lang="en-US" altLang="en-US" dirty="0" smtClean="0"/>
              <a:t>Can you give example of functions at each level?</a:t>
            </a:r>
          </a:p>
          <a:p>
            <a:endParaRPr lang="en-US" altLang="en-US" dirty="0"/>
          </a:p>
          <a:p>
            <a:endParaRPr lang="en-US" altLang="en-US" dirty="0" smtClean="0"/>
          </a:p>
        </p:txBody>
      </p:sp>
    </p:spTree>
    <p:extLst>
      <p:ext uri="{BB962C8B-B14F-4D97-AF65-F5344CB8AC3E}">
        <p14:creationId xmlns:p14="http://schemas.microsoft.com/office/powerpoint/2010/main" val="775108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1"/>
            <a:ext cx="7772400" cy="1477328"/>
          </a:xfrm>
          <a:prstGeom prst="rect">
            <a:avLst/>
          </a:prstGeom>
        </p:spPr>
        <p:txBody>
          <a:bodyPr/>
          <a:lstStyle>
            <a:lvl1pPr>
              <a:defRPr/>
            </a:lvl1pPr>
          </a:lstStyle>
          <a:p>
            <a:r>
              <a:rPr lang="en-US" smtClean="0"/>
              <a:t>Click to edit Master title style</a:t>
            </a:r>
            <a:endParaRPr/>
          </a:p>
        </p:txBody>
      </p:sp>
      <p:sp>
        <p:nvSpPr>
          <p:cNvPr id="3" name="Holder 3"/>
          <p:cNvSpPr>
            <a:spLocks noGrp="1"/>
          </p:cNvSpPr>
          <p:nvPr>
            <p:ph type="subTitle" idx="4"/>
          </p:nvPr>
        </p:nvSpPr>
        <p:spPr>
          <a:xfrm>
            <a:off x="1371601" y="3840480"/>
            <a:ext cx="6400799" cy="276999"/>
          </a:xfrm>
          <a:prstGeom prst="rect">
            <a:avLst/>
          </a:prstGeom>
        </p:spPr>
        <p:txBody>
          <a:bodyPr/>
          <a:lstStyle>
            <a:lvl1pPr>
              <a:defRPr/>
            </a:lvl1pPr>
          </a:lstStyle>
          <a:p>
            <a:r>
              <a:rPr lang="en-US" smtClean="0"/>
              <a:t>Click to edit Master subtitle style</a:t>
            </a:r>
            <a:endParaRPr/>
          </a:p>
        </p:txBody>
      </p:sp>
      <p:sp>
        <p:nvSpPr>
          <p:cNvPr id="4" name="Holder 4"/>
          <p:cNvSpPr>
            <a:spLocks noGrp="1"/>
          </p:cNvSpPr>
          <p:nvPr>
            <p:ph type="ftr" sz="quarter" idx="10"/>
          </p:nvPr>
        </p:nvSpPr>
        <p:spPr/>
        <p:txBody>
          <a:bodyPr/>
          <a:lstStyle>
            <a:lvl1pPr>
              <a:defRPr/>
            </a:lvl1pPr>
          </a:lstStyle>
          <a:p>
            <a:endParaRPr lang="en-US"/>
          </a:p>
        </p:txBody>
      </p:sp>
      <p:sp>
        <p:nvSpPr>
          <p:cNvPr id="5" name="Holder 5"/>
          <p:cNvSpPr>
            <a:spLocks noGrp="1"/>
          </p:cNvSpPr>
          <p:nvPr>
            <p:ph type="dt" sz="half" idx="11"/>
          </p:nvPr>
        </p:nvSpPr>
        <p:spPr/>
        <p:txBody>
          <a:bodyPr/>
          <a:lstStyle>
            <a:lvl1pPr>
              <a:defRPr/>
            </a:lvl1pPr>
          </a:lstStyle>
          <a:p>
            <a:fld id="{30236A01-0FD6-4035-A48B-CF4BD3EA4679}" type="datetime1">
              <a:rPr lang="en-US" smtClean="0"/>
              <a:t>2/6/2017</a:t>
            </a:fld>
            <a:endParaRPr lang="en-US"/>
          </a:p>
        </p:txBody>
      </p:sp>
      <p:sp>
        <p:nvSpPr>
          <p:cNvPr id="6" name="Holder 6"/>
          <p:cNvSpPr>
            <a:spLocks noGrp="1"/>
          </p:cNvSpPr>
          <p:nvPr>
            <p:ph type="sldNum" sz="quarter" idx="12"/>
          </p:nvPr>
        </p:nvSpPr>
        <p:spPr/>
        <p:txBody>
          <a:bodyPr/>
          <a:lstStyle>
            <a:lvl1pPr>
              <a:defRPr/>
            </a:lvl1pPr>
          </a:lstStyle>
          <a:p>
            <a:fld id="{DBFC043C-743F-4593-8C2F-6A1FDF98EE34}" type="slidenum">
              <a:rPr lang="en-US" smtClean="0"/>
              <a:t>‹#›</a:t>
            </a:fld>
            <a:endParaRPr lang="en-US"/>
          </a:p>
        </p:txBody>
      </p:sp>
    </p:spTree>
    <p:extLst>
      <p:ext uri="{BB962C8B-B14F-4D97-AF65-F5344CB8AC3E}">
        <p14:creationId xmlns:p14="http://schemas.microsoft.com/office/powerpoint/2010/main" val="3589478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35554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19130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886808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6309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512078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37817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59427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299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19280117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94C75A-59C4-4AB8-BEE7-3269283A5DD9}" type="datetime1">
              <a:rPr lang="en-US" smtClean="0"/>
              <a:t>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2339220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971733" y="714161"/>
            <a:ext cx="7200533" cy="1303690"/>
          </a:xfrm>
        </p:spPr>
        <p:txBody>
          <a:bodyPr/>
          <a:lstStyle>
            <a:lvl1pPr>
              <a:defRPr sz="4236"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type="body" idx="1"/>
          </p:nvPr>
        </p:nvSpPr>
        <p:spPr/>
        <p:txBody>
          <a:bodyPr/>
          <a:lstStyle>
            <a:lvl1pPr>
              <a:defRPr b="0" i="0">
                <a:solidFill>
                  <a:schemeClr val="tx1"/>
                </a:solidFill>
              </a:defRPr>
            </a:lvl1pPr>
          </a:lstStyle>
          <a:p>
            <a:pPr lvl="0"/>
            <a:r>
              <a:rPr lang="en-US" smtClean="0"/>
              <a:t>Click to edit Master text styles</a:t>
            </a:r>
          </a:p>
        </p:txBody>
      </p:sp>
      <p:sp>
        <p:nvSpPr>
          <p:cNvPr id="5" name="Holder 4"/>
          <p:cNvSpPr>
            <a:spLocks noGrp="1"/>
          </p:cNvSpPr>
          <p:nvPr>
            <p:ph type="ftr" sz="quarter" idx="10"/>
          </p:nvPr>
        </p:nvSpPr>
        <p:spPr/>
        <p:txBody>
          <a:bodyPr/>
          <a:lstStyle>
            <a:lvl1pPr>
              <a:defRPr/>
            </a:lvl1pPr>
          </a:lstStyle>
          <a:p>
            <a:endParaRPr lang="en-US"/>
          </a:p>
        </p:txBody>
      </p:sp>
      <p:sp>
        <p:nvSpPr>
          <p:cNvPr id="6" name="Holder 5"/>
          <p:cNvSpPr>
            <a:spLocks noGrp="1"/>
          </p:cNvSpPr>
          <p:nvPr>
            <p:ph type="dt" sz="half" idx="11"/>
          </p:nvPr>
        </p:nvSpPr>
        <p:spPr/>
        <p:txBody>
          <a:bodyPr/>
          <a:lstStyle>
            <a:lvl1pPr>
              <a:defRPr/>
            </a:lvl1pPr>
          </a:lstStyle>
          <a:p>
            <a:fld id="{9F7F82ED-67F5-4C84-A895-F64531F41625}" type="datetime1">
              <a:rPr lang="en-US" smtClean="0"/>
              <a:t>2/6/2017</a:t>
            </a:fld>
            <a:endParaRPr lang="en-US"/>
          </a:p>
        </p:txBody>
      </p:sp>
      <p:sp>
        <p:nvSpPr>
          <p:cNvPr id="7" name="Holder 6"/>
          <p:cNvSpPr>
            <a:spLocks noGrp="1"/>
          </p:cNvSpPr>
          <p:nvPr>
            <p:ph type="sldNum" sz="quarter" idx="12"/>
          </p:nvPr>
        </p:nvSpPr>
        <p:spPr/>
        <p:txBody>
          <a:bodyPr/>
          <a:lstStyle>
            <a:lvl1pPr>
              <a:defRPr/>
            </a:lvl1pPr>
          </a:lstStyle>
          <a:p>
            <a:fld id="{DBFC043C-743F-4593-8C2F-6A1FDF98EE34}" type="slidenum">
              <a:rPr lang="en-US" smtClean="0"/>
              <a:t>‹#›</a:t>
            </a:fld>
            <a:endParaRPr lang="en-US"/>
          </a:p>
        </p:txBody>
      </p:sp>
    </p:spTree>
    <p:extLst>
      <p:ext uri="{BB962C8B-B14F-4D97-AF65-F5344CB8AC3E}">
        <p14:creationId xmlns:p14="http://schemas.microsoft.com/office/powerpoint/2010/main" val="759097163"/>
      </p:ext>
    </p:extLst>
  </p:cSld>
  <p:clrMapOvr>
    <a:masterClrMapping/>
  </p:clrMapOvr>
  <p:transition>
    <p:cu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3C197F-E4C1-47EB-AE6A-BE411FECEC8D}" type="datetime1">
              <a:rPr lang="en-US" smtClean="0"/>
              <a:t>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35623612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C38154-8B62-4FCE-B4D3-B7CF38561B8E}" type="datetime1">
              <a:rPr lang="en-US" smtClean="0"/>
              <a:t>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22027293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93EB4D-888F-4889-8CDC-0637182FC691}" type="datetime1">
              <a:rPr lang="en-US" smtClean="0"/>
              <a:t>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3231770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54C6F1-FC52-4FDA-BED3-551D2BFE00CA}" type="datetime1">
              <a:rPr lang="en-US" smtClean="0"/>
              <a:t>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39663710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AB6D8D-A5DA-458C-9C99-A706D0997246}" type="datetime1">
              <a:rPr lang="en-US" smtClean="0"/>
              <a:t>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33548926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438B23-6320-4897-ABAD-939907F46A47}" type="datetime1">
              <a:rPr lang="en-US" smtClean="0"/>
              <a:t>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8181941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77A79F-30BB-4CA2-AB74-61A041479F3D}" type="datetime1">
              <a:rPr lang="en-US" smtClean="0"/>
              <a:t>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32452315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70C13-60B5-4754-B757-4D01A27DB1F7}" type="datetime1">
              <a:rPr lang="en-US" smtClean="0"/>
              <a:t>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16539955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F9D5A-1A28-4FAE-9CA8-6F2C44603ECC}" type="datetime1">
              <a:rPr lang="en-US" smtClean="0"/>
              <a:t>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A54C8-96D2-4CDE-AC9E-537814C01DC4}" type="slidenum">
              <a:rPr lang="en-US" smtClean="0"/>
              <a:t>‹#›</a:t>
            </a:fld>
            <a:endParaRPr lang="en-US"/>
          </a:p>
        </p:txBody>
      </p:sp>
    </p:spTree>
    <p:extLst>
      <p:ext uri="{BB962C8B-B14F-4D97-AF65-F5344CB8AC3E}">
        <p14:creationId xmlns:p14="http://schemas.microsoft.com/office/powerpoint/2010/main" val="1458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971733" y="714161"/>
            <a:ext cx="7200533" cy="1303690"/>
          </a:xfrm>
        </p:spPr>
        <p:txBody>
          <a:bodyPr/>
          <a:lstStyle>
            <a:lvl1pPr>
              <a:defRPr sz="4236"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sz="half" idx="2"/>
          </p:nvPr>
        </p:nvSpPr>
        <p:spPr>
          <a:xfrm>
            <a:off x="457200" y="1577340"/>
            <a:ext cx="3977640" cy="276999"/>
          </a:xfrm>
          <a:prstGeom prst="rect">
            <a:avLst/>
          </a:prstGeom>
        </p:spPr>
        <p:txBody>
          <a:bodyPr/>
          <a:lstStyle>
            <a:lvl1pPr>
              <a:defRPr/>
            </a:lvl1pPr>
          </a:lstStyle>
          <a:p>
            <a:pPr lvl="0"/>
            <a:r>
              <a:rPr lang="en-US" smtClean="0"/>
              <a:t>Click to edit Master text styles</a:t>
            </a:r>
          </a:p>
        </p:txBody>
      </p:sp>
      <p:sp>
        <p:nvSpPr>
          <p:cNvPr id="4" name="Holder 4"/>
          <p:cNvSpPr>
            <a:spLocks noGrp="1"/>
          </p:cNvSpPr>
          <p:nvPr>
            <p:ph sz="half" idx="3"/>
          </p:nvPr>
        </p:nvSpPr>
        <p:spPr>
          <a:xfrm>
            <a:off x="4709159" y="1577340"/>
            <a:ext cx="3977640" cy="276999"/>
          </a:xfrm>
          <a:prstGeom prst="rect">
            <a:avLst/>
          </a:prstGeom>
        </p:spPr>
        <p:txBody>
          <a:bodyPr/>
          <a:lstStyle>
            <a:lvl1pPr>
              <a:defRPr/>
            </a:lvl1pPr>
          </a:lstStyle>
          <a:p>
            <a:pPr lvl="0"/>
            <a:r>
              <a:rPr lang="en-US" smtClean="0"/>
              <a:t>Click to edit Master text styles</a:t>
            </a:r>
          </a:p>
        </p:txBody>
      </p:sp>
      <p:sp>
        <p:nvSpPr>
          <p:cNvPr id="5" name="Holder 5"/>
          <p:cNvSpPr>
            <a:spLocks noGrp="1"/>
          </p:cNvSpPr>
          <p:nvPr>
            <p:ph type="ftr" sz="quarter" idx="10"/>
          </p:nvPr>
        </p:nvSpPr>
        <p:spPr/>
        <p:txBody>
          <a:bodyPr/>
          <a:lstStyle>
            <a:lvl1pPr>
              <a:defRPr/>
            </a:lvl1pPr>
          </a:lstStyle>
          <a:p>
            <a:endParaRPr lang="en-US"/>
          </a:p>
        </p:txBody>
      </p:sp>
      <p:sp>
        <p:nvSpPr>
          <p:cNvPr id="6" name="Holder 6"/>
          <p:cNvSpPr>
            <a:spLocks noGrp="1"/>
          </p:cNvSpPr>
          <p:nvPr>
            <p:ph type="dt" sz="half" idx="11"/>
          </p:nvPr>
        </p:nvSpPr>
        <p:spPr/>
        <p:txBody>
          <a:bodyPr/>
          <a:lstStyle>
            <a:lvl1pPr>
              <a:defRPr/>
            </a:lvl1pPr>
          </a:lstStyle>
          <a:p>
            <a:fld id="{ECAE6449-2B13-44F8-BB88-A4EDFE9923A2}" type="datetime1">
              <a:rPr lang="en-US" smtClean="0"/>
              <a:t>2/6/2017</a:t>
            </a:fld>
            <a:endParaRPr lang="en-US"/>
          </a:p>
        </p:txBody>
      </p:sp>
      <p:sp>
        <p:nvSpPr>
          <p:cNvPr id="7" name="Holder 7"/>
          <p:cNvSpPr>
            <a:spLocks noGrp="1"/>
          </p:cNvSpPr>
          <p:nvPr>
            <p:ph type="sldNum" sz="quarter" idx="12"/>
          </p:nvPr>
        </p:nvSpPr>
        <p:spPr/>
        <p:txBody>
          <a:bodyPr/>
          <a:lstStyle>
            <a:lvl1pPr>
              <a:defRPr/>
            </a:lvl1pPr>
          </a:lstStyle>
          <a:p>
            <a:fld id="{DBFC043C-743F-4593-8C2F-6A1FDF98EE34}" type="slidenum">
              <a:rPr lang="en-US" smtClean="0"/>
              <a:t>‹#›</a:t>
            </a:fld>
            <a:endParaRPr lang="en-US"/>
          </a:p>
        </p:txBody>
      </p:sp>
    </p:spTree>
    <p:extLst>
      <p:ext uri="{BB962C8B-B14F-4D97-AF65-F5344CB8AC3E}">
        <p14:creationId xmlns:p14="http://schemas.microsoft.com/office/powerpoint/2010/main" val="1580551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971733" y="714161"/>
            <a:ext cx="7200533" cy="1303690"/>
          </a:xfrm>
        </p:spPr>
        <p:txBody>
          <a:bodyPr/>
          <a:lstStyle>
            <a:lvl1pPr>
              <a:defRPr sz="4236"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type="ftr" sz="quarter" idx="10"/>
          </p:nvPr>
        </p:nvSpPr>
        <p:spPr/>
        <p:txBody>
          <a:bodyPr/>
          <a:lstStyle>
            <a:lvl1pPr>
              <a:defRPr/>
            </a:lvl1pPr>
          </a:lstStyle>
          <a:p>
            <a:endParaRPr lang="en-US"/>
          </a:p>
        </p:txBody>
      </p:sp>
      <p:sp>
        <p:nvSpPr>
          <p:cNvPr id="4" name="Holder 4"/>
          <p:cNvSpPr>
            <a:spLocks noGrp="1"/>
          </p:cNvSpPr>
          <p:nvPr>
            <p:ph type="dt" sz="half" idx="11"/>
          </p:nvPr>
        </p:nvSpPr>
        <p:spPr/>
        <p:txBody>
          <a:bodyPr/>
          <a:lstStyle>
            <a:lvl1pPr>
              <a:defRPr/>
            </a:lvl1pPr>
          </a:lstStyle>
          <a:p>
            <a:fld id="{64296C77-0519-48ED-BCC9-D7142F46154F}" type="datetime1">
              <a:rPr lang="en-US" smtClean="0"/>
              <a:t>2/6/2017</a:t>
            </a:fld>
            <a:endParaRPr lang="en-US"/>
          </a:p>
        </p:txBody>
      </p:sp>
      <p:sp>
        <p:nvSpPr>
          <p:cNvPr id="5" name="Holder 5"/>
          <p:cNvSpPr>
            <a:spLocks noGrp="1"/>
          </p:cNvSpPr>
          <p:nvPr>
            <p:ph type="sldNum" sz="quarter" idx="12"/>
          </p:nvPr>
        </p:nvSpPr>
        <p:spPr/>
        <p:txBody>
          <a:bodyPr/>
          <a:lstStyle>
            <a:lvl1pPr>
              <a:defRPr/>
            </a:lvl1pPr>
          </a:lstStyle>
          <a:p>
            <a:fld id="{DBFC043C-743F-4593-8C2F-6A1FDF98EE34}" type="slidenum">
              <a:rPr lang="en-US" smtClean="0"/>
              <a:t>‹#›</a:t>
            </a:fld>
            <a:endParaRPr lang="en-US"/>
          </a:p>
        </p:txBody>
      </p:sp>
    </p:spTree>
    <p:extLst>
      <p:ext uri="{BB962C8B-B14F-4D97-AF65-F5344CB8AC3E}">
        <p14:creationId xmlns:p14="http://schemas.microsoft.com/office/powerpoint/2010/main" val="3000089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bk object 16"/>
          <p:cNvSpPr>
            <a:spLocks/>
          </p:cNvSpPr>
          <p:nvPr/>
        </p:nvSpPr>
        <p:spPr bwMode="auto">
          <a:xfrm>
            <a:off x="6350" y="0"/>
            <a:ext cx="0" cy="1223963"/>
          </a:xfrm>
          <a:custGeom>
            <a:avLst/>
            <a:gdLst>
              <a:gd name="T0" fmla="*/ 0 h 1386840"/>
              <a:gd name="T1" fmla="*/ 113943 h 1386840"/>
              <a:gd name="T2" fmla="*/ 0 60000 65536"/>
              <a:gd name="T3" fmla="*/ 0 60000 65536"/>
            </a:gdLst>
            <a:ahLst/>
            <a:cxnLst>
              <a:cxn ang="T2">
                <a:pos x="0" y="T0"/>
              </a:cxn>
              <a:cxn ang="T3">
                <a:pos x="0" y="T1"/>
              </a:cxn>
            </a:cxnLst>
            <a:rect l="0" t="0" r="r" b="b"/>
            <a:pathLst>
              <a:path h="1386840">
                <a:moveTo>
                  <a:pt x="0" y="0"/>
                </a:moveTo>
                <a:lnTo>
                  <a:pt x="0" y="1386281"/>
                </a:lnTo>
              </a:path>
            </a:pathLst>
          </a:custGeom>
          <a:noFill/>
          <a:ln w="15519">
            <a:solidFill>
              <a:srgbClr val="D8A31F"/>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5" name="Holder 2"/>
          <p:cNvSpPr>
            <a:spLocks noGrp="1"/>
          </p:cNvSpPr>
          <p:nvPr>
            <p:ph type="ftr" sz="quarter" idx="10"/>
          </p:nvPr>
        </p:nvSpPr>
        <p:spPr/>
        <p:txBody>
          <a:bodyPr/>
          <a:lstStyle>
            <a:lvl1pPr>
              <a:defRPr/>
            </a:lvl1pPr>
          </a:lstStyle>
          <a:p>
            <a:endParaRPr lang="en-US"/>
          </a:p>
        </p:txBody>
      </p:sp>
      <p:sp>
        <p:nvSpPr>
          <p:cNvPr id="6" name="Holder 3"/>
          <p:cNvSpPr>
            <a:spLocks noGrp="1"/>
          </p:cNvSpPr>
          <p:nvPr>
            <p:ph type="dt" sz="half" idx="11"/>
          </p:nvPr>
        </p:nvSpPr>
        <p:spPr/>
        <p:txBody>
          <a:bodyPr/>
          <a:lstStyle>
            <a:lvl1pPr>
              <a:defRPr/>
            </a:lvl1pPr>
          </a:lstStyle>
          <a:p>
            <a:fld id="{91F74113-5FAB-4638-AF83-B44A18D644BC}" type="datetime1">
              <a:rPr lang="en-US" smtClean="0"/>
              <a:t>2/6/2017</a:t>
            </a:fld>
            <a:endParaRPr lang="en-US"/>
          </a:p>
        </p:txBody>
      </p:sp>
      <p:sp>
        <p:nvSpPr>
          <p:cNvPr id="7" name="Holder 4"/>
          <p:cNvSpPr>
            <a:spLocks noGrp="1"/>
          </p:cNvSpPr>
          <p:nvPr>
            <p:ph type="sldNum" sz="quarter" idx="12"/>
          </p:nvPr>
        </p:nvSpPr>
        <p:spPr/>
        <p:txBody>
          <a:bodyPr/>
          <a:lstStyle>
            <a:lvl1pPr>
              <a:defRPr/>
            </a:lvl1pPr>
          </a:lstStyle>
          <a:p>
            <a:fld id="{DBFC043C-743F-4593-8C2F-6A1FDF98EE34}" type="slidenum">
              <a:rPr lang="en-US" smtClean="0"/>
              <a:t>‹#›</a:t>
            </a:fld>
            <a:endParaRPr lang="en-US"/>
          </a:p>
        </p:txBody>
      </p:sp>
    </p:spTree>
    <p:extLst>
      <p:ext uri="{BB962C8B-B14F-4D97-AF65-F5344CB8AC3E}">
        <p14:creationId xmlns:p14="http://schemas.microsoft.com/office/powerpoint/2010/main" val="213998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p:txBody>
          <a:bodyPr/>
          <a:lstStyle>
            <a:lvl1pPr>
              <a:defRPr/>
            </a:lvl1pPr>
          </a:lstStyle>
          <a:p>
            <a:fld id="{DBFC043C-743F-4593-8C2F-6A1FDF98EE34}" type="slidenum">
              <a:rPr lang="en-US" smtClean="0"/>
              <a:t>‹#›</a:t>
            </a:fld>
            <a:endParaRPr lang="en-US"/>
          </a:p>
        </p:txBody>
      </p:sp>
      <p:sp>
        <p:nvSpPr>
          <p:cNvPr id="8" name="Rectangle 7"/>
          <p:cNvSpPr>
            <a:spLocks noGrp="1" noChangeArrowheads="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1331722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315278" y="374512"/>
            <a:ext cx="7772400" cy="1470025"/>
          </a:xfrm>
          <a:prstGeom prst="rect">
            <a:avLst/>
          </a:prstGeom>
        </p:spPr>
        <p:txBody>
          <a:bodyPr/>
          <a:lstStyle>
            <a:lvl1pPr>
              <a:defRPr sz="4400">
                <a:latin typeface="Century Gothic" panose="020B0502020202020204" pitchFamily="34" charset="0"/>
              </a:defRPr>
            </a:lvl1pPr>
          </a:lstStyle>
          <a:p>
            <a:pPr algn="r"/>
            <a:r>
              <a:rPr lang="en-US" altLang="en-US" sz="2200" b="1" dirty="0" smtClean="0">
                <a:solidFill>
                  <a:schemeClr val="bg1"/>
                </a:solidFill>
                <a:latin typeface="Century Gothic" charset="0"/>
                <a:ea typeface="Century Gothic" charset="0"/>
                <a:cs typeface="Century Gothic" charset="0"/>
              </a:rPr>
              <a:t>ROUTINE HEALTH INFORMATION SYSTEMS</a:t>
            </a:r>
            <a:r>
              <a:rPr lang="en-US" altLang="en-US" sz="2200" dirty="0" smtClean="0">
                <a:solidFill>
                  <a:schemeClr val="bg1"/>
                </a:solidFill>
              </a:rPr>
              <a:t/>
            </a:r>
            <a:br>
              <a:rPr lang="en-US" altLang="en-US" sz="2200" dirty="0" smtClean="0">
                <a:solidFill>
                  <a:schemeClr val="bg1"/>
                </a:solidFill>
              </a:rPr>
            </a:br>
            <a:r>
              <a:rPr lang="en-US" altLang="en-US" sz="1900" dirty="0" smtClean="0">
                <a:solidFill>
                  <a:schemeClr val="bg1"/>
                </a:solidFill>
                <a:latin typeface="Century Gothic" charset="0"/>
                <a:ea typeface="Century Gothic" charset="0"/>
                <a:cs typeface="Century Gothic" charset="0"/>
              </a:rPr>
              <a:t>A Curriculum on Basic Concepts and Practice </a:t>
            </a:r>
            <a:endParaRPr lang="en-US" altLang="en-US" sz="1900" dirty="0">
              <a:solidFill>
                <a:schemeClr val="bg1"/>
              </a:solidFill>
              <a:latin typeface="Century Gothic" charset="0"/>
              <a:ea typeface="Century Gothic" charset="0"/>
              <a:cs typeface="Century Gothic" charset="0"/>
            </a:endParaRPr>
          </a:p>
        </p:txBody>
      </p:sp>
      <p:sp>
        <p:nvSpPr>
          <p:cNvPr id="3" name="Subtitle 2"/>
          <p:cNvSpPr>
            <a:spLocks noGrp="1"/>
          </p:cNvSpPr>
          <p:nvPr>
            <p:ph type="subTitle" idx="1" hasCustomPrompt="1"/>
          </p:nvPr>
        </p:nvSpPr>
        <p:spPr>
          <a:xfrm>
            <a:off x="1053547" y="1646665"/>
            <a:ext cx="7865165" cy="1752600"/>
          </a:xfrm>
          <a:prstGeom prst="rect">
            <a:avLst/>
          </a:prstGeo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ltLang="en-US" sz="2200" b="1" dirty="0" smtClean="0">
                <a:solidFill>
                  <a:schemeClr val="bg1"/>
                </a:solidFill>
                <a:latin typeface="Century Gothic" charset="0"/>
                <a:ea typeface="Century Gothic" charset="0"/>
                <a:cs typeface="Century Gothic" charset="0"/>
              </a:rPr>
              <a:t>MODULE 1:</a:t>
            </a:r>
          </a:p>
          <a:p>
            <a:r>
              <a:rPr lang="en-US" altLang="en-US" sz="2200" dirty="0" smtClean="0">
                <a:solidFill>
                  <a:schemeClr val="bg1"/>
                </a:solidFill>
                <a:latin typeface="Century Gothic" charset="0"/>
                <a:ea typeface="Century Gothic" charset="0"/>
                <a:cs typeface="Century Gothic" charset="0"/>
              </a:rPr>
              <a:t>Health Systems and Health Information Systems</a:t>
            </a:r>
          </a:p>
          <a:p>
            <a:endParaRPr lang="en-US" altLang="en-US" sz="2200" dirty="0" smtClean="0">
              <a:solidFill>
                <a:schemeClr val="bg1"/>
              </a:solidFill>
              <a:latin typeface="Century Gothic" charset="0"/>
              <a:ea typeface="Century Gothic" charset="0"/>
              <a:cs typeface="Century Gothic" charset="0"/>
            </a:endParaRPr>
          </a:p>
          <a:p>
            <a:r>
              <a:rPr lang="en-US" altLang="en-US" sz="2200" b="1" dirty="0" smtClean="0">
                <a:solidFill>
                  <a:schemeClr val="bg1"/>
                </a:solidFill>
                <a:latin typeface="Century Gothic" charset="0"/>
                <a:ea typeface="Century Gothic" charset="0"/>
                <a:cs typeface="Century Gothic" charset="0"/>
              </a:rPr>
              <a:t>SESSION 1:</a:t>
            </a:r>
          </a:p>
          <a:p>
            <a:r>
              <a:rPr lang="en-US" altLang="en-US" sz="3600" dirty="0" smtClean="0">
                <a:solidFill>
                  <a:schemeClr val="bg1"/>
                </a:solidFill>
                <a:latin typeface="Century Gothic" charset="0"/>
                <a:ea typeface="Century Gothic" charset="0"/>
                <a:cs typeface="Century Gothic" charset="0"/>
              </a:rPr>
              <a:t>Introduction to RHIS</a:t>
            </a:r>
          </a:p>
          <a:p>
            <a:endParaRPr lang="en-US" altLang="en-US" sz="2200" dirty="0">
              <a:solidFill>
                <a:schemeClr val="bg1"/>
              </a:solidFill>
              <a:latin typeface="Century Gothic" charset="0"/>
              <a:ea typeface="Century Gothic" charset="0"/>
              <a:cs typeface="Century Gothic" charset="0"/>
            </a:endParaRPr>
          </a:p>
        </p:txBody>
      </p:sp>
      <p:cxnSp>
        <p:nvCxnSpPr>
          <p:cNvPr id="4" name="Straight Connector 3"/>
          <p:cNvCxnSpPr/>
          <p:nvPr userDrawn="1"/>
        </p:nvCxnSpPr>
        <p:spPr>
          <a:xfrm>
            <a:off x="469900" y="1646665"/>
            <a:ext cx="0" cy="262053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2249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6681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738321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63921"/>
          </a:schemeClr>
        </a:solidFill>
        <a:effectLst/>
      </p:bgPr>
    </p:bg>
    <p:spTree>
      <p:nvGrpSpPr>
        <p:cNvPr id="1" name=""/>
        <p:cNvGrpSpPr/>
        <p:nvPr/>
      </p:nvGrpSpPr>
      <p:grpSpPr>
        <a:xfrm>
          <a:off x="0" y="0"/>
          <a:ext cx="0" cy="0"/>
          <a:chOff x="0" y="0"/>
          <a:chExt cx="0" cy="0"/>
        </a:xfrm>
      </p:grpSpPr>
      <p:sp>
        <p:nvSpPr>
          <p:cNvPr id="2050" name="Holder 2"/>
          <p:cNvSpPr>
            <a:spLocks noGrp="1"/>
          </p:cNvSpPr>
          <p:nvPr>
            <p:ph type="title"/>
          </p:nvPr>
        </p:nvSpPr>
        <p:spPr bwMode="auto">
          <a:xfrm>
            <a:off x="971550" y="714375"/>
            <a:ext cx="72009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spAutoFit/>
          </a:bodyPr>
          <a:lstStyle/>
          <a:p>
            <a:pPr lvl="0"/>
            <a:endParaRPr lang="en-US" altLang="en-US"/>
          </a:p>
        </p:txBody>
      </p:sp>
      <p:sp>
        <p:nvSpPr>
          <p:cNvPr id="2051" name="Holder 3"/>
          <p:cNvSpPr>
            <a:spLocks noGrp="1"/>
          </p:cNvSpPr>
          <p:nvPr>
            <p:ph type="body" idx="1"/>
          </p:nvPr>
        </p:nvSpPr>
        <p:spPr bwMode="auto">
          <a:xfrm>
            <a:off x="1027113" y="3097213"/>
            <a:ext cx="7089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spAutoFit/>
          </a:bodyPr>
          <a:lstStyle/>
          <a:p>
            <a:pPr lvl="0"/>
            <a:endParaRPr lang="en-US" altLang="en-US"/>
          </a:p>
        </p:txBody>
      </p:sp>
      <p:sp>
        <p:nvSpPr>
          <p:cNvPr id="4" name="Holder 4"/>
          <p:cNvSpPr>
            <a:spLocks noGrp="1"/>
          </p:cNvSpPr>
          <p:nvPr>
            <p:ph type="ftr" sz="quarter" idx="5"/>
          </p:nvPr>
        </p:nvSpPr>
        <p:spPr>
          <a:xfrm>
            <a:off x="3108325" y="6378575"/>
            <a:ext cx="2927350" cy="276225"/>
          </a:xfrm>
          <a:prstGeom prst="rect">
            <a:avLst/>
          </a:prstGeom>
        </p:spPr>
        <p:txBody>
          <a:bodyPr vert="horz" wrap="square" lIns="0" tIns="0" rIns="0" bIns="0" numCol="1" anchor="t" anchorCtr="0" compatLnSpc="1">
            <a:prstTxWarp prst="textNoShape">
              <a:avLst/>
            </a:prstTxWarp>
            <a:spAutoFit/>
          </a:bodyPr>
          <a:lstStyle>
            <a:lvl1pPr algn="ctr">
              <a:defRPr>
                <a:solidFill>
                  <a:srgbClr val="898989"/>
                </a:solidFill>
              </a:defRPr>
            </a:lvl1pPr>
          </a:lstStyle>
          <a:p>
            <a:endParaRPr lang="en-US"/>
          </a:p>
        </p:txBody>
      </p:sp>
      <p:sp>
        <p:nvSpPr>
          <p:cNvPr id="5" name="Holder 5"/>
          <p:cNvSpPr>
            <a:spLocks noGrp="1"/>
          </p:cNvSpPr>
          <p:nvPr>
            <p:ph type="dt" sz="half" idx="6"/>
          </p:nvPr>
        </p:nvSpPr>
        <p:spPr>
          <a:xfrm>
            <a:off x="457200" y="6378575"/>
            <a:ext cx="2103438" cy="276225"/>
          </a:xfrm>
          <a:prstGeom prst="rect">
            <a:avLst/>
          </a:prstGeom>
        </p:spPr>
        <p:txBody>
          <a:bodyPr vert="horz" wrap="square" lIns="0" tIns="0" rIns="0" bIns="0" numCol="1" anchor="t" anchorCtr="0" compatLnSpc="1">
            <a:prstTxWarp prst="textNoShape">
              <a:avLst/>
            </a:prstTxWarp>
            <a:spAutoFit/>
          </a:bodyPr>
          <a:lstStyle>
            <a:lvl1pPr>
              <a:defRPr>
                <a:solidFill>
                  <a:srgbClr val="898989"/>
                </a:solidFill>
              </a:defRPr>
            </a:lvl1pPr>
          </a:lstStyle>
          <a:p>
            <a:fld id="{111AC112-F903-4C01-982F-FBC9B75EEC4F}" type="datetime1">
              <a:rPr lang="en-US" smtClean="0"/>
              <a:t>2/6/2017</a:t>
            </a:fld>
            <a:endParaRPr lang="en-US"/>
          </a:p>
        </p:txBody>
      </p:sp>
      <p:sp>
        <p:nvSpPr>
          <p:cNvPr id="6" name="Holder 6"/>
          <p:cNvSpPr>
            <a:spLocks noGrp="1"/>
          </p:cNvSpPr>
          <p:nvPr>
            <p:ph type="sldNum" sz="quarter" idx="7"/>
          </p:nvPr>
        </p:nvSpPr>
        <p:spPr>
          <a:xfrm>
            <a:off x="6583363" y="6378575"/>
            <a:ext cx="2103437" cy="276225"/>
          </a:xfrm>
          <a:prstGeom prst="rect">
            <a:avLst/>
          </a:prstGeom>
        </p:spPr>
        <p:txBody>
          <a:bodyPr vert="horz" wrap="square" lIns="0" tIns="0" rIns="0" bIns="0" numCol="1" anchor="t" anchorCtr="0" compatLnSpc="1">
            <a:prstTxWarp prst="textNoShape">
              <a:avLst/>
            </a:prstTxWarp>
            <a:spAutoFit/>
          </a:bodyPr>
          <a:lstStyle>
            <a:lvl1pPr algn="r">
              <a:defRPr>
                <a:solidFill>
                  <a:srgbClr val="898989"/>
                </a:solidFill>
              </a:defRPr>
            </a:lvl1pPr>
          </a:lstStyle>
          <a:p>
            <a:fld id="{DBFC043C-743F-4593-8C2F-6A1FDF98EE34}" type="slidenum">
              <a:rPr lang="en-US" smtClean="0"/>
              <a:t>‹#›</a:t>
            </a:fld>
            <a:endParaRPr lang="en-US"/>
          </a:p>
        </p:txBody>
      </p:sp>
    </p:spTree>
    <p:extLst>
      <p:ext uri="{BB962C8B-B14F-4D97-AF65-F5344CB8AC3E}">
        <p14:creationId xmlns:p14="http://schemas.microsoft.com/office/powerpoint/2010/main" val="2970520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ctr" rtl="0" eaLnBrk="1" fontAlgn="base" hangingPunct="1">
        <a:spcBef>
          <a:spcPct val="0"/>
        </a:spcBef>
        <a:spcAft>
          <a:spcPct val="0"/>
        </a:spcAft>
        <a:defRPr>
          <a:solidFill>
            <a:schemeClr val="tx2"/>
          </a:solidFill>
          <a:latin typeface="+mj-lt"/>
          <a:ea typeface="+mj-ea"/>
          <a:cs typeface="+mj-cs"/>
        </a:defRPr>
      </a:lvl1pPr>
      <a:lvl2pPr algn="ctr" rtl="0" eaLnBrk="1" fontAlgn="base" hangingPunct="1">
        <a:spcBef>
          <a:spcPct val="0"/>
        </a:spcBef>
        <a:spcAft>
          <a:spcPct val="0"/>
        </a:spcAft>
        <a:defRPr>
          <a:solidFill>
            <a:schemeClr val="tx2"/>
          </a:solidFill>
          <a:latin typeface="Calibri" panose="020F0502020204030204" pitchFamily="34" charset="0"/>
        </a:defRPr>
      </a:lvl2pPr>
      <a:lvl3pPr algn="ctr" rtl="0" eaLnBrk="1" fontAlgn="base" hangingPunct="1">
        <a:spcBef>
          <a:spcPct val="0"/>
        </a:spcBef>
        <a:spcAft>
          <a:spcPct val="0"/>
        </a:spcAft>
        <a:defRPr>
          <a:solidFill>
            <a:schemeClr val="tx2"/>
          </a:solidFill>
          <a:latin typeface="Calibri" panose="020F0502020204030204" pitchFamily="34" charset="0"/>
        </a:defRPr>
      </a:lvl3pPr>
      <a:lvl4pPr algn="ctr" rtl="0" eaLnBrk="1" fontAlgn="base" hangingPunct="1">
        <a:spcBef>
          <a:spcPct val="0"/>
        </a:spcBef>
        <a:spcAft>
          <a:spcPct val="0"/>
        </a:spcAft>
        <a:defRPr>
          <a:solidFill>
            <a:schemeClr val="tx2"/>
          </a:solidFill>
          <a:latin typeface="Calibri" panose="020F0502020204030204" pitchFamily="34" charset="0"/>
        </a:defRPr>
      </a:lvl4pPr>
      <a:lvl5pPr algn="ctr" rtl="0" eaLnBrk="1" fontAlgn="base" hangingPunct="1">
        <a:spcBef>
          <a:spcPct val="0"/>
        </a:spcBef>
        <a:spcAft>
          <a:spcPct val="0"/>
        </a:spcAft>
        <a:defRPr>
          <a:solidFill>
            <a:schemeClr val="tx2"/>
          </a:solidFill>
          <a:latin typeface="Calibri" panose="020F0502020204030204" pitchFamily="34" charset="0"/>
        </a:defRPr>
      </a:lvl5pPr>
      <a:lvl6pPr marL="457200" algn="ctr" rtl="0" eaLnBrk="1" fontAlgn="base" hangingPunct="1">
        <a:spcBef>
          <a:spcPct val="0"/>
        </a:spcBef>
        <a:spcAft>
          <a:spcPct val="0"/>
        </a:spcAft>
        <a:defRPr>
          <a:solidFill>
            <a:schemeClr val="tx2"/>
          </a:solidFill>
          <a:latin typeface="Calibri" panose="020F0502020204030204" pitchFamily="34" charset="0"/>
        </a:defRPr>
      </a:lvl6pPr>
      <a:lvl7pPr marL="914400" algn="ctr" rtl="0" eaLnBrk="1" fontAlgn="base" hangingPunct="1">
        <a:spcBef>
          <a:spcPct val="0"/>
        </a:spcBef>
        <a:spcAft>
          <a:spcPct val="0"/>
        </a:spcAft>
        <a:defRPr>
          <a:solidFill>
            <a:schemeClr val="tx2"/>
          </a:solidFill>
          <a:latin typeface="Calibri" panose="020F0502020204030204" pitchFamily="34" charset="0"/>
        </a:defRPr>
      </a:lvl7pPr>
      <a:lvl8pPr marL="1371600" algn="ctr" rtl="0" eaLnBrk="1" fontAlgn="base" hangingPunct="1">
        <a:spcBef>
          <a:spcPct val="0"/>
        </a:spcBef>
        <a:spcAft>
          <a:spcPct val="0"/>
        </a:spcAft>
        <a:defRPr>
          <a:solidFill>
            <a:schemeClr val="tx2"/>
          </a:solidFill>
          <a:latin typeface="Calibri" panose="020F0502020204030204" pitchFamily="34" charset="0"/>
        </a:defRPr>
      </a:lvl8pPr>
      <a:lvl9pPr marL="1828800" algn="ctr" rtl="0" eaLnBrk="1" fontAlgn="base" hangingPunct="1">
        <a:spcBef>
          <a:spcPct val="0"/>
        </a:spcBef>
        <a:spcAft>
          <a:spcPct val="0"/>
        </a:spcAft>
        <a:defRPr>
          <a:solidFill>
            <a:schemeClr val="tx2"/>
          </a:solidFill>
          <a:latin typeface="Calibri" panose="020F0502020204030204" pitchFamily="34" charset="0"/>
        </a:defRPr>
      </a:lvl9pPr>
    </p:titleStyle>
    <p:bodyStyle>
      <a:lvl1pPr algn="l" rtl="0" eaLnBrk="1" fontAlgn="base" hangingPunct="1">
        <a:spcBef>
          <a:spcPct val="20000"/>
        </a:spcBef>
        <a:spcAft>
          <a:spcPct val="0"/>
        </a:spcAft>
        <a:defRPr>
          <a:solidFill>
            <a:schemeClr val="tx1"/>
          </a:solidFill>
          <a:latin typeface="+mn-lt"/>
          <a:ea typeface="+mn-ea"/>
          <a:cs typeface="+mn-cs"/>
        </a:defRPr>
      </a:lvl1pPr>
      <a:lvl2pPr marL="403225" algn="l" rtl="0" eaLnBrk="1" fontAlgn="base" hangingPunct="1">
        <a:spcBef>
          <a:spcPct val="20000"/>
        </a:spcBef>
        <a:spcAft>
          <a:spcPct val="0"/>
        </a:spcAft>
        <a:defRPr>
          <a:solidFill>
            <a:schemeClr val="tx1"/>
          </a:solidFill>
          <a:latin typeface="+mn-lt"/>
          <a:ea typeface="+mn-ea"/>
          <a:cs typeface="+mn-cs"/>
        </a:defRPr>
      </a:lvl2pPr>
      <a:lvl3pPr marL="806450" algn="l" rtl="0" eaLnBrk="1" fontAlgn="base" hangingPunct="1">
        <a:spcBef>
          <a:spcPct val="20000"/>
        </a:spcBef>
        <a:spcAft>
          <a:spcPct val="0"/>
        </a:spcAft>
        <a:defRPr>
          <a:solidFill>
            <a:schemeClr val="tx1"/>
          </a:solidFill>
          <a:latin typeface="+mn-lt"/>
          <a:ea typeface="+mn-ea"/>
          <a:cs typeface="+mn-cs"/>
        </a:defRPr>
      </a:lvl3pPr>
      <a:lvl4pPr marL="1209675" algn="l" rtl="0" eaLnBrk="1" fontAlgn="base" hangingPunct="1">
        <a:spcBef>
          <a:spcPct val="20000"/>
        </a:spcBef>
        <a:spcAft>
          <a:spcPct val="0"/>
        </a:spcAft>
        <a:defRPr>
          <a:solidFill>
            <a:schemeClr val="tx1"/>
          </a:solidFill>
          <a:latin typeface="+mn-lt"/>
          <a:ea typeface="+mn-ea"/>
          <a:cs typeface="+mn-cs"/>
        </a:defRPr>
      </a:lvl4pPr>
      <a:lvl5pPr marL="1612900" algn="l" rtl="0" eaLnBrk="1" fontAlgn="base" hangingPunct="1">
        <a:spcBef>
          <a:spcPct val="20000"/>
        </a:spcBef>
        <a:spcAft>
          <a:spcPct val="0"/>
        </a:spcAft>
        <a:defRPr>
          <a:solidFill>
            <a:schemeClr val="tx1"/>
          </a:solidFill>
          <a:latin typeface="+mn-lt"/>
          <a:ea typeface="+mn-ea"/>
          <a:cs typeface="+mn-cs"/>
        </a:defRPr>
      </a:lvl5pPr>
      <a:lvl6pPr marL="2017166" eaLnBrk="1" hangingPunct="1">
        <a:defRPr>
          <a:latin typeface="+mn-lt"/>
          <a:ea typeface="+mn-ea"/>
          <a:cs typeface="+mn-cs"/>
        </a:defRPr>
      </a:lvl6pPr>
      <a:lvl7pPr marL="2420600" eaLnBrk="1" hangingPunct="1">
        <a:defRPr>
          <a:latin typeface="+mn-lt"/>
          <a:ea typeface="+mn-ea"/>
          <a:cs typeface="+mn-cs"/>
        </a:defRPr>
      </a:lvl7pPr>
      <a:lvl8pPr marL="2824033" eaLnBrk="1" hangingPunct="1">
        <a:defRPr>
          <a:latin typeface="+mn-lt"/>
          <a:ea typeface="+mn-ea"/>
          <a:cs typeface="+mn-cs"/>
        </a:defRPr>
      </a:lvl8pPr>
      <a:lvl9pPr marL="3227466" eaLnBrk="1" hangingPunct="1">
        <a:defRPr>
          <a:latin typeface="+mn-lt"/>
          <a:ea typeface="+mn-ea"/>
          <a:cs typeface="+mn-cs"/>
        </a:defRPr>
      </a:lvl9pPr>
    </p:bodyStyle>
    <p:otherStyle>
      <a:lvl1pPr marL="0" eaLnBrk="1" hangingPunct="1">
        <a:defRPr>
          <a:latin typeface="+mn-lt"/>
          <a:ea typeface="+mn-ea"/>
          <a:cs typeface="+mn-cs"/>
        </a:defRPr>
      </a:lvl1pPr>
      <a:lvl2pPr marL="403433" eaLnBrk="1" hangingPunct="1">
        <a:defRPr>
          <a:latin typeface="+mn-lt"/>
          <a:ea typeface="+mn-ea"/>
          <a:cs typeface="+mn-cs"/>
        </a:defRPr>
      </a:lvl2pPr>
      <a:lvl3pPr marL="806867" eaLnBrk="1" hangingPunct="1">
        <a:defRPr>
          <a:latin typeface="+mn-lt"/>
          <a:ea typeface="+mn-ea"/>
          <a:cs typeface="+mn-cs"/>
        </a:defRPr>
      </a:lvl3pPr>
      <a:lvl4pPr marL="1210300" eaLnBrk="1" hangingPunct="1">
        <a:defRPr>
          <a:latin typeface="+mn-lt"/>
          <a:ea typeface="+mn-ea"/>
          <a:cs typeface="+mn-cs"/>
        </a:defRPr>
      </a:lvl4pPr>
      <a:lvl5pPr marL="1613733" eaLnBrk="1" hangingPunct="1">
        <a:defRPr>
          <a:latin typeface="+mn-lt"/>
          <a:ea typeface="+mn-ea"/>
          <a:cs typeface="+mn-cs"/>
        </a:defRPr>
      </a:lvl5pPr>
      <a:lvl6pPr marL="2017166" eaLnBrk="1" hangingPunct="1">
        <a:defRPr>
          <a:latin typeface="+mn-lt"/>
          <a:ea typeface="+mn-ea"/>
          <a:cs typeface="+mn-cs"/>
        </a:defRPr>
      </a:lvl6pPr>
      <a:lvl7pPr marL="2420600" eaLnBrk="1" hangingPunct="1">
        <a:defRPr>
          <a:latin typeface="+mn-lt"/>
          <a:ea typeface="+mn-ea"/>
          <a:cs typeface="+mn-cs"/>
        </a:defRPr>
      </a:lvl7pPr>
      <a:lvl8pPr marL="2824033" eaLnBrk="1" hangingPunct="1">
        <a:defRPr>
          <a:latin typeface="+mn-lt"/>
          <a:ea typeface="+mn-ea"/>
          <a:cs typeface="+mn-cs"/>
        </a:defRPr>
      </a:lvl8pPr>
      <a:lvl9pPr marL="3227466" eaLnBrk="1" hangingPunct="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63921"/>
          </a:schemeClr>
        </a:solidFill>
        <a:effectLst/>
      </p:bgPr>
    </p:bg>
    <p:spTree>
      <p:nvGrpSpPr>
        <p:cNvPr id="1" name=""/>
        <p:cNvGrpSpPr/>
        <p:nvPr/>
      </p:nvGrpSpPr>
      <p:grpSpPr>
        <a:xfrm>
          <a:off x="0" y="0"/>
          <a:ext cx="0" cy="0"/>
          <a:chOff x="0" y="0"/>
          <a:chExt cx="0" cy="0"/>
        </a:xfrm>
      </p:grpSpPr>
      <p:sp>
        <p:nvSpPr>
          <p:cNvPr id="2" name="Rectangle 1"/>
          <p:cNvSpPr/>
          <p:nvPr/>
        </p:nvSpPr>
        <p:spPr>
          <a:xfrm>
            <a:off x="-1" y="0"/>
            <a:ext cx="9144001" cy="1168400"/>
          </a:xfrm>
          <a:prstGeom prst="rect">
            <a:avLst/>
          </a:prstGeom>
          <a:solidFill>
            <a:srgbClr val="0923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a:solidFill>
                <a:srgbClr val="FFFFFF"/>
              </a:solidFill>
              <a:latin typeface="Calibri" charset="0"/>
            </a:endParaRPr>
          </a:p>
        </p:txBody>
      </p:sp>
      <p:sp>
        <p:nvSpPr>
          <p:cNvPr id="5" name="Rectangle 4"/>
          <p:cNvSpPr/>
          <p:nvPr/>
        </p:nvSpPr>
        <p:spPr>
          <a:xfrm>
            <a:off x="-12990" y="1165225"/>
            <a:ext cx="9156990" cy="3492431"/>
          </a:xfrm>
          <a:prstGeom prst="rect">
            <a:avLst/>
          </a:prstGeom>
          <a:solidFill>
            <a:srgbClr val="A7C0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a:solidFill>
                <a:srgbClr val="FFFFFF"/>
              </a:solidFill>
              <a:latin typeface="Calibri" charset="0"/>
            </a:endParaRPr>
          </a:p>
        </p:txBody>
      </p:sp>
    </p:spTree>
    <p:extLst>
      <p:ext uri="{BB962C8B-B14F-4D97-AF65-F5344CB8AC3E}">
        <p14:creationId xmlns:p14="http://schemas.microsoft.com/office/powerpoint/2010/main" val="87539930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23825" y="-155575"/>
            <a:ext cx="9391650" cy="1323975"/>
          </a:xfrm>
          <a:prstGeom prst="rect">
            <a:avLst/>
          </a:prstGeom>
          <a:solidFill>
            <a:srgbClr val="A7C0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a:solidFill>
                <a:srgbClr val="FFFFFF"/>
              </a:solidFill>
              <a:latin typeface="Calibri" charset="0"/>
            </a:endParaRPr>
          </a:p>
        </p:txBody>
      </p:sp>
      <p:sp>
        <p:nvSpPr>
          <p:cNvPr id="2" name="Title Placeholder 1"/>
          <p:cNvSpPr>
            <a:spLocks noGrp="1"/>
          </p:cNvSpPr>
          <p:nvPr>
            <p:ph type="title"/>
          </p:nvPr>
        </p:nvSpPr>
        <p:spPr>
          <a:xfrm>
            <a:off x="529259" y="265733"/>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56CB65-03D3-42C8-94B2-ABC67A60B90D}" type="datetime1">
              <a:rPr lang="en-US" smtClean="0"/>
              <a:t>2/6/2017</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A54C8-96D2-4CDE-AC9E-537814C01DC4}" type="slidenum">
              <a:rPr lang="en-US" smtClean="0"/>
              <a:t>‹#›</a:t>
            </a:fld>
            <a:endParaRPr lang="en-US"/>
          </a:p>
        </p:txBody>
      </p:sp>
    </p:spTree>
    <p:extLst>
      <p:ext uri="{BB962C8B-B14F-4D97-AF65-F5344CB8AC3E}">
        <p14:creationId xmlns:p14="http://schemas.microsoft.com/office/powerpoint/2010/main" val="255782815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hf hdr="0" ftr="0" dt="0"/>
  <p:txStyles>
    <p:titleStyle>
      <a:lvl1pPr algn="l" defTabSz="914400" rtl="0" eaLnBrk="1" latinLnBrk="0" hangingPunct="1">
        <a:lnSpc>
          <a:spcPct val="90000"/>
        </a:lnSpc>
        <a:spcBef>
          <a:spcPct val="0"/>
        </a:spcBef>
        <a:buNone/>
        <a:defRPr sz="2400" b="1" kern="1200">
          <a:solidFill>
            <a:schemeClr val="bg1"/>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hyperlink" Target="http://www.who.int/healthinfo/country_monitoring_evaluation/documentation/en/" TargetMode="External"/><Relationship Id="rId2" Type="http://schemas.openxmlformats.org/officeDocument/2006/relationships/notesSlide" Target="../notesSlides/notesSlide4.xml"/><Relationship Id="rId1" Type="http://schemas.openxmlformats.org/officeDocument/2006/relationships/slideLayout" Target="../slideLayouts/slideLayout19.xml"/><Relationship Id="rId5" Type="http://schemas.openxmlformats.org/officeDocument/2006/relationships/hyperlink" Target="http://www.who.int/healthsystems/strategy/en/" TargetMode="External"/><Relationship Id="rId4" Type="http://schemas.openxmlformats.org/officeDocument/2006/relationships/hyperlink" Target="http://www.hrhresourcecenter.org/node/746"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9144001" cy="1168400"/>
          </a:xfrm>
          <a:prstGeom prst="rect">
            <a:avLst/>
          </a:prstGeom>
          <a:solidFill>
            <a:srgbClr val="0923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a:solidFill>
                <a:srgbClr val="FFFFFF"/>
              </a:solidFill>
              <a:latin typeface="Calibri" charset="0"/>
            </a:endParaRPr>
          </a:p>
        </p:txBody>
      </p:sp>
      <p:sp>
        <p:nvSpPr>
          <p:cNvPr id="3" name="Rectangle 2"/>
          <p:cNvSpPr/>
          <p:nvPr/>
        </p:nvSpPr>
        <p:spPr>
          <a:xfrm>
            <a:off x="-12990" y="1165225"/>
            <a:ext cx="9156990" cy="3492431"/>
          </a:xfrm>
          <a:prstGeom prst="rect">
            <a:avLst/>
          </a:prstGeom>
          <a:solidFill>
            <a:srgbClr val="A7C0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a:solidFill>
                <a:srgbClr val="FFFFFF"/>
              </a:solidFill>
              <a:latin typeface="Calibri" charset="0"/>
            </a:endParaRPr>
          </a:p>
        </p:txBody>
      </p:sp>
      <p:cxnSp>
        <p:nvCxnSpPr>
          <p:cNvPr id="5" name="Straight Connector 4"/>
          <p:cNvCxnSpPr/>
          <p:nvPr/>
        </p:nvCxnSpPr>
        <p:spPr>
          <a:xfrm>
            <a:off x="469900" y="1646665"/>
            <a:ext cx="0" cy="262053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6388" name="TextBox 5"/>
          <p:cNvSpPr txBox="1">
            <a:spLocks noChangeArrowheads="1"/>
          </p:cNvSpPr>
          <p:nvPr/>
        </p:nvSpPr>
        <p:spPr bwMode="auto">
          <a:xfrm>
            <a:off x="723900" y="1567148"/>
            <a:ext cx="804227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r>
              <a:rPr lang="en-US" altLang="en-US" sz="2200" b="1" dirty="0">
                <a:solidFill>
                  <a:schemeClr val="bg1"/>
                </a:solidFill>
                <a:latin typeface="Century Gothic" charset="0"/>
                <a:ea typeface="Century Gothic" charset="0"/>
                <a:cs typeface="Century Gothic" charset="0"/>
              </a:rPr>
              <a:t>MODULE </a:t>
            </a:r>
            <a:r>
              <a:rPr lang="en-US" altLang="en-US" sz="2200" b="1" dirty="0" smtClean="0">
                <a:solidFill>
                  <a:schemeClr val="bg1"/>
                </a:solidFill>
                <a:latin typeface="Century Gothic" charset="0"/>
                <a:ea typeface="Century Gothic" charset="0"/>
                <a:cs typeface="Century Gothic" charset="0"/>
              </a:rPr>
              <a:t>1:</a:t>
            </a:r>
            <a:endParaRPr lang="en-US" altLang="en-US" sz="2200" b="1" dirty="0">
              <a:solidFill>
                <a:schemeClr val="bg1"/>
              </a:solidFill>
              <a:latin typeface="Century Gothic" charset="0"/>
              <a:ea typeface="Century Gothic" charset="0"/>
              <a:cs typeface="Century Gothic" charset="0"/>
            </a:endParaRPr>
          </a:p>
          <a:p>
            <a:r>
              <a:rPr lang="en-US" altLang="en-US" sz="2200" dirty="0" smtClean="0">
                <a:solidFill>
                  <a:schemeClr val="bg1"/>
                </a:solidFill>
                <a:latin typeface="Century Gothic" charset="0"/>
                <a:ea typeface="Century Gothic" charset="0"/>
                <a:cs typeface="Century Gothic" charset="0"/>
              </a:rPr>
              <a:t>Health Systems and Health Information Systems</a:t>
            </a:r>
            <a:endParaRPr lang="en-US" altLang="en-US" sz="2200" dirty="0">
              <a:solidFill>
                <a:schemeClr val="bg1"/>
              </a:solidFill>
              <a:latin typeface="Century Gothic" charset="0"/>
              <a:ea typeface="Century Gothic" charset="0"/>
              <a:cs typeface="Century Gothic" charset="0"/>
            </a:endParaRPr>
          </a:p>
        </p:txBody>
      </p:sp>
      <p:sp>
        <p:nvSpPr>
          <p:cNvPr id="16389" name="TextBox 6"/>
          <p:cNvSpPr txBox="1">
            <a:spLocks noChangeArrowheads="1"/>
          </p:cNvSpPr>
          <p:nvPr/>
        </p:nvSpPr>
        <p:spPr bwMode="auto">
          <a:xfrm>
            <a:off x="731404" y="2594024"/>
            <a:ext cx="804386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r>
              <a:rPr lang="en-US" altLang="en-US" sz="3600" dirty="0" smtClean="0">
                <a:solidFill>
                  <a:schemeClr val="bg1"/>
                </a:solidFill>
                <a:latin typeface="Century Gothic" charset="0"/>
                <a:ea typeface="Century Gothic" charset="0"/>
                <a:cs typeface="Century Gothic" charset="0"/>
              </a:rPr>
              <a:t>Introduction to RHIS</a:t>
            </a:r>
            <a:endParaRPr lang="en-US" altLang="en-US" sz="3600" dirty="0">
              <a:solidFill>
                <a:schemeClr val="bg1"/>
              </a:solidFill>
              <a:latin typeface="Century Gothic" charset="0"/>
              <a:ea typeface="Century Gothic" charset="0"/>
              <a:cs typeface="Century Gothic" charset="0"/>
            </a:endParaRPr>
          </a:p>
          <a:p>
            <a:r>
              <a:rPr lang="en-US" altLang="en-US" sz="2000" dirty="0">
                <a:solidFill>
                  <a:schemeClr val="bg1"/>
                </a:solidFill>
                <a:latin typeface="Century Gothic" charset="0"/>
                <a:ea typeface="Century Gothic" charset="0"/>
                <a:cs typeface="Century Gothic" charset="0"/>
              </a:rPr>
              <a:t> </a:t>
            </a:r>
          </a:p>
        </p:txBody>
      </p:sp>
      <p:sp>
        <p:nvSpPr>
          <p:cNvPr id="16390" name="TextBox 7"/>
          <p:cNvSpPr txBox="1">
            <a:spLocks noChangeArrowheads="1"/>
          </p:cNvSpPr>
          <p:nvPr/>
        </p:nvSpPr>
        <p:spPr bwMode="auto">
          <a:xfrm>
            <a:off x="-1628775" y="249238"/>
            <a:ext cx="10587038"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r"/>
            <a:r>
              <a:rPr lang="en-US" altLang="en-US" sz="2200" b="1" dirty="0">
                <a:solidFill>
                  <a:schemeClr val="bg1"/>
                </a:solidFill>
                <a:latin typeface="Century Gothic" charset="0"/>
                <a:ea typeface="Century Gothic" charset="0"/>
                <a:cs typeface="Century Gothic" charset="0"/>
              </a:rPr>
              <a:t>ROUTINE HEALTH INFORMATION SYSTEMS</a:t>
            </a:r>
            <a:endParaRPr lang="en-US" altLang="en-US" sz="2200" dirty="0">
              <a:solidFill>
                <a:schemeClr val="bg1"/>
              </a:solidFill>
            </a:endParaRPr>
          </a:p>
          <a:p>
            <a:pPr algn="r"/>
            <a:r>
              <a:rPr lang="en-US" altLang="en-US" sz="1900" dirty="0">
                <a:solidFill>
                  <a:schemeClr val="bg1"/>
                </a:solidFill>
                <a:latin typeface="Century Gothic" charset="0"/>
                <a:ea typeface="Century Gothic" charset="0"/>
                <a:cs typeface="Century Gothic" charset="0"/>
              </a:rPr>
              <a:t>A Curriculum on Basic Concepts and Practice </a:t>
            </a:r>
          </a:p>
        </p:txBody>
      </p:sp>
      <p:pic>
        <p:nvPicPr>
          <p:cNvPr id="8" name="Picture 9"/>
          <p:cNvPicPr>
            <a:picLocks noChangeAspect="1"/>
          </p:cNvPicPr>
          <p:nvPr/>
        </p:nvPicPr>
        <p:blipFill rotWithShape="1">
          <a:blip r:embed="rId3">
            <a:extLst>
              <a:ext uri="{28A0092B-C50C-407E-A947-70E740481C1C}">
                <a14:useLocalDpi xmlns:a14="http://schemas.microsoft.com/office/drawing/2010/main" val="0"/>
              </a:ext>
            </a:extLst>
          </a:blip>
          <a:srcRect r="1484"/>
          <a:stretch/>
        </p:blipFill>
        <p:spPr bwMode="auto">
          <a:xfrm>
            <a:off x="-12990" y="4573087"/>
            <a:ext cx="9143135" cy="2278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731404" y="3773408"/>
            <a:ext cx="3505200" cy="507831"/>
          </a:xfrm>
          <a:prstGeom prst="rect">
            <a:avLst/>
          </a:prstGeom>
          <a:noFill/>
        </p:spPr>
        <p:txBody>
          <a:bodyPr wrap="square" rtlCol="0">
            <a:spAutoFit/>
          </a:bodyPr>
          <a:lstStyle/>
          <a:p>
            <a:r>
              <a:rPr lang="en-US" sz="900" dirty="0">
                <a:solidFill>
                  <a:schemeClr val="bg1"/>
                </a:solidFill>
                <a:latin typeface="Century Gothic" panose="020B0502020202020204" pitchFamily="34" charset="0"/>
              </a:rPr>
              <a:t>The complete RHIS curriculum is available here: https://www.measureevaluation.org/our-work/ routine-health-information-systems/</a:t>
            </a:r>
            <a:r>
              <a:rPr lang="en-US" sz="900" dirty="0" err="1">
                <a:solidFill>
                  <a:schemeClr val="bg1"/>
                </a:solidFill>
                <a:latin typeface="Century Gothic" panose="020B0502020202020204" pitchFamily="34" charset="0"/>
              </a:rPr>
              <a:t>rhis</a:t>
            </a:r>
            <a:r>
              <a:rPr lang="en-US" sz="900" dirty="0">
                <a:solidFill>
                  <a:schemeClr val="bg1"/>
                </a:solidFill>
                <a:latin typeface="Century Gothic" panose="020B0502020202020204" pitchFamily="34" charset="0"/>
              </a:rPr>
              <a:t>-curriculum </a:t>
            </a:r>
          </a:p>
        </p:txBody>
      </p:sp>
    </p:spTree>
    <p:extLst>
      <p:ext uri="{BB962C8B-B14F-4D97-AF65-F5344CB8AC3E}">
        <p14:creationId xmlns:p14="http://schemas.microsoft.com/office/powerpoint/2010/main" val="18971776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58" y="265733"/>
            <a:ext cx="8767141" cy="953467"/>
          </a:xfrm>
        </p:spPr>
        <p:txBody>
          <a:bodyPr>
            <a:noAutofit/>
          </a:bodyPr>
          <a:lstStyle/>
          <a:p>
            <a:r>
              <a:rPr lang="en-US" sz="2800" b="1" dirty="0" smtClean="0">
                <a:solidFill>
                  <a:srgbClr val="002060"/>
                </a:solidFill>
              </a:rPr>
              <a:t>Health Information System Supports Decision Making at All Levels</a:t>
            </a:r>
            <a:endParaRPr lang="en-US" sz="2800" b="1" dirty="0">
              <a:solidFill>
                <a:srgbClr val="002060"/>
              </a:solidFill>
            </a:endParaRPr>
          </a:p>
        </p:txBody>
      </p:sp>
      <p:sp>
        <p:nvSpPr>
          <p:cNvPr id="3" name="Content Placeholder 2"/>
          <p:cNvSpPr>
            <a:spLocks noGrp="1"/>
          </p:cNvSpPr>
          <p:nvPr>
            <p:ph idx="1"/>
          </p:nvPr>
        </p:nvSpPr>
        <p:spPr>
          <a:xfrm>
            <a:off x="457200" y="2057400"/>
            <a:ext cx="8229600" cy="4267200"/>
          </a:xfrm>
        </p:spPr>
        <p:txBody>
          <a:bodyPr>
            <a:normAutofit/>
          </a:bodyPr>
          <a:lstStyle/>
          <a:p>
            <a:pPr marL="514350" indent="-514350">
              <a:spcAft>
                <a:spcPts val="600"/>
              </a:spcAft>
              <a:buAutoNum type="arabicParenR"/>
            </a:pPr>
            <a:r>
              <a:rPr lang="en-US" b="1" dirty="0" smtClean="0"/>
              <a:t>At patient/client management level</a:t>
            </a:r>
          </a:p>
          <a:p>
            <a:pPr marL="514350" indent="-514350">
              <a:spcAft>
                <a:spcPts val="600"/>
              </a:spcAft>
              <a:buAutoNum type="arabicParenR"/>
            </a:pPr>
            <a:endParaRPr lang="en-US" b="1" dirty="0" smtClean="0"/>
          </a:p>
          <a:p>
            <a:pPr lvl="1">
              <a:spcAft>
                <a:spcPts val="600"/>
              </a:spcAft>
              <a:buFont typeface="Arial" panose="020B0604020202020204" pitchFamily="34" charset="0"/>
              <a:buChar char="•"/>
            </a:pPr>
            <a:r>
              <a:rPr lang="en-US" dirty="0" smtClean="0"/>
              <a:t>Management of the care of an individual patient or client using information on health status, health services, behavior and practices, and risks</a:t>
            </a:r>
          </a:p>
          <a:p>
            <a:pPr lvl="1">
              <a:spcAft>
                <a:spcPts val="600"/>
              </a:spcAft>
              <a:buFont typeface="Arial" panose="020B0604020202020204" pitchFamily="34" charset="0"/>
              <a:buChar char="•"/>
            </a:pPr>
            <a:r>
              <a:rPr lang="en-US" dirty="0" smtClean="0"/>
              <a:t>Management of health of family and household</a:t>
            </a:r>
          </a:p>
        </p:txBody>
      </p:sp>
      <p:sp>
        <p:nvSpPr>
          <p:cNvPr id="4" name="Slide Number Placeholder 3"/>
          <p:cNvSpPr>
            <a:spLocks noGrp="1"/>
          </p:cNvSpPr>
          <p:nvPr>
            <p:ph type="sldNum" sz="quarter" idx="12"/>
          </p:nvPr>
        </p:nvSpPr>
        <p:spPr/>
        <p:txBody>
          <a:bodyPr/>
          <a:lstStyle/>
          <a:p>
            <a:fld id="{298A54C8-96D2-4CDE-AC9E-537814C01DC4}" type="slidenum">
              <a:rPr lang="en-US" smtClean="0"/>
              <a:t>10</a:t>
            </a:fld>
            <a:endParaRPr lang="en-US"/>
          </a:p>
        </p:txBody>
      </p:sp>
    </p:spTree>
    <p:extLst>
      <p:ext uri="{BB962C8B-B14F-4D97-AF65-F5344CB8AC3E}">
        <p14:creationId xmlns:p14="http://schemas.microsoft.com/office/powerpoint/2010/main" val="21937097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915400" cy="1325563"/>
          </a:xfrm>
        </p:spPr>
        <p:txBody>
          <a:bodyPr>
            <a:noAutofit/>
          </a:bodyPr>
          <a:lstStyle/>
          <a:p>
            <a:r>
              <a:rPr lang="en-US" sz="2800" dirty="0" smtClean="0">
                <a:solidFill>
                  <a:srgbClr val="002060"/>
                </a:solidFill>
              </a:rPr>
              <a:t>The Health </a:t>
            </a:r>
            <a:r>
              <a:rPr lang="en-US" sz="2800" dirty="0">
                <a:solidFill>
                  <a:srgbClr val="002060"/>
                </a:solidFill>
              </a:rPr>
              <a:t>Information System </a:t>
            </a:r>
            <a:r>
              <a:rPr lang="en-US" sz="2800" dirty="0" smtClean="0">
                <a:solidFill>
                  <a:srgbClr val="002060"/>
                </a:solidFill>
              </a:rPr>
              <a:t>Supports Decision Making </a:t>
            </a:r>
            <a:r>
              <a:rPr lang="en-US" sz="2800" dirty="0">
                <a:solidFill>
                  <a:srgbClr val="002060"/>
                </a:solidFill>
              </a:rPr>
              <a:t>at </a:t>
            </a:r>
            <a:r>
              <a:rPr lang="en-US" sz="2800" dirty="0" smtClean="0">
                <a:solidFill>
                  <a:srgbClr val="002060"/>
                </a:solidFill>
              </a:rPr>
              <a:t>All Levels</a:t>
            </a:r>
            <a:endParaRPr lang="en-US" sz="2800" b="1" dirty="0">
              <a:solidFill>
                <a:srgbClr val="002060"/>
              </a:solidFill>
            </a:endParaRPr>
          </a:p>
        </p:txBody>
      </p:sp>
      <p:sp>
        <p:nvSpPr>
          <p:cNvPr id="3" name="Content Placeholder 2"/>
          <p:cNvSpPr>
            <a:spLocks noGrp="1"/>
          </p:cNvSpPr>
          <p:nvPr>
            <p:ph idx="1"/>
          </p:nvPr>
        </p:nvSpPr>
        <p:spPr>
          <a:xfrm>
            <a:off x="609600" y="1828800"/>
            <a:ext cx="8229600" cy="4724400"/>
          </a:xfrm>
        </p:spPr>
        <p:txBody>
          <a:bodyPr>
            <a:normAutofit/>
          </a:bodyPr>
          <a:lstStyle/>
          <a:p>
            <a:pPr marL="0" indent="0">
              <a:spcAft>
                <a:spcPts val="600"/>
              </a:spcAft>
              <a:buNone/>
            </a:pPr>
            <a:r>
              <a:rPr lang="en-US" b="1" dirty="0" smtClean="0"/>
              <a:t>2) At health-unit management level</a:t>
            </a:r>
          </a:p>
          <a:p>
            <a:pPr lvl="1">
              <a:spcAft>
                <a:spcPts val="600"/>
              </a:spcAft>
            </a:pPr>
            <a:r>
              <a:rPr lang="en-US" dirty="0" smtClean="0"/>
              <a:t>Monitoring and evaluation (M&amp;E) </a:t>
            </a:r>
            <a:r>
              <a:rPr lang="en-US" dirty="0"/>
              <a:t>of health services coverage and </a:t>
            </a:r>
            <a:r>
              <a:rPr lang="en-US" dirty="0" smtClean="0"/>
              <a:t>quality</a:t>
            </a:r>
            <a:endParaRPr lang="en-US" dirty="0"/>
          </a:p>
          <a:p>
            <a:pPr lvl="1">
              <a:spcAft>
                <a:spcPts val="600"/>
              </a:spcAft>
              <a:buFont typeface="Arial" panose="020B0604020202020204" pitchFamily="34" charset="0"/>
              <a:buChar char="•"/>
            </a:pPr>
            <a:r>
              <a:rPr lang="en-US" dirty="0" smtClean="0"/>
              <a:t>Management of resources for efficient and equitable allocation, distribution, and use</a:t>
            </a:r>
          </a:p>
          <a:p>
            <a:pPr lvl="1">
              <a:spcAft>
                <a:spcPts val="600"/>
              </a:spcAft>
            </a:pPr>
            <a:r>
              <a:rPr lang="en-US" dirty="0"/>
              <a:t>Management of vaccines, drugs, cold chain</a:t>
            </a:r>
          </a:p>
          <a:p>
            <a:pPr lvl="1">
              <a:spcAft>
                <a:spcPts val="600"/>
              </a:spcAft>
              <a:buFont typeface="Arial" panose="020B0604020202020204" pitchFamily="34" charset="0"/>
              <a:buChar char="•"/>
            </a:pPr>
            <a:r>
              <a:rPr lang="en-US" dirty="0" smtClean="0"/>
              <a:t>Planning program interventions; annual planning</a:t>
            </a:r>
          </a:p>
          <a:p>
            <a:pPr lvl="1">
              <a:spcAft>
                <a:spcPts val="600"/>
              </a:spcAft>
              <a:buFont typeface="Arial" panose="020B0604020202020204" pitchFamily="34" charset="0"/>
              <a:buChar char="•"/>
            </a:pPr>
            <a:r>
              <a:rPr lang="en-US" dirty="0" smtClean="0"/>
              <a:t>Disease surveillance</a:t>
            </a:r>
          </a:p>
        </p:txBody>
      </p:sp>
      <p:sp>
        <p:nvSpPr>
          <p:cNvPr id="4" name="Slide Number Placeholder 3"/>
          <p:cNvSpPr>
            <a:spLocks noGrp="1"/>
          </p:cNvSpPr>
          <p:nvPr>
            <p:ph type="sldNum" sz="quarter" idx="12"/>
          </p:nvPr>
        </p:nvSpPr>
        <p:spPr/>
        <p:txBody>
          <a:bodyPr/>
          <a:lstStyle/>
          <a:p>
            <a:fld id="{298A54C8-96D2-4CDE-AC9E-537814C01DC4}" type="slidenum">
              <a:rPr lang="en-US" smtClean="0"/>
              <a:t>11</a:t>
            </a:fld>
            <a:endParaRPr lang="en-US"/>
          </a:p>
        </p:txBody>
      </p:sp>
    </p:spTree>
    <p:extLst>
      <p:ext uri="{BB962C8B-B14F-4D97-AF65-F5344CB8AC3E}">
        <p14:creationId xmlns:p14="http://schemas.microsoft.com/office/powerpoint/2010/main" val="15921607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135" y="-152400"/>
            <a:ext cx="8686800" cy="1554163"/>
          </a:xfrm>
        </p:spPr>
        <p:txBody>
          <a:bodyPr>
            <a:noAutofit/>
          </a:bodyPr>
          <a:lstStyle/>
          <a:p>
            <a:r>
              <a:rPr lang="en-US" sz="2800" dirty="0" smtClean="0">
                <a:solidFill>
                  <a:srgbClr val="002060"/>
                </a:solidFill>
              </a:rPr>
              <a:t>The Health </a:t>
            </a:r>
            <a:r>
              <a:rPr lang="en-US" sz="2800" dirty="0">
                <a:solidFill>
                  <a:srgbClr val="002060"/>
                </a:solidFill>
              </a:rPr>
              <a:t>Information System </a:t>
            </a:r>
            <a:r>
              <a:rPr lang="en-US" sz="2800" dirty="0" smtClean="0">
                <a:solidFill>
                  <a:srgbClr val="002060"/>
                </a:solidFill>
              </a:rPr>
              <a:t>Supports Decision Making </a:t>
            </a:r>
            <a:r>
              <a:rPr lang="en-US" sz="2800" dirty="0">
                <a:solidFill>
                  <a:srgbClr val="002060"/>
                </a:solidFill>
              </a:rPr>
              <a:t>at </a:t>
            </a:r>
            <a:r>
              <a:rPr lang="en-US" sz="2800" dirty="0" smtClean="0">
                <a:solidFill>
                  <a:srgbClr val="002060"/>
                </a:solidFill>
              </a:rPr>
              <a:t>All Levels</a:t>
            </a:r>
            <a:endParaRPr lang="en-US" sz="2800" b="1" dirty="0">
              <a:solidFill>
                <a:srgbClr val="002060"/>
              </a:solidFill>
            </a:endParaRPr>
          </a:p>
        </p:txBody>
      </p:sp>
      <p:sp>
        <p:nvSpPr>
          <p:cNvPr id="3" name="Content Placeholder 2"/>
          <p:cNvSpPr>
            <a:spLocks noGrp="1"/>
          </p:cNvSpPr>
          <p:nvPr>
            <p:ph idx="1"/>
          </p:nvPr>
        </p:nvSpPr>
        <p:spPr>
          <a:xfrm>
            <a:off x="457200" y="1600200"/>
            <a:ext cx="8458200" cy="4724400"/>
          </a:xfrm>
        </p:spPr>
        <p:txBody>
          <a:bodyPr>
            <a:normAutofit/>
          </a:bodyPr>
          <a:lstStyle/>
          <a:p>
            <a:pPr marL="0" indent="0">
              <a:spcAft>
                <a:spcPts val="600"/>
              </a:spcAft>
              <a:buNone/>
            </a:pPr>
            <a:r>
              <a:rPr lang="en-US" b="1" dirty="0" smtClean="0"/>
              <a:t>3)  At system management level (district/regional/national)</a:t>
            </a:r>
          </a:p>
          <a:p>
            <a:pPr lvl="1">
              <a:spcAft>
                <a:spcPts val="600"/>
              </a:spcAft>
            </a:pPr>
            <a:r>
              <a:rPr lang="en-US" dirty="0" smtClean="0"/>
              <a:t>Policy and strategy decisions</a:t>
            </a:r>
          </a:p>
          <a:p>
            <a:pPr lvl="1">
              <a:spcAft>
                <a:spcPts val="600"/>
              </a:spcAft>
            </a:pPr>
            <a:r>
              <a:rPr lang="en-US" dirty="0" smtClean="0"/>
              <a:t>Health programs planning and management</a:t>
            </a:r>
          </a:p>
          <a:p>
            <a:pPr lvl="1">
              <a:spcAft>
                <a:spcPts val="600"/>
              </a:spcAft>
            </a:pPr>
            <a:r>
              <a:rPr lang="en-US" dirty="0" smtClean="0"/>
              <a:t>Resource management</a:t>
            </a:r>
          </a:p>
          <a:p>
            <a:pPr lvl="1">
              <a:spcAft>
                <a:spcPts val="600"/>
              </a:spcAft>
            </a:pPr>
            <a:r>
              <a:rPr lang="en-US" dirty="0" smtClean="0"/>
              <a:t>Capacity building</a:t>
            </a:r>
          </a:p>
          <a:p>
            <a:pPr lvl="1">
              <a:spcAft>
                <a:spcPts val="600"/>
              </a:spcAft>
            </a:pPr>
            <a:r>
              <a:rPr lang="en-US" dirty="0" smtClean="0"/>
              <a:t>Disease surveillance</a:t>
            </a:r>
          </a:p>
          <a:p>
            <a:pPr lvl="1">
              <a:spcAft>
                <a:spcPts val="600"/>
              </a:spcAft>
            </a:pPr>
            <a:r>
              <a:rPr lang="en-US" dirty="0" smtClean="0"/>
              <a:t>Innovations</a:t>
            </a:r>
          </a:p>
          <a:p>
            <a:pPr lvl="1">
              <a:spcAft>
                <a:spcPts val="600"/>
              </a:spcAft>
            </a:pPr>
            <a:r>
              <a:rPr lang="en-US" dirty="0" smtClean="0"/>
              <a:t>Research and M&amp;E</a:t>
            </a:r>
          </a:p>
        </p:txBody>
      </p:sp>
      <p:sp>
        <p:nvSpPr>
          <p:cNvPr id="4" name="Slide Number Placeholder 3"/>
          <p:cNvSpPr>
            <a:spLocks noGrp="1"/>
          </p:cNvSpPr>
          <p:nvPr>
            <p:ph type="sldNum" sz="quarter" idx="12"/>
          </p:nvPr>
        </p:nvSpPr>
        <p:spPr/>
        <p:txBody>
          <a:bodyPr/>
          <a:lstStyle/>
          <a:p>
            <a:fld id="{298A54C8-96D2-4CDE-AC9E-537814C01DC4}" type="slidenum">
              <a:rPr lang="en-US" smtClean="0"/>
              <a:t>12</a:t>
            </a:fld>
            <a:endParaRPr lang="en-US"/>
          </a:p>
        </p:txBody>
      </p:sp>
    </p:spTree>
    <p:extLst>
      <p:ext uri="{BB962C8B-B14F-4D97-AF65-F5344CB8AC3E}">
        <p14:creationId xmlns:p14="http://schemas.microsoft.com/office/powerpoint/2010/main" val="15921607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135" y="76200"/>
            <a:ext cx="8686800" cy="1325563"/>
          </a:xfrm>
        </p:spPr>
        <p:txBody>
          <a:bodyPr>
            <a:noAutofit/>
          </a:bodyPr>
          <a:lstStyle/>
          <a:p>
            <a:r>
              <a:rPr lang="en-US" sz="2800" dirty="0" smtClean="0">
                <a:solidFill>
                  <a:srgbClr val="002060"/>
                </a:solidFill>
              </a:rPr>
              <a:t>Small-Group Exercise on Information Needs</a:t>
            </a:r>
            <a:endParaRPr lang="en-US" sz="2800" b="1" dirty="0">
              <a:solidFill>
                <a:srgbClr val="002060"/>
              </a:solidFill>
            </a:endParaRPr>
          </a:p>
        </p:txBody>
      </p:sp>
      <p:sp>
        <p:nvSpPr>
          <p:cNvPr id="3" name="Content Placeholder 2"/>
          <p:cNvSpPr>
            <a:spLocks noGrp="1"/>
          </p:cNvSpPr>
          <p:nvPr>
            <p:ph idx="1"/>
          </p:nvPr>
        </p:nvSpPr>
        <p:spPr>
          <a:xfrm>
            <a:off x="457200" y="1600200"/>
            <a:ext cx="8458200" cy="4724400"/>
          </a:xfrm>
        </p:spPr>
        <p:txBody>
          <a:bodyPr>
            <a:normAutofit/>
          </a:bodyPr>
          <a:lstStyle/>
          <a:p>
            <a:pPr marL="0" indent="0">
              <a:spcAft>
                <a:spcPts val="600"/>
              </a:spcAft>
              <a:buNone/>
            </a:pPr>
            <a:r>
              <a:rPr lang="en-US" b="1" dirty="0" smtClean="0"/>
              <a:t>Duration:</a:t>
            </a:r>
            <a:r>
              <a:rPr lang="en-US" dirty="0" smtClean="0"/>
              <a:t> 30 minutes</a:t>
            </a:r>
          </a:p>
          <a:p>
            <a:pPr marL="0" indent="0">
              <a:spcAft>
                <a:spcPts val="600"/>
              </a:spcAft>
              <a:buNone/>
            </a:pPr>
            <a:endParaRPr lang="en-US" sz="2000" dirty="0"/>
          </a:p>
          <a:p>
            <a:pPr>
              <a:spcAft>
                <a:spcPts val="600"/>
              </a:spcAft>
            </a:pPr>
            <a:r>
              <a:rPr lang="en-US" dirty="0" smtClean="0"/>
              <a:t>Identify information needs in support of management functions at all levels</a:t>
            </a:r>
          </a:p>
          <a:p>
            <a:pPr>
              <a:spcAft>
                <a:spcPts val="600"/>
              </a:spcAft>
            </a:pPr>
            <a:r>
              <a:rPr lang="en-US" dirty="0" smtClean="0"/>
              <a:t>Use matrix of next slide</a:t>
            </a:r>
          </a:p>
        </p:txBody>
      </p:sp>
      <p:sp>
        <p:nvSpPr>
          <p:cNvPr id="4" name="Slide Number Placeholder 3"/>
          <p:cNvSpPr>
            <a:spLocks noGrp="1"/>
          </p:cNvSpPr>
          <p:nvPr>
            <p:ph type="sldNum" sz="quarter" idx="12"/>
          </p:nvPr>
        </p:nvSpPr>
        <p:spPr/>
        <p:txBody>
          <a:bodyPr/>
          <a:lstStyle/>
          <a:p>
            <a:fld id="{298A54C8-96D2-4CDE-AC9E-537814C01DC4}" type="slidenum">
              <a:rPr lang="en-US" smtClean="0"/>
              <a:t>13</a:t>
            </a:fld>
            <a:endParaRPr lang="en-US"/>
          </a:p>
        </p:txBody>
      </p:sp>
    </p:spTree>
    <p:extLst>
      <p:ext uri="{BB962C8B-B14F-4D97-AF65-F5344CB8AC3E}">
        <p14:creationId xmlns:p14="http://schemas.microsoft.com/office/powerpoint/2010/main" val="6056371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609600" y="152400"/>
            <a:ext cx="8382000" cy="1143000"/>
          </a:xfrm>
        </p:spPr>
        <p:txBody>
          <a:bodyPr>
            <a:normAutofit/>
          </a:bodyPr>
          <a:lstStyle/>
          <a:p>
            <a:r>
              <a:rPr lang="en-US" altLang="en-US" sz="3200" b="1" dirty="0">
                <a:solidFill>
                  <a:srgbClr val="002060"/>
                </a:solidFill>
              </a:rPr>
              <a:t>Management Functions and </a:t>
            </a:r>
            <a:r>
              <a:rPr lang="en-US" altLang="en-US" sz="3200" b="1" dirty="0" smtClean="0">
                <a:solidFill>
                  <a:srgbClr val="002060"/>
                </a:solidFill>
              </a:rPr>
              <a:t/>
            </a:r>
            <a:br>
              <a:rPr lang="en-US" altLang="en-US" sz="3200" b="1" dirty="0" smtClean="0">
                <a:solidFill>
                  <a:srgbClr val="002060"/>
                </a:solidFill>
              </a:rPr>
            </a:br>
            <a:r>
              <a:rPr lang="en-US" altLang="en-US" sz="3200" b="1" dirty="0" smtClean="0">
                <a:solidFill>
                  <a:srgbClr val="002060"/>
                </a:solidFill>
              </a:rPr>
              <a:t>Information </a:t>
            </a:r>
            <a:r>
              <a:rPr lang="en-US" altLang="en-US" sz="3200" b="1" dirty="0">
                <a:solidFill>
                  <a:srgbClr val="002060"/>
                </a:solidFill>
              </a:rPr>
              <a:t>Support</a:t>
            </a:r>
          </a:p>
        </p:txBody>
      </p:sp>
      <p:graphicFrame>
        <p:nvGraphicFramePr>
          <p:cNvPr id="2" name="Table 1"/>
          <p:cNvGraphicFramePr>
            <a:graphicFrameLocks noGrp="1"/>
          </p:cNvGraphicFramePr>
          <p:nvPr>
            <p:extLst>
              <p:ext uri="{D42A27DB-BD31-4B8C-83A1-F6EECF244321}">
                <p14:modId xmlns:p14="http://schemas.microsoft.com/office/powerpoint/2010/main" val="2461951375"/>
              </p:ext>
            </p:extLst>
          </p:nvPr>
        </p:nvGraphicFramePr>
        <p:xfrm>
          <a:off x="685800" y="1304260"/>
          <a:ext cx="7772400" cy="5461387"/>
        </p:xfrm>
        <a:graphic>
          <a:graphicData uri="http://schemas.openxmlformats.org/drawingml/2006/table">
            <a:tbl>
              <a:tblPr>
                <a:tableStyleId>{5C22544A-7EE6-4342-B048-85BDC9FD1C3A}</a:tableStyleId>
              </a:tblPr>
              <a:tblGrid>
                <a:gridCol w="1752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3352800">
                  <a:extLst>
                    <a:ext uri="{9D8B030D-6E8A-4147-A177-3AD203B41FA5}">
                      <a16:colId xmlns:a16="http://schemas.microsoft.com/office/drawing/2014/main" val="20002"/>
                    </a:ext>
                  </a:extLst>
                </a:gridCol>
              </a:tblGrid>
              <a:tr h="642814">
                <a:tc>
                  <a:txBody>
                    <a:bodyPr/>
                    <a:lstStyle/>
                    <a:p>
                      <a:pPr marL="0" marR="0">
                        <a:spcBef>
                          <a:spcPts val="0"/>
                        </a:spcBef>
                        <a:spcAft>
                          <a:spcPts val="0"/>
                        </a:spcAft>
                      </a:pPr>
                      <a:r>
                        <a:rPr lang="en-US" sz="1800" b="1" dirty="0" smtClean="0">
                          <a:effectLst/>
                          <a:latin typeface="Century Gothic" panose="020B0502020202020204" pitchFamily="34" charset="0"/>
                        </a:rPr>
                        <a:t>Management </a:t>
                      </a:r>
                      <a:r>
                        <a:rPr lang="en-US" sz="1800" b="1" dirty="0">
                          <a:effectLst/>
                          <a:latin typeface="Century Gothic" panose="020B0502020202020204" pitchFamily="34" charset="0"/>
                        </a:rPr>
                        <a:t>Level</a:t>
                      </a:r>
                      <a:endParaRPr lang="en-US" sz="800" b="1" dirty="0">
                        <a:effectLst/>
                        <a:latin typeface="Century Gothic" panose="020B0502020202020204" pitchFamily="34" charset="0"/>
                      </a:endParaRPr>
                    </a:p>
                    <a:p>
                      <a:pPr marL="0" marR="0">
                        <a:spcBef>
                          <a:spcPts val="0"/>
                        </a:spcBef>
                        <a:spcAft>
                          <a:spcPts val="0"/>
                        </a:spcAft>
                      </a:pPr>
                      <a:r>
                        <a:rPr lang="en-US" sz="1800" dirty="0">
                          <a:effectLst/>
                          <a:latin typeface="Century Gothic" panose="020B0502020202020204" pitchFamily="34" charset="0"/>
                        </a:rPr>
                        <a:t> </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r>
                        <a:rPr lang="en-US" sz="1800" b="1" dirty="0">
                          <a:effectLst/>
                          <a:latin typeface="Century Gothic" panose="020B0502020202020204" pitchFamily="34" charset="0"/>
                        </a:rPr>
                        <a:t>Functions</a:t>
                      </a:r>
                      <a:endParaRPr lang="en-US" sz="800" b="1" dirty="0">
                        <a:effectLst/>
                        <a:latin typeface="Century Gothic" panose="020B0502020202020204" pitchFamily="34" charset="0"/>
                        <a:ea typeface="Times New Roman"/>
                      </a:endParaRPr>
                    </a:p>
                  </a:txBody>
                  <a:tcPr marL="53039" marR="53039" marT="0" marB="0"/>
                </a:tc>
                <a:tc>
                  <a:txBody>
                    <a:bodyPr/>
                    <a:lstStyle/>
                    <a:p>
                      <a:pPr marL="274320" marR="0" indent="-274320">
                        <a:spcBef>
                          <a:spcPts val="0"/>
                        </a:spcBef>
                        <a:spcAft>
                          <a:spcPts val="0"/>
                        </a:spcAft>
                      </a:pPr>
                      <a:r>
                        <a:rPr lang="en-US" sz="1800" b="1" dirty="0" smtClean="0">
                          <a:effectLst/>
                          <a:latin typeface="Century Gothic" panose="020B0502020202020204" pitchFamily="34" charset="0"/>
                        </a:rPr>
                        <a:t>Information Needs</a:t>
                      </a:r>
                      <a:endParaRPr lang="en-US" sz="800" b="1" dirty="0">
                        <a:effectLst/>
                        <a:latin typeface="Century Gothic" panose="020B0502020202020204" pitchFamily="34" charset="0"/>
                        <a:ea typeface="Times New Roman"/>
                      </a:endParaRPr>
                    </a:p>
                  </a:txBody>
                  <a:tcPr marL="53039" marR="53039" marT="0" marB="0"/>
                </a:tc>
                <a:extLst>
                  <a:ext uri="{0D108BD9-81ED-4DB2-BD59-A6C34878D82A}">
                    <a16:rowId xmlns:a16="http://schemas.microsoft.com/office/drawing/2014/main" val="10000"/>
                  </a:ext>
                </a:extLst>
              </a:tr>
              <a:tr h="1569921">
                <a:tc>
                  <a:txBody>
                    <a:bodyPr/>
                    <a:lstStyle/>
                    <a:p>
                      <a:pPr marL="0" marR="0">
                        <a:spcBef>
                          <a:spcPts val="0"/>
                        </a:spcBef>
                        <a:spcAft>
                          <a:spcPts val="0"/>
                        </a:spcAft>
                      </a:pPr>
                      <a:r>
                        <a:rPr lang="en-US" sz="1800" dirty="0" smtClean="0">
                          <a:effectLst/>
                          <a:latin typeface="Century Gothic" panose="020B0502020202020204" pitchFamily="34" charset="0"/>
                        </a:rPr>
                        <a:t>Patient/client</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endParaRPr lang="en-US" sz="800" dirty="0">
                        <a:effectLst/>
                        <a:latin typeface="Century Gothic" panose="020B0502020202020204" pitchFamily="34" charset="0"/>
                        <a:ea typeface="Times New Roman"/>
                      </a:endParaRPr>
                    </a:p>
                  </a:txBody>
                  <a:tcPr marL="53039" marR="53039" marT="0" marB="0"/>
                </a:tc>
                <a:tc>
                  <a:txBody>
                    <a:bodyPr/>
                    <a:lstStyle/>
                    <a:p>
                      <a:pPr marL="0" marR="0" indent="-114300">
                        <a:spcBef>
                          <a:spcPts val="0"/>
                        </a:spcBef>
                        <a:spcAft>
                          <a:spcPts val="0"/>
                        </a:spcAft>
                      </a:pPr>
                      <a:endParaRPr lang="en-US" sz="1800" dirty="0" smtClean="0">
                        <a:effectLst/>
                        <a:latin typeface="Century Gothic" panose="020B0502020202020204" pitchFamily="34" charset="0"/>
                      </a:endParaRPr>
                    </a:p>
                  </a:txBody>
                  <a:tcPr marL="53039" marR="53039" marT="0" marB="0"/>
                </a:tc>
                <a:extLst>
                  <a:ext uri="{0D108BD9-81ED-4DB2-BD59-A6C34878D82A}">
                    <a16:rowId xmlns:a16="http://schemas.microsoft.com/office/drawing/2014/main" val="10001"/>
                  </a:ext>
                </a:extLst>
              </a:tr>
              <a:tr h="1782878">
                <a:tc>
                  <a:txBody>
                    <a:bodyPr/>
                    <a:lstStyle/>
                    <a:p>
                      <a:pPr marL="0" marR="0">
                        <a:spcBef>
                          <a:spcPts val="0"/>
                        </a:spcBef>
                        <a:spcAft>
                          <a:spcPts val="0"/>
                        </a:spcAft>
                      </a:pPr>
                      <a:r>
                        <a:rPr lang="en-US" sz="1800" dirty="0">
                          <a:effectLst/>
                          <a:latin typeface="Century Gothic" panose="020B0502020202020204" pitchFamily="34" charset="0"/>
                        </a:rPr>
                        <a:t> </a:t>
                      </a:r>
                      <a:r>
                        <a:rPr lang="en-US" sz="1800" dirty="0" smtClean="0">
                          <a:effectLst/>
                          <a:latin typeface="Century Gothic" panose="020B0502020202020204" pitchFamily="34" charset="0"/>
                        </a:rPr>
                        <a:t>Health unit</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endParaRPr lang="en-US" sz="1800" dirty="0" smtClean="0">
                        <a:effectLst/>
                        <a:latin typeface="Century Gothic" panose="020B0502020202020204" pitchFamily="34" charset="0"/>
                      </a:endParaRPr>
                    </a:p>
                  </a:txBody>
                  <a:tcPr marL="53039" marR="53039" marT="0" marB="0"/>
                </a:tc>
                <a:extLst>
                  <a:ext uri="{0D108BD9-81ED-4DB2-BD59-A6C34878D82A}">
                    <a16:rowId xmlns:a16="http://schemas.microsoft.com/office/drawing/2014/main" val="10002"/>
                  </a:ext>
                </a:extLst>
              </a:tr>
              <a:tr h="1285628">
                <a:tc>
                  <a:txBody>
                    <a:bodyPr/>
                    <a:lstStyle/>
                    <a:p>
                      <a:pPr marL="0" marR="0">
                        <a:spcBef>
                          <a:spcPts val="0"/>
                        </a:spcBef>
                        <a:spcAft>
                          <a:spcPts val="0"/>
                        </a:spcAft>
                      </a:pPr>
                      <a:r>
                        <a:rPr lang="en-US" sz="1800" dirty="0">
                          <a:effectLst/>
                          <a:latin typeface="Century Gothic" panose="020B0502020202020204" pitchFamily="34" charset="0"/>
                        </a:rPr>
                        <a:t> </a:t>
                      </a:r>
                      <a:r>
                        <a:rPr lang="en-US" sz="1800" dirty="0" smtClean="0">
                          <a:effectLst/>
                          <a:latin typeface="Century Gothic" panose="020B0502020202020204" pitchFamily="34" charset="0"/>
                        </a:rPr>
                        <a:t>Health system</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endParaRPr lang="en-US" sz="1800" kern="1200" dirty="0" smtClean="0">
                        <a:solidFill>
                          <a:schemeClr val="dk1"/>
                        </a:solidFill>
                        <a:effectLst/>
                        <a:latin typeface="Century Gothic" panose="020B0502020202020204" pitchFamily="34" charset="0"/>
                        <a:ea typeface="+mn-ea"/>
                        <a:cs typeface="+mn-cs"/>
                      </a:endParaRPr>
                    </a:p>
                  </a:txBody>
                  <a:tcPr marL="53039" marR="53039" marT="0" marB="0"/>
                </a:tc>
                <a:extLst>
                  <a:ext uri="{0D108BD9-81ED-4DB2-BD59-A6C34878D82A}">
                    <a16:rowId xmlns:a16="http://schemas.microsoft.com/office/drawing/2014/main" val="10003"/>
                  </a:ext>
                </a:extLst>
              </a:tr>
            </a:tbl>
          </a:graphicData>
        </a:graphic>
      </p:graphicFrame>
      <p:sp>
        <p:nvSpPr>
          <p:cNvPr id="3" name="Rectangle 1"/>
          <p:cNvSpPr>
            <a:spLocks noChangeArrowheads="1"/>
          </p:cNvSpPr>
          <p:nvPr/>
        </p:nvSpPr>
        <p:spPr bwMode="auto">
          <a:xfrm>
            <a:off x="1079500" y="159015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Century Gothic" panose="020B0502020202020204" pitchFamily="34" charset="0"/>
              <a:cs typeface="Arial" pitchFamily="34" charset="0"/>
            </a:endParaRPr>
          </a:p>
        </p:txBody>
      </p:sp>
      <p:sp>
        <p:nvSpPr>
          <p:cNvPr id="4" name="Slide Number Placeholder 3"/>
          <p:cNvSpPr>
            <a:spLocks noGrp="1"/>
          </p:cNvSpPr>
          <p:nvPr>
            <p:ph type="sldNum" sz="quarter" idx="12"/>
          </p:nvPr>
        </p:nvSpPr>
        <p:spPr/>
        <p:txBody>
          <a:bodyPr/>
          <a:lstStyle/>
          <a:p>
            <a:fld id="{298A54C8-96D2-4CDE-AC9E-537814C01DC4}" type="slidenum">
              <a:rPr lang="en-US" smtClean="0"/>
              <a:t>14</a:t>
            </a:fld>
            <a:endParaRPr lang="en-US"/>
          </a:p>
        </p:txBody>
      </p:sp>
    </p:spTree>
    <p:extLst>
      <p:ext uri="{BB962C8B-B14F-4D97-AF65-F5344CB8AC3E}">
        <p14:creationId xmlns:p14="http://schemas.microsoft.com/office/powerpoint/2010/main" val="16146223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609600" y="152400"/>
            <a:ext cx="8382000" cy="1143000"/>
          </a:xfrm>
        </p:spPr>
        <p:txBody>
          <a:bodyPr>
            <a:normAutofit/>
          </a:bodyPr>
          <a:lstStyle/>
          <a:p>
            <a:r>
              <a:rPr lang="en-US" altLang="en-US" sz="3200" b="1" dirty="0"/>
              <a:t>Management Functions and </a:t>
            </a:r>
            <a:r>
              <a:rPr lang="en-US" altLang="en-US" sz="3200" b="1" dirty="0" smtClean="0"/>
              <a:t/>
            </a:r>
            <a:br>
              <a:rPr lang="en-US" altLang="en-US" sz="3200" b="1" dirty="0" smtClean="0"/>
            </a:br>
            <a:r>
              <a:rPr lang="en-US" altLang="en-US" sz="3200" b="1" dirty="0" smtClean="0"/>
              <a:t>Information </a:t>
            </a:r>
            <a:r>
              <a:rPr lang="en-US" altLang="en-US" sz="3200" b="1" dirty="0"/>
              <a:t>Support</a:t>
            </a:r>
          </a:p>
        </p:txBody>
      </p:sp>
      <p:graphicFrame>
        <p:nvGraphicFramePr>
          <p:cNvPr id="2" name="Table 1"/>
          <p:cNvGraphicFramePr>
            <a:graphicFrameLocks noGrp="1"/>
          </p:cNvGraphicFramePr>
          <p:nvPr>
            <p:extLst>
              <p:ext uri="{D42A27DB-BD31-4B8C-83A1-F6EECF244321}">
                <p14:modId xmlns:p14="http://schemas.microsoft.com/office/powerpoint/2010/main" val="1104992438"/>
              </p:ext>
            </p:extLst>
          </p:nvPr>
        </p:nvGraphicFramePr>
        <p:xfrm>
          <a:off x="685800" y="1295402"/>
          <a:ext cx="7772400" cy="5426074"/>
        </p:xfrm>
        <a:graphic>
          <a:graphicData uri="http://schemas.openxmlformats.org/drawingml/2006/table">
            <a:tbl>
              <a:tblPr>
                <a:tableStyleId>{5C22544A-7EE6-4342-B048-85BDC9FD1C3A}</a:tableStyleId>
              </a:tblPr>
              <a:tblGrid>
                <a:gridCol w="1752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3352800">
                  <a:extLst>
                    <a:ext uri="{9D8B030D-6E8A-4147-A177-3AD203B41FA5}">
                      <a16:colId xmlns:a16="http://schemas.microsoft.com/office/drawing/2014/main" val="20002"/>
                    </a:ext>
                  </a:extLst>
                </a:gridCol>
              </a:tblGrid>
              <a:tr h="1014602">
                <a:tc>
                  <a:txBody>
                    <a:bodyPr/>
                    <a:lstStyle/>
                    <a:p>
                      <a:pPr marL="0" marR="0">
                        <a:spcBef>
                          <a:spcPts val="0"/>
                        </a:spcBef>
                        <a:spcAft>
                          <a:spcPts val="0"/>
                        </a:spcAft>
                      </a:pPr>
                      <a:r>
                        <a:rPr lang="en-US" sz="1800" b="1" dirty="0" smtClean="0">
                          <a:effectLst/>
                          <a:latin typeface="Century Gothic" panose="020B0502020202020204" pitchFamily="34" charset="0"/>
                        </a:rPr>
                        <a:t>Management </a:t>
                      </a:r>
                      <a:r>
                        <a:rPr lang="en-US" sz="1800" b="1" dirty="0">
                          <a:effectLst/>
                          <a:latin typeface="Century Gothic" panose="020B0502020202020204" pitchFamily="34" charset="0"/>
                        </a:rPr>
                        <a:t>Level</a:t>
                      </a:r>
                      <a:endParaRPr lang="en-US" sz="800" b="1" dirty="0">
                        <a:effectLst/>
                        <a:latin typeface="Century Gothic" panose="020B0502020202020204" pitchFamily="34" charset="0"/>
                      </a:endParaRPr>
                    </a:p>
                    <a:p>
                      <a:pPr marL="0" marR="0">
                        <a:spcBef>
                          <a:spcPts val="0"/>
                        </a:spcBef>
                        <a:spcAft>
                          <a:spcPts val="0"/>
                        </a:spcAft>
                      </a:pPr>
                      <a:r>
                        <a:rPr lang="en-US" sz="1800" dirty="0">
                          <a:effectLst/>
                          <a:latin typeface="Century Gothic" panose="020B0502020202020204" pitchFamily="34" charset="0"/>
                        </a:rPr>
                        <a:t> </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r>
                        <a:rPr lang="en-US" sz="1800" b="1" dirty="0">
                          <a:effectLst/>
                          <a:latin typeface="Century Gothic" panose="020B0502020202020204" pitchFamily="34" charset="0"/>
                        </a:rPr>
                        <a:t>Functions</a:t>
                      </a:r>
                      <a:endParaRPr lang="en-US" sz="800" b="1" dirty="0">
                        <a:effectLst/>
                        <a:latin typeface="Century Gothic" panose="020B0502020202020204" pitchFamily="34" charset="0"/>
                        <a:ea typeface="Times New Roman"/>
                      </a:endParaRPr>
                    </a:p>
                  </a:txBody>
                  <a:tcPr marL="53039" marR="53039" marT="0" marB="0"/>
                </a:tc>
                <a:tc>
                  <a:txBody>
                    <a:bodyPr/>
                    <a:lstStyle/>
                    <a:p>
                      <a:pPr marL="274320" marR="0" indent="-274320">
                        <a:spcBef>
                          <a:spcPts val="0"/>
                        </a:spcBef>
                        <a:spcAft>
                          <a:spcPts val="0"/>
                        </a:spcAft>
                      </a:pPr>
                      <a:r>
                        <a:rPr lang="en-US" sz="1800" b="1" dirty="0" smtClean="0">
                          <a:effectLst/>
                          <a:latin typeface="Century Gothic" panose="020B0502020202020204" pitchFamily="34" charset="0"/>
                        </a:rPr>
                        <a:t>Information Need</a:t>
                      </a:r>
                      <a:endParaRPr lang="en-US" sz="800" b="1" dirty="0">
                        <a:effectLst/>
                        <a:latin typeface="Century Gothic" panose="020B0502020202020204" pitchFamily="34" charset="0"/>
                        <a:ea typeface="Times New Roman"/>
                      </a:endParaRPr>
                    </a:p>
                  </a:txBody>
                  <a:tcPr marL="53039" marR="53039" marT="0" marB="0"/>
                </a:tc>
                <a:extLst>
                  <a:ext uri="{0D108BD9-81ED-4DB2-BD59-A6C34878D82A}">
                    <a16:rowId xmlns:a16="http://schemas.microsoft.com/office/drawing/2014/main" val="10000"/>
                  </a:ext>
                </a:extLst>
              </a:tr>
              <a:tr h="1493106">
                <a:tc>
                  <a:txBody>
                    <a:bodyPr/>
                    <a:lstStyle/>
                    <a:p>
                      <a:pPr marL="0" marR="0">
                        <a:spcBef>
                          <a:spcPts val="0"/>
                        </a:spcBef>
                        <a:spcAft>
                          <a:spcPts val="0"/>
                        </a:spcAft>
                      </a:pPr>
                      <a:r>
                        <a:rPr lang="en-US" sz="1800" dirty="0" smtClean="0">
                          <a:effectLst/>
                          <a:latin typeface="Century Gothic" panose="020B0502020202020204" pitchFamily="34" charset="0"/>
                        </a:rPr>
                        <a:t>Patient/client</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r>
                        <a:rPr lang="en-US" sz="1800" dirty="0">
                          <a:effectLst/>
                          <a:latin typeface="Century Gothic" panose="020B0502020202020204" pitchFamily="34" charset="0"/>
                        </a:rPr>
                        <a:t>Provide quality </a:t>
                      </a:r>
                      <a:r>
                        <a:rPr lang="en-US" sz="1800" dirty="0" smtClean="0">
                          <a:effectLst/>
                          <a:latin typeface="Century Gothic" panose="020B0502020202020204" pitchFamily="34" charset="0"/>
                        </a:rPr>
                        <a:t>care</a:t>
                      </a:r>
                      <a:r>
                        <a:rPr lang="en-US" sz="1800" dirty="0">
                          <a:effectLst/>
                          <a:latin typeface="Century Gothic" panose="020B0502020202020204" pitchFamily="34" charset="0"/>
                        </a:rPr>
                        <a:t> </a:t>
                      </a:r>
                      <a:endParaRPr lang="en-US" sz="800" dirty="0">
                        <a:effectLst/>
                        <a:latin typeface="Century Gothic" panose="020B0502020202020204" pitchFamily="34" charset="0"/>
                      </a:endParaRPr>
                    </a:p>
                    <a:p>
                      <a:pPr marL="0" marR="0">
                        <a:spcBef>
                          <a:spcPts val="0"/>
                        </a:spcBef>
                        <a:spcAft>
                          <a:spcPts val="0"/>
                        </a:spcAft>
                      </a:pPr>
                      <a:r>
                        <a:rPr lang="en-US" sz="1800" dirty="0">
                          <a:effectLst/>
                          <a:latin typeface="Century Gothic" panose="020B0502020202020204" pitchFamily="34" charset="0"/>
                        </a:rPr>
                        <a:t>Provide continuity of care</a:t>
                      </a:r>
                      <a:endParaRPr lang="en-US" sz="800" dirty="0">
                        <a:effectLst/>
                        <a:latin typeface="Century Gothic" panose="020B0502020202020204" pitchFamily="34" charset="0"/>
                        <a:ea typeface="Times New Roman"/>
                      </a:endParaRPr>
                    </a:p>
                  </a:txBody>
                  <a:tcPr marL="53039" marR="53039" marT="0" marB="0"/>
                </a:tc>
                <a:tc>
                  <a:txBody>
                    <a:bodyPr/>
                    <a:lstStyle/>
                    <a:p>
                      <a:pPr marL="0" marR="0" indent="-114300">
                        <a:spcBef>
                          <a:spcPts val="0"/>
                        </a:spcBef>
                        <a:spcAft>
                          <a:spcPts val="0"/>
                        </a:spcAft>
                      </a:pPr>
                      <a:r>
                        <a:rPr lang="en-US" sz="1800" dirty="0" smtClean="0">
                          <a:effectLst/>
                          <a:latin typeface="Century Gothic" panose="020B0502020202020204" pitchFamily="34" charset="0"/>
                        </a:rPr>
                        <a:t>Diagnostic</a:t>
                      </a:r>
                      <a:r>
                        <a:rPr lang="en-US" sz="1800" baseline="0" dirty="0" smtClean="0">
                          <a:effectLst/>
                          <a:latin typeface="Century Gothic" panose="020B0502020202020204" pitchFamily="34" charset="0"/>
                        </a:rPr>
                        <a:t> </a:t>
                      </a:r>
                      <a:r>
                        <a:rPr lang="en-US" sz="1800" dirty="0" smtClean="0">
                          <a:effectLst/>
                          <a:latin typeface="Century Gothic" panose="020B0502020202020204" pitchFamily="34" charset="0"/>
                        </a:rPr>
                        <a:t>information </a:t>
                      </a:r>
                    </a:p>
                    <a:p>
                      <a:pPr marL="0" marR="0" indent="-114300">
                        <a:spcBef>
                          <a:spcPts val="0"/>
                        </a:spcBef>
                        <a:spcAft>
                          <a:spcPts val="0"/>
                        </a:spcAft>
                      </a:pPr>
                      <a:r>
                        <a:rPr lang="en-US" sz="1800" dirty="0" smtClean="0">
                          <a:effectLst/>
                          <a:latin typeface="Century Gothic" panose="020B0502020202020204" pitchFamily="34" charset="0"/>
                        </a:rPr>
                        <a:t>Past history</a:t>
                      </a:r>
                    </a:p>
                    <a:p>
                      <a:pPr marL="0" marR="0" indent="-114300">
                        <a:spcBef>
                          <a:spcPts val="0"/>
                        </a:spcBef>
                        <a:spcAft>
                          <a:spcPts val="0"/>
                        </a:spcAft>
                      </a:pPr>
                      <a:r>
                        <a:rPr lang="en-US" sz="1800" dirty="0" smtClean="0">
                          <a:effectLst/>
                          <a:latin typeface="Century Gothic" panose="020B0502020202020204" pitchFamily="34" charset="0"/>
                        </a:rPr>
                        <a:t>Family history</a:t>
                      </a:r>
                    </a:p>
                  </a:txBody>
                  <a:tcPr marL="53039" marR="53039" marT="0" marB="0"/>
                </a:tc>
                <a:extLst>
                  <a:ext uri="{0D108BD9-81ED-4DB2-BD59-A6C34878D82A}">
                    <a16:rowId xmlns:a16="http://schemas.microsoft.com/office/drawing/2014/main" val="10001"/>
                  </a:ext>
                </a:extLst>
              </a:tr>
              <a:tr h="1695643">
                <a:tc>
                  <a:txBody>
                    <a:bodyPr/>
                    <a:lstStyle/>
                    <a:p>
                      <a:pPr marL="0" marR="0">
                        <a:spcBef>
                          <a:spcPts val="0"/>
                        </a:spcBef>
                        <a:spcAft>
                          <a:spcPts val="0"/>
                        </a:spcAft>
                      </a:pPr>
                      <a:r>
                        <a:rPr lang="en-US" sz="1800" dirty="0">
                          <a:effectLst/>
                          <a:latin typeface="Century Gothic" panose="020B0502020202020204" pitchFamily="34" charset="0"/>
                        </a:rPr>
                        <a:t> </a:t>
                      </a:r>
                      <a:r>
                        <a:rPr lang="en-US" sz="1800" dirty="0" smtClean="0">
                          <a:effectLst/>
                          <a:latin typeface="Century Gothic" panose="020B0502020202020204" pitchFamily="34" charset="0"/>
                        </a:rPr>
                        <a:t>Health unit</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r>
                        <a:rPr lang="en-US" sz="1800" dirty="0" smtClean="0">
                          <a:effectLst/>
                          <a:latin typeface="Century Gothic" panose="020B0502020202020204" pitchFamily="34" charset="0"/>
                        </a:rPr>
                        <a:t>Provide pregnancy care </a:t>
                      </a:r>
                      <a:r>
                        <a:rPr lang="en-US" sz="1800" dirty="0">
                          <a:effectLst/>
                          <a:latin typeface="Century Gothic" panose="020B0502020202020204" pitchFamily="34" charset="0"/>
                        </a:rPr>
                        <a:t>to all pregnant women in catchment area</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r>
                        <a:rPr lang="en-US" sz="1800" dirty="0" smtClean="0">
                          <a:effectLst/>
                          <a:latin typeface="Century Gothic" panose="020B0502020202020204" pitchFamily="34" charset="0"/>
                        </a:rPr>
                        <a:t>Service coverage</a:t>
                      </a:r>
                    </a:p>
                    <a:p>
                      <a:pPr marL="0" marR="0">
                        <a:spcBef>
                          <a:spcPts val="0"/>
                        </a:spcBef>
                        <a:spcAft>
                          <a:spcPts val="0"/>
                        </a:spcAft>
                      </a:pPr>
                      <a:r>
                        <a:rPr lang="en-US" sz="1800" dirty="0" smtClean="0">
                          <a:effectLst/>
                          <a:latin typeface="Century Gothic" panose="020B0502020202020204" pitchFamily="34" charset="0"/>
                        </a:rPr>
                        <a:t>Geographic pockets of underserved women</a:t>
                      </a:r>
                    </a:p>
                    <a:p>
                      <a:pPr marL="0" marR="0">
                        <a:spcBef>
                          <a:spcPts val="0"/>
                        </a:spcBef>
                        <a:spcAft>
                          <a:spcPts val="0"/>
                        </a:spcAft>
                      </a:pPr>
                      <a:r>
                        <a:rPr lang="en-US" sz="1800" dirty="0" smtClean="0">
                          <a:effectLst/>
                          <a:latin typeface="Century Gothic" panose="020B0502020202020204" pitchFamily="34" charset="0"/>
                        </a:rPr>
                        <a:t>Commodity</a:t>
                      </a:r>
                      <a:r>
                        <a:rPr lang="en-US" sz="1800" baseline="0" dirty="0" smtClean="0">
                          <a:effectLst/>
                          <a:latin typeface="Century Gothic" panose="020B0502020202020204" pitchFamily="34" charset="0"/>
                        </a:rPr>
                        <a:t> supply </a:t>
                      </a:r>
                      <a:r>
                        <a:rPr lang="en-US" sz="1800" dirty="0" smtClean="0">
                          <a:effectLst/>
                          <a:latin typeface="Century Gothic" panose="020B0502020202020204" pitchFamily="34" charset="0"/>
                        </a:rPr>
                        <a:t>data </a:t>
                      </a:r>
                    </a:p>
                  </a:txBody>
                  <a:tcPr marL="53039" marR="53039" marT="0" marB="0"/>
                </a:tc>
                <a:extLst>
                  <a:ext uri="{0D108BD9-81ED-4DB2-BD59-A6C34878D82A}">
                    <a16:rowId xmlns:a16="http://schemas.microsoft.com/office/drawing/2014/main" val="10002"/>
                  </a:ext>
                </a:extLst>
              </a:tr>
              <a:tr h="1222723">
                <a:tc>
                  <a:txBody>
                    <a:bodyPr/>
                    <a:lstStyle/>
                    <a:p>
                      <a:pPr marL="0" marR="0">
                        <a:spcBef>
                          <a:spcPts val="0"/>
                        </a:spcBef>
                        <a:spcAft>
                          <a:spcPts val="0"/>
                        </a:spcAft>
                      </a:pPr>
                      <a:r>
                        <a:rPr lang="en-US" sz="1800" dirty="0">
                          <a:effectLst/>
                          <a:latin typeface="Century Gothic" panose="020B0502020202020204" pitchFamily="34" charset="0"/>
                        </a:rPr>
                        <a:t> </a:t>
                      </a:r>
                      <a:r>
                        <a:rPr lang="en-US" sz="1800" dirty="0" smtClean="0">
                          <a:effectLst/>
                          <a:latin typeface="Century Gothic" panose="020B0502020202020204" pitchFamily="34" charset="0"/>
                        </a:rPr>
                        <a:t>Health system</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r>
                        <a:rPr lang="en-US" sz="1800" dirty="0" smtClean="0">
                          <a:effectLst/>
                          <a:latin typeface="Century Gothic" panose="020B0502020202020204" pitchFamily="34" charset="0"/>
                        </a:rPr>
                        <a:t>Ensure </a:t>
                      </a:r>
                      <a:r>
                        <a:rPr lang="en-US" sz="1800" dirty="0">
                          <a:effectLst/>
                          <a:latin typeface="Century Gothic" panose="020B0502020202020204" pitchFamily="34" charset="0"/>
                        </a:rPr>
                        <a:t>distribution of health commodities</a:t>
                      </a:r>
                      <a:endParaRPr lang="en-US" sz="800" dirty="0">
                        <a:effectLst/>
                        <a:latin typeface="Century Gothic" panose="020B0502020202020204" pitchFamily="34" charset="0"/>
                      </a:endParaRPr>
                    </a:p>
                    <a:p>
                      <a:pPr marL="0" marR="0">
                        <a:spcBef>
                          <a:spcPts val="0"/>
                        </a:spcBef>
                        <a:spcAft>
                          <a:spcPts val="0"/>
                        </a:spcAft>
                      </a:pPr>
                      <a:r>
                        <a:rPr lang="en-US" sz="1800" dirty="0" smtClean="0">
                          <a:effectLst/>
                          <a:latin typeface="Century Gothic" panose="020B0502020202020204" pitchFamily="34" charset="0"/>
                        </a:rPr>
                        <a:t>in </a:t>
                      </a:r>
                      <a:r>
                        <a:rPr lang="en-US" sz="1800" dirty="0">
                          <a:effectLst/>
                          <a:latin typeface="Century Gothic" panose="020B0502020202020204" pitchFamily="34" charset="0"/>
                        </a:rPr>
                        <a:t>the district</a:t>
                      </a:r>
                      <a:endParaRPr lang="en-US" sz="800" dirty="0">
                        <a:effectLst/>
                        <a:latin typeface="Century Gothic" panose="020B0502020202020204" pitchFamily="34" charset="0"/>
                        <a:ea typeface="Times New Roman"/>
                      </a:endParaRPr>
                    </a:p>
                  </a:txBody>
                  <a:tcPr marL="53039" marR="53039" marT="0" marB="0"/>
                </a:tc>
                <a:tc>
                  <a:txBody>
                    <a:bodyPr/>
                    <a:lstStyle/>
                    <a:p>
                      <a:pPr marL="0" marR="0">
                        <a:spcBef>
                          <a:spcPts val="0"/>
                        </a:spcBef>
                        <a:spcAft>
                          <a:spcPts val="0"/>
                        </a:spcAft>
                      </a:pPr>
                      <a:r>
                        <a:rPr lang="en-US" sz="1800" kern="1200" dirty="0" smtClean="0">
                          <a:solidFill>
                            <a:schemeClr val="dk1"/>
                          </a:solidFill>
                          <a:effectLst/>
                          <a:latin typeface="Century Gothic" panose="020B0502020202020204" pitchFamily="34" charset="0"/>
                          <a:ea typeface="+mn-ea"/>
                          <a:cs typeface="+mn-cs"/>
                        </a:rPr>
                        <a:t>Number </a:t>
                      </a:r>
                      <a:r>
                        <a:rPr lang="en-US" sz="1800" kern="1200" dirty="0">
                          <a:solidFill>
                            <a:schemeClr val="dk1"/>
                          </a:solidFill>
                          <a:effectLst/>
                          <a:latin typeface="Century Gothic" panose="020B0502020202020204" pitchFamily="34" charset="0"/>
                          <a:ea typeface="+mn-ea"/>
                          <a:cs typeface="+mn-cs"/>
                        </a:rPr>
                        <a:t>of </a:t>
                      </a:r>
                      <a:r>
                        <a:rPr lang="en-US" sz="1800" kern="1200" dirty="0" smtClean="0">
                          <a:solidFill>
                            <a:schemeClr val="dk1"/>
                          </a:solidFill>
                          <a:effectLst/>
                          <a:latin typeface="Century Gothic" panose="020B0502020202020204" pitchFamily="34" charset="0"/>
                          <a:ea typeface="+mn-ea"/>
                          <a:cs typeface="+mn-cs"/>
                        </a:rPr>
                        <a:t>stockouts </a:t>
                      </a:r>
                      <a:r>
                        <a:rPr lang="en-US" sz="1800" kern="1200" dirty="0">
                          <a:solidFill>
                            <a:schemeClr val="dk1"/>
                          </a:solidFill>
                          <a:effectLst/>
                          <a:latin typeface="Century Gothic" panose="020B0502020202020204" pitchFamily="34" charset="0"/>
                          <a:ea typeface="+mn-ea"/>
                          <a:cs typeface="+mn-cs"/>
                        </a:rPr>
                        <a:t>for essential drugs or </a:t>
                      </a:r>
                      <a:r>
                        <a:rPr lang="en-US" sz="1800" kern="1200" dirty="0" smtClean="0">
                          <a:solidFill>
                            <a:schemeClr val="dk1"/>
                          </a:solidFill>
                          <a:effectLst/>
                          <a:latin typeface="Century Gothic" panose="020B0502020202020204" pitchFamily="34" charset="0"/>
                          <a:ea typeface="+mn-ea"/>
                          <a:cs typeface="+mn-cs"/>
                        </a:rPr>
                        <a:t>vaccines</a:t>
                      </a:r>
                    </a:p>
                    <a:p>
                      <a:pPr marL="0" marR="0">
                        <a:spcBef>
                          <a:spcPts val="0"/>
                        </a:spcBef>
                        <a:spcAft>
                          <a:spcPts val="0"/>
                        </a:spcAft>
                      </a:pPr>
                      <a:r>
                        <a:rPr lang="en-US" sz="1800" kern="1200" dirty="0" smtClean="0">
                          <a:solidFill>
                            <a:schemeClr val="dk1"/>
                          </a:solidFill>
                          <a:effectLst/>
                          <a:latin typeface="Century Gothic" panose="020B0502020202020204" pitchFamily="34" charset="0"/>
                          <a:ea typeface="+mn-ea"/>
                          <a:cs typeface="+mn-cs"/>
                        </a:rPr>
                        <a:t>Drug</a:t>
                      </a:r>
                      <a:r>
                        <a:rPr lang="en-US" sz="1800" kern="1200" baseline="0" dirty="0" smtClean="0">
                          <a:solidFill>
                            <a:schemeClr val="dk1"/>
                          </a:solidFill>
                          <a:effectLst/>
                          <a:latin typeface="Century Gothic" panose="020B0502020202020204" pitchFamily="34" charset="0"/>
                          <a:ea typeface="+mn-ea"/>
                          <a:cs typeface="+mn-cs"/>
                        </a:rPr>
                        <a:t> c</a:t>
                      </a:r>
                      <a:r>
                        <a:rPr lang="en-US" sz="1800" kern="1200" dirty="0" smtClean="0">
                          <a:solidFill>
                            <a:schemeClr val="dk1"/>
                          </a:solidFill>
                          <a:effectLst/>
                          <a:latin typeface="Century Gothic" panose="020B0502020202020204" pitchFamily="34" charset="0"/>
                          <a:ea typeface="+mn-ea"/>
                          <a:cs typeface="+mn-cs"/>
                        </a:rPr>
                        <a:t>ost and efficacy</a:t>
                      </a:r>
                    </a:p>
                    <a:p>
                      <a:pPr marL="0" marR="0">
                        <a:spcBef>
                          <a:spcPts val="0"/>
                        </a:spcBef>
                        <a:spcAft>
                          <a:spcPts val="0"/>
                        </a:spcAft>
                      </a:pPr>
                      <a:endParaRPr lang="en-US" sz="1800" kern="1200" dirty="0" smtClean="0">
                        <a:solidFill>
                          <a:schemeClr val="dk1"/>
                        </a:solidFill>
                        <a:effectLst/>
                        <a:latin typeface="Century Gothic" panose="020B0502020202020204" pitchFamily="34" charset="0"/>
                        <a:ea typeface="+mn-ea"/>
                        <a:cs typeface="+mn-cs"/>
                      </a:endParaRPr>
                    </a:p>
                  </a:txBody>
                  <a:tcPr marL="53039" marR="53039" marT="0" marB="0"/>
                </a:tc>
                <a:extLst>
                  <a:ext uri="{0D108BD9-81ED-4DB2-BD59-A6C34878D82A}">
                    <a16:rowId xmlns:a16="http://schemas.microsoft.com/office/drawing/2014/main" val="10003"/>
                  </a:ext>
                </a:extLst>
              </a:tr>
            </a:tbl>
          </a:graphicData>
        </a:graphic>
      </p:graphicFrame>
      <p:sp>
        <p:nvSpPr>
          <p:cNvPr id="3" name="Rectangle 1"/>
          <p:cNvSpPr>
            <a:spLocks noChangeArrowheads="1"/>
          </p:cNvSpPr>
          <p:nvPr/>
        </p:nvSpPr>
        <p:spPr bwMode="auto">
          <a:xfrm>
            <a:off x="1079500" y="159015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Century Gothic" panose="020B0502020202020204" pitchFamily="34" charset="0"/>
              <a:cs typeface="Arial" pitchFamily="34" charset="0"/>
            </a:endParaRPr>
          </a:p>
        </p:txBody>
      </p:sp>
      <p:sp>
        <p:nvSpPr>
          <p:cNvPr id="4" name="Slide Number Placeholder 3"/>
          <p:cNvSpPr>
            <a:spLocks noGrp="1"/>
          </p:cNvSpPr>
          <p:nvPr>
            <p:ph type="sldNum" sz="quarter" idx="12"/>
          </p:nvPr>
        </p:nvSpPr>
        <p:spPr/>
        <p:txBody>
          <a:bodyPr/>
          <a:lstStyle/>
          <a:p>
            <a:fld id="{298A54C8-96D2-4CDE-AC9E-537814C01DC4}" type="slidenum">
              <a:rPr lang="en-US" smtClean="0"/>
              <a:t>15</a:t>
            </a:fld>
            <a:endParaRPr lang="en-US"/>
          </a:p>
        </p:txBody>
      </p:sp>
    </p:spTree>
    <p:extLst>
      <p:ext uri="{BB962C8B-B14F-4D97-AF65-F5344CB8AC3E}">
        <p14:creationId xmlns:p14="http://schemas.microsoft.com/office/powerpoint/2010/main" val="2948621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886700" cy="1325563"/>
          </a:xfrm>
        </p:spPr>
        <p:txBody>
          <a:bodyPr>
            <a:normAutofit/>
          </a:bodyPr>
          <a:lstStyle/>
          <a:p>
            <a:r>
              <a:rPr lang="en-US" sz="3200" b="1" dirty="0" smtClean="0">
                <a:solidFill>
                  <a:srgbClr val="002060"/>
                </a:solidFill>
              </a:rPr>
              <a:t>Sources of Health Information</a:t>
            </a:r>
            <a:endParaRPr lang="en-US" sz="3200" b="1" dirty="0">
              <a:solidFill>
                <a:srgbClr val="002060"/>
              </a:solidFill>
            </a:endParaRPr>
          </a:p>
        </p:txBody>
      </p:sp>
      <p:sp>
        <p:nvSpPr>
          <p:cNvPr id="3" name="Content Placeholder 2"/>
          <p:cNvSpPr>
            <a:spLocks noGrp="1"/>
          </p:cNvSpPr>
          <p:nvPr>
            <p:ph idx="1"/>
          </p:nvPr>
        </p:nvSpPr>
        <p:spPr/>
        <p:txBody>
          <a:bodyPr>
            <a:normAutofit/>
          </a:bodyPr>
          <a:lstStyle/>
          <a:p>
            <a:pPr marL="0" indent="0">
              <a:spcAft>
                <a:spcPts val="600"/>
              </a:spcAft>
              <a:buNone/>
            </a:pPr>
            <a:r>
              <a:rPr lang="en-US" b="1" dirty="0" smtClean="0"/>
              <a:t>Population-based data sources</a:t>
            </a:r>
          </a:p>
          <a:p>
            <a:pPr lvl="1">
              <a:spcAft>
                <a:spcPts val="600"/>
              </a:spcAft>
              <a:buFont typeface="Arial" panose="020B0604020202020204" pitchFamily="34" charset="0"/>
              <a:buChar char="•"/>
            </a:pPr>
            <a:r>
              <a:rPr lang="en-US" dirty="0" smtClean="0"/>
              <a:t>Census</a:t>
            </a:r>
          </a:p>
          <a:p>
            <a:pPr lvl="1">
              <a:spcAft>
                <a:spcPts val="600"/>
              </a:spcAft>
              <a:buFont typeface="Arial" panose="020B0604020202020204" pitchFamily="34" charset="0"/>
              <a:buChar char="•"/>
            </a:pPr>
            <a:r>
              <a:rPr lang="en-US" dirty="0" smtClean="0"/>
              <a:t>Surveys</a:t>
            </a:r>
          </a:p>
          <a:p>
            <a:pPr lvl="1">
              <a:spcAft>
                <a:spcPts val="600"/>
              </a:spcAft>
              <a:buFont typeface="Arial" panose="020B0604020202020204" pitchFamily="34" charset="0"/>
              <a:buChar char="•"/>
            </a:pPr>
            <a:r>
              <a:rPr lang="en-US" dirty="0" smtClean="0"/>
              <a:t>Civil registration</a:t>
            </a:r>
            <a:endParaRPr lang="en-US" dirty="0"/>
          </a:p>
        </p:txBody>
      </p:sp>
      <p:sp>
        <p:nvSpPr>
          <p:cNvPr id="4" name="Slide Number Placeholder 3"/>
          <p:cNvSpPr>
            <a:spLocks noGrp="1"/>
          </p:cNvSpPr>
          <p:nvPr>
            <p:ph type="sldNum" sz="quarter" idx="12"/>
          </p:nvPr>
        </p:nvSpPr>
        <p:spPr/>
        <p:txBody>
          <a:bodyPr/>
          <a:lstStyle/>
          <a:p>
            <a:fld id="{298A54C8-96D2-4CDE-AC9E-537814C01DC4}" type="slidenum">
              <a:rPr lang="en-US" smtClean="0"/>
              <a:t>16</a:t>
            </a:fld>
            <a:endParaRPr lang="en-US"/>
          </a:p>
        </p:txBody>
      </p:sp>
    </p:spTree>
    <p:extLst>
      <p:ext uri="{BB962C8B-B14F-4D97-AF65-F5344CB8AC3E}">
        <p14:creationId xmlns:p14="http://schemas.microsoft.com/office/powerpoint/2010/main" val="17787130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886700" cy="1325563"/>
          </a:xfrm>
        </p:spPr>
        <p:txBody>
          <a:bodyPr>
            <a:normAutofit/>
          </a:bodyPr>
          <a:lstStyle/>
          <a:p>
            <a:r>
              <a:rPr lang="en-US" sz="3200" b="1" dirty="0" smtClean="0">
                <a:solidFill>
                  <a:srgbClr val="002060"/>
                </a:solidFill>
              </a:rPr>
              <a:t>Sources of Health Information</a:t>
            </a:r>
            <a:endParaRPr lang="en-US" sz="3200" b="1" dirty="0">
              <a:solidFill>
                <a:srgbClr val="002060"/>
              </a:solidFill>
            </a:endParaRPr>
          </a:p>
        </p:txBody>
      </p:sp>
      <p:sp>
        <p:nvSpPr>
          <p:cNvPr id="3" name="Content Placeholder 2"/>
          <p:cNvSpPr>
            <a:spLocks noGrp="1"/>
          </p:cNvSpPr>
          <p:nvPr>
            <p:ph idx="1"/>
          </p:nvPr>
        </p:nvSpPr>
        <p:spPr/>
        <p:txBody>
          <a:bodyPr>
            <a:normAutofit/>
          </a:bodyPr>
          <a:lstStyle/>
          <a:p>
            <a:pPr marL="0" indent="0">
              <a:spcAft>
                <a:spcPts val="600"/>
              </a:spcAft>
              <a:buNone/>
            </a:pPr>
            <a:r>
              <a:rPr lang="en-US" b="1" dirty="0" smtClean="0"/>
              <a:t>Institution-based sources </a:t>
            </a:r>
          </a:p>
          <a:p>
            <a:pPr marL="0" indent="0">
              <a:spcAft>
                <a:spcPts val="600"/>
              </a:spcAft>
              <a:buNone/>
            </a:pPr>
            <a:r>
              <a:rPr lang="en-US" dirty="0" smtClean="0"/>
              <a:t>Hospitals, health centers, community-based institutions/service delivery mechanisms</a:t>
            </a:r>
          </a:p>
          <a:p>
            <a:pPr marL="457200" lvl="1" indent="0">
              <a:spcAft>
                <a:spcPts val="600"/>
              </a:spcAft>
              <a:buNone/>
            </a:pPr>
            <a:r>
              <a:rPr lang="en-US" dirty="0" smtClean="0"/>
              <a:t>Generate </a:t>
            </a:r>
            <a:r>
              <a:rPr lang="en-US" dirty="0"/>
              <a:t>data as a result of administrative and operational </a:t>
            </a:r>
            <a:r>
              <a:rPr lang="en-US" dirty="0" smtClean="0"/>
              <a:t>activities from:</a:t>
            </a:r>
            <a:endParaRPr lang="en-US" dirty="0"/>
          </a:p>
          <a:p>
            <a:pPr lvl="2">
              <a:spcAft>
                <a:spcPts val="600"/>
              </a:spcAft>
            </a:pPr>
            <a:r>
              <a:rPr lang="en-US" dirty="0" smtClean="0"/>
              <a:t>Individual records</a:t>
            </a:r>
          </a:p>
          <a:p>
            <a:pPr lvl="2">
              <a:spcAft>
                <a:spcPts val="600"/>
              </a:spcAft>
            </a:pPr>
            <a:r>
              <a:rPr lang="en-US" dirty="0" smtClean="0"/>
              <a:t>Service records</a:t>
            </a:r>
          </a:p>
          <a:p>
            <a:pPr lvl="2">
              <a:spcAft>
                <a:spcPts val="600"/>
              </a:spcAft>
            </a:pPr>
            <a:r>
              <a:rPr lang="en-US" dirty="0" smtClean="0"/>
              <a:t>Resource records</a:t>
            </a:r>
          </a:p>
          <a:p>
            <a:pPr lvl="2">
              <a:spcAft>
                <a:spcPts val="600"/>
              </a:spcAft>
            </a:pPr>
            <a:r>
              <a:rPr lang="en-US" dirty="0" smtClean="0"/>
              <a:t>Health facility surveys</a:t>
            </a:r>
          </a:p>
          <a:p>
            <a:pPr lvl="1"/>
            <a:endParaRPr lang="en-US" dirty="0"/>
          </a:p>
        </p:txBody>
      </p:sp>
      <p:sp>
        <p:nvSpPr>
          <p:cNvPr id="4" name="Slide Number Placeholder 3"/>
          <p:cNvSpPr>
            <a:spLocks noGrp="1"/>
          </p:cNvSpPr>
          <p:nvPr>
            <p:ph type="sldNum" sz="quarter" idx="12"/>
          </p:nvPr>
        </p:nvSpPr>
        <p:spPr/>
        <p:txBody>
          <a:bodyPr/>
          <a:lstStyle/>
          <a:p>
            <a:fld id="{298A54C8-96D2-4CDE-AC9E-537814C01DC4}" type="slidenum">
              <a:rPr lang="en-US" smtClean="0"/>
              <a:t>17</a:t>
            </a:fld>
            <a:endParaRPr lang="en-US"/>
          </a:p>
        </p:txBody>
      </p:sp>
    </p:spTree>
    <p:extLst>
      <p:ext uri="{BB962C8B-B14F-4D97-AF65-F5344CB8AC3E}">
        <p14:creationId xmlns:p14="http://schemas.microsoft.com/office/powerpoint/2010/main" val="3245763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152400"/>
            <a:ext cx="8534400" cy="1143000"/>
          </a:xfrm>
        </p:spPr>
        <p:txBody>
          <a:bodyPr>
            <a:normAutofit/>
          </a:bodyPr>
          <a:lstStyle/>
          <a:p>
            <a:r>
              <a:rPr lang="en-US" sz="2800" b="1" dirty="0" smtClean="0">
                <a:solidFill>
                  <a:srgbClr val="002060"/>
                </a:solidFill>
              </a:rPr>
              <a:t>Components and Standards of a National Health  Information System (HMN, 2008)</a:t>
            </a:r>
            <a:endParaRPr lang="en-US" sz="2800" b="1" dirty="0">
              <a:solidFill>
                <a:srgbClr val="002060"/>
              </a:solidFill>
            </a:endParaRPr>
          </a:p>
        </p:txBody>
      </p:sp>
      <p:pic>
        <p:nvPicPr>
          <p:cNvPr id="307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5163" t="22041" r="52587" b="16484"/>
          <a:stretch/>
        </p:blipFill>
        <p:spPr bwMode="auto">
          <a:xfrm>
            <a:off x="2971800" y="1447800"/>
            <a:ext cx="3487057" cy="533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fld id="{298A54C8-96D2-4CDE-AC9E-537814C01DC4}" type="slidenum">
              <a:rPr lang="en-US" smtClean="0"/>
              <a:t>18</a:t>
            </a:fld>
            <a:endParaRPr lang="en-US"/>
          </a:p>
        </p:txBody>
      </p:sp>
    </p:spTree>
    <p:extLst>
      <p:ext uri="{BB962C8B-B14F-4D97-AF65-F5344CB8AC3E}">
        <p14:creationId xmlns:p14="http://schemas.microsoft.com/office/powerpoint/2010/main" val="1069007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76200"/>
            <a:ext cx="8458200" cy="1325563"/>
          </a:xfrm>
        </p:spPr>
        <p:txBody>
          <a:bodyPr>
            <a:normAutofit/>
          </a:bodyPr>
          <a:lstStyle/>
          <a:p>
            <a:r>
              <a:rPr lang="en-US" sz="3200" spc="-150" dirty="0" smtClean="0">
                <a:solidFill>
                  <a:srgbClr val="002060"/>
                </a:solidFill>
              </a:rPr>
              <a:t>Definition of a Routine Health Information System</a:t>
            </a:r>
            <a:endParaRPr lang="en-US" sz="3200" spc="-150" dirty="0">
              <a:solidFill>
                <a:srgbClr val="002060"/>
              </a:solidFill>
            </a:endParaRPr>
          </a:p>
        </p:txBody>
      </p:sp>
      <p:sp>
        <p:nvSpPr>
          <p:cNvPr id="3" name="Content Placeholder 2"/>
          <p:cNvSpPr>
            <a:spLocks noGrp="1"/>
          </p:cNvSpPr>
          <p:nvPr>
            <p:ph idx="1"/>
          </p:nvPr>
        </p:nvSpPr>
        <p:spPr>
          <a:xfrm>
            <a:off x="628650" y="1825625"/>
            <a:ext cx="8210550" cy="4351338"/>
          </a:xfrm>
        </p:spPr>
        <p:txBody>
          <a:bodyPr/>
          <a:lstStyle/>
          <a:p>
            <a:r>
              <a:rPr lang="en-US" dirty="0" smtClean="0"/>
              <a:t>A routine health information system produces information through </a:t>
            </a:r>
            <a:r>
              <a:rPr lang="en-US" dirty="0"/>
              <a:t>routine data collection </a:t>
            </a:r>
            <a:r>
              <a:rPr lang="en-US" dirty="0" smtClean="0"/>
              <a:t>(periods of less than a year)</a:t>
            </a:r>
          </a:p>
          <a:p>
            <a:r>
              <a:rPr lang="en-US" dirty="0" smtClean="0"/>
              <a:t>Data are collected by </a:t>
            </a:r>
            <a:r>
              <a:rPr lang="en-US" dirty="0"/>
              <a:t>care providers in </a:t>
            </a:r>
            <a:r>
              <a:rPr lang="en-US" dirty="0" smtClean="0"/>
              <a:t>communities, in primary care facilities</a:t>
            </a:r>
            <a:r>
              <a:rPr lang="en-US" dirty="0"/>
              <a:t>, </a:t>
            </a:r>
            <a:r>
              <a:rPr lang="en-US" dirty="0" smtClean="0"/>
              <a:t>in hospitals</a:t>
            </a:r>
            <a:r>
              <a:rPr lang="en-US" dirty="0"/>
              <a:t>, </a:t>
            </a:r>
            <a:r>
              <a:rPr lang="en-US" dirty="0" smtClean="0"/>
              <a:t>and by routine health-facility </a:t>
            </a:r>
            <a:r>
              <a:rPr lang="en-US" dirty="0"/>
              <a:t>assessment </a:t>
            </a:r>
            <a:r>
              <a:rPr lang="en-US" dirty="0" smtClean="0"/>
              <a:t>(through supervision of surveys)</a:t>
            </a:r>
            <a:endParaRPr lang="en-US" dirty="0"/>
          </a:p>
        </p:txBody>
      </p:sp>
      <p:sp>
        <p:nvSpPr>
          <p:cNvPr id="4" name="Slide Number Placeholder 3"/>
          <p:cNvSpPr>
            <a:spLocks noGrp="1"/>
          </p:cNvSpPr>
          <p:nvPr>
            <p:ph type="sldNum" sz="quarter" idx="12"/>
          </p:nvPr>
        </p:nvSpPr>
        <p:spPr/>
        <p:txBody>
          <a:bodyPr/>
          <a:lstStyle/>
          <a:p>
            <a:fld id="{298A54C8-96D2-4CDE-AC9E-537814C01DC4}" type="slidenum">
              <a:rPr lang="en-US" smtClean="0"/>
              <a:t>19</a:t>
            </a:fld>
            <a:endParaRPr lang="en-US"/>
          </a:p>
        </p:txBody>
      </p:sp>
    </p:spTree>
    <p:extLst>
      <p:ext uri="{BB962C8B-B14F-4D97-AF65-F5344CB8AC3E}">
        <p14:creationId xmlns:p14="http://schemas.microsoft.com/office/powerpoint/2010/main" val="1919426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609600" y="0"/>
            <a:ext cx="8272462" cy="1143000"/>
          </a:xfrm>
        </p:spPr>
        <p:txBody>
          <a:bodyPr>
            <a:normAutofit/>
          </a:bodyPr>
          <a:lstStyle/>
          <a:p>
            <a:r>
              <a:rPr lang="en-US" altLang="en-US" sz="3200" dirty="0" smtClean="0">
                <a:solidFill>
                  <a:srgbClr val="002060"/>
                </a:solidFill>
              </a:rPr>
              <a:t>RHIS in the Spotlight: </a:t>
            </a:r>
            <a:br>
              <a:rPr lang="en-US" altLang="en-US" sz="3200" dirty="0" smtClean="0">
                <a:solidFill>
                  <a:srgbClr val="002060"/>
                </a:solidFill>
              </a:rPr>
            </a:br>
            <a:r>
              <a:rPr lang="en-US" altLang="en-US" sz="3200" dirty="0" smtClean="0">
                <a:solidFill>
                  <a:srgbClr val="002060"/>
                </a:solidFill>
              </a:rPr>
              <a:t>MA4Health Summit in June 2015</a:t>
            </a:r>
          </a:p>
        </p:txBody>
      </p:sp>
      <p:sp>
        <p:nvSpPr>
          <p:cNvPr id="37891" name="Content Placeholder 2"/>
          <p:cNvSpPr>
            <a:spLocks noGrp="1"/>
          </p:cNvSpPr>
          <p:nvPr>
            <p:ph idx="1"/>
          </p:nvPr>
        </p:nvSpPr>
        <p:spPr>
          <a:xfrm>
            <a:off x="755650" y="1811338"/>
            <a:ext cx="7762875" cy="3962400"/>
          </a:xfrm>
        </p:spPr>
        <p:txBody>
          <a:bodyPr/>
          <a:lstStyle/>
          <a:p>
            <a:r>
              <a:rPr lang="en-US" altLang="en-US" dirty="0" smtClean="0"/>
              <a:t>Call for Action:</a:t>
            </a:r>
          </a:p>
          <a:p>
            <a:pPr lvl="1"/>
            <a:r>
              <a:rPr lang="en-US" altLang="en-US" sz="2800" dirty="0" smtClean="0"/>
              <a:t>Maximize effective use of the data revolution, based on open standards, to rapidly improve health facility and community health information systems, including well-functioning disease and risk surveillance systems, and financial and health workforce accounts</a:t>
            </a:r>
          </a:p>
        </p:txBody>
      </p:sp>
      <p:sp>
        <p:nvSpPr>
          <p:cNvPr id="2" name="Slide Number Placeholder 1"/>
          <p:cNvSpPr>
            <a:spLocks noGrp="1"/>
          </p:cNvSpPr>
          <p:nvPr>
            <p:ph type="sldNum" sz="quarter" idx="12"/>
          </p:nvPr>
        </p:nvSpPr>
        <p:spPr/>
        <p:txBody>
          <a:bodyPr/>
          <a:lstStyle/>
          <a:p>
            <a:fld id="{298A54C8-96D2-4CDE-AC9E-537814C01DC4}" type="slidenum">
              <a:rPr lang="en-US" smtClean="0"/>
              <a:t>2</a:t>
            </a:fld>
            <a:endParaRPr lang="en-US"/>
          </a:p>
        </p:txBody>
      </p:sp>
    </p:spTree>
    <p:extLst>
      <p:ext uri="{BB962C8B-B14F-4D97-AF65-F5344CB8AC3E}">
        <p14:creationId xmlns:p14="http://schemas.microsoft.com/office/powerpoint/2010/main" val="737564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4800" y="304800"/>
            <a:ext cx="9296400" cy="1143000"/>
          </a:xfrm>
        </p:spPr>
        <p:txBody>
          <a:bodyPr>
            <a:noAutofit/>
          </a:bodyPr>
          <a:lstStyle/>
          <a:p>
            <a:pPr>
              <a:defRPr/>
            </a:pPr>
            <a:r>
              <a:rPr lang="en-US" altLang="en-US" sz="2600" spc="-150" dirty="0" smtClean="0">
                <a:solidFill>
                  <a:srgbClr val="002060"/>
                </a:solidFill>
              </a:rPr>
              <a:t>The Universe of </a:t>
            </a:r>
            <a:r>
              <a:rPr lang="en-US" altLang="en-US" sz="2600" spc="-150" dirty="0">
                <a:solidFill>
                  <a:srgbClr val="002060"/>
                </a:solidFill>
              </a:rPr>
              <a:t>Routine Health Information Systems </a:t>
            </a:r>
            <a:r>
              <a:rPr lang="en-US" altLang="en-US" sz="2600" spc="-150" dirty="0" smtClean="0">
                <a:solidFill>
                  <a:srgbClr val="002060"/>
                </a:solidFill>
              </a:rPr>
              <a:t>(Also</a:t>
            </a:r>
            <a:r>
              <a:rPr lang="en-US" altLang="en-US" sz="2600" spc="-150" dirty="0">
                <a:solidFill>
                  <a:srgbClr val="002060"/>
                </a:solidFill>
              </a:rPr>
              <a:t/>
            </a:r>
            <a:br>
              <a:rPr lang="en-US" altLang="en-US" sz="2600" spc="-150" dirty="0">
                <a:solidFill>
                  <a:srgbClr val="002060"/>
                </a:solidFill>
              </a:rPr>
            </a:br>
            <a:r>
              <a:rPr lang="en-US" altLang="en-US" sz="2600" spc="-150" dirty="0" smtClean="0">
                <a:solidFill>
                  <a:srgbClr val="002060"/>
                </a:solidFill>
              </a:rPr>
              <a:t>Known as Institution-based Information Systems)</a:t>
            </a:r>
            <a:br>
              <a:rPr lang="en-US" altLang="en-US" sz="2600" spc="-150" dirty="0" smtClean="0">
                <a:solidFill>
                  <a:srgbClr val="002060"/>
                </a:solidFill>
              </a:rPr>
            </a:br>
            <a:endParaRPr lang="en-US" altLang="en-US" sz="2600" spc="-150" dirty="0" smtClean="0">
              <a:solidFill>
                <a:srgbClr val="002060"/>
              </a:solidFill>
            </a:endParaRPr>
          </a:p>
        </p:txBody>
      </p:sp>
      <p:sp>
        <p:nvSpPr>
          <p:cNvPr id="52227" name="Content Placeholder 2"/>
          <p:cNvSpPr>
            <a:spLocks noGrp="1"/>
          </p:cNvSpPr>
          <p:nvPr>
            <p:ph idx="1"/>
          </p:nvPr>
        </p:nvSpPr>
        <p:spPr>
          <a:xfrm>
            <a:off x="609600" y="1447800"/>
            <a:ext cx="8534400" cy="4724400"/>
          </a:xfrm>
        </p:spPr>
        <p:txBody>
          <a:bodyPr>
            <a:normAutofit/>
          </a:bodyPr>
          <a:lstStyle/>
          <a:p>
            <a:pPr eaLnBrk="1" hangingPunct="1">
              <a:buFont typeface="Arial" pitchFamily="34" charset="0"/>
              <a:buChar char="•"/>
            </a:pPr>
            <a:r>
              <a:rPr lang="en-US" altLang="en-US" b="1" dirty="0" smtClean="0"/>
              <a:t>Individual</a:t>
            </a:r>
            <a:r>
              <a:rPr lang="en-US" altLang="en-US" dirty="0" smtClean="0"/>
              <a:t> </a:t>
            </a:r>
            <a:r>
              <a:rPr lang="en-US" altLang="en-US" b="1" dirty="0" smtClean="0"/>
              <a:t>record systems (facility- and community-based)</a:t>
            </a:r>
          </a:p>
          <a:p>
            <a:pPr lvl="1" eaLnBrk="1" hangingPunct="1"/>
            <a:r>
              <a:rPr lang="en-US" altLang="en-US" sz="2200" dirty="0" smtClean="0"/>
              <a:t>Paper-based records</a:t>
            </a:r>
          </a:p>
          <a:p>
            <a:pPr lvl="1" eaLnBrk="1" hangingPunct="1"/>
            <a:r>
              <a:rPr lang="en-US" altLang="en-US" sz="2200" dirty="0" smtClean="0"/>
              <a:t>Electronic medical records (EMR)</a:t>
            </a:r>
          </a:p>
          <a:p>
            <a:pPr marL="457200" lvl="1" indent="0" eaLnBrk="1" hangingPunct="1">
              <a:buNone/>
            </a:pPr>
            <a:endParaRPr lang="en-US" altLang="en-US" sz="2200" dirty="0" smtClean="0"/>
          </a:p>
          <a:p>
            <a:pPr eaLnBrk="1" hangingPunct="1">
              <a:buFont typeface="Arial" pitchFamily="34" charset="0"/>
              <a:buChar char="•"/>
            </a:pPr>
            <a:r>
              <a:rPr lang="en-US" altLang="en-US" b="1" dirty="0" smtClean="0"/>
              <a:t>Service record systems</a:t>
            </a:r>
          </a:p>
          <a:p>
            <a:pPr lvl="1" eaLnBrk="1" hangingPunct="1"/>
            <a:r>
              <a:rPr lang="en-US" altLang="en-US" sz="2200" dirty="0" smtClean="0"/>
              <a:t>Health management information systems (HMIS)</a:t>
            </a:r>
          </a:p>
          <a:p>
            <a:pPr lvl="2" eaLnBrk="1" hangingPunct="1"/>
            <a:r>
              <a:rPr lang="en-US" altLang="en-US" sz="2200" dirty="0" smtClean="0"/>
              <a:t>Facility- and community-based </a:t>
            </a:r>
          </a:p>
          <a:p>
            <a:pPr lvl="2" eaLnBrk="1" hangingPunct="1"/>
            <a:r>
              <a:rPr lang="en-US" altLang="en-US" sz="2200" dirty="0" smtClean="0"/>
              <a:t>Public, private, and parastatal</a:t>
            </a:r>
          </a:p>
          <a:p>
            <a:pPr lvl="1" eaLnBrk="1" hangingPunct="1"/>
            <a:r>
              <a:rPr lang="en-US" altLang="en-US" sz="2200" dirty="0" smtClean="0"/>
              <a:t>Laboratory and imaging information systems (LIIS)</a:t>
            </a:r>
          </a:p>
          <a:p>
            <a:pPr lvl="1" eaLnBrk="1" hangingPunct="1"/>
            <a:r>
              <a:rPr lang="en-US" altLang="en-US" sz="2200" dirty="0" smtClean="0"/>
              <a:t>Disease surveillance information systems</a:t>
            </a:r>
          </a:p>
          <a:p>
            <a:pPr marL="457200" lvl="1" indent="0" eaLnBrk="1" hangingPunct="1">
              <a:buNone/>
            </a:pPr>
            <a:endParaRPr lang="en-US" altLang="en-US" sz="1900" dirty="0" smtClean="0"/>
          </a:p>
          <a:p>
            <a:pPr marL="457200" lvl="1" indent="0">
              <a:buNone/>
            </a:pPr>
            <a:endParaRPr lang="en-US" altLang="en-US" sz="1900" dirty="0" smtClean="0"/>
          </a:p>
        </p:txBody>
      </p:sp>
      <p:sp>
        <p:nvSpPr>
          <p:cNvPr id="52228" name="Slide Number Placeholder 1"/>
          <p:cNvSpPr>
            <a:spLocks noGrp="1"/>
          </p:cNvSpPr>
          <p:nvPr>
            <p:ph type="sldNum" sz="quarter" idx="4294967295"/>
          </p:nvPr>
        </p:nvSpPr>
        <p:spPr bwMode="auto">
          <a:xfrm>
            <a:off x="457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80000"/>
              </a:spcBef>
              <a:buClr>
                <a:srgbClr val="1E7FB8"/>
              </a:buClr>
              <a:buFont typeface="Wingdings" pitchFamily="2" charset="2"/>
              <a:buChar char="l"/>
              <a:defRPr>
                <a:solidFill>
                  <a:srgbClr val="000066"/>
                </a:solidFill>
                <a:latin typeface="Calibri" pitchFamily="34" charset="0"/>
                <a:cs typeface="Arial" pitchFamily="34" charset="0"/>
              </a:defRPr>
            </a:lvl1pPr>
            <a:lvl2pPr marL="742950" indent="-285750" eaLnBrk="0" hangingPunct="0">
              <a:spcBef>
                <a:spcPct val="20000"/>
              </a:spcBef>
              <a:buClr>
                <a:srgbClr val="1E7FB8"/>
              </a:buClr>
              <a:buFont typeface="Arial" pitchFamily="34" charset="0"/>
              <a:buChar char="–"/>
              <a:defRPr sz="1600">
                <a:solidFill>
                  <a:srgbClr val="000066"/>
                </a:solidFill>
                <a:latin typeface="Calibri" pitchFamily="34" charset="0"/>
                <a:cs typeface="Arial" pitchFamily="34" charset="0"/>
              </a:defRPr>
            </a:lvl2pPr>
            <a:lvl3pPr marL="1143000" indent="-228600" eaLnBrk="0" hangingPunct="0">
              <a:spcBef>
                <a:spcPct val="20000"/>
              </a:spcBef>
              <a:buClr>
                <a:srgbClr val="1E7FB8"/>
              </a:buClr>
              <a:buChar char="•"/>
              <a:defRPr sz="1600">
                <a:solidFill>
                  <a:srgbClr val="000066"/>
                </a:solidFill>
                <a:latin typeface="Calibri" pitchFamily="34" charset="0"/>
                <a:cs typeface="Arial" pitchFamily="34" charset="0"/>
              </a:defRPr>
            </a:lvl3pPr>
            <a:lvl4pPr marL="1600200" indent="-228600" eaLnBrk="0" hangingPunct="0">
              <a:spcBef>
                <a:spcPct val="20000"/>
              </a:spcBef>
              <a:buClr>
                <a:srgbClr val="1E7FB8"/>
              </a:buClr>
              <a:buChar char="–"/>
              <a:defRPr sz="1600">
                <a:solidFill>
                  <a:srgbClr val="000066"/>
                </a:solidFill>
                <a:latin typeface="Calibri" pitchFamily="34" charset="0"/>
                <a:cs typeface="Arial" pitchFamily="34" charset="0"/>
              </a:defRPr>
            </a:lvl4pPr>
            <a:lvl5pPr marL="2057400" indent="-228600" algn="r" rtl="1" eaLnBrk="0" hangingPunct="0">
              <a:spcBef>
                <a:spcPct val="20000"/>
              </a:spcBef>
              <a:buChar char="»"/>
              <a:defRPr sz="2000">
                <a:solidFill>
                  <a:srgbClr val="000066"/>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rgbClr val="000066"/>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rgbClr val="000066"/>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rgbClr val="000066"/>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rgbClr val="000066"/>
                </a:solidFill>
                <a:latin typeface="Arial" pitchFamily="34" charset="0"/>
                <a:cs typeface="Arial" pitchFamily="34" charset="0"/>
              </a:defRPr>
            </a:lvl9pPr>
          </a:lstStyle>
          <a:p>
            <a:pPr eaLnBrk="1" hangingPunct="1">
              <a:spcBef>
                <a:spcPct val="0"/>
              </a:spcBef>
              <a:buClrTx/>
              <a:buFontTx/>
              <a:buNone/>
            </a:pPr>
            <a:fld id="{17CEDBF0-8111-4496-9119-0EEB507FDE64}" type="slidenum">
              <a:rPr lang="ja-JP" altLang="en-US" sz="1000">
                <a:solidFill>
                  <a:srgbClr val="969696"/>
                </a:solidFill>
                <a:latin typeface="Arial" pitchFamily="34" charset="0"/>
                <a:ea typeface="MS PGothic" pitchFamily="34" charset="-128"/>
              </a:rPr>
              <a:pPr eaLnBrk="1" hangingPunct="1">
                <a:spcBef>
                  <a:spcPct val="0"/>
                </a:spcBef>
                <a:buClrTx/>
                <a:buFontTx/>
                <a:buNone/>
              </a:pPr>
              <a:t>20</a:t>
            </a:fld>
            <a:endParaRPr lang="en-US" altLang="ja-JP" sz="1000">
              <a:solidFill>
                <a:srgbClr val="969696"/>
              </a:solidFill>
              <a:latin typeface="Arial" pitchFamily="34" charset="0"/>
              <a:ea typeface="MS PGothic" pitchFamily="34" charset="-128"/>
            </a:endParaRPr>
          </a:p>
        </p:txBody>
      </p:sp>
    </p:spTree>
    <p:extLst>
      <p:ext uri="{BB962C8B-B14F-4D97-AF65-F5344CB8AC3E}">
        <p14:creationId xmlns:p14="http://schemas.microsoft.com/office/powerpoint/2010/main" val="13506649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28600" y="304800"/>
            <a:ext cx="9296400" cy="1143000"/>
          </a:xfrm>
        </p:spPr>
        <p:txBody>
          <a:bodyPr>
            <a:noAutofit/>
          </a:bodyPr>
          <a:lstStyle/>
          <a:p>
            <a:pPr>
              <a:defRPr/>
            </a:pPr>
            <a:r>
              <a:rPr lang="en-US" altLang="en-US" sz="2600" dirty="0" smtClean="0">
                <a:solidFill>
                  <a:srgbClr val="002060"/>
                </a:solidFill>
              </a:rPr>
              <a:t>The Universe of </a:t>
            </a:r>
            <a:r>
              <a:rPr lang="en-US" altLang="en-US" sz="2600" dirty="0">
                <a:solidFill>
                  <a:srgbClr val="002060"/>
                </a:solidFill>
              </a:rPr>
              <a:t>Routine Health Information Systems </a:t>
            </a:r>
            <a:r>
              <a:rPr lang="en-US" altLang="en-US" sz="2600" dirty="0" smtClean="0">
                <a:solidFill>
                  <a:srgbClr val="002060"/>
                </a:solidFill>
              </a:rPr>
              <a:t/>
            </a:r>
            <a:br>
              <a:rPr lang="en-US" altLang="en-US" sz="2600" dirty="0" smtClean="0">
                <a:solidFill>
                  <a:srgbClr val="002060"/>
                </a:solidFill>
              </a:rPr>
            </a:br>
            <a:r>
              <a:rPr lang="en-US" altLang="en-US" sz="2600" dirty="0" smtClean="0">
                <a:solidFill>
                  <a:srgbClr val="002060"/>
                </a:solidFill>
              </a:rPr>
              <a:t>(Also</a:t>
            </a:r>
            <a:r>
              <a:rPr lang="en-US" altLang="en-US" sz="2600" dirty="0">
                <a:solidFill>
                  <a:srgbClr val="002060"/>
                </a:solidFill>
              </a:rPr>
              <a:t> </a:t>
            </a:r>
            <a:r>
              <a:rPr lang="en-US" altLang="en-US" sz="2600" dirty="0" smtClean="0">
                <a:solidFill>
                  <a:srgbClr val="002060"/>
                </a:solidFill>
              </a:rPr>
              <a:t>Known as Institution-based Information Systems)</a:t>
            </a:r>
            <a:br>
              <a:rPr lang="en-US" altLang="en-US" sz="2600" dirty="0" smtClean="0">
                <a:solidFill>
                  <a:srgbClr val="002060"/>
                </a:solidFill>
              </a:rPr>
            </a:br>
            <a:endParaRPr lang="en-US" altLang="en-US" sz="2600" dirty="0" smtClean="0">
              <a:solidFill>
                <a:srgbClr val="002060"/>
              </a:solidFill>
            </a:endParaRPr>
          </a:p>
        </p:txBody>
      </p:sp>
      <p:sp>
        <p:nvSpPr>
          <p:cNvPr id="52227" name="Content Placeholder 2"/>
          <p:cNvSpPr>
            <a:spLocks noGrp="1"/>
          </p:cNvSpPr>
          <p:nvPr>
            <p:ph idx="1"/>
          </p:nvPr>
        </p:nvSpPr>
        <p:spPr>
          <a:xfrm>
            <a:off x="457200" y="1363663"/>
            <a:ext cx="8686800" cy="4732337"/>
          </a:xfrm>
        </p:spPr>
        <p:txBody>
          <a:bodyPr>
            <a:normAutofit/>
          </a:bodyPr>
          <a:lstStyle/>
          <a:p>
            <a:pPr eaLnBrk="1" hangingPunct="1">
              <a:buFont typeface="Arial" pitchFamily="34" charset="0"/>
              <a:buChar char="•"/>
            </a:pPr>
            <a:r>
              <a:rPr lang="en-US" altLang="en-US" b="1" dirty="0" smtClean="0"/>
              <a:t>Resource record systems</a:t>
            </a:r>
          </a:p>
          <a:p>
            <a:pPr lvl="1" eaLnBrk="1" hangingPunct="1"/>
            <a:r>
              <a:rPr lang="en-US" altLang="en-US" sz="2200" dirty="0" smtClean="0"/>
              <a:t>Financial management information systems (FMIS)</a:t>
            </a:r>
          </a:p>
          <a:p>
            <a:pPr lvl="1" eaLnBrk="1" hangingPunct="1"/>
            <a:r>
              <a:rPr lang="en-US" altLang="en-US" sz="2200" dirty="0" smtClean="0"/>
              <a:t>Human resource information systems (HRIS)</a:t>
            </a:r>
          </a:p>
          <a:p>
            <a:pPr lvl="1" eaLnBrk="1" hangingPunct="1"/>
            <a:r>
              <a:rPr lang="en-US" altLang="en-US" sz="2200" dirty="0" smtClean="0"/>
              <a:t>Logistics management information systems (LMIS)</a:t>
            </a:r>
          </a:p>
          <a:p>
            <a:pPr lvl="1" eaLnBrk="1" hangingPunct="1"/>
            <a:r>
              <a:rPr lang="en-US" altLang="en-US" sz="2200" dirty="0" smtClean="0"/>
              <a:t>Infrastructure and equipment management information systems (IEMIS)</a:t>
            </a:r>
          </a:p>
          <a:p>
            <a:pPr lvl="1" eaLnBrk="1" hangingPunct="1"/>
            <a:endParaRPr lang="en-US" altLang="en-US" sz="2100" dirty="0" smtClean="0"/>
          </a:p>
          <a:p>
            <a:r>
              <a:rPr lang="en-US" altLang="en-US" b="1" dirty="0" smtClean="0"/>
              <a:t>Health facility surveys</a:t>
            </a:r>
          </a:p>
          <a:p>
            <a:pPr lvl="1"/>
            <a:r>
              <a:rPr lang="en-US" altLang="en-US" sz="2200" dirty="0" smtClean="0"/>
              <a:t>Service availability and readiness</a:t>
            </a:r>
          </a:p>
          <a:p>
            <a:pPr lvl="1"/>
            <a:r>
              <a:rPr lang="en-US" altLang="en-US" sz="2200" dirty="0" smtClean="0"/>
              <a:t>Quality of care</a:t>
            </a:r>
          </a:p>
          <a:p>
            <a:pPr lvl="1"/>
            <a:r>
              <a:rPr lang="en-US" altLang="en-US" sz="2200" dirty="0" smtClean="0"/>
              <a:t>Supervisory records</a:t>
            </a:r>
          </a:p>
          <a:p>
            <a:pPr marL="457200" lvl="1" indent="0">
              <a:buNone/>
            </a:pPr>
            <a:endParaRPr lang="en-US" altLang="en-US" sz="1900" dirty="0" smtClean="0"/>
          </a:p>
        </p:txBody>
      </p:sp>
      <p:sp>
        <p:nvSpPr>
          <p:cNvPr id="52228" name="Slide Number Placeholder 1"/>
          <p:cNvSpPr>
            <a:spLocks noGrp="1"/>
          </p:cNvSpPr>
          <p:nvPr>
            <p:ph type="sldNum" sz="quarter" idx="4294967295"/>
          </p:nvPr>
        </p:nvSpPr>
        <p:spPr bwMode="auto">
          <a:xfrm>
            <a:off x="457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80000"/>
              </a:spcBef>
              <a:buClr>
                <a:srgbClr val="1E7FB8"/>
              </a:buClr>
              <a:buFont typeface="Wingdings" pitchFamily="2" charset="2"/>
              <a:buChar char="l"/>
              <a:defRPr>
                <a:solidFill>
                  <a:srgbClr val="000066"/>
                </a:solidFill>
                <a:latin typeface="Calibri" pitchFamily="34" charset="0"/>
                <a:cs typeface="Arial" pitchFamily="34" charset="0"/>
              </a:defRPr>
            </a:lvl1pPr>
            <a:lvl2pPr marL="742950" indent="-285750" eaLnBrk="0" hangingPunct="0">
              <a:spcBef>
                <a:spcPct val="20000"/>
              </a:spcBef>
              <a:buClr>
                <a:srgbClr val="1E7FB8"/>
              </a:buClr>
              <a:buFont typeface="Arial" pitchFamily="34" charset="0"/>
              <a:buChar char="–"/>
              <a:defRPr sz="1600">
                <a:solidFill>
                  <a:srgbClr val="000066"/>
                </a:solidFill>
                <a:latin typeface="Calibri" pitchFamily="34" charset="0"/>
                <a:cs typeface="Arial" pitchFamily="34" charset="0"/>
              </a:defRPr>
            </a:lvl2pPr>
            <a:lvl3pPr marL="1143000" indent="-228600" eaLnBrk="0" hangingPunct="0">
              <a:spcBef>
                <a:spcPct val="20000"/>
              </a:spcBef>
              <a:buClr>
                <a:srgbClr val="1E7FB8"/>
              </a:buClr>
              <a:buChar char="•"/>
              <a:defRPr sz="1600">
                <a:solidFill>
                  <a:srgbClr val="000066"/>
                </a:solidFill>
                <a:latin typeface="Calibri" pitchFamily="34" charset="0"/>
                <a:cs typeface="Arial" pitchFamily="34" charset="0"/>
              </a:defRPr>
            </a:lvl3pPr>
            <a:lvl4pPr marL="1600200" indent="-228600" eaLnBrk="0" hangingPunct="0">
              <a:spcBef>
                <a:spcPct val="20000"/>
              </a:spcBef>
              <a:buClr>
                <a:srgbClr val="1E7FB8"/>
              </a:buClr>
              <a:buChar char="–"/>
              <a:defRPr sz="1600">
                <a:solidFill>
                  <a:srgbClr val="000066"/>
                </a:solidFill>
                <a:latin typeface="Calibri" pitchFamily="34" charset="0"/>
                <a:cs typeface="Arial" pitchFamily="34" charset="0"/>
              </a:defRPr>
            </a:lvl4pPr>
            <a:lvl5pPr marL="2057400" indent="-228600" algn="r" rtl="1" eaLnBrk="0" hangingPunct="0">
              <a:spcBef>
                <a:spcPct val="20000"/>
              </a:spcBef>
              <a:buChar char="»"/>
              <a:defRPr sz="2000">
                <a:solidFill>
                  <a:srgbClr val="000066"/>
                </a:solidFill>
                <a:latin typeface="Arial" pitchFamily="34" charset="0"/>
                <a:cs typeface="Arial" pitchFamily="34" charset="0"/>
              </a:defRPr>
            </a:lvl5pPr>
            <a:lvl6pPr marL="2514600" indent="-228600" algn="r" rtl="1" eaLnBrk="0" fontAlgn="base" hangingPunct="0">
              <a:spcBef>
                <a:spcPct val="20000"/>
              </a:spcBef>
              <a:spcAft>
                <a:spcPct val="0"/>
              </a:spcAft>
              <a:buChar char="»"/>
              <a:defRPr sz="2000">
                <a:solidFill>
                  <a:srgbClr val="000066"/>
                </a:solidFill>
                <a:latin typeface="Arial" pitchFamily="34" charset="0"/>
                <a:cs typeface="Arial" pitchFamily="34" charset="0"/>
              </a:defRPr>
            </a:lvl6pPr>
            <a:lvl7pPr marL="2971800" indent="-228600" algn="r" rtl="1" eaLnBrk="0" fontAlgn="base" hangingPunct="0">
              <a:spcBef>
                <a:spcPct val="20000"/>
              </a:spcBef>
              <a:spcAft>
                <a:spcPct val="0"/>
              </a:spcAft>
              <a:buChar char="»"/>
              <a:defRPr sz="2000">
                <a:solidFill>
                  <a:srgbClr val="000066"/>
                </a:solidFill>
                <a:latin typeface="Arial" pitchFamily="34" charset="0"/>
                <a:cs typeface="Arial" pitchFamily="34" charset="0"/>
              </a:defRPr>
            </a:lvl7pPr>
            <a:lvl8pPr marL="3429000" indent="-228600" algn="r" rtl="1" eaLnBrk="0" fontAlgn="base" hangingPunct="0">
              <a:spcBef>
                <a:spcPct val="20000"/>
              </a:spcBef>
              <a:spcAft>
                <a:spcPct val="0"/>
              </a:spcAft>
              <a:buChar char="»"/>
              <a:defRPr sz="2000">
                <a:solidFill>
                  <a:srgbClr val="000066"/>
                </a:solidFill>
                <a:latin typeface="Arial" pitchFamily="34" charset="0"/>
                <a:cs typeface="Arial" pitchFamily="34" charset="0"/>
              </a:defRPr>
            </a:lvl8pPr>
            <a:lvl9pPr marL="3886200" indent="-228600" algn="r" rtl="1" eaLnBrk="0" fontAlgn="base" hangingPunct="0">
              <a:spcBef>
                <a:spcPct val="20000"/>
              </a:spcBef>
              <a:spcAft>
                <a:spcPct val="0"/>
              </a:spcAft>
              <a:buChar char="»"/>
              <a:defRPr sz="2000">
                <a:solidFill>
                  <a:srgbClr val="000066"/>
                </a:solidFill>
                <a:latin typeface="Arial" pitchFamily="34" charset="0"/>
                <a:cs typeface="Arial" pitchFamily="34" charset="0"/>
              </a:defRPr>
            </a:lvl9pPr>
          </a:lstStyle>
          <a:p>
            <a:pPr eaLnBrk="1" hangingPunct="1">
              <a:spcBef>
                <a:spcPct val="0"/>
              </a:spcBef>
              <a:buClrTx/>
              <a:buFontTx/>
              <a:buNone/>
            </a:pPr>
            <a:fld id="{17CEDBF0-8111-4496-9119-0EEB507FDE64}" type="slidenum">
              <a:rPr lang="ja-JP" altLang="en-US" sz="1000">
                <a:solidFill>
                  <a:srgbClr val="969696"/>
                </a:solidFill>
                <a:latin typeface="Arial" pitchFamily="34" charset="0"/>
                <a:ea typeface="MS PGothic" pitchFamily="34" charset="-128"/>
              </a:rPr>
              <a:pPr eaLnBrk="1" hangingPunct="1">
                <a:spcBef>
                  <a:spcPct val="0"/>
                </a:spcBef>
                <a:buClrTx/>
                <a:buFontTx/>
                <a:buNone/>
              </a:pPr>
              <a:t>21</a:t>
            </a:fld>
            <a:endParaRPr lang="en-US" altLang="ja-JP" sz="1000">
              <a:solidFill>
                <a:srgbClr val="969696"/>
              </a:solidFill>
              <a:latin typeface="Arial" pitchFamily="34" charset="0"/>
              <a:ea typeface="MS PGothic" pitchFamily="34" charset="-128"/>
            </a:endParaRPr>
          </a:p>
        </p:txBody>
      </p:sp>
    </p:spTree>
    <p:extLst>
      <p:ext uri="{BB962C8B-B14F-4D97-AF65-F5344CB8AC3E}">
        <p14:creationId xmlns:p14="http://schemas.microsoft.com/office/powerpoint/2010/main" val="282767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8600" y="76200"/>
            <a:ext cx="9144000" cy="1143000"/>
          </a:xfrm>
        </p:spPr>
        <p:txBody>
          <a:bodyPr/>
          <a:lstStyle/>
          <a:p>
            <a:r>
              <a:rPr lang="en-US" altLang="en-US" sz="3200" dirty="0" smtClean="0">
                <a:solidFill>
                  <a:srgbClr val="002060"/>
                </a:solidFill>
              </a:rPr>
              <a:t>The Role and Importance of </a:t>
            </a:r>
            <a:r>
              <a:rPr lang="en-US" altLang="en-US" sz="3200" dirty="0">
                <a:solidFill>
                  <a:srgbClr val="002060"/>
                </a:solidFill>
              </a:rPr>
              <a:t>D</a:t>
            </a:r>
            <a:r>
              <a:rPr lang="en-US" altLang="en-US" sz="3200" dirty="0" smtClean="0">
                <a:solidFill>
                  <a:srgbClr val="002060"/>
                </a:solidFill>
              </a:rPr>
              <a:t>ecentralized </a:t>
            </a:r>
            <a:br>
              <a:rPr lang="en-US" altLang="en-US" sz="3200" dirty="0" smtClean="0">
                <a:solidFill>
                  <a:srgbClr val="002060"/>
                </a:solidFill>
              </a:rPr>
            </a:br>
            <a:r>
              <a:rPr lang="en-US" altLang="en-US" sz="3200" dirty="0" smtClean="0">
                <a:solidFill>
                  <a:srgbClr val="002060"/>
                </a:solidFill>
              </a:rPr>
              <a:t>Routine Health Information Systems</a:t>
            </a:r>
          </a:p>
        </p:txBody>
      </p:sp>
      <p:sp>
        <p:nvSpPr>
          <p:cNvPr id="9219" name="Rectangle 3"/>
          <p:cNvSpPr>
            <a:spLocks noGrp="1" noChangeArrowheads="1"/>
          </p:cNvSpPr>
          <p:nvPr>
            <p:ph type="body" idx="1"/>
          </p:nvPr>
        </p:nvSpPr>
        <p:spPr>
          <a:xfrm>
            <a:off x="381000" y="1295400"/>
            <a:ext cx="8382000" cy="5029200"/>
          </a:xfrm>
        </p:spPr>
        <p:txBody>
          <a:bodyPr>
            <a:normAutofit lnSpcReduction="10000"/>
          </a:bodyPr>
          <a:lstStyle/>
          <a:p>
            <a:pPr>
              <a:lnSpc>
                <a:spcPct val="90000"/>
              </a:lnSpc>
            </a:pPr>
            <a:endParaRPr lang="en-US" altLang="en-US" sz="2400" b="1" dirty="0" smtClean="0"/>
          </a:p>
          <a:p>
            <a:pPr>
              <a:lnSpc>
                <a:spcPct val="90000"/>
              </a:lnSpc>
            </a:pPr>
            <a:r>
              <a:rPr lang="en-US" altLang="en-US" sz="2400" dirty="0" smtClean="0"/>
              <a:t>Main source of information for (daily) planning and management of quality health services </a:t>
            </a:r>
            <a:r>
              <a:rPr lang="en-US" altLang="en-US" sz="2400" b="1" dirty="0" smtClean="0">
                <a:solidFill>
                  <a:srgbClr val="CC0000"/>
                </a:solidFill>
              </a:rPr>
              <a:t>at district level and below</a:t>
            </a:r>
          </a:p>
          <a:p>
            <a:pPr lvl="1">
              <a:lnSpc>
                <a:spcPct val="90000"/>
              </a:lnSpc>
            </a:pPr>
            <a:r>
              <a:rPr lang="en-US" altLang="en-US" sz="2000" dirty="0" smtClean="0"/>
              <a:t>Coverage and quality of health interventions</a:t>
            </a:r>
          </a:p>
          <a:p>
            <a:pPr lvl="1">
              <a:lnSpc>
                <a:spcPct val="90000"/>
              </a:lnSpc>
            </a:pPr>
            <a:r>
              <a:rPr lang="en-US" altLang="en-US" sz="2000" dirty="0" smtClean="0"/>
              <a:t>Disease surveillance</a:t>
            </a:r>
          </a:p>
          <a:p>
            <a:pPr lvl="1">
              <a:lnSpc>
                <a:spcPct val="90000"/>
              </a:lnSpc>
            </a:pPr>
            <a:r>
              <a:rPr lang="en-US" altLang="en-US" sz="2000" dirty="0" smtClean="0"/>
              <a:t>Commodity security</a:t>
            </a:r>
          </a:p>
          <a:p>
            <a:pPr lvl="1">
              <a:lnSpc>
                <a:spcPct val="90000"/>
              </a:lnSpc>
            </a:pPr>
            <a:r>
              <a:rPr lang="en-US" altLang="en-US" sz="2000" dirty="0" smtClean="0"/>
              <a:t>Financial information systems</a:t>
            </a:r>
          </a:p>
          <a:p>
            <a:pPr lvl="1">
              <a:lnSpc>
                <a:spcPct val="90000"/>
              </a:lnSpc>
            </a:pPr>
            <a:endParaRPr lang="en-US" altLang="en-US" sz="2000" dirty="0" smtClean="0"/>
          </a:p>
          <a:p>
            <a:pPr>
              <a:lnSpc>
                <a:spcPct val="90000"/>
              </a:lnSpc>
            </a:pPr>
            <a:r>
              <a:rPr lang="en-US" altLang="en-US" sz="2400" dirty="0" smtClean="0"/>
              <a:t>Also feeding </a:t>
            </a:r>
            <a:r>
              <a:rPr lang="en-US" altLang="en-US" sz="2400" b="1" dirty="0" smtClean="0">
                <a:solidFill>
                  <a:srgbClr val="C00000"/>
                </a:solidFill>
              </a:rPr>
              <a:t>real-time information </a:t>
            </a:r>
            <a:r>
              <a:rPr lang="en-US" altLang="en-US" sz="2400" dirty="0" smtClean="0"/>
              <a:t>to national and global levels </a:t>
            </a:r>
          </a:p>
          <a:p>
            <a:pPr marL="0" indent="0">
              <a:lnSpc>
                <a:spcPct val="90000"/>
              </a:lnSpc>
              <a:buNone/>
            </a:pPr>
            <a:endParaRPr lang="en-US" altLang="en-US" sz="2400" dirty="0" smtClean="0"/>
          </a:p>
          <a:p>
            <a:pPr>
              <a:lnSpc>
                <a:spcPct val="90000"/>
              </a:lnSpc>
            </a:pPr>
            <a:r>
              <a:rPr lang="en-US" altLang="en-US" sz="2400" dirty="0" smtClean="0"/>
              <a:t>Ideal information system in support of integrated management of health interventions </a:t>
            </a:r>
          </a:p>
          <a:p>
            <a:pPr>
              <a:lnSpc>
                <a:spcPct val="90000"/>
              </a:lnSpc>
              <a:buFontTx/>
              <a:buNone/>
            </a:pPr>
            <a:endParaRPr lang="en-US" altLang="en-US" sz="2400" b="1" dirty="0" smtClean="0">
              <a:solidFill>
                <a:srgbClr val="CC0000"/>
              </a:solidFill>
            </a:endParaRPr>
          </a:p>
        </p:txBody>
      </p:sp>
      <p:sp>
        <p:nvSpPr>
          <p:cNvPr id="2" name="Slide Number Placeholder 1"/>
          <p:cNvSpPr>
            <a:spLocks noGrp="1"/>
          </p:cNvSpPr>
          <p:nvPr>
            <p:ph type="sldNum" sz="quarter" idx="10"/>
          </p:nvPr>
        </p:nvSpPr>
        <p:spPr/>
        <p:txBody>
          <a:bodyPr/>
          <a:lstStyle/>
          <a:p>
            <a:pPr>
              <a:defRPr/>
            </a:pPr>
            <a:fld id="{18302B98-A451-46F9-B0EB-2115B1F09727}" type="slidenum">
              <a:rPr lang="ja-JP" altLang="en-US" smtClean="0"/>
              <a:pPr>
                <a:defRPr/>
              </a:pPr>
              <a:t>22</a:t>
            </a:fld>
            <a:endParaRPr lang="en-US" altLang="ja-JP"/>
          </a:p>
        </p:txBody>
      </p:sp>
    </p:spTree>
    <p:extLst>
      <p:ext uri="{BB962C8B-B14F-4D97-AF65-F5344CB8AC3E}">
        <p14:creationId xmlns:p14="http://schemas.microsoft.com/office/powerpoint/2010/main" val="21246697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73"/>
            <a:ext cx="7905750" cy="1325563"/>
          </a:xfrm>
        </p:spPr>
        <p:txBody>
          <a:bodyPr>
            <a:noAutofit/>
          </a:bodyPr>
          <a:lstStyle/>
          <a:p>
            <a:r>
              <a:rPr lang="en-US" sz="2800" b="1" dirty="0" smtClean="0"/>
              <a:t>Performance Criteria of  a Well-Functioning </a:t>
            </a:r>
            <a:r>
              <a:rPr lang="en-US" sz="2800" dirty="0" smtClean="0"/>
              <a:t>Routine </a:t>
            </a:r>
            <a:r>
              <a:rPr lang="en-US" sz="2800" b="1" dirty="0" smtClean="0"/>
              <a:t>Health Information </a:t>
            </a:r>
            <a:r>
              <a:rPr lang="en-US" sz="2800" b="1" dirty="0"/>
              <a:t>S</a:t>
            </a:r>
            <a:r>
              <a:rPr lang="en-US" sz="2800" b="1" dirty="0" smtClean="0"/>
              <a:t>ystem</a:t>
            </a:r>
            <a:endParaRPr lang="en-US" sz="2800" b="1" dirty="0"/>
          </a:p>
        </p:txBody>
      </p:sp>
      <p:sp>
        <p:nvSpPr>
          <p:cNvPr id="3" name="Rectangle 2"/>
          <p:cNvSpPr/>
          <p:nvPr/>
        </p:nvSpPr>
        <p:spPr>
          <a:xfrm>
            <a:off x="2971800" y="1256290"/>
            <a:ext cx="3352800" cy="24428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Governance and management</a:t>
            </a:r>
          </a:p>
          <a:p>
            <a:pPr marL="285750" indent="-285750">
              <a:buFont typeface="Arial" panose="020B0604020202020204" pitchFamily="34" charset="0"/>
              <a:buChar char="•"/>
            </a:pPr>
            <a:r>
              <a:rPr lang="en-US" dirty="0" smtClean="0"/>
              <a:t>Policies, legislation, plans, accountability, </a:t>
            </a:r>
            <a:r>
              <a:rPr lang="en-US" dirty="0"/>
              <a:t>and operational </a:t>
            </a:r>
            <a:r>
              <a:rPr lang="en-US" dirty="0" smtClean="0"/>
              <a:t>procedures</a:t>
            </a:r>
          </a:p>
          <a:p>
            <a:pPr marL="285750" indent="-285750">
              <a:buFont typeface="Arial" panose="020B0604020202020204" pitchFamily="34" charset="0"/>
              <a:buChar char="•"/>
            </a:pPr>
            <a:r>
              <a:rPr lang="en-US" dirty="0" smtClean="0"/>
              <a:t>Data standards and accountability</a:t>
            </a:r>
          </a:p>
          <a:p>
            <a:pPr marL="285750" indent="-285750">
              <a:buFont typeface="Arial" panose="020B0604020202020204" pitchFamily="34" charset="0"/>
              <a:buChar char="•"/>
            </a:pPr>
            <a:r>
              <a:rPr lang="en-US" dirty="0" smtClean="0"/>
              <a:t>Human resources</a:t>
            </a:r>
          </a:p>
          <a:p>
            <a:pPr marL="285750" indent="-285750">
              <a:buFont typeface="Arial" panose="020B0604020202020204" pitchFamily="34" charset="0"/>
              <a:buChar char="•"/>
            </a:pPr>
            <a:r>
              <a:rPr lang="en-US" dirty="0" smtClean="0"/>
              <a:t>ICT infrastructure</a:t>
            </a:r>
          </a:p>
          <a:p>
            <a:pPr marL="285750" indent="-285750">
              <a:buFont typeface="Arial" panose="020B0604020202020204" pitchFamily="34" charset="0"/>
              <a:buChar char="•"/>
            </a:pPr>
            <a:endParaRPr lang="en-US" sz="1400" dirty="0"/>
          </a:p>
        </p:txBody>
      </p:sp>
      <p:sp>
        <p:nvSpPr>
          <p:cNvPr id="5" name="Rectangle 4"/>
          <p:cNvSpPr/>
          <p:nvPr/>
        </p:nvSpPr>
        <p:spPr>
          <a:xfrm>
            <a:off x="772357" y="3810000"/>
            <a:ext cx="2743200" cy="2667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Data quality</a:t>
            </a:r>
          </a:p>
          <a:p>
            <a:pPr marL="285750" indent="-285750">
              <a:buFont typeface="Arial" panose="020B0604020202020204" pitchFamily="34" charset="0"/>
              <a:buChar char="•"/>
            </a:pPr>
            <a:r>
              <a:rPr lang="en-US" dirty="0" smtClean="0"/>
              <a:t>Individual client data</a:t>
            </a:r>
          </a:p>
          <a:p>
            <a:pPr marL="285750" indent="-285750">
              <a:buFont typeface="Arial" panose="020B0604020202020204" pitchFamily="34" charset="0"/>
              <a:buChar char="•"/>
            </a:pPr>
            <a:r>
              <a:rPr lang="en-US" dirty="0" smtClean="0"/>
              <a:t>Aggregate facility data</a:t>
            </a:r>
          </a:p>
          <a:p>
            <a:pPr marL="285750" indent="-285750">
              <a:buFont typeface="Arial" panose="020B0604020202020204" pitchFamily="34" charset="0"/>
              <a:buChar char="•"/>
            </a:pPr>
            <a:r>
              <a:rPr lang="en-US" dirty="0" smtClean="0"/>
              <a:t>Aggregate community data</a:t>
            </a:r>
          </a:p>
          <a:p>
            <a:pPr marL="285750" indent="-285750">
              <a:buFont typeface="Arial" panose="020B0604020202020204" pitchFamily="34" charset="0"/>
              <a:buChar char="•"/>
            </a:pPr>
            <a:r>
              <a:rPr lang="en-US" dirty="0" smtClean="0"/>
              <a:t>Assessment of data quality</a:t>
            </a:r>
          </a:p>
          <a:p>
            <a:pPr marL="285750" indent="-285750">
              <a:buFont typeface="Arial" panose="020B0604020202020204" pitchFamily="34" charset="0"/>
              <a:buChar char="•"/>
            </a:pPr>
            <a:r>
              <a:rPr lang="en-US" dirty="0" smtClean="0"/>
              <a:t>Assurance of data quality</a:t>
            </a:r>
          </a:p>
          <a:p>
            <a:pPr marL="285750" indent="-285750">
              <a:buFont typeface="Arial" panose="020B0604020202020204" pitchFamily="34" charset="0"/>
              <a:buChar char="•"/>
            </a:pPr>
            <a:endParaRPr lang="en-US" sz="1400" dirty="0"/>
          </a:p>
        </p:txBody>
      </p:sp>
      <p:sp>
        <p:nvSpPr>
          <p:cNvPr id="6" name="Rectangle 5"/>
          <p:cNvSpPr/>
          <p:nvPr/>
        </p:nvSpPr>
        <p:spPr>
          <a:xfrm>
            <a:off x="5334000" y="3810000"/>
            <a:ext cx="2819400" cy="20573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Information Use</a:t>
            </a:r>
          </a:p>
          <a:p>
            <a:pPr marL="285750" indent="-285750">
              <a:buFont typeface="Arial" panose="020B0604020202020204" pitchFamily="34" charset="0"/>
              <a:buChar char="•"/>
            </a:pPr>
            <a:r>
              <a:rPr lang="en-US" dirty="0" smtClean="0"/>
              <a:t>Relevant Indicators</a:t>
            </a:r>
          </a:p>
          <a:p>
            <a:pPr marL="285750" indent="-285750">
              <a:buFont typeface="Arial" panose="020B0604020202020204" pitchFamily="34" charset="0"/>
              <a:buChar char="•"/>
            </a:pPr>
            <a:r>
              <a:rPr lang="en-US" dirty="0" smtClean="0"/>
              <a:t>Data analysis</a:t>
            </a:r>
          </a:p>
          <a:p>
            <a:pPr marL="285750" indent="-285750">
              <a:buFont typeface="Arial" panose="020B0604020202020204" pitchFamily="34" charset="0"/>
              <a:buChar char="•"/>
            </a:pPr>
            <a:r>
              <a:rPr lang="en-US" dirty="0" smtClean="0"/>
              <a:t>Data visualization</a:t>
            </a:r>
          </a:p>
          <a:p>
            <a:pPr marL="285750" indent="-285750">
              <a:buFont typeface="Arial" panose="020B0604020202020204" pitchFamily="34" charset="0"/>
              <a:buChar char="•"/>
            </a:pPr>
            <a:r>
              <a:rPr lang="en-US" dirty="0" smtClean="0"/>
              <a:t>Data interoperability</a:t>
            </a:r>
          </a:p>
          <a:p>
            <a:pPr marL="285750" indent="-285750">
              <a:buFont typeface="Arial" panose="020B0604020202020204" pitchFamily="34" charset="0"/>
              <a:buChar char="•"/>
            </a:pPr>
            <a:r>
              <a:rPr lang="en-US" dirty="0" smtClean="0"/>
              <a:t>Problem solving</a:t>
            </a:r>
            <a:endParaRPr lang="en-US" dirty="0"/>
          </a:p>
        </p:txBody>
      </p:sp>
      <p:sp>
        <p:nvSpPr>
          <p:cNvPr id="7" name="Left-Right Arrow 6"/>
          <p:cNvSpPr/>
          <p:nvPr/>
        </p:nvSpPr>
        <p:spPr>
          <a:xfrm>
            <a:off x="3773840" y="4284657"/>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Left-Right Arrow 7"/>
          <p:cNvSpPr/>
          <p:nvPr/>
        </p:nvSpPr>
        <p:spPr>
          <a:xfrm rot="19586575">
            <a:off x="1511670" y="2600584"/>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Left-Right Arrow 8"/>
          <p:cNvSpPr/>
          <p:nvPr/>
        </p:nvSpPr>
        <p:spPr>
          <a:xfrm rot="1910204">
            <a:off x="6518384" y="2570305"/>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p>
            <a:fld id="{298A54C8-96D2-4CDE-AC9E-537814C01DC4}" type="slidenum">
              <a:rPr lang="en-US" smtClean="0"/>
              <a:t>23</a:t>
            </a:fld>
            <a:endParaRPr lang="en-US"/>
          </a:p>
        </p:txBody>
      </p:sp>
    </p:spTree>
    <p:extLst>
      <p:ext uri="{BB962C8B-B14F-4D97-AF65-F5344CB8AC3E}">
        <p14:creationId xmlns:p14="http://schemas.microsoft.com/office/powerpoint/2010/main" val="10431864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534400" cy="1325563"/>
          </a:xfrm>
        </p:spPr>
        <p:txBody>
          <a:bodyPr>
            <a:normAutofit/>
          </a:bodyPr>
          <a:lstStyle/>
          <a:p>
            <a:r>
              <a:rPr lang="en-US" sz="3200" b="1" dirty="0" smtClean="0">
                <a:solidFill>
                  <a:srgbClr val="002060"/>
                </a:solidFill>
              </a:rPr>
              <a:t>Routine Health Information System Course</a:t>
            </a:r>
            <a:endParaRPr lang="en-US" sz="3200" b="1" dirty="0">
              <a:solidFill>
                <a:srgbClr val="002060"/>
              </a:solidFill>
            </a:endParaRPr>
          </a:p>
        </p:txBody>
      </p:sp>
      <p:sp>
        <p:nvSpPr>
          <p:cNvPr id="3" name="Content Placeholder 2"/>
          <p:cNvSpPr>
            <a:spLocks noGrp="1"/>
          </p:cNvSpPr>
          <p:nvPr>
            <p:ph idx="1"/>
          </p:nvPr>
        </p:nvSpPr>
        <p:spPr>
          <a:xfrm>
            <a:off x="609600" y="1524000"/>
            <a:ext cx="8229600" cy="4525963"/>
          </a:xfrm>
        </p:spPr>
        <p:txBody>
          <a:bodyPr/>
          <a:lstStyle/>
          <a:p>
            <a:pPr>
              <a:spcAft>
                <a:spcPts val="600"/>
              </a:spcAft>
            </a:pPr>
            <a:r>
              <a:rPr lang="en-US" dirty="0" smtClean="0"/>
              <a:t>Purpose of This Course</a:t>
            </a:r>
          </a:p>
          <a:p>
            <a:pPr marL="457200" lvl="1" indent="0">
              <a:spcAft>
                <a:spcPts val="600"/>
              </a:spcAft>
              <a:buNone/>
            </a:pPr>
            <a:r>
              <a:rPr lang="en-US" dirty="0" smtClean="0"/>
              <a:t>Participants will acquire basic knowledge of RHIS core competencies to conceptualize, design, develop, govern, and manage RHIS. </a:t>
            </a:r>
          </a:p>
          <a:p>
            <a:pPr marL="457200" lvl="1" indent="0">
              <a:spcAft>
                <a:spcPts val="600"/>
              </a:spcAft>
              <a:buNone/>
            </a:pPr>
            <a:r>
              <a:rPr lang="en-US" dirty="0" smtClean="0"/>
              <a:t>They will use the information the RHIS generates to improve public health practices and service delivery.</a:t>
            </a:r>
            <a:endParaRPr lang="en-US" dirty="0"/>
          </a:p>
        </p:txBody>
      </p:sp>
      <p:sp>
        <p:nvSpPr>
          <p:cNvPr id="4" name="Slide Number Placeholder 3"/>
          <p:cNvSpPr>
            <a:spLocks noGrp="1"/>
          </p:cNvSpPr>
          <p:nvPr>
            <p:ph type="sldNum" sz="quarter" idx="12"/>
          </p:nvPr>
        </p:nvSpPr>
        <p:spPr/>
        <p:txBody>
          <a:bodyPr/>
          <a:lstStyle/>
          <a:p>
            <a:fld id="{298A54C8-96D2-4CDE-AC9E-537814C01DC4}" type="slidenum">
              <a:rPr lang="en-US" smtClean="0"/>
              <a:t>24</a:t>
            </a:fld>
            <a:endParaRPr lang="en-US"/>
          </a:p>
        </p:txBody>
      </p:sp>
    </p:spTree>
    <p:extLst>
      <p:ext uri="{BB962C8B-B14F-4D97-AF65-F5344CB8AC3E}">
        <p14:creationId xmlns:p14="http://schemas.microsoft.com/office/powerpoint/2010/main" val="3586839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439150" cy="1325563"/>
          </a:xfrm>
        </p:spPr>
        <p:txBody>
          <a:bodyPr>
            <a:normAutofit/>
          </a:bodyPr>
          <a:lstStyle/>
          <a:p>
            <a:r>
              <a:rPr lang="en-US" sz="3200" b="1" dirty="0" smtClean="0">
                <a:solidFill>
                  <a:srgbClr val="002060"/>
                </a:solidFill>
              </a:rPr>
              <a:t>Routine Health Information System Course</a:t>
            </a:r>
            <a:endParaRPr lang="en-US" sz="3200" b="1" dirty="0">
              <a:solidFill>
                <a:srgbClr val="002060"/>
              </a:solidFill>
            </a:endParaRPr>
          </a:p>
        </p:txBody>
      </p:sp>
      <p:sp>
        <p:nvSpPr>
          <p:cNvPr id="3" name="Content Placeholder 2"/>
          <p:cNvSpPr>
            <a:spLocks noGrp="1"/>
          </p:cNvSpPr>
          <p:nvPr>
            <p:ph idx="1"/>
          </p:nvPr>
        </p:nvSpPr>
        <p:spPr/>
        <p:txBody>
          <a:bodyPr/>
          <a:lstStyle/>
          <a:p>
            <a:pPr marL="0" indent="0">
              <a:spcAft>
                <a:spcPts val="600"/>
              </a:spcAft>
              <a:buNone/>
            </a:pPr>
            <a:r>
              <a:rPr lang="en-US" dirty="0" smtClean="0"/>
              <a:t>Target Audience</a:t>
            </a:r>
          </a:p>
          <a:p>
            <a:pPr lvl="1">
              <a:spcAft>
                <a:spcPts val="600"/>
              </a:spcAft>
              <a:buFont typeface="Arial" panose="020B0604020202020204" pitchFamily="34" charset="0"/>
              <a:buChar char="•"/>
            </a:pPr>
            <a:r>
              <a:rPr lang="en-US" dirty="0" smtClean="0"/>
              <a:t>Health workforce</a:t>
            </a:r>
          </a:p>
          <a:p>
            <a:pPr lvl="2">
              <a:spcAft>
                <a:spcPts val="600"/>
              </a:spcAft>
              <a:buFont typeface="Courier New" panose="02070309020205020404" pitchFamily="49" charset="0"/>
              <a:buChar char="o"/>
            </a:pPr>
            <a:r>
              <a:rPr lang="en-US" sz="2400" dirty="0" smtClean="0"/>
              <a:t>Policymakers</a:t>
            </a:r>
          </a:p>
          <a:p>
            <a:pPr lvl="2">
              <a:spcAft>
                <a:spcPts val="600"/>
              </a:spcAft>
              <a:buFont typeface="Courier New" panose="02070309020205020404" pitchFamily="49" charset="0"/>
              <a:buChar char="o"/>
            </a:pPr>
            <a:r>
              <a:rPr lang="en-US" sz="2400" dirty="0" smtClean="0"/>
              <a:t>Managers</a:t>
            </a:r>
          </a:p>
          <a:p>
            <a:pPr lvl="2">
              <a:spcAft>
                <a:spcPts val="600"/>
              </a:spcAft>
              <a:buFont typeface="Courier New" panose="02070309020205020404" pitchFamily="49" charset="0"/>
              <a:buChar char="o"/>
            </a:pPr>
            <a:r>
              <a:rPr lang="en-US" sz="2400" dirty="0" smtClean="0"/>
              <a:t>Care providers</a:t>
            </a:r>
          </a:p>
          <a:p>
            <a:pPr lvl="2">
              <a:spcAft>
                <a:spcPts val="600"/>
              </a:spcAft>
              <a:buFont typeface="Courier New" panose="02070309020205020404" pitchFamily="49" charset="0"/>
              <a:buChar char="o"/>
            </a:pPr>
            <a:r>
              <a:rPr lang="en-US" sz="2400" dirty="0" smtClean="0"/>
              <a:t>Technicians</a:t>
            </a:r>
          </a:p>
          <a:p>
            <a:pPr lvl="1">
              <a:spcAft>
                <a:spcPts val="600"/>
              </a:spcAft>
              <a:buFont typeface="Arial" panose="020B0604020202020204" pitchFamily="34" charset="0"/>
              <a:buChar char="•"/>
            </a:pPr>
            <a:r>
              <a:rPr lang="en-US" dirty="0" smtClean="0"/>
              <a:t>Students</a:t>
            </a:r>
            <a:endParaRPr lang="en-US" dirty="0"/>
          </a:p>
          <a:p>
            <a:pPr lvl="1"/>
            <a:endParaRPr lang="en-US" dirty="0"/>
          </a:p>
        </p:txBody>
      </p:sp>
      <p:sp>
        <p:nvSpPr>
          <p:cNvPr id="4" name="Slide Number Placeholder 3"/>
          <p:cNvSpPr>
            <a:spLocks noGrp="1"/>
          </p:cNvSpPr>
          <p:nvPr>
            <p:ph type="sldNum" sz="quarter" idx="12"/>
          </p:nvPr>
        </p:nvSpPr>
        <p:spPr/>
        <p:txBody>
          <a:bodyPr/>
          <a:lstStyle/>
          <a:p>
            <a:fld id="{298A54C8-96D2-4CDE-AC9E-537814C01DC4}" type="slidenum">
              <a:rPr lang="en-US" smtClean="0"/>
              <a:t>25</a:t>
            </a:fld>
            <a:endParaRPr lang="en-US"/>
          </a:p>
        </p:txBody>
      </p:sp>
    </p:spTree>
    <p:extLst>
      <p:ext uri="{BB962C8B-B14F-4D97-AF65-F5344CB8AC3E}">
        <p14:creationId xmlns:p14="http://schemas.microsoft.com/office/powerpoint/2010/main" val="1109247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886700" cy="1325563"/>
          </a:xfrm>
        </p:spPr>
        <p:txBody>
          <a:bodyPr>
            <a:normAutofit/>
          </a:bodyPr>
          <a:lstStyle/>
          <a:p>
            <a:r>
              <a:rPr lang="en-US" sz="3200" b="1" dirty="0" smtClean="0">
                <a:solidFill>
                  <a:srgbClr val="002060"/>
                </a:solidFill>
              </a:rPr>
              <a:t>Course Modules</a:t>
            </a:r>
            <a:endParaRPr lang="en-US" sz="3200" b="1" dirty="0">
              <a:solidFill>
                <a:srgbClr val="002060"/>
              </a:solidFill>
            </a:endParaRPr>
          </a:p>
        </p:txBody>
      </p:sp>
      <p:sp>
        <p:nvSpPr>
          <p:cNvPr id="3" name="Content Placeholder 2"/>
          <p:cNvSpPr>
            <a:spLocks noGrp="1"/>
          </p:cNvSpPr>
          <p:nvPr>
            <p:ph idx="1"/>
          </p:nvPr>
        </p:nvSpPr>
        <p:spPr>
          <a:xfrm>
            <a:off x="457200" y="1371600"/>
            <a:ext cx="8229600" cy="5257800"/>
          </a:xfrm>
        </p:spPr>
        <p:txBody>
          <a:bodyPr>
            <a:noAutofit/>
          </a:bodyPr>
          <a:lstStyle/>
          <a:p>
            <a:pPr marL="515938" lvl="1" indent="-515938">
              <a:spcAft>
                <a:spcPts val="300"/>
              </a:spcAft>
              <a:buNone/>
            </a:pPr>
            <a:r>
              <a:rPr lang="en-US" b="1" dirty="0" smtClean="0"/>
              <a:t>INTRODUCTION</a:t>
            </a:r>
          </a:p>
          <a:p>
            <a:pPr marL="515938" lvl="1" indent="-515938">
              <a:spcAft>
                <a:spcPts val="300"/>
              </a:spcAft>
              <a:buNone/>
            </a:pPr>
            <a:r>
              <a:rPr lang="en-US" dirty="0" smtClean="0"/>
              <a:t>1.   Health Systems and Health Information Systems</a:t>
            </a:r>
          </a:p>
          <a:p>
            <a:pPr marL="0" indent="0">
              <a:spcAft>
                <a:spcPts val="300"/>
              </a:spcAft>
              <a:buNone/>
            </a:pPr>
            <a:endParaRPr lang="en-US" sz="2400" b="1" dirty="0" smtClean="0"/>
          </a:p>
          <a:p>
            <a:pPr marL="0" indent="0">
              <a:spcAft>
                <a:spcPts val="300"/>
              </a:spcAft>
              <a:buNone/>
            </a:pPr>
            <a:r>
              <a:rPr lang="en-US" sz="2400" b="1" dirty="0" smtClean="0"/>
              <a:t>RHIS </a:t>
            </a:r>
            <a:r>
              <a:rPr lang="en-US" sz="2400" b="1" dirty="0"/>
              <a:t>DATA GENERATION</a:t>
            </a:r>
          </a:p>
          <a:p>
            <a:pPr marL="515938" indent="-515938">
              <a:spcAft>
                <a:spcPts val="300"/>
              </a:spcAft>
              <a:buNone/>
            </a:pPr>
            <a:r>
              <a:rPr lang="en-US" sz="2400" dirty="0" smtClean="0"/>
              <a:t>2. 	  Indicators </a:t>
            </a:r>
            <a:r>
              <a:rPr lang="en-US" sz="2400" dirty="0"/>
              <a:t>and Data </a:t>
            </a:r>
            <a:r>
              <a:rPr lang="en-US" sz="2400" dirty="0" smtClean="0"/>
              <a:t>Collection and Reporting </a:t>
            </a:r>
            <a:endParaRPr lang="en-US" sz="2400" dirty="0"/>
          </a:p>
          <a:p>
            <a:pPr marL="0" indent="0">
              <a:spcAft>
                <a:spcPts val="300"/>
              </a:spcAft>
              <a:buNone/>
            </a:pPr>
            <a:r>
              <a:rPr lang="en-US" sz="2400" dirty="0"/>
              <a:t>3.     </a:t>
            </a:r>
            <a:r>
              <a:rPr lang="en-US" sz="2400" dirty="0" smtClean="0"/>
              <a:t>Data Management Standards for Routine Health    Information Systems</a:t>
            </a:r>
            <a:endParaRPr lang="en-US" sz="2400" dirty="0"/>
          </a:p>
          <a:p>
            <a:pPr marL="0" indent="0">
              <a:spcAft>
                <a:spcPts val="300"/>
              </a:spcAft>
              <a:buNone/>
            </a:pPr>
            <a:r>
              <a:rPr lang="en-US" sz="2400" dirty="0" smtClean="0"/>
              <a:t>4.     RHIS Data Quality</a:t>
            </a:r>
          </a:p>
          <a:p>
            <a:pPr marL="0" indent="0">
              <a:spcAft>
                <a:spcPts val="300"/>
              </a:spcAft>
              <a:buNone/>
            </a:pPr>
            <a:r>
              <a:rPr lang="en-US" sz="2400" dirty="0" smtClean="0"/>
              <a:t>5.     RHIS Data Analysis</a:t>
            </a:r>
          </a:p>
          <a:p>
            <a:pPr marL="0" indent="0">
              <a:spcAft>
                <a:spcPts val="300"/>
              </a:spcAft>
              <a:buNone/>
            </a:pPr>
            <a:r>
              <a:rPr lang="en-US" sz="2400" dirty="0" smtClean="0"/>
              <a:t>6</a:t>
            </a:r>
            <a:r>
              <a:rPr lang="en-US" sz="2400" dirty="0"/>
              <a:t>.     </a:t>
            </a:r>
            <a:r>
              <a:rPr lang="en-US" sz="2400" dirty="0" smtClean="0"/>
              <a:t>RHIS </a:t>
            </a:r>
            <a:r>
              <a:rPr lang="en-US" sz="2400" dirty="0"/>
              <a:t>Data Demand and </a:t>
            </a:r>
            <a:r>
              <a:rPr lang="en-US" sz="2400" dirty="0" smtClean="0"/>
              <a:t>Use</a:t>
            </a:r>
            <a:endParaRPr lang="en-US" sz="2400" dirty="0"/>
          </a:p>
        </p:txBody>
      </p:sp>
      <p:sp>
        <p:nvSpPr>
          <p:cNvPr id="4" name="Slide Number Placeholder 3"/>
          <p:cNvSpPr>
            <a:spLocks noGrp="1"/>
          </p:cNvSpPr>
          <p:nvPr>
            <p:ph type="sldNum" sz="quarter" idx="12"/>
          </p:nvPr>
        </p:nvSpPr>
        <p:spPr/>
        <p:txBody>
          <a:bodyPr/>
          <a:lstStyle/>
          <a:p>
            <a:fld id="{298A54C8-96D2-4CDE-AC9E-537814C01DC4}" type="slidenum">
              <a:rPr lang="en-US" smtClean="0"/>
              <a:t>26</a:t>
            </a:fld>
            <a:endParaRPr lang="en-US"/>
          </a:p>
        </p:txBody>
      </p:sp>
    </p:spTree>
    <p:extLst>
      <p:ext uri="{BB962C8B-B14F-4D97-AF65-F5344CB8AC3E}">
        <p14:creationId xmlns:p14="http://schemas.microsoft.com/office/powerpoint/2010/main" val="1196845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886700" cy="1325563"/>
          </a:xfrm>
        </p:spPr>
        <p:txBody>
          <a:bodyPr>
            <a:normAutofit/>
          </a:bodyPr>
          <a:lstStyle/>
          <a:p>
            <a:r>
              <a:rPr lang="en-US" sz="2800" dirty="0">
                <a:solidFill>
                  <a:srgbClr val="002060"/>
                </a:solidFill>
              </a:rPr>
              <a:t>Course Modules</a:t>
            </a:r>
            <a:endParaRPr lang="en-US" sz="2800" b="1" dirty="0"/>
          </a:p>
        </p:txBody>
      </p:sp>
      <p:sp>
        <p:nvSpPr>
          <p:cNvPr id="3" name="Content Placeholder 2"/>
          <p:cNvSpPr>
            <a:spLocks noGrp="1"/>
          </p:cNvSpPr>
          <p:nvPr>
            <p:ph idx="1"/>
          </p:nvPr>
        </p:nvSpPr>
        <p:spPr>
          <a:xfrm>
            <a:off x="457200" y="1371600"/>
            <a:ext cx="8229600" cy="5257800"/>
          </a:xfrm>
        </p:spPr>
        <p:txBody>
          <a:bodyPr>
            <a:noAutofit/>
          </a:bodyPr>
          <a:lstStyle/>
          <a:p>
            <a:pPr marL="0" indent="0">
              <a:spcAft>
                <a:spcPts val="300"/>
              </a:spcAft>
              <a:buNone/>
            </a:pPr>
            <a:r>
              <a:rPr lang="en-US" sz="2400" b="1" dirty="0" smtClean="0"/>
              <a:t>RHIS </a:t>
            </a:r>
            <a:r>
              <a:rPr lang="en-US" sz="2400" b="1" dirty="0"/>
              <a:t>MANAGEMENT</a:t>
            </a:r>
          </a:p>
          <a:p>
            <a:pPr marL="0" indent="0">
              <a:spcAft>
                <a:spcPts val="300"/>
              </a:spcAft>
              <a:buNone/>
            </a:pPr>
            <a:r>
              <a:rPr lang="en-US" sz="2400" dirty="0"/>
              <a:t>7.     </a:t>
            </a:r>
            <a:r>
              <a:rPr lang="en-US" sz="2400" dirty="0" smtClean="0"/>
              <a:t>RHIS </a:t>
            </a:r>
            <a:r>
              <a:rPr lang="en-US" sz="2400" dirty="0"/>
              <a:t>Governance and Management of </a:t>
            </a:r>
            <a:r>
              <a:rPr lang="en-US" sz="2400" dirty="0" smtClean="0"/>
              <a:t>Resources</a:t>
            </a:r>
          </a:p>
          <a:p>
            <a:pPr marL="0" indent="0">
              <a:spcAft>
                <a:spcPts val="300"/>
              </a:spcAft>
              <a:buNone/>
            </a:pPr>
            <a:r>
              <a:rPr lang="en-US" sz="2400" dirty="0" smtClean="0"/>
              <a:t>8</a:t>
            </a:r>
            <a:r>
              <a:rPr lang="en-US" sz="2400" dirty="0"/>
              <a:t>.     </a:t>
            </a:r>
            <a:r>
              <a:rPr lang="en-US" sz="2400" dirty="0" smtClean="0"/>
              <a:t>Information </a:t>
            </a:r>
            <a:r>
              <a:rPr lang="en-US" sz="2400" dirty="0"/>
              <a:t>and Communication Technology for </a:t>
            </a:r>
            <a:r>
              <a:rPr lang="en-US" sz="2400" dirty="0" smtClean="0"/>
              <a:t>RHIS</a:t>
            </a:r>
            <a:endParaRPr lang="en-US" sz="2400" dirty="0"/>
          </a:p>
          <a:p>
            <a:pPr marL="0" indent="0">
              <a:spcAft>
                <a:spcPts val="300"/>
              </a:spcAft>
              <a:buNone/>
            </a:pPr>
            <a:endParaRPr lang="en-US" sz="2400" b="1" dirty="0" smtClean="0"/>
          </a:p>
          <a:p>
            <a:pPr marL="0" indent="0">
              <a:spcAft>
                <a:spcPts val="300"/>
              </a:spcAft>
              <a:buNone/>
            </a:pPr>
            <a:r>
              <a:rPr lang="en-US" sz="2400" b="1" dirty="0" smtClean="0"/>
              <a:t>RHIS </a:t>
            </a:r>
            <a:r>
              <a:rPr lang="en-US" sz="2400" b="1" dirty="0"/>
              <a:t>STRENGTHENING AND REFORM</a:t>
            </a:r>
          </a:p>
          <a:p>
            <a:pPr marL="0" indent="0">
              <a:spcAft>
                <a:spcPts val="300"/>
              </a:spcAft>
              <a:buNone/>
            </a:pPr>
            <a:r>
              <a:rPr lang="en-US" sz="2400" dirty="0"/>
              <a:t>9.     </a:t>
            </a:r>
            <a:r>
              <a:rPr lang="en-US" sz="2400" dirty="0" smtClean="0"/>
              <a:t>RHIS </a:t>
            </a:r>
            <a:r>
              <a:rPr lang="en-US" sz="2400" dirty="0"/>
              <a:t>Performance </a:t>
            </a:r>
            <a:r>
              <a:rPr lang="en-US" sz="2400" dirty="0" smtClean="0"/>
              <a:t>Assessment</a:t>
            </a:r>
            <a:endParaRPr lang="en-US" sz="2400" dirty="0"/>
          </a:p>
          <a:p>
            <a:pPr marL="0" indent="0">
              <a:spcAft>
                <a:spcPts val="300"/>
              </a:spcAft>
              <a:buNone/>
            </a:pPr>
            <a:r>
              <a:rPr lang="en-US" sz="2400" dirty="0"/>
              <a:t>10.   </a:t>
            </a:r>
            <a:r>
              <a:rPr lang="en-US" sz="2400" dirty="0" smtClean="0"/>
              <a:t>RHIS </a:t>
            </a:r>
            <a:r>
              <a:rPr lang="en-US" sz="2400" dirty="0"/>
              <a:t>Design and </a:t>
            </a:r>
            <a:r>
              <a:rPr lang="en-US" sz="2400" dirty="0" smtClean="0"/>
              <a:t>Reform</a:t>
            </a:r>
            <a:endParaRPr lang="en-US" sz="2400" dirty="0"/>
          </a:p>
        </p:txBody>
      </p:sp>
      <p:sp>
        <p:nvSpPr>
          <p:cNvPr id="4" name="Slide Number Placeholder 3"/>
          <p:cNvSpPr>
            <a:spLocks noGrp="1"/>
          </p:cNvSpPr>
          <p:nvPr>
            <p:ph type="sldNum" sz="quarter" idx="12"/>
          </p:nvPr>
        </p:nvSpPr>
        <p:spPr/>
        <p:txBody>
          <a:bodyPr/>
          <a:lstStyle/>
          <a:p>
            <a:fld id="{298A54C8-96D2-4CDE-AC9E-537814C01DC4}" type="slidenum">
              <a:rPr lang="en-US" smtClean="0"/>
              <a:t>27</a:t>
            </a:fld>
            <a:endParaRPr lang="en-US"/>
          </a:p>
        </p:txBody>
      </p:sp>
    </p:spTree>
    <p:extLst>
      <p:ext uri="{BB962C8B-B14F-4D97-AF65-F5344CB8AC3E}">
        <p14:creationId xmlns:p14="http://schemas.microsoft.com/office/powerpoint/2010/main" val="2637537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168400"/>
          </a:xfrm>
          <a:prstGeom prst="rect">
            <a:avLst/>
          </a:prstGeom>
          <a:solidFill>
            <a:srgbClr val="0923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a:solidFill>
                <a:srgbClr val="FFFFFF"/>
              </a:solidFill>
              <a:latin typeface="Calibri" charset="0"/>
            </a:endParaRPr>
          </a:p>
        </p:txBody>
      </p:sp>
      <p:sp>
        <p:nvSpPr>
          <p:cNvPr id="3" name="Rectangle 2"/>
          <p:cNvSpPr/>
          <p:nvPr/>
        </p:nvSpPr>
        <p:spPr>
          <a:xfrm>
            <a:off x="-12990" y="1165225"/>
            <a:ext cx="9156989" cy="3476625"/>
          </a:xfrm>
          <a:prstGeom prst="rect">
            <a:avLst/>
          </a:prstGeom>
          <a:solidFill>
            <a:srgbClr val="A7C0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a:solidFill>
                <a:srgbClr val="FFFFFF"/>
              </a:solidFill>
              <a:latin typeface="Calibri" charset="0"/>
            </a:endParaRPr>
          </a:p>
        </p:txBody>
      </p:sp>
      <p:sp>
        <p:nvSpPr>
          <p:cNvPr id="17412" name="TextBox 7"/>
          <p:cNvSpPr txBox="1">
            <a:spLocks noChangeArrowheads="1"/>
          </p:cNvSpPr>
          <p:nvPr/>
        </p:nvSpPr>
        <p:spPr bwMode="auto">
          <a:xfrm>
            <a:off x="-1628775" y="249238"/>
            <a:ext cx="10587038"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r"/>
            <a:r>
              <a:rPr lang="en-US" altLang="en-US" sz="2200" b="1">
                <a:solidFill>
                  <a:schemeClr val="bg1"/>
                </a:solidFill>
                <a:latin typeface="Century Gothic" charset="0"/>
                <a:ea typeface="Century Gothic" charset="0"/>
                <a:cs typeface="Century Gothic" charset="0"/>
              </a:rPr>
              <a:t>ROUTINE HEALTH INFORMATION SYSTEMS</a:t>
            </a:r>
            <a:endParaRPr lang="en-US" altLang="en-US" sz="2200">
              <a:solidFill>
                <a:schemeClr val="bg1"/>
              </a:solidFill>
            </a:endParaRPr>
          </a:p>
          <a:p>
            <a:pPr algn="r"/>
            <a:r>
              <a:rPr lang="en-US" altLang="en-US" sz="1900">
                <a:solidFill>
                  <a:schemeClr val="bg1"/>
                </a:solidFill>
                <a:latin typeface="Century Gothic" charset="0"/>
                <a:ea typeface="Century Gothic" charset="0"/>
                <a:cs typeface="Century Gothic" charset="0"/>
              </a:rPr>
              <a:t>A Curriculum on Basic Concepts and Practice </a:t>
            </a:r>
          </a:p>
        </p:txBody>
      </p:sp>
      <p:sp>
        <p:nvSpPr>
          <p:cNvPr id="9" name="TextBox 8"/>
          <p:cNvSpPr txBox="1"/>
          <p:nvPr/>
        </p:nvSpPr>
        <p:spPr>
          <a:xfrm>
            <a:off x="769938" y="2832100"/>
            <a:ext cx="6788150" cy="1438275"/>
          </a:xfrm>
          <a:prstGeom prst="rect">
            <a:avLst/>
          </a:prstGeom>
          <a:noFill/>
        </p:spPr>
        <p:txBody>
          <a:bodyPr>
            <a:spAutoFit/>
          </a:bodyPr>
          <a:lstStyle/>
          <a:p>
            <a:pPr>
              <a:defRPr/>
            </a:pPr>
            <a:r>
              <a:rPr lang="en-US" sz="1250" dirty="0">
                <a:solidFill>
                  <a:schemeClr val="bg1"/>
                </a:solidFill>
                <a:latin typeface="Century Gothic" charset="0"/>
                <a:ea typeface="Century Gothic" charset="0"/>
                <a:cs typeface="Century Gothic" charset="0"/>
              </a:rPr>
              <a:t>This presentation was produced with the support of the United States Agency for International Development (USAID) under the terms of MEASURE Evaluation cooperative agreement AID-OAA-L-14-00004. MEASURE Evaluation is implemented by the Carolina Population Center, University of North Carolina at Chapel Hill in partnership with ICF International; John Snow, Inc.; Management Sciences for Health; Palladium; and Tulane University. The views expressed in this presentation do not necessarily reflect the views of USAID or the United States government.</a:t>
            </a:r>
          </a:p>
        </p:txBody>
      </p:sp>
      <p:pic>
        <p:nvPicPr>
          <p:cNvPr id="8" name="Picture 9"/>
          <p:cNvPicPr>
            <a:picLocks noChangeAspect="1"/>
          </p:cNvPicPr>
          <p:nvPr/>
        </p:nvPicPr>
        <p:blipFill rotWithShape="1">
          <a:blip r:embed="rId3">
            <a:extLst>
              <a:ext uri="{28A0092B-C50C-407E-A947-70E740481C1C}">
                <a14:useLocalDpi xmlns:a14="http://schemas.microsoft.com/office/drawing/2010/main" val="0"/>
              </a:ext>
            </a:extLst>
          </a:blip>
          <a:srcRect r="1334"/>
          <a:stretch/>
        </p:blipFill>
        <p:spPr bwMode="auto">
          <a:xfrm>
            <a:off x="-12989" y="4573087"/>
            <a:ext cx="9156990" cy="2278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p:cNvCxnSpPr/>
          <p:nvPr/>
        </p:nvCxnSpPr>
        <p:spPr>
          <a:xfrm>
            <a:off x="469900" y="1646665"/>
            <a:ext cx="0" cy="262053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7101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7886700" cy="1325563"/>
          </a:xfrm>
        </p:spPr>
        <p:txBody>
          <a:bodyPr>
            <a:normAutofit/>
          </a:bodyPr>
          <a:lstStyle/>
          <a:p>
            <a:r>
              <a:rPr lang="en-US" sz="3600" dirty="0">
                <a:solidFill>
                  <a:srgbClr val="002060"/>
                </a:solidFill>
              </a:rPr>
              <a:t>Module </a:t>
            </a:r>
            <a:r>
              <a:rPr lang="en-US" sz="3600" dirty="0" smtClean="0">
                <a:solidFill>
                  <a:srgbClr val="002060"/>
                </a:solidFill>
              </a:rPr>
              <a:t>1 Learning </a:t>
            </a:r>
            <a:r>
              <a:rPr lang="en-US" sz="3600" dirty="0">
                <a:solidFill>
                  <a:srgbClr val="002060"/>
                </a:solidFill>
              </a:rPr>
              <a:t>Objectives</a:t>
            </a:r>
            <a:br>
              <a:rPr lang="en-US" sz="3600" dirty="0">
                <a:solidFill>
                  <a:srgbClr val="002060"/>
                </a:solidFill>
              </a:rPr>
            </a:br>
            <a:endParaRPr lang="en-US" sz="3600" dirty="0">
              <a:solidFill>
                <a:srgbClr val="002060"/>
              </a:solidFill>
            </a:endParaRPr>
          </a:p>
        </p:txBody>
      </p:sp>
      <p:sp>
        <p:nvSpPr>
          <p:cNvPr id="3" name="Content Placeholder 2"/>
          <p:cNvSpPr>
            <a:spLocks noGrp="1"/>
          </p:cNvSpPr>
          <p:nvPr>
            <p:ph idx="1"/>
          </p:nvPr>
        </p:nvSpPr>
        <p:spPr>
          <a:xfrm>
            <a:off x="381000" y="1344843"/>
            <a:ext cx="8667750" cy="4351338"/>
          </a:xfrm>
        </p:spPr>
        <p:txBody>
          <a:bodyPr>
            <a:noAutofit/>
          </a:bodyPr>
          <a:lstStyle/>
          <a:p>
            <a:pPr marL="0" indent="0">
              <a:buNone/>
            </a:pPr>
            <a:r>
              <a:rPr lang="en-US" dirty="0"/>
              <a:t>By the end of this module, participants will be able to:</a:t>
            </a:r>
          </a:p>
          <a:p>
            <a:pPr lvl="0"/>
            <a:r>
              <a:rPr lang="en-US" sz="2400" dirty="0"/>
              <a:t>Understand the essential link between the health system and the health information system </a:t>
            </a:r>
          </a:p>
          <a:p>
            <a:pPr lvl="0"/>
            <a:r>
              <a:rPr lang="en-US" sz="2400" dirty="0"/>
              <a:t>Explain who needs health data, what type of data is needed, and how data could be used</a:t>
            </a:r>
          </a:p>
          <a:p>
            <a:r>
              <a:rPr lang="en-US" sz="2400" dirty="0"/>
              <a:t>Describe the six components of a health information system, according to the Health Metrics Network (HMN) framework</a:t>
            </a:r>
          </a:p>
          <a:p>
            <a:pPr lvl="0"/>
            <a:r>
              <a:rPr lang="en-US" sz="2400" dirty="0" smtClean="0"/>
              <a:t>Describe </a:t>
            </a:r>
            <a:r>
              <a:rPr lang="en-US" sz="2400" dirty="0"/>
              <a:t>the health data sources and give examples of each data source and its categories</a:t>
            </a:r>
          </a:p>
          <a:p>
            <a:pPr lvl="0"/>
            <a:r>
              <a:rPr lang="en-US" sz="2400" dirty="0" smtClean="0"/>
              <a:t>Define a routine health information system (RHIS)</a:t>
            </a:r>
            <a:endParaRPr lang="en-US" sz="2400" dirty="0"/>
          </a:p>
          <a:p>
            <a:pPr lvl="0"/>
            <a:r>
              <a:rPr lang="en-US" sz="2400" dirty="0"/>
              <a:t>Describe what they will learn in this RHIS course</a:t>
            </a:r>
          </a:p>
          <a:p>
            <a:endParaRPr lang="en-US" sz="1600" dirty="0" smtClean="0"/>
          </a:p>
        </p:txBody>
      </p:sp>
      <p:sp>
        <p:nvSpPr>
          <p:cNvPr id="2" name="Slide Number Placeholder 1"/>
          <p:cNvSpPr>
            <a:spLocks noGrp="1"/>
          </p:cNvSpPr>
          <p:nvPr>
            <p:ph type="sldNum" sz="quarter" idx="12"/>
          </p:nvPr>
        </p:nvSpPr>
        <p:spPr/>
        <p:txBody>
          <a:bodyPr/>
          <a:lstStyle/>
          <a:p>
            <a:fld id="{298A54C8-96D2-4CDE-AC9E-537814C01DC4}" type="slidenum">
              <a:rPr lang="en-US" smtClean="0"/>
              <a:t>3</a:t>
            </a:fld>
            <a:endParaRPr lang="en-US"/>
          </a:p>
        </p:txBody>
      </p:sp>
    </p:spTree>
    <p:extLst>
      <p:ext uri="{BB962C8B-B14F-4D97-AF65-F5344CB8AC3E}">
        <p14:creationId xmlns:p14="http://schemas.microsoft.com/office/powerpoint/2010/main" val="18327923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10600" cy="1325563"/>
          </a:xfrm>
        </p:spPr>
        <p:txBody>
          <a:bodyPr>
            <a:normAutofit/>
          </a:bodyPr>
          <a:lstStyle/>
          <a:p>
            <a:r>
              <a:rPr lang="en-US" sz="2800" dirty="0" smtClean="0">
                <a:solidFill>
                  <a:srgbClr val="002060"/>
                </a:solidFill>
              </a:rPr>
              <a:t>Module 1: Health System and Health Information System</a:t>
            </a:r>
            <a:endParaRPr lang="en-US" sz="2800" dirty="0">
              <a:solidFill>
                <a:srgbClr val="002060"/>
              </a:solidFill>
            </a:endParaRPr>
          </a:p>
        </p:txBody>
      </p:sp>
      <p:sp>
        <p:nvSpPr>
          <p:cNvPr id="3" name="Content Placeholder 2"/>
          <p:cNvSpPr>
            <a:spLocks noGrp="1"/>
          </p:cNvSpPr>
          <p:nvPr>
            <p:ph idx="1"/>
          </p:nvPr>
        </p:nvSpPr>
        <p:spPr>
          <a:xfrm>
            <a:off x="457200" y="1143000"/>
            <a:ext cx="7886700" cy="5715000"/>
          </a:xfrm>
        </p:spPr>
        <p:txBody>
          <a:bodyPr>
            <a:noAutofit/>
          </a:bodyPr>
          <a:lstStyle/>
          <a:p>
            <a:pPr marL="0" indent="0">
              <a:buNone/>
            </a:pPr>
            <a:r>
              <a:rPr lang="en-US" sz="1600" dirty="0" smtClean="0"/>
              <a:t>Duration: 3 hours</a:t>
            </a:r>
          </a:p>
          <a:p>
            <a:pPr marL="0" indent="0">
              <a:buNone/>
            </a:pPr>
            <a:r>
              <a:rPr lang="en-US" sz="1800" dirty="0" smtClean="0"/>
              <a:t>Suggested References</a:t>
            </a:r>
          </a:p>
          <a:p>
            <a:r>
              <a:rPr lang="en-US" sz="1800" dirty="0"/>
              <a:t>International Health Partnership + Related Initiatives (IPH+) and </a:t>
            </a:r>
            <a:r>
              <a:rPr lang="en-US" sz="1800" dirty="0" smtClean="0"/>
              <a:t>World Health Organization (WHO). </a:t>
            </a:r>
            <a:r>
              <a:rPr lang="en-US" sz="1800" dirty="0"/>
              <a:t>(2011). Monitoring, evaluation and review of national health strategies: a country-led platform for information and accountability. Geneva, Switzerland: WHO. Retrieved from </a:t>
            </a:r>
            <a:r>
              <a:rPr lang="en-US" sz="1800" u="sng" dirty="0" smtClean="0">
                <a:hlinkClick r:id="rId3"/>
              </a:rPr>
              <a:t>http</a:t>
            </a:r>
            <a:r>
              <a:rPr lang="en-US" sz="1800" u="sng" dirty="0">
                <a:hlinkClick r:id="rId3"/>
              </a:rPr>
              <a:t>://www.who.int/healthinfo/country_monitoring_evaluation/documentation/en/</a:t>
            </a:r>
            <a:r>
              <a:rPr lang="en-US" sz="1800" dirty="0"/>
              <a:t>. </a:t>
            </a:r>
          </a:p>
          <a:p>
            <a:pPr lvl="0"/>
            <a:r>
              <a:rPr lang="en-US" sz="1800" dirty="0" smtClean="0"/>
              <a:t>Health </a:t>
            </a:r>
            <a:r>
              <a:rPr lang="en-US" sz="1800" dirty="0"/>
              <a:t>Metrics Network. Framework and standards for country health information system, 2</a:t>
            </a:r>
            <a:r>
              <a:rPr lang="en-US" sz="1800" baseline="30000" dirty="0"/>
              <a:t>nd</a:t>
            </a:r>
            <a:r>
              <a:rPr lang="en-US" sz="1800" dirty="0"/>
              <a:t> edition. (2012). Geneva, Switzerland: World Health Organization (WHO). Retrieved from </a:t>
            </a:r>
            <a:r>
              <a:rPr lang="en-US" sz="1800" u="sng" dirty="0">
                <a:hlinkClick r:id="rId4"/>
              </a:rPr>
              <a:t>http://www.hrhresourcecenter.org/node/746</a:t>
            </a:r>
            <a:endParaRPr lang="en-US" sz="1800" dirty="0"/>
          </a:p>
          <a:p>
            <a:pPr lvl="0"/>
            <a:r>
              <a:rPr lang="en-US" sz="1800" dirty="0" smtClean="0"/>
              <a:t>WHO</a:t>
            </a:r>
            <a:r>
              <a:rPr lang="en-US" sz="1800" dirty="0"/>
              <a:t>. Everybody’s business: strengthening health systems to improve health outcomes: WHO’s framework for action. (2007). Geneva: WHO. Retrieved from </a:t>
            </a:r>
            <a:r>
              <a:rPr lang="en-US" sz="1800" u="sng" dirty="0">
                <a:hlinkClick r:id="rId5"/>
              </a:rPr>
              <a:t>http://www.who.int/healthsystems/strategy/en/</a:t>
            </a:r>
            <a:r>
              <a:rPr lang="en-US" sz="1800" dirty="0"/>
              <a:t>. </a:t>
            </a:r>
          </a:p>
          <a:p>
            <a:pPr lvl="0"/>
            <a:r>
              <a:rPr lang="en-US" sz="1800" dirty="0"/>
              <a:t>WHO, United States Agency for International Development, &amp; University of Oslo. Health facility information system resource kit. (Draft; February 2015). </a:t>
            </a:r>
          </a:p>
          <a:p>
            <a:endParaRPr lang="en-US" sz="1800" u="sng" dirty="0"/>
          </a:p>
        </p:txBody>
      </p:sp>
      <p:sp>
        <p:nvSpPr>
          <p:cNvPr id="4" name="Slide Number Placeholder 3"/>
          <p:cNvSpPr>
            <a:spLocks noGrp="1"/>
          </p:cNvSpPr>
          <p:nvPr>
            <p:ph type="sldNum" sz="quarter" idx="12"/>
          </p:nvPr>
        </p:nvSpPr>
        <p:spPr/>
        <p:txBody>
          <a:bodyPr/>
          <a:lstStyle/>
          <a:p>
            <a:fld id="{298A54C8-96D2-4CDE-AC9E-537814C01DC4}" type="slidenum">
              <a:rPr lang="en-US" smtClean="0"/>
              <a:t>4</a:t>
            </a:fld>
            <a:endParaRPr lang="en-US"/>
          </a:p>
        </p:txBody>
      </p:sp>
    </p:spTree>
    <p:extLst>
      <p:ext uri="{BB962C8B-B14F-4D97-AF65-F5344CB8AC3E}">
        <p14:creationId xmlns:p14="http://schemas.microsoft.com/office/powerpoint/2010/main" val="24823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7886700" cy="1325563"/>
          </a:xfrm>
        </p:spPr>
        <p:txBody>
          <a:bodyPr>
            <a:normAutofit fontScale="90000"/>
          </a:bodyPr>
          <a:lstStyle/>
          <a:p>
            <a:r>
              <a:rPr lang="en-US" sz="3600" dirty="0" smtClean="0">
                <a:solidFill>
                  <a:srgbClr val="002060"/>
                </a:solidFill>
              </a:rPr>
              <a:t>Group Exercise on Health System Strengthening</a:t>
            </a:r>
            <a:r>
              <a:rPr lang="en-US" sz="3600" dirty="0">
                <a:solidFill>
                  <a:srgbClr val="002060"/>
                </a:solidFill>
              </a:rPr>
              <a:t/>
            </a:r>
            <a:br>
              <a:rPr lang="en-US" sz="3600" dirty="0">
                <a:solidFill>
                  <a:srgbClr val="002060"/>
                </a:solidFill>
              </a:rPr>
            </a:br>
            <a:endParaRPr lang="en-US" sz="3600" dirty="0">
              <a:solidFill>
                <a:srgbClr val="002060"/>
              </a:solidFill>
            </a:endParaRPr>
          </a:p>
        </p:txBody>
      </p:sp>
      <p:sp>
        <p:nvSpPr>
          <p:cNvPr id="3" name="Content Placeholder 2"/>
          <p:cNvSpPr>
            <a:spLocks noGrp="1"/>
          </p:cNvSpPr>
          <p:nvPr>
            <p:ph idx="1"/>
          </p:nvPr>
        </p:nvSpPr>
        <p:spPr>
          <a:xfrm>
            <a:off x="457200" y="1344843"/>
            <a:ext cx="8591550" cy="4351337"/>
          </a:xfrm>
        </p:spPr>
        <p:txBody>
          <a:bodyPr>
            <a:noAutofit/>
          </a:bodyPr>
          <a:lstStyle/>
          <a:p>
            <a:pPr marL="0" indent="0">
              <a:buNone/>
            </a:pPr>
            <a:r>
              <a:rPr lang="en-US" sz="2000" dirty="0"/>
              <a:t>Duration: 30 </a:t>
            </a:r>
            <a:r>
              <a:rPr lang="en-US" sz="2000" dirty="0" smtClean="0"/>
              <a:t>minutes</a:t>
            </a:r>
          </a:p>
          <a:p>
            <a:pPr marL="0" indent="0">
              <a:buNone/>
            </a:pPr>
            <a:endParaRPr lang="en-US" sz="2000" dirty="0"/>
          </a:p>
          <a:p>
            <a:r>
              <a:rPr lang="en-US" dirty="0" smtClean="0"/>
              <a:t>Read the speech given by Margaret Chan at the G8 conference in 2009</a:t>
            </a:r>
          </a:p>
          <a:p>
            <a:r>
              <a:rPr lang="en-US" dirty="0" smtClean="0"/>
              <a:t>List the current health challenges</a:t>
            </a:r>
          </a:p>
          <a:p>
            <a:r>
              <a:rPr lang="en-US" dirty="0" smtClean="0"/>
              <a:t>Identify major themes of health system strengthening</a:t>
            </a:r>
          </a:p>
          <a:p>
            <a:endParaRPr lang="en-US" dirty="0"/>
          </a:p>
        </p:txBody>
      </p:sp>
      <p:sp>
        <p:nvSpPr>
          <p:cNvPr id="2" name="Slide Number Placeholder 1"/>
          <p:cNvSpPr>
            <a:spLocks noGrp="1"/>
          </p:cNvSpPr>
          <p:nvPr>
            <p:ph type="sldNum" sz="quarter" idx="12"/>
          </p:nvPr>
        </p:nvSpPr>
        <p:spPr/>
        <p:txBody>
          <a:bodyPr/>
          <a:lstStyle/>
          <a:p>
            <a:fld id="{298A54C8-96D2-4CDE-AC9E-537814C01DC4}" type="slidenum">
              <a:rPr lang="en-US" smtClean="0"/>
              <a:t>5</a:t>
            </a:fld>
            <a:endParaRPr lang="en-US"/>
          </a:p>
        </p:txBody>
      </p:sp>
    </p:spTree>
    <p:extLst>
      <p:ext uri="{BB962C8B-B14F-4D97-AF65-F5344CB8AC3E}">
        <p14:creationId xmlns:p14="http://schemas.microsoft.com/office/powerpoint/2010/main" val="16844327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9281"/>
            <a:ext cx="7886700" cy="1123720"/>
          </a:xfrm>
        </p:spPr>
        <p:txBody>
          <a:bodyPr>
            <a:normAutofit/>
          </a:bodyPr>
          <a:lstStyle/>
          <a:p>
            <a:r>
              <a:rPr lang="en-US" sz="2800" dirty="0" smtClean="0">
                <a:solidFill>
                  <a:srgbClr val="002060"/>
                </a:solidFill>
              </a:rPr>
              <a:t>The Health </a:t>
            </a:r>
            <a:r>
              <a:rPr lang="en-US" sz="2800" dirty="0">
                <a:solidFill>
                  <a:srgbClr val="002060"/>
                </a:solidFill>
              </a:rPr>
              <a:t>C</a:t>
            </a:r>
            <a:r>
              <a:rPr lang="en-US" sz="2800" dirty="0" smtClean="0">
                <a:solidFill>
                  <a:srgbClr val="002060"/>
                </a:solidFill>
              </a:rPr>
              <a:t>hallenges</a:t>
            </a:r>
            <a:r>
              <a:rPr lang="en-US" dirty="0" smtClean="0">
                <a:solidFill>
                  <a:srgbClr val="002060"/>
                </a:solidFill>
              </a:rPr>
              <a:t/>
            </a:r>
            <a:br>
              <a:rPr lang="en-US" dirty="0" smtClean="0">
                <a:solidFill>
                  <a:srgbClr val="002060"/>
                </a:solidFill>
              </a:rPr>
            </a:br>
            <a:r>
              <a:rPr lang="en-US" sz="1800" dirty="0" smtClean="0">
                <a:solidFill>
                  <a:srgbClr val="002060"/>
                </a:solidFill>
              </a:rPr>
              <a:t>Based on a speech by Margaret Chan, M.D., World Health Organization (WHO) Director-General, at G8 Global Health Forum</a:t>
            </a:r>
            <a:endParaRPr lang="en-US" sz="1800" dirty="0">
              <a:solidFill>
                <a:srgbClr val="002060"/>
              </a:solidFill>
            </a:endParaRPr>
          </a:p>
        </p:txBody>
      </p:sp>
      <p:sp>
        <p:nvSpPr>
          <p:cNvPr id="3" name="Content Placeholder 2"/>
          <p:cNvSpPr>
            <a:spLocks noGrp="1"/>
          </p:cNvSpPr>
          <p:nvPr>
            <p:ph idx="1"/>
          </p:nvPr>
        </p:nvSpPr>
        <p:spPr>
          <a:xfrm>
            <a:off x="381000" y="1600201"/>
            <a:ext cx="8667750" cy="5121274"/>
          </a:xfrm>
        </p:spPr>
        <p:txBody>
          <a:bodyPr>
            <a:noAutofit/>
          </a:bodyPr>
          <a:lstStyle/>
          <a:p>
            <a:r>
              <a:rPr lang="en-US" sz="2400" dirty="0" smtClean="0"/>
              <a:t>Inefficiencies in the delivery of services and good governance</a:t>
            </a:r>
          </a:p>
          <a:p>
            <a:r>
              <a:rPr lang="en-US" sz="2400" dirty="0" smtClean="0"/>
              <a:t>Access to care, especially of the poor (protect the poor; guarantee universal access to basic healthcare)</a:t>
            </a:r>
          </a:p>
          <a:p>
            <a:r>
              <a:rPr lang="en-US" sz="2400" dirty="0" smtClean="0"/>
              <a:t>Equity and fairness in health-service delivery</a:t>
            </a:r>
          </a:p>
          <a:p>
            <a:r>
              <a:rPr lang="en-US" sz="2400" dirty="0"/>
              <a:t>C</a:t>
            </a:r>
            <a:r>
              <a:rPr lang="en-US" sz="2400" dirty="0" smtClean="0"/>
              <a:t>osts of healthcare pushing people below the poverty line</a:t>
            </a:r>
          </a:p>
          <a:p>
            <a:r>
              <a:rPr lang="en-US" sz="2400" dirty="0" smtClean="0"/>
              <a:t>Stagnancy in improving service coverage</a:t>
            </a:r>
          </a:p>
          <a:p>
            <a:r>
              <a:rPr lang="en-US" sz="2400" dirty="0" smtClean="0"/>
              <a:t>Maternal and child mortality</a:t>
            </a:r>
          </a:p>
          <a:p>
            <a:r>
              <a:rPr lang="en-US" sz="2400" dirty="0" smtClean="0"/>
              <a:t>High-mortality diseases: </a:t>
            </a:r>
            <a:r>
              <a:rPr lang="en-US" sz="2400" dirty="0"/>
              <a:t>t</a:t>
            </a:r>
            <a:r>
              <a:rPr lang="en-US" sz="2400" dirty="0" smtClean="0"/>
              <a:t>uberculosis, HIV and AIDS, vaccine-preventable diseases, malaria</a:t>
            </a:r>
          </a:p>
        </p:txBody>
      </p:sp>
      <p:sp>
        <p:nvSpPr>
          <p:cNvPr id="2" name="Slide Number Placeholder 1"/>
          <p:cNvSpPr>
            <a:spLocks noGrp="1"/>
          </p:cNvSpPr>
          <p:nvPr>
            <p:ph type="sldNum" sz="quarter" idx="12"/>
          </p:nvPr>
        </p:nvSpPr>
        <p:spPr/>
        <p:txBody>
          <a:bodyPr/>
          <a:lstStyle/>
          <a:p>
            <a:fld id="{298A54C8-96D2-4CDE-AC9E-537814C01DC4}" type="slidenum">
              <a:rPr lang="en-US" smtClean="0"/>
              <a:t>6</a:t>
            </a:fld>
            <a:endParaRPr lang="en-US"/>
          </a:p>
        </p:txBody>
      </p:sp>
    </p:spTree>
    <p:extLst>
      <p:ext uri="{BB962C8B-B14F-4D97-AF65-F5344CB8AC3E}">
        <p14:creationId xmlns:p14="http://schemas.microsoft.com/office/powerpoint/2010/main" val="2419187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9281"/>
            <a:ext cx="7886700" cy="1123720"/>
          </a:xfrm>
        </p:spPr>
        <p:txBody>
          <a:bodyPr>
            <a:normAutofit/>
          </a:bodyPr>
          <a:lstStyle/>
          <a:p>
            <a:r>
              <a:rPr lang="en-US" sz="2800" dirty="0" smtClean="0">
                <a:solidFill>
                  <a:srgbClr val="002060"/>
                </a:solidFill>
              </a:rPr>
              <a:t>The Health </a:t>
            </a:r>
            <a:r>
              <a:rPr lang="en-US" sz="2800" dirty="0">
                <a:solidFill>
                  <a:srgbClr val="002060"/>
                </a:solidFill>
              </a:rPr>
              <a:t>C</a:t>
            </a:r>
            <a:r>
              <a:rPr lang="en-US" sz="2800" dirty="0" smtClean="0">
                <a:solidFill>
                  <a:srgbClr val="002060"/>
                </a:solidFill>
              </a:rPr>
              <a:t>hallenges</a:t>
            </a:r>
            <a:r>
              <a:rPr lang="en-US" dirty="0" smtClean="0">
                <a:solidFill>
                  <a:srgbClr val="002060"/>
                </a:solidFill>
              </a:rPr>
              <a:t/>
            </a:r>
            <a:br>
              <a:rPr lang="en-US" dirty="0" smtClean="0">
                <a:solidFill>
                  <a:srgbClr val="002060"/>
                </a:solidFill>
              </a:rPr>
            </a:br>
            <a:r>
              <a:rPr lang="en-US" sz="1800" dirty="0" smtClean="0">
                <a:solidFill>
                  <a:srgbClr val="002060"/>
                </a:solidFill>
              </a:rPr>
              <a:t>Based on speech by Margaret Chan, M.D., World Health Organization (WHO) Director-General, at G8 Global Health Forum</a:t>
            </a:r>
            <a:endParaRPr lang="en-US" sz="1800" dirty="0">
              <a:solidFill>
                <a:srgbClr val="002060"/>
              </a:solidFill>
            </a:endParaRPr>
          </a:p>
        </p:txBody>
      </p:sp>
      <p:sp>
        <p:nvSpPr>
          <p:cNvPr id="3" name="Content Placeholder 2"/>
          <p:cNvSpPr>
            <a:spLocks noGrp="1"/>
          </p:cNvSpPr>
          <p:nvPr>
            <p:ph idx="1"/>
          </p:nvPr>
        </p:nvSpPr>
        <p:spPr>
          <a:xfrm>
            <a:off x="381000" y="1344843"/>
            <a:ext cx="8667750" cy="5376632"/>
          </a:xfrm>
        </p:spPr>
        <p:txBody>
          <a:bodyPr>
            <a:noAutofit/>
          </a:bodyPr>
          <a:lstStyle/>
          <a:p>
            <a:r>
              <a:rPr lang="en-US" sz="2400" dirty="0" smtClean="0"/>
              <a:t>Inefficient aid: duplication, fragmentation, multiple reporting requirements, high transaction costs, and fierce competition for scarce health staff</a:t>
            </a:r>
          </a:p>
          <a:p>
            <a:r>
              <a:rPr lang="en-US" sz="2400" dirty="0" smtClean="0"/>
              <a:t>Aging population, urbanization, unhealthy lifestyles, chronic diseases brings on heavy healthcare costs</a:t>
            </a:r>
          </a:p>
          <a:p>
            <a:r>
              <a:rPr lang="en-US" sz="2400" dirty="0" smtClean="0"/>
              <a:t>Shortage of healthcare workers and specialized caregivers</a:t>
            </a:r>
          </a:p>
          <a:p>
            <a:r>
              <a:rPr lang="en-US" sz="2400" dirty="0" smtClean="0"/>
              <a:t>Financial crisis</a:t>
            </a:r>
          </a:p>
          <a:p>
            <a:r>
              <a:rPr lang="en-US" sz="2400" dirty="0" smtClean="0"/>
              <a:t>Policies, country leadership’s commitment, and innovative thinking</a:t>
            </a:r>
          </a:p>
        </p:txBody>
      </p:sp>
      <p:sp>
        <p:nvSpPr>
          <p:cNvPr id="2" name="Slide Number Placeholder 1"/>
          <p:cNvSpPr>
            <a:spLocks noGrp="1"/>
          </p:cNvSpPr>
          <p:nvPr>
            <p:ph type="sldNum" sz="quarter" idx="12"/>
          </p:nvPr>
        </p:nvSpPr>
        <p:spPr/>
        <p:txBody>
          <a:bodyPr/>
          <a:lstStyle/>
          <a:p>
            <a:fld id="{298A54C8-96D2-4CDE-AC9E-537814C01DC4}" type="slidenum">
              <a:rPr lang="en-US" smtClean="0"/>
              <a:t>7</a:t>
            </a:fld>
            <a:endParaRPr lang="en-US"/>
          </a:p>
        </p:txBody>
      </p:sp>
    </p:spTree>
    <p:extLst>
      <p:ext uri="{BB962C8B-B14F-4D97-AF65-F5344CB8AC3E}">
        <p14:creationId xmlns:p14="http://schemas.microsoft.com/office/powerpoint/2010/main" val="27259950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08103" y="65990"/>
            <a:ext cx="7762875" cy="1143000"/>
          </a:xfrm>
        </p:spPr>
        <p:txBody>
          <a:bodyPr>
            <a:normAutofit/>
          </a:bodyPr>
          <a:lstStyle/>
          <a:p>
            <a:r>
              <a:rPr lang="en-US" altLang="en-US" sz="3200" dirty="0" smtClean="0">
                <a:solidFill>
                  <a:srgbClr val="002060"/>
                </a:solidFill>
              </a:rPr>
              <a:t>Functions and Goals of a Health System (2000)</a:t>
            </a:r>
            <a:endParaRPr lang="en-GB" altLang="en-US" sz="3200" dirty="0" smtClean="0">
              <a:solidFill>
                <a:srgbClr val="002060"/>
              </a:solidFill>
            </a:endParaRPr>
          </a:p>
        </p:txBody>
      </p:sp>
      <p:sp>
        <p:nvSpPr>
          <p:cNvPr id="40963" name="Text Box 3"/>
          <p:cNvSpPr txBox="1">
            <a:spLocks noChangeArrowheads="1"/>
          </p:cNvSpPr>
          <p:nvPr/>
        </p:nvSpPr>
        <p:spPr bwMode="auto">
          <a:xfrm>
            <a:off x="457200" y="1644650"/>
            <a:ext cx="3962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50000"/>
              </a:spcBef>
              <a:buFontTx/>
              <a:buNone/>
            </a:pPr>
            <a:r>
              <a:rPr lang="en-US" altLang="en-US" sz="1800" b="1" dirty="0">
                <a:solidFill>
                  <a:schemeClr val="tx1"/>
                </a:solidFill>
              </a:rPr>
              <a:t>FUNCTIONS (6 Building Blocks)</a:t>
            </a:r>
          </a:p>
        </p:txBody>
      </p:sp>
      <p:sp>
        <p:nvSpPr>
          <p:cNvPr id="40964" name="Text Box 4"/>
          <p:cNvSpPr txBox="1">
            <a:spLocks noChangeArrowheads="1"/>
          </p:cNvSpPr>
          <p:nvPr/>
        </p:nvSpPr>
        <p:spPr bwMode="auto">
          <a:xfrm>
            <a:off x="5815013" y="1628775"/>
            <a:ext cx="31242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50000"/>
              </a:spcBef>
              <a:buFontTx/>
              <a:buNone/>
            </a:pPr>
            <a:r>
              <a:rPr lang="en-US" altLang="en-US" sz="1800" b="1" dirty="0" smtClean="0">
                <a:solidFill>
                  <a:schemeClr val="tx1"/>
                </a:solidFill>
              </a:rPr>
              <a:t>GOALS/OUTCOMES </a:t>
            </a:r>
            <a:r>
              <a:rPr lang="en-US" altLang="en-US" sz="1800" b="1" dirty="0">
                <a:solidFill>
                  <a:schemeClr val="tx1"/>
                </a:solidFill>
              </a:rPr>
              <a:t>OF THE SYSTEM</a:t>
            </a:r>
          </a:p>
        </p:txBody>
      </p:sp>
      <p:sp>
        <p:nvSpPr>
          <p:cNvPr id="40965" name="Rectangle 5"/>
          <p:cNvSpPr>
            <a:spLocks noChangeArrowheads="1"/>
          </p:cNvSpPr>
          <p:nvPr/>
        </p:nvSpPr>
        <p:spPr bwMode="auto">
          <a:xfrm>
            <a:off x="1160463" y="5762770"/>
            <a:ext cx="2057400" cy="457200"/>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Stewardship</a:t>
            </a:r>
          </a:p>
        </p:txBody>
      </p:sp>
      <p:sp>
        <p:nvSpPr>
          <p:cNvPr id="40966" name="Rectangle 6"/>
          <p:cNvSpPr>
            <a:spLocks noChangeArrowheads="1"/>
          </p:cNvSpPr>
          <p:nvPr/>
        </p:nvSpPr>
        <p:spPr bwMode="auto">
          <a:xfrm>
            <a:off x="1199718" y="4361152"/>
            <a:ext cx="2057400" cy="609600"/>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Commodities </a:t>
            </a:r>
          </a:p>
          <a:p>
            <a:pPr algn="ctr" eaLnBrk="1" hangingPunct="1">
              <a:spcBef>
                <a:spcPct val="0"/>
              </a:spcBef>
              <a:buFontTx/>
              <a:buNone/>
            </a:pPr>
            <a:r>
              <a:rPr lang="en-US" altLang="en-US" sz="1800" b="1" dirty="0">
                <a:solidFill>
                  <a:srgbClr val="FFFFFF"/>
                </a:solidFill>
              </a:rPr>
              <a:t>Infrastructure</a:t>
            </a:r>
          </a:p>
        </p:txBody>
      </p:sp>
      <p:sp>
        <p:nvSpPr>
          <p:cNvPr id="40967" name="Rectangle 7"/>
          <p:cNvSpPr>
            <a:spLocks noChangeArrowheads="1"/>
          </p:cNvSpPr>
          <p:nvPr/>
        </p:nvSpPr>
        <p:spPr bwMode="auto">
          <a:xfrm>
            <a:off x="1199718" y="2462213"/>
            <a:ext cx="2057400" cy="427037"/>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Service delivery</a:t>
            </a:r>
          </a:p>
        </p:txBody>
      </p:sp>
      <p:sp>
        <p:nvSpPr>
          <p:cNvPr id="40968" name="Rectangle 8"/>
          <p:cNvSpPr>
            <a:spLocks noChangeArrowheads="1"/>
          </p:cNvSpPr>
          <p:nvPr/>
        </p:nvSpPr>
        <p:spPr bwMode="auto">
          <a:xfrm>
            <a:off x="1175906" y="5125821"/>
            <a:ext cx="2057400" cy="490537"/>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Financing</a:t>
            </a:r>
          </a:p>
        </p:txBody>
      </p:sp>
      <p:sp>
        <p:nvSpPr>
          <p:cNvPr id="40969" name="Rectangle 9"/>
          <p:cNvSpPr>
            <a:spLocks noChangeArrowheads="1"/>
          </p:cNvSpPr>
          <p:nvPr/>
        </p:nvSpPr>
        <p:spPr bwMode="auto">
          <a:xfrm>
            <a:off x="322263" y="2432050"/>
            <a:ext cx="533400" cy="3816350"/>
          </a:xfrm>
          <a:prstGeom prst="rect">
            <a:avLst/>
          </a:prstGeom>
          <a:solidFill>
            <a:srgbClr val="006699"/>
          </a:solidFill>
          <a:ln w="9525">
            <a:solidFill>
              <a:schemeClr val="tx1"/>
            </a:solidFill>
            <a:miter lim="800000"/>
            <a:headEnd/>
            <a:tailEnd/>
          </a:ln>
        </p:spPr>
        <p:txBody>
          <a:bodyPr anchorCtr="1"/>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lnSpc>
                <a:spcPct val="85000"/>
              </a:lnSpc>
              <a:spcBef>
                <a:spcPct val="0"/>
              </a:spcBef>
              <a:buFontTx/>
              <a:buNone/>
            </a:pPr>
            <a:endParaRPr lang="en-US" altLang="en-US" sz="1800">
              <a:solidFill>
                <a:srgbClr val="FFFFFF"/>
              </a:solidFill>
            </a:endParaRPr>
          </a:p>
          <a:p>
            <a:pPr algn="ctr" eaLnBrk="1" hangingPunct="1">
              <a:lnSpc>
                <a:spcPct val="85000"/>
              </a:lnSpc>
              <a:spcBef>
                <a:spcPct val="0"/>
              </a:spcBef>
              <a:buFontTx/>
              <a:buNone/>
            </a:pPr>
            <a:endParaRPr lang="en-US" altLang="en-US" sz="1800">
              <a:solidFill>
                <a:srgbClr val="FFFFFF"/>
              </a:solidFill>
            </a:endParaRPr>
          </a:p>
          <a:p>
            <a:pPr algn="ctr" eaLnBrk="1" hangingPunct="1">
              <a:lnSpc>
                <a:spcPct val="85000"/>
              </a:lnSpc>
              <a:spcBef>
                <a:spcPct val="0"/>
              </a:spcBef>
              <a:buFontTx/>
              <a:buNone/>
            </a:pPr>
            <a:r>
              <a:rPr lang="en-US" altLang="en-US" sz="1800">
                <a:solidFill>
                  <a:srgbClr val="FFFFFF"/>
                </a:solidFill>
              </a:rPr>
              <a:t>I</a:t>
            </a:r>
          </a:p>
          <a:p>
            <a:pPr algn="ctr" eaLnBrk="1" hangingPunct="1">
              <a:lnSpc>
                <a:spcPct val="85000"/>
              </a:lnSpc>
              <a:spcBef>
                <a:spcPct val="0"/>
              </a:spcBef>
              <a:buFontTx/>
              <a:buNone/>
            </a:pPr>
            <a:endParaRPr lang="en-US" altLang="en-US" sz="1800">
              <a:solidFill>
                <a:srgbClr val="FFFFFF"/>
              </a:solidFill>
            </a:endParaRPr>
          </a:p>
          <a:p>
            <a:pPr algn="ctr" eaLnBrk="1" hangingPunct="1">
              <a:lnSpc>
                <a:spcPct val="85000"/>
              </a:lnSpc>
              <a:spcBef>
                <a:spcPct val="0"/>
              </a:spcBef>
              <a:buFontTx/>
              <a:buNone/>
            </a:pPr>
            <a:r>
              <a:rPr lang="en-US" altLang="en-US" sz="1800">
                <a:solidFill>
                  <a:srgbClr val="FFFFFF"/>
                </a:solidFill>
              </a:rPr>
              <a:t>N</a:t>
            </a:r>
          </a:p>
          <a:p>
            <a:pPr algn="ctr" eaLnBrk="1" hangingPunct="1">
              <a:lnSpc>
                <a:spcPct val="85000"/>
              </a:lnSpc>
              <a:spcBef>
                <a:spcPct val="0"/>
              </a:spcBef>
              <a:buFontTx/>
              <a:buNone/>
            </a:pPr>
            <a:endParaRPr lang="en-US" altLang="en-US" sz="1800">
              <a:solidFill>
                <a:srgbClr val="FFFFFF"/>
              </a:solidFill>
            </a:endParaRPr>
          </a:p>
          <a:p>
            <a:pPr algn="ctr" eaLnBrk="1" hangingPunct="1">
              <a:lnSpc>
                <a:spcPct val="85000"/>
              </a:lnSpc>
              <a:spcBef>
                <a:spcPct val="0"/>
              </a:spcBef>
              <a:buFontTx/>
              <a:buNone/>
            </a:pPr>
            <a:r>
              <a:rPr lang="en-US" altLang="en-US" sz="1800">
                <a:solidFill>
                  <a:srgbClr val="FFFFFF"/>
                </a:solidFill>
              </a:rPr>
              <a:t>P</a:t>
            </a:r>
          </a:p>
          <a:p>
            <a:pPr algn="ctr" eaLnBrk="1" hangingPunct="1">
              <a:lnSpc>
                <a:spcPct val="85000"/>
              </a:lnSpc>
              <a:spcBef>
                <a:spcPct val="0"/>
              </a:spcBef>
              <a:buFontTx/>
              <a:buNone/>
            </a:pPr>
            <a:endParaRPr lang="en-US" altLang="en-US" sz="1800">
              <a:solidFill>
                <a:srgbClr val="FFFFFF"/>
              </a:solidFill>
            </a:endParaRPr>
          </a:p>
          <a:p>
            <a:pPr algn="ctr" eaLnBrk="1" hangingPunct="1">
              <a:lnSpc>
                <a:spcPct val="85000"/>
              </a:lnSpc>
              <a:spcBef>
                <a:spcPct val="0"/>
              </a:spcBef>
              <a:buFontTx/>
              <a:buNone/>
            </a:pPr>
            <a:r>
              <a:rPr lang="en-US" altLang="en-US" sz="1800">
                <a:solidFill>
                  <a:srgbClr val="FFFFFF"/>
                </a:solidFill>
              </a:rPr>
              <a:t>U</a:t>
            </a:r>
          </a:p>
          <a:p>
            <a:pPr algn="ctr" eaLnBrk="1" hangingPunct="1">
              <a:lnSpc>
                <a:spcPct val="85000"/>
              </a:lnSpc>
              <a:spcBef>
                <a:spcPct val="0"/>
              </a:spcBef>
              <a:buFontTx/>
              <a:buNone/>
            </a:pPr>
            <a:endParaRPr lang="en-US" altLang="en-US" sz="1800">
              <a:solidFill>
                <a:srgbClr val="FFFFFF"/>
              </a:solidFill>
            </a:endParaRPr>
          </a:p>
          <a:p>
            <a:pPr algn="ctr" eaLnBrk="1" hangingPunct="1">
              <a:lnSpc>
                <a:spcPct val="85000"/>
              </a:lnSpc>
              <a:spcBef>
                <a:spcPct val="0"/>
              </a:spcBef>
              <a:buFontTx/>
              <a:buNone/>
            </a:pPr>
            <a:r>
              <a:rPr lang="en-US" altLang="en-US" sz="1800">
                <a:solidFill>
                  <a:srgbClr val="FFFFFF"/>
                </a:solidFill>
              </a:rPr>
              <a:t>T</a:t>
            </a:r>
          </a:p>
          <a:p>
            <a:pPr algn="ctr" eaLnBrk="1" hangingPunct="1">
              <a:lnSpc>
                <a:spcPct val="85000"/>
              </a:lnSpc>
              <a:spcBef>
                <a:spcPct val="0"/>
              </a:spcBef>
              <a:buFontTx/>
              <a:buNone/>
            </a:pPr>
            <a:endParaRPr lang="en-US" altLang="en-US" sz="1800">
              <a:solidFill>
                <a:srgbClr val="FFFFFF"/>
              </a:solidFill>
            </a:endParaRPr>
          </a:p>
          <a:p>
            <a:pPr algn="ctr" eaLnBrk="1" hangingPunct="1">
              <a:lnSpc>
                <a:spcPct val="85000"/>
              </a:lnSpc>
              <a:spcBef>
                <a:spcPct val="0"/>
              </a:spcBef>
              <a:buFontTx/>
              <a:buNone/>
            </a:pPr>
            <a:r>
              <a:rPr lang="en-US" altLang="en-US" sz="1800">
                <a:solidFill>
                  <a:srgbClr val="FFFFFF"/>
                </a:solidFill>
              </a:rPr>
              <a:t>S</a:t>
            </a:r>
          </a:p>
        </p:txBody>
      </p:sp>
      <p:sp>
        <p:nvSpPr>
          <p:cNvPr id="40970" name="Rectangle 10"/>
          <p:cNvSpPr>
            <a:spLocks noChangeArrowheads="1"/>
          </p:cNvSpPr>
          <p:nvPr/>
        </p:nvSpPr>
        <p:spPr bwMode="auto">
          <a:xfrm>
            <a:off x="6018790" y="3865563"/>
            <a:ext cx="2590800" cy="762000"/>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2400" b="1" dirty="0">
                <a:solidFill>
                  <a:srgbClr val="FFFFFF"/>
                </a:solidFill>
              </a:rPr>
              <a:t>Health</a:t>
            </a:r>
          </a:p>
        </p:txBody>
      </p:sp>
      <p:sp>
        <p:nvSpPr>
          <p:cNvPr id="40971" name="Rectangle 11"/>
          <p:cNvSpPr>
            <a:spLocks noChangeArrowheads="1"/>
          </p:cNvSpPr>
          <p:nvPr/>
        </p:nvSpPr>
        <p:spPr bwMode="auto">
          <a:xfrm>
            <a:off x="6018790" y="2462212"/>
            <a:ext cx="2579110" cy="1222376"/>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Responsiveness</a:t>
            </a:r>
          </a:p>
          <a:p>
            <a:pPr algn="ctr" eaLnBrk="1" hangingPunct="1">
              <a:spcBef>
                <a:spcPct val="0"/>
              </a:spcBef>
              <a:buFontTx/>
              <a:buNone/>
            </a:pPr>
            <a:r>
              <a:rPr lang="en-US" altLang="en-US" sz="1800" b="1" dirty="0">
                <a:solidFill>
                  <a:srgbClr val="FFFFFF"/>
                </a:solidFill>
              </a:rPr>
              <a:t>(the way people are </a:t>
            </a:r>
          </a:p>
          <a:p>
            <a:pPr algn="ctr" eaLnBrk="1" hangingPunct="1">
              <a:spcBef>
                <a:spcPct val="0"/>
              </a:spcBef>
              <a:buFontTx/>
              <a:buNone/>
            </a:pPr>
            <a:r>
              <a:rPr lang="en-US" altLang="en-US" sz="1800" b="1" dirty="0">
                <a:solidFill>
                  <a:srgbClr val="FFFFFF"/>
                </a:solidFill>
              </a:rPr>
              <a:t>treated and the</a:t>
            </a:r>
            <a:r>
              <a:rPr lang="en-US" altLang="en-US" sz="1800" dirty="0">
                <a:solidFill>
                  <a:srgbClr val="FFFFFF"/>
                </a:solidFill>
              </a:rPr>
              <a:t> </a:t>
            </a:r>
          </a:p>
          <a:p>
            <a:pPr algn="ctr" eaLnBrk="1" hangingPunct="1">
              <a:spcBef>
                <a:spcPct val="0"/>
              </a:spcBef>
              <a:buFontTx/>
              <a:buNone/>
            </a:pPr>
            <a:r>
              <a:rPr lang="en-US" altLang="en-US" sz="1800" b="1" dirty="0">
                <a:solidFill>
                  <a:srgbClr val="FFFFFF"/>
                </a:solidFill>
              </a:rPr>
              <a:t>environment)</a:t>
            </a:r>
          </a:p>
        </p:txBody>
      </p:sp>
      <p:sp>
        <p:nvSpPr>
          <p:cNvPr id="40972" name="Rectangle 12"/>
          <p:cNvSpPr>
            <a:spLocks noChangeArrowheads="1"/>
          </p:cNvSpPr>
          <p:nvPr/>
        </p:nvSpPr>
        <p:spPr bwMode="auto">
          <a:xfrm>
            <a:off x="6018790" y="5082237"/>
            <a:ext cx="2590800" cy="914400"/>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Fairness in </a:t>
            </a:r>
          </a:p>
          <a:p>
            <a:pPr algn="ctr" eaLnBrk="1" hangingPunct="1">
              <a:spcBef>
                <a:spcPct val="0"/>
              </a:spcBef>
              <a:buFontTx/>
              <a:buNone/>
            </a:pPr>
            <a:r>
              <a:rPr lang="en-US" altLang="en-US" sz="1800" b="1" dirty="0">
                <a:solidFill>
                  <a:srgbClr val="FFFFFF"/>
                </a:solidFill>
              </a:rPr>
              <a:t>financial </a:t>
            </a:r>
          </a:p>
          <a:p>
            <a:pPr algn="ctr" eaLnBrk="1" hangingPunct="1">
              <a:spcBef>
                <a:spcPct val="0"/>
              </a:spcBef>
              <a:buFontTx/>
              <a:buNone/>
            </a:pPr>
            <a:r>
              <a:rPr lang="en-US" altLang="en-US" sz="1800" b="1" dirty="0">
                <a:solidFill>
                  <a:srgbClr val="FFFFFF"/>
                </a:solidFill>
              </a:rPr>
              <a:t>contribution</a:t>
            </a:r>
          </a:p>
        </p:txBody>
      </p:sp>
      <p:sp>
        <p:nvSpPr>
          <p:cNvPr id="40973" name="Rectangle 13"/>
          <p:cNvSpPr>
            <a:spLocks noChangeArrowheads="1"/>
          </p:cNvSpPr>
          <p:nvPr/>
        </p:nvSpPr>
        <p:spPr bwMode="auto">
          <a:xfrm>
            <a:off x="3924300" y="2584450"/>
            <a:ext cx="1371600" cy="304800"/>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Quality</a:t>
            </a:r>
          </a:p>
        </p:txBody>
      </p:sp>
      <p:sp>
        <p:nvSpPr>
          <p:cNvPr id="40974" name="Rectangle 14"/>
          <p:cNvSpPr>
            <a:spLocks noChangeArrowheads="1"/>
          </p:cNvSpPr>
          <p:nvPr/>
        </p:nvSpPr>
        <p:spPr bwMode="auto">
          <a:xfrm>
            <a:off x="3924300" y="3271838"/>
            <a:ext cx="1371600" cy="304800"/>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Coverage</a:t>
            </a:r>
          </a:p>
        </p:txBody>
      </p:sp>
      <p:sp>
        <p:nvSpPr>
          <p:cNvPr id="40975" name="Rectangle 15"/>
          <p:cNvSpPr>
            <a:spLocks noChangeArrowheads="1"/>
          </p:cNvSpPr>
          <p:nvPr/>
        </p:nvSpPr>
        <p:spPr bwMode="auto">
          <a:xfrm>
            <a:off x="3982172" y="5036199"/>
            <a:ext cx="1371600" cy="304800"/>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Efficiency</a:t>
            </a:r>
          </a:p>
        </p:txBody>
      </p:sp>
      <p:sp>
        <p:nvSpPr>
          <p:cNvPr id="40976" name="AutoShape 16"/>
          <p:cNvSpPr>
            <a:spLocks/>
          </p:cNvSpPr>
          <p:nvPr/>
        </p:nvSpPr>
        <p:spPr bwMode="auto">
          <a:xfrm>
            <a:off x="3382963" y="2462213"/>
            <a:ext cx="381000" cy="3432175"/>
          </a:xfrm>
          <a:prstGeom prst="rightBrace">
            <a:avLst>
              <a:gd name="adj1" fmla="val 0"/>
              <a:gd name="adj2" fmla="val 50000"/>
            </a:avLst>
          </a:prstGeom>
          <a:noFill/>
          <a:ln w="50800">
            <a:solidFill>
              <a:srgbClr val="808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endParaRPr lang="en-US" altLang="en-US" sz="2400" b="1">
              <a:solidFill>
                <a:srgbClr val="FFFFFF"/>
              </a:solidFill>
            </a:endParaRPr>
          </a:p>
        </p:txBody>
      </p:sp>
      <p:sp>
        <p:nvSpPr>
          <p:cNvPr id="40977" name="AutoShape 17"/>
          <p:cNvSpPr>
            <a:spLocks/>
          </p:cNvSpPr>
          <p:nvPr/>
        </p:nvSpPr>
        <p:spPr bwMode="auto">
          <a:xfrm>
            <a:off x="5408613" y="2674938"/>
            <a:ext cx="381000" cy="3143250"/>
          </a:xfrm>
          <a:prstGeom prst="leftBrace">
            <a:avLst>
              <a:gd name="adj1" fmla="val 53358"/>
              <a:gd name="adj2" fmla="val 50000"/>
            </a:avLst>
          </a:prstGeom>
          <a:noFill/>
          <a:ln w="50800">
            <a:solidFill>
              <a:srgbClr val="808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endParaRPr lang="en-US" altLang="en-US" sz="2400" b="1">
              <a:solidFill>
                <a:srgbClr val="FFFFFF"/>
              </a:solidFill>
            </a:endParaRPr>
          </a:p>
        </p:txBody>
      </p:sp>
      <p:sp>
        <p:nvSpPr>
          <p:cNvPr id="40978" name="AutoShape 18"/>
          <p:cNvSpPr>
            <a:spLocks noChangeArrowheads="1"/>
          </p:cNvSpPr>
          <p:nvPr/>
        </p:nvSpPr>
        <p:spPr bwMode="auto">
          <a:xfrm>
            <a:off x="3954463" y="3684588"/>
            <a:ext cx="1371600" cy="1219200"/>
          </a:xfrm>
          <a:prstGeom prst="rightArrow">
            <a:avLst>
              <a:gd name="adj1" fmla="val 50000"/>
              <a:gd name="adj2" fmla="val 28125"/>
            </a:avLst>
          </a:prstGeom>
          <a:solidFill>
            <a:srgbClr val="808080"/>
          </a:solidFill>
          <a:ln w="25400">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endParaRPr lang="en-US" altLang="en-US" sz="2400" b="1">
              <a:solidFill>
                <a:srgbClr val="FFFFFF"/>
              </a:solidFill>
            </a:endParaRPr>
          </a:p>
        </p:txBody>
      </p:sp>
      <p:sp>
        <p:nvSpPr>
          <p:cNvPr id="40979" name="TextBox 2"/>
          <p:cNvSpPr txBox="1">
            <a:spLocks noChangeArrowheads="1"/>
          </p:cNvSpPr>
          <p:nvPr/>
        </p:nvSpPr>
        <p:spPr bwMode="auto">
          <a:xfrm>
            <a:off x="309563" y="6415088"/>
            <a:ext cx="15208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200">
                <a:solidFill>
                  <a:srgbClr val="FFFFFF"/>
                </a:solidFill>
                <a:latin typeface="Times New Roman" pitchFamily="18" charset="0"/>
              </a:rPr>
              <a:t>Source:  WHO, 2000.</a:t>
            </a:r>
          </a:p>
        </p:txBody>
      </p:sp>
      <p:sp>
        <p:nvSpPr>
          <p:cNvPr id="40980" name="Slide Number Placeholder 38"/>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fld id="{61624491-7417-4F58-8DE2-86D605CEBE2C}" type="slidenum">
              <a:rPr lang="ja-JP" altLang="en-US" sz="1000" smtClean="0">
                <a:solidFill>
                  <a:srgbClr val="969696"/>
                </a:solidFill>
                <a:ea typeface="ＭＳ Ｐゴシック" pitchFamily="-1" charset="-128"/>
              </a:rPr>
              <a:pPr algn="ctr" eaLnBrk="1" hangingPunct="1">
                <a:spcBef>
                  <a:spcPct val="0"/>
                </a:spcBef>
                <a:buFontTx/>
                <a:buNone/>
              </a:pPr>
              <a:t>8</a:t>
            </a:fld>
            <a:endParaRPr lang="en-US" altLang="ja-JP" sz="1000" smtClean="0">
              <a:solidFill>
                <a:srgbClr val="969696"/>
              </a:solidFill>
              <a:ea typeface="ＭＳ Ｐゴシック" pitchFamily="-1" charset="-128"/>
            </a:endParaRPr>
          </a:p>
        </p:txBody>
      </p:sp>
      <p:sp>
        <p:nvSpPr>
          <p:cNvPr id="40981" name="Rectangle 8"/>
          <p:cNvSpPr>
            <a:spLocks noChangeArrowheads="1"/>
          </p:cNvSpPr>
          <p:nvPr/>
        </p:nvSpPr>
        <p:spPr bwMode="auto">
          <a:xfrm>
            <a:off x="1175906" y="3079173"/>
            <a:ext cx="2057400" cy="490538"/>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Human resources</a:t>
            </a:r>
          </a:p>
        </p:txBody>
      </p:sp>
      <p:sp>
        <p:nvSpPr>
          <p:cNvPr id="40982" name="Rectangle 8"/>
          <p:cNvSpPr>
            <a:spLocks noChangeArrowheads="1"/>
          </p:cNvSpPr>
          <p:nvPr/>
        </p:nvSpPr>
        <p:spPr bwMode="auto">
          <a:xfrm>
            <a:off x="1199718" y="3756026"/>
            <a:ext cx="2057400" cy="490537"/>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a:solidFill>
                  <a:srgbClr val="FFFFFF"/>
                </a:solidFill>
              </a:rPr>
              <a:t>Information</a:t>
            </a:r>
          </a:p>
        </p:txBody>
      </p:sp>
      <p:sp>
        <p:nvSpPr>
          <p:cNvPr id="23" name="Rectangle 15"/>
          <p:cNvSpPr>
            <a:spLocks noChangeArrowheads="1"/>
          </p:cNvSpPr>
          <p:nvPr/>
        </p:nvSpPr>
        <p:spPr bwMode="auto">
          <a:xfrm>
            <a:off x="4037013" y="5624296"/>
            <a:ext cx="1371600" cy="304800"/>
          </a:xfrm>
          <a:prstGeom prst="rect">
            <a:avLst/>
          </a:prstGeom>
          <a:solidFill>
            <a:srgbClr val="006699"/>
          </a:solidFill>
          <a:ln w="9525">
            <a:solidFill>
              <a:schemeClr val="tx1"/>
            </a:solidFill>
            <a:miter lim="800000"/>
            <a:headEnd/>
            <a:tailEnd/>
          </a:ln>
        </p:spPr>
        <p:txBody>
          <a:bodyPr wrap="none" anchor="ctr"/>
          <a:lstStyle>
            <a:lvl1pPr algn="l">
              <a:spcBef>
                <a:spcPct val="20000"/>
              </a:spcBef>
              <a:buChar char="•"/>
              <a:defRPr sz="3200">
                <a:solidFill>
                  <a:srgbClr val="006666"/>
                </a:solidFill>
                <a:latin typeface="Arial" charset="0"/>
              </a:defRPr>
            </a:lvl1pPr>
            <a:lvl2pPr marL="742950" indent="-285750" algn="l">
              <a:spcBef>
                <a:spcPct val="20000"/>
              </a:spcBef>
              <a:buChar char="–"/>
              <a:defRPr sz="2800">
                <a:solidFill>
                  <a:srgbClr val="006600"/>
                </a:solidFill>
                <a:latin typeface="Arial" charset="0"/>
              </a:defRPr>
            </a:lvl2pPr>
            <a:lvl3pPr marL="1143000" indent="-228600" algn="l">
              <a:spcBef>
                <a:spcPct val="20000"/>
              </a:spcBef>
              <a:buChar char="•"/>
              <a:defRPr sz="2400">
                <a:solidFill>
                  <a:srgbClr val="006600"/>
                </a:solidFill>
                <a:latin typeface="Arial" charset="0"/>
              </a:defRPr>
            </a:lvl3pPr>
            <a:lvl4pPr marL="1600200" indent="-228600" algn="l">
              <a:spcBef>
                <a:spcPct val="20000"/>
              </a:spcBef>
              <a:buChar char="–"/>
              <a:defRPr sz="2000">
                <a:solidFill>
                  <a:srgbClr val="006600"/>
                </a:solidFill>
                <a:latin typeface="Arial" charset="0"/>
              </a:defRPr>
            </a:lvl4pPr>
            <a:lvl5pPr marL="2057400" indent="-228600" algn="l">
              <a:spcBef>
                <a:spcPct val="20000"/>
              </a:spcBef>
              <a:buChar char="»"/>
              <a:defRPr sz="2000">
                <a:solidFill>
                  <a:srgbClr val="006600"/>
                </a:solidFill>
                <a:latin typeface="Arial" charset="0"/>
              </a:defRPr>
            </a:lvl5pPr>
            <a:lvl6pPr marL="2514600" indent="-228600" eaLnBrk="0" fontAlgn="base" hangingPunct="0">
              <a:spcBef>
                <a:spcPct val="20000"/>
              </a:spcBef>
              <a:spcAft>
                <a:spcPct val="0"/>
              </a:spcAft>
              <a:buChar char="»"/>
              <a:defRPr sz="2000">
                <a:solidFill>
                  <a:srgbClr val="006600"/>
                </a:solidFill>
                <a:latin typeface="Arial" charset="0"/>
              </a:defRPr>
            </a:lvl6pPr>
            <a:lvl7pPr marL="2971800" indent="-228600" eaLnBrk="0" fontAlgn="base" hangingPunct="0">
              <a:spcBef>
                <a:spcPct val="20000"/>
              </a:spcBef>
              <a:spcAft>
                <a:spcPct val="0"/>
              </a:spcAft>
              <a:buChar char="»"/>
              <a:defRPr sz="2000">
                <a:solidFill>
                  <a:srgbClr val="006600"/>
                </a:solidFill>
                <a:latin typeface="Arial" charset="0"/>
              </a:defRPr>
            </a:lvl7pPr>
            <a:lvl8pPr marL="3429000" indent="-228600" eaLnBrk="0" fontAlgn="base" hangingPunct="0">
              <a:spcBef>
                <a:spcPct val="20000"/>
              </a:spcBef>
              <a:spcAft>
                <a:spcPct val="0"/>
              </a:spcAft>
              <a:buChar char="»"/>
              <a:defRPr sz="2000">
                <a:solidFill>
                  <a:srgbClr val="006600"/>
                </a:solidFill>
                <a:latin typeface="Arial" charset="0"/>
              </a:defRPr>
            </a:lvl8pPr>
            <a:lvl9pPr marL="3886200" indent="-228600" eaLnBrk="0" fontAlgn="base" hangingPunct="0">
              <a:spcBef>
                <a:spcPct val="20000"/>
              </a:spcBef>
              <a:spcAft>
                <a:spcPct val="0"/>
              </a:spcAft>
              <a:buChar char="»"/>
              <a:defRPr sz="2000">
                <a:solidFill>
                  <a:srgbClr val="006600"/>
                </a:solidFill>
                <a:latin typeface="Arial" charset="0"/>
              </a:defRPr>
            </a:lvl9pPr>
          </a:lstStyle>
          <a:p>
            <a:pPr algn="ctr" eaLnBrk="1" hangingPunct="1">
              <a:spcBef>
                <a:spcPct val="0"/>
              </a:spcBef>
              <a:buFontTx/>
              <a:buNone/>
            </a:pPr>
            <a:r>
              <a:rPr lang="en-US" altLang="en-US" sz="1800" b="1" dirty="0" smtClean="0">
                <a:solidFill>
                  <a:srgbClr val="FFFFFF"/>
                </a:solidFill>
              </a:rPr>
              <a:t>Safety</a:t>
            </a:r>
            <a:endParaRPr lang="en-US" altLang="en-US" sz="1800" b="1" dirty="0">
              <a:solidFill>
                <a:srgbClr val="FFFFFF"/>
              </a:solidFill>
            </a:endParaRPr>
          </a:p>
        </p:txBody>
      </p:sp>
    </p:spTree>
    <p:extLst>
      <p:ext uri="{BB962C8B-B14F-4D97-AF65-F5344CB8AC3E}">
        <p14:creationId xmlns:p14="http://schemas.microsoft.com/office/powerpoint/2010/main" val="29018150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33400" y="152400"/>
            <a:ext cx="7762875" cy="1143000"/>
          </a:xfrm>
        </p:spPr>
        <p:txBody>
          <a:bodyPr/>
          <a:lstStyle/>
          <a:p>
            <a:r>
              <a:rPr lang="en-US" altLang="en-US" sz="4000" dirty="0" smtClean="0">
                <a:solidFill>
                  <a:srgbClr val="002060"/>
                </a:solidFill>
              </a:rPr>
              <a:t>Health System and HIS</a:t>
            </a:r>
          </a:p>
        </p:txBody>
      </p:sp>
      <p:sp>
        <p:nvSpPr>
          <p:cNvPr id="44035" name="Rectangle 3"/>
          <p:cNvSpPr>
            <a:spLocks noGrp="1" noChangeArrowheads="1"/>
          </p:cNvSpPr>
          <p:nvPr>
            <p:ph type="body" idx="1"/>
          </p:nvPr>
        </p:nvSpPr>
        <p:spPr>
          <a:xfrm>
            <a:off x="762000" y="1600200"/>
            <a:ext cx="7762875" cy="3962400"/>
          </a:xfrm>
        </p:spPr>
        <p:txBody>
          <a:bodyPr/>
          <a:lstStyle/>
          <a:p>
            <a:pPr>
              <a:spcBef>
                <a:spcPts val="600"/>
              </a:spcBef>
            </a:pPr>
            <a:r>
              <a:rPr lang="en-US" altLang="en-US" dirty="0" smtClean="0"/>
              <a:t>What is an information system?</a:t>
            </a:r>
          </a:p>
          <a:p>
            <a:pPr lvl="1">
              <a:spcBef>
                <a:spcPts val="600"/>
              </a:spcBef>
            </a:pPr>
            <a:r>
              <a:rPr lang="en-US" altLang="en-US" dirty="0" smtClean="0"/>
              <a:t>“ …  a system that provides specific information support to the decision-making process at each level of an organization” (</a:t>
            </a:r>
            <a:r>
              <a:rPr lang="en-US" altLang="en-US" dirty="0" err="1" smtClean="0"/>
              <a:t>Hurtubise</a:t>
            </a:r>
            <a:r>
              <a:rPr lang="en-US" altLang="en-US" dirty="0" smtClean="0"/>
              <a:t>, 1984)</a:t>
            </a:r>
          </a:p>
          <a:p>
            <a:pPr lvl="1">
              <a:spcBef>
                <a:spcPts val="600"/>
              </a:spcBef>
            </a:pPr>
            <a:endParaRPr lang="en-US" altLang="en-US" dirty="0" smtClean="0"/>
          </a:p>
          <a:p>
            <a:pPr>
              <a:spcBef>
                <a:spcPts val="600"/>
              </a:spcBef>
            </a:pPr>
            <a:r>
              <a:rPr lang="en-US" altLang="en-US" dirty="0" smtClean="0"/>
              <a:t>What is a HEALTH information system?</a:t>
            </a:r>
          </a:p>
          <a:p>
            <a:pPr lvl="1">
              <a:spcBef>
                <a:spcPts val="600"/>
              </a:spcBef>
            </a:pPr>
            <a:r>
              <a:rPr lang="en-US" altLang="en-US" dirty="0" smtClean="0"/>
              <a:t>…  a system that provides specific information support to the decision-making process at each level of the health system</a:t>
            </a:r>
          </a:p>
          <a:p>
            <a:pPr>
              <a:spcBef>
                <a:spcPts val="600"/>
              </a:spcBef>
            </a:pPr>
            <a:endParaRPr lang="en-US" altLang="en-US" dirty="0" smtClean="0"/>
          </a:p>
        </p:txBody>
      </p:sp>
      <p:sp>
        <p:nvSpPr>
          <p:cNvPr id="5" name="Slide Number Placeholder 4"/>
          <p:cNvSpPr>
            <a:spLocks noGrp="1"/>
          </p:cNvSpPr>
          <p:nvPr>
            <p:ph type="sldNum" sz="quarter" idx="10"/>
          </p:nvPr>
        </p:nvSpPr>
        <p:spPr/>
        <p:txBody>
          <a:bodyPr/>
          <a:lstStyle/>
          <a:p>
            <a:pPr>
              <a:defRPr/>
            </a:pPr>
            <a:fld id="{0F283FCF-FDBB-48FA-913A-B727ECA0621D}" type="slidenum">
              <a:rPr lang="ja-JP" altLang="en-US"/>
              <a:pPr>
                <a:defRPr/>
              </a:pPr>
              <a:t>9</a:t>
            </a:fld>
            <a:endParaRPr lang="en-US" altLang="ja-JP" dirty="0"/>
          </a:p>
        </p:txBody>
      </p:sp>
    </p:spTree>
    <p:extLst>
      <p:ext uri="{BB962C8B-B14F-4D97-AF65-F5344CB8AC3E}">
        <p14:creationId xmlns:p14="http://schemas.microsoft.com/office/powerpoint/2010/main" val="313891000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Custom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E185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ule1" id="{C775E27B-44B0-C147-97E6-0A4964F6493B}" vid="{CBADA15B-350F-B340-9640-5D29C527A333}"/>
    </a:ext>
  </a:ext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odule1" id="{C775E27B-44B0-C147-97E6-0A4964F6493B}" vid="{C7EB03B5-932C-7848-BE89-CF0D2D9EFA4B}"/>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C83303621329D4DAFC578165ED47C26" ma:contentTypeVersion="0" ma:contentTypeDescription="Create a new document." ma:contentTypeScope="" ma:versionID="e9c678eae885f8b7595ed37087805c11">
  <xsd:schema xmlns:xsd="http://www.w3.org/2001/XMLSchema" xmlns:xs="http://www.w3.org/2001/XMLSchema" xmlns:p="http://schemas.microsoft.com/office/2006/metadata/properties" targetNamespace="http://schemas.microsoft.com/office/2006/metadata/properties" ma:root="true" ma:fieldsID="abc59ee2edf01cfb808cadb27e045d2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6DE36A-A516-4788-951F-7B89AEED03E0}">
  <ds:schemaRefs>
    <ds:schemaRef ds:uri="http://purl.org/dc/terms/"/>
    <ds:schemaRef ds:uri="http://schemas.microsoft.com/office/2006/metadata/propertie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 ds:uri="http://purl.org/dc/elements/1.1/"/>
  </ds:schemaRefs>
</ds:datastoreItem>
</file>

<file path=customXml/itemProps2.xml><?xml version="1.0" encoding="utf-8"?>
<ds:datastoreItem xmlns:ds="http://schemas.openxmlformats.org/officeDocument/2006/customXml" ds:itemID="{40796EEA-4D48-4BFD-9198-168290D3B4B8}">
  <ds:schemaRefs>
    <ds:schemaRef ds:uri="http://schemas.microsoft.com/sharepoint/v3/contenttype/forms"/>
  </ds:schemaRefs>
</ds:datastoreItem>
</file>

<file path=customXml/itemProps3.xml><?xml version="1.0" encoding="utf-8"?>
<ds:datastoreItem xmlns:ds="http://schemas.openxmlformats.org/officeDocument/2006/customXml" ds:itemID="{5A9D3899-814F-4A57-927F-19658294E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test template</Template>
  <TotalTime>9201</TotalTime>
  <Words>2720</Words>
  <Application>Microsoft Office PowerPoint</Application>
  <PresentationFormat>On-screen Show (4:3)</PresentationFormat>
  <Paragraphs>390</Paragraphs>
  <Slides>28</Slides>
  <Notes>28</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28</vt:i4>
      </vt:variant>
    </vt:vector>
  </HeadingPairs>
  <TitlesOfParts>
    <vt:vector size="39" baseType="lpstr">
      <vt:lpstr>ＭＳ Ｐゴシック</vt:lpstr>
      <vt:lpstr>ＭＳ Ｐゴシック</vt:lpstr>
      <vt:lpstr>Arial</vt:lpstr>
      <vt:lpstr>Calibri</vt:lpstr>
      <vt:lpstr>Century Gothic</vt:lpstr>
      <vt:lpstr>Courier New</vt:lpstr>
      <vt:lpstr>Futura LT Pro Book</vt:lpstr>
      <vt:lpstr>Times New Roman</vt:lpstr>
      <vt:lpstr>Theme1</vt:lpstr>
      <vt:lpstr>Custom Design</vt:lpstr>
      <vt:lpstr>1_Custom Design</vt:lpstr>
      <vt:lpstr>PowerPoint Presentation</vt:lpstr>
      <vt:lpstr>RHIS in the Spotlight:  MA4Health Summit in June 2015</vt:lpstr>
      <vt:lpstr>Module 1 Learning Objectives </vt:lpstr>
      <vt:lpstr>Module 1: Health System and Health Information System</vt:lpstr>
      <vt:lpstr>Group Exercise on Health System Strengthening </vt:lpstr>
      <vt:lpstr>The Health Challenges Based on a speech by Margaret Chan, M.D., World Health Organization (WHO) Director-General, at G8 Global Health Forum</vt:lpstr>
      <vt:lpstr>The Health Challenges Based on speech by Margaret Chan, M.D., World Health Organization (WHO) Director-General, at G8 Global Health Forum</vt:lpstr>
      <vt:lpstr>Functions and Goals of a Health System (2000)</vt:lpstr>
      <vt:lpstr>Health System and HIS</vt:lpstr>
      <vt:lpstr>Health Information System Supports Decision Making at All Levels</vt:lpstr>
      <vt:lpstr>The Health Information System Supports Decision Making at All Levels</vt:lpstr>
      <vt:lpstr>The Health Information System Supports Decision Making at All Levels</vt:lpstr>
      <vt:lpstr>Small-Group Exercise on Information Needs</vt:lpstr>
      <vt:lpstr>Management Functions and  Information Support</vt:lpstr>
      <vt:lpstr>Management Functions and  Information Support</vt:lpstr>
      <vt:lpstr>Sources of Health Information</vt:lpstr>
      <vt:lpstr>Sources of Health Information</vt:lpstr>
      <vt:lpstr>Components and Standards of a National Health  Information System (HMN, 2008)</vt:lpstr>
      <vt:lpstr>Definition of a Routine Health Information System</vt:lpstr>
      <vt:lpstr>The Universe of Routine Health Information Systems (Also Known as Institution-based Information Systems) </vt:lpstr>
      <vt:lpstr>The Universe of Routine Health Information Systems  (Also Known as Institution-based Information Systems) </vt:lpstr>
      <vt:lpstr>The Role and Importance of Decentralized  Routine Health Information Systems</vt:lpstr>
      <vt:lpstr>Performance Criteria of  a Well-Functioning Routine Health Information System</vt:lpstr>
      <vt:lpstr>Routine Health Information System Course</vt:lpstr>
      <vt:lpstr>Routine Health Information System Course</vt:lpstr>
      <vt:lpstr>Course Modules</vt:lpstr>
      <vt:lpstr>Course Modules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Sahar T</dc:creator>
  <cp:lastModifiedBy>Hoover, Donald Wayne</cp:lastModifiedBy>
  <cp:revision>149</cp:revision>
  <cp:lastPrinted>2016-08-19T17:35:58Z</cp:lastPrinted>
  <dcterms:created xsi:type="dcterms:W3CDTF">2015-09-25T17:36:19Z</dcterms:created>
  <dcterms:modified xsi:type="dcterms:W3CDTF">2017-02-06T23:34:32Z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0x010100BC83303621329D4DAFC578165ED47C26</vt:lpwstr>
  </property>
</Properties>
</file>