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handoutMasterIdLst>
    <p:handoutMasterId r:id="rId12"/>
  </p:handoutMasterIdLst>
  <p:sldIdLst>
    <p:sldId id="291" r:id="rId5"/>
    <p:sldId id="260" r:id="rId6"/>
    <p:sldId id="288" r:id="rId7"/>
    <p:sldId id="293" r:id="rId8"/>
    <p:sldId id="294" r:id="rId9"/>
    <p:sldId id="292" r:id="rId10"/>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Calibri" charset="0"/>
        <a:ea typeface="Arial" charset="0"/>
        <a:cs typeface="Arial" charset="0"/>
      </a:defRPr>
    </a:lvl1pPr>
    <a:lvl2pPr marL="457200" algn="l" rtl="0" eaLnBrk="0" fontAlgn="base" hangingPunct="0">
      <a:spcBef>
        <a:spcPct val="0"/>
      </a:spcBef>
      <a:spcAft>
        <a:spcPct val="0"/>
      </a:spcAft>
      <a:defRPr kern="1200">
        <a:solidFill>
          <a:schemeClr val="tx1"/>
        </a:solidFill>
        <a:latin typeface="Calibri" charset="0"/>
        <a:ea typeface="Arial" charset="0"/>
        <a:cs typeface="Arial" charset="0"/>
      </a:defRPr>
    </a:lvl2pPr>
    <a:lvl3pPr marL="914400" algn="l" rtl="0" eaLnBrk="0" fontAlgn="base" hangingPunct="0">
      <a:spcBef>
        <a:spcPct val="0"/>
      </a:spcBef>
      <a:spcAft>
        <a:spcPct val="0"/>
      </a:spcAft>
      <a:defRPr kern="1200">
        <a:solidFill>
          <a:schemeClr val="tx1"/>
        </a:solidFill>
        <a:latin typeface="Calibri" charset="0"/>
        <a:ea typeface="Arial" charset="0"/>
        <a:cs typeface="Arial" charset="0"/>
      </a:defRPr>
    </a:lvl3pPr>
    <a:lvl4pPr marL="1371600" algn="l" rtl="0" eaLnBrk="0" fontAlgn="base" hangingPunct="0">
      <a:spcBef>
        <a:spcPct val="0"/>
      </a:spcBef>
      <a:spcAft>
        <a:spcPct val="0"/>
      </a:spcAft>
      <a:defRPr kern="1200">
        <a:solidFill>
          <a:schemeClr val="tx1"/>
        </a:solidFill>
        <a:latin typeface="Calibri" charset="0"/>
        <a:ea typeface="Arial" charset="0"/>
        <a:cs typeface="Arial" charset="0"/>
      </a:defRPr>
    </a:lvl4pPr>
    <a:lvl5pPr marL="1828800" algn="l" rtl="0" eaLnBrk="0" fontAlgn="base" hangingPunct="0">
      <a:spcBef>
        <a:spcPct val="0"/>
      </a:spcBef>
      <a:spcAft>
        <a:spcPct val="0"/>
      </a:spcAft>
      <a:defRPr kern="1200">
        <a:solidFill>
          <a:schemeClr val="tx1"/>
        </a:solidFill>
        <a:latin typeface="Calibri" charset="0"/>
        <a:ea typeface="Arial" charset="0"/>
        <a:cs typeface="Arial" charset="0"/>
      </a:defRPr>
    </a:lvl5pPr>
    <a:lvl6pPr marL="2286000" algn="l" defTabSz="914400" rtl="0" eaLnBrk="1" latinLnBrk="0" hangingPunct="1">
      <a:defRPr kern="1200">
        <a:solidFill>
          <a:schemeClr val="tx1"/>
        </a:solidFill>
        <a:latin typeface="Calibri" charset="0"/>
        <a:ea typeface="Arial" charset="0"/>
        <a:cs typeface="Arial" charset="0"/>
      </a:defRPr>
    </a:lvl6pPr>
    <a:lvl7pPr marL="2743200" algn="l" defTabSz="914400" rtl="0" eaLnBrk="1" latinLnBrk="0" hangingPunct="1">
      <a:defRPr kern="1200">
        <a:solidFill>
          <a:schemeClr val="tx1"/>
        </a:solidFill>
        <a:latin typeface="Calibri" charset="0"/>
        <a:ea typeface="Arial" charset="0"/>
        <a:cs typeface="Arial" charset="0"/>
      </a:defRPr>
    </a:lvl7pPr>
    <a:lvl8pPr marL="3200400" algn="l" defTabSz="914400" rtl="0" eaLnBrk="1" latinLnBrk="0" hangingPunct="1">
      <a:defRPr kern="1200">
        <a:solidFill>
          <a:schemeClr val="tx1"/>
        </a:solidFill>
        <a:latin typeface="Calibri" charset="0"/>
        <a:ea typeface="Arial" charset="0"/>
        <a:cs typeface="Arial" charset="0"/>
      </a:defRPr>
    </a:lvl8pPr>
    <a:lvl9pPr marL="3657600" algn="l" defTabSz="914400" rtl="0" eaLnBrk="1" latinLnBrk="0" hangingPunct="1">
      <a:defRPr kern="1200">
        <a:solidFill>
          <a:schemeClr val="tx1"/>
        </a:solidFill>
        <a:latin typeface="Calibri" charset="0"/>
        <a:ea typeface="Arial" charset="0"/>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ELADES, Eduardo" initials="celadese"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AA2473"/>
    <a:srgbClr val="138D84"/>
    <a:srgbClr val="DAA51C"/>
    <a:srgbClr val="232C67"/>
    <a:srgbClr val="F46E20"/>
    <a:srgbClr val="6BCEF6"/>
    <a:srgbClr val="4F6629"/>
    <a:srgbClr val="0092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571" autoAdjust="0"/>
    <p:restoredTop sz="80581" autoAdjust="0"/>
  </p:normalViewPr>
  <p:slideViewPr>
    <p:cSldViewPr>
      <p:cViewPr varScale="1">
        <p:scale>
          <a:sx n="67" d="100"/>
          <a:sy n="67" d="100"/>
        </p:scale>
        <p:origin x="1277" y="8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70" d="100"/>
          <a:sy n="70" d="100"/>
        </p:scale>
        <p:origin x="-3438" y="-51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eaLnBrk="1" hangingPunct="1">
              <a:defRPr sz="1200">
                <a:latin typeface="Calibri" panose="020F0502020204030204" pitchFamily="34" charset="0"/>
                <a:ea typeface="+mn-ea"/>
                <a:cs typeface="Arial" panose="020B0604020202020204" pitchFamily="34"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eaLnBrk="1" hangingPunct="1">
              <a:defRPr sz="1200">
                <a:latin typeface="Calibri" panose="020F0502020204030204" pitchFamily="34" charset="0"/>
                <a:ea typeface="+mn-ea"/>
                <a:cs typeface="Arial" panose="020B0604020202020204" pitchFamily="34" charset="0"/>
              </a:defRPr>
            </a:lvl1pPr>
          </a:lstStyle>
          <a:p>
            <a:pPr>
              <a:defRPr/>
            </a:pPr>
            <a:fld id="{E4315AD2-7C2A-5B42-B52B-E11504ADF57D}" type="datetimeFigureOut">
              <a:rPr lang="en-US"/>
              <a:pPr>
                <a:defRPr/>
              </a:pPr>
              <a:t>2/8/2017</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eaLnBrk="1" hangingPunct="1">
              <a:defRPr sz="1200">
                <a:latin typeface="Calibri" panose="020F0502020204030204" pitchFamily="34" charset="0"/>
                <a:ea typeface="+mn-ea"/>
                <a:cs typeface="Arial" panose="020B0604020202020204" pitchFamily="34"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ea typeface="+mn-ea"/>
                <a:cs typeface="Arial" panose="020B0604020202020204" pitchFamily="34" charset="0"/>
              </a:defRPr>
            </a:lvl1pPr>
          </a:lstStyle>
          <a:p>
            <a:pPr>
              <a:defRPr/>
            </a:pPr>
            <a:fld id="{D75E08DD-9B9C-4648-8D9C-193DD3335F1D}" type="slidenum">
              <a:rPr lang="en-US" altLang="en-US"/>
              <a:pPr>
                <a:defRPr/>
              </a:pPr>
              <a:t>‹#›</a:t>
            </a:fld>
            <a:endParaRPr lang="en-US" altLang="en-US"/>
          </a:p>
        </p:txBody>
      </p:sp>
    </p:spTree>
    <p:extLst>
      <p:ext uri="{BB962C8B-B14F-4D97-AF65-F5344CB8AC3E}">
        <p14:creationId xmlns:p14="http://schemas.microsoft.com/office/powerpoint/2010/main" val="19623921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88139" tIns="44070" rIns="88139" bIns="44070" rtlCol="0"/>
          <a:lstStyle>
            <a:lvl1pPr algn="l" eaLnBrk="1" hangingPunct="1">
              <a:defRPr sz="1200">
                <a:latin typeface="Calibri" panose="020F0502020204030204" pitchFamily="34" charset="0"/>
                <a:ea typeface="+mn-ea"/>
                <a:cs typeface="Arial" charset="0"/>
              </a:defRPr>
            </a:lvl1pPr>
          </a:lstStyle>
          <a:p>
            <a:pPr>
              <a:defRPr/>
            </a:pPr>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88139" tIns="44070" rIns="88139" bIns="44070" rtlCol="0"/>
          <a:lstStyle>
            <a:lvl1pPr algn="r" eaLnBrk="1" hangingPunct="1">
              <a:defRPr sz="1200">
                <a:latin typeface="Calibri" panose="020F0502020204030204" pitchFamily="34" charset="0"/>
                <a:ea typeface="+mn-ea"/>
                <a:cs typeface="Arial" charset="0"/>
              </a:defRPr>
            </a:lvl1pPr>
          </a:lstStyle>
          <a:p>
            <a:pPr>
              <a:defRPr/>
            </a:pPr>
            <a:fld id="{3B2B2F5A-7924-074F-BCAC-9B9544D7C5E2}" type="datetimeFigureOut">
              <a:rPr lang="en-US"/>
              <a:pPr>
                <a:defRPr/>
              </a:pPr>
              <a:t>2/8/2017</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88139" tIns="44070" rIns="88139" bIns="44070"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1475"/>
          </a:xfrm>
          <a:prstGeom prst="rect">
            <a:avLst/>
          </a:prstGeom>
        </p:spPr>
        <p:txBody>
          <a:bodyPr vert="horz" lIns="88139" tIns="44070" rIns="88139" bIns="4407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31263"/>
            <a:ext cx="3038475" cy="463550"/>
          </a:xfrm>
          <a:prstGeom prst="rect">
            <a:avLst/>
          </a:prstGeom>
        </p:spPr>
        <p:txBody>
          <a:bodyPr vert="horz" lIns="88139" tIns="44070" rIns="88139" bIns="44070" rtlCol="0" anchor="b"/>
          <a:lstStyle>
            <a:lvl1pPr algn="l" eaLnBrk="1" hangingPunct="1">
              <a:defRPr sz="1200">
                <a:latin typeface="Calibri" panose="020F0502020204030204" pitchFamily="34" charset="0"/>
                <a:ea typeface="+mn-ea"/>
                <a:cs typeface="Arial" charset="0"/>
              </a:defRPr>
            </a:lvl1pPr>
          </a:lstStyle>
          <a:p>
            <a:pPr>
              <a:defRPr/>
            </a:pPr>
            <a:endParaRPr lang="en-US"/>
          </a:p>
        </p:txBody>
      </p:sp>
      <p:sp>
        <p:nvSpPr>
          <p:cNvPr id="7" name="Slide Number Placeholder 6"/>
          <p:cNvSpPr>
            <a:spLocks noGrp="1"/>
          </p:cNvSpPr>
          <p:nvPr>
            <p:ph type="sldNum" sz="quarter" idx="5"/>
          </p:nvPr>
        </p:nvSpPr>
        <p:spPr>
          <a:xfrm>
            <a:off x="3970338" y="8831263"/>
            <a:ext cx="3038475" cy="463550"/>
          </a:xfrm>
          <a:prstGeom prst="rect">
            <a:avLst/>
          </a:prstGeom>
        </p:spPr>
        <p:txBody>
          <a:bodyPr vert="horz" wrap="square" lIns="88139" tIns="44070" rIns="88139" bIns="44070" numCol="1" anchor="b" anchorCtr="0" compatLnSpc="1">
            <a:prstTxWarp prst="textNoShape">
              <a:avLst/>
            </a:prstTxWarp>
          </a:bodyPr>
          <a:lstStyle>
            <a:lvl1pPr algn="r" eaLnBrk="1" hangingPunct="1">
              <a:defRPr sz="1200">
                <a:latin typeface="Calibri" panose="020F0502020204030204" pitchFamily="34" charset="0"/>
                <a:ea typeface="+mn-ea"/>
                <a:cs typeface="Arial" panose="020B0604020202020204" pitchFamily="34" charset="0"/>
              </a:defRPr>
            </a:lvl1pPr>
          </a:lstStyle>
          <a:p>
            <a:pPr>
              <a:defRPr/>
            </a:pPr>
            <a:fld id="{C7F65FAE-17A6-854A-84CA-A8E969395379}" type="slidenum">
              <a:rPr lang="en-US" altLang="en-US"/>
              <a:pPr>
                <a:defRPr/>
              </a:pPr>
              <a:t>‹#›</a:t>
            </a:fld>
            <a:endParaRPr lang="en-US" altLang="en-US"/>
          </a:p>
        </p:txBody>
      </p:sp>
    </p:spTree>
    <p:extLst>
      <p:ext uri="{BB962C8B-B14F-4D97-AF65-F5344CB8AC3E}">
        <p14:creationId xmlns:p14="http://schemas.microsoft.com/office/powerpoint/2010/main" val="11462420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7F65FAE-17A6-854A-84CA-A8E969395379}" type="slidenum">
              <a:rPr lang="en-US" altLang="en-US" smtClean="0"/>
              <a:pPr>
                <a:defRPr/>
              </a:pPr>
              <a:t>1</a:t>
            </a:fld>
            <a:endParaRPr lang="en-US" altLang="en-US"/>
          </a:p>
        </p:txBody>
      </p:sp>
    </p:spTree>
    <p:extLst>
      <p:ext uri="{BB962C8B-B14F-4D97-AF65-F5344CB8AC3E}">
        <p14:creationId xmlns:p14="http://schemas.microsoft.com/office/powerpoint/2010/main" val="702107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r>
              <a:rPr lang="en-US" altLang="en-US" dirty="0" smtClean="0"/>
              <a:t>This slide is used to set the</a:t>
            </a:r>
            <a:r>
              <a:rPr lang="en-US" altLang="en-US" baseline="0" dirty="0" smtClean="0"/>
              <a:t> stage for Module 10 and explain the objectives of this module. The facilitator should reiterate that this module builds on all the concepts discussed in the previous modules.</a:t>
            </a: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defRPr>
            </a:lvl1pPr>
            <a:lvl2pPr marL="715963" indent="-274638">
              <a:spcBef>
                <a:spcPct val="30000"/>
              </a:spcBef>
              <a:defRPr sz="1200">
                <a:solidFill>
                  <a:schemeClr val="tx1"/>
                </a:solidFill>
                <a:latin typeface="Calibri" charset="0"/>
              </a:defRPr>
            </a:lvl2pPr>
            <a:lvl3pPr marL="1101725" indent="-219075">
              <a:spcBef>
                <a:spcPct val="30000"/>
              </a:spcBef>
              <a:defRPr sz="1200">
                <a:solidFill>
                  <a:schemeClr val="tx1"/>
                </a:solidFill>
                <a:latin typeface="Calibri" charset="0"/>
              </a:defRPr>
            </a:lvl3pPr>
            <a:lvl4pPr marL="1541463" indent="-219075">
              <a:spcBef>
                <a:spcPct val="30000"/>
              </a:spcBef>
              <a:defRPr sz="1200">
                <a:solidFill>
                  <a:schemeClr val="tx1"/>
                </a:solidFill>
                <a:latin typeface="Calibri" charset="0"/>
              </a:defRPr>
            </a:lvl4pPr>
            <a:lvl5pPr marL="1982788" indent="-219075">
              <a:spcBef>
                <a:spcPct val="30000"/>
              </a:spcBef>
              <a:defRPr sz="1200">
                <a:solidFill>
                  <a:schemeClr val="tx1"/>
                </a:solidFill>
                <a:latin typeface="Calibri" charset="0"/>
              </a:defRPr>
            </a:lvl5pPr>
            <a:lvl6pPr marL="2439988" indent="-219075" eaLnBrk="0" fontAlgn="base" hangingPunct="0">
              <a:spcBef>
                <a:spcPct val="30000"/>
              </a:spcBef>
              <a:spcAft>
                <a:spcPct val="0"/>
              </a:spcAft>
              <a:defRPr sz="1200">
                <a:solidFill>
                  <a:schemeClr val="tx1"/>
                </a:solidFill>
                <a:latin typeface="Calibri" charset="0"/>
              </a:defRPr>
            </a:lvl6pPr>
            <a:lvl7pPr marL="2897188" indent="-219075" eaLnBrk="0" fontAlgn="base" hangingPunct="0">
              <a:spcBef>
                <a:spcPct val="30000"/>
              </a:spcBef>
              <a:spcAft>
                <a:spcPct val="0"/>
              </a:spcAft>
              <a:defRPr sz="1200">
                <a:solidFill>
                  <a:schemeClr val="tx1"/>
                </a:solidFill>
                <a:latin typeface="Calibri" charset="0"/>
              </a:defRPr>
            </a:lvl7pPr>
            <a:lvl8pPr marL="3354388" indent="-219075" eaLnBrk="0" fontAlgn="base" hangingPunct="0">
              <a:spcBef>
                <a:spcPct val="30000"/>
              </a:spcBef>
              <a:spcAft>
                <a:spcPct val="0"/>
              </a:spcAft>
              <a:defRPr sz="1200">
                <a:solidFill>
                  <a:schemeClr val="tx1"/>
                </a:solidFill>
                <a:latin typeface="Calibri" charset="0"/>
              </a:defRPr>
            </a:lvl8pPr>
            <a:lvl9pPr marL="3811588" indent="-219075" eaLnBrk="0" fontAlgn="base" hangingPunct="0">
              <a:spcBef>
                <a:spcPct val="30000"/>
              </a:spcBef>
              <a:spcAft>
                <a:spcPct val="0"/>
              </a:spcAft>
              <a:defRPr sz="1200">
                <a:solidFill>
                  <a:schemeClr val="tx1"/>
                </a:solidFill>
                <a:latin typeface="Calibri" charset="0"/>
              </a:defRPr>
            </a:lvl9pPr>
          </a:lstStyle>
          <a:p>
            <a:pPr>
              <a:spcBef>
                <a:spcPct val="0"/>
              </a:spcBef>
            </a:pPr>
            <a:fld id="{E035FF35-118E-494B-8C7A-5B46BC99912F}" type="slidenum">
              <a:rPr lang="en-US" altLang="en-US">
                <a:ea typeface="Arial" charset="0"/>
                <a:cs typeface="Arial" charset="0"/>
              </a:rPr>
              <a:pPr>
                <a:spcBef>
                  <a:spcPct val="0"/>
                </a:spcBef>
              </a:pPr>
              <a:t>2</a:t>
            </a:fld>
            <a:endParaRPr lang="en-US" altLang="en-US">
              <a:ea typeface="Arial" charset="0"/>
              <a:cs typeface="Arial" charset="0"/>
            </a:endParaRPr>
          </a:p>
        </p:txBody>
      </p:sp>
    </p:spTree>
    <p:extLst>
      <p:ext uri="{BB962C8B-B14F-4D97-AF65-F5344CB8AC3E}">
        <p14:creationId xmlns:p14="http://schemas.microsoft.com/office/powerpoint/2010/main" val="871821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the first session of this module is focusing on the principles and roadmap for design and reform of RHIS; and for that we consider the six components of RHIS as laid down in the HMN framework. Like</a:t>
            </a:r>
            <a:r>
              <a:rPr lang="en-US" baseline="0" dirty="0" smtClean="0"/>
              <a:t> any system, for building RHIS we need to understand the inputs, processes, and outputs of RHIS, as well as the guiding principles for RHIS design or reform. These two concepts help us to follow a roadmap for RHIS strengthening. In this first session of this module, we will cover these concepts. </a:t>
            </a:r>
            <a:endParaRPr lang="en-US" dirty="0"/>
          </a:p>
        </p:txBody>
      </p:sp>
      <p:sp>
        <p:nvSpPr>
          <p:cNvPr id="4" name="Slide Number Placeholder 3"/>
          <p:cNvSpPr>
            <a:spLocks noGrp="1"/>
          </p:cNvSpPr>
          <p:nvPr>
            <p:ph type="sldNum" sz="quarter" idx="10"/>
          </p:nvPr>
        </p:nvSpPr>
        <p:spPr/>
        <p:txBody>
          <a:bodyPr/>
          <a:lstStyle/>
          <a:p>
            <a:pPr>
              <a:defRPr/>
            </a:pPr>
            <a:fld id="{C7F65FAE-17A6-854A-84CA-A8E969395379}" type="slidenum">
              <a:rPr lang="en-US" altLang="en-US" smtClean="0"/>
              <a:pPr>
                <a:defRPr/>
              </a:pPr>
              <a:t>3</a:t>
            </a:fld>
            <a:endParaRPr lang="en-US" altLang="en-US"/>
          </a:p>
        </p:txBody>
      </p:sp>
    </p:spTree>
    <p:extLst>
      <p:ext uri="{BB962C8B-B14F-4D97-AF65-F5344CB8AC3E}">
        <p14:creationId xmlns:p14="http://schemas.microsoft.com/office/powerpoint/2010/main" val="344481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the first session of this module is focusing on the principles and roadmap for design and reform of RHIS; and for that we consider the six components of RHIS as laid down in the HMN framework. Like</a:t>
            </a:r>
            <a:r>
              <a:rPr lang="en-US" baseline="0" dirty="0" smtClean="0"/>
              <a:t> any system, for building RHIS we need to understand the inputs, processes and outputs of RHIS, as well as the guiding principles for RHIS design or reform. These two concepts help us to follow a roadmap for RHIS strengthening. In this first session of this module we will cover these concepts. </a:t>
            </a:r>
            <a:endParaRPr lang="en-US" dirty="0"/>
          </a:p>
        </p:txBody>
      </p:sp>
      <p:sp>
        <p:nvSpPr>
          <p:cNvPr id="4" name="Slide Number Placeholder 3"/>
          <p:cNvSpPr>
            <a:spLocks noGrp="1"/>
          </p:cNvSpPr>
          <p:nvPr>
            <p:ph type="sldNum" sz="quarter" idx="10"/>
          </p:nvPr>
        </p:nvSpPr>
        <p:spPr/>
        <p:txBody>
          <a:bodyPr/>
          <a:lstStyle/>
          <a:p>
            <a:pPr>
              <a:defRPr/>
            </a:pPr>
            <a:fld id="{C7F65FAE-17A6-854A-84CA-A8E969395379}" type="slidenum">
              <a:rPr lang="en-US" altLang="en-US" smtClean="0"/>
              <a:pPr>
                <a:defRPr/>
              </a:pPr>
              <a:t>4</a:t>
            </a:fld>
            <a:endParaRPr lang="en-US" altLang="en-US"/>
          </a:p>
        </p:txBody>
      </p:sp>
    </p:spTree>
    <p:extLst>
      <p:ext uri="{BB962C8B-B14F-4D97-AF65-F5344CB8AC3E}">
        <p14:creationId xmlns:p14="http://schemas.microsoft.com/office/powerpoint/2010/main" val="344481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the first session of this module is focusing on the principles and roadmap for design and reform of RHIS; and for that we consider the six components of RHIS as laid down in the HMN framework. Like</a:t>
            </a:r>
            <a:r>
              <a:rPr lang="en-US" baseline="0" dirty="0" smtClean="0"/>
              <a:t> any system, for building RHIS we need to understand the inputs, processes and outputs of RHIS, as well as the guiding principles for RHIS design or reform. These two concepts help us to follow a roadmap for RHIS strengthening. In this first session of this module we will cover these concepts. </a:t>
            </a:r>
            <a:endParaRPr lang="en-US" dirty="0"/>
          </a:p>
        </p:txBody>
      </p:sp>
      <p:sp>
        <p:nvSpPr>
          <p:cNvPr id="4" name="Slide Number Placeholder 3"/>
          <p:cNvSpPr>
            <a:spLocks noGrp="1"/>
          </p:cNvSpPr>
          <p:nvPr>
            <p:ph type="sldNum" sz="quarter" idx="10"/>
          </p:nvPr>
        </p:nvSpPr>
        <p:spPr/>
        <p:txBody>
          <a:bodyPr/>
          <a:lstStyle/>
          <a:p>
            <a:pPr>
              <a:defRPr/>
            </a:pPr>
            <a:fld id="{C7F65FAE-17A6-854A-84CA-A8E969395379}" type="slidenum">
              <a:rPr lang="en-US" altLang="en-US" smtClean="0"/>
              <a:pPr>
                <a:defRPr/>
              </a:pPr>
              <a:t>5</a:t>
            </a:fld>
            <a:endParaRPr lang="en-US" altLang="en-US"/>
          </a:p>
        </p:txBody>
      </p:sp>
    </p:spTree>
    <p:extLst>
      <p:ext uri="{BB962C8B-B14F-4D97-AF65-F5344CB8AC3E}">
        <p14:creationId xmlns:p14="http://schemas.microsoft.com/office/powerpoint/2010/main" val="2800236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46DAC6-5992-4D4F-861F-5DD72D6CBE35}" type="slidenum">
              <a:rPr lang="en-US" altLang="en-US" smtClean="0"/>
              <a:pPr/>
              <a:t>6</a:t>
            </a:fld>
            <a:endParaRPr lang="en-US" altLang="en-US"/>
          </a:p>
        </p:txBody>
      </p:sp>
    </p:spTree>
    <p:extLst>
      <p:ext uri="{BB962C8B-B14F-4D97-AF65-F5344CB8AC3E}">
        <p14:creationId xmlns:p14="http://schemas.microsoft.com/office/powerpoint/2010/main" val="1810739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3129C67-F2DC-4ECC-B3FA-04669D0CECFE}" type="datetime1">
              <a:rPr lang="en-US" smtClean="0"/>
              <a:t>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FF968F2-BF6C-E24D-AB37-D736653A39CB}" type="slidenum">
              <a:rPr lang="en-US" altLang="en-US"/>
              <a:pPr>
                <a:defRPr/>
              </a:pPr>
              <a:t>‹#›</a:t>
            </a:fld>
            <a:endParaRPr lang="en-US" altLang="en-US"/>
          </a:p>
        </p:txBody>
      </p:sp>
    </p:spTree>
    <p:extLst>
      <p:ext uri="{BB962C8B-B14F-4D97-AF65-F5344CB8AC3E}">
        <p14:creationId xmlns:p14="http://schemas.microsoft.com/office/powerpoint/2010/main" val="417312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97C006E-3FF4-4951-A945-FCF92EA03FDF}" type="datetime1">
              <a:rPr lang="en-US" smtClean="0"/>
              <a:t>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51B742F-B51F-D449-969D-3A9BD0D9EFC1}" type="slidenum">
              <a:rPr lang="en-US" altLang="en-US"/>
              <a:pPr>
                <a:defRPr/>
              </a:pPr>
              <a:t>‹#›</a:t>
            </a:fld>
            <a:endParaRPr lang="en-US" altLang="en-US"/>
          </a:p>
        </p:txBody>
      </p:sp>
    </p:spTree>
    <p:extLst>
      <p:ext uri="{BB962C8B-B14F-4D97-AF65-F5344CB8AC3E}">
        <p14:creationId xmlns:p14="http://schemas.microsoft.com/office/powerpoint/2010/main" val="168124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364CA83-CD36-4FA1-87F3-85202056AAD5}" type="datetime1">
              <a:rPr lang="en-US" smtClean="0"/>
              <a:t>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CE35699-FF80-954B-9368-C7565D008E93}" type="slidenum">
              <a:rPr lang="en-US" altLang="en-US"/>
              <a:pPr>
                <a:defRPr/>
              </a:pPr>
              <a:t>‹#›</a:t>
            </a:fld>
            <a:endParaRPr lang="en-US" altLang="en-US"/>
          </a:p>
        </p:txBody>
      </p:sp>
    </p:spTree>
    <p:extLst>
      <p:ext uri="{BB962C8B-B14F-4D97-AF65-F5344CB8AC3E}">
        <p14:creationId xmlns:p14="http://schemas.microsoft.com/office/powerpoint/2010/main" val="128031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6168A05-8AD8-4C02-89E2-7EDEA7EDA315}" type="datetime1">
              <a:rPr lang="en-US" smtClean="0"/>
              <a:t>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A42A859-FFF7-8F4C-9868-D65E2DF18CCA}" type="slidenum">
              <a:rPr lang="en-US" altLang="en-US"/>
              <a:pPr>
                <a:defRPr/>
              </a:pPr>
              <a:t>‹#›</a:t>
            </a:fld>
            <a:endParaRPr lang="en-US" altLang="en-US"/>
          </a:p>
        </p:txBody>
      </p:sp>
    </p:spTree>
    <p:extLst>
      <p:ext uri="{BB962C8B-B14F-4D97-AF65-F5344CB8AC3E}">
        <p14:creationId xmlns:p14="http://schemas.microsoft.com/office/powerpoint/2010/main" val="91932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BE9A879-46EC-4656-8C4A-C70B39D8721A}" type="datetime1">
              <a:rPr lang="en-US" smtClean="0"/>
              <a:t>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E6BD922-0FA8-F540-B0A5-7AC30EE46DEA}" type="slidenum">
              <a:rPr lang="en-US" altLang="en-US"/>
              <a:pPr>
                <a:defRPr/>
              </a:pPr>
              <a:t>‹#›</a:t>
            </a:fld>
            <a:endParaRPr lang="en-US" altLang="en-US"/>
          </a:p>
        </p:txBody>
      </p:sp>
    </p:spTree>
    <p:extLst>
      <p:ext uri="{BB962C8B-B14F-4D97-AF65-F5344CB8AC3E}">
        <p14:creationId xmlns:p14="http://schemas.microsoft.com/office/powerpoint/2010/main" val="106997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C7E9FF8-E72C-4B10-BEE3-3CCB5D6C7C65}" type="datetime1">
              <a:rPr lang="en-US" smtClean="0"/>
              <a:t>2/8/2017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0A63FCF-A790-054B-B066-45FD19B5752A}" type="slidenum">
              <a:rPr lang="en-US" altLang="en-US"/>
              <a:pPr>
                <a:defRPr/>
              </a:pPr>
              <a:t>‹#›</a:t>
            </a:fld>
            <a:endParaRPr lang="en-US" altLang="en-US"/>
          </a:p>
        </p:txBody>
      </p:sp>
    </p:spTree>
    <p:extLst>
      <p:ext uri="{BB962C8B-B14F-4D97-AF65-F5344CB8AC3E}">
        <p14:creationId xmlns:p14="http://schemas.microsoft.com/office/powerpoint/2010/main" val="102337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8479503-0C84-4C03-A058-318C1715B672}" type="datetime1">
              <a:rPr lang="en-US" smtClean="0"/>
              <a:t>2/8/2017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ABB354A-3EE0-264C-9BAC-2BD4FAEEB984}" type="slidenum">
              <a:rPr lang="en-US" altLang="en-US"/>
              <a:pPr>
                <a:defRPr/>
              </a:pPr>
              <a:t>‹#›</a:t>
            </a:fld>
            <a:endParaRPr lang="en-US" altLang="en-US"/>
          </a:p>
        </p:txBody>
      </p:sp>
    </p:spTree>
    <p:extLst>
      <p:ext uri="{BB962C8B-B14F-4D97-AF65-F5344CB8AC3E}">
        <p14:creationId xmlns:p14="http://schemas.microsoft.com/office/powerpoint/2010/main" val="1998604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94FF906-67E7-4893-80EB-109F85A49152}" type="datetime1">
              <a:rPr lang="en-US" smtClean="0"/>
              <a:t>2/8/2017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77D9062-76C0-194D-9DEC-E00C7A8B951F}" type="slidenum">
              <a:rPr lang="en-US" altLang="en-US"/>
              <a:pPr>
                <a:defRPr/>
              </a:pPr>
              <a:t>‹#›</a:t>
            </a:fld>
            <a:endParaRPr lang="en-US" altLang="en-US"/>
          </a:p>
        </p:txBody>
      </p:sp>
    </p:spTree>
    <p:extLst>
      <p:ext uri="{BB962C8B-B14F-4D97-AF65-F5344CB8AC3E}">
        <p14:creationId xmlns:p14="http://schemas.microsoft.com/office/powerpoint/2010/main" val="1754949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E3692E4-E080-49DB-BC10-D6A6568C612C}" type="datetime1">
              <a:rPr lang="en-US" smtClean="0"/>
              <a:t>2/8/2017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3A91484-CD02-9245-85A8-23F4A069B523}" type="slidenum">
              <a:rPr lang="en-US" altLang="en-US"/>
              <a:pPr>
                <a:defRPr/>
              </a:pPr>
              <a:t>‹#›</a:t>
            </a:fld>
            <a:endParaRPr lang="en-US" altLang="en-US"/>
          </a:p>
        </p:txBody>
      </p:sp>
    </p:spTree>
    <p:extLst>
      <p:ext uri="{BB962C8B-B14F-4D97-AF65-F5344CB8AC3E}">
        <p14:creationId xmlns:p14="http://schemas.microsoft.com/office/powerpoint/2010/main" val="1889502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02FA832-D051-401C-BDEF-77937601E113}" type="datetime1">
              <a:rPr lang="en-US" smtClean="0"/>
              <a:t>2/8/2017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169575C-8806-A94D-8453-C7B50B902E3C}" type="slidenum">
              <a:rPr lang="en-US" altLang="en-US"/>
              <a:pPr>
                <a:defRPr/>
              </a:pPr>
              <a:t>‹#›</a:t>
            </a:fld>
            <a:endParaRPr lang="en-US" altLang="en-US"/>
          </a:p>
        </p:txBody>
      </p:sp>
    </p:spTree>
    <p:extLst>
      <p:ext uri="{BB962C8B-B14F-4D97-AF65-F5344CB8AC3E}">
        <p14:creationId xmlns:p14="http://schemas.microsoft.com/office/powerpoint/2010/main" val="2025526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F3027FD-591F-4376-A666-92A72F66F919}" type="datetime1">
              <a:rPr lang="en-US" smtClean="0"/>
              <a:t>2/8/2017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1D6AB94-E83F-2241-827B-E236CA9AF957}" type="slidenum">
              <a:rPr lang="en-US" altLang="en-US"/>
              <a:pPr>
                <a:defRPr/>
              </a:pPr>
              <a:t>‹#›</a:t>
            </a:fld>
            <a:endParaRPr lang="en-US" altLang="en-US"/>
          </a:p>
        </p:txBody>
      </p:sp>
    </p:spTree>
    <p:extLst>
      <p:ext uri="{BB962C8B-B14F-4D97-AF65-F5344CB8AC3E}">
        <p14:creationId xmlns:p14="http://schemas.microsoft.com/office/powerpoint/2010/main" val="1117348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123825" y="-104775"/>
            <a:ext cx="9391650" cy="1323975"/>
          </a:xfrm>
          <a:prstGeom prst="rect">
            <a:avLst/>
          </a:prstGeom>
          <a:solidFill>
            <a:srgbClr val="4F66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a:solidFill>
                <a:srgbClr val="FFFFFF"/>
              </a:solidFill>
              <a:latin typeface="Calibri" charset="0"/>
            </a:endParaRPr>
          </a:p>
        </p:txBody>
      </p:sp>
      <p:sp>
        <p:nvSpPr>
          <p:cNvPr id="1026" name="Title Placeholder 1"/>
          <p:cNvSpPr>
            <a:spLocks noGrp="1"/>
          </p:cNvSpPr>
          <p:nvPr>
            <p:ph type="title"/>
          </p:nvPr>
        </p:nvSpPr>
        <p:spPr bwMode="auto">
          <a:xfrm>
            <a:off x="381000" y="94284"/>
            <a:ext cx="8229600" cy="94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449766" y="150806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cs typeface="+mn-cs"/>
              </a:defRPr>
            </a:lvl1pPr>
          </a:lstStyle>
          <a:p>
            <a:pPr>
              <a:defRPr/>
            </a:pPr>
            <a:fld id="{66BC858F-090C-4F09-B501-88F8EF76E420}" type="datetime1">
              <a:rPr lang="en-US" smtClean="0"/>
              <a:t>2/8/2017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400">
                <a:solidFill>
                  <a:srgbClr val="898989"/>
                </a:solidFill>
                <a:latin typeface="Calibri" panose="020F0502020204030204" pitchFamily="34" charset="0"/>
                <a:ea typeface="+mn-ea"/>
                <a:cs typeface="Arial" panose="020B0604020202020204" pitchFamily="34" charset="0"/>
              </a:defRPr>
            </a:lvl1pPr>
          </a:lstStyle>
          <a:p>
            <a:pPr>
              <a:defRPr/>
            </a:pPr>
            <a:r>
              <a:rPr lang="en-US" altLang="en-US"/>
              <a:t>10.</a:t>
            </a:r>
            <a:fld id="{D728A7CE-7600-2046-B063-C2ACB6ED056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hf sldNum="0" hdr="0" ftr="0" dt="0"/>
  <p:txStyles>
    <p:titleStyle>
      <a:lvl1pPr algn="l" rtl="0" eaLnBrk="0" fontAlgn="base" hangingPunct="0">
        <a:spcBef>
          <a:spcPct val="0"/>
        </a:spcBef>
        <a:spcAft>
          <a:spcPct val="0"/>
        </a:spcAft>
        <a:defRPr sz="2800" b="1" i="0" kern="1200">
          <a:solidFill>
            <a:schemeClr val="bg1"/>
          </a:solidFill>
          <a:latin typeface="Century Gothic" charset="0"/>
          <a:ea typeface="Century Gothic" charset="0"/>
          <a:cs typeface="Century Gothic" charset="0"/>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600" b="0" i="0" kern="1200">
          <a:solidFill>
            <a:schemeClr val="tx1"/>
          </a:solidFill>
          <a:latin typeface="Century Gothic" charset="0"/>
          <a:ea typeface="Century Gothic" charset="0"/>
          <a:cs typeface="Century Gothic" charset="0"/>
        </a:defRPr>
      </a:lvl1pPr>
      <a:lvl2pPr marL="742950" indent="-285750" algn="l" rtl="0" eaLnBrk="0" fontAlgn="base" hangingPunct="0">
        <a:spcBef>
          <a:spcPct val="20000"/>
        </a:spcBef>
        <a:spcAft>
          <a:spcPct val="0"/>
        </a:spcAft>
        <a:buFont typeface="Arial" charset="0"/>
        <a:buChar char="–"/>
        <a:defRPr sz="2600" b="0" i="0" kern="1200">
          <a:solidFill>
            <a:schemeClr val="tx1"/>
          </a:solidFill>
          <a:latin typeface="Century Gothic" charset="0"/>
          <a:ea typeface="Century Gothic" charset="0"/>
          <a:cs typeface="Century Gothic" charset="0"/>
        </a:defRPr>
      </a:lvl2pPr>
      <a:lvl3pPr marL="1143000" indent="-228600" algn="l" rtl="0" eaLnBrk="0" fontAlgn="base" hangingPunct="0">
        <a:spcBef>
          <a:spcPct val="20000"/>
        </a:spcBef>
        <a:spcAft>
          <a:spcPct val="0"/>
        </a:spcAft>
        <a:buFont typeface="Arial" charset="0"/>
        <a:buChar char="•"/>
        <a:defRPr sz="2600" b="0" i="0" kern="1200">
          <a:solidFill>
            <a:schemeClr val="tx1"/>
          </a:solidFill>
          <a:latin typeface="Century Gothic" charset="0"/>
          <a:ea typeface="Century Gothic" charset="0"/>
          <a:cs typeface="Century Gothic" charset="0"/>
        </a:defRPr>
      </a:lvl3pPr>
      <a:lvl4pPr marL="1600200" indent="-228600" algn="l" rtl="0" eaLnBrk="0" fontAlgn="base" hangingPunct="0">
        <a:spcBef>
          <a:spcPct val="20000"/>
        </a:spcBef>
        <a:spcAft>
          <a:spcPct val="0"/>
        </a:spcAft>
        <a:buFont typeface="Arial" charset="0"/>
        <a:buChar char="–"/>
        <a:defRPr sz="2600" b="0" i="0" kern="1200">
          <a:solidFill>
            <a:schemeClr val="tx1"/>
          </a:solidFill>
          <a:latin typeface="Century Gothic" charset="0"/>
          <a:ea typeface="Century Gothic" charset="0"/>
          <a:cs typeface="Century Gothic" charset="0"/>
        </a:defRPr>
      </a:lvl4pPr>
      <a:lvl5pPr marL="2057400" indent="-228600" algn="l" rtl="0" eaLnBrk="0" fontAlgn="base" hangingPunct="0">
        <a:spcBef>
          <a:spcPct val="20000"/>
        </a:spcBef>
        <a:spcAft>
          <a:spcPct val="0"/>
        </a:spcAft>
        <a:buFont typeface="Arial" charset="0"/>
        <a:buChar char="»"/>
        <a:defRPr sz="2600" b="0" i="0" kern="1200">
          <a:solidFill>
            <a:schemeClr val="tx1"/>
          </a:solidFill>
          <a:latin typeface="Century Gothic" charset="0"/>
          <a:ea typeface="Century Gothic" charset="0"/>
          <a:cs typeface="Century Gothic"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who.int/healthinfo/country_monitoring_evaluation/documentation/e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hrhresourcecenter.org/node/746"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9144001" cy="1168400"/>
          </a:xfrm>
          <a:prstGeom prst="rect">
            <a:avLst/>
          </a:prstGeom>
          <a:solidFill>
            <a:srgbClr val="0923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a:solidFill>
                <a:srgbClr val="FFFFFF"/>
              </a:solidFill>
              <a:latin typeface="Calibri" charset="0"/>
            </a:endParaRPr>
          </a:p>
        </p:txBody>
      </p:sp>
      <p:sp>
        <p:nvSpPr>
          <p:cNvPr id="3" name="Rectangle 2"/>
          <p:cNvSpPr/>
          <p:nvPr/>
        </p:nvSpPr>
        <p:spPr>
          <a:xfrm>
            <a:off x="-12990" y="1165225"/>
            <a:ext cx="9156990" cy="3492431"/>
          </a:xfrm>
          <a:prstGeom prst="rect">
            <a:avLst/>
          </a:prstGeom>
          <a:solidFill>
            <a:srgbClr val="4F66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a:solidFill>
                <a:srgbClr val="FFFFFF"/>
              </a:solidFill>
              <a:latin typeface="Calibri" charset="0"/>
            </a:endParaRPr>
          </a:p>
        </p:txBody>
      </p:sp>
      <p:cxnSp>
        <p:nvCxnSpPr>
          <p:cNvPr id="5" name="Straight Connector 4"/>
          <p:cNvCxnSpPr/>
          <p:nvPr/>
        </p:nvCxnSpPr>
        <p:spPr>
          <a:xfrm>
            <a:off x="469900" y="1646665"/>
            <a:ext cx="0" cy="262053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6388" name="TextBox 5"/>
          <p:cNvSpPr txBox="1">
            <a:spLocks noChangeArrowheads="1"/>
          </p:cNvSpPr>
          <p:nvPr/>
        </p:nvSpPr>
        <p:spPr bwMode="auto">
          <a:xfrm>
            <a:off x="723900" y="1567148"/>
            <a:ext cx="8042275" cy="800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en-US" altLang="en-US" sz="2200" b="1" dirty="0" smtClean="0">
                <a:solidFill>
                  <a:schemeClr val="bg1"/>
                </a:solidFill>
                <a:latin typeface="Century Gothic" charset="0"/>
                <a:ea typeface="Century Gothic" charset="0"/>
                <a:cs typeface="Century Gothic" charset="0"/>
              </a:rPr>
              <a:t>MODULE 10:</a:t>
            </a:r>
          </a:p>
          <a:p>
            <a:r>
              <a:rPr lang="en-US" sz="2400" dirty="0" smtClean="0">
                <a:solidFill>
                  <a:schemeClr val="bg1"/>
                </a:solidFill>
                <a:latin typeface="Century Gothic" charset="0"/>
                <a:ea typeface="Century Gothic" charset="0"/>
                <a:cs typeface="Century Gothic" charset="0"/>
              </a:rPr>
              <a:t>RHIS Design and Reform</a:t>
            </a:r>
            <a:endParaRPr lang="en-US" sz="2400" dirty="0">
              <a:solidFill>
                <a:schemeClr val="bg1"/>
              </a:solidFill>
              <a:latin typeface="Century Gothic" charset="0"/>
              <a:ea typeface="Century Gothic" charset="0"/>
              <a:cs typeface="Century Gothic" charset="0"/>
            </a:endParaRPr>
          </a:p>
        </p:txBody>
      </p:sp>
      <p:sp>
        <p:nvSpPr>
          <p:cNvPr id="16389" name="TextBox 6"/>
          <p:cNvSpPr txBox="1">
            <a:spLocks noChangeArrowheads="1"/>
          </p:cNvSpPr>
          <p:nvPr/>
        </p:nvSpPr>
        <p:spPr bwMode="auto">
          <a:xfrm>
            <a:off x="731404" y="3087469"/>
            <a:ext cx="804386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en-US" sz="3600" dirty="0" smtClean="0">
                <a:solidFill>
                  <a:schemeClr val="bg1"/>
                </a:solidFill>
                <a:latin typeface="Century Gothic" charset="0"/>
                <a:ea typeface="Century Gothic" charset="0"/>
                <a:cs typeface="Century Gothic" charset="0"/>
              </a:rPr>
              <a:t>Introduction</a:t>
            </a:r>
            <a:endParaRPr lang="en-US" sz="3600" dirty="0">
              <a:solidFill>
                <a:schemeClr val="bg1"/>
              </a:solidFill>
              <a:latin typeface="Century Gothic" charset="0"/>
              <a:ea typeface="Century Gothic" charset="0"/>
              <a:cs typeface="Century Gothic" charset="0"/>
            </a:endParaRPr>
          </a:p>
        </p:txBody>
      </p:sp>
      <p:sp>
        <p:nvSpPr>
          <p:cNvPr id="16390" name="TextBox 7"/>
          <p:cNvSpPr txBox="1">
            <a:spLocks noChangeArrowheads="1"/>
          </p:cNvSpPr>
          <p:nvPr/>
        </p:nvSpPr>
        <p:spPr bwMode="auto">
          <a:xfrm>
            <a:off x="-1628775" y="249238"/>
            <a:ext cx="10587038"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a:r>
              <a:rPr lang="en-US" altLang="en-US" sz="2200" b="1" dirty="0">
                <a:solidFill>
                  <a:schemeClr val="bg1"/>
                </a:solidFill>
                <a:latin typeface="Century Gothic" charset="0"/>
                <a:ea typeface="Century Gothic" charset="0"/>
                <a:cs typeface="Century Gothic" charset="0"/>
              </a:rPr>
              <a:t>ROUTINE HEALTH INFORMATION SYSTEMS</a:t>
            </a:r>
            <a:endParaRPr lang="en-US" altLang="en-US" sz="2200" dirty="0">
              <a:solidFill>
                <a:schemeClr val="bg1"/>
              </a:solidFill>
            </a:endParaRPr>
          </a:p>
          <a:p>
            <a:pPr algn="r"/>
            <a:r>
              <a:rPr lang="en-US" altLang="en-US" sz="1900" dirty="0">
                <a:solidFill>
                  <a:schemeClr val="bg1"/>
                </a:solidFill>
                <a:latin typeface="Century Gothic" charset="0"/>
                <a:ea typeface="Century Gothic" charset="0"/>
                <a:cs typeface="Century Gothic" charset="0"/>
              </a:rPr>
              <a:t>A Curriculum on Basic Concepts and Practice </a:t>
            </a:r>
          </a:p>
        </p:txBody>
      </p:sp>
      <p:pic>
        <p:nvPicPr>
          <p:cNvPr id="8" name="Picture 9"/>
          <p:cNvPicPr>
            <a:picLocks noChangeAspect="1"/>
          </p:cNvPicPr>
          <p:nvPr/>
        </p:nvPicPr>
        <p:blipFill rotWithShape="1">
          <a:blip r:embed="rId3" cstate="print">
            <a:extLst>
              <a:ext uri="{28A0092B-C50C-407E-A947-70E740481C1C}">
                <a14:useLocalDpi xmlns:a14="http://schemas.microsoft.com/office/drawing/2010/main" val="0"/>
              </a:ext>
            </a:extLst>
          </a:blip>
          <a:srcRect r="1484"/>
          <a:stretch/>
        </p:blipFill>
        <p:spPr bwMode="auto">
          <a:xfrm>
            <a:off x="-12990" y="4573087"/>
            <a:ext cx="9143135" cy="2278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3"/>
          <p:cNvSpPr txBox="1">
            <a:spLocks noChangeArrowheads="1"/>
          </p:cNvSpPr>
          <p:nvPr/>
        </p:nvSpPr>
        <p:spPr bwMode="auto">
          <a:xfrm>
            <a:off x="757030" y="3925887"/>
            <a:ext cx="564999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900" dirty="0">
                <a:solidFill>
                  <a:schemeClr val="bg1"/>
                </a:solidFill>
                <a:latin typeface="Century Gothic" panose="020B0502020202020204" pitchFamily="34" charset="0"/>
              </a:rPr>
              <a:t>The complete RHIS curriculum is available here: </a:t>
            </a:r>
            <a:r>
              <a:rPr lang="en-US" altLang="en-US" sz="900" dirty="0" smtClean="0">
                <a:solidFill>
                  <a:schemeClr val="bg1"/>
                </a:solidFill>
                <a:latin typeface="Century Gothic" panose="020B0502020202020204" pitchFamily="34" charset="0"/>
              </a:rPr>
              <a:t/>
            </a:r>
            <a:br>
              <a:rPr lang="en-US" altLang="en-US" sz="900" dirty="0" smtClean="0">
                <a:solidFill>
                  <a:schemeClr val="bg1"/>
                </a:solidFill>
                <a:latin typeface="Century Gothic" panose="020B0502020202020204" pitchFamily="34" charset="0"/>
              </a:rPr>
            </a:br>
            <a:r>
              <a:rPr lang="en-US" altLang="en-US" sz="900" dirty="0" smtClean="0">
                <a:solidFill>
                  <a:schemeClr val="bg1"/>
                </a:solidFill>
                <a:latin typeface="Century Gothic" panose="020B0502020202020204" pitchFamily="34" charset="0"/>
              </a:rPr>
              <a:t>https</a:t>
            </a:r>
            <a:r>
              <a:rPr lang="en-US" altLang="en-US" sz="900" dirty="0">
                <a:solidFill>
                  <a:schemeClr val="bg1"/>
                </a:solidFill>
                <a:latin typeface="Century Gothic" panose="020B0502020202020204" pitchFamily="34" charset="0"/>
              </a:rPr>
              <a:t>://www.measureevaluation.org/our-work/ routine-health-information-systems/</a:t>
            </a:r>
            <a:r>
              <a:rPr lang="en-US" altLang="en-US" sz="900" dirty="0" err="1">
                <a:solidFill>
                  <a:schemeClr val="bg1"/>
                </a:solidFill>
                <a:latin typeface="Century Gothic" panose="020B0502020202020204" pitchFamily="34" charset="0"/>
              </a:rPr>
              <a:t>rhis</a:t>
            </a:r>
            <a:r>
              <a:rPr lang="en-US" altLang="en-US" sz="900" dirty="0">
                <a:solidFill>
                  <a:schemeClr val="bg1"/>
                </a:solidFill>
                <a:latin typeface="Century Gothic" panose="020B0502020202020204" pitchFamily="34" charset="0"/>
              </a:rPr>
              <a:t>-curriculum </a:t>
            </a:r>
          </a:p>
          <a:p>
            <a:endParaRPr lang="en-US" altLang="en-US" sz="900" dirty="0"/>
          </a:p>
        </p:txBody>
      </p:sp>
    </p:spTree>
    <p:extLst>
      <p:ext uri="{BB962C8B-B14F-4D97-AF65-F5344CB8AC3E}">
        <p14:creationId xmlns:p14="http://schemas.microsoft.com/office/powerpoint/2010/main" val="232595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81000" y="152400"/>
            <a:ext cx="8229600" cy="944562"/>
          </a:xfrm>
        </p:spPr>
        <p:txBody>
          <a:bodyPr/>
          <a:lstStyle/>
          <a:p>
            <a:pPr eaLnBrk="1" hangingPunct="1"/>
            <a:r>
              <a:rPr lang="en-US" altLang="en-US" b="1" dirty="0"/>
              <a:t>Module 10: RHIS Design and Reform </a:t>
            </a:r>
            <a:br>
              <a:rPr lang="en-US" altLang="en-US" b="1" dirty="0"/>
            </a:br>
            <a:r>
              <a:rPr lang="en-US" altLang="en-US" b="1" dirty="0"/>
              <a:t>Objectives</a:t>
            </a:r>
          </a:p>
        </p:txBody>
      </p:sp>
      <p:sp>
        <p:nvSpPr>
          <p:cNvPr id="3" name="Content Placeholder 2"/>
          <p:cNvSpPr>
            <a:spLocks noGrp="1"/>
          </p:cNvSpPr>
          <p:nvPr>
            <p:ph idx="1"/>
          </p:nvPr>
        </p:nvSpPr>
        <p:spPr>
          <a:xfrm>
            <a:off x="381000" y="1600200"/>
            <a:ext cx="8229600" cy="4876800"/>
          </a:xfrm>
        </p:spPr>
        <p:txBody>
          <a:bodyPr rtlCol="0">
            <a:normAutofit/>
          </a:bodyPr>
          <a:lstStyle/>
          <a:p>
            <a:pPr marL="0" indent="0" eaLnBrk="1" fontAlgn="auto" hangingPunct="1">
              <a:spcBef>
                <a:spcPts val="0"/>
              </a:spcBef>
              <a:spcAft>
                <a:spcPts val="1200"/>
              </a:spcAft>
              <a:buNone/>
              <a:defRPr/>
            </a:pPr>
            <a:r>
              <a:rPr lang="en-US" sz="2000" dirty="0" smtClean="0"/>
              <a:t>By the end of this module, participants will be able to:</a:t>
            </a:r>
          </a:p>
          <a:p>
            <a:pPr eaLnBrk="1" fontAlgn="auto" hangingPunct="1">
              <a:spcBef>
                <a:spcPts val="0"/>
              </a:spcBef>
              <a:spcAft>
                <a:spcPts val="1200"/>
              </a:spcAft>
              <a:buFont typeface="Arial" panose="020B0604020202020204" pitchFamily="34" charset="0"/>
              <a:buChar char="•"/>
              <a:defRPr/>
            </a:pPr>
            <a:r>
              <a:rPr lang="en-US" sz="2000" dirty="0" smtClean="0"/>
              <a:t>Describe the six components of a Routine Health Information System, categorized as inputs, processes, and outputs</a:t>
            </a:r>
          </a:p>
          <a:p>
            <a:pPr eaLnBrk="1" fontAlgn="auto" hangingPunct="1">
              <a:spcBef>
                <a:spcPts val="0"/>
              </a:spcBef>
              <a:spcAft>
                <a:spcPts val="1200"/>
              </a:spcAft>
              <a:buFont typeface="Arial" panose="020B0604020202020204" pitchFamily="34" charset="0"/>
              <a:buChar char="•"/>
              <a:defRPr/>
            </a:pPr>
            <a:r>
              <a:rPr lang="en-US" sz="2000" dirty="0" smtClean="0"/>
              <a:t>Explain the guiding principles of RHIS reform and strengthening</a:t>
            </a:r>
          </a:p>
          <a:p>
            <a:pPr eaLnBrk="1" fontAlgn="auto" hangingPunct="1">
              <a:spcBef>
                <a:spcPts val="0"/>
              </a:spcBef>
              <a:spcAft>
                <a:spcPts val="1200"/>
              </a:spcAft>
              <a:buFont typeface="Arial" panose="020B0604020202020204" pitchFamily="34" charset="0"/>
              <a:buChar char="•"/>
              <a:defRPr/>
            </a:pPr>
            <a:r>
              <a:rPr lang="en-US" sz="2000" dirty="0" smtClean="0"/>
              <a:t>Understand the roadmap to RHIS reform and strengthening</a:t>
            </a:r>
          </a:p>
          <a:p>
            <a:pPr eaLnBrk="1" fontAlgn="auto" hangingPunct="1">
              <a:spcBef>
                <a:spcPts val="0"/>
              </a:spcBef>
              <a:spcAft>
                <a:spcPts val="1200"/>
              </a:spcAft>
              <a:buFont typeface="Arial" panose="020B0604020202020204" pitchFamily="34" charset="0"/>
              <a:buChar char="•"/>
              <a:defRPr/>
            </a:pPr>
            <a:r>
              <a:rPr lang="en-US" sz="2000" dirty="0" smtClean="0"/>
              <a:t>Describe the process of RHIS design</a:t>
            </a:r>
          </a:p>
          <a:p>
            <a:pPr lvl="1" eaLnBrk="1" fontAlgn="auto" hangingPunct="1">
              <a:spcBef>
                <a:spcPts val="0"/>
              </a:spcBef>
              <a:spcAft>
                <a:spcPts val="1200"/>
              </a:spcAft>
              <a:buFont typeface="Courier New" panose="02070309020205020404" pitchFamily="49" charset="0"/>
              <a:buChar char="o"/>
              <a:defRPr/>
            </a:pPr>
            <a:r>
              <a:rPr lang="en-US" sz="2000" dirty="0" smtClean="0"/>
              <a:t>Illustrate the rationale of selection of core RHIS indicators</a:t>
            </a:r>
          </a:p>
          <a:p>
            <a:pPr lvl="1" eaLnBrk="1" fontAlgn="auto" hangingPunct="1">
              <a:spcBef>
                <a:spcPts val="0"/>
              </a:spcBef>
              <a:spcAft>
                <a:spcPts val="1200"/>
              </a:spcAft>
              <a:buFont typeface="Courier New" panose="02070309020205020404" pitchFamily="49" charset="0"/>
              <a:buChar char="o"/>
              <a:defRPr/>
            </a:pPr>
            <a:r>
              <a:rPr lang="en-US" sz="2000" dirty="0" smtClean="0"/>
              <a:t>Illustrate the types of data collection and reporting tools required for RHIS indicators</a:t>
            </a:r>
          </a:p>
          <a:p>
            <a:pPr eaLnBrk="1" fontAlgn="auto" hangingPunct="1">
              <a:spcBef>
                <a:spcPts val="0"/>
              </a:spcBef>
              <a:spcAft>
                <a:spcPts val="1200"/>
              </a:spcAft>
              <a:defRPr/>
            </a:pPr>
            <a:r>
              <a:rPr lang="en-US" sz="2000" dirty="0" smtClean="0"/>
              <a:t>Explain the core elements of a RHIS strengthening or scale-up plan</a:t>
            </a:r>
          </a:p>
        </p:txBody>
      </p:sp>
      <p:sp>
        <p:nvSpPr>
          <p:cNvPr id="4" name="Slide Number Placeholder 3"/>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a:spcBef>
                <a:spcPct val="0"/>
              </a:spcBef>
              <a:buFontTx/>
              <a:buNone/>
            </a:pPr>
            <a:fld id="{750FB52C-FD6A-6A4B-B1DE-24F630669212}" type="slidenum">
              <a:rPr lang="en-US" altLang="en-US" sz="1400">
                <a:solidFill>
                  <a:srgbClr val="898989"/>
                </a:solidFill>
                <a:ea typeface="Arial" charset="0"/>
                <a:cs typeface="Arial" charset="0"/>
              </a:rPr>
              <a:pPr>
                <a:spcBef>
                  <a:spcPct val="0"/>
                </a:spcBef>
                <a:buFontTx/>
                <a:buNone/>
              </a:pPr>
              <a:t>2</a:t>
            </a:fld>
            <a:endParaRPr lang="en-US" altLang="en-US" sz="1400">
              <a:solidFill>
                <a:srgbClr val="898989"/>
              </a:solidFill>
              <a:ea typeface="Arial" charset="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81000" y="122238"/>
            <a:ext cx="8229600" cy="944562"/>
          </a:xfrm>
        </p:spPr>
        <p:txBody>
          <a:bodyPr/>
          <a:lstStyle/>
          <a:p>
            <a:r>
              <a:rPr lang="en-US" altLang="en-US" dirty="0" smtClean="0"/>
              <a:t>MODULE 10: Structure</a:t>
            </a:r>
            <a:endParaRPr lang="en-US" altLang="en-US" dirty="0"/>
          </a:p>
        </p:txBody>
      </p:sp>
      <p:sp>
        <p:nvSpPr>
          <p:cNvPr id="3" name="Content Placeholder 2"/>
          <p:cNvSpPr>
            <a:spLocks noGrp="1"/>
          </p:cNvSpPr>
          <p:nvPr>
            <p:ph idx="1"/>
          </p:nvPr>
        </p:nvSpPr>
        <p:spPr/>
        <p:txBody>
          <a:bodyPr/>
          <a:lstStyle/>
          <a:p>
            <a:pPr>
              <a:lnSpc>
                <a:spcPct val="150000"/>
              </a:lnSpc>
              <a:spcBef>
                <a:spcPct val="0"/>
              </a:spcBef>
              <a:defRPr/>
            </a:pPr>
            <a:r>
              <a:rPr lang="en-US" altLang="en-US" sz="2800" b="1" dirty="0">
                <a:latin typeface="Century Gothic" panose="020B0502020202020204" pitchFamily="34" charset="0"/>
              </a:rPr>
              <a:t>Duration: </a:t>
            </a:r>
            <a:r>
              <a:rPr lang="en-US" altLang="en-US" sz="2800" dirty="0" smtClean="0">
                <a:latin typeface="Century Gothic" panose="020B0502020202020204" pitchFamily="34" charset="0"/>
              </a:rPr>
              <a:t>9 </a:t>
            </a:r>
            <a:r>
              <a:rPr lang="en-US" altLang="en-US" sz="2800" dirty="0">
                <a:latin typeface="Century Gothic" panose="020B0502020202020204" pitchFamily="34" charset="0"/>
              </a:rPr>
              <a:t>hours</a:t>
            </a:r>
          </a:p>
          <a:p>
            <a:pPr>
              <a:lnSpc>
                <a:spcPct val="150000"/>
              </a:lnSpc>
              <a:spcBef>
                <a:spcPct val="0"/>
              </a:spcBef>
              <a:defRPr/>
            </a:pPr>
            <a:r>
              <a:rPr lang="en-US" altLang="en-US" sz="2800" b="1" dirty="0">
                <a:latin typeface="Century Gothic" panose="020B0502020202020204" pitchFamily="34" charset="0"/>
              </a:rPr>
              <a:t>Number of sessions: </a:t>
            </a:r>
            <a:r>
              <a:rPr lang="en-US" altLang="en-US" sz="2800" dirty="0">
                <a:latin typeface="Century Gothic" panose="020B0502020202020204" pitchFamily="34" charset="0"/>
              </a:rPr>
              <a:t>3 </a:t>
            </a:r>
          </a:p>
          <a:p>
            <a:pPr lvl="1">
              <a:lnSpc>
                <a:spcPct val="100000"/>
              </a:lnSpc>
              <a:spcBef>
                <a:spcPts val="600"/>
              </a:spcBef>
              <a:spcAft>
                <a:spcPts val="600"/>
              </a:spcAft>
            </a:pPr>
            <a:r>
              <a:rPr lang="en-US" sz="2400" b="1" dirty="0">
                <a:latin typeface="Century Gothic" panose="020B0502020202020204" pitchFamily="34" charset="0"/>
              </a:rPr>
              <a:t>Session 1:</a:t>
            </a:r>
            <a:r>
              <a:rPr lang="en-US" sz="2400" dirty="0">
                <a:latin typeface="Century Gothic" panose="020B0502020202020204" pitchFamily="34" charset="0"/>
              </a:rPr>
              <a:t> </a:t>
            </a:r>
            <a:r>
              <a:rPr lang="en-US" sz="2400" dirty="0" smtClean="0">
                <a:latin typeface="Century Gothic" panose="020B0502020202020204" pitchFamily="34" charset="0"/>
              </a:rPr>
              <a:t>RHIS Design and Reform: Guiding Principles and Roadmap (3 hours)</a:t>
            </a:r>
            <a:endParaRPr lang="en-US" sz="2400" dirty="0">
              <a:latin typeface="Century Gothic" panose="020B0502020202020204" pitchFamily="34" charset="0"/>
            </a:endParaRPr>
          </a:p>
          <a:p>
            <a:pPr lvl="1">
              <a:lnSpc>
                <a:spcPct val="100000"/>
              </a:lnSpc>
              <a:spcBef>
                <a:spcPts val="600"/>
              </a:spcBef>
              <a:spcAft>
                <a:spcPts val="600"/>
              </a:spcAft>
            </a:pPr>
            <a:r>
              <a:rPr lang="en-US" sz="2400" b="1" dirty="0">
                <a:latin typeface="Century Gothic" panose="020B0502020202020204" pitchFamily="34" charset="0"/>
              </a:rPr>
              <a:t>Session 2</a:t>
            </a:r>
            <a:r>
              <a:rPr lang="en-US" sz="2400" b="1" dirty="0" smtClean="0">
                <a:latin typeface="Century Gothic" panose="020B0502020202020204" pitchFamily="34" charset="0"/>
              </a:rPr>
              <a:t>: </a:t>
            </a:r>
            <a:r>
              <a:rPr lang="en-US" sz="2400" dirty="0" smtClean="0">
                <a:latin typeface="Century Gothic" panose="020B0502020202020204" pitchFamily="34" charset="0"/>
              </a:rPr>
              <a:t>RHIS Design and Reform Process (3 hours)</a:t>
            </a:r>
            <a:endParaRPr lang="en-US" sz="2400" dirty="0">
              <a:latin typeface="Century Gothic" panose="020B0502020202020204" pitchFamily="34" charset="0"/>
            </a:endParaRPr>
          </a:p>
          <a:p>
            <a:pPr lvl="1">
              <a:lnSpc>
                <a:spcPct val="100000"/>
              </a:lnSpc>
              <a:spcBef>
                <a:spcPts val="600"/>
              </a:spcBef>
              <a:spcAft>
                <a:spcPts val="600"/>
              </a:spcAft>
            </a:pPr>
            <a:r>
              <a:rPr lang="en-US" sz="2400" b="1" dirty="0">
                <a:latin typeface="Century Gothic" panose="020B0502020202020204" pitchFamily="34" charset="0"/>
              </a:rPr>
              <a:t>Session 3</a:t>
            </a:r>
            <a:r>
              <a:rPr lang="en-US" sz="2400" b="1" dirty="0" smtClean="0">
                <a:latin typeface="Century Gothic" panose="020B0502020202020204" pitchFamily="34" charset="0"/>
              </a:rPr>
              <a:t>: </a:t>
            </a:r>
            <a:r>
              <a:rPr lang="en-US" sz="2400" dirty="0" smtClean="0">
                <a:latin typeface="Century Gothic" panose="020B0502020202020204" pitchFamily="34" charset="0"/>
              </a:rPr>
              <a:t>RHIS Reform in the Context of Scalability and Sustainability (3 hours)</a:t>
            </a:r>
            <a:endParaRPr lang="en-US" sz="2400" dirty="0">
              <a:latin typeface="Century Gothic" panose="020B0502020202020204" pitchFamily="34" charset="0"/>
            </a:endParaRPr>
          </a:p>
          <a:p>
            <a:pPr marL="0" indent="0">
              <a:buFont typeface="Arial" panose="020B0604020202020204" pitchFamily="34" charset="0"/>
              <a:buNone/>
              <a:defRPr/>
            </a:pPr>
            <a:endParaRPr lang="en-US" sz="2000" b="1" dirty="0"/>
          </a:p>
          <a:p>
            <a:pPr marL="0" indent="0">
              <a:buFont typeface="Arial" panose="020B0604020202020204" pitchFamily="34" charset="0"/>
              <a:buNone/>
              <a:defRPr/>
            </a:pPr>
            <a:endParaRPr lang="en-US" sz="2000" dirty="0" smtClean="0"/>
          </a:p>
        </p:txBody>
      </p:sp>
      <p:sp>
        <p:nvSpPr>
          <p:cNvPr id="4" name="Slide Number Placeholder 3"/>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a:spcBef>
                <a:spcPct val="0"/>
              </a:spcBef>
              <a:buFontTx/>
              <a:buNone/>
            </a:pPr>
            <a:r>
              <a:rPr lang="en-US" altLang="en-US" sz="1400" dirty="0" smtClean="0">
                <a:solidFill>
                  <a:srgbClr val="898989"/>
                </a:solidFill>
                <a:ea typeface="Arial" charset="0"/>
                <a:cs typeface="Arial" charset="0"/>
              </a:rPr>
              <a:t>3</a:t>
            </a:r>
            <a:endParaRPr lang="en-US" altLang="en-US" sz="1400" dirty="0">
              <a:solidFill>
                <a:srgbClr val="898989"/>
              </a:solidFill>
              <a:ea typeface="Arial" charset="0"/>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81000" y="122238"/>
            <a:ext cx="8229600" cy="944562"/>
          </a:xfrm>
        </p:spPr>
        <p:txBody>
          <a:bodyPr/>
          <a:lstStyle/>
          <a:p>
            <a:r>
              <a:rPr lang="en-US" altLang="en-US" dirty="0" smtClean="0"/>
              <a:t>MODULE 10: Suggested References</a:t>
            </a:r>
            <a:endParaRPr lang="en-US" altLang="en-US" dirty="0"/>
          </a:p>
        </p:txBody>
      </p:sp>
      <p:sp>
        <p:nvSpPr>
          <p:cNvPr id="3" name="Content Placeholder 2"/>
          <p:cNvSpPr>
            <a:spLocks noGrp="1"/>
          </p:cNvSpPr>
          <p:nvPr>
            <p:ph idx="1"/>
          </p:nvPr>
        </p:nvSpPr>
        <p:spPr/>
        <p:txBody>
          <a:bodyPr/>
          <a:lstStyle/>
          <a:p>
            <a:pPr marL="0" indent="0">
              <a:buFont typeface="Arial" panose="020B0604020202020204" pitchFamily="34" charset="0"/>
              <a:buNone/>
              <a:defRPr/>
            </a:pPr>
            <a:endParaRPr lang="en-US" sz="2000" b="1" dirty="0"/>
          </a:p>
          <a:p>
            <a:pPr marL="0" indent="0">
              <a:buFont typeface="Arial" panose="020B0604020202020204" pitchFamily="34" charset="0"/>
              <a:buNone/>
              <a:defRPr/>
            </a:pPr>
            <a:endParaRPr lang="en-US" sz="2000" dirty="0" smtClean="0"/>
          </a:p>
        </p:txBody>
      </p:sp>
      <p:sp>
        <p:nvSpPr>
          <p:cNvPr id="2" name="Rectangle 1"/>
          <p:cNvSpPr/>
          <p:nvPr/>
        </p:nvSpPr>
        <p:spPr>
          <a:xfrm>
            <a:off x="381000" y="1305342"/>
            <a:ext cx="7924800" cy="4401205"/>
          </a:xfrm>
          <a:prstGeom prst="rect">
            <a:avLst/>
          </a:prstGeom>
        </p:spPr>
        <p:txBody>
          <a:bodyPr wrap="square">
            <a:spAutoFit/>
          </a:bodyPr>
          <a:lstStyle/>
          <a:p>
            <a:pPr lvl="0"/>
            <a:endParaRPr lang="en-US" sz="2000" dirty="0" smtClean="0">
              <a:latin typeface="Century Gothic" panose="020B0502020202020204" pitchFamily="34" charset="0"/>
            </a:endParaRPr>
          </a:p>
          <a:p>
            <a:pPr lvl="0"/>
            <a:r>
              <a:rPr lang="en-US" sz="2000" dirty="0" smtClean="0">
                <a:latin typeface="Century Gothic" panose="020B0502020202020204" pitchFamily="34" charset="0"/>
              </a:rPr>
              <a:t>IPH+ </a:t>
            </a:r>
            <a:r>
              <a:rPr lang="en-US" sz="2000" dirty="0">
                <a:latin typeface="Century Gothic" panose="020B0502020202020204" pitchFamily="34" charset="0"/>
              </a:rPr>
              <a:t>and WHO. (2011). Monitoring, evaluation and review of national health strategies: a country-led platform for information and accountability. Geneva, Switzerland: WHO. Retrieved from </a:t>
            </a:r>
            <a:r>
              <a:rPr lang="en-US" sz="2000" u="sng" dirty="0" smtClean="0">
                <a:latin typeface="Century Gothic" panose="020B0502020202020204" pitchFamily="34" charset="0"/>
                <a:hlinkClick r:id="rId3"/>
              </a:rPr>
              <a:t>http</a:t>
            </a:r>
            <a:r>
              <a:rPr lang="en-US" sz="2000" u="sng" dirty="0">
                <a:latin typeface="Century Gothic" panose="020B0502020202020204" pitchFamily="34" charset="0"/>
                <a:hlinkClick r:id="rId3"/>
              </a:rPr>
              <a:t>://www.who.int/healthinfo/country_monitoring_evaluation/documentation/en</a:t>
            </a:r>
            <a:r>
              <a:rPr lang="en-US" sz="2000" u="sng" dirty="0" smtClean="0">
                <a:latin typeface="Century Gothic" panose="020B0502020202020204" pitchFamily="34" charset="0"/>
                <a:hlinkClick r:id="rId3"/>
              </a:rPr>
              <a:t>/</a:t>
            </a:r>
            <a:endParaRPr lang="en-US" sz="2000" dirty="0" smtClean="0">
              <a:latin typeface="Century Gothic" panose="020B0502020202020204" pitchFamily="34" charset="0"/>
            </a:endParaRPr>
          </a:p>
          <a:p>
            <a:pPr lvl="0"/>
            <a:endParaRPr lang="en-US" sz="2000" dirty="0">
              <a:latin typeface="Century Gothic" panose="020B0502020202020204" pitchFamily="34" charset="0"/>
            </a:endParaRPr>
          </a:p>
          <a:p>
            <a:r>
              <a:rPr lang="en-US" sz="2000" dirty="0" smtClean="0">
                <a:latin typeface="Century Gothic" panose="020B0502020202020204" pitchFamily="34" charset="0"/>
              </a:rPr>
              <a:t>Health </a:t>
            </a:r>
            <a:r>
              <a:rPr lang="en-US" sz="2000" dirty="0">
                <a:latin typeface="Century Gothic" panose="020B0502020202020204" pitchFamily="34" charset="0"/>
              </a:rPr>
              <a:t>Metrics Network. </a:t>
            </a:r>
            <a:r>
              <a:rPr lang="en-US" sz="2000" dirty="0" smtClean="0">
                <a:latin typeface="Century Gothic" panose="020B0502020202020204" pitchFamily="34" charset="0"/>
              </a:rPr>
              <a:t>(2012). Framework </a:t>
            </a:r>
            <a:r>
              <a:rPr lang="en-US" sz="2000" dirty="0">
                <a:latin typeface="Century Gothic" panose="020B0502020202020204" pitchFamily="34" charset="0"/>
              </a:rPr>
              <a:t>and standards for country health information </a:t>
            </a:r>
            <a:r>
              <a:rPr lang="en-US" sz="2000" dirty="0" smtClean="0">
                <a:latin typeface="Century Gothic" panose="020B0502020202020204" pitchFamily="34" charset="0"/>
              </a:rPr>
              <a:t>systems, 2</a:t>
            </a:r>
            <a:r>
              <a:rPr lang="en-US" sz="2000" baseline="30000" dirty="0" smtClean="0">
                <a:latin typeface="Century Gothic" panose="020B0502020202020204" pitchFamily="34" charset="0"/>
              </a:rPr>
              <a:t>nd</a:t>
            </a:r>
            <a:r>
              <a:rPr lang="en-US" sz="2000" dirty="0" smtClean="0">
                <a:latin typeface="Century Gothic" panose="020B0502020202020204" pitchFamily="34" charset="0"/>
              </a:rPr>
              <a:t> Edition. Geneva</a:t>
            </a:r>
            <a:r>
              <a:rPr lang="en-US" sz="2000" dirty="0">
                <a:latin typeface="Century Gothic" panose="020B0502020202020204" pitchFamily="34" charset="0"/>
              </a:rPr>
              <a:t>, Switzerland: World Health Organization (WHO). Retrieved from </a:t>
            </a:r>
            <a:r>
              <a:rPr lang="en-US" sz="2000" dirty="0">
                <a:latin typeface="Century Gothic" panose="020B0502020202020204" pitchFamily="34" charset="0"/>
                <a:hlinkClick r:id="rId4"/>
              </a:rPr>
              <a:t>http://</a:t>
            </a:r>
            <a:r>
              <a:rPr lang="en-US" sz="2000" dirty="0" smtClean="0">
                <a:latin typeface="Century Gothic" panose="020B0502020202020204" pitchFamily="34" charset="0"/>
                <a:hlinkClick r:id="rId4"/>
              </a:rPr>
              <a:t>www.hrhresourcecenter.org/node/746</a:t>
            </a:r>
            <a:endParaRPr lang="en-US" sz="2000" dirty="0" smtClean="0">
              <a:latin typeface="Century Gothic" panose="020B0502020202020204" pitchFamily="34" charset="0"/>
            </a:endParaRPr>
          </a:p>
          <a:p>
            <a:endParaRPr lang="en-US" sz="2000" dirty="0"/>
          </a:p>
          <a:p>
            <a:endParaRPr lang="en-US" sz="2000" dirty="0" err="1" smtClean="0"/>
          </a:p>
        </p:txBody>
      </p:sp>
      <p:sp>
        <p:nvSpPr>
          <p:cNvPr id="5" name="Slide Number Placeholder 3"/>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a:spcBef>
                <a:spcPct val="0"/>
              </a:spcBef>
              <a:buFontTx/>
              <a:buNone/>
            </a:pPr>
            <a:r>
              <a:rPr lang="en-US" altLang="en-US" sz="1400" dirty="0" smtClean="0">
                <a:solidFill>
                  <a:srgbClr val="898989"/>
                </a:solidFill>
                <a:ea typeface="Arial" charset="0"/>
                <a:cs typeface="Arial" charset="0"/>
              </a:rPr>
              <a:t>4</a:t>
            </a:r>
            <a:endParaRPr lang="en-US" altLang="en-US" sz="1400" dirty="0">
              <a:solidFill>
                <a:srgbClr val="898989"/>
              </a:solidFill>
              <a:ea typeface="Arial" charset="0"/>
              <a:cs typeface="Arial" charset="0"/>
            </a:endParaRPr>
          </a:p>
        </p:txBody>
      </p:sp>
    </p:spTree>
    <p:extLst>
      <p:ext uri="{BB962C8B-B14F-4D97-AF65-F5344CB8AC3E}">
        <p14:creationId xmlns:p14="http://schemas.microsoft.com/office/powerpoint/2010/main" val="30749260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81000" y="122238"/>
            <a:ext cx="8229600" cy="944562"/>
          </a:xfrm>
        </p:spPr>
        <p:txBody>
          <a:bodyPr/>
          <a:lstStyle/>
          <a:p>
            <a:r>
              <a:rPr lang="en-US" altLang="en-US" dirty="0" smtClean="0"/>
              <a:t>MODULE 10: Suggested References</a:t>
            </a:r>
            <a:endParaRPr lang="en-US" altLang="en-US" dirty="0"/>
          </a:p>
        </p:txBody>
      </p:sp>
      <p:sp>
        <p:nvSpPr>
          <p:cNvPr id="3" name="Content Placeholder 2"/>
          <p:cNvSpPr>
            <a:spLocks noGrp="1"/>
          </p:cNvSpPr>
          <p:nvPr>
            <p:ph idx="1"/>
          </p:nvPr>
        </p:nvSpPr>
        <p:spPr/>
        <p:txBody>
          <a:bodyPr/>
          <a:lstStyle/>
          <a:p>
            <a:pPr marL="0" indent="0">
              <a:buFont typeface="Arial" panose="020B0604020202020204" pitchFamily="34" charset="0"/>
              <a:buNone/>
              <a:defRPr/>
            </a:pPr>
            <a:endParaRPr lang="en-US" sz="2000" b="1" dirty="0"/>
          </a:p>
          <a:p>
            <a:pPr marL="0" indent="0">
              <a:buFont typeface="Arial" panose="020B0604020202020204" pitchFamily="34" charset="0"/>
              <a:buNone/>
              <a:defRPr/>
            </a:pPr>
            <a:endParaRPr lang="en-US" sz="2000" dirty="0" smtClean="0"/>
          </a:p>
        </p:txBody>
      </p:sp>
      <p:sp>
        <p:nvSpPr>
          <p:cNvPr id="2" name="Rectangle 1"/>
          <p:cNvSpPr/>
          <p:nvPr/>
        </p:nvSpPr>
        <p:spPr>
          <a:xfrm>
            <a:off x="381000" y="1305342"/>
            <a:ext cx="7924800" cy="2862322"/>
          </a:xfrm>
          <a:prstGeom prst="rect">
            <a:avLst/>
          </a:prstGeom>
        </p:spPr>
        <p:txBody>
          <a:bodyPr wrap="square">
            <a:spAutoFit/>
          </a:bodyPr>
          <a:lstStyle/>
          <a:p>
            <a:endParaRPr lang="en-US" sz="2000" dirty="0"/>
          </a:p>
          <a:p>
            <a:r>
              <a:rPr lang="en-US" sz="2000" dirty="0" err="1" smtClean="0">
                <a:latin typeface="Century Gothic" panose="020B0502020202020204" pitchFamily="34" charset="0"/>
              </a:rPr>
              <a:t>Lippeveld</a:t>
            </a:r>
            <a:r>
              <a:rPr lang="en-US" sz="2000" dirty="0">
                <a:latin typeface="Century Gothic" panose="020B0502020202020204" pitchFamily="34" charset="0"/>
              </a:rPr>
              <a:t>, T., </a:t>
            </a:r>
            <a:r>
              <a:rPr lang="en-US" sz="2000" dirty="0" err="1">
                <a:latin typeface="Century Gothic" panose="020B0502020202020204" pitchFamily="34" charset="0"/>
              </a:rPr>
              <a:t>Sauerborn</a:t>
            </a:r>
            <a:r>
              <a:rPr lang="en-US" sz="2000" dirty="0">
                <a:latin typeface="Century Gothic" panose="020B0502020202020204" pitchFamily="34" charset="0"/>
              </a:rPr>
              <a:t>, R., &amp; </a:t>
            </a:r>
            <a:r>
              <a:rPr lang="en-US" sz="2000" dirty="0" err="1">
                <a:latin typeface="Century Gothic" panose="020B0502020202020204" pitchFamily="34" charset="0"/>
              </a:rPr>
              <a:t>Bodart</a:t>
            </a:r>
            <a:r>
              <a:rPr lang="en-US" sz="2000" dirty="0">
                <a:latin typeface="Century Gothic" panose="020B0502020202020204" pitchFamily="34" charset="0"/>
              </a:rPr>
              <a:t>, C. (Eds.) (2000). Design and implementation of health information systems. Geneva, Switzerland: WHO. Retrieved from http://</a:t>
            </a:r>
            <a:r>
              <a:rPr lang="en-US" sz="2000" dirty="0" smtClean="0">
                <a:latin typeface="Century Gothic" panose="020B0502020202020204" pitchFamily="34" charset="0"/>
              </a:rPr>
              <a:t>apps.who.int/iris/handle/10665/42289</a:t>
            </a:r>
            <a:endParaRPr lang="en-US" sz="2000" dirty="0">
              <a:latin typeface="Century Gothic" panose="020B0502020202020204" pitchFamily="34" charset="0"/>
            </a:endParaRPr>
          </a:p>
          <a:p>
            <a:endParaRPr lang="en-US" sz="2000" dirty="0" smtClean="0">
              <a:latin typeface="Century Gothic" panose="020B0502020202020204" pitchFamily="34" charset="0"/>
            </a:endParaRPr>
          </a:p>
          <a:p>
            <a:r>
              <a:rPr lang="en-US" sz="2000" dirty="0" err="1" smtClean="0">
                <a:latin typeface="Century Gothic" panose="020B0502020202020204" pitchFamily="34" charset="0"/>
              </a:rPr>
              <a:t>Wodon</a:t>
            </a:r>
            <a:r>
              <a:rPr lang="en-US" sz="2000" dirty="0" smtClean="0">
                <a:latin typeface="Century Gothic" panose="020B0502020202020204" pitchFamily="34" charset="0"/>
              </a:rPr>
              <a:t> </a:t>
            </a:r>
            <a:r>
              <a:rPr lang="en-US" sz="2000" dirty="0">
                <a:latin typeface="Century Gothic" panose="020B0502020202020204" pitchFamily="34" charset="0"/>
              </a:rPr>
              <a:t>A., </a:t>
            </a:r>
            <a:r>
              <a:rPr lang="en-US" sz="2000" dirty="0" err="1">
                <a:latin typeface="Century Gothic" panose="020B0502020202020204" pitchFamily="34" charset="0"/>
              </a:rPr>
              <a:t>Lecharlier</a:t>
            </a:r>
            <a:r>
              <a:rPr lang="en-US" sz="2000" dirty="0">
                <a:latin typeface="Century Gothic" panose="020B0502020202020204" pitchFamily="34" charset="0"/>
              </a:rPr>
              <a:t>, F., </a:t>
            </a:r>
            <a:r>
              <a:rPr lang="en-US" sz="2000" dirty="0" err="1">
                <a:latin typeface="Century Gothic" panose="020B0502020202020204" pitchFamily="34" charset="0"/>
              </a:rPr>
              <a:t>Greindl</a:t>
            </a:r>
            <a:r>
              <a:rPr lang="en-US" sz="2000" dirty="0">
                <a:latin typeface="Century Gothic" panose="020B0502020202020204" pitchFamily="34" charset="0"/>
              </a:rPr>
              <a:t>, I., De </a:t>
            </a:r>
            <a:r>
              <a:rPr lang="en-US" sz="2000" dirty="0" err="1">
                <a:latin typeface="Century Gothic" panose="020B0502020202020204" pitchFamily="34" charset="0"/>
              </a:rPr>
              <a:t>Lamalle</a:t>
            </a:r>
            <a:r>
              <a:rPr lang="en-US" sz="2000" dirty="0">
                <a:latin typeface="Century Gothic" panose="020B0502020202020204" pitchFamily="34" charset="0"/>
              </a:rPr>
              <a:t>, J., De </a:t>
            </a:r>
            <a:r>
              <a:rPr lang="en-US" sz="2000" dirty="0" err="1">
                <a:latin typeface="Century Gothic" panose="020B0502020202020204" pitchFamily="34" charset="0"/>
              </a:rPr>
              <a:t>Caluwe</a:t>
            </a:r>
            <a:r>
              <a:rPr lang="en-US" sz="2000" dirty="0">
                <a:latin typeface="Century Gothic" panose="020B0502020202020204" pitchFamily="34" charset="0"/>
              </a:rPr>
              <a:t>, P., &amp; </a:t>
            </a:r>
            <a:r>
              <a:rPr lang="en-US" sz="2000" dirty="0" err="1">
                <a:latin typeface="Century Gothic" panose="020B0502020202020204" pitchFamily="34" charset="0"/>
              </a:rPr>
              <a:t>D'Altilia</a:t>
            </a:r>
            <a:r>
              <a:rPr lang="en-US" sz="2000" dirty="0">
                <a:latin typeface="Century Gothic" panose="020B0502020202020204" pitchFamily="34" charset="0"/>
              </a:rPr>
              <a:t>, J. (2010). Health Information System, 2nd </a:t>
            </a:r>
            <a:r>
              <a:rPr lang="en-US" sz="2000" dirty="0" smtClean="0">
                <a:latin typeface="Century Gothic" panose="020B0502020202020204" pitchFamily="34" charset="0"/>
              </a:rPr>
              <a:t>Edition. Paris, France: </a:t>
            </a:r>
            <a:r>
              <a:rPr lang="en-US" sz="2000" dirty="0">
                <a:latin typeface="Century Gothic" panose="020B0502020202020204" pitchFamily="34" charset="0"/>
              </a:rPr>
              <a:t>L’Harmattan. </a:t>
            </a:r>
          </a:p>
        </p:txBody>
      </p:sp>
      <p:sp>
        <p:nvSpPr>
          <p:cNvPr id="5" name="Slide Number Placeholder 3"/>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a:spcBef>
                <a:spcPct val="0"/>
              </a:spcBef>
              <a:buFontTx/>
              <a:buNone/>
            </a:pPr>
            <a:r>
              <a:rPr lang="en-US" altLang="en-US" sz="1400" dirty="0" smtClean="0">
                <a:solidFill>
                  <a:srgbClr val="898989"/>
                </a:solidFill>
                <a:ea typeface="Arial" charset="0"/>
                <a:cs typeface="Arial" charset="0"/>
              </a:rPr>
              <a:t>5</a:t>
            </a:r>
            <a:endParaRPr lang="en-US" altLang="en-US" sz="1400" dirty="0">
              <a:solidFill>
                <a:srgbClr val="898989"/>
              </a:solidFill>
              <a:ea typeface="Arial" charset="0"/>
              <a:cs typeface="Arial" charset="0"/>
            </a:endParaRPr>
          </a:p>
        </p:txBody>
      </p:sp>
    </p:spTree>
    <p:extLst>
      <p:ext uri="{BB962C8B-B14F-4D97-AF65-F5344CB8AC3E}">
        <p14:creationId xmlns:p14="http://schemas.microsoft.com/office/powerpoint/2010/main" val="785350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168400"/>
          </a:xfrm>
          <a:prstGeom prst="rect">
            <a:avLst/>
          </a:prstGeom>
          <a:solidFill>
            <a:srgbClr val="0923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a:solidFill>
                <a:srgbClr val="FFFFFF"/>
              </a:solidFill>
              <a:latin typeface="Calibri" charset="0"/>
            </a:endParaRPr>
          </a:p>
        </p:txBody>
      </p:sp>
      <p:sp>
        <p:nvSpPr>
          <p:cNvPr id="3" name="Rectangle 2"/>
          <p:cNvSpPr/>
          <p:nvPr/>
        </p:nvSpPr>
        <p:spPr>
          <a:xfrm>
            <a:off x="-12990" y="1165225"/>
            <a:ext cx="9156989" cy="3476625"/>
          </a:xfrm>
          <a:prstGeom prst="rect">
            <a:avLst/>
          </a:prstGeom>
          <a:solidFill>
            <a:srgbClr val="4F66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a:solidFill>
                <a:srgbClr val="FFFFFF"/>
              </a:solidFill>
              <a:latin typeface="Calibri" charset="0"/>
            </a:endParaRPr>
          </a:p>
        </p:txBody>
      </p:sp>
      <p:sp>
        <p:nvSpPr>
          <p:cNvPr id="17412" name="TextBox 7"/>
          <p:cNvSpPr txBox="1">
            <a:spLocks noChangeArrowheads="1"/>
          </p:cNvSpPr>
          <p:nvPr/>
        </p:nvSpPr>
        <p:spPr bwMode="auto">
          <a:xfrm>
            <a:off x="-1628775" y="249238"/>
            <a:ext cx="10587038"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a:r>
              <a:rPr lang="en-US" altLang="en-US" sz="2200" b="1">
                <a:solidFill>
                  <a:schemeClr val="bg1"/>
                </a:solidFill>
                <a:latin typeface="Century Gothic" charset="0"/>
                <a:ea typeface="Century Gothic" charset="0"/>
                <a:cs typeface="Century Gothic" charset="0"/>
              </a:rPr>
              <a:t>ROUTINE HEALTH INFORMATION SYSTEMS</a:t>
            </a:r>
            <a:endParaRPr lang="en-US" altLang="en-US" sz="2200">
              <a:solidFill>
                <a:schemeClr val="bg1"/>
              </a:solidFill>
            </a:endParaRPr>
          </a:p>
          <a:p>
            <a:pPr algn="r"/>
            <a:r>
              <a:rPr lang="en-US" altLang="en-US" sz="1900">
                <a:solidFill>
                  <a:schemeClr val="bg1"/>
                </a:solidFill>
                <a:latin typeface="Century Gothic" charset="0"/>
                <a:ea typeface="Century Gothic" charset="0"/>
                <a:cs typeface="Century Gothic" charset="0"/>
              </a:rPr>
              <a:t>A Curriculum on Basic Concepts and Practice </a:t>
            </a:r>
          </a:p>
        </p:txBody>
      </p:sp>
      <p:sp>
        <p:nvSpPr>
          <p:cNvPr id="9" name="TextBox 8"/>
          <p:cNvSpPr txBox="1"/>
          <p:nvPr/>
        </p:nvSpPr>
        <p:spPr>
          <a:xfrm>
            <a:off x="769938" y="2832100"/>
            <a:ext cx="6788150" cy="1438275"/>
          </a:xfrm>
          <a:prstGeom prst="rect">
            <a:avLst/>
          </a:prstGeom>
          <a:noFill/>
        </p:spPr>
        <p:txBody>
          <a:bodyPr>
            <a:spAutoFit/>
          </a:bodyPr>
          <a:lstStyle/>
          <a:p>
            <a:pPr>
              <a:defRPr/>
            </a:pPr>
            <a:r>
              <a:rPr lang="en-US" sz="1250" dirty="0">
                <a:solidFill>
                  <a:schemeClr val="bg1"/>
                </a:solidFill>
                <a:latin typeface="Century Gothic" charset="0"/>
                <a:ea typeface="Century Gothic" charset="0"/>
                <a:cs typeface="Century Gothic" charset="0"/>
              </a:rPr>
              <a:t>This presentation was produced with the support of the United States Agency for International Development (USAID) under the terms of MEASURE Evaluation cooperative agreement AID-OAA-L-14-00004. MEASURE Evaluation is implemented by the Carolina Population Center, University of North Carolina at Chapel Hill in partnership with ICF International; John Snow, Inc.; Management Sciences for Health; Palladium; and Tulane University. The views expressed in this presentation do not necessarily reflect the views of USAID or the United States government.</a:t>
            </a:r>
          </a:p>
        </p:txBody>
      </p:sp>
      <p:pic>
        <p:nvPicPr>
          <p:cNvPr id="8" name="Picture 9"/>
          <p:cNvPicPr>
            <a:picLocks noChangeAspect="1"/>
          </p:cNvPicPr>
          <p:nvPr/>
        </p:nvPicPr>
        <p:blipFill rotWithShape="1">
          <a:blip r:embed="rId3" cstate="print">
            <a:extLst>
              <a:ext uri="{28A0092B-C50C-407E-A947-70E740481C1C}">
                <a14:useLocalDpi xmlns:a14="http://schemas.microsoft.com/office/drawing/2010/main" val="0"/>
              </a:ext>
            </a:extLst>
          </a:blip>
          <a:srcRect r="1334"/>
          <a:stretch/>
        </p:blipFill>
        <p:spPr bwMode="auto">
          <a:xfrm>
            <a:off x="-12989" y="4573087"/>
            <a:ext cx="9156990" cy="2278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469900" y="1646665"/>
            <a:ext cx="0" cy="262053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7778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C83303621329D4DAFC578165ED47C26" ma:contentTypeVersion="0" ma:contentTypeDescription="Create a new document." ma:contentTypeScope="" ma:versionID="e9c678eae885f8b7595ed37087805c11">
  <xsd:schema xmlns:xsd="http://www.w3.org/2001/XMLSchema" xmlns:xs="http://www.w3.org/2001/XMLSchema" xmlns:p="http://schemas.microsoft.com/office/2006/metadata/properties" targetNamespace="http://schemas.microsoft.com/office/2006/metadata/properties" ma:root="true" ma:fieldsID="abc59ee2edf01cfb808cadb27e045d2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A8B936F-2C94-4CB8-A84B-223FA85717F0}">
  <ds:schemaRefs>
    <ds:schemaRef ds:uri="http://purl.org/dc/dcmitype/"/>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65363EC1-C984-4CA6-BD66-65031D3648C6}">
  <ds:schemaRefs>
    <ds:schemaRef ds:uri="http://schemas.microsoft.com/sharepoint/v3/contenttype/forms"/>
  </ds:schemaRefs>
</ds:datastoreItem>
</file>

<file path=customXml/itemProps3.xml><?xml version="1.0" encoding="utf-8"?>
<ds:datastoreItem xmlns:ds="http://schemas.openxmlformats.org/officeDocument/2006/customXml" ds:itemID="{9FD6D9FF-440B-4C83-9C21-5CBB574BB8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2408</TotalTime>
  <Words>782</Words>
  <Application>Microsoft Office PowerPoint</Application>
  <PresentationFormat>On-screen Show (4:3)</PresentationFormat>
  <Paragraphs>48</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Century Gothic</vt:lpstr>
      <vt:lpstr>Courier New</vt:lpstr>
      <vt:lpstr>Office Theme</vt:lpstr>
      <vt:lpstr>PowerPoint Presentation</vt:lpstr>
      <vt:lpstr>Module 10: RHIS Design and Reform  Objectives</vt:lpstr>
      <vt:lpstr>MODULE 10: Structure</vt:lpstr>
      <vt:lpstr>MODULE 10: Suggested References</vt:lpstr>
      <vt:lpstr>MODULE 10: Suggested 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Hoover, Donald Wayne</cp:lastModifiedBy>
  <cp:revision>83</cp:revision>
  <cp:lastPrinted>2016-03-16T16:35:42Z</cp:lastPrinted>
  <dcterms:created xsi:type="dcterms:W3CDTF">2016-04-29T03:11:40Z</dcterms:created>
  <dcterms:modified xsi:type="dcterms:W3CDTF">2017-02-08T14:54:00Z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0x010100BC83303621329D4DAFC578165ED47C26</vt:lpwstr>
  </property>
</Properties>
</file>