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handoutMasterIdLst>
    <p:handoutMasterId r:id="rId14"/>
  </p:handoutMasterIdLst>
  <p:sldIdLst>
    <p:sldId id="291" r:id="rId5"/>
    <p:sldId id="288" r:id="rId6"/>
    <p:sldId id="257" r:id="rId7"/>
    <p:sldId id="262" r:id="rId8"/>
    <p:sldId id="263" r:id="rId9"/>
    <p:sldId id="295" r:id="rId10"/>
    <p:sldId id="269" r:id="rId11"/>
    <p:sldId id="292"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charset="0"/>
        <a:ea typeface="Arial" charset="0"/>
        <a:cs typeface="Arial" charset="0"/>
      </a:defRPr>
    </a:lvl1pPr>
    <a:lvl2pPr marL="457200" algn="l" rtl="0" eaLnBrk="0" fontAlgn="base" hangingPunct="0">
      <a:spcBef>
        <a:spcPct val="0"/>
      </a:spcBef>
      <a:spcAft>
        <a:spcPct val="0"/>
      </a:spcAft>
      <a:defRPr kern="1200">
        <a:solidFill>
          <a:schemeClr val="tx1"/>
        </a:solidFill>
        <a:latin typeface="Calibri" charset="0"/>
        <a:ea typeface="Arial" charset="0"/>
        <a:cs typeface="Arial" charset="0"/>
      </a:defRPr>
    </a:lvl2pPr>
    <a:lvl3pPr marL="914400" algn="l" rtl="0" eaLnBrk="0" fontAlgn="base" hangingPunct="0">
      <a:spcBef>
        <a:spcPct val="0"/>
      </a:spcBef>
      <a:spcAft>
        <a:spcPct val="0"/>
      </a:spcAft>
      <a:defRPr kern="1200">
        <a:solidFill>
          <a:schemeClr val="tx1"/>
        </a:solidFill>
        <a:latin typeface="Calibri" charset="0"/>
        <a:ea typeface="Arial" charset="0"/>
        <a:cs typeface="Arial" charset="0"/>
      </a:defRPr>
    </a:lvl3pPr>
    <a:lvl4pPr marL="1371600" algn="l" rtl="0" eaLnBrk="0" fontAlgn="base" hangingPunct="0">
      <a:spcBef>
        <a:spcPct val="0"/>
      </a:spcBef>
      <a:spcAft>
        <a:spcPct val="0"/>
      </a:spcAft>
      <a:defRPr kern="1200">
        <a:solidFill>
          <a:schemeClr val="tx1"/>
        </a:solidFill>
        <a:latin typeface="Calibri" charset="0"/>
        <a:ea typeface="Arial" charset="0"/>
        <a:cs typeface="Arial" charset="0"/>
      </a:defRPr>
    </a:lvl4pPr>
    <a:lvl5pPr marL="1828800" algn="l" rtl="0" eaLnBrk="0" fontAlgn="base" hangingPunct="0">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LADES, Eduardo" initials="celade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AA2473"/>
    <a:srgbClr val="138D84"/>
    <a:srgbClr val="DAA51C"/>
    <a:srgbClr val="232C67"/>
    <a:srgbClr val="F46E20"/>
    <a:srgbClr val="6BCEF6"/>
    <a:srgbClr val="4F6629"/>
    <a:srgbClr val="009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571" autoAdjust="0"/>
    <p:restoredTop sz="80581" autoAdjust="0"/>
  </p:normalViewPr>
  <p:slideViewPr>
    <p:cSldViewPr>
      <p:cViewPr varScale="1">
        <p:scale>
          <a:sx n="67" d="100"/>
          <a:sy n="67" d="100"/>
        </p:scale>
        <p:origin x="1277" y="82"/>
      </p:cViewPr>
      <p:guideLst>
        <p:guide orient="horz" pos="2160"/>
        <p:guide pos="2880"/>
      </p:guideLst>
    </p:cSldViewPr>
  </p:slideViewPr>
  <p:notesTextViewPr>
    <p:cViewPr>
      <p:scale>
        <a:sx n="1" d="1"/>
        <a:sy n="1" d="1"/>
      </p:scale>
      <p:origin x="0" y="0"/>
    </p:cViewPr>
  </p:notesTextViewPr>
  <p:sorterViewPr>
    <p:cViewPr>
      <p:scale>
        <a:sx n="100" d="100"/>
        <a:sy n="100" d="100"/>
      </p:scale>
      <p:origin x="0" y="1836"/>
    </p:cViewPr>
  </p:sorterViewPr>
  <p:notesViewPr>
    <p:cSldViewPr>
      <p:cViewPr varScale="1">
        <p:scale>
          <a:sx n="64" d="100"/>
          <a:sy n="64" d="100"/>
        </p:scale>
        <p:origin x="2646" y="4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Calibri" panose="020F0502020204030204" pitchFamily="34" charset="0"/>
                <a:ea typeface="+mn-ea"/>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Calibri" panose="020F0502020204030204" pitchFamily="34" charset="0"/>
                <a:ea typeface="+mn-ea"/>
                <a:cs typeface="Arial" panose="020B0604020202020204" pitchFamily="34" charset="0"/>
              </a:defRPr>
            </a:lvl1pPr>
          </a:lstStyle>
          <a:p>
            <a:pPr>
              <a:defRPr/>
            </a:pPr>
            <a:fld id="{E4315AD2-7C2A-5B42-B52B-E11504ADF57D}" type="datetimeFigureOut">
              <a:rPr lang="en-US"/>
              <a:pPr>
                <a:defRPr/>
              </a:pPr>
              <a:t>2/8/2017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Calibri" panose="020F0502020204030204" pitchFamily="34" charset="0"/>
                <a:ea typeface="+mn-ea"/>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n-ea"/>
                <a:cs typeface="Arial" panose="020B0604020202020204" pitchFamily="34" charset="0"/>
              </a:defRPr>
            </a:lvl1pPr>
          </a:lstStyle>
          <a:p>
            <a:pPr>
              <a:defRPr/>
            </a:pPr>
            <a:fld id="{D75E08DD-9B9C-4648-8D9C-193DD3335F1D}" type="slidenum">
              <a:rPr lang="en-US" altLang="en-US"/>
              <a:pPr>
                <a:defRPr/>
              </a:pPr>
              <a:t>‹#›</a:t>
            </a:fld>
            <a:endParaRPr lang="en-US" altLang="en-US"/>
          </a:p>
        </p:txBody>
      </p:sp>
    </p:spTree>
    <p:extLst>
      <p:ext uri="{BB962C8B-B14F-4D97-AF65-F5344CB8AC3E}">
        <p14:creationId xmlns:p14="http://schemas.microsoft.com/office/powerpoint/2010/main" val="1962392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88139" tIns="44070" rIns="88139" bIns="44070" rtlCol="0"/>
          <a:lstStyle>
            <a:lvl1pPr algn="l" eaLnBrk="1" hangingPunct="1">
              <a:defRPr sz="1200">
                <a:latin typeface="Calibri" panose="020F05020202040302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88139" tIns="44070" rIns="88139" bIns="44070" rtlCol="0"/>
          <a:lstStyle>
            <a:lvl1pPr algn="r" eaLnBrk="1" hangingPunct="1">
              <a:defRPr sz="1200">
                <a:latin typeface="Calibri" panose="020F0502020204030204" pitchFamily="34" charset="0"/>
                <a:ea typeface="+mn-ea"/>
                <a:cs typeface="Arial" charset="0"/>
              </a:defRPr>
            </a:lvl1pPr>
          </a:lstStyle>
          <a:p>
            <a:pPr>
              <a:defRPr/>
            </a:pPr>
            <a:fld id="{3B2B2F5A-7924-074F-BCAC-9B9544D7C5E2}" type="datetimeFigureOut">
              <a:rPr lang="en-US"/>
              <a:pPr>
                <a:defRPr/>
              </a:pPr>
              <a:t>2/8/2017</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88139" tIns="44070" rIns="88139" bIns="4407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88139" tIns="44070" rIns="88139" bIns="44070" rtlCol="0" anchor="b"/>
          <a:lstStyle>
            <a:lvl1pPr algn="l" eaLnBrk="1" hangingPunct="1">
              <a:defRPr sz="1200">
                <a:latin typeface="Calibri" panose="020F05020202040302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eaLnBrk="1" hangingPunct="1">
              <a:defRPr sz="1200">
                <a:latin typeface="Calibri" panose="020F0502020204030204" pitchFamily="34" charset="0"/>
                <a:ea typeface="+mn-ea"/>
                <a:cs typeface="Arial" panose="020B0604020202020204" pitchFamily="34" charset="0"/>
              </a:defRPr>
            </a:lvl1pPr>
          </a:lstStyle>
          <a:p>
            <a:pPr>
              <a:defRPr/>
            </a:pPr>
            <a:fld id="{C7F65FAE-17A6-854A-84CA-A8E969395379}" type="slidenum">
              <a:rPr lang="en-US" altLang="en-US"/>
              <a:pPr>
                <a:defRPr/>
              </a:pPr>
              <a:t>‹#›</a:t>
            </a:fld>
            <a:endParaRPr lang="en-US" altLang="en-US"/>
          </a:p>
        </p:txBody>
      </p:sp>
    </p:spTree>
    <p:extLst>
      <p:ext uri="{BB962C8B-B14F-4D97-AF65-F5344CB8AC3E}">
        <p14:creationId xmlns:p14="http://schemas.microsoft.com/office/powerpoint/2010/main" val="1146242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1</a:t>
            </a:fld>
            <a:endParaRPr lang="en-US" altLang="en-US"/>
          </a:p>
        </p:txBody>
      </p:sp>
    </p:spTree>
    <p:extLst>
      <p:ext uri="{BB962C8B-B14F-4D97-AF65-F5344CB8AC3E}">
        <p14:creationId xmlns:p14="http://schemas.microsoft.com/office/powerpoint/2010/main" val="70210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session of this module is focusing on the principles and roadmap for design and reform of RHIS; and for that we consider the six components of RHIS as laid down in the Health Metrics Network’s framework. Like</a:t>
            </a:r>
            <a:r>
              <a:rPr lang="en-US" baseline="0" dirty="0" smtClean="0"/>
              <a:t> any system, for building RHIS we need to understand the inputs, processes, and outputs of RHIS, as well as the guiding principles for RHIS design or reform. These two concepts help us to follow a roadmap for RHIS strengthening. In this first session of this module we will cover these concepts.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2</a:t>
            </a:fld>
            <a:endParaRPr lang="en-US" altLang="en-US"/>
          </a:p>
        </p:txBody>
      </p:sp>
    </p:spTree>
    <p:extLst>
      <p:ext uri="{BB962C8B-B14F-4D97-AF65-F5344CB8AC3E}">
        <p14:creationId xmlns:p14="http://schemas.microsoft.com/office/powerpoint/2010/main" val="34448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follow-up of Module 1,</a:t>
            </a:r>
            <a:r>
              <a:rPr lang="en-US" dirty="0" smtClean="0"/>
              <a:t> where the six components of an HIS were presented and discussed, this module  is about how we can strengthen each of the components. </a:t>
            </a:r>
            <a:endParaRPr lang="en-US" baseline="0" dirty="0" smtClean="0"/>
          </a:p>
          <a:p>
            <a:r>
              <a:rPr lang="en-US" dirty="0" smtClean="0"/>
              <a:t>In order to do so, we need to ask the participants what is their experience in HIS strengthening in their country. </a:t>
            </a:r>
            <a:endParaRPr lang="en-US" dirty="0"/>
          </a:p>
          <a:p>
            <a:r>
              <a:rPr lang="en-US" dirty="0"/>
              <a:t>A</a:t>
            </a:r>
            <a:r>
              <a:rPr lang="en-US" baseline="0" dirty="0" smtClean="0"/>
              <a:t>sk participants to give examples of RHIS leadership and governance structures in their country, capacity building mechanisms, forums for bringing in various stakeholders for sharing RHIS strengthening work, and coordinating efforts to design/improve RHIS resources; what ICT resources are available in their country and who is managing / governing them. Similarly, what are the various data sources in their country, and how are they managed? </a:t>
            </a:r>
            <a:r>
              <a:rPr lang="en-US" dirty="0" smtClean="0"/>
              <a:t>I</a:t>
            </a:r>
            <a:r>
              <a:rPr lang="en-US" baseline="0" dirty="0" smtClean="0"/>
              <a:t>s it by a forum where different stakeholders come together and collaborate/cooperate, or is it done individually by each partner without any linkages?</a:t>
            </a:r>
          </a:p>
          <a:p>
            <a:r>
              <a:rPr lang="en-US" baseline="0" dirty="0" smtClean="0"/>
              <a:t>Similarly, ask what RHIS products they have that are regularly produced in their country, such as an annual health bulletin, policy briefs, web-based dashboards on important indicators. Are these products at national levels? Do they have anything at district / state level? How is the RHIS information disseminated and used? Do the participants have any examples to share?</a:t>
            </a:r>
          </a:p>
          <a:p>
            <a:endParaRPr lang="en-US" baseline="0" dirty="0" smtClean="0"/>
          </a:p>
          <a:p>
            <a:r>
              <a:rPr lang="en-US" baseline="0" dirty="0" smtClean="0"/>
              <a:t>Record their responses on a large display paper and reiterate the richness of examples across the countries and show that one country might not have all the good examples, but can learn from all the good examples across the countries.</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3</a:t>
            </a:fld>
            <a:endParaRPr lang="en-US" altLang="en-US"/>
          </a:p>
        </p:txBody>
      </p:sp>
    </p:spTree>
    <p:extLst>
      <p:ext uri="{BB962C8B-B14F-4D97-AF65-F5344CB8AC3E}">
        <p14:creationId xmlns:p14="http://schemas.microsoft.com/office/powerpoint/2010/main" val="3445997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showing this slide,</a:t>
            </a:r>
            <a:r>
              <a:rPr lang="en-US" baseline="0" dirty="0" smtClean="0"/>
              <a:t> p</a:t>
            </a:r>
            <a:r>
              <a:rPr lang="en-US" dirty="0" smtClean="0"/>
              <a:t>rovide the handout “Case Study: Strengthening the RHIS of the Ministry of Health and Welfare, Bangladesh” to the participants for their</a:t>
            </a:r>
            <a:r>
              <a:rPr lang="en-US" baseline="0" dirty="0" smtClean="0"/>
              <a:t> review. Once they have read the case study, show them this slide and ask, who is leading the RHIS strengthening process in Bangladesh?</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4</a:t>
            </a:fld>
            <a:endParaRPr lang="en-US" altLang="en-US"/>
          </a:p>
        </p:txBody>
      </p:sp>
    </p:spTree>
    <p:extLst>
      <p:ext uri="{BB962C8B-B14F-4D97-AF65-F5344CB8AC3E}">
        <p14:creationId xmlns:p14="http://schemas.microsoft.com/office/powerpoint/2010/main" val="3424771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a:t>
            </a:r>
            <a:r>
              <a:rPr lang="en-US" baseline="0" dirty="0" smtClean="0"/>
              <a:t> this slide to summarize and emphasize that any effort to design, reform, and strengthen the country’s RHIS should have the country in the lead and they should own the process in terms of making themselves accountable for the RHIS reform; setting reform objectives and goals; and harnessing collaboration and inclusiveness.</a:t>
            </a:r>
          </a:p>
          <a:p>
            <a:endParaRPr lang="en-US" baseline="0" dirty="0" smtClean="0"/>
          </a:p>
          <a:p>
            <a:r>
              <a:rPr lang="en-US" baseline="0" dirty="0" smtClean="0"/>
              <a:t>One basic principle is to build on the existing systems and initiatives and do it in a gradual, incremental manner.</a:t>
            </a:r>
          </a:p>
          <a:p>
            <a:endParaRPr lang="en-US" baseline="0" dirty="0" smtClean="0"/>
          </a:p>
          <a:p>
            <a:r>
              <a:rPr lang="en-US" baseline="0" dirty="0" smtClean="0"/>
              <a:t>Ask the participants why it is important to have broad-based consensus and stakeholder involvement and to encourage integration as a basic principle of RHIS reform. Ask the participants to give some examples from their countries where they have gone for (or did not go for) broad-based engagement of stakeholders and how that was helpful for (or an impediment to) bringing in the RHIS reform.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5</a:t>
            </a:fld>
            <a:endParaRPr lang="en-US" altLang="en-US"/>
          </a:p>
        </p:txBody>
      </p:sp>
    </p:spTree>
    <p:extLst>
      <p:ext uri="{BB962C8B-B14F-4D97-AF65-F5344CB8AC3E}">
        <p14:creationId xmlns:p14="http://schemas.microsoft.com/office/powerpoint/2010/main" val="2536374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Inform the participants that having discussed the higher-level guiding principles and components of RHIS strengthening, we will now focus on the pathways to RHIS strengthening.</a:t>
            </a:r>
          </a:p>
          <a:p>
            <a:endParaRPr lang="en-US" dirty="0" smtClean="0"/>
          </a:p>
          <a:p>
            <a:r>
              <a:rPr lang="en-US" dirty="0" smtClean="0"/>
              <a:t>Remind the participants of the PRISM framework and how the RHIS outputs are affected by RHIS inputs and the technical, organizational, and behavioral determinants of RHIS performance. Based on that concept, ask the participants to develop a theory of change for RHIS. </a:t>
            </a:r>
          </a:p>
          <a:p>
            <a:endParaRPr lang="en-US" dirty="0" smtClean="0"/>
          </a:p>
          <a:p>
            <a:r>
              <a:rPr lang="en-US" dirty="0" smtClean="0"/>
              <a:t>Allow some time for the participants to reflect on their thoughts. Then show the</a:t>
            </a:r>
            <a:r>
              <a:rPr lang="en-US" baseline="0" dirty="0" smtClean="0"/>
              <a:t> next</a:t>
            </a:r>
            <a:r>
              <a:rPr lang="en-US" dirty="0" smtClean="0"/>
              <a:t> slide and the handout.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6</a:t>
            </a:fld>
            <a:endParaRPr lang="en-US" altLang="en-US"/>
          </a:p>
        </p:txBody>
      </p:sp>
    </p:spTree>
    <p:extLst>
      <p:ext uri="{BB962C8B-B14F-4D97-AF65-F5344CB8AC3E}">
        <p14:creationId xmlns:p14="http://schemas.microsoft.com/office/powerpoint/2010/main" val="2536374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Refer participants to the handout “RHIS Strengthening Theory of Change.”</a:t>
            </a:r>
          </a:p>
          <a:p>
            <a:endParaRPr lang="en-US" baseline="0" dirty="0" smtClean="0"/>
          </a:p>
          <a:p>
            <a:r>
              <a:rPr lang="en-US" baseline="0" dirty="0" smtClean="0"/>
              <a:t>Explain that there are three main thematic pathways to strengthen RHIS: improving data quality; improving data use; and improving RHIS management; and that various technical, organizational and behavioral intervention are necessary in each pathway to strengthen the RHIS.</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7</a:t>
            </a:fld>
            <a:endParaRPr lang="en-US" altLang="en-US"/>
          </a:p>
        </p:txBody>
      </p:sp>
    </p:spTree>
    <p:extLst>
      <p:ext uri="{BB962C8B-B14F-4D97-AF65-F5344CB8AC3E}">
        <p14:creationId xmlns:p14="http://schemas.microsoft.com/office/powerpoint/2010/main" val="1975117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46DAC6-5992-4D4F-861F-5DD72D6CBE35}" type="slidenum">
              <a:rPr lang="en-US" altLang="en-US" smtClean="0"/>
              <a:pPr/>
              <a:t>8</a:t>
            </a:fld>
            <a:endParaRPr lang="en-US" altLang="en-US"/>
          </a:p>
        </p:txBody>
      </p:sp>
    </p:spTree>
    <p:extLst>
      <p:ext uri="{BB962C8B-B14F-4D97-AF65-F5344CB8AC3E}">
        <p14:creationId xmlns:p14="http://schemas.microsoft.com/office/powerpoint/2010/main" val="1810739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52772B8-20F8-4ACE-B3C7-84BF8A70E51B}"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F968F2-BF6C-E24D-AB37-D736653A39CB}" type="slidenum">
              <a:rPr lang="en-US" altLang="en-US"/>
              <a:pPr>
                <a:defRPr/>
              </a:pPr>
              <a:t>‹#›</a:t>
            </a:fld>
            <a:endParaRPr lang="en-US" altLang="en-US"/>
          </a:p>
        </p:txBody>
      </p:sp>
    </p:spTree>
    <p:extLst>
      <p:ext uri="{BB962C8B-B14F-4D97-AF65-F5344CB8AC3E}">
        <p14:creationId xmlns:p14="http://schemas.microsoft.com/office/powerpoint/2010/main" val="41731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38E750-F2B4-4390-B45C-0FE0FA376322}"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1B742F-B51F-D449-969D-3A9BD0D9EFC1}" type="slidenum">
              <a:rPr lang="en-US" altLang="en-US"/>
              <a:pPr>
                <a:defRPr/>
              </a:pPr>
              <a:t>‹#›</a:t>
            </a:fld>
            <a:endParaRPr lang="en-US" altLang="en-US"/>
          </a:p>
        </p:txBody>
      </p:sp>
    </p:spTree>
    <p:extLst>
      <p:ext uri="{BB962C8B-B14F-4D97-AF65-F5344CB8AC3E}">
        <p14:creationId xmlns:p14="http://schemas.microsoft.com/office/powerpoint/2010/main" val="168124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3894414-D158-4061-9AC6-63A8609F2243}"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E35699-FF80-954B-9368-C7565D008E93}" type="slidenum">
              <a:rPr lang="en-US" altLang="en-US"/>
              <a:pPr>
                <a:defRPr/>
              </a:pPr>
              <a:t>‹#›</a:t>
            </a:fld>
            <a:endParaRPr lang="en-US" altLang="en-US"/>
          </a:p>
        </p:txBody>
      </p:sp>
    </p:spTree>
    <p:extLst>
      <p:ext uri="{BB962C8B-B14F-4D97-AF65-F5344CB8AC3E}">
        <p14:creationId xmlns:p14="http://schemas.microsoft.com/office/powerpoint/2010/main" val="12803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D05455E-D807-421F-98DE-BB757B886DF3}"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42A859-FFF7-8F4C-9868-D65E2DF18CCA}" type="slidenum">
              <a:rPr lang="en-US" altLang="en-US"/>
              <a:pPr>
                <a:defRPr/>
              </a:pPr>
              <a:t>‹#›</a:t>
            </a:fld>
            <a:endParaRPr lang="en-US" altLang="en-US"/>
          </a:p>
        </p:txBody>
      </p:sp>
    </p:spTree>
    <p:extLst>
      <p:ext uri="{BB962C8B-B14F-4D97-AF65-F5344CB8AC3E}">
        <p14:creationId xmlns:p14="http://schemas.microsoft.com/office/powerpoint/2010/main" val="91932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98AFBF7-3284-4A43-BEC4-3178D4B6D258}"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6BD922-0FA8-F540-B0A5-7AC30EE46DEA}" type="slidenum">
              <a:rPr lang="en-US" altLang="en-US"/>
              <a:pPr>
                <a:defRPr/>
              </a:pPr>
              <a:t>‹#›</a:t>
            </a:fld>
            <a:endParaRPr lang="en-US" altLang="en-US"/>
          </a:p>
        </p:txBody>
      </p:sp>
    </p:spTree>
    <p:extLst>
      <p:ext uri="{BB962C8B-B14F-4D97-AF65-F5344CB8AC3E}">
        <p14:creationId xmlns:p14="http://schemas.microsoft.com/office/powerpoint/2010/main" val="106997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BB92316-2756-49CC-87C1-0142540D2A62}"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A63FCF-A790-054B-B066-45FD19B5752A}" type="slidenum">
              <a:rPr lang="en-US" altLang="en-US"/>
              <a:pPr>
                <a:defRPr/>
              </a:pPr>
              <a:t>‹#›</a:t>
            </a:fld>
            <a:endParaRPr lang="en-US" altLang="en-US"/>
          </a:p>
        </p:txBody>
      </p:sp>
    </p:spTree>
    <p:extLst>
      <p:ext uri="{BB962C8B-B14F-4D97-AF65-F5344CB8AC3E}">
        <p14:creationId xmlns:p14="http://schemas.microsoft.com/office/powerpoint/2010/main" val="10233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682DBED-FC27-448B-AEFF-739885E49904}" type="datetime1">
              <a:rPr lang="en-US" smtClean="0"/>
              <a:t>2/8/2017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BB354A-3EE0-264C-9BAC-2BD4FAEEB984}" type="slidenum">
              <a:rPr lang="en-US" altLang="en-US"/>
              <a:pPr>
                <a:defRPr/>
              </a:pPr>
              <a:t>‹#›</a:t>
            </a:fld>
            <a:endParaRPr lang="en-US" altLang="en-US"/>
          </a:p>
        </p:txBody>
      </p:sp>
    </p:spTree>
    <p:extLst>
      <p:ext uri="{BB962C8B-B14F-4D97-AF65-F5344CB8AC3E}">
        <p14:creationId xmlns:p14="http://schemas.microsoft.com/office/powerpoint/2010/main" val="199860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CCCB045-AD6D-4749-953B-052D64066C29}" type="datetime1">
              <a:rPr lang="en-US" smtClean="0"/>
              <a:t>2/8/2017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77D9062-76C0-194D-9DEC-E00C7A8B951F}" type="slidenum">
              <a:rPr lang="en-US" altLang="en-US"/>
              <a:pPr>
                <a:defRPr/>
              </a:pPr>
              <a:t>‹#›</a:t>
            </a:fld>
            <a:endParaRPr lang="en-US" altLang="en-US"/>
          </a:p>
        </p:txBody>
      </p:sp>
    </p:spTree>
    <p:extLst>
      <p:ext uri="{BB962C8B-B14F-4D97-AF65-F5344CB8AC3E}">
        <p14:creationId xmlns:p14="http://schemas.microsoft.com/office/powerpoint/2010/main" val="175494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67F9E67-F76D-41D7-ADC0-B32A46CCA41F}" type="datetime1">
              <a:rPr lang="en-US" smtClean="0"/>
              <a:t>2/8/2017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3A91484-CD02-9245-85A8-23F4A069B523}" type="slidenum">
              <a:rPr lang="en-US" altLang="en-US"/>
              <a:pPr>
                <a:defRPr/>
              </a:pPr>
              <a:t>‹#›</a:t>
            </a:fld>
            <a:endParaRPr lang="en-US" altLang="en-US"/>
          </a:p>
        </p:txBody>
      </p:sp>
    </p:spTree>
    <p:extLst>
      <p:ext uri="{BB962C8B-B14F-4D97-AF65-F5344CB8AC3E}">
        <p14:creationId xmlns:p14="http://schemas.microsoft.com/office/powerpoint/2010/main" val="188950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1503F9-A9E5-48AB-A665-C13C558CF9C8}"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69575C-8806-A94D-8453-C7B50B902E3C}" type="slidenum">
              <a:rPr lang="en-US" altLang="en-US"/>
              <a:pPr>
                <a:defRPr/>
              </a:pPr>
              <a:t>‹#›</a:t>
            </a:fld>
            <a:endParaRPr lang="en-US" altLang="en-US"/>
          </a:p>
        </p:txBody>
      </p:sp>
    </p:spTree>
    <p:extLst>
      <p:ext uri="{BB962C8B-B14F-4D97-AF65-F5344CB8AC3E}">
        <p14:creationId xmlns:p14="http://schemas.microsoft.com/office/powerpoint/2010/main" val="202552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F47981-A038-4DFB-9455-50A6AD25D01E}"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D6AB94-E83F-2241-827B-E236CA9AF957}" type="slidenum">
              <a:rPr lang="en-US" altLang="en-US"/>
              <a:pPr>
                <a:defRPr/>
              </a:pPr>
              <a:t>‹#›</a:t>
            </a:fld>
            <a:endParaRPr lang="en-US" altLang="en-US"/>
          </a:p>
        </p:txBody>
      </p:sp>
    </p:spTree>
    <p:extLst>
      <p:ext uri="{BB962C8B-B14F-4D97-AF65-F5344CB8AC3E}">
        <p14:creationId xmlns:p14="http://schemas.microsoft.com/office/powerpoint/2010/main" val="111734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123825" y="-104775"/>
            <a:ext cx="9391650" cy="1323975"/>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1026" name="Title Placeholder 1"/>
          <p:cNvSpPr>
            <a:spLocks noGrp="1"/>
          </p:cNvSpPr>
          <p:nvPr>
            <p:ph type="title"/>
          </p:nvPr>
        </p:nvSpPr>
        <p:spPr bwMode="auto">
          <a:xfrm>
            <a:off x="381000" y="94284"/>
            <a:ext cx="8229600"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49766" y="150806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cs typeface="+mn-cs"/>
              </a:defRPr>
            </a:lvl1pPr>
          </a:lstStyle>
          <a:p>
            <a:pPr>
              <a:defRPr/>
            </a:pPr>
            <a:fld id="{6A980304-3A69-4BC6-9C40-86E11092F3FF}" type="datetime1">
              <a:rPr lang="en-US" smtClean="0"/>
              <a:t>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rgbClr val="898989"/>
                </a:solidFill>
                <a:latin typeface="Calibri" panose="020F0502020204030204" pitchFamily="34" charset="0"/>
                <a:ea typeface="+mn-ea"/>
                <a:cs typeface="Arial" panose="020B0604020202020204" pitchFamily="34" charset="0"/>
              </a:defRPr>
            </a:lvl1pPr>
          </a:lstStyle>
          <a:p>
            <a:pPr>
              <a:defRPr/>
            </a:pPr>
            <a:r>
              <a:rPr lang="en-US" altLang="en-US"/>
              <a:t>10.</a:t>
            </a:r>
            <a:fld id="{D728A7CE-7600-2046-B063-C2ACB6ED05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sldNum="0" hdr="0" ftr="0" dt="0"/>
  <p:txStyles>
    <p:titleStyle>
      <a:lvl1pPr algn="l" rtl="0" eaLnBrk="0" fontAlgn="base" hangingPunct="0">
        <a:spcBef>
          <a:spcPct val="0"/>
        </a:spcBef>
        <a:spcAft>
          <a:spcPct val="0"/>
        </a:spcAft>
        <a:defRPr sz="2800" b="1" i="0" kern="1200">
          <a:solidFill>
            <a:schemeClr val="bg1"/>
          </a:solidFill>
          <a:latin typeface="Century Gothic" charset="0"/>
          <a:ea typeface="Century Gothic" charset="0"/>
          <a:cs typeface="Century Gothic"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1pPr>
      <a:lvl2pPr marL="742950" indent="-28575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2pPr>
      <a:lvl3pPr marL="11430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3pPr>
      <a:lvl4pPr marL="16002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4pPr>
      <a:lvl5pPr marL="20574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4001"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90" cy="3492431"/>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cxnSp>
        <p:nvCxnSpPr>
          <p:cNvPr id="5" name="Straight Connector 4"/>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23900" y="1567148"/>
            <a:ext cx="8042275"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200" b="1" dirty="0" smtClean="0">
                <a:solidFill>
                  <a:schemeClr val="bg1"/>
                </a:solidFill>
                <a:latin typeface="Century Gothic" charset="0"/>
                <a:ea typeface="Century Gothic" charset="0"/>
                <a:cs typeface="Century Gothic" charset="0"/>
              </a:rPr>
              <a:t>MODULE 10:</a:t>
            </a:r>
          </a:p>
          <a:p>
            <a:r>
              <a:rPr lang="en-US" sz="2400" dirty="0" smtClean="0">
                <a:solidFill>
                  <a:schemeClr val="bg1"/>
                </a:solidFill>
                <a:latin typeface="Century Gothic" charset="0"/>
                <a:ea typeface="Century Gothic" charset="0"/>
                <a:cs typeface="Century Gothic" charset="0"/>
              </a:rPr>
              <a:t>RHIS Design and Reform</a:t>
            </a:r>
            <a:endParaRPr lang="en-US" sz="2400" dirty="0">
              <a:solidFill>
                <a:schemeClr val="bg1"/>
              </a:solidFill>
              <a:latin typeface="Century Gothic" charset="0"/>
              <a:ea typeface="Century Gothic" charset="0"/>
              <a:cs typeface="Century Gothic" charset="0"/>
            </a:endParaRPr>
          </a:p>
        </p:txBody>
      </p:sp>
      <p:sp>
        <p:nvSpPr>
          <p:cNvPr id="16389" name="TextBox 6"/>
          <p:cNvSpPr txBox="1">
            <a:spLocks noChangeArrowheads="1"/>
          </p:cNvSpPr>
          <p:nvPr/>
        </p:nvSpPr>
        <p:spPr bwMode="auto">
          <a:xfrm>
            <a:off x="722313" y="2451591"/>
            <a:ext cx="8043862" cy="153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sz="2200" b="1" dirty="0" smtClean="0">
                <a:solidFill>
                  <a:schemeClr val="bg1"/>
                </a:solidFill>
                <a:latin typeface="Century Gothic" charset="0"/>
                <a:ea typeface="Century Gothic" charset="0"/>
                <a:cs typeface="Century Gothic" charset="0"/>
              </a:rPr>
              <a:t>SESSION 1. </a:t>
            </a:r>
            <a:br>
              <a:rPr lang="en-US" sz="2200" b="1" dirty="0" smtClean="0">
                <a:solidFill>
                  <a:schemeClr val="bg1"/>
                </a:solidFill>
                <a:latin typeface="Century Gothic" charset="0"/>
                <a:ea typeface="Century Gothic" charset="0"/>
                <a:cs typeface="Century Gothic" charset="0"/>
              </a:rPr>
            </a:br>
            <a:r>
              <a:rPr lang="en-US" sz="3600" spc="-150" dirty="0" smtClean="0">
                <a:solidFill>
                  <a:schemeClr val="bg1"/>
                </a:solidFill>
                <a:latin typeface="Century Gothic" charset="0"/>
                <a:ea typeface="Century Gothic" charset="0"/>
                <a:cs typeface="Century Gothic" charset="0"/>
              </a:rPr>
              <a:t>RHIS Design and Reform: Guiding Principles and Roadmap</a:t>
            </a:r>
            <a:endParaRPr lang="en-US" sz="3600" spc="-150" dirty="0">
              <a:solidFill>
                <a:schemeClr val="bg1"/>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dirty="0">
                <a:solidFill>
                  <a:schemeClr val="bg1"/>
                </a:solidFill>
                <a:latin typeface="Century Gothic" charset="0"/>
                <a:ea typeface="Century Gothic" charset="0"/>
                <a:cs typeface="Century Gothic" charset="0"/>
              </a:rPr>
              <a:t>ROUTINE HEALTH INFORMATION SYSTEMS</a:t>
            </a:r>
            <a:endParaRPr lang="en-US" altLang="en-US" sz="2200" dirty="0">
              <a:solidFill>
                <a:schemeClr val="bg1"/>
              </a:solidFill>
            </a:endParaRPr>
          </a:p>
          <a:p>
            <a:pPr algn="r"/>
            <a:r>
              <a:rPr lang="en-US" altLang="en-US" sz="1900" dirty="0">
                <a:solidFill>
                  <a:schemeClr val="bg1"/>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484"/>
          <a:stretch/>
        </p:blipFill>
        <p:spPr bwMode="auto">
          <a:xfrm>
            <a:off x="-12990" y="4573087"/>
            <a:ext cx="9143135"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p:nvSpPr>
        <p:spPr bwMode="auto">
          <a:xfrm>
            <a:off x="786934" y="3969212"/>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232595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122238"/>
            <a:ext cx="8229600" cy="944562"/>
          </a:xfrm>
        </p:spPr>
        <p:txBody>
          <a:bodyPr/>
          <a:lstStyle/>
          <a:p>
            <a:r>
              <a:rPr lang="en-US" altLang="en-US" dirty="0"/>
              <a:t>Session 1: RHIS Design and Reform </a:t>
            </a:r>
            <a:br>
              <a:rPr lang="en-US" altLang="en-US" dirty="0"/>
            </a:br>
            <a:r>
              <a:rPr lang="en-US" altLang="en-US" dirty="0"/>
              <a:t>Guiding Principles and Roadmap</a:t>
            </a:r>
          </a:p>
        </p:txBody>
      </p:sp>
      <p:sp>
        <p:nvSpPr>
          <p:cNvPr id="3" name="Content Placeholder 2"/>
          <p:cNvSpPr>
            <a:spLocks noGrp="1"/>
          </p:cNvSpPr>
          <p:nvPr>
            <p:ph idx="1"/>
          </p:nvPr>
        </p:nvSpPr>
        <p:spPr/>
        <p:txBody>
          <a:bodyPr/>
          <a:lstStyle/>
          <a:p>
            <a:pPr marL="0" indent="0">
              <a:buFont typeface="Arial" panose="020B0604020202020204" pitchFamily="34" charset="0"/>
              <a:buNone/>
              <a:defRPr/>
            </a:pPr>
            <a:r>
              <a:rPr lang="en-US" sz="2000" b="1" dirty="0" smtClean="0">
                <a:latin typeface="Century Gothic" panose="020B0502020202020204" pitchFamily="34" charset="0"/>
              </a:rPr>
              <a:t>Learning</a:t>
            </a:r>
            <a:r>
              <a:rPr lang="en-US" sz="2800" b="1" dirty="0" smtClean="0">
                <a:latin typeface="Century Gothic" panose="020B0502020202020204" pitchFamily="34" charset="0"/>
              </a:rPr>
              <a:t> </a:t>
            </a:r>
            <a:r>
              <a:rPr lang="en-US" sz="2000" b="1" dirty="0" smtClean="0">
                <a:latin typeface="Century Gothic" panose="020B0502020202020204" pitchFamily="34" charset="0"/>
              </a:rPr>
              <a:t>Objectives</a:t>
            </a:r>
          </a:p>
          <a:p>
            <a:pPr>
              <a:buFont typeface="Arial" panose="020B0604020202020204" pitchFamily="34" charset="0"/>
              <a:buChar char="•"/>
              <a:defRPr/>
            </a:pPr>
            <a:r>
              <a:rPr lang="en-US" sz="2000" dirty="0"/>
              <a:t>Describe the six components of an RHIS, categorized as inputs, processes, and outputs</a:t>
            </a:r>
          </a:p>
          <a:p>
            <a:pPr>
              <a:buFont typeface="Arial" panose="020B0604020202020204" pitchFamily="34" charset="0"/>
              <a:buChar char="•"/>
              <a:defRPr/>
            </a:pPr>
            <a:r>
              <a:rPr lang="en-US" sz="2000" dirty="0"/>
              <a:t>Explain the guiding principles of RHIS reform/strengthening</a:t>
            </a:r>
          </a:p>
          <a:p>
            <a:pPr>
              <a:buFont typeface="Arial" panose="020B0604020202020204" pitchFamily="34" charset="0"/>
              <a:buChar char="•"/>
              <a:defRPr/>
            </a:pPr>
            <a:r>
              <a:rPr lang="en-US" sz="2000" dirty="0"/>
              <a:t>Understand the roadmap to RHIS </a:t>
            </a:r>
            <a:r>
              <a:rPr lang="en-US" sz="2000" dirty="0" smtClean="0"/>
              <a:t>reform/strengthening</a:t>
            </a:r>
          </a:p>
          <a:p>
            <a:pPr marL="0" indent="0">
              <a:buNone/>
              <a:defRPr/>
            </a:pPr>
            <a:endParaRPr lang="en-US" sz="2000" b="1" dirty="0" smtClean="0">
              <a:latin typeface="Century Gothic" panose="020B0502020202020204" pitchFamily="34" charset="0"/>
            </a:endParaRPr>
          </a:p>
          <a:p>
            <a:pPr marL="0" indent="0">
              <a:buFont typeface="Arial" panose="020B0604020202020204" pitchFamily="34" charset="0"/>
              <a:buNone/>
              <a:defRPr/>
            </a:pPr>
            <a:r>
              <a:rPr lang="en-US" sz="2000" b="1" dirty="0" smtClean="0">
                <a:latin typeface="Century Gothic" panose="020B0502020202020204" pitchFamily="34" charset="0"/>
              </a:rPr>
              <a:t>Topics Covered</a:t>
            </a:r>
          </a:p>
          <a:p>
            <a:pPr>
              <a:buFont typeface="Arial" panose="020B0604020202020204" pitchFamily="34" charset="0"/>
              <a:buChar char="•"/>
              <a:defRPr/>
            </a:pPr>
            <a:r>
              <a:rPr lang="en-US" sz="2000" dirty="0" smtClean="0"/>
              <a:t>6 </a:t>
            </a:r>
            <a:r>
              <a:rPr lang="en-US" sz="2000" dirty="0"/>
              <a:t>components of an HIS </a:t>
            </a:r>
            <a:r>
              <a:rPr lang="en-US" sz="2000" dirty="0" smtClean="0"/>
              <a:t>applied </a:t>
            </a:r>
            <a:r>
              <a:rPr lang="en-US" sz="2000" dirty="0"/>
              <a:t>to RHIS and categorized as inputs, processes, </a:t>
            </a:r>
            <a:r>
              <a:rPr lang="en-US" sz="2000" dirty="0" smtClean="0"/>
              <a:t>and outputs</a:t>
            </a:r>
          </a:p>
          <a:p>
            <a:pPr>
              <a:buFont typeface="Arial" panose="020B0604020202020204" pitchFamily="34" charset="0"/>
              <a:buChar char="•"/>
              <a:defRPr/>
            </a:pPr>
            <a:r>
              <a:rPr lang="en-US" sz="2000" dirty="0"/>
              <a:t>G</a:t>
            </a:r>
            <a:r>
              <a:rPr lang="en-US" sz="2000" dirty="0" smtClean="0"/>
              <a:t>uiding </a:t>
            </a:r>
            <a:r>
              <a:rPr lang="en-US" sz="2000" dirty="0"/>
              <a:t>principles of HIS/RHIS </a:t>
            </a:r>
            <a:r>
              <a:rPr lang="en-US" sz="2000" dirty="0" smtClean="0"/>
              <a:t>development/strengthening</a:t>
            </a:r>
          </a:p>
          <a:p>
            <a:pPr>
              <a:buFont typeface="Arial" panose="020B0604020202020204" pitchFamily="34" charset="0"/>
              <a:buChar char="•"/>
              <a:defRPr/>
            </a:pPr>
            <a:r>
              <a:rPr lang="en-US" sz="2000" dirty="0"/>
              <a:t>RHIS strengthening/change pathways</a:t>
            </a:r>
            <a:endParaRPr lang="en-US" sz="2000" b="1" dirty="0"/>
          </a:p>
          <a:p>
            <a:pPr marL="0" indent="0">
              <a:buFont typeface="Arial" panose="020B0604020202020204" pitchFamily="34" charset="0"/>
              <a:buNone/>
              <a:defRPr/>
            </a:pPr>
            <a:endParaRPr lang="en-US" sz="2000" dirty="0" smtClean="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fld id="{750FB52C-FD6A-6A4B-B1DE-24F630669212}" type="slidenum">
              <a:rPr lang="en-US" altLang="en-US" sz="1400">
                <a:solidFill>
                  <a:srgbClr val="898989"/>
                </a:solidFill>
                <a:ea typeface="Arial" charset="0"/>
                <a:cs typeface="Arial" charset="0"/>
              </a:rPr>
              <a:pPr>
                <a:spcBef>
                  <a:spcPct val="0"/>
                </a:spcBef>
                <a:buFontTx/>
                <a:buNone/>
              </a:pPr>
              <a:t>2</a:t>
            </a:fld>
            <a:endParaRPr lang="en-US" altLang="en-US" sz="140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28999"/>
            <a:ext cx="8229600" cy="1096962"/>
          </a:xfrm>
        </p:spPr>
        <p:txBody>
          <a:bodyPr/>
          <a:lstStyle/>
          <a:p>
            <a:pPr eaLnBrk="1" hangingPunct="1"/>
            <a:r>
              <a:rPr lang="en-US" altLang="en-US" b="1" dirty="0" smtClean="0"/>
              <a:t>The </a:t>
            </a:r>
            <a:r>
              <a:rPr lang="en-US" altLang="en-US" b="1" dirty="0"/>
              <a:t>6 Components of </a:t>
            </a:r>
            <a:r>
              <a:rPr lang="en-US" altLang="en-US" dirty="0" smtClean="0"/>
              <a:t>(R)</a:t>
            </a:r>
            <a:r>
              <a:rPr lang="en-US" altLang="en-US" b="1" dirty="0" smtClean="0"/>
              <a:t>HIS </a:t>
            </a:r>
            <a:r>
              <a:rPr lang="en-US" altLang="en-US" b="1" dirty="0"/>
              <a:t/>
            </a:r>
            <a:br>
              <a:rPr lang="en-US" altLang="en-US" b="1" dirty="0"/>
            </a:br>
            <a:r>
              <a:rPr lang="en-US" altLang="en-US" b="1" dirty="0"/>
              <a:t>(from the HMN Framework)</a:t>
            </a:r>
          </a:p>
        </p:txBody>
      </p:sp>
      <p:sp>
        <p:nvSpPr>
          <p:cNvPr id="3" name="Content Placeholder 2"/>
          <p:cNvSpPr>
            <a:spLocks noGrp="1"/>
          </p:cNvSpPr>
          <p:nvPr>
            <p:ph idx="1"/>
          </p:nvPr>
        </p:nvSpPr>
        <p:spPr>
          <a:xfrm>
            <a:off x="457200" y="1447800"/>
            <a:ext cx="4953000" cy="4953000"/>
          </a:xfrm>
        </p:spPr>
        <p:txBody>
          <a:bodyPr rtlCol="0">
            <a:noAutofit/>
          </a:bodyPr>
          <a:lstStyle/>
          <a:p>
            <a:pPr marL="0" indent="0" eaLnBrk="1" fontAlgn="auto" hangingPunct="1">
              <a:spcBef>
                <a:spcPts val="0"/>
              </a:spcBef>
              <a:spcAft>
                <a:spcPts val="0"/>
              </a:spcAft>
              <a:buNone/>
              <a:defRPr/>
            </a:pPr>
            <a:r>
              <a:rPr lang="en-US" sz="1800" b="1" i="1" dirty="0" smtClean="0">
                <a:solidFill>
                  <a:schemeClr val="bg1">
                    <a:lumMod val="65000"/>
                  </a:schemeClr>
                </a:solidFill>
              </a:rPr>
              <a:t>Inputs</a:t>
            </a:r>
          </a:p>
          <a:p>
            <a:pPr marL="400050" lvl="1" indent="0" eaLnBrk="1" fontAlgn="auto" hangingPunct="1">
              <a:spcBef>
                <a:spcPts val="0"/>
              </a:spcBef>
              <a:spcAft>
                <a:spcPts val="0"/>
              </a:spcAft>
              <a:buNone/>
              <a:defRPr/>
            </a:pPr>
            <a:r>
              <a:rPr lang="en-US" sz="1800" b="1" dirty="0" smtClean="0">
                <a:solidFill>
                  <a:srgbClr val="F46E20"/>
                </a:solidFill>
              </a:rPr>
              <a:t>1. Resources</a:t>
            </a:r>
          </a:p>
          <a:p>
            <a:pPr lvl="2" eaLnBrk="1" fontAlgn="auto" hangingPunct="1">
              <a:spcBef>
                <a:spcPts val="0"/>
              </a:spcBef>
              <a:spcAft>
                <a:spcPts val="0"/>
              </a:spcAft>
              <a:buFont typeface="Arial" panose="020B0604020202020204" pitchFamily="34" charset="0"/>
              <a:buChar char="•"/>
              <a:defRPr/>
            </a:pPr>
            <a:r>
              <a:rPr lang="en-US" sz="1800" dirty="0" smtClean="0"/>
              <a:t>RHIS leadership, governance, and management </a:t>
            </a:r>
          </a:p>
          <a:p>
            <a:pPr lvl="2" eaLnBrk="1" fontAlgn="auto" hangingPunct="1">
              <a:spcBef>
                <a:spcPts val="0"/>
              </a:spcBef>
              <a:spcAft>
                <a:spcPts val="0"/>
              </a:spcAft>
              <a:buFont typeface="Arial" panose="020B0604020202020204" pitchFamily="34" charset="0"/>
              <a:buChar char="•"/>
              <a:defRPr/>
            </a:pPr>
            <a:r>
              <a:rPr lang="en-US" sz="1800" dirty="0" smtClean="0"/>
              <a:t>Financial, logistic, human, and ICT resources</a:t>
            </a:r>
          </a:p>
          <a:p>
            <a:pPr marL="0" indent="0" eaLnBrk="1" fontAlgn="auto" hangingPunct="1">
              <a:spcBef>
                <a:spcPts val="0"/>
              </a:spcBef>
              <a:spcAft>
                <a:spcPts val="0"/>
              </a:spcAft>
              <a:buNone/>
              <a:defRPr/>
            </a:pPr>
            <a:r>
              <a:rPr lang="en-US" sz="1800" b="1" i="1" dirty="0" smtClean="0">
                <a:solidFill>
                  <a:schemeClr val="bg1">
                    <a:lumMod val="65000"/>
                  </a:schemeClr>
                </a:solidFill>
              </a:rPr>
              <a:t>Processes</a:t>
            </a:r>
          </a:p>
          <a:p>
            <a:pPr marL="400050" lvl="1" indent="0" eaLnBrk="1" fontAlgn="auto" hangingPunct="1">
              <a:spcBef>
                <a:spcPts val="0"/>
              </a:spcBef>
              <a:spcAft>
                <a:spcPts val="0"/>
              </a:spcAft>
              <a:buNone/>
              <a:defRPr/>
            </a:pPr>
            <a:r>
              <a:rPr lang="en-US" sz="1800" b="1" dirty="0" smtClean="0">
                <a:solidFill>
                  <a:srgbClr val="F46E20"/>
                </a:solidFill>
              </a:rPr>
              <a:t>2. Indicators</a:t>
            </a:r>
            <a:endParaRPr lang="en-US" sz="1800" b="1" dirty="0">
              <a:solidFill>
                <a:srgbClr val="F46E20"/>
              </a:solidFill>
            </a:endParaRPr>
          </a:p>
          <a:p>
            <a:pPr marL="400050" lvl="1" indent="0" eaLnBrk="1" fontAlgn="auto" hangingPunct="1">
              <a:spcBef>
                <a:spcPts val="0"/>
              </a:spcBef>
              <a:spcAft>
                <a:spcPts val="0"/>
              </a:spcAft>
              <a:buNone/>
              <a:defRPr/>
            </a:pPr>
            <a:r>
              <a:rPr lang="en-US" sz="1800" b="1" dirty="0" smtClean="0">
                <a:solidFill>
                  <a:srgbClr val="F46E20"/>
                </a:solidFill>
              </a:rPr>
              <a:t>3. Data sources</a:t>
            </a:r>
          </a:p>
          <a:p>
            <a:pPr marL="400050" lvl="1" indent="0" eaLnBrk="1" fontAlgn="auto" hangingPunct="1">
              <a:spcBef>
                <a:spcPts val="0"/>
              </a:spcBef>
              <a:spcAft>
                <a:spcPts val="1200"/>
              </a:spcAft>
              <a:buNone/>
              <a:defRPr/>
            </a:pPr>
            <a:r>
              <a:rPr lang="en-US" sz="1800" b="1" dirty="0" smtClean="0">
                <a:solidFill>
                  <a:srgbClr val="F46E20"/>
                </a:solidFill>
              </a:rPr>
              <a:t>4. Data management</a:t>
            </a:r>
          </a:p>
          <a:p>
            <a:pPr marL="0" indent="0" eaLnBrk="1" fontAlgn="auto" hangingPunct="1">
              <a:spcBef>
                <a:spcPts val="0"/>
              </a:spcBef>
              <a:spcAft>
                <a:spcPts val="0"/>
              </a:spcAft>
              <a:buNone/>
              <a:defRPr/>
            </a:pPr>
            <a:r>
              <a:rPr lang="en-US" sz="1800" b="1" i="1" dirty="0" smtClean="0">
                <a:solidFill>
                  <a:schemeClr val="bg1">
                    <a:lumMod val="65000"/>
                  </a:schemeClr>
                </a:solidFill>
              </a:rPr>
              <a:t>Outputs</a:t>
            </a:r>
          </a:p>
          <a:p>
            <a:pPr marL="400050" lvl="1" indent="0" eaLnBrk="1" fontAlgn="auto" hangingPunct="1">
              <a:spcBef>
                <a:spcPts val="0"/>
              </a:spcBef>
              <a:spcAft>
                <a:spcPts val="0"/>
              </a:spcAft>
              <a:buNone/>
              <a:defRPr/>
            </a:pPr>
            <a:r>
              <a:rPr lang="en-US" sz="1800" b="1" dirty="0" smtClean="0">
                <a:solidFill>
                  <a:srgbClr val="F46E20"/>
                </a:solidFill>
              </a:rPr>
              <a:t>5. Information products</a:t>
            </a:r>
          </a:p>
          <a:p>
            <a:pPr marL="400050" lvl="1" indent="0" eaLnBrk="1" fontAlgn="auto" hangingPunct="1">
              <a:spcBef>
                <a:spcPts val="0"/>
              </a:spcBef>
              <a:spcAft>
                <a:spcPts val="0"/>
              </a:spcAft>
              <a:buNone/>
              <a:defRPr/>
            </a:pPr>
            <a:r>
              <a:rPr lang="en-US" sz="1800" b="1" dirty="0" smtClean="0">
                <a:solidFill>
                  <a:srgbClr val="F46E20"/>
                </a:solidFill>
              </a:rPr>
              <a:t>6. Dissemination and use</a:t>
            </a:r>
          </a:p>
          <a:p>
            <a:pPr eaLnBrk="1" fontAlgn="auto" hangingPunct="1">
              <a:spcBef>
                <a:spcPts val="0"/>
              </a:spcBef>
              <a:spcAft>
                <a:spcPts val="0"/>
              </a:spcAft>
              <a:buFont typeface="Arial" panose="020B0604020202020204" pitchFamily="34" charset="0"/>
              <a:buChar char="•"/>
              <a:defRPr/>
            </a:pPr>
            <a:endParaRPr lang="en-US" sz="1800" dirty="0" smtClean="0"/>
          </a:p>
        </p:txBody>
      </p:sp>
      <p:pic>
        <p:nvPicPr>
          <p:cNvPr id="1946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25163" t="22041" r="52586" b="16484"/>
          <a:stretch>
            <a:fillRect/>
          </a:stretch>
        </p:blipFill>
        <p:spPr bwMode="auto">
          <a:xfrm>
            <a:off x="5486400" y="1562000"/>
            <a:ext cx="3581400" cy="5243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3</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94284"/>
            <a:ext cx="8229600" cy="944562"/>
          </a:xfrm>
        </p:spPr>
        <p:txBody>
          <a:bodyPr/>
          <a:lstStyle/>
          <a:p>
            <a:pPr eaLnBrk="1" hangingPunct="1"/>
            <a:r>
              <a:rPr lang="en-US" altLang="en-US" b="1" dirty="0"/>
              <a:t>Case Study: </a:t>
            </a:r>
            <a:r>
              <a:rPr lang="en-US" altLang="en-US" b="1" dirty="0" smtClean="0"/>
              <a:t>Bangladesh</a:t>
            </a:r>
            <a:endParaRPr lang="en-US" altLang="en-US" b="1" dirty="0"/>
          </a:p>
        </p:txBody>
      </p:sp>
      <p:sp>
        <p:nvSpPr>
          <p:cNvPr id="21507" name="Content Placeholder 2"/>
          <p:cNvSpPr>
            <a:spLocks noGrp="1"/>
          </p:cNvSpPr>
          <p:nvPr>
            <p:ph idx="1"/>
          </p:nvPr>
        </p:nvSpPr>
        <p:spPr/>
        <p:txBody>
          <a:bodyPr/>
          <a:lstStyle/>
          <a:p>
            <a:r>
              <a:rPr lang="en-US" sz="2400" b="1" dirty="0"/>
              <a:t>A</a:t>
            </a:r>
            <a:r>
              <a:rPr lang="en-US" sz="2400" b="1" dirty="0" smtClean="0"/>
              <a:t>nswer </a:t>
            </a:r>
            <a:r>
              <a:rPr lang="en-US" sz="2400" b="1" dirty="0"/>
              <a:t>the following questions:</a:t>
            </a:r>
            <a:endParaRPr lang="en-US" sz="2400" dirty="0"/>
          </a:p>
          <a:p>
            <a:pPr lvl="1"/>
            <a:r>
              <a:rPr lang="en-US" sz="2400" dirty="0"/>
              <a:t>Who is leading the RHIS strengthening process in Bangladesh?</a:t>
            </a:r>
          </a:p>
          <a:p>
            <a:pPr lvl="1"/>
            <a:r>
              <a:rPr lang="en-US" sz="2400" dirty="0"/>
              <a:t>Are the RHIS strengthening efforts responsive to the country needs and demands?</a:t>
            </a:r>
          </a:p>
          <a:p>
            <a:pPr lvl="1"/>
            <a:r>
              <a:rPr lang="en-US" sz="2400" dirty="0"/>
              <a:t>Is the RHIS reform a total rehashing? Or is it building on what exists? </a:t>
            </a:r>
          </a:p>
          <a:p>
            <a:pPr lvl="1"/>
            <a:r>
              <a:rPr lang="en-US" sz="2400" dirty="0"/>
              <a:t>Was there stakeholder engagement and broad-based consensus?</a:t>
            </a:r>
          </a:p>
          <a:p>
            <a:pPr lvl="1"/>
            <a:r>
              <a:rPr lang="en-US" sz="2400" dirty="0"/>
              <a:t>Is RHIS integration part of the strategies? </a:t>
            </a:r>
          </a:p>
          <a:p>
            <a:pPr eaLnBrk="1" hangingPunct="1">
              <a:spcBef>
                <a:spcPts val="0"/>
              </a:spcBef>
              <a:spcAft>
                <a:spcPts val="1200"/>
              </a:spcAft>
            </a:pPr>
            <a:endParaRPr lang="en-US" altLang="en-US" sz="2400" dirty="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4</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122238"/>
            <a:ext cx="8229600" cy="944562"/>
          </a:xfrm>
        </p:spPr>
        <p:txBody>
          <a:bodyPr/>
          <a:lstStyle/>
          <a:p>
            <a:pPr eaLnBrk="1" hangingPunct="1"/>
            <a:r>
              <a:rPr lang="en-US" altLang="en-US" b="1" dirty="0"/>
              <a:t>The Guiding Principles for HIS/RHIS Development/Strengthening</a:t>
            </a:r>
          </a:p>
        </p:txBody>
      </p:sp>
      <p:sp>
        <p:nvSpPr>
          <p:cNvPr id="20483" name="Content Placeholder 2"/>
          <p:cNvSpPr>
            <a:spLocks noGrp="1"/>
          </p:cNvSpPr>
          <p:nvPr>
            <p:ph idx="1"/>
          </p:nvPr>
        </p:nvSpPr>
        <p:spPr/>
        <p:txBody>
          <a:bodyPr/>
          <a:lstStyle/>
          <a:p>
            <a:pPr marL="514350" indent="-514350" eaLnBrk="1" hangingPunct="1">
              <a:spcBef>
                <a:spcPts val="0"/>
              </a:spcBef>
              <a:spcAft>
                <a:spcPts val="1200"/>
              </a:spcAft>
              <a:buFont typeface="Calibri" charset="0"/>
              <a:buAutoNum type="arabicPeriod"/>
            </a:pPr>
            <a:r>
              <a:rPr lang="en-US" altLang="en-US" dirty="0"/>
              <a:t>Country leadership and ownership</a:t>
            </a:r>
          </a:p>
          <a:p>
            <a:pPr marL="514350" indent="-514350" eaLnBrk="1" hangingPunct="1">
              <a:spcBef>
                <a:spcPts val="0"/>
              </a:spcBef>
              <a:spcAft>
                <a:spcPts val="1200"/>
              </a:spcAft>
              <a:buFont typeface="Calibri" charset="0"/>
              <a:buAutoNum type="arabicPeriod"/>
            </a:pPr>
            <a:r>
              <a:rPr lang="en-US" altLang="en-US" dirty="0"/>
              <a:t>Responsive to country needs and demands</a:t>
            </a:r>
          </a:p>
          <a:p>
            <a:pPr marL="514350" indent="-514350" eaLnBrk="1" hangingPunct="1">
              <a:spcBef>
                <a:spcPts val="0"/>
              </a:spcBef>
              <a:spcAft>
                <a:spcPts val="1200"/>
              </a:spcAft>
              <a:buFont typeface="Calibri" charset="0"/>
              <a:buAutoNum type="arabicPeriod"/>
            </a:pPr>
            <a:r>
              <a:rPr lang="en-US" altLang="en-US" dirty="0"/>
              <a:t>Building on existing initiatives and systems</a:t>
            </a:r>
          </a:p>
          <a:p>
            <a:pPr marL="514350" indent="-514350" eaLnBrk="1" hangingPunct="1">
              <a:spcBef>
                <a:spcPts val="0"/>
              </a:spcBef>
              <a:spcAft>
                <a:spcPts val="1200"/>
              </a:spcAft>
              <a:buFont typeface="Calibri" charset="0"/>
              <a:buAutoNum type="arabicPeriod"/>
            </a:pPr>
            <a:r>
              <a:rPr lang="en-US" altLang="en-US" dirty="0"/>
              <a:t>Broad-based consensus and stakeholder involvement</a:t>
            </a:r>
          </a:p>
          <a:p>
            <a:pPr marL="514350" indent="-514350" eaLnBrk="1" hangingPunct="1">
              <a:spcBef>
                <a:spcPts val="0"/>
              </a:spcBef>
              <a:spcAft>
                <a:spcPts val="1200"/>
              </a:spcAft>
              <a:buFont typeface="Calibri" charset="0"/>
              <a:buAutoNum type="arabicPeriod"/>
            </a:pPr>
            <a:r>
              <a:rPr lang="en-US" altLang="en-US" dirty="0"/>
              <a:t>Gradual and incremental process with long-term vision</a:t>
            </a:r>
          </a:p>
          <a:p>
            <a:pPr marL="514350" indent="-514350" eaLnBrk="1" hangingPunct="1">
              <a:spcBef>
                <a:spcPts val="0"/>
              </a:spcBef>
              <a:spcAft>
                <a:spcPts val="1200"/>
              </a:spcAft>
              <a:buFont typeface="Calibri" charset="0"/>
              <a:buAutoNum type="arabicPeriod"/>
            </a:pPr>
            <a:r>
              <a:rPr lang="en-US" altLang="en-US" dirty="0"/>
              <a:t>Integration</a:t>
            </a:r>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5</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122238"/>
            <a:ext cx="8610600" cy="944562"/>
          </a:xfrm>
        </p:spPr>
        <p:txBody>
          <a:bodyPr/>
          <a:lstStyle/>
          <a:p>
            <a:pPr eaLnBrk="1" hangingPunct="1"/>
            <a:r>
              <a:rPr lang="en-US" altLang="en-US" b="1" dirty="0" smtClean="0"/>
              <a:t>How Would You Go About RHIS Strengthening?</a:t>
            </a:r>
            <a:endParaRPr lang="en-US" altLang="en-US" b="1" dirty="0"/>
          </a:p>
        </p:txBody>
      </p:sp>
      <p:sp>
        <p:nvSpPr>
          <p:cNvPr id="20483" name="Content Placeholder 2"/>
          <p:cNvSpPr>
            <a:spLocks noGrp="1"/>
          </p:cNvSpPr>
          <p:nvPr>
            <p:ph idx="1"/>
          </p:nvPr>
        </p:nvSpPr>
        <p:spPr/>
        <p:txBody>
          <a:bodyPr/>
          <a:lstStyle/>
          <a:p>
            <a:pPr marL="0" indent="0" eaLnBrk="1" hangingPunct="1">
              <a:spcBef>
                <a:spcPts val="0"/>
              </a:spcBef>
              <a:spcAft>
                <a:spcPts val="1200"/>
              </a:spcAft>
              <a:buNone/>
            </a:pPr>
            <a:r>
              <a:rPr lang="en-US" altLang="en-US" dirty="0" smtClean="0"/>
              <a:t>How will you change the existing </a:t>
            </a:r>
            <a:r>
              <a:rPr lang="en-US" altLang="en-US" dirty="0" err="1" smtClean="0"/>
              <a:t>rhis</a:t>
            </a:r>
            <a:r>
              <a:rPr lang="en-US" altLang="en-US" dirty="0" smtClean="0"/>
              <a:t> to make it a stronger and more effective one?</a:t>
            </a:r>
          </a:p>
          <a:p>
            <a:pPr marL="0" indent="0" eaLnBrk="1" hangingPunct="1">
              <a:spcBef>
                <a:spcPts val="0"/>
              </a:spcBef>
              <a:spcAft>
                <a:spcPts val="1200"/>
              </a:spcAft>
              <a:buNone/>
            </a:pPr>
            <a:endParaRPr lang="en-US" altLang="en-US" dirty="0"/>
          </a:p>
          <a:p>
            <a:pPr marL="0" indent="0" eaLnBrk="1" hangingPunct="1">
              <a:spcBef>
                <a:spcPts val="0"/>
              </a:spcBef>
              <a:spcAft>
                <a:spcPts val="1200"/>
              </a:spcAft>
              <a:buNone/>
            </a:pPr>
            <a:r>
              <a:rPr lang="en-US" altLang="en-US" dirty="0" smtClean="0"/>
              <a:t>How can we make sure it is sustainable?</a:t>
            </a:r>
          </a:p>
          <a:p>
            <a:pPr marL="0" indent="0" algn="ctr" eaLnBrk="1" hangingPunct="1">
              <a:spcBef>
                <a:spcPts val="0"/>
              </a:spcBef>
              <a:spcAft>
                <a:spcPts val="1200"/>
              </a:spcAft>
              <a:buNone/>
            </a:pPr>
            <a:endParaRPr lang="en-US" altLang="en-US" b="1" dirty="0"/>
          </a:p>
          <a:p>
            <a:pPr marL="0" indent="0" algn="ctr" eaLnBrk="1" hangingPunct="1">
              <a:spcBef>
                <a:spcPts val="0"/>
              </a:spcBef>
              <a:spcAft>
                <a:spcPts val="1200"/>
              </a:spcAft>
              <a:buNone/>
            </a:pPr>
            <a:endParaRPr lang="en-US" altLang="en-US" b="1" dirty="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6</a:t>
            </a:r>
            <a:endParaRPr lang="en-US" altLang="en-US" sz="1400" dirty="0">
              <a:solidFill>
                <a:srgbClr val="898989"/>
              </a:solidFill>
              <a:ea typeface="Arial" charset="0"/>
              <a:cs typeface="Arial" charset="0"/>
            </a:endParaRPr>
          </a:p>
        </p:txBody>
      </p:sp>
    </p:spTree>
    <p:extLst>
      <p:ext uri="{BB962C8B-B14F-4D97-AF65-F5344CB8AC3E}">
        <p14:creationId xmlns:p14="http://schemas.microsoft.com/office/powerpoint/2010/main" val="3522500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9" name="Rectangle 13"/>
          <p:cNvSpPr>
            <a:spLocks noChangeArrowheads="1"/>
          </p:cNvSpPr>
          <p:nvPr/>
        </p:nvSpPr>
        <p:spPr bwMode="auto">
          <a:xfrm>
            <a:off x="381000" y="304800"/>
            <a:ext cx="73882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eaLnBrk="1" hangingPunct="1">
              <a:spcBef>
                <a:spcPct val="0"/>
              </a:spcBef>
              <a:buFontTx/>
              <a:buNone/>
            </a:pPr>
            <a:r>
              <a:rPr lang="en-US" altLang="en-US" sz="2800" b="1" dirty="0">
                <a:solidFill>
                  <a:schemeClr val="bg1"/>
                </a:solidFill>
                <a:latin typeface="Century Gothic" charset="0"/>
                <a:ea typeface="Century Gothic" charset="0"/>
                <a:cs typeface="Century Gothic" charset="0"/>
              </a:rPr>
              <a:t>RHIS Strengthening Theory of </a:t>
            </a:r>
            <a:r>
              <a:rPr lang="en-US" altLang="en-US" sz="2800" b="1" dirty="0" smtClean="0">
                <a:solidFill>
                  <a:schemeClr val="bg1"/>
                </a:solidFill>
                <a:latin typeface="Century Gothic" charset="0"/>
                <a:ea typeface="Century Gothic" charset="0"/>
                <a:cs typeface="Century Gothic" charset="0"/>
              </a:rPr>
              <a:t>Change</a:t>
            </a:r>
            <a:endParaRPr lang="en-US" altLang="en-US" sz="2800" b="1" dirty="0">
              <a:solidFill>
                <a:schemeClr val="bg1"/>
              </a:solidFill>
              <a:latin typeface="Century Gothic" charset="0"/>
              <a:ea typeface="Century Gothic" charset="0"/>
              <a:cs typeface="Century Gothic"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6010" t="7481"/>
          <a:stretch/>
        </p:blipFill>
        <p:spPr>
          <a:xfrm>
            <a:off x="1066800" y="1364137"/>
            <a:ext cx="7239680" cy="5506728"/>
          </a:xfrm>
          <a:prstGeom prst="rect">
            <a:avLst/>
          </a:prstGeom>
        </p:spPr>
      </p:pic>
      <p:sp>
        <p:nvSpPr>
          <p:cNvPr id="3" name="Rectangle 2"/>
          <p:cNvSpPr/>
          <p:nvPr/>
        </p:nvSpPr>
        <p:spPr>
          <a:xfrm>
            <a:off x="838200" y="1295400"/>
            <a:ext cx="23622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7</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89" cy="3476625"/>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17412"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a:solidFill>
                  <a:schemeClr val="bg1"/>
                </a:solidFill>
                <a:latin typeface="Century Gothic" charset="0"/>
                <a:ea typeface="Century Gothic" charset="0"/>
                <a:cs typeface="Century Gothic" charset="0"/>
              </a:rPr>
              <a:t>ROUTINE HEALTH INFORMATION SYSTEMS</a:t>
            </a:r>
            <a:endParaRPr lang="en-US" altLang="en-US" sz="2200">
              <a:solidFill>
                <a:schemeClr val="bg1"/>
              </a:solidFill>
            </a:endParaRPr>
          </a:p>
          <a:p>
            <a:pPr algn="r"/>
            <a:r>
              <a:rPr lang="en-US" altLang="en-US" sz="1900">
                <a:solidFill>
                  <a:schemeClr val="bg1"/>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769938" y="2832100"/>
            <a:ext cx="6788150" cy="1438275"/>
          </a:xfrm>
          <a:prstGeom prst="rect">
            <a:avLst/>
          </a:prstGeom>
          <a:noFill/>
        </p:spPr>
        <p:txBody>
          <a:bodyPr>
            <a:spAutoFit/>
          </a:bodyPr>
          <a:lstStyle/>
          <a:p>
            <a:pPr>
              <a:defRPr/>
            </a:pPr>
            <a:r>
              <a:rPr lang="en-US" sz="1250"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334"/>
          <a:stretch/>
        </p:blipFill>
        <p:spPr bwMode="auto">
          <a:xfrm>
            <a:off x="-12989" y="4573087"/>
            <a:ext cx="9156990"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77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5712D2-C5FF-4F51-A966-3778E0DA261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83C7CC15-6D6A-4332-A4E2-2983851A172D}">
  <ds:schemaRefs>
    <ds:schemaRef ds:uri="http://schemas.microsoft.com/sharepoint/v3/contenttype/forms"/>
  </ds:schemaRefs>
</ds:datastoreItem>
</file>

<file path=customXml/itemProps3.xml><?xml version="1.0" encoding="utf-8"?>
<ds:datastoreItem xmlns:ds="http://schemas.openxmlformats.org/officeDocument/2006/customXml" ds:itemID="{3BBADE83-FF01-47BC-9DC4-519A85C8EB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2393</TotalTime>
  <Words>1108</Words>
  <Application>Microsoft Office PowerPoint</Application>
  <PresentationFormat>On-screen Show (4:3)</PresentationFormat>
  <Paragraphs>85</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Century Gothic</vt:lpstr>
      <vt:lpstr>Office Theme</vt:lpstr>
      <vt:lpstr>PowerPoint Presentation</vt:lpstr>
      <vt:lpstr>Session 1: RHIS Design and Reform  Guiding Principles and Roadmap</vt:lpstr>
      <vt:lpstr>The 6 Components of (R)HIS  (from the HMN Framework)</vt:lpstr>
      <vt:lpstr>Case Study: Bangladesh</vt:lpstr>
      <vt:lpstr>The Guiding Principles for HIS/RHIS Development/Strengthening</vt:lpstr>
      <vt:lpstr>How Would You Go About RHIS Strengthening?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Hoover, Donald Wayne</cp:lastModifiedBy>
  <cp:revision>84</cp:revision>
  <cp:lastPrinted>2016-08-27T19:56:58Z</cp:lastPrinted>
  <dcterms:created xsi:type="dcterms:W3CDTF">2016-04-29T03:11:40Z</dcterms:created>
  <dcterms:modified xsi:type="dcterms:W3CDTF">2017-02-08T14:55:11Z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0x010100BC83303621329D4DAFC578165ED47C26</vt:lpwstr>
  </property>
</Properties>
</file>