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17"/>
  </p:notesMasterIdLst>
  <p:handoutMasterIdLst>
    <p:handoutMasterId r:id="rId18"/>
  </p:handoutMasterIdLst>
  <p:sldIdLst>
    <p:sldId id="302" r:id="rId5"/>
    <p:sldId id="289" r:id="rId6"/>
    <p:sldId id="306" r:id="rId7"/>
    <p:sldId id="296" r:id="rId8"/>
    <p:sldId id="286" r:id="rId9"/>
    <p:sldId id="307" r:id="rId10"/>
    <p:sldId id="305" r:id="rId11"/>
    <p:sldId id="303" r:id="rId12"/>
    <p:sldId id="276" r:id="rId13"/>
    <p:sldId id="297" r:id="rId14"/>
    <p:sldId id="280" r:id="rId15"/>
    <p:sldId id="292" r:id="rId16"/>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Calibri" charset="0"/>
        <a:ea typeface="Arial" charset="0"/>
        <a:cs typeface="Arial" charset="0"/>
      </a:defRPr>
    </a:lvl1pPr>
    <a:lvl2pPr marL="457200" algn="l" rtl="0" eaLnBrk="0" fontAlgn="base" hangingPunct="0">
      <a:spcBef>
        <a:spcPct val="0"/>
      </a:spcBef>
      <a:spcAft>
        <a:spcPct val="0"/>
      </a:spcAft>
      <a:defRPr kern="1200">
        <a:solidFill>
          <a:schemeClr val="tx1"/>
        </a:solidFill>
        <a:latin typeface="Calibri" charset="0"/>
        <a:ea typeface="Arial" charset="0"/>
        <a:cs typeface="Arial" charset="0"/>
      </a:defRPr>
    </a:lvl2pPr>
    <a:lvl3pPr marL="914400" algn="l" rtl="0" eaLnBrk="0" fontAlgn="base" hangingPunct="0">
      <a:spcBef>
        <a:spcPct val="0"/>
      </a:spcBef>
      <a:spcAft>
        <a:spcPct val="0"/>
      </a:spcAft>
      <a:defRPr kern="1200">
        <a:solidFill>
          <a:schemeClr val="tx1"/>
        </a:solidFill>
        <a:latin typeface="Calibri" charset="0"/>
        <a:ea typeface="Arial" charset="0"/>
        <a:cs typeface="Arial" charset="0"/>
      </a:defRPr>
    </a:lvl3pPr>
    <a:lvl4pPr marL="1371600" algn="l" rtl="0" eaLnBrk="0" fontAlgn="base" hangingPunct="0">
      <a:spcBef>
        <a:spcPct val="0"/>
      </a:spcBef>
      <a:spcAft>
        <a:spcPct val="0"/>
      </a:spcAft>
      <a:defRPr kern="1200">
        <a:solidFill>
          <a:schemeClr val="tx1"/>
        </a:solidFill>
        <a:latin typeface="Calibri" charset="0"/>
        <a:ea typeface="Arial" charset="0"/>
        <a:cs typeface="Arial" charset="0"/>
      </a:defRPr>
    </a:lvl4pPr>
    <a:lvl5pPr marL="1828800" algn="l" rtl="0" eaLnBrk="0" fontAlgn="base" hangingPunct="0">
      <a:spcBef>
        <a:spcPct val="0"/>
      </a:spcBef>
      <a:spcAft>
        <a:spcPct val="0"/>
      </a:spcAft>
      <a:defRPr kern="1200">
        <a:solidFill>
          <a:schemeClr val="tx1"/>
        </a:solidFill>
        <a:latin typeface="Calibri" charset="0"/>
        <a:ea typeface="Arial" charset="0"/>
        <a:cs typeface="Arial" charset="0"/>
      </a:defRPr>
    </a:lvl5pPr>
    <a:lvl6pPr marL="2286000" algn="l" defTabSz="914400" rtl="0" eaLnBrk="1" latinLnBrk="0" hangingPunct="1">
      <a:defRPr kern="1200">
        <a:solidFill>
          <a:schemeClr val="tx1"/>
        </a:solidFill>
        <a:latin typeface="Calibri" charset="0"/>
        <a:ea typeface="Arial" charset="0"/>
        <a:cs typeface="Arial" charset="0"/>
      </a:defRPr>
    </a:lvl6pPr>
    <a:lvl7pPr marL="2743200" algn="l" defTabSz="914400" rtl="0" eaLnBrk="1" latinLnBrk="0" hangingPunct="1">
      <a:defRPr kern="1200">
        <a:solidFill>
          <a:schemeClr val="tx1"/>
        </a:solidFill>
        <a:latin typeface="Calibri" charset="0"/>
        <a:ea typeface="Arial" charset="0"/>
        <a:cs typeface="Arial" charset="0"/>
      </a:defRPr>
    </a:lvl7pPr>
    <a:lvl8pPr marL="3200400" algn="l" defTabSz="914400" rtl="0" eaLnBrk="1" latinLnBrk="0" hangingPunct="1">
      <a:defRPr kern="1200">
        <a:solidFill>
          <a:schemeClr val="tx1"/>
        </a:solidFill>
        <a:latin typeface="Calibri" charset="0"/>
        <a:ea typeface="Arial" charset="0"/>
        <a:cs typeface="Arial" charset="0"/>
      </a:defRPr>
    </a:lvl8pPr>
    <a:lvl9pPr marL="3657600" algn="l" defTabSz="914400" rtl="0" eaLnBrk="1" latinLnBrk="0" hangingPunct="1">
      <a:defRPr kern="1200">
        <a:solidFill>
          <a:schemeClr val="tx1"/>
        </a:solidFill>
        <a:latin typeface="Calibri" charset="0"/>
        <a:ea typeface="Arial" charset="0"/>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ELADES, Eduardo" initials="celadese" lastIdx="7" clrIdx="0"/>
  <p:cmAuthor id="1" name="JSI" initials="J"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AA2473"/>
    <a:srgbClr val="138D84"/>
    <a:srgbClr val="DAA51C"/>
    <a:srgbClr val="232C67"/>
    <a:srgbClr val="F46E20"/>
    <a:srgbClr val="6BCEF6"/>
    <a:srgbClr val="4F6629"/>
    <a:srgbClr val="00924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8571" autoAdjust="0"/>
    <p:restoredTop sz="70710" autoAdjust="0"/>
  </p:normalViewPr>
  <p:slideViewPr>
    <p:cSldViewPr>
      <p:cViewPr varScale="1">
        <p:scale>
          <a:sx n="58" d="100"/>
          <a:sy n="58" d="100"/>
        </p:scale>
        <p:origin x="1541" y="72"/>
      </p:cViewPr>
      <p:guideLst>
        <p:guide orient="horz" pos="2160"/>
        <p:guide pos="2880"/>
      </p:guideLst>
    </p:cSldViewPr>
  </p:slideViewPr>
  <p:notesTextViewPr>
    <p:cViewPr>
      <p:scale>
        <a:sx n="1" d="1"/>
        <a:sy n="1" d="1"/>
      </p:scale>
      <p:origin x="0" y="0"/>
    </p:cViewPr>
  </p:notesTextViewPr>
  <p:sorterViewPr>
    <p:cViewPr>
      <p:scale>
        <a:sx n="100" d="100"/>
        <a:sy n="100" d="100"/>
      </p:scale>
      <p:origin x="0" y="1836"/>
    </p:cViewPr>
  </p:sorterViewPr>
  <p:notesViewPr>
    <p:cSldViewPr>
      <p:cViewPr>
        <p:scale>
          <a:sx n="70" d="100"/>
          <a:sy n="70" d="100"/>
        </p:scale>
        <p:origin x="-2424" y="22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eaLnBrk="1" hangingPunct="1">
              <a:defRPr sz="1200">
                <a:latin typeface="Calibri" panose="020F0502020204030204" pitchFamily="34" charset="0"/>
                <a:ea typeface="+mn-ea"/>
                <a:cs typeface="Arial" panose="020B0604020202020204" pitchFamily="34" charset="0"/>
              </a:defRPr>
            </a:lvl1pPr>
          </a:lstStyle>
          <a:p>
            <a:pPr>
              <a:defRPr/>
            </a:pPr>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eaLnBrk="1" hangingPunct="1">
              <a:defRPr sz="1200">
                <a:latin typeface="Calibri" panose="020F0502020204030204" pitchFamily="34" charset="0"/>
                <a:ea typeface="+mn-ea"/>
                <a:cs typeface="Arial" panose="020B0604020202020204" pitchFamily="34" charset="0"/>
              </a:defRPr>
            </a:lvl1pPr>
          </a:lstStyle>
          <a:p>
            <a:pPr>
              <a:defRPr/>
            </a:pPr>
            <a:fld id="{E4315AD2-7C2A-5B42-B52B-E11504ADF57D}" type="datetimeFigureOut">
              <a:rPr lang="en-US"/>
              <a:pPr>
                <a:defRPr/>
              </a:pPr>
              <a:t>2/8/2017</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eaLnBrk="1" hangingPunct="1">
              <a:defRPr sz="1200">
                <a:latin typeface="Calibri" panose="020F0502020204030204" pitchFamily="34" charset="0"/>
                <a:ea typeface="+mn-ea"/>
                <a:cs typeface="Arial" panose="020B0604020202020204" pitchFamily="34" charset="0"/>
              </a:defRPr>
            </a:lvl1pPr>
          </a:lstStyle>
          <a:p>
            <a:pPr>
              <a:defRPr/>
            </a:pPr>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ea typeface="+mn-ea"/>
                <a:cs typeface="Arial" panose="020B0604020202020204" pitchFamily="34" charset="0"/>
              </a:defRPr>
            </a:lvl1pPr>
          </a:lstStyle>
          <a:p>
            <a:pPr>
              <a:defRPr/>
            </a:pPr>
            <a:fld id="{D75E08DD-9B9C-4648-8D9C-193DD3335F1D}" type="slidenum">
              <a:rPr lang="en-US" altLang="en-US"/>
              <a:pPr>
                <a:defRPr/>
              </a:pPr>
              <a:t>‹#›</a:t>
            </a:fld>
            <a:endParaRPr lang="en-US" altLang="en-US"/>
          </a:p>
        </p:txBody>
      </p:sp>
    </p:spTree>
    <p:extLst>
      <p:ext uri="{BB962C8B-B14F-4D97-AF65-F5344CB8AC3E}">
        <p14:creationId xmlns:p14="http://schemas.microsoft.com/office/powerpoint/2010/main" val="19623921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3550"/>
          </a:xfrm>
          <a:prstGeom prst="rect">
            <a:avLst/>
          </a:prstGeom>
        </p:spPr>
        <p:txBody>
          <a:bodyPr vert="horz" lIns="88139" tIns="44070" rIns="88139" bIns="44070" rtlCol="0"/>
          <a:lstStyle>
            <a:lvl1pPr algn="l" eaLnBrk="1" hangingPunct="1">
              <a:defRPr sz="1200">
                <a:latin typeface="Calibri" panose="020F0502020204030204" pitchFamily="34" charset="0"/>
                <a:ea typeface="+mn-ea"/>
                <a:cs typeface="Arial" charset="0"/>
              </a:defRPr>
            </a:lvl1pPr>
          </a:lstStyle>
          <a:p>
            <a:pPr>
              <a:defRPr/>
            </a:pPr>
            <a:endParaRPr lang="en-US"/>
          </a:p>
        </p:txBody>
      </p:sp>
      <p:sp>
        <p:nvSpPr>
          <p:cNvPr id="3" name="Date Placeholder 2"/>
          <p:cNvSpPr>
            <a:spLocks noGrp="1"/>
          </p:cNvSpPr>
          <p:nvPr>
            <p:ph type="dt" idx="1"/>
          </p:nvPr>
        </p:nvSpPr>
        <p:spPr>
          <a:xfrm>
            <a:off x="3970338" y="0"/>
            <a:ext cx="3038475" cy="463550"/>
          </a:xfrm>
          <a:prstGeom prst="rect">
            <a:avLst/>
          </a:prstGeom>
        </p:spPr>
        <p:txBody>
          <a:bodyPr vert="horz" lIns="88139" tIns="44070" rIns="88139" bIns="44070" rtlCol="0"/>
          <a:lstStyle>
            <a:lvl1pPr algn="r" eaLnBrk="1" hangingPunct="1">
              <a:defRPr sz="1200">
                <a:latin typeface="Calibri" panose="020F0502020204030204" pitchFamily="34" charset="0"/>
                <a:ea typeface="+mn-ea"/>
                <a:cs typeface="Arial" charset="0"/>
              </a:defRPr>
            </a:lvl1pPr>
          </a:lstStyle>
          <a:p>
            <a:pPr>
              <a:defRPr/>
            </a:pPr>
            <a:fld id="{3B2B2F5A-7924-074F-BCAC-9B9544D7C5E2}" type="datetimeFigureOut">
              <a:rPr lang="en-US"/>
              <a:pPr>
                <a:defRPr/>
              </a:pPr>
              <a:t>2/8/2017</a:t>
            </a:fld>
            <a:endParaRPr lang="en-US"/>
          </a:p>
        </p:txBody>
      </p:sp>
      <p:sp>
        <p:nvSpPr>
          <p:cNvPr id="4" name="Slide Image Placeholder 3"/>
          <p:cNvSpPr>
            <a:spLocks noGrp="1" noRot="1" noChangeAspect="1"/>
          </p:cNvSpPr>
          <p:nvPr>
            <p:ph type="sldImg" idx="2"/>
          </p:nvPr>
        </p:nvSpPr>
        <p:spPr>
          <a:xfrm>
            <a:off x="1181100" y="698500"/>
            <a:ext cx="4648200" cy="3486150"/>
          </a:xfrm>
          <a:prstGeom prst="rect">
            <a:avLst/>
          </a:prstGeom>
          <a:noFill/>
          <a:ln w="12700">
            <a:solidFill>
              <a:prstClr val="black"/>
            </a:solidFill>
          </a:ln>
        </p:spPr>
        <p:txBody>
          <a:bodyPr vert="horz" lIns="88139" tIns="44070" rIns="88139" bIns="44070" rtlCol="0" anchor="ctr"/>
          <a:lstStyle/>
          <a:p>
            <a:pPr lvl="0"/>
            <a:endParaRPr lang="en-US" noProof="0" smtClean="0"/>
          </a:p>
        </p:txBody>
      </p:sp>
      <p:sp>
        <p:nvSpPr>
          <p:cNvPr id="5" name="Notes Placeholder 4"/>
          <p:cNvSpPr>
            <a:spLocks noGrp="1"/>
          </p:cNvSpPr>
          <p:nvPr>
            <p:ph type="body" sz="quarter" idx="3"/>
          </p:nvPr>
        </p:nvSpPr>
        <p:spPr>
          <a:xfrm>
            <a:off x="701675" y="4416425"/>
            <a:ext cx="5607050" cy="4181475"/>
          </a:xfrm>
          <a:prstGeom prst="rect">
            <a:avLst/>
          </a:prstGeom>
        </p:spPr>
        <p:txBody>
          <a:bodyPr vert="horz" lIns="88139" tIns="44070" rIns="88139" bIns="4407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31263"/>
            <a:ext cx="3038475" cy="463550"/>
          </a:xfrm>
          <a:prstGeom prst="rect">
            <a:avLst/>
          </a:prstGeom>
        </p:spPr>
        <p:txBody>
          <a:bodyPr vert="horz" lIns="88139" tIns="44070" rIns="88139" bIns="44070" rtlCol="0" anchor="b"/>
          <a:lstStyle>
            <a:lvl1pPr algn="l" eaLnBrk="1" hangingPunct="1">
              <a:defRPr sz="1200">
                <a:latin typeface="Calibri" panose="020F0502020204030204" pitchFamily="34" charset="0"/>
                <a:ea typeface="+mn-ea"/>
                <a:cs typeface="Arial" charset="0"/>
              </a:defRPr>
            </a:lvl1pPr>
          </a:lstStyle>
          <a:p>
            <a:pPr>
              <a:defRPr/>
            </a:pPr>
            <a:endParaRPr lang="en-US"/>
          </a:p>
        </p:txBody>
      </p:sp>
      <p:sp>
        <p:nvSpPr>
          <p:cNvPr id="7" name="Slide Number Placeholder 6"/>
          <p:cNvSpPr>
            <a:spLocks noGrp="1"/>
          </p:cNvSpPr>
          <p:nvPr>
            <p:ph type="sldNum" sz="quarter" idx="5"/>
          </p:nvPr>
        </p:nvSpPr>
        <p:spPr>
          <a:xfrm>
            <a:off x="3970338" y="8831263"/>
            <a:ext cx="3038475" cy="463550"/>
          </a:xfrm>
          <a:prstGeom prst="rect">
            <a:avLst/>
          </a:prstGeom>
        </p:spPr>
        <p:txBody>
          <a:bodyPr vert="horz" wrap="square" lIns="88139" tIns="44070" rIns="88139" bIns="44070" numCol="1" anchor="b" anchorCtr="0" compatLnSpc="1">
            <a:prstTxWarp prst="textNoShape">
              <a:avLst/>
            </a:prstTxWarp>
          </a:bodyPr>
          <a:lstStyle>
            <a:lvl1pPr algn="r" eaLnBrk="1" hangingPunct="1">
              <a:defRPr sz="1200">
                <a:latin typeface="Calibri" panose="020F0502020204030204" pitchFamily="34" charset="0"/>
                <a:ea typeface="+mn-ea"/>
                <a:cs typeface="Arial" panose="020B0604020202020204" pitchFamily="34" charset="0"/>
              </a:defRPr>
            </a:lvl1pPr>
          </a:lstStyle>
          <a:p>
            <a:pPr>
              <a:defRPr/>
            </a:pPr>
            <a:fld id="{C7F65FAE-17A6-854A-84CA-A8E969395379}" type="slidenum">
              <a:rPr lang="en-US" altLang="en-US"/>
              <a:pPr>
                <a:defRPr/>
              </a:pPr>
              <a:t>‹#›</a:t>
            </a:fld>
            <a:endParaRPr lang="en-US" altLang="en-US"/>
          </a:p>
        </p:txBody>
      </p:sp>
    </p:spTree>
    <p:extLst>
      <p:ext uri="{BB962C8B-B14F-4D97-AF65-F5344CB8AC3E}">
        <p14:creationId xmlns:p14="http://schemas.microsoft.com/office/powerpoint/2010/main" val="114624208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7F65FAE-17A6-854A-84CA-A8E969395379}" type="slidenum">
              <a:rPr lang="en-US" altLang="en-US" smtClean="0"/>
              <a:pPr>
                <a:defRPr/>
              </a:pPr>
              <a:t>1</a:t>
            </a:fld>
            <a:endParaRPr lang="en-US" altLang="en-US"/>
          </a:p>
        </p:txBody>
      </p:sp>
    </p:spTree>
    <p:extLst>
      <p:ext uri="{BB962C8B-B14F-4D97-AF65-F5344CB8AC3E}">
        <p14:creationId xmlns:p14="http://schemas.microsoft.com/office/powerpoint/2010/main" val="7021077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 the exercise,</a:t>
            </a:r>
            <a:r>
              <a:rPr lang="en-US" baseline="0" dirty="0" smtClean="0"/>
              <a:t> see the handout “Maternal Survival Strategy.”</a:t>
            </a:r>
            <a:endParaRPr lang="en-US" dirty="0"/>
          </a:p>
        </p:txBody>
      </p:sp>
      <p:sp>
        <p:nvSpPr>
          <p:cNvPr id="4" name="Slide Number Placeholder 3"/>
          <p:cNvSpPr>
            <a:spLocks noGrp="1"/>
          </p:cNvSpPr>
          <p:nvPr>
            <p:ph type="sldNum" sz="quarter" idx="10"/>
          </p:nvPr>
        </p:nvSpPr>
        <p:spPr/>
        <p:txBody>
          <a:bodyPr/>
          <a:lstStyle/>
          <a:p>
            <a:pPr>
              <a:defRPr/>
            </a:pPr>
            <a:fld id="{C7F65FAE-17A6-854A-84CA-A8E969395379}" type="slidenum">
              <a:rPr lang="en-US" altLang="en-US" smtClean="0"/>
              <a:pPr>
                <a:defRPr/>
              </a:pPr>
              <a:t>10</a:t>
            </a:fld>
            <a:endParaRPr lang="en-US" altLang="en-US"/>
          </a:p>
        </p:txBody>
      </p:sp>
    </p:spTree>
    <p:extLst>
      <p:ext uri="{BB962C8B-B14F-4D97-AF65-F5344CB8AC3E}">
        <p14:creationId xmlns:p14="http://schemas.microsoft.com/office/powerpoint/2010/main" val="17685237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See</a:t>
            </a:r>
            <a:r>
              <a:rPr lang="en-US" baseline="0" dirty="0" smtClean="0"/>
              <a:t> the handout “Maternal Survival Strategies.”</a:t>
            </a:r>
            <a:endParaRPr lang="en-US" dirty="0" smtClean="0"/>
          </a:p>
          <a:p>
            <a:endParaRPr lang="en-US" dirty="0" smtClean="0"/>
          </a:p>
          <a:p>
            <a:r>
              <a:rPr lang="en-US" dirty="0" smtClean="0"/>
              <a:t>Show this slide and inform the participants</a:t>
            </a:r>
            <a:r>
              <a:rPr lang="en-US" baseline="0" dirty="0" smtClean="0"/>
              <a:t> that now we will be looking at how to identify routine data needs and thereby select relevant indicators and design appropriate data collection tools. </a:t>
            </a:r>
          </a:p>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smtClean="0"/>
              <a:t>Tell them that this is a schema of a maternal survival strategy. Based on that, ask the participants to identify a few routine information needs and thereby select relevant indicators for monitoring the implementation and outcomes of the strategy. Several documents exist such as the 100 Core Indicators and the SDG indicators from which they can pick and choose the indicators.</a:t>
            </a:r>
          </a:p>
          <a:p>
            <a:endParaRPr lang="en-US" baseline="0" dirty="0" smtClean="0"/>
          </a:p>
          <a:p>
            <a:r>
              <a:rPr lang="en-US" baseline="0" dirty="0" smtClean="0"/>
              <a:t>Once they have identified the indicators, ask them to select the ones that are most relevant and specific to the interventions related to the maternal survival strategy.</a:t>
            </a:r>
          </a:p>
          <a:p>
            <a:endParaRPr lang="en-US" baseline="0" dirty="0" smtClean="0"/>
          </a:p>
          <a:p>
            <a:r>
              <a:rPr lang="en-US" baseline="0" dirty="0" smtClean="0"/>
              <a:t>Then ask them to define the indicators, by defining the numerator and denominator for the indicator. Among these data elements for the calculation of the indicators, ask which one can be easily/feasibly collected.</a:t>
            </a:r>
          </a:p>
          <a:p>
            <a:endParaRPr lang="en-US" baseline="0" dirty="0" smtClean="0"/>
          </a:p>
          <a:p>
            <a:r>
              <a:rPr lang="en-US" baseline="0" dirty="0" smtClean="0"/>
              <a:t>Pick one example for elaboration. For example, for intrapartum interventions, which indicators can help to better monitor the strategy in terms of inputs/process or outputs? [e.g., delivery with basic emergency obstetric and newborn care (BEmOC)–availability of facilities with BEmOC; deliveries at BEmOC; maternal deaths at BEmOC facilities, etc.]</a:t>
            </a:r>
          </a:p>
          <a:p>
            <a:endParaRPr lang="en-US" baseline="0" dirty="0" smtClean="0"/>
          </a:p>
          <a:p>
            <a:r>
              <a:rPr lang="en-US" baseline="0" dirty="0" smtClean="0"/>
              <a:t>Also explain that, based on what indicators are selected, the data collection tools should be designed likewise.</a:t>
            </a:r>
          </a:p>
          <a:p>
            <a:endParaRPr lang="en-US" baseline="0" dirty="0" smtClean="0"/>
          </a:p>
          <a:p>
            <a:r>
              <a:rPr lang="en-US" baseline="0" dirty="0" smtClean="0"/>
              <a:t>After the group work, </a:t>
            </a:r>
            <a:r>
              <a:rPr lang="en-US" sz="1200" kern="1200" dirty="0" smtClean="0">
                <a:solidFill>
                  <a:schemeClr val="tx1"/>
                </a:solidFill>
                <a:effectLst/>
                <a:latin typeface="+mn-lt"/>
                <a:ea typeface="+mn-ea"/>
                <a:cs typeface="+mn-cs"/>
              </a:rPr>
              <a:t>engage the participants to discuss RHIS indicator selection, emphasizing the importance of rationalization and  prioritization, and including only those data elements in the RHIS that can be routinely collected by the health facilities and community-based healthcare providers.</a:t>
            </a:r>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pPr>
              <a:defRPr/>
            </a:pPr>
            <a:fld id="{C7F65FAE-17A6-854A-84CA-A8E969395379}" type="slidenum">
              <a:rPr lang="en-US" altLang="en-US" smtClean="0"/>
              <a:pPr>
                <a:defRPr/>
              </a:pPr>
              <a:t>11</a:t>
            </a:fld>
            <a:endParaRPr lang="en-US" altLang="en-US"/>
          </a:p>
        </p:txBody>
      </p:sp>
    </p:spTree>
    <p:extLst>
      <p:ext uri="{BB962C8B-B14F-4D97-AF65-F5344CB8AC3E}">
        <p14:creationId xmlns:p14="http://schemas.microsoft.com/office/powerpoint/2010/main" val="35983560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E46DAC6-5992-4D4F-861F-5DD72D6CBE35}" type="slidenum">
              <a:rPr lang="en-US" altLang="en-US" smtClean="0"/>
              <a:pPr/>
              <a:t>12</a:t>
            </a:fld>
            <a:endParaRPr lang="en-US" altLang="en-US"/>
          </a:p>
        </p:txBody>
      </p:sp>
    </p:spTree>
    <p:extLst>
      <p:ext uri="{BB962C8B-B14F-4D97-AF65-F5344CB8AC3E}">
        <p14:creationId xmlns:p14="http://schemas.microsoft.com/office/powerpoint/2010/main" val="18107391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At the beginning of this session, inform the participants that in the</a:t>
            </a:r>
            <a:r>
              <a:rPr lang="en-US" baseline="0" dirty="0" smtClean="0"/>
              <a:t> previous session, we learned about the RHIS strengthening guiding principles; and one of them was to engage the stakeholders. We also learned the importance of considering the information needs of the country while designing or reforming the RHIS. Explain that in this session, we will learn about the process of RHIS design/reform specifically focusing on the selection of indicators and designing the data collection and reporting tools. We need stakeholders’ involvement from the beginning for this. </a:t>
            </a:r>
            <a:endParaRPr lang="en-US" dirty="0"/>
          </a:p>
        </p:txBody>
      </p:sp>
      <p:sp>
        <p:nvSpPr>
          <p:cNvPr id="4" name="Slide Number Placeholder 3"/>
          <p:cNvSpPr>
            <a:spLocks noGrp="1"/>
          </p:cNvSpPr>
          <p:nvPr>
            <p:ph type="sldNum" sz="quarter" idx="10"/>
          </p:nvPr>
        </p:nvSpPr>
        <p:spPr/>
        <p:txBody>
          <a:bodyPr/>
          <a:lstStyle/>
          <a:p>
            <a:pPr>
              <a:defRPr/>
            </a:pPr>
            <a:fld id="{C7F65FAE-17A6-854A-84CA-A8E969395379}" type="slidenum">
              <a:rPr lang="en-US" altLang="en-US" smtClean="0"/>
              <a:pPr>
                <a:defRPr/>
              </a:pPr>
              <a:t>2</a:t>
            </a:fld>
            <a:endParaRPr lang="en-US" altLang="en-US"/>
          </a:p>
        </p:txBody>
      </p:sp>
    </p:spTree>
    <p:extLst>
      <p:ext uri="{BB962C8B-B14F-4D97-AF65-F5344CB8AC3E}">
        <p14:creationId xmlns:p14="http://schemas.microsoft.com/office/powerpoint/2010/main" val="35472827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At the beginning of this session, inform the participants that in the</a:t>
            </a:r>
            <a:r>
              <a:rPr lang="en-US" baseline="0" dirty="0" smtClean="0"/>
              <a:t> previous session, we learned about the RHIS strengthening guiding principles; and one of them was to engage the stakeholders. We also learned the importance of considering the information needs of the country while designing or reforming the RHIS. Explain that in this session, we will learn about the process of RHIS design/reform specifically focusing on the selection of indicators and designing the data collection and reporting tools. We need stakeholders’ involvement from the beginning for this. </a:t>
            </a:r>
            <a:endParaRPr lang="en-US" dirty="0"/>
          </a:p>
        </p:txBody>
      </p:sp>
      <p:sp>
        <p:nvSpPr>
          <p:cNvPr id="4" name="Slide Number Placeholder 3"/>
          <p:cNvSpPr>
            <a:spLocks noGrp="1"/>
          </p:cNvSpPr>
          <p:nvPr>
            <p:ph type="sldNum" sz="quarter" idx="10"/>
          </p:nvPr>
        </p:nvSpPr>
        <p:spPr/>
        <p:txBody>
          <a:bodyPr/>
          <a:lstStyle/>
          <a:p>
            <a:pPr>
              <a:defRPr/>
            </a:pPr>
            <a:fld id="{C7F65FAE-17A6-854A-84CA-A8E969395379}" type="slidenum">
              <a:rPr lang="en-US" altLang="en-US" smtClean="0"/>
              <a:pPr>
                <a:defRPr/>
              </a:pPr>
              <a:t>3</a:t>
            </a:fld>
            <a:endParaRPr lang="en-US" altLang="en-US"/>
          </a:p>
        </p:txBody>
      </p:sp>
    </p:spTree>
    <p:extLst>
      <p:ext uri="{BB962C8B-B14F-4D97-AF65-F5344CB8AC3E}">
        <p14:creationId xmlns:p14="http://schemas.microsoft.com/office/powerpoint/2010/main" val="20940674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NOTE:</a:t>
            </a:r>
          </a:p>
          <a:p>
            <a:endParaRPr lang="en-US" dirty="0" smtClean="0"/>
          </a:p>
          <a:p>
            <a:r>
              <a:rPr lang="en-US" dirty="0" smtClean="0"/>
              <a:t>Explain</a:t>
            </a:r>
            <a:r>
              <a:rPr lang="en-US" baseline="0" dirty="0" smtClean="0"/>
              <a:t> the phases of RHIS design and reform.</a:t>
            </a:r>
          </a:p>
          <a:p>
            <a:endParaRPr lang="en-US" baseline="0" dirty="0" smtClean="0"/>
          </a:p>
          <a:p>
            <a:r>
              <a:rPr lang="en-US" baseline="0" dirty="0" smtClean="0"/>
              <a:t>RHIS leadership is normally the responsibility of the health ministry.</a:t>
            </a:r>
            <a:endParaRPr lang="en-US" dirty="0"/>
          </a:p>
        </p:txBody>
      </p:sp>
      <p:sp>
        <p:nvSpPr>
          <p:cNvPr id="4" name="Slide Number Placeholder 3"/>
          <p:cNvSpPr>
            <a:spLocks noGrp="1"/>
          </p:cNvSpPr>
          <p:nvPr>
            <p:ph type="sldNum" sz="quarter" idx="10"/>
          </p:nvPr>
        </p:nvSpPr>
        <p:spPr/>
        <p:txBody>
          <a:bodyPr/>
          <a:lstStyle/>
          <a:p>
            <a:pPr>
              <a:defRPr/>
            </a:pPr>
            <a:fld id="{C7F65FAE-17A6-854A-84CA-A8E969395379}" type="slidenum">
              <a:rPr lang="en-US" altLang="en-US" smtClean="0"/>
              <a:pPr>
                <a:defRPr/>
              </a:pPr>
              <a:t>4</a:t>
            </a:fld>
            <a:endParaRPr lang="en-US" altLang="en-US"/>
          </a:p>
        </p:txBody>
      </p:sp>
    </p:spTree>
    <p:extLst>
      <p:ext uri="{BB962C8B-B14F-4D97-AF65-F5344CB8AC3E}">
        <p14:creationId xmlns:p14="http://schemas.microsoft.com/office/powerpoint/2010/main" val="35472827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dirty="0" smtClean="0"/>
              <a:t>Emphasize </a:t>
            </a:r>
            <a:r>
              <a:rPr lang="en-US" sz="1100" baseline="0" dirty="0" smtClean="0"/>
              <a:t>that for design or reform of the national RHIS to succeed, active engagement of the stakeholders is essential; and that a high-level champion in the Ministry of Health is necessary to take forward the agenda of RHIS strengthening through effective engagement of the stakeholders. Such champions can then exert their influence to ensure that the stakeholders are identified and approached and convened, and that they all collaborate to achieve the overall goal of RHIS reform.</a:t>
            </a:r>
          </a:p>
          <a:p>
            <a:endParaRPr lang="en-US" sz="1100" baseline="0" dirty="0" smtClean="0"/>
          </a:p>
        </p:txBody>
      </p:sp>
      <p:sp>
        <p:nvSpPr>
          <p:cNvPr id="4" name="Slide Number Placeholder 3"/>
          <p:cNvSpPr>
            <a:spLocks noGrp="1"/>
          </p:cNvSpPr>
          <p:nvPr>
            <p:ph type="sldNum" sz="quarter" idx="10"/>
          </p:nvPr>
        </p:nvSpPr>
        <p:spPr/>
        <p:txBody>
          <a:bodyPr/>
          <a:lstStyle/>
          <a:p>
            <a:pPr>
              <a:defRPr/>
            </a:pPr>
            <a:fld id="{C7F65FAE-17A6-854A-84CA-A8E969395379}" type="slidenum">
              <a:rPr lang="en-US" altLang="en-US" smtClean="0"/>
              <a:pPr>
                <a:defRPr/>
              </a:pPr>
              <a:t>5</a:t>
            </a:fld>
            <a:endParaRPr lang="en-US" altLang="en-US"/>
          </a:p>
        </p:txBody>
      </p:sp>
    </p:spTree>
    <p:extLst>
      <p:ext uri="{BB962C8B-B14F-4D97-AF65-F5344CB8AC3E}">
        <p14:creationId xmlns:p14="http://schemas.microsoft.com/office/powerpoint/2010/main" val="26234225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eaLnBrk="1" hangingPunct="1">
              <a:buNone/>
            </a:pPr>
            <a:r>
              <a:rPr lang="en-US" altLang="en-US" sz="1100" b="1" dirty="0" smtClean="0"/>
              <a:t>Who are the stakeholders for RHIS strengthening?</a:t>
            </a:r>
          </a:p>
          <a:p>
            <a:pPr lvl="1" eaLnBrk="1" hangingPunct="1">
              <a:buFont typeface="Arial" charset="0"/>
              <a:buChar char="•"/>
            </a:pPr>
            <a:r>
              <a:rPr lang="en-US" altLang="en-US" sz="1100" dirty="0" smtClean="0"/>
              <a:t> Ministry of Health</a:t>
            </a:r>
          </a:p>
          <a:p>
            <a:pPr lvl="1" eaLnBrk="1" hangingPunct="1">
              <a:buFont typeface="Arial" charset="0"/>
              <a:buChar char="•"/>
            </a:pPr>
            <a:r>
              <a:rPr lang="en-US" altLang="en-US" sz="1100" dirty="0" smtClean="0"/>
              <a:t> Various program directorates</a:t>
            </a:r>
          </a:p>
          <a:p>
            <a:pPr lvl="1" eaLnBrk="1" hangingPunct="1">
              <a:buFont typeface="Arial" charset="0"/>
              <a:buChar char="•"/>
            </a:pPr>
            <a:r>
              <a:rPr lang="en-US" altLang="en-US" sz="1100" dirty="0" smtClean="0"/>
              <a:t> Provincial, state, and district health offices</a:t>
            </a:r>
          </a:p>
          <a:p>
            <a:pPr lvl="1" eaLnBrk="1" hangingPunct="1">
              <a:buFont typeface="Arial" charset="0"/>
              <a:buChar char="•"/>
            </a:pPr>
            <a:r>
              <a:rPr lang="en-US" altLang="en-US" sz="1100" dirty="0" smtClean="0"/>
              <a:t> NGOs</a:t>
            </a:r>
          </a:p>
          <a:p>
            <a:pPr lvl="1" eaLnBrk="1" hangingPunct="1">
              <a:buFont typeface="Arial" charset="0"/>
              <a:buChar char="•"/>
            </a:pPr>
            <a:r>
              <a:rPr lang="en-US" altLang="en-US" sz="1100" dirty="0" smtClean="0"/>
              <a:t> Technical support agencies</a:t>
            </a:r>
          </a:p>
          <a:p>
            <a:pPr lvl="1" eaLnBrk="1" hangingPunct="1">
              <a:buFont typeface="Arial" charset="0"/>
              <a:buChar char="•"/>
            </a:pPr>
            <a:r>
              <a:rPr lang="en-US" altLang="en-US" sz="1100" dirty="0" smtClean="0"/>
              <a:t> Donors</a:t>
            </a:r>
          </a:p>
          <a:p>
            <a:pPr lvl="1" eaLnBrk="1" hangingPunct="1">
              <a:buFont typeface="Arial" charset="0"/>
              <a:buChar char="•"/>
            </a:pPr>
            <a:r>
              <a:rPr lang="en-US" altLang="en-US" sz="1100" dirty="0" smtClean="0"/>
              <a:t> Research institutions</a:t>
            </a:r>
          </a:p>
          <a:p>
            <a:pPr lvl="1" eaLnBrk="1" hangingPunct="1">
              <a:buFont typeface="Arial" charset="0"/>
              <a:buChar char="•"/>
            </a:pPr>
            <a:r>
              <a:rPr lang="en-US" altLang="en-US" sz="1100" dirty="0" smtClean="0"/>
              <a:t> Health facility staff</a:t>
            </a:r>
          </a:p>
          <a:p>
            <a:pPr lvl="1" eaLnBrk="1" hangingPunct="1">
              <a:buFont typeface="Arial" charset="0"/>
              <a:buChar char="•"/>
            </a:pPr>
            <a:r>
              <a:rPr lang="en-US" altLang="en-US" sz="1100" dirty="0" smtClean="0"/>
              <a:t> Community, community leaders, and community forums</a:t>
            </a:r>
          </a:p>
          <a:p>
            <a:pPr lvl="1" eaLnBrk="1" hangingPunct="1">
              <a:buFont typeface="Arial" charset="0"/>
              <a:buChar char="•"/>
            </a:pPr>
            <a:r>
              <a:rPr lang="en-US" altLang="en-US" sz="1100" dirty="0" smtClean="0"/>
              <a:t> Local civil administration </a:t>
            </a:r>
          </a:p>
          <a:p>
            <a:endParaRPr lang="en-US" sz="1100" baseline="0" dirty="0" smtClean="0"/>
          </a:p>
          <a:p>
            <a:r>
              <a:rPr lang="en-US" sz="1100" baseline="0" dirty="0" smtClean="0"/>
              <a:t>Review of the stakeholders Analysis Matrix, that helps to identify the stakeholders, their influence and role in RHIS strengthening; and the review of the stakeholders engagement plan that helps to lay down the plan for engaging the stakeholders (see Module 9)</a:t>
            </a:r>
          </a:p>
          <a:p>
            <a:endParaRPr lang="en-US" sz="1100" baseline="0" dirty="0" smtClean="0"/>
          </a:p>
        </p:txBody>
      </p:sp>
      <p:sp>
        <p:nvSpPr>
          <p:cNvPr id="4" name="Slide Number Placeholder 3"/>
          <p:cNvSpPr>
            <a:spLocks noGrp="1"/>
          </p:cNvSpPr>
          <p:nvPr>
            <p:ph type="sldNum" sz="quarter" idx="10"/>
          </p:nvPr>
        </p:nvSpPr>
        <p:spPr/>
        <p:txBody>
          <a:bodyPr/>
          <a:lstStyle/>
          <a:p>
            <a:pPr>
              <a:defRPr/>
            </a:pPr>
            <a:fld id="{C7F65FAE-17A6-854A-84CA-A8E969395379}" type="slidenum">
              <a:rPr lang="en-US" altLang="en-US" smtClean="0"/>
              <a:pPr>
                <a:defRPr/>
              </a:pPr>
              <a:t>6</a:t>
            </a:fld>
            <a:endParaRPr lang="en-US" altLang="en-US"/>
          </a:p>
        </p:txBody>
      </p:sp>
    </p:spTree>
    <p:extLst>
      <p:ext uri="{BB962C8B-B14F-4D97-AF65-F5344CB8AC3E}">
        <p14:creationId xmlns:p14="http://schemas.microsoft.com/office/powerpoint/2010/main" val="8696826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r>
              <a:rPr lang="en-US" b="1" dirty="0" smtClean="0">
                <a:solidFill>
                  <a:schemeClr val="bg1"/>
                </a:solidFill>
              </a:rPr>
              <a:t>NOTE TO FACILITATOR</a:t>
            </a:r>
            <a:endParaRPr lang="en-US" b="1" dirty="0">
              <a:solidFill>
                <a:schemeClr val="bg1"/>
              </a:solidFill>
            </a:endParaRPr>
          </a:p>
          <a:p>
            <a:r>
              <a:rPr lang="en-US" dirty="0" smtClean="0">
                <a:solidFill>
                  <a:schemeClr val="bg1"/>
                </a:solidFill>
              </a:rPr>
              <a:t>Why </a:t>
            </a:r>
            <a:r>
              <a:rPr lang="en-US" dirty="0">
                <a:solidFill>
                  <a:schemeClr val="bg1"/>
                </a:solidFill>
              </a:rPr>
              <a:t>do we need </a:t>
            </a:r>
            <a:r>
              <a:rPr lang="en-US" dirty="0" smtClean="0">
                <a:solidFill>
                  <a:schemeClr val="bg1"/>
                </a:solidFill>
              </a:rPr>
              <a:t>to build consensus?</a:t>
            </a:r>
            <a:endParaRPr lang="en-US" dirty="0">
              <a:solidFill>
                <a:schemeClr val="bg1"/>
              </a:solidFill>
            </a:endParaRPr>
          </a:p>
          <a:p>
            <a:pPr marL="291179" indent="-291179">
              <a:buFont typeface="Wingdings" panose="05000000000000000000" pitchFamily="2" charset="2"/>
              <a:buChar char="§"/>
            </a:pPr>
            <a:r>
              <a:rPr lang="en-US" dirty="0">
                <a:solidFill>
                  <a:schemeClr val="bg1"/>
                </a:solidFill>
              </a:rPr>
              <a:t>To minimize obstacles in implementing HIS improvement interventions</a:t>
            </a:r>
          </a:p>
          <a:p>
            <a:pPr marL="291179" indent="-291179">
              <a:buFont typeface="Wingdings" panose="05000000000000000000" pitchFamily="2" charset="2"/>
              <a:buChar char="§"/>
            </a:pPr>
            <a:r>
              <a:rPr lang="en-US" dirty="0">
                <a:solidFill>
                  <a:schemeClr val="bg1"/>
                </a:solidFill>
              </a:rPr>
              <a:t>To increase sense of ownership for improvement process</a:t>
            </a:r>
          </a:p>
          <a:p>
            <a:pPr marL="291179" indent="-291179">
              <a:buFont typeface="Wingdings" panose="05000000000000000000" pitchFamily="2" charset="2"/>
              <a:buChar char="§"/>
            </a:pPr>
            <a:r>
              <a:rPr lang="en-US" dirty="0">
                <a:solidFill>
                  <a:schemeClr val="bg1"/>
                </a:solidFill>
              </a:rPr>
              <a:t>To increase the chance of obtaining </a:t>
            </a:r>
            <a:r>
              <a:rPr lang="en-US" dirty="0" smtClean="0">
                <a:solidFill>
                  <a:schemeClr val="bg1"/>
                </a:solidFill>
              </a:rPr>
              <a:t>resources and aligning them among various donors</a:t>
            </a:r>
            <a:r>
              <a:rPr lang="en-US" baseline="0" dirty="0" smtClean="0">
                <a:solidFill>
                  <a:schemeClr val="bg1"/>
                </a:solidFill>
              </a:rPr>
              <a:t> and the government</a:t>
            </a:r>
            <a:r>
              <a:rPr lang="en-US" dirty="0" smtClean="0">
                <a:solidFill>
                  <a:schemeClr val="bg1"/>
                </a:solidFill>
              </a:rPr>
              <a:t> </a:t>
            </a:r>
            <a:endParaRPr lang="en-US" dirty="0">
              <a:solidFill>
                <a:schemeClr val="bg1"/>
              </a:solidFill>
            </a:endParaRPr>
          </a:p>
          <a:p>
            <a:endParaRPr lang="en-US" dirty="0" smtClean="0"/>
          </a:p>
          <a:p>
            <a:r>
              <a:rPr lang="en-US" b="1" dirty="0" smtClean="0"/>
              <a:t>Ask</a:t>
            </a:r>
            <a:r>
              <a:rPr lang="en-US" b="1" baseline="0" dirty="0" smtClean="0"/>
              <a:t> participants: How would you build consensus among your key stakeholders?</a:t>
            </a:r>
            <a:endParaRPr lang="en-US" b="1" dirty="0" smtClean="0"/>
          </a:p>
          <a:p>
            <a:r>
              <a:rPr lang="en-US" b="0" dirty="0" smtClean="0"/>
              <a:t>Tips</a:t>
            </a:r>
            <a:r>
              <a:rPr lang="en-US" b="0" baseline="0" dirty="0" smtClean="0"/>
              <a:t> on b</a:t>
            </a:r>
            <a:r>
              <a:rPr lang="en-US" b="0" dirty="0" smtClean="0"/>
              <a:t>uilding</a:t>
            </a:r>
            <a:r>
              <a:rPr lang="en-US" b="0" baseline="0" dirty="0" smtClean="0"/>
              <a:t> consensus:</a:t>
            </a:r>
          </a:p>
          <a:p>
            <a:pPr marL="465887" indent="-465887">
              <a:lnSpc>
                <a:spcPct val="90000"/>
              </a:lnSpc>
              <a:buFont typeface="Arial" panose="020B0604020202020204" pitchFamily="34" charset="0"/>
              <a:buChar char="•"/>
            </a:pPr>
            <a:r>
              <a:rPr lang="en-US" altLang="en-US" dirty="0" smtClean="0"/>
              <a:t>Ownership </a:t>
            </a:r>
            <a:r>
              <a:rPr lang="en-US" altLang="en-US" dirty="0"/>
              <a:t>of results by key stakeholders: </a:t>
            </a:r>
            <a:r>
              <a:rPr lang="en-US" altLang="en-US" sz="1100" dirty="0"/>
              <a:t>Involve them in analysis of </a:t>
            </a:r>
            <a:r>
              <a:rPr lang="en-US" altLang="en-US" sz="1100" dirty="0" smtClean="0"/>
              <a:t>data; acknowledge </a:t>
            </a:r>
            <a:r>
              <a:rPr lang="en-US" altLang="en-US" sz="1100" dirty="0"/>
              <a:t>their </a:t>
            </a:r>
            <a:r>
              <a:rPr lang="en-US" altLang="en-US" sz="1100" dirty="0" smtClean="0"/>
              <a:t>contributions</a:t>
            </a:r>
            <a:endParaRPr lang="en-US" altLang="en-US" sz="1100" dirty="0"/>
          </a:p>
          <a:p>
            <a:pPr marL="465887" indent="-465887" defTabSz="931556">
              <a:lnSpc>
                <a:spcPct val="90000"/>
              </a:lnSpc>
              <a:buFont typeface="Arial" panose="020B0604020202020204" pitchFamily="34" charset="0"/>
              <a:buChar char="•"/>
              <a:defRPr/>
            </a:pPr>
            <a:r>
              <a:rPr lang="en-US" altLang="en-US" sz="1100" dirty="0"/>
              <a:t>Prepare and </a:t>
            </a:r>
            <a:r>
              <a:rPr lang="en-US" altLang="en-US" sz="1100" dirty="0" smtClean="0"/>
              <a:t>disseminate an </a:t>
            </a:r>
            <a:r>
              <a:rPr lang="en-US" altLang="en-US" sz="1100" dirty="0"/>
              <a:t>easy-to-read RHIS assessment report (executive summary)</a:t>
            </a:r>
          </a:p>
          <a:p>
            <a:pPr marL="465887" indent="-465887">
              <a:lnSpc>
                <a:spcPct val="90000"/>
              </a:lnSpc>
              <a:buFont typeface="Arial" panose="020B0604020202020204" pitchFamily="34" charset="0"/>
              <a:buChar char="•"/>
            </a:pPr>
            <a:r>
              <a:rPr lang="en-US" altLang="en-US" dirty="0"/>
              <a:t>Frequent updates and interaction with key stakeholders: </a:t>
            </a:r>
            <a:r>
              <a:rPr lang="en-US" altLang="en-US" sz="1100" dirty="0" smtClean="0"/>
              <a:t>organize </a:t>
            </a:r>
            <a:r>
              <a:rPr lang="en-US" altLang="en-US" sz="1100" dirty="0"/>
              <a:t>regular small meetings to keep them updated on </a:t>
            </a:r>
            <a:r>
              <a:rPr lang="en-US" altLang="en-US" sz="1100" dirty="0" smtClean="0"/>
              <a:t>progress</a:t>
            </a:r>
            <a:endParaRPr lang="en-US" altLang="en-US" sz="1100" dirty="0"/>
          </a:p>
          <a:p>
            <a:pPr marL="465887" indent="-465887">
              <a:lnSpc>
                <a:spcPct val="90000"/>
              </a:lnSpc>
              <a:buFont typeface="Arial" panose="020B0604020202020204" pitchFamily="34" charset="0"/>
              <a:buChar char="•"/>
            </a:pPr>
            <a:r>
              <a:rPr lang="en-US" altLang="en-US" dirty="0"/>
              <a:t>Involvement of donor </a:t>
            </a:r>
            <a:r>
              <a:rPr lang="en-US" altLang="en-US" dirty="0" smtClean="0"/>
              <a:t>agencies,</a:t>
            </a:r>
            <a:r>
              <a:rPr lang="en-US" altLang="en-US" baseline="0" dirty="0" smtClean="0"/>
              <a:t> which have </a:t>
            </a:r>
            <a:r>
              <a:rPr lang="en-US" altLang="en-US" dirty="0" smtClean="0"/>
              <a:t>considerable </a:t>
            </a:r>
            <a:r>
              <a:rPr lang="en-US" altLang="en-US" dirty="0"/>
              <a:t>influence </a:t>
            </a:r>
            <a:r>
              <a:rPr lang="en-US" altLang="en-US" dirty="0" smtClean="0"/>
              <a:t>on </a:t>
            </a:r>
            <a:r>
              <a:rPr lang="en-US" altLang="en-US" dirty="0"/>
              <a:t>the improvement </a:t>
            </a:r>
            <a:r>
              <a:rPr lang="en-US" altLang="en-US" dirty="0" smtClean="0"/>
              <a:t>process</a:t>
            </a:r>
            <a:endParaRPr lang="en-US" altLang="en-US" sz="1100" dirty="0"/>
          </a:p>
          <a:p>
            <a:endParaRPr lang="en-US" dirty="0"/>
          </a:p>
        </p:txBody>
      </p:sp>
      <p:sp>
        <p:nvSpPr>
          <p:cNvPr id="4" name="Slide Number Placeholder 3"/>
          <p:cNvSpPr>
            <a:spLocks noGrp="1"/>
          </p:cNvSpPr>
          <p:nvPr>
            <p:ph type="sldNum" sz="quarter" idx="10"/>
          </p:nvPr>
        </p:nvSpPr>
        <p:spPr/>
        <p:txBody>
          <a:bodyPr/>
          <a:lstStyle/>
          <a:p>
            <a:fld id="{C769DD0F-7E61-4B28-A54A-57D214596897}" type="slidenum">
              <a:rPr lang="en-US" smtClean="0"/>
              <a:pPr/>
              <a:t>7</a:t>
            </a:fld>
            <a:endParaRPr lang="en-US" dirty="0"/>
          </a:p>
        </p:txBody>
      </p:sp>
    </p:spTree>
    <p:extLst>
      <p:ext uri="{BB962C8B-B14F-4D97-AF65-F5344CB8AC3E}">
        <p14:creationId xmlns:p14="http://schemas.microsoft.com/office/powerpoint/2010/main" val="25044455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5597">
              <a:spcBef>
                <a:spcPct val="0"/>
              </a:spcBef>
            </a:pPr>
            <a:r>
              <a:rPr lang="en-US" altLang="en-US" sz="1000" b="1" i="1" dirty="0" smtClean="0">
                <a:latin typeface="Arial" pitchFamily="34" charset="0"/>
              </a:rPr>
              <a:t>NOTE TO FACILITATOR: </a:t>
            </a:r>
            <a:r>
              <a:rPr lang="en-US" altLang="en-US" sz="1000" dirty="0" smtClean="0">
                <a:latin typeface="Arial" pitchFamily="34" charset="0"/>
              </a:rPr>
              <a:t>Here is an example of a stakeholder analysis matrix.</a:t>
            </a:r>
          </a:p>
          <a:p>
            <a:pPr defTabSz="915597">
              <a:spcBef>
                <a:spcPct val="0"/>
              </a:spcBef>
            </a:pPr>
            <a:endParaRPr lang="en-US" altLang="en-US" sz="1000" dirty="0" smtClean="0">
              <a:latin typeface="Arial" pitchFamily="34" charset="0"/>
            </a:endParaRPr>
          </a:p>
          <a:p>
            <a:pPr defTabSz="915597">
              <a:spcBef>
                <a:spcPct val="0"/>
              </a:spcBef>
            </a:pPr>
            <a:r>
              <a:rPr lang="en-US" altLang="en-US" sz="1000" dirty="0" smtClean="0">
                <a:latin typeface="Arial" pitchFamily="34" charset="0"/>
              </a:rPr>
              <a:t>In the first column, you list your stakeholder, whether it is a person, group, or organization.</a:t>
            </a:r>
          </a:p>
          <a:p>
            <a:pPr defTabSz="915597">
              <a:spcBef>
                <a:spcPct val="0"/>
              </a:spcBef>
            </a:pPr>
            <a:endParaRPr lang="en-US" altLang="en-US" sz="1000" dirty="0" smtClean="0">
              <a:latin typeface="Arial" pitchFamily="34" charset="0"/>
            </a:endParaRPr>
          </a:p>
          <a:p>
            <a:pPr defTabSz="915597">
              <a:spcBef>
                <a:spcPct val="0"/>
              </a:spcBef>
              <a:defRPr/>
            </a:pPr>
            <a:r>
              <a:rPr lang="en-US" altLang="en-US" sz="1000" dirty="0" smtClean="0">
                <a:latin typeface="Arial" pitchFamily="34" charset="0"/>
              </a:rPr>
              <a:t>In the second column, you describe the stakeholder, including job title, organizational purpose, or funding sources, etc. </a:t>
            </a:r>
          </a:p>
          <a:p>
            <a:pPr defTabSz="915597">
              <a:spcBef>
                <a:spcPct val="0"/>
              </a:spcBef>
            </a:pPr>
            <a:endParaRPr lang="en-US" altLang="en-US" sz="1000" dirty="0" smtClean="0">
              <a:latin typeface="Arial" pitchFamily="34" charset="0"/>
            </a:endParaRPr>
          </a:p>
          <a:p>
            <a:r>
              <a:rPr lang="en-US" dirty="0" smtClean="0"/>
              <a:t>In the third </a:t>
            </a:r>
            <a:r>
              <a:rPr lang="en-US" baseline="0" dirty="0" smtClean="0"/>
              <a:t>column, capture the stakeholder’s commitment: support or oppose the activity and to what extent.</a:t>
            </a:r>
          </a:p>
          <a:p>
            <a:r>
              <a:rPr lang="en-US" baseline="0" dirty="0" smtClean="0"/>
              <a:t>	++ strongly in favor</a:t>
            </a:r>
          </a:p>
          <a:p>
            <a:r>
              <a:rPr lang="en-US" baseline="0" dirty="0" smtClean="0"/>
              <a:t>	+   in favor</a:t>
            </a:r>
          </a:p>
          <a:p>
            <a:r>
              <a:rPr lang="en-US" baseline="0" dirty="0" smtClean="0"/>
              <a:t>	O   neutral </a:t>
            </a:r>
          </a:p>
          <a:p>
            <a:r>
              <a:rPr lang="en-US" baseline="0" dirty="0" smtClean="0"/>
              <a:t>	 -   opposed</a:t>
            </a:r>
          </a:p>
          <a:p>
            <a:r>
              <a:rPr lang="en-US" baseline="0" dirty="0" smtClean="0"/>
              <a:t>	--  strongly opposed</a:t>
            </a:r>
          </a:p>
          <a:p>
            <a:endParaRPr lang="en-US" baseline="0" dirty="0" smtClean="0"/>
          </a:p>
          <a:p>
            <a:r>
              <a:rPr lang="en-US" baseline="0" dirty="0" smtClean="0"/>
              <a:t>In the fourth column, capture the degree of the stakeholder’s influence on the outcome of the activity.</a:t>
            </a:r>
          </a:p>
          <a:p>
            <a:r>
              <a:rPr lang="en-US" baseline="0" dirty="0" smtClean="0"/>
              <a:t>	S  Strong</a:t>
            </a:r>
          </a:p>
          <a:p>
            <a:r>
              <a:rPr lang="en-US" baseline="0" dirty="0" smtClean="0"/>
              <a:t>	M  Medium</a:t>
            </a:r>
          </a:p>
          <a:p>
            <a:r>
              <a:rPr lang="en-US" baseline="0" dirty="0" smtClean="0"/>
              <a:t>	L  Little influence</a:t>
            </a:r>
          </a:p>
          <a:p>
            <a:endParaRPr lang="en-US" baseline="0" dirty="0" smtClean="0"/>
          </a:p>
          <a:p>
            <a:pPr defTabSz="931774">
              <a:defRPr/>
            </a:pPr>
            <a:r>
              <a:rPr lang="en-US" baseline="0" dirty="0" smtClean="0"/>
              <a:t>In the fifth column, </a:t>
            </a:r>
            <a:r>
              <a:rPr lang="en-US" altLang="en-US" dirty="0" smtClean="0">
                <a:latin typeface="Arial" pitchFamily="34" charset="0"/>
              </a:rPr>
              <a:t>you list the resources that each stakeholder brings to the activity. We will show you a completed example of a stakeholder analysis matrix later in this session. </a:t>
            </a:r>
          </a:p>
          <a:p>
            <a:endParaRPr lang="en-US" baseline="0" dirty="0" smtClean="0"/>
          </a:p>
          <a:p>
            <a:endParaRPr lang="en-US" baseline="0" dirty="0" smtClean="0"/>
          </a:p>
          <a:p>
            <a:r>
              <a:rPr lang="en-US" baseline="0" dirty="0" smtClean="0"/>
              <a:t>Column four captures the potential level of involvement and strategies for each stakeholder. For example:</a:t>
            </a:r>
          </a:p>
          <a:p>
            <a:pPr marL="1106481" lvl="2" indent="-174708">
              <a:buFont typeface="Arial" panose="020B0604020202020204" pitchFamily="34" charset="0"/>
              <a:buChar char="•"/>
            </a:pPr>
            <a:r>
              <a:rPr lang="en-US" baseline="0" dirty="0" smtClean="0"/>
              <a:t>Invite as part of team</a:t>
            </a:r>
          </a:p>
          <a:p>
            <a:pPr marL="1106481" lvl="2" indent="-174708">
              <a:buFont typeface="Arial" panose="020B0604020202020204" pitchFamily="34" charset="0"/>
              <a:buChar char="•"/>
            </a:pPr>
            <a:r>
              <a:rPr lang="en-US" baseline="0" dirty="0" smtClean="0"/>
              <a:t>Invite into the level of decision making</a:t>
            </a:r>
          </a:p>
          <a:p>
            <a:pPr marL="1106481" lvl="2" indent="-174708">
              <a:buFont typeface="Arial" panose="020B0604020202020204" pitchFamily="34" charset="0"/>
              <a:buChar char="•"/>
            </a:pPr>
            <a:r>
              <a:rPr lang="en-US" baseline="0" dirty="0" smtClean="0"/>
              <a:t>Consult from time to time (informal)</a:t>
            </a:r>
          </a:p>
          <a:p>
            <a:pPr defTabSz="915597">
              <a:spcBef>
                <a:spcPct val="0"/>
              </a:spcBef>
            </a:pPr>
            <a:endParaRPr lang="en-US" altLang="en-US" sz="1000" dirty="0" smtClean="0">
              <a:latin typeface="Arial" pitchFamily="34" charset="0"/>
            </a:endParaRPr>
          </a:p>
        </p:txBody>
      </p:sp>
      <p:sp>
        <p:nvSpPr>
          <p:cNvPr id="4" name="Slide Number Placeholder 3"/>
          <p:cNvSpPr>
            <a:spLocks noGrp="1"/>
          </p:cNvSpPr>
          <p:nvPr>
            <p:ph type="sldNum" sz="quarter" idx="10"/>
          </p:nvPr>
        </p:nvSpPr>
        <p:spPr/>
        <p:txBody>
          <a:bodyPr/>
          <a:lstStyle/>
          <a:p>
            <a:pPr>
              <a:defRPr/>
            </a:pPr>
            <a:fld id="{C7F65FAE-17A6-854A-84CA-A8E969395379}" type="slidenum">
              <a:rPr lang="en-US" altLang="en-US" smtClean="0"/>
              <a:pPr>
                <a:defRPr/>
              </a:pPr>
              <a:t>8</a:t>
            </a:fld>
            <a:endParaRPr lang="en-US" altLang="en-US"/>
          </a:p>
        </p:txBody>
      </p:sp>
    </p:spTree>
    <p:extLst>
      <p:ext uri="{BB962C8B-B14F-4D97-AF65-F5344CB8AC3E}">
        <p14:creationId xmlns:p14="http://schemas.microsoft.com/office/powerpoint/2010/main" val="17685237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Inform</a:t>
            </a:r>
            <a:r>
              <a:rPr lang="en-US" baseline="0" dirty="0" smtClean="0"/>
              <a:t> the participants that the first step toward RHIS reform/strengthening is usually an assessment of the RHIS. Inform them that there are several tools to help with that and those were already discussed in the previous modules. Show this slide for recap of those assessment tools. Ask participants to provide a brief recap of these tools. Clarify any misconceptions.</a:t>
            </a:r>
          </a:p>
          <a:p>
            <a:endParaRPr lang="en-US" baseline="0" dirty="0" smtClean="0"/>
          </a:p>
          <a:p>
            <a:r>
              <a:rPr lang="en-US" baseline="0" dirty="0" smtClean="0"/>
              <a:t>The RHIS RAT can be used to do a rapid assessment of the gaps; it emphasizes RHIS governance, data quality mechanisms, electronic systems interoperability and use, service quality, and vital events registration. If more quantitative information is needed on RHIS performance and on causal factors explaining it, use the PRISM tools. </a:t>
            </a:r>
          </a:p>
          <a:p>
            <a:endParaRPr lang="en-US" baseline="0" dirty="0" smtClean="0"/>
          </a:p>
          <a:p>
            <a:r>
              <a:rPr lang="en-US" baseline="0" dirty="0" smtClean="0"/>
              <a:t>The PRISM tool is a comprehensive tool to quantitatively measure RHIS performance in terms of data quality and information use; map RHIS systems in the country; and assess the technical, organizational, and behavioral determinants of RHIS performance. It is complex and needs 3-6 months to implement and analyze.</a:t>
            </a:r>
          </a:p>
          <a:p>
            <a:endParaRPr lang="en-US" baseline="0" dirty="0" smtClean="0"/>
          </a:p>
          <a:p>
            <a:r>
              <a:rPr lang="en-US" baseline="0" dirty="0" smtClean="0"/>
              <a:t>The DQR is focused on assessing various attributes of RHIS data quality and the mechanism in place to ensure data quality.</a:t>
            </a:r>
          </a:p>
          <a:p>
            <a:endParaRPr lang="en-US" baseline="0" dirty="0" smtClean="0"/>
          </a:p>
          <a:p>
            <a:r>
              <a:rPr lang="en-US" baseline="0" dirty="0" smtClean="0"/>
              <a:t>Currently, WHO is developing a Monitoring and Evaluation (M&amp;E) Assessment, Planning, and Costing tool to identify data gaps for M&amp;E of the health system, and how to address them, by strengthening various HIS data sources, including the RHIS.</a:t>
            </a:r>
            <a:endParaRPr lang="en-US" dirty="0"/>
          </a:p>
        </p:txBody>
      </p:sp>
      <p:sp>
        <p:nvSpPr>
          <p:cNvPr id="4" name="Slide Number Placeholder 3"/>
          <p:cNvSpPr>
            <a:spLocks noGrp="1"/>
          </p:cNvSpPr>
          <p:nvPr>
            <p:ph type="sldNum" sz="quarter" idx="10"/>
          </p:nvPr>
        </p:nvSpPr>
        <p:spPr/>
        <p:txBody>
          <a:bodyPr/>
          <a:lstStyle/>
          <a:p>
            <a:pPr>
              <a:defRPr/>
            </a:pPr>
            <a:fld id="{C7F65FAE-17A6-854A-84CA-A8E969395379}" type="slidenum">
              <a:rPr lang="en-US" altLang="en-US" smtClean="0"/>
              <a:pPr>
                <a:defRPr/>
              </a:pPr>
              <a:t>9</a:t>
            </a:fld>
            <a:endParaRPr lang="en-US" altLang="en-US"/>
          </a:p>
        </p:txBody>
      </p:sp>
    </p:spTree>
    <p:extLst>
      <p:ext uri="{BB962C8B-B14F-4D97-AF65-F5344CB8AC3E}">
        <p14:creationId xmlns:p14="http://schemas.microsoft.com/office/powerpoint/2010/main" val="17685237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854A581B-601F-4D45-9EAF-F1C6398151D8}" type="datetime1">
              <a:rPr lang="en-US" smtClean="0"/>
              <a:t>2/8/2017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FF968F2-BF6C-E24D-AB37-D736653A39CB}" type="slidenum">
              <a:rPr lang="en-US" altLang="en-US"/>
              <a:pPr>
                <a:defRPr/>
              </a:pPr>
              <a:t>‹#›</a:t>
            </a:fld>
            <a:endParaRPr lang="en-US" altLang="en-US"/>
          </a:p>
        </p:txBody>
      </p:sp>
    </p:spTree>
    <p:extLst>
      <p:ext uri="{BB962C8B-B14F-4D97-AF65-F5344CB8AC3E}">
        <p14:creationId xmlns:p14="http://schemas.microsoft.com/office/powerpoint/2010/main" val="4173126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AEA57CF-6709-4A60-9562-2DD663ECD8BC}" type="datetime1">
              <a:rPr lang="en-US" smtClean="0"/>
              <a:t>2/8/2017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51B742F-B51F-D449-969D-3A9BD0D9EFC1}" type="slidenum">
              <a:rPr lang="en-US" altLang="en-US"/>
              <a:pPr>
                <a:defRPr/>
              </a:pPr>
              <a:t>‹#›</a:t>
            </a:fld>
            <a:endParaRPr lang="en-US" altLang="en-US"/>
          </a:p>
        </p:txBody>
      </p:sp>
    </p:spTree>
    <p:extLst>
      <p:ext uri="{BB962C8B-B14F-4D97-AF65-F5344CB8AC3E}">
        <p14:creationId xmlns:p14="http://schemas.microsoft.com/office/powerpoint/2010/main" val="16812469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3601DF7-7B41-4DDD-BB66-9D5BE3BFB66A}" type="datetime1">
              <a:rPr lang="en-US" smtClean="0"/>
              <a:t>2/8/2017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CE35699-FF80-954B-9368-C7565D008E93}" type="slidenum">
              <a:rPr lang="en-US" altLang="en-US"/>
              <a:pPr>
                <a:defRPr/>
              </a:pPr>
              <a:t>‹#›</a:t>
            </a:fld>
            <a:endParaRPr lang="en-US" altLang="en-US"/>
          </a:p>
        </p:txBody>
      </p:sp>
    </p:spTree>
    <p:extLst>
      <p:ext uri="{BB962C8B-B14F-4D97-AF65-F5344CB8AC3E}">
        <p14:creationId xmlns:p14="http://schemas.microsoft.com/office/powerpoint/2010/main" val="1280311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AC1D5B3E-4DC6-4834-BAAE-496847585AD4}" type="datetime1">
              <a:rPr lang="en-US" smtClean="0"/>
              <a:t>2/8/2017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A42A859-FFF7-8F4C-9868-D65E2DF18CCA}" type="slidenum">
              <a:rPr lang="en-US" altLang="en-US"/>
              <a:pPr>
                <a:defRPr/>
              </a:pPr>
              <a:t>‹#›</a:t>
            </a:fld>
            <a:endParaRPr lang="en-US" altLang="en-US"/>
          </a:p>
        </p:txBody>
      </p:sp>
    </p:spTree>
    <p:extLst>
      <p:ext uri="{BB962C8B-B14F-4D97-AF65-F5344CB8AC3E}">
        <p14:creationId xmlns:p14="http://schemas.microsoft.com/office/powerpoint/2010/main" val="919325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6EDF6653-3361-416A-B98F-30E948B7848D}" type="datetime1">
              <a:rPr lang="en-US" smtClean="0"/>
              <a:t>2/8/2017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E6BD922-0FA8-F540-B0A5-7AC30EE46DEA}" type="slidenum">
              <a:rPr lang="en-US" altLang="en-US"/>
              <a:pPr>
                <a:defRPr/>
              </a:pPr>
              <a:t>‹#›</a:t>
            </a:fld>
            <a:endParaRPr lang="en-US" altLang="en-US"/>
          </a:p>
        </p:txBody>
      </p:sp>
    </p:spTree>
    <p:extLst>
      <p:ext uri="{BB962C8B-B14F-4D97-AF65-F5344CB8AC3E}">
        <p14:creationId xmlns:p14="http://schemas.microsoft.com/office/powerpoint/2010/main" val="10699786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AACC5B31-D512-4409-A8B7-DE06BA7D4140}" type="datetime1">
              <a:rPr lang="en-US" smtClean="0"/>
              <a:t>2/8/2017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0A63FCF-A790-054B-B066-45FD19B5752A}" type="slidenum">
              <a:rPr lang="en-US" altLang="en-US"/>
              <a:pPr>
                <a:defRPr/>
              </a:pPr>
              <a:t>‹#›</a:t>
            </a:fld>
            <a:endParaRPr lang="en-US" altLang="en-US"/>
          </a:p>
        </p:txBody>
      </p:sp>
    </p:spTree>
    <p:extLst>
      <p:ext uri="{BB962C8B-B14F-4D97-AF65-F5344CB8AC3E}">
        <p14:creationId xmlns:p14="http://schemas.microsoft.com/office/powerpoint/2010/main" val="1023374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6C07BE37-7834-409F-83A2-5C2D46289120}" type="datetime1">
              <a:rPr lang="en-US" smtClean="0"/>
              <a:t>2/8/2017</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BABB354A-3EE0-264C-9BAC-2BD4FAEEB984}" type="slidenum">
              <a:rPr lang="en-US" altLang="en-US"/>
              <a:pPr>
                <a:defRPr/>
              </a:pPr>
              <a:t>‹#›</a:t>
            </a:fld>
            <a:endParaRPr lang="en-US" altLang="en-US"/>
          </a:p>
        </p:txBody>
      </p:sp>
    </p:spTree>
    <p:extLst>
      <p:ext uri="{BB962C8B-B14F-4D97-AF65-F5344CB8AC3E}">
        <p14:creationId xmlns:p14="http://schemas.microsoft.com/office/powerpoint/2010/main" val="19986045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3B24B0D9-9858-4C68-AC90-14D11609A385}" type="datetime1">
              <a:rPr lang="en-US" smtClean="0"/>
              <a:t>2/8/2017</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377D9062-76C0-194D-9DEC-E00C7A8B951F}" type="slidenum">
              <a:rPr lang="en-US" altLang="en-US"/>
              <a:pPr>
                <a:defRPr/>
              </a:pPr>
              <a:t>‹#›</a:t>
            </a:fld>
            <a:endParaRPr lang="en-US" altLang="en-US"/>
          </a:p>
        </p:txBody>
      </p:sp>
    </p:spTree>
    <p:extLst>
      <p:ext uri="{BB962C8B-B14F-4D97-AF65-F5344CB8AC3E}">
        <p14:creationId xmlns:p14="http://schemas.microsoft.com/office/powerpoint/2010/main" val="17549491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318A585-0ACC-46E1-85F0-37EEF10AC36B}" type="datetime1">
              <a:rPr lang="en-US" smtClean="0"/>
              <a:t>2/8/2017</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A3A91484-CD02-9245-85A8-23F4A069B523}" type="slidenum">
              <a:rPr lang="en-US" altLang="en-US"/>
              <a:pPr>
                <a:defRPr/>
              </a:pPr>
              <a:t>‹#›</a:t>
            </a:fld>
            <a:endParaRPr lang="en-US" altLang="en-US"/>
          </a:p>
        </p:txBody>
      </p:sp>
    </p:spTree>
    <p:extLst>
      <p:ext uri="{BB962C8B-B14F-4D97-AF65-F5344CB8AC3E}">
        <p14:creationId xmlns:p14="http://schemas.microsoft.com/office/powerpoint/2010/main" val="18895023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2A5A463-50C0-4FAF-995B-A030974F2FD5}" type="datetime1">
              <a:rPr lang="en-US" smtClean="0"/>
              <a:t>2/8/2017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169575C-8806-A94D-8453-C7B50B902E3C}" type="slidenum">
              <a:rPr lang="en-US" altLang="en-US"/>
              <a:pPr>
                <a:defRPr/>
              </a:pPr>
              <a:t>‹#›</a:t>
            </a:fld>
            <a:endParaRPr lang="en-US" altLang="en-US"/>
          </a:p>
        </p:txBody>
      </p:sp>
    </p:spTree>
    <p:extLst>
      <p:ext uri="{BB962C8B-B14F-4D97-AF65-F5344CB8AC3E}">
        <p14:creationId xmlns:p14="http://schemas.microsoft.com/office/powerpoint/2010/main" val="20255267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65DAEAB-9339-442A-B1F5-C9A784FDE2BD}" type="datetime1">
              <a:rPr lang="en-US" smtClean="0"/>
              <a:t>2/8/2017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1D6AB94-E83F-2241-827B-E236CA9AF957}" type="slidenum">
              <a:rPr lang="en-US" altLang="en-US"/>
              <a:pPr>
                <a:defRPr/>
              </a:pPr>
              <a:t>‹#›</a:t>
            </a:fld>
            <a:endParaRPr lang="en-US" altLang="en-US"/>
          </a:p>
        </p:txBody>
      </p:sp>
    </p:spTree>
    <p:extLst>
      <p:ext uri="{BB962C8B-B14F-4D97-AF65-F5344CB8AC3E}">
        <p14:creationId xmlns:p14="http://schemas.microsoft.com/office/powerpoint/2010/main" val="11173486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userDrawn="1"/>
        </p:nvSpPr>
        <p:spPr>
          <a:xfrm>
            <a:off x="-123825" y="-104775"/>
            <a:ext cx="9391650" cy="1323975"/>
          </a:xfrm>
          <a:prstGeom prst="rect">
            <a:avLst/>
          </a:prstGeom>
          <a:solidFill>
            <a:srgbClr val="4F662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ctr"/>
            <a:endParaRPr lang="en-US" altLang="en-US">
              <a:solidFill>
                <a:srgbClr val="FFFFFF"/>
              </a:solidFill>
              <a:latin typeface="Calibri" charset="0"/>
            </a:endParaRPr>
          </a:p>
        </p:txBody>
      </p:sp>
      <p:sp>
        <p:nvSpPr>
          <p:cNvPr id="1026" name="Title Placeholder 1"/>
          <p:cNvSpPr>
            <a:spLocks noGrp="1"/>
          </p:cNvSpPr>
          <p:nvPr>
            <p:ph type="title"/>
          </p:nvPr>
        </p:nvSpPr>
        <p:spPr bwMode="auto">
          <a:xfrm>
            <a:off x="381000" y="94284"/>
            <a:ext cx="8229600" cy="944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7" name="Text Placeholder 2"/>
          <p:cNvSpPr>
            <a:spLocks noGrp="1"/>
          </p:cNvSpPr>
          <p:nvPr>
            <p:ph type="body" idx="1"/>
          </p:nvPr>
        </p:nvSpPr>
        <p:spPr bwMode="auto">
          <a:xfrm>
            <a:off x="449766" y="1508066"/>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ea typeface="+mn-ea"/>
                <a:cs typeface="+mn-cs"/>
              </a:defRPr>
            </a:lvl1pPr>
          </a:lstStyle>
          <a:p>
            <a:pPr>
              <a:defRPr/>
            </a:pPr>
            <a:fld id="{436EF499-B14A-4F89-BD19-8F202A2A4F9C}" type="datetime1">
              <a:rPr lang="en-US" smtClean="0"/>
              <a:t>2/8/2017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400">
                <a:solidFill>
                  <a:srgbClr val="898989"/>
                </a:solidFill>
                <a:latin typeface="Calibri" panose="020F0502020204030204" pitchFamily="34" charset="0"/>
                <a:ea typeface="+mn-ea"/>
                <a:cs typeface="Arial" panose="020B0604020202020204" pitchFamily="34" charset="0"/>
              </a:defRPr>
            </a:lvl1pPr>
          </a:lstStyle>
          <a:p>
            <a:pPr>
              <a:defRPr/>
            </a:pPr>
            <a:r>
              <a:rPr lang="en-US" altLang="en-US"/>
              <a:t>10.</a:t>
            </a:r>
            <a:fld id="{D728A7CE-7600-2046-B063-C2ACB6ED0560}"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803" r:id="rId1"/>
    <p:sldLayoutId id="2147483804" r:id="rId2"/>
    <p:sldLayoutId id="2147483805" r:id="rId3"/>
    <p:sldLayoutId id="2147483806" r:id="rId4"/>
    <p:sldLayoutId id="2147483807" r:id="rId5"/>
    <p:sldLayoutId id="2147483808" r:id="rId6"/>
    <p:sldLayoutId id="2147483809" r:id="rId7"/>
    <p:sldLayoutId id="2147483810" r:id="rId8"/>
    <p:sldLayoutId id="2147483811" r:id="rId9"/>
    <p:sldLayoutId id="2147483812" r:id="rId10"/>
    <p:sldLayoutId id="2147483813" r:id="rId11"/>
  </p:sldLayoutIdLst>
  <p:hf sldNum="0" hdr="0" ftr="0" dt="0"/>
  <p:txStyles>
    <p:titleStyle>
      <a:lvl1pPr algn="l" rtl="0" eaLnBrk="0" fontAlgn="base" hangingPunct="0">
        <a:spcBef>
          <a:spcPct val="0"/>
        </a:spcBef>
        <a:spcAft>
          <a:spcPct val="0"/>
        </a:spcAft>
        <a:defRPr sz="2800" b="1" i="0" kern="1200">
          <a:solidFill>
            <a:schemeClr val="bg1"/>
          </a:solidFill>
          <a:latin typeface="Century Gothic" charset="0"/>
          <a:ea typeface="Century Gothic" charset="0"/>
          <a:cs typeface="Century Gothic" charset="0"/>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2600" b="0" i="0" kern="1200">
          <a:solidFill>
            <a:schemeClr val="tx1"/>
          </a:solidFill>
          <a:latin typeface="Century Gothic" charset="0"/>
          <a:ea typeface="Century Gothic" charset="0"/>
          <a:cs typeface="Century Gothic" charset="0"/>
        </a:defRPr>
      </a:lvl1pPr>
      <a:lvl2pPr marL="742950" indent="-285750" algn="l" rtl="0" eaLnBrk="0" fontAlgn="base" hangingPunct="0">
        <a:spcBef>
          <a:spcPct val="20000"/>
        </a:spcBef>
        <a:spcAft>
          <a:spcPct val="0"/>
        </a:spcAft>
        <a:buFont typeface="Arial" charset="0"/>
        <a:buChar char="–"/>
        <a:defRPr sz="2600" b="0" i="0" kern="1200">
          <a:solidFill>
            <a:schemeClr val="tx1"/>
          </a:solidFill>
          <a:latin typeface="Century Gothic" charset="0"/>
          <a:ea typeface="Century Gothic" charset="0"/>
          <a:cs typeface="Century Gothic" charset="0"/>
        </a:defRPr>
      </a:lvl2pPr>
      <a:lvl3pPr marL="1143000" indent="-228600" algn="l" rtl="0" eaLnBrk="0" fontAlgn="base" hangingPunct="0">
        <a:spcBef>
          <a:spcPct val="20000"/>
        </a:spcBef>
        <a:spcAft>
          <a:spcPct val="0"/>
        </a:spcAft>
        <a:buFont typeface="Arial" charset="0"/>
        <a:buChar char="•"/>
        <a:defRPr sz="2600" b="0" i="0" kern="1200">
          <a:solidFill>
            <a:schemeClr val="tx1"/>
          </a:solidFill>
          <a:latin typeface="Century Gothic" charset="0"/>
          <a:ea typeface="Century Gothic" charset="0"/>
          <a:cs typeface="Century Gothic" charset="0"/>
        </a:defRPr>
      </a:lvl3pPr>
      <a:lvl4pPr marL="1600200" indent="-228600" algn="l" rtl="0" eaLnBrk="0" fontAlgn="base" hangingPunct="0">
        <a:spcBef>
          <a:spcPct val="20000"/>
        </a:spcBef>
        <a:spcAft>
          <a:spcPct val="0"/>
        </a:spcAft>
        <a:buFont typeface="Arial" charset="0"/>
        <a:buChar char="–"/>
        <a:defRPr sz="2600" b="0" i="0" kern="1200">
          <a:solidFill>
            <a:schemeClr val="tx1"/>
          </a:solidFill>
          <a:latin typeface="Century Gothic" charset="0"/>
          <a:ea typeface="Century Gothic" charset="0"/>
          <a:cs typeface="Century Gothic" charset="0"/>
        </a:defRPr>
      </a:lvl4pPr>
      <a:lvl5pPr marL="2057400" indent="-228600" algn="l" rtl="0" eaLnBrk="0" fontAlgn="base" hangingPunct="0">
        <a:spcBef>
          <a:spcPct val="20000"/>
        </a:spcBef>
        <a:spcAft>
          <a:spcPct val="0"/>
        </a:spcAft>
        <a:buFont typeface="Arial" charset="0"/>
        <a:buChar char="»"/>
        <a:defRPr sz="2600" b="0" i="0" kern="1200">
          <a:solidFill>
            <a:schemeClr val="tx1"/>
          </a:solidFill>
          <a:latin typeface="Century Gothic" charset="0"/>
          <a:ea typeface="Century Gothic" charset="0"/>
          <a:cs typeface="Century Gothic"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0"/>
            <a:ext cx="9144001" cy="1168400"/>
          </a:xfrm>
          <a:prstGeom prst="rect">
            <a:avLst/>
          </a:prstGeom>
          <a:solidFill>
            <a:srgbClr val="09236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ctr"/>
            <a:endParaRPr lang="en-US" altLang="en-US">
              <a:solidFill>
                <a:srgbClr val="FFFFFF"/>
              </a:solidFill>
              <a:latin typeface="Calibri" charset="0"/>
            </a:endParaRPr>
          </a:p>
        </p:txBody>
      </p:sp>
      <p:sp>
        <p:nvSpPr>
          <p:cNvPr id="3" name="Rectangle 2"/>
          <p:cNvSpPr/>
          <p:nvPr/>
        </p:nvSpPr>
        <p:spPr>
          <a:xfrm>
            <a:off x="-12990" y="1165225"/>
            <a:ext cx="9156990" cy="3492431"/>
          </a:xfrm>
          <a:prstGeom prst="rect">
            <a:avLst/>
          </a:prstGeom>
          <a:solidFill>
            <a:srgbClr val="4F662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ctr"/>
            <a:endParaRPr lang="en-US" altLang="en-US">
              <a:solidFill>
                <a:srgbClr val="FFFFFF"/>
              </a:solidFill>
              <a:latin typeface="Calibri" charset="0"/>
            </a:endParaRPr>
          </a:p>
        </p:txBody>
      </p:sp>
      <p:cxnSp>
        <p:nvCxnSpPr>
          <p:cNvPr id="5" name="Straight Connector 4"/>
          <p:cNvCxnSpPr/>
          <p:nvPr/>
        </p:nvCxnSpPr>
        <p:spPr>
          <a:xfrm>
            <a:off x="469900" y="1646665"/>
            <a:ext cx="0" cy="2620535"/>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6388" name="TextBox 5"/>
          <p:cNvSpPr txBox="1">
            <a:spLocks noChangeArrowheads="1"/>
          </p:cNvSpPr>
          <p:nvPr/>
        </p:nvSpPr>
        <p:spPr bwMode="auto">
          <a:xfrm>
            <a:off x="723900" y="1567148"/>
            <a:ext cx="8042275" cy="8002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r>
              <a:rPr lang="en-US" altLang="en-US" sz="2200" b="1" dirty="0" smtClean="0">
                <a:solidFill>
                  <a:schemeClr val="bg1"/>
                </a:solidFill>
                <a:latin typeface="Century Gothic" charset="0"/>
                <a:ea typeface="Century Gothic" charset="0"/>
                <a:cs typeface="Century Gothic" charset="0"/>
              </a:rPr>
              <a:t>MODULE 10:</a:t>
            </a:r>
          </a:p>
          <a:p>
            <a:r>
              <a:rPr lang="en-US" sz="2400" dirty="0" smtClean="0">
                <a:solidFill>
                  <a:schemeClr val="bg1"/>
                </a:solidFill>
                <a:latin typeface="Century Gothic" charset="0"/>
                <a:ea typeface="Century Gothic" charset="0"/>
                <a:cs typeface="Century Gothic" charset="0"/>
              </a:rPr>
              <a:t>RHIS Design and Reform</a:t>
            </a:r>
            <a:endParaRPr lang="en-US" sz="2400" dirty="0">
              <a:solidFill>
                <a:schemeClr val="bg1"/>
              </a:solidFill>
              <a:latin typeface="Century Gothic" charset="0"/>
              <a:ea typeface="Century Gothic" charset="0"/>
              <a:cs typeface="Century Gothic" charset="0"/>
            </a:endParaRPr>
          </a:p>
        </p:txBody>
      </p:sp>
      <p:sp>
        <p:nvSpPr>
          <p:cNvPr id="16389" name="TextBox 6"/>
          <p:cNvSpPr txBox="1">
            <a:spLocks noChangeArrowheads="1"/>
          </p:cNvSpPr>
          <p:nvPr/>
        </p:nvSpPr>
        <p:spPr bwMode="auto">
          <a:xfrm>
            <a:off x="722313" y="2676550"/>
            <a:ext cx="8043862" cy="9848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r>
              <a:rPr lang="en-US" sz="2200" b="1" dirty="0">
                <a:solidFill>
                  <a:schemeClr val="bg1"/>
                </a:solidFill>
                <a:latin typeface="Century Gothic" charset="0"/>
                <a:ea typeface="Century Gothic" charset="0"/>
                <a:cs typeface="Century Gothic" charset="0"/>
              </a:rPr>
              <a:t>SESSION </a:t>
            </a:r>
            <a:r>
              <a:rPr lang="en-US" sz="2200" b="1" dirty="0" smtClean="0">
                <a:solidFill>
                  <a:schemeClr val="bg1"/>
                </a:solidFill>
                <a:latin typeface="Century Gothic" charset="0"/>
                <a:ea typeface="Century Gothic" charset="0"/>
                <a:cs typeface="Century Gothic" charset="0"/>
              </a:rPr>
              <a:t>2. </a:t>
            </a:r>
            <a:br>
              <a:rPr lang="en-US" sz="2200" b="1" dirty="0" smtClean="0">
                <a:solidFill>
                  <a:schemeClr val="bg1"/>
                </a:solidFill>
                <a:latin typeface="Century Gothic" charset="0"/>
                <a:ea typeface="Century Gothic" charset="0"/>
                <a:cs typeface="Century Gothic" charset="0"/>
              </a:rPr>
            </a:br>
            <a:r>
              <a:rPr lang="en-US" sz="3600" dirty="0" smtClean="0">
                <a:solidFill>
                  <a:schemeClr val="bg1"/>
                </a:solidFill>
                <a:latin typeface="Century Gothic" charset="0"/>
                <a:ea typeface="Century Gothic" charset="0"/>
                <a:cs typeface="Century Gothic" charset="0"/>
              </a:rPr>
              <a:t>RHIS Design and Reform Process</a:t>
            </a:r>
            <a:endParaRPr lang="en-US" sz="3600" dirty="0">
              <a:solidFill>
                <a:schemeClr val="bg1"/>
              </a:solidFill>
              <a:latin typeface="Century Gothic" charset="0"/>
              <a:ea typeface="Century Gothic" charset="0"/>
              <a:cs typeface="Century Gothic" charset="0"/>
            </a:endParaRPr>
          </a:p>
        </p:txBody>
      </p:sp>
      <p:sp>
        <p:nvSpPr>
          <p:cNvPr id="16390" name="TextBox 7"/>
          <p:cNvSpPr txBox="1">
            <a:spLocks noChangeArrowheads="1"/>
          </p:cNvSpPr>
          <p:nvPr/>
        </p:nvSpPr>
        <p:spPr bwMode="auto">
          <a:xfrm>
            <a:off x="-1628775" y="249238"/>
            <a:ext cx="10587038"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r"/>
            <a:r>
              <a:rPr lang="en-US" altLang="en-US" sz="2200" b="1" dirty="0">
                <a:solidFill>
                  <a:schemeClr val="bg1"/>
                </a:solidFill>
                <a:latin typeface="Century Gothic" charset="0"/>
                <a:ea typeface="Century Gothic" charset="0"/>
                <a:cs typeface="Century Gothic" charset="0"/>
              </a:rPr>
              <a:t>ROUTINE HEALTH INFORMATION SYSTEMS</a:t>
            </a:r>
            <a:endParaRPr lang="en-US" altLang="en-US" sz="2200" dirty="0">
              <a:solidFill>
                <a:schemeClr val="bg1"/>
              </a:solidFill>
            </a:endParaRPr>
          </a:p>
          <a:p>
            <a:pPr algn="r"/>
            <a:r>
              <a:rPr lang="en-US" altLang="en-US" sz="1900" dirty="0">
                <a:solidFill>
                  <a:schemeClr val="bg1"/>
                </a:solidFill>
                <a:latin typeface="Century Gothic" charset="0"/>
                <a:ea typeface="Century Gothic" charset="0"/>
                <a:cs typeface="Century Gothic" charset="0"/>
              </a:rPr>
              <a:t>A Curriculum on Basic Concepts and Practice </a:t>
            </a:r>
          </a:p>
        </p:txBody>
      </p:sp>
      <p:pic>
        <p:nvPicPr>
          <p:cNvPr id="8" name="Picture 9"/>
          <p:cNvPicPr>
            <a:picLocks noChangeAspect="1"/>
          </p:cNvPicPr>
          <p:nvPr/>
        </p:nvPicPr>
        <p:blipFill rotWithShape="1">
          <a:blip r:embed="rId3" cstate="print">
            <a:extLst>
              <a:ext uri="{28A0092B-C50C-407E-A947-70E740481C1C}">
                <a14:useLocalDpi xmlns:a14="http://schemas.microsoft.com/office/drawing/2010/main" val="0"/>
              </a:ext>
            </a:extLst>
          </a:blip>
          <a:srcRect r="1484"/>
          <a:stretch/>
        </p:blipFill>
        <p:spPr bwMode="auto">
          <a:xfrm>
            <a:off x="-12990" y="4573087"/>
            <a:ext cx="9143135" cy="2278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3"/>
          <p:cNvSpPr txBox="1">
            <a:spLocks noChangeArrowheads="1"/>
          </p:cNvSpPr>
          <p:nvPr/>
        </p:nvSpPr>
        <p:spPr bwMode="auto">
          <a:xfrm>
            <a:off x="747078" y="3928850"/>
            <a:ext cx="5649993"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en-US" sz="900" dirty="0">
                <a:solidFill>
                  <a:schemeClr val="bg1"/>
                </a:solidFill>
                <a:latin typeface="Century Gothic" panose="020B0502020202020204" pitchFamily="34" charset="0"/>
              </a:rPr>
              <a:t>The complete RHIS curriculum is available here: </a:t>
            </a:r>
            <a:r>
              <a:rPr lang="en-US" altLang="en-US" sz="900" dirty="0" smtClean="0">
                <a:solidFill>
                  <a:schemeClr val="bg1"/>
                </a:solidFill>
                <a:latin typeface="Century Gothic" panose="020B0502020202020204" pitchFamily="34" charset="0"/>
              </a:rPr>
              <a:t/>
            </a:r>
            <a:br>
              <a:rPr lang="en-US" altLang="en-US" sz="900" dirty="0" smtClean="0">
                <a:solidFill>
                  <a:schemeClr val="bg1"/>
                </a:solidFill>
                <a:latin typeface="Century Gothic" panose="020B0502020202020204" pitchFamily="34" charset="0"/>
              </a:rPr>
            </a:br>
            <a:r>
              <a:rPr lang="en-US" altLang="en-US" sz="900" dirty="0" smtClean="0">
                <a:solidFill>
                  <a:schemeClr val="bg1"/>
                </a:solidFill>
                <a:latin typeface="Century Gothic" panose="020B0502020202020204" pitchFamily="34" charset="0"/>
              </a:rPr>
              <a:t>https</a:t>
            </a:r>
            <a:r>
              <a:rPr lang="en-US" altLang="en-US" sz="900" dirty="0">
                <a:solidFill>
                  <a:schemeClr val="bg1"/>
                </a:solidFill>
                <a:latin typeface="Century Gothic" panose="020B0502020202020204" pitchFamily="34" charset="0"/>
              </a:rPr>
              <a:t>://www.measureevaluation.org/our-work/ routine-health-information-systems/</a:t>
            </a:r>
            <a:r>
              <a:rPr lang="en-US" altLang="en-US" sz="900" dirty="0" err="1">
                <a:solidFill>
                  <a:schemeClr val="bg1"/>
                </a:solidFill>
                <a:latin typeface="Century Gothic" panose="020B0502020202020204" pitchFamily="34" charset="0"/>
              </a:rPr>
              <a:t>rhis</a:t>
            </a:r>
            <a:r>
              <a:rPr lang="en-US" altLang="en-US" sz="900" dirty="0">
                <a:solidFill>
                  <a:schemeClr val="bg1"/>
                </a:solidFill>
                <a:latin typeface="Century Gothic" panose="020B0502020202020204" pitchFamily="34" charset="0"/>
              </a:rPr>
              <a:t>-curriculum </a:t>
            </a:r>
          </a:p>
          <a:p>
            <a:endParaRPr lang="en-US" altLang="en-US" sz="900" dirty="0"/>
          </a:p>
        </p:txBody>
      </p:sp>
    </p:spTree>
    <p:extLst>
      <p:ext uri="{BB962C8B-B14F-4D97-AF65-F5344CB8AC3E}">
        <p14:creationId xmlns:p14="http://schemas.microsoft.com/office/powerpoint/2010/main" val="2325959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pPr eaLnBrk="1" hangingPunct="1"/>
            <a:r>
              <a:rPr lang="en-US" altLang="en-US" b="1" dirty="0" smtClean="0"/>
              <a:t>RHIS Design and Reform Process</a:t>
            </a:r>
            <a:endParaRPr lang="en-US" altLang="en-US" b="1" dirty="0"/>
          </a:p>
        </p:txBody>
      </p:sp>
      <p:sp>
        <p:nvSpPr>
          <p:cNvPr id="29699" name="Content Placeholder 2"/>
          <p:cNvSpPr>
            <a:spLocks noGrp="1"/>
          </p:cNvSpPr>
          <p:nvPr>
            <p:ph idx="1"/>
          </p:nvPr>
        </p:nvSpPr>
        <p:spPr>
          <a:xfrm>
            <a:off x="352301" y="1434616"/>
            <a:ext cx="8229600" cy="4525963"/>
          </a:xfrm>
        </p:spPr>
        <p:txBody>
          <a:bodyPr/>
          <a:lstStyle/>
          <a:p>
            <a:pPr marL="0" indent="0" eaLnBrk="1" hangingPunct="1">
              <a:buNone/>
            </a:pPr>
            <a:r>
              <a:rPr lang="en-US" altLang="en-US" dirty="0" smtClean="0"/>
              <a:t>First step: Identifying routine information needs and indicators</a:t>
            </a:r>
          </a:p>
          <a:p>
            <a:pPr marL="0" indent="0" eaLnBrk="1" hangingPunct="1">
              <a:buNone/>
            </a:pPr>
            <a:endParaRPr lang="en-US" altLang="en-US" dirty="0"/>
          </a:p>
          <a:p>
            <a:pPr marL="0" indent="0" eaLnBrk="1" hangingPunct="1">
              <a:buNone/>
            </a:pPr>
            <a:r>
              <a:rPr lang="en-US" altLang="en-US" dirty="0" smtClean="0"/>
              <a:t>SMALL GROUP EXERCISE</a:t>
            </a:r>
          </a:p>
          <a:p>
            <a:pPr eaLnBrk="1" hangingPunct="1"/>
            <a:r>
              <a:rPr lang="en-US" altLang="en-US" dirty="0" smtClean="0"/>
              <a:t>Identify information needs and indicators of maternal survival strategy</a:t>
            </a:r>
          </a:p>
          <a:p>
            <a:pPr marL="0" indent="0" eaLnBrk="1" hangingPunct="1">
              <a:buNone/>
            </a:pPr>
            <a:endParaRPr lang="en-US" altLang="en-US" dirty="0"/>
          </a:p>
          <a:p>
            <a:pPr marL="0" indent="0" eaLnBrk="1" hangingPunct="1">
              <a:buNone/>
            </a:pPr>
            <a:endParaRPr lang="en-US" altLang="en-US" dirty="0"/>
          </a:p>
        </p:txBody>
      </p:sp>
      <p:sp>
        <p:nvSpPr>
          <p:cNvPr id="4" name="Slide Number Placeholder 3"/>
          <p:cNvSpPr>
            <a:spLocks noGrp="1"/>
          </p:cNvSpPr>
          <p:nvPr>
            <p:ph type="sldNum" sz="quarter" idx="12"/>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charset="0"/>
              </a:defRPr>
            </a:lvl1pPr>
            <a:lvl2pPr marL="742950" indent="-285750">
              <a:spcBef>
                <a:spcPct val="20000"/>
              </a:spcBef>
              <a:buFont typeface="Arial" charset="0"/>
              <a:buChar char="–"/>
              <a:defRPr sz="2800">
                <a:solidFill>
                  <a:schemeClr val="tx1"/>
                </a:solidFill>
                <a:latin typeface="Calibri" charset="0"/>
              </a:defRPr>
            </a:lvl2pPr>
            <a:lvl3pPr marL="1143000" indent="-228600">
              <a:spcBef>
                <a:spcPct val="20000"/>
              </a:spcBef>
              <a:buFont typeface="Arial" charset="0"/>
              <a:buChar char="•"/>
              <a:defRPr sz="2400">
                <a:solidFill>
                  <a:schemeClr val="tx1"/>
                </a:solidFill>
                <a:latin typeface="Calibri" charset="0"/>
              </a:defRPr>
            </a:lvl3pPr>
            <a:lvl4pPr marL="1600200" indent="-228600">
              <a:spcBef>
                <a:spcPct val="20000"/>
              </a:spcBef>
              <a:buFont typeface="Arial" charset="0"/>
              <a:buChar char="–"/>
              <a:defRPr sz="2000">
                <a:solidFill>
                  <a:schemeClr val="tx1"/>
                </a:solidFill>
                <a:latin typeface="Calibri" charset="0"/>
              </a:defRPr>
            </a:lvl4pPr>
            <a:lvl5pPr marL="2057400" indent="-228600">
              <a:spcBef>
                <a:spcPct val="20000"/>
              </a:spcBef>
              <a:buFont typeface="Arial" charset="0"/>
              <a:buChar char="»"/>
              <a:defRPr sz="2000">
                <a:solidFill>
                  <a:schemeClr val="tx1"/>
                </a:solidFill>
                <a:latin typeface="Calibri"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defRPr>
            </a:lvl9pPr>
          </a:lstStyle>
          <a:p>
            <a:pPr>
              <a:spcBef>
                <a:spcPct val="0"/>
              </a:spcBef>
              <a:buFontTx/>
              <a:buNone/>
            </a:pPr>
            <a:r>
              <a:rPr lang="en-US" altLang="en-US" sz="1400" dirty="0" smtClean="0">
                <a:solidFill>
                  <a:srgbClr val="898989"/>
                </a:solidFill>
                <a:ea typeface="Arial" charset="0"/>
                <a:cs typeface="Arial" charset="0"/>
              </a:rPr>
              <a:t>10</a:t>
            </a:r>
            <a:endParaRPr lang="en-US" altLang="en-US" sz="1400" dirty="0">
              <a:solidFill>
                <a:srgbClr val="898989"/>
              </a:solidFill>
              <a:ea typeface="Arial" charset="0"/>
              <a:cs typeface="Arial" charset="0"/>
            </a:endParaRPr>
          </a:p>
        </p:txBody>
      </p:sp>
    </p:spTree>
    <p:extLst>
      <p:ext uri="{BB962C8B-B14F-4D97-AF65-F5344CB8AC3E}">
        <p14:creationId xmlns:p14="http://schemas.microsoft.com/office/powerpoint/2010/main" val="3812698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388397" y="321683"/>
            <a:ext cx="7762875" cy="588962"/>
          </a:xfrm>
        </p:spPr>
        <p:txBody>
          <a:bodyPr/>
          <a:lstStyle/>
          <a:p>
            <a:pPr eaLnBrk="1" hangingPunct="1"/>
            <a:r>
              <a:rPr lang="en-US" altLang="en-US" sz="2800" b="1" dirty="0" smtClean="0"/>
              <a:t>Exercis</a:t>
            </a:r>
            <a:r>
              <a:rPr lang="en-US" altLang="en-US" dirty="0" smtClean="0"/>
              <a:t>e on </a:t>
            </a:r>
            <a:r>
              <a:rPr lang="en-US" altLang="en-US" sz="2800" b="1" dirty="0" smtClean="0"/>
              <a:t>Maternal </a:t>
            </a:r>
            <a:r>
              <a:rPr lang="en-US" altLang="en-US" sz="2800" b="1" dirty="0"/>
              <a:t>Survival </a:t>
            </a:r>
            <a:r>
              <a:rPr lang="en-US" altLang="en-US" sz="2800" b="1" dirty="0" smtClean="0"/>
              <a:t>Strategies</a:t>
            </a:r>
            <a:endParaRPr lang="en-US" altLang="en-US" sz="2800" b="1" dirty="0"/>
          </a:p>
        </p:txBody>
      </p:sp>
      <p:grpSp>
        <p:nvGrpSpPr>
          <p:cNvPr id="30723" name="Group 54"/>
          <p:cNvGrpSpPr>
            <a:grpSpLocks/>
          </p:cNvGrpSpPr>
          <p:nvPr/>
        </p:nvGrpSpPr>
        <p:grpSpPr bwMode="auto">
          <a:xfrm>
            <a:off x="415925" y="1355725"/>
            <a:ext cx="7553176" cy="5045075"/>
            <a:chOff x="228600" y="804860"/>
            <a:chExt cx="8720718" cy="5824540"/>
          </a:xfrm>
        </p:grpSpPr>
        <p:cxnSp>
          <p:nvCxnSpPr>
            <p:cNvPr id="135" name="Straight Connector 134"/>
            <p:cNvCxnSpPr/>
            <p:nvPr/>
          </p:nvCxnSpPr>
          <p:spPr bwMode="auto">
            <a:xfrm>
              <a:off x="2959282" y="4984749"/>
              <a:ext cx="1588" cy="133350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a:off x="4000751" y="3106736"/>
              <a:ext cx="0" cy="21748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4" name="Content Placeholder 2"/>
            <p:cNvSpPr txBox="1">
              <a:spLocks/>
            </p:cNvSpPr>
            <p:nvPr/>
          </p:nvSpPr>
          <p:spPr bwMode="auto">
            <a:xfrm>
              <a:off x="1044629" y="804860"/>
              <a:ext cx="3240304" cy="325437"/>
            </a:xfrm>
            <a:prstGeom prst="rect">
              <a:avLst/>
            </a:prstGeom>
            <a:solidFill>
              <a:srgbClr val="232C67"/>
            </a:solidFill>
            <a:ln w="9525">
              <a:noFill/>
              <a:miter lim="800000"/>
              <a:headEnd/>
              <a:tailEnd/>
            </a:ln>
          </p:spPr>
          <p:txBody>
            <a:bodyPr/>
            <a:lstStyle/>
            <a:p>
              <a:pPr marL="342900" indent="-342900" algn="ctr" fontAlgn="auto">
                <a:spcBef>
                  <a:spcPts val="0"/>
                </a:spcBef>
                <a:spcAft>
                  <a:spcPts val="0"/>
                </a:spcAft>
                <a:buClr>
                  <a:schemeClr val="hlink"/>
                </a:buClr>
                <a:buFont typeface="Wingdings" pitchFamily="2" charset="2"/>
                <a:buNone/>
                <a:defRPr/>
              </a:pPr>
              <a:r>
                <a:rPr lang="en-US" sz="800" b="1" kern="0" dirty="0">
                  <a:solidFill>
                    <a:schemeClr val="bg1"/>
                  </a:solidFill>
                  <a:latin typeface="Century Gothic" charset="0"/>
                  <a:ea typeface="Century Gothic" charset="0"/>
                  <a:cs typeface="Century Gothic" charset="0"/>
                </a:rPr>
                <a:t>Strategies aimed at all women</a:t>
              </a:r>
            </a:p>
          </p:txBody>
        </p:sp>
        <p:sp>
          <p:nvSpPr>
            <p:cNvPr id="5" name="Content Placeholder 2"/>
            <p:cNvSpPr txBox="1">
              <a:spLocks/>
            </p:cNvSpPr>
            <p:nvPr/>
          </p:nvSpPr>
          <p:spPr bwMode="auto">
            <a:xfrm>
              <a:off x="5880476" y="809622"/>
              <a:ext cx="2792599" cy="307975"/>
            </a:xfrm>
            <a:prstGeom prst="rect">
              <a:avLst/>
            </a:prstGeom>
            <a:solidFill>
              <a:srgbClr val="DAA51C"/>
            </a:solidFill>
            <a:ln w="9525">
              <a:noFill/>
              <a:miter lim="800000"/>
              <a:headEnd/>
              <a:tailEnd/>
            </a:ln>
          </p:spPr>
          <p:txBody>
            <a:bodyPr/>
            <a:lstStyle/>
            <a:p>
              <a:pPr algn="ctr" fontAlgn="auto">
                <a:spcBef>
                  <a:spcPts val="0"/>
                </a:spcBef>
                <a:spcAft>
                  <a:spcPts val="0"/>
                </a:spcAft>
                <a:buClr>
                  <a:schemeClr val="hlink"/>
                </a:buClr>
                <a:buFont typeface="Wingdings" pitchFamily="2" charset="2"/>
                <a:buNone/>
                <a:defRPr/>
              </a:pPr>
              <a:r>
                <a:rPr lang="en-US" sz="800" b="1" kern="0" dirty="0">
                  <a:solidFill>
                    <a:schemeClr val="bg1"/>
                  </a:solidFill>
                  <a:latin typeface="Century Gothic" charset="0"/>
                  <a:ea typeface="Century Gothic" charset="0"/>
                  <a:cs typeface="Century Gothic" charset="0"/>
                </a:rPr>
                <a:t>Strategies targeted to subset of women</a:t>
              </a:r>
            </a:p>
          </p:txBody>
        </p:sp>
        <p:grpSp>
          <p:nvGrpSpPr>
            <p:cNvPr id="30730" name="Group 80"/>
            <p:cNvGrpSpPr>
              <a:grpSpLocks/>
            </p:cNvGrpSpPr>
            <p:nvPr/>
          </p:nvGrpSpPr>
          <p:grpSpPr bwMode="auto">
            <a:xfrm>
              <a:off x="4235155" y="1131049"/>
              <a:ext cx="4714163" cy="1993148"/>
              <a:chOff x="4168533" y="1574823"/>
              <a:chExt cx="4714212" cy="3034268"/>
            </a:xfrm>
          </p:grpSpPr>
          <p:sp>
            <p:nvSpPr>
              <p:cNvPr id="7" name="Content Placeholder 2"/>
              <p:cNvSpPr txBox="1">
                <a:spLocks/>
              </p:cNvSpPr>
              <p:nvPr/>
            </p:nvSpPr>
            <p:spPr bwMode="auto">
              <a:xfrm>
                <a:off x="7585657" y="2006274"/>
                <a:ext cx="1297088" cy="824105"/>
              </a:xfrm>
              <a:prstGeom prst="rect">
                <a:avLst/>
              </a:prstGeom>
              <a:solidFill>
                <a:srgbClr val="DAA51C"/>
              </a:solidFill>
              <a:ln w="9525">
                <a:noFill/>
                <a:miter lim="800000"/>
                <a:headEnd/>
                <a:tailEnd/>
              </a:ln>
            </p:spPr>
            <p:txBody>
              <a:bodyPr/>
              <a:lstStyle/>
              <a:p>
                <a:pPr algn="ctr" fontAlgn="auto">
                  <a:spcBef>
                    <a:spcPts val="0"/>
                  </a:spcBef>
                  <a:spcAft>
                    <a:spcPts val="0"/>
                  </a:spcAft>
                  <a:buClr>
                    <a:schemeClr val="hlink"/>
                  </a:buClr>
                  <a:buFont typeface="Wingdings" pitchFamily="2" charset="2"/>
                  <a:buNone/>
                  <a:defRPr/>
                </a:pPr>
                <a:r>
                  <a:rPr lang="en-US" sz="800" b="1" kern="0" dirty="0">
                    <a:solidFill>
                      <a:schemeClr val="bg1"/>
                    </a:solidFill>
                    <a:latin typeface="Century Gothic" charset="0"/>
                    <a:ea typeface="Century Gothic" charset="0"/>
                    <a:cs typeface="Century Gothic" charset="0"/>
                  </a:rPr>
                  <a:t>Women not wanting child</a:t>
                </a:r>
              </a:p>
            </p:txBody>
          </p:sp>
          <p:cxnSp>
            <p:nvCxnSpPr>
              <p:cNvPr id="78" name="Straight Connector 77"/>
              <p:cNvCxnSpPr/>
              <p:nvPr/>
            </p:nvCxnSpPr>
            <p:spPr>
              <a:xfrm>
                <a:off x="5423316" y="1791184"/>
                <a:ext cx="14289" cy="281790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a:off x="7210978" y="1573678"/>
                <a:ext cx="0" cy="21750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a:off x="8227057" y="1776684"/>
                <a:ext cx="0" cy="21750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flipH="1">
                <a:off x="5426491" y="1791184"/>
                <a:ext cx="279739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6" name="Content Placeholder 2"/>
              <p:cNvSpPr txBox="1">
                <a:spLocks/>
              </p:cNvSpPr>
              <p:nvPr/>
            </p:nvSpPr>
            <p:spPr bwMode="auto">
              <a:xfrm>
                <a:off x="4169094" y="1977273"/>
                <a:ext cx="2538608" cy="853105"/>
              </a:xfrm>
              <a:prstGeom prst="rect">
                <a:avLst/>
              </a:prstGeom>
              <a:solidFill>
                <a:srgbClr val="DAA51C"/>
              </a:solidFill>
              <a:ln w="9525">
                <a:noFill/>
                <a:miter lim="800000"/>
                <a:headEnd/>
                <a:tailEnd/>
              </a:ln>
            </p:spPr>
            <p:txBody>
              <a:bodyPr/>
              <a:lstStyle/>
              <a:p>
                <a:pPr algn="ctr" fontAlgn="auto">
                  <a:spcBef>
                    <a:spcPts val="0"/>
                  </a:spcBef>
                  <a:spcAft>
                    <a:spcPts val="0"/>
                  </a:spcAft>
                  <a:buClr>
                    <a:schemeClr val="hlink"/>
                  </a:buClr>
                  <a:buFont typeface="Wingdings" pitchFamily="2" charset="2"/>
                  <a:buNone/>
                  <a:defRPr/>
                </a:pPr>
                <a:r>
                  <a:rPr lang="en-US" sz="800" b="1" kern="0" dirty="0">
                    <a:solidFill>
                      <a:schemeClr val="bg1"/>
                    </a:solidFill>
                    <a:latin typeface="Century Gothic" charset="0"/>
                    <a:ea typeface="Century Gothic" charset="0"/>
                    <a:cs typeface="Century Gothic" charset="0"/>
                  </a:rPr>
                  <a:t>Pregnant, intrapartum, &amp; postpartum women with complications</a:t>
                </a:r>
              </a:p>
            </p:txBody>
          </p:sp>
        </p:grpSp>
        <p:grpSp>
          <p:nvGrpSpPr>
            <p:cNvPr id="30731" name="Group 82"/>
            <p:cNvGrpSpPr>
              <a:grpSpLocks/>
            </p:cNvGrpSpPr>
            <p:nvPr/>
          </p:nvGrpSpPr>
          <p:grpSpPr bwMode="auto">
            <a:xfrm>
              <a:off x="6504473" y="1947116"/>
              <a:ext cx="2402874" cy="1080053"/>
              <a:chOff x="6594531" y="2844800"/>
              <a:chExt cx="2403461" cy="1079764"/>
            </a:xfrm>
          </p:grpSpPr>
          <p:cxnSp>
            <p:nvCxnSpPr>
              <p:cNvPr id="73" name="Straight Connector 72"/>
              <p:cNvCxnSpPr/>
              <p:nvPr/>
            </p:nvCxnSpPr>
            <p:spPr>
              <a:xfrm>
                <a:off x="7145496" y="3058213"/>
                <a:ext cx="0" cy="7014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8382544" y="3056626"/>
                <a:ext cx="9528" cy="69355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Content Placeholder 2"/>
              <p:cNvSpPr txBox="1">
                <a:spLocks/>
              </p:cNvSpPr>
              <p:nvPr/>
            </p:nvSpPr>
            <p:spPr bwMode="auto">
              <a:xfrm>
                <a:off x="6594463" y="3248662"/>
                <a:ext cx="1108419" cy="245996"/>
              </a:xfrm>
              <a:prstGeom prst="rect">
                <a:avLst/>
              </a:prstGeom>
              <a:solidFill>
                <a:srgbClr val="DAA51C"/>
              </a:solidFill>
              <a:ln w="9525">
                <a:noFill/>
                <a:miter lim="800000"/>
                <a:headEnd/>
                <a:tailEnd/>
              </a:ln>
            </p:spPr>
            <p:txBody>
              <a:bodyPr/>
              <a:lstStyle/>
              <a:p>
                <a:pPr algn="ctr" fontAlgn="auto">
                  <a:spcBef>
                    <a:spcPts val="0"/>
                  </a:spcBef>
                  <a:spcAft>
                    <a:spcPts val="0"/>
                  </a:spcAft>
                  <a:buClr>
                    <a:schemeClr val="hlink"/>
                  </a:buClr>
                  <a:buFont typeface="Wingdings" pitchFamily="2" charset="2"/>
                  <a:buNone/>
                  <a:defRPr/>
                </a:pPr>
                <a:r>
                  <a:rPr lang="en-US" sz="800" b="1" kern="0" dirty="0">
                    <a:solidFill>
                      <a:schemeClr val="bg1"/>
                    </a:solidFill>
                    <a:latin typeface="Century Gothic" charset="0"/>
                    <a:ea typeface="Century Gothic" charset="0"/>
                    <a:cs typeface="Century Gothic" charset="0"/>
                  </a:rPr>
                  <a:t>Pregnant</a:t>
                </a:r>
              </a:p>
            </p:txBody>
          </p:sp>
          <p:sp>
            <p:nvSpPr>
              <p:cNvPr id="29" name="Content Placeholder 2"/>
              <p:cNvSpPr txBox="1">
                <a:spLocks/>
              </p:cNvSpPr>
              <p:nvPr/>
            </p:nvSpPr>
            <p:spPr bwMode="auto">
              <a:xfrm>
                <a:off x="7802926" y="3248662"/>
                <a:ext cx="1195760" cy="245996"/>
              </a:xfrm>
              <a:prstGeom prst="rect">
                <a:avLst/>
              </a:prstGeom>
              <a:solidFill>
                <a:srgbClr val="DAA51C"/>
              </a:solidFill>
              <a:ln w="9525">
                <a:noFill/>
                <a:miter lim="800000"/>
                <a:headEnd/>
                <a:tailEnd/>
              </a:ln>
            </p:spPr>
            <p:txBody>
              <a:bodyPr/>
              <a:lstStyle/>
              <a:p>
                <a:pPr algn="ctr" fontAlgn="auto">
                  <a:spcBef>
                    <a:spcPts val="0"/>
                  </a:spcBef>
                  <a:spcAft>
                    <a:spcPts val="0"/>
                  </a:spcAft>
                  <a:buClr>
                    <a:schemeClr val="hlink"/>
                  </a:buClr>
                  <a:buFont typeface="Wingdings" pitchFamily="2" charset="2"/>
                  <a:buNone/>
                  <a:defRPr/>
                </a:pPr>
                <a:r>
                  <a:rPr lang="en-US" sz="800" b="1" kern="0" dirty="0">
                    <a:solidFill>
                      <a:schemeClr val="bg1"/>
                    </a:solidFill>
                    <a:latin typeface="Century Gothic" charset="0"/>
                    <a:ea typeface="Century Gothic" charset="0"/>
                    <a:cs typeface="Century Gothic" charset="0"/>
                  </a:rPr>
                  <a:t>Not pregnant</a:t>
                </a:r>
              </a:p>
            </p:txBody>
          </p:sp>
          <p:sp>
            <p:nvSpPr>
              <p:cNvPr id="41" name="Content Placeholder 2"/>
              <p:cNvSpPr txBox="1">
                <a:spLocks/>
              </p:cNvSpPr>
              <p:nvPr/>
            </p:nvSpPr>
            <p:spPr bwMode="auto">
              <a:xfrm>
                <a:off x="7802926" y="3577187"/>
                <a:ext cx="1195760" cy="347570"/>
              </a:xfrm>
              <a:prstGeom prst="rect">
                <a:avLst/>
              </a:prstGeom>
              <a:solidFill>
                <a:srgbClr val="DAA51C"/>
              </a:solidFill>
              <a:ln w="9525">
                <a:noFill/>
                <a:miter lim="800000"/>
                <a:headEnd/>
                <a:tailEnd/>
              </a:ln>
            </p:spPr>
            <p:txBody>
              <a:bodyPr/>
              <a:lstStyle/>
              <a:p>
                <a:pPr algn="ctr" fontAlgn="auto">
                  <a:spcBef>
                    <a:spcPts val="0"/>
                  </a:spcBef>
                  <a:spcAft>
                    <a:spcPts val="0"/>
                  </a:spcAft>
                  <a:buClr>
                    <a:schemeClr val="hlink"/>
                  </a:buClr>
                  <a:buFont typeface="Wingdings" pitchFamily="2" charset="2"/>
                  <a:buNone/>
                  <a:defRPr/>
                </a:pPr>
                <a:r>
                  <a:rPr lang="en-US" sz="800" b="1" kern="0" dirty="0">
                    <a:solidFill>
                      <a:schemeClr val="bg1"/>
                    </a:solidFill>
                    <a:latin typeface="Century Gothic" charset="0"/>
                    <a:ea typeface="Century Gothic" charset="0"/>
                    <a:cs typeface="Century Gothic" charset="0"/>
                  </a:rPr>
                  <a:t>Family planning</a:t>
                </a:r>
              </a:p>
            </p:txBody>
          </p:sp>
          <p:sp>
            <p:nvSpPr>
              <p:cNvPr id="42" name="Content Placeholder 2"/>
              <p:cNvSpPr txBox="1">
                <a:spLocks/>
              </p:cNvSpPr>
              <p:nvPr/>
            </p:nvSpPr>
            <p:spPr bwMode="auto">
              <a:xfrm>
                <a:off x="6602402" y="3570838"/>
                <a:ext cx="1102068" cy="353919"/>
              </a:xfrm>
              <a:prstGeom prst="rect">
                <a:avLst/>
              </a:prstGeom>
              <a:solidFill>
                <a:srgbClr val="DAA51C"/>
              </a:solidFill>
              <a:ln w="9525">
                <a:noFill/>
                <a:miter lim="800000"/>
                <a:headEnd/>
                <a:tailEnd/>
              </a:ln>
            </p:spPr>
            <p:txBody>
              <a:bodyPr/>
              <a:lstStyle/>
              <a:p>
                <a:pPr algn="ctr" fontAlgn="auto">
                  <a:spcBef>
                    <a:spcPts val="0"/>
                  </a:spcBef>
                  <a:spcAft>
                    <a:spcPts val="0"/>
                  </a:spcAft>
                  <a:buClr>
                    <a:schemeClr val="hlink"/>
                  </a:buClr>
                  <a:buFont typeface="Wingdings" pitchFamily="2" charset="2"/>
                  <a:buNone/>
                  <a:defRPr/>
                </a:pPr>
                <a:r>
                  <a:rPr lang="en-US" sz="800" b="1" kern="0" dirty="0">
                    <a:solidFill>
                      <a:schemeClr val="bg1"/>
                    </a:solidFill>
                    <a:latin typeface="Century Gothic" charset="0"/>
                    <a:ea typeface="Century Gothic" charset="0"/>
                    <a:cs typeface="Century Gothic" charset="0"/>
                  </a:rPr>
                  <a:t>Safe abortion</a:t>
                </a:r>
              </a:p>
            </p:txBody>
          </p:sp>
          <p:cxnSp>
            <p:nvCxnSpPr>
              <p:cNvPr id="74" name="Straight Connector 73"/>
              <p:cNvCxnSpPr/>
              <p:nvPr/>
            </p:nvCxnSpPr>
            <p:spPr>
              <a:xfrm>
                <a:off x="8293616" y="2845545"/>
                <a:ext cx="0" cy="21742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flipH="1">
                <a:off x="7140733" y="3062974"/>
                <a:ext cx="1244987"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0732" name="Group 81"/>
            <p:cNvGrpSpPr>
              <a:grpSpLocks/>
            </p:cNvGrpSpPr>
            <p:nvPr/>
          </p:nvGrpSpPr>
          <p:grpSpPr bwMode="auto">
            <a:xfrm>
              <a:off x="4685032" y="2304912"/>
              <a:ext cx="1643036" cy="1352684"/>
              <a:chOff x="3663153" y="3225942"/>
              <a:chExt cx="1643407" cy="1352375"/>
            </a:xfrm>
          </p:grpSpPr>
          <p:sp>
            <p:nvSpPr>
              <p:cNvPr id="38" name="Content Placeholder 2"/>
              <p:cNvSpPr txBox="1">
                <a:spLocks/>
              </p:cNvSpPr>
              <p:nvPr/>
            </p:nvSpPr>
            <p:spPr bwMode="auto">
              <a:xfrm>
                <a:off x="3875917" y="3226078"/>
                <a:ext cx="1216380" cy="330125"/>
              </a:xfrm>
              <a:prstGeom prst="rect">
                <a:avLst/>
              </a:prstGeom>
              <a:solidFill>
                <a:srgbClr val="DAA51C"/>
              </a:solidFill>
              <a:ln w="9525">
                <a:noFill/>
                <a:miter lim="800000"/>
                <a:headEnd/>
                <a:tailEnd/>
              </a:ln>
            </p:spPr>
            <p:txBody>
              <a:bodyPr/>
              <a:lstStyle/>
              <a:p>
                <a:pPr algn="ctr" fontAlgn="auto">
                  <a:spcBef>
                    <a:spcPts val="0"/>
                  </a:spcBef>
                  <a:spcAft>
                    <a:spcPts val="0"/>
                  </a:spcAft>
                  <a:buClr>
                    <a:schemeClr val="hlink"/>
                  </a:buClr>
                  <a:buFont typeface="Wingdings" pitchFamily="2" charset="2"/>
                  <a:buNone/>
                  <a:defRPr/>
                </a:pPr>
                <a:r>
                  <a:rPr lang="en-US" sz="800" b="1" kern="0" dirty="0">
                    <a:solidFill>
                      <a:schemeClr val="bg1"/>
                    </a:solidFill>
                    <a:latin typeface="Century Gothic" charset="0"/>
                    <a:ea typeface="Century Gothic" charset="0"/>
                    <a:cs typeface="Century Gothic" charset="0"/>
                  </a:rPr>
                  <a:t>Facility service</a:t>
                </a:r>
              </a:p>
            </p:txBody>
          </p:sp>
          <p:sp>
            <p:nvSpPr>
              <p:cNvPr id="39" name="Content Placeholder 2"/>
              <p:cNvSpPr txBox="1">
                <a:spLocks/>
              </p:cNvSpPr>
              <p:nvPr/>
            </p:nvSpPr>
            <p:spPr bwMode="auto">
              <a:xfrm>
                <a:off x="3663130" y="3933942"/>
                <a:ext cx="1643542" cy="644378"/>
              </a:xfrm>
              <a:prstGeom prst="rect">
                <a:avLst/>
              </a:prstGeom>
              <a:solidFill>
                <a:srgbClr val="DAA51C"/>
              </a:solidFill>
              <a:ln w="9525">
                <a:noFill/>
                <a:miter lim="800000"/>
                <a:headEnd/>
                <a:tailEnd/>
              </a:ln>
            </p:spPr>
            <p:txBody>
              <a:bodyPr/>
              <a:lstStyle/>
              <a:p>
                <a:pPr algn="ctr" fontAlgn="auto">
                  <a:spcBef>
                    <a:spcPts val="0"/>
                  </a:spcBef>
                  <a:spcAft>
                    <a:spcPts val="0"/>
                  </a:spcAft>
                  <a:buClr>
                    <a:schemeClr val="hlink"/>
                  </a:buClr>
                  <a:buFont typeface="Wingdings" pitchFamily="2" charset="2"/>
                  <a:buNone/>
                  <a:defRPr/>
                </a:pPr>
                <a:r>
                  <a:rPr lang="en-US" sz="800" b="1" kern="0" dirty="0">
                    <a:solidFill>
                      <a:schemeClr val="bg1"/>
                    </a:solidFill>
                    <a:latin typeface="Century Gothic" charset="0"/>
                    <a:ea typeface="Century Gothic" charset="0"/>
                    <a:cs typeface="Century Gothic" charset="0"/>
                  </a:rPr>
                  <a:t>Delivery with</a:t>
                </a:r>
              </a:p>
              <a:p>
                <a:pPr algn="ctr" fontAlgn="auto">
                  <a:spcBef>
                    <a:spcPts val="0"/>
                  </a:spcBef>
                  <a:spcAft>
                    <a:spcPts val="0"/>
                  </a:spcAft>
                  <a:buClr>
                    <a:schemeClr val="hlink"/>
                  </a:buClr>
                  <a:buFont typeface="Wingdings" pitchFamily="2" charset="2"/>
                  <a:buNone/>
                  <a:defRPr/>
                </a:pPr>
                <a:r>
                  <a:rPr lang="en-US" sz="800" b="1" kern="0" dirty="0" err="1">
                    <a:solidFill>
                      <a:schemeClr val="bg1"/>
                    </a:solidFill>
                    <a:latin typeface="Century Gothic" charset="0"/>
                    <a:ea typeface="Century Gothic" charset="0"/>
                    <a:cs typeface="Century Gothic" charset="0"/>
                  </a:rPr>
                  <a:t>BEmOC</a:t>
                </a:r>
                <a:r>
                  <a:rPr lang="en-US" sz="800" b="1" kern="0" dirty="0">
                    <a:solidFill>
                      <a:schemeClr val="bg1"/>
                    </a:solidFill>
                    <a:latin typeface="Century Gothic" charset="0"/>
                    <a:ea typeface="Century Gothic" charset="0"/>
                    <a:cs typeface="Century Gothic" charset="0"/>
                  </a:rPr>
                  <a:t> facility</a:t>
                </a:r>
              </a:p>
              <a:p>
                <a:pPr algn="ctr" fontAlgn="auto">
                  <a:spcBef>
                    <a:spcPts val="0"/>
                  </a:spcBef>
                  <a:spcAft>
                    <a:spcPts val="0"/>
                  </a:spcAft>
                  <a:buClr>
                    <a:schemeClr val="hlink"/>
                  </a:buClr>
                  <a:buFont typeface="Wingdings" pitchFamily="2" charset="2"/>
                  <a:buNone/>
                  <a:defRPr/>
                </a:pPr>
                <a:r>
                  <a:rPr lang="en-US" sz="800" b="1" kern="0" dirty="0">
                    <a:solidFill>
                      <a:schemeClr val="bg1"/>
                    </a:solidFill>
                    <a:latin typeface="Century Gothic" charset="0"/>
                    <a:ea typeface="Century Gothic" charset="0"/>
                    <a:cs typeface="Century Gothic" charset="0"/>
                  </a:rPr>
                  <a:t>&amp; access to </a:t>
                </a:r>
                <a:r>
                  <a:rPr lang="en-US" sz="800" b="1" kern="0" dirty="0" err="1">
                    <a:solidFill>
                      <a:schemeClr val="bg1"/>
                    </a:solidFill>
                    <a:latin typeface="Century Gothic" charset="0"/>
                    <a:ea typeface="Century Gothic" charset="0"/>
                    <a:cs typeface="Century Gothic" charset="0"/>
                  </a:rPr>
                  <a:t>CEmoC</a:t>
                </a:r>
                <a:endParaRPr lang="en-US" sz="800" b="1" kern="0" dirty="0">
                  <a:solidFill>
                    <a:schemeClr val="bg1"/>
                  </a:solidFill>
                  <a:latin typeface="Century Gothic" charset="0"/>
                  <a:ea typeface="Century Gothic" charset="0"/>
                  <a:cs typeface="Century Gothic" charset="0"/>
                </a:endParaRPr>
              </a:p>
            </p:txBody>
          </p:sp>
        </p:grpSp>
        <p:sp>
          <p:nvSpPr>
            <p:cNvPr id="59" name="Content Placeholder 2"/>
            <p:cNvSpPr txBox="1">
              <a:spLocks/>
            </p:cNvSpPr>
            <p:nvPr/>
          </p:nvSpPr>
          <p:spPr bwMode="auto">
            <a:xfrm>
              <a:off x="2675101" y="2108198"/>
              <a:ext cx="1806695" cy="488950"/>
            </a:xfrm>
            <a:prstGeom prst="rect">
              <a:avLst/>
            </a:prstGeom>
            <a:solidFill>
              <a:srgbClr val="138D84"/>
            </a:solidFill>
            <a:ln w="9525">
              <a:noFill/>
              <a:miter lim="800000"/>
              <a:headEnd/>
              <a:tailEnd/>
            </a:ln>
          </p:spPr>
          <p:txBody>
            <a:bodyPr/>
            <a:lstStyle/>
            <a:p>
              <a:pPr algn="ctr" fontAlgn="auto">
                <a:spcBef>
                  <a:spcPct val="20000"/>
                </a:spcBef>
                <a:spcAft>
                  <a:spcPct val="20000"/>
                </a:spcAft>
                <a:buClr>
                  <a:schemeClr val="hlink"/>
                </a:buClr>
                <a:buFont typeface="Wingdings" pitchFamily="2" charset="2"/>
                <a:buNone/>
                <a:defRPr/>
              </a:pPr>
              <a:r>
                <a:rPr lang="en-US" sz="800" b="1" kern="0" dirty="0">
                  <a:solidFill>
                    <a:schemeClr val="bg1"/>
                  </a:solidFill>
                  <a:latin typeface="Century Gothic" charset="0"/>
                  <a:ea typeface="Century Gothic" charset="0"/>
                  <a:cs typeface="Century Gothic" charset="0"/>
                </a:rPr>
                <a:t>All pregnant, intra-partum &amp; postpartum women</a:t>
              </a:r>
            </a:p>
          </p:txBody>
        </p:sp>
        <p:sp>
          <p:nvSpPr>
            <p:cNvPr id="61" name="Content Placeholder 2"/>
            <p:cNvSpPr txBox="1">
              <a:spLocks/>
            </p:cNvSpPr>
            <p:nvPr/>
          </p:nvSpPr>
          <p:spPr bwMode="auto">
            <a:xfrm>
              <a:off x="3568922" y="3301998"/>
              <a:ext cx="912874" cy="428625"/>
            </a:xfrm>
            <a:prstGeom prst="rect">
              <a:avLst/>
            </a:prstGeom>
            <a:solidFill>
              <a:srgbClr val="138D84"/>
            </a:solidFill>
            <a:ln w="9525">
              <a:noFill/>
              <a:miter lim="800000"/>
              <a:headEnd/>
              <a:tailEnd/>
            </a:ln>
          </p:spPr>
          <p:txBody>
            <a:bodyPr/>
            <a:lstStyle/>
            <a:p>
              <a:pPr algn="ctr" fontAlgn="auto">
                <a:spcBef>
                  <a:spcPct val="20000"/>
                </a:spcBef>
                <a:spcAft>
                  <a:spcPct val="20000"/>
                </a:spcAft>
                <a:buClr>
                  <a:schemeClr val="hlink"/>
                </a:buClr>
                <a:buFont typeface="Wingdings" pitchFamily="2" charset="2"/>
                <a:buNone/>
                <a:defRPr/>
              </a:pPr>
              <a:r>
                <a:rPr lang="en-US" sz="800" b="1" kern="0" dirty="0">
                  <a:solidFill>
                    <a:schemeClr val="bg1"/>
                  </a:solidFill>
                  <a:latin typeface="Century Gothic" charset="0"/>
                  <a:ea typeface="Century Gothic" charset="0"/>
                  <a:cs typeface="Century Gothic" charset="0"/>
                </a:rPr>
                <a:t>Pregnant or postpartum</a:t>
              </a:r>
            </a:p>
          </p:txBody>
        </p:sp>
        <p:cxnSp>
          <p:nvCxnSpPr>
            <p:cNvPr id="62" name="Straight Connector 61"/>
            <p:cNvCxnSpPr>
              <a:stCxn id="59" idx="2"/>
            </p:cNvCxnSpPr>
            <p:nvPr/>
          </p:nvCxnSpPr>
          <p:spPr>
            <a:xfrm>
              <a:off x="3578448" y="2597148"/>
              <a:ext cx="0" cy="509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flipH="1">
              <a:off x="2581431" y="3106736"/>
              <a:ext cx="142567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a:off x="2663987" y="1130297"/>
              <a:ext cx="0" cy="763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a:off x="3781661" y="1879598"/>
              <a:ext cx="0" cy="2174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flipH="1">
              <a:off x="1106546" y="1879598"/>
              <a:ext cx="2684641"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70" name="Group 44"/>
            <p:cNvGrpSpPr>
              <a:grpSpLocks/>
            </p:cNvGrpSpPr>
            <p:nvPr/>
          </p:nvGrpSpPr>
          <p:grpSpPr bwMode="auto">
            <a:xfrm>
              <a:off x="3269205" y="3727574"/>
              <a:ext cx="5636804" cy="1759677"/>
              <a:chOff x="1518447" y="3586049"/>
              <a:chExt cx="5636601" cy="1760319"/>
            </a:xfrm>
            <a:solidFill>
              <a:schemeClr val="accent5">
                <a:lumMod val="60000"/>
                <a:lumOff val="40000"/>
              </a:schemeClr>
            </a:solidFill>
          </p:grpSpPr>
          <p:cxnSp>
            <p:nvCxnSpPr>
              <p:cNvPr id="88" name="Straight Connector 87"/>
              <p:cNvCxnSpPr/>
              <p:nvPr/>
            </p:nvCxnSpPr>
            <p:spPr>
              <a:xfrm>
                <a:off x="4755113" y="4721632"/>
                <a:ext cx="0" cy="217566"/>
              </a:xfrm>
              <a:prstGeom prst="line">
                <a:avLst/>
              </a:prstGeom>
              <a:grpFill/>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a:off x="6388179" y="4720264"/>
                <a:ext cx="0" cy="217567"/>
              </a:xfrm>
              <a:prstGeom prst="line">
                <a:avLst/>
              </a:prstGeom>
              <a:grpFill/>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9" name="Straight Connector 98"/>
              <p:cNvCxnSpPr/>
              <p:nvPr/>
            </p:nvCxnSpPr>
            <p:spPr>
              <a:xfrm>
                <a:off x="2135419" y="3919546"/>
                <a:ext cx="0" cy="760730"/>
              </a:xfrm>
              <a:prstGeom prst="line">
                <a:avLst/>
              </a:prstGeom>
              <a:grpFill/>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2" name="Content Placeholder 2"/>
              <p:cNvSpPr txBox="1">
                <a:spLocks/>
              </p:cNvSpPr>
              <p:nvPr/>
            </p:nvSpPr>
            <p:spPr bwMode="auto">
              <a:xfrm>
                <a:off x="1518447" y="4140329"/>
                <a:ext cx="1235429" cy="330320"/>
              </a:xfrm>
              <a:prstGeom prst="rect">
                <a:avLst/>
              </a:prstGeom>
              <a:solidFill>
                <a:srgbClr val="138D84"/>
              </a:solidFill>
              <a:ln w="9525">
                <a:noFill/>
                <a:miter lim="800000"/>
                <a:headEnd/>
                <a:tailEnd/>
              </a:ln>
            </p:spPr>
            <p:txBody>
              <a:bodyPr/>
              <a:lstStyle/>
              <a:p>
                <a:pPr algn="ctr" fontAlgn="auto">
                  <a:spcBef>
                    <a:spcPct val="20000"/>
                  </a:spcBef>
                  <a:spcAft>
                    <a:spcPct val="20000"/>
                  </a:spcAft>
                  <a:buClr>
                    <a:schemeClr val="hlink"/>
                  </a:buClr>
                  <a:buFont typeface="Wingdings" pitchFamily="2" charset="2"/>
                  <a:buNone/>
                  <a:defRPr/>
                </a:pPr>
                <a:r>
                  <a:rPr lang="en-US" sz="800" b="1" kern="0" dirty="0">
                    <a:solidFill>
                      <a:schemeClr val="bg1"/>
                    </a:solidFill>
                    <a:latin typeface="Century Gothic" charset="0"/>
                    <a:ea typeface="Century Gothic" charset="0"/>
                    <a:cs typeface="Century Gothic" charset="0"/>
                  </a:rPr>
                  <a:t>Facility service</a:t>
                </a:r>
              </a:p>
            </p:txBody>
          </p:sp>
          <p:sp>
            <p:nvSpPr>
              <p:cNvPr id="76" name="Content Placeholder 2"/>
              <p:cNvSpPr txBox="1">
                <a:spLocks/>
              </p:cNvSpPr>
              <p:nvPr/>
            </p:nvSpPr>
            <p:spPr bwMode="auto">
              <a:xfrm>
                <a:off x="1578799" y="4894667"/>
                <a:ext cx="1117362" cy="368434"/>
              </a:xfrm>
              <a:prstGeom prst="rect">
                <a:avLst/>
              </a:prstGeom>
              <a:solidFill>
                <a:srgbClr val="138D84"/>
              </a:solidFill>
              <a:ln w="9525">
                <a:noFill/>
                <a:miter lim="800000"/>
                <a:headEnd/>
                <a:tailEnd/>
              </a:ln>
            </p:spPr>
            <p:txBody>
              <a:bodyPr/>
              <a:lstStyle/>
              <a:p>
                <a:pPr algn="ctr" fontAlgn="auto">
                  <a:spcBef>
                    <a:spcPct val="20000"/>
                  </a:spcBef>
                  <a:spcAft>
                    <a:spcPct val="20000"/>
                  </a:spcAft>
                  <a:buClr>
                    <a:schemeClr val="hlink"/>
                  </a:buClr>
                  <a:buFont typeface="Wingdings" pitchFamily="2" charset="2"/>
                  <a:buNone/>
                  <a:defRPr/>
                </a:pPr>
                <a:r>
                  <a:rPr lang="en-US" sz="800" b="1" kern="0" dirty="0">
                    <a:solidFill>
                      <a:schemeClr val="bg1"/>
                    </a:solidFill>
                    <a:latin typeface="Century Gothic" charset="0"/>
                    <a:ea typeface="Century Gothic" charset="0"/>
                    <a:cs typeface="Century Gothic" charset="0"/>
                  </a:rPr>
                  <a:t>Antenatal care</a:t>
                </a:r>
              </a:p>
            </p:txBody>
          </p:sp>
          <p:sp>
            <p:nvSpPr>
              <p:cNvPr id="81" name="Content Placeholder 2"/>
              <p:cNvSpPr txBox="1">
                <a:spLocks/>
              </p:cNvSpPr>
              <p:nvPr/>
            </p:nvSpPr>
            <p:spPr bwMode="auto">
              <a:xfrm>
                <a:off x="2854110" y="4899323"/>
                <a:ext cx="1191378" cy="447045"/>
              </a:xfrm>
              <a:prstGeom prst="rect">
                <a:avLst/>
              </a:prstGeom>
              <a:solidFill>
                <a:srgbClr val="138D84"/>
              </a:solidFill>
              <a:ln w="9525">
                <a:noFill/>
                <a:miter lim="800000"/>
                <a:headEnd/>
                <a:tailEnd/>
              </a:ln>
            </p:spPr>
            <p:txBody>
              <a:bodyPr/>
              <a:lstStyle/>
              <a:p>
                <a:pPr algn="ctr" fontAlgn="auto">
                  <a:spcBef>
                    <a:spcPct val="20000"/>
                  </a:spcBef>
                  <a:spcAft>
                    <a:spcPct val="20000"/>
                  </a:spcAft>
                  <a:buClr>
                    <a:schemeClr val="hlink"/>
                  </a:buClr>
                  <a:buFont typeface="Wingdings" pitchFamily="2" charset="2"/>
                  <a:buNone/>
                  <a:defRPr/>
                </a:pPr>
                <a:r>
                  <a:rPr lang="en-US" sz="800" b="1" kern="0" dirty="0">
                    <a:solidFill>
                      <a:schemeClr val="bg1"/>
                    </a:solidFill>
                    <a:latin typeface="Century Gothic" charset="0"/>
                    <a:ea typeface="Century Gothic" charset="0"/>
                    <a:cs typeface="Century Gothic" charset="0"/>
                  </a:rPr>
                  <a:t>PNC (beyond 24 hrs)</a:t>
                </a:r>
              </a:p>
            </p:txBody>
          </p:sp>
          <p:sp>
            <p:nvSpPr>
              <p:cNvPr id="82" name="Content Placeholder 2"/>
              <p:cNvSpPr txBox="1">
                <a:spLocks/>
              </p:cNvSpPr>
              <p:nvPr/>
            </p:nvSpPr>
            <p:spPr bwMode="auto">
              <a:xfrm>
                <a:off x="5854803" y="4899323"/>
                <a:ext cx="1300245" cy="314440"/>
              </a:xfrm>
              <a:prstGeom prst="rect">
                <a:avLst/>
              </a:prstGeom>
              <a:solidFill>
                <a:srgbClr val="138D84"/>
              </a:solidFill>
              <a:ln w="9525">
                <a:noFill/>
                <a:miter lim="800000"/>
                <a:headEnd/>
                <a:tailEnd/>
              </a:ln>
            </p:spPr>
            <p:txBody>
              <a:bodyPr/>
              <a:lstStyle/>
              <a:p>
                <a:pPr algn="ctr" fontAlgn="auto">
                  <a:spcBef>
                    <a:spcPct val="20000"/>
                  </a:spcBef>
                  <a:spcAft>
                    <a:spcPct val="20000"/>
                  </a:spcAft>
                  <a:buClr>
                    <a:schemeClr val="hlink"/>
                  </a:buClr>
                  <a:buFont typeface="Wingdings" pitchFamily="2" charset="2"/>
                  <a:buNone/>
                  <a:defRPr/>
                </a:pPr>
                <a:r>
                  <a:rPr lang="en-US" sz="800" b="1" kern="0" dirty="0">
                    <a:solidFill>
                      <a:schemeClr val="bg1"/>
                    </a:solidFill>
                    <a:latin typeface="Century Gothic" charset="0"/>
                    <a:ea typeface="Century Gothic" charset="0"/>
                    <a:cs typeface="Century Gothic" charset="0"/>
                  </a:rPr>
                  <a:t>Skilled attendant</a:t>
                </a:r>
              </a:p>
            </p:txBody>
          </p:sp>
          <p:sp>
            <p:nvSpPr>
              <p:cNvPr id="83" name="Content Placeholder 2"/>
              <p:cNvSpPr txBox="1">
                <a:spLocks/>
              </p:cNvSpPr>
              <p:nvPr/>
            </p:nvSpPr>
            <p:spPr bwMode="auto">
              <a:xfrm>
                <a:off x="4421103" y="4910319"/>
                <a:ext cx="1362026" cy="314440"/>
              </a:xfrm>
              <a:prstGeom prst="rect">
                <a:avLst/>
              </a:prstGeom>
              <a:solidFill>
                <a:srgbClr val="138D84"/>
              </a:solidFill>
              <a:ln w="9525">
                <a:noFill/>
                <a:miter lim="800000"/>
                <a:headEnd/>
                <a:tailEnd/>
              </a:ln>
            </p:spPr>
            <p:txBody>
              <a:bodyPr/>
              <a:lstStyle/>
              <a:p>
                <a:pPr algn="ctr" fontAlgn="auto">
                  <a:spcBef>
                    <a:spcPct val="20000"/>
                  </a:spcBef>
                  <a:spcAft>
                    <a:spcPct val="20000"/>
                  </a:spcAft>
                  <a:buClr>
                    <a:schemeClr val="hlink"/>
                  </a:buClr>
                  <a:buFont typeface="Wingdings" pitchFamily="2" charset="2"/>
                  <a:buNone/>
                  <a:defRPr/>
                </a:pPr>
                <a:r>
                  <a:rPr lang="en-US" sz="800" b="1" kern="0" dirty="0">
                    <a:solidFill>
                      <a:schemeClr val="bg1"/>
                    </a:solidFill>
                    <a:latin typeface="Century Gothic" charset="0"/>
                    <a:ea typeface="Century Gothic" charset="0"/>
                    <a:cs typeface="Century Gothic" charset="0"/>
                  </a:rPr>
                  <a:t>CHW postpartum</a:t>
                </a:r>
              </a:p>
            </p:txBody>
          </p:sp>
          <p:cxnSp>
            <p:nvCxnSpPr>
              <p:cNvPr id="85" name="Straight Connector 84"/>
              <p:cNvCxnSpPr/>
              <p:nvPr/>
            </p:nvCxnSpPr>
            <p:spPr>
              <a:xfrm flipH="1">
                <a:off x="4744943" y="4718161"/>
                <a:ext cx="1643235" cy="0"/>
              </a:xfrm>
              <a:prstGeom prst="line">
                <a:avLst/>
              </a:prstGeom>
              <a:grpFill/>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a:off x="1883589" y="4670455"/>
                <a:ext cx="0" cy="217566"/>
              </a:xfrm>
              <a:prstGeom prst="line">
                <a:avLst/>
              </a:prstGeom>
              <a:grpFill/>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a:off x="2927424" y="4671395"/>
                <a:ext cx="0" cy="217567"/>
              </a:xfrm>
              <a:prstGeom prst="line">
                <a:avLst/>
              </a:prstGeom>
              <a:grpFill/>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a:off x="2265322" y="3586049"/>
                <a:ext cx="0" cy="333497"/>
              </a:xfrm>
              <a:prstGeom prst="line">
                <a:avLst/>
              </a:prstGeom>
              <a:grpFill/>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1" name="Straight Connector 90"/>
              <p:cNvCxnSpPr/>
              <p:nvPr/>
            </p:nvCxnSpPr>
            <p:spPr>
              <a:xfrm flipH="1">
                <a:off x="2137480" y="3919546"/>
                <a:ext cx="3126566" cy="0"/>
              </a:xfrm>
              <a:prstGeom prst="line">
                <a:avLst/>
              </a:prstGeom>
              <a:grpFill/>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2" name="Straight Connector 91"/>
              <p:cNvCxnSpPr/>
              <p:nvPr/>
            </p:nvCxnSpPr>
            <p:spPr>
              <a:xfrm>
                <a:off x="5264047" y="3919546"/>
                <a:ext cx="0" cy="798615"/>
              </a:xfrm>
              <a:prstGeom prst="line">
                <a:avLst/>
              </a:prstGeom>
              <a:grpFill/>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3" name="Straight Connector 92"/>
              <p:cNvCxnSpPr/>
              <p:nvPr/>
            </p:nvCxnSpPr>
            <p:spPr>
              <a:xfrm flipH="1">
                <a:off x="1889939" y="4680276"/>
                <a:ext cx="1037485" cy="0"/>
              </a:xfrm>
              <a:prstGeom prst="line">
                <a:avLst/>
              </a:prstGeom>
              <a:grpFill/>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1" name="Content Placeholder 2"/>
              <p:cNvSpPr txBox="1">
                <a:spLocks/>
              </p:cNvSpPr>
              <p:nvPr/>
            </p:nvSpPr>
            <p:spPr bwMode="auto">
              <a:xfrm>
                <a:off x="4712946" y="4140329"/>
                <a:ext cx="1115146" cy="330320"/>
              </a:xfrm>
              <a:prstGeom prst="rect">
                <a:avLst/>
              </a:prstGeom>
              <a:solidFill>
                <a:srgbClr val="138D84"/>
              </a:solidFill>
              <a:ln w="9525">
                <a:noFill/>
                <a:miter lim="800000"/>
                <a:headEnd/>
                <a:tailEnd/>
              </a:ln>
            </p:spPr>
            <p:txBody>
              <a:bodyPr/>
              <a:lstStyle/>
              <a:p>
                <a:pPr algn="ctr" fontAlgn="auto">
                  <a:spcBef>
                    <a:spcPct val="20000"/>
                  </a:spcBef>
                  <a:spcAft>
                    <a:spcPct val="20000"/>
                  </a:spcAft>
                  <a:buClr>
                    <a:schemeClr val="hlink"/>
                  </a:buClr>
                  <a:buFont typeface="Wingdings" pitchFamily="2" charset="2"/>
                  <a:buNone/>
                  <a:defRPr/>
                </a:pPr>
                <a:r>
                  <a:rPr lang="en-US" sz="800" b="1" kern="0" dirty="0">
                    <a:solidFill>
                      <a:schemeClr val="bg1"/>
                    </a:solidFill>
                    <a:latin typeface="Century Gothic" charset="0"/>
                    <a:ea typeface="Century Gothic" charset="0"/>
                    <a:cs typeface="Century Gothic" charset="0"/>
                  </a:rPr>
                  <a:t>Home service</a:t>
                </a:r>
              </a:p>
            </p:txBody>
          </p:sp>
        </p:grpSp>
        <p:grpSp>
          <p:nvGrpSpPr>
            <p:cNvPr id="109" name="Group 90"/>
            <p:cNvGrpSpPr>
              <a:grpSpLocks/>
            </p:cNvGrpSpPr>
            <p:nvPr/>
          </p:nvGrpSpPr>
          <p:grpSpPr bwMode="auto">
            <a:xfrm>
              <a:off x="228600" y="3106736"/>
              <a:ext cx="7658978" cy="3522664"/>
              <a:chOff x="319314" y="2090481"/>
              <a:chExt cx="7658567" cy="3522911"/>
            </a:xfrm>
            <a:solidFill>
              <a:schemeClr val="accent3">
                <a:lumMod val="50000"/>
              </a:schemeClr>
            </a:solidFill>
          </p:grpSpPr>
          <p:cxnSp>
            <p:nvCxnSpPr>
              <p:cNvPr id="121" name="Straight Connector 120"/>
              <p:cNvCxnSpPr/>
              <p:nvPr/>
            </p:nvCxnSpPr>
            <p:spPr>
              <a:xfrm flipH="1">
                <a:off x="3049554" y="4917958"/>
                <a:ext cx="4119449" cy="0"/>
              </a:xfrm>
              <a:prstGeom prst="line">
                <a:avLst/>
              </a:prstGeom>
              <a:grpFill/>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3" name="Straight Connector 122"/>
              <p:cNvCxnSpPr/>
              <p:nvPr/>
            </p:nvCxnSpPr>
            <p:spPr>
              <a:xfrm>
                <a:off x="4648192" y="4911607"/>
                <a:ext cx="0" cy="217503"/>
              </a:xfrm>
              <a:prstGeom prst="line">
                <a:avLst/>
              </a:prstGeom>
              <a:grpFill/>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4" name="Straight Connector 123"/>
              <p:cNvCxnSpPr/>
              <p:nvPr/>
            </p:nvCxnSpPr>
            <p:spPr>
              <a:xfrm>
                <a:off x="5936880" y="4912548"/>
                <a:ext cx="0" cy="217502"/>
              </a:xfrm>
              <a:prstGeom prst="line">
                <a:avLst/>
              </a:prstGeom>
              <a:grpFill/>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5" name="Straight Connector 124"/>
              <p:cNvCxnSpPr/>
              <p:nvPr/>
            </p:nvCxnSpPr>
            <p:spPr>
              <a:xfrm>
                <a:off x="7155597" y="4922367"/>
                <a:ext cx="0" cy="219090"/>
              </a:xfrm>
              <a:prstGeom prst="line">
                <a:avLst/>
              </a:prstGeom>
              <a:grpFill/>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8" name="Straight Connector 127"/>
              <p:cNvCxnSpPr/>
              <p:nvPr/>
            </p:nvCxnSpPr>
            <p:spPr>
              <a:xfrm flipH="1">
                <a:off x="1306686" y="3970213"/>
                <a:ext cx="11111" cy="957330"/>
              </a:xfrm>
              <a:prstGeom prst="line">
                <a:avLst/>
              </a:prstGeom>
              <a:grpFill/>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12" name="Content Placeholder 2"/>
              <p:cNvSpPr txBox="1">
                <a:spLocks/>
              </p:cNvSpPr>
              <p:nvPr/>
            </p:nvSpPr>
            <p:spPr bwMode="auto">
              <a:xfrm>
                <a:off x="2503415" y="4521115"/>
                <a:ext cx="1095790" cy="330223"/>
              </a:xfrm>
              <a:prstGeom prst="rect">
                <a:avLst/>
              </a:prstGeom>
              <a:solidFill>
                <a:srgbClr val="AA2473"/>
              </a:solidFill>
              <a:ln w="9525">
                <a:noFill/>
                <a:miter lim="800000"/>
                <a:headEnd/>
                <a:tailEnd/>
              </a:ln>
            </p:spPr>
            <p:txBody>
              <a:bodyPr/>
              <a:lstStyle/>
              <a:p>
                <a:pPr algn="ctr" fontAlgn="auto">
                  <a:spcBef>
                    <a:spcPts val="0"/>
                  </a:spcBef>
                  <a:spcAft>
                    <a:spcPts val="0"/>
                  </a:spcAft>
                  <a:buClr>
                    <a:schemeClr val="hlink"/>
                  </a:buClr>
                  <a:buFont typeface="Wingdings" pitchFamily="2" charset="2"/>
                  <a:buNone/>
                  <a:defRPr/>
                </a:pPr>
                <a:r>
                  <a:rPr lang="en-US" sz="800" b="1" kern="0" dirty="0">
                    <a:solidFill>
                      <a:schemeClr val="bg1"/>
                    </a:solidFill>
                    <a:latin typeface="Century Gothic" charset="0"/>
                    <a:ea typeface="Century Gothic" charset="0"/>
                    <a:cs typeface="Century Gothic" charset="0"/>
                  </a:rPr>
                  <a:t>Home service</a:t>
                </a:r>
              </a:p>
            </p:txBody>
          </p:sp>
          <p:sp>
            <p:nvSpPr>
              <p:cNvPr id="113" name="Content Placeholder 2"/>
              <p:cNvSpPr txBox="1">
                <a:spLocks/>
              </p:cNvSpPr>
              <p:nvPr/>
            </p:nvSpPr>
            <p:spPr bwMode="auto">
              <a:xfrm>
                <a:off x="574887" y="4198829"/>
                <a:ext cx="1485820" cy="330223"/>
              </a:xfrm>
              <a:prstGeom prst="rect">
                <a:avLst/>
              </a:prstGeom>
              <a:solidFill>
                <a:srgbClr val="AA2473"/>
              </a:solidFill>
              <a:ln w="9525">
                <a:noFill/>
                <a:miter lim="800000"/>
                <a:headEnd/>
                <a:tailEnd/>
              </a:ln>
            </p:spPr>
            <p:txBody>
              <a:bodyPr/>
              <a:lstStyle/>
              <a:p>
                <a:pPr algn="ctr" fontAlgn="auto">
                  <a:spcBef>
                    <a:spcPts val="0"/>
                  </a:spcBef>
                  <a:spcAft>
                    <a:spcPts val="0"/>
                  </a:spcAft>
                  <a:buClr>
                    <a:schemeClr val="hlink"/>
                  </a:buClr>
                  <a:buFont typeface="Wingdings" pitchFamily="2" charset="2"/>
                  <a:buNone/>
                  <a:defRPr/>
                </a:pPr>
                <a:r>
                  <a:rPr lang="en-US" sz="800" b="1" kern="0" dirty="0">
                    <a:solidFill>
                      <a:schemeClr val="bg1"/>
                    </a:solidFill>
                    <a:latin typeface="Century Gothic" charset="0"/>
                    <a:ea typeface="Century Gothic" charset="0"/>
                    <a:cs typeface="Century Gothic" charset="0"/>
                  </a:rPr>
                  <a:t>Facility service</a:t>
                </a:r>
              </a:p>
            </p:txBody>
          </p:sp>
          <p:sp>
            <p:nvSpPr>
              <p:cNvPr id="114" name="Content Placeholder 2"/>
              <p:cNvSpPr txBox="1">
                <a:spLocks/>
              </p:cNvSpPr>
              <p:nvPr/>
            </p:nvSpPr>
            <p:spPr bwMode="auto">
              <a:xfrm>
                <a:off x="319314" y="4760845"/>
                <a:ext cx="1662022" cy="635045"/>
              </a:xfrm>
              <a:prstGeom prst="rect">
                <a:avLst/>
              </a:prstGeom>
              <a:solidFill>
                <a:srgbClr val="AA2473"/>
              </a:solidFill>
              <a:ln w="9525">
                <a:noFill/>
                <a:miter lim="800000"/>
                <a:headEnd/>
                <a:tailEnd/>
              </a:ln>
            </p:spPr>
            <p:txBody>
              <a:bodyPr/>
              <a:lstStyle/>
              <a:p>
                <a:pPr algn="ctr" fontAlgn="auto">
                  <a:spcBef>
                    <a:spcPts val="0"/>
                  </a:spcBef>
                  <a:spcAft>
                    <a:spcPts val="0"/>
                  </a:spcAft>
                  <a:buClr>
                    <a:schemeClr val="hlink"/>
                  </a:buClr>
                  <a:buFont typeface="Wingdings" pitchFamily="2" charset="2"/>
                  <a:buNone/>
                  <a:defRPr/>
                </a:pPr>
                <a:r>
                  <a:rPr lang="en-US" sz="800" b="1" kern="0" dirty="0">
                    <a:solidFill>
                      <a:schemeClr val="bg1"/>
                    </a:solidFill>
                    <a:latin typeface="Century Gothic" charset="0"/>
                    <a:ea typeface="Century Gothic" charset="0"/>
                    <a:cs typeface="Century Gothic" charset="0"/>
                  </a:rPr>
                  <a:t>Delivery with</a:t>
                </a:r>
              </a:p>
              <a:p>
                <a:pPr algn="ctr" fontAlgn="auto">
                  <a:spcBef>
                    <a:spcPts val="0"/>
                  </a:spcBef>
                  <a:spcAft>
                    <a:spcPts val="0"/>
                  </a:spcAft>
                  <a:buClr>
                    <a:schemeClr val="hlink"/>
                  </a:buClr>
                  <a:buFont typeface="Wingdings" pitchFamily="2" charset="2"/>
                  <a:buNone/>
                  <a:defRPr/>
                </a:pPr>
                <a:r>
                  <a:rPr lang="en-US" sz="800" b="1" kern="0" dirty="0" err="1">
                    <a:solidFill>
                      <a:schemeClr val="bg1"/>
                    </a:solidFill>
                    <a:latin typeface="Century Gothic" charset="0"/>
                    <a:ea typeface="Century Gothic" charset="0"/>
                    <a:cs typeface="Century Gothic" charset="0"/>
                  </a:rPr>
                  <a:t>BEmOC</a:t>
                </a:r>
                <a:r>
                  <a:rPr lang="en-US" sz="800" b="1" kern="0" dirty="0">
                    <a:solidFill>
                      <a:schemeClr val="bg1"/>
                    </a:solidFill>
                    <a:latin typeface="Century Gothic" charset="0"/>
                    <a:ea typeface="Century Gothic" charset="0"/>
                    <a:cs typeface="Century Gothic" charset="0"/>
                  </a:rPr>
                  <a:t> facility</a:t>
                </a:r>
              </a:p>
              <a:p>
                <a:pPr algn="ctr" fontAlgn="auto">
                  <a:spcBef>
                    <a:spcPts val="0"/>
                  </a:spcBef>
                  <a:spcAft>
                    <a:spcPts val="0"/>
                  </a:spcAft>
                  <a:buClr>
                    <a:schemeClr val="hlink"/>
                  </a:buClr>
                  <a:buFont typeface="Wingdings" pitchFamily="2" charset="2"/>
                  <a:buNone/>
                  <a:defRPr/>
                </a:pPr>
                <a:r>
                  <a:rPr lang="en-US" sz="800" b="1" kern="0" dirty="0">
                    <a:solidFill>
                      <a:schemeClr val="bg1"/>
                    </a:solidFill>
                    <a:latin typeface="Century Gothic" charset="0"/>
                    <a:ea typeface="Century Gothic" charset="0"/>
                    <a:cs typeface="Century Gothic" charset="0"/>
                  </a:rPr>
                  <a:t>&amp; access to </a:t>
                </a:r>
                <a:r>
                  <a:rPr lang="en-US" sz="800" b="1" kern="0" dirty="0" err="1">
                    <a:solidFill>
                      <a:schemeClr val="bg1"/>
                    </a:solidFill>
                    <a:latin typeface="Century Gothic" charset="0"/>
                    <a:ea typeface="Century Gothic" charset="0"/>
                    <a:cs typeface="Century Gothic" charset="0"/>
                  </a:rPr>
                  <a:t>CEmoC</a:t>
                </a:r>
                <a:endParaRPr lang="en-US" sz="800" b="1" kern="0" dirty="0">
                  <a:solidFill>
                    <a:schemeClr val="bg1"/>
                  </a:solidFill>
                  <a:latin typeface="Century Gothic" charset="0"/>
                  <a:ea typeface="Century Gothic" charset="0"/>
                  <a:cs typeface="Century Gothic" charset="0"/>
                </a:endParaRPr>
              </a:p>
            </p:txBody>
          </p:sp>
          <p:sp>
            <p:nvSpPr>
              <p:cNvPr id="115" name="Content Placeholder 2"/>
              <p:cNvSpPr txBox="1">
                <a:spLocks/>
              </p:cNvSpPr>
              <p:nvPr/>
            </p:nvSpPr>
            <p:spPr bwMode="auto">
              <a:xfrm>
                <a:off x="2897275" y="5094241"/>
                <a:ext cx="1044441" cy="301647"/>
              </a:xfrm>
              <a:prstGeom prst="rect">
                <a:avLst/>
              </a:prstGeom>
              <a:solidFill>
                <a:srgbClr val="AA2473"/>
              </a:solidFill>
              <a:ln w="9525">
                <a:noFill/>
                <a:miter lim="800000"/>
                <a:headEnd/>
                <a:tailEnd/>
              </a:ln>
            </p:spPr>
            <p:txBody>
              <a:bodyPr/>
              <a:lstStyle/>
              <a:p>
                <a:pPr algn="ctr" fontAlgn="auto">
                  <a:spcBef>
                    <a:spcPts val="0"/>
                  </a:spcBef>
                  <a:spcAft>
                    <a:spcPts val="0"/>
                  </a:spcAft>
                  <a:buClr>
                    <a:schemeClr val="hlink"/>
                  </a:buClr>
                  <a:buFont typeface="Wingdings" pitchFamily="2" charset="2"/>
                  <a:buNone/>
                  <a:defRPr/>
                </a:pPr>
                <a:r>
                  <a:rPr lang="en-US" sz="800" b="1" kern="0" dirty="0">
                    <a:solidFill>
                      <a:schemeClr val="bg1"/>
                    </a:solidFill>
                    <a:latin typeface="Century Gothic" charset="0"/>
                    <a:ea typeface="Century Gothic" charset="0"/>
                    <a:cs typeface="Century Gothic" charset="0"/>
                  </a:rPr>
                  <a:t>SBA at home</a:t>
                </a:r>
              </a:p>
            </p:txBody>
          </p:sp>
          <p:sp>
            <p:nvSpPr>
              <p:cNvPr id="116" name="Content Placeholder 2"/>
              <p:cNvSpPr txBox="1">
                <a:spLocks/>
              </p:cNvSpPr>
              <p:nvPr/>
            </p:nvSpPr>
            <p:spPr bwMode="auto">
              <a:xfrm>
                <a:off x="4114822" y="5094241"/>
                <a:ext cx="1125621" cy="301647"/>
              </a:xfrm>
              <a:prstGeom prst="rect">
                <a:avLst/>
              </a:prstGeom>
              <a:solidFill>
                <a:srgbClr val="AA2473"/>
              </a:solidFill>
              <a:ln w="9525">
                <a:noFill/>
                <a:miter lim="800000"/>
                <a:headEnd/>
                <a:tailEnd/>
              </a:ln>
            </p:spPr>
            <p:txBody>
              <a:bodyPr/>
              <a:lstStyle/>
              <a:p>
                <a:pPr algn="ctr" fontAlgn="auto">
                  <a:spcBef>
                    <a:spcPts val="0"/>
                  </a:spcBef>
                  <a:spcAft>
                    <a:spcPts val="0"/>
                  </a:spcAft>
                  <a:buClr>
                    <a:schemeClr val="hlink"/>
                  </a:buClr>
                  <a:buFont typeface="Wingdings" pitchFamily="2" charset="2"/>
                  <a:buNone/>
                  <a:defRPr/>
                </a:pPr>
                <a:r>
                  <a:rPr lang="en-US" sz="800" b="1" kern="0" dirty="0">
                    <a:solidFill>
                      <a:schemeClr val="bg1"/>
                    </a:solidFill>
                    <a:latin typeface="Century Gothic" charset="0"/>
                    <a:ea typeface="Century Gothic" charset="0"/>
                    <a:cs typeface="Century Gothic" charset="0"/>
                  </a:rPr>
                  <a:t>CHW at home</a:t>
                </a:r>
              </a:p>
            </p:txBody>
          </p:sp>
          <p:sp>
            <p:nvSpPr>
              <p:cNvPr id="117" name="Content Placeholder 2"/>
              <p:cNvSpPr txBox="1">
                <a:spLocks/>
              </p:cNvSpPr>
              <p:nvPr/>
            </p:nvSpPr>
            <p:spPr bwMode="auto">
              <a:xfrm>
                <a:off x="6615879" y="4992635"/>
                <a:ext cx="1362002" cy="620757"/>
              </a:xfrm>
              <a:prstGeom prst="rect">
                <a:avLst/>
              </a:prstGeom>
              <a:solidFill>
                <a:srgbClr val="AA2473"/>
              </a:solidFill>
              <a:ln w="9525">
                <a:noFill/>
                <a:miter lim="800000"/>
                <a:headEnd/>
                <a:tailEnd/>
              </a:ln>
            </p:spPr>
            <p:txBody>
              <a:bodyPr/>
              <a:lstStyle/>
              <a:p>
                <a:pPr algn="ctr" fontAlgn="auto">
                  <a:spcBef>
                    <a:spcPts val="0"/>
                  </a:spcBef>
                  <a:spcAft>
                    <a:spcPts val="0"/>
                  </a:spcAft>
                  <a:buClr>
                    <a:schemeClr val="hlink"/>
                  </a:buClr>
                  <a:buFont typeface="Wingdings" pitchFamily="2" charset="2"/>
                  <a:buNone/>
                  <a:defRPr/>
                </a:pPr>
                <a:r>
                  <a:rPr lang="en-US" sz="800" b="1" kern="0" dirty="0">
                    <a:solidFill>
                      <a:schemeClr val="bg1"/>
                    </a:solidFill>
                    <a:latin typeface="Century Gothic" charset="0"/>
                    <a:ea typeface="Century Gothic" charset="0"/>
                    <a:cs typeface="Century Gothic" charset="0"/>
                  </a:rPr>
                  <a:t>Untrained TBA, relative, alone at home</a:t>
                </a:r>
              </a:p>
            </p:txBody>
          </p:sp>
          <p:sp>
            <p:nvSpPr>
              <p:cNvPr id="118" name="Content Placeholder 2"/>
              <p:cNvSpPr txBox="1">
                <a:spLocks/>
              </p:cNvSpPr>
              <p:nvPr/>
            </p:nvSpPr>
            <p:spPr bwMode="auto">
              <a:xfrm>
                <a:off x="5410152" y="5079954"/>
                <a:ext cx="1023292" cy="307498"/>
              </a:xfrm>
              <a:prstGeom prst="rect">
                <a:avLst/>
              </a:prstGeom>
              <a:solidFill>
                <a:srgbClr val="AA2473"/>
              </a:solidFill>
              <a:ln w="9525">
                <a:noFill/>
                <a:miter lim="800000"/>
                <a:headEnd/>
                <a:tailEnd/>
              </a:ln>
            </p:spPr>
            <p:txBody>
              <a:bodyPr/>
              <a:lstStyle/>
              <a:p>
                <a:pPr algn="ctr" fontAlgn="auto">
                  <a:spcBef>
                    <a:spcPts val="0"/>
                  </a:spcBef>
                  <a:spcAft>
                    <a:spcPts val="0"/>
                  </a:spcAft>
                  <a:buClr>
                    <a:schemeClr val="hlink"/>
                  </a:buClr>
                  <a:buFont typeface="Wingdings" pitchFamily="2" charset="2"/>
                  <a:buNone/>
                  <a:defRPr/>
                </a:pPr>
                <a:r>
                  <a:rPr lang="en-US" sz="800" b="1" kern="0" dirty="0">
                    <a:solidFill>
                      <a:schemeClr val="bg1"/>
                    </a:solidFill>
                    <a:latin typeface="Century Gothic" charset="0"/>
                    <a:ea typeface="Century Gothic" charset="0"/>
                    <a:cs typeface="Century Gothic" charset="0"/>
                  </a:rPr>
                  <a:t>Trained TBA</a:t>
                </a:r>
              </a:p>
            </p:txBody>
          </p:sp>
          <p:cxnSp>
            <p:nvCxnSpPr>
              <p:cNvPr id="126" name="Straight Connector 125"/>
              <p:cNvCxnSpPr/>
              <p:nvPr/>
            </p:nvCxnSpPr>
            <p:spPr>
              <a:xfrm>
                <a:off x="2681387" y="2090481"/>
                <a:ext cx="0" cy="1879732"/>
              </a:xfrm>
              <a:prstGeom prst="line">
                <a:avLst/>
              </a:prstGeom>
              <a:grpFill/>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7" name="Straight Connector 126"/>
              <p:cNvCxnSpPr/>
              <p:nvPr/>
            </p:nvCxnSpPr>
            <p:spPr>
              <a:xfrm flipH="1">
                <a:off x="1306686" y="3970213"/>
                <a:ext cx="1742867" cy="0"/>
              </a:xfrm>
              <a:prstGeom prst="line">
                <a:avLst/>
              </a:prstGeom>
              <a:grpFill/>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46" name="Group 46"/>
            <p:cNvGrpSpPr>
              <a:grpSpLocks/>
            </p:cNvGrpSpPr>
            <p:nvPr/>
          </p:nvGrpSpPr>
          <p:grpSpPr bwMode="auto">
            <a:xfrm>
              <a:off x="283222" y="1870718"/>
              <a:ext cx="1611284" cy="2929252"/>
              <a:chOff x="374377" y="2024076"/>
              <a:chExt cx="1611283" cy="2928119"/>
            </a:xfrm>
            <a:solidFill>
              <a:schemeClr val="accent2">
                <a:lumMod val="60000"/>
                <a:lumOff val="40000"/>
              </a:schemeClr>
            </a:solidFill>
          </p:grpSpPr>
          <p:cxnSp>
            <p:nvCxnSpPr>
              <p:cNvPr id="147" name="Straight Connector 146"/>
              <p:cNvCxnSpPr/>
              <p:nvPr/>
            </p:nvCxnSpPr>
            <p:spPr>
              <a:xfrm>
                <a:off x="1201393" y="2024076"/>
                <a:ext cx="1" cy="1639255"/>
              </a:xfrm>
              <a:prstGeom prst="line">
                <a:avLst/>
              </a:prstGeom>
              <a:grpFill/>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48" name="Content Placeholder 2"/>
              <p:cNvSpPr txBox="1">
                <a:spLocks/>
              </p:cNvSpPr>
              <p:nvPr/>
            </p:nvSpPr>
            <p:spPr bwMode="auto">
              <a:xfrm>
                <a:off x="374377" y="3480191"/>
                <a:ext cx="1611283" cy="1472004"/>
              </a:xfrm>
              <a:prstGeom prst="rect">
                <a:avLst/>
              </a:prstGeom>
              <a:solidFill>
                <a:srgbClr val="F46E20"/>
              </a:solidFill>
              <a:ln w="9525">
                <a:noFill/>
                <a:miter lim="800000"/>
                <a:headEnd/>
                <a:tailEnd/>
              </a:ln>
            </p:spPr>
            <p:txBody>
              <a:bodyPr/>
              <a:lstStyle/>
              <a:p>
                <a:pPr fontAlgn="auto">
                  <a:spcBef>
                    <a:spcPts val="0"/>
                  </a:spcBef>
                  <a:spcAft>
                    <a:spcPts val="0"/>
                  </a:spcAft>
                  <a:buClr>
                    <a:schemeClr val="hlink"/>
                  </a:buClr>
                  <a:buFont typeface="Wingdings" pitchFamily="2" charset="2"/>
                  <a:buNone/>
                  <a:defRPr/>
                </a:pPr>
                <a:r>
                  <a:rPr lang="en-US" sz="800" b="1" kern="0" dirty="0">
                    <a:solidFill>
                      <a:schemeClr val="bg1"/>
                    </a:solidFill>
                    <a:latin typeface="Century Gothic" charset="0"/>
                    <a:ea typeface="Century Gothic" charset="0"/>
                    <a:cs typeface="Century Gothic" charset="0"/>
                  </a:rPr>
                  <a:t>Nutrition</a:t>
                </a:r>
              </a:p>
              <a:p>
                <a:pPr fontAlgn="auto">
                  <a:spcBef>
                    <a:spcPts val="0"/>
                  </a:spcBef>
                  <a:spcAft>
                    <a:spcPts val="0"/>
                  </a:spcAft>
                  <a:buClr>
                    <a:schemeClr val="hlink"/>
                  </a:buClr>
                  <a:buFont typeface="Wingdings" pitchFamily="2" charset="2"/>
                  <a:buNone/>
                  <a:defRPr/>
                </a:pPr>
                <a:r>
                  <a:rPr lang="en-US" sz="800" b="1" kern="0" dirty="0">
                    <a:solidFill>
                      <a:schemeClr val="bg1"/>
                    </a:solidFill>
                    <a:latin typeface="Century Gothic" charset="0"/>
                    <a:ea typeface="Century Gothic" charset="0"/>
                    <a:cs typeface="Century Gothic" charset="0"/>
                  </a:rPr>
                  <a:t>Micronutrients</a:t>
                </a:r>
              </a:p>
              <a:p>
                <a:pPr fontAlgn="auto">
                  <a:spcBef>
                    <a:spcPts val="0"/>
                  </a:spcBef>
                  <a:spcAft>
                    <a:spcPts val="0"/>
                  </a:spcAft>
                  <a:buClr>
                    <a:schemeClr val="hlink"/>
                  </a:buClr>
                  <a:buFont typeface="Wingdings" pitchFamily="2" charset="2"/>
                  <a:buNone/>
                  <a:defRPr/>
                </a:pPr>
                <a:r>
                  <a:rPr lang="en-US" sz="800" b="1" kern="0" dirty="0">
                    <a:solidFill>
                      <a:schemeClr val="bg1"/>
                    </a:solidFill>
                    <a:latin typeface="Century Gothic" charset="0"/>
                    <a:ea typeface="Century Gothic" charset="0"/>
                    <a:cs typeface="Century Gothic" charset="0"/>
                  </a:rPr>
                  <a:t>Violence</a:t>
                </a:r>
              </a:p>
              <a:p>
                <a:pPr fontAlgn="auto">
                  <a:spcBef>
                    <a:spcPts val="0"/>
                  </a:spcBef>
                  <a:spcAft>
                    <a:spcPts val="0"/>
                  </a:spcAft>
                  <a:buClr>
                    <a:schemeClr val="hlink"/>
                  </a:buClr>
                  <a:buFont typeface="Wingdings" pitchFamily="2" charset="2"/>
                  <a:buNone/>
                  <a:defRPr/>
                </a:pPr>
                <a:r>
                  <a:rPr lang="en-US" sz="800" b="1" kern="0" dirty="0">
                    <a:solidFill>
                      <a:schemeClr val="bg1"/>
                    </a:solidFill>
                    <a:latin typeface="Century Gothic" charset="0"/>
                    <a:ea typeface="Century Gothic" charset="0"/>
                    <a:cs typeface="Century Gothic" charset="0"/>
                  </a:rPr>
                  <a:t>Education</a:t>
                </a:r>
              </a:p>
              <a:p>
                <a:pPr fontAlgn="auto">
                  <a:spcBef>
                    <a:spcPts val="0"/>
                  </a:spcBef>
                  <a:spcAft>
                    <a:spcPts val="0"/>
                  </a:spcAft>
                  <a:buClr>
                    <a:schemeClr val="hlink"/>
                  </a:buClr>
                  <a:buFont typeface="Wingdings" pitchFamily="2" charset="2"/>
                  <a:buNone/>
                  <a:defRPr/>
                </a:pPr>
                <a:r>
                  <a:rPr lang="en-US" sz="800" b="1" kern="0" dirty="0">
                    <a:solidFill>
                      <a:schemeClr val="bg1"/>
                    </a:solidFill>
                    <a:latin typeface="Century Gothic" charset="0"/>
                    <a:ea typeface="Century Gothic" charset="0"/>
                    <a:cs typeface="Century Gothic" charset="0"/>
                  </a:rPr>
                  <a:t>Empowerment</a:t>
                </a:r>
              </a:p>
              <a:p>
                <a:pPr fontAlgn="auto">
                  <a:spcBef>
                    <a:spcPts val="0"/>
                  </a:spcBef>
                  <a:spcAft>
                    <a:spcPts val="0"/>
                  </a:spcAft>
                  <a:buClr>
                    <a:schemeClr val="hlink"/>
                  </a:buClr>
                  <a:buFont typeface="Wingdings" pitchFamily="2" charset="2"/>
                  <a:buNone/>
                  <a:defRPr/>
                </a:pPr>
                <a:r>
                  <a:rPr lang="en-US" sz="800" b="1" kern="0" dirty="0">
                    <a:solidFill>
                      <a:schemeClr val="bg1"/>
                    </a:solidFill>
                    <a:latin typeface="Century Gothic" charset="0"/>
                    <a:ea typeface="Century Gothic" charset="0"/>
                    <a:cs typeface="Century Gothic" charset="0"/>
                  </a:rPr>
                  <a:t>Prevention &amp; treatment of prevalent diseases (e.g., HIV, CVD)</a:t>
                </a:r>
              </a:p>
            </p:txBody>
          </p:sp>
          <p:sp>
            <p:nvSpPr>
              <p:cNvPr id="149" name="Content Placeholder 2"/>
              <p:cNvSpPr txBox="1">
                <a:spLocks/>
              </p:cNvSpPr>
              <p:nvPr/>
            </p:nvSpPr>
            <p:spPr bwMode="auto">
              <a:xfrm>
                <a:off x="381668" y="2866069"/>
                <a:ext cx="1577267" cy="487174"/>
              </a:xfrm>
              <a:prstGeom prst="rect">
                <a:avLst/>
              </a:prstGeom>
              <a:solidFill>
                <a:srgbClr val="F46E20"/>
              </a:solidFill>
              <a:ln w="9525">
                <a:noFill/>
                <a:miter lim="800000"/>
                <a:headEnd/>
                <a:tailEnd/>
              </a:ln>
            </p:spPr>
            <p:txBody>
              <a:bodyPr/>
              <a:lstStyle/>
              <a:p>
                <a:pPr fontAlgn="auto">
                  <a:spcBef>
                    <a:spcPts val="0"/>
                  </a:spcBef>
                  <a:spcAft>
                    <a:spcPts val="0"/>
                  </a:spcAft>
                  <a:buClr>
                    <a:schemeClr val="hlink"/>
                  </a:buClr>
                  <a:buFont typeface="Wingdings" pitchFamily="2" charset="2"/>
                  <a:buNone/>
                  <a:defRPr/>
                </a:pPr>
                <a:r>
                  <a:rPr lang="en-US" sz="800" b="1" kern="0" dirty="0">
                    <a:solidFill>
                      <a:schemeClr val="bg1"/>
                    </a:solidFill>
                    <a:latin typeface="Century Gothic" charset="0"/>
                    <a:ea typeface="Century Gothic" charset="0"/>
                    <a:cs typeface="Century Gothic" charset="0"/>
                  </a:rPr>
                  <a:t>Various nonmaternal- specific services</a:t>
                </a:r>
              </a:p>
            </p:txBody>
          </p:sp>
        </p:grpSp>
        <p:sp>
          <p:nvSpPr>
            <p:cNvPr id="58" name="Content Placeholder 2"/>
            <p:cNvSpPr txBox="1">
              <a:spLocks/>
            </p:cNvSpPr>
            <p:nvPr/>
          </p:nvSpPr>
          <p:spPr bwMode="auto">
            <a:xfrm>
              <a:off x="282579" y="2111373"/>
              <a:ext cx="1584430" cy="358775"/>
            </a:xfrm>
            <a:prstGeom prst="rect">
              <a:avLst/>
            </a:prstGeom>
            <a:solidFill>
              <a:srgbClr val="F46E20"/>
            </a:solidFill>
            <a:ln w="9525">
              <a:noFill/>
              <a:miter lim="800000"/>
              <a:headEnd/>
              <a:tailEnd/>
            </a:ln>
          </p:spPr>
          <p:txBody>
            <a:bodyPr/>
            <a:lstStyle/>
            <a:p>
              <a:pPr fontAlgn="auto">
                <a:spcBef>
                  <a:spcPct val="20000"/>
                </a:spcBef>
                <a:spcAft>
                  <a:spcPct val="20000"/>
                </a:spcAft>
                <a:buClr>
                  <a:schemeClr val="hlink"/>
                </a:buClr>
                <a:buFont typeface="Wingdings" pitchFamily="2" charset="2"/>
                <a:buNone/>
                <a:defRPr/>
              </a:pPr>
              <a:r>
                <a:rPr lang="en-US" sz="800" b="1" kern="0" dirty="0">
                  <a:solidFill>
                    <a:schemeClr val="bg1"/>
                  </a:solidFill>
                  <a:latin typeface="Century Gothic" charset="0"/>
                  <a:ea typeface="Century Gothic" charset="0"/>
                  <a:cs typeface="Century Gothic" charset="0"/>
                </a:rPr>
                <a:t>All women 15–49 yrs</a:t>
              </a:r>
            </a:p>
          </p:txBody>
        </p:sp>
        <p:sp>
          <p:nvSpPr>
            <p:cNvPr id="60" name="Content Placeholder 2"/>
            <p:cNvSpPr txBox="1">
              <a:spLocks/>
            </p:cNvSpPr>
            <p:nvPr/>
          </p:nvSpPr>
          <p:spPr bwMode="auto">
            <a:xfrm>
              <a:off x="2087687" y="3305173"/>
              <a:ext cx="1098623" cy="428625"/>
            </a:xfrm>
            <a:prstGeom prst="rect">
              <a:avLst/>
            </a:prstGeom>
            <a:solidFill>
              <a:srgbClr val="AA2473"/>
            </a:solidFill>
            <a:ln w="9525">
              <a:noFill/>
              <a:miter lim="800000"/>
              <a:headEnd/>
              <a:tailEnd/>
            </a:ln>
          </p:spPr>
          <p:txBody>
            <a:bodyPr/>
            <a:lstStyle/>
            <a:p>
              <a:pPr algn="ctr" fontAlgn="auto">
                <a:spcBef>
                  <a:spcPct val="20000"/>
                </a:spcBef>
                <a:spcAft>
                  <a:spcPct val="20000"/>
                </a:spcAft>
                <a:buClr>
                  <a:schemeClr val="hlink"/>
                </a:buClr>
                <a:buFont typeface="Wingdings" pitchFamily="2" charset="2"/>
                <a:buNone/>
                <a:defRPr/>
              </a:pPr>
              <a:r>
                <a:rPr lang="en-US" sz="800" b="1" kern="0" dirty="0">
                  <a:solidFill>
                    <a:schemeClr val="bg1"/>
                  </a:solidFill>
                  <a:latin typeface="Century Gothic" charset="0"/>
                  <a:ea typeface="Century Gothic" charset="0"/>
                  <a:cs typeface="Century Gothic" charset="0"/>
                </a:rPr>
                <a:t>Intra-partum</a:t>
              </a:r>
            </a:p>
          </p:txBody>
        </p:sp>
      </p:grpSp>
      <p:sp>
        <p:nvSpPr>
          <p:cNvPr id="30724" name="TextBox 156"/>
          <p:cNvSpPr txBox="1">
            <a:spLocks noChangeArrowheads="1"/>
          </p:cNvSpPr>
          <p:nvPr/>
        </p:nvSpPr>
        <p:spPr bwMode="auto">
          <a:xfrm>
            <a:off x="0" y="6553200"/>
            <a:ext cx="6743304" cy="30777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charset="0"/>
              <a:buChar char="•"/>
              <a:defRPr sz="3200">
                <a:solidFill>
                  <a:schemeClr val="tx1"/>
                </a:solidFill>
                <a:latin typeface="Calibri" charset="0"/>
              </a:defRPr>
            </a:lvl1pPr>
            <a:lvl2pPr marL="742950" indent="-285750">
              <a:spcBef>
                <a:spcPct val="20000"/>
              </a:spcBef>
              <a:buFont typeface="Arial" charset="0"/>
              <a:buChar char="–"/>
              <a:defRPr sz="2800">
                <a:solidFill>
                  <a:schemeClr val="tx1"/>
                </a:solidFill>
                <a:latin typeface="Calibri" charset="0"/>
              </a:defRPr>
            </a:lvl2pPr>
            <a:lvl3pPr marL="1143000" indent="-228600">
              <a:spcBef>
                <a:spcPct val="20000"/>
              </a:spcBef>
              <a:buFont typeface="Arial" charset="0"/>
              <a:buChar char="•"/>
              <a:defRPr sz="2400">
                <a:solidFill>
                  <a:schemeClr val="tx1"/>
                </a:solidFill>
                <a:latin typeface="Calibri" charset="0"/>
              </a:defRPr>
            </a:lvl3pPr>
            <a:lvl4pPr marL="1600200" indent="-228600">
              <a:spcBef>
                <a:spcPct val="20000"/>
              </a:spcBef>
              <a:buFont typeface="Arial" charset="0"/>
              <a:buChar char="–"/>
              <a:defRPr sz="2000">
                <a:solidFill>
                  <a:schemeClr val="tx1"/>
                </a:solidFill>
                <a:latin typeface="Calibri" charset="0"/>
              </a:defRPr>
            </a:lvl4pPr>
            <a:lvl5pPr marL="2057400" indent="-228600">
              <a:spcBef>
                <a:spcPct val="20000"/>
              </a:spcBef>
              <a:buFont typeface="Arial" charset="0"/>
              <a:buChar char="»"/>
              <a:defRPr sz="2000">
                <a:solidFill>
                  <a:schemeClr val="tx1"/>
                </a:solidFill>
                <a:latin typeface="Calibri"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defRPr>
            </a:lvl9pPr>
          </a:lstStyle>
          <a:p>
            <a:pPr eaLnBrk="1" hangingPunct="1">
              <a:spcBef>
                <a:spcPct val="0"/>
              </a:spcBef>
              <a:buFontTx/>
              <a:buNone/>
            </a:pPr>
            <a:r>
              <a:rPr lang="en-US" altLang="en-US" sz="700" dirty="0">
                <a:solidFill>
                  <a:srgbClr val="002060"/>
                </a:solidFill>
                <a:latin typeface="Century Gothic" charset="0"/>
                <a:ea typeface="Century Gothic" charset="0"/>
                <a:cs typeface="Century Gothic" charset="0"/>
              </a:rPr>
              <a:t>The Lancet, 368(9543): 1284–1299, 7 October 2006; Published Online: 28 September 2006: </a:t>
            </a:r>
            <a:r>
              <a:rPr lang="en-US" altLang="en-US" sz="700" b="1" dirty="0">
                <a:solidFill>
                  <a:srgbClr val="002060"/>
                </a:solidFill>
                <a:latin typeface="Century Gothic" charset="0"/>
                <a:ea typeface="Century Gothic" charset="0"/>
                <a:cs typeface="Century Gothic" charset="0"/>
              </a:rPr>
              <a:t>Strategies for reducing maternal mortality:</a:t>
            </a:r>
          </a:p>
          <a:p>
            <a:pPr eaLnBrk="1" hangingPunct="1">
              <a:spcBef>
                <a:spcPct val="0"/>
              </a:spcBef>
              <a:buFontTx/>
              <a:buNone/>
            </a:pPr>
            <a:r>
              <a:rPr lang="en-US" altLang="en-US" sz="700" b="1" dirty="0">
                <a:solidFill>
                  <a:srgbClr val="002060"/>
                </a:solidFill>
                <a:latin typeface="Century Gothic" charset="0"/>
                <a:ea typeface="Century Gothic" charset="0"/>
                <a:cs typeface="Century Gothic" charset="0"/>
              </a:rPr>
              <a:t>getting on with what works. </a:t>
            </a:r>
            <a:r>
              <a:rPr lang="en-US" altLang="en-US" sz="700" dirty="0" err="1">
                <a:solidFill>
                  <a:srgbClr val="002060"/>
                </a:solidFill>
                <a:latin typeface="Century Gothic" charset="0"/>
                <a:ea typeface="Century Gothic" charset="0"/>
                <a:cs typeface="Century Gothic" charset="0"/>
              </a:rPr>
              <a:t>Dr</a:t>
            </a:r>
            <a:r>
              <a:rPr lang="en-US" altLang="en-US" sz="700" dirty="0">
                <a:solidFill>
                  <a:srgbClr val="002060"/>
                </a:solidFill>
                <a:latin typeface="Century Gothic" charset="0"/>
                <a:ea typeface="Century Gothic" charset="0"/>
                <a:cs typeface="Century Gothic" charset="0"/>
              </a:rPr>
              <a:t> </a:t>
            </a:r>
            <a:r>
              <a:rPr lang="en-US" altLang="en-US" sz="700" dirty="0" err="1">
                <a:solidFill>
                  <a:srgbClr val="002060"/>
                </a:solidFill>
                <a:latin typeface="Century Gothic" charset="0"/>
                <a:ea typeface="Century Gothic" charset="0"/>
                <a:cs typeface="Century Gothic" charset="0"/>
              </a:rPr>
              <a:t>Oona</a:t>
            </a:r>
            <a:r>
              <a:rPr lang="en-US" altLang="en-US" sz="700" dirty="0">
                <a:solidFill>
                  <a:srgbClr val="002060"/>
                </a:solidFill>
                <a:latin typeface="Century Gothic" charset="0"/>
                <a:ea typeface="Century Gothic" charset="0"/>
                <a:cs typeface="Century Gothic" charset="0"/>
              </a:rPr>
              <a:t> MR Campbell PhD, Prof Wendy J Graham </a:t>
            </a:r>
            <a:r>
              <a:rPr lang="en-US" altLang="en-US" sz="700" dirty="0" err="1">
                <a:solidFill>
                  <a:srgbClr val="002060"/>
                </a:solidFill>
                <a:latin typeface="Century Gothic" charset="0"/>
                <a:ea typeface="Century Gothic" charset="0"/>
                <a:cs typeface="Century Gothic" charset="0"/>
              </a:rPr>
              <a:t>Dphil</a:t>
            </a:r>
            <a:r>
              <a:rPr lang="en-US" altLang="en-US" sz="700" dirty="0">
                <a:solidFill>
                  <a:srgbClr val="002060"/>
                </a:solidFill>
                <a:latin typeface="Century Gothic" charset="0"/>
                <a:ea typeface="Century Gothic" charset="0"/>
                <a:cs typeface="Century Gothic" charset="0"/>
              </a:rPr>
              <a:t>  on behalf of The Lancet Maternal Survival Series steering group.</a:t>
            </a:r>
          </a:p>
        </p:txBody>
      </p:sp>
      <p:sp>
        <p:nvSpPr>
          <p:cNvPr id="84" name="Slide Number Placeholder 3"/>
          <p:cNvSpPr>
            <a:spLocks noGrp="1"/>
          </p:cNvSpPr>
          <p:nvPr>
            <p:ph type="sldNum" sz="quarter" idx="12"/>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charset="0"/>
              </a:defRPr>
            </a:lvl1pPr>
            <a:lvl2pPr marL="742950" indent="-285750">
              <a:spcBef>
                <a:spcPct val="20000"/>
              </a:spcBef>
              <a:buFont typeface="Arial" charset="0"/>
              <a:buChar char="–"/>
              <a:defRPr sz="2800">
                <a:solidFill>
                  <a:schemeClr val="tx1"/>
                </a:solidFill>
                <a:latin typeface="Calibri" charset="0"/>
              </a:defRPr>
            </a:lvl2pPr>
            <a:lvl3pPr marL="1143000" indent="-228600">
              <a:spcBef>
                <a:spcPct val="20000"/>
              </a:spcBef>
              <a:buFont typeface="Arial" charset="0"/>
              <a:buChar char="•"/>
              <a:defRPr sz="2400">
                <a:solidFill>
                  <a:schemeClr val="tx1"/>
                </a:solidFill>
                <a:latin typeface="Calibri" charset="0"/>
              </a:defRPr>
            </a:lvl3pPr>
            <a:lvl4pPr marL="1600200" indent="-228600">
              <a:spcBef>
                <a:spcPct val="20000"/>
              </a:spcBef>
              <a:buFont typeface="Arial" charset="0"/>
              <a:buChar char="–"/>
              <a:defRPr sz="2000">
                <a:solidFill>
                  <a:schemeClr val="tx1"/>
                </a:solidFill>
                <a:latin typeface="Calibri" charset="0"/>
              </a:defRPr>
            </a:lvl4pPr>
            <a:lvl5pPr marL="2057400" indent="-228600">
              <a:spcBef>
                <a:spcPct val="20000"/>
              </a:spcBef>
              <a:buFont typeface="Arial" charset="0"/>
              <a:buChar char="»"/>
              <a:defRPr sz="2000">
                <a:solidFill>
                  <a:schemeClr val="tx1"/>
                </a:solidFill>
                <a:latin typeface="Calibri"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defRPr>
            </a:lvl9pPr>
          </a:lstStyle>
          <a:p>
            <a:pPr>
              <a:spcBef>
                <a:spcPct val="0"/>
              </a:spcBef>
              <a:buFontTx/>
              <a:buNone/>
            </a:pPr>
            <a:r>
              <a:rPr lang="en-US" altLang="en-US" sz="1400" smtClean="0">
                <a:solidFill>
                  <a:srgbClr val="898989"/>
                </a:solidFill>
                <a:ea typeface="Arial" charset="0"/>
                <a:cs typeface="Arial" charset="0"/>
              </a:rPr>
              <a:t>11</a:t>
            </a:r>
            <a:endParaRPr lang="en-US" altLang="en-US" sz="1400" dirty="0">
              <a:solidFill>
                <a:srgbClr val="898989"/>
              </a:solidFill>
              <a:ea typeface="Arial" charset="0"/>
              <a:cs typeface="Arial"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1168400"/>
          </a:xfrm>
          <a:prstGeom prst="rect">
            <a:avLst/>
          </a:prstGeom>
          <a:solidFill>
            <a:srgbClr val="09236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ctr"/>
            <a:endParaRPr lang="en-US" altLang="en-US">
              <a:solidFill>
                <a:srgbClr val="FFFFFF"/>
              </a:solidFill>
              <a:latin typeface="Calibri" charset="0"/>
            </a:endParaRPr>
          </a:p>
        </p:txBody>
      </p:sp>
      <p:sp>
        <p:nvSpPr>
          <p:cNvPr id="3" name="Rectangle 2"/>
          <p:cNvSpPr/>
          <p:nvPr/>
        </p:nvSpPr>
        <p:spPr>
          <a:xfrm>
            <a:off x="-12990" y="1165225"/>
            <a:ext cx="9156989" cy="3476625"/>
          </a:xfrm>
          <a:prstGeom prst="rect">
            <a:avLst/>
          </a:prstGeom>
          <a:solidFill>
            <a:srgbClr val="4F662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ctr"/>
            <a:endParaRPr lang="en-US" altLang="en-US">
              <a:solidFill>
                <a:srgbClr val="FFFFFF"/>
              </a:solidFill>
              <a:latin typeface="Calibri" charset="0"/>
            </a:endParaRPr>
          </a:p>
        </p:txBody>
      </p:sp>
      <p:sp>
        <p:nvSpPr>
          <p:cNvPr id="17412" name="TextBox 7"/>
          <p:cNvSpPr txBox="1">
            <a:spLocks noChangeArrowheads="1"/>
          </p:cNvSpPr>
          <p:nvPr/>
        </p:nvSpPr>
        <p:spPr bwMode="auto">
          <a:xfrm>
            <a:off x="-1628775" y="249238"/>
            <a:ext cx="10587038"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r"/>
            <a:r>
              <a:rPr lang="en-US" altLang="en-US" sz="2200" b="1">
                <a:solidFill>
                  <a:schemeClr val="bg1"/>
                </a:solidFill>
                <a:latin typeface="Century Gothic" charset="0"/>
                <a:ea typeface="Century Gothic" charset="0"/>
                <a:cs typeface="Century Gothic" charset="0"/>
              </a:rPr>
              <a:t>ROUTINE HEALTH INFORMATION SYSTEMS</a:t>
            </a:r>
            <a:endParaRPr lang="en-US" altLang="en-US" sz="2200">
              <a:solidFill>
                <a:schemeClr val="bg1"/>
              </a:solidFill>
            </a:endParaRPr>
          </a:p>
          <a:p>
            <a:pPr algn="r"/>
            <a:r>
              <a:rPr lang="en-US" altLang="en-US" sz="1900">
                <a:solidFill>
                  <a:schemeClr val="bg1"/>
                </a:solidFill>
                <a:latin typeface="Century Gothic" charset="0"/>
                <a:ea typeface="Century Gothic" charset="0"/>
                <a:cs typeface="Century Gothic" charset="0"/>
              </a:rPr>
              <a:t>A Curriculum on Basic Concepts and Practice </a:t>
            </a:r>
          </a:p>
        </p:txBody>
      </p:sp>
      <p:sp>
        <p:nvSpPr>
          <p:cNvPr id="9" name="TextBox 8"/>
          <p:cNvSpPr txBox="1"/>
          <p:nvPr/>
        </p:nvSpPr>
        <p:spPr>
          <a:xfrm>
            <a:off x="769938" y="2832100"/>
            <a:ext cx="6788150" cy="1438275"/>
          </a:xfrm>
          <a:prstGeom prst="rect">
            <a:avLst/>
          </a:prstGeom>
          <a:noFill/>
        </p:spPr>
        <p:txBody>
          <a:bodyPr>
            <a:spAutoFit/>
          </a:bodyPr>
          <a:lstStyle/>
          <a:p>
            <a:pPr>
              <a:defRPr/>
            </a:pPr>
            <a:r>
              <a:rPr lang="en-US" sz="1250" dirty="0">
                <a:solidFill>
                  <a:schemeClr val="bg1"/>
                </a:solidFill>
                <a:latin typeface="Century Gothic" charset="0"/>
                <a:ea typeface="Century Gothic" charset="0"/>
                <a:cs typeface="Century Gothic" charset="0"/>
              </a:rPr>
              <a:t>This presentation was produced with the support of the United States Agency for International Development (USAID) under the terms of MEASURE Evaluation cooperative agreement AID-OAA-L-14-00004. MEASURE Evaluation is implemented by the Carolina Population Center, University of North Carolina at Chapel Hill in partnership with ICF International; John Snow, Inc.; Management Sciences for Health; Palladium; and Tulane University. The views expressed in this presentation do not necessarily reflect the views of USAID or the United States government.</a:t>
            </a:r>
          </a:p>
        </p:txBody>
      </p:sp>
      <p:pic>
        <p:nvPicPr>
          <p:cNvPr id="8" name="Picture 9"/>
          <p:cNvPicPr>
            <a:picLocks noChangeAspect="1"/>
          </p:cNvPicPr>
          <p:nvPr/>
        </p:nvPicPr>
        <p:blipFill rotWithShape="1">
          <a:blip r:embed="rId3" cstate="print">
            <a:extLst>
              <a:ext uri="{28A0092B-C50C-407E-A947-70E740481C1C}">
                <a14:useLocalDpi xmlns:a14="http://schemas.microsoft.com/office/drawing/2010/main" val="0"/>
              </a:ext>
            </a:extLst>
          </a:blip>
          <a:srcRect r="1334"/>
          <a:stretch/>
        </p:blipFill>
        <p:spPr bwMode="auto">
          <a:xfrm>
            <a:off x="-12989" y="4573087"/>
            <a:ext cx="9156990" cy="2278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1" name="Straight Connector 10"/>
          <p:cNvCxnSpPr/>
          <p:nvPr/>
        </p:nvCxnSpPr>
        <p:spPr>
          <a:xfrm>
            <a:off x="469900" y="1646665"/>
            <a:ext cx="0" cy="2620535"/>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97778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en-US" sz="2800"/>
              <a:t>Session 2: RHIS Design and Reform Process</a:t>
            </a:r>
          </a:p>
        </p:txBody>
      </p:sp>
      <p:sp>
        <p:nvSpPr>
          <p:cNvPr id="3" name="Content Placeholder 2"/>
          <p:cNvSpPr>
            <a:spLocks noGrp="1"/>
          </p:cNvSpPr>
          <p:nvPr>
            <p:ph idx="1"/>
          </p:nvPr>
        </p:nvSpPr>
        <p:spPr>
          <a:xfrm>
            <a:off x="449766" y="1508066"/>
            <a:ext cx="8229600" cy="4848284"/>
          </a:xfrm>
        </p:spPr>
        <p:txBody>
          <a:bodyPr/>
          <a:lstStyle/>
          <a:p>
            <a:pPr marL="0" indent="0">
              <a:spcBef>
                <a:spcPts val="600"/>
              </a:spcBef>
              <a:spcAft>
                <a:spcPts val="0"/>
              </a:spcAft>
              <a:buFont typeface="Arial" panose="020B0604020202020204" pitchFamily="34" charset="0"/>
              <a:buNone/>
              <a:defRPr/>
            </a:pPr>
            <a:r>
              <a:rPr lang="en-US" sz="2000" b="1" dirty="0" smtClean="0"/>
              <a:t>Learning Objectives</a:t>
            </a:r>
          </a:p>
          <a:p>
            <a:pPr>
              <a:spcBef>
                <a:spcPts val="600"/>
              </a:spcBef>
              <a:spcAft>
                <a:spcPts val="0"/>
              </a:spcAft>
              <a:buFont typeface="Arial" panose="020B0604020202020204" pitchFamily="34" charset="0"/>
              <a:buChar char="•"/>
              <a:defRPr/>
            </a:pPr>
            <a:r>
              <a:rPr lang="en-US" sz="2000" dirty="0"/>
              <a:t>Describe the importance of stakeholders’ engagement and how to conduct stakeholders’ analysis to reach out to stakeholders for ensuring collaboration on and ownership of RHIS design and </a:t>
            </a:r>
            <a:r>
              <a:rPr lang="en-US" sz="2000" dirty="0" smtClean="0"/>
              <a:t>reform</a:t>
            </a:r>
          </a:p>
          <a:p>
            <a:pPr>
              <a:spcBef>
                <a:spcPts val="600"/>
              </a:spcBef>
              <a:spcAft>
                <a:spcPts val="0"/>
              </a:spcAft>
              <a:buFont typeface="Arial" panose="020B0604020202020204" pitchFamily="34" charset="0"/>
              <a:buChar char="•"/>
              <a:defRPr/>
            </a:pPr>
            <a:r>
              <a:rPr lang="en-US" sz="2000" dirty="0" smtClean="0"/>
              <a:t>Describe </a:t>
            </a:r>
            <a:r>
              <a:rPr lang="en-US" sz="2000" dirty="0"/>
              <a:t>the process of RHIS </a:t>
            </a:r>
            <a:r>
              <a:rPr lang="en-US" sz="2000" dirty="0" smtClean="0"/>
              <a:t>design and reform (the roadmap towards RHIS strengthening)</a:t>
            </a:r>
            <a:endParaRPr lang="en-US" sz="2000" dirty="0"/>
          </a:p>
          <a:p>
            <a:pPr>
              <a:spcBef>
                <a:spcPts val="600"/>
              </a:spcBef>
              <a:spcAft>
                <a:spcPts val="0"/>
              </a:spcAft>
              <a:buFont typeface="Arial" panose="020B0604020202020204" pitchFamily="34" charset="0"/>
              <a:buChar char="•"/>
              <a:defRPr/>
            </a:pPr>
            <a:r>
              <a:rPr lang="en-US" sz="2000" dirty="0"/>
              <a:t>Explain the rationale for selecting core RHIS indicators</a:t>
            </a:r>
          </a:p>
          <a:p>
            <a:pPr>
              <a:spcBef>
                <a:spcPts val="600"/>
              </a:spcBef>
              <a:spcAft>
                <a:spcPts val="1800"/>
              </a:spcAft>
              <a:buFont typeface="Arial" panose="020B0604020202020204" pitchFamily="34" charset="0"/>
              <a:buChar char="•"/>
              <a:defRPr/>
            </a:pPr>
            <a:r>
              <a:rPr lang="en-US" sz="2000" dirty="0"/>
              <a:t>Explain the types of data collection and reporting tools required for RHIS </a:t>
            </a:r>
            <a:r>
              <a:rPr lang="en-US" sz="2000" dirty="0" smtClean="0"/>
              <a:t>indicators</a:t>
            </a:r>
            <a:endParaRPr lang="en-US" sz="2000" dirty="0"/>
          </a:p>
        </p:txBody>
      </p:sp>
      <p:sp>
        <p:nvSpPr>
          <p:cNvPr id="4" name="Slide Number Placeholder 3"/>
          <p:cNvSpPr>
            <a:spLocks noGrp="1"/>
          </p:cNvSpPr>
          <p:nvPr>
            <p:ph type="sldNum" sz="quarter" idx="12"/>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charset="0"/>
              </a:defRPr>
            </a:lvl1pPr>
            <a:lvl2pPr marL="742950" indent="-285750">
              <a:spcBef>
                <a:spcPct val="20000"/>
              </a:spcBef>
              <a:buFont typeface="Arial" charset="0"/>
              <a:buChar char="–"/>
              <a:defRPr sz="2800">
                <a:solidFill>
                  <a:schemeClr val="tx1"/>
                </a:solidFill>
                <a:latin typeface="Calibri" charset="0"/>
              </a:defRPr>
            </a:lvl2pPr>
            <a:lvl3pPr marL="1143000" indent="-228600">
              <a:spcBef>
                <a:spcPct val="20000"/>
              </a:spcBef>
              <a:buFont typeface="Arial" charset="0"/>
              <a:buChar char="•"/>
              <a:defRPr sz="2400">
                <a:solidFill>
                  <a:schemeClr val="tx1"/>
                </a:solidFill>
                <a:latin typeface="Calibri" charset="0"/>
              </a:defRPr>
            </a:lvl3pPr>
            <a:lvl4pPr marL="1600200" indent="-228600">
              <a:spcBef>
                <a:spcPct val="20000"/>
              </a:spcBef>
              <a:buFont typeface="Arial" charset="0"/>
              <a:buChar char="–"/>
              <a:defRPr sz="2000">
                <a:solidFill>
                  <a:schemeClr val="tx1"/>
                </a:solidFill>
                <a:latin typeface="Calibri" charset="0"/>
              </a:defRPr>
            </a:lvl4pPr>
            <a:lvl5pPr marL="2057400" indent="-228600">
              <a:spcBef>
                <a:spcPct val="20000"/>
              </a:spcBef>
              <a:buFont typeface="Arial" charset="0"/>
              <a:buChar char="»"/>
              <a:defRPr sz="2000">
                <a:solidFill>
                  <a:schemeClr val="tx1"/>
                </a:solidFill>
                <a:latin typeface="Calibri"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defRPr>
            </a:lvl9pPr>
          </a:lstStyle>
          <a:p>
            <a:pPr>
              <a:spcBef>
                <a:spcPct val="0"/>
              </a:spcBef>
              <a:buFontTx/>
              <a:buNone/>
            </a:pPr>
            <a:fld id="{750FB52C-FD6A-6A4B-B1DE-24F630669212}" type="slidenum">
              <a:rPr lang="en-US" altLang="en-US" sz="1400">
                <a:solidFill>
                  <a:srgbClr val="898989"/>
                </a:solidFill>
                <a:ea typeface="Arial" charset="0"/>
                <a:cs typeface="Arial" charset="0"/>
              </a:rPr>
              <a:pPr>
                <a:spcBef>
                  <a:spcPct val="0"/>
                </a:spcBef>
                <a:buFontTx/>
                <a:buNone/>
              </a:pPr>
              <a:t>2</a:t>
            </a:fld>
            <a:endParaRPr lang="en-US" altLang="en-US" sz="1400">
              <a:solidFill>
                <a:srgbClr val="898989"/>
              </a:solidFill>
              <a:ea typeface="Arial" charset="0"/>
              <a:cs typeface="Arial"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en-US" sz="2800"/>
              <a:t>Session 2: RHIS Design and Reform Process</a:t>
            </a:r>
          </a:p>
        </p:txBody>
      </p:sp>
      <p:sp>
        <p:nvSpPr>
          <p:cNvPr id="3" name="Content Placeholder 2"/>
          <p:cNvSpPr>
            <a:spLocks noGrp="1"/>
          </p:cNvSpPr>
          <p:nvPr>
            <p:ph idx="1"/>
          </p:nvPr>
        </p:nvSpPr>
        <p:spPr>
          <a:xfrm>
            <a:off x="685800" y="1600200"/>
            <a:ext cx="8229600" cy="4848284"/>
          </a:xfrm>
        </p:spPr>
        <p:txBody>
          <a:bodyPr/>
          <a:lstStyle/>
          <a:p>
            <a:pPr marL="0" indent="0">
              <a:spcBef>
                <a:spcPts val="600"/>
              </a:spcBef>
              <a:spcAft>
                <a:spcPts val="0"/>
              </a:spcAft>
              <a:buFont typeface="Arial" panose="020B0604020202020204" pitchFamily="34" charset="0"/>
              <a:buNone/>
              <a:defRPr/>
            </a:pPr>
            <a:r>
              <a:rPr lang="en-US" sz="2800" b="1" dirty="0" smtClean="0"/>
              <a:t>Topics Covered</a:t>
            </a:r>
          </a:p>
          <a:p>
            <a:pPr>
              <a:spcBef>
                <a:spcPts val="600"/>
              </a:spcBef>
              <a:spcAft>
                <a:spcPts val="0"/>
              </a:spcAft>
              <a:buFont typeface="Arial" panose="020B0604020202020204" pitchFamily="34" charset="0"/>
              <a:buChar char="•"/>
              <a:defRPr/>
            </a:pPr>
            <a:r>
              <a:rPr lang="en-US" sz="2800" dirty="0" smtClean="0"/>
              <a:t>RHIS design process</a:t>
            </a:r>
          </a:p>
          <a:p>
            <a:pPr>
              <a:spcBef>
                <a:spcPts val="600"/>
              </a:spcBef>
              <a:spcAft>
                <a:spcPts val="0"/>
              </a:spcAft>
              <a:buFont typeface="Arial" panose="020B0604020202020204" pitchFamily="34" charset="0"/>
              <a:buChar char="•"/>
              <a:defRPr/>
            </a:pPr>
            <a:r>
              <a:rPr lang="en-US" sz="2800" dirty="0" smtClean="0"/>
              <a:t>RHIS indicators</a:t>
            </a:r>
          </a:p>
        </p:txBody>
      </p:sp>
      <p:sp>
        <p:nvSpPr>
          <p:cNvPr id="4" name="Slide Number Placeholder 3"/>
          <p:cNvSpPr>
            <a:spLocks noGrp="1"/>
          </p:cNvSpPr>
          <p:nvPr>
            <p:ph type="sldNum" sz="quarter" idx="12"/>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charset="0"/>
              </a:defRPr>
            </a:lvl1pPr>
            <a:lvl2pPr marL="742950" indent="-285750">
              <a:spcBef>
                <a:spcPct val="20000"/>
              </a:spcBef>
              <a:buFont typeface="Arial" charset="0"/>
              <a:buChar char="–"/>
              <a:defRPr sz="2800">
                <a:solidFill>
                  <a:schemeClr val="tx1"/>
                </a:solidFill>
                <a:latin typeface="Calibri" charset="0"/>
              </a:defRPr>
            </a:lvl2pPr>
            <a:lvl3pPr marL="1143000" indent="-228600">
              <a:spcBef>
                <a:spcPct val="20000"/>
              </a:spcBef>
              <a:buFont typeface="Arial" charset="0"/>
              <a:buChar char="•"/>
              <a:defRPr sz="2400">
                <a:solidFill>
                  <a:schemeClr val="tx1"/>
                </a:solidFill>
                <a:latin typeface="Calibri" charset="0"/>
              </a:defRPr>
            </a:lvl3pPr>
            <a:lvl4pPr marL="1600200" indent="-228600">
              <a:spcBef>
                <a:spcPct val="20000"/>
              </a:spcBef>
              <a:buFont typeface="Arial" charset="0"/>
              <a:buChar char="–"/>
              <a:defRPr sz="2000">
                <a:solidFill>
                  <a:schemeClr val="tx1"/>
                </a:solidFill>
                <a:latin typeface="Calibri" charset="0"/>
              </a:defRPr>
            </a:lvl4pPr>
            <a:lvl5pPr marL="2057400" indent="-228600">
              <a:spcBef>
                <a:spcPct val="20000"/>
              </a:spcBef>
              <a:buFont typeface="Arial" charset="0"/>
              <a:buChar char="»"/>
              <a:defRPr sz="2000">
                <a:solidFill>
                  <a:schemeClr val="tx1"/>
                </a:solidFill>
                <a:latin typeface="Calibri"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defRPr>
            </a:lvl9pPr>
          </a:lstStyle>
          <a:p>
            <a:pPr>
              <a:spcBef>
                <a:spcPct val="0"/>
              </a:spcBef>
              <a:buFontTx/>
              <a:buNone/>
            </a:pPr>
            <a:r>
              <a:rPr lang="en-US" altLang="en-US" sz="1400" dirty="0">
                <a:solidFill>
                  <a:srgbClr val="898989"/>
                </a:solidFill>
                <a:ea typeface="Arial" charset="0"/>
                <a:cs typeface="Arial" charset="0"/>
              </a:rPr>
              <a:t>3</a:t>
            </a:r>
          </a:p>
        </p:txBody>
      </p:sp>
    </p:spTree>
    <p:extLst>
      <p:ext uri="{BB962C8B-B14F-4D97-AF65-F5344CB8AC3E}">
        <p14:creationId xmlns:p14="http://schemas.microsoft.com/office/powerpoint/2010/main" val="17263662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381000" y="94284"/>
            <a:ext cx="8610600" cy="944562"/>
          </a:xfrm>
        </p:spPr>
        <p:txBody>
          <a:bodyPr/>
          <a:lstStyle/>
          <a:p>
            <a:r>
              <a:rPr lang="en-US" altLang="en-US" sz="2800" dirty="0" smtClean="0"/>
              <a:t>The </a:t>
            </a:r>
            <a:r>
              <a:rPr lang="en-US" altLang="en-US" sz="2800" smtClean="0"/>
              <a:t>Roadmap for </a:t>
            </a:r>
            <a:r>
              <a:rPr lang="en-US" altLang="en-US" sz="2800" dirty="0" smtClean="0"/>
              <a:t>RHIS </a:t>
            </a:r>
            <a:r>
              <a:rPr lang="en-US" altLang="en-US" sz="2800" dirty="0"/>
              <a:t>Design and </a:t>
            </a:r>
            <a:r>
              <a:rPr lang="en-US" altLang="en-US" sz="2800" dirty="0" smtClean="0"/>
              <a:t>Reform</a:t>
            </a:r>
            <a:endParaRPr lang="en-US" altLang="en-US" sz="2800" dirty="0"/>
          </a:p>
        </p:txBody>
      </p:sp>
      <p:sp>
        <p:nvSpPr>
          <p:cNvPr id="3" name="Content Placeholder 2"/>
          <p:cNvSpPr>
            <a:spLocks noGrp="1"/>
          </p:cNvSpPr>
          <p:nvPr>
            <p:ph idx="1"/>
          </p:nvPr>
        </p:nvSpPr>
        <p:spPr>
          <a:xfrm>
            <a:off x="449766" y="1508065"/>
            <a:ext cx="8229600" cy="5213409"/>
          </a:xfrm>
        </p:spPr>
        <p:txBody>
          <a:bodyPr/>
          <a:lstStyle/>
          <a:p>
            <a:pPr marL="0" indent="0">
              <a:spcBef>
                <a:spcPts val="600"/>
              </a:spcBef>
              <a:spcAft>
                <a:spcPts val="0"/>
              </a:spcAft>
              <a:buFont typeface="Arial" panose="020B0604020202020204" pitchFamily="34" charset="0"/>
              <a:buNone/>
              <a:defRPr/>
            </a:pPr>
            <a:r>
              <a:rPr lang="en-US" sz="2000" b="1" dirty="0" smtClean="0"/>
              <a:t>Phase 1. Leadership, Coordination, and Assessment</a:t>
            </a:r>
          </a:p>
          <a:p>
            <a:pPr>
              <a:spcBef>
                <a:spcPts val="600"/>
              </a:spcBef>
              <a:spcAft>
                <a:spcPts val="0"/>
              </a:spcAft>
              <a:buFont typeface="Arial" panose="020B0604020202020204" pitchFamily="34" charset="0"/>
              <a:buChar char="•"/>
              <a:defRPr/>
            </a:pPr>
            <a:r>
              <a:rPr lang="en-US" sz="2000" dirty="0" smtClean="0"/>
              <a:t>Identify strong RHIS leadership</a:t>
            </a:r>
          </a:p>
          <a:p>
            <a:pPr>
              <a:spcBef>
                <a:spcPts val="600"/>
              </a:spcBef>
              <a:spcAft>
                <a:spcPts val="0"/>
              </a:spcAft>
              <a:buFont typeface="Arial" panose="020B0604020202020204" pitchFamily="34" charset="0"/>
              <a:buChar char="•"/>
              <a:defRPr/>
            </a:pPr>
            <a:r>
              <a:rPr lang="en-US" sz="2000" dirty="0" smtClean="0"/>
              <a:t>Convene stakeholders</a:t>
            </a:r>
          </a:p>
          <a:p>
            <a:pPr>
              <a:spcBef>
                <a:spcPts val="600"/>
              </a:spcBef>
              <a:spcAft>
                <a:spcPts val="0"/>
              </a:spcAft>
              <a:buFont typeface="Arial" panose="020B0604020202020204" pitchFamily="34" charset="0"/>
              <a:buChar char="•"/>
              <a:defRPr/>
            </a:pPr>
            <a:r>
              <a:rPr lang="en-US" sz="2000" dirty="0" smtClean="0"/>
              <a:t>Build consensus on stakeholder engagement</a:t>
            </a:r>
          </a:p>
          <a:p>
            <a:pPr>
              <a:spcBef>
                <a:spcPts val="600"/>
              </a:spcBef>
              <a:spcAft>
                <a:spcPts val="0"/>
              </a:spcAft>
              <a:buFont typeface="Arial" panose="020B0604020202020204" pitchFamily="34" charset="0"/>
              <a:buChar char="•"/>
              <a:defRPr/>
            </a:pPr>
            <a:r>
              <a:rPr lang="en-US" sz="2000" dirty="0" smtClean="0"/>
              <a:t>Select the right assessment tool based on the health planning process</a:t>
            </a:r>
          </a:p>
          <a:p>
            <a:pPr marL="0" indent="0">
              <a:spcBef>
                <a:spcPts val="600"/>
              </a:spcBef>
              <a:spcAft>
                <a:spcPts val="0"/>
              </a:spcAft>
              <a:buFont typeface="Arial" panose="020B0604020202020204" pitchFamily="34" charset="0"/>
              <a:buNone/>
              <a:defRPr/>
            </a:pPr>
            <a:r>
              <a:rPr lang="en-US" sz="2000" b="1" dirty="0" smtClean="0"/>
              <a:t>Phase 2. RHIS Design/Reform Process </a:t>
            </a:r>
          </a:p>
          <a:p>
            <a:pPr>
              <a:spcBef>
                <a:spcPts val="600"/>
              </a:spcBef>
              <a:spcAft>
                <a:spcPts val="0"/>
              </a:spcAft>
              <a:defRPr/>
            </a:pPr>
            <a:r>
              <a:rPr lang="en-US" sz="2000" dirty="0" smtClean="0"/>
              <a:t>Identify routine information needs and indicators</a:t>
            </a:r>
          </a:p>
          <a:p>
            <a:pPr>
              <a:spcBef>
                <a:spcPts val="600"/>
              </a:spcBef>
              <a:spcAft>
                <a:spcPts val="0"/>
              </a:spcAft>
              <a:buFont typeface="Arial" panose="020B0604020202020204" pitchFamily="34" charset="0"/>
              <a:buChar char="•"/>
              <a:defRPr/>
            </a:pPr>
            <a:r>
              <a:rPr lang="en-US" sz="2000" dirty="0" smtClean="0"/>
              <a:t>List data elements for RHIS indicators</a:t>
            </a:r>
          </a:p>
          <a:p>
            <a:pPr>
              <a:spcBef>
                <a:spcPts val="600"/>
              </a:spcBef>
              <a:spcAft>
                <a:spcPts val="0"/>
              </a:spcAft>
              <a:buFont typeface="Arial" panose="020B0604020202020204" pitchFamily="34" charset="0"/>
              <a:buChar char="•"/>
              <a:defRPr/>
            </a:pPr>
            <a:r>
              <a:rPr lang="en-US" sz="2000" dirty="0" smtClean="0"/>
              <a:t>Design/reform RHIS tools (for data collection, transmission, analysis, visualization, and use); RHIS management processes</a:t>
            </a:r>
          </a:p>
          <a:p>
            <a:pPr>
              <a:spcBef>
                <a:spcPts val="600"/>
              </a:spcBef>
              <a:spcAft>
                <a:spcPts val="0"/>
              </a:spcAft>
              <a:buNone/>
              <a:defRPr/>
            </a:pPr>
            <a:r>
              <a:rPr lang="en-US" sz="2000" b="1" dirty="0" smtClean="0"/>
              <a:t>Phase 3. Implementation</a:t>
            </a:r>
          </a:p>
        </p:txBody>
      </p:sp>
      <p:sp>
        <p:nvSpPr>
          <p:cNvPr id="4" name="Slide Number Placeholder 3"/>
          <p:cNvSpPr>
            <a:spLocks noGrp="1"/>
          </p:cNvSpPr>
          <p:nvPr>
            <p:ph type="sldNum" sz="quarter" idx="12"/>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charset="0"/>
              </a:defRPr>
            </a:lvl1pPr>
            <a:lvl2pPr marL="742950" indent="-285750">
              <a:spcBef>
                <a:spcPct val="20000"/>
              </a:spcBef>
              <a:buFont typeface="Arial" charset="0"/>
              <a:buChar char="–"/>
              <a:defRPr sz="2800">
                <a:solidFill>
                  <a:schemeClr val="tx1"/>
                </a:solidFill>
                <a:latin typeface="Calibri" charset="0"/>
              </a:defRPr>
            </a:lvl2pPr>
            <a:lvl3pPr marL="1143000" indent="-228600">
              <a:spcBef>
                <a:spcPct val="20000"/>
              </a:spcBef>
              <a:buFont typeface="Arial" charset="0"/>
              <a:buChar char="•"/>
              <a:defRPr sz="2400">
                <a:solidFill>
                  <a:schemeClr val="tx1"/>
                </a:solidFill>
                <a:latin typeface="Calibri" charset="0"/>
              </a:defRPr>
            </a:lvl3pPr>
            <a:lvl4pPr marL="1600200" indent="-228600">
              <a:spcBef>
                <a:spcPct val="20000"/>
              </a:spcBef>
              <a:buFont typeface="Arial" charset="0"/>
              <a:buChar char="–"/>
              <a:defRPr sz="2000">
                <a:solidFill>
                  <a:schemeClr val="tx1"/>
                </a:solidFill>
                <a:latin typeface="Calibri" charset="0"/>
              </a:defRPr>
            </a:lvl4pPr>
            <a:lvl5pPr marL="2057400" indent="-228600">
              <a:spcBef>
                <a:spcPct val="20000"/>
              </a:spcBef>
              <a:buFont typeface="Arial" charset="0"/>
              <a:buChar char="»"/>
              <a:defRPr sz="2000">
                <a:solidFill>
                  <a:schemeClr val="tx1"/>
                </a:solidFill>
                <a:latin typeface="Calibri"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defRPr>
            </a:lvl9pPr>
          </a:lstStyle>
          <a:p>
            <a:pPr>
              <a:spcBef>
                <a:spcPct val="0"/>
              </a:spcBef>
              <a:buFontTx/>
              <a:buNone/>
            </a:pPr>
            <a:r>
              <a:rPr lang="en-US" altLang="en-US" sz="1400" dirty="0" smtClean="0">
                <a:solidFill>
                  <a:srgbClr val="898989"/>
                </a:solidFill>
                <a:ea typeface="Arial" charset="0"/>
                <a:cs typeface="Arial" charset="0"/>
              </a:rPr>
              <a:t>4</a:t>
            </a:r>
            <a:endParaRPr lang="en-US" altLang="en-US" sz="1400" dirty="0">
              <a:solidFill>
                <a:srgbClr val="898989"/>
              </a:solidFill>
              <a:ea typeface="Arial" charset="0"/>
              <a:cs typeface="Arial" charset="0"/>
            </a:endParaRPr>
          </a:p>
        </p:txBody>
      </p:sp>
    </p:spTree>
    <p:extLst>
      <p:ext uri="{BB962C8B-B14F-4D97-AF65-F5344CB8AC3E}">
        <p14:creationId xmlns:p14="http://schemas.microsoft.com/office/powerpoint/2010/main" val="22551251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pPr eaLnBrk="1" hangingPunct="1"/>
            <a:r>
              <a:rPr lang="en-US" altLang="en-US" b="1" dirty="0"/>
              <a:t>Convening </a:t>
            </a:r>
            <a:r>
              <a:rPr lang="en-US" altLang="en-US" b="1" dirty="0" smtClean="0"/>
              <a:t>and Engaging Stakeholders </a:t>
            </a:r>
            <a:endParaRPr lang="en-US" altLang="en-US" dirty="0"/>
          </a:p>
        </p:txBody>
      </p:sp>
      <p:sp>
        <p:nvSpPr>
          <p:cNvPr id="28675" name="Content Placeholder 2"/>
          <p:cNvSpPr>
            <a:spLocks noGrp="1"/>
          </p:cNvSpPr>
          <p:nvPr>
            <p:ph idx="1"/>
          </p:nvPr>
        </p:nvSpPr>
        <p:spPr>
          <a:xfrm>
            <a:off x="457200" y="1295401"/>
            <a:ext cx="8229600" cy="5426074"/>
          </a:xfrm>
        </p:spPr>
        <p:txBody>
          <a:bodyPr/>
          <a:lstStyle/>
          <a:p>
            <a:pPr marL="0" indent="0" eaLnBrk="1" hangingPunct="1">
              <a:buFont typeface="Arial" charset="0"/>
              <a:buNone/>
            </a:pPr>
            <a:endParaRPr lang="en-US" altLang="en-US" sz="2000" b="1" dirty="0" smtClean="0"/>
          </a:p>
          <a:p>
            <a:pPr marL="0" indent="0" eaLnBrk="1" hangingPunct="1">
              <a:buFont typeface="Arial" charset="0"/>
              <a:buNone/>
            </a:pPr>
            <a:r>
              <a:rPr lang="en-US" altLang="en-US" sz="2400" b="1" dirty="0" smtClean="0"/>
              <a:t>Why </a:t>
            </a:r>
            <a:r>
              <a:rPr lang="en-US" altLang="en-US" sz="2400" b="1" dirty="0"/>
              <a:t>is stakeholder engagement necessary?</a:t>
            </a:r>
          </a:p>
          <a:p>
            <a:pPr lvl="1" eaLnBrk="1" hangingPunct="1">
              <a:buFont typeface="Arial" charset="0"/>
              <a:buChar char="•"/>
            </a:pPr>
            <a:r>
              <a:rPr lang="en-US" altLang="en-US" sz="2400" dirty="0"/>
              <a:t>Fosters ownership of RHIS strengthening</a:t>
            </a:r>
          </a:p>
          <a:p>
            <a:pPr lvl="1" eaLnBrk="1" hangingPunct="1">
              <a:buFont typeface="Arial" charset="0"/>
              <a:buChar char="•"/>
            </a:pPr>
            <a:r>
              <a:rPr lang="en-US" altLang="en-US" sz="2400" dirty="0"/>
              <a:t>Promotes coordination, collaboration, and contribution</a:t>
            </a:r>
          </a:p>
          <a:p>
            <a:pPr lvl="1" eaLnBrk="1" hangingPunct="1">
              <a:spcBef>
                <a:spcPts val="0"/>
              </a:spcBef>
              <a:spcAft>
                <a:spcPts val="1800"/>
              </a:spcAft>
              <a:buFont typeface="Arial" charset="0"/>
              <a:buChar char="•"/>
            </a:pPr>
            <a:r>
              <a:rPr lang="en-US" altLang="en-US" sz="2400" dirty="0"/>
              <a:t>Ensures that RHIS strengthening efforts move forward and lead to the desired outputs, that they are acceptable and relevant, and that RHIS produces </a:t>
            </a:r>
            <a:r>
              <a:rPr lang="en-US" altLang="en-US" sz="2400" dirty="0" smtClean="0"/>
              <a:t>good-quality </a:t>
            </a:r>
            <a:r>
              <a:rPr lang="en-US" altLang="en-US" sz="2400" dirty="0"/>
              <a:t>data </a:t>
            </a:r>
            <a:r>
              <a:rPr lang="en-US" altLang="en-US" sz="2400" dirty="0" smtClean="0"/>
              <a:t>that are used</a:t>
            </a:r>
            <a:endParaRPr lang="en-US" altLang="en-US" sz="2400" dirty="0"/>
          </a:p>
        </p:txBody>
      </p:sp>
      <p:sp>
        <p:nvSpPr>
          <p:cNvPr id="4" name="Slide Number Placeholder 3"/>
          <p:cNvSpPr>
            <a:spLocks noGrp="1"/>
          </p:cNvSpPr>
          <p:nvPr>
            <p:ph type="sldNum" sz="quarter" idx="12"/>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charset="0"/>
              </a:defRPr>
            </a:lvl1pPr>
            <a:lvl2pPr marL="742950" indent="-285750">
              <a:spcBef>
                <a:spcPct val="20000"/>
              </a:spcBef>
              <a:buFont typeface="Arial" charset="0"/>
              <a:buChar char="–"/>
              <a:defRPr sz="2800">
                <a:solidFill>
                  <a:schemeClr val="tx1"/>
                </a:solidFill>
                <a:latin typeface="Calibri" charset="0"/>
              </a:defRPr>
            </a:lvl2pPr>
            <a:lvl3pPr marL="1143000" indent="-228600">
              <a:spcBef>
                <a:spcPct val="20000"/>
              </a:spcBef>
              <a:buFont typeface="Arial" charset="0"/>
              <a:buChar char="•"/>
              <a:defRPr sz="2400">
                <a:solidFill>
                  <a:schemeClr val="tx1"/>
                </a:solidFill>
                <a:latin typeface="Calibri" charset="0"/>
              </a:defRPr>
            </a:lvl3pPr>
            <a:lvl4pPr marL="1600200" indent="-228600">
              <a:spcBef>
                <a:spcPct val="20000"/>
              </a:spcBef>
              <a:buFont typeface="Arial" charset="0"/>
              <a:buChar char="–"/>
              <a:defRPr sz="2000">
                <a:solidFill>
                  <a:schemeClr val="tx1"/>
                </a:solidFill>
                <a:latin typeface="Calibri" charset="0"/>
              </a:defRPr>
            </a:lvl4pPr>
            <a:lvl5pPr marL="2057400" indent="-228600">
              <a:spcBef>
                <a:spcPct val="20000"/>
              </a:spcBef>
              <a:buFont typeface="Arial" charset="0"/>
              <a:buChar char="»"/>
              <a:defRPr sz="2000">
                <a:solidFill>
                  <a:schemeClr val="tx1"/>
                </a:solidFill>
                <a:latin typeface="Calibri"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defRPr>
            </a:lvl9pPr>
          </a:lstStyle>
          <a:p>
            <a:pPr>
              <a:spcBef>
                <a:spcPct val="0"/>
              </a:spcBef>
              <a:buFontTx/>
              <a:buNone/>
            </a:pPr>
            <a:r>
              <a:rPr lang="en-US" altLang="en-US" sz="1400" dirty="0" smtClean="0">
                <a:solidFill>
                  <a:srgbClr val="898989"/>
                </a:solidFill>
                <a:ea typeface="Arial" charset="0"/>
                <a:cs typeface="Arial" charset="0"/>
              </a:rPr>
              <a:t>5</a:t>
            </a:r>
            <a:endParaRPr lang="en-US" altLang="en-US" sz="1400" dirty="0">
              <a:solidFill>
                <a:srgbClr val="898989"/>
              </a:solidFill>
              <a:ea typeface="Arial" charset="0"/>
              <a:cs typeface="Arial"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pPr eaLnBrk="1" hangingPunct="1"/>
            <a:r>
              <a:rPr lang="en-US" altLang="en-US" b="1" dirty="0"/>
              <a:t>Convening </a:t>
            </a:r>
            <a:r>
              <a:rPr lang="en-US" altLang="en-US" b="1" dirty="0" smtClean="0"/>
              <a:t>and Engaging Stakeholders </a:t>
            </a:r>
            <a:endParaRPr lang="en-US" altLang="en-US" dirty="0"/>
          </a:p>
        </p:txBody>
      </p:sp>
      <p:sp>
        <p:nvSpPr>
          <p:cNvPr id="28675" name="Content Placeholder 2"/>
          <p:cNvSpPr>
            <a:spLocks noGrp="1"/>
          </p:cNvSpPr>
          <p:nvPr>
            <p:ph idx="1"/>
          </p:nvPr>
        </p:nvSpPr>
        <p:spPr>
          <a:xfrm>
            <a:off x="457200" y="1295401"/>
            <a:ext cx="8229600" cy="5426074"/>
          </a:xfrm>
        </p:spPr>
        <p:txBody>
          <a:bodyPr/>
          <a:lstStyle/>
          <a:p>
            <a:pPr marL="0" indent="0" eaLnBrk="1" hangingPunct="1">
              <a:buFont typeface="Arial" charset="0"/>
              <a:buNone/>
            </a:pPr>
            <a:endParaRPr lang="en-US" altLang="en-US" sz="2400" b="1" dirty="0" smtClean="0"/>
          </a:p>
          <a:p>
            <a:pPr marL="0" indent="0" eaLnBrk="1" hangingPunct="1">
              <a:buFont typeface="Arial" charset="0"/>
              <a:buNone/>
            </a:pPr>
            <a:r>
              <a:rPr lang="en-US" altLang="en-US" sz="2400" b="1" dirty="0" smtClean="0"/>
              <a:t>Who </a:t>
            </a:r>
            <a:r>
              <a:rPr lang="en-US" altLang="en-US" sz="2400" b="1" dirty="0"/>
              <a:t>leads the process?</a:t>
            </a:r>
          </a:p>
          <a:p>
            <a:pPr lvl="1" eaLnBrk="1" hangingPunct="1">
              <a:buFont typeface="Arial" charset="0"/>
              <a:buChar char="•"/>
            </a:pPr>
            <a:r>
              <a:rPr lang="en-US" altLang="en-US" sz="2400" dirty="0" smtClean="0"/>
              <a:t>The health ministry, ideally through a high-level </a:t>
            </a:r>
            <a:r>
              <a:rPr lang="en-US" altLang="en-US" sz="2400" dirty="0"/>
              <a:t>influential country “champion” with decision-making power who is able and willing to invest time and effort into:</a:t>
            </a:r>
          </a:p>
          <a:p>
            <a:pPr lvl="2" eaLnBrk="1" hangingPunct="1">
              <a:buFont typeface="Courier New" charset="0"/>
              <a:buChar char="o"/>
            </a:pPr>
            <a:r>
              <a:rPr lang="en-US" altLang="en-US" sz="2400" dirty="0"/>
              <a:t>Convening </a:t>
            </a:r>
            <a:r>
              <a:rPr lang="en-US" altLang="en-US" sz="2400" dirty="0" smtClean="0"/>
              <a:t>stakeholders (who are they?)</a:t>
            </a:r>
            <a:endParaRPr lang="en-US" altLang="en-US" sz="2400" dirty="0"/>
          </a:p>
          <a:p>
            <a:pPr lvl="2" eaLnBrk="1" hangingPunct="1">
              <a:buFont typeface="Courier New" charset="0"/>
              <a:buChar char="o"/>
            </a:pPr>
            <a:r>
              <a:rPr lang="en-US" altLang="en-US" sz="2400" dirty="0" smtClean="0"/>
              <a:t>Building consensus among the stakeholders</a:t>
            </a:r>
          </a:p>
          <a:p>
            <a:pPr lvl="2" eaLnBrk="1" hangingPunct="1">
              <a:buFont typeface="Courier New" charset="0"/>
              <a:buChar char="o"/>
            </a:pPr>
            <a:r>
              <a:rPr lang="en-US" altLang="en-US" sz="2400" dirty="0" smtClean="0"/>
              <a:t>Moving </a:t>
            </a:r>
            <a:r>
              <a:rPr lang="en-US" altLang="en-US" sz="2400" dirty="0"/>
              <a:t>the process forward</a:t>
            </a:r>
          </a:p>
        </p:txBody>
      </p:sp>
      <p:sp>
        <p:nvSpPr>
          <p:cNvPr id="4" name="Slide Number Placeholder 3"/>
          <p:cNvSpPr>
            <a:spLocks noGrp="1"/>
          </p:cNvSpPr>
          <p:nvPr>
            <p:ph type="sldNum" sz="quarter" idx="12"/>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charset="0"/>
              </a:defRPr>
            </a:lvl1pPr>
            <a:lvl2pPr marL="742950" indent="-285750">
              <a:spcBef>
                <a:spcPct val="20000"/>
              </a:spcBef>
              <a:buFont typeface="Arial" charset="0"/>
              <a:buChar char="–"/>
              <a:defRPr sz="2800">
                <a:solidFill>
                  <a:schemeClr val="tx1"/>
                </a:solidFill>
                <a:latin typeface="Calibri" charset="0"/>
              </a:defRPr>
            </a:lvl2pPr>
            <a:lvl3pPr marL="1143000" indent="-228600">
              <a:spcBef>
                <a:spcPct val="20000"/>
              </a:spcBef>
              <a:buFont typeface="Arial" charset="0"/>
              <a:buChar char="•"/>
              <a:defRPr sz="2400">
                <a:solidFill>
                  <a:schemeClr val="tx1"/>
                </a:solidFill>
                <a:latin typeface="Calibri" charset="0"/>
              </a:defRPr>
            </a:lvl3pPr>
            <a:lvl4pPr marL="1600200" indent="-228600">
              <a:spcBef>
                <a:spcPct val="20000"/>
              </a:spcBef>
              <a:buFont typeface="Arial" charset="0"/>
              <a:buChar char="–"/>
              <a:defRPr sz="2000">
                <a:solidFill>
                  <a:schemeClr val="tx1"/>
                </a:solidFill>
                <a:latin typeface="Calibri" charset="0"/>
              </a:defRPr>
            </a:lvl4pPr>
            <a:lvl5pPr marL="2057400" indent="-228600">
              <a:spcBef>
                <a:spcPct val="20000"/>
              </a:spcBef>
              <a:buFont typeface="Arial" charset="0"/>
              <a:buChar char="»"/>
              <a:defRPr sz="2000">
                <a:solidFill>
                  <a:schemeClr val="tx1"/>
                </a:solidFill>
                <a:latin typeface="Calibri"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defRPr>
            </a:lvl9pPr>
          </a:lstStyle>
          <a:p>
            <a:pPr>
              <a:spcBef>
                <a:spcPct val="0"/>
              </a:spcBef>
              <a:buFontTx/>
              <a:buNone/>
            </a:pPr>
            <a:r>
              <a:rPr lang="en-US" altLang="en-US" sz="1400" dirty="0" smtClean="0">
                <a:solidFill>
                  <a:srgbClr val="898989"/>
                </a:solidFill>
                <a:ea typeface="Arial" charset="0"/>
                <a:cs typeface="Arial" charset="0"/>
              </a:rPr>
              <a:t>6</a:t>
            </a:r>
            <a:endParaRPr lang="en-US" altLang="en-US" sz="1400" dirty="0">
              <a:solidFill>
                <a:srgbClr val="898989"/>
              </a:solidFill>
              <a:ea typeface="Arial" charset="0"/>
              <a:cs typeface="Arial" charset="0"/>
            </a:endParaRPr>
          </a:p>
        </p:txBody>
      </p:sp>
    </p:spTree>
    <p:extLst>
      <p:ext uri="{BB962C8B-B14F-4D97-AF65-F5344CB8AC3E}">
        <p14:creationId xmlns:p14="http://schemas.microsoft.com/office/powerpoint/2010/main" val="4117619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7200533" cy="430887"/>
          </a:xfrm>
        </p:spPr>
        <p:txBody>
          <a:bodyPr/>
          <a:lstStyle/>
          <a:p>
            <a:r>
              <a:rPr lang="en-US" altLang="en-US" sz="2800" dirty="0">
                <a:solidFill>
                  <a:schemeClr val="bg1"/>
                </a:solidFill>
                <a:latin typeface="Century Gothic" panose="020B0502020202020204" pitchFamily="34" charset="0"/>
              </a:rPr>
              <a:t>Building Consensus for RHIS Improvement</a:t>
            </a:r>
            <a:endParaRPr lang="en-US" sz="2800" dirty="0">
              <a:solidFill>
                <a:schemeClr val="bg1"/>
              </a:solidFill>
              <a:latin typeface="Century Gothic" panose="020B0502020202020204" pitchFamily="34" charset="0"/>
            </a:endParaRPr>
          </a:p>
        </p:txBody>
      </p:sp>
      <p:sp>
        <p:nvSpPr>
          <p:cNvPr id="675843" name="Rectangle 3"/>
          <p:cNvSpPr>
            <a:spLocks noGrp="1" noChangeArrowheads="1"/>
          </p:cNvSpPr>
          <p:nvPr>
            <p:ph type="body" idx="1"/>
          </p:nvPr>
        </p:nvSpPr>
        <p:spPr>
          <a:xfrm>
            <a:off x="990600" y="1752600"/>
            <a:ext cx="7089740" cy="3831818"/>
          </a:xfrm>
        </p:spPr>
        <p:txBody>
          <a:bodyPr/>
          <a:lstStyle/>
          <a:p>
            <a:pPr>
              <a:buFontTx/>
              <a:buNone/>
            </a:pPr>
            <a:r>
              <a:rPr lang="en-US" altLang="en-US" sz="3200" dirty="0">
                <a:latin typeface="Century Gothic" panose="020B0502020202020204" pitchFamily="34" charset="0"/>
              </a:rPr>
              <a:t>Consensus building helps to:</a:t>
            </a:r>
          </a:p>
          <a:p>
            <a:pPr marL="696041" lvl="1" indent="-285750">
              <a:spcBef>
                <a:spcPts val="1200"/>
              </a:spcBef>
              <a:spcAft>
                <a:spcPts val="600"/>
              </a:spcAft>
              <a:buFont typeface="Arial" panose="020B0604020202020204" pitchFamily="34" charset="0"/>
              <a:buChar char="•"/>
            </a:pPr>
            <a:r>
              <a:rPr lang="en-US" altLang="en-US" sz="2800" dirty="0">
                <a:latin typeface="Century Gothic" panose="020B0502020202020204" pitchFamily="34" charset="0"/>
              </a:rPr>
              <a:t>Minimize </a:t>
            </a:r>
            <a:r>
              <a:rPr lang="en-US" altLang="en-US" sz="2800" dirty="0" smtClean="0">
                <a:latin typeface="Century Gothic" panose="020B0502020202020204" pitchFamily="34" charset="0"/>
              </a:rPr>
              <a:t>obstacles (from those opposed to change)</a:t>
            </a:r>
            <a:endParaRPr lang="en-US" altLang="en-US" sz="2800" dirty="0">
              <a:latin typeface="Century Gothic" panose="020B0502020202020204" pitchFamily="34" charset="0"/>
            </a:endParaRPr>
          </a:p>
          <a:p>
            <a:pPr marL="696041" lvl="1" indent="-285750">
              <a:spcBef>
                <a:spcPts val="1200"/>
              </a:spcBef>
              <a:spcAft>
                <a:spcPts val="600"/>
              </a:spcAft>
              <a:buFont typeface="Arial" panose="020B0604020202020204" pitchFamily="34" charset="0"/>
              <a:buChar char="•"/>
            </a:pPr>
            <a:r>
              <a:rPr lang="en-US" altLang="en-US" sz="2800" dirty="0">
                <a:latin typeface="Century Gothic" panose="020B0502020202020204" pitchFamily="34" charset="0"/>
              </a:rPr>
              <a:t>Increase sense of ownership in the process</a:t>
            </a:r>
          </a:p>
          <a:p>
            <a:pPr marL="696041" lvl="1" indent="-285750">
              <a:spcBef>
                <a:spcPts val="1200"/>
              </a:spcBef>
              <a:spcAft>
                <a:spcPts val="600"/>
              </a:spcAft>
              <a:buFont typeface="Arial" panose="020B0604020202020204" pitchFamily="34" charset="0"/>
              <a:buChar char="•"/>
            </a:pPr>
            <a:r>
              <a:rPr lang="en-US" altLang="en-US" sz="2800" dirty="0">
                <a:latin typeface="Century Gothic" panose="020B0502020202020204" pitchFamily="34" charset="0"/>
              </a:rPr>
              <a:t>Increase chance of </a:t>
            </a:r>
            <a:r>
              <a:rPr lang="en-US" altLang="en-US" sz="2800" dirty="0" smtClean="0">
                <a:latin typeface="Century Gothic" panose="020B0502020202020204" pitchFamily="34" charset="0"/>
              </a:rPr>
              <a:t>accessing and aligning resources</a:t>
            </a:r>
            <a:endParaRPr lang="en-US" altLang="en-US" sz="2800" dirty="0">
              <a:latin typeface="Century Gothic" panose="020B0502020202020204" pitchFamily="34" charset="0"/>
            </a:endParaRPr>
          </a:p>
          <a:p>
            <a:endParaRPr lang="en-US" altLang="en-US" sz="3200" dirty="0">
              <a:latin typeface="Century Gothic" panose="020B0502020202020204" pitchFamily="34" charset="0"/>
            </a:endParaRPr>
          </a:p>
        </p:txBody>
      </p:sp>
      <p:sp>
        <p:nvSpPr>
          <p:cNvPr id="4" name="Slide Number Placeholder 3"/>
          <p:cNvSpPr>
            <a:spLocks noGrp="1"/>
          </p:cNvSpPr>
          <p:nvPr>
            <p:ph type="sldNum" sz="quarter" idx="12"/>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charset="0"/>
              </a:defRPr>
            </a:lvl1pPr>
            <a:lvl2pPr marL="742950" indent="-285750">
              <a:spcBef>
                <a:spcPct val="20000"/>
              </a:spcBef>
              <a:buFont typeface="Arial" charset="0"/>
              <a:buChar char="–"/>
              <a:defRPr sz="2800">
                <a:solidFill>
                  <a:schemeClr val="tx1"/>
                </a:solidFill>
                <a:latin typeface="Calibri" charset="0"/>
              </a:defRPr>
            </a:lvl2pPr>
            <a:lvl3pPr marL="1143000" indent="-228600">
              <a:spcBef>
                <a:spcPct val="20000"/>
              </a:spcBef>
              <a:buFont typeface="Arial" charset="0"/>
              <a:buChar char="•"/>
              <a:defRPr sz="2400">
                <a:solidFill>
                  <a:schemeClr val="tx1"/>
                </a:solidFill>
                <a:latin typeface="Calibri" charset="0"/>
              </a:defRPr>
            </a:lvl3pPr>
            <a:lvl4pPr marL="1600200" indent="-228600">
              <a:spcBef>
                <a:spcPct val="20000"/>
              </a:spcBef>
              <a:buFont typeface="Arial" charset="0"/>
              <a:buChar char="–"/>
              <a:defRPr sz="2000">
                <a:solidFill>
                  <a:schemeClr val="tx1"/>
                </a:solidFill>
                <a:latin typeface="Calibri" charset="0"/>
              </a:defRPr>
            </a:lvl4pPr>
            <a:lvl5pPr marL="2057400" indent="-228600">
              <a:spcBef>
                <a:spcPct val="20000"/>
              </a:spcBef>
              <a:buFont typeface="Arial" charset="0"/>
              <a:buChar char="»"/>
              <a:defRPr sz="2000">
                <a:solidFill>
                  <a:schemeClr val="tx1"/>
                </a:solidFill>
                <a:latin typeface="Calibri"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defRPr>
            </a:lvl9pPr>
          </a:lstStyle>
          <a:p>
            <a:pPr>
              <a:spcBef>
                <a:spcPct val="0"/>
              </a:spcBef>
              <a:buFontTx/>
              <a:buNone/>
            </a:pPr>
            <a:r>
              <a:rPr lang="en-US" altLang="en-US" sz="1400" dirty="0">
                <a:solidFill>
                  <a:srgbClr val="898989"/>
                </a:solidFill>
                <a:ea typeface="Arial" charset="0"/>
                <a:cs typeface="Arial" charset="0"/>
              </a:rPr>
              <a:t>7</a:t>
            </a:r>
          </a:p>
        </p:txBody>
      </p:sp>
    </p:spTree>
    <p:extLst>
      <p:ext uri="{BB962C8B-B14F-4D97-AF65-F5344CB8AC3E}">
        <p14:creationId xmlns:p14="http://schemas.microsoft.com/office/powerpoint/2010/main" val="41423014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pPr eaLnBrk="1" hangingPunct="1"/>
            <a:r>
              <a:rPr lang="en-US" dirty="0" smtClean="0">
                <a:latin typeface="Century Gothic" panose="020B0502020202020204" pitchFamily="34" charset="0"/>
              </a:rPr>
              <a:t>Stakeholder Analysis Matrix</a:t>
            </a:r>
            <a:endParaRPr lang="en-US" altLang="en-US" b="1" dirty="0"/>
          </a:p>
        </p:txBody>
      </p:sp>
      <p:graphicFrame>
        <p:nvGraphicFramePr>
          <p:cNvPr id="6" name="Content Placeholder 3"/>
          <p:cNvGraphicFramePr>
            <a:graphicFrameLocks/>
          </p:cNvGraphicFramePr>
          <p:nvPr>
            <p:extLst>
              <p:ext uri="{D42A27DB-BD31-4B8C-83A1-F6EECF244321}">
                <p14:modId xmlns:p14="http://schemas.microsoft.com/office/powerpoint/2010/main" val="1607874314"/>
              </p:ext>
            </p:extLst>
          </p:nvPr>
        </p:nvGraphicFramePr>
        <p:xfrm>
          <a:off x="3313" y="1219201"/>
          <a:ext cx="9144000" cy="5638800"/>
        </p:xfrm>
        <a:graphic>
          <a:graphicData uri="http://schemas.openxmlformats.org/drawingml/2006/table">
            <a:tbl>
              <a:tblPr firstRow="1" bandRow="1">
                <a:tableStyleId>{5940675A-B579-460E-94D1-54222C63F5DA}</a:tableStyleId>
              </a:tblPr>
              <a:tblGrid>
                <a:gridCol w="1524000">
                  <a:extLst>
                    <a:ext uri="{9D8B030D-6E8A-4147-A177-3AD203B41FA5}">
                      <a16:colId xmlns:a16="http://schemas.microsoft.com/office/drawing/2014/main" val="20000"/>
                    </a:ext>
                  </a:extLst>
                </a:gridCol>
                <a:gridCol w="1436914">
                  <a:extLst>
                    <a:ext uri="{9D8B030D-6E8A-4147-A177-3AD203B41FA5}">
                      <a16:colId xmlns:a16="http://schemas.microsoft.com/office/drawing/2014/main" val="20001"/>
                    </a:ext>
                  </a:extLst>
                </a:gridCol>
                <a:gridCol w="1611087">
                  <a:extLst>
                    <a:ext uri="{9D8B030D-6E8A-4147-A177-3AD203B41FA5}">
                      <a16:colId xmlns:a16="http://schemas.microsoft.com/office/drawing/2014/main" val="20002"/>
                    </a:ext>
                  </a:extLst>
                </a:gridCol>
                <a:gridCol w="1447799">
                  <a:extLst>
                    <a:ext uri="{9D8B030D-6E8A-4147-A177-3AD203B41FA5}">
                      <a16:colId xmlns:a16="http://schemas.microsoft.com/office/drawing/2014/main" val="20003"/>
                    </a:ext>
                  </a:extLst>
                </a:gridCol>
                <a:gridCol w="1447800">
                  <a:extLst>
                    <a:ext uri="{9D8B030D-6E8A-4147-A177-3AD203B41FA5}">
                      <a16:colId xmlns:a16="http://schemas.microsoft.com/office/drawing/2014/main" val="20004"/>
                    </a:ext>
                  </a:extLst>
                </a:gridCol>
                <a:gridCol w="1676400">
                  <a:extLst>
                    <a:ext uri="{9D8B030D-6E8A-4147-A177-3AD203B41FA5}">
                      <a16:colId xmlns:a16="http://schemas.microsoft.com/office/drawing/2014/main" val="20005"/>
                    </a:ext>
                  </a:extLst>
                </a:gridCol>
              </a:tblGrid>
              <a:tr h="255038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u="none" strike="noStrike" cap="none" normalizeH="0" baseline="0" dirty="0" smtClean="0">
                          <a:ln>
                            <a:noFill/>
                          </a:ln>
                          <a:effectLst/>
                          <a:latin typeface="Century Gothic" panose="020B0502020202020204" pitchFamily="34" charset="0"/>
                        </a:rPr>
                        <a:t>Name of stakeholder organization, group or individual</a:t>
                      </a:r>
                      <a:endParaRPr kumimoji="0" lang="en-US" sz="1600" b="1" i="0" u="none" strike="noStrike" cap="none" normalizeH="0" baseline="0" dirty="0" smtClean="0">
                        <a:ln>
                          <a:noFill/>
                        </a:ln>
                        <a:solidFill>
                          <a:schemeClr val="bg1">
                            <a:lumMod val="20000"/>
                            <a:lumOff val="80000"/>
                          </a:schemeClr>
                        </a:solidFill>
                        <a:effectLst/>
                        <a:latin typeface="Century Gothic" panose="020B0502020202020204" pitchFamily="34" charset="0"/>
                        <a:ea typeface="Times New Roman" pitchFamily="18" charset="0"/>
                        <a:cs typeface="Arial" charset="0"/>
                      </a:endParaRPr>
                    </a:p>
                  </a:txBody>
                  <a:tcPr marL="91446" marR="91446" marT="45723" marB="45723" horzOverflow="overflow">
                    <a:solidFill>
                      <a:schemeClr val="accent3">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u="none" strike="noStrike" cap="none" normalizeH="0" baseline="0" dirty="0" smtClean="0">
                          <a:ln>
                            <a:noFill/>
                          </a:ln>
                          <a:effectLst/>
                          <a:latin typeface="Century Gothic" panose="020B0502020202020204" pitchFamily="34" charset="0"/>
                        </a:rPr>
                        <a:t>Stakeholder description:</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1" u="none" strike="noStrike" cap="none" normalizeH="0" baseline="0" dirty="0" smtClean="0">
                          <a:ln>
                            <a:noFill/>
                          </a:ln>
                          <a:effectLst/>
                          <a:latin typeface="Century Gothic" panose="020B0502020202020204" pitchFamily="34" charset="0"/>
                        </a:rPr>
                        <a:t>primary purpose, affiliation, funding</a:t>
                      </a:r>
                      <a:endParaRPr kumimoji="0" lang="en-US" sz="1600" b="1" i="0" u="none" strike="noStrike" cap="none" normalizeH="0" baseline="0" dirty="0" smtClean="0">
                        <a:ln>
                          <a:noFill/>
                        </a:ln>
                        <a:solidFill>
                          <a:schemeClr val="bg1">
                            <a:lumMod val="20000"/>
                            <a:lumOff val="80000"/>
                          </a:schemeClr>
                        </a:solidFill>
                        <a:effectLst/>
                        <a:latin typeface="Century Gothic" panose="020B0502020202020204" pitchFamily="34" charset="0"/>
                        <a:ea typeface="Times New Roman" pitchFamily="18" charset="0"/>
                        <a:cs typeface="Arial" charset="0"/>
                      </a:endParaRPr>
                    </a:p>
                  </a:txBody>
                  <a:tcPr marL="91446" marR="91446" marT="45723" marB="45723" horzOverflow="overflow">
                    <a:solidFill>
                      <a:schemeClr val="accent3">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u="none" strike="noStrike" cap="none" normalizeH="0" baseline="0" dirty="0" smtClean="0">
                          <a:ln>
                            <a:noFill/>
                          </a:ln>
                          <a:effectLst/>
                          <a:latin typeface="Century Gothic" panose="020B0502020202020204" pitchFamily="34" charset="0"/>
                        </a:rPr>
                        <a:t>Stakeholder’s interest in the process: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1" u="none" strike="noStrike" cap="none" normalizeH="0" baseline="0" dirty="0" smtClean="0">
                          <a:ln>
                            <a:noFill/>
                          </a:ln>
                          <a:effectLst/>
                          <a:latin typeface="Century Gothic" panose="020B0502020202020204" pitchFamily="34" charset="0"/>
                        </a:rPr>
                        <a:t>support or oppose the activity, to what extent, and why?</a:t>
                      </a:r>
                      <a:endParaRPr kumimoji="0" lang="en-US" sz="1600" b="1" i="0" u="none" strike="noStrike" cap="none" normalizeH="0" baseline="0" dirty="0" smtClean="0">
                        <a:ln>
                          <a:noFill/>
                        </a:ln>
                        <a:solidFill>
                          <a:schemeClr val="bg1">
                            <a:lumMod val="20000"/>
                            <a:lumOff val="80000"/>
                          </a:schemeClr>
                        </a:solidFill>
                        <a:effectLst/>
                        <a:latin typeface="Century Gothic" panose="020B0502020202020204" pitchFamily="34" charset="0"/>
                        <a:ea typeface="Times New Roman" pitchFamily="18" charset="0"/>
                        <a:cs typeface="Arial" charset="0"/>
                      </a:endParaRPr>
                    </a:p>
                  </a:txBody>
                  <a:tcPr marL="91446" marR="91446" marT="45723" marB="45723" horzOverflow="overflow">
                    <a:solidFill>
                      <a:schemeClr val="accent3">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u="none" strike="noStrike" cap="none" normalizeH="0" baseline="0" dirty="0" smtClean="0">
                          <a:ln>
                            <a:noFill/>
                          </a:ln>
                          <a:effectLst/>
                          <a:latin typeface="Century Gothic" panose="020B0502020202020204" pitchFamily="34" charset="0"/>
                        </a:rPr>
                        <a:t>Level of influence in the  process:</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600" b="1" u="none" strike="noStrike" kern="1200" cap="none" normalizeH="0" baseline="0" dirty="0" smtClean="0">
                          <a:ln>
                            <a:noFill/>
                          </a:ln>
                          <a:effectLst/>
                          <a:latin typeface="Century Gothic" panose="020B0502020202020204" pitchFamily="34" charset="0"/>
                        </a:rPr>
                        <a:t>little, medium, or strong</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bg1">
                            <a:lumMod val="20000"/>
                            <a:lumOff val="80000"/>
                          </a:schemeClr>
                        </a:solidFill>
                        <a:effectLst/>
                        <a:latin typeface="Century Gothic" panose="020B0502020202020204" pitchFamily="34" charset="0"/>
                        <a:ea typeface="Times New Roman" pitchFamily="18" charset="0"/>
                        <a:cs typeface="Arial" charset="0"/>
                      </a:endParaRPr>
                    </a:p>
                  </a:txBody>
                  <a:tcPr marL="91446" marR="91446" marT="45723" marB="45723" horzOverflow="overflow">
                    <a:solidFill>
                      <a:schemeClr val="accent3">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u="none" strike="noStrike" kern="1200" cap="none" normalizeH="0" baseline="0" dirty="0" smtClean="0">
                          <a:ln>
                            <a:noFill/>
                          </a:ln>
                          <a:effectLst/>
                          <a:latin typeface="Century Gothic" panose="020B0502020202020204" pitchFamily="34" charset="0"/>
                        </a:rPr>
                        <a:t>Available resources:</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600" b="1" u="none" strike="noStrike" kern="1200" cap="none" normalizeH="0" baseline="0" dirty="0" smtClean="0">
                          <a:ln>
                            <a:noFill/>
                          </a:ln>
                          <a:effectLst/>
                          <a:latin typeface="Century Gothic" panose="020B0502020202020204" pitchFamily="34" charset="0"/>
                        </a:rPr>
                        <a:t>staff, money, technology, information, influence</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bg1">
                            <a:lumMod val="20000"/>
                            <a:lumOff val="80000"/>
                          </a:schemeClr>
                        </a:solidFill>
                        <a:effectLst/>
                        <a:latin typeface="Century Gothic" panose="020B0502020202020204" pitchFamily="34" charset="0"/>
                        <a:ea typeface="Times New Roman" pitchFamily="18" charset="0"/>
                        <a:cs typeface="Arial" charset="0"/>
                      </a:endParaRPr>
                    </a:p>
                  </a:txBody>
                  <a:tcPr marL="91446" marR="91446" marT="45723" marB="45723" horzOverflow="overflow">
                    <a:solidFill>
                      <a:schemeClr val="accent3">
                        <a:lumMod val="40000"/>
                        <a:lumOff val="60000"/>
                      </a:schemeClr>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1" u="none" strike="noStrike" cap="none" normalizeH="0" baseline="0" dirty="0" smtClean="0">
                          <a:ln>
                            <a:noFill/>
                          </a:ln>
                          <a:effectLst/>
                          <a:latin typeface="Century Gothic" panose="020B0502020202020204" pitchFamily="34" charset="0"/>
                        </a:rPr>
                        <a:t>Level of involvement</a:t>
                      </a:r>
                      <a:endParaRPr kumimoji="0" lang="en-US" sz="1600" b="1" i="0" u="none" strike="noStrike" cap="none" normalizeH="0" baseline="0" dirty="0" smtClean="0">
                        <a:ln>
                          <a:noFill/>
                        </a:ln>
                        <a:solidFill>
                          <a:schemeClr val="bg1">
                            <a:lumMod val="20000"/>
                            <a:lumOff val="80000"/>
                          </a:schemeClr>
                        </a:solidFill>
                        <a:effectLst/>
                        <a:latin typeface="Century Gothic" panose="020B0502020202020204" pitchFamily="34" charset="0"/>
                        <a:ea typeface="Times New Roman" pitchFamily="18" charset="0"/>
                        <a:cs typeface="Arial" charset="0"/>
                      </a:endParaRPr>
                    </a:p>
                  </a:txBody>
                  <a:tcPr marL="91446" marR="91446" marT="45723" marB="45723" horzOverflow="overflow">
                    <a:solidFill>
                      <a:schemeClr val="accent3">
                        <a:lumMod val="40000"/>
                        <a:lumOff val="60000"/>
                      </a:schemeClr>
                    </a:solidFill>
                  </a:tcPr>
                </a:tc>
                <a:extLst>
                  <a:ext uri="{0D108BD9-81ED-4DB2-BD59-A6C34878D82A}">
                    <a16:rowId xmlns:a16="http://schemas.microsoft.com/office/drawing/2014/main" val="10000"/>
                  </a:ext>
                </a:extLst>
              </a:tr>
              <a:tr h="308841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Century Gothic" panose="020B0502020202020204" pitchFamily="34" charset="0"/>
                      </a:endParaRPr>
                    </a:p>
                  </a:txBody>
                  <a:tcPr marL="91446" marR="91446" marT="45723" marB="45723"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Century Gothic" panose="020B0502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Century Gothic" panose="020B0502020202020204" pitchFamily="34" charset="0"/>
                        </a:rPr>
                        <a:t>M&amp;E  Department MOH</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Century Gothic" panose="020B0502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Century Gothic" panose="020B0502020202020204" pitchFamily="34" charset="0"/>
                        </a:rPr>
                        <a:t>EPI Department MOH</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Century Gothic" panose="020B0502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Century Gothic" panose="020B0502020202020204" pitchFamily="34" charset="0"/>
                        </a:rPr>
                        <a:t>International NGO</a:t>
                      </a:r>
                    </a:p>
                  </a:txBody>
                  <a:tcPr marL="91446" marR="91446" marT="45723" marB="45723"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u="none" strike="noStrike" cap="none" normalizeH="0" baseline="0" dirty="0" smtClean="0">
                          <a:ln>
                            <a:noFill/>
                          </a:ln>
                          <a:effectLst/>
                          <a:latin typeface="Century Gothic" panose="020B0502020202020204" pitchFamily="34" charset="0"/>
                        </a:rPr>
                        <a:t>++ Strongly in favor</a:t>
                      </a:r>
                    </a:p>
                    <a:p>
                      <a:pPr marL="0" marR="0" lvl="0" indent="0" algn="ctr" defTabSz="914400" rtl="0" eaLnBrk="1" fontAlgn="base" latinLnBrk="0" hangingPunct="1">
                        <a:lnSpc>
                          <a:spcPct val="150000"/>
                        </a:lnSpc>
                        <a:spcBef>
                          <a:spcPct val="20000"/>
                        </a:spcBef>
                        <a:spcAft>
                          <a:spcPct val="0"/>
                        </a:spcAft>
                        <a:buClrTx/>
                        <a:buSzTx/>
                        <a:buFontTx/>
                        <a:buNone/>
                        <a:tabLst/>
                      </a:pPr>
                      <a:r>
                        <a:rPr kumimoji="0" lang="en-US" sz="1800" u="none" strike="noStrike" cap="none" normalizeH="0" baseline="0" dirty="0" smtClean="0">
                          <a:ln>
                            <a:noFill/>
                          </a:ln>
                          <a:effectLst/>
                          <a:latin typeface="Century Gothic" panose="020B0502020202020204" pitchFamily="34" charset="0"/>
                        </a:rPr>
                        <a:t>+ In favor</a:t>
                      </a:r>
                    </a:p>
                    <a:p>
                      <a:pPr marL="0" marR="0" lvl="0" indent="0" algn="ctr" defTabSz="914400" rtl="0" eaLnBrk="1" fontAlgn="base" latinLnBrk="0" hangingPunct="1">
                        <a:lnSpc>
                          <a:spcPct val="150000"/>
                        </a:lnSpc>
                        <a:spcBef>
                          <a:spcPct val="20000"/>
                        </a:spcBef>
                        <a:spcAft>
                          <a:spcPct val="0"/>
                        </a:spcAft>
                        <a:buClrTx/>
                        <a:buSzTx/>
                        <a:buFontTx/>
                        <a:buNone/>
                        <a:tabLst/>
                      </a:pPr>
                      <a:r>
                        <a:rPr kumimoji="0" lang="en-US" sz="1800" u="none" strike="noStrike" cap="none" normalizeH="0" baseline="0" dirty="0" smtClean="0">
                          <a:ln>
                            <a:noFill/>
                          </a:ln>
                          <a:effectLst/>
                          <a:latin typeface="Century Gothic" panose="020B0502020202020204" pitchFamily="34" charset="0"/>
                        </a:rPr>
                        <a:t>O neutral</a:t>
                      </a:r>
                    </a:p>
                    <a:p>
                      <a:pPr marL="168275" marR="0" lvl="0" indent="-168275" algn="ctr" defTabSz="914400" rtl="0" eaLnBrk="1" fontAlgn="base" latinLnBrk="0" hangingPunct="1">
                        <a:lnSpc>
                          <a:spcPct val="150000"/>
                        </a:lnSpc>
                        <a:spcBef>
                          <a:spcPct val="20000"/>
                        </a:spcBef>
                        <a:spcAft>
                          <a:spcPct val="0"/>
                        </a:spcAft>
                        <a:buClrTx/>
                        <a:buSzTx/>
                        <a:buFontTx/>
                        <a:buChar char="-"/>
                        <a:tabLst>
                          <a:tab pos="168275" algn="l"/>
                        </a:tabLst>
                      </a:pPr>
                      <a:r>
                        <a:rPr kumimoji="0" lang="en-US" sz="1800" u="none" strike="noStrike" cap="none" normalizeH="0" baseline="0" dirty="0" smtClean="0">
                          <a:ln>
                            <a:noFill/>
                          </a:ln>
                          <a:effectLst/>
                          <a:latin typeface="Century Gothic" panose="020B0502020202020204" pitchFamily="34" charset="0"/>
                        </a:rPr>
                        <a:t>Oppose</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u="none" strike="noStrike" cap="none" normalizeH="0" baseline="0" dirty="0" smtClean="0">
                          <a:ln>
                            <a:noFill/>
                          </a:ln>
                          <a:effectLst/>
                          <a:latin typeface="Century Gothic" panose="020B0502020202020204" pitchFamily="34" charset="0"/>
                        </a:rPr>
                        <a:t>-- Strongly oppose</a:t>
                      </a:r>
                      <a:endParaRPr kumimoji="0" lang="en-US" sz="1800" b="0" i="0" u="none" strike="noStrike" cap="none" normalizeH="0" baseline="0" dirty="0" smtClean="0">
                        <a:ln>
                          <a:noFill/>
                        </a:ln>
                        <a:solidFill>
                          <a:schemeClr val="tx1"/>
                        </a:solidFill>
                        <a:effectLst/>
                        <a:latin typeface="Century Gothic" panose="020B0502020202020204" pitchFamily="34" charset="0"/>
                      </a:endParaRPr>
                    </a:p>
                  </a:txBody>
                  <a:tcPr marL="91446" marR="91446" marT="45723" marB="45723"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u="none" strike="noStrike" kern="1200" cap="none" normalizeH="0" baseline="0" dirty="0" smtClean="0">
                          <a:ln>
                            <a:noFill/>
                          </a:ln>
                          <a:effectLst/>
                          <a:latin typeface="Century Gothic" panose="020B0502020202020204" pitchFamily="34" charset="0"/>
                        </a:rPr>
                        <a:t>S  Strong</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u="none" strike="noStrike" kern="1200" cap="none" normalizeH="0" baseline="0" dirty="0" smtClean="0">
                          <a:ln>
                            <a:noFill/>
                          </a:ln>
                          <a:effectLst/>
                          <a:latin typeface="Century Gothic" panose="020B0502020202020204" pitchFamily="34" charset="0"/>
                        </a:rPr>
                        <a:t>M  Medium</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u="none" strike="noStrike" kern="1200" cap="none" normalizeH="0" baseline="0" dirty="0" smtClean="0">
                          <a:ln>
                            <a:noFill/>
                          </a:ln>
                          <a:effectLst/>
                          <a:latin typeface="Century Gothic" panose="020B0502020202020204" pitchFamily="34" charset="0"/>
                        </a:rPr>
                        <a:t>L  Little influence</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Century Gothic" panose="020B0502020202020204" pitchFamily="34" charset="0"/>
                      </a:endParaRPr>
                    </a:p>
                  </a:txBody>
                  <a:tcPr marL="91446" marR="91446" marT="45723" marB="45723"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Century Gothic" panose="020B0502020202020204" pitchFamily="34" charset="0"/>
                      </a:endParaRPr>
                    </a:p>
                  </a:txBody>
                  <a:tcPr marL="91446" marR="91446" marT="45723" marB="45723" horzOverflow="overflow"/>
                </a:tc>
                <a:tc>
                  <a:txBody>
                    <a:bodyPr/>
                    <a:lstStyle/>
                    <a:p>
                      <a:pPr marL="0" lvl="0" indent="0" algn="l">
                        <a:buFont typeface="Arial" panose="020B0604020202020204" pitchFamily="34" charset="0"/>
                        <a:buChar char="•"/>
                      </a:pPr>
                      <a:r>
                        <a:rPr lang="en-US" sz="1800" baseline="0" dirty="0" smtClean="0">
                          <a:latin typeface="Century Gothic" panose="020B0502020202020204" pitchFamily="34" charset="0"/>
                        </a:rPr>
                        <a:t>Invite as part of team</a:t>
                      </a:r>
                    </a:p>
                    <a:p>
                      <a:pPr marL="0" lvl="0" indent="0" algn="l">
                        <a:buFont typeface="Arial" panose="020B0604020202020204" pitchFamily="34" charset="0"/>
                        <a:buChar char="•"/>
                      </a:pPr>
                      <a:r>
                        <a:rPr lang="en-US" sz="1800" baseline="0" dirty="0" smtClean="0">
                          <a:latin typeface="Century Gothic" panose="020B0502020202020204" pitchFamily="34" charset="0"/>
                        </a:rPr>
                        <a:t>Invite into the level of decision making</a:t>
                      </a:r>
                    </a:p>
                    <a:p>
                      <a:pPr marL="0" lvl="0" indent="0" algn="l">
                        <a:buFont typeface="Arial" panose="020B0604020202020204" pitchFamily="34" charset="0"/>
                        <a:buChar char="•"/>
                      </a:pPr>
                      <a:r>
                        <a:rPr lang="en-US" sz="1800" baseline="0" dirty="0" smtClean="0">
                          <a:latin typeface="Century Gothic" panose="020B0502020202020204" pitchFamily="34" charset="0"/>
                        </a:rPr>
                        <a:t>Consult from time to time (informal)</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Century Gothic" panose="020B0502020202020204" pitchFamily="34" charset="0"/>
                      </a:endParaRPr>
                    </a:p>
                  </a:txBody>
                  <a:tcPr marL="91446" marR="91446" marT="45723" marB="45723" horzOverflow="overflow"/>
                </a:tc>
                <a:extLst>
                  <a:ext uri="{0D108BD9-81ED-4DB2-BD59-A6C34878D82A}">
                    <a16:rowId xmlns:a16="http://schemas.microsoft.com/office/drawing/2014/main" val="10001"/>
                  </a:ext>
                </a:extLst>
              </a:tr>
            </a:tbl>
          </a:graphicData>
        </a:graphic>
      </p:graphicFrame>
      <p:sp>
        <p:nvSpPr>
          <p:cNvPr id="4" name="Slide Number Placeholder 3"/>
          <p:cNvSpPr>
            <a:spLocks noGrp="1"/>
          </p:cNvSpPr>
          <p:nvPr>
            <p:ph type="sldNum" sz="quarter" idx="12"/>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charset="0"/>
              </a:defRPr>
            </a:lvl1pPr>
            <a:lvl2pPr marL="742950" indent="-285750">
              <a:spcBef>
                <a:spcPct val="20000"/>
              </a:spcBef>
              <a:buFont typeface="Arial" charset="0"/>
              <a:buChar char="–"/>
              <a:defRPr sz="2800">
                <a:solidFill>
                  <a:schemeClr val="tx1"/>
                </a:solidFill>
                <a:latin typeface="Calibri" charset="0"/>
              </a:defRPr>
            </a:lvl2pPr>
            <a:lvl3pPr marL="1143000" indent="-228600">
              <a:spcBef>
                <a:spcPct val="20000"/>
              </a:spcBef>
              <a:buFont typeface="Arial" charset="0"/>
              <a:buChar char="•"/>
              <a:defRPr sz="2400">
                <a:solidFill>
                  <a:schemeClr val="tx1"/>
                </a:solidFill>
                <a:latin typeface="Calibri" charset="0"/>
              </a:defRPr>
            </a:lvl3pPr>
            <a:lvl4pPr marL="1600200" indent="-228600">
              <a:spcBef>
                <a:spcPct val="20000"/>
              </a:spcBef>
              <a:buFont typeface="Arial" charset="0"/>
              <a:buChar char="–"/>
              <a:defRPr sz="2000">
                <a:solidFill>
                  <a:schemeClr val="tx1"/>
                </a:solidFill>
                <a:latin typeface="Calibri" charset="0"/>
              </a:defRPr>
            </a:lvl4pPr>
            <a:lvl5pPr marL="2057400" indent="-228600">
              <a:spcBef>
                <a:spcPct val="20000"/>
              </a:spcBef>
              <a:buFont typeface="Arial" charset="0"/>
              <a:buChar char="»"/>
              <a:defRPr sz="2000">
                <a:solidFill>
                  <a:schemeClr val="tx1"/>
                </a:solidFill>
                <a:latin typeface="Calibri"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defRPr>
            </a:lvl9pPr>
          </a:lstStyle>
          <a:p>
            <a:pPr>
              <a:spcBef>
                <a:spcPct val="0"/>
              </a:spcBef>
              <a:buFontTx/>
              <a:buNone/>
            </a:pPr>
            <a:r>
              <a:rPr lang="en-US" altLang="en-US" sz="1400" dirty="0" smtClean="0">
                <a:solidFill>
                  <a:srgbClr val="898989"/>
                </a:solidFill>
                <a:ea typeface="Arial" charset="0"/>
                <a:cs typeface="Arial" charset="0"/>
              </a:rPr>
              <a:t>8</a:t>
            </a:r>
            <a:endParaRPr lang="en-US" altLang="en-US" sz="1400" dirty="0">
              <a:solidFill>
                <a:srgbClr val="898989"/>
              </a:solidFill>
              <a:ea typeface="Arial" charset="0"/>
              <a:cs typeface="Arial"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pPr eaLnBrk="1" hangingPunct="1"/>
            <a:r>
              <a:rPr lang="en-US" altLang="en-US" b="1" dirty="0" smtClean="0"/>
              <a:t>RHIS Assessment: </a:t>
            </a:r>
            <a:r>
              <a:rPr lang="en-US" altLang="en-US" dirty="0" smtClean="0"/>
              <a:t>Which Tools </a:t>
            </a:r>
            <a:r>
              <a:rPr lang="en-US" altLang="en-US" b="1" dirty="0" smtClean="0"/>
              <a:t>to Use?</a:t>
            </a:r>
            <a:endParaRPr lang="en-US" altLang="en-US" b="1" dirty="0"/>
          </a:p>
        </p:txBody>
      </p:sp>
      <p:sp>
        <p:nvSpPr>
          <p:cNvPr id="29699" name="Content Placeholder 2"/>
          <p:cNvSpPr>
            <a:spLocks noGrp="1"/>
          </p:cNvSpPr>
          <p:nvPr>
            <p:ph idx="1"/>
          </p:nvPr>
        </p:nvSpPr>
        <p:spPr>
          <a:xfrm>
            <a:off x="352301" y="1434616"/>
            <a:ext cx="8229600" cy="4525963"/>
          </a:xfrm>
        </p:spPr>
        <p:txBody>
          <a:bodyPr/>
          <a:lstStyle/>
          <a:p>
            <a:pPr eaLnBrk="1" hangingPunct="1"/>
            <a:r>
              <a:rPr lang="en-US" altLang="en-US" dirty="0" smtClean="0"/>
              <a:t>RHIS Rapid Assessment Tool (RAT)</a:t>
            </a:r>
          </a:p>
          <a:p>
            <a:pPr eaLnBrk="1" hangingPunct="1"/>
            <a:r>
              <a:rPr lang="en-US" altLang="en-US" dirty="0" smtClean="0"/>
              <a:t>PRISM </a:t>
            </a:r>
            <a:r>
              <a:rPr lang="en-US" altLang="en-US" dirty="0"/>
              <a:t>tool</a:t>
            </a:r>
          </a:p>
          <a:p>
            <a:pPr eaLnBrk="1" hangingPunct="1"/>
            <a:r>
              <a:rPr lang="en-US" altLang="en-US" dirty="0" smtClean="0"/>
              <a:t>Data </a:t>
            </a:r>
            <a:r>
              <a:rPr lang="en-US" altLang="en-US" dirty="0"/>
              <a:t>quality review (DQR</a:t>
            </a:r>
            <a:r>
              <a:rPr lang="en-US" altLang="en-US" dirty="0" smtClean="0"/>
              <a:t>)</a:t>
            </a:r>
          </a:p>
          <a:p>
            <a:pPr eaLnBrk="1" hangingPunct="1"/>
            <a:r>
              <a:rPr lang="en-US" altLang="en-US" dirty="0" smtClean="0"/>
              <a:t>M&amp;E Assessment, Planning, and Costing tool (still under development by WHO)</a:t>
            </a:r>
            <a:endParaRPr lang="en-US" altLang="en-US" dirty="0"/>
          </a:p>
          <a:p>
            <a:pPr eaLnBrk="1" hangingPunct="1"/>
            <a:endParaRPr lang="en-US" altLang="en-US" dirty="0" smtClean="0"/>
          </a:p>
          <a:p>
            <a:pPr marL="0" indent="0" eaLnBrk="1" hangingPunct="1">
              <a:buNone/>
            </a:pPr>
            <a:r>
              <a:rPr lang="en-US" altLang="en-US" sz="2000" i="1" dirty="0" smtClean="0"/>
              <a:t>Please refer to Module 9 on RHIS Assessment Tools.</a:t>
            </a:r>
            <a:endParaRPr lang="en-US" altLang="en-US" sz="2000" i="1" dirty="0"/>
          </a:p>
        </p:txBody>
      </p:sp>
      <p:sp>
        <p:nvSpPr>
          <p:cNvPr id="4" name="Slide Number Placeholder 3"/>
          <p:cNvSpPr>
            <a:spLocks noGrp="1"/>
          </p:cNvSpPr>
          <p:nvPr>
            <p:ph type="sldNum" sz="quarter" idx="12"/>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charset="0"/>
              </a:defRPr>
            </a:lvl1pPr>
            <a:lvl2pPr marL="742950" indent="-285750">
              <a:spcBef>
                <a:spcPct val="20000"/>
              </a:spcBef>
              <a:buFont typeface="Arial" charset="0"/>
              <a:buChar char="–"/>
              <a:defRPr sz="2800">
                <a:solidFill>
                  <a:schemeClr val="tx1"/>
                </a:solidFill>
                <a:latin typeface="Calibri" charset="0"/>
              </a:defRPr>
            </a:lvl2pPr>
            <a:lvl3pPr marL="1143000" indent="-228600">
              <a:spcBef>
                <a:spcPct val="20000"/>
              </a:spcBef>
              <a:buFont typeface="Arial" charset="0"/>
              <a:buChar char="•"/>
              <a:defRPr sz="2400">
                <a:solidFill>
                  <a:schemeClr val="tx1"/>
                </a:solidFill>
                <a:latin typeface="Calibri" charset="0"/>
              </a:defRPr>
            </a:lvl3pPr>
            <a:lvl4pPr marL="1600200" indent="-228600">
              <a:spcBef>
                <a:spcPct val="20000"/>
              </a:spcBef>
              <a:buFont typeface="Arial" charset="0"/>
              <a:buChar char="–"/>
              <a:defRPr sz="2000">
                <a:solidFill>
                  <a:schemeClr val="tx1"/>
                </a:solidFill>
                <a:latin typeface="Calibri" charset="0"/>
              </a:defRPr>
            </a:lvl4pPr>
            <a:lvl5pPr marL="2057400" indent="-228600">
              <a:spcBef>
                <a:spcPct val="20000"/>
              </a:spcBef>
              <a:buFont typeface="Arial" charset="0"/>
              <a:buChar char="»"/>
              <a:defRPr sz="2000">
                <a:solidFill>
                  <a:schemeClr val="tx1"/>
                </a:solidFill>
                <a:latin typeface="Calibri"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defRPr>
            </a:lvl9pPr>
          </a:lstStyle>
          <a:p>
            <a:pPr>
              <a:spcBef>
                <a:spcPct val="0"/>
              </a:spcBef>
              <a:buFontTx/>
              <a:buNone/>
            </a:pPr>
            <a:r>
              <a:rPr lang="en-US" altLang="en-US" sz="1400" dirty="0" smtClean="0">
                <a:solidFill>
                  <a:srgbClr val="898989"/>
                </a:solidFill>
                <a:ea typeface="Arial" charset="0"/>
                <a:cs typeface="Arial" charset="0"/>
              </a:rPr>
              <a:t>9</a:t>
            </a:r>
            <a:endParaRPr lang="en-US" altLang="en-US" sz="1400" dirty="0">
              <a:solidFill>
                <a:srgbClr val="898989"/>
              </a:solidFill>
              <a:ea typeface="Arial" charset="0"/>
              <a:cs typeface="Arial"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C83303621329D4DAFC578165ED47C26" ma:contentTypeVersion="0" ma:contentTypeDescription="Create a new document." ma:contentTypeScope="" ma:versionID="e9c678eae885f8b7595ed37087805c11">
  <xsd:schema xmlns:xsd="http://www.w3.org/2001/XMLSchema" xmlns:xs="http://www.w3.org/2001/XMLSchema" xmlns:p="http://schemas.microsoft.com/office/2006/metadata/properties" targetNamespace="http://schemas.microsoft.com/office/2006/metadata/properties" ma:root="true" ma:fieldsID="abc59ee2edf01cfb808cadb27e045d28">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845D3DE-EE56-457E-B5A3-CAC9DB70767C}">
  <ds:schemaRefs>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35127AF3-DBCC-48F9-B96F-72D1F11F0079}">
  <ds:schemaRefs>
    <ds:schemaRef ds:uri="http://schemas.microsoft.com/sharepoint/v3/contenttype/forms"/>
  </ds:schemaRefs>
</ds:datastoreItem>
</file>

<file path=customXml/itemProps3.xml><?xml version="1.0" encoding="utf-8"?>
<ds:datastoreItem xmlns:ds="http://schemas.openxmlformats.org/officeDocument/2006/customXml" ds:itemID="{C4AB7701-7476-48A1-87F6-D291143FCF8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2599</TotalTime>
  <Words>1976</Words>
  <Application>Microsoft Office PowerPoint</Application>
  <PresentationFormat>On-screen Show (4:3)</PresentationFormat>
  <Paragraphs>233</Paragraphs>
  <Slides>12</Slides>
  <Notes>12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vt:lpstr>
      <vt:lpstr>Calibri</vt:lpstr>
      <vt:lpstr>Century Gothic</vt:lpstr>
      <vt:lpstr>Courier New</vt:lpstr>
      <vt:lpstr>Times New Roman</vt:lpstr>
      <vt:lpstr>Wingdings</vt:lpstr>
      <vt:lpstr>Office Theme</vt:lpstr>
      <vt:lpstr>PowerPoint Presentation</vt:lpstr>
      <vt:lpstr>Session 2: RHIS Design and Reform Process</vt:lpstr>
      <vt:lpstr>Session 2: RHIS Design and Reform Process</vt:lpstr>
      <vt:lpstr>The Roadmap for RHIS Design and Reform</vt:lpstr>
      <vt:lpstr>Convening and Engaging Stakeholders </vt:lpstr>
      <vt:lpstr>Convening and Engaging Stakeholders </vt:lpstr>
      <vt:lpstr>Building Consensus for RHIS Improvement</vt:lpstr>
      <vt:lpstr>Stakeholder Analysis Matrix</vt:lpstr>
      <vt:lpstr>RHIS Assessment: Which Tools to Use?</vt:lpstr>
      <vt:lpstr>RHIS Design and Reform Process</vt:lpstr>
      <vt:lpstr>Exercise on Maternal Survival Strategies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Hoover, Donald Wayne</cp:lastModifiedBy>
  <cp:revision>88</cp:revision>
  <cp:lastPrinted>2016-08-27T19:55:08Z</cp:lastPrinted>
  <dcterms:created xsi:type="dcterms:W3CDTF">2016-04-29T03:11:40Z</dcterms:created>
  <dcterms:modified xsi:type="dcterms:W3CDTF">2017-02-08T14:55:58Z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0x010100BC83303621329D4DAFC578165ED47C26</vt:lpwstr>
  </property>
</Properties>
</file>