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80" r:id="rId2"/>
    <p:sldMasterId id="2147483689" r:id="rId3"/>
    <p:sldMasterId id="2147483701" r:id="rId4"/>
  </p:sldMasterIdLst>
  <p:notesMasterIdLst>
    <p:notesMasterId r:id="rId10"/>
  </p:notesMasterIdLst>
  <p:sldIdLst>
    <p:sldId id="343" r:id="rId5"/>
    <p:sldId id="289" r:id="rId6"/>
    <p:sldId id="350" r:id="rId7"/>
    <p:sldId id="351" r:id="rId8"/>
    <p:sldId id="344" r:id="rId9"/>
  </p:sldIdLst>
  <p:sldSz cx="100584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9BBB"/>
    <a:srgbClr val="DBA51B"/>
    <a:srgbClr val="A0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4" autoAdjust="0"/>
    <p:restoredTop sz="97740" autoAdjust="0"/>
  </p:normalViewPr>
  <p:slideViewPr>
    <p:cSldViewPr>
      <p:cViewPr varScale="1">
        <p:scale>
          <a:sx n="71" d="100"/>
          <a:sy n="71" d="100"/>
        </p:scale>
        <p:origin x="1075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42" y="36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696913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483" y="4416550"/>
            <a:ext cx="5607435" cy="4183001"/>
          </a:xfrm>
          <a:prstGeom prst="rect">
            <a:avLst/>
          </a:prstGeom>
        </p:spPr>
        <p:txBody>
          <a:bodyPr lIns="83622" tIns="41811" rIns="83622" bIns="418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21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0950" y="696913"/>
            <a:ext cx="45085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622" tIns="41811" rIns="83622" bIns="418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7" y="8829966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622" tIns="41811" rIns="83622" bIns="41811" numCol="1" anchorCtr="0" compatLnSpc="1">
            <a:prstTxWarp prst="textNoShape">
              <a:avLst/>
            </a:prstTxWarp>
          </a:bodyPr>
          <a:lstStyle>
            <a:lvl1pPr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64910" indent="-255511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23497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32896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42295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260404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678514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096623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14733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56AD4A-38E5-4EAD-B01B-255CA3E1CD55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94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0950" y="696913"/>
            <a:ext cx="45085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622" tIns="41811" rIns="83622" bIns="418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7" y="8829966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622" tIns="41811" rIns="83622" bIns="41811" numCol="1" anchorCtr="0" compatLnSpc="1">
            <a:prstTxWarp prst="textNoShape">
              <a:avLst/>
            </a:prstTxWarp>
          </a:bodyPr>
          <a:lstStyle>
            <a:lvl1pPr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64910" indent="-255511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23497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32896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42295" indent="-204700" defTabSz="83476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260404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678514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096623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14733" indent="-204700" defTabSz="83476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56AD4A-38E5-4EAD-B01B-255CA3E1CD55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94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8675" y="704850"/>
            <a:ext cx="5394325" cy="41687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0196" y="5282391"/>
            <a:ext cx="3837131" cy="5003272"/>
          </a:xfrm>
          <a:prstGeom prst="rect">
            <a:avLst/>
          </a:prstGeom>
        </p:spPr>
        <p:txBody>
          <a:bodyPr lIns="83622" tIns="41811" rIns="83622" bIns="4181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716309" y="10560984"/>
            <a:ext cx="2078999" cy="556341"/>
          </a:xfrm>
          <a:prstGeom prst="rect">
            <a:avLst/>
          </a:prstGeom>
        </p:spPr>
        <p:txBody>
          <a:bodyPr lIns="83622" tIns="41811" rIns="83622" bIns="41811"/>
          <a:lstStyle/>
          <a:p>
            <a:fld id="{9E46DAC6-5992-4D4F-861F-5DD72D6CBE3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56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54320"/>
            <a:ext cx="10058400" cy="241808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733" y="6090180"/>
            <a:ext cx="1145540" cy="96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8" y="6097378"/>
            <a:ext cx="1005840" cy="98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492" y="6178339"/>
            <a:ext cx="2998311" cy="101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07" y="6032607"/>
            <a:ext cx="832961" cy="103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4"/>
            <a:ext cx="8549640" cy="2475653"/>
          </a:xfrm>
        </p:spPr>
        <p:txBody>
          <a:bodyPr/>
          <a:lstStyle>
            <a:lvl1pPr algn="ctr">
              <a:defRPr sz="45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700"/>
            </a:lvl1pPr>
          </a:lstStyle>
          <a:p>
            <a:pPr lvl="0"/>
            <a:r>
              <a:rPr lang="en-US" altLang="en-US" noProof="0" smtClean="0"/>
              <a:t>Your Name Here</a:t>
            </a:r>
          </a:p>
          <a:p>
            <a:pPr lvl="0"/>
            <a:r>
              <a:rPr lang="en-US" altLang="en-US" noProof="0" smtClean="0"/>
              <a:t>MEASURE Evaluation</a:t>
            </a:r>
          </a:p>
          <a:p>
            <a:pPr lvl="0"/>
            <a:r>
              <a:rPr lang="en-US" altLang="en-US" noProof="0" smtClean="0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66768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5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6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18" y="311256"/>
            <a:ext cx="8539163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16318" y="1813560"/>
            <a:ext cx="8539163" cy="449072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85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49880"/>
            <a:ext cx="10058400" cy="4922520"/>
          </a:xfrm>
          <a:prstGeom prst="rect">
            <a:avLst/>
          </a:prstGeom>
          <a:gradFill>
            <a:gsLst>
              <a:gs pos="80000">
                <a:srgbClr val="FFFFFF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defTabSz="1018824">
              <a:defRPr/>
            </a:pPr>
            <a:endParaRPr lang="en-US" sz="2000">
              <a:solidFill>
                <a:srgbClr val="777777"/>
              </a:solidFill>
            </a:endParaRPr>
          </a:p>
        </p:txBody>
      </p:sp>
      <p:grpSp>
        <p:nvGrpSpPr>
          <p:cNvPr id="5" name="Group 8"/>
          <p:cNvGrpSpPr>
            <a:grpSpLocks noChangeAspect="1"/>
          </p:cNvGrpSpPr>
          <p:nvPr/>
        </p:nvGrpSpPr>
        <p:grpSpPr bwMode="auto">
          <a:xfrm>
            <a:off x="2355692" y="863602"/>
            <a:ext cx="5347018" cy="852805"/>
            <a:chOff x="2362200" y="762000"/>
            <a:chExt cx="4419600" cy="684422"/>
          </a:xfrm>
        </p:grpSpPr>
        <p:pic>
          <p:nvPicPr>
            <p:cNvPr id="6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64"/>
            <a:stretch>
              <a:fillRect/>
            </a:stretch>
          </p:blipFill>
          <p:spPr bwMode="auto">
            <a:xfrm>
              <a:off x="2362200" y="762000"/>
              <a:ext cx="2421522" cy="684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03802"/>
              <a:ext cx="1752600" cy="642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8200" y="2245360"/>
            <a:ext cx="8549640" cy="30226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500">
                <a:solidFill>
                  <a:srgbClr val="002A6C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838200" y="5440680"/>
            <a:ext cx="8549640" cy="1381760"/>
          </a:xfrm>
        </p:spPr>
        <p:txBody>
          <a:bodyPr>
            <a:normAutofit/>
          </a:bodyPr>
          <a:lstStyle>
            <a:lvl1pPr marL="0" indent="0" algn="ctr">
              <a:buNone/>
              <a:defRPr sz="2700">
                <a:solidFill>
                  <a:srgbClr val="80808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73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 noChangeAspect="1"/>
          </p:cNvGrpSpPr>
          <p:nvPr/>
        </p:nvGrpSpPr>
        <p:grpSpPr bwMode="auto">
          <a:xfrm>
            <a:off x="2355692" y="863602"/>
            <a:ext cx="5347018" cy="852805"/>
            <a:chOff x="2362200" y="762000"/>
            <a:chExt cx="4419600" cy="684422"/>
          </a:xfrm>
        </p:grpSpPr>
        <p:pic>
          <p:nvPicPr>
            <p:cNvPr id="6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64"/>
            <a:stretch>
              <a:fillRect/>
            </a:stretch>
          </p:blipFill>
          <p:spPr bwMode="auto">
            <a:xfrm>
              <a:off x="2362200" y="762000"/>
              <a:ext cx="2421522" cy="684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03802"/>
              <a:ext cx="1752600" cy="642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8200" y="2245360"/>
            <a:ext cx="5113020" cy="3022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300">
                <a:solidFill>
                  <a:srgbClr val="002A6C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838200" y="5440680"/>
            <a:ext cx="5113020" cy="138176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5F5F5F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quarter" idx="13"/>
          </p:nvPr>
        </p:nvSpPr>
        <p:spPr>
          <a:xfrm>
            <a:off x="6202680" y="2245360"/>
            <a:ext cx="2933700" cy="457708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0519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8D6B6E-16FA-4CAE-B80D-ED6ADF558AA0}" type="slidenum">
              <a:rPr lang="en-IN" smtClean="0">
                <a:solidFill>
                  <a:srgbClr val="002A6C"/>
                </a:solidFill>
              </a:rPr>
              <a:pPr/>
              <a:t>‹#›</a:t>
            </a:fld>
            <a:endParaRPr lang="en-IN">
              <a:solidFill>
                <a:srgbClr val="002A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99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3100">
                <a:solidFill>
                  <a:srgbClr val="5F5F5F"/>
                </a:solidFill>
              </a:defRPr>
            </a:lvl1pPr>
            <a:lvl2pPr>
              <a:defRPr sz="2700">
                <a:solidFill>
                  <a:srgbClr val="5F5F5F"/>
                </a:solidFill>
              </a:defRPr>
            </a:lvl2pPr>
            <a:lvl3pPr>
              <a:defRPr sz="2200">
                <a:solidFill>
                  <a:srgbClr val="5F5F5F"/>
                </a:solidFill>
              </a:defRPr>
            </a:lvl3pPr>
            <a:lvl4pPr>
              <a:defRPr sz="2000">
                <a:solidFill>
                  <a:srgbClr val="5F5F5F"/>
                </a:solidFill>
              </a:defRPr>
            </a:lvl4pPr>
            <a:lvl5pPr>
              <a:defRPr sz="2000">
                <a:solidFill>
                  <a:srgbClr val="5F5F5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3100">
                <a:solidFill>
                  <a:srgbClr val="5F5F5F"/>
                </a:solidFill>
              </a:defRPr>
            </a:lvl1pPr>
            <a:lvl2pPr>
              <a:defRPr sz="2700">
                <a:solidFill>
                  <a:srgbClr val="5F5F5F"/>
                </a:solidFill>
              </a:defRPr>
            </a:lvl2pPr>
            <a:lvl3pPr>
              <a:defRPr sz="2200">
                <a:solidFill>
                  <a:srgbClr val="5F5F5F"/>
                </a:solidFill>
              </a:defRPr>
            </a:lvl3pPr>
            <a:lvl4pPr>
              <a:defRPr sz="2000">
                <a:solidFill>
                  <a:srgbClr val="5F5F5F"/>
                </a:solidFill>
              </a:defRPr>
            </a:lvl4pPr>
            <a:lvl5pPr>
              <a:defRPr sz="2000">
                <a:solidFill>
                  <a:srgbClr val="5F5F5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11EE9-B1D2-47C8-8DA7-4D1AE08C170F}" type="slidenum">
              <a:rPr lang="en-US">
                <a:solidFill>
                  <a:srgbClr val="002A6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2A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57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>
                <a:solidFill>
                  <a:srgbClr val="5F5F5F"/>
                </a:solidFill>
              </a:defRPr>
            </a:lvl1pPr>
            <a:lvl2pPr>
              <a:defRPr sz="2500">
                <a:solidFill>
                  <a:srgbClr val="5F5F5F"/>
                </a:solidFill>
              </a:defRPr>
            </a:lvl2pPr>
            <a:lvl3pPr>
              <a:defRPr sz="2200">
                <a:solidFill>
                  <a:srgbClr val="5F5F5F"/>
                </a:solidFill>
              </a:defRPr>
            </a:lvl3pPr>
            <a:lvl4pPr>
              <a:defRPr sz="2000">
                <a:solidFill>
                  <a:srgbClr val="5F5F5F"/>
                </a:solidFill>
              </a:defRPr>
            </a:lvl4pPr>
            <a:lvl5pPr>
              <a:defRPr sz="1800">
                <a:solidFill>
                  <a:srgbClr val="5F5F5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E4E26-E8F4-4774-8B35-AE1755917925}" type="slidenum">
              <a:rPr lang="en-US">
                <a:solidFill>
                  <a:srgbClr val="002A6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2A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050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2C00-2B1A-482E-98AE-E902D11C88D0}" type="slidenum">
              <a:rPr lang="en-US">
                <a:solidFill>
                  <a:srgbClr val="002A6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2A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67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B08B-2EB8-40BE-B201-9B2F1E5B4B03}" type="slidenum">
              <a:rPr lang="en-US">
                <a:solidFill>
                  <a:srgbClr val="002A6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2A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4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63111" y="2076239"/>
            <a:ext cx="8465820" cy="158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18824">
              <a:defRPr/>
            </a:pPr>
            <a:r>
              <a:rPr lang="en-US" altLang="en-US" sz="3800" smtClean="0">
                <a:solidFill>
                  <a:srgbClr val="002A6C"/>
                </a:solidFill>
                <a:latin typeface="Gill Sans MT" pitchFamily="34" charset="0"/>
              </a:rPr>
              <a:t>For more information, please visit</a:t>
            </a:r>
          </a:p>
          <a:p>
            <a:pPr algn="ctr" defTabSz="1018824">
              <a:defRPr/>
            </a:pPr>
            <a:r>
              <a:rPr lang="en-US" altLang="en-US" sz="3800" b="1" smtClean="0">
                <a:solidFill>
                  <a:srgbClr val="002A6C"/>
                </a:solidFill>
                <a:latin typeface="Gill Sans MT" pitchFamily="34" charset="0"/>
              </a:rPr>
              <a:t>www.mcsprogram.org</a:t>
            </a:r>
          </a:p>
          <a:p>
            <a:pPr defTabSz="1018824">
              <a:defRPr/>
            </a:pPr>
            <a:endParaRPr lang="en-US" altLang="en-US" sz="2000" smtClean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3111" y="4231640"/>
            <a:ext cx="8465820" cy="10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18824">
              <a:defRPr/>
            </a:pPr>
            <a:r>
              <a:rPr lang="en-US" altLang="en-US" sz="1600" smtClean="0">
                <a:solidFill>
                  <a:srgbClr val="000000"/>
                </a:solidFill>
                <a:latin typeface="Gill Sans MT" pitchFamily="34" charset="0"/>
              </a:rPr>
              <a:t>This presentation was made possible by the generous support of the American people through the United States Agency for International Development (USAID), under the terms of the Cooperative Agreement AID-OAA-A-14-00028.  The contents are the responsibility of the authors and do not necessarily reflect the views of USAID or the United States Government.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56481" y="6822443"/>
            <a:ext cx="7879080" cy="4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defTabSz="1018824">
              <a:defRPr/>
            </a:pPr>
            <a:r>
              <a:rPr lang="en-US" altLang="en-US" sz="3100" baseline="30000" smtClean="0">
                <a:solidFill>
                  <a:srgbClr val="002A6C"/>
                </a:solidFill>
                <a:latin typeface="Gill Sans MT" pitchFamily="34" charset="0"/>
              </a:rPr>
              <a:t> facebook.com/MCSPglobal 			twitter.com/MCSPglobal</a:t>
            </a:r>
          </a:p>
        </p:txBody>
      </p:sp>
    </p:spTree>
    <p:extLst>
      <p:ext uri="{BB962C8B-B14F-4D97-AF65-F5344CB8AC3E}">
        <p14:creationId xmlns:p14="http://schemas.microsoft.com/office/powerpoint/2010/main" val="3832220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8046C3E-5E7F-40F8-83F9-2B481E09C5C7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18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20" y="-152398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8287831-8B3C-4E1C-89C2-F891AE8D5659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0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9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9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E627E4ED-A239-4967-B593-1EA5EDA3CC07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91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20" y="-228598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C0F44F18-0FEE-40DD-8D67-11307F85D428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55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7" y="-152398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7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7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30D49E-3DA9-45D9-89B3-7AC2E176D58A}" type="datetime1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07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20" y="-152398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A76B8320-321D-472A-9053-071F07FCF22E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706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5D4AFA82-8120-494F-A5B6-36D056EDD161}" type="datetime1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520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8" y="-34185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7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10A151E-9248-4B1B-8608-251A04C6271D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90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7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29" y="1119083"/>
            <a:ext cx="5092066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7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FF34C273-2D03-40DC-A48A-619118E51412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25845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81BDDFF-E010-4A38-8FD1-2E40423F49FB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008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60C4A648-18FA-4DDE-9266-AB56AC73286B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5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7"/>
            <a:ext cx="8549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4" y="4352547"/>
            <a:ext cx="704087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8BEA307-FBCE-4924-97C0-F3D088AB8413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3ED31-7CD4-3D4C-B748-E2EA752B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74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8" y="809385"/>
            <a:ext cx="7920586" cy="1434239"/>
          </a:xfrm>
        </p:spPr>
        <p:txBody>
          <a:bodyPr/>
          <a:lstStyle>
            <a:lvl1pPr>
              <a:defRPr sz="4660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997022C-5AD2-4591-BDBA-E7F43610C866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031ED-A9F9-BF4F-AC3B-4FAEA708E8BF}" type="slidenum">
              <a:rPr lang="en-US" altLang="en-US"/>
              <a:pPr/>
              <a:t>‹#›</a:t>
            </a:fld>
            <a:endParaRPr lang="en-US" altLang="en-US" sz="1320"/>
          </a:p>
        </p:txBody>
      </p:sp>
    </p:spTree>
    <p:extLst>
      <p:ext uri="{BB962C8B-B14F-4D97-AF65-F5344CB8AC3E}">
        <p14:creationId xmlns:p14="http://schemas.microsoft.com/office/powerpoint/2010/main" val="2054986491"/>
      </p:ext>
    </p:extLst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8" y="809385"/>
            <a:ext cx="7920586" cy="1434239"/>
          </a:xfrm>
        </p:spPr>
        <p:txBody>
          <a:bodyPr/>
          <a:lstStyle>
            <a:lvl1pPr>
              <a:defRPr sz="4660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5"/>
            <a:ext cx="43754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5"/>
            <a:ext cx="43754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0B016FF-7004-4CB2-9901-EF28B8C54138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E3AB-2769-0348-A6F3-8BA189FFD605}" type="slidenum">
              <a:rPr lang="en-US" altLang="en-US"/>
              <a:pPr/>
              <a:t>‹#›</a:t>
            </a:fld>
            <a:endParaRPr lang="en-US" altLang="en-US" sz="1320"/>
          </a:p>
        </p:txBody>
      </p:sp>
    </p:spTree>
    <p:extLst>
      <p:ext uri="{BB962C8B-B14F-4D97-AF65-F5344CB8AC3E}">
        <p14:creationId xmlns:p14="http://schemas.microsoft.com/office/powerpoint/2010/main" val="15163387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8" y="809385"/>
            <a:ext cx="7920586" cy="1434239"/>
          </a:xfrm>
        </p:spPr>
        <p:txBody>
          <a:bodyPr/>
          <a:lstStyle>
            <a:lvl1pPr>
              <a:defRPr sz="4660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873EE54-5F16-4446-97FF-8459DD95133D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94B8E-75C0-4348-8219-613B539B1B16}" type="slidenum">
              <a:rPr lang="en-US" altLang="en-US"/>
              <a:pPr/>
              <a:t>‹#›</a:t>
            </a:fld>
            <a:endParaRPr lang="en-US" altLang="en-US" sz="1320"/>
          </a:p>
        </p:txBody>
      </p:sp>
    </p:spTree>
    <p:extLst>
      <p:ext uri="{BB962C8B-B14F-4D97-AF65-F5344CB8AC3E}">
        <p14:creationId xmlns:p14="http://schemas.microsoft.com/office/powerpoint/2010/main" val="19229514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986" y="1"/>
            <a:ext cx="0" cy="1387158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DF40723-2F7C-45DA-BEAA-8F845B4A53EF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C7BB-E951-D545-860F-C0863877D5DA}" type="slidenum">
              <a:rPr lang="en-US" altLang="en-US"/>
              <a:pPr/>
              <a:t>‹#›</a:t>
            </a:fld>
            <a:endParaRPr lang="en-US" altLang="en-US" sz="1320"/>
          </a:p>
        </p:txBody>
      </p:sp>
    </p:spTree>
    <p:extLst>
      <p:ext uri="{BB962C8B-B14F-4D97-AF65-F5344CB8AC3E}">
        <p14:creationId xmlns:p14="http://schemas.microsoft.com/office/powerpoint/2010/main" val="4056283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8"/>
            <a:ext cx="905256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058594"/>
            <a:ext cx="4444207" cy="406265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1828193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2058594"/>
            <a:ext cx="4445953" cy="406265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1828193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AF1105-6001-3242-A9CC-9D5F74480CEF}" type="slidenum">
              <a:rPr lang="en-US" altLang="en-US"/>
              <a:pPr/>
              <a:t>‹#›</a:t>
            </a:fld>
            <a:endParaRPr lang="en-US" altLang="en-US" sz="132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53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1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7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0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6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980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40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1397000" y="7340600"/>
            <a:ext cx="8326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030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5pPr>
      <a:lvl6pPr marL="509412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6pPr>
      <a:lvl7pPr marL="1018824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7pPr>
      <a:lvl8pPr marL="1528237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8pPr>
      <a:lvl9pPr marL="2037649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849880"/>
            <a:ext cx="10058400" cy="4922520"/>
          </a:xfrm>
          <a:prstGeom prst="rect">
            <a:avLst/>
          </a:prstGeom>
          <a:gradFill>
            <a:gsLst>
              <a:gs pos="80000">
                <a:srgbClr val="FFFFFF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defTabSz="1018824">
              <a:defRPr/>
            </a:pPr>
            <a:endParaRPr lang="en-US" sz="2000">
              <a:solidFill>
                <a:srgbClr val="777777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2"/>
            <a:ext cx="9052560" cy="51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Gill Sans MT" panose="020B0502020104020203" pitchFamily="34" charset="0"/>
                <a:cs typeface="+mn-cs"/>
              </a:defRPr>
            </a:lvl1pPr>
          </a:lstStyle>
          <a:p>
            <a:pPr defTabSz="1018824">
              <a:defRPr/>
            </a:pPr>
            <a:fld id="{6F7FF5F5-22A0-4726-B52E-FB886CBB5E64}" type="slidenum">
              <a:rPr lang="en-US">
                <a:solidFill>
                  <a:srgbClr val="002A6C"/>
                </a:solidFill>
              </a:rPr>
              <a:pPr defTabSz="1018824">
                <a:defRPr/>
              </a:pPr>
              <a:t>‹#›</a:t>
            </a:fld>
            <a:endParaRPr lang="en-US" dirty="0">
              <a:solidFill>
                <a:srgbClr val="002A6C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82" tIns="50941" rIns="101882" bIns="5094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9DBFE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64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 kern="1200">
          <a:solidFill>
            <a:srgbClr val="002A6C"/>
          </a:solidFill>
          <a:latin typeface="Gill Sans MT" panose="020B0502020104020203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5pPr>
      <a:lvl6pPr marL="509412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6pPr>
      <a:lvl7pPr marL="1018824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7pPr>
      <a:lvl8pPr marL="1528237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8pPr>
      <a:lvl9pPr marL="2037649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002A6C"/>
          </a:solidFill>
          <a:latin typeface="Gill Sans MT" pitchFamily="34" charset="0"/>
          <a:cs typeface="Arial" charset="0"/>
        </a:defRPr>
      </a:lvl9pPr>
    </p:titleStyle>
    <p:bodyStyle>
      <a:lvl1pPr marL="382059" indent="-38205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rgbClr val="5F5F5F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1pPr>
      <a:lvl2pPr marL="827795" indent="-31838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rgbClr val="5F5F5F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2pPr>
      <a:lvl3pPr marL="1273531" indent="-25470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rgbClr val="5F5F5F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3pPr>
      <a:lvl4pPr marL="1782943" indent="-25470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5F5F5F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4pPr>
      <a:lvl5pPr marL="2292355" indent="-25470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5F5F5F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36208" y="-176318"/>
            <a:ext cx="10330816" cy="1500505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820" y="-76198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5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08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1068706" y="809627"/>
            <a:ext cx="7920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129827" y="3510177"/>
            <a:ext cx="77987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158" y="7229054"/>
            <a:ext cx="3220086" cy="2769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9054"/>
            <a:ext cx="2313781" cy="2769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C04C874-E7A4-408C-ACEB-18B031DB947C}" type="datetime1">
              <a:rPr lang="en-US" altLang="en-US" smtClean="0">
                <a:latin typeface="Arial" charset="0"/>
                <a:cs typeface="Arial" charset="0"/>
              </a:rPr>
              <a:t>2/8/2017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1700" y="7229054"/>
            <a:ext cx="2313781" cy="2769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34FEDDC-4AB7-E44C-B2CF-5924ED0237B8}" type="slidenum">
              <a:rPr lang="en-US" altLang="en-US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2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50292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100584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50876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201168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354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8709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3064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77419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18883" eaLnBrk="1" hangingPunct="1">
        <a:defRPr>
          <a:latin typeface="+mn-lt"/>
          <a:ea typeface="+mn-ea"/>
          <a:cs typeface="+mn-cs"/>
        </a:defRPr>
      </a:lvl6pPr>
      <a:lvl7pPr marL="2662660" eaLnBrk="1" hangingPunct="1">
        <a:defRPr>
          <a:latin typeface="+mn-lt"/>
          <a:ea typeface="+mn-ea"/>
          <a:cs typeface="+mn-cs"/>
        </a:defRPr>
      </a:lvl7pPr>
      <a:lvl8pPr marL="3106436" eaLnBrk="1" hangingPunct="1">
        <a:defRPr>
          <a:latin typeface="+mn-lt"/>
          <a:ea typeface="+mn-ea"/>
          <a:cs typeface="+mn-cs"/>
        </a:defRPr>
      </a:lvl8pPr>
      <a:lvl9pPr marL="355021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43776" eaLnBrk="1" hangingPunct="1">
        <a:defRPr>
          <a:latin typeface="+mn-lt"/>
          <a:ea typeface="+mn-ea"/>
          <a:cs typeface="+mn-cs"/>
        </a:defRPr>
      </a:lvl2pPr>
      <a:lvl3pPr marL="887554" eaLnBrk="1" hangingPunct="1">
        <a:defRPr>
          <a:latin typeface="+mn-lt"/>
          <a:ea typeface="+mn-ea"/>
          <a:cs typeface="+mn-cs"/>
        </a:defRPr>
      </a:lvl3pPr>
      <a:lvl4pPr marL="1331330" eaLnBrk="1" hangingPunct="1">
        <a:defRPr>
          <a:latin typeface="+mn-lt"/>
          <a:ea typeface="+mn-ea"/>
          <a:cs typeface="+mn-cs"/>
        </a:defRPr>
      </a:lvl4pPr>
      <a:lvl5pPr marL="1775106" eaLnBrk="1" hangingPunct="1">
        <a:defRPr>
          <a:latin typeface="+mn-lt"/>
          <a:ea typeface="+mn-ea"/>
          <a:cs typeface="+mn-cs"/>
        </a:defRPr>
      </a:lvl5pPr>
      <a:lvl6pPr marL="2218883" eaLnBrk="1" hangingPunct="1">
        <a:defRPr>
          <a:latin typeface="+mn-lt"/>
          <a:ea typeface="+mn-ea"/>
          <a:cs typeface="+mn-cs"/>
        </a:defRPr>
      </a:lvl6pPr>
      <a:lvl7pPr marL="2662660" eaLnBrk="1" hangingPunct="1">
        <a:defRPr>
          <a:latin typeface="+mn-lt"/>
          <a:ea typeface="+mn-ea"/>
          <a:cs typeface="+mn-cs"/>
        </a:defRPr>
      </a:lvl7pPr>
      <a:lvl8pPr marL="3106436" eaLnBrk="1" hangingPunct="1">
        <a:defRPr>
          <a:latin typeface="+mn-lt"/>
          <a:ea typeface="+mn-ea"/>
          <a:cs typeface="+mn-cs"/>
        </a:defRPr>
      </a:lvl8pPr>
      <a:lvl9pPr marL="355021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wnloads\www.cpc.unc.edu\measure\publications\ms-15-99" TargetMode="Externa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0058401" cy="1396048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90" cy="3841674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4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96290" y="1838163"/>
            <a:ext cx="8846503" cy="12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20" b="1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MODULE 3: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2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Data Management Standards for </a:t>
            </a:r>
            <a:r>
              <a:rPr lang="en-US" altLang="en-US" sz="2420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rgbClr val="FFFFFF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3"/>
            <a:ext cx="11645741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20" b="1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rgbClr val="FFFFFF"/>
              </a:solidFill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9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7" y="5144697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827007" y="3810000"/>
            <a:ext cx="8848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5C7BB-E951-D545-860F-C0863877D5DA}" type="slidenum">
              <a:rPr lang="en-US" altLang="en-US" smtClean="0"/>
              <a:pPr/>
              <a:t>1</a:t>
            </a:fld>
            <a:endParaRPr lang="en-US" altLang="en-US" sz="1320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856554" y="4479031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867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9464676" cy="553998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Module 3: 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753600" cy="5867400"/>
          </a:xfrm>
        </p:spPr>
        <p:txBody>
          <a:bodyPr>
            <a:noAutofit/>
          </a:bodyPr>
          <a:lstStyle/>
          <a:p>
            <a:pPr lvl="0"/>
            <a:r>
              <a:rPr lang="en-US" sz="2000" b="1" dirty="0" smtClean="0"/>
              <a:t>By </a:t>
            </a:r>
            <a:r>
              <a:rPr lang="en-US" sz="2000" b="1" dirty="0"/>
              <a:t>the end of this module, participants will be able to: 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Appreciate the importance of good RHIS data management practices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Describe data management needs for the three </a:t>
            </a:r>
            <a:r>
              <a:rPr lang="en-US" sz="2000" dirty="0" smtClean="0">
                <a:latin typeface="Century Gothic" panose="020B0502020202020204" pitchFamily="34" charset="0"/>
              </a:rPr>
              <a:t>management levels of a health system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Understand what structures and processes allow for good data management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Understand when and how </a:t>
            </a:r>
            <a:r>
              <a:rPr lang="en-US" sz="2000" dirty="0" smtClean="0">
                <a:latin typeface="Century Gothic" panose="020B0502020202020204" pitchFamily="34" charset="0"/>
              </a:rPr>
              <a:t>data management </a:t>
            </a:r>
            <a:r>
              <a:rPr lang="en-US" sz="2000" dirty="0">
                <a:latin typeface="Century Gothic" panose="020B0502020202020204" pitchFamily="34" charset="0"/>
              </a:rPr>
              <a:t>standards are to be applied to local systems  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entury Gothic" panose="020B0502020202020204" pitchFamily="34" charset="0"/>
              </a:rPr>
              <a:t>Explain the </a:t>
            </a:r>
            <a:r>
              <a:rPr lang="en-US" sz="2000" dirty="0">
                <a:latin typeface="Century Gothic" panose="020B0502020202020204" pitchFamily="34" charset="0"/>
              </a:rPr>
              <a:t>harmonized standards for </a:t>
            </a:r>
            <a:r>
              <a:rPr lang="en-US" sz="2000" dirty="0" smtClean="0">
                <a:latin typeface="Century Gothic" panose="020B0502020202020204" pitchFamily="34" charset="0"/>
              </a:rPr>
              <a:t>health-facility based and community-based information systems and their different domains and subdomains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Understand  how the harmonized standards can improve data quality and use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entury Gothic" panose="020B0502020202020204" pitchFamily="34" charset="0"/>
              </a:rPr>
              <a:t>Understand the causes of RHIS data </a:t>
            </a:r>
            <a:r>
              <a:rPr lang="en-US" sz="2000" dirty="0" smtClean="0">
                <a:latin typeface="Century Gothic" panose="020B0502020202020204" pitchFamily="34" charset="0"/>
              </a:rPr>
              <a:t>fragmentation</a:t>
            </a:r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Understand </a:t>
            </a:r>
            <a:r>
              <a:rPr lang="en-US" sz="2000" dirty="0"/>
              <a:t>the key principles of RHIS data </a:t>
            </a:r>
            <a:r>
              <a:rPr lang="en-US" sz="2000" dirty="0" smtClean="0"/>
              <a:t>integration and interoperability</a:t>
            </a:r>
            <a:endParaRPr lang="en-US" sz="2000" dirty="0"/>
          </a:p>
          <a:p>
            <a:pPr marL="342900" lvl="0" indent="-342900" fontAlgn="base">
              <a:lnSpc>
                <a:spcPts val="2500"/>
              </a:lnSpc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649854" cy="413808"/>
          </a:xfrm>
        </p:spPr>
        <p:txBody>
          <a:bodyPr/>
          <a:lstStyle/>
          <a:p>
            <a:r>
              <a:rPr lang="en-US" dirty="0" smtClean="0"/>
              <a:t>		</a:t>
            </a:r>
            <a:fld id="{B6F15528-21DE-4FAA-801E-634DDDAF4B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9464676" cy="553998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Module 3: Structure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5517" y="1732180"/>
            <a:ext cx="8542283" cy="4363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/>
              <a:t>Duration: </a:t>
            </a:r>
            <a:r>
              <a:rPr lang="en-US" altLang="en-US" sz="2800" dirty="0" smtClean="0"/>
              <a:t>3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/>
              <a:t>Number of sessions: </a:t>
            </a:r>
            <a:r>
              <a:rPr lang="en-US" altLang="en-US" sz="2800" dirty="0" smtClean="0"/>
              <a:t>3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Session </a:t>
            </a:r>
            <a:r>
              <a:rPr lang="en-US" sz="2400" b="1" dirty="0"/>
              <a:t>1:</a:t>
            </a:r>
            <a:r>
              <a:rPr lang="en-US" sz="2400" dirty="0"/>
              <a:t> Introduction to RHIS </a:t>
            </a:r>
            <a:r>
              <a:rPr lang="en-US" sz="2400" dirty="0" smtClean="0"/>
              <a:t>Data Management (30 minutes)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Session 2:</a:t>
            </a:r>
            <a:r>
              <a:rPr lang="en-US" sz="2400" dirty="0"/>
              <a:t> Standards for RHIS </a:t>
            </a:r>
            <a:r>
              <a:rPr lang="en-US" sz="2400" dirty="0" smtClean="0"/>
              <a:t>Data Management (1 hour, 45 minutes)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Session 3:</a:t>
            </a:r>
            <a:r>
              <a:rPr lang="en-US" sz="2400" dirty="0" smtClean="0"/>
              <a:t> </a:t>
            </a:r>
            <a:r>
              <a:rPr lang="en-US" sz="2400" dirty="0"/>
              <a:t>Data </a:t>
            </a:r>
            <a:r>
              <a:rPr lang="en-US" sz="2400" dirty="0" smtClean="0"/>
              <a:t>Integration </a:t>
            </a:r>
            <a:r>
              <a:rPr lang="en-US" sz="2400" dirty="0"/>
              <a:t>and </a:t>
            </a:r>
            <a:r>
              <a:rPr lang="en-US" sz="2400" dirty="0" smtClean="0"/>
              <a:t>Interoperability (45 minutes)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649854" cy="413808"/>
          </a:xfrm>
        </p:spPr>
        <p:txBody>
          <a:bodyPr/>
          <a:lstStyle/>
          <a:p>
            <a:r>
              <a:rPr lang="en-US" dirty="0" smtClean="0"/>
              <a:t>		</a:t>
            </a:r>
            <a:fld id="{B6F15528-21DE-4FAA-801E-634DDDAF4B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9464676" cy="553998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Module 3: Suggested References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178040"/>
            <a:ext cx="9372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entury Gothic" panose="020B0502020202020204" pitchFamily="34" charset="0"/>
              </a:rPr>
              <a:t>Heywood, A. &amp; Boone, D. (2015). Guidelines for data management standards in routine health information systems. Chapel Hill, </a:t>
            </a:r>
            <a:r>
              <a:rPr lang="en-US" sz="2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NC, USA: </a:t>
            </a:r>
            <a:r>
              <a:rPr lang="en-US" sz="2400" dirty="0">
                <a:solidFill>
                  <a:srgbClr val="000000"/>
                </a:solidFill>
                <a:latin typeface="Century Gothic" panose="020B0502020202020204" pitchFamily="34" charset="0"/>
              </a:rPr>
              <a:t>MEASURE Evaluation, University of North Carolina. Retrieved from </a:t>
            </a:r>
            <a:r>
              <a:rPr lang="en-US" sz="2400" u="sng" dirty="0">
                <a:hlinkClick r:id="rId2"/>
              </a:rPr>
              <a:t>www.cpc.unc.edu/measure/publications/ms-15-99</a:t>
            </a:r>
            <a:r>
              <a:rPr lang="en-US" sz="2400" u="sng" dirty="0"/>
              <a:t>.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World Health Organization (WHO), United States Agency for International Development, </a:t>
            </a:r>
            <a:r>
              <a:rPr lang="en-US" sz="2400" dirty="0"/>
              <a:t>&amp; University of </a:t>
            </a:r>
            <a:r>
              <a:rPr lang="en-US" sz="2400" dirty="0" smtClean="0"/>
              <a:t>Oslo. </a:t>
            </a:r>
            <a:r>
              <a:rPr lang="en-US" sz="2400" dirty="0"/>
              <a:t>(2015). Health facility information systems: key components, attributes, and resources (draft). </a:t>
            </a:r>
            <a:r>
              <a:rPr lang="en-US" sz="2400" dirty="0" smtClean="0"/>
              <a:t>Geneva, Switzerland: WHO.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649854" cy="413808"/>
          </a:xfrm>
        </p:spPr>
        <p:txBody>
          <a:bodyPr/>
          <a:lstStyle/>
          <a:p>
            <a:r>
              <a:rPr lang="en-US" dirty="0" smtClean="0"/>
              <a:t>		</a:t>
            </a:r>
            <a:fld id="{B6F15528-21DE-4FAA-801E-634DDDAF4B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1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52400"/>
            <a:ext cx="10058400" cy="15519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3"/>
            <a:ext cx="11645741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3" y="3229610"/>
            <a:ext cx="7466966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9" y="5144697"/>
            <a:ext cx="10072690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4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6" y="7203865"/>
            <a:ext cx="2750342" cy="413808"/>
          </a:xfrm>
        </p:spPr>
        <p:txBody>
          <a:bodyPr/>
          <a:lstStyle/>
          <a:p>
            <a:r>
              <a:rPr lang="en-US" dirty="0" smtClean="0"/>
              <a:t>		</a:t>
            </a:r>
            <a:fld id="{B6F15528-21DE-4FAA-801E-634DDDAF4B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ASURE_Eval_slide_template">
  <a:themeElements>
    <a:clrScheme name="MEASURE_Eval_slide_template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CSP_PowerPoint_Template (1)">
  <a:themeElements>
    <a:clrScheme name="MCSP">
      <a:dk1>
        <a:srgbClr val="000000"/>
      </a:dk1>
      <a:lt1>
        <a:srgbClr val="777777"/>
      </a:lt1>
      <a:dk2>
        <a:srgbClr val="002A6C"/>
      </a:dk2>
      <a:lt2>
        <a:srgbClr val="9DBFE5"/>
      </a:lt2>
      <a:accent1>
        <a:srgbClr val="CA535C"/>
      </a:accent1>
      <a:accent2>
        <a:srgbClr val="FAC684"/>
      </a:accent2>
      <a:accent3>
        <a:srgbClr val="D5B4E4"/>
      </a:accent3>
      <a:accent4>
        <a:srgbClr val="002A6C"/>
      </a:accent4>
      <a:accent5>
        <a:srgbClr val="9DBFE5"/>
      </a:accent5>
      <a:accent6>
        <a:srgbClr val="CA535C"/>
      </a:accent6>
      <a:hlink>
        <a:srgbClr val="777777"/>
      </a:hlink>
      <a:folHlink>
        <a:srgbClr val="FAC68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PS_PowerPoint_Template [Read-Only]" id="{B58D1E27-2DEB-4557-9BF1-41BFB293ADDD}" vid="{2D3C5F4A-FD82-47F1-A5FE-AEF3A3D978B5}"/>
    </a:ext>
  </a:extLst>
</a:theme>
</file>

<file path=ppt/theme/theme3.xml><?xml version="1.0" encoding="utf-8"?>
<a:theme xmlns:a="http://schemas.openxmlformats.org/drawingml/2006/main" name="mod3-temp">
  <a:themeElements>
    <a:clrScheme name="Custom 3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3-temp.potx" id="{23EF7E5C-61BE-4D39-82AB-9F27AD6D70D6}" vid="{6D9FDC1C-CC0F-484A-8920-3CD84A73ECF4}"/>
    </a:ext>
  </a:extLst>
</a:theme>
</file>

<file path=ppt/theme/theme4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2" id="{44E925F2-3DD3-0240-9BC4-154602D493D7}" vid="{8C7C34D9-8053-7543-B138-BBF9BB41815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3406</TotalTime>
  <Words>340</Words>
  <Application>Microsoft Office PowerPoint</Application>
  <PresentationFormat>Custom</PresentationFormat>
  <Paragraphs>37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Century Gothic</vt:lpstr>
      <vt:lpstr>Futura LT Pro Book</vt:lpstr>
      <vt:lpstr>Gill Sans MT</vt:lpstr>
      <vt:lpstr>Wingdings</vt:lpstr>
      <vt:lpstr>MEASURE_Eval_slide_template</vt:lpstr>
      <vt:lpstr>MCSP_PowerPoint_Template (1)</vt:lpstr>
      <vt:lpstr>mod3-temp</vt:lpstr>
      <vt:lpstr>Theme1</vt:lpstr>
      <vt:lpstr>PowerPoint Presentation</vt:lpstr>
      <vt:lpstr>Module 3: Learning Objectives </vt:lpstr>
      <vt:lpstr>Module 3: Structure</vt:lpstr>
      <vt:lpstr>Module 3: Suggested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115</cp:revision>
  <cp:lastPrinted>2016-08-05T21:05:18Z</cp:lastPrinted>
  <dcterms:created xsi:type="dcterms:W3CDTF">2015-03-02T15:42:03Z</dcterms:created>
  <dcterms:modified xsi:type="dcterms:W3CDTF">2017-02-08T21:12:04Z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</Properties>
</file>