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 id="2147483680" r:id="rId2"/>
    <p:sldMasterId id="2147483689" r:id="rId3"/>
    <p:sldMasterId id="2147483701" r:id="rId4"/>
  </p:sldMasterIdLst>
  <p:notesMasterIdLst>
    <p:notesMasterId r:id="rId31"/>
  </p:notesMasterIdLst>
  <p:sldIdLst>
    <p:sldId id="365" r:id="rId5"/>
    <p:sldId id="289" r:id="rId6"/>
    <p:sldId id="353" r:id="rId7"/>
    <p:sldId id="356" r:id="rId8"/>
    <p:sldId id="354" r:id="rId9"/>
    <p:sldId id="340" r:id="rId10"/>
    <p:sldId id="367" r:id="rId11"/>
    <p:sldId id="368" r:id="rId12"/>
    <p:sldId id="369" r:id="rId13"/>
    <p:sldId id="370" r:id="rId14"/>
    <p:sldId id="342" r:id="rId15"/>
    <p:sldId id="364" r:id="rId16"/>
    <p:sldId id="350" r:id="rId17"/>
    <p:sldId id="343" r:id="rId18"/>
    <p:sldId id="360" r:id="rId19"/>
    <p:sldId id="357" r:id="rId20"/>
    <p:sldId id="371" r:id="rId21"/>
    <p:sldId id="372" r:id="rId22"/>
    <p:sldId id="344" r:id="rId23"/>
    <p:sldId id="351" r:id="rId24"/>
    <p:sldId id="361" r:id="rId25"/>
    <p:sldId id="362" r:id="rId26"/>
    <p:sldId id="329" r:id="rId27"/>
    <p:sldId id="373" r:id="rId28"/>
    <p:sldId id="314" r:id="rId29"/>
    <p:sldId id="366" r:id="rId30"/>
  </p:sldIdLst>
  <p:sldSz cx="10058400" cy="7772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SI" initials="UK" lastIdx="1" clrIdx="0"/>
  <p:cmAuthor id="1" name="dboone" initials="D.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9BBB"/>
    <a:srgbClr val="A0BF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5666" autoAdjust="0"/>
  </p:normalViewPr>
  <p:slideViewPr>
    <p:cSldViewPr>
      <p:cViewPr varScale="1">
        <p:scale>
          <a:sx n="56" d="100"/>
          <a:sy n="56" d="100"/>
        </p:scale>
        <p:origin x="1982" y="38"/>
      </p:cViewPr>
      <p:guideLst>
        <p:guide orient="horz" pos="2880"/>
        <p:guide pos="2160"/>
      </p:guideLst>
    </p:cSldViewPr>
  </p:slideViewPr>
  <p:notesTextViewPr>
    <p:cViewPr>
      <p:scale>
        <a:sx n="100" d="100"/>
        <a:sy n="100" d="100"/>
      </p:scale>
      <p:origin x="0" y="0"/>
    </p:cViewPr>
  </p:notesTextViewPr>
  <p:sorterViewPr>
    <p:cViewPr>
      <p:scale>
        <a:sx n="90" d="100"/>
        <a:sy n="90" d="100"/>
      </p:scale>
      <p:origin x="0" y="3306"/>
    </p:cViewPr>
  </p:sorterViewPr>
  <p:notesViewPr>
    <p:cSldViewPr>
      <p:cViewPr>
        <p:scale>
          <a:sx n="70" d="100"/>
          <a:sy n="70" d="100"/>
        </p:scale>
        <p:origin x="-2508" y="74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8109C5-AA15-4DE5-A44E-85C2BD9535E3}"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endParaRPr lang="en-US"/>
        </a:p>
      </dgm:t>
    </dgm:pt>
    <dgm:pt modelId="{BFBD0502-B072-46F3-85B0-727B234DE428}">
      <dgm:prSet phldrT="[Text]" custT="1"/>
      <dgm:spPr>
        <a:solidFill>
          <a:schemeClr val="accent3">
            <a:lumMod val="60000"/>
            <a:lumOff val="40000"/>
          </a:schemeClr>
        </a:solidFill>
      </dgm:spPr>
      <dgm:t>
        <a:bodyPr/>
        <a:lstStyle/>
        <a:p>
          <a:pPr>
            <a:lnSpc>
              <a:spcPct val="150000"/>
            </a:lnSpc>
          </a:pPr>
          <a:r>
            <a:rPr lang="en-US" sz="2400" b="0" i="0" kern="1200" dirty="0" smtClean="0">
              <a:solidFill>
                <a:schemeClr val="tx1">
                  <a:lumMod val="65000"/>
                  <a:lumOff val="35000"/>
                </a:schemeClr>
              </a:solidFill>
              <a:latin typeface="+mn-lt"/>
              <a:ea typeface="+mn-ea"/>
              <a:cs typeface="Arial" charset="0"/>
            </a:rPr>
            <a:t>The most visible outcome of a successful information culture is that information is in demand, valued as an important resource, and used at all levels to: </a:t>
          </a:r>
          <a:endParaRPr lang="en-US" sz="2400" b="0" i="0" kern="1200" dirty="0">
            <a:solidFill>
              <a:schemeClr val="tx1">
                <a:lumMod val="65000"/>
                <a:lumOff val="35000"/>
              </a:schemeClr>
            </a:solidFill>
            <a:latin typeface="+mn-lt"/>
            <a:ea typeface="+mn-ea"/>
            <a:cs typeface="Arial" charset="0"/>
          </a:endParaRPr>
        </a:p>
      </dgm:t>
    </dgm:pt>
    <dgm:pt modelId="{9FD91F95-2E2F-435C-AE98-022878401752}" type="parTrans" cxnId="{C8159642-32DD-47E2-AFE8-51E35B96DAF4}">
      <dgm:prSet/>
      <dgm:spPr/>
      <dgm:t>
        <a:bodyPr/>
        <a:lstStyle/>
        <a:p>
          <a:endParaRPr lang="en-US" sz="1600">
            <a:latin typeface="+mn-lt"/>
          </a:endParaRPr>
        </a:p>
      </dgm:t>
    </dgm:pt>
    <dgm:pt modelId="{8ED8DFED-215A-4AFC-BE6B-84577CA5F0CF}" type="sibTrans" cxnId="{C8159642-32DD-47E2-AFE8-51E35B96DAF4}">
      <dgm:prSet/>
      <dgm:spPr/>
      <dgm:t>
        <a:bodyPr/>
        <a:lstStyle/>
        <a:p>
          <a:endParaRPr lang="en-US" sz="1600">
            <a:latin typeface="+mn-lt"/>
          </a:endParaRPr>
        </a:p>
      </dgm:t>
    </dgm:pt>
    <dgm:pt modelId="{88E14379-DCFB-49AB-B910-88CCDA4375FA}">
      <dgm:prSet phldrT="[Text]" custT="1"/>
      <dgm:spPr>
        <a:solidFill>
          <a:schemeClr val="accent5">
            <a:lumMod val="50000"/>
          </a:schemeClr>
        </a:solidFill>
      </dgm:spPr>
      <dgm:t>
        <a:bodyPr/>
        <a:lstStyle/>
        <a:p>
          <a:r>
            <a:rPr lang="en-US" sz="2400" b="0" i="0" kern="1200" dirty="0" smtClean="0">
              <a:solidFill>
                <a:schemeClr val="bg1"/>
              </a:solidFill>
              <a:latin typeface="+mn-lt"/>
              <a:ea typeface="+mn-ea"/>
              <a:cs typeface="Arial" charset="0"/>
            </a:rPr>
            <a:t>Improve service delivery to clients </a:t>
          </a:r>
          <a:endParaRPr lang="en-US" sz="2400" b="0" i="0" kern="1200" dirty="0">
            <a:solidFill>
              <a:schemeClr val="bg1"/>
            </a:solidFill>
            <a:latin typeface="+mn-lt"/>
            <a:ea typeface="+mn-ea"/>
            <a:cs typeface="Arial" charset="0"/>
          </a:endParaRPr>
        </a:p>
      </dgm:t>
    </dgm:pt>
    <dgm:pt modelId="{2D4DE16A-62BD-4F74-9CE4-69FDC1EEC735}" type="parTrans" cxnId="{A9197890-84B7-4703-A1D9-DDA79B7E7707}">
      <dgm:prSet/>
      <dgm:spPr/>
      <dgm:t>
        <a:bodyPr/>
        <a:lstStyle/>
        <a:p>
          <a:endParaRPr lang="en-US" sz="1600">
            <a:latin typeface="+mn-lt"/>
          </a:endParaRPr>
        </a:p>
      </dgm:t>
    </dgm:pt>
    <dgm:pt modelId="{7C9D8BDC-90A0-4B47-B86B-4F26A33F1CBE}" type="sibTrans" cxnId="{A9197890-84B7-4703-A1D9-DDA79B7E7707}">
      <dgm:prSet/>
      <dgm:spPr/>
      <dgm:t>
        <a:bodyPr/>
        <a:lstStyle/>
        <a:p>
          <a:endParaRPr lang="en-US" sz="1600">
            <a:latin typeface="+mn-lt"/>
          </a:endParaRPr>
        </a:p>
      </dgm:t>
    </dgm:pt>
    <dgm:pt modelId="{4C3BAAF4-2F93-406F-BC86-553DF9176DF1}">
      <dgm:prSet phldrT="[Text]" custT="1"/>
      <dgm:spPr>
        <a:solidFill>
          <a:schemeClr val="accent5">
            <a:lumMod val="50000"/>
          </a:schemeClr>
        </a:solidFill>
      </dgm:spPr>
      <dgm:t>
        <a:bodyPr/>
        <a:lstStyle/>
        <a:p>
          <a:r>
            <a:rPr lang="en-US" sz="2400" b="0" i="0" kern="1200" dirty="0" smtClean="0">
              <a:solidFill>
                <a:schemeClr val="bg1"/>
              </a:solidFill>
              <a:latin typeface="+mn-lt"/>
              <a:ea typeface="+mn-ea"/>
              <a:cs typeface="Arial" charset="0"/>
            </a:rPr>
            <a:t>Manage systems at each level</a:t>
          </a:r>
          <a:endParaRPr lang="en-US" sz="2400" b="0" i="0" kern="1200" dirty="0">
            <a:solidFill>
              <a:schemeClr val="bg1"/>
            </a:solidFill>
            <a:latin typeface="+mn-lt"/>
            <a:ea typeface="+mn-ea"/>
            <a:cs typeface="Arial" charset="0"/>
          </a:endParaRPr>
        </a:p>
      </dgm:t>
    </dgm:pt>
    <dgm:pt modelId="{18797231-9374-4288-B360-F57577E5C6DF}" type="parTrans" cxnId="{C33F800B-E23C-4821-8178-19F92385E57B}">
      <dgm:prSet/>
      <dgm:spPr/>
      <dgm:t>
        <a:bodyPr/>
        <a:lstStyle/>
        <a:p>
          <a:endParaRPr lang="en-US" sz="1600">
            <a:latin typeface="+mn-lt"/>
          </a:endParaRPr>
        </a:p>
      </dgm:t>
    </dgm:pt>
    <dgm:pt modelId="{5C68DD78-8B4C-4DCF-9935-5815D9286092}" type="sibTrans" cxnId="{C33F800B-E23C-4821-8178-19F92385E57B}">
      <dgm:prSet/>
      <dgm:spPr/>
      <dgm:t>
        <a:bodyPr/>
        <a:lstStyle/>
        <a:p>
          <a:endParaRPr lang="en-US" sz="1600">
            <a:latin typeface="+mn-lt"/>
          </a:endParaRPr>
        </a:p>
      </dgm:t>
    </dgm:pt>
    <dgm:pt modelId="{5A23EB4F-0813-4C4D-8AA6-8D84219D5D1E}">
      <dgm:prSet phldrT="[Text]" custT="1"/>
      <dgm:spPr>
        <a:solidFill>
          <a:schemeClr val="accent5">
            <a:lumMod val="50000"/>
          </a:schemeClr>
        </a:solidFill>
      </dgm:spPr>
      <dgm:t>
        <a:bodyPr/>
        <a:lstStyle/>
        <a:p>
          <a:r>
            <a:rPr lang="en-US" sz="2400" b="0" i="0" kern="1200" dirty="0" smtClean="0">
              <a:solidFill>
                <a:schemeClr val="bg1"/>
              </a:solidFill>
              <a:latin typeface="+mn-lt"/>
              <a:ea typeface="+mn-ea"/>
              <a:cs typeface="Arial" charset="0"/>
            </a:rPr>
            <a:t>Strengthen facility management </a:t>
          </a:r>
          <a:endParaRPr lang="en-US" sz="2400" b="0" i="0" kern="1200" dirty="0">
            <a:solidFill>
              <a:schemeClr val="bg1"/>
            </a:solidFill>
            <a:latin typeface="+mn-lt"/>
            <a:ea typeface="+mn-ea"/>
            <a:cs typeface="Arial" charset="0"/>
          </a:endParaRPr>
        </a:p>
      </dgm:t>
    </dgm:pt>
    <dgm:pt modelId="{30AADCDB-C1B3-4D5F-AFEB-CBDC2C82B80B}" type="parTrans" cxnId="{8D569150-AE7A-480A-8A0D-53268B9A3114}">
      <dgm:prSet/>
      <dgm:spPr/>
      <dgm:t>
        <a:bodyPr/>
        <a:lstStyle/>
        <a:p>
          <a:endParaRPr lang="en-US" sz="1600">
            <a:latin typeface="+mn-lt"/>
          </a:endParaRPr>
        </a:p>
      </dgm:t>
    </dgm:pt>
    <dgm:pt modelId="{2C3354E6-2820-43C2-BCA8-5EBCE42B7FED}" type="sibTrans" cxnId="{8D569150-AE7A-480A-8A0D-53268B9A3114}">
      <dgm:prSet/>
      <dgm:spPr/>
      <dgm:t>
        <a:bodyPr/>
        <a:lstStyle/>
        <a:p>
          <a:endParaRPr lang="en-US" sz="1600">
            <a:latin typeface="+mn-lt"/>
          </a:endParaRPr>
        </a:p>
      </dgm:t>
    </dgm:pt>
    <dgm:pt modelId="{5795D33B-157F-4229-B810-A5A11AF2CF77}" type="pres">
      <dgm:prSet presAssocID="{A28109C5-AA15-4DE5-A44E-85C2BD9535E3}" presName="Name0" presStyleCnt="0">
        <dgm:presLayoutVars>
          <dgm:chPref val="1"/>
          <dgm:dir/>
          <dgm:animOne val="branch"/>
          <dgm:animLvl val="lvl"/>
          <dgm:resizeHandles/>
        </dgm:presLayoutVars>
      </dgm:prSet>
      <dgm:spPr/>
      <dgm:t>
        <a:bodyPr/>
        <a:lstStyle/>
        <a:p>
          <a:endParaRPr lang="en-US"/>
        </a:p>
      </dgm:t>
    </dgm:pt>
    <dgm:pt modelId="{76CD3649-F61D-48A9-A7AA-32017F193E45}" type="pres">
      <dgm:prSet presAssocID="{BFBD0502-B072-46F3-85B0-727B234DE428}" presName="vertOne" presStyleCnt="0"/>
      <dgm:spPr/>
    </dgm:pt>
    <dgm:pt modelId="{0AC58CAB-0706-4007-A8AE-FFB8A12F5631}" type="pres">
      <dgm:prSet presAssocID="{BFBD0502-B072-46F3-85B0-727B234DE428}" presName="txOne" presStyleLbl="node0" presStyleIdx="0" presStyleCnt="1" custLinFactNeighborX="59093" custLinFactNeighborY="-65688">
        <dgm:presLayoutVars>
          <dgm:chPref val="3"/>
        </dgm:presLayoutVars>
      </dgm:prSet>
      <dgm:spPr/>
      <dgm:t>
        <a:bodyPr/>
        <a:lstStyle/>
        <a:p>
          <a:endParaRPr lang="en-US"/>
        </a:p>
      </dgm:t>
    </dgm:pt>
    <dgm:pt modelId="{673AD757-3113-4274-A406-25D85F62EF77}" type="pres">
      <dgm:prSet presAssocID="{BFBD0502-B072-46F3-85B0-727B234DE428}" presName="parTransOne" presStyleCnt="0"/>
      <dgm:spPr/>
    </dgm:pt>
    <dgm:pt modelId="{73120401-3C09-4142-893D-277C669FA036}" type="pres">
      <dgm:prSet presAssocID="{BFBD0502-B072-46F3-85B0-727B234DE428}" presName="horzOne" presStyleCnt="0"/>
      <dgm:spPr/>
    </dgm:pt>
    <dgm:pt modelId="{C2CF7D45-914E-4F83-9393-DD0525C16567}" type="pres">
      <dgm:prSet presAssocID="{88E14379-DCFB-49AB-B910-88CCDA4375FA}" presName="vertTwo" presStyleCnt="0"/>
      <dgm:spPr/>
    </dgm:pt>
    <dgm:pt modelId="{3D2EB93D-DB1C-4451-8446-64694050AF86}" type="pres">
      <dgm:prSet presAssocID="{88E14379-DCFB-49AB-B910-88CCDA4375FA}" presName="txTwo" presStyleLbl="node2" presStyleIdx="0" presStyleCnt="2">
        <dgm:presLayoutVars>
          <dgm:chPref val="3"/>
        </dgm:presLayoutVars>
      </dgm:prSet>
      <dgm:spPr/>
      <dgm:t>
        <a:bodyPr/>
        <a:lstStyle/>
        <a:p>
          <a:endParaRPr lang="en-US"/>
        </a:p>
      </dgm:t>
    </dgm:pt>
    <dgm:pt modelId="{283DC8FF-54EA-481C-B080-A44313C207AE}" type="pres">
      <dgm:prSet presAssocID="{88E14379-DCFB-49AB-B910-88CCDA4375FA}" presName="parTransTwo" presStyleCnt="0"/>
      <dgm:spPr/>
    </dgm:pt>
    <dgm:pt modelId="{2B6FDA5E-68B4-4A75-9A25-8002EB21F253}" type="pres">
      <dgm:prSet presAssocID="{88E14379-DCFB-49AB-B910-88CCDA4375FA}" presName="horzTwo" presStyleCnt="0"/>
      <dgm:spPr/>
    </dgm:pt>
    <dgm:pt modelId="{BABD32AB-2707-4062-BD10-2DA84F77F0BA}" type="pres">
      <dgm:prSet presAssocID="{4C3BAAF4-2F93-406F-BC86-553DF9176DF1}" presName="vertThree" presStyleCnt="0"/>
      <dgm:spPr/>
    </dgm:pt>
    <dgm:pt modelId="{108D08B4-5D90-434D-828B-0BFE7DA2100B}" type="pres">
      <dgm:prSet presAssocID="{4C3BAAF4-2F93-406F-BC86-553DF9176DF1}" presName="txThree" presStyleLbl="node3" presStyleIdx="0" presStyleCnt="1" custLinFactNeighborX="56801" custLinFactNeighborY="151">
        <dgm:presLayoutVars>
          <dgm:chPref val="3"/>
        </dgm:presLayoutVars>
      </dgm:prSet>
      <dgm:spPr/>
      <dgm:t>
        <a:bodyPr/>
        <a:lstStyle/>
        <a:p>
          <a:endParaRPr lang="en-US"/>
        </a:p>
      </dgm:t>
    </dgm:pt>
    <dgm:pt modelId="{CE5B9F45-E9C6-4D56-B566-06077F528B43}" type="pres">
      <dgm:prSet presAssocID="{4C3BAAF4-2F93-406F-BC86-553DF9176DF1}" presName="horzThree" presStyleCnt="0"/>
      <dgm:spPr/>
    </dgm:pt>
    <dgm:pt modelId="{03C3CF7D-9CFD-4E40-9A50-0D95E30FEF6E}" type="pres">
      <dgm:prSet presAssocID="{7C9D8BDC-90A0-4B47-B86B-4F26A33F1CBE}" presName="sibSpaceTwo" presStyleCnt="0"/>
      <dgm:spPr/>
    </dgm:pt>
    <dgm:pt modelId="{5515AEA8-97B2-478C-BD58-CBCBAB8D0F01}" type="pres">
      <dgm:prSet presAssocID="{5A23EB4F-0813-4C4D-8AA6-8D84219D5D1E}" presName="vertTwo" presStyleCnt="0"/>
      <dgm:spPr/>
    </dgm:pt>
    <dgm:pt modelId="{CFFD02F9-1FEE-41A8-A6DB-70886EA7CE1D}" type="pres">
      <dgm:prSet presAssocID="{5A23EB4F-0813-4C4D-8AA6-8D84219D5D1E}" presName="txTwo" presStyleLbl="node2" presStyleIdx="1" presStyleCnt="2">
        <dgm:presLayoutVars>
          <dgm:chPref val="3"/>
        </dgm:presLayoutVars>
      </dgm:prSet>
      <dgm:spPr/>
      <dgm:t>
        <a:bodyPr/>
        <a:lstStyle/>
        <a:p>
          <a:endParaRPr lang="en-US"/>
        </a:p>
      </dgm:t>
    </dgm:pt>
    <dgm:pt modelId="{326930FE-7533-432A-84D1-FE26EA02A0D6}" type="pres">
      <dgm:prSet presAssocID="{5A23EB4F-0813-4C4D-8AA6-8D84219D5D1E}" presName="horzTwo" presStyleCnt="0"/>
      <dgm:spPr/>
    </dgm:pt>
  </dgm:ptLst>
  <dgm:cxnLst>
    <dgm:cxn modelId="{A9197890-84B7-4703-A1D9-DDA79B7E7707}" srcId="{BFBD0502-B072-46F3-85B0-727B234DE428}" destId="{88E14379-DCFB-49AB-B910-88CCDA4375FA}" srcOrd="0" destOrd="0" parTransId="{2D4DE16A-62BD-4F74-9CE4-69FDC1EEC735}" sibTransId="{7C9D8BDC-90A0-4B47-B86B-4F26A33F1CBE}"/>
    <dgm:cxn modelId="{AC03D4E5-967A-4D86-9F81-4783FD0B3BD3}" type="presOf" srcId="{4C3BAAF4-2F93-406F-BC86-553DF9176DF1}" destId="{108D08B4-5D90-434D-828B-0BFE7DA2100B}" srcOrd="0" destOrd="0" presId="urn:microsoft.com/office/officeart/2005/8/layout/hierarchy4"/>
    <dgm:cxn modelId="{4A29A452-2527-4B80-A894-8DFE15190F1F}" type="presOf" srcId="{A28109C5-AA15-4DE5-A44E-85C2BD9535E3}" destId="{5795D33B-157F-4229-B810-A5A11AF2CF77}" srcOrd="0" destOrd="0" presId="urn:microsoft.com/office/officeart/2005/8/layout/hierarchy4"/>
    <dgm:cxn modelId="{C33F800B-E23C-4821-8178-19F92385E57B}" srcId="{88E14379-DCFB-49AB-B910-88CCDA4375FA}" destId="{4C3BAAF4-2F93-406F-BC86-553DF9176DF1}" srcOrd="0" destOrd="0" parTransId="{18797231-9374-4288-B360-F57577E5C6DF}" sibTransId="{5C68DD78-8B4C-4DCF-9935-5815D9286092}"/>
    <dgm:cxn modelId="{EEFD93F8-CEAB-42F8-865B-41BC94278177}" type="presOf" srcId="{BFBD0502-B072-46F3-85B0-727B234DE428}" destId="{0AC58CAB-0706-4007-A8AE-FFB8A12F5631}" srcOrd="0" destOrd="0" presId="urn:microsoft.com/office/officeart/2005/8/layout/hierarchy4"/>
    <dgm:cxn modelId="{7CB92F57-1D71-49BF-BED9-FEAC5EFFA1A9}" type="presOf" srcId="{5A23EB4F-0813-4C4D-8AA6-8D84219D5D1E}" destId="{CFFD02F9-1FEE-41A8-A6DB-70886EA7CE1D}" srcOrd="0" destOrd="0" presId="urn:microsoft.com/office/officeart/2005/8/layout/hierarchy4"/>
    <dgm:cxn modelId="{747BC87D-7AD4-4963-BBB8-D7ADD3319F90}" type="presOf" srcId="{88E14379-DCFB-49AB-B910-88CCDA4375FA}" destId="{3D2EB93D-DB1C-4451-8446-64694050AF86}" srcOrd="0" destOrd="0" presId="urn:microsoft.com/office/officeart/2005/8/layout/hierarchy4"/>
    <dgm:cxn modelId="{8D569150-AE7A-480A-8A0D-53268B9A3114}" srcId="{BFBD0502-B072-46F3-85B0-727B234DE428}" destId="{5A23EB4F-0813-4C4D-8AA6-8D84219D5D1E}" srcOrd="1" destOrd="0" parTransId="{30AADCDB-C1B3-4D5F-AFEB-CBDC2C82B80B}" sibTransId="{2C3354E6-2820-43C2-BCA8-5EBCE42B7FED}"/>
    <dgm:cxn modelId="{C8159642-32DD-47E2-AFE8-51E35B96DAF4}" srcId="{A28109C5-AA15-4DE5-A44E-85C2BD9535E3}" destId="{BFBD0502-B072-46F3-85B0-727B234DE428}" srcOrd="0" destOrd="0" parTransId="{9FD91F95-2E2F-435C-AE98-022878401752}" sibTransId="{8ED8DFED-215A-4AFC-BE6B-84577CA5F0CF}"/>
    <dgm:cxn modelId="{C55D6616-7DDB-46FA-9F82-9B6CCBF5389B}" type="presParOf" srcId="{5795D33B-157F-4229-B810-A5A11AF2CF77}" destId="{76CD3649-F61D-48A9-A7AA-32017F193E45}" srcOrd="0" destOrd="0" presId="urn:microsoft.com/office/officeart/2005/8/layout/hierarchy4"/>
    <dgm:cxn modelId="{1D1D3575-AE27-457B-8C92-B724716B31EB}" type="presParOf" srcId="{76CD3649-F61D-48A9-A7AA-32017F193E45}" destId="{0AC58CAB-0706-4007-A8AE-FFB8A12F5631}" srcOrd="0" destOrd="0" presId="urn:microsoft.com/office/officeart/2005/8/layout/hierarchy4"/>
    <dgm:cxn modelId="{08A2098A-E1B0-4499-88F6-DFF529827F61}" type="presParOf" srcId="{76CD3649-F61D-48A9-A7AA-32017F193E45}" destId="{673AD757-3113-4274-A406-25D85F62EF77}" srcOrd="1" destOrd="0" presId="urn:microsoft.com/office/officeart/2005/8/layout/hierarchy4"/>
    <dgm:cxn modelId="{A05C3277-A30C-4686-A04E-A9C092B3024A}" type="presParOf" srcId="{76CD3649-F61D-48A9-A7AA-32017F193E45}" destId="{73120401-3C09-4142-893D-277C669FA036}" srcOrd="2" destOrd="0" presId="urn:microsoft.com/office/officeart/2005/8/layout/hierarchy4"/>
    <dgm:cxn modelId="{A92DF8DB-8988-4F0C-ADE0-77F2BA61AB57}" type="presParOf" srcId="{73120401-3C09-4142-893D-277C669FA036}" destId="{C2CF7D45-914E-4F83-9393-DD0525C16567}" srcOrd="0" destOrd="0" presId="urn:microsoft.com/office/officeart/2005/8/layout/hierarchy4"/>
    <dgm:cxn modelId="{4DC710B9-5868-42FF-B46F-263C892AA734}" type="presParOf" srcId="{C2CF7D45-914E-4F83-9393-DD0525C16567}" destId="{3D2EB93D-DB1C-4451-8446-64694050AF86}" srcOrd="0" destOrd="0" presId="urn:microsoft.com/office/officeart/2005/8/layout/hierarchy4"/>
    <dgm:cxn modelId="{53070930-743A-4681-82AB-273DA78D40EB}" type="presParOf" srcId="{C2CF7D45-914E-4F83-9393-DD0525C16567}" destId="{283DC8FF-54EA-481C-B080-A44313C207AE}" srcOrd="1" destOrd="0" presId="urn:microsoft.com/office/officeart/2005/8/layout/hierarchy4"/>
    <dgm:cxn modelId="{F9345D13-DFE7-4798-B678-1761F41D815D}" type="presParOf" srcId="{C2CF7D45-914E-4F83-9393-DD0525C16567}" destId="{2B6FDA5E-68B4-4A75-9A25-8002EB21F253}" srcOrd="2" destOrd="0" presId="urn:microsoft.com/office/officeart/2005/8/layout/hierarchy4"/>
    <dgm:cxn modelId="{0C29F7E6-B017-424E-A23E-01D2E413C59A}" type="presParOf" srcId="{2B6FDA5E-68B4-4A75-9A25-8002EB21F253}" destId="{BABD32AB-2707-4062-BD10-2DA84F77F0BA}" srcOrd="0" destOrd="0" presId="urn:microsoft.com/office/officeart/2005/8/layout/hierarchy4"/>
    <dgm:cxn modelId="{BF496C85-17F3-4AB6-A85E-65E623B89F17}" type="presParOf" srcId="{BABD32AB-2707-4062-BD10-2DA84F77F0BA}" destId="{108D08B4-5D90-434D-828B-0BFE7DA2100B}" srcOrd="0" destOrd="0" presId="urn:microsoft.com/office/officeart/2005/8/layout/hierarchy4"/>
    <dgm:cxn modelId="{A32CE7EE-E985-402A-BA3B-7CB628989D04}" type="presParOf" srcId="{BABD32AB-2707-4062-BD10-2DA84F77F0BA}" destId="{CE5B9F45-E9C6-4D56-B566-06077F528B43}" srcOrd="1" destOrd="0" presId="urn:microsoft.com/office/officeart/2005/8/layout/hierarchy4"/>
    <dgm:cxn modelId="{F77DBB3C-708B-45BC-9387-79B2405A3B10}" type="presParOf" srcId="{73120401-3C09-4142-893D-277C669FA036}" destId="{03C3CF7D-9CFD-4E40-9A50-0D95E30FEF6E}" srcOrd="1" destOrd="0" presId="urn:microsoft.com/office/officeart/2005/8/layout/hierarchy4"/>
    <dgm:cxn modelId="{E8FA5320-AC8E-4836-BD0E-C65240938393}" type="presParOf" srcId="{73120401-3C09-4142-893D-277C669FA036}" destId="{5515AEA8-97B2-478C-BD58-CBCBAB8D0F01}" srcOrd="2" destOrd="0" presId="urn:microsoft.com/office/officeart/2005/8/layout/hierarchy4"/>
    <dgm:cxn modelId="{55E8E8A5-D6C7-41AC-A161-16DA90C34810}" type="presParOf" srcId="{5515AEA8-97B2-478C-BD58-CBCBAB8D0F01}" destId="{CFFD02F9-1FEE-41A8-A6DB-70886EA7CE1D}" srcOrd="0" destOrd="0" presId="urn:microsoft.com/office/officeart/2005/8/layout/hierarchy4"/>
    <dgm:cxn modelId="{16EEEA2D-E49F-437B-9603-592CA2676495}" type="presParOf" srcId="{5515AEA8-97B2-478C-BD58-CBCBAB8D0F01}" destId="{326930FE-7533-432A-84D1-FE26EA02A0D6}"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C58CAB-0706-4007-A8AE-FFB8A12F5631}">
      <dsp:nvSpPr>
        <dsp:cNvPr id="0" name=""/>
        <dsp:cNvSpPr/>
      </dsp:nvSpPr>
      <dsp:spPr>
        <a:xfrm>
          <a:off x="6132" y="0"/>
          <a:ext cx="8299667" cy="1809521"/>
        </a:xfrm>
        <a:prstGeom prst="roundRect">
          <a:avLst>
            <a:gd name="adj" fmla="val 10000"/>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150000"/>
            </a:lnSpc>
            <a:spcBef>
              <a:spcPct val="0"/>
            </a:spcBef>
            <a:spcAft>
              <a:spcPct val="35000"/>
            </a:spcAft>
          </a:pPr>
          <a:r>
            <a:rPr lang="en-US" sz="2400" b="0" i="0" kern="1200" dirty="0" smtClean="0">
              <a:solidFill>
                <a:schemeClr val="tx1">
                  <a:lumMod val="65000"/>
                  <a:lumOff val="35000"/>
                </a:schemeClr>
              </a:solidFill>
              <a:latin typeface="+mn-lt"/>
              <a:ea typeface="+mn-ea"/>
              <a:cs typeface="Arial" charset="0"/>
            </a:rPr>
            <a:t>The most visible outcome of a successful information culture is that information is in demand, valued as an important resource, and used at all levels to: </a:t>
          </a:r>
          <a:endParaRPr lang="en-US" sz="2400" b="0" i="0" kern="1200" dirty="0">
            <a:solidFill>
              <a:schemeClr val="tx1">
                <a:lumMod val="65000"/>
                <a:lumOff val="35000"/>
              </a:schemeClr>
            </a:solidFill>
            <a:latin typeface="+mn-lt"/>
            <a:ea typeface="+mn-ea"/>
            <a:cs typeface="Arial" charset="0"/>
          </a:endParaRPr>
        </a:p>
      </dsp:txBody>
      <dsp:txXfrm>
        <a:off x="59131" y="52999"/>
        <a:ext cx="8193669" cy="1703523"/>
      </dsp:txXfrm>
    </dsp:sp>
    <dsp:sp modelId="{3D2EB93D-DB1C-4451-8446-64694050AF86}">
      <dsp:nvSpPr>
        <dsp:cNvPr id="0" name=""/>
        <dsp:cNvSpPr/>
      </dsp:nvSpPr>
      <dsp:spPr>
        <a:xfrm>
          <a:off x="3066" y="1959150"/>
          <a:ext cx="3982566" cy="1809521"/>
        </a:xfrm>
        <a:prstGeom prst="roundRect">
          <a:avLst>
            <a:gd name="adj" fmla="val 10000"/>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0" i="0" kern="1200" dirty="0" smtClean="0">
              <a:solidFill>
                <a:schemeClr val="bg1"/>
              </a:solidFill>
              <a:latin typeface="+mn-lt"/>
              <a:ea typeface="+mn-ea"/>
              <a:cs typeface="Arial" charset="0"/>
            </a:rPr>
            <a:t>Improve service delivery to clients </a:t>
          </a:r>
          <a:endParaRPr lang="en-US" sz="2400" b="0" i="0" kern="1200" dirty="0">
            <a:solidFill>
              <a:schemeClr val="bg1"/>
            </a:solidFill>
            <a:latin typeface="+mn-lt"/>
            <a:ea typeface="+mn-ea"/>
            <a:cs typeface="Arial" charset="0"/>
          </a:endParaRPr>
        </a:p>
      </dsp:txBody>
      <dsp:txXfrm>
        <a:off x="56065" y="2012149"/>
        <a:ext cx="3876568" cy="1703523"/>
      </dsp:txXfrm>
    </dsp:sp>
    <dsp:sp modelId="{108D08B4-5D90-434D-828B-0BFE7DA2100B}">
      <dsp:nvSpPr>
        <dsp:cNvPr id="0" name=""/>
        <dsp:cNvSpPr/>
      </dsp:nvSpPr>
      <dsp:spPr>
        <a:xfrm>
          <a:off x="2265203" y="3918300"/>
          <a:ext cx="3982566" cy="1809521"/>
        </a:xfrm>
        <a:prstGeom prst="roundRect">
          <a:avLst>
            <a:gd name="adj" fmla="val 10000"/>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0" i="0" kern="1200" dirty="0" smtClean="0">
              <a:solidFill>
                <a:schemeClr val="bg1"/>
              </a:solidFill>
              <a:latin typeface="+mn-lt"/>
              <a:ea typeface="+mn-ea"/>
              <a:cs typeface="Arial" charset="0"/>
            </a:rPr>
            <a:t>Manage systems at each level</a:t>
          </a:r>
          <a:endParaRPr lang="en-US" sz="2400" b="0" i="0" kern="1200" dirty="0">
            <a:solidFill>
              <a:schemeClr val="bg1"/>
            </a:solidFill>
            <a:latin typeface="+mn-lt"/>
            <a:ea typeface="+mn-ea"/>
            <a:cs typeface="Arial" charset="0"/>
          </a:endParaRPr>
        </a:p>
      </dsp:txBody>
      <dsp:txXfrm>
        <a:off x="2318202" y="3971299"/>
        <a:ext cx="3876568" cy="1703523"/>
      </dsp:txXfrm>
    </dsp:sp>
    <dsp:sp modelId="{CFFD02F9-1FEE-41A8-A6DB-70886EA7CE1D}">
      <dsp:nvSpPr>
        <dsp:cNvPr id="0" name=""/>
        <dsp:cNvSpPr/>
      </dsp:nvSpPr>
      <dsp:spPr>
        <a:xfrm>
          <a:off x="4320167" y="1959150"/>
          <a:ext cx="3982566" cy="1809521"/>
        </a:xfrm>
        <a:prstGeom prst="roundRect">
          <a:avLst>
            <a:gd name="adj" fmla="val 10000"/>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0" i="0" kern="1200" dirty="0" smtClean="0">
              <a:solidFill>
                <a:schemeClr val="bg1"/>
              </a:solidFill>
              <a:latin typeface="+mn-lt"/>
              <a:ea typeface="+mn-ea"/>
              <a:cs typeface="Arial" charset="0"/>
            </a:rPr>
            <a:t>Strengthen facility management </a:t>
          </a:r>
          <a:endParaRPr lang="en-US" sz="2400" b="0" i="0" kern="1200" dirty="0">
            <a:solidFill>
              <a:schemeClr val="bg1"/>
            </a:solidFill>
            <a:latin typeface="+mn-lt"/>
            <a:ea typeface="+mn-ea"/>
            <a:cs typeface="Arial" charset="0"/>
          </a:endParaRPr>
        </a:p>
      </dsp:txBody>
      <dsp:txXfrm>
        <a:off x="4373166" y="2012149"/>
        <a:ext cx="3876568" cy="170352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5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519" y="4416633"/>
            <a:ext cx="5607362" cy="4182960"/>
          </a:xfrm>
          <a:prstGeom prst="rect">
            <a:avLst/>
          </a:prstGeom>
        </p:spPr>
        <p:txBody>
          <a:bodyPr/>
          <a:lstStyle/>
          <a:p>
            <a:endParaRPr lang="en-US"/>
          </a:p>
        </p:txBody>
      </p:sp>
    </p:spTree>
    <p:extLst>
      <p:ext uri="{BB962C8B-B14F-4D97-AF65-F5344CB8AC3E}">
        <p14:creationId xmlns:p14="http://schemas.microsoft.com/office/powerpoint/2010/main" val="1847468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696913"/>
            <a:ext cx="4511675" cy="3486150"/>
          </a:xfrm>
          <a:prstGeom prst="rect">
            <a:avLst/>
          </a:prstGeom>
          <a:noFill/>
          <a:ln w="12700">
            <a:solidFill>
              <a:prstClr val="black"/>
            </a:solidFill>
          </a:ln>
        </p:spPr>
      </p:sp>
      <p:sp>
        <p:nvSpPr>
          <p:cNvPr id="3" name="Notes Placeholder 2"/>
          <p:cNvSpPr>
            <a:spLocks noGrp="1"/>
          </p:cNvSpPr>
          <p:nvPr>
            <p:ph type="body" idx="1"/>
          </p:nvPr>
        </p:nvSpPr>
        <p:spPr>
          <a:xfrm>
            <a:off x="701675" y="4416425"/>
            <a:ext cx="5607050" cy="4183063"/>
          </a:xfrm>
          <a:prstGeom prst="rect">
            <a:avLst/>
          </a:prstGeom>
        </p:spPr>
        <p:txBody>
          <a:bodyPr/>
          <a:lstStyle/>
          <a:p>
            <a:r>
              <a:rPr lang="en-US" sz="1200" b="1" i="0" u="none" strike="noStrike" kern="1200" dirty="0" smtClean="0">
                <a:solidFill>
                  <a:schemeClr val="tx1"/>
                </a:solidFill>
                <a:effectLst/>
                <a:latin typeface="+mn-lt"/>
                <a:ea typeface="+mn-ea"/>
                <a:cs typeface="+mn-cs"/>
              </a:rPr>
              <a:t>Workforce planning</a:t>
            </a:r>
            <a:r>
              <a:rPr lang="en-US" dirty="0" smtClean="0"/>
              <a:t> </a:t>
            </a:r>
          </a:p>
          <a:p>
            <a:r>
              <a:rPr lang="en-US" sz="1200" b="0" i="0" u="none" strike="noStrike" kern="1200" dirty="0" smtClean="0">
                <a:solidFill>
                  <a:schemeClr val="tx1"/>
                </a:solidFill>
                <a:effectLst/>
                <a:latin typeface="+mn-lt"/>
                <a:ea typeface="+mn-ea"/>
                <a:cs typeface="+mn-cs"/>
              </a:rPr>
              <a:t>1.3.1</a:t>
            </a:r>
            <a:r>
              <a:rPr lang="en-US" dirty="0" smtClean="0"/>
              <a:t> </a:t>
            </a:r>
            <a:r>
              <a:rPr lang="en-US" sz="1200" b="0" i="0" u="none" strike="noStrike" kern="1200" dirty="0" smtClean="0">
                <a:solidFill>
                  <a:schemeClr val="tx1"/>
                </a:solidFill>
                <a:effectLst/>
                <a:latin typeface="+mn-lt"/>
                <a:ea typeface="+mn-ea"/>
                <a:cs typeface="+mn-cs"/>
              </a:rPr>
              <a:t>Staffing positions and respective knowledge, skills, and competencies have been identified, disaggregated by level (community, facility, district, etc.).</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1.3.2</a:t>
            </a:r>
            <a:r>
              <a:rPr lang="en-US" dirty="0" smtClean="0"/>
              <a:t> </a:t>
            </a:r>
            <a:r>
              <a:rPr lang="en-US" sz="1200" b="0" i="0" u="none" strike="noStrike" kern="1200" dirty="0" smtClean="0">
                <a:solidFill>
                  <a:schemeClr val="tx1"/>
                </a:solidFill>
                <a:effectLst/>
                <a:latin typeface="+mn-lt"/>
                <a:ea typeface="+mn-ea"/>
                <a:cs typeface="+mn-cs"/>
              </a:rPr>
              <a:t>There is a workforce development plan that includes national standards (and standardized job descriptions) for the required positions and functions; establishes career paths for information system positions; and identifies professional development opportunities. </a:t>
            </a:r>
            <a:r>
              <a:rPr lang="en-US" dirty="0" smtClean="0"/>
              <a:t> </a:t>
            </a:r>
            <a:r>
              <a:rPr lang="en-US" sz="1200" b="0"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1.3.3</a:t>
            </a:r>
            <a:r>
              <a:rPr lang="en-US" dirty="0" smtClean="0"/>
              <a:t> </a:t>
            </a:r>
            <a:r>
              <a:rPr lang="en-US" sz="1200" b="0" i="0" u="none" strike="noStrike" kern="1200" dirty="0" smtClean="0">
                <a:solidFill>
                  <a:schemeClr val="tx1"/>
                </a:solidFill>
                <a:effectLst/>
                <a:latin typeface="+mn-lt"/>
                <a:ea typeface="+mn-ea"/>
                <a:cs typeface="+mn-cs"/>
              </a:rPr>
              <a:t>A workforce assessment has been carried out to map existing cadres to the required job positions and to identify gaps in positions and capacities. </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1.3.4</a:t>
            </a:r>
            <a:r>
              <a:rPr lang="en-US" dirty="0" smtClean="0"/>
              <a:t> </a:t>
            </a:r>
            <a:r>
              <a:rPr lang="en-US" sz="1200" b="0" i="0" u="none" strike="noStrike" kern="1200" dirty="0" smtClean="0">
                <a:solidFill>
                  <a:schemeClr val="tx1"/>
                </a:solidFill>
                <a:effectLst/>
                <a:latin typeface="+mn-lt"/>
                <a:ea typeface="+mn-ea"/>
                <a:cs typeface="+mn-cs"/>
              </a:rPr>
              <a:t>There is a costed workforce training plan that covers both pre-service and in-service training.</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Training &amp; capacity building</a:t>
            </a:r>
            <a:r>
              <a:rPr lang="en-US" dirty="0" smtClean="0"/>
              <a:t> </a:t>
            </a:r>
          </a:p>
          <a:p>
            <a:r>
              <a:rPr lang="en-US" sz="1200" b="0" i="0" u="none" strike="noStrike" kern="1200" dirty="0" smtClean="0">
                <a:solidFill>
                  <a:schemeClr val="tx1"/>
                </a:solidFill>
                <a:effectLst/>
                <a:latin typeface="+mn-lt"/>
                <a:ea typeface="+mn-ea"/>
                <a:cs typeface="+mn-cs"/>
              </a:rPr>
              <a:t>1.3.5</a:t>
            </a:r>
            <a:r>
              <a:rPr lang="en-US" dirty="0" smtClean="0"/>
              <a:t> </a:t>
            </a:r>
            <a:r>
              <a:rPr lang="en-US" sz="1200" b="0" i="0" u="none" strike="noStrike" kern="1200" dirty="0" smtClean="0">
                <a:solidFill>
                  <a:schemeClr val="tx1"/>
                </a:solidFill>
                <a:effectLst/>
                <a:latin typeface="+mn-lt"/>
                <a:ea typeface="+mn-ea"/>
                <a:cs typeface="+mn-cs"/>
              </a:rPr>
              <a:t>A standardized training curriculum is being implemented. </a:t>
            </a:r>
            <a:r>
              <a:rPr lang="en-US" dirty="0" smtClean="0"/>
              <a:t> </a:t>
            </a:r>
            <a:r>
              <a:rPr lang="en-US" sz="1200" b="0"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1.3.6</a:t>
            </a:r>
            <a:r>
              <a:rPr lang="en-US" dirty="0" smtClean="0"/>
              <a:t> </a:t>
            </a:r>
            <a:r>
              <a:rPr lang="en-US" sz="1200" b="0" i="0" u="none" strike="noStrike" kern="1200" dirty="0" smtClean="0">
                <a:solidFill>
                  <a:schemeClr val="tx1"/>
                </a:solidFill>
                <a:effectLst/>
                <a:latin typeface="+mn-lt"/>
                <a:ea typeface="+mn-ea"/>
                <a:cs typeface="+mn-cs"/>
              </a:rPr>
              <a:t>There is coordination of training institutions to ensure that they include health facility information system modules in their programs and are supported to implement the standardized training curricula. </a:t>
            </a:r>
            <a:r>
              <a:rPr lang="en-US" dirty="0" smtClean="0"/>
              <a:t> </a:t>
            </a:r>
            <a:r>
              <a:rPr lang="en-US" sz="1200" b="0"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1.3.7</a:t>
            </a:r>
            <a:r>
              <a:rPr lang="en-US" dirty="0" smtClean="0"/>
              <a:t> </a:t>
            </a:r>
            <a:r>
              <a:rPr lang="en-US" sz="1200" b="0" i="0" u="none" strike="noStrike" kern="1200" dirty="0" smtClean="0">
                <a:solidFill>
                  <a:schemeClr val="tx1"/>
                </a:solidFill>
                <a:effectLst/>
                <a:latin typeface="+mn-lt"/>
                <a:ea typeface="+mn-ea"/>
                <a:cs typeface="+mn-cs"/>
              </a:rPr>
              <a:t>A training database is maintained with information on training (such as who was trained in what domain/skill set, where, and when) to help identify the training needs of institutions and individuals by geographical sub-unit within the country.</a:t>
            </a:r>
            <a:r>
              <a:rPr lang="en-US" dirty="0" smtClean="0"/>
              <a:t> </a:t>
            </a:r>
            <a:endParaRPr lang="en-US" dirty="0"/>
          </a:p>
        </p:txBody>
      </p:sp>
    </p:spTree>
    <p:extLst>
      <p:ext uri="{BB962C8B-B14F-4D97-AF65-F5344CB8AC3E}">
        <p14:creationId xmlns:p14="http://schemas.microsoft.com/office/powerpoint/2010/main" val="551453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endParaRPr lang="en-US" b="0" i="1" dirty="0"/>
          </a:p>
        </p:txBody>
      </p:sp>
    </p:spTree>
    <p:extLst>
      <p:ext uri="{BB962C8B-B14F-4D97-AF65-F5344CB8AC3E}">
        <p14:creationId xmlns:p14="http://schemas.microsoft.com/office/powerpoint/2010/main" val="3966331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685800" y="4267200"/>
            <a:ext cx="5607435" cy="4183001"/>
          </a:xfrm>
          <a:prstGeom prst="rect">
            <a:avLst/>
          </a:prstGeom>
        </p:spPr>
        <p:txBody>
          <a:bodyPr lIns="83622" tIns="41811" rIns="83622" bIns="41811"/>
          <a:lstStyle/>
          <a:p>
            <a:r>
              <a:rPr lang="en-US" sz="1100" u="sng" dirty="0" smtClean="0"/>
              <a:t>Data </a:t>
            </a:r>
            <a:r>
              <a:rPr lang="en-US" sz="1100" u="sng" dirty="0"/>
              <a:t>Needs</a:t>
            </a:r>
          </a:p>
          <a:p>
            <a:r>
              <a:rPr lang="en-US" sz="1100" b="1" i="1" dirty="0" smtClean="0"/>
              <a:t>Core </a:t>
            </a:r>
            <a:r>
              <a:rPr lang="en-US" sz="1100" b="1" i="1" dirty="0"/>
              <a:t>Indicators</a:t>
            </a:r>
            <a:r>
              <a:rPr lang="en-US" b="1" i="1" dirty="0" smtClean="0"/>
              <a:t> </a:t>
            </a:r>
            <a:r>
              <a:rPr lang="en-US" b="1" dirty="0" smtClean="0"/>
              <a:t> </a:t>
            </a:r>
            <a:r>
              <a:rPr lang="en-US" sz="1100" dirty="0"/>
              <a:t> </a:t>
            </a:r>
            <a:r>
              <a:rPr lang="en-US" sz="1100" dirty="0" smtClean="0"/>
              <a:t>(</a:t>
            </a:r>
            <a:r>
              <a:rPr lang="en-US" sz="1200" dirty="0" smtClean="0"/>
              <a:t>See Module 2)</a:t>
            </a:r>
            <a:r>
              <a:rPr lang="en-US" b="0" dirty="0" smtClean="0"/>
              <a:t> </a:t>
            </a:r>
            <a:r>
              <a:rPr lang="en-US" sz="1100" dirty="0"/>
              <a:t> </a:t>
            </a:r>
            <a:r>
              <a:rPr lang="en-US" b="0" dirty="0" smtClean="0"/>
              <a:t> </a:t>
            </a:r>
            <a:endParaRPr lang="en-US" sz="1100" dirty="0" smtClean="0"/>
          </a:p>
          <a:p>
            <a:r>
              <a:rPr lang="en-US" sz="1200" b="0" i="0" u="none" strike="noStrike" kern="1200" dirty="0" smtClean="0">
                <a:solidFill>
                  <a:schemeClr val="tx1"/>
                </a:solidFill>
                <a:effectLst/>
                <a:latin typeface="+mn-lt"/>
                <a:ea typeface="+mn-ea"/>
                <a:cs typeface="+mn-cs"/>
              </a:rPr>
              <a:t>2.1.1</a:t>
            </a:r>
            <a:r>
              <a:rPr lang="en-US" sz="1100" dirty="0" smtClean="0"/>
              <a:t> </a:t>
            </a:r>
            <a:r>
              <a:rPr lang="en-US" sz="1200" b="0" i="0" u="none" strike="noStrike" kern="1200" dirty="0" smtClean="0">
                <a:solidFill>
                  <a:schemeClr val="tx1"/>
                </a:solidFill>
                <a:effectLst/>
                <a:latin typeface="+mn-lt"/>
                <a:ea typeface="+mn-ea"/>
                <a:cs typeface="+mn-cs"/>
              </a:rPr>
              <a:t>There is national and partner agreement on a balanced and limited set of facility-based indicators with standard definitions and appropriate disaggregation (e.g. age, sex, administrative area).</a:t>
            </a:r>
            <a:r>
              <a:rPr lang="en-US" sz="1100" dirty="0" smtClean="0"/>
              <a:t> </a:t>
            </a:r>
          </a:p>
          <a:p>
            <a:r>
              <a:rPr lang="en-US" sz="1200" b="0" i="0" u="none" strike="noStrike" kern="1200" dirty="0" smtClean="0">
                <a:solidFill>
                  <a:schemeClr val="tx1"/>
                </a:solidFill>
                <a:effectLst/>
                <a:latin typeface="+mn-lt"/>
                <a:ea typeface="+mn-ea"/>
                <a:cs typeface="+mn-cs"/>
              </a:rPr>
              <a:t>2.1.2</a:t>
            </a:r>
            <a:r>
              <a:rPr lang="en-US" sz="1100" dirty="0" smtClean="0"/>
              <a:t> </a:t>
            </a:r>
            <a:r>
              <a:rPr lang="en-US" sz="1200" b="0" i="0" u="none" strike="noStrike" kern="1200" dirty="0" smtClean="0">
                <a:solidFill>
                  <a:schemeClr val="tx1"/>
                </a:solidFill>
                <a:effectLst/>
                <a:latin typeface="+mn-lt"/>
                <a:ea typeface="+mn-ea"/>
                <a:cs typeface="+mn-cs"/>
              </a:rPr>
              <a:t>Baselines for key indicators are defined at national and subnational levels and Indicator targets are clearly articulated and feasible based on health system capacities and improvement plans.</a:t>
            </a:r>
            <a:r>
              <a:rPr lang="en-US" sz="1100" dirty="0" smtClean="0"/>
              <a:t> </a:t>
            </a:r>
          </a:p>
          <a:p>
            <a:r>
              <a:rPr lang="en-US" sz="1200" b="0" i="0" u="none" strike="noStrike" kern="1200" dirty="0" smtClean="0">
                <a:solidFill>
                  <a:schemeClr val="tx1"/>
                </a:solidFill>
                <a:effectLst/>
                <a:latin typeface="+mn-lt"/>
                <a:ea typeface="+mn-ea"/>
                <a:cs typeface="+mn-cs"/>
              </a:rPr>
              <a:t>2.1.3</a:t>
            </a:r>
            <a:r>
              <a:rPr lang="en-US" sz="1100" dirty="0" smtClean="0"/>
              <a:t> </a:t>
            </a:r>
            <a:r>
              <a:rPr lang="en-US" sz="1200" b="0" i="0" u="none" strike="noStrike" kern="1200" dirty="0" smtClean="0">
                <a:solidFill>
                  <a:schemeClr val="tx1"/>
                </a:solidFill>
                <a:effectLst/>
                <a:latin typeface="+mn-lt"/>
                <a:ea typeface="+mn-ea"/>
                <a:cs typeface="+mn-cs"/>
              </a:rPr>
              <a:t>The national data and metadata dictionary is aligned with global standards and includes definitions, data sources, data collection methods, reporting frequency, dissemination methods and use.</a:t>
            </a:r>
            <a:r>
              <a:rPr lang="en-US" sz="1100" dirty="0" smtClean="0"/>
              <a:t> </a:t>
            </a:r>
            <a:endParaRPr lang="en-US" sz="1100" i="1" dirty="0" smtClean="0"/>
          </a:p>
          <a:p>
            <a:endParaRPr lang="en-US" sz="1100" i="1" dirty="0" smtClean="0"/>
          </a:p>
          <a:p>
            <a:r>
              <a:rPr lang="en-US" sz="1100" b="1" i="1" dirty="0" smtClean="0"/>
              <a:t>Facility-based data on mortality and causes of death</a:t>
            </a:r>
            <a:r>
              <a:rPr lang="en-US" b="0" i="1" dirty="0" smtClean="0"/>
              <a:t> (</a:t>
            </a:r>
            <a:r>
              <a:rPr lang="en-US" sz="1100" dirty="0" smtClean="0"/>
              <a:t>See  WHO Health Facility Toolkit) (still under review</a:t>
            </a:r>
            <a:r>
              <a:rPr lang="en-US" sz="1100" baseline="0" dirty="0" smtClean="0"/>
              <a:t> by WHO)</a:t>
            </a:r>
            <a:endParaRPr lang="en-US" sz="1100" dirty="0" smtClean="0"/>
          </a:p>
          <a:p>
            <a:endParaRPr lang="en-US" sz="1100" i="1"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100" b="1" i="1" dirty="0" smtClean="0"/>
              <a:t>Community-based service data</a:t>
            </a:r>
            <a:r>
              <a:rPr lang="en-US" b="1" i="1" dirty="0" smtClean="0"/>
              <a:t> </a:t>
            </a:r>
            <a:r>
              <a:rPr lang="en-US" b="0" i="1" dirty="0" smtClean="0"/>
              <a:t>(</a:t>
            </a:r>
            <a:r>
              <a:rPr lang="en-US" sz="1100" dirty="0" smtClean="0"/>
              <a:t>See WHO Health facility Toolkit)</a:t>
            </a:r>
            <a:r>
              <a:rPr lang="en-US" sz="1100" dirty="0"/>
              <a:t> </a:t>
            </a:r>
            <a:r>
              <a:rPr lang="en-US" sz="1100" dirty="0" smtClean="0"/>
              <a:t>(still under review by WHO)</a:t>
            </a:r>
            <a:r>
              <a:rPr lang="en-US" b="0" dirty="0" smtClean="0"/>
              <a:t> </a:t>
            </a:r>
            <a:r>
              <a:rPr lang="en-US" sz="1100" dirty="0"/>
              <a:t> </a:t>
            </a:r>
            <a:r>
              <a:rPr lang="en-US" b="0" dirty="0" smtClean="0"/>
              <a:t> </a:t>
            </a:r>
            <a:r>
              <a:rPr lang="en-US" sz="1100" dirty="0"/>
              <a:t> </a:t>
            </a:r>
            <a:r>
              <a:rPr lang="en-US" b="0" dirty="0" smtClean="0"/>
              <a:t> </a:t>
            </a:r>
            <a:r>
              <a:rPr lang="en-US" sz="1100" dirty="0"/>
              <a:t> </a:t>
            </a:r>
            <a:r>
              <a:rPr lang="en-US" b="0" dirty="0" smtClean="0"/>
              <a:t> </a:t>
            </a:r>
            <a:r>
              <a:rPr lang="en-US" sz="1100" dirty="0"/>
              <a:t> </a:t>
            </a:r>
            <a:r>
              <a:rPr lang="en-US" b="0" dirty="0" smtClean="0"/>
              <a:t> </a:t>
            </a:r>
            <a:r>
              <a:rPr lang="en-US" sz="1100" dirty="0"/>
              <a:t> </a:t>
            </a:r>
            <a:r>
              <a:rPr lang="en-US" b="0" dirty="0" smtClean="0"/>
              <a:t> </a:t>
            </a:r>
            <a:r>
              <a:rPr lang="en-US" sz="1100" dirty="0"/>
              <a:t> </a:t>
            </a:r>
            <a:r>
              <a:rPr lang="en-US" b="0" dirty="0" smtClean="0"/>
              <a:t> </a:t>
            </a:r>
          </a:p>
          <a:p>
            <a:endParaRPr lang="en-US" sz="1100" i="1" dirty="0" smtClean="0"/>
          </a:p>
          <a:p>
            <a:r>
              <a:rPr lang="en-US" sz="1100" b="1" i="1" dirty="0" smtClean="0"/>
              <a:t>Surveillance</a:t>
            </a:r>
            <a:r>
              <a:rPr lang="en-US" b="1" i="1" dirty="0" smtClean="0"/>
              <a:t> </a:t>
            </a:r>
            <a:r>
              <a:rPr lang="en-US" b="1" i="1" baseline="0" dirty="0" smtClean="0"/>
              <a:t> </a:t>
            </a:r>
            <a:r>
              <a:rPr lang="en-US" b="0" i="1" baseline="0" dirty="0" smtClean="0"/>
              <a:t>(</a:t>
            </a:r>
            <a:r>
              <a:rPr lang="en-US" sz="1100" dirty="0" smtClean="0"/>
              <a:t>See Module 2 and WHO Health Facility Tool kit) (Still under review</a:t>
            </a:r>
            <a:r>
              <a:rPr lang="en-US" sz="1100" baseline="0" dirty="0" smtClean="0"/>
              <a:t> by WHO)</a:t>
            </a:r>
          </a:p>
        </p:txBody>
      </p:sp>
    </p:spTree>
    <p:extLst>
      <p:ext uri="{BB962C8B-B14F-4D97-AF65-F5344CB8AC3E}">
        <p14:creationId xmlns:p14="http://schemas.microsoft.com/office/powerpoint/2010/main" val="3966331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r>
              <a:rPr lang="en-US" u="sng" dirty="0" smtClean="0"/>
              <a:t>Standards &amp; system design</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Standards &amp; data architecture</a:t>
            </a:r>
            <a:r>
              <a:rPr lang="en-US" dirty="0" smtClean="0"/>
              <a:t> </a:t>
            </a:r>
          </a:p>
          <a:p>
            <a:r>
              <a:rPr lang="en-US" sz="1200" b="0" i="0" u="none" strike="noStrike" kern="1200" dirty="0" smtClean="0">
                <a:solidFill>
                  <a:schemeClr val="tx1"/>
                </a:solidFill>
                <a:effectLst/>
                <a:latin typeface="+mn-lt"/>
                <a:ea typeface="+mn-ea"/>
                <a:cs typeface="+mn-cs"/>
              </a:rPr>
              <a:t>2.2.1</a:t>
            </a:r>
            <a:r>
              <a:rPr lang="en-US" dirty="0" smtClean="0"/>
              <a:t> </a:t>
            </a:r>
            <a:r>
              <a:rPr lang="en-US" sz="1200" b="0" i="0" u="none" strike="noStrike" kern="1200" dirty="0" smtClean="0">
                <a:solidFill>
                  <a:schemeClr val="tx1"/>
                </a:solidFill>
                <a:effectLst/>
                <a:latin typeface="+mn-lt"/>
                <a:ea typeface="+mn-ea"/>
                <a:cs typeface="+mn-cs"/>
              </a:rPr>
              <a:t>International or national classifications are used for categorizing aggregated data (ICD, facilities, human resources, essential drugs)</a:t>
            </a:r>
            <a:r>
              <a:rPr lang="en-US" dirty="0" smtClean="0"/>
              <a:t> </a:t>
            </a:r>
            <a:r>
              <a:rPr lang="en-US" sz="1200" b="0"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2.2.2</a:t>
            </a:r>
            <a:r>
              <a:rPr lang="en-US" dirty="0" smtClean="0"/>
              <a:t> </a:t>
            </a:r>
            <a:r>
              <a:rPr lang="en-US" sz="1200" b="0" i="0" u="none" strike="noStrike" kern="1200" dirty="0" smtClean="0">
                <a:solidFill>
                  <a:schemeClr val="tx1"/>
                </a:solidFill>
                <a:effectLst/>
                <a:latin typeface="+mn-lt"/>
                <a:ea typeface="+mn-ea"/>
                <a:cs typeface="+mn-cs"/>
              </a:rPr>
              <a:t>Indicators are harmonized with donors and implementing partners.</a:t>
            </a:r>
            <a:r>
              <a:rPr lang="en-US" dirty="0" smtClean="0"/>
              <a:t> </a:t>
            </a:r>
            <a:r>
              <a:rPr lang="en-US" sz="1200" b="0"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2.2.3</a:t>
            </a:r>
            <a:r>
              <a:rPr lang="en-US" dirty="0" smtClean="0"/>
              <a:t> </a:t>
            </a:r>
            <a:r>
              <a:rPr lang="en-US" sz="1200" b="0" i="0" u="none" strike="noStrike" kern="1200" dirty="0" smtClean="0">
                <a:solidFill>
                  <a:schemeClr val="tx1"/>
                </a:solidFill>
                <a:effectLst/>
                <a:latin typeface="+mn-lt"/>
                <a:ea typeface="+mn-ea"/>
                <a:cs typeface="+mn-cs"/>
              </a:rPr>
              <a:t>There is an integrated common data repository (e.g. data warehouse) for all facility-based data that can grow and adapt to changes and new requirements . </a:t>
            </a:r>
            <a:r>
              <a:rPr lang="en-US" dirty="0" smtClean="0"/>
              <a:t> </a:t>
            </a:r>
            <a:r>
              <a:rPr lang="en-US" sz="1200" b="0"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2.2.4</a:t>
            </a:r>
            <a:r>
              <a:rPr lang="en-US" dirty="0" smtClean="0"/>
              <a:t> </a:t>
            </a:r>
            <a:r>
              <a:rPr lang="en-US" sz="1200" b="0" i="0" u="none" strike="noStrike" kern="1200" dirty="0" smtClean="0">
                <a:solidFill>
                  <a:schemeClr val="tx1"/>
                </a:solidFill>
                <a:effectLst/>
                <a:latin typeface="+mn-lt"/>
                <a:ea typeface="+mn-ea"/>
                <a:cs typeface="+mn-cs"/>
              </a:rPr>
              <a:t>The facility-based information system is interoperable with other systems at all levels </a:t>
            </a:r>
            <a:r>
              <a:rPr lang="en-US" dirty="0" smtClean="0"/>
              <a:t> </a:t>
            </a:r>
            <a:r>
              <a:rPr lang="en-US" sz="1200" b="0"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2.2.5</a:t>
            </a:r>
            <a:r>
              <a:rPr lang="en-US" dirty="0" smtClean="0"/>
              <a:t> </a:t>
            </a:r>
            <a:r>
              <a:rPr lang="en-US" sz="1200" b="0" i="0" u="none" strike="noStrike" kern="1200" dirty="0" smtClean="0">
                <a:solidFill>
                  <a:schemeClr val="tx1"/>
                </a:solidFill>
                <a:effectLst/>
                <a:latin typeface="+mn-lt"/>
                <a:ea typeface="+mn-ea"/>
                <a:cs typeface="+mn-cs"/>
              </a:rPr>
              <a:t>There is adequate and well documented facility-based meta-data available to facilitate interoperability of electronic information systems.</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System design</a:t>
            </a:r>
            <a:r>
              <a:rPr lang="en-US" dirty="0" smtClean="0"/>
              <a:t> </a:t>
            </a:r>
          </a:p>
          <a:p>
            <a:r>
              <a:rPr lang="en-US" sz="1200" b="0" i="0" u="none" strike="noStrike" kern="1200" dirty="0" smtClean="0">
                <a:solidFill>
                  <a:schemeClr val="tx1"/>
                </a:solidFill>
                <a:effectLst/>
                <a:latin typeface="+mn-lt"/>
                <a:ea typeface="+mn-ea"/>
                <a:cs typeface="+mn-cs"/>
              </a:rPr>
              <a:t>2.2.6</a:t>
            </a:r>
            <a:r>
              <a:rPr lang="en-US" dirty="0" smtClean="0"/>
              <a:t> </a:t>
            </a:r>
            <a:r>
              <a:rPr lang="en-US" sz="1200" b="0" i="0" u="none" strike="noStrike" kern="1200" dirty="0" smtClean="0">
                <a:solidFill>
                  <a:schemeClr val="tx1"/>
                </a:solidFill>
                <a:effectLst/>
                <a:latin typeface="+mn-lt"/>
                <a:ea typeface="+mn-ea"/>
                <a:cs typeface="+mn-cs"/>
              </a:rPr>
              <a:t>The design of the health facility and community information systems included input from end users and other key stakeholders at all levels.</a:t>
            </a:r>
            <a:r>
              <a:rPr lang="en-US" dirty="0" smtClean="0"/>
              <a:t> </a:t>
            </a:r>
            <a:r>
              <a:rPr lang="en-US" sz="1200" b="0"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2.2.7</a:t>
            </a:r>
            <a:r>
              <a:rPr lang="en-US" dirty="0" smtClean="0"/>
              <a:t> </a:t>
            </a:r>
            <a:r>
              <a:rPr lang="en-US" sz="1200" b="0" i="0" u="none" strike="noStrike" kern="1200" dirty="0" smtClean="0">
                <a:solidFill>
                  <a:schemeClr val="tx1"/>
                </a:solidFill>
                <a:effectLst/>
                <a:latin typeface="+mn-lt"/>
                <a:ea typeface="+mn-ea"/>
                <a:cs typeface="+mn-cs"/>
              </a:rPr>
              <a:t>Data producers and users are brought together periodically to discuss ways of making routine data more relevant to policy makers and planners and to enhance understanding of routine health statistical findings. </a:t>
            </a:r>
            <a:endParaRPr lang="en-US" dirty="0"/>
          </a:p>
        </p:txBody>
      </p:sp>
    </p:spTree>
    <p:extLst>
      <p:ext uri="{BB962C8B-B14F-4D97-AF65-F5344CB8AC3E}">
        <p14:creationId xmlns:p14="http://schemas.microsoft.com/office/powerpoint/2010/main" val="3260987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endParaRPr lang="en-US" dirty="0"/>
          </a:p>
        </p:txBody>
      </p:sp>
    </p:spTree>
    <p:extLst>
      <p:ext uri="{BB962C8B-B14F-4D97-AF65-F5344CB8AC3E}">
        <p14:creationId xmlns:p14="http://schemas.microsoft.com/office/powerpoint/2010/main" val="6594170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685800" y="4343400"/>
            <a:ext cx="5607435" cy="4267200"/>
          </a:xfrm>
          <a:prstGeom prst="rect">
            <a:avLst/>
          </a:prstGeom>
        </p:spPr>
        <p:txBody>
          <a:bodyPr lIns="83622" tIns="41811" rIns="83622" bIns="41811"/>
          <a:lstStyle/>
          <a:p>
            <a:r>
              <a:rPr lang="en-US" sz="1200" b="1" i="0" u="none" strike="noStrike" kern="1200" dirty="0" smtClean="0">
                <a:solidFill>
                  <a:schemeClr val="tx1"/>
                </a:solidFill>
                <a:effectLst/>
                <a:latin typeface="+mn-lt"/>
                <a:ea typeface="+mn-ea"/>
                <a:cs typeface="+mn-cs"/>
              </a:rPr>
              <a:t>Standard forms</a:t>
            </a:r>
            <a:r>
              <a:rPr lang="en-US" dirty="0" smtClean="0"/>
              <a:t> </a:t>
            </a:r>
          </a:p>
          <a:p>
            <a:r>
              <a:rPr lang="en-US" sz="1200" b="0" i="0" u="none" strike="noStrike" kern="1200" dirty="0" smtClean="0">
                <a:solidFill>
                  <a:schemeClr val="tx1"/>
                </a:solidFill>
                <a:effectLst/>
                <a:latin typeface="+mn-lt"/>
                <a:ea typeface="+mn-ea"/>
                <a:cs typeface="+mn-cs"/>
              </a:rPr>
              <a:t>3.1.1</a:t>
            </a:r>
            <a:r>
              <a:rPr lang="en-US" dirty="0" smtClean="0"/>
              <a:t> </a:t>
            </a:r>
            <a:r>
              <a:rPr lang="en-US" sz="1200" b="0" i="0" u="none" strike="noStrike" kern="1200" dirty="0" smtClean="0">
                <a:solidFill>
                  <a:schemeClr val="tx1"/>
                </a:solidFill>
                <a:effectLst/>
                <a:latin typeface="+mn-lt"/>
                <a:ea typeface="+mn-ea"/>
                <a:cs typeface="+mn-cs"/>
              </a:rPr>
              <a:t>Data collection systems for client data (e.g. clinical episodes) are standardized across all implementing partners and donors</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Training</a:t>
            </a:r>
            <a:r>
              <a:rPr lang="en-US" dirty="0" smtClean="0"/>
              <a:t> </a:t>
            </a:r>
          </a:p>
          <a:p>
            <a:r>
              <a:rPr lang="en-US" sz="1200" b="0" i="0" u="none" strike="noStrike" kern="1200" dirty="0" smtClean="0">
                <a:solidFill>
                  <a:schemeClr val="tx1"/>
                </a:solidFill>
                <a:effectLst/>
                <a:latin typeface="+mn-lt"/>
                <a:ea typeface="+mn-ea"/>
                <a:cs typeface="+mn-cs"/>
              </a:rPr>
              <a:t>3.1.2</a:t>
            </a:r>
            <a:r>
              <a:rPr lang="en-US" dirty="0" smtClean="0"/>
              <a:t> </a:t>
            </a:r>
            <a:r>
              <a:rPr lang="en-US" sz="1200" b="0" i="0" u="none" strike="noStrike" kern="1200" dirty="0" smtClean="0">
                <a:solidFill>
                  <a:schemeClr val="tx1"/>
                </a:solidFill>
                <a:effectLst/>
                <a:latin typeface="+mn-lt"/>
                <a:ea typeface="+mn-ea"/>
                <a:cs typeface="+mn-cs"/>
              </a:rPr>
              <a:t>Personnel (clinicians and other staff) have been trained in the collection of the client data, and for the input of the data into the computer database (where applicable).</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Guidelines</a:t>
            </a:r>
            <a:r>
              <a:rPr lang="en-US" dirty="0" smtClean="0"/>
              <a:t> </a:t>
            </a:r>
          </a:p>
          <a:p>
            <a:r>
              <a:rPr lang="en-US" sz="1200" b="0" i="0" u="none" strike="noStrike" kern="1200" dirty="0" smtClean="0">
                <a:solidFill>
                  <a:schemeClr val="tx1"/>
                </a:solidFill>
                <a:effectLst/>
                <a:latin typeface="+mn-lt"/>
                <a:ea typeface="+mn-ea"/>
                <a:cs typeface="+mn-cs"/>
              </a:rPr>
              <a:t>3.1.3</a:t>
            </a:r>
            <a:r>
              <a:rPr lang="en-US" dirty="0" smtClean="0"/>
              <a:t> </a:t>
            </a:r>
            <a:r>
              <a:rPr lang="en-US" sz="1200" b="0" i="0" u="none" strike="noStrike" kern="1200" dirty="0" smtClean="0">
                <a:solidFill>
                  <a:schemeClr val="tx1"/>
                </a:solidFill>
                <a:effectLst/>
                <a:latin typeface="+mn-lt"/>
                <a:ea typeface="+mn-ea"/>
                <a:cs typeface="+mn-cs"/>
              </a:rPr>
              <a:t>Printed guidelines are available at all health facilities (and in applicable community-based programs) to assist with client level data collection</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Data storage</a:t>
            </a:r>
            <a:r>
              <a:rPr lang="en-US" dirty="0" smtClean="0"/>
              <a:t> </a:t>
            </a:r>
          </a:p>
          <a:p>
            <a:r>
              <a:rPr lang="en-US" sz="1200" b="0" i="0" u="none" strike="noStrike" kern="1200" dirty="0" smtClean="0">
                <a:solidFill>
                  <a:schemeClr val="tx1"/>
                </a:solidFill>
                <a:effectLst/>
                <a:latin typeface="+mn-lt"/>
                <a:ea typeface="+mn-ea"/>
                <a:cs typeface="+mn-cs"/>
              </a:rPr>
              <a:t>3.1.4</a:t>
            </a:r>
            <a:r>
              <a:rPr lang="en-US" dirty="0" smtClean="0"/>
              <a:t> </a:t>
            </a:r>
            <a:r>
              <a:rPr lang="en-US" sz="1200" b="0" i="0" u="none" strike="noStrike" kern="1200" dirty="0" smtClean="0">
                <a:solidFill>
                  <a:schemeClr val="tx1"/>
                </a:solidFill>
                <a:effectLst/>
                <a:latin typeface="+mn-lt"/>
                <a:ea typeface="+mn-ea"/>
                <a:cs typeface="+mn-cs"/>
              </a:rPr>
              <a:t>Health data (paper or electronic) are stored appropriately and according to national policies.  </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Reproduction</a:t>
            </a:r>
            <a:r>
              <a:rPr lang="en-US" dirty="0" smtClean="0"/>
              <a:t> </a:t>
            </a:r>
          </a:p>
          <a:p>
            <a:r>
              <a:rPr lang="en-US" sz="1200" b="0" i="0" u="none" strike="noStrike" kern="1200" dirty="0" smtClean="0">
                <a:solidFill>
                  <a:schemeClr val="tx1"/>
                </a:solidFill>
                <a:effectLst/>
                <a:latin typeface="+mn-lt"/>
                <a:ea typeface="+mn-ea"/>
                <a:cs typeface="+mn-cs"/>
              </a:rPr>
              <a:t>3.1.5</a:t>
            </a:r>
            <a:r>
              <a:rPr lang="en-US" dirty="0" smtClean="0"/>
              <a:t> </a:t>
            </a:r>
            <a:r>
              <a:rPr lang="en-US" sz="1200" b="0" i="0" u="none" strike="noStrike" kern="1200" dirty="0" smtClean="0">
                <a:solidFill>
                  <a:schemeClr val="tx1"/>
                </a:solidFill>
                <a:effectLst/>
                <a:latin typeface="+mn-lt"/>
                <a:ea typeface="+mn-ea"/>
                <a:cs typeface="+mn-cs"/>
              </a:rPr>
              <a:t>There is a schedule/plan for update, reproduction, and distribution of  data collection tools</a:t>
            </a:r>
            <a:r>
              <a:rPr lang="en-US" dirty="0" smtClean="0"/>
              <a:t> </a:t>
            </a:r>
          </a:p>
        </p:txBody>
      </p:sp>
    </p:spTree>
    <p:extLst>
      <p:ext uri="{BB962C8B-B14F-4D97-AF65-F5344CB8AC3E}">
        <p14:creationId xmlns:p14="http://schemas.microsoft.com/office/powerpoint/2010/main" val="6594170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685800" y="4191000"/>
            <a:ext cx="5607435" cy="4183001"/>
          </a:xfrm>
          <a:prstGeom prst="rect">
            <a:avLst/>
          </a:prstGeom>
        </p:spPr>
        <p:txBody>
          <a:bodyPr lIns="83622" tIns="41811" rIns="83622" bIns="41811"/>
          <a:lstStyle/>
          <a:p>
            <a:r>
              <a:rPr lang="en-US" u="sng" dirty="0" smtClean="0"/>
              <a:t>Collection, management, &amp; reporting of aggregated facility data</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Data flow</a:t>
            </a:r>
            <a:r>
              <a:rPr lang="en-US" dirty="0" smtClean="0"/>
              <a:t> </a:t>
            </a:r>
          </a:p>
          <a:p>
            <a:r>
              <a:rPr lang="en-US" sz="1200" b="0" i="0" u="none" strike="noStrike" kern="1200" dirty="0" smtClean="0">
                <a:solidFill>
                  <a:schemeClr val="tx1"/>
                </a:solidFill>
                <a:effectLst/>
                <a:latin typeface="+mn-lt"/>
                <a:ea typeface="+mn-ea"/>
                <a:cs typeface="+mn-cs"/>
              </a:rPr>
              <a:t>3.2.1</a:t>
            </a:r>
            <a:r>
              <a:rPr lang="en-US" dirty="0" smtClean="0"/>
              <a:t> </a:t>
            </a:r>
            <a:r>
              <a:rPr lang="en-US" sz="1200" b="0" i="0" u="none" strike="noStrike" kern="1200" dirty="0" smtClean="0">
                <a:solidFill>
                  <a:schemeClr val="tx1"/>
                </a:solidFill>
                <a:effectLst/>
                <a:latin typeface="+mn-lt"/>
                <a:ea typeface="+mn-ea"/>
                <a:cs typeface="+mn-cs"/>
              </a:rPr>
              <a:t>The data flow pattern (i.e. data flow from client encounter forms -&gt; summary tools [e.g. a register or tally sheet] -&gt; periodic aggregate reporting form) is clearly defined and understood by staff.</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Guidelines</a:t>
            </a:r>
            <a:r>
              <a:rPr lang="en-US" dirty="0" smtClean="0"/>
              <a:t> </a:t>
            </a:r>
          </a:p>
          <a:p>
            <a:r>
              <a:rPr lang="en-US" sz="1200" b="0" i="0" u="none" strike="noStrike" kern="1200" dirty="0" smtClean="0">
                <a:solidFill>
                  <a:schemeClr val="tx1"/>
                </a:solidFill>
                <a:effectLst/>
                <a:latin typeface="+mn-lt"/>
                <a:ea typeface="+mn-ea"/>
                <a:cs typeface="+mn-cs"/>
              </a:rPr>
              <a:t>3.2.2</a:t>
            </a:r>
            <a:r>
              <a:rPr lang="en-US" dirty="0" smtClean="0"/>
              <a:t> </a:t>
            </a:r>
            <a:r>
              <a:rPr lang="en-US" sz="1200" b="0" i="0" u="none" strike="noStrike" kern="1200" dirty="0" smtClean="0">
                <a:solidFill>
                  <a:schemeClr val="tx1"/>
                </a:solidFill>
                <a:effectLst/>
                <a:latin typeface="+mn-lt"/>
                <a:ea typeface="+mn-ea"/>
                <a:cs typeface="+mn-cs"/>
              </a:rPr>
              <a:t>There are printed guidelines available at all health facilities (and in applicable community-based programs) to assist with data compilation and reporting</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Training</a:t>
            </a:r>
            <a:r>
              <a:rPr lang="en-US" dirty="0" smtClean="0"/>
              <a:t> </a:t>
            </a:r>
          </a:p>
          <a:p>
            <a:r>
              <a:rPr lang="en-US" sz="1200" b="0" i="0" u="none" strike="noStrike" kern="1200" dirty="0" smtClean="0">
                <a:solidFill>
                  <a:schemeClr val="tx1"/>
                </a:solidFill>
                <a:effectLst/>
                <a:latin typeface="+mn-lt"/>
                <a:ea typeface="+mn-ea"/>
                <a:cs typeface="+mn-cs"/>
              </a:rPr>
              <a:t>3.2.3</a:t>
            </a:r>
            <a:r>
              <a:rPr lang="en-US" dirty="0" smtClean="0"/>
              <a:t> </a:t>
            </a:r>
            <a:r>
              <a:rPr lang="en-US" sz="1200" b="0" i="0" u="none" strike="noStrike" kern="1200" dirty="0" smtClean="0">
                <a:solidFill>
                  <a:schemeClr val="tx1"/>
                </a:solidFill>
                <a:effectLst/>
                <a:latin typeface="+mn-lt"/>
                <a:ea typeface="+mn-ea"/>
                <a:cs typeface="+mn-cs"/>
              </a:rPr>
              <a:t>Relevant staff at health facilities (and in applicable community-based programs) have received training on data compilation and reporting</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Data disaggregation</a:t>
            </a:r>
            <a:r>
              <a:rPr lang="en-US" dirty="0" smtClean="0"/>
              <a:t> </a:t>
            </a:r>
          </a:p>
          <a:p>
            <a:r>
              <a:rPr lang="en-US" sz="1200" b="0" i="0" u="none" strike="noStrike" kern="1200" dirty="0" smtClean="0">
                <a:solidFill>
                  <a:schemeClr val="tx1"/>
                </a:solidFill>
                <a:effectLst/>
                <a:latin typeface="+mn-lt"/>
                <a:ea typeface="+mn-ea"/>
                <a:cs typeface="+mn-cs"/>
              </a:rPr>
              <a:t>3.2.4</a:t>
            </a:r>
            <a:r>
              <a:rPr lang="en-US" dirty="0" smtClean="0"/>
              <a:t> </a:t>
            </a:r>
            <a:r>
              <a:rPr lang="en-US" sz="1200" b="0" i="0" u="none" strike="noStrike" kern="1200" dirty="0" smtClean="0">
                <a:solidFill>
                  <a:schemeClr val="tx1"/>
                </a:solidFill>
                <a:effectLst/>
                <a:latin typeface="+mn-lt"/>
                <a:ea typeface="+mn-ea"/>
                <a:cs typeface="+mn-cs"/>
              </a:rPr>
              <a:t>Data </a:t>
            </a:r>
            <a:r>
              <a:rPr lang="en-US" sz="1200" b="0" i="0" u="none" strike="noStrike" kern="1200" dirty="0" err="1" smtClean="0">
                <a:solidFill>
                  <a:schemeClr val="tx1"/>
                </a:solidFill>
                <a:effectLst/>
                <a:latin typeface="+mn-lt"/>
                <a:ea typeface="+mn-ea"/>
                <a:cs typeface="+mn-cs"/>
              </a:rPr>
              <a:t>disaggregations</a:t>
            </a:r>
            <a:r>
              <a:rPr lang="en-US" sz="1200" b="0" i="0" u="none" strike="noStrike" kern="1200" dirty="0" smtClean="0">
                <a:solidFill>
                  <a:schemeClr val="tx1"/>
                </a:solidFill>
                <a:effectLst/>
                <a:latin typeface="+mn-lt"/>
                <a:ea typeface="+mn-ea"/>
                <a:cs typeface="+mn-cs"/>
              </a:rPr>
              <a:t> by key </a:t>
            </a:r>
            <a:r>
              <a:rPr lang="en-US" sz="1200" b="0" i="0" u="none" strike="noStrike" kern="1200" dirty="0" err="1" smtClean="0">
                <a:solidFill>
                  <a:schemeClr val="tx1"/>
                </a:solidFill>
                <a:effectLst/>
                <a:latin typeface="+mn-lt"/>
                <a:ea typeface="+mn-ea"/>
                <a:cs typeface="+mn-cs"/>
              </a:rPr>
              <a:t>stratifiers</a:t>
            </a:r>
            <a:r>
              <a:rPr lang="en-US" sz="1200" b="0" i="0" u="none" strike="noStrike" kern="1200" dirty="0" smtClean="0">
                <a:solidFill>
                  <a:schemeClr val="tx1"/>
                </a:solidFill>
                <a:effectLst/>
                <a:latin typeface="+mn-lt"/>
                <a:ea typeface="+mn-ea"/>
                <a:cs typeface="+mn-cs"/>
              </a:rPr>
              <a:t> (age, sex, geography) are maintained during compilation and transfer in order to permit equity analysis.  </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Data transfer</a:t>
            </a:r>
            <a:r>
              <a:rPr lang="en-US" dirty="0" smtClean="0"/>
              <a:t> </a:t>
            </a:r>
          </a:p>
          <a:p>
            <a:r>
              <a:rPr lang="en-US" sz="1200" b="0" i="0" u="none" strike="noStrike" kern="1200" dirty="0" smtClean="0">
                <a:solidFill>
                  <a:schemeClr val="tx1"/>
                </a:solidFill>
                <a:effectLst/>
                <a:latin typeface="+mn-lt"/>
                <a:ea typeface="+mn-ea"/>
                <a:cs typeface="+mn-cs"/>
              </a:rPr>
              <a:t>3.2.5</a:t>
            </a:r>
            <a:r>
              <a:rPr lang="en-US" dirty="0" smtClean="0"/>
              <a:t> </a:t>
            </a:r>
            <a:r>
              <a:rPr lang="en-US" sz="1200" b="0" i="0" u="none" strike="noStrike" kern="1200" dirty="0" smtClean="0">
                <a:solidFill>
                  <a:schemeClr val="tx1"/>
                </a:solidFill>
                <a:effectLst/>
                <a:latin typeface="+mn-lt"/>
                <a:ea typeface="+mn-ea"/>
                <a:cs typeface="+mn-cs"/>
              </a:rPr>
              <a:t>Data transfer to the next level occurs in a timely way, making use of innovation and IT where appropriate and available</a:t>
            </a:r>
            <a:r>
              <a:rPr lang="en-US" dirty="0" smtClean="0"/>
              <a:t> </a:t>
            </a:r>
            <a:endParaRPr lang="en-US" dirty="0"/>
          </a:p>
        </p:txBody>
      </p:sp>
    </p:spTree>
    <p:extLst>
      <p:ext uri="{BB962C8B-B14F-4D97-AF65-F5344CB8AC3E}">
        <p14:creationId xmlns:p14="http://schemas.microsoft.com/office/powerpoint/2010/main" val="6594170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685800" y="4191000"/>
            <a:ext cx="5943600" cy="4183001"/>
          </a:xfrm>
          <a:prstGeom prst="rect">
            <a:avLst/>
          </a:prstGeom>
        </p:spPr>
        <p:txBody>
          <a:bodyPr lIns="83622" tIns="41811" rIns="83622" bIns="41811"/>
          <a:lstStyle/>
          <a:p>
            <a:r>
              <a:rPr lang="en-US" sz="1200" b="1" i="0" u="none" strike="noStrike" kern="1200" dirty="0" smtClean="0">
                <a:solidFill>
                  <a:schemeClr val="tx1"/>
                </a:solidFill>
                <a:effectLst/>
                <a:latin typeface="+mn-lt"/>
                <a:ea typeface="+mn-ea"/>
                <a:cs typeface="+mn-cs"/>
              </a:rPr>
              <a:t>Planning</a:t>
            </a:r>
            <a:r>
              <a:rPr lang="en-US" dirty="0" smtClean="0"/>
              <a:t> </a:t>
            </a:r>
          </a:p>
          <a:p>
            <a:r>
              <a:rPr lang="en-US" sz="1200" b="0" i="0" u="none" strike="noStrike" kern="1200" dirty="0" smtClean="0">
                <a:solidFill>
                  <a:schemeClr val="tx1"/>
                </a:solidFill>
                <a:effectLst/>
                <a:latin typeface="+mn-lt"/>
                <a:ea typeface="+mn-ea"/>
                <a:cs typeface="+mn-cs"/>
              </a:rPr>
              <a:t>3.3.1</a:t>
            </a:r>
            <a:r>
              <a:rPr lang="en-US" dirty="0" smtClean="0"/>
              <a:t> </a:t>
            </a:r>
            <a:r>
              <a:rPr lang="en-US" sz="1200" b="0" i="0" u="none" strike="noStrike" kern="1200" dirty="0" smtClean="0">
                <a:solidFill>
                  <a:schemeClr val="tx1"/>
                </a:solidFill>
                <a:effectLst/>
                <a:latin typeface="+mn-lt"/>
                <a:ea typeface="+mn-ea"/>
                <a:cs typeface="+mn-cs"/>
              </a:rPr>
              <a:t>There is a data quality assurance plan that is shared with all stakeholders to guide activities aimed at improving data quality.</a:t>
            </a:r>
            <a:r>
              <a:rPr lang="en-US" dirty="0" smtClean="0"/>
              <a:t> </a:t>
            </a:r>
          </a:p>
          <a:p>
            <a:r>
              <a:rPr lang="en-US" sz="1200" b="1" i="0" u="none" strike="noStrike" kern="1200" dirty="0" smtClean="0">
                <a:solidFill>
                  <a:schemeClr val="tx1"/>
                </a:solidFill>
                <a:effectLst/>
                <a:latin typeface="+mn-lt"/>
                <a:ea typeface="+mn-ea"/>
                <a:cs typeface="+mn-cs"/>
              </a:rPr>
              <a:t>Standards</a:t>
            </a:r>
            <a:r>
              <a:rPr lang="en-US" dirty="0" smtClean="0"/>
              <a:t> </a:t>
            </a:r>
          </a:p>
          <a:p>
            <a:r>
              <a:rPr lang="en-US" sz="1200" b="0" i="0" u="none" strike="noStrike" kern="1200" dirty="0" smtClean="0">
                <a:solidFill>
                  <a:schemeClr val="tx1"/>
                </a:solidFill>
                <a:effectLst/>
                <a:latin typeface="+mn-lt"/>
                <a:ea typeface="+mn-ea"/>
                <a:cs typeface="+mn-cs"/>
              </a:rPr>
              <a:t>3.3.2</a:t>
            </a:r>
            <a:r>
              <a:rPr lang="en-US" dirty="0" smtClean="0"/>
              <a:t> </a:t>
            </a:r>
            <a:r>
              <a:rPr lang="en-US" sz="1200" b="0" i="0" u="none" strike="noStrike" kern="1200" dirty="0" smtClean="0">
                <a:solidFill>
                  <a:schemeClr val="tx1"/>
                </a:solidFill>
                <a:effectLst/>
                <a:latin typeface="+mn-lt"/>
                <a:ea typeface="+mn-ea"/>
                <a:cs typeface="+mn-cs"/>
              </a:rPr>
              <a:t>Routine health data quality assurance standards are defined and enforced, including completeness, timeliness, accuracy, integrity, and consistency over time  </a:t>
            </a:r>
            <a:r>
              <a:rPr lang="en-US" dirty="0" smtClean="0"/>
              <a:t> </a:t>
            </a:r>
          </a:p>
          <a:p>
            <a:r>
              <a:rPr lang="en-US" sz="1200" b="1" i="0" u="none" strike="noStrike" kern="1200" dirty="0" smtClean="0">
                <a:solidFill>
                  <a:schemeClr val="tx1"/>
                </a:solidFill>
                <a:effectLst/>
                <a:latin typeface="+mn-lt"/>
                <a:ea typeface="+mn-ea"/>
                <a:cs typeface="+mn-cs"/>
              </a:rPr>
              <a:t>Roles &amp; responsibilities </a:t>
            </a:r>
            <a:r>
              <a:rPr lang="en-US" dirty="0" smtClean="0"/>
              <a:t> </a:t>
            </a:r>
          </a:p>
          <a:p>
            <a:r>
              <a:rPr lang="en-US" sz="1200" b="0" i="0" u="none" strike="noStrike" kern="1200" dirty="0" smtClean="0">
                <a:solidFill>
                  <a:schemeClr val="tx1"/>
                </a:solidFill>
                <a:effectLst/>
                <a:latin typeface="+mn-lt"/>
                <a:ea typeface="+mn-ea"/>
                <a:cs typeface="+mn-cs"/>
              </a:rPr>
              <a:t>3.3.3</a:t>
            </a:r>
            <a:r>
              <a:rPr lang="en-US" dirty="0" smtClean="0"/>
              <a:t> </a:t>
            </a:r>
            <a:r>
              <a:rPr lang="en-US" sz="1200" b="0" i="0" u="none" strike="noStrike" kern="1200" dirty="0" smtClean="0">
                <a:solidFill>
                  <a:schemeClr val="tx1"/>
                </a:solidFill>
                <a:effectLst/>
                <a:latin typeface="+mn-lt"/>
                <a:ea typeface="+mn-ea"/>
                <a:cs typeface="+mn-cs"/>
              </a:rPr>
              <a:t>Roles and responsibilities for data quality are assigned at each level, including verification of data, data quality issues, and DQ improvements strategies.</a:t>
            </a:r>
            <a:r>
              <a:rPr lang="en-US" dirty="0" smtClean="0"/>
              <a:t> </a:t>
            </a:r>
          </a:p>
          <a:p>
            <a:r>
              <a:rPr lang="en-US" sz="1200" b="1" i="0" u="none" strike="noStrike" kern="1200" dirty="0" smtClean="0">
                <a:solidFill>
                  <a:schemeClr val="tx1"/>
                </a:solidFill>
                <a:effectLst/>
                <a:latin typeface="+mn-lt"/>
                <a:ea typeface="+mn-ea"/>
                <a:cs typeface="+mn-cs"/>
              </a:rPr>
              <a:t>Training</a:t>
            </a:r>
            <a:r>
              <a:rPr lang="en-US" dirty="0" smtClean="0"/>
              <a:t> </a:t>
            </a:r>
          </a:p>
          <a:p>
            <a:r>
              <a:rPr lang="en-US" sz="1200" b="0" i="0" u="none" strike="noStrike" kern="1200" dirty="0" smtClean="0">
                <a:solidFill>
                  <a:schemeClr val="tx1"/>
                </a:solidFill>
                <a:effectLst/>
                <a:latin typeface="+mn-lt"/>
                <a:ea typeface="+mn-ea"/>
                <a:cs typeface="+mn-cs"/>
              </a:rPr>
              <a:t>3.3.4</a:t>
            </a:r>
            <a:r>
              <a:rPr lang="en-US" dirty="0" smtClean="0"/>
              <a:t> </a:t>
            </a:r>
            <a:r>
              <a:rPr lang="en-US" sz="1200" b="0" i="0" u="none" strike="noStrike" kern="1200" dirty="0" smtClean="0">
                <a:solidFill>
                  <a:schemeClr val="tx1"/>
                </a:solidFill>
                <a:effectLst/>
                <a:latin typeface="+mn-lt"/>
                <a:ea typeface="+mn-ea"/>
                <a:cs typeface="+mn-cs"/>
              </a:rPr>
              <a:t>Training and capacity development for data quality assurance are provided at facility, district and national levels using standard methods.</a:t>
            </a:r>
            <a:r>
              <a:rPr lang="en-US" dirty="0" smtClean="0"/>
              <a:t> </a:t>
            </a:r>
          </a:p>
          <a:p>
            <a:r>
              <a:rPr lang="en-US" sz="1200" b="1" i="0" u="none" strike="noStrike" kern="1200" dirty="0" smtClean="0">
                <a:solidFill>
                  <a:schemeClr val="tx1"/>
                </a:solidFill>
                <a:effectLst/>
                <a:latin typeface="+mn-lt"/>
                <a:ea typeface="+mn-ea"/>
                <a:cs typeface="+mn-cs"/>
              </a:rPr>
              <a:t>Assessments</a:t>
            </a:r>
            <a:r>
              <a:rPr lang="en-US" dirty="0" smtClean="0"/>
              <a:t> </a:t>
            </a:r>
          </a:p>
          <a:p>
            <a:r>
              <a:rPr lang="en-US" sz="1200" b="0" i="0" u="none" strike="noStrike" kern="1200" dirty="0" smtClean="0">
                <a:solidFill>
                  <a:schemeClr val="tx1"/>
                </a:solidFill>
                <a:effectLst/>
                <a:latin typeface="+mn-lt"/>
                <a:ea typeface="+mn-ea"/>
                <a:cs typeface="+mn-cs"/>
              </a:rPr>
              <a:t>3.3.5</a:t>
            </a:r>
            <a:r>
              <a:rPr lang="en-US" dirty="0" smtClean="0"/>
              <a:t> </a:t>
            </a:r>
            <a:r>
              <a:rPr lang="en-US" sz="1200" b="0" i="0" u="none" strike="noStrike" kern="1200" dirty="0" smtClean="0">
                <a:solidFill>
                  <a:schemeClr val="tx1"/>
                </a:solidFill>
                <a:effectLst/>
                <a:latin typeface="+mn-lt"/>
                <a:ea typeface="+mn-ea"/>
                <a:cs typeface="+mn-cs"/>
              </a:rPr>
              <a:t>Systematic and comprehensive assessments of facility data quality are conducted regularly in advance of health sector planning, (e.g. Data Quality Review) and which results are published in reports describing data quality issues and plans to address them.</a:t>
            </a:r>
            <a:r>
              <a:rPr lang="en-US" dirty="0" smtClean="0"/>
              <a:t> </a:t>
            </a:r>
          </a:p>
          <a:p>
            <a:r>
              <a:rPr lang="en-US" sz="1200" b="1" i="0" u="none" strike="noStrike" kern="1200" dirty="0" smtClean="0">
                <a:solidFill>
                  <a:schemeClr val="tx1"/>
                </a:solidFill>
                <a:effectLst/>
                <a:latin typeface="+mn-lt"/>
                <a:ea typeface="+mn-ea"/>
                <a:cs typeface="+mn-cs"/>
              </a:rPr>
              <a:t>Data quality checks</a:t>
            </a:r>
            <a:r>
              <a:rPr lang="en-US" dirty="0" smtClean="0"/>
              <a:t> </a:t>
            </a:r>
          </a:p>
          <a:p>
            <a:r>
              <a:rPr lang="en-US" sz="1200" b="0" i="0" u="none" strike="noStrike" kern="1200" dirty="0" smtClean="0">
                <a:solidFill>
                  <a:schemeClr val="tx1"/>
                </a:solidFill>
                <a:effectLst/>
                <a:latin typeface="+mn-lt"/>
                <a:ea typeface="+mn-ea"/>
                <a:cs typeface="+mn-cs"/>
              </a:rPr>
              <a:t>3.3.6</a:t>
            </a:r>
            <a:r>
              <a:rPr lang="en-US" dirty="0" smtClean="0"/>
              <a:t> </a:t>
            </a:r>
            <a:r>
              <a:rPr lang="en-US" sz="1200" b="0" i="0" u="none" strike="noStrike" kern="1200" dirty="0" smtClean="0">
                <a:solidFill>
                  <a:schemeClr val="tx1"/>
                </a:solidFill>
                <a:effectLst/>
                <a:latin typeface="+mn-lt"/>
                <a:ea typeface="+mn-ea"/>
                <a:cs typeface="+mn-cs"/>
              </a:rPr>
              <a:t>Data management staff conducts regular checks of accuracy and completeness of data prior to submitting reports to the next level (eventually using automated electronic checks </a:t>
            </a:r>
            <a:r>
              <a:rPr lang="en-US" dirty="0"/>
              <a:t>)</a:t>
            </a:r>
            <a:endParaRPr lang="en-US" dirty="0" smtClean="0"/>
          </a:p>
          <a:p>
            <a:r>
              <a:rPr lang="en-US" sz="1200" b="1" i="0" u="none" strike="noStrike" kern="1200" dirty="0" smtClean="0">
                <a:solidFill>
                  <a:schemeClr val="tx1"/>
                </a:solidFill>
                <a:effectLst/>
                <a:latin typeface="+mn-lt"/>
                <a:ea typeface="+mn-ea"/>
                <a:cs typeface="+mn-cs"/>
              </a:rPr>
              <a:t>Links to health sector planning</a:t>
            </a:r>
            <a:r>
              <a:rPr lang="en-US" dirty="0" smtClean="0"/>
              <a:t> </a:t>
            </a:r>
          </a:p>
          <a:p>
            <a:r>
              <a:rPr lang="en-US" sz="1200" b="0" i="0" u="none" strike="noStrike" kern="1200" dirty="0" smtClean="0">
                <a:solidFill>
                  <a:schemeClr val="tx1"/>
                </a:solidFill>
                <a:effectLst/>
                <a:latin typeface="+mn-lt"/>
                <a:ea typeface="+mn-ea"/>
                <a:cs typeface="+mn-cs"/>
              </a:rPr>
              <a:t>3.3.7</a:t>
            </a:r>
            <a:r>
              <a:rPr lang="en-US" dirty="0" smtClean="0"/>
              <a:t> </a:t>
            </a:r>
            <a:r>
              <a:rPr lang="en-US" sz="1200" b="0" i="0" u="none" strike="noStrike" kern="1200" dirty="0" smtClean="0">
                <a:solidFill>
                  <a:schemeClr val="tx1"/>
                </a:solidFill>
                <a:effectLst/>
                <a:latin typeface="+mn-lt"/>
                <a:ea typeface="+mn-ea"/>
                <a:cs typeface="+mn-cs"/>
              </a:rPr>
              <a:t>Data quality assurance is linked to the health sector planning cycle in the country so that information on data quality is available prior to the use of data for planning.</a:t>
            </a:r>
            <a:r>
              <a:rPr lang="en-US" dirty="0" smtClean="0"/>
              <a:t> </a:t>
            </a:r>
          </a:p>
          <a:p>
            <a:r>
              <a:rPr lang="en-US" sz="1200" b="1" i="0" u="none" strike="noStrike" kern="1200" dirty="0" smtClean="0">
                <a:solidFill>
                  <a:schemeClr val="tx1"/>
                </a:solidFill>
                <a:effectLst/>
                <a:latin typeface="+mn-lt"/>
                <a:ea typeface="+mn-ea"/>
                <a:cs typeface="+mn-cs"/>
              </a:rPr>
              <a:t>Collaboration</a:t>
            </a:r>
            <a:r>
              <a:rPr lang="en-US" dirty="0" smtClean="0"/>
              <a:t> </a:t>
            </a:r>
          </a:p>
          <a:p>
            <a:r>
              <a:rPr lang="en-US" sz="1200" b="0" i="0" u="none" strike="noStrike" kern="1200" dirty="0" smtClean="0">
                <a:solidFill>
                  <a:schemeClr val="tx1"/>
                </a:solidFill>
                <a:effectLst/>
                <a:latin typeface="+mn-lt"/>
                <a:ea typeface="+mn-ea"/>
                <a:cs typeface="+mn-cs"/>
              </a:rPr>
              <a:t>3.3.8</a:t>
            </a:r>
            <a:r>
              <a:rPr lang="en-US" dirty="0" smtClean="0"/>
              <a:t> </a:t>
            </a:r>
            <a:r>
              <a:rPr lang="en-US" sz="1200" b="0" i="0" u="none" strike="noStrike" kern="1200" dirty="0" smtClean="0">
                <a:solidFill>
                  <a:schemeClr val="tx1"/>
                </a:solidFill>
                <a:effectLst/>
                <a:latin typeface="+mn-lt"/>
                <a:ea typeface="+mn-ea"/>
                <a:cs typeface="+mn-cs"/>
              </a:rPr>
              <a:t>There is collaboration between the </a:t>
            </a:r>
            <a:r>
              <a:rPr lang="en-US" sz="1200" b="0" i="0" u="none" strike="noStrike" kern="1200" dirty="0" err="1" smtClean="0">
                <a:solidFill>
                  <a:schemeClr val="tx1"/>
                </a:solidFill>
                <a:effectLst/>
                <a:latin typeface="+mn-lt"/>
                <a:ea typeface="+mn-ea"/>
                <a:cs typeface="+mn-cs"/>
              </a:rPr>
              <a:t>MoH</a:t>
            </a:r>
            <a:r>
              <a:rPr lang="en-US" sz="1200" b="0" i="0" u="none" strike="noStrike" kern="1200" dirty="0" smtClean="0">
                <a:solidFill>
                  <a:schemeClr val="tx1"/>
                </a:solidFill>
                <a:effectLst/>
                <a:latin typeface="+mn-lt"/>
                <a:ea typeface="+mn-ea"/>
                <a:cs typeface="+mn-cs"/>
              </a:rPr>
              <a:t>, government agencies (e.g. national statistics office) and other national stakeholders (e.g. donors, universities, etc.) on data quality assurance so that assessments are conducted with an element of independence </a:t>
            </a:r>
            <a:endParaRPr lang="en-US" dirty="0"/>
          </a:p>
        </p:txBody>
      </p:sp>
    </p:spTree>
    <p:extLst>
      <p:ext uri="{BB962C8B-B14F-4D97-AF65-F5344CB8AC3E}">
        <p14:creationId xmlns:p14="http://schemas.microsoft.com/office/powerpoint/2010/main" val="6594170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685800" y="4191000"/>
            <a:ext cx="5607435" cy="4183001"/>
          </a:xfrm>
          <a:prstGeom prst="rect">
            <a:avLst/>
          </a:prstGeom>
        </p:spPr>
        <p:txBody>
          <a:bodyPr lIns="83622" tIns="41811" rIns="83622" bIns="41811"/>
          <a:lstStyle/>
          <a:p>
            <a:r>
              <a:rPr lang="en-US" sz="1200" b="0" i="0" u="sng" strike="noStrike" kern="1200" dirty="0" smtClean="0">
                <a:solidFill>
                  <a:schemeClr val="tx1"/>
                </a:solidFill>
                <a:effectLst/>
                <a:latin typeface="+mn-lt"/>
                <a:ea typeface="+mn-ea"/>
                <a:cs typeface="+mn-cs"/>
              </a:rPr>
              <a:t>Information and communication technology (ICT)</a:t>
            </a:r>
            <a:r>
              <a:rPr lang="en-US" b="0" u="sng" dirty="0" smtClean="0"/>
              <a:t> </a:t>
            </a:r>
            <a:r>
              <a:rPr lang="en-US" sz="1200" b="0" i="0" u="sng" strike="noStrike" kern="1200" dirty="0" smtClean="0">
                <a:solidFill>
                  <a:schemeClr val="tx1"/>
                </a:solidFill>
                <a:effectLst/>
                <a:latin typeface="+mn-lt"/>
                <a:ea typeface="+mn-ea"/>
                <a:cs typeface="+mn-cs"/>
              </a:rPr>
              <a:t> </a:t>
            </a:r>
            <a:r>
              <a:rPr lang="en-US" b="0" u="sng"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ICT framework</a:t>
            </a:r>
            <a:r>
              <a:rPr lang="en-US" dirty="0" smtClean="0"/>
              <a:t> </a:t>
            </a:r>
          </a:p>
          <a:p>
            <a:r>
              <a:rPr lang="en-US" sz="1200" b="0" i="0" u="none" strike="noStrike" kern="1200" dirty="0" smtClean="0">
                <a:solidFill>
                  <a:schemeClr val="tx1"/>
                </a:solidFill>
                <a:effectLst/>
                <a:latin typeface="+mn-lt"/>
                <a:ea typeface="+mn-ea"/>
                <a:cs typeface="+mn-cs"/>
              </a:rPr>
              <a:t>3.4.1</a:t>
            </a:r>
            <a:r>
              <a:rPr lang="en-US" dirty="0" smtClean="0"/>
              <a:t> </a:t>
            </a:r>
            <a:r>
              <a:rPr lang="en-US" sz="1200" b="0" i="0" u="none" strike="noStrike" kern="1200" dirty="0" smtClean="0">
                <a:solidFill>
                  <a:schemeClr val="tx1"/>
                </a:solidFill>
                <a:effectLst/>
                <a:latin typeface="+mn-lt"/>
                <a:ea typeface="+mn-ea"/>
                <a:cs typeface="+mn-cs"/>
              </a:rPr>
              <a:t>There is an overall framework and plan for ICT, including equipment, its acquisition an use, for the RHIS at all levels.</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ICT use</a:t>
            </a:r>
            <a:r>
              <a:rPr lang="en-US" dirty="0" smtClean="0"/>
              <a:t> </a:t>
            </a:r>
          </a:p>
          <a:p>
            <a:r>
              <a:rPr lang="en-US" sz="1200" b="0" i="0" u="none" strike="noStrike" kern="1200" dirty="0" smtClean="0">
                <a:solidFill>
                  <a:schemeClr val="tx1"/>
                </a:solidFill>
                <a:effectLst/>
                <a:latin typeface="+mn-lt"/>
                <a:ea typeface="+mn-ea"/>
                <a:cs typeface="+mn-cs"/>
              </a:rPr>
              <a:t>3.4.2</a:t>
            </a:r>
            <a:r>
              <a:rPr lang="en-US" dirty="0" smtClean="0"/>
              <a:t> </a:t>
            </a:r>
            <a:r>
              <a:rPr lang="en-US" sz="1200" b="0" i="0" u="none" strike="noStrike" kern="1200" dirty="0" smtClean="0">
                <a:solidFill>
                  <a:schemeClr val="tx1"/>
                </a:solidFill>
                <a:effectLst/>
                <a:latin typeface="+mn-lt"/>
                <a:ea typeface="+mn-ea"/>
                <a:cs typeface="+mn-cs"/>
              </a:rPr>
              <a:t>Electronic methods are used for data quality checking prior to data transfer</a:t>
            </a:r>
            <a:r>
              <a:rPr lang="en-US" dirty="0" smtClean="0"/>
              <a:t> </a:t>
            </a:r>
            <a:r>
              <a:rPr lang="en-US" sz="1200" b="0"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3.4.3</a:t>
            </a:r>
            <a:r>
              <a:rPr lang="en-US" dirty="0" smtClean="0"/>
              <a:t> </a:t>
            </a:r>
            <a:r>
              <a:rPr lang="en-US" sz="1200" b="0" i="0" u="none" strike="noStrike" kern="1200" dirty="0" smtClean="0">
                <a:solidFill>
                  <a:schemeClr val="tx1"/>
                </a:solidFill>
                <a:effectLst/>
                <a:latin typeface="+mn-lt"/>
                <a:ea typeface="+mn-ea"/>
                <a:cs typeface="+mn-cs"/>
              </a:rPr>
              <a:t>Data collection utilizes eHealth and mHealth solutions where appropriate, especially for remote and isolated areas.</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3.4.4</a:t>
            </a:r>
            <a:r>
              <a:rPr lang="en-US" dirty="0" smtClean="0"/>
              <a:t> </a:t>
            </a:r>
            <a:r>
              <a:rPr lang="en-US" sz="1200" b="0" i="0" u="none" strike="noStrike" kern="1200" dirty="0" smtClean="0">
                <a:solidFill>
                  <a:schemeClr val="tx1"/>
                </a:solidFill>
                <a:effectLst/>
                <a:latin typeface="+mn-lt"/>
                <a:ea typeface="+mn-ea"/>
                <a:cs typeface="+mn-cs"/>
              </a:rPr>
              <a:t>Routine micro-data are made available (i.e. a subset of data from RHIS selected according to specific criteria) to researchers and analysts from other government agencies, donors and the private sector (with appropriate safeguards for confidentiality, e.g. stripping the dataset of identifiers).</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Training</a:t>
            </a:r>
            <a:r>
              <a:rPr lang="en-US" dirty="0" smtClean="0"/>
              <a:t> </a:t>
            </a:r>
          </a:p>
          <a:p>
            <a:r>
              <a:rPr lang="en-US" sz="1200" b="0" i="0" u="none" strike="noStrike" kern="1200" dirty="0" smtClean="0">
                <a:solidFill>
                  <a:schemeClr val="tx1"/>
                </a:solidFill>
                <a:effectLst/>
                <a:latin typeface="+mn-lt"/>
                <a:ea typeface="+mn-ea"/>
                <a:cs typeface="+mn-cs"/>
              </a:rPr>
              <a:t>3.4.5</a:t>
            </a:r>
            <a:r>
              <a:rPr lang="en-US" dirty="0" smtClean="0"/>
              <a:t> </a:t>
            </a:r>
            <a:r>
              <a:rPr lang="en-US" sz="1200" b="0" i="0" u="none" strike="noStrike" kern="1200" dirty="0" smtClean="0">
                <a:solidFill>
                  <a:schemeClr val="tx1"/>
                </a:solidFill>
                <a:effectLst/>
                <a:latin typeface="+mn-lt"/>
                <a:ea typeface="+mn-ea"/>
                <a:cs typeface="+mn-cs"/>
              </a:rPr>
              <a:t>Personnel have received appropriate training, using a standardized training curriculum, in the use of ICT at all levels. </a:t>
            </a:r>
            <a:endParaRPr lang="en-US" dirty="0"/>
          </a:p>
        </p:txBody>
      </p:sp>
    </p:spTree>
    <p:extLst>
      <p:ext uri="{BB962C8B-B14F-4D97-AF65-F5344CB8AC3E}">
        <p14:creationId xmlns:p14="http://schemas.microsoft.com/office/powerpoint/2010/main" val="6594170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696913"/>
            <a:ext cx="4511675" cy="3486150"/>
          </a:xfrm>
          <a:prstGeom prst="rect">
            <a:avLst/>
          </a:prstGeom>
          <a:noFill/>
          <a:ln w="12700">
            <a:solidFill>
              <a:prstClr val="black"/>
            </a:solidFill>
          </a:ln>
        </p:spPr>
      </p:sp>
      <p:sp>
        <p:nvSpPr>
          <p:cNvPr id="3" name="Notes Placeholder 2"/>
          <p:cNvSpPr>
            <a:spLocks noGrp="1"/>
          </p:cNvSpPr>
          <p:nvPr>
            <p:ph type="body" idx="1"/>
          </p:nvPr>
        </p:nvSpPr>
        <p:spPr>
          <a:xfrm>
            <a:off x="701675" y="4416425"/>
            <a:ext cx="5607050" cy="4183063"/>
          </a:xfrm>
          <a:prstGeom prst="rect">
            <a:avLst/>
          </a:prstGeom>
        </p:spPr>
        <p:txBody>
          <a:bodyPr/>
          <a:lstStyle/>
          <a:p>
            <a:endParaRPr lang="en-US"/>
          </a:p>
        </p:txBody>
      </p:sp>
    </p:spTree>
    <p:extLst>
      <p:ext uri="{BB962C8B-B14F-4D97-AF65-F5344CB8AC3E}">
        <p14:creationId xmlns:p14="http://schemas.microsoft.com/office/powerpoint/2010/main" val="3481914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1250950" y="696913"/>
            <a:ext cx="4508500" cy="34861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xfrm>
            <a:off x="701040" y="4415790"/>
            <a:ext cx="5608320" cy="41833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22" tIns="41811" rIns="83622" bIns="41811" numCol="1" anchor="t" anchorCtr="0" compatLnSpc="1">
            <a:prstTxWarp prst="textNoShape">
              <a:avLst/>
            </a:prstTxWarp>
          </a:bodyPr>
          <a:lstStyle/>
          <a:p>
            <a:endParaRPr lang="en-US" altLang="en-US" dirty="0" smtClean="0">
              <a:latin typeface="Arial" pitchFamily="34" charset="0"/>
            </a:endParaRPr>
          </a:p>
        </p:txBody>
      </p:sp>
      <p:sp>
        <p:nvSpPr>
          <p:cNvPr id="27652" name="Slide Number Placeholder 3"/>
          <p:cNvSpPr>
            <a:spLocks noGrp="1"/>
          </p:cNvSpPr>
          <p:nvPr>
            <p:ph type="sldNum" sz="quarter" idx="5"/>
          </p:nvPr>
        </p:nvSpPr>
        <p:spPr bwMode="auto">
          <a:xfrm>
            <a:off x="3970937" y="8829966"/>
            <a:ext cx="3037840" cy="4648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22" tIns="41811" rIns="83622" bIns="41811" numCol="1" anchorCtr="0" compatLnSpc="1">
            <a:prstTxWarp prst="textNoShape">
              <a:avLst/>
            </a:prstTxWarp>
          </a:bodyPr>
          <a:lstStyle>
            <a:lvl1pPr defTabSz="834767" eaLnBrk="0" hangingPunct="0">
              <a:spcBef>
                <a:spcPct val="30000"/>
              </a:spcBef>
              <a:defRPr sz="1100">
                <a:solidFill>
                  <a:schemeClr val="tx1"/>
                </a:solidFill>
                <a:latin typeface="Calibri" pitchFamily="34" charset="0"/>
              </a:defRPr>
            </a:lvl1pPr>
            <a:lvl2pPr marL="664910" indent="-255511" defTabSz="834767" eaLnBrk="0" hangingPunct="0">
              <a:spcBef>
                <a:spcPct val="30000"/>
              </a:spcBef>
              <a:defRPr sz="1100">
                <a:solidFill>
                  <a:schemeClr val="tx1"/>
                </a:solidFill>
                <a:latin typeface="Calibri" pitchFamily="34" charset="0"/>
              </a:defRPr>
            </a:lvl2pPr>
            <a:lvl3pPr marL="1023497" indent="-204700" defTabSz="834767" eaLnBrk="0" hangingPunct="0">
              <a:spcBef>
                <a:spcPct val="30000"/>
              </a:spcBef>
              <a:defRPr sz="1100">
                <a:solidFill>
                  <a:schemeClr val="tx1"/>
                </a:solidFill>
                <a:latin typeface="Calibri" pitchFamily="34" charset="0"/>
              </a:defRPr>
            </a:lvl3pPr>
            <a:lvl4pPr marL="1432896" indent="-204700" defTabSz="834767" eaLnBrk="0" hangingPunct="0">
              <a:spcBef>
                <a:spcPct val="30000"/>
              </a:spcBef>
              <a:defRPr sz="1100">
                <a:solidFill>
                  <a:schemeClr val="tx1"/>
                </a:solidFill>
                <a:latin typeface="Calibri" pitchFamily="34" charset="0"/>
              </a:defRPr>
            </a:lvl4pPr>
            <a:lvl5pPr marL="1842295" indent="-204700" defTabSz="834767" eaLnBrk="0" hangingPunct="0">
              <a:spcBef>
                <a:spcPct val="30000"/>
              </a:spcBef>
              <a:defRPr sz="1100">
                <a:solidFill>
                  <a:schemeClr val="tx1"/>
                </a:solidFill>
                <a:latin typeface="Calibri" pitchFamily="34" charset="0"/>
              </a:defRPr>
            </a:lvl5pPr>
            <a:lvl6pPr marL="2260404" indent="-204700" defTabSz="834767" eaLnBrk="0" fontAlgn="base" hangingPunct="0">
              <a:spcBef>
                <a:spcPct val="30000"/>
              </a:spcBef>
              <a:spcAft>
                <a:spcPct val="0"/>
              </a:spcAft>
              <a:defRPr sz="1100">
                <a:solidFill>
                  <a:schemeClr val="tx1"/>
                </a:solidFill>
                <a:latin typeface="Calibri" pitchFamily="34" charset="0"/>
              </a:defRPr>
            </a:lvl6pPr>
            <a:lvl7pPr marL="2678514" indent="-204700" defTabSz="834767" eaLnBrk="0" fontAlgn="base" hangingPunct="0">
              <a:spcBef>
                <a:spcPct val="30000"/>
              </a:spcBef>
              <a:spcAft>
                <a:spcPct val="0"/>
              </a:spcAft>
              <a:defRPr sz="1100">
                <a:solidFill>
                  <a:schemeClr val="tx1"/>
                </a:solidFill>
                <a:latin typeface="Calibri" pitchFamily="34" charset="0"/>
              </a:defRPr>
            </a:lvl7pPr>
            <a:lvl8pPr marL="3096623" indent="-204700" defTabSz="834767" eaLnBrk="0" fontAlgn="base" hangingPunct="0">
              <a:spcBef>
                <a:spcPct val="30000"/>
              </a:spcBef>
              <a:spcAft>
                <a:spcPct val="0"/>
              </a:spcAft>
              <a:defRPr sz="1100">
                <a:solidFill>
                  <a:schemeClr val="tx1"/>
                </a:solidFill>
                <a:latin typeface="Calibri" pitchFamily="34" charset="0"/>
              </a:defRPr>
            </a:lvl8pPr>
            <a:lvl9pPr marL="3514733" indent="-204700" defTabSz="834767"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EE56AD4A-38E5-4EAD-B01B-255CA3E1CD55}" type="slidenum">
              <a:rPr lang="en-US" altLang="en-US" smtClean="0">
                <a:latin typeface="Arial" pitchFamily="34" charset="0"/>
                <a:cs typeface="Arial" pitchFamily="34" charset="0"/>
              </a:rPr>
              <a:pPr eaLnBrk="1" fontAlgn="base" hangingPunct="1">
                <a:spcBef>
                  <a:spcPct val="0"/>
                </a:spcBef>
                <a:spcAft>
                  <a:spcPct val="0"/>
                </a:spcAft>
              </a:pPr>
              <a:t>2</a:t>
            </a:fld>
            <a:endParaRPr lang="en-US" altLang="en-US" smtClean="0">
              <a:latin typeface="Arial" pitchFamily="34" charset="0"/>
              <a:cs typeface="Arial" pitchFamily="34" charset="0"/>
            </a:endParaRPr>
          </a:p>
        </p:txBody>
      </p:sp>
    </p:spTree>
    <p:extLst>
      <p:ext uri="{BB962C8B-B14F-4D97-AF65-F5344CB8AC3E}">
        <p14:creationId xmlns:p14="http://schemas.microsoft.com/office/powerpoint/2010/main" val="2729048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685800" y="4267200"/>
            <a:ext cx="5607435" cy="4183001"/>
          </a:xfrm>
          <a:prstGeom prst="rect">
            <a:avLst/>
          </a:prstGeom>
        </p:spPr>
        <p:txBody>
          <a:bodyPr lIns="83622" tIns="41811" rIns="83622" bIns="41811"/>
          <a:lstStyle/>
          <a:p>
            <a:r>
              <a:rPr lang="en-US" u="sng" dirty="0" smtClean="0"/>
              <a:t>Data analysis (see also Module 5)</a:t>
            </a:r>
          </a:p>
          <a:p>
            <a:pPr marL="0" indent="0">
              <a:buFont typeface="Arial" panose="020B0604020202020204" pitchFamily="34" charset="0"/>
              <a:buNone/>
            </a:pPr>
            <a:r>
              <a:rPr lang="en-US" sz="1200" b="1" i="0" u="none" strike="noStrike" kern="1200" dirty="0" smtClean="0">
                <a:solidFill>
                  <a:schemeClr val="tx1"/>
                </a:solidFill>
                <a:effectLst/>
                <a:latin typeface="+mn-lt"/>
                <a:ea typeface="+mn-ea"/>
                <a:cs typeface="+mn-cs"/>
              </a:rPr>
              <a:t>Data analysis</a:t>
            </a:r>
            <a:r>
              <a:rPr lang="en-US" dirty="0" smtClean="0"/>
              <a:t> </a:t>
            </a:r>
          </a:p>
          <a:p>
            <a:pPr marL="0" indent="0">
              <a:buFont typeface="Arial" panose="020B0604020202020204" pitchFamily="34" charset="0"/>
              <a:buNone/>
            </a:pPr>
            <a:r>
              <a:rPr lang="en-US" sz="1200" b="0" i="0" u="none" strike="noStrike" kern="1200" dirty="0" smtClean="0">
                <a:solidFill>
                  <a:schemeClr val="tx1"/>
                </a:solidFill>
                <a:effectLst/>
                <a:latin typeface="+mn-lt"/>
                <a:ea typeface="+mn-ea"/>
                <a:cs typeface="+mn-cs"/>
              </a:rPr>
              <a:t>4.1.1</a:t>
            </a:r>
            <a:r>
              <a:rPr lang="en-US" dirty="0" smtClean="0"/>
              <a:t> </a:t>
            </a:r>
            <a:r>
              <a:rPr lang="en-US" sz="1200" b="0" i="0" u="none" strike="noStrike" kern="1200" dirty="0" smtClean="0">
                <a:solidFill>
                  <a:schemeClr val="tx1"/>
                </a:solidFill>
                <a:effectLst/>
                <a:latin typeface="+mn-lt"/>
                <a:ea typeface="+mn-ea"/>
                <a:cs typeface="+mn-cs"/>
              </a:rPr>
              <a:t>There are collaborative mechanisms established with local research and academic institutions to conduct analytical reviews of facility data on a periodic basis.</a:t>
            </a:r>
            <a:r>
              <a:rPr lang="en-US" dirty="0" smtClean="0"/>
              <a:t> </a:t>
            </a:r>
          </a:p>
          <a:p>
            <a:pPr marL="0" indent="0">
              <a:buFont typeface="Arial" panose="020B0604020202020204" pitchFamily="34" charset="0"/>
              <a:buNone/>
            </a:pPr>
            <a:r>
              <a:rPr lang="en-US" sz="1200" b="1" i="0" u="none" strike="noStrike" kern="1200" dirty="0" smtClean="0">
                <a:solidFill>
                  <a:schemeClr val="tx1"/>
                </a:solidFill>
                <a:effectLst/>
                <a:latin typeface="+mn-lt"/>
                <a:ea typeface="+mn-ea"/>
                <a:cs typeface="+mn-cs"/>
              </a:rPr>
              <a:t>Data cleaning</a:t>
            </a:r>
            <a:r>
              <a:rPr lang="en-US" dirty="0" smtClean="0"/>
              <a:t> </a:t>
            </a:r>
          </a:p>
          <a:p>
            <a:pPr marL="0" indent="0">
              <a:buFont typeface="Arial" panose="020B0604020202020204" pitchFamily="34" charset="0"/>
              <a:buNone/>
            </a:pPr>
            <a:r>
              <a:rPr lang="en-US" sz="1200" b="0" i="0" u="none" strike="noStrike" kern="1200" dirty="0" smtClean="0">
                <a:solidFill>
                  <a:schemeClr val="tx1"/>
                </a:solidFill>
                <a:effectLst/>
                <a:latin typeface="+mn-lt"/>
                <a:ea typeface="+mn-ea"/>
                <a:cs typeface="+mn-cs"/>
              </a:rPr>
              <a:t>4.1.2</a:t>
            </a:r>
            <a:r>
              <a:rPr lang="en-US" dirty="0" smtClean="0"/>
              <a:t> </a:t>
            </a:r>
            <a:r>
              <a:rPr lang="en-US" sz="1200" b="0" i="0" u="none" strike="noStrike" kern="1200" dirty="0" smtClean="0">
                <a:solidFill>
                  <a:schemeClr val="tx1"/>
                </a:solidFill>
                <a:effectLst/>
                <a:latin typeface="+mn-lt"/>
                <a:ea typeface="+mn-ea"/>
                <a:cs typeface="+mn-cs"/>
              </a:rPr>
              <a:t>General principles for analysis of facility data are defined (e.g. as SOPs), including how to deal with incompleteness, inconsistency, implausibility, estimation of denominators, imputation of missing values, and data reconciliation across data sources.</a:t>
            </a:r>
            <a:r>
              <a:rPr lang="en-US" dirty="0" smtClean="0"/>
              <a:t> </a:t>
            </a:r>
          </a:p>
          <a:p>
            <a:pPr marL="0" indent="0">
              <a:buFont typeface="Arial" panose="020B0604020202020204" pitchFamily="34" charset="0"/>
              <a:buNone/>
            </a:pPr>
            <a:r>
              <a:rPr lang="en-US" sz="1200" b="1" i="0" u="none" strike="noStrike" kern="1200" dirty="0" smtClean="0">
                <a:solidFill>
                  <a:schemeClr val="tx1"/>
                </a:solidFill>
                <a:effectLst/>
                <a:latin typeface="+mn-lt"/>
                <a:ea typeface="+mn-ea"/>
                <a:cs typeface="+mn-cs"/>
              </a:rPr>
              <a:t>Performance &amp; progress reports</a:t>
            </a:r>
            <a:r>
              <a:rPr lang="en-US" dirty="0" smtClean="0"/>
              <a:t> </a:t>
            </a:r>
          </a:p>
          <a:p>
            <a:pPr marL="0" indent="0">
              <a:buFont typeface="Arial" panose="020B0604020202020204" pitchFamily="34" charset="0"/>
              <a:buNone/>
            </a:pPr>
            <a:r>
              <a:rPr lang="en-US" sz="1200" b="0" i="0" u="none" strike="noStrike" kern="1200" dirty="0" smtClean="0">
                <a:solidFill>
                  <a:schemeClr val="tx1"/>
                </a:solidFill>
                <a:effectLst/>
                <a:latin typeface="+mn-lt"/>
                <a:ea typeface="+mn-ea"/>
                <a:cs typeface="+mn-cs"/>
              </a:rPr>
              <a:t>4.1.3</a:t>
            </a:r>
            <a:r>
              <a:rPr lang="en-US" dirty="0" smtClean="0"/>
              <a:t> </a:t>
            </a:r>
            <a:r>
              <a:rPr lang="en-US" sz="1200" b="0" i="0" u="none" strike="noStrike" kern="1200" dirty="0" smtClean="0">
                <a:solidFill>
                  <a:schemeClr val="tx1"/>
                </a:solidFill>
                <a:effectLst/>
                <a:latin typeface="+mn-lt"/>
                <a:ea typeface="+mn-ea"/>
                <a:cs typeface="+mn-cs"/>
              </a:rPr>
              <a:t>Health planners and development partners use the results of the analysis of facility data to produce analytical reports of progress and performance for the health sector review.</a:t>
            </a:r>
            <a:r>
              <a:rPr lang="en-US" dirty="0" smtClean="0"/>
              <a:t> </a:t>
            </a:r>
          </a:p>
          <a:p>
            <a:pPr marL="0" indent="0">
              <a:buFont typeface="Arial" panose="020B0604020202020204" pitchFamily="34" charset="0"/>
              <a:buNone/>
            </a:pPr>
            <a:r>
              <a:rPr lang="en-US" sz="1200" b="1" i="0" u="none" strike="noStrike" kern="1200" dirty="0" smtClean="0">
                <a:solidFill>
                  <a:schemeClr val="tx1"/>
                </a:solidFill>
                <a:effectLst/>
                <a:latin typeface="+mn-lt"/>
                <a:ea typeface="+mn-ea"/>
                <a:cs typeface="+mn-cs"/>
              </a:rPr>
              <a:t>Analysis tools</a:t>
            </a:r>
            <a:r>
              <a:rPr lang="en-US" dirty="0" smtClean="0"/>
              <a:t> </a:t>
            </a:r>
          </a:p>
          <a:p>
            <a:pPr marL="0" indent="0">
              <a:buFont typeface="Arial" panose="020B0604020202020204" pitchFamily="34" charset="0"/>
              <a:buNone/>
            </a:pPr>
            <a:r>
              <a:rPr lang="en-US" sz="1200" b="0" i="0" u="none" strike="noStrike" kern="1200" dirty="0" smtClean="0">
                <a:solidFill>
                  <a:schemeClr val="tx1"/>
                </a:solidFill>
                <a:effectLst/>
                <a:latin typeface="+mn-lt"/>
                <a:ea typeface="+mn-ea"/>
                <a:cs typeface="+mn-cs"/>
              </a:rPr>
              <a:t>4.1.4</a:t>
            </a:r>
            <a:r>
              <a:rPr lang="en-US" dirty="0" smtClean="0"/>
              <a:t> </a:t>
            </a:r>
            <a:r>
              <a:rPr lang="en-US" sz="1200" b="0" i="0" u="none" strike="noStrike" kern="1200" dirty="0" smtClean="0">
                <a:solidFill>
                  <a:schemeClr val="tx1"/>
                </a:solidFill>
                <a:effectLst/>
                <a:latin typeface="+mn-lt"/>
                <a:ea typeface="+mn-ea"/>
                <a:cs typeface="+mn-cs"/>
              </a:rPr>
              <a:t>Tools used for data analysis, such as summary tables, graphs, GIS, pivot table, decision support systems, etc., are appropriate for the level.</a:t>
            </a:r>
            <a:r>
              <a:rPr lang="en-US" dirty="0" smtClean="0"/>
              <a:t> </a:t>
            </a:r>
          </a:p>
          <a:p>
            <a:pPr marL="0" indent="0">
              <a:buFont typeface="Arial" panose="020B0604020202020204" pitchFamily="34" charset="0"/>
              <a:buNone/>
            </a:pPr>
            <a:r>
              <a:rPr lang="en-US" sz="1200" b="1" i="0" u="none" strike="noStrike" kern="1200" dirty="0" smtClean="0">
                <a:solidFill>
                  <a:schemeClr val="tx1"/>
                </a:solidFill>
                <a:effectLst/>
                <a:latin typeface="+mn-lt"/>
                <a:ea typeface="+mn-ea"/>
                <a:cs typeface="+mn-cs"/>
              </a:rPr>
              <a:t>Data sources</a:t>
            </a:r>
            <a:r>
              <a:rPr lang="en-US" dirty="0" smtClean="0"/>
              <a:t> </a:t>
            </a:r>
          </a:p>
          <a:p>
            <a:pPr marL="0" indent="0">
              <a:buFont typeface="Arial" panose="020B0604020202020204" pitchFamily="34" charset="0"/>
              <a:buNone/>
            </a:pPr>
            <a:r>
              <a:rPr lang="en-US" sz="1200" b="0" i="0" u="none" strike="noStrike" kern="1200" dirty="0" smtClean="0">
                <a:solidFill>
                  <a:schemeClr val="tx1"/>
                </a:solidFill>
                <a:effectLst/>
                <a:latin typeface="+mn-lt"/>
                <a:ea typeface="+mn-ea"/>
                <a:cs typeface="+mn-cs"/>
              </a:rPr>
              <a:t>4.1.5</a:t>
            </a:r>
            <a:r>
              <a:rPr lang="en-US" dirty="0" smtClean="0"/>
              <a:t> </a:t>
            </a:r>
            <a:r>
              <a:rPr lang="en-US" sz="1200" b="0" i="0" u="none" strike="noStrike" kern="1200" dirty="0" smtClean="0">
                <a:solidFill>
                  <a:schemeClr val="tx1"/>
                </a:solidFill>
                <a:effectLst/>
                <a:latin typeface="+mn-lt"/>
                <a:ea typeface="+mn-ea"/>
                <a:cs typeface="+mn-cs"/>
              </a:rPr>
              <a:t>The information system uses appropriate data from a variety of sources, e.g. census data, vital event registers, population surveys, etc. to calculate key indicators.</a:t>
            </a:r>
            <a:r>
              <a:rPr lang="en-US" dirty="0" smtClean="0"/>
              <a:t> </a:t>
            </a:r>
          </a:p>
          <a:p>
            <a:pPr marL="0" indent="0">
              <a:buFont typeface="Arial" panose="020B0604020202020204" pitchFamily="34" charset="0"/>
              <a:buNone/>
            </a:pPr>
            <a:r>
              <a:rPr lang="en-US" sz="1200" b="1" i="0" u="none" strike="noStrike" kern="1200" dirty="0" smtClean="0">
                <a:solidFill>
                  <a:schemeClr val="tx1"/>
                </a:solidFill>
                <a:effectLst/>
                <a:latin typeface="+mn-lt"/>
                <a:ea typeface="+mn-ea"/>
                <a:cs typeface="+mn-cs"/>
              </a:rPr>
              <a:t>Training</a:t>
            </a:r>
            <a:r>
              <a:rPr lang="en-US" dirty="0" smtClean="0"/>
              <a:t> </a:t>
            </a:r>
          </a:p>
          <a:p>
            <a:pPr marL="0" indent="0">
              <a:buFont typeface="Arial" panose="020B0604020202020204" pitchFamily="34" charset="0"/>
              <a:buNone/>
            </a:pPr>
            <a:r>
              <a:rPr lang="en-US" sz="1200" b="0" i="0" u="none" strike="noStrike" kern="1200" dirty="0" smtClean="0">
                <a:solidFill>
                  <a:schemeClr val="tx1"/>
                </a:solidFill>
                <a:effectLst/>
                <a:latin typeface="+mn-lt"/>
                <a:ea typeface="+mn-ea"/>
                <a:cs typeface="+mn-cs"/>
              </a:rPr>
              <a:t>4.1.6</a:t>
            </a:r>
            <a:r>
              <a:rPr lang="en-US" dirty="0" smtClean="0"/>
              <a:t> </a:t>
            </a:r>
            <a:r>
              <a:rPr lang="en-US" sz="1200" b="0" i="0" u="none" strike="noStrike" kern="1200" dirty="0" smtClean="0">
                <a:solidFill>
                  <a:schemeClr val="tx1"/>
                </a:solidFill>
                <a:effectLst/>
                <a:latin typeface="+mn-lt"/>
                <a:ea typeface="+mn-ea"/>
                <a:cs typeface="+mn-cs"/>
              </a:rPr>
              <a:t>Appropriate staff (i.e. Facility and community information system managers, program managers, facility in-charge, etc.) has received training in data analysis. </a:t>
            </a:r>
            <a:endParaRPr lang="en-US" dirty="0"/>
          </a:p>
        </p:txBody>
      </p:sp>
    </p:spTree>
    <p:extLst>
      <p:ext uri="{BB962C8B-B14F-4D97-AF65-F5344CB8AC3E}">
        <p14:creationId xmlns:p14="http://schemas.microsoft.com/office/powerpoint/2010/main" val="19142859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r>
              <a:rPr lang="en-US" u="sng" dirty="0" smtClean="0"/>
              <a:t>Information dissemination: see also Module 5 and 6</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Information products</a:t>
            </a:r>
            <a:r>
              <a:rPr lang="en-US" dirty="0" smtClean="0"/>
              <a:t> </a:t>
            </a:r>
          </a:p>
          <a:p>
            <a:r>
              <a:rPr lang="en-US" sz="1200" b="0" i="0" u="none" strike="noStrike" kern="1200" dirty="0" smtClean="0">
                <a:solidFill>
                  <a:schemeClr val="tx1"/>
                </a:solidFill>
                <a:effectLst/>
                <a:latin typeface="+mn-lt"/>
                <a:ea typeface="+mn-ea"/>
                <a:cs typeface="+mn-cs"/>
              </a:rPr>
              <a:t>4.2.1</a:t>
            </a:r>
            <a:r>
              <a:rPr lang="en-US" dirty="0" smtClean="0"/>
              <a:t> </a:t>
            </a:r>
            <a:r>
              <a:rPr lang="en-US" sz="1200" b="0" i="0" u="none" strike="noStrike" kern="1200" dirty="0" smtClean="0">
                <a:solidFill>
                  <a:schemeClr val="tx1"/>
                </a:solidFill>
                <a:effectLst/>
                <a:latin typeface="+mn-lt"/>
                <a:ea typeface="+mn-ea"/>
                <a:cs typeface="+mn-cs"/>
              </a:rPr>
              <a:t>A report of health facility statistics is produced annually. </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4.2.2</a:t>
            </a:r>
            <a:r>
              <a:rPr lang="en-US" dirty="0" smtClean="0"/>
              <a:t> </a:t>
            </a:r>
            <a:r>
              <a:rPr lang="en-US" sz="1200" b="0" i="0" u="none" strike="noStrike" kern="1200" dirty="0" smtClean="0">
                <a:solidFill>
                  <a:schemeClr val="tx1"/>
                </a:solidFill>
                <a:effectLst/>
                <a:latin typeface="+mn-lt"/>
                <a:ea typeface="+mn-ea"/>
                <a:cs typeface="+mn-cs"/>
              </a:rPr>
              <a:t>Periodic data summaries (e.g. bulletins) are produced and distributed to key stakeholders, describing key findings and interpretations.</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4.2.3</a:t>
            </a:r>
            <a:r>
              <a:rPr lang="en-US" dirty="0" smtClean="0"/>
              <a:t> </a:t>
            </a:r>
            <a:r>
              <a:rPr lang="en-US" sz="1200" b="0" i="0" u="none" strike="noStrike" kern="1200" dirty="0" smtClean="0">
                <a:solidFill>
                  <a:schemeClr val="tx1"/>
                </a:solidFill>
                <a:effectLst/>
                <a:latin typeface="+mn-lt"/>
                <a:ea typeface="+mn-ea"/>
                <a:cs typeface="+mn-cs"/>
              </a:rPr>
              <a:t>Dashboards and summary charts are used to convey information to diverse target audiences in ways that are meaningful to policy makers, the media, and the general public.</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Strategy</a:t>
            </a:r>
            <a:r>
              <a:rPr lang="en-US" dirty="0" smtClean="0"/>
              <a:t> </a:t>
            </a:r>
          </a:p>
          <a:p>
            <a:r>
              <a:rPr lang="en-US" sz="1200" b="0" i="0" u="none" strike="noStrike" kern="1200" dirty="0" smtClean="0">
                <a:solidFill>
                  <a:schemeClr val="tx1"/>
                </a:solidFill>
                <a:effectLst/>
                <a:latin typeface="+mn-lt"/>
                <a:ea typeface="+mn-ea"/>
                <a:cs typeface="+mn-cs"/>
              </a:rPr>
              <a:t>4.2.4</a:t>
            </a:r>
            <a:r>
              <a:rPr lang="en-US" dirty="0" smtClean="0"/>
              <a:t> </a:t>
            </a:r>
            <a:r>
              <a:rPr lang="en-US" sz="1200" b="0" i="0" u="none" strike="noStrike" kern="1200" dirty="0" smtClean="0">
                <a:solidFill>
                  <a:schemeClr val="tx1"/>
                </a:solidFill>
                <a:effectLst/>
                <a:latin typeface="+mn-lt"/>
                <a:ea typeface="+mn-ea"/>
                <a:cs typeface="+mn-cs"/>
              </a:rPr>
              <a:t>There is a comprehensive data dissemination strategy relevant to each level of the health system, with key products defined.</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Collaboration</a:t>
            </a:r>
            <a:r>
              <a:rPr lang="en-US" dirty="0" smtClean="0"/>
              <a:t> </a:t>
            </a:r>
          </a:p>
          <a:p>
            <a:r>
              <a:rPr lang="en-US" sz="1200" b="0" i="0" u="none" strike="noStrike" kern="1200" dirty="0" smtClean="0">
                <a:solidFill>
                  <a:schemeClr val="tx1"/>
                </a:solidFill>
                <a:effectLst/>
                <a:latin typeface="+mn-lt"/>
                <a:ea typeface="+mn-ea"/>
                <a:cs typeface="+mn-cs"/>
              </a:rPr>
              <a:t>4.2.5</a:t>
            </a:r>
            <a:r>
              <a:rPr lang="en-US" dirty="0" smtClean="0"/>
              <a:t> </a:t>
            </a:r>
            <a:r>
              <a:rPr lang="en-US" sz="1200" b="0" i="0" u="none" strike="noStrike" kern="1200" dirty="0" smtClean="0">
                <a:solidFill>
                  <a:schemeClr val="tx1"/>
                </a:solidFill>
                <a:effectLst/>
                <a:latin typeface="+mn-lt"/>
                <a:ea typeface="+mn-ea"/>
                <a:cs typeface="+mn-cs"/>
              </a:rPr>
              <a:t>There is collaboration and data sharing between MOH, local institutions (e.g. national statistics offices) global partners, media and civil society.</a:t>
            </a:r>
            <a:r>
              <a:rPr lang="en-US" dirty="0" smtClean="0"/>
              <a:t> </a:t>
            </a:r>
            <a:endParaRPr lang="en-US" dirty="0"/>
          </a:p>
        </p:txBody>
      </p:sp>
    </p:spTree>
    <p:extLst>
      <p:ext uri="{BB962C8B-B14F-4D97-AF65-F5344CB8AC3E}">
        <p14:creationId xmlns:p14="http://schemas.microsoft.com/office/powerpoint/2010/main" val="35735986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6004117" cy="4270250"/>
          </a:xfrm>
          <a:prstGeom prst="rect">
            <a:avLst/>
          </a:prstGeom>
        </p:spPr>
        <p:txBody>
          <a:bodyPr lIns="83622" tIns="41811" rIns="83622" bIns="41811"/>
          <a:lstStyle/>
          <a:p>
            <a:r>
              <a:rPr lang="en-US" u="sng" dirty="0" smtClean="0"/>
              <a:t>Data demand and use</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Information culture</a:t>
            </a:r>
            <a:r>
              <a:rPr lang="en-US" dirty="0" smtClean="0"/>
              <a:t> </a:t>
            </a:r>
          </a:p>
          <a:p>
            <a:r>
              <a:rPr lang="en-US" sz="1200" b="0" i="0" u="none" strike="noStrike" kern="1200" dirty="0" smtClean="0">
                <a:solidFill>
                  <a:schemeClr val="tx1"/>
                </a:solidFill>
                <a:effectLst/>
                <a:latin typeface="+mn-lt"/>
                <a:ea typeface="+mn-ea"/>
                <a:cs typeface="+mn-cs"/>
              </a:rPr>
              <a:t>4.3.1.</a:t>
            </a:r>
            <a:r>
              <a:rPr lang="en-US" dirty="0" smtClean="0"/>
              <a:t> </a:t>
            </a:r>
            <a:r>
              <a:rPr lang="en-US" sz="1200" b="0" i="0" u="none" strike="noStrike" kern="1200" dirty="0" smtClean="0">
                <a:solidFill>
                  <a:schemeClr val="tx1"/>
                </a:solidFill>
                <a:effectLst/>
                <a:latin typeface="+mn-lt"/>
                <a:ea typeface="+mn-ea"/>
                <a:cs typeface="+mn-cs"/>
              </a:rPr>
              <a:t>A culture of information use is promoted by policy leaders and decision-makers and reflected in the use of facility &amp; community-based data in planning, monitoring and evaluation reports.</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Data demand</a:t>
            </a:r>
            <a:r>
              <a:rPr lang="en-US" dirty="0" smtClean="0"/>
              <a:t> </a:t>
            </a:r>
          </a:p>
          <a:p>
            <a:r>
              <a:rPr lang="en-US" sz="1200" b="0" i="0" u="none" strike="noStrike" kern="1200" dirty="0" smtClean="0">
                <a:solidFill>
                  <a:schemeClr val="tx1"/>
                </a:solidFill>
                <a:effectLst/>
                <a:latin typeface="+mn-lt"/>
                <a:ea typeface="+mn-ea"/>
                <a:cs typeface="+mn-cs"/>
              </a:rPr>
              <a:t>4.3.2</a:t>
            </a:r>
            <a:r>
              <a:rPr lang="en-US" dirty="0" smtClean="0"/>
              <a:t> </a:t>
            </a:r>
            <a:r>
              <a:rPr lang="en-US" sz="1200" b="0" i="0" u="none" strike="noStrike" kern="1200" dirty="0" smtClean="0">
                <a:solidFill>
                  <a:schemeClr val="tx1"/>
                </a:solidFill>
                <a:effectLst/>
                <a:latin typeface="+mn-lt"/>
                <a:ea typeface="+mn-ea"/>
                <a:cs typeface="+mn-cs"/>
              </a:rPr>
              <a:t>There is demand for information by donors, policy makers, planners, program managers, etc.</a:t>
            </a:r>
            <a:r>
              <a:rPr lang="en-US" dirty="0" smtClean="0"/>
              <a:t> </a:t>
            </a:r>
          </a:p>
          <a:p>
            <a:endParaRPr lang="en-US" sz="1200" b="1" i="0" u="none" strike="noStrike" kern="1200" dirty="0" smtClean="0">
              <a:solidFill>
                <a:schemeClr val="tx1"/>
              </a:solidFill>
              <a:effectLst/>
              <a:latin typeface="+mn-lt"/>
              <a:ea typeface="+mn-ea"/>
              <a:cs typeface="+mn-cs"/>
            </a:endParaRPr>
          </a:p>
          <a:p>
            <a:r>
              <a:rPr lang="en-US" sz="1200" b="1" i="0" u="none" strike="noStrike" kern="1200" dirty="0" smtClean="0">
                <a:solidFill>
                  <a:schemeClr val="tx1"/>
                </a:solidFill>
                <a:effectLst/>
                <a:latin typeface="+mn-lt"/>
                <a:ea typeface="+mn-ea"/>
                <a:cs typeface="+mn-cs"/>
              </a:rPr>
              <a:t>Data use</a:t>
            </a:r>
            <a:r>
              <a:rPr lang="en-US" dirty="0" smtClean="0"/>
              <a:t> </a:t>
            </a:r>
          </a:p>
          <a:p>
            <a:r>
              <a:rPr lang="en-US" sz="1200" b="0" i="0" u="none" strike="noStrike" kern="1200" dirty="0" smtClean="0">
                <a:solidFill>
                  <a:schemeClr val="tx1"/>
                </a:solidFill>
                <a:effectLst/>
                <a:latin typeface="+mn-lt"/>
                <a:ea typeface="+mn-ea"/>
                <a:cs typeface="+mn-cs"/>
              </a:rPr>
              <a:t>4.3.3</a:t>
            </a:r>
            <a:r>
              <a:rPr lang="en-US" dirty="0" smtClean="0"/>
              <a:t> </a:t>
            </a:r>
            <a:r>
              <a:rPr lang="en-US" sz="1200" b="0" i="0" u="none" strike="noStrike" kern="1200" dirty="0" smtClean="0">
                <a:solidFill>
                  <a:schemeClr val="tx1"/>
                </a:solidFill>
                <a:effectLst/>
                <a:latin typeface="+mn-lt"/>
                <a:ea typeface="+mn-ea"/>
                <a:cs typeface="+mn-cs"/>
              </a:rPr>
              <a:t>Clinical practitioners use clinical data routinely to monitor patient care and outcomes. </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4.3.4</a:t>
            </a:r>
            <a:r>
              <a:rPr lang="en-US" dirty="0" smtClean="0"/>
              <a:t> </a:t>
            </a:r>
            <a:r>
              <a:rPr lang="en-US" sz="1200" b="0" i="0" u="none" strike="noStrike" kern="1200" dirty="0" smtClean="0">
                <a:solidFill>
                  <a:schemeClr val="tx1"/>
                </a:solidFill>
                <a:effectLst/>
                <a:latin typeface="+mn-lt"/>
                <a:ea typeface="+mn-ea"/>
                <a:cs typeface="+mn-cs"/>
              </a:rPr>
              <a:t>Facility managers use data to improve infrastructure, equipment and human resources.</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4.3.5</a:t>
            </a:r>
            <a:r>
              <a:rPr lang="en-US" dirty="0" smtClean="0"/>
              <a:t> </a:t>
            </a:r>
            <a:r>
              <a:rPr lang="en-US" sz="1200" b="0" i="0" u="none" strike="noStrike" kern="1200" dirty="0" smtClean="0">
                <a:solidFill>
                  <a:schemeClr val="tx1"/>
                </a:solidFill>
                <a:effectLst/>
                <a:latin typeface="+mn-lt"/>
                <a:ea typeface="+mn-ea"/>
                <a:cs typeface="+mn-cs"/>
              </a:rPr>
              <a:t>Local level decision-makers and community members use facility and community-based information to develop responsive and appropriate service delivery strategies and community-based interventions.</a:t>
            </a:r>
            <a:r>
              <a:rPr lang="en-US" dirty="0" smtClean="0"/>
              <a:t> </a:t>
            </a:r>
            <a:r>
              <a:rPr lang="en-US" sz="1200" b="0"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4.3.6</a:t>
            </a:r>
            <a:r>
              <a:rPr lang="en-US" dirty="0" smtClean="0"/>
              <a:t> </a:t>
            </a:r>
            <a:r>
              <a:rPr lang="en-US" sz="1200" b="0" i="0" u="none" strike="noStrike" kern="1200" dirty="0" smtClean="0">
                <a:solidFill>
                  <a:schemeClr val="tx1"/>
                </a:solidFill>
                <a:effectLst/>
                <a:latin typeface="+mn-lt"/>
                <a:ea typeface="+mn-ea"/>
                <a:cs typeface="+mn-cs"/>
              </a:rPr>
              <a:t>Facility and community-based data are used in health sector planning (e.g. health sector reviews)</a:t>
            </a:r>
            <a:r>
              <a:rPr lang="en-US" dirty="0" smtClean="0"/>
              <a:t> </a:t>
            </a:r>
            <a:r>
              <a:rPr lang="en-US" sz="1200" b="0"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4.3.7</a:t>
            </a:r>
            <a:r>
              <a:rPr lang="en-US" dirty="0" smtClean="0"/>
              <a:t> </a:t>
            </a:r>
            <a:r>
              <a:rPr lang="en-US" sz="1200" b="0" i="0" u="none" strike="noStrike" kern="1200" dirty="0" smtClean="0">
                <a:solidFill>
                  <a:schemeClr val="tx1"/>
                </a:solidFill>
                <a:effectLst/>
                <a:latin typeface="+mn-lt"/>
                <a:ea typeface="+mn-ea"/>
                <a:cs typeface="+mn-cs"/>
              </a:rPr>
              <a:t>The managers of routine health information reporting at all levels have sufficient autonomy to define their own interventions and data needs (e.g. instituting a local outreach effort to improve coverage - and collecting data to monitor effectiveness of the intervention).</a:t>
            </a:r>
            <a:r>
              <a:rPr lang="en-US" dirty="0" smtClean="0"/>
              <a:t> </a:t>
            </a:r>
            <a:endParaRPr lang="en-US" dirty="0"/>
          </a:p>
        </p:txBody>
      </p:sp>
    </p:spTree>
    <p:extLst>
      <p:ext uri="{BB962C8B-B14F-4D97-AF65-F5344CB8AC3E}">
        <p14:creationId xmlns:p14="http://schemas.microsoft.com/office/powerpoint/2010/main" val="4461368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483" y="4416550"/>
            <a:ext cx="5607435" cy="4183001"/>
          </a:xfrm>
          <a:prstGeom prst="rect">
            <a:avLst/>
          </a:prstGeom>
        </p:spPr>
        <p:txBody>
          <a:bodyPr lIns="83622" tIns="41811" rIns="83622" bIns="41811"/>
          <a:lstStyle/>
          <a:p>
            <a:r>
              <a:rPr lang="en-US" dirty="0" smtClean="0">
                <a:effectLst/>
              </a:rPr>
              <a:t>Well-designed data management systems, combined with appropriate skills, adequate local resources, and effective standard operating procedures (SOPs), are the most important factors in ensuring information use. If the system is designed primarily to support district-level decision making and if some of these data flow up collaterally, then there is a high chance that data quality will consistently improve and that data will be used effectively for informed decision making. </a:t>
            </a:r>
            <a:r>
              <a:rPr lang="en-US" sz="1100" dirty="0"/>
              <a:t>The health system’s organization is intimately linked to information demand. The more that decision making and funding are decentralized, the better the chance that information will be in demand and used at lower levels to improve service delivery. Moreover, decentralized capacity and resources for decision making, combined with increased granularity of data and availability of user-friendly analysis and display tools, enhance the quality of decision making at all levels.</a:t>
            </a:r>
          </a:p>
          <a:p>
            <a:endParaRPr lang="en-US" dirty="0"/>
          </a:p>
        </p:txBody>
      </p:sp>
    </p:spTree>
    <p:extLst>
      <p:ext uri="{BB962C8B-B14F-4D97-AF65-F5344CB8AC3E}">
        <p14:creationId xmlns:p14="http://schemas.microsoft.com/office/powerpoint/2010/main" val="6424030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a:prstGeom prst="rect">
            <a:avLst/>
          </a:prstGeom>
          <a:noFill/>
          <a:ln w="12700">
            <a:solidFill>
              <a:prstClr val="black"/>
            </a:solidFill>
          </a:ln>
        </p:spPr>
      </p:sp>
      <p:sp>
        <p:nvSpPr>
          <p:cNvPr id="3" name="Notes Placeholder 2"/>
          <p:cNvSpPr>
            <a:spLocks noGrp="1"/>
          </p:cNvSpPr>
          <p:nvPr>
            <p:ph type="body" idx="1"/>
          </p:nvPr>
        </p:nvSpPr>
        <p:spPr>
          <a:xfrm>
            <a:off x="701613" y="4416377"/>
            <a:ext cx="5607175" cy="4183087"/>
          </a:xfrm>
          <a:prstGeom prst="rect">
            <a:avLst/>
          </a:prstGeom>
        </p:spPr>
        <p:txBody>
          <a:bodyPr lIns="83622" tIns="41811" rIns="83622" bIns="41811"/>
          <a:lstStyle/>
          <a:p>
            <a:endParaRPr lang="en-US"/>
          </a:p>
        </p:txBody>
      </p:sp>
    </p:spTree>
    <p:extLst>
      <p:ext uri="{BB962C8B-B14F-4D97-AF65-F5344CB8AC3E}">
        <p14:creationId xmlns:p14="http://schemas.microsoft.com/office/powerpoint/2010/main" val="42060144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696913"/>
            <a:ext cx="4511675" cy="3486150"/>
          </a:xfrm>
          <a:prstGeom prst="rect">
            <a:avLst/>
          </a:prstGeom>
          <a:noFill/>
          <a:ln w="12700">
            <a:solidFill>
              <a:prstClr val="black"/>
            </a:solidFill>
          </a:ln>
        </p:spPr>
      </p:sp>
      <p:sp>
        <p:nvSpPr>
          <p:cNvPr id="3" name="Notes Placeholder 2"/>
          <p:cNvSpPr>
            <a:spLocks noGrp="1"/>
          </p:cNvSpPr>
          <p:nvPr>
            <p:ph type="body" idx="1"/>
          </p:nvPr>
        </p:nvSpPr>
        <p:spPr>
          <a:xfrm>
            <a:off x="701675" y="4416425"/>
            <a:ext cx="5607050" cy="4183063"/>
          </a:xfrm>
          <a:prstGeom prst="rect">
            <a:avLst/>
          </a:prstGeom>
        </p:spPr>
        <p:txBody>
          <a:bodyPr/>
          <a:lstStyle/>
          <a:p>
            <a:endParaRPr lang="en-US"/>
          </a:p>
        </p:txBody>
      </p:sp>
    </p:spTree>
    <p:extLst>
      <p:ext uri="{BB962C8B-B14F-4D97-AF65-F5344CB8AC3E}">
        <p14:creationId xmlns:p14="http://schemas.microsoft.com/office/powerpoint/2010/main" val="5818498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0038" y="833438"/>
            <a:ext cx="5395913" cy="4170362"/>
          </a:xfrm>
          <a:prstGeom prst="rect">
            <a:avLst/>
          </a:prstGeom>
        </p:spPr>
      </p:sp>
      <p:sp>
        <p:nvSpPr>
          <p:cNvPr id="3" name="Notes Placeholder 2"/>
          <p:cNvSpPr>
            <a:spLocks noGrp="1"/>
          </p:cNvSpPr>
          <p:nvPr>
            <p:ph type="body" idx="1"/>
          </p:nvPr>
        </p:nvSpPr>
        <p:spPr>
          <a:xfrm>
            <a:off x="480195" y="5282392"/>
            <a:ext cx="3837131" cy="5003272"/>
          </a:xfrm>
          <a:prstGeom prst="rect">
            <a:avLst/>
          </a:prstGeom>
        </p:spPr>
        <p:txBody>
          <a:bodyPr lIns="83622" tIns="41811" rIns="83622" bIns="41811"/>
          <a:lstStyle/>
          <a:p>
            <a:endParaRPr lang="en-US" dirty="0"/>
          </a:p>
        </p:txBody>
      </p:sp>
      <p:sp>
        <p:nvSpPr>
          <p:cNvPr id="4" name="Slide Number Placeholder 3"/>
          <p:cNvSpPr>
            <a:spLocks noGrp="1"/>
          </p:cNvSpPr>
          <p:nvPr>
            <p:ph type="sldNum" sz="quarter" idx="10"/>
          </p:nvPr>
        </p:nvSpPr>
        <p:spPr>
          <a:xfrm>
            <a:off x="2716309" y="10560984"/>
            <a:ext cx="2078999" cy="556341"/>
          </a:xfrm>
          <a:prstGeom prst="rect">
            <a:avLst/>
          </a:prstGeom>
        </p:spPr>
        <p:txBody>
          <a:bodyPr lIns="83622" tIns="41811" rIns="83622" bIns="41811"/>
          <a:lstStyle/>
          <a:p>
            <a:fld id="{9E46DAC6-5992-4D4F-861F-5DD72D6CBE35}" type="slidenum">
              <a:rPr lang="en-US" altLang="en-US" smtClean="0">
                <a:solidFill>
                  <a:srgbClr val="000000"/>
                </a:solidFill>
              </a:rPr>
              <a:pPr/>
              <a:t>26</a:t>
            </a:fld>
            <a:endParaRPr lang="en-US" altLang="en-US">
              <a:solidFill>
                <a:srgbClr val="000000"/>
              </a:solidFill>
            </a:endParaRPr>
          </a:p>
        </p:txBody>
      </p:sp>
    </p:spTree>
    <p:extLst>
      <p:ext uri="{BB962C8B-B14F-4D97-AF65-F5344CB8AC3E}">
        <p14:creationId xmlns:p14="http://schemas.microsoft.com/office/powerpoint/2010/main" val="887946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4"/>
            <a:ext cx="5607435" cy="3660837"/>
          </a:xfrm>
          <a:prstGeom prst="rect">
            <a:avLst/>
          </a:prstGeom>
        </p:spPr>
        <p:txBody>
          <a:bodyPr lIns="83622" tIns="41811" rIns="83622" bIns="41811"/>
          <a:lstStyle/>
          <a:p>
            <a:endParaRPr lang="en-US" dirty="0"/>
          </a:p>
        </p:txBody>
      </p:sp>
    </p:spTree>
    <p:extLst>
      <p:ext uri="{BB962C8B-B14F-4D97-AF65-F5344CB8AC3E}">
        <p14:creationId xmlns:p14="http://schemas.microsoft.com/office/powerpoint/2010/main" val="1469141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4"/>
            <a:ext cx="5607435" cy="3660837"/>
          </a:xfrm>
          <a:prstGeom prst="rect">
            <a:avLst/>
          </a:prstGeom>
        </p:spPr>
        <p:txBody>
          <a:bodyPr lIns="83622" tIns="41811" rIns="83622" bIns="41811"/>
          <a:lstStyle/>
          <a:p>
            <a:endParaRPr lang="en-US" dirty="0"/>
          </a:p>
        </p:txBody>
      </p:sp>
    </p:spTree>
    <p:extLst>
      <p:ext uri="{BB962C8B-B14F-4D97-AF65-F5344CB8AC3E}">
        <p14:creationId xmlns:p14="http://schemas.microsoft.com/office/powerpoint/2010/main" val="3308126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4000" y="114300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4"/>
            <a:ext cx="5607435" cy="3660837"/>
          </a:xfrm>
          <a:prstGeom prst="rect">
            <a:avLst/>
          </a:prstGeom>
        </p:spPr>
        <p:txBody>
          <a:bodyPr lIns="83622" tIns="41811" rIns="83622" bIns="41811"/>
          <a:lstStyle/>
          <a:p>
            <a:endParaRPr lang="en-US" dirty="0"/>
          </a:p>
        </p:txBody>
      </p:sp>
    </p:spTree>
    <p:extLst>
      <p:ext uri="{BB962C8B-B14F-4D97-AF65-F5344CB8AC3E}">
        <p14:creationId xmlns:p14="http://schemas.microsoft.com/office/powerpoint/2010/main" val="3080135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696913"/>
            <a:ext cx="4511675" cy="3486150"/>
          </a:xfrm>
          <a:prstGeom prst="rect">
            <a:avLst/>
          </a:prstGeom>
          <a:noFill/>
          <a:ln w="12700">
            <a:solidFill>
              <a:prstClr val="black"/>
            </a:solidFill>
          </a:ln>
        </p:spPr>
      </p:sp>
      <p:sp>
        <p:nvSpPr>
          <p:cNvPr id="3" name="Notes Placeholder 2"/>
          <p:cNvSpPr>
            <a:spLocks noGrp="1"/>
          </p:cNvSpPr>
          <p:nvPr>
            <p:ph type="body" idx="1"/>
          </p:nvPr>
        </p:nvSpPr>
        <p:spPr>
          <a:xfrm>
            <a:off x="701675" y="4416425"/>
            <a:ext cx="5607050" cy="4183063"/>
          </a:xfrm>
          <a:prstGeom prst="rect">
            <a:avLst/>
          </a:prstGeom>
        </p:spPr>
        <p:txBody>
          <a:bodyPr/>
          <a:lstStyle/>
          <a:p>
            <a:r>
              <a:rPr lang="en-US" dirty="0" smtClean="0"/>
              <a:t>Standards for governance</a:t>
            </a:r>
            <a:r>
              <a:rPr lang="en-US" baseline="0" dirty="0" smtClean="0"/>
              <a:t> of data management are included in Module 7 on RHIS governance and management</a:t>
            </a:r>
          </a:p>
          <a:p>
            <a:pPr marL="228600" lvl="0" indent="-228600">
              <a:buFont typeface="+mj-lt"/>
              <a:buAutoNum type="arabicPeriod"/>
            </a:pPr>
            <a:r>
              <a:rPr lang="en-US" sz="1200" b="0" i="0" kern="1200" dirty="0" smtClean="0">
                <a:solidFill>
                  <a:schemeClr val="tx1"/>
                </a:solidFill>
                <a:effectLst/>
                <a:latin typeface="+mn-lt"/>
                <a:ea typeface="+mn-ea"/>
                <a:cs typeface="+mn-cs"/>
              </a:rPr>
              <a:t>Management</a:t>
            </a:r>
            <a:r>
              <a:rPr lang="en-US" sz="1200" b="0" i="0" kern="1200" baseline="0" dirty="0" smtClean="0">
                <a:solidFill>
                  <a:schemeClr val="tx1"/>
                </a:solidFill>
                <a:effectLst/>
                <a:latin typeface="+mn-lt"/>
                <a:ea typeface="+mn-ea"/>
                <a:cs typeface="+mn-cs"/>
              </a:rPr>
              <a:t> &amp; governance</a:t>
            </a:r>
          </a:p>
          <a:p>
            <a:pPr marL="228600" lvl="0" indent="-228600">
              <a:buFont typeface="+mj-lt"/>
              <a:buAutoNum type="arabicPeriod"/>
            </a:pPr>
            <a:r>
              <a:rPr lang="en-US" sz="1200" b="0" i="0" kern="1200" baseline="0" dirty="0" smtClean="0">
                <a:solidFill>
                  <a:schemeClr val="tx1"/>
                </a:solidFill>
                <a:effectLst/>
                <a:latin typeface="+mn-lt"/>
                <a:ea typeface="+mn-ea"/>
                <a:cs typeface="+mn-cs"/>
              </a:rPr>
              <a:t>Data &amp; decision support needs</a:t>
            </a:r>
          </a:p>
          <a:p>
            <a:pPr marL="228600" lvl="0" indent="-228600">
              <a:buFont typeface="+mj-lt"/>
              <a:buAutoNum type="arabicPeriod"/>
            </a:pPr>
            <a:r>
              <a:rPr lang="en-US" sz="1200" b="0" i="0" kern="1200" baseline="0" dirty="0" smtClean="0">
                <a:solidFill>
                  <a:schemeClr val="tx1"/>
                </a:solidFill>
                <a:effectLst/>
                <a:latin typeface="+mn-lt"/>
                <a:ea typeface="+mn-ea"/>
                <a:cs typeface="+mn-cs"/>
              </a:rPr>
              <a:t>Data collection &amp; processing</a:t>
            </a:r>
          </a:p>
          <a:p>
            <a:pPr marL="228600" lvl="0" indent="-228600">
              <a:buFont typeface="+mj-lt"/>
              <a:buAutoNum type="arabicPeriod"/>
            </a:pPr>
            <a:r>
              <a:rPr lang="en-US" sz="1200" b="0" i="0" kern="1200" baseline="0" dirty="0" smtClean="0">
                <a:solidFill>
                  <a:schemeClr val="tx1"/>
                </a:solidFill>
                <a:effectLst/>
                <a:latin typeface="+mn-lt"/>
                <a:ea typeface="+mn-ea"/>
                <a:cs typeface="+mn-cs"/>
              </a:rPr>
              <a:t>Data analysis, dissemination &amp; use</a:t>
            </a:r>
            <a:endParaRPr lang="en-US" sz="1200" b="0" i="0" kern="1200" dirty="0" smtClean="0">
              <a:solidFill>
                <a:schemeClr val="tx1"/>
              </a:solidFill>
              <a:effectLst/>
              <a:latin typeface="+mn-lt"/>
              <a:ea typeface="+mn-ea"/>
              <a:cs typeface="+mn-cs"/>
            </a:endParaRPr>
          </a:p>
          <a:p>
            <a:endParaRPr lang="en-US" dirty="0"/>
          </a:p>
        </p:txBody>
      </p:sp>
    </p:spTree>
    <p:extLst>
      <p:ext uri="{BB962C8B-B14F-4D97-AF65-F5344CB8AC3E}">
        <p14:creationId xmlns:p14="http://schemas.microsoft.com/office/powerpoint/2010/main" val="119124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696913"/>
            <a:ext cx="4511675" cy="3486150"/>
          </a:xfrm>
          <a:prstGeom prst="rect">
            <a:avLst/>
          </a:prstGeom>
          <a:noFill/>
          <a:ln w="12700">
            <a:solidFill>
              <a:prstClr val="black"/>
            </a:solidFill>
          </a:ln>
        </p:spPr>
      </p:sp>
      <p:sp>
        <p:nvSpPr>
          <p:cNvPr id="3" name="Notes Placeholder 2"/>
          <p:cNvSpPr>
            <a:spLocks noGrp="1"/>
          </p:cNvSpPr>
          <p:nvPr>
            <p:ph type="body" idx="1"/>
          </p:nvPr>
        </p:nvSpPr>
        <p:spPr>
          <a:xfrm>
            <a:off x="701675" y="4416425"/>
            <a:ext cx="5607050" cy="4183063"/>
          </a:xfrm>
          <a:prstGeom prst="rect">
            <a:avLst/>
          </a:prstGeom>
        </p:spPr>
        <p:txBody>
          <a:bodyPr/>
          <a:lstStyle/>
          <a:p>
            <a:endParaRPr lang="en-US"/>
          </a:p>
        </p:txBody>
      </p:sp>
    </p:spTree>
    <p:extLst>
      <p:ext uri="{BB962C8B-B14F-4D97-AF65-F5344CB8AC3E}">
        <p14:creationId xmlns:p14="http://schemas.microsoft.com/office/powerpoint/2010/main" val="1614751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696913"/>
            <a:ext cx="4511675" cy="3486150"/>
          </a:xfrm>
          <a:prstGeom prst="rect">
            <a:avLst/>
          </a:prstGeom>
          <a:noFill/>
          <a:ln w="12700">
            <a:solidFill>
              <a:prstClr val="black"/>
            </a:solidFill>
          </a:ln>
        </p:spPr>
      </p:sp>
      <p:sp>
        <p:nvSpPr>
          <p:cNvPr id="3" name="Notes Placeholder 2"/>
          <p:cNvSpPr>
            <a:spLocks noGrp="1"/>
          </p:cNvSpPr>
          <p:nvPr>
            <p:ph type="body" idx="1"/>
          </p:nvPr>
        </p:nvSpPr>
        <p:spPr>
          <a:xfrm>
            <a:off x="701675" y="4416425"/>
            <a:ext cx="5607050" cy="4183063"/>
          </a:xfrm>
          <a:prstGeom prst="rect">
            <a:avLst/>
          </a:prstGeom>
        </p:spPr>
        <p:txBody>
          <a:bodyPr/>
          <a:lstStyle/>
          <a:p>
            <a:r>
              <a:rPr lang="en-US" sz="1200" b="1" i="0" u="none" strike="noStrike" kern="1200" dirty="0" smtClean="0">
                <a:solidFill>
                  <a:schemeClr val="tx1"/>
                </a:solidFill>
                <a:effectLst/>
                <a:latin typeface="+mn-lt"/>
                <a:ea typeface="+mn-ea"/>
                <a:cs typeface="+mn-cs"/>
              </a:rPr>
              <a:t>Legal and regulatory</a:t>
            </a:r>
            <a:r>
              <a:rPr lang="en-US" dirty="0" smtClean="0"/>
              <a:t> </a:t>
            </a:r>
          </a:p>
          <a:p>
            <a:r>
              <a:rPr lang="en-US" sz="1200" b="0" i="0" u="none" strike="noStrike" kern="1200" dirty="0" smtClean="0">
                <a:solidFill>
                  <a:schemeClr val="tx1"/>
                </a:solidFill>
                <a:effectLst/>
                <a:latin typeface="+mn-lt"/>
                <a:ea typeface="+mn-ea"/>
                <a:cs typeface="+mn-cs"/>
              </a:rPr>
              <a:t>1.1.1</a:t>
            </a:r>
            <a:r>
              <a:rPr lang="en-US" dirty="0" smtClean="0"/>
              <a:t> </a:t>
            </a:r>
            <a:r>
              <a:rPr lang="en-US" sz="1200" b="0" i="0" u="none" strike="noStrike" kern="1200" dirty="0" smtClean="0">
                <a:solidFill>
                  <a:schemeClr val="tx1"/>
                </a:solidFill>
                <a:effectLst/>
                <a:latin typeface="+mn-lt"/>
                <a:ea typeface="+mn-ea"/>
                <a:cs typeface="+mn-cs"/>
              </a:rPr>
              <a:t>There is up-to-date legislation and detailed regulations for facility-based information, including private health facilities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1.1.2</a:t>
            </a:r>
            <a:r>
              <a:rPr lang="en-US" dirty="0" smtClean="0"/>
              <a:t> </a:t>
            </a:r>
            <a:r>
              <a:rPr lang="en-US" sz="1200" b="0" i="0" u="none" strike="noStrike" kern="1200" dirty="0" smtClean="0">
                <a:solidFill>
                  <a:schemeClr val="tx1"/>
                </a:solidFill>
                <a:effectLst/>
                <a:latin typeface="+mn-lt"/>
                <a:ea typeface="+mn-ea"/>
                <a:cs typeface="+mn-cs"/>
              </a:rPr>
              <a:t>Health information legislation and regulations clearly articulate roles and responsibilities at all levels</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1.1.3</a:t>
            </a:r>
            <a:r>
              <a:rPr lang="en-US" dirty="0" smtClean="0"/>
              <a:t> </a:t>
            </a:r>
            <a:r>
              <a:rPr lang="en-US" sz="1200" b="0" i="0" u="none" strike="noStrike" kern="1200" dirty="0" smtClean="0">
                <a:solidFill>
                  <a:schemeClr val="tx1"/>
                </a:solidFill>
                <a:effectLst/>
                <a:latin typeface="+mn-lt"/>
                <a:ea typeface="+mn-ea"/>
                <a:cs typeface="+mn-cs"/>
              </a:rPr>
              <a:t>Health information legislation and regulations clearly identify and articulate decision-making authority</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1.1.4</a:t>
            </a:r>
            <a:r>
              <a:rPr lang="en-US" dirty="0" smtClean="0"/>
              <a:t> </a:t>
            </a:r>
            <a:r>
              <a:rPr lang="en-US" sz="1200" b="0" i="0" u="none" strike="noStrike" kern="1200" dirty="0" smtClean="0">
                <a:solidFill>
                  <a:schemeClr val="tx1"/>
                </a:solidFill>
                <a:effectLst/>
                <a:latin typeface="+mn-lt"/>
                <a:ea typeface="+mn-ea"/>
                <a:cs typeface="+mn-cs"/>
              </a:rPr>
              <a:t>Legislation or policy includes mechanisms to ensure privacy and confidentiality of personal information</a:t>
            </a:r>
            <a:r>
              <a:rPr lang="en-US" dirty="0" smtClean="0"/>
              <a:t> </a:t>
            </a:r>
          </a:p>
          <a:p>
            <a:r>
              <a:rPr lang="en-US" sz="1200" b="1" i="0" u="none" strike="noStrike" kern="1200" dirty="0" smtClean="0">
                <a:solidFill>
                  <a:schemeClr val="tx1"/>
                </a:solidFill>
                <a:effectLst/>
                <a:latin typeface="+mn-lt"/>
                <a:ea typeface="+mn-ea"/>
                <a:cs typeface="+mn-cs"/>
              </a:rPr>
              <a:t>Planning</a:t>
            </a:r>
            <a:r>
              <a:rPr lang="en-US" dirty="0" smtClean="0"/>
              <a:t> </a:t>
            </a:r>
          </a:p>
          <a:p>
            <a:r>
              <a:rPr lang="en-US" sz="1200" b="0" i="0" u="none" strike="noStrike" kern="1200" dirty="0" smtClean="0">
                <a:solidFill>
                  <a:schemeClr val="tx1"/>
                </a:solidFill>
                <a:effectLst/>
                <a:latin typeface="+mn-lt"/>
                <a:ea typeface="+mn-ea"/>
                <a:cs typeface="+mn-cs"/>
              </a:rPr>
              <a:t>1.1.5</a:t>
            </a:r>
            <a:r>
              <a:rPr lang="en-US" dirty="0" smtClean="0"/>
              <a:t> </a:t>
            </a:r>
            <a:r>
              <a:rPr lang="en-US" sz="1200" b="0" i="0" u="none" strike="noStrike" kern="1200" dirty="0" smtClean="0">
                <a:solidFill>
                  <a:schemeClr val="tx1"/>
                </a:solidFill>
                <a:effectLst/>
                <a:latin typeface="+mn-lt"/>
                <a:ea typeface="+mn-ea"/>
                <a:cs typeface="+mn-cs"/>
              </a:rPr>
              <a:t>There is a comprehensive, costed 5-year plan, with clear roles and responsibilities, and involving all stakeholders. </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1.1.6</a:t>
            </a:r>
            <a:r>
              <a:rPr lang="en-US" dirty="0" smtClean="0"/>
              <a:t> </a:t>
            </a:r>
            <a:r>
              <a:rPr lang="en-US" sz="1200" b="0" i="0" u="none" strike="noStrike" kern="1200" dirty="0" smtClean="0">
                <a:solidFill>
                  <a:schemeClr val="tx1"/>
                </a:solidFill>
                <a:effectLst/>
                <a:latin typeface="+mn-lt"/>
                <a:ea typeface="+mn-ea"/>
                <a:cs typeface="+mn-cs"/>
              </a:rPr>
              <a:t>The routine health information plan is integrated with (e.g. responds to the information needs of) the overall health sector strategic plan.</a:t>
            </a:r>
            <a:r>
              <a:rPr lang="en-US" dirty="0" smtClean="0"/>
              <a:t> </a:t>
            </a:r>
          </a:p>
          <a:p>
            <a:r>
              <a:rPr lang="en-US" sz="1200" b="1" i="0" u="none" strike="noStrike" kern="1200" dirty="0" smtClean="0">
                <a:solidFill>
                  <a:schemeClr val="tx1"/>
                </a:solidFill>
                <a:effectLst/>
                <a:latin typeface="+mn-lt"/>
                <a:ea typeface="+mn-ea"/>
                <a:cs typeface="+mn-cs"/>
              </a:rPr>
              <a:t>Oversight &amp; Coordination</a:t>
            </a:r>
            <a:r>
              <a:rPr lang="en-US" dirty="0" smtClean="0"/>
              <a:t> </a:t>
            </a:r>
          </a:p>
          <a:p>
            <a:r>
              <a:rPr lang="en-US" sz="1200" b="0" i="0" u="none" strike="noStrike" kern="1200" dirty="0" smtClean="0">
                <a:solidFill>
                  <a:schemeClr val="tx1"/>
                </a:solidFill>
                <a:effectLst/>
                <a:latin typeface="+mn-lt"/>
                <a:ea typeface="+mn-ea"/>
                <a:cs typeface="+mn-cs"/>
              </a:rPr>
              <a:t>1.1.7</a:t>
            </a:r>
            <a:r>
              <a:rPr lang="en-US" dirty="0" smtClean="0"/>
              <a:t> </a:t>
            </a:r>
            <a:r>
              <a:rPr lang="en-US" sz="1200" b="0" i="0" u="none" strike="noStrike" kern="1200" dirty="0" smtClean="0">
                <a:solidFill>
                  <a:schemeClr val="tx1"/>
                </a:solidFill>
                <a:effectLst/>
                <a:latin typeface="+mn-lt"/>
                <a:ea typeface="+mn-ea"/>
                <a:cs typeface="+mn-cs"/>
              </a:rPr>
              <a:t>Country health programs, development partners, and donors support harmonization and alignment around country facility-based information system strategies. </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1.1.8</a:t>
            </a:r>
            <a:r>
              <a:rPr lang="en-US" dirty="0" smtClean="0"/>
              <a:t> </a:t>
            </a:r>
            <a:r>
              <a:rPr lang="en-US" sz="1200" b="0" i="0" u="none" strike="noStrike" kern="1200" dirty="0" smtClean="0">
                <a:solidFill>
                  <a:schemeClr val="tx1"/>
                </a:solidFill>
                <a:effectLst/>
                <a:latin typeface="+mn-lt"/>
                <a:ea typeface="+mn-ea"/>
                <a:cs typeface="+mn-cs"/>
              </a:rPr>
              <a:t>Governance councils or oversight committees are established to provide independent, objective assessment of data availability and quality (e.g. a technical working group for RHIS)</a:t>
            </a:r>
            <a:r>
              <a:rPr lang="en-US" dirty="0" smtClean="0"/>
              <a:t> </a:t>
            </a:r>
          </a:p>
          <a:p>
            <a:r>
              <a:rPr lang="en-US" sz="1200" b="1" i="0" u="none" strike="noStrike" kern="1200" dirty="0" smtClean="0">
                <a:solidFill>
                  <a:schemeClr val="tx1"/>
                </a:solidFill>
                <a:effectLst/>
                <a:latin typeface="+mn-lt"/>
                <a:ea typeface="+mn-ea"/>
                <a:cs typeface="+mn-cs"/>
              </a:rPr>
              <a:t>Guidelines &amp; Policies</a:t>
            </a:r>
            <a:r>
              <a:rPr lang="en-US" dirty="0" smtClean="0"/>
              <a:t> </a:t>
            </a:r>
          </a:p>
          <a:p>
            <a:r>
              <a:rPr lang="en-US" sz="1200" b="0" i="0" u="none" strike="noStrike" kern="1200" dirty="0" smtClean="0">
                <a:solidFill>
                  <a:schemeClr val="tx1"/>
                </a:solidFill>
                <a:effectLst/>
                <a:latin typeface="+mn-lt"/>
                <a:ea typeface="+mn-ea"/>
                <a:cs typeface="+mn-cs"/>
              </a:rPr>
              <a:t>1.1.9</a:t>
            </a:r>
            <a:r>
              <a:rPr lang="en-US" dirty="0" smtClean="0"/>
              <a:t> </a:t>
            </a:r>
            <a:r>
              <a:rPr lang="en-US" sz="1200" b="0" i="0" u="none" strike="noStrike" kern="1200" dirty="0" smtClean="0">
                <a:solidFill>
                  <a:schemeClr val="tx1"/>
                </a:solidFill>
                <a:effectLst/>
                <a:latin typeface="+mn-lt"/>
                <a:ea typeface="+mn-ea"/>
                <a:cs typeface="+mn-cs"/>
              </a:rPr>
              <a:t>Appropriate guidance is available on data collection, reporting, analysis, dissemination and use of data appropriate for the different levels of the health system</a:t>
            </a:r>
            <a:r>
              <a:rPr lang="en-US" dirty="0" smtClean="0"/>
              <a:t> </a:t>
            </a:r>
            <a:endParaRPr lang="en-US" dirty="0"/>
          </a:p>
        </p:txBody>
      </p:sp>
    </p:spTree>
    <p:extLst>
      <p:ext uri="{BB962C8B-B14F-4D97-AF65-F5344CB8AC3E}">
        <p14:creationId xmlns:p14="http://schemas.microsoft.com/office/powerpoint/2010/main" val="4280106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696913"/>
            <a:ext cx="4511675" cy="3486150"/>
          </a:xfrm>
          <a:prstGeom prst="rect">
            <a:avLst/>
          </a:prstGeom>
          <a:noFill/>
          <a:ln w="12700">
            <a:solidFill>
              <a:prstClr val="black"/>
            </a:solidFill>
          </a:ln>
        </p:spPr>
      </p:sp>
      <p:sp>
        <p:nvSpPr>
          <p:cNvPr id="3" name="Notes Placeholder 2"/>
          <p:cNvSpPr>
            <a:spLocks noGrp="1"/>
          </p:cNvSpPr>
          <p:nvPr>
            <p:ph type="body" idx="1"/>
          </p:nvPr>
        </p:nvSpPr>
        <p:spPr>
          <a:xfrm>
            <a:off x="381000" y="4267200"/>
            <a:ext cx="6400800" cy="4183063"/>
          </a:xfrm>
          <a:prstGeom prst="rect">
            <a:avLst/>
          </a:prstGeom>
        </p:spPr>
        <p:txBody>
          <a:bodyPr/>
          <a:lstStyle/>
          <a:p>
            <a:r>
              <a:rPr lang="en-US" sz="1200" b="1" i="0" u="none" strike="noStrike" kern="1200" dirty="0" smtClean="0">
                <a:solidFill>
                  <a:schemeClr val="tx1"/>
                </a:solidFill>
                <a:effectLst/>
                <a:latin typeface="+mn-lt"/>
                <a:ea typeface="+mn-ea"/>
                <a:cs typeface="+mn-cs"/>
              </a:rPr>
              <a:t>Standard Operating Procedures</a:t>
            </a:r>
            <a:r>
              <a:rPr lang="en-US" dirty="0" smtClean="0"/>
              <a:t> </a:t>
            </a:r>
          </a:p>
          <a:p>
            <a:r>
              <a:rPr lang="en-US" sz="1200" b="0" i="0" u="none" strike="noStrike" kern="1200" dirty="0" smtClean="0">
                <a:solidFill>
                  <a:schemeClr val="tx1"/>
                </a:solidFill>
                <a:effectLst/>
                <a:latin typeface="+mn-lt"/>
                <a:ea typeface="+mn-ea"/>
                <a:cs typeface="+mn-cs"/>
              </a:rPr>
              <a:t>1.2.1</a:t>
            </a:r>
            <a:r>
              <a:rPr lang="en-US" dirty="0" smtClean="0"/>
              <a:t> </a:t>
            </a:r>
            <a:r>
              <a:rPr lang="en-US" sz="1200" b="0" i="0" u="none" strike="noStrike" kern="1200" dirty="0" smtClean="0">
                <a:solidFill>
                  <a:schemeClr val="tx1"/>
                </a:solidFill>
                <a:effectLst/>
                <a:latin typeface="+mn-lt"/>
                <a:ea typeface="+mn-ea"/>
                <a:cs typeface="+mn-cs"/>
              </a:rPr>
              <a:t>Standard operating procedures have been written that define roles and responsibilities for data compilation, reporting, data analysis, dissemination and use.</a:t>
            </a:r>
            <a:r>
              <a:rPr lang="en-US" dirty="0" smtClean="0"/>
              <a:t> </a:t>
            </a:r>
          </a:p>
          <a:p>
            <a:r>
              <a:rPr lang="en-US" sz="1200" b="1" i="0" u="none" strike="noStrike" kern="1200" dirty="0" smtClean="0">
                <a:solidFill>
                  <a:schemeClr val="tx1"/>
                </a:solidFill>
                <a:effectLst/>
                <a:latin typeface="+mn-lt"/>
                <a:ea typeface="+mn-ea"/>
                <a:cs typeface="+mn-cs"/>
              </a:rPr>
              <a:t>Leadership</a:t>
            </a:r>
            <a:r>
              <a:rPr lang="en-US" dirty="0" smtClean="0"/>
              <a:t> </a:t>
            </a:r>
            <a:r>
              <a:rPr lang="en-US" sz="1200" b="0" i="0" u="none" strike="noStrike" kern="1200" dirty="0" smtClean="0">
                <a:solidFill>
                  <a:schemeClr val="tx1"/>
                </a:solidFill>
                <a:effectLst/>
                <a:latin typeface="+mn-lt"/>
                <a:ea typeface="+mn-ea"/>
                <a:cs typeface="+mn-cs"/>
              </a:rPr>
              <a:t>1.2.2</a:t>
            </a:r>
            <a:r>
              <a:rPr lang="en-US" dirty="0" smtClean="0"/>
              <a:t> </a:t>
            </a:r>
            <a:r>
              <a:rPr lang="en-US" sz="1200" b="0" i="0" u="none" strike="noStrike" kern="1200" dirty="0" smtClean="0">
                <a:solidFill>
                  <a:schemeClr val="tx1"/>
                </a:solidFill>
                <a:effectLst/>
                <a:latin typeface="+mn-lt"/>
                <a:ea typeface="+mn-ea"/>
                <a:cs typeface="+mn-cs"/>
              </a:rPr>
              <a:t>There is a demonstrated commitment to high performing RHIS from senior management specific to different levels of the health system. </a:t>
            </a:r>
            <a:r>
              <a:rPr lang="en-US" dirty="0" smtClean="0"/>
              <a:t> </a:t>
            </a:r>
          </a:p>
          <a:p>
            <a:r>
              <a:rPr lang="en-US" sz="1200" b="1" i="0" u="none" strike="noStrike" kern="1200" dirty="0" smtClean="0">
                <a:solidFill>
                  <a:schemeClr val="tx1"/>
                </a:solidFill>
                <a:effectLst/>
                <a:latin typeface="+mn-lt"/>
                <a:ea typeface="+mn-ea"/>
                <a:cs typeface="+mn-cs"/>
              </a:rPr>
              <a:t>Feedback</a:t>
            </a:r>
            <a:r>
              <a:rPr lang="en-US" dirty="0" smtClean="0"/>
              <a:t> </a:t>
            </a:r>
          </a:p>
          <a:p>
            <a:r>
              <a:rPr lang="en-US" sz="1200" b="0" i="0" u="none" strike="noStrike" kern="1200" dirty="0" smtClean="0">
                <a:solidFill>
                  <a:schemeClr val="tx1"/>
                </a:solidFill>
                <a:effectLst/>
                <a:latin typeface="+mn-lt"/>
                <a:ea typeface="+mn-ea"/>
                <a:cs typeface="+mn-cs"/>
              </a:rPr>
              <a:t>1.2.3</a:t>
            </a:r>
            <a:r>
              <a:rPr lang="en-US" dirty="0" smtClean="0"/>
              <a:t> </a:t>
            </a:r>
            <a:r>
              <a:rPr lang="en-US" sz="1200" b="0" i="0" u="none" strike="noStrike" kern="1200" dirty="0" smtClean="0">
                <a:solidFill>
                  <a:schemeClr val="tx1"/>
                </a:solidFill>
                <a:effectLst/>
                <a:latin typeface="+mn-lt"/>
                <a:ea typeface="+mn-ea"/>
                <a:cs typeface="+mn-cs"/>
              </a:rPr>
              <a:t>Feedback is systematically provided to all units on the quality of their reporting </a:t>
            </a:r>
            <a:endParaRPr lang="en-US" dirty="0" smtClean="0"/>
          </a:p>
          <a:p>
            <a:r>
              <a:rPr lang="en-US" sz="1200" b="0" i="0" u="none" strike="noStrike" kern="1200" dirty="0" smtClean="0">
                <a:solidFill>
                  <a:schemeClr val="tx1"/>
                </a:solidFill>
                <a:effectLst/>
                <a:latin typeface="+mn-lt"/>
                <a:ea typeface="+mn-ea"/>
                <a:cs typeface="+mn-cs"/>
              </a:rPr>
              <a:t>1.2.4</a:t>
            </a:r>
            <a:r>
              <a:rPr lang="en-US" dirty="0" smtClean="0"/>
              <a:t> </a:t>
            </a:r>
            <a:r>
              <a:rPr lang="en-US" sz="1200" b="0" i="0" u="none" strike="noStrike" kern="1200" dirty="0" smtClean="0">
                <a:solidFill>
                  <a:schemeClr val="tx1"/>
                </a:solidFill>
                <a:effectLst/>
                <a:latin typeface="+mn-lt"/>
                <a:ea typeface="+mn-ea"/>
                <a:cs typeface="+mn-cs"/>
              </a:rPr>
              <a:t>Feedback is systematically provided to all sub-reporting units on the use of data for DM </a:t>
            </a:r>
            <a:endParaRPr lang="en-US" dirty="0" smtClean="0"/>
          </a:p>
          <a:p>
            <a:r>
              <a:rPr lang="en-US" sz="1200" b="1" i="0" u="none" strike="noStrike" kern="1200" dirty="0" smtClean="0">
                <a:solidFill>
                  <a:schemeClr val="tx1"/>
                </a:solidFill>
                <a:effectLst/>
                <a:latin typeface="+mn-lt"/>
                <a:ea typeface="+mn-ea"/>
                <a:cs typeface="+mn-cs"/>
              </a:rPr>
              <a:t>Supervision</a:t>
            </a:r>
            <a:r>
              <a:rPr lang="en-US" dirty="0" smtClean="0"/>
              <a:t> </a:t>
            </a:r>
          </a:p>
          <a:p>
            <a:r>
              <a:rPr lang="en-US" sz="1200" b="0" i="0" u="none" strike="noStrike" kern="1200" dirty="0" smtClean="0">
                <a:solidFill>
                  <a:schemeClr val="tx1"/>
                </a:solidFill>
                <a:effectLst/>
                <a:latin typeface="+mn-lt"/>
                <a:ea typeface="+mn-ea"/>
                <a:cs typeface="+mn-cs"/>
              </a:rPr>
              <a:t>1.2.5</a:t>
            </a:r>
            <a:r>
              <a:rPr lang="en-US" dirty="0" smtClean="0"/>
              <a:t> </a:t>
            </a:r>
            <a:r>
              <a:rPr lang="en-US" sz="1200" b="0" i="0" u="none" strike="noStrike" kern="1200" dirty="0" smtClean="0">
                <a:solidFill>
                  <a:schemeClr val="tx1"/>
                </a:solidFill>
                <a:effectLst/>
                <a:latin typeface="+mn-lt"/>
                <a:ea typeface="+mn-ea"/>
                <a:cs typeface="+mn-cs"/>
              </a:rPr>
              <a:t>There are guidelines for supportive supervision for RHIS, including standardized supervisory checklists.</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1.2.6</a:t>
            </a:r>
            <a:r>
              <a:rPr lang="en-US" dirty="0" smtClean="0"/>
              <a:t> </a:t>
            </a:r>
            <a:r>
              <a:rPr lang="en-US" sz="1200" b="0" i="0" u="none" strike="noStrike" kern="1200" dirty="0" smtClean="0">
                <a:solidFill>
                  <a:schemeClr val="tx1"/>
                </a:solidFill>
                <a:effectLst/>
                <a:latin typeface="+mn-lt"/>
                <a:ea typeface="+mn-ea"/>
                <a:cs typeface="+mn-cs"/>
              </a:rPr>
              <a:t>Findings from supportive supervisory visits are reviewed and acted upon to correct insufficiencies in the RHIS.</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1.2.7</a:t>
            </a:r>
            <a:r>
              <a:rPr lang="en-US" dirty="0" smtClean="0"/>
              <a:t> </a:t>
            </a:r>
            <a:r>
              <a:rPr lang="en-US" sz="1200" b="0" i="0" u="none" strike="noStrike" kern="1200" dirty="0" smtClean="0">
                <a:solidFill>
                  <a:schemeClr val="tx1"/>
                </a:solidFill>
                <a:effectLst/>
                <a:latin typeface="+mn-lt"/>
                <a:ea typeface="+mn-ea"/>
                <a:cs typeface="+mn-cs"/>
              </a:rPr>
              <a:t>Standardized supervision reports are completed to track results and monitor trends.</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1.2.8</a:t>
            </a:r>
            <a:r>
              <a:rPr lang="en-US" dirty="0" smtClean="0"/>
              <a:t> </a:t>
            </a:r>
            <a:r>
              <a:rPr lang="en-US" sz="1200" b="0" i="0" u="none" strike="noStrike" kern="1200" dirty="0" smtClean="0">
                <a:solidFill>
                  <a:schemeClr val="tx1"/>
                </a:solidFill>
                <a:effectLst/>
                <a:latin typeface="+mn-lt"/>
                <a:ea typeface="+mn-ea"/>
                <a:cs typeface="+mn-cs"/>
              </a:rPr>
              <a:t>A schedule of regular supervisory visits is implemented.</a:t>
            </a:r>
            <a:r>
              <a:rPr lang="en-US" dirty="0" smtClean="0"/>
              <a:t> </a:t>
            </a:r>
            <a:r>
              <a:rPr lang="en-US" sz="1200" b="1"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1.2.9</a:t>
            </a:r>
            <a:r>
              <a:rPr lang="en-US" dirty="0" smtClean="0"/>
              <a:t> </a:t>
            </a:r>
            <a:r>
              <a:rPr lang="en-US" sz="1200" b="0" i="0" u="none" strike="noStrike" kern="1200" dirty="0" smtClean="0">
                <a:solidFill>
                  <a:schemeClr val="tx1"/>
                </a:solidFill>
                <a:effectLst/>
                <a:latin typeface="+mn-lt"/>
                <a:ea typeface="+mn-ea"/>
                <a:cs typeface="+mn-cs"/>
              </a:rPr>
              <a:t>RHIS performance (i.e. data quality and use of data for decision making) is assessed when performing supervisory visits to health facilities</a:t>
            </a:r>
            <a:r>
              <a:rPr lang="en-US" dirty="0" smtClean="0"/>
              <a:t> </a:t>
            </a:r>
          </a:p>
          <a:p>
            <a:r>
              <a:rPr lang="en-US" sz="1200" b="1" i="0" u="none" strike="noStrike" kern="1200" dirty="0" smtClean="0">
                <a:solidFill>
                  <a:schemeClr val="tx1"/>
                </a:solidFill>
                <a:effectLst/>
                <a:latin typeface="+mn-lt"/>
                <a:ea typeface="+mn-ea"/>
                <a:cs typeface="+mn-cs"/>
              </a:rPr>
              <a:t>Assessments and use of assessments</a:t>
            </a:r>
            <a:r>
              <a:rPr lang="en-US" dirty="0" smtClean="0"/>
              <a:t> </a:t>
            </a:r>
          </a:p>
          <a:p>
            <a:r>
              <a:rPr lang="en-US" sz="1200" b="0" i="0" u="none" strike="noStrike" kern="1200" dirty="0" smtClean="0">
                <a:solidFill>
                  <a:schemeClr val="tx1"/>
                </a:solidFill>
                <a:effectLst/>
                <a:latin typeface="+mn-lt"/>
                <a:ea typeface="+mn-ea"/>
                <a:cs typeface="+mn-cs"/>
              </a:rPr>
              <a:t>1.2.10</a:t>
            </a:r>
            <a:r>
              <a:rPr lang="en-US" dirty="0" smtClean="0"/>
              <a:t> </a:t>
            </a:r>
            <a:r>
              <a:rPr lang="en-US" sz="1200" b="0" i="0" u="none" strike="noStrike" kern="1200" dirty="0" smtClean="0">
                <a:solidFill>
                  <a:schemeClr val="tx1"/>
                </a:solidFill>
                <a:effectLst/>
                <a:latin typeface="+mn-lt"/>
                <a:ea typeface="+mn-ea"/>
                <a:cs typeface="+mn-cs"/>
              </a:rPr>
              <a:t>There are regular, formal performance assessments (e.g. PRISM - levels of data quality, data use , and management capacity) of the facility-based information system linked to the strategic planning cycle</a:t>
            </a:r>
            <a:r>
              <a:rPr lang="en-US" dirty="0" smtClean="0"/>
              <a:t> </a:t>
            </a:r>
          </a:p>
          <a:p>
            <a:r>
              <a:rPr lang="en-US" sz="1200" b="1" i="0" u="none" strike="noStrike" kern="1200" dirty="0" smtClean="0">
                <a:solidFill>
                  <a:schemeClr val="tx1"/>
                </a:solidFill>
                <a:effectLst/>
                <a:latin typeface="+mn-lt"/>
                <a:ea typeface="+mn-ea"/>
                <a:cs typeface="+mn-cs"/>
              </a:rPr>
              <a:t>Master Facility List</a:t>
            </a:r>
            <a:r>
              <a:rPr lang="en-US" dirty="0" smtClean="0"/>
              <a:t> </a:t>
            </a:r>
          </a:p>
          <a:p>
            <a:r>
              <a:rPr lang="en-US" sz="1200" b="0" i="0" u="none" strike="noStrike" kern="1200" dirty="0" smtClean="0">
                <a:solidFill>
                  <a:schemeClr val="tx1"/>
                </a:solidFill>
                <a:effectLst/>
                <a:latin typeface="+mn-lt"/>
                <a:ea typeface="+mn-ea"/>
                <a:cs typeface="+mn-cs"/>
              </a:rPr>
              <a:t>1.2.11</a:t>
            </a:r>
            <a:r>
              <a:rPr lang="en-US" dirty="0" smtClean="0"/>
              <a:t> </a:t>
            </a:r>
            <a:r>
              <a:rPr lang="en-US" sz="1200" b="0" i="0" u="none" strike="noStrike" kern="1200" dirty="0" smtClean="0">
                <a:solidFill>
                  <a:schemeClr val="tx1"/>
                </a:solidFill>
                <a:effectLst/>
                <a:latin typeface="+mn-lt"/>
                <a:ea typeface="+mn-ea"/>
                <a:cs typeface="+mn-cs"/>
              </a:rPr>
              <a:t>There is a comprehensive, singular, master list of health facilities, with unique facility identifier and service domain, that includes the private sector &amp; special facilities (e.g. military etc.)</a:t>
            </a:r>
            <a:r>
              <a:rPr lang="en-US" dirty="0" smtClean="0"/>
              <a:t> </a:t>
            </a:r>
            <a:r>
              <a:rPr lang="en-US" sz="1200" b="0" i="0" u="none" strike="noStrike" kern="1200" dirty="0" smtClean="0">
                <a:solidFill>
                  <a:schemeClr val="tx1"/>
                </a:solidFill>
                <a:effectLst/>
                <a:latin typeface="+mn-lt"/>
                <a:ea typeface="+mn-ea"/>
                <a:cs typeface="+mn-cs"/>
              </a:rPr>
              <a:t> </a:t>
            </a:r>
            <a:r>
              <a:rPr lang="en-US" dirty="0" smtClean="0"/>
              <a:t> </a:t>
            </a:r>
          </a:p>
          <a:p>
            <a:r>
              <a:rPr lang="en-US" sz="1200" b="0" i="0" u="none" strike="noStrike" kern="1200" dirty="0" smtClean="0">
                <a:solidFill>
                  <a:schemeClr val="tx1"/>
                </a:solidFill>
                <a:effectLst/>
                <a:latin typeface="+mn-lt"/>
                <a:ea typeface="+mn-ea"/>
                <a:cs typeface="+mn-cs"/>
              </a:rPr>
              <a:t>1.2.12</a:t>
            </a:r>
            <a:r>
              <a:rPr lang="en-US" dirty="0" smtClean="0"/>
              <a:t> </a:t>
            </a:r>
            <a:r>
              <a:rPr lang="en-US" sz="1200" b="0" i="0" u="none" strike="noStrike" kern="1200" dirty="0" smtClean="0">
                <a:solidFill>
                  <a:schemeClr val="tx1"/>
                </a:solidFill>
                <a:effectLst/>
                <a:latin typeface="+mn-lt"/>
                <a:ea typeface="+mn-ea"/>
                <a:cs typeface="+mn-cs"/>
              </a:rPr>
              <a:t>There is a formal mechanism to update and keep current the master facility list (e.g. a census of all facilities is conducted every 5 years).</a:t>
            </a:r>
            <a:r>
              <a:rPr lang="en-US" dirty="0" smtClean="0"/>
              <a:t> </a:t>
            </a:r>
            <a:endParaRPr lang="en-US" dirty="0"/>
          </a:p>
        </p:txBody>
      </p:sp>
    </p:spTree>
    <p:extLst>
      <p:ext uri="{BB962C8B-B14F-4D97-AF65-F5344CB8AC3E}">
        <p14:creationId xmlns:p14="http://schemas.microsoft.com/office/powerpoint/2010/main" val="12704572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5354320"/>
            <a:ext cx="10058400" cy="241808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fontAlgn="base">
              <a:spcBef>
                <a:spcPct val="0"/>
              </a:spcBef>
              <a:spcAft>
                <a:spcPct val="0"/>
              </a:spcAft>
              <a:defRPr/>
            </a:pPr>
            <a:endParaRPr lang="en-US" altLang="en-US" smtClean="0">
              <a:solidFill>
                <a:srgbClr val="FFFFFF"/>
              </a:solidFill>
            </a:endParaRPr>
          </a:p>
        </p:txBody>
      </p:sp>
      <p:pic>
        <p:nvPicPr>
          <p:cNvPr id="5" name="Picture 5" descr="Vertical_RGB_6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85733" y="6090180"/>
            <a:ext cx="1145540" cy="967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logo_20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2788" y="6097377"/>
            <a:ext cx="1005840" cy="982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825490" y="6178339"/>
            <a:ext cx="2998312" cy="1011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510507" y="6032607"/>
            <a:ext cx="832961" cy="1032722"/>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04" name="Rectangle 8"/>
          <p:cNvSpPr>
            <a:spLocks noGrp="1" noChangeArrowheads="1"/>
          </p:cNvSpPr>
          <p:nvPr>
            <p:ph type="ctrTitle" sz="quarter"/>
          </p:nvPr>
        </p:nvSpPr>
        <p:spPr>
          <a:xfrm>
            <a:off x="754380" y="622512"/>
            <a:ext cx="8549640" cy="2475653"/>
          </a:xfrm>
        </p:spPr>
        <p:txBody>
          <a:bodyPr/>
          <a:lstStyle>
            <a:lvl1pPr algn="ctr">
              <a:defRPr sz="4500"/>
            </a:lvl1pPr>
          </a:lstStyle>
          <a:p>
            <a:pPr lvl="0"/>
            <a:r>
              <a:rPr lang="en-US" altLang="en-US" noProof="0" smtClean="0"/>
              <a:t>Click to edit Master title style</a:t>
            </a:r>
          </a:p>
        </p:txBody>
      </p:sp>
      <p:sp>
        <p:nvSpPr>
          <p:cNvPr id="4105" name="Rectangle 9"/>
          <p:cNvSpPr>
            <a:spLocks noGrp="1" noChangeArrowheads="1"/>
          </p:cNvSpPr>
          <p:nvPr>
            <p:ph type="subTitle" sz="quarter" idx="1"/>
          </p:nvPr>
        </p:nvSpPr>
        <p:spPr>
          <a:xfrm>
            <a:off x="1508760" y="3486785"/>
            <a:ext cx="7040880" cy="1986280"/>
          </a:xfrm>
        </p:spPr>
        <p:txBody>
          <a:bodyPr/>
          <a:lstStyle>
            <a:lvl1pPr marL="0" indent="0" algn="ctr">
              <a:spcBef>
                <a:spcPct val="0"/>
              </a:spcBef>
              <a:spcAft>
                <a:spcPct val="0"/>
              </a:spcAft>
              <a:buClrTx/>
              <a:buFontTx/>
              <a:buNone/>
              <a:defRPr sz="2700"/>
            </a:lvl1pPr>
          </a:lstStyle>
          <a:p>
            <a:pPr lvl="0"/>
            <a:r>
              <a:rPr lang="en-US" altLang="en-US" noProof="0" smtClean="0"/>
              <a:t>Your Name Here</a:t>
            </a:r>
          </a:p>
          <a:p>
            <a:pPr lvl="0"/>
            <a:r>
              <a:rPr lang="en-US" altLang="en-US" noProof="0" smtClean="0"/>
              <a:t>MEASURE Evaluation</a:t>
            </a:r>
          </a:p>
          <a:p>
            <a:pPr lvl="0"/>
            <a:r>
              <a:rPr lang="en-US" altLang="en-US" noProof="0" smtClean="0"/>
              <a:t>Date Here</a:t>
            </a:r>
          </a:p>
        </p:txBody>
      </p:sp>
    </p:spTree>
    <p:extLst>
      <p:ext uri="{BB962C8B-B14F-4D97-AF65-F5344CB8AC3E}">
        <p14:creationId xmlns:p14="http://schemas.microsoft.com/office/powerpoint/2010/main" val="667680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6198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1563" y="311256"/>
            <a:ext cx="2133918" cy="599302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16318" y="311256"/>
            <a:ext cx="6237605" cy="59930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70991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16318" y="311256"/>
            <a:ext cx="8539163"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16318" y="1813560"/>
            <a:ext cx="8539163" cy="4490720"/>
          </a:xfrm>
        </p:spPr>
        <p:txBody>
          <a:bodyPr/>
          <a:lstStyle/>
          <a:p>
            <a:pPr lvl="0"/>
            <a:endParaRPr lang="en-US" noProof="0" smtClean="0"/>
          </a:p>
        </p:txBody>
      </p:sp>
    </p:spTree>
    <p:extLst>
      <p:ext uri="{BB962C8B-B14F-4D97-AF65-F5344CB8AC3E}">
        <p14:creationId xmlns:p14="http://schemas.microsoft.com/office/powerpoint/2010/main" val="31985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Rectangle 3"/>
          <p:cNvSpPr/>
          <p:nvPr/>
        </p:nvSpPr>
        <p:spPr>
          <a:xfrm>
            <a:off x="0" y="2849880"/>
            <a:ext cx="10058400" cy="4922520"/>
          </a:xfrm>
          <a:prstGeom prst="rect">
            <a:avLst/>
          </a:prstGeom>
          <a:gradFill>
            <a:gsLst>
              <a:gs pos="80000">
                <a:srgbClr val="FFFFFF"/>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18824">
              <a:defRPr/>
            </a:pPr>
            <a:endParaRPr lang="en-US" sz="2000">
              <a:solidFill>
                <a:srgbClr val="777777"/>
              </a:solidFill>
            </a:endParaRPr>
          </a:p>
        </p:txBody>
      </p:sp>
      <p:grpSp>
        <p:nvGrpSpPr>
          <p:cNvPr id="5" name="Group 8"/>
          <p:cNvGrpSpPr>
            <a:grpSpLocks noChangeAspect="1"/>
          </p:cNvGrpSpPr>
          <p:nvPr/>
        </p:nvGrpSpPr>
        <p:grpSpPr bwMode="auto">
          <a:xfrm>
            <a:off x="2355692" y="863601"/>
            <a:ext cx="5347018" cy="852805"/>
            <a:chOff x="2362200" y="762000"/>
            <a:chExt cx="4419600" cy="684422"/>
          </a:xfrm>
        </p:grpSpPr>
        <p:pic>
          <p:nvPicPr>
            <p:cNvPr id="6" name="Picture 22"/>
            <p:cNvPicPr>
              <a:picLocks noChangeAspect="1" noChangeArrowheads="1"/>
            </p:cNvPicPr>
            <p:nvPr/>
          </p:nvPicPr>
          <p:blipFill>
            <a:blip r:embed="rId2">
              <a:extLst>
                <a:ext uri="{28A0092B-C50C-407E-A947-70E740481C1C}">
                  <a14:useLocalDpi xmlns:a14="http://schemas.microsoft.com/office/drawing/2010/main" val="0"/>
                </a:ext>
              </a:extLst>
            </a:blip>
            <a:srcRect r="63464"/>
            <a:stretch>
              <a:fillRect/>
            </a:stretch>
          </p:blipFill>
          <p:spPr bwMode="auto">
            <a:xfrm>
              <a:off x="2362200" y="762000"/>
              <a:ext cx="2421522" cy="684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803802"/>
              <a:ext cx="1752600" cy="642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itle 1"/>
          <p:cNvSpPr>
            <a:spLocks noGrp="1"/>
          </p:cNvSpPr>
          <p:nvPr>
            <p:ph type="ctrTitle"/>
          </p:nvPr>
        </p:nvSpPr>
        <p:spPr>
          <a:xfrm>
            <a:off x="838200" y="2245360"/>
            <a:ext cx="8549640" cy="3022600"/>
          </a:xfrm>
        </p:spPr>
        <p:txBody>
          <a:bodyPr anchor="b">
            <a:noAutofit/>
          </a:bodyPr>
          <a:lstStyle>
            <a:lvl1pPr>
              <a:lnSpc>
                <a:spcPct val="100000"/>
              </a:lnSpc>
              <a:defRPr sz="4500">
                <a:solidFill>
                  <a:srgbClr val="002A6C"/>
                </a:solidFill>
                <a:latin typeface="Gill Sans MT" panose="020B0502020104020203" pitchFamily="34" charset="0"/>
                <a:cs typeface="Arial" panose="020B0604020202020204" pitchFamily="34" charset="0"/>
              </a:defRPr>
            </a:lvl1pPr>
          </a:lstStyle>
          <a:p>
            <a:r>
              <a:rPr lang="en-US" smtClean="0"/>
              <a:t>Click to edit Master title style</a:t>
            </a:r>
            <a:endParaRPr lang="en-US" dirty="0"/>
          </a:p>
        </p:txBody>
      </p:sp>
      <p:sp>
        <p:nvSpPr>
          <p:cNvPr id="15" name="Subtitle 2"/>
          <p:cNvSpPr>
            <a:spLocks noGrp="1"/>
          </p:cNvSpPr>
          <p:nvPr>
            <p:ph type="subTitle" idx="1"/>
          </p:nvPr>
        </p:nvSpPr>
        <p:spPr>
          <a:xfrm>
            <a:off x="838200" y="5440680"/>
            <a:ext cx="8549640" cy="1381760"/>
          </a:xfrm>
        </p:spPr>
        <p:txBody>
          <a:bodyPr>
            <a:normAutofit/>
          </a:bodyPr>
          <a:lstStyle>
            <a:lvl1pPr marL="0" indent="0" algn="ctr">
              <a:buNone/>
              <a:defRPr sz="2700">
                <a:solidFill>
                  <a:srgbClr val="808080"/>
                </a:solidFill>
                <a:latin typeface="Gill Sans MT" panose="020B0502020104020203" pitchFamily="34" charset="0"/>
                <a:cs typeface="Arial" panose="020B0604020202020204" pitchFamily="34" charset="0"/>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910973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grpSp>
        <p:nvGrpSpPr>
          <p:cNvPr id="5" name="Group 7"/>
          <p:cNvGrpSpPr>
            <a:grpSpLocks noChangeAspect="1"/>
          </p:cNvGrpSpPr>
          <p:nvPr/>
        </p:nvGrpSpPr>
        <p:grpSpPr bwMode="auto">
          <a:xfrm>
            <a:off x="2355692" y="863601"/>
            <a:ext cx="5347018" cy="852805"/>
            <a:chOff x="2362200" y="762000"/>
            <a:chExt cx="4419600" cy="684422"/>
          </a:xfrm>
        </p:grpSpPr>
        <p:pic>
          <p:nvPicPr>
            <p:cNvPr id="6" name="Picture 22"/>
            <p:cNvPicPr>
              <a:picLocks noChangeAspect="1" noChangeArrowheads="1"/>
            </p:cNvPicPr>
            <p:nvPr/>
          </p:nvPicPr>
          <p:blipFill>
            <a:blip r:embed="rId2">
              <a:extLst>
                <a:ext uri="{28A0092B-C50C-407E-A947-70E740481C1C}">
                  <a14:useLocalDpi xmlns:a14="http://schemas.microsoft.com/office/drawing/2010/main" val="0"/>
                </a:ext>
              </a:extLst>
            </a:blip>
            <a:srcRect r="63464"/>
            <a:stretch>
              <a:fillRect/>
            </a:stretch>
          </p:blipFill>
          <p:spPr bwMode="auto">
            <a:xfrm>
              <a:off x="2362200" y="762000"/>
              <a:ext cx="2421522" cy="684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803802"/>
              <a:ext cx="1752600" cy="642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itle 1"/>
          <p:cNvSpPr>
            <a:spLocks noGrp="1"/>
          </p:cNvSpPr>
          <p:nvPr>
            <p:ph type="ctrTitle"/>
          </p:nvPr>
        </p:nvSpPr>
        <p:spPr>
          <a:xfrm>
            <a:off x="838200" y="2245360"/>
            <a:ext cx="5113020" cy="3022600"/>
          </a:xfrm>
        </p:spPr>
        <p:txBody>
          <a:bodyPr anchor="b">
            <a:noAutofit/>
          </a:bodyPr>
          <a:lstStyle>
            <a:lvl1pPr algn="l">
              <a:lnSpc>
                <a:spcPct val="100000"/>
              </a:lnSpc>
              <a:defRPr sz="3300">
                <a:solidFill>
                  <a:srgbClr val="002A6C"/>
                </a:solidFill>
                <a:latin typeface="Gill Sans MT" panose="020B0502020104020203" pitchFamily="34" charset="0"/>
                <a:cs typeface="Arial" panose="020B0604020202020204" pitchFamily="34" charset="0"/>
              </a:defRPr>
            </a:lvl1pPr>
          </a:lstStyle>
          <a:p>
            <a:r>
              <a:rPr lang="en-US" smtClean="0"/>
              <a:t>Click to edit Master title style</a:t>
            </a:r>
            <a:endParaRPr lang="en-US" dirty="0"/>
          </a:p>
        </p:txBody>
      </p:sp>
      <p:sp>
        <p:nvSpPr>
          <p:cNvPr id="15" name="Subtitle 2"/>
          <p:cNvSpPr>
            <a:spLocks noGrp="1"/>
          </p:cNvSpPr>
          <p:nvPr>
            <p:ph type="subTitle" idx="1"/>
          </p:nvPr>
        </p:nvSpPr>
        <p:spPr>
          <a:xfrm>
            <a:off x="838200" y="5440680"/>
            <a:ext cx="5113020" cy="1381760"/>
          </a:xfrm>
        </p:spPr>
        <p:txBody>
          <a:bodyPr>
            <a:normAutofit/>
          </a:bodyPr>
          <a:lstStyle>
            <a:lvl1pPr marL="0" indent="0" algn="l">
              <a:buNone/>
              <a:defRPr sz="2500">
                <a:solidFill>
                  <a:srgbClr val="5F5F5F"/>
                </a:solidFill>
                <a:latin typeface="Gill Sans MT" panose="020B0502020104020203" pitchFamily="34" charset="0"/>
                <a:cs typeface="Arial" panose="020B0604020202020204" pitchFamily="34" charset="0"/>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smtClean="0"/>
              <a:t>Click to edit Master subtitle style</a:t>
            </a:r>
            <a:endParaRPr lang="en-US" dirty="0"/>
          </a:p>
        </p:txBody>
      </p:sp>
      <p:sp>
        <p:nvSpPr>
          <p:cNvPr id="3" name="ClipArt Placeholder 2"/>
          <p:cNvSpPr>
            <a:spLocks noGrp="1"/>
          </p:cNvSpPr>
          <p:nvPr>
            <p:ph type="clipArt" sz="quarter" idx="13"/>
          </p:nvPr>
        </p:nvSpPr>
        <p:spPr>
          <a:xfrm>
            <a:off x="6202680" y="2245360"/>
            <a:ext cx="2933700" cy="4577080"/>
          </a:xfrm>
        </p:spPr>
        <p:txBody>
          <a:bodyPr rtlCol="0">
            <a:normAutofit/>
          </a:bodyPr>
          <a:lstStyle>
            <a:lvl1pPr marL="0" indent="0">
              <a:buNone/>
              <a:defRPr/>
            </a:lvl1pPr>
          </a:lstStyle>
          <a:p>
            <a:pPr lvl="0"/>
            <a:r>
              <a:rPr lang="en-US" noProof="0" smtClean="0"/>
              <a:t>Click icon to add clip art</a:t>
            </a:r>
            <a:endParaRPr lang="en-US" noProof="0" dirty="0"/>
          </a:p>
        </p:txBody>
      </p:sp>
    </p:spTree>
    <p:extLst>
      <p:ext uri="{BB962C8B-B14F-4D97-AF65-F5344CB8AC3E}">
        <p14:creationId xmlns:p14="http://schemas.microsoft.com/office/powerpoint/2010/main" val="1310519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9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5F5F5F"/>
                </a:solidFill>
              </a:defRPr>
            </a:lvl1pPr>
            <a:lvl2pPr>
              <a:defRPr>
                <a:solidFill>
                  <a:srgbClr val="5F5F5F"/>
                </a:solidFill>
              </a:defRPr>
            </a:lvl2pPr>
            <a:lvl3pPr>
              <a:defRPr>
                <a:solidFill>
                  <a:srgbClr val="5F5F5F"/>
                </a:solidFill>
              </a:defRPr>
            </a:lvl3pPr>
            <a:lvl4pPr>
              <a:defRPr>
                <a:solidFill>
                  <a:srgbClr val="5F5F5F"/>
                </a:solidFill>
              </a:defRPr>
            </a:lvl4pPr>
            <a:lvl5pPr>
              <a:defRPr>
                <a:solidFill>
                  <a:srgbClr val="5F5F5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fld id="{A58D6B6E-16FA-4CAE-B80D-ED6ADF558AA0}" type="slidenum">
              <a:rPr lang="en-IN" smtClean="0">
                <a:solidFill>
                  <a:srgbClr val="002A6C"/>
                </a:solidFill>
              </a:rPr>
              <a:pPr/>
              <a:t>‹#›</a:t>
            </a:fld>
            <a:endParaRPr lang="en-IN">
              <a:solidFill>
                <a:srgbClr val="002A6C"/>
              </a:solidFill>
            </a:endParaRPr>
          </a:p>
        </p:txBody>
      </p:sp>
    </p:spTree>
    <p:extLst>
      <p:ext uri="{BB962C8B-B14F-4D97-AF65-F5344CB8AC3E}">
        <p14:creationId xmlns:p14="http://schemas.microsoft.com/office/powerpoint/2010/main" val="15661999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900"/>
            </a:lvl1pPr>
          </a:lstStyle>
          <a:p>
            <a:r>
              <a:rPr lang="en-US" smtClean="0"/>
              <a:t>Click to edit Master title style</a:t>
            </a:r>
            <a:endParaRPr lang="en-US" dirty="0"/>
          </a:p>
        </p:txBody>
      </p:sp>
      <p:sp>
        <p:nvSpPr>
          <p:cNvPr id="3" name="Content Placeholder 2"/>
          <p:cNvSpPr>
            <a:spLocks noGrp="1"/>
          </p:cNvSpPr>
          <p:nvPr>
            <p:ph sz="half" idx="1"/>
          </p:nvPr>
        </p:nvSpPr>
        <p:spPr>
          <a:xfrm>
            <a:off x="502920" y="1813560"/>
            <a:ext cx="4442460" cy="5129425"/>
          </a:xfrm>
        </p:spPr>
        <p:txBody>
          <a:bodyPr/>
          <a:lstStyle>
            <a:lvl1pPr>
              <a:defRPr sz="3100">
                <a:solidFill>
                  <a:srgbClr val="5F5F5F"/>
                </a:solidFill>
              </a:defRPr>
            </a:lvl1pPr>
            <a:lvl2pPr>
              <a:defRPr sz="2700">
                <a:solidFill>
                  <a:srgbClr val="5F5F5F"/>
                </a:solidFill>
              </a:defRPr>
            </a:lvl2pPr>
            <a:lvl3pPr>
              <a:defRPr sz="2200">
                <a:solidFill>
                  <a:srgbClr val="5F5F5F"/>
                </a:solidFill>
              </a:defRPr>
            </a:lvl3pPr>
            <a:lvl4pPr>
              <a:defRPr sz="2000">
                <a:solidFill>
                  <a:srgbClr val="5F5F5F"/>
                </a:solidFill>
              </a:defRPr>
            </a:lvl4pPr>
            <a:lvl5pPr>
              <a:defRPr sz="2000">
                <a:solidFill>
                  <a:srgbClr val="5F5F5F"/>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3020" y="1813560"/>
            <a:ext cx="4442460" cy="5129425"/>
          </a:xfrm>
        </p:spPr>
        <p:txBody>
          <a:bodyPr/>
          <a:lstStyle>
            <a:lvl1pPr>
              <a:defRPr sz="3100">
                <a:solidFill>
                  <a:srgbClr val="5F5F5F"/>
                </a:solidFill>
              </a:defRPr>
            </a:lvl1pPr>
            <a:lvl2pPr>
              <a:defRPr sz="2700">
                <a:solidFill>
                  <a:srgbClr val="5F5F5F"/>
                </a:solidFill>
              </a:defRPr>
            </a:lvl2pPr>
            <a:lvl3pPr>
              <a:defRPr sz="2200">
                <a:solidFill>
                  <a:srgbClr val="5F5F5F"/>
                </a:solidFill>
              </a:defRPr>
            </a:lvl3pPr>
            <a:lvl4pPr>
              <a:defRPr sz="2000">
                <a:solidFill>
                  <a:srgbClr val="5F5F5F"/>
                </a:solidFill>
              </a:defRPr>
            </a:lvl4pPr>
            <a:lvl5pPr>
              <a:defRPr sz="2000">
                <a:solidFill>
                  <a:srgbClr val="5F5F5F"/>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D3A11EE9-B1D2-47C8-8DA7-4D1AE08C170F}" type="slidenum">
              <a:rPr lang="en-US">
                <a:solidFill>
                  <a:srgbClr val="002A6C"/>
                </a:solidFill>
              </a:rPr>
              <a:pPr>
                <a:defRPr/>
              </a:pPr>
              <a:t>‹#›</a:t>
            </a:fld>
            <a:endParaRPr lang="en-US" dirty="0">
              <a:solidFill>
                <a:srgbClr val="002A6C"/>
              </a:solidFill>
            </a:endParaRPr>
          </a:p>
        </p:txBody>
      </p:sp>
    </p:spTree>
    <p:extLst>
      <p:ext uri="{BB962C8B-B14F-4D97-AF65-F5344CB8AC3E}">
        <p14:creationId xmlns:p14="http://schemas.microsoft.com/office/powerpoint/2010/main" val="20624576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900"/>
            </a:lvl1pPr>
          </a:lstStyle>
          <a:p>
            <a:r>
              <a:rPr lang="en-US" smtClean="0"/>
              <a:t>Click to edit Master title style</a:t>
            </a:r>
            <a:endParaRPr lang="en-US" dirty="0"/>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700">
                <a:solidFill>
                  <a:srgbClr val="5F5F5F"/>
                </a:solidFill>
              </a:defRPr>
            </a:lvl1pPr>
            <a:lvl2pPr>
              <a:defRPr sz="2500">
                <a:solidFill>
                  <a:srgbClr val="5F5F5F"/>
                </a:solidFill>
              </a:defRPr>
            </a:lvl2pPr>
            <a:lvl3pPr>
              <a:defRPr sz="2200">
                <a:solidFill>
                  <a:srgbClr val="5F5F5F"/>
                </a:solidFill>
              </a:defRPr>
            </a:lvl3pPr>
            <a:lvl4pPr>
              <a:defRPr sz="2000">
                <a:solidFill>
                  <a:srgbClr val="5F5F5F"/>
                </a:solidFill>
              </a:defRPr>
            </a:lvl4pPr>
            <a:lvl5pPr>
              <a:defRPr sz="1800">
                <a:solidFill>
                  <a:srgbClr val="5F5F5F"/>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09528"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0"/>
          </p:nvPr>
        </p:nvSpPr>
        <p:spPr/>
        <p:txBody>
          <a:bodyPr/>
          <a:lstStyle>
            <a:lvl1pPr>
              <a:defRPr/>
            </a:lvl1pPr>
          </a:lstStyle>
          <a:p>
            <a:pPr>
              <a:defRPr/>
            </a:pPr>
            <a:fld id="{8F8E4E26-E8F4-4774-8B35-AE1755917925}" type="slidenum">
              <a:rPr lang="en-US">
                <a:solidFill>
                  <a:srgbClr val="002A6C"/>
                </a:solidFill>
              </a:rPr>
              <a:pPr>
                <a:defRPr/>
              </a:pPr>
              <a:t>‹#›</a:t>
            </a:fld>
            <a:endParaRPr lang="en-US" dirty="0">
              <a:solidFill>
                <a:srgbClr val="002A6C"/>
              </a:solidFill>
            </a:endParaRPr>
          </a:p>
        </p:txBody>
      </p:sp>
    </p:spTree>
    <p:extLst>
      <p:ext uri="{BB962C8B-B14F-4D97-AF65-F5344CB8AC3E}">
        <p14:creationId xmlns:p14="http://schemas.microsoft.com/office/powerpoint/2010/main" val="26750504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900"/>
            </a:lvl1pPr>
          </a:lstStyle>
          <a:p>
            <a:r>
              <a:rPr lang="en-US" smtClean="0"/>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B30E2C00-2B1A-482E-98AE-E902D11C88D0}" type="slidenum">
              <a:rPr lang="en-US">
                <a:solidFill>
                  <a:srgbClr val="002A6C"/>
                </a:solidFill>
              </a:rPr>
              <a:pPr>
                <a:defRPr/>
              </a:pPr>
              <a:t>‹#›</a:t>
            </a:fld>
            <a:endParaRPr lang="en-US" dirty="0">
              <a:solidFill>
                <a:srgbClr val="002A6C"/>
              </a:solidFill>
            </a:endParaRPr>
          </a:p>
        </p:txBody>
      </p:sp>
    </p:spTree>
    <p:extLst>
      <p:ext uri="{BB962C8B-B14F-4D97-AF65-F5344CB8AC3E}">
        <p14:creationId xmlns:p14="http://schemas.microsoft.com/office/powerpoint/2010/main" val="14468673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8B3BB08B-2EB8-40BE-B201-9B2F1E5B4B03}" type="slidenum">
              <a:rPr lang="en-US">
                <a:solidFill>
                  <a:srgbClr val="002A6C"/>
                </a:solidFill>
              </a:rPr>
              <a:pPr>
                <a:defRPr/>
              </a:pPr>
              <a:t>‹#›</a:t>
            </a:fld>
            <a:endParaRPr lang="en-US" dirty="0">
              <a:solidFill>
                <a:srgbClr val="002A6C"/>
              </a:solidFill>
            </a:endParaRPr>
          </a:p>
        </p:txBody>
      </p:sp>
    </p:spTree>
    <p:extLst>
      <p:ext uri="{BB962C8B-B14F-4D97-AF65-F5344CB8AC3E}">
        <p14:creationId xmlns:p14="http://schemas.microsoft.com/office/powerpoint/2010/main" val="39729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952240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763112" y="2076238"/>
            <a:ext cx="8465820" cy="1604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defTabSz="1018824">
              <a:defRPr/>
            </a:pPr>
            <a:r>
              <a:rPr lang="en-US" altLang="en-US" sz="3800" smtClean="0">
                <a:solidFill>
                  <a:srgbClr val="002A6C"/>
                </a:solidFill>
                <a:latin typeface="Gill Sans MT" pitchFamily="34" charset="0"/>
              </a:rPr>
              <a:t>For more information, please visit</a:t>
            </a:r>
          </a:p>
          <a:p>
            <a:pPr algn="ctr" defTabSz="1018824">
              <a:defRPr/>
            </a:pPr>
            <a:r>
              <a:rPr lang="en-US" altLang="en-US" sz="3800" b="1" smtClean="0">
                <a:solidFill>
                  <a:srgbClr val="002A6C"/>
                </a:solidFill>
                <a:latin typeface="Gill Sans MT" pitchFamily="34" charset="0"/>
              </a:rPr>
              <a:t>www.mcsprogram.org</a:t>
            </a:r>
          </a:p>
          <a:p>
            <a:pPr defTabSz="1018824">
              <a:defRPr/>
            </a:pPr>
            <a:endParaRPr lang="en-US" altLang="en-US" sz="2000" smtClean="0">
              <a:solidFill>
                <a:srgbClr val="000000"/>
              </a:solidFill>
            </a:endParaRPr>
          </a:p>
        </p:txBody>
      </p:sp>
      <p:sp>
        <p:nvSpPr>
          <p:cNvPr id="3" name="TextBox 2"/>
          <p:cNvSpPr txBox="1">
            <a:spLocks noChangeArrowheads="1"/>
          </p:cNvSpPr>
          <p:nvPr/>
        </p:nvSpPr>
        <p:spPr bwMode="auto">
          <a:xfrm>
            <a:off x="763112" y="4231640"/>
            <a:ext cx="8465820" cy="10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defTabSz="1018824">
              <a:defRPr/>
            </a:pPr>
            <a:r>
              <a:rPr lang="en-US" altLang="en-US" sz="1600" smtClean="0">
                <a:solidFill>
                  <a:srgbClr val="000000"/>
                </a:solidFill>
                <a:latin typeface="Gill Sans MT" pitchFamily="34" charset="0"/>
              </a:rPr>
              <a:t>This presentation was made possible by the generous support of the American people through the United States Agency for International Development (USAID), under the terms of the Cooperative Agreement AID-OAA-A-14-00028.  The contents are the responsibility of the authors and do not necessarily reflect the views of USAID or the United States Government.</a:t>
            </a:r>
          </a:p>
        </p:txBody>
      </p:sp>
      <p:sp>
        <p:nvSpPr>
          <p:cNvPr id="4" name="TextBox 3"/>
          <p:cNvSpPr txBox="1">
            <a:spLocks noChangeArrowheads="1"/>
          </p:cNvSpPr>
          <p:nvPr/>
        </p:nvSpPr>
        <p:spPr bwMode="auto">
          <a:xfrm>
            <a:off x="1056482" y="6822441"/>
            <a:ext cx="7879080" cy="430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just" defTabSz="1018824">
              <a:defRPr/>
            </a:pPr>
            <a:r>
              <a:rPr lang="en-US" altLang="en-US" sz="3100" baseline="30000" smtClean="0">
                <a:solidFill>
                  <a:srgbClr val="002A6C"/>
                </a:solidFill>
                <a:latin typeface="Gill Sans MT" pitchFamily="34" charset="0"/>
              </a:rPr>
              <a:t> facebook.com/MCSPglobal 			twitter.com/MCSPglobal</a:t>
            </a:r>
          </a:p>
        </p:txBody>
      </p:sp>
    </p:spTree>
    <p:extLst>
      <p:ext uri="{BB962C8B-B14F-4D97-AF65-F5344CB8AC3E}">
        <p14:creationId xmlns:p14="http://schemas.microsoft.com/office/powerpoint/2010/main" val="38322206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5"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4528224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5"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7277222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smtClean="0"/>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5"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219435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6" name="Footer Placeholder 5"/>
          <p:cNvSpPr>
            <a:spLocks noGrp="1"/>
          </p:cNvSpPr>
          <p:nvPr>
            <p:ph type="ftr" sz="quarter" idx="11"/>
          </p:nvPr>
        </p:nvSpPr>
        <p:spPr>
          <a:xfrm>
            <a:off x="3331845" y="7203865"/>
            <a:ext cx="3394710" cy="413808"/>
          </a:xfrm>
          <a:prstGeom prst="rect">
            <a:avLst/>
          </a:prstGeom>
        </p:spPr>
        <p:txBody>
          <a:bodyPr/>
          <a:lstStyle/>
          <a:p>
            <a:endParaRPr lang="en-US"/>
          </a:p>
        </p:txBody>
      </p:sp>
      <p:sp>
        <p:nvSpPr>
          <p:cNvPr id="7" name="Slide Number Placeholder 6"/>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2018753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8" name="Footer Placeholder 7"/>
          <p:cNvSpPr>
            <a:spLocks noGrp="1"/>
          </p:cNvSpPr>
          <p:nvPr>
            <p:ph type="ftr" sz="quarter" idx="11"/>
          </p:nvPr>
        </p:nvSpPr>
        <p:spPr>
          <a:xfrm>
            <a:off x="3331845" y="7203865"/>
            <a:ext cx="3394710" cy="413808"/>
          </a:xfrm>
          <a:prstGeom prst="rect">
            <a:avLst/>
          </a:prstGeom>
        </p:spPr>
        <p:txBody>
          <a:bodyPr/>
          <a:lstStyle/>
          <a:p>
            <a:endParaRPr lang="en-US"/>
          </a:p>
        </p:txBody>
      </p:sp>
      <p:sp>
        <p:nvSpPr>
          <p:cNvPr id="9" name="Slide Number Placeholder 8"/>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6161958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4" name="Footer Placeholder 3"/>
          <p:cNvSpPr>
            <a:spLocks noGrp="1"/>
          </p:cNvSpPr>
          <p:nvPr>
            <p:ph type="ftr" sz="quarter" idx="11"/>
          </p:nvPr>
        </p:nvSpPr>
        <p:spPr>
          <a:xfrm>
            <a:off x="3331845" y="7203865"/>
            <a:ext cx="3394710" cy="413808"/>
          </a:xfrm>
          <a:prstGeom prst="rect">
            <a:avLst/>
          </a:prstGeom>
        </p:spPr>
        <p:txBody>
          <a:bodyPr/>
          <a:lstStyle/>
          <a:p>
            <a:endParaRPr lang="en-US"/>
          </a:p>
        </p:txBody>
      </p:sp>
      <p:sp>
        <p:nvSpPr>
          <p:cNvPr id="5" name="Slide Number Placeholder 4"/>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5897060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3" name="Footer Placeholder 2"/>
          <p:cNvSpPr>
            <a:spLocks noGrp="1"/>
          </p:cNvSpPr>
          <p:nvPr>
            <p:ph type="ftr" sz="quarter" idx="11"/>
          </p:nvPr>
        </p:nvSpPr>
        <p:spPr>
          <a:xfrm>
            <a:off x="3331845" y="7203865"/>
            <a:ext cx="3394710" cy="413808"/>
          </a:xfrm>
          <a:prstGeom prst="rect">
            <a:avLst/>
          </a:prstGeom>
        </p:spPr>
        <p:txBody>
          <a:bodyPr/>
          <a:lstStyle/>
          <a:p>
            <a:endParaRPr lang="en-US"/>
          </a:p>
        </p:txBody>
      </p:sp>
      <p:sp>
        <p:nvSpPr>
          <p:cNvPr id="4" name="Slide Number Placeholder 3"/>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8958906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smtClean="0"/>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smtClean="0"/>
              <a:t>Click to edit Master text styles</a:t>
            </a:r>
          </a:p>
        </p:txBody>
      </p:sp>
      <p:sp>
        <p:nvSpPr>
          <p:cNvPr id="5" name="Date Placeholder 4"/>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6" name="Footer Placeholder 5"/>
          <p:cNvSpPr>
            <a:spLocks noGrp="1"/>
          </p:cNvSpPr>
          <p:nvPr>
            <p:ph type="ftr" sz="quarter" idx="11"/>
          </p:nvPr>
        </p:nvSpPr>
        <p:spPr>
          <a:xfrm>
            <a:off x="3331845" y="7203865"/>
            <a:ext cx="3394710" cy="413808"/>
          </a:xfrm>
          <a:prstGeom prst="rect">
            <a:avLst/>
          </a:prstGeom>
        </p:spPr>
        <p:txBody>
          <a:bodyPr/>
          <a:lstStyle/>
          <a:p>
            <a:endParaRPr lang="en-US"/>
          </a:p>
        </p:txBody>
      </p:sp>
      <p:sp>
        <p:nvSpPr>
          <p:cNvPr id="7" name="Slide Number Placeholder 6"/>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9482924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smtClean="0"/>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smtClean="0"/>
              <a:t>Click to edit Master text styles</a:t>
            </a:r>
          </a:p>
        </p:txBody>
      </p:sp>
      <p:sp>
        <p:nvSpPr>
          <p:cNvPr id="5" name="Date Placeholder 4"/>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6" name="Footer Placeholder 5"/>
          <p:cNvSpPr>
            <a:spLocks noGrp="1"/>
          </p:cNvSpPr>
          <p:nvPr>
            <p:ph type="ftr" sz="quarter" idx="11"/>
          </p:nvPr>
        </p:nvSpPr>
        <p:spPr>
          <a:xfrm>
            <a:off x="3331845" y="7203865"/>
            <a:ext cx="3394710" cy="413808"/>
          </a:xfrm>
          <a:prstGeom prst="rect">
            <a:avLst/>
          </a:prstGeom>
        </p:spPr>
        <p:txBody>
          <a:bodyPr/>
          <a:lstStyle/>
          <a:p>
            <a:endParaRPr lang="en-US"/>
          </a:p>
        </p:txBody>
      </p:sp>
      <p:sp>
        <p:nvSpPr>
          <p:cNvPr id="7" name="Slide Number Placeholder 6"/>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8323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7"/>
            <a:ext cx="8549640" cy="1543685"/>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lvl1pPr>
            <a:lvl2pPr marL="509412" indent="0">
              <a:buNone/>
              <a:defRPr sz="2000"/>
            </a:lvl2pPr>
            <a:lvl3pPr marL="1018824" indent="0">
              <a:buNone/>
              <a:defRPr sz="1800"/>
            </a:lvl3pPr>
            <a:lvl4pPr marL="1528237" indent="0">
              <a:buNone/>
              <a:defRPr sz="1600"/>
            </a:lvl4pPr>
            <a:lvl5pPr marL="2037649" indent="0">
              <a:buNone/>
              <a:defRPr sz="1600"/>
            </a:lvl5pPr>
            <a:lvl6pPr marL="2547061" indent="0">
              <a:buNone/>
              <a:defRPr sz="1600"/>
            </a:lvl6pPr>
            <a:lvl7pPr marL="3056473" indent="0">
              <a:buNone/>
              <a:defRPr sz="1600"/>
            </a:lvl7pPr>
            <a:lvl8pPr marL="3565886" indent="0">
              <a:buNone/>
              <a:defRPr sz="1600"/>
            </a:lvl8pPr>
            <a:lvl9pPr marL="4075298" indent="0">
              <a:buNone/>
              <a:defRPr sz="1600"/>
            </a:lvl9pPr>
          </a:lstStyle>
          <a:p>
            <a:pPr lvl="0"/>
            <a:r>
              <a:rPr lang="en-US" smtClean="0"/>
              <a:t>Click to edit Master text styles</a:t>
            </a:r>
          </a:p>
        </p:txBody>
      </p:sp>
    </p:spTree>
    <p:extLst>
      <p:ext uri="{BB962C8B-B14F-4D97-AF65-F5344CB8AC3E}">
        <p14:creationId xmlns:p14="http://schemas.microsoft.com/office/powerpoint/2010/main" val="20525845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5"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5669053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91515" y="7203865"/>
            <a:ext cx="2263140" cy="413808"/>
          </a:xfrm>
          <a:prstGeom prst="rect">
            <a:avLst/>
          </a:prstGeom>
        </p:spPr>
        <p:txBody>
          <a:bodyPr/>
          <a:lstStyle/>
          <a:p>
            <a:fld id="{1D8BD707-D9CF-40AE-B4C6-C98DA3205C09}" type="datetimeFigureOut">
              <a:rPr lang="en-US" smtClean="0"/>
              <a:t>2/8/2017</a:t>
            </a:fld>
            <a:endParaRPr lang="en-US"/>
          </a:p>
        </p:txBody>
      </p:sp>
      <p:sp>
        <p:nvSpPr>
          <p:cNvPr id="5" name="Footer Placeholder 4"/>
          <p:cNvSpPr>
            <a:spLocks noGrp="1"/>
          </p:cNvSpPr>
          <p:nvPr>
            <p:ph type="ftr" sz="quarter" idx="11"/>
          </p:nvPr>
        </p:nvSpPr>
        <p:spPr>
          <a:xfrm>
            <a:off x="3331845"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5" y="7203865"/>
            <a:ext cx="2263140" cy="413808"/>
          </a:xfrm>
          <a:prstGeom prst="rect">
            <a:avLst/>
          </a:prstGeom>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0271925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5"/>
            <a:ext cx="8549640" cy="276999"/>
          </a:xfrm>
          <a:prstGeom prst="rect">
            <a:avLst/>
          </a:prstGeom>
        </p:spPr>
        <p:txBody>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508762" y="4352545"/>
            <a:ext cx="7040879" cy="276999"/>
          </a:xfrm>
          <a:prstGeom prst="rect">
            <a:avLst/>
          </a:prstGeom>
        </p:spPr>
        <p:txBody>
          <a:bodyPr/>
          <a:lstStyle>
            <a:lvl1pPr>
              <a:defRPr/>
            </a:lvl1pPr>
          </a:lstStyle>
          <a:p>
            <a:r>
              <a:rPr lang="en-US" smtClean="0"/>
              <a:t>Click to edit Master subtitle style</a:t>
            </a:r>
            <a:endParaRPr/>
          </a:p>
        </p:txBody>
      </p:sp>
      <p:sp>
        <p:nvSpPr>
          <p:cNvPr id="4" name="Holder 4"/>
          <p:cNvSpPr>
            <a:spLocks noGrp="1"/>
          </p:cNvSpPr>
          <p:nvPr>
            <p:ph type="ftr" sz="quarter" idx="10"/>
          </p:nvPr>
        </p:nvSpPr>
        <p:spPr/>
        <p:txBody>
          <a:bodyPr/>
          <a:lstStyle>
            <a:lvl1pPr>
              <a:defRPr/>
            </a:lvl1pPr>
          </a:lstStyle>
          <a:p>
            <a:endParaRPr lang="en-US" altLang="en-US"/>
          </a:p>
        </p:txBody>
      </p:sp>
      <p:sp>
        <p:nvSpPr>
          <p:cNvPr id="5" name="Holder 5"/>
          <p:cNvSpPr>
            <a:spLocks noGrp="1"/>
          </p:cNvSpPr>
          <p:nvPr>
            <p:ph type="dt" sz="half" idx="11"/>
          </p:nvPr>
        </p:nvSpPr>
        <p:spPr/>
        <p:txBody>
          <a:bodyPr/>
          <a:lstStyle>
            <a:lvl1pPr>
              <a:defRPr/>
            </a:lvl1pPr>
          </a:lstStyle>
          <a:p>
            <a:fld id="{D2C42CCF-2499-C941-A8D5-DD783A4BA0E6}" type="datetimeFigureOut">
              <a:rPr lang="en-US" altLang="en-US"/>
              <a:pPr/>
              <a:t>2/8/2017</a:t>
            </a:fld>
            <a:endParaRPr lang="en-US" altLang="en-US"/>
          </a:p>
        </p:txBody>
      </p:sp>
      <p:sp>
        <p:nvSpPr>
          <p:cNvPr id="6" name="Holder 6"/>
          <p:cNvSpPr>
            <a:spLocks noGrp="1"/>
          </p:cNvSpPr>
          <p:nvPr>
            <p:ph type="sldNum" sz="quarter" idx="12"/>
          </p:nvPr>
        </p:nvSpPr>
        <p:spPr/>
        <p:txBody>
          <a:bodyPr/>
          <a:lstStyle>
            <a:lvl1pPr>
              <a:defRPr/>
            </a:lvl1pPr>
          </a:lstStyle>
          <a:p>
            <a:fld id="{2D03ED31-7CD4-3D4C-B748-E2EA752B91BA}" type="slidenum">
              <a:rPr lang="en-US" altLang="en-US"/>
              <a:pPr/>
              <a:t>‹#›</a:t>
            </a:fld>
            <a:endParaRPr lang="en-US" altLang="en-US"/>
          </a:p>
        </p:txBody>
      </p:sp>
    </p:spTree>
    <p:extLst>
      <p:ext uri="{BB962C8B-B14F-4D97-AF65-F5344CB8AC3E}">
        <p14:creationId xmlns:p14="http://schemas.microsoft.com/office/powerpoint/2010/main" val="26641812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068907" y="809383"/>
            <a:ext cx="7920586" cy="1477515"/>
          </a:xfrm>
        </p:spPr>
        <p:txBody>
          <a:bodyPr/>
          <a:lstStyle>
            <a:lvl1pPr>
              <a:defRPr sz="4660"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body" idx="1"/>
          </p:nvPr>
        </p:nvSpPr>
        <p:spPr/>
        <p:txBody>
          <a:bodyPr/>
          <a:lstStyle>
            <a:lvl1pPr>
              <a:defRPr b="0" i="0">
                <a:solidFill>
                  <a:schemeClr val="tx1"/>
                </a:solidFill>
              </a:defRPr>
            </a:lvl1pPr>
          </a:lstStyle>
          <a:p>
            <a:pPr lvl="0"/>
            <a:r>
              <a:rPr lang="en-US" smtClean="0"/>
              <a:t>Click to edit Master text styles</a:t>
            </a:r>
          </a:p>
        </p:txBody>
      </p:sp>
      <p:sp>
        <p:nvSpPr>
          <p:cNvPr id="5" name="Holder 4"/>
          <p:cNvSpPr>
            <a:spLocks noGrp="1"/>
          </p:cNvSpPr>
          <p:nvPr>
            <p:ph type="ftr" sz="quarter" idx="10"/>
          </p:nvPr>
        </p:nvSpPr>
        <p:spPr/>
        <p:txBody>
          <a:bodyPr/>
          <a:lstStyle>
            <a:lvl1pPr>
              <a:defRPr/>
            </a:lvl1pPr>
          </a:lstStyle>
          <a:p>
            <a:endParaRPr lang="en-US" altLang="en-US"/>
          </a:p>
        </p:txBody>
      </p:sp>
      <p:sp>
        <p:nvSpPr>
          <p:cNvPr id="6" name="Holder 5"/>
          <p:cNvSpPr>
            <a:spLocks noGrp="1"/>
          </p:cNvSpPr>
          <p:nvPr>
            <p:ph type="dt" sz="half" idx="11"/>
          </p:nvPr>
        </p:nvSpPr>
        <p:spPr/>
        <p:txBody>
          <a:bodyPr/>
          <a:lstStyle>
            <a:lvl1pPr>
              <a:defRPr/>
            </a:lvl1pPr>
          </a:lstStyle>
          <a:p>
            <a:fld id="{44989692-D3C7-4448-86FC-5C19B14B8F64}" type="datetimeFigureOut">
              <a:rPr lang="en-US" altLang="en-US"/>
              <a:pPr/>
              <a:t>2/8/2017</a:t>
            </a:fld>
            <a:endParaRPr lang="en-US" altLang="en-US"/>
          </a:p>
        </p:txBody>
      </p:sp>
      <p:sp>
        <p:nvSpPr>
          <p:cNvPr id="7" name="Holder 6"/>
          <p:cNvSpPr>
            <a:spLocks noGrp="1"/>
          </p:cNvSpPr>
          <p:nvPr>
            <p:ph type="sldNum" sz="quarter" idx="12"/>
          </p:nvPr>
        </p:nvSpPr>
        <p:spPr/>
        <p:txBody>
          <a:bodyPr/>
          <a:lstStyle>
            <a:lvl1pPr>
              <a:defRPr/>
            </a:lvl1pPr>
          </a:lstStyle>
          <a:p>
            <a:fld id="{616031ED-A9F9-BF4F-AC3B-4FAEA708E8BF}" type="slidenum">
              <a:rPr lang="en-US" altLang="en-US"/>
              <a:pPr/>
              <a:t>‹#›</a:t>
            </a:fld>
            <a:endParaRPr lang="en-US" altLang="en-US" sz="1320"/>
          </a:p>
        </p:txBody>
      </p:sp>
    </p:spTree>
    <p:extLst>
      <p:ext uri="{BB962C8B-B14F-4D97-AF65-F5344CB8AC3E}">
        <p14:creationId xmlns:p14="http://schemas.microsoft.com/office/powerpoint/2010/main" val="3848363875"/>
      </p:ext>
    </p:extLst>
  </p:cSld>
  <p:clrMapOvr>
    <a:masterClrMapping/>
  </p:clrMapOvr>
  <p:transition>
    <p:cut/>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068907" y="809383"/>
            <a:ext cx="7920586" cy="1477515"/>
          </a:xfrm>
        </p:spPr>
        <p:txBody>
          <a:bodyPr/>
          <a:lstStyle>
            <a:lvl1pPr>
              <a:defRPr sz="4660"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sz="half" idx="2"/>
          </p:nvPr>
        </p:nvSpPr>
        <p:spPr>
          <a:xfrm>
            <a:off x="502920" y="1787653"/>
            <a:ext cx="4375404" cy="276999"/>
          </a:xfrm>
          <a:prstGeom prst="rect">
            <a:avLst/>
          </a:prstGeom>
        </p:spPr>
        <p:txBody>
          <a:bodyPr/>
          <a:lstStyle>
            <a:lvl1pPr>
              <a:defRPr/>
            </a:lvl1pPr>
          </a:lstStyle>
          <a:p>
            <a:pPr lvl="0"/>
            <a:r>
              <a:rPr lang="en-US" smtClean="0"/>
              <a:t>Click to edit Master text styles</a:t>
            </a:r>
          </a:p>
        </p:txBody>
      </p:sp>
      <p:sp>
        <p:nvSpPr>
          <p:cNvPr id="4" name="Holder 4"/>
          <p:cNvSpPr>
            <a:spLocks noGrp="1"/>
          </p:cNvSpPr>
          <p:nvPr>
            <p:ph sz="half" idx="3"/>
          </p:nvPr>
        </p:nvSpPr>
        <p:spPr>
          <a:xfrm>
            <a:off x="5180075" y="1787653"/>
            <a:ext cx="4375404" cy="276999"/>
          </a:xfrm>
          <a:prstGeom prst="rect">
            <a:avLst/>
          </a:prstGeom>
        </p:spPr>
        <p:txBody>
          <a:bodyPr/>
          <a:lstStyle>
            <a:lvl1pPr>
              <a:defRPr/>
            </a:lvl1pPr>
          </a:lstStyle>
          <a:p>
            <a:pPr lvl="0"/>
            <a:r>
              <a:rPr lang="en-US" smtClean="0"/>
              <a:t>Click to edit Master text styles</a:t>
            </a:r>
          </a:p>
        </p:txBody>
      </p:sp>
      <p:sp>
        <p:nvSpPr>
          <p:cNvPr id="5" name="Holder 5"/>
          <p:cNvSpPr>
            <a:spLocks noGrp="1"/>
          </p:cNvSpPr>
          <p:nvPr>
            <p:ph type="ftr" sz="quarter" idx="10"/>
          </p:nvPr>
        </p:nvSpPr>
        <p:spPr/>
        <p:txBody>
          <a:bodyPr/>
          <a:lstStyle>
            <a:lvl1pPr>
              <a:defRPr/>
            </a:lvl1pPr>
          </a:lstStyle>
          <a:p>
            <a:endParaRPr lang="en-US" altLang="en-US"/>
          </a:p>
        </p:txBody>
      </p:sp>
      <p:sp>
        <p:nvSpPr>
          <p:cNvPr id="6" name="Holder 6"/>
          <p:cNvSpPr>
            <a:spLocks noGrp="1"/>
          </p:cNvSpPr>
          <p:nvPr>
            <p:ph type="dt" sz="half" idx="11"/>
          </p:nvPr>
        </p:nvSpPr>
        <p:spPr/>
        <p:txBody>
          <a:bodyPr/>
          <a:lstStyle>
            <a:lvl1pPr>
              <a:defRPr/>
            </a:lvl1pPr>
          </a:lstStyle>
          <a:p>
            <a:fld id="{CAE8FABA-0DBF-3747-A6DD-B8107ADDC88D}" type="datetimeFigureOut">
              <a:rPr lang="en-US" altLang="en-US"/>
              <a:pPr/>
              <a:t>2/8/2017</a:t>
            </a:fld>
            <a:endParaRPr lang="en-US" altLang="en-US"/>
          </a:p>
        </p:txBody>
      </p:sp>
      <p:sp>
        <p:nvSpPr>
          <p:cNvPr id="7" name="Holder 7"/>
          <p:cNvSpPr>
            <a:spLocks noGrp="1"/>
          </p:cNvSpPr>
          <p:nvPr>
            <p:ph type="sldNum" sz="quarter" idx="12"/>
          </p:nvPr>
        </p:nvSpPr>
        <p:spPr/>
        <p:txBody>
          <a:bodyPr/>
          <a:lstStyle>
            <a:lvl1pPr>
              <a:defRPr/>
            </a:lvl1pPr>
          </a:lstStyle>
          <a:p>
            <a:fld id="{189AE3AB-2769-0348-A6F3-8BA189FFD605}" type="slidenum">
              <a:rPr lang="en-US" altLang="en-US"/>
              <a:pPr/>
              <a:t>‹#›</a:t>
            </a:fld>
            <a:endParaRPr lang="en-US" altLang="en-US" sz="1320"/>
          </a:p>
        </p:txBody>
      </p:sp>
    </p:spTree>
    <p:extLst>
      <p:ext uri="{BB962C8B-B14F-4D97-AF65-F5344CB8AC3E}">
        <p14:creationId xmlns:p14="http://schemas.microsoft.com/office/powerpoint/2010/main" val="91755373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068907" y="809383"/>
            <a:ext cx="7920586" cy="1477515"/>
          </a:xfrm>
        </p:spPr>
        <p:txBody>
          <a:bodyPr/>
          <a:lstStyle>
            <a:lvl1pPr>
              <a:defRPr sz="4660"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ftr" sz="quarter" idx="10"/>
          </p:nvPr>
        </p:nvSpPr>
        <p:spPr/>
        <p:txBody>
          <a:bodyPr/>
          <a:lstStyle>
            <a:lvl1pPr>
              <a:defRPr/>
            </a:lvl1pPr>
          </a:lstStyle>
          <a:p>
            <a:endParaRPr lang="en-US" altLang="en-US"/>
          </a:p>
        </p:txBody>
      </p:sp>
      <p:sp>
        <p:nvSpPr>
          <p:cNvPr id="4" name="Holder 4"/>
          <p:cNvSpPr>
            <a:spLocks noGrp="1"/>
          </p:cNvSpPr>
          <p:nvPr>
            <p:ph type="dt" sz="half" idx="11"/>
          </p:nvPr>
        </p:nvSpPr>
        <p:spPr/>
        <p:txBody>
          <a:bodyPr/>
          <a:lstStyle>
            <a:lvl1pPr>
              <a:defRPr/>
            </a:lvl1pPr>
          </a:lstStyle>
          <a:p>
            <a:fld id="{07B460CD-7A18-C343-AED9-07DEC835A209}" type="datetimeFigureOut">
              <a:rPr lang="en-US" altLang="en-US"/>
              <a:pPr/>
              <a:t>2/8/2017</a:t>
            </a:fld>
            <a:endParaRPr lang="en-US" altLang="en-US"/>
          </a:p>
        </p:txBody>
      </p:sp>
      <p:sp>
        <p:nvSpPr>
          <p:cNvPr id="5" name="Holder 5"/>
          <p:cNvSpPr>
            <a:spLocks noGrp="1"/>
          </p:cNvSpPr>
          <p:nvPr>
            <p:ph type="sldNum" sz="quarter" idx="12"/>
          </p:nvPr>
        </p:nvSpPr>
        <p:spPr/>
        <p:txBody>
          <a:bodyPr/>
          <a:lstStyle>
            <a:lvl1pPr>
              <a:defRPr/>
            </a:lvl1pPr>
          </a:lstStyle>
          <a:p>
            <a:fld id="{2BC94B8E-75C0-4348-8219-613B539B1B16}" type="slidenum">
              <a:rPr lang="en-US" altLang="en-US"/>
              <a:pPr/>
              <a:t>‹#›</a:t>
            </a:fld>
            <a:endParaRPr lang="en-US" altLang="en-US" sz="1320"/>
          </a:p>
        </p:txBody>
      </p:sp>
    </p:spTree>
    <p:extLst>
      <p:ext uri="{BB962C8B-B14F-4D97-AF65-F5344CB8AC3E}">
        <p14:creationId xmlns:p14="http://schemas.microsoft.com/office/powerpoint/2010/main" val="4442589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bk object 16"/>
          <p:cNvSpPr>
            <a:spLocks/>
          </p:cNvSpPr>
          <p:nvPr/>
        </p:nvSpPr>
        <p:spPr bwMode="auto">
          <a:xfrm>
            <a:off x="6985" y="1"/>
            <a:ext cx="0" cy="1387158"/>
          </a:xfrm>
          <a:custGeom>
            <a:avLst/>
            <a:gdLst>
              <a:gd name="T0" fmla="*/ 0 h 1386840"/>
              <a:gd name="T1" fmla="*/ 113943 h 1386840"/>
              <a:gd name="T2" fmla="*/ 0 60000 65536"/>
              <a:gd name="T3" fmla="*/ 0 60000 65536"/>
            </a:gdLst>
            <a:ahLst/>
            <a:cxnLst>
              <a:cxn ang="T2">
                <a:pos x="0" y="T0"/>
              </a:cxn>
              <a:cxn ang="T3">
                <a:pos x="0" y="T1"/>
              </a:cxn>
            </a:cxnLst>
            <a:rect l="0" t="0" r="r" b="b"/>
            <a:pathLst>
              <a:path h="1386840">
                <a:moveTo>
                  <a:pt x="0" y="0"/>
                </a:moveTo>
                <a:lnTo>
                  <a:pt x="0" y="1386281"/>
                </a:lnTo>
              </a:path>
            </a:pathLst>
          </a:custGeom>
          <a:noFill/>
          <a:ln w="15519">
            <a:solidFill>
              <a:srgbClr val="D8A31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pPr eaLnBrk="0" fontAlgn="base" hangingPunct="0">
              <a:spcBef>
                <a:spcPct val="0"/>
              </a:spcBef>
              <a:spcAft>
                <a:spcPct val="0"/>
              </a:spcAft>
            </a:pPr>
            <a:endParaRPr lang="en-US" sz="1980">
              <a:solidFill>
                <a:srgbClr val="000000"/>
              </a:solidFill>
              <a:latin typeface="Arial" charset="0"/>
              <a:cs typeface="Arial" charset="0"/>
            </a:endParaRPr>
          </a:p>
        </p:txBody>
      </p:sp>
      <p:sp>
        <p:nvSpPr>
          <p:cNvPr id="5" name="Holder 2"/>
          <p:cNvSpPr>
            <a:spLocks noGrp="1"/>
          </p:cNvSpPr>
          <p:nvPr>
            <p:ph type="ftr" sz="quarter" idx="10"/>
          </p:nvPr>
        </p:nvSpPr>
        <p:spPr/>
        <p:txBody>
          <a:bodyPr/>
          <a:lstStyle>
            <a:lvl1pPr>
              <a:defRPr/>
            </a:lvl1pPr>
          </a:lstStyle>
          <a:p>
            <a:endParaRPr lang="en-US" altLang="en-US"/>
          </a:p>
        </p:txBody>
      </p:sp>
      <p:sp>
        <p:nvSpPr>
          <p:cNvPr id="6" name="Holder 3"/>
          <p:cNvSpPr>
            <a:spLocks noGrp="1"/>
          </p:cNvSpPr>
          <p:nvPr>
            <p:ph type="dt" sz="half" idx="11"/>
          </p:nvPr>
        </p:nvSpPr>
        <p:spPr/>
        <p:txBody>
          <a:bodyPr/>
          <a:lstStyle>
            <a:lvl1pPr>
              <a:defRPr/>
            </a:lvl1pPr>
          </a:lstStyle>
          <a:p>
            <a:fld id="{43828119-58CB-D34B-93D3-AF8DA270345A}" type="datetimeFigureOut">
              <a:rPr lang="en-US" altLang="en-US"/>
              <a:pPr/>
              <a:t>2/8/2017</a:t>
            </a:fld>
            <a:endParaRPr lang="en-US" altLang="en-US"/>
          </a:p>
        </p:txBody>
      </p:sp>
      <p:sp>
        <p:nvSpPr>
          <p:cNvPr id="7" name="Holder 4"/>
          <p:cNvSpPr>
            <a:spLocks noGrp="1"/>
          </p:cNvSpPr>
          <p:nvPr>
            <p:ph type="sldNum" sz="quarter" idx="12"/>
          </p:nvPr>
        </p:nvSpPr>
        <p:spPr/>
        <p:txBody>
          <a:bodyPr/>
          <a:lstStyle>
            <a:lvl1pPr>
              <a:defRPr/>
            </a:lvl1pPr>
          </a:lstStyle>
          <a:p>
            <a:fld id="{74A5C7BB-E951-D545-860F-C0863877D5DA}" type="slidenum">
              <a:rPr lang="en-US" altLang="en-US"/>
              <a:pPr/>
              <a:t>‹#›</a:t>
            </a:fld>
            <a:endParaRPr lang="en-US" altLang="en-US" sz="1320"/>
          </a:p>
        </p:txBody>
      </p:sp>
    </p:spTree>
    <p:extLst>
      <p:ext uri="{BB962C8B-B14F-4D97-AF65-F5344CB8AC3E}">
        <p14:creationId xmlns:p14="http://schemas.microsoft.com/office/powerpoint/2010/main" val="14076533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27699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2058594"/>
            <a:ext cx="4444207" cy="406265"/>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1828193"/>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2058594"/>
            <a:ext cx="4445953" cy="406265"/>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1828193"/>
          </a:xfrm>
        </p:spPr>
        <p:txBody>
          <a:bodyPr/>
          <a:lstStyle>
            <a:lvl1pPr>
              <a:defRPr sz="2640"/>
            </a:lvl1pPr>
            <a:lvl2pPr>
              <a:defRPr sz="2200"/>
            </a:lvl2pPr>
            <a:lvl3pPr>
              <a:defRPr sz="1980"/>
            </a:lvl3pPr>
            <a:lvl4pPr>
              <a:defRPr sz="1760"/>
            </a:lvl4pPr>
            <a:lvl5pPr>
              <a:defRPr sz="1760"/>
            </a:lvl5pPr>
            <a:lvl6pPr>
              <a:defRPr sz="1760"/>
            </a:lvl6pPr>
            <a:lvl7pPr>
              <a:defRPr sz="1760"/>
            </a:lvl7pPr>
            <a:lvl8pPr>
              <a:defRPr sz="1760"/>
            </a:lvl8pPr>
            <a:lvl9pPr>
              <a:defRPr sz="176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p:txBody>
          <a:bodyPr/>
          <a:lstStyle>
            <a:lvl1pPr>
              <a:defRPr/>
            </a:lvl1pPr>
          </a:lstStyle>
          <a:p>
            <a:fld id="{84AF1105-6001-3242-A9CC-9D5F74480CEF}" type="slidenum">
              <a:rPr lang="en-US" altLang="en-US"/>
              <a:pPr/>
              <a:t>‹#›</a:t>
            </a:fld>
            <a:endParaRPr lang="en-US" altLang="en-US" sz="1320"/>
          </a:p>
        </p:txBody>
      </p:sp>
      <p:sp>
        <p:nvSpPr>
          <p:cNvPr id="8" name="Rectangle 7"/>
          <p:cNvSpPr>
            <a:spLocks noGrp="1" noChangeArrowheads="1"/>
          </p:cNvSpPr>
          <p:nvPr>
            <p:ph type="ftr"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1632547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317" y="1813560"/>
            <a:ext cx="4185762" cy="44907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69720" y="1813560"/>
            <a:ext cx="4185761" cy="44907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7572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05963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17708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32788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626447"/>
            <a:ext cx="3309144" cy="5316538"/>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Tree>
    <p:extLst>
      <p:ext uri="{BB962C8B-B14F-4D97-AF65-F5344CB8AC3E}">
        <p14:creationId xmlns:p14="http://schemas.microsoft.com/office/powerpoint/2010/main" val="2889801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pPr lvl="0"/>
            <a:endParaRPr lang="en-US" noProof="0" smtClean="0"/>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Tree>
    <p:extLst>
      <p:ext uri="{BB962C8B-B14F-4D97-AF65-F5344CB8AC3E}">
        <p14:creationId xmlns:p14="http://schemas.microsoft.com/office/powerpoint/2010/main" val="4190400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4.xml"/><Relationship Id="rId7"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1016318" y="311256"/>
            <a:ext cx="853916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ctr" anchorCtr="0" compatLnSpc="1">
            <a:prstTxWarp prst="textNoShape">
              <a:avLst/>
            </a:prstTxWarp>
          </a:bodyPr>
          <a:lstStyle/>
          <a:p>
            <a:pPr lvl="0"/>
            <a:r>
              <a:rPr lang="en-US" altLang="en-US" smtClean="0"/>
              <a:t>Click to edit Master title style</a:t>
            </a:r>
          </a:p>
        </p:txBody>
      </p:sp>
      <p:sp>
        <p:nvSpPr>
          <p:cNvPr id="2051" name="Rectangle 4"/>
          <p:cNvSpPr>
            <a:spLocks noGrp="1" noChangeArrowheads="1"/>
          </p:cNvSpPr>
          <p:nvPr>
            <p:ph type="body" idx="1"/>
          </p:nvPr>
        </p:nvSpPr>
        <p:spPr bwMode="auto">
          <a:xfrm>
            <a:off x="1016318" y="1813560"/>
            <a:ext cx="8539163" cy="449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2" name="Line 6"/>
          <p:cNvSpPr>
            <a:spLocks noChangeShapeType="1"/>
          </p:cNvSpPr>
          <p:nvPr/>
        </p:nvSpPr>
        <p:spPr bwMode="auto">
          <a:xfrm>
            <a:off x="1397000" y="7340600"/>
            <a:ext cx="83261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882" tIns="50941" rIns="101882" bIns="50941"/>
          <a:lstStyle/>
          <a:p>
            <a:pPr eaLnBrk="0" fontAlgn="base" hangingPunct="0">
              <a:spcBef>
                <a:spcPct val="0"/>
              </a:spcBef>
              <a:spcAft>
                <a:spcPct val="0"/>
              </a:spcAft>
            </a:pPr>
            <a:endParaRPr lang="en-US" smtClean="0">
              <a:solidFill>
                <a:srgbClr val="FFFFFF"/>
              </a:solidFill>
              <a:cs typeface="Arial" pitchFamily="34" charset="0"/>
            </a:endParaRPr>
          </a:p>
        </p:txBody>
      </p:sp>
    </p:spTree>
    <p:extLst>
      <p:ext uri="{BB962C8B-B14F-4D97-AF65-F5344CB8AC3E}">
        <p14:creationId xmlns:p14="http://schemas.microsoft.com/office/powerpoint/2010/main" val="1601603085"/>
      </p:ext>
    </p:extLst>
  </p:cSld>
  <p:clrMap bg1="dk2" tx1="lt1" bg2="dk1"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xStyles>
    <p:titleStyle>
      <a:lvl1pPr algn="l" rtl="0" eaLnBrk="0" fontAlgn="base" hangingPunct="0">
        <a:spcBef>
          <a:spcPct val="0"/>
        </a:spcBef>
        <a:spcAft>
          <a:spcPct val="0"/>
        </a:spcAft>
        <a:defRPr sz="4000" b="1">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Arial" pitchFamily="34" charset="0"/>
        </a:defRPr>
      </a:lvl2pPr>
      <a:lvl3pPr algn="l" rtl="0" eaLnBrk="0" fontAlgn="base" hangingPunct="0">
        <a:spcBef>
          <a:spcPct val="0"/>
        </a:spcBef>
        <a:spcAft>
          <a:spcPct val="0"/>
        </a:spcAft>
        <a:defRPr sz="4000" b="1">
          <a:solidFill>
            <a:schemeClr val="tx1"/>
          </a:solidFill>
          <a:latin typeface="Arial" pitchFamily="34" charset="0"/>
        </a:defRPr>
      </a:lvl3pPr>
      <a:lvl4pPr algn="l" rtl="0" eaLnBrk="0" fontAlgn="base" hangingPunct="0">
        <a:spcBef>
          <a:spcPct val="0"/>
        </a:spcBef>
        <a:spcAft>
          <a:spcPct val="0"/>
        </a:spcAft>
        <a:defRPr sz="4000" b="1">
          <a:solidFill>
            <a:schemeClr val="tx1"/>
          </a:solidFill>
          <a:latin typeface="Arial" pitchFamily="34" charset="0"/>
        </a:defRPr>
      </a:lvl4pPr>
      <a:lvl5pPr algn="l" rtl="0" eaLnBrk="0" fontAlgn="base" hangingPunct="0">
        <a:spcBef>
          <a:spcPct val="0"/>
        </a:spcBef>
        <a:spcAft>
          <a:spcPct val="0"/>
        </a:spcAft>
        <a:defRPr sz="4000" b="1">
          <a:solidFill>
            <a:schemeClr val="tx1"/>
          </a:solidFill>
          <a:latin typeface="Arial" pitchFamily="34" charset="0"/>
        </a:defRPr>
      </a:lvl5pPr>
      <a:lvl6pPr marL="509412" algn="l" rtl="0" fontAlgn="base">
        <a:spcBef>
          <a:spcPct val="0"/>
        </a:spcBef>
        <a:spcAft>
          <a:spcPct val="0"/>
        </a:spcAft>
        <a:defRPr sz="4000" b="1">
          <a:solidFill>
            <a:schemeClr val="tx1"/>
          </a:solidFill>
          <a:latin typeface="Arial" pitchFamily="34" charset="0"/>
        </a:defRPr>
      </a:lvl6pPr>
      <a:lvl7pPr marL="1018824" algn="l" rtl="0" fontAlgn="base">
        <a:spcBef>
          <a:spcPct val="0"/>
        </a:spcBef>
        <a:spcAft>
          <a:spcPct val="0"/>
        </a:spcAft>
        <a:defRPr sz="4000" b="1">
          <a:solidFill>
            <a:schemeClr val="tx1"/>
          </a:solidFill>
          <a:latin typeface="Arial" pitchFamily="34" charset="0"/>
        </a:defRPr>
      </a:lvl7pPr>
      <a:lvl8pPr marL="1528237" algn="l" rtl="0" fontAlgn="base">
        <a:spcBef>
          <a:spcPct val="0"/>
        </a:spcBef>
        <a:spcAft>
          <a:spcPct val="0"/>
        </a:spcAft>
        <a:defRPr sz="4000" b="1">
          <a:solidFill>
            <a:schemeClr val="tx1"/>
          </a:solidFill>
          <a:latin typeface="Arial" pitchFamily="34" charset="0"/>
        </a:defRPr>
      </a:lvl8pPr>
      <a:lvl9pPr marL="2037649" algn="l" rtl="0" fontAlgn="base">
        <a:spcBef>
          <a:spcPct val="0"/>
        </a:spcBef>
        <a:spcAft>
          <a:spcPct val="0"/>
        </a:spcAft>
        <a:defRPr sz="4000" b="1">
          <a:solidFill>
            <a:schemeClr val="tx1"/>
          </a:solidFill>
          <a:latin typeface="Arial" pitchFamily="34" charset="0"/>
        </a:defRPr>
      </a:lvl9pPr>
    </p:titleStyle>
    <p:bodyStyle>
      <a:lvl1pPr marL="382059" indent="-382059" algn="l" rtl="0" eaLnBrk="0" fontAlgn="base" hangingPunct="0">
        <a:spcBef>
          <a:spcPct val="20000"/>
        </a:spcBef>
        <a:spcAft>
          <a:spcPct val="20000"/>
        </a:spcAft>
        <a:buClr>
          <a:schemeClr val="hlink"/>
        </a:buClr>
        <a:buFont typeface="Wingdings" pitchFamily="2" charset="2"/>
        <a:buChar char="§"/>
        <a:defRPr sz="2900">
          <a:solidFill>
            <a:schemeClr val="tx1"/>
          </a:solidFill>
          <a:latin typeface="+mn-lt"/>
          <a:ea typeface="+mn-ea"/>
          <a:cs typeface="+mn-cs"/>
        </a:defRPr>
      </a:lvl1pPr>
      <a:lvl2pPr marL="827795" indent="-318383" algn="l" rtl="0" eaLnBrk="0" fontAlgn="base" hangingPunct="0">
        <a:spcBef>
          <a:spcPct val="20000"/>
        </a:spcBef>
        <a:spcAft>
          <a:spcPct val="20000"/>
        </a:spcAft>
        <a:buClr>
          <a:schemeClr val="hlink"/>
        </a:buClr>
        <a:buFont typeface="Wingdings" pitchFamily="2" charset="2"/>
        <a:buChar char="§"/>
        <a:defRPr sz="2700">
          <a:solidFill>
            <a:schemeClr val="tx1"/>
          </a:solidFill>
          <a:latin typeface="+mn-lt"/>
        </a:defRPr>
      </a:lvl2pPr>
      <a:lvl3pPr marL="1273531"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mn-lt"/>
        </a:defRPr>
      </a:lvl3pPr>
      <a:lvl4pPr marL="1782943"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mn-lt"/>
        </a:defRPr>
      </a:lvl4pPr>
      <a:lvl5pPr marL="2292355"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mn-lt"/>
        </a:defRPr>
      </a:lvl5pPr>
      <a:lvl6pPr marL="2801767"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6pPr>
      <a:lvl7pPr marL="3311180"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7pPr>
      <a:lvl8pPr marL="3820592"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8pPr>
      <a:lvl9pPr marL="4330004"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6"/>
          <p:cNvSpPr/>
          <p:nvPr/>
        </p:nvSpPr>
        <p:spPr>
          <a:xfrm>
            <a:off x="0" y="2849880"/>
            <a:ext cx="10058400" cy="4922520"/>
          </a:xfrm>
          <a:prstGeom prst="rect">
            <a:avLst/>
          </a:prstGeom>
          <a:gradFill>
            <a:gsLst>
              <a:gs pos="80000">
                <a:srgbClr val="FFFFFF"/>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18824">
              <a:defRPr/>
            </a:pPr>
            <a:endParaRPr lang="en-US" sz="2000">
              <a:solidFill>
                <a:srgbClr val="777777"/>
              </a:solidFill>
            </a:endParaRPr>
          </a:p>
        </p:txBody>
      </p:sp>
      <p:sp>
        <p:nvSpPr>
          <p:cNvPr id="1027" name="Title Placeholder 1"/>
          <p:cNvSpPr>
            <a:spLocks noGrp="1"/>
          </p:cNvSpPr>
          <p:nvPr>
            <p:ph type="title"/>
          </p:nvPr>
        </p:nvSpPr>
        <p:spPr bwMode="auto">
          <a:xfrm>
            <a:off x="502920" y="311256"/>
            <a:ext cx="905256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82" tIns="50941" rIns="101882" bIns="50941"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502920" y="1813560"/>
            <a:ext cx="9052560" cy="512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82" tIns="50941" rIns="101882" bIns="5094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7208520" y="7203864"/>
            <a:ext cx="2346960" cy="413808"/>
          </a:xfrm>
          <a:prstGeom prst="rect">
            <a:avLst/>
          </a:prstGeom>
        </p:spPr>
        <p:txBody>
          <a:bodyPr vert="horz" lIns="101882" tIns="50941" rIns="101882" bIns="50941" rtlCol="0" anchor="ctr"/>
          <a:lstStyle>
            <a:lvl1pPr algn="r" fontAlgn="auto">
              <a:spcBef>
                <a:spcPts val="0"/>
              </a:spcBef>
              <a:spcAft>
                <a:spcPts val="0"/>
              </a:spcAft>
              <a:defRPr sz="1200">
                <a:solidFill>
                  <a:schemeClr val="tx2"/>
                </a:solidFill>
                <a:latin typeface="Gill Sans MT" panose="020B0502020104020203" pitchFamily="34" charset="0"/>
                <a:cs typeface="+mn-cs"/>
              </a:defRPr>
            </a:lvl1pPr>
          </a:lstStyle>
          <a:p>
            <a:pPr defTabSz="1018824">
              <a:defRPr/>
            </a:pPr>
            <a:fld id="{6F7FF5F5-22A0-4726-B52E-FB886CBB5E64}" type="slidenum">
              <a:rPr lang="en-US">
                <a:solidFill>
                  <a:srgbClr val="002A6C"/>
                </a:solidFill>
              </a:rPr>
              <a:pPr defTabSz="1018824">
                <a:defRPr/>
              </a:pPr>
              <a:t>‹#›</a:t>
            </a:fld>
            <a:endParaRPr lang="en-US" dirty="0">
              <a:solidFill>
                <a:srgbClr val="002A6C"/>
              </a:solidFill>
            </a:endParaRPr>
          </a:p>
        </p:txBody>
      </p:sp>
      <p:sp>
        <p:nvSpPr>
          <p:cNvPr id="11" name="Slide Number Placeholder 5"/>
          <p:cNvSpPr txBox="1">
            <a:spLocks/>
          </p:cNvSpPr>
          <p:nvPr/>
        </p:nvSpPr>
        <p:spPr>
          <a:xfrm>
            <a:off x="7208520" y="7203864"/>
            <a:ext cx="2346960" cy="413808"/>
          </a:xfrm>
          <a:prstGeom prst="rect">
            <a:avLst/>
          </a:prstGeom>
        </p:spPr>
        <p:txBody>
          <a:bodyPr lIns="101882" tIns="50941" rIns="101882" bIns="50941"/>
          <a:lstStyle>
            <a:defPPr>
              <a:defRPr lang="en-US"/>
            </a:defPPr>
            <a:lvl1pPr marL="0" algn="l" defTabSz="914400" rtl="0" eaLnBrk="1" latinLnBrk="0" hangingPunct="1">
              <a:defRPr sz="1800" kern="1200">
                <a:solidFill>
                  <a:srgbClr val="9DBFE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dirty="0"/>
          </a:p>
        </p:txBody>
      </p:sp>
    </p:spTree>
    <p:extLst>
      <p:ext uri="{BB962C8B-B14F-4D97-AF65-F5344CB8AC3E}">
        <p14:creationId xmlns:p14="http://schemas.microsoft.com/office/powerpoint/2010/main" val="1207646941"/>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Lst>
  <p:timing>
    <p:tnLst>
      <p:par>
        <p:cTn id="1" dur="indefinite" restart="never" nodeType="tmRoot"/>
      </p:par>
    </p:tnLst>
  </p:timing>
  <p:txStyles>
    <p:titleStyle>
      <a:lvl1pPr algn="ctr" rtl="0" eaLnBrk="1" fontAlgn="base" hangingPunct="1">
        <a:spcBef>
          <a:spcPct val="0"/>
        </a:spcBef>
        <a:spcAft>
          <a:spcPct val="0"/>
        </a:spcAft>
        <a:defRPr sz="3900" kern="1200">
          <a:solidFill>
            <a:srgbClr val="002A6C"/>
          </a:solidFill>
          <a:latin typeface="Gill Sans MT" panose="020B0502020104020203" pitchFamily="34" charset="0"/>
          <a:ea typeface="+mj-ea"/>
          <a:cs typeface="Arial" panose="020B0604020202020204" pitchFamily="34" charset="0"/>
        </a:defRPr>
      </a:lvl1pPr>
      <a:lvl2pPr algn="ctr" rtl="0" eaLnBrk="1" fontAlgn="base" hangingPunct="1">
        <a:spcBef>
          <a:spcPct val="0"/>
        </a:spcBef>
        <a:spcAft>
          <a:spcPct val="0"/>
        </a:spcAft>
        <a:defRPr sz="3900">
          <a:solidFill>
            <a:srgbClr val="002A6C"/>
          </a:solidFill>
          <a:latin typeface="Gill Sans MT" pitchFamily="34" charset="0"/>
          <a:cs typeface="Arial" charset="0"/>
        </a:defRPr>
      </a:lvl2pPr>
      <a:lvl3pPr algn="ctr" rtl="0" eaLnBrk="1" fontAlgn="base" hangingPunct="1">
        <a:spcBef>
          <a:spcPct val="0"/>
        </a:spcBef>
        <a:spcAft>
          <a:spcPct val="0"/>
        </a:spcAft>
        <a:defRPr sz="3900">
          <a:solidFill>
            <a:srgbClr val="002A6C"/>
          </a:solidFill>
          <a:latin typeface="Gill Sans MT" pitchFamily="34" charset="0"/>
          <a:cs typeface="Arial" charset="0"/>
        </a:defRPr>
      </a:lvl3pPr>
      <a:lvl4pPr algn="ctr" rtl="0" eaLnBrk="1" fontAlgn="base" hangingPunct="1">
        <a:spcBef>
          <a:spcPct val="0"/>
        </a:spcBef>
        <a:spcAft>
          <a:spcPct val="0"/>
        </a:spcAft>
        <a:defRPr sz="3900">
          <a:solidFill>
            <a:srgbClr val="002A6C"/>
          </a:solidFill>
          <a:latin typeface="Gill Sans MT" pitchFamily="34" charset="0"/>
          <a:cs typeface="Arial" charset="0"/>
        </a:defRPr>
      </a:lvl4pPr>
      <a:lvl5pPr algn="ctr" rtl="0" eaLnBrk="1" fontAlgn="base" hangingPunct="1">
        <a:spcBef>
          <a:spcPct val="0"/>
        </a:spcBef>
        <a:spcAft>
          <a:spcPct val="0"/>
        </a:spcAft>
        <a:defRPr sz="3900">
          <a:solidFill>
            <a:srgbClr val="002A6C"/>
          </a:solidFill>
          <a:latin typeface="Gill Sans MT" pitchFamily="34" charset="0"/>
          <a:cs typeface="Arial" charset="0"/>
        </a:defRPr>
      </a:lvl5pPr>
      <a:lvl6pPr marL="509412" algn="ctr" rtl="0" eaLnBrk="1" fontAlgn="base" hangingPunct="1">
        <a:spcBef>
          <a:spcPct val="0"/>
        </a:spcBef>
        <a:spcAft>
          <a:spcPct val="0"/>
        </a:spcAft>
        <a:defRPr sz="3900">
          <a:solidFill>
            <a:srgbClr val="002A6C"/>
          </a:solidFill>
          <a:latin typeface="Gill Sans MT" pitchFamily="34" charset="0"/>
          <a:cs typeface="Arial" charset="0"/>
        </a:defRPr>
      </a:lvl6pPr>
      <a:lvl7pPr marL="1018824" algn="ctr" rtl="0" eaLnBrk="1" fontAlgn="base" hangingPunct="1">
        <a:spcBef>
          <a:spcPct val="0"/>
        </a:spcBef>
        <a:spcAft>
          <a:spcPct val="0"/>
        </a:spcAft>
        <a:defRPr sz="3900">
          <a:solidFill>
            <a:srgbClr val="002A6C"/>
          </a:solidFill>
          <a:latin typeface="Gill Sans MT" pitchFamily="34" charset="0"/>
          <a:cs typeface="Arial" charset="0"/>
        </a:defRPr>
      </a:lvl7pPr>
      <a:lvl8pPr marL="1528237" algn="ctr" rtl="0" eaLnBrk="1" fontAlgn="base" hangingPunct="1">
        <a:spcBef>
          <a:spcPct val="0"/>
        </a:spcBef>
        <a:spcAft>
          <a:spcPct val="0"/>
        </a:spcAft>
        <a:defRPr sz="3900">
          <a:solidFill>
            <a:srgbClr val="002A6C"/>
          </a:solidFill>
          <a:latin typeface="Gill Sans MT" pitchFamily="34" charset="0"/>
          <a:cs typeface="Arial" charset="0"/>
        </a:defRPr>
      </a:lvl8pPr>
      <a:lvl9pPr marL="2037649" algn="ctr" rtl="0" eaLnBrk="1" fontAlgn="base" hangingPunct="1">
        <a:spcBef>
          <a:spcPct val="0"/>
        </a:spcBef>
        <a:spcAft>
          <a:spcPct val="0"/>
        </a:spcAft>
        <a:defRPr sz="3900">
          <a:solidFill>
            <a:srgbClr val="002A6C"/>
          </a:solidFill>
          <a:latin typeface="Gill Sans MT" pitchFamily="34" charset="0"/>
          <a:cs typeface="Arial" charset="0"/>
        </a:defRPr>
      </a:lvl9pPr>
    </p:titleStyle>
    <p:bodyStyle>
      <a:lvl1pPr marL="382059" indent="-382059" algn="l" rtl="0" eaLnBrk="1" fontAlgn="base" hangingPunct="1">
        <a:spcBef>
          <a:spcPct val="20000"/>
        </a:spcBef>
        <a:spcAft>
          <a:spcPct val="0"/>
        </a:spcAft>
        <a:buFont typeface="Arial" charset="0"/>
        <a:buChar char="•"/>
        <a:defRPr sz="3600" kern="1200">
          <a:solidFill>
            <a:srgbClr val="5F5F5F"/>
          </a:solidFill>
          <a:latin typeface="Gill Sans MT" panose="020B0502020104020203" pitchFamily="34" charset="0"/>
          <a:ea typeface="+mn-ea"/>
          <a:cs typeface="Arial" panose="020B0604020202020204" pitchFamily="34" charset="0"/>
        </a:defRPr>
      </a:lvl1pPr>
      <a:lvl2pPr marL="827795" indent="-318383" algn="l" rtl="0" eaLnBrk="1" fontAlgn="base" hangingPunct="1">
        <a:spcBef>
          <a:spcPct val="20000"/>
        </a:spcBef>
        <a:spcAft>
          <a:spcPct val="0"/>
        </a:spcAft>
        <a:buFont typeface="Arial" charset="0"/>
        <a:buChar char="•"/>
        <a:defRPr sz="3100" kern="1200">
          <a:solidFill>
            <a:srgbClr val="5F5F5F"/>
          </a:solidFill>
          <a:latin typeface="Gill Sans MT" panose="020B0502020104020203" pitchFamily="34" charset="0"/>
          <a:ea typeface="+mn-ea"/>
          <a:cs typeface="Arial" panose="020B0604020202020204" pitchFamily="34" charset="0"/>
        </a:defRPr>
      </a:lvl2pPr>
      <a:lvl3pPr marL="1273531" indent="-254706" algn="l" rtl="0" eaLnBrk="1" fontAlgn="base" hangingPunct="1">
        <a:spcBef>
          <a:spcPct val="20000"/>
        </a:spcBef>
        <a:spcAft>
          <a:spcPct val="0"/>
        </a:spcAft>
        <a:buFont typeface="Arial" charset="0"/>
        <a:buChar char="•"/>
        <a:defRPr sz="2700" kern="1200">
          <a:solidFill>
            <a:srgbClr val="5F5F5F"/>
          </a:solidFill>
          <a:latin typeface="Gill Sans MT" panose="020B0502020104020203" pitchFamily="34" charset="0"/>
          <a:ea typeface="+mn-ea"/>
          <a:cs typeface="Arial" panose="020B0604020202020204" pitchFamily="34" charset="0"/>
        </a:defRPr>
      </a:lvl3pPr>
      <a:lvl4pPr marL="1782943" indent="-254706" algn="l" rtl="0" eaLnBrk="1" fontAlgn="base" hangingPunct="1">
        <a:spcBef>
          <a:spcPct val="20000"/>
        </a:spcBef>
        <a:spcAft>
          <a:spcPct val="0"/>
        </a:spcAft>
        <a:buFont typeface="Arial" charset="0"/>
        <a:buChar char="•"/>
        <a:defRPr sz="2200" kern="1200">
          <a:solidFill>
            <a:srgbClr val="5F5F5F"/>
          </a:solidFill>
          <a:latin typeface="Gill Sans MT" panose="020B0502020104020203" pitchFamily="34" charset="0"/>
          <a:ea typeface="+mn-ea"/>
          <a:cs typeface="Arial" panose="020B0604020202020204" pitchFamily="34" charset="0"/>
        </a:defRPr>
      </a:lvl4pPr>
      <a:lvl5pPr marL="2292355" indent="-254706" algn="l" rtl="0" eaLnBrk="1" fontAlgn="base" hangingPunct="1">
        <a:spcBef>
          <a:spcPct val="20000"/>
        </a:spcBef>
        <a:spcAft>
          <a:spcPct val="0"/>
        </a:spcAft>
        <a:buFont typeface="Arial" charset="0"/>
        <a:buChar char="•"/>
        <a:defRPr sz="2200" kern="1200">
          <a:solidFill>
            <a:srgbClr val="5F5F5F"/>
          </a:solidFill>
          <a:latin typeface="Gill Sans MT" panose="020B0502020104020203" pitchFamily="34" charset="0"/>
          <a:ea typeface="+mn-ea"/>
          <a:cs typeface="Arial" panose="020B0604020202020204" pitchFamily="34" charset="0"/>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36208" y="-176318"/>
            <a:ext cx="10330815" cy="1500505"/>
          </a:xfrm>
          <a:prstGeom prst="rect">
            <a:avLst/>
          </a:prstGeom>
          <a:solidFill>
            <a:srgbClr val="DAA51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2" name="Title Placeholder 1"/>
          <p:cNvSpPr>
            <a:spLocks noGrp="1"/>
          </p:cNvSpPr>
          <p:nvPr>
            <p:ph type="title"/>
          </p:nvPr>
        </p:nvSpPr>
        <p:spPr>
          <a:xfrm>
            <a:off x="456819" y="363431"/>
            <a:ext cx="8675370" cy="150230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5609981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1005840" rtl="0" eaLnBrk="1" latinLnBrk="0" hangingPunct="1">
        <a:lnSpc>
          <a:spcPct val="90000"/>
        </a:lnSpc>
        <a:spcBef>
          <a:spcPct val="0"/>
        </a:spcBef>
        <a:buNone/>
        <a:defRPr sz="3080" b="1" kern="1200">
          <a:solidFill>
            <a:schemeClr val="bg1"/>
          </a:solidFill>
          <a:latin typeface="+mj-lt"/>
          <a:ea typeface="+mj-ea"/>
          <a:cs typeface="+mj-cs"/>
        </a:defRPr>
      </a:lvl1pPr>
    </p:titleStyle>
    <p:bodyStyle>
      <a:lvl1pPr marL="0" indent="0" algn="l" defTabSz="1005840" rtl="0" eaLnBrk="1" latinLnBrk="0" hangingPunct="1">
        <a:lnSpc>
          <a:spcPct val="90000"/>
        </a:lnSpc>
        <a:spcBef>
          <a:spcPts val="1100"/>
        </a:spcBef>
        <a:buFont typeface="Arial" panose="020B0604020202020204" pitchFamily="34" charset="0"/>
        <a:buNone/>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alpha val="63921"/>
          </a:schemeClr>
        </a:solidFill>
        <a:effectLst/>
      </p:bgPr>
    </p:bg>
    <p:spTree>
      <p:nvGrpSpPr>
        <p:cNvPr id="1" name=""/>
        <p:cNvGrpSpPr/>
        <p:nvPr/>
      </p:nvGrpSpPr>
      <p:grpSpPr>
        <a:xfrm>
          <a:off x="0" y="0"/>
          <a:ext cx="0" cy="0"/>
          <a:chOff x="0" y="0"/>
          <a:chExt cx="0" cy="0"/>
        </a:xfrm>
      </p:grpSpPr>
      <p:sp>
        <p:nvSpPr>
          <p:cNvPr id="2050" name="Holder 2"/>
          <p:cNvSpPr>
            <a:spLocks noGrp="1"/>
          </p:cNvSpPr>
          <p:nvPr>
            <p:ph type="title"/>
          </p:nvPr>
        </p:nvSpPr>
        <p:spPr bwMode="auto">
          <a:xfrm>
            <a:off x="1068705" y="809625"/>
            <a:ext cx="79209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2051" name="Holder 3"/>
          <p:cNvSpPr>
            <a:spLocks noGrp="1"/>
          </p:cNvSpPr>
          <p:nvPr>
            <p:ph type="body" idx="1"/>
          </p:nvPr>
        </p:nvSpPr>
        <p:spPr bwMode="auto">
          <a:xfrm>
            <a:off x="1129825" y="3510175"/>
            <a:ext cx="77987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4" name="Holder 4"/>
          <p:cNvSpPr>
            <a:spLocks noGrp="1"/>
          </p:cNvSpPr>
          <p:nvPr>
            <p:ph type="ftr" sz="quarter" idx="5"/>
          </p:nvPr>
        </p:nvSpPr>
        <p:spPr>
          <a:xfrm>
            <a:off x="3419158" y="7229052"/>
            <a:ext cx="3220085" cy="276999"/>
          </a:xfrm>
          <a:prstGeom prst="rect">
            <a:avLst/>
          </a:prstGeom>
        </p:spPr>
        <p:txBody>
          <a:bodyPr vert="horz" wrap="square" lIns="0" tIns="0" rIns="0" bIns="0" numCol="1" anchor="t" anchorCtr="0" compatLnSpc="1">
            <a:prstTxWarp prst="textNoShape">
              <a:avLst/>
            </a:prstTxWarp>
            <a:spAutoFit/>
          </a:bodyPr>
          <a:lstStyle>
            <a:lvl1pPr algn="ctr">
              <a:defRPr>
                <a:solidFill>
                  <a:srgbClr val="898989"/>
                </a:solidFill>
              </a:defRPr>
            </a:lvl1pPr>
          </a:lstStyle>
          <a:p>
            <a:pPr eaLnBrk="0" fontAlgn="base" hangingPunct="0">
              <a:spcBef>
                <a:spcPct val="0"/>
              </a:spcBef>
              <a:spcAft>
                <a:spcPct val="0"/>
              </a:spcAft>
            </a:pPr>
            <a:endParaRPr lang="en-US" altLang="en-US">
              <a:latin typeface="Arial" charset="0"/>
              <a:cs typeface="Arial" charset="0"/>
            </a:endParaRPr>
          </a:p>
        </p:txBody>
      </p:sp>
      <p:sp>
        <p:nvSpPr>
          <p:cNvPr id="5" name="Holder 5"/>
          <p:cNvSpPr>
            <a:spLocks noGrp="1"/>
          </p:cNvSpPr>
          <p:nvPr>
            <p:ph type="dt" sz="half" idx="6"/>
          </p:nvPr>
        </p:nvSpPr>
        <p:spPr>
          <a:xfrm>
            <a:off x="502920" y="7229052"/>
            <a:ext cx="2313782" cy="276999"/>
          </a:xfrm>
          <a:prstGeom prst="rect">
            <a:avLst/>
          </a:prstGeom>
        </p:spPr>
        <p:txBody>
          <a:bodyPr vert="horz" wrap="square" lIns="0" tIns="0" rIns="0" bIns="0" numCol="1" anchor="t" anchorCtr="0" compatLnSpc="1">
            <a:prstTxWarp prst="textNoShape">
              <a:avLst/>
            </a:prstTxWarp>
            <a:spAutoFit/>
          </a:bodyPr>
          <a:lstStyle>
            <a:lvl1pPr>
              <a:defRPr>
                <a:solidFill>
                  <a:srgbClr val="898989"/>
                </a:solidFill>
              </a:defRPr>
            </a:lvl1pPr>
          </a:lstStyle>
          <a:p>
            <a:pPr eaLnBrk="0" fontAlgn="base" hangingPunct="0">
              <a:spcBef>
                <a:spcPct val="0"/>
              </a:spcBef>
              <a:spcAft>
                <a:spcPct val="0"/>
              </a:spcAft>
            </a:pPr>
            <a:fld id="{F19049AD-CC2A-204E-9A24-41F48320B6CB}" type="datetimeFigureOut">
              <a:rPr lang="en-US" altLang="en-US">
                <a:latin typeface="Arial" charset="0"/>
                <a:cs typeface="Arial" charset="0"/>
              </a:rPr>
              <a:pPr eaLnBrk="0" fontAlgn="base" hangingPunct="0">
                <a:spcBef>
                  <a:spcPct val="0"/>
                </a:spcBef>
                <a:spcAft>
                  <a:spcPct val="0"/>
                </a:spcAft>
              </a:pPr>
              <a:t>2/8/2017</a:t>
            </a:fld>
            <a:endParaRPr lang="en-US" altLang="en-US">
              <a:latin typeface="Arial" charset="0"/>
              <a:cs typeface="Arial" charset="0"/>
            </a:endParaRPr>
          </a:p>
        </p:txBody>
      </p:sp>
      <p:sp>
        <p:nvSpPr>
          <p:cNvPr id="6" name="Holder 6"/>
          <p:cNvSpPr>
            <a:spLocks noGrp="1"/>
          </p:cNvSpPr>
          <p:nvPr>
            <p:ph type="sldNum" sz="quarter" idx="7"/>
          </p:nvPr>
        </p:nvSpPr>
        <p:spPr>
          <a:xfrm>
            <a:off x="7241700" y="7229052"/>
            <a:ext cx="2313781" cy="276999"/>
          </a:xfrm>
          <a:prstGeom prst="rect">
            <a:avLst/>
          </a:prstGeom>
        </p:spPr>
        <p:txBody>
          <a:bodyPr vert="horz" wrap="square" lIns="0" tIns="0" rIns="0" bIns="0" numCol="1" anchor="t" anchorCtr="0" compatLnSpc="1">
            <a:prstTxWarp prst="textNoShape">
              <a:avLst/>
            </a:prstTxWarp>
            <a:spAutoFit/>
          </a:bodyPr>
          <a:lstStyle>
            <a:lvl1pPr algn="r">
              <a:defRPr>
                <a:solidFill>
                  <a:srgbClr val="898989"/>
                </a:solidFill>
              </a:defRPr>
            </a:lvl1pPr>
          </a:lstStyle>
          <a:p>
            <a:pPr eaLnBrk="0" fontAlgn="base" hangingPunct="0">
              <a:spcBef>
                <a:spcPct val="0"/>
              </a:spcBef>
              <a:spcAft>
                <a:spcPct val="0"/>
              </a:spcAft>
            </a:pPr>
            <a:fld id="{034FEDDC-4AB7-E44C-B2CF-5924ED0237B8}" type="slidenum">
              <a:rPr lang="en-US" altLang="en-US">
                <a:latin typeface="Arial" charset="0"/>
                <a:cs typeface="Arial" charset="0"/>
              </a:rPr>
              <a:pPr eaLnBrk="0" fontAlgn="base" hangingPunct="0">
                <a:spcBef>
                  <a:spcPct val="0"/>
                </a:spcBef>
                <a:spcAft>
                  <a:spcPct val="0"/>
                </a:spcAft>
              </a:pPr>
              <a:t>‹#›</a:t>
            </a:fld>
            <a:endParaRPr lang="en-US" altLang="en-US">
              <a:latin typeface="Arial" charset="0"/>
              <a:cs typeface="Arial" charset="0"/>
            </a:endParaRPr>
          </a:p>
        </p:txBody>
      </p:sp>
    </p:spTree>
    <p:extLst>
      <p:ext uri="{BB962C8B-B14F-4D97-AF65-F5344CB8AC3E}">
        <p14:creationId xmlns:p14="http://schemas.microsoft.com/office/powerpoint/2010/main" val="1691793738"/>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502920" algn="ctr" rtl="0" fontAlgn="base">
        <a:spcBef>
          <a:spcPct val="0"/>
        </a:spcBef>
        <a:spcAft>
          <a:spcPct val="0"/>
        </a:spcAft>
        <a:defRPr>
          <a:solidFill>
            <a:schemeClr val="tx2"/>
          </a:solidFill>
          <a:latin typeface="Calibri" panose="020F0502020204030204" pitchFamily="34" charset="0"/>
        </a:defRPr>
      </a:lvl6pPr>
      <a:lvl7pPr marL="1005840" algn="ctr" rtl="0" fontAlgn="base">
        <a:spcBef>
          <a:spcPct val="0"/>
        </a:spcBef>
        <a:spcAft>
          <a:spcPct val="0"/>
        </a:spcAft>
        <a:defRPr>
          <a:solidFill>
            <a:schemeClr val="tx2"/>
          </a:solidFill>
          <a:latin typeface="Calibri" panose="020F0502020204030204" pitchFamily="34" charset="0"/>
        </a:defRPr>
      </a:lvl7pPr>
      <a:lvl8pPr marL="1508760" algn="ctr" rtl="0" fontAlgn="base">
        <a:spcBef>
          <a:spcPct val="0"/>
        </a:spcBef>
        <a:spcAft>
          <a:spcPct val="0"/>
        </a:spcAft>
        <a:defRPr>
          <a:solidFill>
            <a:schemeClr val="tx2"/>
          </a:solidFill>
          <a:latin typeface="Calibri" panose="020F0502020204030204" pitchFamily="34" charset="0"/>
        </a:defRPr>
      </a:lvl8pPr>
      <a:lvl9pPr marL="2011680" algn="ctr" rtl="0" fontAlgn="base">
        <a:spcBef>
          <a:spcPct val="0"/>
        </a:spcBef>
        <a:spcAft>
          <a:spcPct val="0"/>
        </a:spcAft>
        <a:defRPr>
          <a:solidFill>
            <a:schemeClr val="tx2"/>
          </a:solidFill>
          <a:latin typeface="Calibri" panose="020F0502020204030204"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43548" algn="l" rtl="0" eaLnBrk="0" fontAlgn="base" hangingPunct="0">
        <a:spcBef>
          <a:spcPct val="20000"/>
        </a:spcBef>
        <a:spcAft>
          <a:spcPct val="0"/>
        </a:spcAft>
        <a:defRPr>
          <a:solidFill>
            <a:schemeClr val="tx1"/>
          </a:solidFill>
          <a:latin typeface="+mn-lt"/>
          <a:ea typeface="+mn-ea"/>
          <a:cs typeface="+mn-cs"/>
        </a:defRPr>
      </a:lvl2pPr>
      <a:lvl3pPr marL="887095" algn="l" rtl="0" eaLnBrk="0" fontAlgn="base" hangingPunct="0">
        <a:spcBef>
          <a:spcPct val="20000"/>
        </a:spcBef>
        <a:spcAft>
          <a:spcPct val="0"/>
        </a:spcAft>
        <a:defRPr>
          <a:solidFill>
            <a:schemeClr val="tx1"/>
          </a:solidFill>
          <a:latin typeface="+mn-lt"/>
          <a:ea typeface="+mn-ea"/>
          <a:cs typeface="+mn-cs"/>
        </a:defRPr>
      </a:lvl3pPr>
      <a:lvl4pPr marL="1330643" algn="l" rtl="0" eaLnBrk="0" fontAlgn="base" hangingPunct="0">
        <a:spcBef>
          <a:spcPct val="20000"/>
        </a:spcBef>
        <a:spcAft>
          <a:spcPct val="0"/>
        </a:spcAft>
        <a:defRPr>
          <a:solidFill>
            <a:schemeClr val="tx1"/>
          </a:solidFill>
          <a:latin typeface="+mn-lt"/>
          <a:ea typeface="+mn-ea"/>
          <a:cs typeface="+mn-cs"/>
        </a:defRPr>
      </a:lvl4pPr>
      <a:lvl5pPr marL="1774190" algn="l" rtl="0" eaLnBrk="0" fontAlgn="base" hangingPunct="0">
        <a:spcBef>
          <a:spcPct val="20000"/>
        </a:spcBef>
        <a:spcAft>
          <a:spcPct val="0"/>
        </a:spcAft>
        <a:defRPr>
          <a:solidFill>
            <a:schemeClr val="tx1"/>
          </a:solidFill>
          <a:latin typeface="+mn-lt"/>
          <a:ea typeface="+mn-ea"/>
          <a:cs typeface="+mn-cs"/>
        </a:defRPr>
      </a:lvl5pPr>
      <a:lvl6pPr marL="2218883" eaLnBrk="1" hangingPunct="1">
        <a:defRPr>
          <a:latin typeface="+mn-lt"/>
          <a:ea typeface="+mn-ea"/>
          <a:cs typeface="+mn-cs"/>
        </a:defRPr>
      </a:lvl6pPr>
      <a:lvl7pPr marL="2662660" eaLnBrk="1" hangingPunct="1">
        <a:defRPr>
          <a:latin typeface="+mn-lt"/>
          <a:ea typeface="+mn-ea"/>
          <a:cs typeface="+mn-cs"/>
        </a:defRPr>
      </a:lvl7pPr>
      <a:lvl8pPr marL="3106436" eaLnBrk="1" hangingPunct="1">
        <a:defRPr>
          <a:latin typeface="+mn-lt"/>
          <a:ea typeface="+mn-ea"/>
          <a:cs typeface="+mn-cs"/>
        </a:defRPr>
      </a:lvl8pPr>
      <a:lvl9pPr marL="3550213" eaLnBrk="1" hangingPunct="1">
        <a:defRPr>
          <a:latin typeface="+mn-lt"/>
          <a:ea typeface="+mn-ea"/>
          <a:cs typeface="+mn-cs"/>
        </a:defRPr>
      </a:lvl9pPr>
    </p:bodyStyle>
    <p:otherStyle>
      <a:lvl1pPr marL="0" eaLnBrk="1" hangingPunct="1">
        <a:defRPr>
          <a:latin typeface="+mn-lt"/>
          <a:ea typeface="+mn-ea"/>
          <a:cs typeface="+mn-cs"/>
        </a:defRPr>
      </a:lvl1pPr>
      <a:lvl2pPr marL="443776" eaLnBrk="1" hangingPunct="1">
        <a:defRPr>
          <a:latin typeface="+mn-lt"/>
          <a:ea typeface="+mn-ea"/>
          <a:cs typeface="+mn-cs"/>
        </a:defRPr>
      </a:lvl2pPr>
      <a:lvl3pPr marL="887554" eaLnBrk="1" hangingPunct="1">
        <a:defRPr>
          <a:latin typeface="+mn-lt"/>
          <a:ea typeface="+mn-ea"/>
          <a:cs typeface="+mn-cs"/>
        </a:defRPr>
      </a:lvl3pPr>
      <a:lvl4pPr marL="1331330" eaLnBrk="1" hangingPunct="1">
        <a:defRPr>
          <a:latin typeface="+mn-lt"/>
          <a:ea typeface="+mn-ea"/>
          <a:cs typeface="+mn-cs"/>
        </a:defRPr>
      </a:lvl4pPr>
      <a:lvl5pPr marL="1775106" eaLnBrk="1" hangingPunct="1">
        <a:defRPr>
          <a:latin typeface="+mn-lt"/>
          <a:ea typeface="+mn-ea"/>
          <a:cs typeface="+mn-cs"/>
        </a:defRPr>
      </a:lvl5pPr>
      <a:lvl6pPr marL="2218883" eaLnBrk="1" hangingPunct="1">
        <a:defRPr>
          <a:latin typeface="+mn-lt"/>
          <a:ea typeface="+mn-ea"/>
          <a:cs typeface="+mn-cs"/>
        </a:defRPr>
      </a:lvl6pPr>
      <a:lvl7pPr marL="2662660" eaLnBrk="1" hangingPunct="1">
        <a:defRPr>
          <a:latin typeface="+mn-lt"/>
          <a:ea typeface="+mn-ea"/>
          <a:cs typeface="+mn-cs"/>
        </a:defRPr>
      </a:lvl7pPr>
      <a:lvl8pPr marL="3106436" eaLnBrk="1" hangingPunct="1">
        <a:defRPr>
          <a:latin typeface="+mn-lt"/>
          <a:ea typeface="+mn-ea"/>
          <a:cs typeface="+mn-cs"/>
        </a:defRPr>
      </a:lvl8pPr>
      <a:lvl9pPr marL="3550213"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3.xml"/><Relationship Id="rId1" Type="http://schemas.openxmlformats.org/officeDocument/2006/relationships/slideLayout" Target="../slideLayouts/slideLayout2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10058401" cy="13995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3" name="Rectangle 2"/>
          <p:cNvSpPr/>
          <p:nvPr/>
        </p:nvSpPr>
        <p:spPr>
          <a:xfrm>
            <a:off x="-14289" y="1396048"/>
            <a:ext cx="10072689" cy="3841674"/>
          </a:xfrm>
          <a:prstGeom prst="rect">
            <a:avLst/>
          </a:prstGeom>
          <a:solidFill>
            <a:srgbClr val="DAA51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cxnSp>
        <p:nvCxnSpPr>
          <p:cNvPr id="5" name="Straight Connector 4"/>
          <p:cNvCxnSpPr/>
          <p:nvPr/>
        </p:nvCxnSpPr>
        <p:spPr>
          <a:xfrm>
            <a:off x="516890" y="1925632"/>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388" name="TextBox 5"/>
          <p:cNvSpPr txBox="1">
            <a:spLocks noChangeArrowheads="1"/>
          </p:cNvSpPr>
          <p:nvPr/>
        </p:nvSpPr>
        <p:spPr bwMode="auto">
          <a:xfrm>
            <a:off x="796290" y="1838163"/>
            <a:ext cx="8846503" cy="12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420" b="1" dirty="0">
                <a:solidFill>
                  <a:schemeClr val="bg1"/>
                </a:solidFill>
                <a:latin typeface="Century Gothic" charset="0"/>
                <a:ea typeface="Century Gothic" charset="0"/>
                <a:cs typeface="Century Gothic" charset="0"/>
              </a:rPr>
              <a:t>MODULE 3:</a:t>
            </a:r>
          </a:p>
          <a:p>
            <a:r>
              <a:rPr lang="en-US" altLang="en-US" sz="2420" dirty="0">
                <a:solidFill>
                  <a:schemeClr val="bg1"/>
                </a:solidFill>
                <a:latin typeface="Century Gothic" charset="0"/>
                <a:ea typeface="Century Gothic" charset="0"/>
                <a:cs typeface="Century Gothic" charset="0"/>
              </a:rPr>
              <a:t>Data Management Standards for </a:t>
            </a:r>
            <a:r>
              <a:rPr lang="en-US" altLang="en-US" sz="2420" dirty="0" smtClean="0">
                <a:solidFill>
                  <a:schemeClr val="bg1"/>
                </a:solidFill>
                <a:latin typeface="Century Gothic" charset="0"/>
                <a:ea typeface="Century Gothic" charset="0"/>
                <a:cs typeface="Century Gothic" charset="0"/>
              </a:rPr>
              <a:t>Routine Health </a:t>
            </a:r>
            <a:r>
              <a:rPr lang="en-US" altLang="en-US" sz="2420" dirty="0">
                <a:solidFill>
                  <a:schemeClr val="bg1"/>
                </a:solidFill>
                <a:latin typeface="Century Gothic" charset="0"/>
                <a:ea typeface="Century Gothic" charset="0"/>
                <a:cs typeface="Century Gothic" charset="0"/>
              </a:rPr>
              <a:t>Information Systems</a:t>
            </a:r>
          </a:p>
        </p:txBody>
      </p:sp>
      <p:sp>
        <p:nvSpPr>
          <p:cNvPr id="16389" name="TextBox 6"/>
          <p:cNvSpPr txBox="1">
            <a:spLocks noChangeArrowheads="1"/>
          </p:cNvSpPr>
          <p:nvPr/>
        </p:nvSpPr>
        <p:spPr bwMode="auto">
          <a:xfrm>
            <a:off x="800772" y="3215963"/>
            <a:ext cx="9541509" cy="107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420" b="1" dirty="0">
                <a:solidFill>
                  <a:schemeClr val="bg1"/>
                </a:solidFill>
                <a:latin typeface="Century Gothic" charset="0"/>
                <a:ea typeface="Century Gothic" charset="0"/>
                <a:cs typeface="Century Gothic" charset="0"/>
              </a:rPr>
              <a:t>SESSION </a:t>
            </a:r>
            <a:r>
              <a:rPr lang="en-US" altLang="en-US" sz="2420" b="1" dirty="0" smtClean="0">
                <a:solidFill>
                  <a:schemeClr val="bg1"/>
                </a:solidFill>
                <a:latin typeface="Century Gothic" charset="0"/>
                <a:ea typeface="Century Gothic" charset="0"/>
                <a:cs typeface="Century Gothic" charset="0"/>
              </a:rPr>
              <a:t>2:</a:t>
            </a:r>
            <a:endParaRPr lang="en-US" altLang="en-US" sz="2420" b="1" dirty="0">
              <a:solidFill>
                <a:schemeClr val="bg1"/>
              </a:solidFill>
              <a:latin typeface="Century Gothic" charset="0"/>
              <a:ea typeface="Century Gothic" charset="0"/>
              <a:cs typeface="Century Gothic" charset="0"/>
            </a:endParaRPr>
          </a:p>
          <a:p>
            <a:r>
              <a:rPr lang="en-US" altLang="en-US" sz="3960" spc="-150" dirty="0" smtClean="0">
                <a:solidFill>
                  <a:schemeClr val="bg1"/>
                </a:solidFill>
                <a:latin typeface="Century Gothic" charset="0"/>
                <a:ea typeface="Century Gothic" charset="0"/>
                <a:cs typeface="Century Gothic" charset="0"/>
              </a:rPr>
              <a:t>Standards for RHIS Data Management </a:t>
            </a:r>
            <a:endParaRPr lang="en-US" altLang="en-US" sz="2200" spc="-150" dirty="0">
              <a:solidFill>
                <a:schemeClr val="bg1"/>
              </a:solidFill>
              <a:latin typeface="Century Gothic" charset="0"/>
              <a:ea typeface="Century Gothic" charset="0"/>
              <a:cs typeface="Century Gothic" charset="0"/>
            </a:endParaRPr>
          </a:p>
        </p:txBody>
      </p:sp>
      <p:sp>
        <p:nvSpPr>
          <p:cNvPr id="16390" name="TextBox 7"/>
          <p:cNvSpPr txBox="1">
            <a:spLocks noChangeArrowheads="1"/>
          </p:cNvSpPr>
          <p:nvPr/>
        </p:nvSpPr>
        <p:spPr bwMode="auto">
          <a:xfrm>
            <a:off x="-1791653" y="388462"/>
            <a:ext cx="11645742" cy="78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420" b="1" dirty="0">
                <a:solidFill>
                  <a:schemeClr val="bg1"/>
                </a:solidFill>
                <a:latin typeface="Century Gothic" charset="0"/>
                <a:ea typeface="Century Gothic" charset="0"/>
                <a:cs typeface="Century Gothic" charset="0"/>
              </a:rPr>
              <a:t>ROUTINE HEALTH INFORMATION SYSTEMS</a:t>
            </a:r>
            <a:endParaRPr lang="en-US" altLang="en-US" sz="2420" dirty="0">
              <a:solidFill>
                <a:schemeClr val="bg1"/>
              </a:solidFill>
            </a:endParaRPr>
          </a:p>
          <a:p>
            <a:pPr algn="r"/>
            <a:r>
              <a:rPr lang="en-US" altLang="en-US" sz="2090" dirty="0">
                <a:solidFill>
                  <a:schemeClr val="bg1"/>
                </a:solidFill>
                <a:latin typeface="Century Gothic" charset="0"/>
                <a:ea typeface="Century Gothic" charset="0"/>
                <a:cs typeface="Century Gothic" charset="0"/>
              </a:rPr>
              <a:t>A Curriculum on Basic Concepts and Practice </a:t>
            </a:r>
          </a:p>
        </p:txBody>
      </p:sp>
      <p:pic>
        <p:nvPicPr>
          <p:cNvPr id="8" name="Picture 9"/>
          <p:cNvPicPr>
            <a:picLocks noChangeAspect="1"/>
          </p:cNvPicPr>
          <p:nvPr/>
        </p:nvPicPr>
        <p:blipFill rotWithShape="1">
          <a:blip r:embed="rId3">
            <a:extLst>
              <a:ext uri="{28A0092B-C50C-407E-A947-70E740481C1C}">
                <a14:useLocalDpi xmlns:a14="http://schemas.microsoft.com/office/drawing/2010/main" val="0"/>
              </a:ext>
            </a:extLst>
          </a:blip>
          <a:srcRect r="1484"/>
          <a:stretch/>
        </p:blipFill>
        <p:spPr bwMode="auto">
          <a:xfrm>
            <a:off x="-14289" y="5144696"/>
            <a:ext cx="10072689" cy="2627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3"/>
          <p:cNvSpPr txBox="1">
            <a:spLocks noChangeArrowheads="1"/>
          </p:cNvSpPr>
          <p:nvPr/>
        </p:nvSpPr>
        <p:spPr bwMode="auto">
          <a:xfrm>
            <a:off x="796290" y="4468627"/>
            <a:ext cx="564999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900" dirty="0">
                <a:solidFill>
                  <a:schemeClr val="bg1"/>
                </a:solidFill>
                <a:latin typeface="Century Gothic" panose="020B0502020202020204" pitchFamily="34" charset="0"/>
              </a:rPr>
              <a:t>The complete RHIS curriculum is available here: </a:t>
            </a:r>
            <a:r>
              <a:rPr lang="en-US" altLang="en-US" sz="900" dirty="0" smtClean="0">
                <a:solidFill>
                  <a:schemeClr val="bg1"/>
                </a:solidFill>
                <a:latin typeface="Century Gothic" panose="020B0502020202020204" pitchFamily="34" charset="0"/>
              </a:rPr>
              <a:t/>
            </a:r>
            <a:br>
              <a:rPr lang="en-US" altLang="en-US" sz="900" dirty="0" smtClean="0">
                <a:solidFill>
                  <a:schemeClr val="bg1"/>
                </a:solidFill>
                <a:latin typeface="Century Gothic" panose="020B0502020202020204" pitchFamily="34" charset="0"/>
              </a:rPr>
            </a:br>
            <a:r>
              <a:rPr lang="en-US" altLang="en-US" sz="900" dirty="0" smtClean="0">
                <a:solidFill>
                  <a:schemeClr val="bg1"/>
                </a:solidFill>
                <a:latin typeface="Century Gothic" panose="020B0502020202020204" pitchFamily="34" charset="0"/>
              </a:rPr>
              <a:t>https</a:t>
            </a:r>
            <a:r>
              <a:rPr lang="en-US" altLang="en-US" sz="900" dirty="0">
                <a:solidFill>
                  <a:schemeClr val="bg1"/>
                </a:solidFill>
                <a:latin typeface="Century Gothic" panose="020B0502020202020204" pitchFamily="34" charset="0"/>
              </a:rPr>
              <a:t>://www.measureevaluation.org/our-work/ routine-health-information-systems/</a:t>
            </a:r>
            <a:r>
              <a:rPr lang="en-US" altLang="en-US" sz="900" dirty="0" err="1">
                <a:solidFill>
                  <a:schemeClr val="bg1"/>
                </a:solidFill>
                <a:latin typeface="Century Gothic" panose="020B0502020202020204" pitchFamily="34" charset="0"/>
              </a:rPr>
              <a:t>rhis</a:t>
            </a:r>
            <a:r>
              <a:rPr lang="en-US" altLang="en-US" sz="900" dirty="0">
                <a:solidFill>
                  <a:schemeClr val="bg1"/>
                </a:solidFill>
                <a:latin typeface="Century Gothic" panose="020B0502020202020204" pitchFamily="34" charset="0"/>
              </a:rPr>
              <a:t>-curriculum </a:t>
            </a:r>
          </a:p>
          <a:p>
            <a:endParaRPr lang="en-US" altLang="en-US" sz="900" dirty="0"/>
          </a:p>
        </p:txBody>
      </p:sp>
    </p:spTree>
    <p:extLst>
      <p:ext uri="{BB962C8B-B14F-4D97-AF65-F5344CB8AC3E}">
        <p14:creationId xmlns:p14="http://schemas.microsoft.com/office/powerpoint/2010/main" val="2591603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&amp; Governance</a:t>
            </a:r>
            <a:endParaRPr lang="en-US" dirty="0"/>
          </a:p>
        </p:txBody>
      </p:sp>
      <p:sp>
        <p:nvSpPr>
          <p:cNvPr id="4" name="Text Placeholder 2"/>
          <p:cNvSpPr>
            <a:spLocks noGrp="1"/>
          </p:cNvSpPr>
          <p:nvPr>
            <p:ph idx="1"/>
          </p:nvPr>
        </p:nvSpPr>
        <p:spPr>
          <a:xfrm>
            <a:off x="762000" y="1676400"/>
            <a:ext cx="7828279" cy="3616375"/>
          </a:xfrm>
        </p:spPr>
        <p:txBody>
          <a:bodyPr>
            <a:normAutofit/>
          </a:bodyPr>
          <a:lstStyle/>
          <a:p>
            <a:pPr>
              <a:lnSpc>
                <a:spcPct val="100000"/>
              </a:lnSpc>
              <a:spcAft>
                <a:spcPts val="600"/>
              </a:spcAft>
            </a:pPr>
            <a:r>
              <a:rPr lang="en-US" sz="2800" dirty="0" smtClean="0"/>
              <a:t>Subdomain:  Human resources</a:t>
            </a:r>
            <a:r>
              <a:rPr lang="en-US" sz="2800" dirty="0"/>
              <a:t>	</a:t>
            </a:r>
          </a:p>
          <a:p>
            <a:pPr marL="914400" lvl="1" indent="-457200">
              <a:lnSpc>
                <a:spcPct val="100000"/>
              </a:lnSpc>
              <a:spcAft>
                <a:spcPts val="600"/>
              </a:spcAft>
              <a:buFont typeface="Wingdings" panose="05000000000000000000" pitchFamily="2" charset="2"/>
              <a:buChar char="§"/>
            </a:pPr>
            <a:r>
              <a:rPr lang="en-US" sz="2800" dirty="0" smtClean="0"/>
              <a:t>Workforce planning</a:t>
            </a:r>
          </a:p>
          <a:p>
            <a:pPr marL="914400" lvl="1" indent="-457200">
              <a:lnSpc>
                <a:spcPct val="100000"/>
              </a:lnSpc>
              <a:spcAft>
                <a:spcPts val="600"/>
              </a:spcAft>
              <a:buFont typeface="Wingdings" panose="05000000000000000000" pitchFamily="2" charset="2"/>
              <a:buChar char="§"/>
            </a:pPr>
            <a:r>
              <a:rPr lang="en-US" sz="2800" dirty="0" smtClean="0"/>
              <a:t>Training/capacity building</a:t>
            </a:r>
          </a:p>
          <a:p>
            <a:pPr marL="457200" lvl="1" indent="0">
              <a:lnSpc>
                <a:spcPct val="100000"/>
              </a:lnSpc>
              <a:spcAft>
                <a:spcPts val="600"/>
              </a:spcAft>
              <a:buNone/>
            </a:pPr>
            <a:endParaRPr lang="en-US" sz="28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190747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762000" y="1641425"/>
            <a:ext cx="7828279" cy="1985159"/>
          </a:xfrm>
        </p:spPr>
        <p:txBody>
          <a:bodyPr/>
          <a:lstStyle/>
          <a:p>
            <a:pPr>
              <a:lnSpc>
                <a:spcPct val="100000"/>
              </a:lnSpc>
              <a:spcAft>
                <a:spcPts val="600"/>
              </a:spcAft>
            </a:pPr>
            <a:r>
              <a:rPr lang="en-US" sz="2800" dirty="0" smtClean="0"/>
              <a:t>2 subdomains:  </a:t>
            </a:r>
            <a:r>
              <a:rPr lang="en-US" sz="2800" dirty="0"/>
              <a:t>		</a:t>
            </a:r>
          </a:p>
          <a:p>
            <a:pPr marL="914400" lvl="1" indent="-457200">
              <a:lnSpc>
                <a:spcPct val="100000"/>
              </a:lnSpc>
              <a:spcAft>
                <a:spcPts val="600"/>
              </a:spcAft>
              <a:buFont typeface="Wingdings" panose="05000000000000000000" pitchFamily="2" charset="2"/>
              <a:buChar char="§"/>
            </a:pPr>
            <a:r>
              <a:rPr lang="en-US" sz="2800" dirty="0"/>
              <a:t>Data n</a:t>
            </a:r>
            <a:r>
              <a:rPr lang="en-US" sz="2800" dirty="0" smtClean="0"/>
              <a:t>eeds</a:t>
            </a:r>
          </a:p>
          <a:p>
            <a:pPr marL="914400" lvl="1" indent="-457200">
              <a:lnSpc>
                <a:spcPct val="100000"/>
              </a:lnSpc>
              <a:spcAft>
                <a:spcPts val="600"/>
              </a:spcAft>
              <a:buFont typeface="Wingdings" panose="05000000000000000000" pitchFamily="2" charset="2"/>
              <a:buChar char="§"/>
            </a:pPr>
            <a:r>
              <a:rPr lang="en-US" sz="2800" dirty="0"/>
              <a:t>Standards </a:t>
            </a:r>
            <a:r>
              <a:rPr lang="en-US" sz="2800" dirty="0" smtClean="0"/>
              <a:t>&amp; system design</a:t>
            </a:r>
          </a:p>
          <a:p>
            <a:pPr marL="285750" indent="-285750">
              <a:buFont typeface="Arial" panose="020B0604020202020204" pitchFamily="34" charset="0"/>
              <a:buChar char="•"/>
            </a:pPr>
            <a:endParaRPr lang="en-US" dirty="0"/>
          </a:p>
        </p:txBody>
      </p:sp>
      <p:sp>
        <p:nvSpPr>
          <p:cNvPr id="5" name="Title 1"/>
          <p:cNvSpPr>
            <a:spLocks noGrp="1"/>
          </p:cNvSpPr>
          <p:nvPr>
            <p:ph type="title"/>
          </p:nvPr>
        </p:nvSpPr>
        <p:spPr>
          <a:xfrm>
            <a:off x="408939" y="762000"/>
            <a:ext cx="8534400" cy="615553"/>
          </a:xfrm>
        </p:spPr>
        <p:txBody>
          <a:bodyPr>
            <a:normAutofit/>
          </a:bodyPr>
          <a:lstStyle/>
          <a:p>
            <a:r>
              <a:rPr lang="en-US" sz="2800" dirty="0" smtClean="0"/>
              <a:t>Data &amp; Decision Support Needs</a:t>
            </a:r>
            <a:endParaRPr lang="en-US" sz="2800" dirty="0"/>
          </a:p>
        </p:txBody>
      </p:sp>
    </p:spTree>
    <p:extLst>
      <p:ext uri="{BB962C8B-B14F-4D97-AF65-F5344CB8AC3E}">
        <p14:creationId xmlns:p14="http://schemas.microsoft.com/office/powerpoint/2010/main" val="3830051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939" y="762000"/>
            <a:ext cx="8534400" cy="615553"/>
          </a:xfrm>
        </p:spPr>
        <p:txBody>
          <a:bodyPr>
            <a:normAutofit/>
          </a:bodyPr>
          <a:lstStyle/>
          <a:p>
            <a:r>
              <a:rPr lang="en-US" sz="2800" dirty="0" smtClean="0"/>
              <a:t>Data &amp; Decision Support Needs</a:t>
            </a:r>
            <a:endParaRPr lang="en-US" sz="2800" dirty="0"/>
          </a:p>
        </p:txBody>
      </p:sp>
      <p:sp>
        <p:nvSpPr>
          <p:cNvPr id="3" name="Text Placeholder 2"/>
          <p:cNvSpPr>
            <a:spLocks noGrp="1"/>
          </p:cNvSpPr>
          <p:nvPr>
            <p:ph idx="1"/>
          </p:nvPr>
        </p:nvSpPr>
        <p:spPr>
          <a:xfrm>
            <a:off x="762000" y="1717625"/>
            <a:ext cx="7828279" cy="3616375"/>
          </a:xfrm>
        </p:spPr>
        <p:txBody>
          <a:bodyPr>
            <a:normAutofit/>
          </a:bodyPr>
          <a:lstStyle/>
          <a:p>
            <a:pPr>
              <a:lnSpc>
                <a:spcPct val="100000"/>
              </a:lnSpc>
              <a:spcAft>
                <a:spcPts val="600"/>
              </a:spcAft>
            </a:pPr>
            <a:r>
              <a:rPr lang="en-US" sz="2800" dirty="0" smtClean="0"/>
              <a:t>Subdomain:  Data needs</a:t>
            </a:r>
            <a:r>
              <a:rPr lang="en-US" sz="2800" dirty="0"/>
              <a:t>		</a:t>
            </a:r>
          </a:p>
          <a:p>
            <a:pPr marL="914400" lvl="1" indent="-457200">
              <a:lnSpc>
                <a:spcPct val="100000"/>
              </a:lnSpc>
              <a:spcAft>
                <a:spcPts val="600"/>
              </a:spcAft>
              <a:buFont typeface="Wingdings" panose="05000000000000000000" pitchFamily="2" charset="2"/>
              <a:buChar char="§"/>
            </a:pPr>
            <a:r>
              <a:rPr lang="en-US" sz="2800" dirty="0" smtClean="0"/>
              <a:t>Core indicators</a:t>
            </a:r>
          </a:p>
          <a:p>
            <a:pPr marL="914400" lvl="1" indent="-457200">
              <a:lnSpc>
                <a:spcPct val="100000"/>
              </a:lnSpc>
              <a:spcAft>
                <a:spcPts val="600"/>
              </a:spcAft>
              <a:buFont typeface="Wingdings" panose="05000000000000000000" pitchFamily="2" charset="2"/>
              <a:buChar char="§"/>
            </a:pPr>
            <a:r>
              <a:rPr lang="en-US" sz="2800" dirty="0" smtClean="0"/>
              <a:t>facility-based data on mortality and causes of death</a:t>
            </a:r>
          </a:p>
          <a:p>
            <a:pPr marL="914400" lvl="1" indent="-457200">
              <a:lnSpc>
                <a:spcPct val="100000"/>
              </a:lnSpc>
              <a:spcAft>
                <a:spcPts val="600"/>
              </a:spcAft>
              <a:buFont typeface="Wingdings" panose="05000000000000000000" pitchFamily="2" charset="2"/>
              <a:buChar char="§"/>
            </a:pPr>
            <a:r>
              <a:rPr lang="en-US" sz="2800" dirty="0" smtClean="0"/>
              <a:t>Community-based service data</a:t>
            </a:r>
          </a:p>
          <a:p>
            <a:pPr marL="914400" lvl="1" indent="-457200">
              <a:lnSpc>
                <a:spcPct val="100000"/>
              </a:lnSpc>
              <a:spcAft>
                <a:spcPts val="600"/>
              </a:spcAft>
              <a:buFont typeface="Wingdings" panose="05000000000000000000" pitchFamily="2" charset="2"/>
              <a:buChar char="§"/>
            </a:pPr>
            <a:r>
              <a:rPr lang="en-US" sz="2800" dirty="0" smtClean="0"/>
              <a:t>Surveillance</a:t>
            </a:r>
            <a:endParaRPr lang="en-US" sz="28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75650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838200" y="1738312"/>
            <a:ext cx="7828279" cy="2462213"/>
          </a:xfrm>
        </p:spPr>
        <p:txBody>
          <a:bodyPr/>
          <a:lstStyle/>
          <a:p>
            <a:pPr>
              <a:lnSpc>
                <a:spcPct val="100000"/>
              </a:lnSpc>
              <a:spcAft>
                <a:spcPts val="600"/>
              </a:spcAft>
            </a:pPr>
            <a:r>
              <a:rPr lang="en-US" sz="2800" dirty="0" smtClean="0"/>
              <a:t>Subdomain: Standards &amp; system design</a:t>
            </a:r>
            <a:endParaRPr lang="en-US" sz="2800" dirty="0"/>
          </a:p>
          <a:p>
            <a:pPr marL="914400" lvl="1" indent="-457200">
              <a:lnSpc>
                <a:spcPct val="100000"/>
              </a:lnSpc>
              <a:spcAft>
                <a:spcPts val="600"/>
              </a:spcAft>
              <a:buFont typeface="Wingdings" panose="05000000000000000000" pitchFamily="2" charset="2"/>
              <a:buChar char="§"/>
            </a:pPr>
            <a:r>
              <a:rPr lang="en-US" sz="2800" dirty="0"/>
              <a:t>Standards &amp; </a:t>
            </a:r>
            <a:r>
              <a:rPr lang="en-US" sz="2800" dirty="0" smtClean="0"/>
              <a:t>data architecture</a:t>
            </a:r>
          </a:p>
          <a:p>
            <a:pPr marL="914400" lvl="1" indent="-457200">
              <a:lnSpc>
                <a:spcPct val="100000"/>
              </a:lnSpc>
              <a:spcAft>
                <a:spcPts val="600"/>
              </a:spcAft>
              <a:buFont typeface="Wingdings" panose="05000000000000000000" pitchFamily="2" charset="2"/>
              <a:buChar char="§"/>
            </a:pPr>
            <a:r>
              <a:rPr lang="en-US" sz="2800" dirty="0"/>
              <a:t>System </a:t>
            </a:r>
            <a:r>
              <a:rPr lang="en-US" sz="2800" dirty="0" smtClean="0"/>
              <a:t>design</a:t>
            </a:r>
            <a:endParaRPr lang="en-US" sz="2800" dirty="0"/>
          </a:p>
          <a:p>
            <a:pPr marL="285750" indent="-285750">
              <a:buFont typeface="Arial" panose="020B0604020202020204" pitchFamily="34" charset="0"/>
              <a:buChar char="•"/>
            </a:pPr>
            <a:endParaRPr lang="en-US" sz="3200" dirty="0"/>
          </a:p>
          <a:p>
            <a:endParaRPr lang="en-US" sz="3200" dirty="0"/>
          </a:p>
        </p:txBody>
      </p:sp>
      <p:sp>
        <p:nvSpPr>
          <p:cNvPr id="5" name="Title 1"/>
          <p:cNvSpPr txBox="1">
            <a:spLocks/>
          </p:cNvSpPr>
          <p:nvPr/>
        </p:nvSpPr>
        <p:spPr>
          <a:xfrm>
            <a:off x="408939" y="762000"/>
            <a:ext cx="8534400" cy="615553"/>
          </a:xfrm>
          <a:prstGeom prst="rect">
            <a:avLst/>
          </a:prstGeom>
        </p:spPr>
        <p:txBody>
          <a:bodyPr vert="horz" lIns="91440" tIns="45720" rIns="91440" bIns="45720" rtlCol="0" anchor="ctr">
            <a:normAutofit/>
          </a:bodyPr>
          <a:lstStyle>
            <a:lvl1pPr algn="l" defTabSz="1005840" rtl="0" eaLnBrk="1" latinLnBrk="0" hangingPunct="1">
              <a:lnSpc>
                <a:spcPct val="90000"/>
              </a:lnSpc>
              <a:spcBef>
                <a:spcPct val="0"/>
              </a:spcBef>
              <a:buNone/>
              <a:defRPr sz="3080" b="1" kern="1200">
                <a:solidFill>
                  <a:schemeClr val="bg1"/>
                </a:solidFill>
                <a:latin typeface="+mj-lt"/>
                <a:ea typeface="+mj-ea"/>
                <a:cs typeface="+mj-cs"/>
              </a:defRPr>
            </a:lvl1pPr>
          </a:lstStyle>
          <a:p>
            <a:r>
              <a:rPr lang="en-US" sz="2800" smtClean="0"/>
              <a:t>Data &amp; Decision Support Needs</a:t>
            </a:r>
            <a:endParaRPr lang="en-US" sz="2800" dirty="0"/>
          </a:p>
        </p:txBody>
      </p:sp>
    </p:spTree>
    <p:extLst>
      <p:ext uri="{BB962C8B-B14F-4D97-AF65-F5344CB8AC3E}">
        <p14:creationId xmlns:p14="http://schemas.microsoft.com/office/powerpoint/2010/main" val="38858959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7950200" cy="615553"/>
          </a:xfrm>
        </p:spPr>
        <p:txBody>
          <a:bodyPr>
            <a:normAutofit/>
          </a:bodyPr>
          <a:lstStyle/>
          <a:p>
            <a:r>
              <a:rPr lang="en-US" sz="2800" dirty="0" smtClean="0"/>
              <a:t>Data </a:t>
            </a:r>
            <a:r>
              <a:rPr lang="en-US" sz="2800" dirty="0"/>
              <a:t>Collection &amp; Processing</a:t>
            </a:r>
          </a:p>
        </p:txBody>
      </p:sp>
      <p:sp>
        <p:nvSpPr>
          <p:cNvPr id="3" name="Text Placeholder 2"/>
          <p:cNvSpPr>
            <a:spLocks noGrp="1"/>
          </p:cNvSpPr>
          <p:nvPr>
            <p:ph idx="1"/>
          </p:nvPr>
        </p:nvSpPr>
        <p:spPr>
          <a:xfrm>
            <a:off x="533400" y="1676400"/>
            <a:ext cx="8610600" cy="4816703"/>
          </a:xfrm>
        </p:spPr>
        <p:txBody>
          <a:bodyPr/>
          <a:lstStyle/>
          <a:p>
            <a:pPr>
              <a:lnSpc>
                <a:spcPct val="100000"/>
              </a:lnSpc>
              <a:spcAft>
                <a:spcPts val="600"/>
              </a:spcAft>
            </a:pPr>
            <a:r>
              <a:rPr lang="en-US" sz="2800" dirty="0" smtClean="0"/>
              <a:t>4 subdomains:</a:t>
            </a:r>
          </a:p>
          <a:p>
            <a:pPr marL="914400" lvl="1" indent="-457200">
              <a:lnSpc>
                <a:spcPct val="100000"/>
              </a:lnSpc>
              <a:spcAft>
                <a:spcPts val="600"/>
              </a:spcAft>
              <a:buFont typeface="Wingdings" panose="05000000000000000000" pitchFamily="2" charset="2"/>
              <a:buChar char="§"/>
            </a:pPr>
            <a:r>
              <a:rPr lang="en-US" sz="2800" dirty="0" smtClean="0"/>
              <a:t>Collection &amp; management of individual client data</a:t>
            </a:r>
          </a:p>
          <a:p>
            <a:pPr marL="914400" lvl="1" indent="-457200">
              <a:lnSpc>
                <a:spcPct val="100000"/>
              </a:lnSpc>
              <a:spcAft>
                <a:spcPts val="600"/>
              </a:spcAft>
              <a:buFont typeface="Wingdings" panose="05000000000000000000" pitchFamily="2" charset="2"/>
              <a:buChar char="§"/>
            </a:pPr>
            <a:r>
              <a:rPr lang="en-US" sz="2800" dirty="0" smtClean="0"/>
              <a:t>Collection</a:t>
            </a:r>
            <a:r>
              <a:rPr lang="en-US" sz="2800" dirty="0"/>
              <a:t>, </a:t>
            </a:r>
            <a:r>
              <a:rPr lang="en-US" sz="2800" dirty="0" smtClean="0"/>
              <a:t>management, &amp; reporting of aggregated facility data</a:t>
            </a:r>
          </a:p>
          <a:p>
            <a:pPr marL="914400" lvl="1" indent="-457200">
              <a:lnSpc>
                <a:spcPct val="100000"/>
              </a:lnSpc>
              <a:spcAft>
                <a:spcPts val="600"/>
              </a:spcAft>
              <a:buFont typeface="Wingdings" panose="05000000000000000000" pitchFamily="2" charset="2"/>
              <a:buChar char="§"/>
            </a:pPr>
            <a:r>
              <a:rPr lang="en-US" sz="2800" dirty="0" smtClean="0"/>
              <a:t>Data quality assurance: see Module 4, Session 3</a:t>
            </a:r>
            <a:endParaRPr lang="en-US" sz="2800" dirty="0"/>
          </a:p>
          <a:p>
            <a:pPr marL="914400" lvl="1" indent="-457200">
              <a:lnSpc>
                <a:spcPct val="100000"/>
              </a:lnSpc>
              <a:spcAft>
                <a:spcPts val="600"/>
              </a:spcAft>
              <a:buFont typeface="Wingdings" panose="05000000000000000000" pitchFamily="2" charset="2"/>
              <a:buChar char="§"/>
            </a:pPr>
            <a:r>
              <a:rPr lang="en-US" sz="2800" dirty="0" smtClean="0"/>
              <a:t>Information &amp; communication technology: see Module 8</a:t>
            </a:r>
            <a:endParaRPr lang="en-US" sz="2800" dirty="0"/>
          </a:p>
          <a:p>
            <a:pPr lvl="1">
              <a:spcAft>
                <a:spcPts val="600"/>
              </a:spcAft>
            </a:pPr>
            <a:endParaRPr lang="en-US" sz="3200" dirty="0"/>
          </a:p>
        </p:txBody>
      </p:sp>
    </p:spTree>
    <p:extLst>
      <p:ext uri="{BB962C8B-B14F-4D97-AF65-F5344CB8AC3E}">
        <p14:creationId xmlns:p14="http://schemas.microsoft.com/office/powerpoint/2010/main" val="11620508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7950200" cy="615553"/>
          </a:xfrm>
        </p:spPr>
        <p:txBody>
          <a:bodyPr>
            <a:normAutofit/>
          </a:bodyPr>
          <a:lstStyle/>
          <a:p>
            <a:r>
              <a:rPr lang="en-US" sz="2800" dirty="0" smtClean="0"/>
              <a:t>Data Collection </a:t>
            </a:r>
            <a:r>
              <a:rPr lang="en-US" sz="2800" dirty="0"/>
              <a:t>&amp; Processing</a:t>
            </a:r>
          </a:p>
        </p:txBody>
      </p:sp>
      <p:sp>
        <p:nvSpPr>
          <p:cNvPr id="3" name="Text Placeholder 2"/>
          <p:cNvSpPr>
            <a:spLocks noGrp="1"/>
          </p:cNvSpPr>
          <p:nvPr>
            <p:ph idx="1"/>
          </p:nvPr>
        </p:nvSpPr>
        <p:spPr>
          <a:xfrm>
            <a:off x="533400" y="1676400"/>
            <a:ext cx="8610600" cy="5539978"/>
          </a:xfrm>
        </p:spPr>
        <p:txBody>
          <a:bodyPr>
            <a:normAutofit/>
          </a:bodyPr>
          <a:lstStyle/>
          <a:p>
            <a:pPr>
              <a:lnSpc>
                <a:spcPct val="100000"/>
              </a:lnSpc>
              <a:spcAft>
                <a:spcPts val="600"/>
              </a:spcAft>
            </a:pPr>
            <a:r>
              <a:rPr lang="en-US" sz="2800" dirty="0" smtClean="0"/>
              <a:t>Subdomain: Collection &amp; management of individual client data</a:t>
            </a:r>
          </a:p>
          <a:p>
            <a:pPr marL="800100" lvl="1" indent="-342900">
              <a:lnSpc>
                <a:spcPct val="100000"/>
              </a:lnSpc>
              <a:spcAft>
                <a:spcPts val="600"/>
              </a:spcAft>
              <a:buFont typeface="Wingdings" panose="05000000000000000000" pitchFamily="2" charset="2"/>
              <a:buChar char="§"/>
            </a:pPr>
            <a:r>
              <a:rPr lang="en-US" sz="2800" dirty="0" smtClean="0"/>
              <a:t>Standard forms</a:t>
            </a:r>
          </a:p>
          <a:p>
            <a:pPr marL="800100" lvl="1" indent="-342900">
              <a:lnSpc>
                <a:spcPct val="100000"/>
              </a:lnSpc>
              <a:spcAft>
                <a:spcPts val="600"/>
              </a:spcAft>
              <a:buFont typeface="Wingdings" panose="05000000000000000000" pitchFamily="2" charset="2"/>
              <a:buChar char="§"/>
            </a:pPr>
            <a:r>
              <a:rPr lang="en-US" sz="2800" dirty="0" smtClean="0"/>
              <a:t>Training</a:t>
            </a:r>
          </a:p>
          <a:p>
            <a:pPr marL="800100" lvl="1" indent="-342900">
              <a:lnSpc>
                <a:spcPct val="100000"/>
              </a:lnSpc>
              <a:spcAft>
                <a:spcPts val="600"/>
              </a:spcAft>
              <a:buFont typeface="Wingdings" panose="05000000000000000000" pitchFamily="2" charset="2"/>
              <a:buChar char="§"/>
            </a:pPr>
            <a:r>
              <a:rPr lang="en-US" sz="2800" dirty="0" smtClean="0"/>
              <a:t>Data storage</a:t>
            </a:r>
          </a:p>
          <a:p>
            <a:pPr marL="800100" lvl="1" indent="-342900">
              <a:lnSpc>
                <a:spcPct val="100000"/>
              </a:lnSpc>
              <a:spcAft>
                <a:spcPts val="600"/>
              </a:spcAft>
              <a:buFont typeface="Wingdings" panose="05000000000000000000" pitchFamily="2" charset="2"/>
              <a:buChar char="§"/>
            </a:pPr>
            <a:r>
              <a:rPr lang="en-US" sz="2800" dirty="0" smtClean="0"/>
              <a:t>Reproduction</a:t>
            </a:r>
          </a:p>
        </p:txBody>
      </p:sp>
    </p:spTree>
    <p:extLst>
      <p:ext uri="{BB962C8B-B14F-4D97-AF65-F5344CB8AC3E}">
        <p14:creationId xmlns:p14="http://schemas.microsoft.com/office/powerpoint/2010/main" val="749551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7950200" cy="615553"/>
          </a:xfrm>
        </p:spPr>
        <p:txBody>
          <a:bodyPr>
            <a:normAutofit/>
          </a:bodyPr>
          <a:lstStyle/>
          <a:p>
            <a:r>
              <a:rPr lang="en-US" sz="2800" dirty="0" smtClean="0"/>
              <a:t>Data Collection </a:t>
            </a:r>
            <a:r>
              <a:rPr lang="en-US" sz="2800" dirty="0"/>
              <a:t>&amp; Processing</a:t>
            </a:r>
          </a:p>
        </p:txBody>
      </p:sp>
      <p:sp>
        <p:nvSpPr>
          <p:cNvPr id="3" name="Text Placeholder 2"/>
          <p:cNvSpPr>
            <a:spLocks noGrp="1"/>
          </p:cNvSpPr>
          <p:nvPr>
            <p:ph idx="1"/>
          </p:nvPr>
        </p:nvSpPr>
        <p:spPr>
          <a:xfrm>
            <a:off x="533400" y="1600200"/>
            <a:ext cx="8610600" cy="5893921"/>
          </a:xfrm>
        </p:spPr>
        <p:txBody>
          <a:bodyPr>
            <a:normAutofit/>
          </a:bodyPr>
          <a:lstStyle/>
          <a:p>
            <a:pPr>
              <a:lnSpc>
                <a:spcPct val="100000"/>
              </a:lnSpc>
              <a:spcAft>
                <a:spcPts val="600"/>
              </a:spcAft>
            </a:pPr>
            <a:r>
              <a:rPr lang="en-US" sz="2800" dirty="0" smtClean="0"/>
              <a:t>Subdomain: </a:t>
            </a:r>
            <a:r>
              <a:rPr lang="en-US" sz="2800" dirty="0"/>
              <a:t>Collection, </a:t>
            </a:r>
            <a:r>
              <a:rPr lang="en-US" sz="2800" dirty="0" smtClean="0"/>
              <a:t>management &amp; reporting of aggregated facility data</a:t>
            </a:r>
          </a:p>
          <a:p>
            <a:pPr marL="800100" lvl="1" indent="-342900">
              <a:lnSpc>
                <a:spcPct val="100000"/>
              </a:lnSpc>
              <a:spcAft>
                <a:spcPts val="600"/>
              </a:spcAft>
              <a:buFont typeface="Wingdings" panose="05000000000000000000" pitchFamily="2" charset="2"/>
              <a:buChar char="§"/>
            </a:pPr>
            <a:r>
              <a:rPr lang="en-US" sz="2800" dirty="0" smtClean="0"/>
              <a:t>Data flow</a:t>
            </a:r>
          </a:p>
          <a:p>
            <a:pPr marL="800100" lvl="1" indent="-342900">
              <a:lnSpc>
                <a:spcPct val="100000"/>
              </a:lnSpc>
              <a:spcAft>
                <a:spcPts val="600"/>
              </a:spcAft>
              <a:buFont typeface="Wingdings" panose="05000000000000000000" pitchFamily="2" charset="2"/>
              <a:buChar char="§"/>
            </a:pPr>
            <a:r>
              <a:rPr lang="en-US" sz="2800" dirty="0" smtClean="0"/>
              <a:t>Guidelines</a:t>
            </a:r>
            <a:endParaRPr lang="en-US" sz="2800" dirty="0"/>
          </a:p>
          <a:p>
            <a:pPr marL="800100" lvl="1" indent="-342900">
              <a:lnSpc>
                <a:spcPct val="100000"/>
              </a:lnSpc>
              <a:spcAft>
                <a:spcPts val="600"/>
              </a:spcAft>
              <a:buFont typeface="Wingdings" panose="05000000000000000000" pitchFamily="2" charset="2"/>
              <a:buChar char="§"/>
            </a:pPr>
            <a:r>
              <a:rPr lang="en-US" sz="2800" dirty="0" smtClean="0"/>
              <a:t>Training</a:t>
            </a:r>
            <a:endParaRPr lang="en-US" sz="2800" dirty="0"/>
          </a:p>
          <a:p>
            <a:pPr marL="800100" lvl="1" indent="-342900">
              <a:lnSpc>
                <a:spcPct val="100000"/>
              </a:lnSpc>
              <a:spcAft>
                <a:spcPts val="600"/>
              </a:spcAft>
              <a:buFont typeface="Wingdings" panose="05000000000000000000" pitchFamily="2" charset="2"/>
              <a:buChar char="§"/>
            </a:pPr>
            <a:r>
              <a:rPr lang="en-US" sz="2800" dirty="0" smtClean="0"/>
              <a:t>Data disaggregation</a:t>
            </a:r>
            <a:endParaRPr lang="en-US" sz="2800" dirty="0"/>
          </a:p>
          <a:p>
            <a:pPr marL="800100" lvl="1" indent="-342900">
              <a:lnSpc>
                <a:spcPct val="100000"/>
              </a:lnSpc>
              <a:spcAft>
                <a:spcPts val="600"/>
              </a:spcAft>
              <a:buFont typeface="Wingdings" panose="05000000000000000000" pitchFamily="2" charset="2"/>
              <a:buChar char="§"/>
            </a:pPr>
            <a:r>
              <a:rPr lang="en-US" sz="2800" dirty="0"/>
              <a:t>Data </a:t>
            </a:r>
            <a:r>
              <a:rPr lang="en-US" sz="2800" dirty="0" smtClean="0"/>
              <a:t>transfer</a:t>
            </a:r>
            <a:endParaRPr lang="en-US" sz="2800" dirty="0"/>
          </a:p>
        </p:txBody>
      </p:sp>
    </p:spTree>
    <p:extLst>
      <p:ext uri="{BB962C8B-B14F-4D97-AF65-F5344CB8AC3E}">
        <p14:creationId xmlns:p14="http://schemas.microsoft.com/office/powerpoint/2010/main" val="3295508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7950200" cy="615553"/>
          </a:xfrm>
        </p:spPr>
        <p:txBody>
          <a:bodyPr>
            <a:normAutofit/>
          </a:bodyPr>
          <a:lstStyle/>
          <a:p>
            <a:r>
              <a:rPr lang="en-US" sz="2800" dirty="0" smtClean="0"/>
              <a:t>Data Collection </a:t>
            </a:r>
            <a:r>
              <a:rPr lang="en-US" sz="2800" dirty="0"/>
              <a:t>&amp; Processing</a:t>
            </a:r>
          </a:p>
        </p:txBody>
      </p:sp>
      <p:sp>
        <p:nvSpPr>
          <p:cNvPr id="3" name="Text Placeholder 2"/>
          <p:cNvSpPr>
            <a:spLocks noGrp="1"/>
          </p:cNvSpPr>
          <p:nvPr>
            <p:ph idx="1"/>
          </p:nvPr>
        </p:nvSpPr>
        <p:spPr>
          <a:xfrm>
            <a:off x="533400" y="1600200"/>
            <a:ext cx="8610600" cy="5893921"/>
          </a:xfrm>
        </p:spPr>
        <p:txBody>
          <a:bodyPr>
            <a:normAutofit/>
          </a:bodyPr>
          <a:lstStyle/>
          <a:p>
            <a:pPr>
              <a:lnSpc>
                <a:spcPct val="100000"/>
              </a:lnSpc>
              <a:spcAft>
                <a:spcPts val="600"/>
              </a:spcAft>
            </a:pPr>
            <a:r>
              <a:rPr lang="en-US" sz="2800" dirty="0" smtClean="0"/>
              <a:t>Subdomain: Data quality assurance</a:t>
            </a:r>
          </a:p>
          <a:p>
            <a:pPr marL="800100" lvl="1" indent="-342900">
              <a:lnSpc>
                <a:spcPct val="100000"/>
              </a:lnSpc>
              <a:spcAft>
                <a:spcPts val="600"/>
              </a:spcAft>
              <a:buFont typeface="Wingdings" panose="05000000000000000000" pitchFamily="2" charset="2"/>
              <a:buChar char="§"/>
            </a:pPr>
            <a:r>
              <a:rPr lang="en-US" sz="2800" dirty="0" smtClean="0"/>
              <a:t>Planning</a:t>
            </a:r>
          </a:p>
          <a:p>
            <a:pPr marL="800100" lvl="1" indent="-342900">
              <a:lnSpc>
                <a:spcPct val="100000"/>
              </a:lnSpc>
              <a:spcAft>
                <a:spcPts val="600"/>
              </a:spcAft>
              <a:buFont typeface="Wingdings" panose="05000000000000000000" pitchFamily="2" charset="2"/>
              <a:buChar char="§"/>
            </a:pPr>
            <a:r>
              <a:rPr lang="en-US" sz="2800" dirty="0" smtClean="0"/>
              <a:t>Standards</a:t>
            </a:r>
          </a:p>
          <a:p>
            <a:pPr marL="800100" lvl="1" indent="-342900">
              <a:lnSpc>
                <a:spcPct val="100000"/>
              </a:lnSpc>
              <a:spcAft>
                <a:spcPts val="600"/>
              </a:spcAft>
              <a:buFont typeface="Wingdings" panose="05000000000000000000" pitchFamily="2" charset="2"/>
              <a:buChar char="§"/>
            </a:pPr>
            <a:r>
              <a:rPr lang="en-US" sz="2800" dirty="0" smtClean="0"/>
              <a:t>Roles and responsibilities</a:t>
            </a:r>
          </a:p>
          <a:p>
            <a:pPr marL="800100" lvl="1" indent="-342900">
              <a:lnSpc>
                <a:spcPct val="100000"/>
              </a:lnSpc>
              <a:spcAft>
                <a:spcPts val="600"/>
              </a:spcAft>
              <a:buFont typeface="Wingdings" panose="05000000000000000000" pitchFamily="2" charset="2"/>
              <a:buChar char="§"/>
            </a:pPr>
            <a:r>
              <a:rPr lang="en-US" sz="2800" dirty="0" smtClean="0"/>
              <a:t>Training</a:t>
            </a:r>
          </a:p>
          <a:p>
            <a:pPr marL="800100" lvl="1" indent="-342900">
              <a:lnSpc>
                <a:spcPct val="100000"/>
              </a:lnSpc>
              <a:spcAft>
                <a:spcPts val="600"/>
              </a:spcAft>
              <a:buFont typeface="Wingdings" panose="05000000000000000000" pitchFamily="2" charset="2"/>
              <a:buChar char="§"/>
            </a:pPr>
            <a:r>
              <a:rPr lang="en-US" sz="2800" dirty="0" smtClean="0"/>
              <a:t>Assessments</a:t>
            </a:r>
          </a:p>
          <a:p>
            <a:pPr marL="800100" lvl="1" indent="-342900">
              <a:lnSpc>
                <a:spcPct val="100000"/>
              </a:lnSpc>
              <a:spcAft>
                <a:spcPts val="600"/>
              </a:spcAft>
              <a:buFont typeface="Wingdings" panose="05000000000000000000" pitchFamily="2" charset="2"/>
              <a:buChar char="§"/>
            </a:pPr>
            <a:r>
              <a:rPr lang="en-US" sz="2800" dirty="0" smtClean="0"/>
              <a:t>Data quality checks</a:t>
            </a:r>
          </a:p>
          <a:p>
            <a:pPr marL="800100" lvl="1" indent="-342900">
              <a:lnSpc>
                <a:spcPct val="100000"/>
              </a:lnSpc>
              <a:spcAft>
                <a:spcPts val="600"/>
              </a:spcAft>
              <a:buFont typeface="Wingdings" panose="05000000000000000000" pitchFamily="2" charset="2"/>
              <a:buChar char="§"/>
            </a:pPr>
            <a:r>
              <a:rPr lang="en-US" sz="2800" dirty="0" smtClean="0"/>
              <a:t>Links to health sector planning</a:t>
            </a:r>
          </a:p>
          <a:p>
            <a:pPr marL="800100" lvl="1" indent="-342900">
              <a:lnSpc>
                <a:spcPct val="100000"/>
              </a:lnSpc>
              <a:spcAft>
                <a:spcPts val="600"/>
              </a:spcAft>
              <a:buFont typeface="Wingdings" panose="05000000000000000000" pitchFamily="2" charset="2"/>
              <a:buChar char="§"/>
            </a:pPr>
            <a:r>
              <a:rPr lang="en-US" sz="2800" dirty="0" smtClean="0"/>
              <a:t>Collaboration</a:t>
            </a:r>
          </a:p>
          <a:p>
            <a:pPr marL="457200" lvl="1" indent="0">
              <a:lnSpc>
                <a:spcPct val="100000"/>
              </a:lnSpc>
              <a:spcAft>
                <a:spcPts val="600"/>
              </a:spcAft>
              <a:buNone/>
            </a:pPr>
            <a:endParaRPr lang="en-US" sz="2800" dirty="0"/>
          </a:p>
        </p:txBody>
      </p:sp>
    </p:spTree>
    <p:extLst>
      <p:ext uri="{BB962C8B-B14F-4D97-AF65-F5344CB8AC3E}">
        <p14:creationId xmlns:p14="http://schemas.microsoft.com/office/powerpoint/2010/main" val="39309268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7950200" cy="615553"/>
          </a:xfrm>
        </p:spPr>
        <p:txBody>
          <a:bodyPr>
            <a:normAutofit/>
          </a:bodyPr>
          <a:lstStyle/>
          <a:p>
            <a:r>
              <a:rPr lang="en-US" sz="2800" dirty="0" smtClean="0"/>
              <a:t>Data Collection </a:t>
            </a:r>
            <a:r>
              <a:rPr lang="en-US" sz="2800" dirty="0"/>
              <a:t>&amp; Processing</a:t>
            </a:r>
          </a:p>
        </p:txBody>
      </p:sp>
      <p:sp>
        <p:nvSpPr>
          <p:cNvPr id="3" name="Text Placeholder 2"/>
          <p:cNvSpPr>
            <a:spLocks noGrp="1"/>
          </p:cNvSpPr>
          <p:nvPr>
            <p:ph idx="1"/>
          </p:nvPr>
        </p:nvSpPr>
        <p:spPr>
          <a:xfrm>
            <a:off x="533400" y="1600200"/>
            <a:ext cx="8610600" cy="5893921"/>
          </a:xfrm>
        </p:spPr>
        <p:txBody>
          <a:bodyPr>
            <a:normAutofit/>
          </a:bodyPr>
          <a:lstStyle/>
          <a:p>
            <a:pPr>
              <a:lnSpc>
                <a:spcPct val="100000"/>
              </a:lnSpc>
              <a:spcAft>
                <a:spcPts val="600"/>
              </a:spcAft>
            </a:pPr>
            <a:r>
              <a:rPr lang="en-US" sz="2800" dirty="0" smtClean="0"/>
              <a:t>Subdomain: Information &amp; communication technology (ICT)</a:t>
            </a:r>
          </a:p>
          <a:p>
            <a:pPr marL="800100" lvl="1" indent="-342900">
              <a:lnSpc>
                <a:spcPct val="100000"/>
              </a:lnSpc>
              <a:spcAft>
                <a:spcPts val="600"/>
              </a:spcAft>
              <a:buFont typeface="Wingdings" panose="05000000000000000000" pitchFamily="2" charset="2"/>
              <a:buChar char="§"/>
            </a:pPr>
            <a:r>
              <a:rPr lang="en-US" sz="2800" dirty="0" smtClean="0"/>
              <a:t>ICT framework</a:t>
            </a:r>
          </a:p>
          <a:p>
            <a:pPr marL="800100" lvl="1" indent="-342900">
              <a:lnSpc>
                <a:spcPct val="100000"/>
              </a:lnSpc>
              <a:spcAft>
                <a:spcPts val="600"/>
              </a:spcAft>
              <a:buFont typeface="Wingdings" panose="05000000000000000000" pitchFamily="2" charset="2"/>
              <a:buChar char="§"/>
            </a:pPr>
            <a:r>
              <a:rPr lang="en-US" sz="2800" dirty="0" smtClean="0"/>
              <a:t>ICT use</a:t>
            </a:r>
          </a:p>
          <a:p>
            <a:pPr marL="800100" lvl="1" indent="-342900">
              <a:lnSpc>
                <a:spcPct val="100000"/>
              </a:lnSpc>
              <a:spcAft>
                <a:spcPts val="600"/>
              </a:spcAft>
              <a:buFont typeface="Wingdings" panose="05000000000000000000" pitchFamily="2" charset="2"/>
              <a:buChar char="§"/>
            </a:pPr>
            <a:r>
              <a:rPr lang="en-US" sz="2800" dirty="0" smtClean="0"/>
              <a:t>Interoperability</a:t>
            </a:r>
            <a:endParaRPr lang="en-US" sz="2800" dirty="0"/>
          </a:p>
          <a:p>
            <a:pPr marL="800100" lvl="1" indent="-342900">
              <a:lnSpc>
                <a:spcPct val="100000"/>
              </a:lnSpc>
              <a:spcAft>
                <a:spcPts val="600"/>
              </a:spcAft>
              <a:buFont typeface="Wingdings" panose="05000000000000000000" pitchFamily="2" charset="2"/>
              <a:buChar char="§"/>
            </a:pPr>
            <a:r>
              <a:rPr lang="en-US" sz="2800" dirty="0" smtClean="0"/>
              <a:t>Training</a:t>
            </a:r>
            <a:endParaRPr lang="en-US" sz="2800" dirty="0"/>
          </a:p>
        </p:txBody>
      </p:sp>
    </p:spTree>
    <p:extLst>
      <p:ext uri="{BB962C8B-B14F-4D97-AF65-F5344CB8AC3E}">
        <p14:creationId xmlns:p14="http://schemas.microsoft.com/office/powerpoint/2010/main" val="39309268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9144000" cy="1231106"/>
          </a:xfrm>
        </p:spPr>
        <p:txBody>
          <a:bodyPr>
            <a:normAutofit/>
          </a:bodyPr>
          <a:lstStyle/>
          <a:p>
            <a:r>
              <a:rPr lang="en-US" sz="2800" dirty="0"/>
              <a:t>Data Analysis, Dissemination, &amp; Use</a:t>
            </a:r>
          </a:p>
        </p:txBody>
      </p:sp>
      <p:sp>
        <p:nvSpPr>
          <p:cNvPr id="3" name="Text Placeholder 2"/>
          <p:cNvSpPr>
            <a:spLocks noGrp="1"/>
          </p:cNvSpPr>
          <p:nvPr>
            <p:ph idx="1"/>
          </p:nvPr>
        </p:nvSpPr>
        <p:spPr>
          <a:xfrm>
            <a:off x="685800" y="1828800"/>
            <a:ext cx="7828279" cy="2554545"/>
          </a:xfrm>
        </p:spPr>
        <p:txBody>
          <a:bodyPr>
            <a:normAutofit/>
          </a:bodyPr>
          <a:lstStyle/>
          <a:p>
            <a:pPr>
              <a:lnSpc>
                <a:spcPct val="100000"/>
              </a:lnSpc>
              <a:spcBef>
                <a:spcPts val="600"/>
              </a:spcBef>
              <a:spcAft>
                <a:spcPts val="600"/>
              </a:spcAft>
            </a:pPr>
            <a:r>
              <a:rPr lang="en-US" sz="2800" dirty="0" smtClean="0"/>
              <a:t>3 subdomains:</a:t>
            </a:r>
          </a:p>
          <a:p>
            <a:pPr marL="457200" indent="-457200">
              <a:lnSpc>
                <a:spcPct val="100000"/>
              </a:lnSpc>
              <a:spcBef>
                <a:spcPts val="600"/>
              </a:spcBef>
              <a:spcAft>
                <a:spcPts val="600"/>
              </a:spcAft>
              <a:buFont typeface="Arial" panose="020B0604020202020204" pitchFamily="34" charset="0"/>
              <a:buChar char="•"/>
            </a:pPr>
            <a:r>
              <a:rPr lang="en-US" sz="2800" dirty="0"/>
              <a:t>Data </a:t>
            </a:r>
            <a:r>
              <a:rPr lang="en-US" sz="2800" dirty="0" smtClean="0"/>
              <a:t>analysis</a:t>
            </a:r>
            <a:endParaRPr lang="en-US" sz="2800" dirty="0"/>
          </a:p>
          <a:p>
            <a:pPr marL="457200" indent="-457200">
              <a:lnSpc>
                <a:spcPct val="100000"/>
              </a:lnSpc>
              <a:spcBef>
                <a:spcPts val="600"/>
              </a:spcBef>
              <a:spcAft>
                <a:spcPts val="600"/>
              </a:spcAft>
              <a:buFont typeface="Arial" panose="020B0604020202020204" pitchFamily="34" charset="0"/>
              <a:buChar char="•"/>
            </a:pPr>
            <a:r>
              <a:rPr lang="en-US" sz="2800" dirty="0"/>
              <a:t>Information </a:t>
            </a:r>
            <a:r>
              <a:rPr lang="en-US" sz="2800" dirty="0" smtClean="0"/>
              <a:t>dissemination</a:t>
            </a:r>
            <a:endParaRPr lang="en-US" sz="2800" dirty="0"/>
          </a:p>
          <a:p>
            <a:pPr marL="457200" indent="-457200">
              <a:lnSpc>
                <a:spcPct val="100000"/>
              </a:lnSpc>
              <a:spcBef>
                <a:spcPts val="600"/>
              </a:spcBef>
              <a:spcAft>
                <a:spcPts val="600"/>
              </a:spcAft>
              <a:buFont typeface="Arial" panose="020B0604020202020204" pitchFamily="34" charset="0"/>
              <a:buChar char="•"/>
            </a:pPr>
            <a:r>
              <a:rPr lang="en-US" sz="2800" dirty="0"/>
              <a:t>Data </a:t>
            </a:r>
            <a:r>
              <a:rPr lang="en-US" sz="2800" dirty="0" smtClean="0"/>
              <a:t>demand and use</a:t>
            </a:r>
          </a:p>
          <a:p>
            <a:endParaRPr lang="en-US" dirty="0"/>
          </a:p>
        </p:txBody>
      </p:sp>
    </p:spTree>
    <p:extLst>
      <p:ext uri="{BB962C8B-B14F-4D97-AF65-F5344CB8AC3E}">
        <p14:creationId xmlns:p14="http://schemas.microsoft.com/office/powerpoint/2010/main" val="1704740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87947" y="741402"/>
            <a:ext cx="9464675" cy="553998"/>
          </a:xfrm>
        </p:spPr>
        <p:txBody>
          <a:bodyPr>
            <a:normAutofit fontScale="90000"/>
          </a:bodyPr>
          <a:lstStyle/>
          <a:p>
            <a:r>
              <a:rPr lang="en-US" altLang="en-US" sz="3600" dirty="0"/>
              <a:t>Learning Objectives and Topics Covered</a:t>
            </a:r>
            <a:endParaRPr lang="en-US" altLang="en-US" sz="3600" dirty="0" smtClean="0"/>
          </a:p>
        </p:txBody>
      </p:sp>
      <p:sp>
        <p:nvSpPr>
          <p:cNvPr id="3" name="Content Placeholder 2"/>
          <p:cNvSpPr>
            <a:spLocks noGrp="1"/>
          </p:cNvSpPr>
          <p:nvPr>
            <p:ph idx="1"/>
          </p:nvPr>
        </p:nvSpPr>
        <p:spPr>
          <a:xfrm>
            <a:off x="304800" y="1752600"/>
            <a:ext cx="9326880" cy="5562600"/>
          </a:xfrm>
        </p:spPr>
        <p:txBody>
          <a:bodyPr>
            <a:noAutofit/>
          </a:bodyPr>
          <a:lstStyle/>
          <a:p>
            <a:pPr lvl="0">
              <a:spcAft>
                <a:spcPts val="600"/>
              </a:spcAft>
            </a:pPr>
            <a:r>
              <a:rPr lang="en-US" sz="2000" b="1" dirty="0"/>
              <a:t>Objectives</a:t>
            </a:r>
          </a:p>
          <a:p>
            <a:pPr marL="457200" lvl="0" indent="-457200">
              <a:spcAft>
                <a:spcPts val="600"/>
              </a:spcAft>
              <a:buFont typeface="Arial" panose="020B0604020202020204" pitchFamily="34" charset="0"/>
              <a:buChar char="•"/>
            </a:pPr>
            <a:r>
              <a:rPr lang="en-US" sz="2000" dirty="0"/>
              <a:t>Understand the importance of having standards for </a:t>
            </a:r>
            <a:r>
              <a:rPr lang="en-US" sz="2000" dirty="0" smtClean="0"/>
              <a:t>routine health information </a:t>
            </a:r>
            <a:r>
              <a:rPr lang="en-US" sz="2000" dirty="0"/>
              <a:t>systems</a:t>
            </a:r>
          </a:p>
          <a:p>
            <a:pPr marL="457200" lvl="0" indent="-457200">
              <a:spcAft>
                <a:spcPts val="600"/>
              </a:spcAft>
              <a:buFont typeface="Arial" panose="020B0604020202020204" pitchFamily="34" charset="0"/>
              <a:buChar char="•"/>
            </a:pPr>
            <a:r>
              <a:rPr lang="en-US" sz="2000" dirty="0"/>
              <a:t>Understand when and how the standards </a:t>
            </a:r>
            <a:r>
              <a:rPr lang="en-US" sz="2000" dirty="0" smtClean="0"/>
              <a:t>should be </a:t>
            </a:r>
            <a:r>
              <a:rPr lang="en-US" sz="2000" dirty="0"/>
              <a:t>applied to local </a:t>
            </a:r>
            <a:r>
              <a:rPr lang="en-US" sz="2000" dirty="0" smtClean="0"/>
              <a:t>systems</a:t>
            </a:r>
            <a:endParaRPr lang="en-US" sz="2000" dirty="0"/>
          </a:p>
          <a:p>
            <a:pPr marL="457200" lvl="0" indent="-457200">
              <a:spcAft>
                <a:spcPts val="600"/>
              </a:spcAft>
              <a:buFont typeface="Arial" panose="020B0604020202020204" pitchFamily="34" charset="0"/>
              <a:buChar char="•"/>
            </a:pPr>
            <a:r>
              <a:rPr lang="en-US" sz="2000" dirty="0"/>
              <a:t>Be familiar with the domains and subdomains of the standards </a:t>
            </a:r>
          </a:p>
          <a:p>
            <a:pPr marL="457200" lvl="0" indent="-457200">
              <a:spcAft>
                <a:spcPts val="600"/>
              </a:spcAft>
              <a:buFont typeface="Arial" panose="020B0604020202020204" pitchFamily="34" charset="0"/>
              <a:buChar char="•"/>
            </a:pPr>
            <a:r>
              <a:rPr lang="en-US" sz="2000" dirty="0"/>
              <a:t>Be familiar with the harmonized standards for </a:t>
            </a:r>
            <a:r>
              <a:rPr lang="en-US" sz="2000" dirty="0" smtClean="0"/>
              <a:t>routine health information </a:t>
            </a:r>
            <a:r>
              <a:rPr lang="en-US" sz="2000" dirty="0"/>
              <a:t>systems</a:t>
            </a:r>
          </a:p>
          <a:p>
            <a:pPr marL="457200" lvl="0" indent="-457200">
              <a:spcAft>
                <a:spcPts val="600"/>
              </a:spcAft>
              <a:buFont typeface="Arial" panose="020B0604020202020204" pitchFamily="34" charset="0"/>
              <a:buChar char="•"/>
            </a:pPr>
            <a:r>
              <a:rPr lang="en-US" sz="2000" dirty="0"/>
              <a:t>Understand  how the harmonized standards can improve RHIS performance (i.e</a:t>
            </a:r>
            <a:r>
              <a:rPr lang="en-US" sz="2000" dirty="0" smtClean="0"/>
              <a:t>., </a:t>
            </a:r>
            <a:r>
              <a:rPr lang="en-US" sz="2000" dirty="0"/>
              <a:t>data quality and use) </a:t>
            </a:r>
          </a:p>
          <a:p>
            <a:pPr lvl="0">
              <a:spcAft>
                <a:spcPts val="600"/>
              </a:spcAft>
            </a:pPr>
            <a:r>
              <a:rPr lang="en-US" sz="2000" b="1" dirty="0"/>
              <a:t>Topics Covered</a:t>
            </a:r>
          </a:p>
          <a:p>
            <a:pPr marL="342900" lvl="0" indent="-342900">
              <a:buFont typeface="Arial" panose="020B0604020202020204" pitchFamily="34" charset="0"/>
              <a:buChar char="•"/>
            </a:pPr>
            <a:r>
              <a:rPr lang="en-US" sz="2000" dirty="0"/>
              <a:t>Domains and subdomains used to organize the standards</a:t>
            </a:r>
          </a:p>
          <a:p>
            <a:pPr marL="342900" lvl="0" indent="-342900">
              <a:buFont typeface="Arial" panose="020B0604020202020204" pitchFamily="34" charset="0"/>
              <a:buChar char="•"/>
            </a:pPr>
            <a:r>
              <a:rPr lang="en-US" sz="2000" dirty="0"/>
              <a:t>Harmonized standards for </a:t>
            </a:r>
            <a:r>
              <a:rPr lang="en-US" sz="2000" dirty="0" smtClean="0"/>
              <a:t>routine health information </a:t>
            </a:r>
            <a:r>
              <a:rPr lang="en-US" sz="2000" dirty="0"/>
              <a:t>systems</a:t>
            </a:r>
          </a:p>
        </p:txBody>
      </p:sp>
    </p:spTree>
    <p:extLst>
      <p:ext uri="{BB962C8B-B14F-4D97-AF65-F5344CB8AC3E}">
        <p14:creationId xmlns:p14="http://schemas.microsoft.com/office/powerpoint/2010/main" val="597691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533400"/>
            <a:ext cx="9144000" cy="1231106"/>
          </a:xfrm>
        </p:spPr>
        <p:txBody>
          <a:bodyPr>
            <a:normAutofit/>
          </a:bodyPr>
          <a:lstStyle/>
          <a:p>
            <a:r>
              <a:rPr lang="en-US" sz="2800" dirty="0"/>
              <a:t>Data Analysis, Dissemination, &amp; Use</a:t>
            </a:r>
          </a:p>
        </p:txBody>
      </p:sp>
      <p:sp>
        <p:nvSpPr>
          <p:cNvPr id="3" name="Text Placeholder 2"/>
          <p:cNvSpPr>
            <a:spLocks noGrp="1"/>
          </p:cNvSpPr>
          <p:nvPr>
            <p:ph idx="1"/>
          </p:nvPr>
        </p:nvSpPr>
        <p:spPr>
          <a:xfrm>
            <a:off x="838200" y="1981200"/>
            <a:ext cx="8285479" cy="3939540"/>
          </a:xfrm>
        </p:spPr>
        <p:txBody>
          <a:bodyPr>
            <a:normAutofit fontScale="92500" lnSpcReduction="10000"/>
          </a:bodyPr>
          <a:lstStyle/>
          <a:p>
            <a:r>
              <a:rPr lang="en-US" sz="2800" dirty="0" smtClean="0"/>
              <a:t>Subdomain: Data analysis (see also Module 5)</a:t>
            </a:r>
          </a:p>
          <a:p>
            <a:endParaRPr lang="en-US" sz="2800" dirty="0"/>
          </a:p>
          <a:p>
            <a:pPr marL="1028700" indent="-457200">
              <a:lnSpc>
                <a:spcPct val="100000"/>
              </a:lnSpc>
              <a:spcBef>
                <a:spcPts val="600"/>
              </a:spcBef>
              <a:spcAft>
                <a:spcPts val="600"/>
              </a:spcAft>
              <a:buFont typeface="Arial" panose="020B0604020202020204" pitchFamily="34" charset="0"/>
              <a:buChar char="•"/>
            </a:pPr>
            <a:r>
              <a:rPr lang="en-US" sz="2800" dirty="0" smtClean="0"/>
              <a:t>Data analysis</a:t>
            </a:r>
          </a:p>
          <a:p>
            <a:pPr marL="1028700" indent="-457200">
              <a:lnSpc>
                <a:spcPct val="100000"/>
              </a:lnSpc>
              <a:spcBef>
                <a:spcPts val="600"/>
              </a:spcBef>
              <a:spcAft>
                <a:spcPts val="600"/>
              </a:spcAft>
              <a:buFont typeface="Arial" panose="020B0604020202020204" pitchFamily="34" charset="0"/>
              <a:buChar char="•"/>
            </a:pPr>
            <a:r>
              <a:rPr lang="en-US" sz="2800" dirty="0" smtClean="0"/>
              <a:t>Data cleaning</a:t>
            </a:r>
            <a:endParaRPr lang="en-US" sz="2800" dirty="0"/>
          </a:p>
          <a:p>
            <a:pPr marL="1028700" indent="-457200">
              <a:lnSpc>
                <a:spcPct val="100000"/>
              </a:lnSpc>
              <a:spcBef>
                <a:spcPts val="600"/>
              </a:spcBef>
              <a:spcAft>
                <a:spcPts val="600"/>
              </a:spcAft>
              <a:buFont typeface="Arial" panose="020B0604020202020204" pitchFamily="34" charset="0"/>
              <a:buChar char="•"/>
            </a:pPr>
            <a:r>
              <a:rPr lang="en-US" sz="2800" dirty="0" smtClean="0"/>
              <a:t>Performance &amp; progress </a:t>
            </a:r>
            <a:r>
              <a:rPr lang="en-US" sz="2800" dirty="0"/>
              <a:t>r</a:t>
            </a:r>
            <a:r>
              <a:rPr lang="en-US" sz="2800" dirty="0" smtClean="0"/>
              <a:t>eports</a:t>
            </a:r>
            <a:endParaRPr lang="en-US" sz="2800" dirty="0"/>
          </a:p>
          <a:p>
            <a:pPr marL="1028700" indent="-457200">
              <a:lnSpc>
                <a:spcPct val="100000"/>
              </a:lnSpc>
              <a:spcBef>
                <a:spcPts val="600"/>
              </a:spcBef>
              <a:spcAft>
                <a:spcPts val="600"/>
              </a:spcAft>
              <a:buFont typeface="Arial" panose="020B0604020202020204" pitchFamily="34" charset="0"/>
              <a:buChar char="•"/>
            </a:pPr>
            <a:r>
              <a:rPr lang="en-US" sz="2800" dirty="0" smtClean="0"/>
              <a:t>Analysis tools</a:t>
            </a:r>
            <a:endParaRPr lang="en-US" sz="2800" dirty="0"/>
          </a:p>
          <a:p>
            <a:pPr marL="1028700" indent="-457200">
              <a:lnSpc>
                <a:spcPct val="100000"/>
              </a:lnSpc>
              <a:spcBef>
                <a:spcPts val="600"/>
              </a:spcBef>
              <a:spcAft>
                <a:spcPts val="600"/>
              </a:spcAft>
              <a:buFont typeface="Arial" panose="020B0604020202020204" pitchFamily="34" charset="0"/>
              <a:buChar char="•"/>
            </a:pPr>
            <a:r>
              <a:rPr lang="en-US" sz="2800" dirty="0" smtClean="0"/>
              <a:t>Data sources</a:t>
            </a:r>
            <a:endParaRPr lang="en-US" sz="2800" dirty="0"/>
          </a:p>
          <a:p>
            <a:pPr marL="1028700" indent="-457200">
              <a:lnSpc>
                <a:spcPct val="100000"/>
              </a:lnSpc>
              <a:spcBef>
                <a:spcPts val="600"/>
              </a:spcBef>
              <a:spcAft>
                <a:spcPts val="600"/>
              </a:spcAft>
              <a:buFont typeface="Arial" panose="020B0604020202020204" pitchFamily="34" charset="0"/>
              <a:buChar char="•"/>
            </a:pPr>
            <a:r>
              <a:rPr lang="en-US" sz="2800" dirty="0"/>
              <a:t>Training</a:t>
            </a:r>
          </a:p>
          <a:p>
            <a:endParaRPr lang="en-US" sz="3200" dirty="0"/>
          </a:p>
        </p:txBody>
      </p:sp>
    </p:spTree>
    <p:extLst>
      <p:ext uri="{BB962C8B-B14F-4D97-AF65-F5344CB8AC3E}">
        <p14:creationId xmlns:p14="http://schemas.microsoft.com/office/powerpoint/2010/main" val="2735077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66725" y="457200"/>
            <a:ext cx="9144000" cy="1231106"/>
          </a:xfrm>
        </p:spPr>
        <p:txBody>
          <a:bodyPr>
            <a:normAutofit/>
          </a:bodyPr>
          <a:lstStyle/>
          <a:p>
            <a:r>
              <a:rPr lang="en-US" sz="2800" dirty="0"/>
              <a:t>Data Analysis, Dissemination, &amp; Use</a:t>
            </a:r>
          </a:p>
        </p:txBody>
      </p:sp>
      <p:sp>
        <p:nvSpPr>
          <p:cNvPr id="3" name="Text Placeholder 2"/>
          <p:cNvSpPr>
            <a:spLocks noGrp="1"/>
          </p:cNvSpPr>
          <p:nvPr>
            <p:ph idx="1"/>
          </p:nvPr>
        </p:nvSpPr>
        <p:spPr>
          <a:xfrm>
            <a:off x="433387" y="1828800"/>
            <a:ext cx="7828279" cy="3447098"/>
          </a:xfrm>
        </p:spPr>
        <p:txBody>
          <a:bodyPr>
            <a:noAutofit/>
          </a:bodyPr>
          <a:lstStyle/>
          <a:p>
            <a:pPr>
              <a:lnSpc>
                <a:spcPct val="120000"/>
              </a:lnSpc>
              <a:spcBef>
                <a:spcPts val="600"/>
              </a:spcBef>
              <a:spcAft>
                <a:spcPts val="600"/>
              </a:spcAft>
            </a:pPr>
            <a:r>
              <a:rPr lang="en-US" sz="2800" dirty="0" smtClean="0"/>
              <a:t>Subdomain: </a:t>
            </a:r>
            <a:r>
              <a:rPr lang="en-US" sz="2800" dirty="0"/>
              <a:t>Information </a:t>
            </a:r>
            <a:r>
              <a:rPr lang="en-US" sz="2800" dirty="0" smtClean="0"/>
              <a:t>dissemination</a:t>
            </a:r>
            <a:endParaRPr lang="en-US" sz="2800" dirty="0"/>
          </a:p>
          <a:p>
            <a:pPr marL="1028700" indent="-457200">
              <a:lnSpc>
                <a:spcPct val="120000"/>
              </a:lnSpc>
              <a:spcBef>
                <a:spcPts val="600"/>
              </a:spcBef>
              <a:spcAft>
                <a:spcPts val="600"/>
              </a:spcAft>
              <a:buFont typeface="Arial" panose="020B0604020202020204" pitchFamily="34" charset="0"/>
              <a:buChar char="•"/>
            </a:pPr>
            <a:r>
              <a:rPr lang="en-US" sz="2800" dirty="0"/>
              <a:t>Information </a:t>
            </a:r>
            <a:r>
              <a:rPr lang="en-US" sz="2800" dirty="0" smtClean="0"/>
              <a:t>products</a:t>
            </a:r>
            <a:endParaRPr lang="en-US" sz="2800" dirty="0"/>
          </a:p>
          <a:p>
            <a:pPr marL="1028700" indent="-457200">
              <a:lnSpc>
                <a:spcPct val="120000"/>
              </a:lnSpc>
              <a:spcBef>
                <a:spcPts val="600"/>
              </a:spcBef>
              <a:spcAft>
                <a:spcPts val="600"/>
              </a:spcAft>
              <a:buFont typeface="Arial" panose="020B0604020202020204" pitchFamily="34" charset="0"/>
              <a:buChar char="•"/>
            </a:pPr>
            <a:r>
              <a:rPr lang="en-US" sz="2800" dirty="0" smtClean="0"/>
              <a:t>Strategy</a:t>
            </a:r>
            <a:endParaRPr lang="en-US" sz="2800" dirty="0"/>
          </a:p>
          <a:p>
            <a:pPr marL="1028700" indent="-457200">
              <a:lnSpc>
                <a:spcPct val="120000"/>
              </a:lnSpc>
              <a:spcBef>
                <a:spcPts val="600"/>
              </a:spcBef>
              <a:spcAft>
                <a:spcPts val="600"/>
              </a:spcAft>
              <a:buFont typeface="Arial" panose="020B0604020202020204" pitchFamily="34" charset="0"/>
              <a:buChar char="•"/>
            </a:pPr>
            <a:r>
              <a:rPr lang="en-US" sz="2800" dirty="0"/>
              <a:t>Collaboration</a:t>
            </a:r>
          </a:p>
          <a:p>
            <a:pPr marL="571500">
              <a:lnSpc>
                <a:spcPct val="120000"/>
              </a:lnSpc>
              <a:spcBef>
                <a:spcPts val="600"/>
              </a:spcBef>
              <a:spcAft>
                <a:spcPts val="600"/>
              </a:spcAft>
            </a:pPr>
            <a:endParaRPr lang="en-US" sz="2800" dirty="0"/>
          </a:p>
        </p:txBody>
      </p:sp>
    </p:spTree>
    <p:extLst>
      <p:ext uri="{BB962C8B-B14F-4D97-AF65-F5344CB8AC3E}">
        <p14:creationId xmlns:p14="http://schemas.microsoft.com/office/powerpoint/2010/main" val="3565333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457200"/>
            <a:ext cx="9144000" cy="1231106"/>
          </a:xfrm>
        </p:spPr>
        <p:txBody>
          <a:bodyPr>
            <a:normAutofit/>
          </a:bodyPr>
          <a:lstStyle/>
          <a:p>
            <a:r>
              <a:rPr lang="en-US" sz="2800" dirty="0"/>
              <a:t>Data Analysis, Dissemination, &amp; Use</a:t>
            </a:r>
          </a:p>
        </p:txBody>
      </p:sp>
      <p:sp>
        <p:nvSpPr>
          <p:cNvPr id="3" name="Text Placeholder 2"/>
          <p:cNvSpPr>
            <a:spLocks noGrp="1"/>
          </p:cNvSpPr>
          <p:nvPr>
            <p:ph idx="1"/>
          </p:nvPr>
        </p:nvSpPr>
        <p:spPr>
          <a:xfrm>
            <a:off x="681037" y="1793081"/>
            <a:ext cx="7828279" cy="3939540"/>
          </a:xfrm>
        </p:spPr>
        <p:txBody>
          <a:bodyPr>
            <a:normAutofit/>
          </a:bodyPr>
          <a:lstStyle/>
          <a:p>
            <a:pPr>
              <a:lnSpc>
                <a:spcPct val="100000"/>
              </a:lnSpc>
              <a:spcBef>
                <a:spcPts val="600"/>
              </a:spcBef>
              <a:spcAft>
                <a:spcPts val="600"/>
              </a:spcAft>
            </a:pPr>
            <a:r>
              <a:rPr lang="en-US" sz="2800" dirty="0" smtClean="0"/>
              <a:t>Subdomain:  Data demand &amp; use</a:t>
            </a:r>
            <a:endParaRPr lang="en-US" sz="2800" dirty="0"/>
          </a:p>
          <a:p>
            <a:pPr marL="571500" indent="-571500">
              <a:lnSpc>
                <a:spcPct val="100000"/>
              </a:lnSpc>
              <a:spcBef>
                <a:spcPts val="600"/>
              </a:spcBef>
              <a:spcAft>
                <a:spcPts val="600"/>
              </a:spcAft>
              <a:buFont typeface="Arial" panose="020B0604020202020204" pitchFamily="34" charset="0"/>
              <a:buChar char="•"/>
            </a:pPr>
            <a:r>
              <a:rPr lang="en-US" sz="2800" dirty="0"/>
              <a:t>Information </a:t>
            </a:r>
            <a:r>
              <a:rPr lang="en-US" sz="2800" dirty="0" smtClean="0"/>
              <a:t>culture</a:t>
            </a:r>
            <a:endParaRPr lang="en-US" sz="2800" dirty="0"/>
          </a:p>
          <a:p>
            <a:pPr marL="571500" indent="-571500">
              <a:lnSpc>
                <a:spcPct val="100000"/>
              </a:lnSpc>
              <a:spcBef>
                <a:spcPts val="600"/>
              </a:spcBef>
              <a:spcAft>
                <a:spcPts val="600"/>
              </a:spcAft>
              <a:buFont typeface="Arial" panose="020B0604020202020204" pitchFamily="34" charset="0"/>
              <a:buChar char="•"/>
            </a:pPr>
            <a:r>
              <a:rPr lang="en-US" sz="2800" dirty="0"/>
              <a:t>Data </a:t>
            </a:r>
            <a:r>
              <a:rPr lang="en-US" sz="2800" dirty="0" smtClean="0"/>
              <a:t>demand</a:t>
            </a:r>
            <a:endParaRPr lang="en-US" sz="2800" dirty="0"/>
          </a:p>
          <a:p>
            <a:pPr marL="571500" indent="-571500">
              <a:lnSpc>
                <a:spcPct val="100000"/>
              </a:lnSpc>
              <a:spcBef>
                <a:spcPts val="600"/>
              </a:spcBef>
              <a:spcAft>
                <a:spcPts val="600"/>
              </a:spcAft>
              <a:buFont typeface="Arial" panose="020B0604020202020204" pitchFamily="34" charset="0"/>
              <a:buChar char="•"/>
            </a:pPr>
            <a:r>
              <a:rPr lang="en-US" sz="2800" dirty="0" smtClean="0"/>
              <a:t>Data use</a:t>
            </a:r>
          </a:p>
          <a:p>
            <a:endParaRPr lang="en-US" sz="3200" dirty="0"/>
          </a:p>
        </p:txBody>
      </p:sp>
    </p:spTree>
    <p:extLst>
      <p:ext uri="{BB962C8B-B14F-4D97-AF65-F5344CB8AC3E}">
        <p14:creationId xmlns:p14="http://schemas.microsoft.com/office/powerpoint/2010/main" val="3565333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457200"/>
            <a:ext cx="10058400" cy="1354217"/>
          </a:xfrm>
        </p:spPr>
        <p:txBody>
          <a:bodyPr>
            <a:normAutofit/>
          </a:bodyPr>
          <a:lstStyle/>
          <a:p>
            <a:pPr algn="ctr"/>
            <a:r>
              <a:rPr lang="en-US" altLang="en-US" sz="2800" dirty="0" smtClean="0"/>
              <a:t>Information Culture and Demand for Data</a:t>
            </a:r>
          </a:p>
        </p:txBody>
      </p:sp>
      <p:graphicFrame>
        <p:nvGraphicFramePr>
          <p:cNvPr id="6" name="Diagram 5"/>
          <p:cNvGraphicFramePr/>
          <p:nvPr>
            <p:extLst>
              <p:ext uri="{D42A27DB-BD31-4B8C-83A1-F6EECF244321}">
                <p14:modId xmlns:p14="http://schemas.microsoft.com/office/powerpoint/2010/main" val="2795791416"/>
              </p:ext>
            </p:extLst>
          </p:nvPr>
        </p:nvGraphicFramePr>
        <p:xfrm>
          <a:off x="838200" y="1600200"/>
          <a:ext cx="8305800" cy="57278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85210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1"/>
          <p:cNvSpPr txBox="1"/>
          <p:nvPr/>
        </p:nvSpPr>
        <p:spPr>
          <a:xfrm>
            <a:off x="155666" y="381000"/>
            <a:ext cx="9677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70" tIns="50935" rIns="101870" bIns="50935" numCol="1" anchor="ctr" anchorCtr="0" compatLnSpc="1">
            <a:prstTxWarp prst="textNoShape">
              <a:avLst/>
            </a:prstTxWarp>
            <a:noAutofit/>
          </a:bodyPr>
          <a:lstStyle>
            <a:defPPr>
              <a:defRPr lang="en-US"/>
            </a:defPPr>
            <a:lvl1pPr algn="ctr" defTabSz="1018705" fontAlgn="base">
              <a:spcBef>
                <a:spcPct val="0"/>
              </a:spcBef>
              <a:spcAft>
                <a:spcPct val="0"/>
              </a:spcAft>
              <a:defRPr sz="3500">
                <a:solidFill>
                  <a:srgbClr val="002A6C"/>
                </a:solidFill>
                <a:latin typeface="Gill Sans MT" panose="020B0502020104020203" pitchFamily="34" charset="0"/>
                <a:ea typeface="+mj-ea"/>
                <a:cs typeface="Arial" panose="020B0604020202020204" pitchFamily="34" charset="0"/>
              </a:defRPr>
            </a:lvl1pPr>
            <a:lvl2pPr algn="ctr" fontAlgn="base">
              <a:spcBef>
                <a:spcPct val="0"/>
              </a:spcBef>
              <a:spcAft>
                <a:spcPct val="0"/>
              </a:spcAft>
              <a:defRPr sz="3500">
                <a:solidFill>
                  <a:srgbClr val="002A6C"/>
                </a:solidFill>
                <a:latin typeface="Gill Sans MT" pitchFamily="34" charset="0"/>
                <a:cs typeface="Arial" charset="0"/>
              </a:defRPr>
            </a:lvl2pPr>
            <a:lvl3pPr algn="ctr" fontAlgn="base">
              <a:spcBef>
                <a:spcPct val="0"/>
              </a:spcBef>
              <a:spcAft>
                <a:spcPct val="0"/>
              </a:spcAft>
              <a:defRPr sz="3500">
                <a:solidFill>
                  <a:srgbClr val="002A6C"/>
                </a:solidFill>
                <a:latin typeface="Gill Sans MT" pitchFamily="34" charset="0"/>
                <a:cs typeface="Arial" charset="0"/>
              </a:defRPr>
            </a:lvl3pPr>
            <a:lvl4pPr algn="ctr" fontAlgn="base">
              <a:spcBef>
                <a:spcPct val="0"/>
              </a:spcBef>
              <a:spcAft>
                <a:spcPct val="0"/>
              </a:spcAft>
              <a:defRPr sz="3500">
                <a:solidFill>
                  <a:srgbClr val="002A6C"/>
                </a:solidFill>
                <a:latin typeface="Gill Sans MT" pitchFamily="34" charset="0"/>
                <a:cs typeface="Arial" charset="0"/>
              </a:defRPr>
            </a:lvl4pPr>
            <a:lvl5pPr algn="ctr" fontAlgn="base">
              <a:spcBef>
                <a:spcPct val="0"/>
              </a:spcBef>
              <a:spcAft>
                <a:spcPct val="0"/>
              </a:spcAft>
              <a:defRPr sz="3500">
                <a:solidFill>
                  <a:srgbClr val="002A6C"/>
                </a:solidFill>
                <a:latin typeface="Gill Sans MT" pitchFamily="34" charset="0"/>
                <a:cs typeface="Arial" charset="0"/>
              </a:defRPr>
            </a:lvl5pPr>
            <a:lvl6pPr marL="457200" algn="ctr" fontAlgn="base">
              <a:spcBef>
                <a:spcPct val="0"/>
              </a:spcBef>
              <a:spcAft>
                <a:spcPct val="0"/>
              </a:spcAft>
              <a:defRPr sz="3500">
                <a:solidFill>
                  <a:srgbClr val="002A6C"/>
                </a:solidFill>
                <a:latin typeface="Gill Sans MT" pitchFamily="34" charset="0"/>
                <a:cs typeface="Arial" charset="0"/>
              </a:defRPr>
            </a:lvl6pPr>
            <a:lvl7pPr marL="914400" algn="ctr" fontAlgn="base">
              <a:spcBef>
                <a:spcPct val="0"/>
              </a:spcBef>
              <a:spcAft>
                <a:spcPct val="0"/>
              </a:spcAft>
              <a:defRPr sz="3500">
                <a:solidFill>
                  <a:srgbClr val="002A6C"/>
                </a:solidFill>
                <a:latin typeface="Gill Sans MT" pitchFamily="34" charset="0"/>
                <a:cs typeface="Arial" charset="0"/>
              </a:defRPr>
            </a:lvl7pPr>
            <a:lvl8pPr marL="1371600" algn="ctr" fontAlgn="base">
              <a:spcBef>
                <a:spcPct val="0"/>
              </a:spcBef>
              <a:spcAft>
                <a:spcPct val="0"/>
              </a:spcAft>
              <a:defRPr sz="3500">
                <a:solidFill>
                  <a:srgbClr val="002A6C"/>
                </a:solidFill>
                <a:latin typeface="Gill Sans MT" pitchFamily="34" charset="0"/>
                <a:cs typeface="Arial" charset="0"/>
              </a:defRPr>
            </a:lvl8pPr>
            <a:lvl9pPr marL="1828800" algn="ctr" fontAlgn="base">
              <a:spcBef>
                <a:spcPct val="0"/>
              </a:spcBef>
              <a:spcAft>
                <a:spcPct val="0"/>
              </a:spcAft>
              <a:defRPr sz="3500">
                <a:solidFill>
                  <a:srgbClr val="002A6C"/>
                </a:solidFill>
                <a:latin typeface="Gill Sans MT" pitchFamily="34" charset="0"/>
                <a:cs typeface="Arial" charset="0"/>
              </a:defRPr>
            </a:lvl9pPr>
          </a:lstStyle>
          <a:p>
            <a:pPr algn="l"/>
            <a:r>
              <a:rPr lang="en-US" sz="2800" b="1" dirty="0" smtClean="0">
                <a:solidFill>
                  <a:schemeClr val="bg1"/>
                </a:solidFill>
                <a:latin typeface="+mj-lt"/>
                <a:cs typeface="+mj-cs"/>
              </a:rPr>
              <a:t>Exercise 1: Group Work on Rapid Assessment of RHIS Data Management Standards in Country X</a:t>
            </a:r>
            <a:endParaRPr sz="2800" b="1" dirty="0">
              <a:solidFill>
                <a:schemeClr val="bg1"/>
              </a:solidFill>
              <a:latin typeface="+mj-lt"/>
              <a:cs typeface="+mj-cs"/>
            </a:endParaRPr>
          </a:p>
        </p:txBody>
      </p:sp>
      <p:sp>
        <p:nvSpPr>
          <p:cNvPr id="4" name="object 11"/>
          <p:cNvSpPr txBox="1">
            <a:spLocks noChangeArrowheads="1"/>
          </p:cNvSpPr>
          <p:nvPr/>
        </p:nvSpPr>
        <p:spPr bwMode="auto">
          <a:xfrm>
            <a:off x="381000" y="1752600"/>
            <a:ext cx="947166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eaLnBrk="0" hangingPunct="0">
              <a:spcBef>
                <a:spcPct val="20000"/>
              </a:spcBef>
              <a:buFont typeface="Arial" pitchFamily="34" charset="0"/>
              <a:buChar char="•"/>
              <a:defRPr sz="3200">
                <a:solidFill>
                  <a:srgbClr val="5F5F5F"/>
                </a:solidFill>
                <a:latin typeface="Gill Sans MT" pitchFamily="34" charset="0"/>
                <a:cs typeface="Arial" pitchFamily="34" charset="0"/>
              </a:defRPr>
            </a:lvl1pPr>
            <a:lvl2pPr marL="742950" indent="-285750" eaLnBrk="0" hangingPunct="0">
              <a:spcBef>
                <a:spcPct val="20000"/>
              </a:spcBef>
              <a:buFont typeface="Arial" pitchFamily="34" charset="0"/>
              <a:buChar char="•"/>
              <a:defRPr sz="2800">
                <a:solidFill>
                  <a:srgbClr val="5F5F5F"/>
                </a:solidFill>
                <a:latin typeface="Gill Sans MT" pitchFamily="34" charset="0"/>
                <a:cs typeface="Arial" pitchFamily="34" charset="0"/>
              </a:defRPr>
            </a:lvl2pPr>
            <a:lvl3pPr marL="1143000" indent="-228600" eaLnBrk="0" hangingPunct="0">
              <a:spcBef>
                <a:spcPct val="20000"/>
              </a:spcBef>
              <a:buFont typeface="Arial" pitchFamily="34" charset="0"/>
              <a:buChar char="•"/>
              <a:defRPr sz="2400">
                <a:solidFill>
                  <a:srgbClr val="5F5F5F"/>
                </a:solidFill>
                <a:latin typeface="Gill Sans MT" pitchFamily="34" charset="0"/>
                <a:cs typeface="Arial" pitchFamily="34" charset="0"/>
              </a:defRPr>
            </a:lvl3pPr>
            <a:lvl4pPr marL="1600200" indent="-228600" eaLnBrk="0" hangingPunct="0">
              <a:spcBef>
                <a:spcPct val="20000"/>
              </a:spcBef>
              <a:buFont typeface="Arial" pitchFamily="34" charset="0"/>
              <a:buChar char="•"/>
              <a:defRPr sz="2000">
                <a:solidFill>
                  <a:srgbClr val="5F5F5F"/>
                </a:solidFill>
                <a:latin typeface="Gill Sans MT" pitchFamily="34" charset="0"/>
                <a:cs typeface="Arial" pitchFamily="34" charset="0"/>
              </a:defRPr>
            </a:lvl4pPr>
            <a:lvl5pPr marL="2057400" indent="-228600" eaLnBrk="0" hangingPunct="0">
              <a:spcBef>
                <a:spcPct val="20000"/>
              </a:spcBef>
              <a:buFont typeface="Arial" pitchFamily="34" charset="0"/>
              <a:buChar char="•"/>
              <a:defRPr sz="2000">
                <a:solidFill>
                  <a:srgbClr val="5F5F5F"/>
                </a:solidFill>
                <a:latin typeface="Gill Sans MT"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9pPr>
          </a:lstStyle>
          <a:p>
            <a:pPr eaLnBrk="1" fontAlgn="base" hangingPunct="1">
              <a:lnSpc>
                <a:spcPts val="3079"/>
              </a:lnSpc>
              <a:spcBef>
                <a:spcPts val="154"/>
              </a:spcBef>
              <a:spcAft>
                <a:spcPct val="0"/>
              </a:spcAft>
              <a:buNone/>
            </a:pPr>
            <a:r>
              <a:rPr lang="en-US" altLang="en-US" sz="2400" dirty="0" smtClean="0">
                <a:solidFill>
                  <a:schemeClr val="tx1"/>
                </a:solidFill>
                <a:latin typeface="+mn-lt"/>
              </a:rPr>
              <a:t>Instructions:</a:t>
            </a:r>
          </a:p>
          <a:p>
            <a:pPr marL="469900" indent="-457200" eaLnBrk="1" fontAlgn="base" hangingPunct="1">
              <a:lnSpc>
                <a:spcPct val="150000"/>
              </a:lnSpc>
              <a:spcAft>
                <a:spcPct val="0"/>
              </a:spcAft>
            </a:pPr>
            <a:r>
              <a:rPr lang="en-US" altLang="en-US" sz="2400" dirty="0" smtClean="0">
                <a:solidFill>
                  <a:schemeClr val="tx1"/>
                </a:solidFill>
                <a:latin typeface="+mn-lt"/>
              </a:rPr>
              <a:t>Divide into 4 groups, each representing a level of the health system.</a:t>
            </a:r>
          </a:p>
          <a:p>
            <a:pPr marL="469900" indent="-457200" eaLnBrk="1" fontAlgn="base" hangingPunct="1">
              <a:lnSpc>
                <a:spcPct val="150000"/>
              </a:lnSpc>
              <a:spcAft>
                <a:spcPct val="0"/>
              </a:spcAft>
            </a:pPr>
            <a:r>
              <a:rPr lang="en-US" altLang="en-US" sz="2400" dirty="0" smtClean="0">
                <a:solidFill>
                  <a:schemeClr val="tx1"/>
                </a:solidFill>
                <a:latin typeface="+mn-lt"/>
              </a:rPr>
              <a:t>Review the output from the rapid assessment of RHIS (ratings for individual RHIS data management standards and summary graphics).</a:t>
            </a:r>
          </a:p>
          <a:p>
            <a:pPr marL="469900" indent="-457200" eaLnBrk="1" fontAlgn="base" hangingPunct="1">
              <a:lnSpc>
                <a:spcPct val="150000"/>
              </a:lnSpc>
              <a:spcAft>
                <a:spcPct val="0"/>
              </a:spcAft>
            </a:pPr>
            <a:r>
              <a:rPr lang="en-US" altLang="en-US" sz="2400" dirty="0" smtClean="0">
                <a:solidFill>
                  <a:schemeClr val="tx1"/>
                </a:solidFill>
                <a:latin typeface="+mn-lt"/>
              </a:rPr>
              <a:t>Identify problem areas and suggest interventions for improvement.</a:t>
            </a:r>
            <a:r>
              <a:rPr lang="en-US" altLang="en-US" sz="2000" dirty="0" smtClean="0">
                <a:solidFill>
                  <a:schemeClr val="tx1"/>
                </a:solidFill>
                <a:latin typeface="+mn-lt"/>
              </a:rPr>
              <a:t> </a:t>
            </a:r>
            <a:endParaRPr lang="en-US" altLang="en-US" sz="2000" dirty="0">
              <a:solidFill>
                <a:schemeClr val="tx1"/>
              </a:solidFill>
              <a:latin typeface="+mn-lt"/>
            </a:endParaRPr>
          </a:p>
          <a:p>
            <a:pPr marL="469900" indent="-457200" eaLnBrk="1" fontAlgn="base" hangingPunct="1">
              <a:lnSpc>
                <a:spcPct val="150000"/>
              </a:lnSpc>
              <a:spcAft>
                <a:spcPct val="0"/>
              </a:spcAft>
            </a:pPr>
            <a:r>
              <a:rPr lang="en-US" altLang="en-US" sz="2400" dirty="0">
                <a:solidFill>
                  <a:schemeClr val="tx1"/>
                </a:solidFill>
                <a:latin typeface="+mn-lt"/>
              </a:rPr>
              <a:t>Y</a:t>
            </a:r>
            <a:r>
              <a:rPr lang="en-US" altLang="en-US" sz="2400" dirty="0" smtClean="0">
                <a:solidFill>
                  <a:schemeClr val="tx1"/>
                </a:solidFill>
                <a:latin typeface="+mn-lt"/>
              </a:rPr>
              <a:t>ou </a:t>
            </a:r>
            <a:r>
              <a:rPr lang="en-US" altLang="en-US" sz="2400" dirty="0">
                <a:solidFill>
                  <a:schemeClr val="tx1"/>
                </a:solidFill>
                <a:latin typeface="+mn-lt"/>
              </a:rPr>
              <a:t>have </a:t>
            </a:r>
            <a:r>
              <a:rPr lang="en-US" altLang="en-US" sz="2400" dirty="0" smtClean="0">
                <a:solidFill>
                  <a:schemeClr val="tx1"/>
                </a:solidFill>
                <a:latin typeface="+mn-lt"/>
              </a:rPr>
              <a:t>30 </a:t>
            </a:r>
            <a:r>
              <a:rPr lang="en-US" altLang="en-US" sz="2400" dirty="0">
                <a:solidFill>
                  <a:schemeClr val="tx1"/>
                </a:solidFill>
                <a:latin typeface="+mn-lt"/>
              </a:rPr>
              <a:t>minutes for </a:t>
            </a:r>
            <a:r>
              <a:rPr lang="en-US" altLang="en-US" sz="2400" dirty="0" smtClean="0">
                <a:solidFill>
                  <a:schemeClr val="tx1"/>
                </a:solidFill>
                <a:latin typeface="+mn-lt"/>
              </a:rPr>
              <a:t>this task, then 5 minutes to present the results to the group.</a:t>
            </a:r>
            <a:endParaRPr lang="en-US" altLang="en-US" sz="2400" dirty="0">
              <a:solidFill>
                <a:schemeClr val="tx1"/>
              </a:solidFill>
              <a:latin typeface="+mn-lt"/>
            </a:endParaRPr>
          </a:p>
          <a:p>
            <a:pPr eaLnBrk="1" fontAlgn="base" hangingPunct="1">
              <a:lnSpc>
                <a:spcPts val="3079"/>
              </a:lnSpc>
              <a:spcBef>
                <a:spcPts val="154"/>
              </a:spcBef>
              <a:spcAft>
                <a:spcPct val="0"/>
              </a:spcAft>
              <a:buNone/>
            </a:pPr>
            <a:endParaRPr lang="en-US" altLang="en-US" sz="2800" dirty="0" smtClean="0"/>
          </a:p>
        </p:txBody>
      </p:sp>
    </p:spTree>
    <p:extLst>
      <p:ext uri="{BB962C8B-B14F-4D97-AF65-F5344CB8AC3E}">
        <p14:creationId xmlns:p14="http://schemas.microsoft.com/office/powerpoint/2010/main" val="3688310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1"/>
          <p:cNvSpPr txBox="1">
            <a:spLocks noChangeArrowheads="1"/>
          </p:cNvSpPr>
          <p:nvPr/>
        </p:nvSpPr>
        <p:spPr bwMode="auto">
          <a:xfrm>
            <a:off x="3581400" y="3276600"/>
            <a:ext cx="2438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eaLnBrk="0" hangingPunct="0">
              <a:spcBef>
                <a:spcPct val="20000"/>
              </a:spcBef>
              <a:buFont typeface="Arial" pitchFamily="34" charset="0"/>
              <a:buChar char="•"/>
              <a:defRPr sz="3200">
                <a:solidFill>
                  <a:srgbClr val="5F5F5F"/>
                </a:solidFill>
                <a:latin typeface="Gill Sans MT" pitchFamily="34" charset="0"/>
                <a:cs typeface="Arial" pitchFamily="34" charset="0"/>
              </a:defRPr>
            </a:lvl1pPr>
            <a:lvl2pPr marL="742950" indent="-285750" eaLnBrk="0" hangingPunct="0">
              <a:spcBef>
                <a:spcPct val="20000"/>
              </a:spcBef>
              <a:buFont typeface="Arial" pitchFamily="34" charset="0"/>
              <a:buChar char="•"/>
              <a:defRPr sz="2800">
                <a:solidFill>
                  <a:srgbClr val="5F5F5F"/>
                </a:solidFill>
                <a:latin typeface="Gill Sans MT" pitchFamily="34" charset="0"/>
                <a:cs typeface="Arial" pitchFamily="34" charset="0"/>
              </a:defRPr>
            </a:lvl2pPr>
            <a:lvl3pPr marL="1143000" indent="-228600" eaLnBrk="0" hangingPunct="0">
              <a:spcBef>
                <a:spcPct val="20000"/>
              </a:spcBef>
              <a:buFont typeface="Arial" pitchFamily="34" charset="0"/>
              <a:buChar char="•"/>
              <a:defRPr sz="2400">
                <a:solidFill>
                  <a:srgbClr val="5F5F5F"/>
                </a:solidFill>
                <a:latin typeface="Gill Sans MT" pitchFamily="34" charset="0"/>
                <a:cs typeface="Arial" pitchFamily="34" charset="0"/>
              </a:defRPr>
            </a:lvl3pPr>
            <a:lvl4pPr marL="1600200" indent="-228600" eaLnBrk="0" hangingPunct="0">
              <a:spcBef>
                <a:spcPct val="20000"/>
              </a:spcBef>
              <a:buFont typeface="Arial" pitchFamily="34" charset="0"/>
              <a:buChar char="•"/>
              <a:defRPr sz="2000">
                <a:solidFill>
                  <a:srgbClr val="5F5F5F"/>
                </a:solidFill>
                <a:latin typeface="Gill Sans MT" pitchFamily="34" charset="0"/>
                <a:cs typeface="Arial" pitchFamily="34" charset="0"/>
              </a:defRPr>
            </a:lvl4pPr>
            <a:lvl5pPr marL="2057400" indent="-228600" eaLnBrk="0" hangingPunct="0">
              <a:spcBef>
                <a:spcPct val="20000"/>
              </a:spcBef>
              <a:buFont typeface="Arial" pitchFamily="34" charset="0"/>
              <a:buChar char="•"/>
              <a:defRPr sz="2000">
                <a:solidFill>
                  <a:srgbClr val="5F5F5F"/>
                </a:solidFill>
                <a:latin typeface="Gill Sans MT"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9pPr>
          </a:lstStyle>
          <a:p>
            <a:pPr algn="ctr" eaLnBrk="1" fontAlgn="base" hangingPunct="1">
              <a:lnSpc>
                <a:spcPts val="3079"/>
              </a:lnSpc>
              <a:spcBef>
                <a:spcPts val="154"/>
              </a:spcBef>
              <a:spcAft>
                <a:spcPct val="0"/>
              </a:spcAft>
              <a:buNone/>
            </a:pPr>
            <a:r>
              <a:rPr lang="en-US" altLang="en-US" sz="6600" b="1" dirty="0" smtClean="0">
                <a:solidFill>
                  <a:srgbClr val="FF0000"/>
                </a:solidFill>
                <a:latin typeface="+mj-lt"/>
              </a:rPr>
              <a:t>Q/A</a:t>
            </a:r>
          </a:p>
        </p:txBody>
      </p:sp>
      <p:sp>
        <p:nvSpPr>
          <p:cNvPr id="7" name="object 21"/>
          <p:cNvSpPr txBox="1"/>
          <p:nvPr/>
        </p:nvSpPr>
        <p:spPr>
          <a:xfrm>
            <a:off x="-2743200" y="533400"/>
            <a:ext cx="9677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70" tIns="50935" rIns="101870" bIns="50935" numCol="1" anchor="ctr" anchorCtr="0" compatLnSpc="1">
            <a:prstTxWarp prst="textNoShape">
              <a:avLst/>
            </a:prstTxWarp>
            <a:noAutofit/>
          </a:bodyPr>
          <a:lstStyle>
            <a:defPPr>
              <a:defRPr lang="en-US"/>
            </a:defPPr>
            <a:lvl1pPr algn="ctr" defTabSz="1018705" fontAlgn="base">
              <a:spcBef>
                <a:spcPct val="0"/>
              </a:spcBef>
              <a:spcAft>
                <a:spcPct val="0"/>
              </a:spcAft>
              <a:defRPr sz="3500">
                <a:solidFill>
                  <a:srgbClr val="002A6C"/>
                </a:solidFill>
                <a:latin typeface="Gill Sans MT" panose="020B0502020104020203" pitchFamily="34" charset="0"/>
                <a:ea typeface="+mj-ea"/>
                <a:cs typeface="Arial" panose="020B0604020202020204" pitchFamily="34" charset="0"/>
              </a:defRPr>
            </a:lvl1pPr>
            <a:lvl2pPr algn="ctr" fontAlgn="base">
              <a:spcBef>
                <a:spcPct val="0"/>
              </a:spcBef>
              <a:spcAft>
                <a:spcPct val="0"/>
              </a:spcAft>
              <a:defRPr sz="3500">
                <a:solidFill>
                  <a:srgbClr val="002A6C"/>
                </a:solidFill>
                <a:latin typeface="Gill Sans MT" pitchFamily="34" charset="0"/>
                <a:cs typeface="Arial" charset="0"/>
              </a:defRPr>
            </a:lvl2pPr>
            <a:lvl3pPr algn="ctr" fontAlgn="base">
              <a:spcBef>
                <a:spcPct val="0"/>
              </a:spcBef>
              <a:spcAft>
                <a:spcPct val="0"/>
              </a:spcAft>
              <a:defRPr sz="3500">
                <a:solidFill>
                  <a:srgbClr val="002A6C"/>
                </a:solidFill>
                <a:latin typeface="Gill Sans MT" pitchFamily="34" charset="0"/>
                <a:cs typeface="Arial" charset="0"/>
              </a:defRPr>
            </a:lvl3pPr>
            <a:lvl4pPr algn="ctr" fontAlgn="base">
              <a:spcBef>
                <a:spcPct val="0"/>
              </a:spcBef>
              <a:spcAft>
                <a:spcPct val="0"/>
              </a:spcAft>
              <a:defRPr sz="3500">
                <a:solidFill>
                  <a:srgbClr val="002A6C"/>
                </a:solidFill>
                <a:latin typeface="Gill Sans MT" pitchFamily="34" charset="0"/>
                <a:cs typeface="Arial" charset="0"/>
              </a:defRPr>
            </a:lvl4pPr>
            <a:lvl5pPr algn="ctr" fontAlgn="base">
              <a:spcBef>
                <a:spcPct val="0"/>
              </a:spcBef>
              <a:spcAft>
                <a:spcPct val="0"/>
              </a:spcAft>
              <a:defRPr sz="3500">
                <a:solidFill>
                  <a:srgbClr val="002A6C"/>
                </a:solidFill>
                <a:latin typeface="Gill Sans MT" pitchFamily="34" charset="0"/>
                <a:cs typeface="Arial" charset="0"/>
              </a:defRPr>
            </a:lvl5pPr>
            <a:lvl6pPr marL="457200" algn="ctr" fontAlgn="base">
              <a:spcBef>
                <a:spcPct val="0"/>
              </a:spcBef>
              <a:spcAft>
                <a:spcPct val="0"/>
              </a:spcAft>
              <a:defRPr sz="3500">
                <a:solidFill>
                  <a:srgbClr val="002A6C"/>
                </a:solidFill>
                <a:latin typeface="Gill Sans MT" pitchFamily="34" charset="0"/>
                <a:cs typeface="Arial" charset="0"/>
              </a:defRPr>
            </a:lvl6pPr>
            <a:lvl7pPr marL="914400" algn="ctr" fontAlgn="base">
              <a:spcBef>
                <a:spcPct val="0"/>
              </a:spcBef>
              <a:spcAft>
                <a:spcPct val="0"/>
              </a:spcAft>
              <a:defRPr sz="3500">
                <a:solidFill>
                  <a:srgbClr val="002A6C"/>
                </a:solidFill>
                <a:latin typeface="Gill Sans MT" pitchFamily="34" charset="0"/>
                <a:cs typeface="Arial" charset="0"/>
              </a:defRPr>
            </a:lvl7pPr>
            <a:lvl8pPr marL="1371600" algn="ctr" fontAlgn="base">
              <a:spcBef>
                <a:spcPct val="0"/>
              </a:spcBef>
              <a:spcAft>
                <a:spcPct val="0"/>
              </a:spcAft>
              <a:defRPr sz="3500">
                <a:solidFill>
                  <a:srgbClr val="002A6C"/>
                </a:solidFill>
                <a:latin typeface="Gill Sans MT" pitchFamily="34" charset="0"/>
                <a:cs typeface="Arial" charset="0"/>
              </a:defRPr>
            </a:lvl8pPr>
            <a:lvl9pPr marL="1828800" algn="ctr" fontAlgn="base">
              <a:spcBef>
                <a:spcPct val="0"/>
              </a:spcBef>
              <a:spcAft>
                <a:spcPct val="0"/>
              </a:spcAft>
              <a:defRPr sz="3500">
                <a:solidFill>
                  <a:srgbClr val="002A6C"/>
                </a:solidFill>
                <a:latin typeface="Gill Sans MT" pitchFamily="34" charset="0"/>
                <a:cs typeface="Arial" charset="0"/>
              </a:defRPr>
            </a:lvl9pPr>
          </a:lstStyle>
          <a:p>
            <a:pPr defTabSz="1005840">
              <a:lnSpc>
                <a:spcPct val="90000"/>
              </a:lnSpc>
            </a:pPr>
            <a:r>
              <a:rPr lang="en-US" sz="2800" b="1" dirty="0">
                <a:solidFill>
                  <a:schemeClr val="bg1"/>
                </a:solidFill>
                <a:latin typeface="+mj-lt"/>
                <a:cs typeface="+mj-cs"/>
              </a:rPr>
              <a:t>Plenary Discussion</a:t>
            </a:r>
            <a:endParaRPr sz="2800" b="1" dirty="0">
              <a:solidFill>
                <a:schemeClr val="bg1"/>
              </a:solidFill>
              <a:latin typeface="+mj-lt"/>
              <a:cs typeface="+mj-cs"/>
            </a:endParaRPr>
          </a:p>
        </p:txBody>
      </p:sp>
    </p:spTree>
    <p:extLst>
      <p:ext uri="{BB962C8B-B14F-4D97-AF65-F5344CB8AC3E}">
        <p14:creationId xmlns:p14="http://schemas.microsoft.com/office/powerpoint/2010/main" val="8165837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0"/>
            <a:ext cx="10058400" cy="13995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0" fontAlgn="base" hangingPunct="0">
              <a:spcBef>
                <a:spcPct val="0"/>
              </a:spcBef>
              <a:spcAft>
                <a:spcPct val="0"/>
              </a:spcAft>
            </a:pPr>
            <a:endParaRPr lang="en-US" altLang="en-US" sz="1980">
              <a:solidFill>
                <a:srgbClr val="FFFFFF"/>
              </a:solidFill>
              <a:latin typeface="Calibri" charset="0"/>
            </a:endParaRPr>
          </a:p>
        </p:txBody>
      </p:sp>
      <p:sp>
        <p:nvSpPr>
          <p:cNvPr id="3" name="Rectangle 2"/>
          <p:cNvSpPr/>
          <p:nvPr/>
        </p:nvSpPr>
        <p:spPr>
          <a:xfrm>
            <a:off x="-14289" y="1396048"/>
            <a:ext cx="10072687" cy="3870380"/>
          </a:xfrm>
          <a:prstGeom prst="rect">
            <a:avLst/>
          </a:prstGeom>
          <a:solidFill>
            <a:srgbClr val="DAA51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0" fontAlgn="base" hangingPunct="0">
              <a:spcBef>
                <a:spcPct val="0"/>
              </a:spcBef>
              <a:spcAft>
                <a:spcPct val="0"/>
              </a:spcAft>
            </a:pPr>
            <a:endParaRPr lang="en-US" altLang="en-US" sz="1980">
              <a:solidFill>
                <a:srgbClr val="FFFFFF"/>
              </a:solidFill>
              <a:latin typeface="Calibri" charset="0"/>
            </a:endParaRPr>
          </a:p>
        </p:txBody>
      </p:sp>
      <p:sp>
        <p:nvSpPr>
          <p:cNvPr id="17412" name="TextBox 7"/>
          <p:cNvSpPr txBox="1">
            <a:spLocks noChangeArrowheads="1"/>
          </p:cNvSpPr>
          <p:nvPr/>
        </p:nvSpPr>
        <p:spPr bwMode="auto">
          <a:xfrm>
            <a:off x="-1791653" y="388462"/>
            <a:ext cx="11645742" cy="78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0" fontAlgn="base" hangingPunct="0">
              <a:spcBef>
                <a:spcPct val="0"/>
              </a:spcBef>
              <a:spcAft>
                <a:spcPct val="0"/>
              </a:spcAft>
            </a:pPr>
            <a:r>
              <a:rPr lang="en-US" altLang="en-US" sz="2420" b="1">
                <a:solidFill>
                  <a:srgbClr val="FFFFFF"/>
                </a:solidFill>
                <a:latin typeface="Century Gothic" charset="0"/>
                <a:ea typeface="Century Gothic" charset="0"/>
                <a:cs typeface="Century Gothic" charset="0"/>
              </a:rPr>
              <a:t>ROUTINE HEALTH INFORMATION SYSTEMS</a:t>
            </a:r>
            <a:endParaRPr lang="en-US" altLang="en-US" sz="2420">
              <a:solidFill>
                <a:srgbClr val="FFFFFF"/>
              </a:solidFill>
            </a:endParaRPr>
          </a:p>
          <a:p>
            <a:pPr algn="r" eaLnBrk="0" fontAlgn="base" hangingPunct="0">
              <a:spcBef>
                <a:spcPct val="0"/>
              </a:spcBef>
              <a:spcAft>
                <a:spcPct val="0"/>
              </a:spcAft>
            </a:pPr>
            <a:r>
              <a:rPr lang="en-US" altLang="en-US" sz="2090">
                <a:solidFill>
                  <a:srgbClr val="FFFFFF"/>
                </a:solidFill>
                <a:latin typeface="Century Gothic" charset="0"/>
                <a:ea typeface="Century Gothic" charset="0"/>
                <a:cs typeface="Century Gothic" charset="0"/>
              </a:rPr>
              <a:t>A Curriculum on Basic Concepts and Practice </a:t>
            </a:r>
          </a:p>
        </p:txBody>
      </p:sp>
      <p:sp>
        <p:nvSpPr>
          <p:cNvPr id="9" name="TextBox 8"/>
          <p:cNvSpPr txBox="1"/>
          <p:nvPr/>
        </p:nvSpPr>
        <p:spPr>
          <a:xfrm>
            <a:off x="846932" y="3229610"/>
            <a:ext cx="7466965" cy="1573508"/>
          </a:xfrm>
          <a:prstGeom prst="rect">
            <a:avLst/>
          </a:prstGeom>
          <a:noFill/>
        </p:spPr>
        <p:txBody>
          <a:bodyPr>
            <a:spAutoFit/>
          </a:bodyPr>
          <a:lstStyle/>
          <a:p>
            <a:pPr eaLnBrk="0" fontAlgn="base" hangingPunct="0">
              <a:spcBef>
                <a:spcPct val="0"/>
              </a:spcBef>
              <a:spcAft>
                <a:spcPct val="0"/>
              </a:spcAft>
              <a:defRPr/>
            </a:pPr>
            <a:r>
              <a:rPr lang="en-US" sz="1375" dirty="0">
                <a:solidFill>
                  <a:srgbClr val="FFFFFF"/>
                </a:solidFill>
                <a:latin typeface="Century Gothic" charset="0"/>
                <a:ea typeface="Century Gothic" charset="0"/>
                <a:cs typeface="Century Gothic"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The views expressed in this presentation do not necessarily reflect the views of USAID or the United States government.</a:t>
            </a:r>
          </a:p>
        </p:txBody>
      </p:sp>
      <p:pic>
        <p:nvPicPr>
          <p:cNvPr id="8" name="Picture 9"/>
          <p:cNvPicPr>
            <a:picLocks noChangeAspect="1"/>
          </p:cNvPicPr>
          <p:nvPr/>
        </p:nvPicPr>
        <p:blipFill rotWithShape="1">
          <a:blip r:embed="rId3">
            <a:extLst>
              <a:ext uri="{28A0092B-C50C-407E-A947-70E740481C1C}">
                <a14:useLocalDpi xmlns:a14="http://schemas.microsoft.com/office/drawing/2010/main" val="0"/>
              </a:ext>
            </a:extLst>
          </a:blip>
          <a:srcRect r="1334"/>
          <a:stretch/>
        </p:blipFill>
        <p:spPr bwMode="auto">
          <a:xfrm>
            <a:off x="-14288" y="5266428"/>
            <a:ext cx="10072687" cy="2505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516890" y="1925632"/>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935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087" y="685800"/>
            <a:ext cx="7950200" cy="738664"/>
          </a:xfrm>
        </p:spPr>
        <p:txBody>
          <a:bodyPr>
            <a:normAutofit/>
          </a:bodyPr>
          <a:lstStyle/>
          <a:p>
            <a:r>
              <a:rPr lang="en-US" sz="2800" dirty="0" smtClean="0"/>
              <a:t>Importance of Standards</a:t>
            </a:r>
            <a:endParaRPr lang="en-US" sz="2800" dirty="0"/>
          </a:p>
        </p:txBody>
      </p:sp>
      <p:sp>
        <p:nvSpPr>
          <p:cNvPr id="3" name="Text Placeholder 2"/>
          <p:cNvSpPr>
            <a:spLocks noGrp="1"/>
          </p:cNvSpPr>
          <p:nvPr>
            <p:ph idx="1"/>
          </p:nvPr>
        </p:nvSpPr>
        <p:spPr>
          <a:xfrm>
            <a:off x="304800" y="1752600"/>
            <a:ext cx="9067800" cy="6063198"/>
          </a:xfrm>
        </p:spPr>
        <p:txBody>
          <a:bodyPr>
            <a:normAutofit/>
          </a:bodyPr>
          <a:lstStyle/>
          <a:p>
            <a:pPr marL="285750" indent="-285750">
              <a:spcAft>
                <a:spcPts val="600"/>
              </a:spcAft>
              <a:buFont typeface="Arial" panose="020B0604020202020204" pitchFamily="34" charset="0"/>
              <a:buChar char="•"/>
            </a:pPr>
            <a:r>
              <a:rPr lang="en-US" sz="2400" dirty="0"/>
              <a:t>Standards help ensure </a:t>
            </a:r>
            <a:r>
              <a:rPr lang="en-US" sz="2400" dirty="0" smtClean="0"/>
              <a:t>that important </a:t>
            </a:r>
            <a:r>
              <a:rPr lang="en-US" sz="2400" dirty="0"/>
              <a:t>elements are present in the information system to ensure adequate functionality.</a:t>
            </a:r>
          </a:p>
          <a:p>
            <a:pPr marL="285750" indent="-285750">
              <a:spcAft>
                <a:spcPts val="600"/>
              </a:spcAft>
              <a:buFont typeface="Arial" panose="020B0604020202020204" pitchFamily="34" charset="0"/>
              <a:buChar char="•"/>
            </a:pPr>
            <a:r>
              <a:rPr lang="en-US" sz="2400" dirty="0"/>
              <a:t>Standards also help identify areas of weakness in information systems (by their absence).</a:t>
            </a:r>
          </a:p>
          <a:p>
            <a:pPr marL="285750" indent="-285750">
              <a:spcAft>
                <a:spcPts val="600"/>
              </a:spcAft>
              <a:buFont typeface="Arial" panose="020B0604020202020204" pitchFamily="34" charset="0"/>
              <a:buChar char="•"/>
            </a:pPr>
            <a:r>
              <a:rPr lang="en-US" sz="2400" dirty="0"/>
              <a:t>Standards permit comparisons with other information systems.</a:t>
            </a:r>
          </a:p>
          <a:p>
            <a:pPr marL="285750" indent="-285750">
              <a:spcAft>
                <a:spcPts val="600"/>
              </a:spcAft>
              <a:buFont typeface="Arial" panose="020B0604020202020204" pitchFamily="34" charset="0"/>
              <a:buChar char="•"/>
            </a:pPr>
            <a:r>
              <a:rPr lang="en-US" sz="2400" dirty="0"/>
              <a:t>Standards are based on experience and “best practices” (it works elsewhere; it can work here).</a:t>
            </a:r>
          </a:p>
          <a:p>
            <a:pPr marL="285750" indent="-285750">
              <a:spcAft>
                <a:spcPts val="600"/>
              </a:spcAft>
              <a:buFont typeface="Arial" panose="020B0604020202020204" pitchFamily="34" charset="0"/>
              <a:buChar char="•"/>
            </a:pPr>
            <a:r>
              <a:rPr lang="en-US" sz="2400" dirty="0"/>
              <a:t>Standards assist in the design of the system, acting like a blueprint for development.</a:t>
            </a:r>
          </a:p>
          <a:p>
            <a:pPr marL="285750" indent="-285750">
              <a:spcAft>
                <a:spcPts val="600"/>
              </a:spcAft>
              <a:buFont typeface="Arial" panose="020B0604020202020204" pitchFamily="34" charset="0"/>
              <a:buChar char="•"/>
            </a:pPr>
            <a:r>
              <a:rPr lang="en-US" sz="2400" dirty="0"/>
              <a:t>Standards permit accurate planning and costing of information systems, and effective management.</a:t>
            </a:r>
          </a:p>
          <a:p>
            <a:pPr>
              <a:spcAft>
                <a:spcPts val="600"/>
              </a:spcAft>
            </a:pPr>
            <a:endParaRPr lang="en-US" sz="2800" dirty="0" smtClean="0"/>
          </a:p>
        </p:txBody>
      </p:sp>
    </p:spTree>
    <p:extLst>
      <p:ext uri="{BB962C8B-B14F-4D97-AF65-F5344CB8AC3E}">
        <p14:creationId xmlns:p14="http://schemas.microsoft.com/office/powerpoint/2010/main" val="599715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612" y="685800"/>
            <a:ext cx="7950200" cy="738664"/>
          </a:xfrm>
        </p:spPr>
        <p:txBody>
          <a:bodyPr>
            <a:normAutofit/>
          </a:bodyPr>
          <a:lstStyle/>
          <a:p>
            <a:r>
              <a:rPr lang="en-US" sz="2800" dirty="0" smtClean="0"/>
              <a:t>Sources for Standards</a:t>
            </a:r>
            <a:endParaRPr lang="en-US" sz="2800" dirty="0"/>
          </a:p>
        </p:txBody>
      </p:sp>
      <p:sp>
        <p:nvSpPr>
          <p:cNvPr id="3" name="Text Placeholder 2"/>
          <p:cNvSpPr>
            <a:spLocks noGrp="1"/>
          </p:cNvSpPr>
          <p:nvPr>
            <p:ph idx="1"/>
          </p:nvPr>
        </p:nvSpPr>
        <p:spPr>
          <a:xfrm>
            <a:off x="304800" y="1600200"/>
            <a:ext cx="9067800" cy="6463308"/>
          </a:xfrm>
        </p:spPr>
        <p:txBody>
          <a:bodyPr/>
          <a:lstStyle/>
          <a:p>
            <a:pPr marL="285750" indent="-285750">
              <a:spcAft>
                <a:spcPts val="600"/>
              </a:spcAft>
              <a:buFont typeface="Arial" panose="020B0604020202020204" pitchFamily="34" charset="0"/>
              <a:buChar char="•"/>
            </a:pPr>
            <a:r>
              <a:rPr lang="en-US" sz="2400" dirty="0"/>
              <a:t>MEASURE Evaluation RHIS </a:t>
            </a:r>
            <a:r>
              <a:rPr lang="en-US" sz="2400" dirty="0" smtClean="0"/>
              <a:t>data management standards guidelines. </a:t>
            </a:r>
            <a:r>
              <a:rPr lang="en-US" sz="2400" dirty="0"/>
              <a:t>(South Africa </a:t>
            </a:r>
            <a:r>
              <a:rPr lang="en-US" sz="2400" dirty="0" smtClean="0"/>
              <a:t>workshop, </a:t>
            </a:r>
            <a:r>
              <a:rPr lang="en-US" sz="2400" dirty="0"/>
              <a:t>2012).</a:t>
            </a:r>
          </a:p>
          <a:p>
            <a:pPr marL="285750" indent="-285750">
              <a:spcAft>
                <a:spcPts val="600"/>
              </a:spcAft>
              <a:buFont typeface="Arial" panose="020B0604020202020204" pitchFamily="34" charset="0"/>
              <a:buChar char="•"/>
            </a:pPr>
            <a:r>
              <a:rPr lang="en-US" sz="2400" dirty="0"/>
              <a:t>WHO working document. </a:t>
            </a:r>
            <a:r>
              <a:rPr lang="en-US" sz="2400" dirty="0" smtClean="0"/>
              <a:t>Health facility information systems: </a:t>
            </a:r>
            <a:r>
              <a:rPr lang="en-US" sz="2400" dirty="0"/>
              <a:t>Key components, attributes, and </a:t>
            </a:r>
            <a:r>
              <a:rPr lang="en-US" sz="2400" dirty="0" smtClean="0"/>
              <a:t>resources–“resource kit.” </a:t>
            </a:r>
            <a:r>
              <a:rPr lang="en-US" sz="2400" dirty="0"/>
              <a:t>(</a:t>
            </a:r>
            <a:r>
              <a:rPr lang="en-US" sz="2400" dirty="0" err="1"/>
              <a:t>Glion</a:t>
            </a:r>
            <a:r>
              <a:rPr lang="en-US" sz="2400" dirty="0"/>
              <a:t> </a:t>
            </a:r>
            <a:r>
              <a:rPr lang="en-US" sz="2400" dirty="0" smtClean="0"/>
              <a:t>meeting</a:t>
            </a:r>
            <a:r>
              <a:rPr lang="en-US" sz="2400" dirty="0"/>
              <a:t>, 2014).</a:t>
            </a:r>
          </a:p>
          <a:p>
            <a:pPr marL="285750" indent="-285750">
              <a:spcAft>
                <a:spcPts val="600"/>
              </a:spcAft>
              <a:buFont typeface="Arial" panose="020B0604020202020204" pitchFamily="34" charset="0"/>
              <a:buChar char="•"/>
            </a:pPr>
            <a:r>
              <a:rPr lang="en-US" sz="2400" dirty="0" smtClean="0"/>
              <a:t>IHP</a:t>
            </a:r>
            <a:r>
              <a:rPr lang="en-US" sz="2400" dirty="0"/>
              <a:t>+ and WHO. Monitoring, evaluation and review of national health strategies: </a:t>
            </a:r>
            <a:r>
              <a:rPr lang="en-US" sz="2400" dirty="0" smtClean="0"/>
              <a:t>A </a:t>
            </a:r>
            <a:r>
              <a:rPr lang="en-US" sz="2400" dirty="0"/>
              <a:t>country-led platform for information and accountability. 2011.</a:t>
            </a:r>
          </a:p>
          <a:p>
            <a:pPr marL="285750" indent="-285750">
              <a:spcAft>
                <a:spcPts val="600"/>
              </a:spcAft>
              <a:buFont typeface="Arial" panose="020B0604020202020204" pitchFamily="34" charset="0"/>
              <a:buChar char="•"/>
            </a:pPr>
            <a:r>
              <a:rPr lang="en-US" sz="2400" dirty="0" smtClean="0"/>
              <a:t>Health Metrics Network.  Assessing the national health information system: An assessment tool. Version 4.0. 2008.</a:t>
            </a:r>
          </a:p>
          <a:p>
            <a:pPr>
              <a:spcAft>
                <a:spcPts val="600"/>
              </a:spcAft>
            </a:pPr>
            <a:endParaRPr lang="en-US" sz="2600" dirty="0" smtClean="0"/>
          </a:p>
          <a:p>
            <a:pPr>
              <a:spcAft>
                <a:spcPts val="600"/>
              </a:spcAft>
            </a:pPr>
            <a:endParaRPr lang="en-US" sz="2600" dirty="0" smtClean="0"/>
          </a:p>
        </p:txBody>
      </p:sp>
    </p:spTree>
    <p:extLst>
      <p:ext uri="{BB962C8B-B14F-4D97-AF65-F5344CB8AC3E}">
        <p14:creationId xmlns:p14="http://schemas.microsoft.com/office/powerpoint/2010/main" val="3484342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88156"/>
            <a:ext cx="9220200" cy="1231106"/>
          </a:xfrm>
        </p:spPr>
        <p:txBody>
          <a:bodyPr>
            <a:normAutofit/>
          </a:bodyPr>
          <a:lstStyle/>
          <a:p>
            <a:r>
              <a:rPr lang="en-US" sz="2800" dirty="0" smtClean="0"/>
              <a:t>When and how to apply the standards</a:t>
            </a:r>
            <a:endParaRPr lang="en-US" sz="2800" dirty="0"/>
          </a:p>
        </p:txBody>
      </p:sp>
      <p:sp>
        <p:nvSpPr>
          <p:cNvPr id="3" name="Text Placeholder 2"/>
          <p:cNvSpPr>
            <a:spLocks noGrp="1"/>
          </p:cNvSpPr>
          <p:nvPr>
            <p:ph idx="1"/>
          </p:nvPr>
        </p:nvSpPr>
        <p:spPr>
          <a:xfrm>
            <a:off x="304800" y="1752600"/>
            <a:ext cx="9067800" cy="4816703"/>
          </a:xfrm>
        </p:spPr>
        <p:txBody>
          <a:bodyPr>
            <a:noAutofit/>
          </a:bodyPr>
          <a:lstStyle/>
          <a:p>
            <a:pPr marL="285750" indent="-285750">
              <a:spcAft>
                <a:spcPts val="600"/>
              </a:spcAft>
              <a:buFont typeface="Arial" panose="020B0604020202020204" pitchFamily="34" charset="0"/>
              <a:buChar char="•"/>
            </a:pPr>
            <a:r>
              <a:rPr lang="en-US" sz="2000" dirty="0"/>
              <a:t>Standards are operationalized by comparing them to a local information system to see the extent of matching, or “adherence” to the standards</a:t>
            </a:r>
          </a:p>
          <a:p>
            <a:pPr marL="285750" indent="-285750">
              <a:spcAft>
                <a:spcPts val="600"/>
              </a:spcAft>
              <a:buFont typeface="Arial" panose="020B0604020202020204" pitchFamily="34" charset="0"/>
              <a:buChar char="•"/>
            </a:pPr>
            <a:r>
              <a:rPr lang="en-US" sz="2000" dirty="0"/>
              <a:t>Can be achieved in a workshop setting with information system stakeholders or as a field exercise with visits to health facilities</a:t>
            </a:r>
          </a:p>
          <a:p>
            <a:pPr marL="285750" indent="-285750">
              <a:spcAft>
                <a:spcPts val="600"/>
              </a:spcAft>
              <a:buFont typeface="Arial" panose="020B0604020202020204" pitchFamily="34" charset="0"/>
              <a:buChar char="•"/>
            </a:pPr>
            <a:r>
              <a:rPr lang="en-US" sz="2000" dirty="0"/>
              <a:t>Stakeholders discuss the standards and determine the extent to which a standard is met, or present, in the local system</a:t>
            </a:r>
          </a:p>
          <a:p>
            <a:pPr marL="285750" indent="-285750">
              <a:spcAft>
                <a:spcPts val="600"/>
              </a:spcAft>
              <a:buFont typeface="Arial" panose="020B0604020202020204" pitchFamily="34" charset="0"/>
              <a:buChar char="•"/>
            </a:pPr>
            <a:r>
              <a:rPr lang="en-US" sz="2000" dirty="0"/>
              <a:t>Results are used to prioritize system strengthening measures</a:t>
            </a:r>
          </a:p>
          <a:p>
            <a:pPr marL="285750" indent="-285750">
              <a:spcAft>
                <a:spcPts val="600"/>
              </a:spcAft>
              <a:buFont typeface="Arial" panose="020B0604020202020204" pitchFamily="34" charset="0"/>
              <a:buChar char="•"/>
            </a:pPr>
            <a:r>
              <a:rPr lang="en-US" sz="2000" dirty="0"/>
              <a:t>Should be conducted early in the planning cycle, prior to strategic planning and budgeting, so that required actions are built into the planning and budgeting.</a:t>
            </a:r>
          </a:p>
          <a:p>
            <a:pPr marL="285750" indent="-285750">
              <a:spcAft>
                <a:spcPts val="600"/>
              </a:spcAft>
              <a:buFont typeface="Arial" panose="020B0604020202020204" pitchFamily="34" charset="0"/>
              <a:buChar char="•"/>
            </a:pPr>
            <a:r>
              <a:rPr lang="en-US" sz="2000" dirty="0"/>
              <a:t>Can also be implemented as an ad hoc assessment during RHIS reform</a:t>
            </a:r>
          </a:p>
        </p:txBody>
      </p:sp>
    </p:spTree>
    <p:extLst>
      <p:ext uri="{BB962C8B-B14F-4D97-AF65-F5344CB8AC3E}">
        <p14:creationId xmlns:p14="http://schemas.microsoft.com/office/powerpoint/2010/main" val="2480455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950200" cy="861774"/>
          </a:xfrm>
        </p:spPr>
        <p:txBody>
          <a:bodyPr/>
          <a:lstStyle/>
          <a:p>
            <a:r>
              <a:rPr lang="en-US" sz="2800" dirty="0" smtClean="0"/>
              <a:t>Standards for Routine Health Information Systems</a:t>
            </a:r>
            <a:endParaRPr lang="en-US" sz="2800" dirty="0"/>
          </a:p>
        </p:txBody>
      </p:sp>
      <p:sp>
        <p:nvSpPr>
          <p:cNvPr id="3" name="Text Placeholder 2"/>
          <p:cNvSpPr>
            <a:spLocks noGrp="1"/>
          </p:cNvSpPr>
          <p:nvPr>
            <p:ph idx="1"/>
          </p:nvPr>
        </p:nvSpPr>
        <p:spPr>
          <a:xfrm>
            <a:off x="609600" y="1828800"/>
            <a:ext cx="7797800" cy="4724400"/>
          </a:xfrm>
        </p:spPr>
        <p:txBody>
          <a:bodyPr>
            <a:normAutofit/>
          </a:bodyPr>
          <a:lstStyle/>
          <a:p>
            <a:r>
              <a:rPr lang="en-US" sz="3000" b="1" dirty="0" smtClean="0"/>
              <a:t>4 Domains</a:t>
            </a:r>
          </a:p>
          <a:p>
            <a:pPr marL="342900" indent="-342900">
              <a:buFont typeface="Wingdings" panose="05000000000000000000" pitchFamily="2" charset="2"/>
              <a:buChar char="§"/>
            </a:pPr>
            <a:endParaRPr lang="en-US" sz="2000" b="1" dirty="0"/>
          </a:p>
          <a:p>
            <a:pPr marL="457200" indent="-457200">
              <a:spcAft>
                <a:spcPts val="600"/>
              </a:spcAft>
              <a:buFont typeface="Wingdings" panose="05000000000000000000" pitchFamily="2" charset="2"/>
              <a:buChar char="§"/>
            </a:pPr>
            <a:r>
              <a:rPr lang="en-US" sz="3000" dirty="0" smtClean="0"/>
              <a:t>Management &amp; governance</a:t>
            </a:r>
          </a:p>
          <a:p>
            <a:pPr marL="457200" indent="-457200">
              <a:spcAft>
                <a:spcPts val="600"/>
              </a:spcAft>
              <a:buFont typeface="Wingdings" panose="05000000000000000000" pitchFamily="2" charset="2"/>
              <a:buChar char="§"/>
            </a:pPr>
            <a:r>
              <a:rPr lang="en-US" sz="3000" dirty="0"/>
              <a:t>Data &amp; </a:t>
            </a:r>
            <a:r>
              <a:rPr lang="en-US" sz="3000" dirty="0" smtClean="0"/>
              <a:t>decision support needs</a:t>
            </a:r>
          </a:p>
          <a:p>
            <a:pPr marL="457200" indent="-457200">
              <a:spcAft>
                <a:spcPts val="600"/>
              </a:spcAft>
              <a:buFont typeface="Wingdings" panose="05000000000000000000" pitchFamily="2" charset="2"/>
              <a:buChar char="§"/>
            </a:pPr>
            <a:r>
              <a:rPr lang="en-US" sz="3200" dirty="0"/>
              <a:t>Data </a:t>
            </a:r>
            <a:r>
              <a:rPr lang="en-US" sz="3200" dirty="0" smtClean="0"/>
              <a:t>collection &amp; processing</a:t>
            </a:r>
            <a:endParaRPr lang="en-US" sz="3000" dirty="0" smtClean="0"/>
          </a:p>
          <a:p>
            <a:pPr marL="457200" indent="-457200">
              <a:spcAft>
                <a:spcPts val="600"/>
              </a:spcAft>
              <a:buFont typeface="Wingdings" panose="05000000000000000000" pitchFamily="2" charset="2"/>
              <a:buChar char="§"/>
            </a:pPr>
            <a:r>
              <a:rPr lang="en-US" sz="3200" dirty="0"/>
              <a:t>Data </a:t>
            </a:r>
            <a:r>
              <a:rPr lang="en-US" sz="3200" dirty="0" smtClean="0"/>
              <a:t>analysis, dissemination, &amp; use</a:t>
            </a:r>
            <a:endParaRPr lang="en-US" sz="2360" dirty="0" smtClean="0"/>
          </a:p>
        </p:txBody>
      </p:sp>
    </p:spTree>
    <p:extLst>
      <p:ext uri="{BB962C8B-B14F-4D97-AF65-F5344CB8AC3E}">
        <p14:creationId xmlns:p14="http://schemas.microsoft.com/office/powerpoint/2010/main" val="112370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&amp; Governance</a:t>
            </a:r>
            <a:endParaRPr lang="en-US" dirty="0"/>
          </a:p>
        </p:txBody>
      </p:sp>
      <p:sp>
        <p:nvSpPr>
          <p:cNvPr id="4" name="Text Placeholder 2"/>
          <p:cNvSpPr>
            <a:spLocks noGrp="1"/>
          </p:cNvSpPr>
          <p:nvPr>
            <p:ph idx="1"/>
          </p:nvPr>
        </p:nvSpPr>
        <p:spPr>
          <a:xfrm>
            <a:off x="762000" y="1641425"/>
            <a:ext cx="7828279" cy="2397175"/>
          </a:xfrm>
        </p:spPr>
        <p:txBody>
          <a:bodyPr>
            <a:normAutofit/>
          </a:bodyPr>
          <a:lstStyle/>
          <a:p>
            <a:pPr>
              <a:lnSpc>
                <a:spcPct val="100000"/>
              </a:lnSpc>
              <a:spcAft>
                <a:spcPts val="600"/>
              </a:spcAft>
            </a:pPr>
            <a:r>
              <a:rPr lang="en-US" sz="2800" dirty="0" smtClean="0"/>
              <a:t>3 subdomains:  </a:t>
            </a:r>
            <a:r>
              <a:rPr lang="en-US" sz="2800" dirty="0"/>
              <a:t>		</a:t>
            </a:r>
          </a:p>
          <a:p>
            <a:pPr marL="914400" lvl="1" indent="-457200">
              <a:lnSpc>
                <a:spcPct val="100000"/>
              </a:lnSpc>
              <a:spcAft>
                <a:spcPts val="600"/>
              </a:spcAft>
              <a:buFont typeface="Wingdings" panose="05000000000000000000" pitchFamily="2" charset="2"/>
              <a:buChar char="§"/>
            </a:pPr>
            <a:r>
              <a:rPr lang="en-US" sz="2800" dirty="0" smtClean="0"/>
              <a:t>Policies and planning</a:t>
            </a:r>
          </a:p>
          <a:p>
            <a:pPr marL="914400" lvl="1" indent="-457200">
              <a:lnSpc>
                <a:spcPct val="100000"/>
              </a:lnSpc>
              <a:spcAft>
                <a:spcPts val="600"/>
              </a:spcAft>
              <a:buFont typeface="Wingdings" panose="05000000000000000000" pitchFamily="2" charset="2"/>
              <a:buChar char="§"/>
            </a:pPr>
            <a:r>
              <a:rPr lang="en-US" sz="2800" dirty="0" smtClean="0"/>
              <a:t>Management</a:t>
            </a:r>
          </a:p>
          <a:p>
            <a:pPr marL="914400" lvl="1" indent="-457200">
              <a:lnSpc>
                <a:spcPct val="100000"/>
              </a:lnSpc>
              <a:spcAft>
                <a:spcPts val="600"/>
              </a:spcAft>
              <a:buFont typeface="Wingdings" panose="05000000000000000000" pitchFamily="2" charset="2"/>
              <a:buChar char="§"/>
            </a:pPr>
            <a:r>
              <a:rPr lang="en-US" sz="2800" dirty="0" smtClean="0"/>
              <a:t>Human resources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974778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&amp; Governance</a:t>
            </a:r>
            <a:endParaRPr lang="en-US" dirty="0"/>
          </a:p>
        </p:txBody>
      </p:sp>
      <p:sp>
        <p:nvSpPr>
          <p:cNvPr id="4" name="Text Placeholder 2"/>
          <p:cNvSpPr>
            <a:spLocks noGrp="1"/>
          </p:cNvSpPr>
          <p:nvPr>
            <p:ph idx="1"/>
          </p:nvPr>
        </p:nvSpPr>
        <p:spPr>
          <a:xfrm>
            <a:off x="762000" y="1676400"/>
            <a:ext cx="7828279" cy="3616375"/>
          </a:xfrm>
        </p:spPr>
        <p:txBody>
          <a:bodyPr>
            <a:normAutofit/>
          </a:bodyPr>
          <a:lstStyle/>
          <a:p>
            <a:pPr>
              <a:lnSpc>
                <a:spcPct val="100000"/>
              </a:lnSpc>
              <a:spcAft>
                <a:spcPts val="600"/>
              </a:spcAft>
            </a:pPr>
            <a:r>
              <a:rPr lang="en-US" sz="2800" dirty="0" smtClean="0"/>
              <a:t>Subdomain:  Policies &amp; planning </a:t>
            </a:r>
            <a:r>
              <a:rPr lang="en-US" sz="2800" dirty="0"/>
              <a:t>	</a:t>
            </a:r>
          </a:p>
          <a:p>
            <a:pPr marL="914400" lvl="1" indent="-457200">
              <a:lnSpc>
                <a:spcPct val="100000"/>
              </a:lnSpc>
              <a:spcAft>
                <a:spcPts val="600"/>
              </a:spcAft>
              <a:buFont typeface="Wingdings" panose="05000000000000000000" pitchFamily="2" charset="2"/>
              <a:buChar char="§"/>
            </a:pPr>
            <a:r>
              <a:rPr lang="en-US" sz="2800" dirty="0" smtClean="0"/>
              <a:t>Legal and regulatory</a:t>
            </a:r>
          </a:p>
          <a:p>
            <a:pPr marL="914400" lvl="1" indent="-457200">
              <a:lnSpc>
                <a:spcPct val="100000"/>
              </a:lnSpc>
              <a:spcAft>
                <a:spcPts val="600"/>
              </a:spcAft>
              <a:buFont typeface="Wingdings" panose="05000000000000000000" pitchFamily="2" charset="2"/>
              <a:buChar char="§"/>
            </a:pPr>
            <a:r>
              <a:rPr lang="en-US" sz="2800" dirty="0" smtClean="0"/>
              <a:t>Planning</a:t>
            </a:r>
            <a:endParaRPr lang="en-US" sz="2800" dirty="0"/>
          </a:p>
          <a:p>
            <a:pPr marL="914400" lvl="1" indent="-457200">
              <a:lnSpc>
                <a:spcPct val="100000"/>
              </a:lnSpc>
              <a:spcAft>
                <a:spcPts val="600"/>
              </a:spcAft>
              <a:buFont typeface="Wingdings" panose="05000000000000000000" pitchFamily="2" charset="2"/>
              <a:buChar char="§"/>
            </a:pPr>
            <a:r>
              <a:rPr lang="en-US" sz="2800" dirty="0" smtClean="0"/>
              <a:t>Oversight and coordination</a:t>
            </a:r>
          </a:p>
          <a:p>
            <a:pPr marL="914400" lvl="1" indent="-457200">
              <a:lnSpc>
                <a:spcPct val="100000"/>
              </a:lnSpc>
              <a:spcAft>
                <a:spcPts val="600"/>
              </a:spcAft>
              <a:buFont typeface="Wingdings" panose="05000000000000000000" pitchFamily="2" charset="2"/>
              <a:buChar char="§"/>
            </a:pPr>
            <a:r>
              <a:rPr lang="en-US" sz="2800" dirty="0" smtClean="0"/>
              <a:t>Guidelines and policies</a:t>
            </a:r>
            <a:endParaRPr lang="en-US" sz="2800" dirty="0"/>
          </a:p>
          <a:p>
            <a:pPr marL="457200" lvl="1" indent="0">
              <a:lnSpc>
                <a:spcPct val="100000"/>
              </a:lnSpc>
              <a:spcAft>
                <a:spcPts val="600"/>
              </a:spcAft>
              <a:buNone/>
            </a:pPr>
            <a:endParaRPr lang="en-US" sz="28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172955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&amp; Governance</a:t>
            </a:r>
            <a:endParaRPr lang="en-US" dirty="0"/>
          </a:p>
        </p:txBody>
      </p:sp>
      <p:sp>
        <p:nvSpPr>
          <p:cNvPr id="4" name="Text Placeholder 2"/>
          <p:cNvSpPr>
            <a:spLocks noGrp="1"/>
          </p:cNvSpPr>
          <p:nvPr>
            <p:ph idx="1"/>
          </p:nvPr>
        </p:nvSpPr>
        <p:spPr>
          <a:xfrm>
            <a:off x="762000" y="1676400"/>
            <a:ext cx="7828279" cy="4038600"/>
          </a:xfrm>
        </p:spPr>
        <p:txBody>
          <a:bodyPr>
            <a:normAutofit lnSpcReduction="10000"/>
          </a:bodyPr>
          <a:lstStyle/>
          <a:p>
            <a:pPr>
              <a:lnSpc>
                <a:spcPct val="100000"/>
              </a:lnSpc>
              <a:spcAft>
                <a:spcPts val="600"/>
              </a:spcAft>
            </a:pPr>
            <a:r>
              <a:rPr lang="en-US" sz="2800" dirty="0" smtClean="0"/>
              <a:t>Subdomain: Management</a:t>
            </a:r>
            <a:endParaRPr lang="en-US" sz="2800" dirty="0"/>
          </a:p>
          <a:p>
            <a:pPr marL="914400" lvl="1" indent="-457200">
              <a:lnSpc>
                <a:spcPct val="100000"/>
              </a:lnSpc>
              <a:spcAft>
                <a:spcPts val="600"/>
              </a:spcAft>
              <a:buFont typeface="Wingdings" panose="05000000000000000000" pitchFamily="2" charset="2"/>
              <a:buChar char="§"/>
            </a:pPr>
            <a:r>
              <a:rPr lang="en-US" sz="2800" dirty="0" smtClean="0"/>
              <a:t>Standard operating procedures</a:t>
            </a:r>
          </a:p>
          <a:p>
            <a:pPr marL="914400" lvl="1" indent="-457200">
              <a:lnSpc>
                <a:spcPct val="100000"/>
              </a:lnSpc>
              <a:spcAft>
                <a:spcPts val="600"/>
              </a:spcAft>
              <a:buFont typeface="Wingdings" panose="05000000000000000000" pitchFamily="2" charset="2"/>
              <a:buChar char="§"/>
            </a:pPr>
            <a:r>
              <a:rPr lang="en-US" sz="2800" dirty="0" smtClean="0"/>
              <a:t>Leadership</a:t>
            </a:r>
            <a:endParaRPr lang="en-US" sz="2800" dirty="0"/>
          </a:p>
          <a:p>
            <a:pPr marL="914400" lvl="1" indent="-457200">
              <a:lnSpc>
                <a:spcPct val="100000"/>
              </a:lnSpc>
              <a:spcAft>
                <a:spcPts val="600"/>
              </a:spcAft>
              <a:buFont typeface="Wingdings" panose="05000000000000000000" pitchFamily="2" charset="2"/>
              <a:buChar char="§"/>
            </a:pPr>
            <a:r>
              <a:rPr lang="en-US" sz="2800" dirty="0" smtClean="0"/>
              <a:t>Feedback</a:t>
            </a:r>
          </a:p>
          <a:p>
            <a:pPr marL="914400" lvl="1" indent="-457200">
              <a:lnSpc>
                <a:spcPct val="100000"/>
              </a:lnSpc>
              <a:spcAft>
                <a:spcPts val="600"/>
              </a:spcAft>
              <a:buFont typeface="Wingdings" panose="05000000000000000000" pitchFamily="2" charset="2"/>
              <a:buChar char="§"/>
            </a:pPr>
            <a:r>
              <a:rPr lang="en-US" sz="2800" dirty="0" smtClean="0"/>
              <a:t>Supervision</a:t>
            </a:r>
          </a:p>
          <a:p>
            <a:pPr marL="914400" lvl="1" indent="-457200">
              <a:lnSpc>
                <a:spcPct val="100000"/>
              </a:lnSpc>
              <a:spcAft>
                <a:spcPts val="600"/>
              </a:spcAft>
              <a:buFont typeface="Wingdings" panose="05000000000000000000" pitchFamily="2" charset="2"/>
              <a:buChar char="§"/>
            </a:pPr>
            <a:r>
              <a:rPr lang="en-US" sz="2800" dirty="0" smtClean="0"/>
              <a:t>Assessments and use of assessments</a:t>
            </a:r>
          </a:p>
          <a:p>
            <a:pPr marL="914400" lvl="1" indent="-457200">
              <a:lnSpc>
                <a:spcPct val="100000"/>
              </a:lnSpc>
              <a:spcAft>
                <a:spcPts val="600"/>
              </a:spcAft>
              <a:buFont typeface="Wingdings" panose="05000000000000000000" pitchFamily="2" charset="2"/>
              <a:buChar char="§"/>
            </a:pPr>
            <a:r>
              <a:rPr lang="en-US" sz="2800" dirty="0" smtClean="0"/>
              <a:t>Master facility list</a:t>
            </a:r>
            <a:endParaRPr lang="en-US" sz="2800" dirty="0"/>
          </a:p>
          <a:p>
            <a:pPr marL="457200" lvl="1" indent="0">
              <a:lnSpc>
                <a:spcPct val="100000"/>
              </a:lnSpc>
              <a:spcAft>
                <a:spcPts val="600"/>
              </a:spcAft>
              <a:buNone/>
            </a:pPr>
            <a:endParaRPr lang="en-US" sz="28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190747735"/>
      </p:ext>
    </p:extLst>
  </p:cSld>
  <p:clrMapOvr>
    <a:masterClrMapping/>
  </p:clrMapOvr>
</p:sld>
</file>

<file path=ppt/theme/theme1.xml><?xml version="1.0" encoding="utf-8"?>
<a:theme xmlns:a="http://schemas.openxmlformats.org/drawingml/2006/main" name="MEASURE_Eval_slide_template">
  <a:themeElements>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CSP_PowerPoint_Template (1)">
  <a:themeElements>
    <a:clrScheme name="MCSP">
      <a:dk1>
        <a:srgbClr val="000000"/>
      </a:dk1>
      <a:lt1>
        <a:srgbClr val="777777"/>
      </a:lt1>
      <a:dk2>
        <a:srgbClr val="002A6C"/>
      </a:dk2>
      <a:lt2>
        <a:srgbClr val="9DBFE5"/>
      </a:lt2>
      <a:accent1>
        <a:srgbClr val="CA535C"/>
      </a:accent1>
      <a:accent2>
        <a:srgbClr val="FAC684"/>
      </a:accent2>
      <a:accent3>
        <a:srgbClr val="D5B4E4"/>
      </a:accent3>
      <a:accent4>
        <a:srgbClr val="002A6C"/>
      </a:accent4>
      <a:accent5>
        <a:srgbClr val="9DBFE5"/>
      </a:accent5>
      <a:accent6>
        <a:srgbClr val="CA535C"/>
      </a:accent6>
      <a:hlink>
        <a:srgbClr val="777777"/>
      </a:hlink>
      <a:folHlink>
        <a:srgbClr val="FAC68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CPS_PowerPoint_Template [Read-Only]" id="{B58D1E27-2DEB-4557-9BF1-41BFB293ADDD}" vid="{2D3C5F4A-FD82-47F1-A5FE-AEF3A3D978B5}"/>
    </a:ext>
  </a:extLst>
</a:theme>
</file>

<file path=ppt/theme/theme3.xml><?xml version="1.0" encoding="utf-8"?>
<a:theme xmlns:a="http://schemas.openxmlformats.org/drawingml/2006/main" name="mod3-temp">
  <a:themeElements>
    <a:clrScheme name="Custom 3">
      <a:dk1>
        <a:sysClr val="windowText" lastClr="000000"/>
      </a:dk1>
      <a:lt1>
        <a:sysClr val="window" lastClr="FFFFFF"/>
      </a:lt1>
      <a:dk2>
        <a:srgbClr val="FFFFFF"/>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Century Gothic"/>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3-temp.potx" id="{23EF7E5C-61BE-4D39-82AB-9F27AD6D70D6}" vid="{6D9FDC1C-CC0F-484A-8920-3CD84A73ECF4}"/>
    </a:ext>
  </a:extLst>
</a:theme>
</file>

<file path=ppt/theme/theme4.xml><?xml version="1.0" encoding="utf-8"?>
<a:theme xmlns:a="http://schemas.openxmlformats.org/drawingml/2006/main" name="Theme1">
  <a:themeElements>
    <a:clrScheme name="Custom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dule2" id="{44E925F2-3DD3-0240-9BC4-154602D493D7}" vid="{8C7C34D9-8053-7543-B138-BBF9BB41815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11627</TotalTime>
  <Words>2180</Words>
  <Application>Microsoft Office PowerPoint</Application>
  <PresentationFormat>Custom</PresentationFormat>
  <Paragraphs>323</Paragraphs>
  <Slides>26</Slides>
  <Notes>26</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26</vt:i4>
      </vt:variant>
    </vt:vector>
  </HeadingPairs>
  <TitlesOfParts>
    <vt:vector size="36" baseType="lpstr">
      <vt:lpstr>Arial</vt:lpstr>
      <vt:lpstr>Calibri</vt:lpstr>
      <vt:lpstr>Century Gothic</vt:lpstr>
      <vt:lpstr>Futura LT Pro Book</vt:lpstr>
      <vt:lpstr>Gill Sans MT</vt:lpstr>
      <vt:lpstr>Wingdings</vt:lpstr>
      <vt:lpstr>MEASURE_Eval_slide_template</vt:lpstr>
      <vt:lpstr>MCSP_PowerPoint_Template (1)</vt:lpstr>
      <vt:lpstr>mod3-temp</vt:lpstr>
      <vt:lpstr>Theme1</vt:lpstr>
      <vt:lpstr>PowerPoint Presentation</vt:lpstr>
      <vt:lpstr>Learning Objectives and Topics Covered</vt:lpstr>
      <vt:lpstr>Importance of Standards</vt:lpstr>
      <vt:lpstr>Sources for Standards</vt:lpstr>
      <vt:lpstr>When and how to apply the standards</vt:lpstr>
      <vt:lpstr>Standards for Routine Health Information Systems</vt:lpstr>
      <vt:lpstr>Management &amp; Governance</vt:lpstr>
      <vt:lpstr>Management &amp; Governance</vt:lpstr>
      <vt:lpstr>Management &amp; Governance</vt:lpstr>
      <vt:lpstr>Management &amp; Governance</vt:lpstr>
      <vt:lpstr>Data &amp; Decision Support Needs</vt:lpstr>
      <vt:lpstr>Data &amp; Decision Support Needs</vt:lpstr>
      <vt:lpstr>PowerPoint Presentation</vt:lpstr>
      <vt:lpstr>Data Collection &amp; Processing</vt:lpstr>
      <vt:lpstr>Data Collection &amp; Processing</vt:lpstr>
      <vt:lpstr>Data Collection &amp; Processing</vt:lpstr>
      <vt:lpstr>Data Collection &amp; Processing</vt:lpstr>
      <vt:lpstr>Data Collection &amp; Processing</vt:lpstr>
      <vt:lpstr>Data Analysis, Dissemination, &amp; Use</vt:lpstr>
      <vt:lpstr>Data Analysis, Dissemination, &amp; Use</vt:lpstr>
      <vt:lpstr>Data Analysis, Dissemination, &amp; Use</vt:lpstr>
      <vt:lpstr>Data Analysis, Dissemination, &amp; Use</vt:lpstr>
      <vt:lpstr>Information Culture and Demand for Data</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Robinson, Beth</dc:creator>
  <cp:lastModifiedBy>Hoover, Donald Wayne</cp:lastModifiedBy>
  <cp:revision>151</cp:revision>
  <cp:lastPrinted>2016-08-19T19:32:55Z</cp:lastPrinted>
  <dcterms:created xsi:type="dcterms:W3CDTF">2015-03-02T15:42:03Z</dcterms:created>
  <dcterms:modified xsi:type="dcterms:W3CDTF">2017-02-08T21:12:51Z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2015-03-02T00:00:00Z</vt:filetime>
  </property>
  <property fmtid="{D5CDD505-2E9C-101B-9397-08002B2CF9AE}" pid="3" name="LastSaved">
    <vt:filetime>2015-03-02T00:00:00Z</vt:filetime>
  </property>
</Properties>
</file>