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7" r:id="rId5"/>
  </p:sldMasterIdLst>
  <p:notesMasterIdLst>
    <p:notesMasterId r:id="rId11"/>
  </p:notesMasterIdLst>
  <p:sldIdLst>
    <p:sldId id="322" r:id="rId6"/>
    <p:sldId id="331" r:id="rId7"/>
    <p:sldId id="289" r:id="rId8"/>
    <p:sldId id="332" r:id="rId9"/>
    <p:sldId id="323" r:id="rId10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SI" initials="UK" lastIdx="1" clrIdx="0"/>
  <p:cmAuthor id="1" name="VISWANATHAN, Kavitha" initials="VK" lastIdx="1" clrIdx="1"/>
  <p:cmAuthor id="2" name="McGill, Debbie" initials="MD" lastIdx="1" clrIdx="2">
    <p:extLst>
      <p:ext uri="{19B8F6BF-5375-455C-9EA6-DF929625EA0E}">
        <p15:presenceInfo xmlns:p15="http://schemas.microsoft.com/office/powerpoint/2012/main" userId="S-1-5-21-344340502-4252695000-2390403120-13253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C67"/>
    <a:srgbClr val="138D84"/>
    <a:srgbClr val="DAA51C"/>
    <a:srgbClr val="B05A2A"/>
    <a:srgbClr val="A09BBB"/>
    <a:srgbClr val="A0B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3" autoAdjust="0"/>
    <p:restoredTop sz="98983" autoAdjust="0"/>
  </p:normalViewPr>
  <p:slideViewPr>
    <p:cSldViewPr>
      <p:cViewPr varScale="1">
        <p:scale>
          <a:sx n="75" d="100"/>
          <a:sy n="75" d="100"/>
        </p:scale>
        <p:origin x="1363" y="43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-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127" d="100"/>
          <a:sy n="127" d="100"/>
        </p:scale>
        <p:origin x="1716" y="-54"/>
      </p:cViewPr>
      <p:guideLst>
        <p:guide orient="horz" pos="2448"/>
        <p:guide pos="3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96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43250" y="582613"/>
            <a:ext cx="3771900" cy="29146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1005840" y="3691890"/>
            <a:ext cx="8046720" cy="349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5697432" y="7382431"/>
            <a:ext cx="4358640" cy="388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7075" indent="-279400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9188" indent="-223838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66863" indent="-223838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4538" indent="-223838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17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89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61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433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E56AD4A-38E5-4EAD-B01B-255CA3E1CD55}" type="slidenum">
              <a:rPr lang="en-US" altLang="en-US" smtClean="0">
                <a:latin typeface="Arial" pitchFamily="34" charset="0"/>
                <a:cs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985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43250" y="582613"/>
            <a:ext cx="3771900" cy="29146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1005840" y="3691890"/>
            <a:ext cx="8046720" cy="349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5697432" y="7382431"/>
            <a:ext cx="4358640" cy="388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7075" indent="-279400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9188" indent="-223838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66863" indent="-223838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4538" indent="-223838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17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89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61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433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E56AD4A-38E5-4EAD-B01B-255CA3E1CD55}" type="slidenum">
              <a:rPr lang="en-US" altLang="en-US" smtClean="0">
                <a:latin typeface="Arial" pitchFamily="34" charset="0"/>
                <a:cs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985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92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5863" y="696913"/>
            <a:ext cx="4511675" cy="34861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/>
          <a:lstStyle/>
          <a:p>
            <a:fld id="{9E46DAC6-5992-4D4F-861F-5DD72D6CBE3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50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516E6-8A4C-4557-8CEB-51E5E9E520F0}" type="datetime1">
              <a:rPr lang="en-US" smtClean="0"/>
              <a:t>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6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08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2788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9801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400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8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1563" y="311256"/>
            <a:ext cx="2133918" cy="59930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318" y="311256"/>
            <a:ext cx="6237605" cy="59930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91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318" y="311256"/>
            <a:ext cx="8539163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16318" y="1813560"/>
            <a:ext cx="8539163" cy="449072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19851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839"/>
                </a:moveTo>
                <a:lnTo>
                  <a:pt x="10058400" y="1386839"/>
                </a:lnTo>
                <a:lnTo>
                  <a:pt x="10058400" y="0"/>
                </a:lnTo>
                <a:lnTo>
                  <a:pt x="0" y="0"/>
                </a:lnTo>
                <a:lnTo>
                  <a:pt x="0" y="1386839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8000" y="559713"/>
            <a:ext cx="7950200" cy="430887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5060" y="3510998"/>
            <a:ext cx="7828279" cy="276999"/>
          </a:xfr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C34F4-B0D6-4D2B-AC2E-FF65873110D9}" type="datetime1">
              <a:rPr lang="en-US" smtClean="0"/>
              <a:t>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A09BBB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16E7E-0956-4CEC-BAEF-596B2AB45AF6}" type="datetime1">
              <a:rPr lang="en-US" smtClean="0"/>
              <a:t>2/7/2017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A09BBB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368EA-ABDF-4D71-A925-6A75DBF0C775}" type="datetime1">
              <a:rPr lang="en-US" smtClean="0"/>
              <a:t>2/7/2017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383791"/>
            <a:ext cx="10058400" cy="5036185"/>
          </a:xfrm>
          <a:custGeom>
            <a:avLst/>
            <a:gdLst/>
            <a:ahLst/>
            <a:cxnLst/>
            <a:rect l="l" t="t" r="r" b="b"/>
            <a:pathLst>
              <a:path w="10058400" h="5036185">
                <a:moveTo>
                  <a:pt x="0" y="5036058"/>
                </a:moveTo>
                <a:lnTo>
                  <a:pt x="10058400" y="5036058"/>
                </a:lnTo>
                <a:lnTo>
                  <a:pt x="10058400" y="0"/>
                </a:lnTo>
                <a:lnTo>
                  <a:pt x="0" y="0"/>
                </a:lnTo>
                <a:lnTo>
                  <a:pt x="0" y="5036058"/>
                </a:lnTo>
                <a:close/>
              </a:path>
            </a:pathLst>
          </a:custGeom>
          <a:solidFill>
            <a:srgbClr val="A7B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523" y="0"/>
            <a:ext cx="0" cy="1386840"/>
          </a:xfrm>
          <a:custGeom>
            <a:avLst/>
            <a:gdLst/>
            <a:ahLst/>
            <a:cxnLst/>
            <a:rect l="l" t="t" r="r" b="b"/>
            <a:pathLst>
              <a:path h="1386840">
                <a:moveTo>
                  <a:pt x="0" y="0"/>
                </a:moveTo>
                <a:lnTo>
                  <a:pt x="0" y="1386839"/>
                </a:lnTo>
              </a:path>
            </a:pathLst>
          </a:custGeom>
          <a:ln w="4318">
            <a:solidFill>
              <a:srgbClr val="1E18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58400" cy="1384300"/>
          </a:xfrm>
          <a:custGeom>
            <a:avLst/>
            <a:gdLst/>
            <a:ahLst/>
            <a:cxnLst/>
            <a:rect l="l" t="t" r="r" b="b"/>
            <a:pathLst>
              <a:path w="10058400" h="1384300">
                <a:moveTo>
                  <a:pt x="0" y="1383791"/>
                </a:moveTo>
                <a:lnTo>
                  <a:pt x="10058400" y="1383791"/>
                </a:lnTo>
                <a:lnTo>
                  <a:pt x="10058400" y="0"/>
                </a:lnTo>
                <a:lnTo>
                  <a:pt x="0" y="0"/>
                </a:lnTo>
                <a:lnTo>
                  <a:pt x="0" y="138379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991C7-B921-4A05-9008-A13AC765AD4C}" type="datetime1">
              <a:rPr lang="en-US" smtClean="0"/>
              <a:t>2/7/2017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354320"/>
            <a:ext cx="10058400" cy="241808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5" name="Picture 5" descr="Vertical_RGB_6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733" y="6090180"/>
            <a:ext cx="1145540" cy="96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logo_20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788" y="6097377"/>
            <a:ext cx="1005840" cy="982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1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490" y="6178339"/>
            <a:ext cx="2998312" cy="101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507" y="6032607"/>
            <a:ext cx="832961" cy="1032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4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754380" y="622512"/>
            <a:ext cx="8549640" cy="2475653"/>
          </a:xfrm>
        </p:spPr>
        <p:txBody>
          <a:bodyPr/>
          <a:lstStyle>
            <a:lvl1pPr algn="ctr">
              <a:defRPr sz="45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760" y="3486785"/>
            <a:ext cx="7040880" cy="1986280"/>
          </a:xfrm>
        </p:spPr>
        <p:txBody>
          <a:bodyPr/>
          <a:lstStyle>
            <a:lvl1pPr marL="0" indent="0"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2700"/>
            </a:lvl1pPr>
          </a:lstStyle>
          <a:p>
            <a:pPr lvl="0"/>
            <a:r>
              <a:rPr lang="en-US" altLang="en-US" noProof="0" smtClean="0"/>
              <a:t>Your Name Here</a:t>
            </a:r>
          </a:p>
          <a:p>
            <a:pPr lvl="0"/>
            <a:r>
              <a:rPr lang="en-US" altLang="en-US" noProof="0" smtClean="0"/>
              <a:t>MEASURE Evaluation</a:t>
            </a:r>
          </a:p>
          <a:p>
            <a:pPr lvl="0"/>
            <a:r>
              <a:rPr lang="en-US" altLang="en-US" noProof="0" smtClean="0"/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66768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2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9412" indent="0">
              <a:buNone/>
              <a:defRPr sz="2000"/>
            </a:lvl2pPr>
            <a:lvl3pPr marL="1018824" indent="0">
              <a:buNone/>
              <a:defRPr sz="1800"/>
            </a:lvl3pPr>
            <a:lvl4pPr marL="1528237" indent="0">
              <a:buNone/>
              <a:defRPr sz="1600"/>
            </a:lvl4pPr>
            <a:lvl5pPr marL="2037649" indent="0">
              <a:buNone/>
              <a:defRPr sz="1600"/>
            </a:lvl5pPr>
            <a:lvl6pPr marL="2547061" indent="0">
              <a:buNone/>
              <a:defRPr sz="1600"/>
            </a:lvl6pPr>
            <a:lvl7pPr marL="3056473" indent="0">
              <a:buNone/>
              <a:defRPr sz="1600"/>
            </a:lvl7pPr>
            <a:lvl8pPr marL="3565886" indent="0">
              <a:buNone/>
              <a:defRPr sz="1600"/>
            </a:lvl8pPr>
            <a:lvl9pPr marL="4075298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258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317" y="1813560"/>
            <a:ext cx="4185762" cy="44907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9720" y="1813560"/>
            <a:ext cx="4185761" cy="44907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7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54100" y="809711"/>
            <a:ext cx="795020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A09BBB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5060" y="3510998"/>
            <a:ext cx="782827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13670-5723-4F57-927A-6C7100C8113D}" type="datetime1">
              <a:rPr lang="en-US" smtClean="0"/>
              <a:t>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Century Gothic" charset="0"/>
          <a:ea typeface="Century Gothic" charset="0"/>
          <a:cs typeface="Century Gothic" charset="0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33D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16318" y="311256"/>
            <a:ext cx="8539163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318" y="1813560"/>
            <a:ext cx="8539163" cy="449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2" name="Line 6"/>
          <p:cNvSpPr>
            <a:spLocks noChangeShapeType="1"/>
          </p:cNvSpPr>
          <p:nvPr/>
        </p:nvSpPr>
        <p:spPr bwMode="auto">
          <a:xfrm>
            <a:off x="1397000" y="7340600"/>
            <a:ext cx="83261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6030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5pPr>
      <a:lvl6pPr marL="509412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6pPr>
      <a:lvl7pPr marL="1018824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7pPr>
      <a:lvl8pPr marL="1528237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8pPr>
      <a:lvl9pPr marL="2037649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9pPr>
    </p:titleStyle>
    <p:bodyStyle>
      <a:lvl1pPr marL="382059" indent="-382059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700">
          <a:solidFill>
            <a:schemeClr val="tx1"/>
          </a:solidFill>
          <a:latin typeface="+mn-lt"/>
        </a:defRPr>
      </a:lvl2pPr>
      <a:lvl3pPr marL="1273531" indent="-254706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3pPr>
      <a:lvl4pPr marL="1782943" indent="-254706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4pPr>
      <a:lvl5pPr marL="2292355" indent="-254706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5pPr>
      <a:lvl6pPr marL="2801767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6pPr>
      <a:lvl7pPr marL="3311180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7pPr>
      <a:lvl8pPr marL="3820592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8pPr>
      <a:lvl9pPr marL="4330004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c.unc.edu/measure/tools/monitoring-evaluation-systems/pris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ile:///C:\Downloads\www.cpc.unc.edu\measure\publications\ms-15-99" TargetMode="External"/><Relationship Id="rId4" Type="http://schemas.openxmlformats.org/officeDocument/2006/relationships/hyperlink" Target="http://www.cpc.unc.edu/measure/tools/monitoring-evaluation-systems/data-quality-assurance-too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14300"/>
            <a:ext cx="10058401" cy="12852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289" y="1396048"/>
            <a:ext cx="10072689" cy="3841674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16890" y="1925632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-1791653" y="388462"/>
            <a:ext cx="11645742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 dirty="0">
              <a:solidFill>
                <a:schemeClr val="bg1"/>
              </a:solidFill>
            </a:endParaRPr>
          </a:p>
          <a:p>
            <a:pPr algn="r"/>
            <a:r>
              <a:rPr lang="en-US" altLang="en-US" sz="209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4"/>
          <a:stretch/>
        </p:blipFill>
        <p:spPr bwMode="auto">
          <a:xfrm>
            <a:off x="-105729" y="5121912"/>
            <a:ext cx="10240330" cy="2551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</a:t>
            </a:fld>
            <a:endParaRPr lang="en-US"/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796290" y="1838163"/>
            <a:ext cx="8846503" cy="83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MODULE </a:t>
            </a:r>
            <a:r>
              <a:rPr lang="en-US" altLang="en-US" sz="2420" b="1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4:</a:t>
            </a:r>
            <a:endParaRPr lang="en-US" altLang="en-US" sz="242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altLang="en-US" sz="24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RHIS Data Quality</a:t>
            </a:r>
            <a:endParaRPr lang="en-US" altLang="en-US" sz="242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794545" y="3662927"/>
            <a:ext cx="8848248" cy="701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396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Introduction</a:t>
            </a:r>
            <a:endParaRPr lang="en-US" altLang="en-US" sz="22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794545" y="4468627"/>
            <a:ext cx="564999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The complete RHIS curriculum is available here: </a:t>
            </a: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https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://www.measureevaluation.org/our-work/ routine-health-information-systems/</a:t>
            </a:r>
            <a:r>
              <a:rPr lang="en-US" altLang="en-US" sz="9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rhis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-curriculum </a:t>
            </a:r>
          </a:p>
          <a:p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189015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9464675" cy="430887"/>
          </a:xfrm>
        </p:spPr>
        <p:txBody>
          <a:bodyPr/>
          <a:lstStyle/>
          <a:p>
            <a:r>
              <a:rPr lang="en-US" altLang="en-US" dirty="0" smtClean="0"/>
              <a:t>Module 4: Learning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0650"/>
            <a:ext cx="9144000" cy="62196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b="1" dirty="0" smtClean="0"/>
              <a:t>By </a:t>
            </a:r>
            <a:r>
              <a:rPr lang="en-US" sz="2000" b="1" dirty="0"/>
              <a:t>the end of this module, participants will be able to:  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Identify the main causes of poor data quality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Understand the data-quality conceptual framework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kern="1200" dirty="0" smtClean="0">
                <a:latin typeface="Century Gothic" panose="020B0502020202020204" pitchFamily="34" charset="0"/>
                <a:ea typeface="+mn-ea"/>
                <a:cs typeface="+mn-cs"/>
              </a:rPr>
              <a:t>Explain different </a:t>
            </a: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dimensions of data quality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Identify the roles and responsibilities of the three RHIS management levels in maintaining data quality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Define, calculate, and interpret data-quality metrics 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Understand what data triangulation is and how it can strengthen analysis and information use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Differentiate the commonly used tools and methods for assessing data quality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Understand how to integrate data-quality assurance into routine supportive supervision</a:t>
            </a:r>
          </a:p>
          <a:p>
            <a:pPr marL="342900" indent="-342900" algn="l" defTabSz="1005840" rtl="0" fontAlgn="base">
              <a:lnSpc>
                <a:spcPts val="2500"/>
              </a:lnSpc>
              <a:spcBef>
                <a:spcPts val="11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Understand the value of monitoring and using </a:t>
            </a:r>
            <a:r>
              <a:rPr lang="en-US" sz="2000" kern="1200" dirty="0" smtClean="0">
                <a:latin typeface="Century Gothic" panose="020B0502020202020204" pitchFamily="34" charset="0"/>
                <a:ea typeface="+mn-ea"/>
                <a:cs typeface="+mn-cs"/>
              </a:rPr>
              <a:t>data-quality </a:t>
            </a:r>
            <a:r>
              <a:rPr lang="en-US" sz="2000" kern="1200" dirty="0">
                <a:latin typeface="Century Gothic" panose="020B0502020202020204" pitchFamily="34" charset="0"/>
                <a:ea typeface="+mn-ea"/>
                <a:cs typeface="+mn-cs"/>
              </a:rPr>
              <a:t>assessment results over time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2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9464675" cy="430887"/>
          </a:xfrm>
        </p:spPr>
        <p:txBody>
          <a:bodyPr/>
          <a:lstStyle/>
          <a:p>
            <a:r>
              <a:rPr lang="en-US" altLang="en-US" dirty="0" smtClean="0"/>
              <a:t>Module 4: Structure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25517" y="1732180"/>
            <a:ext cx="8829675" cy="30684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dirty="0" smtClean="0">
                <a:latin typeface="Century Gothic" panose="020B0502020202020204" pitchFamily="34" charset="0"/>
              </a:rPr>
              <a:t>Duration: 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3 hours</a:t>
            </a: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en-US" altLang="en-US" sz="2800" b="1" dirty="0" smtClean="0">
                <a:latin typeface="Century Gothic" panose="020B0502020202020204" pitchFamily="34" charset="0"/>
              </a:rPr>
              <a:t>Number of sessions: </a:t>
            </a:r>
            <a:r>
              <a:rPr lang="en-US" altLang="en-US" sz="2800" dirty="0" smtClean="0">
                <a:latin typeface="Century Gothic" panose="020B0502020202020204" pitchFamily="34" charset="0"/>
              </a:rPr>
              <a:t>3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entury Gothic" panose="020B0502020202020204" pitchFamily="34" charset="0"/>
              </a:rPr>
              <a:t>Session </a:t>
            </a:r>
            <a:r>
              <a:rPr lang="en-US" sz="2400" b="1" dirty="0">
                <a:latin typeface="Century Gothic" panose="020B0502020202020204" pitchFamily="34" charset="0"/>
              </a:rPr>
              <a:t>1:</a:t>
            </a:r>
            <a:r>
              <a:rPr lang="en-US" sz="2400" dirty="0">
                <a:latin typeface="Century Gothic" panose="020B0502020202020204" pitchFamily="34" charset="0"/>
              </a:rPr>
              <a:t> Introduction to </a:t>
            </a:r>
            <a:r>
              <a:rPr lang="en-US" sz="2400" dirty="0" smtClean="0">
                <a:latin typeface="Century Gothic" panose="020B0502020202020204" pitchFamily="34" charset="0"/>
              </a:rPr>
              <a:t>Data Quality (40 minutes)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latin typeface="Century Gothic" panose="020B0502020202020204" pitchFamily="34" charset="0"/>
              </a:rPr>
              <a:t>Session </a:t>
            </a:r>
            <a:r>
              <a:rPr lang="en-US" sz="2400" b="1" dirty="0">
                <a:latin typeface="Century Gothic" panose="020B0502020202020204" pitchFamily="34" charset="0"/>
              </a:rPr>
              <a:t>2: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smtClean="0">
                <a:latin typeface="Century Gothic" panose="020B0502020202020204" pitchFamily="34" charset="0"/>
              </a:rPr>
              <a:t>Data Quality Metrics (1hour, 30 minutes)</a:t>
            </a:r>
            <a:endParaRPr lang="en-US" sz="2400" dirty="0">
              <a:latin typeface="Century Gothic" panose="020B0502020202020204" pitchFamily="34" charset="0"/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latin typeface="Century Gothic" panose="020B0502020202020204" pitchFamily="34" charset="0"/>
              </a:rPr>
              <a:t>Session 3:</a:t>
            </a:r>
            <a:r>
              <a:rPr lang="en-US" sz="2400" dirty="0">
                <a:latin typeface="Century Gothic" panose="020B0502020202020204" pitchFamily="34" charset="0"/>
              </a:rPr>
              <a:t> </a:t>
            </a:r>
            <a:r>
              <a:rPr lang="en-US" sz="2400" dirty="0" smtClean="0">
                <a:latin typeface="Century Gothic" panose="020B0502020202020204" pitchFamily="34" charset="0"/>
              </a:rPr>
              <a:t>Data Quality Assurance (50 minutes)</a:t>
            </a:r>
            <a:endParaRPr lang="en-US" sz="2400" b="1" dirty="0"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95250" y="1847850"/>
            <a:ext cx="9829800" cy="5355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b="0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 smtClean="0"/>
              <a:t>World Health Organization (WHO). </a:t>
            </a:r>
            <a:r>
              <a:rPr lang="en-US" sz="2000" kern="0" dirty="0"/>
              <a:t>(2015). Data quality review (DQR): </a:t>
            </a:r>
            <a:r>
              <a:rPr lang="en-US" sz="2000" kern="0" dirty="0" smtClean="0"/>
              <a:t>A toolkit for facility data quality assessment, version 1.0. Geneva, Switzerland: WHO.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 smtClean="0"/>
              <a:t>MEASURE Evaluation. (n.d.) PRISM: Performance of routine information system management framework [Website]. Retrieved from </a:t>
            </a:r>
            <a:r>
              <a:rPr lang="en-US" sz="2000" u="sng" kern="0" dirty="0" smtClean="0">
                <a:hlinkClick r:id="rId3"/>
              </a:rPr>
              <a:t>http://www.cpc.unc.edu/measure/tools/monitoring-evaluation-systems/prism</a:t>
            </a:r>
            <a:r>
              <a:rPr lang="en-US" sz="2000" u="sng" kern="0" dirty="0" smtClean="0"/>
              <a:t>.</a:t>
            </a:r>
            <a:r>
              <a:rPr lang="en-US" sz="2000" kern="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kern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MEASURE Evaluation. Routine </a:t>
            </a:r>
            <a:r>
              <a:rPr lang="en-US" sz="2000" dirty="0" smtClean="0"/>
              <a:t>data quality assessment tool (</a:t>
            </a:r>
            <a:r>
              <a:rPr lang="en-US" sz="2000" dirty="0"/>
              <a:t>RDQA) [Website]. Retrieved from </a:t>
            </a:r>
            <a:r>
              <a:rPr lang="en-US" sz="2000" dirty="0">
                <a:hlinkClick r:id="rId4"/>
              </a:rPr>
              <a:t>http://www.cpc.unc.edu/measure/tools/monitoring-evaluation-systems/data-quality-assurance-tools</a:t>
            </a:r>
            <a:r>
              <a:rPr lang="en-US" sz="2000" dirty="0"/>
              <a:t>.</a:t>
            </a:r>
            <a:r>
              <a:rPr lang="en-US" dirty="0"/>
              <a:t> </a:t>
            </a:r>
            <a:r>
              <a:rPr lang="en-US" sz="2400" dirty="0"/>
              <a:t> </a:t>
            </a:r>
            <a:r>
              <a:rPr lang="en-US" dirty="0"/>
              <a:t> </a:t>
            </a:r>
            <a:endParaRPr lang="en-US" sz="2200" kern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kern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 smtClean="0"/>
              <a:t>Heywood, A. &amp; Boone, D. (2015). Guidelines for data management standards in routine health information systems. Chapel Hill, NC, USA: MEASURE Evaluation, University of North Carolina. Retrieved from </a:t>
            </a:r>
            <a:r>
              <a:rPr lang="en-US" sz="2000" u="sng" kern="0" dirty="0" smtClean="0">
                <a:hlinkClick r:id="rId5" action="ppaction://hlinkfile"/>
              </a:rPr>
              <a:t>www.cpc.unc.edu/measure/publications/ms-15-99</a:t>
            </a:r>
            <a:r>
              <a:rPr lang="en-US" sz="2000" u="sng" kern="0" dirty="0" smtClean="0"/>
              <a:t>.</a:t>
            </a:r>
            <a:endParaRPr lang="en-US" sz="2000" kern="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9464676" cy="553998"/>
          </a:xfrm>
        </p:spPr>
        <p:txBody>
          <a:bodyPr>
            <a:normAutofit/>
          </a:bodyPr>
          <a:lstStyle/>
          <a:p>
            <a:r>
              <a:rPr lang="en-US" altLang="en-US" sz="2800" dirty="0" smtClean="0"/>
              <a:t>Module 4: Suggested References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99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"/>
            <a:ext cx="10058400" cy="12852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289" y="1396048"/>
            <a:ext cx="10072688" cy="3824288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-1791653" y="388462"/>
            <a:ext cx="11645742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420" b="1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>
              <a:solidFill>
                <a:schemeClr val="bg1"/>
              </a:solidFill>
            </a:endParaRPr>
          </a:p>
          <a:p>
            <a:pPr algn="r"/>
            <a:r>
              <a:rPr lang="en-US" altLang="en-US" sz="209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6932" y="3229610"/>
            <a:ext cx="7466965" cy="15735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375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The views expressed in this presentation do not necessarily reflect the views of USAID or the United States government.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 bwMode="auto">
          <a:xfrm>
            <a:off x="-14288" y="5144696"/>
            <a:ext cx="1007268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516890" y="1925632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3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ASURE_Eval_slide_template">
  <a:themeElements>
    <a:clrScheme name="MEASURE_Eval_slide_template 1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C0C0C0"/>
      </a:hlink>
      <a:folHlink>
        <a:srgbClr val="2B3585"/>
      </a:folHlink>
    </a:clrScheme>
    <a:fontScheme name="MEASURE_Eval_slide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ASURE_Eval_slide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1F78"/>
        </a:accent1>
        <a:accent2>
          <a:srgbClr val="19938A"/>
        </a:accent2>
        <a:accent3>
          <a:srgbClr val="FFFFFF"/>
        </a:accent3>
        <a:accent4>
          <a:srgbClr val="000000"/>
        </a:accent4>
        <a:accent5>
          <a:srgbClr val="AAABBE"/>
        </a:accent5>
        <a:accent6>
          <a:srgbClr val="16857D"/>
        </a:accent6>
        <a:hlink>
          <a:srgbClr val="8C1431"/>
        </a:hlink>
        <a:folHlink>
          <a:srgbClr val="946D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14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DDDDDD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2B3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3303621329D4DAFC578165ED47C26" ma:contentTypeVersion="0" ma:contentTypeDescription="Create a new document." ma:contentTypeScope="" ma:versionID="e9c678eae885f8b7595ed37087805c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c59ee2edf01cfb808cadb27e045d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57CE5D-2817-47F9-A9C1-7E580C7B11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CC4C665-4557-42D5-9BAF-F30A1625E77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5971BC-497A-49FB-868D-E0FA512394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</TotalTime>
  <Words>366</Words>
  <Application>Microsoft Office PowerPoint</Application>
  <PresentationFormat>Custom</PresentationFormat>
  <Paragraphs>42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Futura LT Pro Book</vt:lpstr>
      <vt:lpstr>Wingdings</vt:lpstr>
      <vt:lpstr>Office Theme</vt:lpstr>
      <vt:lpstr>MEASURE_Eval_slide_template</vt:lpstr>
      <vt:lpstr>PowerPoint Presentation</vt:lpstr>
      <vt:lpstr>Module 4: Learning Objectives </vt:lpstr>
      <vt:lpstr>Module 4: Structure </vt:lpstr>
      <vt:lpstr>Module 4: Suggested References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Beth</dc:creator>
  <cp:lastModifiedBy>Hoover, Donald Wayne</cp:lastModifiedBy>
  <cp:revision>120</cp:revision>
  <dcterms:created xsi:type="dcterms:W3CDTF">2015-03-02T15:42:03Z</dcterms:created>
  <dcterms:modified xsi:type="dcterms:W3CDTF">2017-02-08T00:15:43Z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2015-03-02T00:00:00Z</vt:filetime>
  </property>
  <property fmtid="{D5CDD505-2E9C-101B-9397-08002B2CF9AE}" pid="3" name="LastSaved">
    <vt:filetime>2015-03-02T00:00:00Z</vt:filetime>
  </property>
  <property fmtid="{D5CDD505-2E9C-101B-9397-08002B2CF9AE}" pid="4" name="ContentTypeId">
    <vt:lpwstr>0x010100BC83303621329D4DAFC578165ED47C26</vt:lpwstr>
  </property>
</Properties>
</file>