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omments/comment1.xml" ContentType="application/vnd.openxmlformats-officedocument.presentationml.comments+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7" r:id="rId5"/>
  </p:sldMasterIdLst>
  <p:notesMasterIdLst>
    <p:notesMasterId r:id="rId21"/>
  </p:notesMasterIdLst>
  <p:sldIdLst>
    <p:sldId id="322" r:id="rId6"/>
    <p:sldId id="330" r:id="rId7"/>
    <p:sldId id="318" r:id="rId8"/>
    <p:sldId id="319" r:id="rId9"/>
    <p:sldId id="320" r:id="rId10"/>
    <p:sldId id="321" r:id="rId11"/>
    <p:sldId id="299" r:id="rId12"/>
    <p:sldId id="331" r:id="rId13"/>
    <p:sldId id="290" r:id="rId14"/>
    <p:sldId id="297" r:id="rId15"/>
    <p:sldId id="295" r:id="rId16"/>
    <p:sldId id="296" r:id="rId17"/>
    <p:sldId id="314" r:id="rId18"/>
    <p:sldId id="332" r:id="rId19"/>
    <p:sldId id="323" r:id="rId20"/>
  </p:sldIdLst>
  <p:sldSz cx="10058400" cy="7772400"/>
  <p:notesSz cx="7772400" cy="10058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 uri="{2D200454-40CA-4A62-9FC3-DE9A4176ACB9}">
      <p15:notesGuideLst xmlns:p15="http://schemas.microsoft.com/office/powerpoint/2012/main">
        <p15:guide id="1" orient="horz" pos="3168">
          <p15:clr>
            <a:srgbClr val="A4A3A4"/>
          </p15:clr>
        </p15:guide>
        <p15:guide id="2" pos="244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SI" initials="UK" lastIdx="1" clrIdx="0"/>
  <p:cmAuthor id="1" name="VISWANATHAN, Kavitha" initials="VK" lastIdx="7" clrIdx="1"/>
  <p:cmAuthor id="2" name="McGill, Debbie" initials="MD" lastIdx="1" clrIdx="2">
    <p:extLst>
      <p:ext uri="{19B8F6BF-5375-455C-9EA6-DF929625EA0E}">
        <p15:presenceInfo xmlns:p15="http://schemas.microsoft.com/office/powerpoint/2012/main" userId="S-1-5-21-344340502-4252695000-2390403120-132533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32C67"/>
    <a:srgbClr val="138D84"/>
    <a:srgbClr val="DAA51C"/>
    <a:srgbClr val="B05A2A"/>
    <a:srgbClr val="A09BBB"/>
    <a:srgbClr val="A0BFB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553" autoAdjust="0"/>
    <p:restoredTop sz="82288" autoAdjust="0"/>
  </p:normalViewPr>
  <p:slideViewPr>
    <p:cSldViewPr>
      <p:cViewPr varScale="1">
        <p:scale>
          <a:sx n="61" d="100"/>
          <a:sy n="61" d="100"/>
        </p:scale>
        <p:origin x="1598" y="43"/>
      </p:cViewPr>
      <p:guideLst>
        <p:guide orient="horz" pos="2880"/>
        <p:guide pos="2160"/>
      </p:guideLst>
    </p:cSldViewPr>
  </p:slideViewPr>
  <p:outlineViewPr>
    <p:cViewPr>
      <p:scale>
        <a:sx n="33" d="100"/>
        <a:sy n="33" d="100"/>
      </p:scale>
      <p:origin x="-4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75" d="100"/>
          <a:sy n="75" d="100"/>
        </p:scale>
        <p:origin x="2214" y="-456"/>
      </p:cViewPr>
      <p:guideLst>
        <p:guide orient="horz" pos="3168"/>
        <p:guide pos="24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2" dt="2016-12-17T06:26:49.332" idx="1">
    <p:pos x="5643" y="1958"/>
    <p:text>GWEN: Please capitalize "data"</p:text>
    <p:extLst>
      <p:ext uri="{C676402C-5697-4E1C-873F-D02D1690AC5C}">
        <p15:threadingInfo xmlns:p15="http://schemas.microsoft.com/office/powerpoint/2012/main" timeZoneBias="30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0652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46213" y="754063"/>
            <a:ext cx="4879975" cy="3771900"/>
          </a:xfrm>
          <a:prstGeom prst="rect">
            <a:avLst/>
          </a:prstGeom>
          <a:noFill/>
          <a:ln w="12700">
            <a:solidFill>
              <a:prstClr val="black"/>
            </a:solidFill>
          </a:ln>
        </p:spPr>
      </p:sp>
      <p:sp>
        <p:nvSpPr>
          <p:cNvPr id="3" name="Notes Placeholder 2"/>
          <p:cNvSpPr>
            <a:spLocks noGrp="1"/>
          </p:cNvSpPr>
          <p:nvPr>
            <p:ph type="body" idx="1"/>
          </p:nvPr>
        </p:nvSpPr>
        <p:spPr>
          <a:xfrm>
            <a:off x="777731" y="4778562"/>
            <a:ext cx="6216939" cy="4525870"/>
          </a:xfrm>
          <a:prstGeom prst="rect">
            <a:avLst/>
          </a:prstGeom>
        </p:spPr>
        <p:txBody>
          <a:bodyPr/>
          <a:lstStyle/>
          <a:p>
            <a:endParaRPr lang="en-US"/>
          </a:p>
        </p:txBody>
      </p:sp>
    </p:spTree>
    <p:extLst>
      <p:ext uri="{BB962C8B-B14F-4D97-AF65-F5344CB8AC3E}">
        <p14:creationId xmlns:p14="http://schemas.microsoft.com/office/powerpoint/2010/main" val="4437966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xfrm>
            <a:off x="1446213" y="754063"/>
            <a:ext cx="4879975" cy="37719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a:xfrm>
            <a:off x="777240" y="4777740"/>
            <a:ext cx="6217920" cy="4775994"/>
          </a:xfrm>
          <a:prstGeom prst="rect">
            <a:avLst/>
          </a:prstGeom>
        </p:spPr>
        <p:txBody>
          <a:bodyPr/>
          <a:lstStyle/>
          <a:p>
            <a:pPr>
              <a:defRPr/>
            </a:pPr>
            <a:r>
              <a:rPr lang="en-US" b="1" dirty="0" smtClean="0"/>
              <a:t>Service delivery site responsibilities:</a:t>
            </a:r>
          </a:p>
          <a:p>
            <a:pPr marL="167970" indent="-167970">
              <a:buFont typeface="Arial" panose="020B0604020202020204" pitchFamily="34" charset="0"/>
              <a:buChar char="•"/>
              <a:defRPr/>
            </a:pPr>
            <a:r>
              <a:rPr lang="en-US" dirty="0" smtClean="0"/>
              <a:t>Make the first data registration. Depending on the indicator type, this can be patient/client records, registers, training participant list, prevention activity participant list, etc. </a:t>
            </a:r>
          </a:p>
          <a:p>
            <a:pPr marL="167970" indent="-167970">
              <a:buFont typeface="Arial" panose="020B0604020202020204" pitchFamily="34" charset="0"/>
              <a:buChar char="•"/>
              <a:defRPr/>
            </a:pPr>
            <a:r>
              <a:rPr lang="en-US" dirty="0" smtClean="0"/>
              <a:t>Summarize patient/client information on tally sheets, when appropriate, and then complete summary reporting forms (monthly or quarterly), and check the data quality of each.</a:t>
            </a:r>
          </a:p>
          <a:p>
            <a:pPr marL="167970" indent="-167970">
              <a:buFont typeface="Arial" panose="020B0604020202020204" pitchFamily="34" charset="0"/>
              <a:buChar char="•"/>
              <a:defRPr/>
            </a:pPr>
            <a:r>
              <a:rPr lang="en-US" dirty="0" smtClean="0"/>
              <a:t>Submit the validated summary reporting form to the next level of the information system. </a:t>
            </a:r>
          </a:p>
          <a:p>
            <a:pPr marL="167970" indent="-167970">
              <a:buFont typeface="Arial" panose="020B0604020202020204" pitchFamily="34" charset="0"/>
              <a:buChar char="•"/>
              <a:defRPr/>
            </a:pPr>
            <a:r>
              <a:rPr lang="en-US" dirty="0" smtClean="0"/>
              <a:t>Analyze and use data on a regular basis to improve quality of care.</a:t>
            </a:r>
          </a:p>
          <a:p>
            <a:pPr>
              <a:buFont typeface="Arial" panose="020B0604020202020204" pitchFamily="34" charset="0"/>
              <a:buNone/>
              <a:defRPr/>
            </a:pPr>
            <a:r>
              <a:rPr lang="en-US" b="1" dirty="0" smtClean="0"/>
              <a:t>Intermediate site responsibilities:</a:t>
            </a:r>
          </a:p>
          <a:p>
            <a:pPr marL="167970" indent="-167970">
              <a:buFont typeface="Arial" panose="020B0604020202020204" pitchFamily="34" charset="0"/>
              <a:buChar char="•"/>
              <a:defRPr/>
            </a:pPr>
            <a:r>
              <a:rPr lang="en-US" dirty="0" smtClean="0"/>
              <a:t>Collate summary reports and their associated quality checks, including review and approval of aggregate numbers prior to their submission to the next level of the information system. </a:t>
            </a:r>
          </a:p>
          <a:p>
            <a:pPr marL="167970" indent="-167970">
              <a:buFont typeface="Arial" panose="020B0604020202020204" pitchFamily="34" charset="0"/>
              <a:buChar char="•"/>
              <a:defRPr/>
            </a:pPr>
            <a:r>
              <a:rPr lang="en-US" dirty="0" smtClean="0"/>
              <a:t>Ensure that all data, whether paper-based or captured electronically, reach the next reporting level for each established reporting period defined by a given indicator.</a:t>
            </a:r>
          </a:p>
          <a:p>
            <a:pPr marL="167970" indent="-167970">
              <a:buFont typeface="Arial" panose="020B0604020202020204" pitchFamily="34" charset="0"/>
              <a:buChar char="•"/>
              <a:defRPr/>
            </a:pPr>
            <a:r>
              <a:rPr lang="en-US" dirty="0" smtClean="0"/>
              <a:t>Conduct regular supervisory visits (at least quarterly) to lower levels. </a:t>
            </a:r>
          </a:p>
          <a:p>
            <a:pPr marL="167970" indent="-167970">
              <a:buFont typeface="Arial" panose="020B0604020202020204" pitchFamily="34" charset="0"/>
              <a:buChar char="•"/>
              <a:defRPr/>
            </a:pPr>
            <a:r>
              <a:rPr lang="en-US" dirty="0" smtClean="0"/>
              <a:t>Monitor the quality of the data captured by the information systems in place.</a:t>
            </a:r>
          </a:p>
          <a:p>
            <a:pPr marL="167970" indent="-167970">
              <a:buFont typeface="Arial" panose="020B0604020202020204" pitchFamily="34" charset="0"/>
              <a:buChar char="•"/>
              <a:defRPr/>
            </a:pPr>
            <a:r>
              <a:rPr lang="en-US" dirty="0" smtClean="0"/>
              <a:t>Analyze and use data on a regular basis for strategic planning and/or any other related activity.</a:t>
            </a:r>
          </a:p>
          <a:p>
            <a:pPr>
              <a:buFont typeface="Arial" panose="020B0604020202020204" pitchFamily="34" charset="0"/>
              <a:buNone/>
              <a:defRPr/>
            </a:pPr>
            <a:r>
              <a:rPr lang="en-US" b="1" dirty="0" smtClean="0"/>
              <a:t>Central level responsibilities:</a:t>
            </a:r>
          </a:p>
          <a:p>
            <a:pPr marL="167970" indent="-167970">
              <a:buFont typeface="Arial" panose="020B0604020202020204" pitchFamily="34" charset="0"/>
              <a:buChar char="•"/>
              <a:defRPr/>
            </a:pPr>
            <a:r>
              <a:rPr lang="en-US" dirty="0" smtClean="0"/>
              <a:t>Provide the subreporting levels with clear written instructions/guidelines on the completion of data collection and reporting forms and tools, to ensure a common standard response.</a:t>
            </a:r>
          </a:p>
          <a:p>
            <a:pPr marL="167970" indent="-167970">
              <a:buFont typeface="Arial" panose="020B0604020202020204" pitchFamily="34" charset="0"/>
              <a:buChar char="•"/>
              <a:defRPr/>
            </a:pPr>
            <a:r>
              <a:rPr lang="en-US" dirty="0" smtClean="0"/>
              <a:t>Collate summary reports provided by subreporting levels (such as aggregation-level sites or service delivery sites), depending on the type of indicator and how the data flow is organized.</a:t>
            </a:r>
          </a:p>
          <a:p>
            <a:pPr marL="167970" indent="-167970">
              <a:buFont typeface="Arial" panose="020B0604020202020204" pitchFamily="34" charset="0"/>
              <a:buChar char="•"/>
              <a:defRPr/>
            </a:pPr>
            <a:r>
              <a:rPr lang="en-US" dirty="0" smtClean="0"/>
              <a:t>Perform quality checks on reports, including review and approval of aggregate numbers prior to their dissemination. </a:t>
            </a:r>
          </a:p>
          <a:p>
            <a:pPr marL="167970" indent="-167970">
              <a:buFont typeface="Arial" panose="020B0604020202020204" pitchFamily="34" charset="0"/>
              <a:buChar char="•"/>
              <a:defRPr/>
            </a:pPr>
            <a:r>
              <a:rPr lang="en-US" dirty="0" smtClean="0"/>
              <a:t>Conduct regular supervisory visits (at least quarterly) to monitor data quality.</a:t>
            </a:r>
          </a:p>
          <a:p>
            <a:pPr marL="167970" indent="-167970">
              <a:buFont typeface="Arial" panose="020B0604020202020204" pitchFamily="34" charset="0"/>
              <a:buChar char="•"/>
              <a:defRPr/>
            </a:pPr>
            <a:r>
              <a:rPr lang="en-US" dirty="0" smtClean="0"/>
              <a:t>Monitor the quality of data captured by the information systems in place.</a:t>
            </a:r>
          </a:p>
          <a:p>
            <a:pPr marL="167970" indent="-167970">
              <a:buFont typeface="Arial" panose="020B0604020202020204" pitchFamily="34" charset="0"/>
              <a:buChar char="•"/>
              <a:defRPr/>
            </a:pPr>
            <a:r>
              <a:rPr lang="en-US" dirty="0" smtClean="0"/>
              <a:t>Provide written guidelines on reporting requirements and deadlines.</a:t>
            </a:r>
          </a:p>
          <a:p>
            <a:pPr>
              <a:buFont typeface="Arial" panose="020B0604020202020204" pitchFamily="34" charset="0"/>
              <a:buNone/>
              <a:defRPr/>
            </a:pPr>
            <a:endParaRPr lang="en-US" dirty="0" smtClean="0"/>
          </a:p>
          <a:p>
            <a:pPr>
              <a:buFont typeface="Arial" panose="020B0604020202020204" pitchFamily="34" charset="0"/>
              <a:buNone/>
              <a:defRPr/>
            </a:pPr>
            <a:endParaRPr lang="en-US" dirty="0"/>
          </a:p>
        </p:txBody>
      </p:sp>
      <p:sp>
        <p:nvSpPr>
          <p:cNvPr id="37892" name="Slide Number Placeholder 3"/>
          <p:cNvSpPr>
            <a:spLocks noGrp="1"/>
          </p:cNvSpPr>
          <p:nvPr>
            <p:ph type="sldNum" sz="quarter" idx="5"/>
          </p:nvPr>
        </p:nvSpPr>
        <p:spPr>
          <a:xfrm>
            <a:off x="4402561" y="9553734"/>
            <a:ext cx="3368040" cy="50292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46">
              <a:spcBef>
                <a:spcPct val="30000"/>
              </a:spcBef>
              <a:defRPr sz="1200">
                <a:solidFill>
                  <a:schemeClr val="tx1"/>
                </a:solidFill>
                <a:latin typeface="Arial" pitchFamily="34" charset="0"/>
              </a:defRPr>
            </a:lvl1pPr>
            <a:lvl2pPr marL="727868" indent="-279949" defTabSz="912946">
              <a:spcBef>
                <a:spcPct val="30000"/>
              </a:spcBef>
              <a:defRPr sz="1200">
                <a:solidFill>
                  <a:schemeClr val="tx1"/>
                </a:solidFill>
                <a:latin typeface="Arial" pitchFamily="34" charset="0"/>
              </a:defRPr>
            </a:lvl2pPr>
            <a:lvl3pPr marL="1119797" indent="-223959" defTabSz="912946">
              <a:spcBef>
                <a:spcPct val="30000"/>
              </a:spcBef>
              <a:defRPr sz="1200">
                <a:solidFill>
                  <a:schemeClr val="tx1"/>
                </a:solidFill>
                <a:latin typeface="Arial" pitchFamily="34" charset="0"/>
              </a:defRPr>
            </a:lvl3pPr>
            <a:lvl4pPr marL="1567716" indent="-223959" defTabSz="912946">
              <a:spcBef>
                <a:spcPct val="30000"/>
              </a:spcBef>
              <a:defRPr sz="1200">
                <a:solidFill>
                  <a:schemeClr val="tx1"/>
                </a:solidFill>
                <a:latin typeface="Arial" pitchFamily="34" charset="0"/>
              </a:defRPr>
            </a:lvl4pPr>
            <a:lvl5pPr marL="2015635" indent="-223959" defTabSz="912946">
              <a:spcBef>
                <a:spcPct val="30000"/>
              </a:spcBef>
              <a:defRPr sz="1200">
                <a:solidFill>
                  <a:schemeClr val="tx1"/>
                </a:solidFill>
                <a:latin typeface="Arial" pitchFamily="34" charset="0"/>
              </a:defRPr>
            </a:lvl5pPr>
            <a:lvl6pPr marL="2463554" indent="-223959" defTabSz="912946" eaLnBrk="0" fontAlgn="base" hangingPunct="0">
              <a:spcBef>
                <a:spcPct val="30000"/>
              </a:spcBef>
              <a:spcAft>
                <a:spcPct val="0"/>
              </a:spcAft>
              <a:defRPr sz="1200">
                <a:solidFill>
                  <a:schemeClr val="tx1"/>
                </a:solidFill>
                <a:latin typeface="Arial" pitchFamily="34" charset="0"/>
              </a:defRPr>
            </a:lvl6pPr>
            <a:lvl7pPr marL="2911472" indent="-223959" defTabSz="912946" eaLnBrk="0" fontAlgn="base" hangingPunct="0">
              <a:spcBef>
                <a:spcPct val="30000"/>
              </a:spcBef>
              <a:spcAft>
                <a:spcPct val="0"/>
              </a:spcAft>
              <a:defRPr sz="1200">
                <a:solidFill>
                  <a:schemeClr val="tx1"/>
                </a:solidFill>
                <a:latin typeface="Arial" pitchFamily="34" charset="0"/>
              </a:defRPr>
            </a:lvl7pPr>
            <a:lvl8pPr marL="3359391" indent="-223959" defTabSz="912946" eaLnBrk="0" fontAlgn="base" hangingPunct="0">
              <a:spcBef>
                <a:spcPct val="30000"/>
              </a:spcBef>
              <a:spcAft>
                <a:spcPct val="0"/>
              </a:spcAft>
              <a:defRPr sz="1200">
                <a:solidFill>
                  <a:schemeClr val="tx1"/>
                </a:solidFill>
                <a:latin typeface="Arial" pitchFamily="34" charset="0"/>
              </a:defRPr>
            </a:lvl8pPr>
            <a:lvl9pPr marL="3807310" indent="-223959" defTabSz="912946" eaLnBrk="0" fontAlgn="base" hangingPunct="0">
              <a:spcBef>
                <a:spcPct val="30000"/>
              </a:spcBef>
              <a:spcAft>
                <a:spcPct val="0"/>
              </a:spcAft>
              <a:defRPr sz="1200">
                <a:solidFill>
                  <a:schemeClr val="tx1"/>
                </a:solidFill>
                <a:latin typeface="Arial" pitchFamily="34" charset="0"/>
              </a:defRPr>
            </a:lvl9pPr>
          </a:lstStyle>
          <a:p>
            <a:pPr>
              <a:spcBef>
                <a:spcPct val="0"/>
              </a:spcBef>
              <a:defRPr/>
            </a:pPr>
            <a:fld id="{8E195B44-9E9D-4E08-863A-D805B27516C0}" type="slidenum">
              <a:rPr lang="en-US" altLang="en-US" smtClean="0"/>
              <a:pPr>
                <a:spcBef>
                  <a:spcPct val="0"/>
                </a:spcBef>
                <a:defRPr/>
              </a:pPr>
              <a:t>10</a:t>
            </a:fld>
            <a:endParaRPr lang="en-US" altLang="en-US" smtClean="0"/>
          </a:p>
        </p:txBody>
      </p:sp>
    </p:spTree>
    <p:extLst>
      <p:ext uri="{BB962C8B-B14F-4D97-AF65-F5344CB8AC3E}">
        <p14:creationId xmlns:p14="http://schemas.microsoft.com/office/powerpoint/2010/main" val="2179397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xfrm>
            <a:off x="1446213" y="754063"/>
            <a:ext cx="4879975" cy="37719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a:xfrm>
            <a:off x="777240" y="4777740"/>
            <a:ext cx="6217920" cy="4526280"/>
          </a:xfrm>
          <a:prstGeom prst="rect">
            <a:avLst/>
          </a:prstGeom>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r>
              <a:rPr lang="en-US" dirty="0" smtClean="0"/>
              <a:t>A conceptual framework is presented that supports the M&amp;E data management and reporting system. This framework is based on three parts:</a:t>
            </a:r>
          </a:p>
          <a:p>
            <a:pPr>
              <a:defRPr/>
            </a:pPr>
            <a:endParaRPr lang="en-US" dirty="0" smtClean="0"/>
          </a:p>
          <a:p>
            <a:pPr marL="223959" indent="-223959">
              <a:buFont typeface="+mj-lt"/>
              <a:buAutoNum type="arabicPeriod"/>
              <a:defRPr/>
            </a:pPr>
            <a:r>
              <a:rPr lang="en-US" dirty="0" smtClean="0"/>
              <a:t>Reporting levels</a:t>
            </a:r>
            <a:r>
              <a:rPr lang="en-US" baseline="0" dirty="0" smtClean="0"/>
              <a:t> (such as </a:t>
            </a:r>
            <a:r>
              <a:rPr lang="en-US" dirty="0" smtClean="0"/>
              <a:t>service delivery sites), intermediate levels, and national M&amp;E (shown in</a:t>
            </a:r>
            <a:r>
              <a:rPr lang="en-US" baseline="0" dirty="0" smtClean="0"/>
              <a:t> blue on the slide)</a:t>
            </a:r>
            <a:r>
              <a:rPr lang="en-US" dirty="0" smtClean="0"/>
              <a:t/>
            </a:r>
            <a:br>
              <a:rPr lang="en-US" dirty="0" smtClean="0"/>
            </a:br>
            <a:endParaRPr lang="en-US" dirty="0" smtClean="0"/>
          </a:p>
          <a:p>
            <a:pPr marL="223959" indent="-223959">
              <a:buFont typeface="+mj-lt"/>
              <a:buAutoNum type="arabicPeriod" startAt="2"/>
              <a:defRPr/>
            </a:pPr>
            <a:r>
              <a:rPr lang="en-US" dirty="0" smtClean="0"/>
              <a:t>Metrics of data quality (shown in rust and green in the top right part of the slide)</a:t>
            </a:r>
          </a:p>
          <a:p>
            <a:pPr>
              <a:buFont typeface="+mj-lt"/>
              <a:buNone/>
              <a:defRPr/>
            </a:pPr>
            <a:endParaRPr lang="en-US" dirty="0" smtClean="0"/>
          </a:p>
          <a:p>
            <a:pPr marL="223959" indent="-223959">
              <a:buFont typeface="+mj-lt"/>
              <a:buAutoNum type="arabicPeriod" startAt="3"/>
              <a:defRPr/>
            </a:pPr>
            <a:r>
              <a:rPr lang="en-US" dirty="0" smtClean="0"/>
              <a:t>Functional components of data management systems (shown in the green section at the bottom</a:t>
            </a:r>
            <a:r>
              <a:rPr lang="en-US" baseline="0" dirty="0" smtClean="0"/>
              <a:t> right of the slide)</a:t>
            </a:r>
            <a:r>
              <a:rPr lang="en-US" dirty="0" smtClean="0"/>
              <a:t/>
            </a:r>
            <a:br>
              <a:rPr lang="en-US" dirty="0" smtClean="0"/>
            </a:br>
            <a:endParaRPr lang="en-US" dirty="0" smtClean="0"/>
          </a:p>
          <a:p>
            <a:pPr>
              <a:defRPr/>
            </a:pPr>
            <a:endParaRPr lang="en-US" dirty="0" smtClean="0"/>
          </a:p>
          <a:p>
            <a:pPr>
              <a:defRPr/>
            </a:pPr>
            <a:r>
              <a:rPr lang="en-US" dirty="0" smtClean="0"/>
              <a:t>The quality of reported data is often dependent on the underlying data management and reporting systems at the various levels of the information system. Stronger systems routinely produce better-quality data. Data quality problems can occur at any level of the system and systematic efforts should be made to ensure high-quality data at all levels.</a:t>
            </a:r>
          </a:p>
        </p:txBody>
      </p:sp>
      <p:sp>
        <p:nvSpPr>
          <p:cNvPr id="34820" name="Slide Number Placeholder 3"/>
          <p:cNvSpPr>
            <a:spLocks noGrp="1"/>
          </p:cNvSpPr>
          <p:nvPr>
            <p:ph type="sldNum" sz="quarter" idx="5"/>
          </p:nvPr>
        </p:nvSpPr>
        <p:spPr>
          <a:xfrm>
            <a:off x="4402561" y="9553734"/>
            <a:ext cx="3368040" cy="50292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46">
              <a:spcBef>
                <a:spcPct val="30000"/>
              </a:spcBef>
              <a:defRPr sz="1200">
                <a:solidFill>
                  <a:schemeClr val="tx1"/>
                </a:solidFill>
                <a:latin typeface="Arial" pitchFamily="34" charset="0"/>
              </a:defRPr>
            </a:lvl1pPr>
            <a:lvl2pPr marL="727868" indent="-279949" defTabSz="912946">
              <a:spcBef>
                <a:spcPct val="30000"/>
              </a:spcBef>
              <a:defRPr sz="1200">
                <a:solidFill>
                  <a:schemeClr val="tx1"/>
                </a:solidFill>
                <a:latin typeface="Arial" pitchFamily="34" charset="0"/>
              </a:defRPr>
            </a:lvl2pPr>
            <a:lvl3pPr marL="1121353" indent="-223959" defTabSz="912946">
              <a:spcBef>
                <a:spcPct val="30000"/>
              </a:spcBef>
              <a:defRPr sz="1200">
                <a:solidFill>
                  <a:schemeClr val="tx1"/>
                </a:solidFill>
                <a:latin typeface="Arial" pitchFamily="34" charset="0"/>
              </a:defRPr>
            </a:lvl3pPr>
            <a:lvl4pPr marL="1569272" indent="-223959" defTabSz="912946">
              <a:spcBef>
                <a:spcPct val="30000"/>
              </a:spcBef>
              <a:defRPr sz="1200">
                <a:solidFill>
                  <a:schemeClr val="tx1"/>
                </a:solidFill>
                <a:latin typeface="Arial" pitchFamily="34" charset="0"/>
              </a:defRPr>
            </a:lvl4pPr>
            <a:lvl5pPr marL="2017191" indent="-223959" defTabSz="912946">
              <a:spcBef>
                <a:spcPct val="30000"/>
              </a:spcBef>
              <a:defRPr sz="1200">
                <a:solidFill>
                  <a:schemeClr val="tx1"/>
                </a:solidFill>
                <a:latin typeface="Arial" pitchFamily="34" charset="0"/>
              </a:defRPr>
            </a:lvl5pPr>
            <a:lvl6pPr marL="2465109" indent="-223959" defTabSz="912946" eaLnBrk="0" fontAlgn="base" hangingPunct="0">
              <a:spcBef>
                <a:spcPct val="30000"/>
              </a:spcBef>
              <a:spcAft>
                <a:spcPct val="0"/>
              </a:spcAft>
              <a:defRPr sz="1200">
                <a:solidFill>
                  <a:schemeClr val="tx1"/>
                </a:solidFill>
                <a:latin typeface="Arial" pitchFamily="34" charset="0"/>
              </a:defRPr>
            </a:lvl6pPr>
            <a:lvl7pPr marL="2913028" indent="-223959" defTabSz="912946" eaLnBrk="0" fontAlgn="base" hangingPunct="0">
              <a:spcBef>
                <a:spcPct val="30000"/>
              </a:spcBef>
              <a:spcAft>
                <a:spcPct val="0"/>
              </a:spcAft>
              <a:defRPr sz="1200">
                <a:solidFill>
                  <a:schemeClr val="tx1"/>
                </a:solidFill>
                <a:latin typeface="Arial" pitchFamily="34" charset="0"/>
              </a:defRPr>
            </a:lvl7pPr>
            <a:lvl8pPr marL="3360947" indent="-223959" defTabSz="912946" eaLnBrk="0" fontAlgn="base" hangingPunct="0">
              <a:spcBef>
                <a:spcPct val="30000"/>
              </a:spcBef>
              <a:spcAft>
                <a:spcPct val="0"/>
              </a:spcAft>
              <a:defRPr sz="1200">
                <a:solidFill>
                  <a:schemeClr val="tx1"/>
                </a:solidFill>
                <a:latin typeface="Arial" pitchFamily="34" charset="0"/>
              </a:defRPr>
            </a:lvl8pPr>
            <a:lvl9pPr marL="3808866" indent="-223959" defTabSz="912946" eaLnBrk="0" fontAlgn="base" hangingPunct="0">
              <a:spcBef>
                <a:spcPct val="30000"/>
              </a:spcBef>
              <a:spcAft>
                <a:spcPct val="0"/>
              </a:spcAft>
              <a:defRPr sz="1200">
                <a:solidFill>
                  <a:schemeClr val="tx1"/>
                </a:solidFill>
                <a:latin typeface="Arial" pitchFamily="34" charset="0"/>
              </a:defRPr>
            </a:lvl9pPr>
          </a:lstStyle>
          <a:p>
            <a:pPr>
              <a:spcBef>
                <a:spcPct val="0"/>
              </a:spcBef>
              <a:defRPr/>
            </a:pPr>
            <a:fld id="{98EBB848-2D3D-408C-962E-34AEE0131C1F}" type="slidenum">
              <a:rPr lang="en-US" altLang="en-US" smtClean="0"/>
              <a:pPr>
                <a:spcBef>
                  <a:spcPct val="0"/>
                </a:spcBef>
                <a:defRPr/>
              </a:pPr>
              <a:t>11</a:t>
            </a:fld>
            <a:endParaRPr lang="en-US" altLang="en-US" smtClean="0"/>
          </a:p>
        </p:txBody>
      </p:sp>
    </p:spTree>
    <p:extLst>
      <p:ext uri="{BB962C8B-B14F-4D97-AF65-F5344CB8AC3E}">
        <p14:creationId xmlns:p14="http://schemas.microsoft.com/office/powerpoint/2010/main" val="7612044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xfrm>
            <a:off x="1446213" y="754063"/>
            <a:ext cx="4879975" cy="37719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xfrm>
            <a:off x="777240" y="4777740"/>
            <a:ext cx="6217920" cy="452628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fontAlgn="t"/>
            <a:r>
              <a:rPr lang="en-US" altLang="en-US" dirty="0" smtClean="0">
                <a:latin typeface="Arial" pitchFamily="34" charset="0"/>
              </a:rPr>
              <a:t>Facilitator: Ask volunteers to read the definition of data quality</a:t>
            </a:r>
            <a:r>
              <a:rPr lang="en-US" altLang="en-US" baseline="0" dirty="0" smtClean="0">
                <a:latin typeface="Arial" pitchFamily="34" charset="0"/>
              </a:rPr>
              <a:t> metrics and to provide an explanation for the whole group. </a:t>
            </a:r>
            <a:endParaRPr lang="en-US" altLang="en-US" dirty="0" smtClean="0">
              <a:latin typeface="Arial" pitchFamily="34" charset="0"/>
            </a:endParaRPr>
          </a:p>
        </p:txBody>
      </p:sp>
      <p:sp>
        <p:nvSpPr>
          <p:cNvPr id="35844" name="Slide Number Placeholder 3"/>
          <p:cNvSpPr>
            <a:spLocks noGrp="1"/>
          </p:cNvSpPr>
          <p:nvPr>
            <p:ph type="sldNum" sz="quarter" idx="5"/>
          </p:nvPr>
        </p:nvSpPr>
        <p:spPr>
          <a:xfrm>
            <a:off x="4402561" y="9553734"/>
            <a:ext cx="3368040" cy="50292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46">
              <a:spcBef>
                <a:spcPct val="30000"/>
              </a:spcBef>
              <a:defRPr sz="1200">
                <a:solidFill>
                  <a:schemeClr val="tx1"/>
                </a:solidFill>
                <a:latin typeface="Arial" pitchFamily="34" charset="0"/>
              </a:defRPr>
            </a:lvl1pPr>
            <a:lvl2pPr marL="727868" indent="-279949" defTabSz="912946">
              <a:spcBef>
                <a:spcPct val="30000"/>
              </a:spcBef>
              <a:defRPr sz="1200">
                <a:solidFill>
                  <a:schemeClr val="tx1"/>
                </a:solidFill>
                <a:latin typeface="Arial" pitchFamily="34" charset="0"/>
              </a:defRPr>
            </a:lvl2pPr>
            <a:lvl3pPr marL="1121353" indent="-223959" defTabSz="912946">
              <a:spcBef>
                <a:spcPct val="30000"/>
              </a:spcBef>
              <a:defRPr sz="1200">
                <a:solidFill>
                  <a:schemeClr val="tx1"/>
                </a:solidFill>
                <a:latin typeface="Arial" pitchFamily="34" charset="0"/>
              </a:defRPr>
            </a:lvl3pPr>
            <a:lvl4pPr marL="1569272" indent="-223959" defTabSz="912946">
              <a:spcBef>
                <a:spcPct val="30000"/>
              </a:spcBef>
              <a:defRPr sz="1200">
                <a:solidFill>
                  <a:schemeClr val="tx1"/>
                </a:solidFill>
                <a:latin typeface="Arial" pitchFamily="34" charset="0"/>
              </a:defRPr>
            </a:lvl4pPr>
            <a:lvl5pPr marL="2017191" indent="-223959" defTabSz="912946">
              <a:spcBef>
                <a:spcPct val="30000"/>
              </a:spcBef>
              <a:defRPr sz="1200">
                <a:solidFill>
                  <a:schemeClr val="tx1"/>
                </a:solidFill>
                <a:latin typeface="Arial" pitchFamily="34" charset="0"/>
              </a:defRPr>
            </a:lvl5pPr>
            <a:lvl6pPr marL="2465109" indent="-223959" defTabSz="912946" eaLnBrk="0" fontAlgn="base" hangingPunct="0">
              <a:spcBef>
                <a:spcPct val="30000"/>
              </a:spcBef>
              <a:spcAft>
                <a:spcPct val="0"/>
              </a:spcAft>
              <a:defRPr sz="1200">
                <a:solidFill>
                  <a:schemeClr val="tx1"/>
                </a:solidFill>
                <a:latin typeface="Arial" pitchFamily="34" charset="0"/>
              </a:defRPr>
            </a:lvl6pPr>
            <a:lvl7pPr marL="2913028" indent="-223959" defTabSz="912946" eaLnBrk="0" fontAlgn="base" hangingPunct="0">
              <a:spcBef>
                <a:spcPct val="30000"/>
              </a:spcBef>
              <a:spcAft>
                <a:spcPct val="0"/>
              </a:spcAft>
              <a:defRPr sz="1200">
                <a:solidFill>
                  <a:schemeClr val="tx1"/>
                </a:solidFill>
                <a:latin typeface="Arial" pitchFamily="34" charset="0"/>
              </a:defRPr>
            </a:lvl7pPr>
            <a:lvl8pPr marL="3360947" indent="-223959" defTabSz="912946" eaLnBrk="0" fontAlgn="base" hangingPunct="0">
              <a:spcBef>
                <a:spcPct val="30000"/>
              </a:spcBef>
              <a:spcAft>
                <a:spcPct val="0"/>
              </a:spcAft>
              <a:defRPr sz="1200">
                <a:solidFill>
                  <a:schemeClr val="tx1"/>
                </a:solidFill>
                <a:latin typeface="Arial" pitchFamily="34" charset="0"/>
              </a:defRPr>
            </a:lvl8pPr>
            <a:lvl9pPr marL="3808866" indent="-223959" defTabSz="912946" eaLnBrk="0" fontAlgn="base" hangingPunct="0">
              <a:spcBef>
                <a:spcPct val="30000"/>
              </a:spcBef>
              <a:spcAft>
                <a:spcPct val="0"/>
              </a:spcAft>
              <a:defRPr sz="1200">
                <a:solidFill>
                  <a:schemeClr val="tx1"/>
                </a:solidFill>
                <a:latin typeface="Arial" pitchFamily="34" charset="0"/>
              </a:defRPr>
            </a:lvl9pPr>
          </a:lstStyle>
          <a:p>
            <a:pPr>
              <a:spcBef>
                <a:spcPct val="0"/>
              </a:spcBef>
              <a:defRPr/>
            </a:pPr>
            <a:fld id="{E9427ADE-784D-4632-9F1E-F0712189DE87}" type="slidenum">
              <a:rPr lang="en-US" altLang="en-US" smtClean="0"/>
              <a:pPr>
                <a:spcBef>
                  <a:spcPct val="0"/>
                </a:spcBef>
                <a:defRPr/>
              </a:pPr>
              <a:t>12</a:t>
            </a:fld>
            <a:endParaRPr lang="en-US" altLang="en-US" smtClean="0"/>
          </a:p>
        </p:txBody>
      </p:sp>
    </p:spTree>
    <p:extLst>
      <p:ext uri="{BB962C8B-B14F-4D97-AF65-F5344CB8AC3E}">
        <p14:creationId xmlns:p14="http://schemas.microsoft.com/office/powerpoint/2010/main" val="31085696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46213" y="754063"/>
            <a:ext cx="4879975" cy="3771900"/>
          </a:xfrm>
          <a:prstGeom prst="rect">
            <a:avLst/>
          </a:prstGeom>
          <a:noFill/>
          <a:ln w="12700">
            <a:solidFill>
              <a:prstClr val="black"/>
            </a:solidFill>
          </a:ln>
        </p:spPr>
      </p:sp>
      <p:sp>
        <p:nvSpPr>
          <p:cNvPr id="3" name="Notes Placeholder 2"/>
          <p:cNvSpPr>
            <a:spLocks noGrp="1"/>
          </p:cNvSpPr>
          <p:nvPr>
            <p:ph type="body" idx="1"/>
          </p:nvPr>
        </p:nvSpPr>
        <p:spPr>
          <a:xfrm>
            <a:off x="777731" y="4778562"/>
            <a:ext cx="6216939" cy="4525870"/>
          </a:xfrm>
          <a:prstGeom prst="rect">
            <a:avLst/>
          </a:prstGeom>
        </p:spPr>
        <p:txBody>
          <a:bodyPr/>
          <a:lstStyle/>
          <a:p>
            <a:endParaRPr lang="en-US"/>
          </a:p>
        </p:txBody>
      </p:sp>
    </p:spTree>
    <p:extLst>
      <p:ext uri="{BB962C8B-B14F-4D97-AF65-F5344CB8AC3E}">
        <p14:creationId xmlns:p14="http://schemas.microsoft.com/office/powerpoint/2010/main" val="4421463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46213" y="754063"/>
            <a:ext cx="4879975" cy="3771900"/>
          </a:xfrm>
          <a:prstGeom prst="rect">
            <a:avLst/>
          </a:prstGeom>
          <a:noFill/>
          <a:ln w="12700">
            <a:solidFill>
              <a:prstClr val="black"/>
            </a:solidFill>
          </a:ln>
        </p:spPr>
      </p:sp>
      <p:sp>
        <p:nvSpPr>
          <p:cNvPr id="3" name="Notes Placeholder 2"/>
          <p:cNvSpPr>
            <a:spLocks noGrp="1"/>
          </p:cNvSpPr>
          <p:nvPr>
            <p:ph type="body" idx="1"/>
          </p:nvPr>
        </p:nvSpPr>
        <p:spPr>
          <a:xfrm>
            <a:off x="777875" y="4778375"/>
            <a:ext cx="6216650" cy="4525963"/>
          </a:xfrm>
          <a:prstGeom prst="rect">
            <a:avLst/>
          </a:prstGeom>
        </p:spPr>
        <p:txBody>
          <a:bodyPr>
            <a:normAutofit/>
          </a:bodyPr>
          <a:lstStyle/>
          <a:p>
            <a:endParaRPr lang="en-US"/>
          </a:p>
        </p:txBody>
      </p:sp>
    </p:spTree>
    <p:extLst>
      <p:ext uri="{BB962C8B-B14F-4D97-AF65-F5344CB8AC3E}">
        <p14:creationId xmlns:p14="http://schemas.microsoft.com/office/powerpoint/2010/main" val="1785565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58763" y="901700"/>
            <a:ext cx="5835651" cy="4511675"/>
          </a:xfrm>
          <a:prstGeom prst="rect">
            <a:avLst/>
          </a:prstGeom>
        </p:spPr>
      </p:sp>
      <p:sp>
        <p:nvSpPr>
          <p:cNvPr id="3" name="Notes Placeholder 2"/>
          <p:cNvSpPr>
            <a:spLocks noGrp="1"/>
          </p:cNvSpPr>
          <p:nvPr>
            <p:ph type="body" idx="1"/>
          </p:nvPr>
        </p:nvSpPr>
        <p:spPr>
          <a:xfrm>
            <a:off x="532390" y="5715374"/>
            <a:ext cx="4254211" cy="5413376"/>
          </a:xfrm>
          <a:prstGeom prst="rect">
            <a:avLst/>
          </a:prstGeom>
        </p:spPr>
        <p:txBody>
          <a:bodyPr/>
          <a:lstStyle/>
          <a:p>
            <a:endParaRPr lang="en-US" dirty="0"/>
          </a:p>
        </p:txBody>
      </p:sp>
      <p:sp>
        <p:nvSpPr>
          <p:cNvPr id="4" name="Slide Number Placeholder 3"/>
          <p:cNvSpPr>
            <a:spLocks noGrp="1"/>
          </p:cNvSpPr>
          <p:nvPr>
            <p:ph type="sldNum" sz="quarter" idx="10"/>
          </p:nvPr>
        </p:nvSpPr>
        <p:spPr>
          <a:xfrm>
            <a:off x="3011560" y="11426638"/>
            <a:ext cx="2304977" cy="601943"/>
          </a:xfrm>
          <a:prstGeom prst="rect">
            <a:avLst/>
          </a:prstGeom>
        </p:spPr>
        <p:txBody>
          <a:bodyPr/>
          <a:lstStyle/>
          <a:p>
            <a:fld id="{9E46DAC6-5992-4D4F-861F-5DD72D6CBE35}" type="slidenum">
              <a:rPr lang="en-US" altLang="en-US" smtClean="0"/>
              <a:pPr/>
              <a:t>15</a:t>
            </a:fld>
            <a:endParaRPr lang="en-US" altLang="en-US"/>
          </a:p>
        </p:txBody>
      </p:sp>
    </p:spTree>
    <p:extLst>
      <p:ext uri="{BB962C8B-B14F-4D97-AF65-F5344CB8AC3E}">
        <p14:creationId xmlns:p14="http://schemas.microsoft.com/office/powerpoint/2010/main" val="2707509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xfrm>
            <a:off x="1446213" y="754063"/>
            <a:ext cx="4879975" cy="37719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xfrm>
            <a:off x="777240" y="4777740"/>
            <a:ext cx="6217920" cy="452628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latin typeface="Arial" pitchFamily="34" charset="0"/>
            </a:endParaRPr>
          </a:p>
        </p:txBody>
      </p:sp>
      <p:sp>
        <p:nvSpPr>
          <p:cNvPr id="27652" name="Slide Number Placeholder 3"/>
          <p:cNvSpPr>
            <a:spLocks noGrp="1"/>
          </p:cNvSpPr>
          <p:nvPr>
            <p:ph type="sldNum" sz="quarter" idx="5"/>
          </p:nvPr>
        </p:nvSpPr>
        <p:spPr bwMode="auto">
          <a:xfrm>
            <a:off x="4402561" y="9553734"/>
            <a:ext cx="3368040" cy="50292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2813" eaLnBrk="0" hangingPunct="0">
              <a:spcBef>
                <a:spcPct val="30000"/>
              </a:spcBef>
              <a:defRPr sz="1200">
                <a:solidFill>
                  <a:schemeClr val="tx1"/>
                </a:solidFill>
                <a:latin typeface="Calibri" pitchFamily="34" charset="0"/>
              </a:defRPr>
            </a:lvl1pPr>
            <a:lvl2pPr marL="727075" indent="-279400" defTabSz="912813" eaLnBrk="0" hangingPunct="0">
              <a:spcBef>
                <a:spcPct val="30000"/>
              </a:spcBef>
              <a:defRPr sz="1200">
                <a:solidFill>
                  <a:schemeClr val="tx1"/>
                </a:solidFill>
                <a:latin typeface="Calibri" pitchFamily="34" charset="0"/>
              </a:defRPr>
            </a:lvl2pPr>
            <a:lvl3pPr marL="1119188" indent="-223838" defTabSz="912813" eaLnBrk="0" hangingPunct="0">
              <a:spcBef>
                <a:spcPct val="30000"/>
              </a:spcBef>
              <a:defRPr sz="1200">
                <a:solidFill>
                  <a:schemeClr val="tx1"/>
                </a:solidFill>
                <a:latin typeface="Calibri" pitchFamily="34" charset="0"/>
              </a:defRPr>
            </a:lvl3pPr>
            <a:lvl4pPr marL="1566863" indent="-223838" defTabSz="912813" eaLnBrk="0" hangingPunct="0">
              <a:spcBef>
                <a:spcPct val="30000"/>
              </a:spcBef>
              <a:defRPr sz="1200">
                <a:solidFill>
                  <a:schemeClr val="tx1"/>
                </a:solidFill>
                <a:latin typeface="Calibri" pitchFamily="34" charset="0"/>
              </a:defRPr>
            </a:lvl4pPr>
            <a:lvl5pPr marL="2014538" indent="-223838" defTabSz="912813" eaLnBrk="0" hangingPunct="0">
              <a:spcBef>
                <a:spcPct val="30000"/>
              </a:spcBef>
              <a:defRPr sz="1200">
                <a:solidFill>
                  <a:schemeClr val="tx1"/>
                </a:solidFill>
                <a:latin typeface="Calibri" pitchFamily="34" charset="0"/>
              </a:defRPr>
            </a:lvl5pPr>
            <a:lvl6pPr marL="2471738" indent="-223838" defTabSz="912813" eaLnBrk="0" fontAlgn="base" hangingPunct="0">
              <a:spcBef>
                <a:spcPct val="30000"/>
              </a:spcBef>
              <a:spcAft>
                <a:spcPct val="0"/>
              </a:spcAft>
              <a:defRPr sz="1200">
                <a:solidFill>
                  <a:schemeClr val="tx1"/>
                </a:solidFill>
                <a:latin typeface="Calibri" pitchFamily="34" charset="0"/>
              </a:defRPr>
            </a:lvl6pPr>
            <a:lvl7pPr marL="2928938" indent="-223838" defTabSz="912813" eaLnBrk="0" fontAlgn="base" hangingPunct="0">
              <a:spcBef>
                <a:spcPct val="30000"/>
              </a:spcBef>
              <a:spcAft>
                <a:spcPct val="0"/>
              </a:spcAft>
              <a:defRPr sz="1200">
                <a:solidFill>
                  <a:schemeClr val="tx1"/>
                </a:solidFill>
                <a:latin typeface="Calibri" pitchFamily="34" charset="0"/>
              </a:defRPr>
            </a:lvl7pPr>
            <a:lvl8pPr marL="3386138" indent="-223838" defTabSz="912813" eaLnBrk="0" fontAlgn="base" hangingPunct="0">
              <a:spcBef>
                <a:spcPct val="30000"/>
              </a:spcBef>
              <a:spcAft>
                <a:spcPct val="0"/>
              </a:spcAft>
              <a:defRPr sz="1200">
                <a:solidFill>
                  <a:schemeClr val="tx1"/>
                </a:solidFill>
                <a:latin typeface="Calibri" pitchFamily="34" charset="0"/>
              </a:defRPr>
            </a:lvl8pPr>
            <a:lvl9pPr marL="3843338" indent="-223838" defTabSz="912813" eaLnBrk="0" fontAlgn="base" hangingPunct="0">
              <a:spcBef>
                <a:spcPct val="30000"/>
              </a:spcBef>
              <a:spcAft>
                <a:spcPct val="0"/>
              </a:spcAft>
              <a:defRPr sz="1200">
                <a:solidFill>
                  <a:schemeClr val="tx1"/>
                </a:solidFill>
                <a:latin typeface="Calibri" pitchFamily="34" charset="0"/>
              </a:defRPr>
            </a:lvl9pPr>
          </a:lstStyle>
          <a:p>
            <a:pPr eaLnBrk="1" fontAlgn="base" hangingPunct="1">
              <a:spcBef>
                <a:spcPct val="0"/>
              </a:spcBef>
              <a:spcAft>
                <a:spcPct val="0"/>
              </a:spcAft>
            </a:pPr>
            <a:fld id="{EE56AD4A-38E5-4EAD-B01B-255CA3E1CD55}" type="slidenum">
              <a:rPr lang="en-US" altLang="en-US" smtClean="0">
                <a:latin typeface="Arial" pitchFamily="34" charset="0"/>
                <a:cs typeface="Arial" pitchFamily="34" charset="0"/>
              </a:rPr>
              <a:pPr eaLnBrk="1" fontAlgn="base" hangingPunct="1">
                <a:spcBef>
                  <a:spcPct val="0"/>
                </a:spcBef>
                <a:spcAft>
                  <a:spcPct val="0"/>
                </a:spcAft>
              </a:pPr>
              <a:t>2</a:t>
            </a:fld>
            <a:endParaRPr lang="en-US" altLang="en-US" smtClean="0">
              <a:latin typeface="Arial" pitchFamily="34" charset="0"/>
              <a:cs typeface="Arial" pitchFamily="34" charset="0"/>
            </a:endParaRPr>
          </a:p>
        </p:txBody>
      </p:sp>
    </p:spTree>
    <p:extLst>
      <p:ext uri="{BB962C8B-B14F-4D97-AF65-F5344CB8AC3E}">
        <p14:creationId xmlns:p14="http://schemas.microsoft.com/office/powerpoint/2010/main" val="35869859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46213" y="754063"/>
            <a:ext cx="4879975" cy="3771900"/>
          </a:xfrm>
          <a:prstGeom prst="rect">
            <a:avLst/>
          </a:prstGeom>
          <a:noFill/>
          <a:ln w="12700">
            <a:solidFill>
              <a:prstClr val="black"/>
            </a:solidFill>
          </a:ln>
        </p:spPr>
      </p:sp>
      <p:sp>
        <p:nvSpPr>
          <p:cNvPr id="3" name="Notes Placeholder 2"/>
          <p:cNvSpPr>
            <a:spLocks noGrp="1"/>
          </p:cNvSpPr>
          <p:nvPr>
            <p:ph type="body" idx="1"/>
          </p:nvPr>
        </p:nvSpPr>
        <p:spPr>
          <a:xfrm>
            <a:off x="777731" y="4778562"/>
            <a:ext cx="6216939" cy="4525870"/>
          </a:xfrm>
          <a:prstGeom prst="rect">
            <a:avLst/>
          </a:prstGeom>
        </p:spPr>
        <p:txBody>
          <a:bodyPr/>
          <a:lstStyle/>
          <a:p>
            <a:endParaRPr lang="en-US"/>
          </a:p>
        </p:txBody>
      </p:sp>
    </p:spTree>
    <p:extLst>
      <p:ext uri="{BB962C8B-B14F-4D97-AF65-F5344CB8AC3E}">
        <p14:creationId xmlns:p14="http://schemas.microsoft.com/office/powerpoint/2010/main" val="41898715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46213" y="754063"/>
            <a:ext cx="4879975" cy="3771900"/>
          </a:xfrm>
          <a:prstGeom prst="rect">
            <a:avLst/>
          </a:prstGeom>
          <a:noFill/>
          <a:ln w="12700">
            <a:solidFill>
              <a:prstClr val="black"/>
            </a:solidFill>
          </a:ln>
        </p:spPr>
      </p:sp>
      <p:sp>
        <p:nvSpPr>
          <p:cNvPr id="3" name="Notes Placeholder 2"/>
          <p:cNvSpPr>
            <a:spLocks noGrp="1"/>
          </p:cNvSpPr>
          <p:nvPr>
            <p:ph type="body" idx="1"/>
          </p:nvPr>
        </p:nvSpPr>
        <p:spPr>
          <a:xfrm>
            <a:off x="777731" y="4778562"/>
            <a:ext cx="6216939" cy="4525870"/>
          </a:xfrm>
          <a:prstGeom prst="rect">
            <a:avLst/>
          </a:prstGeom>
        </p:spPr>
        <p:txBody>
          <a:bodyPr/>
          <a:lstStyle/>
          <a:p>
            <a:pPr eaLnBrk="1" hangingPunct="1">
              <a:spcBef>
                <a:spcPct val="0"/>
              </a:spcBef>
              <a:buFontTx/>
              <a:buChar char="•"/>
            </a:pPr>
            <a:r>
              <a:rPr lang="en-US" altLang="en-US" sz="1200" dirty="0" smtClean="0">
                <a:latin typeface="Arial Narrow" pitchFamily="34" charset="0"/>
                <a:cs typeface="Times New Roman" pitchFamily="18" charset="0"/>
              </a:rPr>
              <a:t>Emphasize the importance of high-quality data for effective decision making: Good decisions cannot be based on bad data.</a:t>
            </a:r>
            <a:endParaRPr lang="en-US" altLang="en-US" sz="1200" dirty="0" smtClean="0">
              <a:latin typeface="Arial" pitchFamily="34" charset="0"/>
              <a:cs typeface="Times New Roman" pitchFamily="18" charset="0"/>
            </a:endParaRPr>
          </a:p>
          <a:p>
            <a:pPr eaLnBrk="1" hangingPunct="1">
              <a:spcBef>
                <a:spcPct val="0"/>
              </a:spcBef>
              <a:buFontTx/>
              <a:buChar char="•"/>
            </a:pPr>
            <a:r>
              <a:rPr lang="en-US" altLang="en-US" sz="1200" dirty="0" smtClean="0">
                <a:latin typeface="Arial Narrow" pitchFamily="34" charset="0"/>
                <a:cs typeface="Times New Roman" pitchFamily="18" charset="0"/>
              </a:rPr>
              <a:t>Explain that bad data may mislead management about the true circumstances of a situation (health status), such as data gaps and gross errors.</a:t>
            </a:r>
            <a:endParaRPr lang="en-US" altLang="en-US" sz="1200" dirty="0" smtClean="0">
              <a:latin typeface="Arial" pitchFamily="34" charset="0"/>
              <a:cs typeface="Times New Roman" pitchFamily="18" charset="0"/>
            </a:endParaRPr>
          </a:p>
          <a:p>
            <a:pPr eaLnBrk="1" hangingPunct="1">
              <a:spcBef>
                <a:spcPct val="0"/>
              </a:spcBef>
              <a:buFontTx/>
              <a:buChar char="•"/>
            </a:pPr>
            <a:r>
              <a:rPr lang="en-US" altLang="en-US" sz="1200" dirty="0" smtClean="0">
                <a:latin typeface="Arial Narrow" pitchFamily="34" charset="0"/>
                <a:cs typeface="Times New Roman" pitchFamily="18" charset="0"/>
              </a:rPr>
              <a:t>Explain the meaning and use of high-quality data (what high-quality</a:t>
            </a:r>
            <a:r>
              <a:rPr lang="en-US" altLang="en-US" sz="1200" baseline="0" dirty="0" smtClean="0">
                <a:latin typeface="Arial Narrow" pitchFamily="34" charset="0"/>
                <a:cs typeface="Times New Roman" pitchFamily="18" charset="0"/>
              </a:rPr>
              <a:t> data are, and why they are important).</a:t>
            </a:r>
            <a:r>
              <a:rPr lang="en-US" altLang="en-US" sz="1200" dirty="0" smtClean="0">
                <a:latin typeface="Arial Narrow" pitchFamily="34" charset="0"/>
                <a:cs typeface="Times New Roman" pitchFamily="18" charset="0"/>
              </a:rPr>
              <a:t> </a:t>
            </a:r>
          </a:p>
          <a:p>
            <a:pPr eaLnBrk="1" hangingPunct="1">
              <a:spcBef>
                <a:spcPct val="0"/>
              </a:spcBef>
              <a:buFontTx/>
              <a:buChar char="•"/>
            </a:pPr>
            <a:r>
              <a:rPr lang="en-US" altLang="en-US" sz="1200" dirty="0" smtClean="0">
                <a:latin typeface="Arial Narrow" pitchFamily="34" charset="0"/>
                <a:cs typeface="Times New Roman" pitchFamily="18" charset="0"/>
              </a:rPr>
              <a:t>Examine the importance of high-quality data from different perspectives, and how high-quality data provide clues to health status</a:t>
            </a:r>
            <a:r>
              <a:rPr lang="en-US" altLang="en-US" sz="1200" baseline="0" dirty="0" smtClean="0">
                <a:latin typeface="Arial Narrow" pitchFamily="34" charset="0"/>
                <a:cs typeface="Times New Roman" pitchFamily="18" charset="0"/>
              </a:rPr>
              <a:t> and can help identify problems.</a:t>
            </a:r>
            <a:endParaRPr lang="en-US" altLang="en-US" sz="1200" dirty="0" smtClean="0">
              <a:latin typeface="Arial" pitchFamily="34" charset="0"/>
              <a:cs typeface="Arial" pitchFamily="34" charset="0"/>
            </a:endParaRPr>
          </a:p>
          <a:p>
            <a:endParaRPr lang="en-US" dirty="0"/>
          </a:p>
        </p:txBody>
      </p:sp>
    </p:spTree>
    <p:extLst>
      <p:ext uri="{BB962C8B-B14F-4D97-AF65-F5344CB8AC3E}">
        <p14:creationId xmlns:p14="http://schemas.microsoft.com/office/powerpoint/2010/main" val="10745985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446213" y="754063"/>
            <a:ext cx="4879975" cy="3771900"/>
          </a:xfrm>
          <a:prstGeom prst="rect">
            <a:avLst/>
          </a:prstGeom>
          <a:ln/>
        </p:spPr>
      </p:sp>
      <p:sp>
        <p:nvSpPr>
          <p:cNvPr id="35843" name="Notes Placeholder 2"/>
          <p:cNvSpPr>
            <a:spLocks noGrp="1"/>
          </p:cNvSpPr>
          <p:nvPr>
            <p:ph type="body" idx="1"/>
          </p:nvPr>
        </p:nvSpPr>
        <p:spPr>
          <a:xfrm>
            <a:off x="777944" y="4778428"/>
            <a:ext cx="6216512" cy="452593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Arial" pitchFamily="34" charset="0"/>
                <a:cs typeface="Arial" pitchFamily="34" charset="0"/>
              </a:rPr>
              <a:t>Ask participants: What are some signs that can alert you that there might be a problem with data quality? Listen to their responses. Then discuss</a:t>
            </a:r>
            <a:r>
              <a:rPr lang="en-US" altLang="en-US" baseline="0" dirty="0" smtClean="0">
                <a:latin typeface="Arial" pitchFamily="34" charset="0"/>
                <a:cs typeface="Arial" pitchFamily="34" charset="0"/>
              </a:rPr>
              <a:t> the bullet points on the slide.</a:t>
            </a:r>
            <a:endParaRPr lang="en-US" altLang="en-US" dirty="0" smtClean="0">
              <a:latin typeface="Arial" pitchFamily="34" charset="0"/>
              <a:cs typeface="Arial" pitchFamily="34" charset="0"/>
            </a:endParaRPr>
          </a:p>
          <a:p>
            <a:endParaRPr lang="en-US" altLang="en-US" dirty="0" smtClean="0">
              <a:latin typeface="Arial" pitchFamily="34" charset="0"/>
              <a:cs typeface="Arial" pitchFamily="34" charset="0"/>
            </a:endParaRPr>
          </a:p>
        </p:txBody>
      </p:sp>
      <p:sp>
        <p:nvSpPr>
          <p:cNvPr id="35844" name="Slide Number Placeholder 3"/>
          <p:cNvSpPr>
            <a:spLocks noGrp="1"/>
          </p:cNvSpPr>
          <p:nvPr>
            <p:ph type="sldNum" sz="quarter" idx="5"/>
          </p:nvPr>
        </p:nvSpPr>
        <p:spPr>
          <a:xfrm>
            <a:off x="4401898" y="9553419"/>
            <a:ext cx="3368744" cy="50326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b="1">
                <a:solidFill>
                  <a:schemeClr val="tx1"/>
                </a:solidFill>
                <a:latin typeface="Arial" pitchFamily="34" charset="0"/>
                <a:cs typeface="Arial" pitchFamily="34" charset="0"/>
              </a:defRPr>
            </a:lvl1pPr>
            <a:lvl2pPr marL="742950" indent="-285750" defTabSz="931863">
              <a:defRPr b="1">
                <a:solidFill>
                  <a:schemeClr val="tx1"/>
                </a:solidFill>
                <a:latin typeface="Arial" pitchFamily="34" charset="0"/>
                <a:cs typeface="Arial" pitchFamily="34" charset="0"/>
              </a:defRPr>
            </a:lvl2pPr>
            <a:lvl3pPr marL="1143000" indent="-228600" defTabSz="931863">
              <a:defRPr b="1">
                <a:solidFill>
                  <a:schemeClr val="tx1"/>
                </a:solidFill>
                <a:latin typeface="Arial" pitchFamily="34" charset="0"/>
                <a:cs typeface="Arial" pitchFamily="34" charset="0"/>
              </a:defRPr>
            </a:lvl3pPr>
            <a:lvl4pPr marL="1600200" indent="-228600" defTabSz="931863">
              <a:defRPr b="1">
                <a:solidFill>
                  <a:schemeClr val="tx1"/>
                </a:solidFill>
                <a:latin typeface="Arial" pitchFamily="34" charset="0"/>
                <a:cs typeface="Arial" pitchFamily="34" charset="0"/>
              </a:defRPr>
            </a:lvl4pPr>
            <a:lvl5pPr marL="2057400" indent="-228600" defTabSz="931863">
              <a:defRPr b="1">
                <a:solidFill>
                  <a:schemeClr val="tx1"/>
                </a:solidFill>
                <a:latin typeface="Arial" pitchFamily="34" charset="0"/>
                <a:cs typeface="Arial" pitchFamily="34" charset="0"/>
              </a:defRPr>
            </a:lvl5pPr>
            <a:lvl6pPr marL="2514600" indent="-228600" defTabSz="931863" eaLnBrk="0" fontAlgn="base" hangingPunct="0">
              <a:spcBef>
                <a:spcPct val="0"/>
              </a:spcBef>
              <a:spcAft>
                <a:spcPct val="0"/>
              </a:spcAft>
              <a:defRPr b="1">
                <a:solidFill>
                  <a:schemeClr val="tx1"/>
                </a:solidFill>
                <a:latin typeface="Arial" pitchFamily="34" charset="0"/>
                <a:cs typeface="Arial" pitchFamily="34" charset="0"/>
              </a:defRPr>
            </a:lvl6pPr>
            <a:lvl7pPr marL="2971800" indent="-228600" defTabSz="931863" eaLnBrk="0" fontAlgn="base" hangingPunct="0">
              <a:spcBef>
                <a:spcPct val="0"/>
              </a:spcBef>
              <a:spcAft>
                <a:spcPct val="0"/>
              </a:spcAft>
              <a:defRPr b="1">
                <a:solidFill>
                  <a:schemeClr val="tx1"/>
                </a:solidFill>
                <a:latin typeface="Arial" pitchFamily="34" charset="0"/>
                <a:cs typeface="Arial" pitchFamily="34" charset="0"/>
              </a:defRPr>
            </a:lvl7pPr>
            <a:lvl8pPr marL="3429000" indent="-228600" defTabSz="931863" eaLnBrk="0" fontAlgn="base" hangingPunct="0">
              <a:spcBef>
                <a:spcPct val="0"/>
              </a:spcBef>
              <a:spcAft>
                <a:spcPct val="0"/>
              </a:spcAft>
              <a:defRPr b="1">
                <a:solidFill>
                  <a:schemeClr val="tx1"/>
                </a:solidFill>
                <a:latin typeface="Arial" pitchFamily="34" charset="0"/>
                <a:cs typeface="Arial" pitchFamily="34" charset="0"/>
              </a:defRPr>
            </a:lvl8pPr>
            <a:lvl9pPr marL="3886200" indent="-228600" defTabSz="931863" eaLnBrk="0" fontAlgn="base" hangingPunct="0">
              <a:spcBef>
                <a:spcPct val="0"/>
              </a:spcBef>
              <a:spcAft>
                <a:spcPct val="0"/>
              </a:spcAft>
              <a:defRPr b="1">
                <a:solidFill>
                  <a:schemeClr val="tx1"/>
                </a:solidFill>
                <a:latin typeface="Arial" pitchFamily="34" charset="0"/>
                <a:cs typeface="Arial" pitchFamily="34" charset="0"/>
              </a:defRPr>
            </a:lvl9pPr>
          </a:lstStyle>
          <a:p>
            <a:fld id="{ADDC4838-EE97-4D9E-A2CE-9804BA3D57A6}" type="slidenum">
              <a:rPr lang="en-US" altLang="en-US" b="0"/>
              <a:pPr/>
              <a:t>5</a:t>
            </a:fld>
            <a:endParaRPr lang="en-US" altLang="en-US" b="0"/>
          </a:p>
        </p:txBody>
      </p:sp>
    </p:spTree>
    <p:extLst>
      <p:ext uri="{BB962C8B-B14F-4D97-AF65-F5344CB8AC3E}">
        <p14:creationId xmlns:p14="http://schemas.microsoft.com/office/powerpoint/2010/main" val="26556784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446213" y="754063"/>
            <a:ext cx="4879975" cy="3771900"/>
          </a:xfrm>
          <a:prstGeom prst="rect">
            <a:avLst/>
          </a:prstGeom>
          <a:ln/>
        </p:spPr>
      </p:sp>
      <p:sp>
        <p:nvSpPr>
          <p:cNvPr id="36867" name="Notes Placeholder 2"/>
          <p:cNvSpPr>
            <a:spLocks noGrp="1"/>
          </p:cNvSpPr>
          <p:nvPr>
            <p:ph type="body" idx="1"/>
          </p:nvPr>
        </p:nvSpPr>
        <p:spPr>
          <a:xfrm>
            <a:off x="777944" y="4778428"/>
            <a:ext cx="6216512" cy="452593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Arial" pitchFamily="34" charset="0"/>
                <a:cs typeface="Arial" pitchFamily="34" charset="0"/>
              </a:rPr>
              <a:t>Here are some more symptoms of</a:t>
            </a:r>
            <a:r>
              <a:rPr lang="en-US" altLang="en-US" baseline="0" dirty="0" smtClean="0">
                <a:latin typeface="Arial" pitchFamily="34" charset="0"/>
                <a:cs typeface="Arial" pitchFamily="34" charset="0"/>
              </a:rPr>
              <a:t> </a:t>
            </a:r>
            <a:r>
              <a:rPr lang="en-US" altLang="en-US" dirty="0" smtClean="0">
                <a:latin typeface="Arial" pitchFamily="34" charset="0"/>
                <a:cs typeface="Arial" pitchFamily="34" charset="0"/>
              </a:rPr>
              <a:t>a data quality problem.</a:t>
            </a:r>
          </a:p>
        </p:txBody>
      </p:sp>
      <p:sp>
        <p:nvSpPr>
          <p:cNvPr id="36868" name="Slide Number Placeholder 3"/>
          <p:cNvSpPr>
            <a:spLocks noGrp="1"/>
          </p:cNvSpPr>
          <p:nvPr>
            <p:ph type="sldNum" sz="quarter" idx="5"/>
          </p:nvPr>
        </p:nvSpPr>
        <p:spPr>
          <a:xfrm>
            <a:off x="4401898" y="9553419"/>
            <a:ext cx="3368744" cy="50326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b="1">
                <a:solidFill>
                  <a:schemeClr val="tx1"/>
                </a:solidFill>
                <a:latin typeface="Arial" pitchFamily="34" charset="0"/>
                <a:cs typeface="Arial" pitchFamily="34" charset="0"/>
              </a:defRPr>
            </a:lvl1pPr>
            <a:lvl2pPr marL="742950" indent="-285750" defTabSz="931863">
              <a:defRPr b="1">
                <a:solidFill>
                  <a:schemeClr val="tx1"/>
                </a:solidFill>
                <a:latin typeface="Arial" pitchFamily="34" charset="0"/>
                <a:cs typeface="Arial" pitchFamily="34" charset="0"/>
              </a:defRPr>
            </a:lvl2pPr>
            <a:lvl3pPr marL="1143000" indent="-228600" defTabSz="931863">
              <a:defRPr b="1">
                <a:solidFill>
                  <a:schemeClr val="tx1"/>
                </a:solidFill>
                <a:latin typeface="Arial" pitchFamily="34" charset="0"/>
                <a:cs typeface="Arial" pitchFamily="34" charset="0"/>
              </a:defRPr>
            </a:lvl3pPr>
            <a:lvl4pPr marL="1600200" indent="-228600" defTabSz="931863">
              <a:defRPr b="1">
                <a:solidFill>
                  <a:schemeClr val="tx1"/>
                </a:solidFill>
                <a:latin typeface="Arial" pitchFamily="34" charset="0"/>
                <a:cs typeface="Arial" pitchFamily="34" charset="0"/>
              </a:defRPr>
            </a:lvl4pPr>
            <a:lvl5pPr marL="2057400" indent="-228600" defTabSz="931863">
              <a:defRPr b="1">
                <a:solidFill>
                  <a:schemeClr val="tx1"/>
                </a:solidFill>
                <a:latin typeface="Arial" pitchFamily="34" charset="0"/>
                <a:cs typeface="Arial" pitchFamily="34" charset="0"/>
              </a:defRPr>
            </a:lvl5pPr>
            <a:lvl6pPr marL="2514600" indent="-228600" defTabSz="931863" eaLnBrk="0" fontAlgn="base" hangingPunct="0">
              <a:spcBef>
                <a:spcPct val="0"/>
              </a:spcBef>
              <a:spcAft>
                <a:spcPct val="0"/>
              </a:spcAft>
              <a:defRPr b="1">
                <a:solidFill>
                  <a:schemeClr val="tx1"/>
                </a:solidFill>
                <a:latin typeface="Arial" pitchFamily="34" charset="0"/>
                <a:cs typeface="Arial" pitchFamily="34" charset="0"/>
              </a:defRPr>
            </a:lvl6pPr>
            <a:lvl7pPr marL="2971800" indent="-228600" defTabSz="931863" eaLnBrk="0" fontAlgn="base" hangingPunct="0">
              <a:spcBef>
                <a:spcPct val="0"/>
              </a:spcBef>
              <a:spcAft>
                <a:spcPct val="0"/>
              </a:spcAft>
              <a:defRPr b="1">
                <a:solidFill>
                  <a:schemeClr val="tx1"/>
                </a:solidFill>
                <a:latin typeface="Arial" pitchFamily="34" charset="0"/>
                <a:cs typeface="Arial" pitchFamily="34" charset="0"/>
              </a:defRPr>
            </a:lvl7pPr>
            <a:lvl8pPr marL="3429000" indent="-228600" defTabSz="931863" eaLnBrk="0" fontAlgn="base" hangingPunct="0">
              <a:spcBef>
                <a:spcPct val="0"/>
              </a:spcBef>
              <a:spcAft>
                <a:spcPct val="0"/>
              </a:spcAft>
              <a:defRPr b="1">
                <a:solidFill>
                  <a:schemeClr val="tx1"/>
                </a:solidFill>
                <a:latin typeface="Arial" pitchFamily="34" charset="0"/>
                <a:cs typeface="Arial" pitchFamily="34" charset="0"/>
              </a:defRPr>
            </a:lvl8pPr>
            <a:lvl9pPr marL="3886200" indent="-228600" defTabSz="931863" eaLnBrk="0" fontAlgn="base" hangingPunct="0">
              <a:spcBef>
                <a:spcPct val="0"/>
              </a:spcBef>
              <a:spcAft>
                <a:spcPct val="0"/>
              </a:spcAft>
              <a:defRPr b="1">
                <a:solidFill>
                  <a:schemeClr val="tx1"/>
                </a:solidFill>
                <a:latin typeface="Arial" pitchFamily="34" charset="0"/>
                <a:cs typeface="Arial" pitchFamily="34" charset="0"/>
              </a:defRPr>
            </a:lvl9pPr>
          </a:lstStyle>
          <a:p>
            <a:fld id="{7E2FD4EB-1F00-4B5F-8BC3-FCEAC8082399}" type="slidenum">
              <a:rPr lang="en-US" altLang="en-US" b="0"/>
              <a:pPr/>
              <a:t>6</a:t>
            </a:fld>
            <a:endParaRPr lang="en-US" altLang="en-US" b="0"/>
          </a:p>
        </p:txBody>
      </p:sp>
    </p:spTree>
    <p:extLst>
      <p:ext uri="{BB962C8B-B14F-4D97-AF65-F5344CB8AC3E}">
        <p14:creationId xmlns:p14="http://schemas.microsoft.com/office/powerpoint/2010/main" val="40351082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446213" y="754063"/>
            <a:ext cx="4879975" cy="3771900"/>
          </a:xfrm>
          <a:prstGeom prst="rect">
            <a:avLst/>
          </a:prstGeom>
          <a:ln/>
        </p:spPr>
      </p:sp>
      <p:sp>
        <p:nvSpPr>
          <p:cNvPr id="34819" name="Notes Placeholder 2"/>
          <p:cNvSpPr>
            <a:spLocks noGrp="1"/>
          </p:cNvSpPr>
          <p:nvPr>
            <p:ph type="body" idx="1"/>
          </p:nvPr>
        </p:nvSpPr>
        <p:spPr>
          <a:xfrm>
            <a:off x="776538" y="4777055"/>
            <a:ext cx="6219326" cy="452662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Arial" pitchFamily="34" charset="0"/>
              </a:rPr>
              <a:t>Facilitator:  Read</a:t>
            </a:r>
            <a:r>
              <a:rPr lang="en-US" altLang="en-US" baseline="0" dirty="0" smtClean="0">
                <a:latin typeface="Arial" pitchFamily="34" charset="0"/>
              </a:rPr>
              <a:t> the Merriam-Webster Dictionary definition and add "That means doing the right thing the right way"</a:t>
            </a:r>
            <a:endParaRPr lang="en-US" altLang="en-US" dirty="0" smtClean="0">
              <a:latin typeface="Arial" pitchFamily="34" charset="0"/>
            </a:endParaRPr>
          </a:p>
        </p:txBody>
      </p:sp>
      <p:sp>
        <p:nvSpPr>
          <p:cNvPr id="4" name="Slide Number Placeholder 3"/>
          <p:cNvSpPr>
            <a:spLocks noGrp="1"/>
          </p:cNvSpPr>
          <p:nvPr>
            <p:ph type="sldNum" sz="quarter" idx="5"/>
          </p:nvPr>
        </p:nvSpPr>
        <p:spPr>
          <a:xfrm>
            <a:off x="4402721" y="9554109"/>
            <a:ext cx="3367923" cy="502577"/>
          </a:xfrm>
          <a:prstGeom prst="rect">
            <a:avLst/>
          </a:prstGeom>
        </p:spPr>
        <p:txBody>
          <a:bodyPr/>
          <a:lstStyle/>
          <a:p>
            <a:pPr>
              <a:defRPr/>
            </a:pPr>
            <a:fld id="{BE89EED4-BB93-4824-B334-939A3384D682}" type="slidenum">
              <a:rPr lang="en-US" smtClean="0"/>
              <a:pPr>
                <a:defRPr/>
              </a:pPr>
              <a:t>7</a:t>
            </a:fld>
            <a:endParaRPr lang="en-US" dirty="0"/>
          </a:p>
        </p:txBody>
      </p:sp>
    </p:spTree>
    <p:extLst>
      <p:ext uri="{BB962C8B-B14F-4D97-AF65-F5344CB8AC3E}">
        <p14:creationId xmlns:p14="http://schemas.microsoft.com/office/powerpoint/2010/main" val="25898104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446213" y="754063"/>
            <a:ext cx="4879975" cy="3771900"/>
          </a:xfrm>
          <a:prstGeom prst="rect">
            <a:avLst/>
          </a:prstGeom>
          <a:ln/>
        </p:spPr>
      </p:sp>
      <p:sp>
        <p:nvSpPr>
          <p:cNvPr id="34819" name="Notes Placeholder 2"/>
          <p:cNvSpPr>
            <a:spLocks noGrp="1"/>
          </p:cNvSpPr>
          <p:nvPr>
            <p:ph type="body" idx="1"/>
          </p:nvPr>
        </p:nvSpPr>
        <p:spPr>
          <a:xfrm>
            <a:off x="776538" y="4777055"/>
            <a:ext cx="6219326" cy="452662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Arial" pitchFamily="34" charset="0"/>
              </a:rPr>
              <a:t>This slide adapts</a:t>
            </a:r>
            <a:r>
              <a:rPr lang="en-US" altLang="en-US" baseline="0" dirty="0" smtClean="0">
                <a:latin typeface="Arial" pitchFamily="34" charset="0"/>
              </a:rPr>
              <a:t> the quality assurance definition on the previous slide to data quality assurance. After reading the definition on the slide, explain "This means that the data are fit for their purpose and use.”</a:t>
            </a:r>
            <a:endParaRPr lang="en-US" altLang="en-US" dirty="0" smtClean="0">
              <a:latin typeface="Arial" pitchFamily="34" charset="0"/>
            </a:endParaRPr>
          </a:p>
        </p:txBody>
      </p:sp>
      <p:sp>
        <p:nvSpPr>
          <p:cNvPr id="4" name="Slide Number Placeholder 3"/>
          <p:cNvSpPr>
            <a:spLocks noGrp="1"/>
          </p:cNvSpPr>
          <p:nvPr>
            <p:ph type="sldNum" sz="quarter" idx="5"/>
          </p:nvPr>
        </p:nvSpPr>
        <p:spPr>
          <a:xfrm>
            <a:off x="4402721" y="9554109"/>
            <a:ext cx="3367923" cy="502577"/>
          </a:xfrm>
          <a:prstGeom prst="rect">
            <a:avLst/>
          </a:prstGeom>
        </p:spPr>
        <p:txBody>
          <a:bodyPr/>
          <a:lstStyle/>
          <a:p>
            <a:pPr>
              <a:defRPr/>
            </a:pPr>
            <a:fld id="{BE89EED4-BB93-4824-B334-939A3384D682}" type="slidenum">
              <a:rPr lang="en-US" smtClean="0"/>
              <a:pPr>
                <a:defRPr/>
              </a:pPr>
              <a:t>8</a:t>
            </a:fld>
            <a:endParaRPr lang="en-US" dirty="0"/>
          </a:p>
        </p:txBody>
      </p:sp>
    </p:spTree>
    <p:extLst>
      <p:ext uri="{BB962C8B-B14F-4D97-AF65-F5344CB8AC3E}">
        <p14:creationId xmlns:p14="http://schemas.microsoft.com/office/powerpoint/2010/main" val="25898104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xfrm>
            <a:off x="1446213" y="754063"/>
            <a:ext cx="4879975" cy="37719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xfrm>
            <a:off x="777240" y="4777740"/>
            <a:ext cx="6217920" cy="452628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latin typeface="Arial" pitchFamily="34" charset="0"/>
              </a:rPr>
              <a:t>Because data quality is</a:t>
            </a:r>
            <a:r>
              <a:rPr lang="en-US" altLang="en-US" baseline="0" dirty="0" smtClean="0">
                <a:latin typeface="Arial" pitchFamily="34" charset="0"/>
              </a:rPr>
              <a:t> a product of systemic M&amp;E of data and data production, a</a:t>
            </a:r>
            <a:r>
              <a:rPr lang="en-US" altLang="en-US" dirty="0" smtClean="0">
                <a:latin typeface="Arial" pitchFamily="34" charset="0"/>
              </a:rPr>
              <a:t>sk participants to volunteer their ideas about what needs to be in place to support high-quality data at each management level</a:t>
            </a:r>
            <a:r>
              <a:rPr lang="en-US" altLang="en-US" baseline="0" dirty="0" smtClean="0">
                <a:latin typeface="Arial" pitchFamily="34" charset="0"/>
              </a:rPr>
              <a:t> of the health system.</a:t>
            </a:r>
          </a:p>
          <a:p>
            <a:endParaRPr lang="en-US" altLang="en-US" baseline="0" dirty="0" smtClean="0">
              <a:latin typeface="Arial" pitchFamily="34" charset="0"/>
            </a:endParaRPr>
          </a:p>
          <a:p>
            <a:r>
              <a:rPr lang="en-US" altLang="en-US" dirty="0" smtClean="0">
                <a:latin typeface="Arial" pitchFamily="34" charset="0"/>
              </a:rPr>
              <a:t>Discussion should be 10 minutes.</a:t>
            </a:r>
          </a:p>
        </p:txBody>
      </p:sp>
      <p:sp>
        <p:nvSpPr>
          <p:cNvPr id="30724" name="Slide Number Placeholder 3"/>
          <p:cNvSpPr>
            <a:spLocks noGrp="1"/>
          </p:cNvSpPr>
          <p:nvPr>
            <p:ph type="sldNum" sz="quarter" idx="5"/>
          </p:nvPr>
        </p:nvSpPr>
        <p:spPr>
          <a:xfrm>
            <a:off x="4402561" y="9553734"/>
            <a:ext cx="3368040" cy="50292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46">
              <a:spcBef>
                <a:spcPct val="30000"/>
              </a:spcBef>
              <a:defRPr sz="1200">
                <a:solidFill>
                  <a:schemeClr val="tx1"/>
                </a:solidFill>
                <a:latin typeface="Arial" pitchFamily="34" charset="0"/>
              </a:defRPr>
            </a:lvl1pPr>
            <a:lvl2pPr marL="741866" indent="-284616" defTabSz="912946">
              <a:spcBef>
                <a:spcPct val="30000"/>
              </a:spcBef>
              <a:defRPr sz="1200">
                <a:solidFill>
                  <a:schemeClr val="tx1"/>
                </a:solidFill>
                <a:latin typeface="Arial" pitchFamily="34" charset="0"/>
              </a:defRPr>
            </a:lvl2pPr>
            <a:lvl3pPr marL="1141571" indent="-227070" defTabSz="912946">
              <a:spcBef>
                <a:spcPct val="30000"/>
              </a:spcBef>
              <a:defRPr sz="1200">
                <a:solidFill>
                  <a:schemeClr val="tx1"/>
                </a:solidFill>
                <a:latin typeface="Arial" pitchFamily="34" charset="0"/>
              </a:defRPr>
            </a:lvl3pPr>
            <a:lvl4pPr marL="1598821" indent="-227070" defTabSz="912946">
              <a:spcBef>
                <a:spcPct val="30000"/>
              </a:spcBef>
              <a:defRPr sz="1200">
                <a:solidFill>
                  <a:schemeClr val="tx1"/>
                </a:solidFill>
                <a:latin typeface="Arial" pitchFamily="34" charset="0"/>
              </a:defRPr>
            </a:lvl4pPr>
            <a:lvl5pPr marL="2056072" indent="-227070" defTabSz="912946">
              <a:spcBef>
                <a:spcPct val="30000"/>
              </a:spcBef>
              <a:defRPr sz="1200">
                <a:solidFill>
                  <a:schemeClr val="tx1"/>
                </a:solidFill>
                <a:latin typeface="Arial" pitchFamily="34" charset="0"/>
              </a:defRPr>
            </a:lvl5pPr>
            <a:lvl6pPr marL="2503991" indent="-227070" defTabSz="912946" eaLnBrk="0" fontAlgn="base" hangingPunct="0">
              <a:spcBef>
                <a:spcPct val="30000"/>
              </a:spcBef>
              <a:spcAft>
                <a:spcPct val="0"/>
              </a:spcAft>
              <a:defRPr sz="1200">
                <a:solidFill>
                  <a:schemeClr val="tx1"/>
                </a:solidFill>
                <a:latin typeface="Arial" pitchFamily="34" charset="0"/>
              </a:defRPr>
            </a:lvl6pPr>
            <a:lvl7pPr marL="2951910" indent="-227070" defTabSz="912946" eaLnBrk="0" fontAlgn="base" hangingPunct="0">
              <a:spcBef>
                <a:spcPct val="30000"/>
              </a:spcBef>
              <a:spcAft>
                <a:spcPct val="0"/>
              </a:spcAft>
              <a:defRPr sz="1200">
                <a:solidFill>
                  <a:schemeClr val="tx1"/>
                </a:solidFill>
                <a:latin typeface="Arial" pitchFamily="34" charset="0"/>
              </a:defRPr>
            </a:lvl7pPr>
            <a:lvl8pPr marL="3399828" indent="-227070" defTabSz="912946" eaLnBrk="0" fontAlgn="base" hangingPunct="0">
              <a:spcBef>
                <a:spcPct val="30000"/>
              </a:spcBef>
              <a:spcAft>
                <a:spcPct val="0"/>
              </a:spcAft>
              <a:defRPr sz="1200">
                <a:solidFill>
                  <a:schemeClr val="tx1"/>
                </a:solidFill>
                <a:latin typeface="Arial" pitchFamily="34" charset="0"/>
              </a:defRPr>
            </a:lvl8pPr>
            <a:lvl9pPr marL="3847747" indent="-227070" defTabSz="912946" eaLnBrk="0" fontAlgn="base" hangingPunct="0">
              <a:spcBef>
                <a:spcPct val="30000"/>
              </a:spcBef>
              <a:spcAft>
                <a:spcPct val="0"/>
              </a:spcAft>
              <a:defRPr sz="1200">
                <a:solidFill>
                  <a:schemeClr val="tx1"/>
                </a:solidFill>
                <a:latin typeface="Arial" pitchFamily="34" charset="0"/>
              </a:defRPr>
            </a:lvl9pPr>
          </a:lstStyle>
          <a:p>
            <a:pPr>
              <a:spcBef>
                <a:spcPct val="0"/>
              </a:spcBef>
              <a:defRPr/>
            </a:pPr>
            <a:fld id="{41DC91D5-ABF4-4A4A-B585-16F01811F065}" type="slidenum">
              <a:rPr lang="en-US" altLang="en-US" smtClean="0"/>
              <a:pPr>
                <a:spcBef>
                  <a:spcPct val="0"/>
                </a:spcBef>
                <a:defRPr/>
              </a:pPr>
              <a:t>9</a:t>
            </a:fld>
            <a:endParaRPr lang="en-US" altLang="en-US" smtClean="0"/>
          </a:p>
        </p:txBody>
      </p:sp>
    </p:spTree>
    <p:extLst>
      <p:ext uri="{BB962C8B-B14F-4D97-AF65-F5344CB8AC3E}">
        <p14:creationId xmlns:p14="http://schemas.microsoft.com/office/powerpoint/2010/main" val="5362474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2.xml"/><Relationship Id="rId5" Type="http://schemas.openxmlformats.org/officeDocument/2006/relationships/image" Target="../media/image4.png"/><Relationship Id="rId4" Type="http://schemas.openxmlformats.org/officeDocument/2006/relationships/image" Target="../media/image3.jpe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754380" y="2409444"/>
            <a:ext cx="8549640" cy="1632203"/>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508760" y="4352544"/>
            <a:ext cx="7040879" cy="19431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B1FCB09F-808A-4763-B332-CDDA39EE2CD7}" type="datetime1">
              <a:rPr lang="en-US" smtClean="0"/>
              <a:pPr/>
              <a:t>2/7/2017</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311256"/>
            <a:ext cx="9052560" cy="1295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2920" y="1739795"/>
            <a:ext cx="4444207" cy="725064"/>
          </a:xfrm>
        </p:spPr>
        <p:txBody>
          <a:bodyPr anchor="b"/>
          <a:lstStyle>
            <a:lvl1pPr marL="0" indent="0">
              <a:buNone/>
              <a:defRPr sz="2700" b="1"/>
            </a:lvl1pPr>
            <a:lvl2pPr marL="509412" indent="0">
              <a:buNone/>
              <a:defRPr sz="2200" b="1"/>
            </a:lvl2pPr>
            <a:lvl3pPr marL="1018824" indent="0">
              <a:buNone/>
              <a:defRPr sz="2000" b="1"/>
            </a:lvl3pPr>
            <a:lvl4pPr marL="1528237" indent="0">
              <a:buNone/>
              <a:defRPr sz="1800" b="1"/>
            </a:lvl4pPr>
            <a:lvl5pPr marL="2037649" indent="0">
              <a:buNone/>
              <a:defRPr sz="1800" b="1"/>
            </a:lvl5pPr>
            <a:lvl6pPr marL="2547061" indent="0">
              <a:buNone/>
              <a:defRPr sz="1800" b="1"/>
            </a:lvl6pPr>
            <a:lvl7pPr marL="3056473" indent="0">
              <a:buNone/>
              <a:defRPr sz="1800" b="1"/>
            </a:lvl7pPr>
            <a:lvl8pPr marL="3565886" indent="0">
              <a:buNone/>
              <a:defRPr sz="1800" b="1"/>
            </a:lvl8pPr>
            <a:lvl9pPr marL="4075298" indent="0">
              <a:buNone/>
              <a:defRPr sz="1800" b="1"/>
            </a:lvl9pPr>
          </a:lstStyle>
          <a:p>
            <a:pPr lvl="0"/>
            <a:r>
              <a:rPr lang="en-US" smtClean="0"/>
              <a:t>Click to edit Master text styles</a:t>
            </a:r>
          </a:p>
        </p:txBody>
      </p:sp>
      <p:sp>
        <p:nvSpPr>
          <p:cNvPr id="4" name="Content Placeholder 3"/>
          <p:cNvSpPr>
            <a:spLocks noGrp="1"/>
          </p:cNvSpPr>
          <p:nvPr>
            <p:ph sz="half" idx="2"/>
          </p:nvPr>
        </p:nvSpPr>
        <p:spPr>
          <a:xfrm>
            <a:off x="502920" y="2464859"/>
            <a:ext cx="4444207" cy="4478126"/>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09528" y="1739795"/>
            <a:ext cx="4445953" cy="725064"/>
          </a:xfrm>
        </p:spPr>
        <p:txBody>
          <a:bodyPr anchor="b"/>
          <a:lstStyle>
            <a:lvl1pPr marL="0" indent="0">
              <a:buNone/>
              <a:defRPr sz="2700" b="1"/>
            </a:lvl1pPr>
            <a:lvl2pPr marL="509412" indent="0">
              <a:buNone/>
              <a:defRPr sz="2200" b="1"/>
            </a:lvl2pPr>
            <a:lvl3pPr marL="1018824" indent="0">
              <a:buNone/>
              <a:defRPr sz="2000" b="1"/>
            </a:lvl3pPr>
            <a:lvl4pPr marL="1528237" indent="0">
              <a:buNone/>
              <a:defRPr sz="1800" b="1"/>
            </a:lvl4pPr>
            <a:lvl5pPr marL="2037649" indent="0">
              <a:buNone/>
              <a:defRPr sz="1800" b="1"/>
            </a:lvl5pPr>
            <a:lvl6pPr marL="2547061" indent="0">
              <a:buNone/>
              <a:defRPr sz="1800" b="1"/>
            </a:lvl6pPr>
            <a:lvl7pPr marL="3056473" indent="0">
              <a:buNone/>
              <a:defRPr sz="1800" b="1"/>
            </a:lvl7pPr>
            <a:lvl8pPr marL="3565886" indent="0">
              <a:buNone/>
              <a:defRPr sz="1800" b="1"/>
            </a:lvl8pPr>
            <a:lvl9pPr marL="4075298" indent="0">
              <a:buNone/>
              <a:defRPr sz="1800" b="1"/>
            </a:lvl9pPr>
          </a:lstStyle>
          <a:p>
            <a:pPr lvl="0"/>
            <a:r>
              <a:rPr lang="en-US" smtClean="0"/>
              <a:t>Click to edit Master text styles</a:t>
            </a:r>
          </a:p>
        </p:txBody>
      </p:sp>
      <p:sp>
        <p:nvSpPr>
          <p:cNvPr id="6" name="Content Placeholder 5"/>
          <p:cNvSpPr>
            <a:spLocks noGrp="1"/>
          </p:cNvSpPr>
          <p:nvPr>
            <p:ph sz="quarter" idx="4"/>
          </p:nvPr>
        </p:nvSpPr>
        <p:spPr>
          <a:xfrm>
            <a:off x="5109528" y="2464859"/>
            <a:ext cx="4445953" cy="4478126"/>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059639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5177086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7327880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2921" y="309457"/>
            <a:ext cx="3309144" cy="1316990"/>
          </a:xfrm>
        </p:spPr>
        <p:txBody>
          <a:bodyPr anchor="b"/>
          <a:lstStyle>
            <a:lvl1pPr algn="l">
              <a:defRPr sz="2200" b="1"/>
            </a:lvl1pPr>
          </a:lstStyle>
          <a:p>
            <a:r>
              <a:rPr lang="en-US" smtClean="0"/>
              <a:t>Click to edit Master title style</a:t>
            </a:r>
            <a:endParaRPr lang="en-US"/>
          </a:p>
        </p:txBody>
      </p:sp>
      <p:sp>
        <p:nvSpPr>
          <p:cNvPr id="3" name="Content Placeholder 2"/>
          <p:cNvSpPr>
            <a:spLocks noGrp="1"/>
          </p:cNvSpPr>
          <p:nvPr>
            <p:ph idx="1"/>
          </p:nvPr>
        </p:nvSpPr>
        <p:spPr>
          <a:xfrm>
            <a:off x="3932555" y="309457"/>
            <a:ext cx="5622925" cy="6633528"/>
          </a:xfrm>
        </p:spPr>
        <p:txBody>
          <a:bodyPr/>
          <a:lstStyle>
            <a:lvl1pPr>
              <a:defRPr sz="3600"/>
            </a:lvl1pPr>
            <a:lvl2pPr>
              <a:defRPr sz="3100"/>
            </a:lvl2pPr>
            <a:lvl3pPr>
              <a:defRPr sz="2700"/>
            </a:lvl3pPr>
            <a:lvl4pPr>
              <a:defRPr sz="2200"/>
            </a:lvl4pPr>
            <a:lvl5pPr>
              <a:defRPr sz="2200"/>
            </a:lvl5pPr>
            <a:lvl6pPr>
              <a:defRPr sz="2200"/>
            </a:lvl6pPr>
            <a:lvl7pPr>
              <a:defRPr sz="2200"/>
            </a:lvl7pPr>
            <a:lvl8pPr>
              <a:defRPr sz="2200"/>
            </a:lvl8pPr>
            <a:lvl9pPr>
              <a:defRPr sz="2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2921" y="1626447"/>
            <a:ext cx="3309144" cy="5316538"/>
          </a:xfrm>
        </p:spPr>
        <p:txBody>
          <a:bodyPr/>
          <a:lstStyle>
            <a:lvl1pPr marL="0" indent="0">
              <a:buNone/>
              <a:defRPr sz="1600"/>
            </a:lvl1pPr>
            <a:lvl2pPr marL="509412" indent="0">
              <a:buNone/>
              <a:defRPr sz="1300"/>
            </a:lvl2pPr>
            <a:lvl3pPr marL="1018824" indent="0">
              <a:buNone/>
              <a:defRPr sz="1100"/>
            </a:lvl3pPr>
            <a:lvl4pPr marL="1528237" indent="0">
              <a:buNone/>
              <a:defRPr sz="1000"/>
            </a:lvl4pPr>
            <a:lvl5pPr marL="2037649" indent="0">
              <a:buNone/>
              <a:defRPr sz="1000"/>
            </a:lvl5pPr>
            <a:lvl6pPr marL="2547061" indent="0">
              <a:buNone/>
              <a:defRPr sz="1000"/>
            </a:lvl6pPr>
            <a:lvl7pPr marL="3056473" indent="0">
              <a:buNone/>
              <a:defRPr sz="1000"/>
            </a:lvl7pPr>
            <a:lvl8pPr marL="3565886" indent="0">
              <a:buNone/>
              <a:defRPr sz="1000"/>
            </a:lvl8pPr>
            <a:lvl9pPr marL="4075298" indent="0">
              <a:buNone/>
              <a:defRPr sz="1000"/>
            </a:lvl9pPr>
          </a:lstStyle>
          <a:p>
            <a:pPr lvl="0"/>
            <a:r>
              <a:rPr lang="en-US" smtClean="0"/>
              <a:t>Click to edit Master text styles</a:t>
            </a:r>
          </a:p>
        </p:txBody>
      </p:sp>
    </p:spTree>
    <p:extLst>
      <p:ext uri="{BB962C8B-B14F-4D97-AF65-F5344CB8AC3E}">
        <p14:creationId xmlns:p14="http://schemas.microsoft.com/office/powerpoint/2010/main" val="28898017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1517" y="5440680"/>
            <a:ext cx="6035040" cy="642303"/>
          </a:xfrm>
        </p:spPr>
        <p:txBody>
          <a:bodyPr anchor="b"/>
          <a:lstStyle>
            <a:lvl1pPr algn="l">
              <a:defRPr sz="2200" b="1"/>
            </a:lvl1pPr>
          </a:lstStyle>
          <a:p>
            <a:r>
              <a:rPr lang="en-US" smtClean="0"/>
              <a:t>Click to edit Master title style</a:t>
            </a:r>
            <a:endParaRPr lang="en-US"/>
          </a:p>
        </p:txBody>
      </p:sp>
      <p:sp>
        <p:nvSpPr>
          <p:cNvPr id="3" name="Picture Placeholder 2"/>
          <p:cNvSpPr>
            <a:spLocks noGrp="1"/>
          </p:cNvSpPr>
          <p:nvPr>
            <p:ph type="pic" idx="1"/>
          </p:nvPr>
        </p:nvSpPr>
        <p:spPr>
          <a:xfrm>
            <a:off x="1971517" y="694478"/>
            <a:ext cx="6035040" cy="4663440"/>
          </a:xfrm>
        </p:spPr>
        <p:txBody>
          <a:bodyPr/>
          <a:lstStyle>
            <a:lvl1pPr marL="0" indent="0">
              <a:buNone/>
              <a:defRPr sz="3600"/>
            </a:lvl1pPr>
            <a:lvl2pPr marL="509412" indent="0">
              <a:buNone/>
              <a:defRPr sz="3100"/>
            </a:lvl2pPr>
            <a:lvl3pPr marL="1018824" indent="0">
              <a:buNone/>
              <a:defRPr sz="2700"/>
            </a:lvl3pPr>
            <a:lvl4pPr marL="1528237" indent="0">
              <a:buNone/>
              <a:defRPr sz="2200"/>
            </a:lvl4pPr>
            <a:lvl5pPr marL="2037649" indent="0">
              <a:buNone/>
              <a:defRPr sz="2200"/>
            </a:lvl5pPr>
            <a:lvl6pPr marL="2547061" indent="0">
              <a:buNone/>
              <a:defRPr sz="2200"/>
            </a:lvl6pPr>
            <a:lvl7pPr marL="3056473" indent="0">
              <a:buNone/>
              <a:defRPr sz="2200"/>
            </a:lvl7pPr>
            <a:lvl8pPr marL="3565886" indent="0">
              <a:buNone/>
              <a:defRPr sz="2200"/>
            </a:lvl8pPr>
            <a:lvl9pPr marL="4075298" indent="0">
              <a:buNone/>
              <a:defRPr sz="2200"/>
            </a:lvl9pPr>
          </a:lstStyle>
          <a:p>
            <a:pPr lvl="0"/>
            <a:endParaRPr lang="en-US" noProof="0" smtClean="0"/>
          </a:p>
        </p:txBody>
      </p:sp>
      <p:sp>
        <p:nvSpPr>
          <p:cNvPr id="4" name="Text Placeholder 3"/>
          <p:cNvSpPr>
            <a:spLocks noGrp="1"/>
          </p:cNvSpPr>
          <p:nvPr>
            <p:ph type="body" sz="half" idx="2"/>
          </p:nvPr>
        </p:nvSpPr>
        <p:spPr>
          <a:xfrm>
            <a:off x="1971517" y="6082983"/>
            <a:ext cx="6035040" cy="912177"/>
          </a:xfrm>
        </p:spPr>
        <p:txBody>
          <a:bodyPr/>
          <a:lstStyle>
            <a:lvl1pPr marL="0" indent="0">
              <a:buNone/>
              <a:defRPr sz="1600"/>
            </a:lvl1pPr>
            <a:lvl2pPr marL="509412" indent="0">
              <a:buNone/>
              <a:defRPr sz="1300"/>
            </a:lvl2pPr>
            <a:lvl3pPr marL="1018824" indent="0">
              <a:buNone/>
              <a:defRPr sz="1100"/>
            </a:lvl3pPr>
            <a:lvl4pPr marL="1528237" indent="0">
              <a:buNone/>
              <a:defRPr sz="1000"/>
            </a:lvl4pPr>
            <a:lvl5pPr marL="2037649" indent="0">
              <a:buNone/>
              <a:defRPr sz="1000"/>
            </a:lvl5pPr>
            <a:lvl6pPr marL="2547061" indent="0">
              <a:buNone/>
              <a:defRPr sz="1000"/>
            </a:lvl6pPr>
            <a:lvl7pPr marL="3056473" indent="0">
              <a:buNone/>
              <a:defRPr sz="1000"/>
            </a:lvl7pPr>
            <a:lvl8pPr marL="3565886" indent="0">
              <a:buNone/>
              <a:defRPr sz="1000"/>
            </a:lvl8pPr>
            <a:lvl9pPr marL="4075298" indent="0">
              <a:buNone/>
              <a:defRPr sz="1000"/>
            </a:lvl9pPr>
          </a:lstStyle>
          <a:p>
            <a:pPr lvl="0"/>
            <a:r>
              <a:rPr lang="en-US" smtClean="0"/>
              <a:t>Click to edit Master text styles</a:t>
            </a:r>
          </a:p>
        </p:txBody>
      </p:sp>
    </p:spTree>
    <p:extLst>
      <p:ext uri="{BB962C8B-B14F-4D97-AF65-F5344CB8AC3E}">
        <p14:creationId xmlns:p14="http://schemas.microsoft.com/office/powerpoint/2010/main" val="41904008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5661982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421563" y="311256"/>
            <a:ext cx="2133918" cy="599302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16318" y="311256"/>
            <a:ext cx="6237605" cy="59930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8709918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016318" y="311256"/>
            <a:ext cx="8539163" cy="12954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1016318" y="1813560"/>
            <a:ext cx="8539163" cy="4490720"/>
          </a:xfrm>
        </p:spPr>
        <p:txBody>
          <a:bodyPr/>
          <a:lstStyle/>
          <a:p>
            <a:pPr lvl="0"/>
            <a:endParaRPr lang="en-US" noProof="0" smtClean="0"/>
          </a:p>
        </p:txBody>
      </p:sp>
    </p:spTree>
    <p:extLst>
      <p:ext uri="{BB962C8B-B14F-4D97-AF65-F5344CB8AC3E}">
        <p14:creationId xmlns:p14="http://schemas.microsoft.com/office/powerpoint/2010/main" val="319851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10058400" y="1352550"/>
            <a:ext cx="0" cy="5067300"/>
          </a:xfrm>
          <a:custGeom>
            <a:avLst/>
            <a:gdLst/>
            <a:ahLst/>
            <a:cxnLst/>
            <a:rect l="l" t="t" r="r" b="b"/>
            <a:pathLst>
              <a:path h="5067300">
                <a:moveTo>
                  <a:pt x="0" y="0"/>
                </a:moveTo>
                <a:lnTo>
                  <a:pt x="0" y="5067300"/>
                </a:lnTo>
              </a:path>
            </a:pathLst>
          </a:custGeom>
          <a:ln w="3175">
            <a:solidFill>
              <a:srgbClr val="A7BF39"/>
            </a:solidFill>
          </a:ln>
        </p:spPr>
        <p:txBody>
          <a:bodyPr wrap="square" lIns="0" tIns="0" rIns="0" bIns="0" rtlCol="0"/>
          <a:lstStyle/>
          <a:p>
            <a:endParaRPr/>
          </a:p>
        </p:txBody>
      </p:sp>
      <p:sp>
        <p:nvSpPr>
          <p:cNvPr id="17" name="bk object 17"/>
          <p:cNvSpPr/>
          <p:nvPr/>
        </p:nvSpPr>
        <p:spPr>
          <a:xfrm>
            <a:off x="0" y="0"/>
            <a:ext cx="10058400" cy="1386840"/>
          </a:xfrm>
          <a:custGeom>
            <a:avLst/>
            <a:gdLst/>
            <a:ahLst/>
            <a:cxnLst/>
            <a:rect l="l" t="t" r="r" b="b"/>
            <a:pathLst>
              <a:path w="10058400" h="1386840">
                <a:moveTo>
                  <a:pt x="0" y="1386839"/>
                </a:moveTo>
                <a:lnTo>
                  <a:pt x="10058400" y="1386839"/>
                </a:lnTo>
                <a:lnTo>
                  <a:pt x="10058400" y="0"/>
                </a:lnTo>
                <a:lnTo>
                  <a:pt x="0" y="0"/>
                </a:lnTo>
                <a:lnTo>
                  <a:pt x="0" y="1386839"/>
                </a:lnTo>
                <a:close/>
              </a:path>
            </a:pathLst>
          </a:custGeom>
          <a:solidFill>
            <a:srgbClr val="1E185F"/>
          </a:solidFill>
        </p:spPr>
        <p:txBody>
          <a:bodyPr wrap="square" lIns="0" tIns="0" rIns="0" bIns="0" rtlCol="0"/>
          <a:lstStyle/>
          <a:p>
            <a:endParaRPr/>
          </a:p>
        </p:txBody>
      </p:sp>
      <p:sp>
        <p:nvSpPr>
          <p:cNvPr id="2" name="Holder 2"/>
          <p:cNvSpPr>
            <a:spLocks noGrp="1"/>
          </p:cNvSpPr>
          <p:nvPr>
            <p:ph type="title"/>
          </p:nvPr>
        </p:nvSpPr>
        <p:spPr>
          <a:xfrm>
            <a:off x="508000" y="559713"/>
            <a:ext cx="7950200" cy="430887"/>
          </a:xfrm>
        </p:spPr>
        <p:txBody>
          <a:bodyPr lIns="0" tIns="0" rIns="0" bIns="0"/>
          <a:lstStyle>
            <a:lvl1pPr>
              <a:defRPr sz="2800" b="1" i="0">
                <a:solidFill>
                  <a:schemeClr val="bg1"/>
                </a:solidFill>
                <a:latin typeface="Century Gothic" charset="0"/>
                <a:ea typeface="Century Gothic" charset="0"/>
                <a:cs typeface="Century Gothic" charset="0"/>
              </a:defRPr>
            </a:lvl1pPr>
          </a:lstStyle>
          <a:p>
            <a:endParaRPr/>
          </a:p>
        </p:txBody>
      </p:sp>
      <p:sp>
        <p:nvSpPr>
          <p:cNvPr id="3" name="Holder 3"/>
          <p:cNvSpPr>
            <a:spLocks noGrp="1"/>
          </p:cNvSpPr>
          <p:nvPr>
            <p:ph type="body" idx="1"/>
          </p:nvPr>
        </p:nvSpPr>
        <p:spPr>
          <a:xfrm>
            <a:off x="1115060" y="3510998"/>
            <a:ext cx="7828279" cy="276999"/>
          </a:xfrm>
        </p:spPr>
        <p:txBody>
          <a:bodyPr lIns="0" tIns="0" rIns="0" bIns="0"/>
          <a:lstStyle>
            <a:lvl1pPr>
              <a:defRPr b="0" i="0">
                <a:solidFill>
                  <a:schemeClr val="tx1"/>
                </a:solidFill>
                <a:latin typeface="Century Gothic" charset="0"/>
                <a:ea typeface="Century Gothic" charset="0"/>
                <a:cs typeface="Century Gothic" charset="0"/>
              </a:defRPr>
            </a:lvl1pPr>
          </a:lstStyle>
          <a:p>
            <a:endParaRPr dirty="0"/>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EAD52695-727E-47EA-A76F-5B9A39339C7E}" type="datetime1">
              <a:rPr lang="en-US" smtClean="0"/>
              <a:pPr/>
              <a:t>2/7/2017</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800" b="1" i="0">
                <a:solidFill>
                  <a:srgbClr val="A09BBB"/>
                </a:solidFill>
                <a:latin typeface="Futura LT Pro Book"/>
                <a:cs typeface="Futura LT Pro Book"/>
              </a:defRPr>
            </a:lvl1pPr>
          </a:lstStyle>
          <a:p>
            <a:endParaRPr/>
          </a:p>
        </p:txBody>
      </p:sp>
      <p:sp>
        <p:nvSpPr>
          <p:cNvPr id="3" name="Holder 3"/>
          <p:cNvSpPr>
            <a:spLocks noGrp="1"/>
          </p:cNvSpPr>
          <p:nvPr>
            <p:ph sz="half" idx="2"/>
          </p:nvPr>
        </p:nvSpPr>
        <p:spPr>
          <a:xfrm>
            <a:off x="502920" y="1787652"/>
            <a:ext cx="4375404" cy="512978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180075" y="1787652"/>
            <a:ext cx="4375404" cy="512978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50145D58-5E9A-4524-B92E-2815945014C2}" type="datetime1">
              <a:rPr lang="en-US" smtClean="0"/>
              <a:pPr/>
              <a:t>2/7/2017</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800" b="1" i="0">
                <a:solidFill>
                  <a:srgbClr val="A09BBB"/>
                </a:solidFill>
                <a:latin typeface="Futura LT Pro Book"/>
                <a:cs typeface="Futura LT Pro Book"/>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E33E6F9-2B88-4467-B9C1-40D8AA71D5C6}" type="datetime1">
              <a:rPr lang="en-US" smtClean="0"/>
              <a:pPr/>
              <a:t>2/7/2017</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1383791"/>
            <a:ext cx="10058400" cy="5036185"/>
          </a:xfrm>
          <a:custGeom>
            <a:avLst/>
            <a:gdLst/>
            <a:ahLst/>
            <a:cxnLst/>
            <a:rect l="l" t="t" r="r" b="b"/>
            <a:pathLst>
              <a:path w="10058400" h="5036185">
                <a:moveTo>
                  <a:pt x="0" y="5036058"/>
                </a:moveTo>
                <a:lnTo>
                  <a:pt x="10058400" y="5036058"/>
                </a:lnTo>
                <a:lnTo>
                  <a:pt x="10058400" y="0"/>
                </a:lnTo>
                <a:lnTo>
                  <a:pt x="0" y="0"/>
                </a:lnTo>
                <a:lnTo>
                  <a:pt x="0" y="5036058"/>
                </a:lnTo>
                <a:close/>
              </a:path>
            </a:pathLst>
          </a:custGeom>
          <a:solidFill>
            <a:srgbClr val="A7BF39"/>
          </a:solidFill>
        </p:spPr>
        <p:txBody>
          <a:bodyPr wrap="square" lIns="0" tIns="0" rIns="0" bIns="0" rtlCol="0"/>
          <a:lstStyle/>
          <a:p>
            <a:endParaRPr/>
          </a:p>
        </p:txBody>
      </p:sp>
      <p:sp>
        <p:nvSpPr>
          <p:cNvPr id="17" name="bk object 17"/>
          <p:cNvSpPr/>
          <p:nvPr/>
        </p:nvSpPr>
        <p:spPr>
          <a:xfrm>
            <a:off x="1523" y="0"/>
            <a:ext cx="0" cy="1386840"/>
          </a:xfrm>
          <a:custGeom>
            <a:avLst/>
            <a:gdLst/>
            <a:ahLst/>
            <a:cxnLst/>
            <a:rect l="l" t="t" r="r" b="b"/>
            <a:pathLst>
              <a:path h="1386840">
                <a:moveTo>
                  <a:pt x="0" y="0"/>
                </a:moveTo>
                <a:lnTo>
                  <a:pt x="0" y="1386839"/>
                </a:lnTo>
              </a:path>
            </a:pathLst>
          </a:custGeom>
          <a:ln w="4318">
            <a:solidFill>
              <a:srgbClr val="1E185F"/>
            </a:solidFill>
          </a:ln>
        </p:spPr>
        <p:txBody>
          <a:bodyPr wrap="square" lIns="0" tIns="0" rIns="0" bIns="0" rtlCol="0"/>
          <a:lstStyle/>
          <a:p>
            <a:endParaRPr/>
          </a:p>
        </p:txBody>
      </p:sp>
      <p:sp>
        <p:nvSpPr>
          <p:cNvPr id="18" name="bk object 18"/>
          <p:cNvSpPr/>
          <p:nvPr/>
        </p:nvSpPr>
        <p:spPr>
          <a:xfrm>
            <a:off x="0" y="0"/>
            <a:ext cx="10058400" cy="1384300"/>
          </a:xfrm>
          <a:custGeom>
            <a:avLst/>
            <a:gdLst/>
            <a:ahLst/>
            <a:cxnLst/>
            <a:rect l="l" t="t" r="r" b="b"/>
            <a:pathLst>
              <a:path w="10058400" h="1384300">
                <a:moveTo>
                  <a:pt x="0" y="1383791"/>
                </a:moveTo>
                <a:lnTo>
                  <a:pt x="10058400" y="1383791"/>
                </a:lnTo>
                <a:lnTo>
                  <a:pt x="10058400" y="0"/>
                </a:lnTo>
                <a:lnTo>
                  <a:pt x="0" y="0"/>
                </a:lnTo>
                <a:lnTo>
                  <a:pt x="0" y="1383791"/>
                </a:lnTo>
                <a:close/>
              </a:path>
            </a:pathLst>
          </a:custGeom>
          <a:solidFill>
            <a:srgbClr val="1E185F"/>
          </a:solidFill>
        </p:spPr>
        <p:txBody>
          <a:bodyPr wrap="square" lIns="0" tIns="0" rIns="0" bIns="0" rtlCol="0"/>
          <a:lstStyle/>
          <a:p>
            <a:endParaRPr/>
          </a:p>
        </p:txBody>
      </p:sp>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95F41E2F-22ED-4AA9-B67E-241703FAF63A}" type="datetime1">
              <a:rPr lang="en-US" smtClean="0"/>
              <a:pPr/>
              <a:t>2/7/2017</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5354320"/>
            <a:ext cx="10058400" cy="241808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1882" tIns="50941" rIns="101882" bIns="50941" anchor="ct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fontAlgn="base">
              <a:spcBef>
                <a:spcPct val="0"/>
              </a:spcBef>
              <a:spcAft>
                <a:spcPct val="0"/>
              </a:spcAft>
              <a:defRPr/>
            </a:pPr>
            <a:endParaRPr lang="en-US" altLang="en-US" smtClean="0">
              <a:solidFill>
                <a:srgbClr val="FFFFFF"/>
              </a:solidFill>
            </a:endParaRPr>
          </a:p>
        </p:txBody>
      </p:sp>
      <p:pic>
        <p:nvPicPr>
          <p:cNvPr id="5" name="Picture 5" descr="Vertical_RGB_600"/>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85733" y="6090180"/>
            <a:ext cx="1145540" cy="9679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6" descr="logo_200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22788" y="6097377"/>
            <a:ext cx="1005840" cy="9823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21"/>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5825490" y="6178339"/>
            <a:ext cx="2998312" cy="1011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22"/>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1510507" y="6032607"/>
            <a:ext cx="832961" cy="1032722"/>
          </a:xfrm>
          <a:prstGeom prst="rect">
            <a:avLst/>
          </a:prstGeom>
          <a:noFill/>
          <a:ln>
            <a:noFill/>
          </a:ln>
          <a:effectLst/>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104" name="Rectangle 8"/>
          <p:cNvSpPr>
            <a:spLocks noGrp="1" noChangeArrowheads="1"/>
          </p:cNvSpPr>
          <p:nvPr>
            <p:ph type="ctrTitle" sz="quarter"/>
          </p:nvPr>
        </p:nvSpPr>
        <p:spPr>
          <a:xfrm>
            <a:off x="754380" y="622512"/>
            <a:ext cx="8549640" cy="2475653"/>
          </a:xfrm>
        </p:spPr>
        <p:txBody>
          <a:bodyPr/>
          <a:lstStyle>
            <a:lvl1pPr algn="ctr">
              <a:defRPr sz="4500"/>
            </a:lvl1pPr>
          </a:lstStyle>
          <a:p>
            <a:pPr lvl="0"/>
            <a:r>
              <a:rPr lang="en-US" altLang="en-US" noProof="0" smtClean="0"/>
              <a:t>Click to edit Master title style</a:t>
            </a:r>
          </a:p>
        </p:txBody>
      </p:sp>
      <p:sp>
        <p:nvSpPr>
          <p:cNvPr id="4105" name="Rectangle 9"/>
          <p:cNvSpPr>
            <a:spLocks noGrp="1" noChangeArrowheads="1"/>
          </p:cNvSpPr>
          <p:nvPr>
            <p:ph type="subTitle" sz="quarter" idx="1"/>
          </p:nvPr>
        </p:nvSpPr>
        <p:spPr>
          <a:xfrm>
            <a:off x="1508760" y="3486785"/>
            <a:ext cx="7040880" cy="1986280"/>
          </a:xfrm>
        </p:spPr>
        <p:txBody>
          <a:bodyPr/>
          <a:lstStyle>
            <a:lvl1pPr marL="0" indent="0" algn="ctr">
              <a:spcBef>
                <a:spcPct val="0"/>
              </a:spcBef>
              <a:spcAft>
                <a:spcPct val="0"/>
              </a:spcAft>
              <a:buClrTx/>
              <a:buFontTx/>
              <a:buNone/>
              <a:defRPr sz="2700"/>
            </a:lvl1pPr>
          </a:lstStyle>
          <a:p>
            <a:pPr lvl="0"/>
            <a:r>
              <a:rPr lang="en-US" altLang="en-US" noProof="0" smtClean="0"/>
              <a:t>Your Name Here</a:t>
            </a:r>
          </a:p>
          <a:p>
            <a:pPr lvl="0"/>
            <a:r>
              <a:rPr lang="en-US" altLang="en-US" noProof="0" smtClean="0"/>
              <a:t>MEASURE Evaluation</a:t>
            </a:r>
          </a:p>
          <a:p>
            <a:pPr lvl="0"/>
            <a:r>
              <a:rPr lang="en-US" altLang="en-US" noProof="0" smtClean="0"/>
              <a:t>Date Here</a:t>
            </a:r>
          </a:p>
        </p:txBody>
      </p:sp>
    </p:spTree>
    <p:extLst>
      <p:ext uri="{BB962C8B-B14F-4D97-AF65-F5344CB8AC3E}">
        <p14:creationId xmlns:p14="http://schemas.microsoft.com/office/powerpoint/2010/main" val="6676805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952240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4544" y="4994487"/>
            <a:ext cx="8549640" cy="1543685"/>
          </a:xfrm>
        </p:spPr>
        <p:txBody>
          <a:bodyPr anchor="t"/>
          <a:lstStyle>
            <a:lvl1pPr algn="l">
              <a:defRPr sz="4500" b="1" cap="all"/>
            </a:lvl1pPr>
          </a:lstStyle>
          <a:p>
            <a:r>
              <a:rPr lang="en-US" smtClean="0"/>
              <a:t>Click to edit Master title style</a:t>
            </a:r>
            <a:endParaRPr lang="en-US"/>
          </a:p>
        </p:txBody>
      </p:sp>
      <p:sp>
        <p:nvSpPr>
          <p:cNvPr id="3" name="Text Placeholder 2"/>
          <p:cNvSpPr>
            <a:spLocks noGrp="1"/>
          </p:cNvSpPr>
          <p:nvPr>
            <p:ph type="body" idx="1"/>
          </p:nvPr>
        </p:nvSpPr>
        <p:spPr>
          <a:xfrm>
            <a:off x="794544" y="3294275"/>
            <a:ext cx="8549640" cy="1700212"/>
          </a:xfrm>
        </p:spPr>
        <p:txBody>
          <a:bodyPr anchor="b"/>
          <a:lstStyle>
            <a:lvl1pPr marL="0" indent="0">
              <a:buNone/>
              <a:defRPr sz="2200"/>
            </a:lvl1pPr>
            <a:lvl2pPr marL="509412" indent="0">
              <a:buNone/>
              <a:defRPr sz="2000"/>
            </a:lvl2pPr>
            <a:lvl3pPr marL="1018824" indent="0">
              <a:buNone/>
              <a:defRPr sz="1800"/>
            </a:lvl3pPr>
            <a:lvl4pPr marL="1528237" indent="0">
              <a:buNone/>
              <a:defRPr sz="1600"/>
            </a:lvl4pPr>
            <a:lvl5pPr marL="2037649" indent="0">
              <a:buNone/>
              <a:defRPr sz="1600"/>
            </a:lvl5pPr>
            <a:lvl6pPr marL="2547061" indent="0">
              <a:buNone/>
              <a:defRPr sz="1600"/>
            </a:lvl6pPr>
            <a:lvl7pPr marL="3056473" indent="0">
              <a:buNone/>
              <a:defRPr sz="1600"/>
            </a:lvl7pPr>
            <a:lvl8pPr marL="3565886" indent="0">
              <a:buNone/>
              <a:defRPr sz="1600"/>
            </a:lvl8pPr>
            <a:lvl9pPr marL="4075298" indent="0">
              <a:buNone/>
              <a:defRPr sz="1600"/>
            </a:lvl9pPr>
          </a:lstStyle>
          <a:p>
            <a:pPr lvl="0"/>
            <a:r>
              <a:rPr lang="en-US" smtClean="0"/>
              <a:t>Click to edit Master text styles</a:t>
            </a:r>
          </a:p>
        </p:txBody>
      </p:sp>
    </p:spTree>
    <p:extLst>
      <p:ext uri="{BB962C8B-B14F-4D97-AF65-F5344CB8AC3E}">
        <p14:creationId xmlns:p14="http://schemas.microsoft.com/office/powerpoint/2010/main" val="20525845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016317" y="1813560"/>
            <a:ext cx="4185762" cy="4490720"/>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369720" y="1813560"/>
            <a:ext cx="4185761" cy="4490720"/>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8757283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13" Type="http://schemas.openxmlformats.org/officeDocument/2006/relationships/theme" Target="../theme/theme2.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slideLayout" Target="../slideLayouts/slideLayout17.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1054100" y="809711"/>
            <a:ext cx="7950200" cy="635000"/>
          </a:xfrm>
          <a:prstGeom prst="rect">
            <a:avLst/>
          </a:prstGeom>
        </p:spPr>
        <p:txBody>
          <a:bodyPr wrap="square" lIns="0" tIns="0" rIns="0" bIns="0">
            <a:spAutoFit/>
          </a:bodyPr>
          <a:lstStyle>
            <a:lvl1pPr>
              <a:defRPr sz="4800" b="1" i="0">
                <a:solidFill>
                  <a:srgbClr val="A09BBB"/>
                </a:solidFill>
                <a:latin typeface="Futura LT Pro Book"/>
                <a:cs typeface="Futura LT Pro Book"/>
              </a:defRPr>
            </a:lvl1pPr>
          </a:lstStyle>
          <a:p>
            <a:endParaRPr/>
          </a:p>
        </p:txBody>
      </p:sp>
      <p:sp>
        <p:nvSpPr>
          <p:cNvPr id="3" name="Holder 3"/>
          <p:cNvSpPr>
            <a:spLocks noGrp="1"/>
          </p:cNvSpPr>
          <p:nvPr>
            <p:ph type="body" idx="1"/>
          </p:nvPr>
        </p:nvSpPr>
        <p:spPr>
          <a:xfrm>
            <a:off x="1115060" y="3510998"/>
            <a:ext cx="7828279" cy="276999"/>
          </a:xfrm>
          <a:prstGeom prst="rect">
            <a:avLst/>
          </a:prstGeom>
        </p:spPr>
        <p:txBody>
          <a:bodyPr wrap="square" lIns="0" tIns="0" rIns="0" bIns="0">
            <a:spAutoFit/>
          </a:bodyPr>
          <a:lstStyle>
            <a:lvl1pPr>
              <a:defRPr b="0" i="0">
                <a:solidFill>
                  <a:schemeClr val="tx1"/>
                </a:solidFill>
              </a:defRPr>
            </a:lvl1pPr>
          </a:lstStyle>
          <a:p>
            <a:endParaRPr dirty="0"/>
          </a:p>
        </p:txBody>
      </p:sp>
      <p:sp>
        <p:nvSpPr>
          <p:cNvPr id="4" name="Holder 4"/>
          <p:cNvSpPr>
            <a:spLocks noGrp="1"/>
          </p:cNvSpPr>
          <p:nvPr>
            <p:ph type="ftr" sz="quarter" idx="5"/>
          </p:nvPr>
        </p:nvSpPr>
        <p:spPr>
          <a:xfrm>
            <a:off x="3419856" y="7228332"/>
            <a:ext cx="3218687" cy="38862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502920" y="7228332"/>
            <a:ext cx="2313432" cy="388620"/>
          </a:xfrm>
          <a:prstGeom prst="rect">
            <a:avLst/>
          </a:prstGeom>
        </p:spPr>
        <p:txBody>
          <a:bodyPr wrap="square" lIns="0" tIns="0" rIns="0" bIns="0">
            <a:spAutoFit/>
          </a:bodyPr>
          <a:lstStyle>
            <a:lvl1pPr algn="l">
              <a:defRPr>
                <a:solidFill>
                  <a:schemeClr val="tx1">
                    <a:tint val="75000"/>
                  </a:schemeClr>
                </a:solidFill>
              </a:defRPr>
            </a:lvl1pPr>
          </a:lstStyle>
          <a:p>
            <a:fld id="{A2D52EB3-EF12-44F0-857F-810FC540E646}" type="datetime1">
              <a:rPr lang="en-US" smtClean="0"/>
              <a:pPr/>
              <a:t>2/7/2017</a:t>
            </a:fld>
            <a:endParaRPr lang="en-US"/>
          </a:p>
        </p:txBody>
      </p:sp>
      <p:sp>
        <p:nvSpPr>
          <p:cNvPr id="6" name="Holder 6"/>
          <p:cNvSpPr>
            <a:spLocks noGrp="1"/>
          </p:cNvSpPr>
          <p:nvPr>
            <p:ph type="sldNum" sz="quarter" idx="7"/>
          </p:nvPr>
        </p:nvSpPr>
        <p:spPr>
          <a:xfrm>
            <a:off x="7242048" y="7228332"/>
            <a:ext cx="2313432" cy="38862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pPr/>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hf hdr="0" ftr="0" dt="0"/>
  <p:txStyles>
    <p:titleStyle>
      <a:lvl1pPr>
        <a:defRPr>
          <a:latin typeface="+mj-lt"/>
          <a:ea typeface="+mj-ea"/>
          <a:cs typeface="+mj-cs"/>
        </a:defRPr>
      </a:lvl1pPr>
    </p:titleStyle>
    <p:bodyStyle>
      <a:lvl1pPr marL="0">
        <a:defRPr>
          <a:latin typeface="Century Gothic" charset="0"/>
          <a:ea typeface="Century Gothic" charset="0"/>
          <a:cs typeface="Century Gothic" charset="0"/>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133D8D"/>
        </a:solidFill>
        <a:effectLst/>
      </p:bgPr>
    </p:bg>
    <p:spTree>
      <p:nvGrpSpPr>
        <p:cNvPr id="1" name=""/>
        <p:cNvGrpSpPr/>
        <p:nvPr/>
      </p:nvGrpSpPr>
      <p:grpSpPr>
        <a:xfrm>
          <a:off x="0" y="0"/>
          <a:ext cx="0" cy="0"/>
          <a:chOff x="0" y="0"/>
          <a:chExt cx="0" cy="0"/>
        </a:xfrm>
      </p:grpSpPr>
      <p:sp>
        <p:nvSpPr>
          <p:cNvPr id="2050" name="Rectangle 3"/>
          <p:cNvSpPr>
            <a:spLocks noGrp="1" noChangeArrowheads="1"/>
          </p:cNvSpPr>
          <p:nvPr>
            <p:ph type="title"/>
          </p:nvPr>
        </p:nvSpPr>
        <p:spPr bwMode="auto">
          <a:xfrm>
            <a:off x="1016318" y="311256"/>
            <a:ext cx="8539163"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1882" tIns="50941" rIns="101882" bIns="50941" numCol="1" anchor="ctr" anchorCtr="0" compatLnSpc="1">
            <a:prstTxWarp prst="textNoShape">
              <a:avLst/>
            </a:prstTxWarp>
          </a:bodyPr>
          <a:lstStyle/>
          <a:p>
            <a:pPr lvl="0"/>
            <a:r>
              <a:rPr lang="en-US" altLang="en-US" smtClean="0"/>
              <a:t>Click to edit Master title style</a:t>
            </a:r>
          </a:p>
        </p:txBody>
      </p:sp>
      <p:sp>
        <p:nvSpPr>
          <p:cNvPr id="2051" name="Rectangle 4"/>
          <p:cNvSpPr>
            <a:spLocks noGrp="1" noChangeArrowheads="1"/>
          </p:cNvSpPr>
          <p:nvPr>
            <p:ph type="body" idx="1"/>
          </p:nvPr>
        </p:nvSpPr>
        <p:spPr bwMode="auto">
          <a:xfrm>
            <a:off x="1016318" y="1813560"/>
            <a:ext cx="8539163" cy="44907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1882" tIns="50941" rIns="101882" bIns="50941"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2" name="Line 6"/>
          <p:cNvSpPr>
            <a:spLocks noChangeShapeType="1"/>
          </p:cNvSpPr>
          <p:nvPr/>
        </p:nvSpPr>
        <p:spPr bwMode="auto">
          <a:xfrm>
            <a:off x="1397000" y="7340600"/>
            <a:ext cx="832612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1882" tIns="50941" rIns="101882" bIns="50941"/>
          <a:lstStyle/>
          <a:p>
            <a:pPr eaLnBrk="0" fontAlgn="base" hangingPunct="0">
              <a:spcBef>
                <a:spcPct val="0"/>
              </a:spcBef>
              <a:spcAft>
                <a:spcPct val="0"/>
              </a:spcAft>
            </a:pPr>
            <a:endParaRPr lang="en-US" smtClean="0">
              <a:solidFill>
                <a:srgbClr val="FFFFFF"/>
              </a:solidFill>
              <a:cs typeface="Arial" pitchFamily="34" charset="0"/>
            </a:endParaRPr>
          </a:p>
        </p:txBody>
      </p:sp>
    </p:spTree>
    <p:extLst>
      <p:ext uri="{BB962C8B-B14F-4D97-AF65-F5344CB8AC3E}">
        <p14:creationId xmlns:p14="http://schemas.microsoft.com/office/powerpoint/2010/main" val="1601603085"/>
      </p:ext>
    </p:extLst>
  </p:cSld>
  <p:clrMap bg1="dk2" tx1="lt1" bg2="dk1" tx2="lt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 id="2147483679" r:id="rId12"/>
  </p:sldLayoutIdLst>
  <p:hf hdr="0" ftr="0" dt="0"/>
  <p:txStyles>
    <p:titleStyle>
      <a:lvl1pPr algn="l" rtl="0" eaLnBrk="0" fontAlgn="base" hangingPunct="0">
        <a:spcBef>
          <a:spcPct val="0"/>
        </a:spcBef>
        <a:spcAft>
          <a:spcPct val="0"/>
        </a:spcAft>
        <a:defRPr sz="4000" b="1">
          <a:solidFill>
            <a:schemeClr val="tx1"/>
          </a:solidFill>
          <a:latin typeface="+mj-lt"/>
          <a:ea typeface="+mj-ea"/>
          <a:cs typeface="+mj-cs"/>
        </a:defRPr>
      </a:lvl1pPr>
      <a:lvl2pPr algn="l" rtl="0" eaLnBrk="0" fontAlgn="base" hangingPunct="0">
        <a:spcBef>
          <a:spcPct val="0"/>
        </a:spcBef>
        <a:spcAft>
          <a:spcPct val="0"/>
        </a:spcAft>
        <a:defRPr sz="4000" b="1">
          <a:solidFill>
            <a:schemeClr val="tx1"/>
          </a:solidFill>
          <a:latin typeface="Arial" pitchFamily="34" charset="0"/>
        </a:defRPr>
      </a:lvl2pPr>
      <a:lvl3pPr algn="l" rtl="0" eaLnBrk="0" fontAlgn="base" hangingPunct="0">
        <a:spcBef>
          <a:spcPct val="0"/>
        </a:spcBef>
        <a:spcAft>
          <a:spcPct val="0"/>
        </a:spcAft>
        <a:defRPr sz="4000" b="1">
          <a:solidFill>
            <a:schemeClr val="tx1"/>
          </a:solidFill>
          <a:latin typeface="Arial" pitchFamily="34" charset="0"/>
        </a:defRPr>
      </a:lvl3pPr>
      <a:lvl4pPr algn="l" rtl="0" eaLnBrk="0" fontAlgn="base" hangingPunct="0">
        <a:spcBef>
          <a:spcPct val="0"/>
        </a:spcBef>
        <a:spcAft>
          <a:spcPct val="0"/>
        </a:spcAft>
        <a:defRPr sz="4000" b="1">
          <a:solidFill>
            <a:schemeClr val="tx1"/>
          </a:solidFill>
          <a:latin typeface="Arial" pitchFamily="34" charset="0"/>
        </a:defRPr>
      </a:lvl4pPr>
      <a:lvl5pPr algn="l" rtl="0" eaLnBrk="0" fontAlgn="base" hangingPunct="0">
        <a:spcBef>
          <a:spcPct val="0"/>
        </a:spcBef>
        <a:spcAft>
          <a:spcPct val="0"/>
        </a:spcAft>
        <a:defRPr sz="4000" b="1">
          <a:solidFill>
            <a:schemeClr val="tx1"/>
          </a:solidFill>
          <a:latin typeface="Arial" pitchFamily="34" charset="0"/>
        </a:defRPr>
      </a:lvl5pPr>
      <a:lvl6pPr marL="509412" algn="l" rtl="0" fontAlgn="base">
        <a:spcBef>
          <a:spcPct val="0"/>
        </a:spcBef>
        <a:spcAft>
          <a:spcPct val="0"/>
        </a:spcAft>
        <a:defRPr sz="4000" b="1">
          <a:solidFill>
            <a:schemeClr val="tx1"/>
          </a:solidFill>
          <a:latin typeface="Arial" pitchFamily="34" charset="0"/>
        </a:defRPr>
      </a:lvl6pPr>
      <a:lvl7pPr marL="1018824" algn="l" rtl="0" fontAlgn="base">
        <a:spcBef>
          <a:spcPct val="0"/>
        </a:spcBef>
        <a:spcAft>
          <a:spcPct val="0"/>
        </a:spcAft>
        <a:defRPr sz="4000" b="1">
          <a:solidFill>
            <a:schemeClr val="tx1"/>
          </a:solidFill>
          <a:latin typeface="Arial" pitchFamily="34" charset="0"/>
        </a:defRPr>
      </a:lvl7pPr>
      <a:lvl8pPr marL="1528237" algn="l" rtl="0" fontAlgn="base">
        <a:spcBef>
          <a:spcPct val="0"/>
        </a:spcBef>
        <a:spcAft>
          <a:spcPct val="0"/>
        </a:spcAft>
        <a:defRPr sz="4000" b="1">
          <a:solidFill>
            <a:schemeClr val="tx1"/>
          </a:solidFill>
          <a:latin typeface="Arial" pitchFamily="34" charset="0"/>
        </a:defRPr>
      </a:lvl8pPr>
      <a:lvl9pPr marL="2037649" algn="l" rtl="0" fontAlgn="base">
        <a:spcBef>
          <a:spcPct val="0"/>
        </a:spcBef>
        <a:spcAft>
          <a:spcPct val="0"/>
        </a:spcAft>
        <a:defRPr sz="4000" b="1">
          <a:solidFill>
            <a:schemeClr val="tx1"/>
          </a:solidFill>
          <a:latin typeface="Arial" pitchFamily="34" charset="0"/>
        </a:defRPr>
      </a:lvl9pPr>
    </p:titleStyle>
    <p:bodyStyle>
      <a:lvl1pPr marL="382059" indent="-382059" algn="l" rtl="0" eaLnBrk="0" fontAlgn="base" hangingPunct="0">
        <a:spcBef>
          <a:spcPct val="20000"/>
        </a:spcBef>
        <a:spcAft>
          <a:spcPct val="20000"/>
        </a:spcAft>
        <a:buClr>
          <a:schemeClr val="hlink"/>
        </a:buClr>
        <a:buFont typeface="Wingdings" pitchFamily="2" charset="2"/>
        <a:buChar char="§"/>
        <a:defRPr sz="2900">
          <a:solidFill>
            <a:schemeClr val="tx1"/>
          </a:solidFill>
          <a:latin typeface="+mn-lt"/>
          <a:ea typeface="+mn-ea"/>
          <a:cs typeface="+mn-cs"/>
        </a:defRPr>
      </a:lvl1pPr>
      <a:lvl2pPr marL="827795" indent="-318383" algn="l" rtl="0" eaLnBrk="0" fontAlgn="base" hangingPunct="0">
        <a:spcBef>
          <a:spcPct val="20000"/>
        </a:spcBef>
        <a:spcAft>
          <a:spcPct val="20000"/>
        </a:spcAft>
        <a:buClr>
          <a:schemeClr val="hlink"/>
        </a:buClr>
        <a:buFont typeface="Wingdings" pitchFamily="2" charset="2"/>
        <a:buChar char="§"/>
        <a:defRPr sz="2700">
          <a:solidFill>
            <a:schemeClr val="tx1"/>
          </a:solidFill>
          <a:latin typeface="+mn-lt"/>
        </a:defRPr>
      </a:lvl2pPr>
      <a:lvl3pPr marL="1273531" indent="-254706" algn="l" rtl="0" eaLnBrk="0" fontAlgn="base" hangingPunct="0">
        <a:spcBef>
          <a:spcPct val="20000"/>
        </a:spcBef>
        <a:spcAft>
          <a:spcPct val="20000"/>
        </a:spcAft>
        <a:buClr>
          <a:schemeClr val="hlink"/>
        </a:buClr>
        <a:buFont typeface="Wingdings" pitchFamily="2" charset="2"/>
        <a:buChar char="§"/>
        <a:defRPr sz="2500">
          <a:solidFill>
            <a:schemeClr val="tx1"/>
          </a:solidFill>
          <a:latin typeface="+mn-lt"/>
        </a:defRPr>
      </a:lvl3pPr>
      <a:lvl4pPr marL="1782943" indent="-254706" algn="l" rtl="0" eaLnBrk="0" fontAlgn="base" hangingPunct="0">
        <a:spcBef>
          <a:spcPct val="20000"/>
        </a:spcBef>
        <a:spcAft>
          <a:spcPct val="20000"/>
        </a:spcAft>
        <a:buClr>
          <a:schemeClr val="hlink"/>
        </a:buClr>
        <a:buFont typeface="Wingdings" pitchFamily="2" charset="2"/>
        <a:buChar char="§"/>
        <a:defRPr sz="2500">
          <a:solidFill>
            <a:schemeClr val="tx1"/>
          </a:solidFill>
          <a:latin typeface="+mn-lt"/>
        </a:defRPr>
      </a:lvl4pPr>
      <a:lvl5pPr marL="2292355" indent="-254706" algn="l" rtl="0" eaLnBrk="0" fontAlgn="base" hangingPunct="0">
        <a:spcBef>
          <a:spcPct val="20000"/>
        </a:spcBef>
        <a:spcAft>
          <a:spcPct val="20000"/>
        </a:spcAft>
        <a:buClr>
          <a:schemeClr val="hlink"/>
        </a:buClr>
        <a:buFont typeface="Wingdings" pitchFamily="2" charset="2"/>
        <a:buChar char="§"/>
        <a:defRPr sz="2500">
          <a:solidFill>
            <a:schemeClr val="tx1"/>
          </a:solidFill>
          <a:latin typeface="+mn-lt"/>
        </a:defRPr>
      </a:lvl5pPr>
      <a:lvl6pPr marL="2801767" indent="-254706" algn="l" rtl="0" fontAlgn="base">
        <a:spcBef>
          <a:spcPct val="20000"/>
        </a:spcBef>
        <a:spcAft>
          <a:spcPct val="20000"/>
        </a:spcAft>
        <a:buClr>
          <a:schemeClr val="hlink"/>
        </a:buClr>
        <a:buFont typeface="Wingdings" pitchFamily="2" charset="2"/>
        <a:buChar char="§"/>
        <a:defRPr sz="2500">
          <a:solidFill>
            <a:schemeClr val="tx1"/>
          </a:solidFill>
          <a:latin typeface="+mn-lt"/>
        </a:defRPr>
      </a:lvl6pPr>
      <a:lvl7pPr marL="3311180" indent="-254706" algn="l" rtl="0" fontAlgn="base">
        <a:spcBef>
          <a:spcPct val="20000"/>
        </a:spcBef>
        <a:spcAft>
          <a:spcPct val="20000"/>
        </a:spcAft>
        <a:buClr>
          <a:schemeClr val="hlink"/>
        </a:buClr>
        <a:buFont typeface="Wingdings" pitchFamily="2" charset="2"/>
        <a:buChar char="§"/>
        <a:defRPr sz="2500">
          <a:solidFill>
            <a:schemeClr val="tx1"/>
          </a:solidFill>
          <a:latin typeface="+mn-lt"/>
        </a:defRPr>
      </a:lvl7pPr>
      <a:lvl8pPr marL="3820592" indent="-254706" algn="l" rtl="0" fontAlgn="base">
        <a:spcBef>
          <a:spcPct val="20000"/>
        </a:spcBef>
        <a:spcAft>
          <a:spcPct val="20000"/>
        </a:spcAft>
        <a:buClr>
          <a:schemeClr val="hlink"/>
        </a:buClr>
        <a:buFont typeface="Wingdings" pitchFamily="2" charset="2"/>
        <a:buChar char="§"/>
        <a:defRPr sz="2500">
          <a:solidFill>
            <a:schemeClr val="tx1"/>
          </a:solidFill>
          <a:latin typeface="+mn-lt"/>
        </a:defRPr>
      </a:lvl8pPr>
      <a:lvl9pPr marL="4330004" indent="-254706" algn="l" rtl="0" fontAlgn="base">
        <a:spcBef>
          <a:spcPct val="20000"/>
        </a:spcBef>
        <a:spcAft>
          <a:spcPct val="20000"/>
        </a:spcAft>
        <a:buClr>
          <a:schemeClr val="hlink"/>
        </a:buClr>
        <a:buFont typeface="Wingdings" pitchFamily="2" charset="2"/>
        <a:buChar char="§"/>
        <a:defRPr sz="2500">
          <a:solidFill>
            <a:schemeClr val="tx1"/>
          </a:solidFill>
          <a:latin typeface="+mn-lt"/>
        </a:defRPr>
      </a:lvl9pPr>
    </p:bodyStyle>
    <p:other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comments" Target="../comments/comment1.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114300"/>
            <a:ext cx="10058401" cy="1285240"/>
          </a:xfrm>
          <a:prstGeom prst="rect">
            <a:avLst/>
          </a:prstGeom>
          <a:solidFill>
            <a:srgbClr val="09236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a:endParaRPr lang="en-US" altLang="en-US" sz="1980">
              <a:solidFill>
                <a:srgbClr val="FFFFFF"/>
              </a:solidFill>
              <a:latin typeface="Calibri" charset="0"/>
            </a:endParaRPr>
          </a:p>
        </p:txBody>
      </p:sp>
      <p:sp>
        <p:nvSpPr>
          <p:cNvPr id="3" name="Rectangle 2"/>
          <p:cNvSpPr/>
          <p:nvPr/>
        </p:nvSpPr>
        <p:spPr>
          <a:xfrm>
            <a:off x="-14289" y="1396048"/>
            <a:ext cx="10072689" cy="3841674"/>
          </a:xfrm>
          <a:prstGeom prst="rect">
            <a:avLst/>
          </a:prstGeom>
          <a:solidFill>
            <a:srgbClr val="B05A2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a:endParaRPr lang="en-US" altLang="en-US" sz="1980">
              <a:solidFill>
                <a:srgbClr val="FFFFFF"/>
              </a:solidFill>
              <a:latin typeface="Calibri" charset="0"/>
            </a:endParaRPr>
          </a:p>
        </p:txBody>
      </p:sp>
      <p:cxnSp>
        <p:nvCxnSpPr>
          <p:cNvPr id="5" name="Straight Connector 4"/>
          <p:cNvCxnSpPr/>
          <p:nvPr/>
        </p:nvCxnSpPr>
        <p:spPr>
          <a:xfrm>
            <a:off x="516890" y="1925632"/>
            <a:ext cx="0" cy="2882589"/>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6388" name="TextBox 5"/>
          <p:cNvSpPr txBox="1">
            <a:spLocks noChangeArrowheads="1"/>
          </p:cNvSpPr>
          <p:nvPr/>
        </p:nvSpPr>
        <p:spPr bwMode="auto">
          <a:xfrm>
            <a:off x="796290" y="1838163"/>
            <a:ext cx="8846503" cy="837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r>
              <a:rPr lang="en-US" altLang="en-US" sz="2420" b="1" dirty="0">
                <a:solidFill>
                  <a:schemeClr val="bg1"/>
                </a:solidFill>
                <a:latin typeface="Century Gothic" charset="0"/>
                <a:ea typeface="Century Gothic" charset="0"/>
                <a:cs typeface="Century Gothic" charset="0"/>
              </a:rPr>
              <a:t>MODULE </a:t>
            </a:r>
            <a:r>
              <a:rPr lang="en-US" altLang="en-US" sz="2420" b="1" dirty="0" smtClean="0">
                <a:solidFill>
                  <a:schemeClr val="bg1"/>
                </a:solidFill>
                <a:latin typeface="Century Gothic" charset="0"/>
                <a:ea typeface="Century Gothic" charset="0"/>
                <a:cs typeface="Century Gothic" charset="0"/>
              </a:rPr>
              <a:t>4:</a:t>
            </a:r>
            <a:endParaRPr lang="en-US" altLang="en-US" sz="2420" b="1" dirty="0">
              <a:solidFill>
                <a:schemeClr val="bg1"/>
              </a:solidFill>
              <a:latin typeface="Century Gothic" charset="0"/>
              <a:ea typeface="Century Gothic" charset="0"/>
              <a:cs typeface="Century Gothic" charset="0"/>
            </a:endParaRPr>
          </a:p>
          <a:p>
            <a:r>
              <a:rPr lang="en-US" altLang="en-US" sz="2420" dirty="0" smtClean="0">
                <a:solidFill>
                  <a:schemeClr val="bg1"/>
                </a:solidFill>
                <a:latin typeface="Century Gothic" charset="0"/>
                <a:ea typeface="Century Gothic" charset="0"/>
                <a:cs typeface="Century Gothic" charset="0"/>
              </a:rPr>
              <a:t>RHIS Data Quality</a:t>
            </a:r>
            <a:endParaRPr lang="en-US" altLang="en-US" sz="2420" dirty="0">
              <a:solidFill>
                <a:schemeClr val="bg1"/>
              </a:solidFill>
              <a:latin typeface="Century Gothic" charset="0"/>
              <a:ea typeface="Century Gothic" charset="0"/>
              <a:cs typeface="Century Gothic" charset="0"/>
            </a:endParaRPr>
          </a:p>
        </p:txBody>
      </p:sp>
      <p:sp>
        <p:nvSpPr>
          <p:cNvPr id="16389" name="TextBox 6"/>
          <p:cNvSpPr txBox="1">
            <a:spLocks noChangeArrowheads="1"/>
          </p:cNvSpPr>
          <p:nvPr/>
        </p:nvSpPr>
        <p:spPr bwMode="auto">
          <a:xfrm>
            <a:off x="804545" y="3265414"/>
            <a:ext cx="8848248" cy="1074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r>
              <a:rPr lang="en-US" altLang="en-US" sz="2420" b="1" dirty="0">
                <a:solidFill>
                  <a:schemeClr val="bg1"/>
                </a:solidFill>
                <a:latin typeface="Century Gothic" charset="0"/>
                <a:ea typeface="Century Gothic" charset="0"/>
                <a:cs typeface="Century Gothic" charset="0"/>
              </a:rPr>
              <a:t>SESSION 1:</a:t>
            </a:r>
          </a:p>
          <a:p>
            <a:r>
              <a:rPr lang="en-US" altLang="en-US" sz="3960" dirty="0" smtClean="0">
                <a:solidFill>
                  <a:schemeClr val="bg1"/>
                </a:solidFill>
                <a:latin typeface="Century Gothic" charset="0"/>
                <a:ea typeface="Century Gothic" charset="0"/>
                <a:cs typeface="Century Gothic" charset="0"/>
              </a:rPr>
              <a:t>Introduction to Data Quality</a:t>
            </a:r>
            <a:endParaRPr lang="en-US" altLang="en-US" sz="2200" dirty="0">
              <a:solidFill>
                <a:schemeClr val="bg1"/>
              </a:solidFill>
              <a:latin typeface="Century Gothic" charset="0"/>
              <a:ea typeface="Century Gothic" charset="0"/>
              <a:cs typeface="Century Gothic" charset="0"/>
            </a:endParaRPr>
          </a:p>
        </p:txBody>
      </p:sp>
      <p:sp>
        <p:nvSpPr>
          <p:cNvPr id="16390" name="TextBox 7"/>
          <p:cNvSpPr txBox="1">
            <a:spLocks noChangeArrowheads="1"/>
          </p:cNvSpPr>
          <p:nvPr/>
        </p:nvSpPr>
        <p:spPr bwMode="auto">
          <a:xfrm>
            <a:off x="-1791653" y="388462"/>
            <a:ext cx="11645742" cy="7863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r"/>
            <a:r>
              <a:rPr lang="en-US" altLang="en-US" sz="2420" b="1" dirty="0">
                <a:solidFill>
                  <a:schemeClr val="bg1"/>
                </a:solidFill>
                <a:latin typeface="Century Gothic" charset="0"/>
                <a:ea typeface="Century Gothic" charset="0"/>
                <a:cs typeface="Century Gothic" charset="0"/>
              </a:rPr>
              <a:t>ROUTINE HEALTH INFORMATION SYSTEMS</a:t>
            </a:r>
            <a:endParaRPr lang="en-US" altLang="en-US" sz="2420" dirty="0">
              <a:solidFill>
                <a:schemeClr val="bg1"/>
              </a:solidFill>
            </a:endParaRPr>
          </a:p>
          <a:p>
            <a:pPr algn="r"/>
            <a:r>
              <a:rPr lang="en-US" altLang="en-US" sz="2090" dirty="0">
                <a:solidFill>
                  <a:schemeClr val="bg1"/>
                </a:solidFill>
                <a:latin typeface="Century Gothic" charset="0"/>
                <a:ea typeface="Century Gothic" charset="0"/>
                <a:cs typeface="Century Gothic" charset="0"/>
              </a:rPr>
              <a:t>A Curriculum on Basic Concepts and Practice </a:t>
            </a:r>
          </a:p>
        </p:txBody>
      </p:sp>
      <p:pic>
        <p:nvPicPr>
          <p:cNvPr id="8" name="Picture 9"/>
          <p:cNvPicPr>
            <a:picLocks noChangeAspect="1"/>
          </p:cNvPicPr>
          <p:nvPr/>
        </p:nvPicPr>
        <p:blipFill rotWithShape="1">
          <a:blip r:embed="rId3" cstate="print">
            <a:extLst>
              <a:ext uri="{28A0092B-C50C-407E-A947-70E740481C1C}">
                <a14:useLocalDpi xmlns:a14="http://schemas.microsoft.com/office/drawing/2010/main" val="0"/>
              </a:ext>
            </a:extLst>
          </a:blip>
          <a:srcRect r="1484"/>
          <a:stretch/>
        </p:blipFill>
        <p:spPr bwMode="auto">
          <a:xfrm>
            <a:off x="-14289" y="5144696"/>
            <a:ext cx="10057449" cy="25059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p:cNvSpPr>
            <a:spLocks noGrp="1"/>
          </p:cNvSpPr>
          <p:nvPr>
            <p:ph type="sldNum" sz="quarter" idx="7"/>
          </p:nvPr>
        </p:nvSpPr>
        <p:spPr/>
        <p:txBody>
          <a:bodyPr/>
          <a:lstStyle/>
          <a:p>
            <a:fld id="{B6F15528-21DE-4FAA-801E-634DDDAF4B2B}" type="slidenum">
              <a:rPr lang="en-US" smtClean="0"/>
              <a:pPr/>
              <a:t>1</a:t>
            </a:fld>
            <a:endParaRPr lang="en-US"/>
          </a:p>
        </p:txBody>
      </p:sp>
      <p:sp>
        <p:nvSpPr>
          <p:cNvPr id="10" name="TextBox 3"/>
          <p:cNvSpPr txBox="1">
            <a:spLocks noChangeArrowheads="1"/>
          </p:cNvSpPr>
          <p:nvPr/>
        </p:nvSpPr>
        <p:spPr bwMode="auto">
          <a:xfrm>
            <a:off x="794545" y="4468627"/>
            <a:ext cx="5649993"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900" dirty="0">
                <a:solidFill>
                  <a:schemeClr val="bg1"/>
                </a:solidFill>
                <a:latin typeface="Century Gothic" panose="020B0502020202020204" pitchFamily="34" charset="0"/>
              </a:rPr>
              <a:t>The complete RHIS curriculum is available here: </a:t>
            </a:r>
            <a:r>
              <a:rPr lang="en-US" altLang="en-US" sz="900" dirty="0" smtClean="0">
                <a:solidFill>
                  <a:schemeClr val="bg1"/>
                </a:solidFill>
                <a:latin typeface="Century Gothic" panose="020B0502020202020204" pitchFamily="34" charset="0"/>
              </a:rPr>
              <a:t/>
            </a:r>
            <a:br>
              <a:rPr lang="en-US" altLang="en-US" sz="900" dirty="0" smtClean="0">
                <a:solidFill>
                  <a:schemeClr val="bg1"/>
                </a:solidFill>
                <a:latin typeface="Century Gothic" panose="020B0502020202020204" pitchFamily="34" charset="0"/>
              </a:rPr>
            </a:br>
            <a:r>
              <a:rPr lang="en-US" altLang="en-US" sz="900" dirty="0" smtClean="0">
                <a:solidFill>
                  <a:schemeClr val="bg1"/>
                </a:solidFill>
                <a:latin typeface="Century Gothic" panose="020B0502020202020204" pitchFamily="34" charset="0"/>
              </a:rPr>
              <a:t>https</a:t>
            </a:r>
            <a:r>
              <a:rPr lang="en-US" altLang="en-US" sz="900" dirty="0">
                <a:solidFill>
                  <a:schemeClr val="bg1"/>
                </a:solidFill>
                <a:latin typeface="Century Gothic" panose="020B0502020202020204" pitchFamily="34" charset="0"/>
              </a:rPr>
              <a:t>://www.measureevaluation.org/our-work/ routine-health-information-systems/</a:t>
            </a:r>
            <a:r>
              <a:rPr lang="en-US" altLang="en-US" sz="900" dirty="0" err="1">
                <a:solidFill>
                  <a:schemeClr val="bg1"/>
                </a:solidFill>
                <a:latin typeface="Century Gothic" panose="020B0502020202020204" pitchFamily="34" charset="0"/>
              </a:rPr>
              <a:t>rhis</a:t>
            </a:r>
            <a:r>
              <a:rPr lang="en-US" altLang="en-US" sz="900" dirty="0">
                <a:solidFill>
                  <a:schemeClr val="bg1"/>
                </a:solidFill>
                <a:latin typeface="Century Gothic" panose="020B0502020202020204" pitchFamily="34" charset="0"/>
              </a:rPr>
              <a:t>-curriculum </a:t>
            </a:r>
          </a:p>
          <a:p>
            <a:endParaRPr lang="en-US" altLang="en-US" sz="900" dirty="0"/>
          </a:p>
        </p:txBody>
      </p:sp>
    </p:spTree>
    <p:extLst>
      <p:ext uri="{BB962C8B-B14F-4D97-AF65-F5344CB8AC3E}">
        <p14:creationId xmlns:p14="http://schemas.microsoft.com/office/powerpoint/2010/main" val="18901550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437082" y="509826"/>
            <a:ext cx="9304338" cy="861774"/>
          </a:xfrm>
        </p:spPr>
        <p:txBody>
          <a:bodyPr/>
          <a:lstStyle/>
          <a:p>
            <a:pPr eaLnBrk="1" hangingPunct="1"/>
            <a:r>
              <a:rPr lang="en-US" altLang="en-US" dirty="0" smtClean="0"/>
              <a:t>Maintaining Data Quality by RHIS Management Level</a:t>
            </a:r>
          </a:p>
        </p:txBody>
      </p:sp>
      <p:sp>
        <p:nvSpPr>
          <p:cNvPr id="9" name="Rectangle 8"/>
          <p:cNvSpPr/>
          <p:nvPr/>
        </p:nvSpPr>
        <p:spPr>
          <a:xfrm>
            <a:off x="304800" y="3658353"/>
            <a:ext cx="2903828" cy="868048"/>
          </a:xfrm>
          <a:prstGeom prst="rect">
            <a:avLst/>
          </a:prstGeom>
          <a:solidFill>
            <a:srgbClr val="B05A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622300">
              <a:lnSpc>
                <a:spcPct val="90000"/>
              </a:lnSpc>
              <a:spcBef>
                <a:spcPct val="0"/>
              </a:spcBef>
              <a:spcAft>
                <a:spcPct val="35000"/>
              </a:spcAft>
            </a:pPr>
            <a:r>
              <a:rPr lang="en-US" sz="1400" b="1" dirty="0">
                <a:latin typeface="Century Gothic" charset="0"/>
                <a:ea typeface="Century Gothic" charset="0"/>
                <a:cs typeface="Century Gothic" charset="0"/>
              </a:rPr>
              <a:t>Collect and enter initial data</a:t>
            </a:r>
          </a:p>
        </p:txBody>
      </p:sp>
      <p:sp>
        <p:nvSpPr>
          <p:cNvPr id="11" name="Rectangle 10"/>
          <p:cNvSpPr/>
          <p:nvPr/>
        </p:nvSpPr>
        <p:spPr>
          <a:xfrm>
            <a:off x="304800" y="4648953"/>
            <a:ext cx="2903828" cy="868048"/>
          </a:xfrm>
          <a:prstGeom prst="rect">
            <a:avLst/>
          </a:prstGeom>
          <a:solidFill>
            <a:srgbClr val="B05A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622300">
              <a:lnSpc>
                <a:spcPct val="90000"/>
              </a:lnSpc>
              <a:spcBef>
                <a:spcPct val="0"/>
              </a:spcBef>
              <a:spcAft>
                <a:spcPct val="35000"/>
              </a:spcAft>
            </a:pPr>
            <a:r>
              <a:rPr lang="en-US" sz="1400" b="1" dirty="0">
                <a:latin typeface="Century Gothic" charset="0"/>
                <a:ea typeface="Century Gothic" charset="0"/>
                <a:cs typeface="Century Gothic" charset="0"/>
              </a:rPr>
              <a:t>Summarize patient data and check quality of registers</a:t>
            </a:r>
          </a:p>
        </p:txBody>
      </p:sp>
      <p:sp>
        <p:nvSpPr>
          <p:cNvPr id="12" name="Rectangle 11"/>
          <p:cNvSpPr/>
          <p:nvPr/>
        </p:nvSpPr>
        <p:spPr>
          <a:xfrm>
            <a:off x="304800" y="5639553"/>
            <a:ext cx="2903828" cy="868048"/>
          </a:xfrm>
          <a:prstGeom prst="rect">
            <a:avLst/>
          </a:prstGeom>
          <a:solidFill>
            <a:srgbClr val="B05A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622300">
              <a:lnSpc>
                <a:spcPct val="90000"/>
              </a:lnSpc>
              <a:spcBef>
                <a:spcPct val="0"/>
              </a:spcBef>
              <a:spcAft>
                <a:spcPct val="35000"/>
              </a:spcAft>
            </a:pPr>
            <a:r>
              <a:rPr lang="en-US" sz="1400" b="1" dirty="0" smtClean="0">
                <a:solidFill>
                  <a:schemeClr val="bg1"/>
                </a:solidFill>
                <a:latin typeface="Century Gothic" charset="0"/>
                <a:ea typeface="Century Gothic" charset="0"/>
                <a:cs typeface="Century Gothic" charset="0"/>
              </a:rPr>
              <a:t>Complete, verify, and submit  </a:t>
            </a:r>
            <a:r>
              <a:rPr lang="en-US" sz="1400" b="1" dirty="0" smtClean="0">
                <a:latin typeface="Century Gothic" charset="0"/>
                <a:ea typeface="Century Gothic" charset="0"/>
                <a:cs typeface="Century Gothic" charset="0"/>
              </a:rPr>
              <a:t>summary reports </a:t>
            </a:r>
            <a:r>
              <a:rPr lang="en-US" sz="1400" b="1" dirty="0">
                <a:latin typeface="Century Gothic" charset="0"/>
                <a:ea typeface="Century Gothic" charset="0"/>
                <a:cs typeface="Century Gothic" charset="0"/>
              </a:rPr>
              <a:t>on time</a:t>
            </a:r>
          </a:p>
        </p:txBody>
      </p:sp>
      <p:sp>
        <p:nvSpPr>
          <p:cNvPr id="13" name="Rectangle 12"/>
          <p:cNvSpPr/>
          <p:nvPr/>
        </p:nvSpPr>
        <p:spPr>
          <a:xfrm>
            <a:off x="304800" y="6630153"/>
            <a:ext cx="2903828" cy="868048"/>
          </a:xfrm>
          <a:prstGeom prst="rect">
            <a:avLst/>
          </a:prstGeom>
          <a:solidFill>
            <a:srgbClr val="DAA5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622300">
              <a:lnSpc>
                <a:spcPct val="90000"/>
              </a:lnSpc>
              <a:spcBef>
                <a:spcPct val="0"/>
              </a:spcBef>
              <a:spcAft>
                <a:spcPct val="35000"/>
              </a:spcAft>
            </a:pPr>
            <a:r>
              <a:rPr lang="en-US" sz="1400" b="1" dirty="0">
                <a:latin typeface="Century Gothic" charset="0"/>
                <a:ea typeface="Century Gothic" charset="0"/>
                <a:cs typeface="Century Gothic" charset="0"/>
              </a:rPr>
              <a:t>Routinely analyze and use data</a:t>
            </a:r>
          </a:p>
        </p:txBody>
      </p:sp>
      <p:sp>
        <p:nvSpPr>
          <p:cNvPr id="32" name="Rectangle 31"/>
          <p:cNvSpPr/>
          <p:nvPr/>
        </p:nvSpPr>
        <p:spPr>
          <a:xfrm>
            <a:off x="3615386" y="3277894"/>
            <a:ext cx="2903828" cy="786145"/>
          </a:xfrm>
          <a:prstGeom prst="rect">
            <a:avLst/>
          </a:prstGeom>
          <a:solidFill>
            <a:srgbClr val="B05A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622300">
              <a:lnSpc>
                <a:spcPct val="90000"/>
              </a:lnSpc>
              <a:spcBef>
                <a:spcPct val="0"/>
              </a:spcBef>
              <a:spcAft>
                <a:spcPct val="35000"/>
              </a:spcAft>
            </a:pPr>
            <a:r>
              <a:rPr lang="en-US" sz="1400" b="1" dirty="0">
                <a:solidFill>
                  <a:schemeClr val="bg1"/>
                </a:solidFill>
                <a:latin typeface="Century Gothic" charset="0"/>
                <a:ea typeface="Century Gothic" charset="0"/>
                <a:cs typeface="Century Gothic" charset="0"/>
              </a:rPr>
              <a:t>Review reports received; submit aggregated reports</a:t>
            </a:r>
          </a:p>
        </p:txBody>
      </p:sp>
      <p:sp>
        <p:nvSpPr>
          <p:cNvPr id="33" name="Rectangle 32"/>
          <p:cNvSpPr/>
          <p:nvPr/>
        </p:nvSpPr>
        <p:spPr>
          <a:xfrm>
            <a:off x="3615386" y="4129697"/>
            <a:ext cx="2903828" cy="786145"/>
          </a:xfrm>
          <a:prstGeom prst="rect">
            <a:avLst/>
          </a:prstGeom>
          <a:solidFill>
            <a:srgbClr val="B05A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622300">
              <a:lnSpc>
                <a:spcPct val="90000"/>
              </a:lnSpc>
              <a:spcBef>
                <a:spcPct val="0"/>
              </a:spcBef>
              <a:spcAft>
                <a:spcPct val="35000"/>
              </a:spcAft>
            </a:pPr>
            <a:r>
              <a:rPr lang="en-US" sz="1400" b="1" dirty="0">
                <a:solidFill>
                  <a:schemeClr val="bg1"/>
                </a:solidFill>
                <a:latin typeface="Century Gothic" charset="0"/>
                <a:ea typeface="Century Gothic" charset="0"/>
                <a:cs typeface="Century Gothic" charset="0"/>
              </a:rPr>
              <a:t>Ensure timeliness and completeness of reporting</a:t>
            </a:r>
          </a:p>
        </p:txBody>
      </p:sp>
      <p:sp>
        <p:nvSpPr>
          <p:cNvPr id="34" name="Rectangle 33"/>
          <p:cNvSpPr/>
          <p:nvPr/>
        </p:nvSpPr>
        <p:spPr>
          <a:xfrm>
            <a:off x="3615386" y="4981334"/>
            <a:ext cx="2903828" cy="786145"/>
          </a:xfrm>
          <a:prstGeom prst="rect">
            <a:avLst/>
          </a:prstGeom>
          <a:solidFill>
            <a:srgbClr val="B05A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622300">
              <a:lnSpc>
                <a:spcPct val="90000"/>
              </a:lnSpc>
              <a:spcBef>
                <a:spcPct val="0"/>
              </a:spcBef>
              <a:spcAft>
                <a:spcPct val="35000"/>
              </a:spcAft>
            </a:pPr>
            <a:r>
              <a:rPr lang="en-US" sz="1400" b="1" dirty="0">
                <a:solidFill>
                  <a:schemeClr val="bg1"/>
                </a:solidFill>
                <a:latin typeface="Century Gothic" charset="0"/>
                <a:ea typeface="Century Gothic" charset="0"/>
                <a:cs typeface="Century Gothic" charset="0"/>
              </a:rPr>
              <a:t>Monitor quality of data captured and reported</a:t>
            </a:r>
          </a:p>
        </p:txBody>
      </p:sp>
      <p:sp>
        <p:nvSpPr>
          <p:cNvPr id="35" name="Rectangle 34"/>
          <p:cNvSpPr/>
          <p:nvPr/>
        </p:nvSpPr>
        <p:spPr>
          <a:xfrm>
            <a:off x="3615386" y="5840671"/>
            <a:ext cx="2903828" cy="786145"/>
          </a:xfrm>
          <a:prstGeom prst="rect">
            <a:avLst/>
          </a:prstGeom>
          <a:solidFill>
            <a:srgbClr val="B05A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622300">
              <a:lnSpc>
                <a:spcPct val="90000"/>
              </a:lnSpc>
              <a:spcBef>
                <a:spcPct val="0"/>
              </a:spcBef>
              <a:spcAft>
                <a:spcPct val="35000"/>
              </a:spcAft>
            </a:pPr>
            <a:r>
              <a:rPr lang="en-US" sz="1400" b="1" dirty="0" smtClean="0">
                <a:solidFill>
                  <a:schemeClr val="bg1"/>
                </a:solidFill>
                <a:latin typeface="Century Gothic" charset="0"/>
                <a:ea typeface="Century Gothic" charset="0"/>
                <a:cs typeface="Century Gothic" charset="0"/>
              </a:rPr>
              <a:t>Conduct routine supervisory visits</a:t>
            </a:r>
            <a:endParaRPr lang="en-US" sz="1400" b="1" dirty="0">
              <a:solidFill>
                <a:schemeClr val="bg1"/>
              </a:solidFill>
              <a:latin typeface="Century Gothic" charset="0"/>
              <a:ea typeface="Century Gothic" charset="0"/>
              <a:cs typeface="Century Gothic" charset="0"/>
            </a:endParaRPr>
          </a:p>
        </p:txBody>
      </p:sp>
      <p:sp>
        <p:nvSpPr>
          <p:cNvPr id="36" name="Rectangle 35"/>
          <p:cNvSpPr/>
          <p:nvPr/>
        </p:nvSpPr>
        <p:spPr>
          <a:xfrm>
            <a:off x="3615386" y="6703016"/>
            <a:ext cx="2903828" cy="786145"/>
          </a:xfrm>
          <a:prstGeom prst="rect">
            <a:avLst/>
          </a:prstGeom>
          <a:solidFill>
            <a:srgbClr val="DAA5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400" b="1" dirty="0">
                <a:solidFill>
                  <a:schemeClr val="bg1"/>
                </a:solidFill>
                <a:latin typeface="Century Gothic" charset="0"/>
                <a:ea typeface="Century Gothic" charset="0"/>
                <a:cs typeface="Century Gothic" charset="0"/>
              </a:rPr>
              <a:t>Routinely analyze and use data</a:t>
            </a:r>
          </a:p>
        </p:txBody>
      </p:sp>
      <p:sp>
        <p:nvSpPr>
          <p:cNvPr id="37" name="Rectangle 36"/>
          <p:cNvSpPr/>
          <p:nvPr/>
        </p:nvSpPr>
        <p:spPr>
          <a:xfrm>
            <a:off x="6925972" y="2590800"/>
            <a:ext cx="2903828" cy="784660"/>
          </a:xfrm>
          <a:prstGeom prst="rect">
            <a:avLst/>
          </a:prstGeom>
          <a:solidFill>
            <a:srgbClr val="B05A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622300">
              <a:lnSpc>
                <a:spcPct val="90000"/>
              </a:lnSpc>
              <a:spcBef>
                <a:spcPct val="0"/>
              </a:spcBef>
              <a:spcAft>
                <a:spcPct val="35000"/>
              </a:spcAft>
            </a:pPr>
            <a:r>
              <a:rPr lang="en-US" sz="1400" b="1" dirty="0">
                <a:solidFill>
                  <a:schemeClr val="bg1"/>
                </a:solidFill>
                <a:latin typeface="Century Gothic" charset="0"/>
                <a:ea typeface="Century Gothic" charset="0"/>
                <a:cs typeface="Century Gothic" charset="0"/>
              </a:rPr>
              <a:t>Provide guidelines on data collection, reporting, and  management procedures</a:t>
            </a:r>
          </a:p>
        </p:txBody>
      </p:sp>
      <p:sp>
        <p:nvSpPr>
          <p:cNvPr id="38" name="Rectangle 37"/>
          <p:cNvSpPr/>
          <p:nvPr/>
        </p:nvSpPr>
        <p:spPr>
          <a:xfrm>
            <a:off x="6925972" y="3442603"/>
            <a:ext cx="2903828" cy="734755"/>
          </a:xfrm>
          <a:prstGeom prst="rect">
            <a:avLst/>
          </a:prstGeom>
          <a:solidFill>
            <a:srgbClr val="B05A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622300">
              <a:lnSpc>
                <a:spcPct val="90000"/>
              </a:lnSpc>
              <a:spcBef>
                <a:spcPct val="0"/>
              </a:spcBef>
              <a:spcAft>
                <a:spcPct val="35000"/>
              </a:spcAft>
            </a:pPr>
            <a:r>
              <a:rPr lang="en-US" sz="1400" b="1" dirty="0">
                <a:solidFill>
                  <a:schemeClr val="bg1"/>
                </a:solidFill>
                <a:latin typeface="Century Gothic" charset="0"/>
                <a:ea typeface="Century Gothic" charset="0"/>
                <a:cs typeface="Century Gothic" charset="0"/>
              </a:rPr>
              <a:t>Ensure timeliness and completeness of reporting</a:t>
            </a:r>
          </a:p>
        </p:txBody>
      </p:sp>
      <p:sp>
        <p:nvSpPr>
          <p:cNvPr id="39" name="Rectangle 38"/>
          <p:cNvSpPr/>
          <p:nvPr/>
        </p:nvSpPr>
        <p:spPr>
          <a:xfrm>
            <a:off x="6925972" y="4279628"/>
            <a:ext cx="2903828" cy="734755"/>
          </a:xfrm>
          <a:prstGeom prst="rect">
            <a:avLst/>
          </a:prstGeom>
          <a:solidFill>
            <a:srgbClr val="B05A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622300">
              <a:lnSpc>
                <a:spcPct val="90000"/>
              </a:lnSpc>
              <a:spcBef>
                <a:spcPct val="0"/>
              </a:spcBef>
              <a:spcAft>
                <a:spcPct val="35000"/>
              </a:spcAft>
            </a:pPr>
            <a:r>
              <a:rPr lang="en-US" sz="1400" b="1" dirty="0">
                <a:solidFill>
                  <a:schemeClr val="bg1"/>
                </a:solidFill>
                <a:latin typeface="Century Gothic" charset="0"/>
                <a:ea typeface="Century Gothic" charset="0"/>
                <a:cs typeface="Century Gothic" charset="0"/>
              </a:rPr>
              <a:t>Monitor quality of data throughout all levels </a:t>
            </a:r>
          </a:p>
        </p:txBody>
      </p:sp>
      <p:sp>
        <p:nvSpPr>
          <p:cNvPr id="40" name="Rectangle 39"/>
          <p:cNvSpPr/>
          <p:nvPr/>
        </p:nvSpPr>
        <p:spPr>
          <a:xfrm>
            <a:off x="6925972" y="5113458"/>
            <a:ext cx="2903828" cy="734755"/>
          </a:xfrm>
          <a:prstGeom prst="rect">
            <a:avLst/>
          </a:prstGeom>
          <a:solidFill>
            <a:srgbClr val="B05A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622300">
              <a:lnSpc>
                <a:spcPct val="90000"/>
              </a:lnSpc>
              <a:spcBef>
                <a:spcPct val="0"/>
              </a:spcBef>
              <a:spcAft>
                <a:spcPct val="35000"/>
              </a:spcAft>
            </a:pPr>
            <a:r>
              <a:rPr lang="en-US" sz="1400" b="1" dirty="0">
                <a:solidFill>
                  <a:schemeClr val="bg1"/>
                </a:solidFill>
                <a:latin typeface="Century Gothic" charset="0"/>
                <a:ea typeface="Century Gothic" charset="0"/>
                <a:cs typeface="Century Gothic" charset="0"/>
              </a:rPr>
              <a:t>Monitor quality of data captured and reported</a:t>
            </a:r>
          </a:p>
        </p:txBody>
      </p:sp>
      <p:sp>
        <p:nvSpPr>
          <p:cNvPr id="41" name="Rectangle 40"/>
          <p:cNvSpPr/>
          <p:nvPr/>
        </p:nvSpPr>
        <p:spPr>
          <a:xfrm>
            <a:off x="6946850" y="5923653"/>
            <a:ext cx="2903828" cy="703163"/>
          </a:xfrm>
          <a:prstGeom prst="rect">
            <a:avLst/>
          </a:prstGeom>
          <a:solidFill>
            <a:srgbClr val="B05A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622300">
              <a:lnSpc>
                <a:spcPct val="90000"/>
              </a:lnSpc>
              <a:spcBef>
                <a:spcPct val="0"/>
              </a:spcBef>
              <a:spcAft>
                <a:spcPct val="35000"/>
              </a:spcAft>
            </a:pPr>
            <a:r>
              <a:rPr lang="en-US" sz="1400" b="1" dirty="0">
                <a:solidFill>
                  <a:schemeClr val="bg1"/>
                </a:solidFill>
                <a:latin typeface="Century Gothic" charset="0"/>
                <a:ea typeface="Century Gothic" charset="0"/>
                <a:cs typeface="Century Gothic" charset="0"/>
              </a:rPr>
              <a:t>Conduct </a:t>
            </a:r>
            <a:r>
              <a:rPr lang="en-US" sz="1400" b="1" dirty="0" smtClean="0">
                <a:solidFill>
                  <a:schemeClr val="bg1"/>
                </a:solidFill>
                <a:latin typeface="Century Gothic" charset="0"/>
                <a:ea typeface="Century Gothic" charset="0"/>
                <a:cs typeface="Century Gothic" charset="0"/>
              </a:rPr>
              <a:t>routine supervisory visits </a:t>
            </a:r>
            <a:endParaRPr lang="en-US" sz="1400" b="1" dirty="0">
              <a:solidFill>
                <a:schemeClr val="bg1"/>
              </a:solidFill>
              <a:latin typeface="Century Gothic" charset="0"/>
              <a:ea typeface="Century Gothic" charset="0"/>
              <a:cs typeface="Century Gothic" charset="0"/>
            </a:endParaRPr>
          </a:p>
        </p:txBody>
      </p:sp>
      <p:sp>
        <p:nvSpPr>
          <p:cNvPr id="42" name="Rectangle 41"/>
          <p:cNvSpPr/>
          <p:nvPr/>
        </p:nvSpPr>
        <p:spPr>
          <a:xfrm>
            <a:off x="6925972" y="6756566"/>
            <a:ext cx="2903828" cy="734755"/>
          </a:xfrm>
          <a:prstGeom prst="rect">
            <a:avLst/>
          </a:prstGeom>
          <a:solidFill>
            <a:srgbClr val="DAA5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92419">
              <a:lnSpc>
                <a:spcPct val="90000"/>
              </a:lnSpc>
              <a:spcAft>
                <a:spcPct val="35000"/>
              </a:spcAft>
              <a:defRPr/>
            </a:pPr>
            <a:r>
              <a:rPr lang="en-US" sz="1400" b="1" dirty="0">
                <a:solidFill>
                  <a:schemeClr val="bg1"/>
                </a:solidFill>
                <a:latin typeface="Century Gothic" charset="0"/>
                <a:ea typeface="Century Gothic" charset="0"/>
                <a:cs typeface="Century Gothic" charset="0"/>
              </a:rPr>
              <a:t>Routinely analyze and use data</a:t>
            </a:r>
          </a:p>
        </p:txBody>
      </p:sp>
      <p:sp>
        <p:nvSpPr>
          <p:cNvPr id="44" name="Rectangle 43"/>
          <p:cNvSpPr/>
          <p:nvPr/>
        </p:nvSpPr>
        <p:spPr>
          <a:xfrm>
            <a:off x="304800" y="1646927"/>
            <a:ext cx="2903828" cy="1888873"/>
          </a:xfrm>
          <a:prstGeom prst="rect">
            <a:avLst/>
          </a:prstGeom>
          <a:solidFill>
            <a:srgbClr val="232C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spcAft>
                <a:spcPts val="0"/>
              </a:spcAft>
            </a:pPr>
            <a:r>
              <a:rPr lang="en-US" sz="2000" b="1" dirty="0">
                <a:latin typeface="Century Gothic" charset="0"/>
                <a:ea typeface="Century Gothic" charset="0"/>
                <a:cs typeface="Century Gothic" charset="0"/>
              </a:rPr>
              <a:t>Health Facilities</a:t>
            </a:r>
          </a:p>
          <a:p>
            <a:pPr lvl="0" algn="ctr">
              <a:spcAft>
                <a:spcPts val="0"/>
              </a:spcAft>
            </a:pPr>
            <a:r>
              <a:rPr lang="en-US" sz="2000" b="1" dirty="0">
                <a:latin typeface="Century Gothic" charset="0"/>
                <a:ea typeface="Century Gothic" charset="0"/>
                <a:cs typeface="Century Gothic" charset="0"/>
              </a:rPr>
              <a:t>(Service Delivery Sites)</a:t>
            </a:r>
          </a:p>
        </p:txBody>
      </p:sp>
      <p:sp>
        <p:nvSpPr>
          <p:cNvPr id="45" name="Rectangle 44"/>
          <p:cNvSpPr/>
          <p:nvPr/>
        </p:nvSpPr>
        <p:spPr>
          <a:xfrm>
            <a:off x="3600367" y="1646927"/>
            <a:ext cx="2903828" cy="1509272"/>
          </a:xfrm>
          <a:prstGeom prst="rect">
            <a:avLst/>
          </a:prstGeom>
          <a:solidFill>
            <a:srgbClr val="232C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spcAft>
                <a:spcPts val="0"/>
              </a:spcAft>
            </a:pPr>
            <a:r>
              <a:rPr lang="en-US" sz="2000" b="1" dirty="0" smtClean="0">
                <a:latin typeface="Century Gothic" charset="0"/>
                <a:ea typeface="Century Gothic" charset="0"/>
                <a:cs typeface="Century Gothic" charset="0"/>
              </a:rPr>
              <a:t>Intermediate Level</a:t>
            </a:r>
            <a:endParaRPr lang="en-US" sz="2000" b="1" dirty="0">
              <a:latin typeface="Century Gothic" charset="0"/>
              <a:ea typeface="Century Gothic" charset="0"/>
              <a:cs typeface="Century Gothic" charset="0"/>
            </a:endParaRPr>
          </a:p>
        </p:txBody>
      </p:sp>
      <p:sp>
        <p:nvSpPr>
          <p:cNvPr id="46" name="Rectangle 45"/>
          <p:cNvSpPr/>
          <p:nvPr/>
        </p:nvSpPr>
        <p:spPr>
          <a:xfrm>
            <a:off x="6925972" y="1646927"/>
            <a:ext cx="2903828" cy="803058"/>
          </a:xfrm>
          <a:prstGeom prst="rect">
            <a:avLst/>
          </a:prstGeom>
          <a:solidFill>
            <a:srgbClr val="232C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spcAft>
                <a:spcPts val="0"/>
              </a:spcAft>
            </a:pPr>
            <a:r>
              <a:rPr lang="en-US" sz="2000" b="1" dirty="0" smtClean="0">
                <a:latin typeface="Century Gothic" charset="0"/>
                <a:ea typeface="Century Gothic" charset="0"/>
                <a:cs typeface="Century Gothic" charset="0"/>
              </a:rPr>
              <a:t>Central Level</a:t>
            </a:r>
            <a:endParaRPr lang="en-US" sz="2000" b="1" dirty="0">
              <a:latin typeface="Century Gothic" charset="0"/>
              <a:ea typeface="Century Gothic" charset="0"/>
              <a:cs typeface="Century Gothic" charset="0"/>
            </a:endParaRPr>
          </a:p>
        </p:txBody>
      </p:sp>
      <p:sp>
        <p:nvSpPr>
          <p:cNvPr id="2" name="Slide Number Placeholder 1"/>
          <p:cNvSpPr>
            <a:spLocks noGrp="1"/>
          </p:cNvSpPr>
          <p:nvPr>
            <p:ph type="sldNum" sz="quarter" idx="7"/>
          </p:nvPr>
        </p:nvSpPr>
        <p:spPr/>
        <p:txBody>
          <a:bodyPr/>
          <a:lstStyle/>
          <a:p>
            <a:fld id="{B6F15528-21DE-4FAA-801E-634DDDAF4B2B}" type="slidenum">
              <a:rPr lang="en-US" smtClean="0"/>
              <a:pPr/>
              <a:t>10</a:t>
            </a:fld>
            <a:endParaRPr lang="en-US"/>
          </a:p>
        </p:txBody>
      </p:sp>
    </p:spTree>
    <p:extLst>
      <p:ext uri="{BB962C8B-B14F-4D97-AF65-F5344CB8AC3E}">
        <p14:creationId xmlns:p14="http://schemas.microsoft.com/office/powerpoint/2010/main" val="12954628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457200"/>
            <a:ext cx="9703911" cy="430887"/>
          </a:xfrm>
        </p:spPr>
        <p:txBody>
          <a:bodyPr/>
          <a:lstStyle/>
          <a:p>
            <a:pPr eaLnBrk="1" hangingPunct="1"/>
            <a:r>
              <a:rPr lang="en-US" altLang="en-US" dirty="0" smtClean="0"/>
              <a:t>Data Quality Conceptual Framework</a:t>
            </a:r>
          </a:p>
        </p:txBody>
      </p:sp>
      <p:pic>
        <p:nvPicPr>
          <p:cNvPr id="4"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5773" y="1804454"/>
            <a:ext cx="9734027" cy="52994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Slide Number Placeholder 1"/>
          <p:cNvSpPr>
            <a:spLocks noGrp="1"/>
          </p:cNvSpPr>
          <p:nvPr>
            <p:ph type="sldNum" sz="quarter" idx="7"/>
          </p:nvPr>
        </p:nvSpPr>
        <p:spPr/>
        <p:txBody>
          <a:bodyPr/>
          <a:lstStyle/>
          <a:p>
            <a:fld id="{B6F15528-21DE-4FAA-801E-634DDDAF4B2B}" type="slidenum">
              <a:rPr lang="en-US" smtClean="0"/>
              <a:pPr/>
              <a:t>11</a:t>
            </a:fld>
            <a:endParaRPr lang="en-US"/>
          </a:p>
        </p:txBody>
      </p:sp>
    </p:spTree>
    <p:extLst>
      <p:ext uri="{BB962C8B-B14F-4D97-AF65-F5344CB8AC3E}">
        <p14:creationId xmlns:p14="http://schemas.microsoft.com/office/powerpoint/2010/main" val="11735698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381000" y="457200"/>
            <a:ext cx="7772400" cy="430887"/>
          </a:xfrm>
        </p:spPr>
        <p:txBody>
          <a:bodyPr/>
          <a:lstStyle/>
          <a:p>
            <a:pPr eaLnBrk="1" hangingPunct="1"/>
            <a:r>
              <a:rPr lang="en-US" altLang="en-US" dirty="0" smtClean="0"/>
              <a:t>Metrics of Data Quality </a:t>
            </a:r>
          </a:p>
        </p:txBody>
      </p:sp>
      <p:sp>
        <p:nvSpPr>
          <p:cNvPr id="29700" name="Content Placeholder 2"/>
          <p:cNvSpPr>
            <a:spLocks noGrp="1"/>
          </p:cNvSpPr>
          <p:nvPr>
            <p:ph idx="1"/>
          </p:nvPr>
        </p:nvSpPr>
        <p:spPr>
          <a:xfrm>
            <a:off x="381000" y="4850755"/>
            <a:ext cx="9296400" cy="2446824"/>
          </a:xfrm>
        </p:spPr>
        <p:txBody>
          <a:bodyPr/>
          <a:lstStyle/>
          <a:p>
            <a:pPr>
              <a:spcBef>
                <a:spcPct val="0"/>
              </a:spcBef>
              <a:spcAft>
                <a:spcPts val="600"/>
              </a:spcAft>
              <a:defRPr/>
            </a:pPr>
            <a:r>
              <a:rPr lang="en-US" altLang="en-US" b="1" dirty="0" smtClean="0">
                <a:solidFill>
                  <a:srgbClr val="B05A2A"/>
                </a:solidFill>
              </a:rPr>
              <a:t>Completeness and Timeliness of Data: </a:t>
            </a:r>
            <a:r>
              <a:rPr lang="en-US" altLang="en-US" dirty="0" smtClean="0"/>
              <a:t>Availability </a:t>
            </a:r>
            <a:r>
              <a:rPr lang="en-US" altLang="en-US" dirty="0"/>
              <a:t>of </a:t>
            </a:r>
            <a:r>
              <a:rPr lang="en-US" altLang="en-US" dirty="0" smtClean="0"/>
              <a:t>reports and availability </a:t>
            </a:r>
            <a:r>
              <a:rPr lang="en-US" altLang="en-US" dirty="0"/>
              <a:t>of complete </a:t>
            </a:r>
            <a:r>
              <a:rPr lang="en-US" altLang="en-US" dirty="0" smtClean="0"/>
              <a:t>data (up-to-date, available </a:t>
            </a:r>
            <a:r>
              <a:rPr lang="en-US" altLang="en-US" dirty="0"/>
              <a:t>on </a:t>
            </a:r>
            <a:r>
              <a:rPr lang="en-US" altLang="en-US" dirty="0" smtClean="0"/>
              <a:t>time, and found </a:t>
            </a:r>
            <a:r>
              <a:rPr lang="en-US" altLang="en-US" dirty="0"/>
              <a:t>to be </a:t>
            </a:r>
            <a:r>
              <a:rPr lang="en-US" altLang="en-US" dirty="0" smtClean="0"/>
              <a:t>correct)</a:t>
            </a:r>
            <a:endParaRPr lang="en-US" altLang="en-US" dirty="0"/>
          </a:p>
          <a:p>
            <a:pPr>
              <a:spcBef>
                <a:spcPct val="0"/>
              </a:spcBef>
              <a:spcAft>
                <a:spcPts val="600"/>
              </a:spcAft>
              <a:defRPr/>
            </a:pPr>
            <a:r>
              <a:rPr lang="en-US" altLang="en-US" b="1" dirty="0" smtClean="0">
                <a:solidFill>
                  <a:srgbClr val="B05A2A"/>
                </a:solidFill>
              </a:rPr>
              <a:t>Internal Consistency of Reported Data: </a:t>
            </a:r>
            <a:r>
              <a:rPr lang="en-US" altLang="en-US" dirty="0" smtClean="0"/>
              <a:t>Plausibility of reported results, trends over time, and consistency between related indicators and potential outliers</a:t>
            </a:r>
            <a:endParaRPr lang="en-US" altLang="en-US" dirty="0"/>
          </a:p>
          <a:p>
            <a:pPr>
              <a:spcBef>
                <a:spcPct val="0"/>
              </a:spcBef>
              <a:spcAft>
                <a:spcPts val="600"/>
              </a:spcAft>
              <a:defRPr/>
            </a:pPr>
            <a:r>
              <a:rPr lang="en-US" altLang="en-US" b="1" dirty="0" smtClean="0">
                <a:solidFill>
                  <a:srgbClr val="B05A2A"/>
                </a:solidFill>
              </a:rPr>
              <a:t>External Consistency with Other Data Sources: </a:t>
            </a:r>
            <a:r>
              <a:rPr lang="en-US" altLang="en-US" dirty="0" smtClean="0"/>
              <a:t>Level of agreement between two sources of data measuring the same health indicator</a:t>
            </a:r>
            <a:endParaRPr lang="en-US" altLang="en-US" dirty="0"/>
          </a:p>
          <a:p>
            <a:pPr>
              <a:spcBef>
                <a:spcPct val="0"/>
              </a:spcBef>
              <a:spcAft>
                <a:spcPts val="600"/>
              </a:spcAft>
              <a:defRPr/>
            </a:pPr>
            <a:r>
              <a:rPr lang="en-US" altLang="en-US" b="1" dirty="0" smtClean="0">
                <a:solidFill>
                  <a:srgbClr val="B05A2A"/>
                </a:solidFill>
              </a:rPr>
              <a:t>External Comparisons of Population Data: </a:t>
            </a:r>
            <a:r>
              <a:rPr lang="en-US" altLang="en-US" dirty="0" smtClean="0"/>
              <a:t>Consistency between denominators from </a:t>
            </a:r>
            <a:r>
              <a:rPr lang="en-US" altLang="en-US" dirty="0"/>
              <a:t>different sources</a:t>
            </a:r>
            <a:r>
              <a:rPr lang="en-US" altLang="en-US" dirty="0" smtClean="0"/>
              <a:t> used to calculate health indicators</a:t>
            </a:r>
            <a:endParaRPr lang="en-US" altLang="en-US" dirty="0"/>
          </a:p>
        </p:txBody>
      </p:sp>
      <p:sp>
        <p:nvSpPr>
          <p:cNvPr id="2" name="Rectangle 1"/>
          <p:cNvSpPr/>
          <p:nvPr/>
        </p:nvSpPr>
        <p:spPr>
          <a:xfrm>
            <a:off x="4495800" y="1549695"/>
            <a:ext cx="2961549" cy="914400"/>
          </a:xfrm>
          <a:prstGeom prst="rect">
            <a:avLst/>
          </a:prstGeom>
          <a:noFill/>
          <a:ln w="57150">
            <a:solidFill>
              <a:srgbClr val="232C67"/>
            </a:solidFill>
          </a:ln>
        </p:spPr>
        <p:style>
          <a:lnRef idx="2">
            <a:schemeClr val="accent1">
              <a:shade val="50000"/>
            </a:schemeClr>
          </a:lnRef>
          <a:fillRef idx="1">
            <a:schemeClr val="accent1"/>
          </a:fillRef>
          <a:effectRef idx="0">
            <a:schemeClr val="accent1"/>
          </a:effectRef>
          <a:fontRef idx="minor">
            <a:schemeClr val="lt1"/>
          </a:fontRef>
        </p:style>
        <p:txBody>
          <a:bodyPr lIns="101882" tIns="50941" rIns="101882" bIns="50941" anchor="ctr"/>
          <a:lstStyle/>
          <a:p>
            <a:pPr algn="ctr">
              <a:defRPr/>
            </a:pPr>
            <a:endParaRPr lang="en-US"/>
          </a:p>
        </p:txBody>
      </p:sp>
      <p:pic>
        <p:nvPicPr>
          <p:cNvPr id="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45460" y="1549695"/>
            <a:ext cx="5711889" cy="30223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Slide Number Placeholder 2"/>
          <p:cNvSpPr>
            <a:spLocks noGrp="1"/>
          </p:cNvSpPr>
          <p:nvPr>
            <p:ph type="sldNum" sz="quarter" idx="7"/>
          </p:nvPr>
        </p:nvSpPr>
        <p:spPr/>
        <p:txBody>
          <a:bodyPr/>
          <a:lstStyle/>
          <a:p>
            <a:fld id="{B6F15528-21DE-4FAA-801E-634DDDAF4B2B}" type="slidenum">
              <a:rPr lang="en-US" smtClean="0"/>
              <a:pPr/>
              <a:t>12</a:t>
            </a:fld>
            <a:endParaRPr lang="en-US"/>
          </a:p>
        </p:txBody>
      </p:sp>
    </p:spTree>
    <p:extLst>
      <p:ext uri="{BB962C8B-B14F-4D97-AF65-F5344CB8AC3E}">
        <p14:creationId xmlns:p14="http://schemas.microsoft.com/office/powerpoint/2010/main" val="33141845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533400" y="533400"/>
            <a:ext cx="7772400" cy="430887"/>
          </a:xfrm>
        </p:spPr>
        <p:txBody>
          <a:bodyPr/>
          <a:lstStyle/>
          <a:p>
            <a:pPr eaLnBrk="1" hangingPunct="1"/>
            <a:r>
              <a:rPr lang="en-US" altLang="en-US" dirty="0" smtClean="0"/>
              <a:t>Group Work </a:t>
            </a:r>
          </a:p>
        </p:txBody>
      </p:sp>
      <p:sp>
        <p:nvSpPr>
          <p:cNvPr id="6" name="object 11"/>
          <p:cNvSpPr txBox="1">
            <a:spLocks noChangeArrowheads="1"/>
          </p:cNvSpPr>
          <p:nvPr/>
        </p:nvSpPr>
        <p:spPr bwMode="auto">
          <a:xfrm>
            <a:off x="434340" y="1828800"/>
            <a:ext cx="947166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12700" eaLnBrk="0" hangingPunct="0">
              <a:spcBef>
                <a:spcPct val="20000"/>
              </a:spcBef>
              <a:buFont typeface="Arial" pitchFamily="34" charset="0"/>
              <a:buChar char="•"/>
              <a:defRPr sz="3200">
                <a:solidFill>
                  <a:srgbClr val="5F5F5F"/>
                </a:solidFill>
                <a:latin typeface="Gill Sans MT" pitchFamily="34" charset="0"/>
                <a:cs typeface="Arial" pitchFamily="34" charset="0"/>
              </a:defRPr>
            </a:lvl1pPr>
            <a:lvl2pPr marL="742950" indent="-285750" eaLnBrk="0" hangingPunct="0">
              <a:spcBef>
                <a:spcPct val="20000"/>
              </a:spcBef>
              <a:buFont typeface="Arial" pitchFamily="34" charset="0"/>
              <a:buChar char="•"/>
              <a:defRPr sz="2800">
                <a:solidFill>
                  <a:srgbClr val="5F5F5F"/>
                </a:solidFill>
                <a:latin typeface="Gill Sans MT" pitchFamily="34" charset="0"/>
                <a:cs typeface="Arial" pitchFamily="34" charset="0"/>
              </a:defRPr>
            </a:lvl2pPr>
            <a:lvl3pPr marL="1143000" indent="-228600" eaLnBrk="0" hangingPunct="0">
              <a:spcBef>
                <a:spcPct val="20000"/>
              </a:spcBef>
              <a:buFont typeface="Arial" pitchFamily="34" charset="0"/>
              <a:buChar char="•"/>
              <a:defRPr sz="2400">
                <a:solidFill>
                  <a:srgbClr val="5F5F5F"/>
                </a:solidFill>
                <a:latin typeface="Gill Sans MT" pitchFamily="34" charset="0"/>
                <a:cs typeface="Arial" pitchFamily="34" charset="0"/>
              </a:defRPr>
            </a:lvl3pPr>
            <a:lvl4pPr marL="1600200" indent="-228600" eaLnBrk="0" hangingPunct="0">
              <a:spcBef>
                <a:spcPct val="20000"/>
              </a:spcBef>
              <a:buFont typeface="Arial" pitchFamily="34" charset="0"/>
              <a:buChar char="•"/>
              <a:defRPr sz="2000">
                <a:solidFill>
                  <a:srgbClr val="5F5F5F"/>
                </a:solidFill>
                <a:latin typeface="Gill Sans MT" pitchFamily="34" charset="0"/>
                <a:cs typeface="Arial" pitchFamily="34" charset="0"/>
              </a:defRPr>
            </a:lvl4pPr>
            <a:lvl5pPr marL="2057400" indent="-228600" eaLnBrk="0" hangingPunct="0">
              <a:spcBef>
                <a:spcPct val="20000"/>
              </a:spcBef>
              <a:buFont typeface="Arial" pitchFamily="34" charset="0"/>
              <a:buChar char="•"/>
              <a:defRPr sz="2000">
                <a:solidFill>
                  <a:srgbClr val="5F5F5F"/>
                </a:solidFill>
                <a:latin typeface="Gill Sans MT" pitchFamily="34" charset="0"/>
                <a:cs typeface="Arial" pitchFamily="34" charset="0"/>
              </a:defRPr>
            </a:lvl5pPr>
            <a:lvl6pPr marL="2514600" indent="-228600" eaLnBrk="0" fontAlgn="base" hangingPunct="0">
              <a:spcBef>
                <a:spcPct val="20000"/>
              </a:spcBef>
              <a:spcAft>
                <a:spcPct val="0"/>
              </a:spcAft>
              <a:buFont typeface="Arial" pitchFamily="34" charset="0"/>
              <a:buChar char="•"/>
              <a:defRPr sz="2000">
                <a:solidFill>
                  <a:srgbClr val="5F5F5F"/>
                </a:solidFill>
                <a:latin typeface="Gill Sans MT" pitchFamily="34" charset="0"/>
                <a:cs typeface="Arial" pitchFamily="34" charset="0"/>
              </a:defRPr>
            </a:lvl6pPr>
            <a:lvl7pPr marL="2971800" indent="-228600" eaLnBrk="0" fontAlgn="base" hangingPunct="0">
              <a:spcBef>
                <a:spcPct val="20000"/>
              </a:spcBef>
              <a:spcAft>
                <a:spcPct val="0"/>
              </a:spcAft>
              <a:buFont typeface="Arial" pitchFamily="34" charset="0"/>
              <a:buChar char="•"/>
              <a:defRPr sz="2000">
                <a:solidFill>
                  <a:srgbClr val="5F5F5F"/>
                </a:solidFill>
                <a:latin typeface="Gill Sans MT" pitchFamily="34" charset="0"/>
                <a:cs typeface="Arial" pitchFamily="34" charset="0"/>
              </a:defRPr>
            </a:lvl7pPr>
            <a:lvl8pPr marL="3429000" indent="-228600" eaLnBrk="0" fontAlgn="base" hangingPunct="0">
              <a:spcBef>
                <a:spcPct val="20000"/>
              </a:spcBef>
              <a:spcAft>
                <a:spcPct val="0"/>
              </a:spcAft>
              <a:buFont typeface="Arial" pitchFamily="34" charset="0"/>
              <a:buChar char="•"/>
              <a:defRPr sz="2000">
                <a:solidFill>
                  <a:srgbClr val="5F5F5F"/>
                </a:solidFill>
                <a:latin typeface="Gill Sans MT" pitchFamily="34" charset="0"/>
                <a:cs typeface="Arial" pitchFamily="34" charset="0"/>
              </a:defRPr>
            </a:lvl8pPr>
            <a:lvl9pPr marL="3886200" indent="-228600" eaLnBrk="0" fontAlgn="base" hangingPunct="0">
              <a:spcBef>
                <a:spcPct val="20000"/>
              </a:spcBef>
              <a:spcAft>
                <a:spcPct val="0"/>
              </a:spcAft>
              <a:buFont typeface="Arial" pitchFamily="34" charset="0"/>
              <a:buChar char="•"/>
              <a:defRPr sz="2000">
                <a:solidFill>
                  <a:srgbClr val="5F5F5F"/>
                </a:solidFill>
                <a:latin typeface="Gill Sans MT" pitchFamily="34" charset="0"/>
                <a:cs typeface="Arial" pitchFamily="34" charset="0"/>
              </a:defRPr>
            </a:lvl9pPr>
          </a:lstStyle>
          <a:p>
            <a:pPr eaLnBrk="1" fontAlgn="base" hangingPunct="1">
              <a:spcBef>
                <a:spcPts val="154"/>
              </a:spcBef>
              <a:spcAft>
                <a:spcPct val="0"/>
              </a:spcAft>
              <a:buNone/>
            </a:pPr>
            <a:r>
              <a:rPr lang="en-US" altLang="en-US" sz="2800" dirty="0" smtClean="0">
                <a:solidFill>
                  <a:schemeClr val="tx1"/>
                </a:solidFill>
                <a:latin typeface="Century Gothic" charset="0"/>
                <a:ea typeface="Century Gothic" charset="0"/>
                <a:cs typeface="Century Gothic" charset="0"/>
              </a:rPr>
              <a:t>Instructions:</a:t>
            </a:r>
          </a:p>
          <a:p>
            <a:pPr marL="469900" indent="-457200" eaLnBrk="1" fontAlgn="base" hangingPunct="1">
              <a:spcAft>
                <a:spcPct val="0"/>
              </a:spcAft>
            </a:pPr>
            <a:r>
              <a:rPr lang="en-US" altLang="en-US" sz="2800" dirty="0">
                <a:solidFill>
                  <a:schemeClr val="tx1"/>
                </a:solidFill>
                <a:latin typeface="Century Gothic" charset="0"/>
                <a:ea typeface="Century Gothic" charset="0"/>
                <a:cs typeface="Century Gothic" charset="0"/>
              </a:rPr>
              <a:t>In </a:t>
            </a:r>
            <a:r>
              <a:rPr lang="en-US" altLang="en-US" sz="2800" dirty="0" smtClean="0">
                <a:solidFill>
                  <a:schemeClr val="tx1"/>
                </a:solidFill>
                <a:latin typeface="Century Gothic" charset="0"/>
                <a:ea typeface="Century Gothic" charset="0"/>
                <a:cs typeface="Century Gothic" charset="0"/>
              </a:rPr>
              <a:t>your small subgroups, identify the five most common problems that you think affect data quality.</a:t>
            </a:r>
          </a:p>
          <a:p>
            <a:pPr marL="469900" indent="-457200" eaLnBrk="1" fontAlgn="base" hangingPunct="1">
              <a:spcAft>
                <a:spcPct val="0"/>
              </a:spcAft>
            </a:pPr>
            <a:r>
              <a:rPr lang="en-US" altLang="en-US" sz="2800" dirty="0" smtClean="0">
                <a:solidFill>
                  <a:schemeClr val="tx1"/>
                </a:solidFill>
                <a:latin typeface="Century Gothic" charset="0"/>
                <a:ea typeface="Century Gothic" charset="0"/>
                <a:cs typeface="Century Gothic" charset="0"/>
              </a:rPr>
              <a:t>For each problem</a:t>
            </a:r>
            <a:r>
              <a:rPr lang="en-US" altLang="en-US" sz="2800" dirty="0">
                <a:solidFill>
                  <a:schemeClr val="tx1"/>
                </a:solidFill>
                <a:latin typeface="Century Gothic" charset="0"/>
                <a:ea typeface="Century Gothic" charset="0"/>
                <a:cs typeface="Century Gothic" charset="0"/>
              </a:rPr>
              <a:t>,</a:t>
            </a:r>
            <a:r>
              <a:rPr lang="en-US" altLang="en-US" sz="2800" dirty="0" smtClean="0">
                <a:solidFill>
                  <a:schemeClr val="tx1"/>
                </a:solidFill>
                <a:latin typeface="Century Gothic" charset="0"/>
                <a:ea typeface="Century Gothic" charset="0"/>
                <a:cs typeface="Century Gothic" charset="0"/>
              </a:rPr>
              <a:t> propose actions that could lead to improvements in data quality.</a:t>
            </a:r>
            <a:endParaRPr lang="en-US" altLang="en-US" sz="2800" dirty="0">
              <a:solidFill>
                <a:schemeClr val="tx1"/>
              </a:solidFill>
              <a:latin typeface="Century Gothic" charset="0"/>
              <a:ea typeface="Century Gothic" charset="0"/>
              <a:cs typeface="Century Gothic" charset="0"/>
            </a:endParaRPr>
          </a:p>
          <a:p>
            <a:pPr marL="469900" indent="-457200" eaLnBrk="1" fontAlgn="base" hangingPunct="1">
              <a:spcAft>
                <a:spcPct val="0"/>
              </a:spcAft>
            </a:pPr>
            <a:r>
              <a:rPr lang="en-US" altLang="en-US" sz="2800" dirty="0">
                <a:solidFill>
                  <a:schemeClr val="tx1"/>
                </a:solidFill>
                <a:latin typeface="Century Gothic" charset="0"/>
                <a:ea typeface="Century Gothic" charset="0"/>
                <a:cs typeface="Century Gothic" charset="0"/>
              </a:rPr>
              <a:t>You have </a:t>
            </a:r>
            <a:r>
              <a:rPr lang="en-US" altLang="en-US" sz="2800" dirty="0" smtClean="0">
                <a:solidFill>
                  <a:schemeClr val="tx1"/>
                </a:solidFill>
                <a:latin typeface="Century Gothic" charset="0"/>
                <a:ea typeface="Century Gothic" charset="0"/>
                <a:cs typeface="Century Gothic" charset="0"/>
              </a:rPr>
              <a:t>15 </a:t>
            </a:r>
            <a:r>
              <a:rPr lang="en-US" altLang="en-US" sz="2800" dirty="0">
                <a:solidFill>
                  <a:schemeClr val="tx1"/>
                </a:solidFill>
                <a:latin typeface="Century Gothic" charset="0"/>
                <a:ea typeface="Century Gothic" charset="0"/>
                <a:cs typeface="Century Gothic" charset="0"/>
              </a:rPr>
              <a:t>minutes </a:t>
            </a:r>
            <a:r>
              <a:rPr lang="en-US" altLang="en-US" sz="2800" dirty="0" smtClean="0">
                <a:solidFill>
                  <a:schemeClr val="tx1"/>
                </a:solidFill>
                <a:latin typeface="Century Gothic" charset="0"/>
                <a:ea typeface="Century Gothic" charset="0"/>
                <a:cs typeface="Century Gothic" charset="0"/>
              </a:rPr>
              <a:t>to discuss in your subgroups before reporting back for plenary discussion.</a:t>
            </a:r>
            <a:endParaRPr lang="en-US" altLang="en-US" sz="2800" dirty="0">
              <a:solidFill>
                <a:schemeClr val="tx1"/>
              </a:solidFill>
              <a:latin typeface="Century Gothic" charset="0"/>
              <a:ea typeface="Century Gothic" charset="0"/>
              <a:cs typeface="Century Gothic" charset="0"/>
            </a:endParaRPr>
          </a:p>
          <a:p>
            <a:pPr marL="469900" indent="-457200" eaLnBrk="1" fontAlgn="base" hangingPunct="1">
              <a:spcBef>
                <a:spcPts val="154"/>
              </a:spcBef>
              <a:spcAft>
                <a:spcPct val="0"/>
              </a:spcAft>
              <a:buFont typeface="Wingdings" panose="05000000000000000000" pitchFamily="2" charset="2"/>
              <a:buChar char="§"/>
            </a:pPr>
            <a:endParaRPr lang="en-US" altLang="en-US" sz="2800" dirty="0" smtClean="0">
              <a:solidFill>
                <a:schemeClr val="tx1"/>
              </a:solidFill>
              <a:latin typeface="Century Gothic" charset="0"/>
              <a:ea typeface="Century Gothic" charset="0"/>
              <a:cs typeface="Century Gothic" charset="0"/>
            </a:endParaRPr>
          </a:p>
        </p:txBody>
      </p:sp>
      <p:sp>
        <p:nvSpPr>
          <p:cNvPr id="2" name="Slide Number Placeholder 1"/>
          <p:cNvSpPr>
            <a:spLocks noGrp="1"/>
          </p:cNvSpPr>
          <p:nvPr>
            <p:ph type="sldNum" sz="quarter" idx="7"/>
          </p:nvPr>
        </p:nvSpPr>
        <p:spPr/>
        <p:txBody>
          <a:bodyPr/>
          <a:lstStyle/>
          <a:p>
            <a:fld id="{B6F15528-21DE-4FAA-801E-634DDDAF4B2B}" type="slidenum">
              <a:rPr lang="en-US" smtClean="0"/>
              <a:pPr/>
              <a:t>13</a:t>
            </a:fld>
            <a:endParaRPr lang="en-US"/>
          </a:p>
        </p:txBody>
      </p:sp>
    </p:spTree>
    <p:extLst>
      <p:ext uri="{BB962C8B-B14F-4D97-AF65-F5344CB8AC3E}">
        <p14:creationId xmlns:p14="http://schemas.microsoft.com/office/powerpoint/2010/main" val="8165837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502761" y="304801"/>
            <a:ext cx="9784239" cy="1295400"/>
          </a:xfrm>
        </p:spPr>
        <p:txBody>
          <a:bodyPr>
            <a:noAutofit/>
          </a:bodyPr>
          <a:lstStyle/>
          <a:p>
            <a:pPr algn="l" eaLnBrk="1" hangingPunct="1">
              <a:defRPr/>
            </a:pPr>
            <a:r>
              <a:rPr lang="en-US" altLang="en-US" dirty="0" smtClean="0"/>
              <a:t>Most Common </a:t>
            </a:r>
            <a:r>
              <a:rPr lang="en-US" altLang="en-US"/>
              <a:t>Problems </a:t>
            </a:r>
            <a:r>
              <a:rPr lang="en-US" altLang="en-US" smtClean="0"/>
              <a:t>Affecting Data Quality </a:t>
            </a:r>
            <a:br>
              <a:rPr lang="en-US" altLang="en-US" smtClean="0"/>
            </a:br>
            <a:r>
              <a:rPr lang="en-US" altLang="en-US" smtClean="0"/>
              <a:t>across </a:t>
            </a:r>
            <a:r>
              <a:rPr lang="en-US" altLang="en-US" dirty="0" smtClean="0"/>
              <a:t>System </a:t>
            </a:r>
            <a:r>
              <a:rPr lang="en-US" altLang="en-US" dirty="0"/>
              <a:t>L</a:t>
            </a:r>
            <a:r>
              <a:rPr lang="en-US" altLang="en-US" dirty="0" smtClean="0"/>
              <a:t>evels</a:t>
            </a:r>
            <a:endParaRPr lang="en-US" altLang="en-US" dirty="0"/>
          </a:p>
        </p:txBody>
      </p:sp>
      <p:sp>
        <p:nvSpPr>
          <p:cNvPr id="5" name="Text Box 3"/>
          <p:cNvSpPr txBox="1">
            <a:spLocks noChangeArrowheads="1"/>
          </p:cNvSpPr>
          <p:nvPr/>
        </p:nvSpPr>
        <p:spPr bwMode="auto">
          <a:xfrm>
            <a:off x="304800" y="1600201"/>
            <a:ext cx="9304020" cy="5791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882" tIns="50941" rIns="101882" bIns="50941"/>
          <a:lstStyle>
            <a:lvl1pPr marL="342900" indent="-342900" defTabSz="912813" eaLnBrk="0" hangingPunct="0">
              <a:tabLst>
                <a:tab pos="176213" algn="l"/>
              </a:tabLst>
              <a:defRPr>
                <a:solidFill>
                  <a:schemeClr val="tx1"/>
                </a:solidFill>
                <a:latin typeface="Arial" charset="0"/>
              </a:defRPr>
            </a:lvl1pPr>
            <a:lvl2pPr marL="742950" indent="-285750" defTabSz="912813" eaLnBrk="0" hangingPunct="0">
              <a:tabLst>
                <a:tab pos="176213" algn="l"/>
              </a:tabLst>
              <a:defRPr>
                <a:solidFill>
                  <a:schemeClr val="tx1"/>
                </a:solidFill>
                <a:latin typeface="Arial" charset="0"/>
              </a:defRPr>
            </a:lvl2pPr>
            <a:lvl3pPr marL="1143000" indent="-228600" defTabSz="912813" eaLnBrk="0" hangingPunct="0">
              <a:tabLst>
                <a:tab pos="176213" algn="l"/>
              </a:tabLst>
              <a:defRPr>
                <a:solidFill>
                  <a:schemeClr val="tx1"/>
                </a:solidFill>
                <a:latin typeface="Arial" charset="0"/>
              </a:defRPr>
            </a:lvl3pPr>
            <a:lvl4pPr marL="1600200" indent="-228600" defTabSz="912813" eaLnBrk="0" hangingPunct="0">
              <a:tabLst>
                <a:tab pos="176213" algn="l"/>
              </a:tabLst>
              <a:defRPr>
                <a:solidFill>
                  <a:schemeClr val="tx1"/>
                </a:solidFill>
                <a:latin typeface="Arial" charset="0"/>
              </a:defRPr>
            </a:lvl4pPr>
            <a:lvl5pPr marL="2057400" indent="-228600" defTabSz="912813" eaLnBrk="0" hangingPunct="0">
              <a:tabLst>
                <a:tab pos="176213" algn="l"/>
              </a:tabLst>
              <a:defRPr>
                <a:solidFill>
                  <a:schemeClr val="tx1"/>
                </a:solidFill>
                <a:latin typeface="Arial" charset="0"/>
              </a:defRPr>
            </a:lvl5pPr>
            <a:lvl6pPr marL="2514600" indent="-228600" defTabSz="912813" eaLnBrk="0" fontAlgn="base" hangingPunct="0">
              <a:spcBef>
                <a:spcPct val="0"/>
              </a:spcBef>
              <a:spcAft>
                <a:spcPct val="0"/>
              </a:spcAft>
              <a:tabLst>
                <a:tab pos="176213" algn="l"/>
              </a:tabLst>
              <a:defRPr>
                <a:solidFill>
                  <a:schemeClr val="tx1"/>
                </a:solidFill>
                <a:latin typeface="Arial" charset="0"/>
              </a:defRPr>
            </a:lvl6pPr>
            <a:lvl7pPr marL="2971800" indent="-228600" defTabSz="912813" eaLnBrk="0" fontAlgn="base" hangingPunct="0">
              <a:spcBef>
                <a:spcPct val="0"/>
              </a:spcBef>
              <a:spcAft>
                <a:spcPct val="0"/>
              </a:spcAft>
              <a:tabLst>
                <a:tab pos="176213" algn="l"/>
              </a:tabLst>
              <a:defRPr>
                <a:solidFill>
                  <a:schemeClr val="tx1"/>
                </a:solidFill>
                <a:latin typeface="Arial" charset="0"/>
              </a:defRPr>
            </a:lvl7pPr>
            <a:lvl8pPr marL="3429000" indent="-228600" defTabSz="912813" eaLnBrk="0" fontAlgn="base" hangingPunct="0">
              <a:spcBef>
                <a:spcPct val="0"/>
              </a:spcBef>
              <a:spcAft>
                <a:spcPct val="0"/>
              </a:spcAft>
              <a:tabLst>
                <a:tab pos="176213" algn="l"/>
              </a:tabLst>
              <a:defRPr>
                <a:solidFill>
                  <a:schemeClr val="tx1"/>
                </a:solidFill>
                <a:latin typeface="Arial" charset="0"/>
              </a:defRPr>
            </a:lvl8pPr>
            <a:lvl9pPr marL="3886200" indent="-228600" defTabSz="912813" eaLnBrk="0" fontAlgn="base" hangingPunct="0">
              <a:spcBef>
                <a:spcPct val="0"/>
              </a:spcBef>
              <a:spcAft>
                <a:spcPct val="0"/>
              </a:spcAft>
              <a:tabLst>
                <a:tab pos="176213" algn="l"/>
              </a:tabLst>
              <a:defRPr>
                <a:solidFill>
                  <a:schemeClr val="tx1"/>
                </a:solidFill>
                <a:latin typeface="Arial" charset="0"/>
              </a:defRPr>
            </a:lvl9pPr>
          </a:lstStyle>
          <a:p>
            <a:pPr marL="457200" indent="-457200" eaLnBrk="1" hangingPunct="1">
              <a:spcBef>
                <a:spcPts val="669"/>
              </a:spcBef>
              <a:buClr>
                <a:schemeClr val="tx1">
                  <a:lumMod val="65000"/>
                  <a:lumOff val="35000"/>
                </a:schemeClr>
              </a:buClr>
              <a:buSzPct val="125000"/>
              <a:defRPr/>
            </a:pPr>
            <a:r>
              <a:rPr lang="en-US" sz="2000" b="1" dirty="0" smtClean="0">
                <a:latin typeface="Century Gothic" charset="0"/>
                <a:ea typeface="Century Gothic" charset="0"/>
                <a:cs typeface="Century Gothic" charset="0"/>
              </a:rPr>
              <a:t>Technical determinants</a:t>
            </a:r>
          </a:p>
          <a:p>
            <a:pPr marL="857250" lvl="1" indent="-457200" eaLnBrk="1" hangingPunct="1">
              <a:spcBef>
                <a:spcPts val="669"/>
              </a:spcBef>
              <a:buClr>
                <a:schemeClr val="tx1">
                  <a:lumMod val="65000"/>
                  <a:lumOff val="35000"/>
                </a:schemeClr>
              </a:buClr>
              <a:buSzPct val="125000"/>
              <a:buFont typeface="Arial" charset="0"/>
              <a:buChar char="•"/>
              <a:defRPr/>
            </a:pPr>
            <a:r>
              <a:rPr lang="en-US" sz="2000" dirty="0" smtClean="0">
                <a:latin typeface="Century Gothic" charset="0"/>
                <a:ea typeface="Century Gothic" charset="0"/>
                <a:cs typeface="Century Gothic" charset="0"/>
              </a:rPr>
              <a:t>Lack </a:t>
            </a:r>
            <a:r>
              <a:rPr lang="en-US" sz="2000" dirty="0">
                <a:latin typeface="Century Gothic" charset="0"/>
                <a:ea typeface="Century Gothic" charset="0"/>
                <a:cs typeface="Century Gothic" charset="0"/>
              </a:rPr>
              <a:t>of guidelines to fill out the </a:t>
            </a:r>
            <a:r>
              <a:rPr lang="en-US" sz="2000" dirty="0" smtClean="0">
                <a:latin typeface="Century Gothic" charset="0"/>
                <a:ea typeface="Century Gothic" charset="0"/>
                <a:cs typeface="Century Gothic" charset="0"/>
              </a:rPr>
              <a:t>data </a:t>
            </a:r>
            <a:r>
              <a:rPr lang="en-US" sz="2000" dirty="0">
                <a:latin typeface="Century Gothic" charset="0"/>
                <a:ea typeface="Century Gothic" charset="0"/>
                <a:cs typeface="Century Gothic" charset="0"/>
              </a:rPr>
              <a:t>sources and reporting </a:t>
            </a:r>
            <a:r>
              <a:rPr lang="en-US" sz="2000" dirty="0" smtClean="0">
                <a:latin typeface="Century Gothic" charset="0"/>
                <a:ea typeface="Century Gothic" charset="0"/>
                <a:cs typeface="Century Gothic" charset="0"/>
              </a:rPr>
              <a:t>forms</a:t>
            </a:r>
          </a:p>
          <a:p>
            <a:pPr marL="857250" lvl="1" indent="-457200" eaLnBrk="1" hangingPunct="1">
              <a:spcBef>
                <a:spcPts val="669"/>
              </a:spcBef>
              <a:buClr>
                <a:schemeClr val="tx1">
                  <a:lumMod val="65000"/>
                  <a:lumOff val="35000"/>
                </a:schemeClr>
              </a:buClr>
              <a:buSzPct val="125000"/>
              <a:buFont typeface="Arial" charset="0"/>
              <a:buChar char="•"/>
              <a:defRPr/>
            </a:pPr>
            <a:r>
              <a:rPr lang="en-US" sz="2000" dirty="0" smtClean="0">
                <a:latin typeface="Century Gothic" charset="0"/>
                <a:ea typeface="Century Gothic" charset="0"/>
                <a:cs typeface="Century Gothic" charset="0"/>
              </a:rPr>
              <a:t>Data collection and reporting forms are not standardized </a:t>
            </a:r>
          </a:p>
          <a:p>
            <a:pPr marL="857250" lvl="1" indent="-457200" eaLnBrk="1" hangingPunct="1">
              <a:spcBef>
                <a:spcPts val="669"/>
              </a:spcBef>
              <a:buClr>
                <a:schemeClr val="tx1">
                  <a:lumMod val="65000"/>
                  <a:lumOff val="35000"/>
                </a:schemeClr>
              </a:buClr>
              <a:buSzPct val="125000"/>
              <a:buFont typeface="Arial" charset="0"/>
              <a:buChar char="•"/>
              <a:defRPr/>
            </a:pPr>
            <a:r>
              <a:rPr lang="en-US" sz="2000" dirty="0" smtClean="0">
                <a:latin typeface="Century Gothic" charset="0"/>
                <a:ea typeface="Century Gothic" charset="0"/>
                <a:cs typeface="Century Gothic" charset="0"/>
              </a:rPr>
              <a:t>Complex design of data collection and reporting tools</a:t>
            </a:r>
            <a:endParaRPr lang="en-US" sz="2000" dirty="0">
              <a:latin typeface="Century Gothic" charset="0"/>
              <a:ea typeface="Century Gothic" charset="0"/>
              <a:cs typeface="Century Gothic" charset="0"/>
            </a:endParaRPr>
          </a:p>
          <a:p>
            <a:pPr marL="457200" indent="-457200" eaLnBrk="1" hangingPunct="1">
              <a:spcBef>
                <a:spcPts val="669"/>
              </a:spcBef>
              <a:buClr>
                <a:schemeClr val="tx1">
                  <a:lumMod val="65000"/>
                  <a:lumOff val="35000"/>
                </a:schemeClr>
              </a:buClr>
              <a:buSzPct val="125000"/>
              <a:defRPr/>
            </a:pPr>
            <a:r>
              <a:rPr lang="en-US" sz="2000" b="1" dirty="0" smtClean="0">
                <a:latin typeface="Century Gothic" charset="0"/>
                <a:ea typeface="Century Gothic" charset="0"/>
                <a:cs typeface="Century Gothic" charset="0"/>
              </a:rPr>
              <a:t>Behavioral determinants</a:t>
            </a:r>
          </a:p>
          <a:p>
            <a:pPr marL="857250" lvl="1" indent="-457200" eaLnBrk="1" hangingPunct="1">
              <a:spcBef>
                <a:spcPts val="669"/>
              </a:spcBef>
              <a:buClr>
                <a:schemeClr val="tx1">
                  <a:lumMod val="65000"/>
                  <a:lumOff val="35000"/>
                </a:schemeClr>
              </a:buClr>
              <a:buSzPct val="125000"/>
              <a:buFont typeface="Arial" charset="0"/>
              <a:buChar char="•"/>
              <a:defRPr/>
            </a:pPr>
            <a:r>
              <a:rPr lang="en-US" sz="2000" dirty="0" smtClean="0">
                <a:latin typeface="Century Gothic" charset="0"/>
                <a:ea typeface="Century Gothic" charset="0"/>
                <a:cs typeface="Century Gothic" charset="0"/>
              </a:rPr>
              <a:t>Personnel </a:t>
            </a:r>
            <a:r>
              <a:rPr lang="en-US" sz="2000" dirty="0">
                <a:latin typeface="Century Gothic" charset="0"/>
                <a:ea typeface="Century Gothic" charset="0"/>
                <a:cs typeface="Century Gothic" charset="0"/>
              </a:rPr>
              <a:t>not trained in the use of </a:t>
            </a:r>
            <a:r>
              <a:rPr lang="en-US" sz="2000" dirty="0" smtClean="0">
                <a:latin typeface="Century Gothic" charset="0"/>
                <a:ea typeface="Century Gothic" charset="0"/>
                <a:cs typeface="Century Gothic" charset="0"/>
              </a:rPr>
              <a:t>data </a:t>
            </a:r>
            <a:r>
              <a:rPr lang="en-US" sz="2000" dirty="0">
                <a:latin typeface="Century Gothic" charset="0"/>
                <a:ea typeface="Century Gothic" charset="0"/>
                <a:cs typeface="Century Gothic" charset="0"/>
              </a:rPr>
              <a:t>sources </a:t>
            </a:r>
            <a:r>
              <a:rPr lang="en-US" sz="2000" dirty="0" smtClean="0">
                <a:latin typeface="Century Gothic" charset="0"/>
                <a:ea typeface="Century Gothic" charset="0"/>
                <a:cs typeface="Century Gothic" charset="0"/>
              </a:rPr>
              <a:t>&amp; reporting </a:t>
            </a:r>
            <a:r>
              <a:rPr lang="en-US" sz="2000" dirty="0">
                <a:latin typeface="Century Gothic" charset="0"/>
                <a:ea typeface="Century Gothic" charset="0"/>
                <a:cs typeface="Century Gothic" charset="0"/>
              </a:rPr>
              <a:t>forms</a:t>
            </a:r>
          </a:p>
          <a:p>
            <a:pPr marL="857250" lvl="1" indent="-457200" eaLnBrk="1" hangingPunct="1">
              <a:spcBef>
                <a:spcPts val="669"/>
              </a:spcBef>
              <a:buClr>
                <a:schemeClr val="tx1">
                  <a:lumMod val="65000"/>
                  <a:lumOff val="35000"/>
                </a:schemeClr>
              </a:buClr>
              <a:buSzPct val="125000"/>
              <a:buFont typeface="Arial" charset="0"/>
              <a:buChar char="•"/>
              <a:defRPr/>
            </a:pPr>
            <a:r>
              <a:rPr lang="en-US" sz="2000" dirty="0">
                <a:latin typeface="Century Gothic" charset="0"/>
                <a:ea typeface="Century Gothic" charset="0"/>
                <a:cs typeface="Century Gothic" charset="0"/>
              </a:rPr>
              <a:t>Misunderstanding </a:t>
            </a:r>
            <a:r>
              <a:rPr lang="en-US" sz="2000" dirty="0" smtClean="0">
                <a:latin typeface="Century Gothic" charset="0"/>
                <a:ea typeface="Century Gothic" charset="0"/>
                <a:cs typeface="Century Gothic" charset="0"/>
              </a:rPr>
              <a:t>of </a:t>
            </a:r>
            <a:r>
              <a:rPr lang="en-US" sz="2000" dirty="0">
                <a:latin typeface="Century Gothic" charset="0"/>
                <a:ea typeface="Century Gothic" charset="0"/>
                <a:cs typeface="Century Gothic" charset="0"/>
              </a:rPr>
              <a:t>how to compile </a:t>
            </a:r>
            <a:r>
              <a:rPr lang="en-US" sz="2000" dirty="0" smtClean="0">
                <a:latin typeface="Century Gothic" charset="0"/>
                <a:ea typeface="Century Gothic" charset="0"/>
                <a:cs typeface="Century Gothic" charset="0"/>
              </a:rPr>
              <a:t>data</a:t>
            </a:r>
            <a:r>
              <a:rPr lang="en-US" sz="2000" dirty="0">
                <a:latin typeface="Century Gothic" charset="0"/>
                <a:ea typeface="Century Gothic" charset="0"/>
                <a:cs typeface="Century Gothic" charset="0"/>
              </a:rPr>
              <a:t>, use </a:t>
            </a:r>
            <a:r>
              <a:rPr lang="en-US" sz="2000" dirty="0" smtClean="0">
                <a:latin typeface="Century Gothic" charset="0"/>
                <a:ea typeface="Century Gothic" charset="0"/>
                <a:cs typeface="Century Gothic" charset="0"/>
              </a:rPr>
              <a:t>tally sheets, </a:t>
            </a:r>
            <a:r>
              <a:rPr lang="en-US" sz="2000" dirty="0">
                <a:latin typeface="Century Gothic" charset="0"/>
                <a:ea typeface="Century Gothic" charset="0"/>
                <a:cs typeface="Century Gothic" charset="0"/>
              </a:rPr>
              <a:t>and </a:t>
            </a:r>
            <a:r>
              <a:rPr lang="en-US" sz="2000" dirty="0" smtClean="0">
                <a:latin typeface="Century Gothic" charset="0"/>
                <a:ea typeface="Century Gothic" charset="0"/>
                <a:cs typeface="Century Gothic" charset="0"/>
              </a:rPr>
              <a:t>prepare </a:t>
            </a:r>
            <a:r>
              <a:rPr lang="en-US" sz="2000" dirty="0">
                <a:latin typeface="Century Gothic" charset="0"/>
                <a:ea typeface="Century Gothic" charset="0"/>
                <a:cs typeface="Century Gothic" charset="0"/>
              </a:rPr>
              <a:t>reports</a:t>
            </a:r>
          </a:p>
          <a:p>
            <a:pPr marL="857250" lvl="1" indent="-457200" eaLnBrk="1" hangingPunct="1">
              <a:spcBef>
                <a:spcPts val="669"/>
              </a:spcBef>
              <a:buClr>
                <a:schemeClr val="tx1">
                  <a:lumMod val="65000"/>
                  <a:lumOff val="35000"/>
                </a:schemeClr>
              </a:buClr>
              <a:buSzPct val="125000"/>
              <a:buFont typeface="Arial" charset="0"/>
              <a:buChar char="•"/>
              <a:defRPr/>
            </a:pPr>
            <a:r>
              <a:rPr lang="en-US" sz="2000" dirty="0" smtClean="0">
                <a:latin typeface="Century Gothic" charset="0"/>
                <a:ea typeface="Century Gothic" charset="0"/>
                <a:cs typeface="Century Gothic" charset="0"/>
              </a:rPr>
              <a:t>Math errors occur </a:t>
            </a:r>
            <a:r>
              <a:rPr lang="en-US" sz="2000" dirty="0">
                <a:latin typeface="Century Gothic" charset="0"/>
                <a:ea typeface="Century Gothic" charset="0"/>
                <a:cs typeface="Century Gothic" charset="0"/>
              </a:rPr>
              <a:t>during data consolidation from data </a:t>
            </a:r>
            <a:r>
              <a:rPr lang="en-US" sz="2000" dirty="0" smtClean="0">
                <a:latin typeface="Century Gothic" charset="0"/>
                <a:ea typeface="Century Gothic" charset="0"/>
                <a:cs typeface="Century Gothic" charset="0"/>
              </a:rPr>
              <a:t>sources, </a:t>
            </a:r>
            <a:r>
              <a:rPr lang="en-US" sz="2000" dirty="0">
                <a:latin typeface="Century Gothic" charset="0"/>
                <a:ea typeface="Century Gothic" charset="0"/>
                <a:cs typeface="Century Gothic" charset="0"/>
              </a:rPr>
              <a:t>affecting </a:t>
            </a:r>
            <a:r>
              <a:rPr lang="en-US" sz="2000" dirty="0" smtClean="0">
                <a:latin typeface="Century Gothic" charset="0"/>
                <a:ea typeface="Century Gothic" charset="0"/>
                <a:cs typeface="Century Gothic" charset="0"/>
              </a:rPr>
              <a:t>report preparation</a:t>
            </a:r>
            <a:endParaRPr lang="en-US" sz="2000" dirty="0">
              <a:latin typeface="Century Gothic" charset="0"/>
              <a:ea typeface="Century Gothic" charset="0"/>
              <a:cs typeface="Century Gothic" charset="0"/>
            </a:endParaRPr>
          </a:p>
          <a:p>
            <a:pPr marL="457200" indent="-457200" eaLnBrk="1" hangingPunct="1">
              <a:spcBef>
                <a:spcPts val="669"/>
              </a:spcBef>
              <a:buClr>
                <a:schemeClr val="tx1">
                  <a:lumMod val="65000"/>
                  <a:lumOff val="35000"/>
                </a:schemeClr>
              </a:buClr>
              <a:buSzPct val="125000"/>
              <a:defRPr/>
            </a:pPr>
            <a:r>
              <a:rPr lang="en-US" sz="2000" b="1" dirty="0" smtClean="0">
                <a:latin typeface="Century Gothic" charset="0"/>
                <a:ea typeface="Century Gothic" charset="0"/>
                <a:cs typeface="Century Gothic" charset="0"/>
              </a:rPr>
              <a:t>Organizational determinants</a:t>
            </a:r>
          </a:p>
          <a:p>
            <a:pPr marL="857250" lvl="1" indent="-457200" eaLnBrk="1" hangingPunct="1">
              <a:spcBef>
                <a:spcPts val="669"/>
              </a:spcBef>
              <a:buClr>
                <a:schemeClr val="tx1">
                  <a:lumMod val="65000"/>
                  <a:lumOff val="35000"/>
                </a:schemeClr>
              </a:buClr>
              <a:buSzPct val="125000"/>
              <a:buFont typeface="Arial" pitchFamily="34" charset="0"/>
              <a:buChar char="•"/>
              <a:defRPr/>
            </a:pPr>
            <a:r>
              <a:rPr lang="en-US" sz="2000" dirty="0" smtClean="0">
                <a:latin typeface="Century Gothic" charset="0"/>
                <a:ea typeface="Century Gothic" charset="0"/>
                <a:cs typeface="Century Gothic" charset="0"/>
              </a:rPr>
              <a:t>Lack </a:t>
            </a:r>
            <a:r>
              <a:rPr lang="en-US" sz="2000" dirty="0">
                <a:latin typeface="Century Gothic" charset="0"/>
                <a:ea typeface="Century Gothic" charset="0"/>
                <a:cs typeface="Century Gothic" charset="0"/>
              </a:rPr>
              <a:t>of a reviewing process, before report submission to next </a:t>
            </a:r>
            <a:r>
              <a:rPr lang="en-US" sz="2000" dirty="0" smtClean="0">
                <a:latin typeface="Century Gothic" charset="0"/>
                <a:ea typeface="Century Gothic" charset="0"/>
                <a:cs typeface="Century Gothic" charset="0"/>
              </a:rPr>
              <a:t>level</a:t>
            </a:r>
          </a:p>
          <a:p>
            <a:pPr marL="857250" lvl="1" indent="-457200" eaLnBrk="1" hangingPunct="1">
              <a:spcBef>
                <a:spcPts val="669"/>
              </a:spcBef>
              <a:buClr>
                <a:schemeClr val="tx1">
                  <a:lumMod val="65000"/>
                  <a:lumOff val="35000"/>
                </a:schemeClr>
              </a:buClr>
              <a:buSzPct val="125000"/>
              <a:buFont typeface="Arial" pitchFamily="34" charset="0"/>
              <a:buChar char="•"/>
              <a:defRPr/>
            </a:pPr>
            <a:r>
              <a:rPr lang="en-US" sz="2000" dirty="0" smtClean="0">
                <a:latin typeface="Century Gothic" charset="0"/>
                <a:ea typeface="Century Gothic" charset="0"/>
                <a:cs typeface="Century Gothic" charset="0"/>
              </a:rPr>
              <a:t>Organization incentivizes reporting high performance</a:t>
            </a:r>
          </a:p>
          <a:p>
            <a:pPr marL="857250" lvl="1" indent="-457200" eaLnBrk="1" hangingPunct="1">
              <a:spcBef>
                <a:spcPts val="669"/>
              </a:spcBef>
              <a:buClr>
                <a:schemeClr val="tx1">
                  <a:lumMod val="65000"/>
                  <a:lumOff val="35000"/>
                </a:schemeClr>
              </a:buClr>
              <a:buSzPct val="125000"/>
              <a:buFont typeface="Arial" pitchFamily="34" charset="0"/>
              <a:buChar char="•"/>
              <a:defRPr/>
            </a:pPr>
            <a:r>
              <a:rPr lang="en-US" sz="2000" dirty="0" smtClean="0">
                <a:latin typeface="Century Gothic" charset="0"/>
                <a:ea typeface="Century Gothic" charset="0"/>
                <a:cs typeface="Century Gothic" charset="0"/>
              </a:rPr>
              <a:t>Absence of culture of information use</a:t>
            </a:r>
            <a:endParaRPr lang="en-US" sz="2000" dirty="0">
              <a:latin typeface="Century Gothic" charset="0"/>
              <a:ea typeface="Century Gothic" charset="0"/>
              <a:cs typeface="Century Gothic" charset="0"/>
            </a:endParaRPr>
          </a:p>
          <a:p>
            <a:pPr marL="457200" indent="-457200" eaLnBrk="1" hangingPunct="1">
              <a:lnSpc>
                <a:spcPct val="150000"/>
              </a:lnSpc>
              <a:spcBef>
                <a:spcPts val="669"/>
              </a:spcBef>
              <a:buClr>
                <a:schemeClr val="tx1">
                  <a:lumMod val="65000"/>
                  <a:lumOff val="35000"/>
                </a:schemeClr>
              </a:buClr>
              <a:buSzPct val="125000"/>
              <a:buFont typeface="Arial" charset="0"/>
              <a:buChar char="•"/>
              <a:defRPr/>
            </a:pPr>
            <a:endParaRPr lang="en-US" sz="2000" dirty="0">
              <a:latin typeface="Century Gothic" charset="0"/>
              <a:ea typeface="Century Gothic" charset="0"/>
              <a:cs typeface="Century Gothic" charset="0"/>
            </a:endParaRPr>
          </a:p>
        </p:txBody>
      </p:sp>
    </p:spTree>
    <p:extLst>
      <p:ext uri="{BB962C8B-B14F-4D97-AF65-F5344CB8AC3E}">
        <p14:creationId xmlns:p14="http://schemas.microsoft.com/office/powerpoint/2010/main" val="20644680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4300"/>
            <a:ext cx="10058400" cy="1285240"/>
          </a:xfrm>
          <a:prstGeom prst="rect">
            <a:avLst/>
          </a:prstGeom>
          <a:solidFill>
            <a:srgbClr val="09236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a:endParaRPr lang="en-US" altLang="en-US" sz="1980">
              <a:solidFill>
                <a:srgbClr val="FFFFFF"/>
              </a:solidFill>
              <a:latin typeface="Calibri" charset="0"/>
            </a:endParaRPr>
          </a:p>
        </p:txBody>
      </p:sp>
      <p:sp>
        <p:nvSpPr>
          <p:cNvPr id="3" name="Rectangle 2"/>
          <p:cNvSpPr/>
          <p:nvPr/>
        </p:nvSpPr>
        <p:spPr>
          <a:xfrm>
            <a:off x="-14289" y="1396048"/>
            <a:ext cx="10072688" cy="3824288"/>
          </a:xfrm>
          <a:prstGeom prst="rect">
            <a:avLst/>
          </a:prstGeom>
          <a:solidFill>
            <a:srgbClr val="B05A2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a:endParaRPr lang="en-US" altLang="en-US" sz="1980">
              <a:solidFill>
                <a:srgbClr val="FFFFFF"/>
              </a:solidFill>
              <a:latin typeface="Calibri" charset="0"/>
            </a:endParaRPr>
          </a:p>
        </p:txBody>
      </p:sp>
      <p:sp>
        <p:nvSpPr>
          <p:cNvPr id="17412" name="TextBox 7"/>
          <p:cNvSpPr txBox="1">
            <a:spLocks noChangeArrowheads="1"/>
          </p:cNvSpPr>
          <p:nvPr/>
        </p:nvSpPr>
        <p:spPr bwMode="auto">
          <a:xfrm>
            <a:off x="-1791653" y="388462"/>
            <a:ext cx="11645742" cy="7863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r"/>
            <a:r>
              <a:rPr lang="en-US" altLang="en-US" sz="2420" b="1">
                <a:solidFill>
                  <a:schemeClr val="bg1"/>
                </a:solidFill>
                <a:latin typeface="Century Gothic" charset="0"/>
                <a:ea typeface="Century Gothic" charset="0"/>
                <a:cs typeface="Century Gothic" charset="0"/>
              </a:rPr>
              <a:t>ROUTINE HEALTH INFORMATION SYSTEMS</a:t>
            </a:r>
            <a:endParaRPr lang="en-US" altLang="en-US" sz="2420">
              <a:solidFill>
                <a:schemeClr val="bg1"/>
              </a:solidFill>
            </a:endParaRPr>
          </a:p>
          <a:p>
            <a:pPr algn="r"/>
            <a:r>
              <a:rPr lang="en-US" altLang="en-US" sz="2090">
                <a:solidFill>
                  <a:schemeClr val="bg1"/>
                </a:solidFill>
                <a:latin typeface="Century Gothic" charset="0"/>
                <a:ea typeface="Century Gothic" charset="0"/>
                <a:cs typeface="Century Gothic" charset="0"/>
              </a:rPr>
              <a:t>A Curriculum on Basic Concepts and Practice </a:t>
            </a:r>
          </a:p>
        </p:txBody>
      </p:sp>
      <p:sp>
        <p:nvSpPr>
          <p:cNvPr id="9" name="TextBox 8"/>
          <p:cNvSpPr txBox="1"/>
          <p:nvPr/>
        </p:nvSpPr>
        <p:spPr>
          <a:xfrm>
            <a:off x="846932" y="3229610"/>
            <a:ext cx="7466965" cy="1573508"/>
          </a:xfrm>
          <a:prstGeom prst="rect">
            <a:avLst/>
          </a:prstGeom>
          <a:noFill/>
        </p:spPr>
        <p:txBody>
          <a:bodyPr>
            <a:spAutoFit/>
          </a:bodyPr>
          <a:lstStyle/>
          <a:p>
            <a:pPr>
              <a:defRPr/>
            </a:pPr>
            <a:r>
              <a:rPr lang="en-US" sz="1375" dirty="0">
                <a:solidFill>
                  <a:schemeClr val="bg1"/>
                </a:solidFill>
                <a:latin typeface="Century Gothic" charset="0"/>
                <a:ea typeface="Century Gothic" charset="0"/>
                <a:cs typeface="Century Gothic" charset="0"/>
              </a:rPr>
              <a:t>This presentation was produced with the support of the United States Agency for International Development (USAID) under the terms of MEASURE Evaluation cooperative agreement AID-OAA-L-14-00004. MEASURE Evaluation is implemented by the Carolina Population Center, University of North Carolina at Chapel Hill in partnership with ICF International; John Snow, Inc.; Management Sciences for Health; Palladium; and Tulane University. The views expressed in this presentation do not necessarily reflect the views of USAID or the United States government.</a:t>
            </a:r>
          </a:p>
        </p:txBody>
      </p:sp>
      <p:pic>
        <p:nvPicPr>
          <p:cNvPr id="8" name="Picture 9"/>
          <p:cNvPicPr>
            <a:picLocks noChangeAspect="1"/>
          </p:cNvPicPr>
          <p:nvPr/>
        </p:nvPicPr>
        <p:blipFill rotWithShape="1">
          <a:blip r:embed="rId3" cstate="print">
            <a:extLst>
              <a:ext uri="{28A0092B-C50C-407E-A947-70E740481C1C}">
                <a14:useLocalDpi xmlns:a14="http://schemas.microsoft.com/office/drawing/2010/main" val="0"/>
              </a:ext>
            </a:extLst>
          </a:blip>
          <a:srcRect r="1334"/>
          <a:stretch/>
        </p:blipFill>
        <p:spPr bwMode="auto">
          <a:xfrm>
            <a:off x="-14288" y="5144696"/>
            <a:ext cx="10072689" cy="25059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1" name="Straight Connector 10"/>
          <p:cNvCxnSpPr/>
          <p:nvPr/>
        </p:nvCxnSpPr>
        <p:spPr>
          <a:xfrm>
            <a:off x="516890" y="1925632"/>
            <a:ext cx="0" cy="2882589"/>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4" name="Slide Number Placeholder 3"/>
          <p:cNvSpPr>
            <a:spLocks noGrp="1"/>
          </p:cNvSpPr>
          <p:nvPr>
            <p:ph type="sldNum" sz="quarter" idx="7"/>
          </p:nvPr>
        </p:nvSpPr>
        <p:spPr/>
        <p:txBody>
          <a:bodyPr/>
          <a:lstStyle/>
          <a:p>
            <a:fld id="{B6F15528-21DE-4FAA-801E-634DDDAF4B2B}" type="slidenum">
              <a:rPr lang="en-US" smtClean="0"/>
              <a:pPr/>
              <a:t>15</a:t>
            </a:fld>
            <a:endParaRPr lang="en-US"/>
          </a:p>
        </p:txBody>
      </p:sp>
    </p:spTree>
    <p:extLst>
      <p:ext uri="{BB962C8B-B14F-4D97-AF65-F5344CB8AC3E}">
        <p14:creationId xmlns:p14="http://schemas.microsoft.com/office/powerpoint/2010/main" val="19162303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62367" y="453664"/>
            <a:ext cx="7538634" cy="430887"/>
          </a:xfrm>
        </p:spPr>
        <p:txBody>
          <a:bodyPr/>
          <a:lstStyle/>
          <a:p>
            <a:r>
              <a:rPr lang="en-US" altLang="en-US" dirty="0" smtClean="0"/>
              <a:t>Learning Objectives and Topics Covered</a:t>
            </a:r>
          </a:p>
        </p:txBody>
      </p:sp>
      <p:sp>
        <p:nvSpPr>
          <p:cNvPr id="3" name="Content Placeholder 2"/>
          <p:cNvSpPr>
            <a:spLocks noGrp="1"/>
          </p:cNvSpPr>
          <p:nvPr>
            <p:ph idx="1"/>
          </p:nvPr>
        </p:nvSpPr>
        <p:spPr>
          <a:xfrm>
            <a:off x="685800" y="1734219"/>
            <a:ext cx="8610600" cy="5693866"/>
          </a:xfrm>
        </p:spPr>
        <p:txBody>
          <a:bodyPr/>
          <a:lstStyle/>
          <a:p>
            <a:pPr lvl="0"/>
            <a:r>
              <a:rPr lang="en-US" sz="2800" b="1" dirty="0" smtClean="0"/>
              <a:t>Objectives</a:t>
            </a:r>
          </a:p>
          <a:p>
            <a:pPr marL="457200" lvl="0" indent="-457200">
              <a:buFont typeface="Wingdings" panose="05000000000000000000" pitchFamily="2" charset="2"/>
              <a:buChar char="§"/>
            </a:pPr>
            <a:r>
              <a:rPr lang="en-US" sz="2400" dirty="0" smtClean="0"/>
              <a:t>Understand </a:t>
            </a:r>
            <a:r>
              <a:rPr lang="en-US" sz="2400" dirty="0"/>
              <a:t>the data quality conceptual framework</a:t>
            </a:r>
          </a:p>
          <a:p>
            <a:pPr marL="457200" lvl="0" indent="-457200">
              <a:buFont typeface="Wingdings" panose="05000000000000000000" pitchFamily="2" charset="2"/>
              <a:buChar char="§"/>
            </a:pPr>
            <a:r>
              <a:rPr lang="en-US" sz="2400" dirty="0" smtClean="0"/>
              <a:t>Become familiar with the dimensions and metrics </a:t>
            </a:r>
            <a:r>
              <a:rPr lang="en-US" sz="2400" dirty="0"/>
              <a:t>of data quality</a:t>
            </a:r>
          </a:p>
          <a:p>
            <a:pPr marL="457200" lvl="0" indent="-457200">
              <a:buFont typeface="Wingdings" panose="05000000000000000000" pitchFamily="2" charset="2"/>
              <a:buChar char="§"/>
            </a:pPr>
            <a:r>
              <a:rPr lang="en-US" sz="2400" dirty="0" smtClean="0"/>
              <a:t>Understand what different RHIS </a:t>
            </a:r>
            <a:r>
              <a:rPr lang="en-US" sz="2400" dirty="0"/>
              <a:t>management </a:t>
            </a:r>
            <a:r>
              <a:rPr lang="en-US" sz="2400" dirty="0" smtClean="0"/>
              <a:t>levels can do to </a:t>
            </a:r>
            <a:r>
              <a:rPr lang="en-US" sz="2400" dirty="0"/>
              <a:t>ensure data quality</a:t>
            </a:r>
          </a:p>
          <a:p>
            <a:pPr marL="457200" lvl="0" indent="-457200">
              <a:buFont typeface="Wingdings" panose="05000000000000000000" pitchFamily="2" charset="2"/>
              <a:buChar char="§"/>
            </a:pPr>
            <a:r>
              <a:rPr lang="en-US" sz="2400" dirty="0"/>
              <a:t>Identify the main </a:t>
            </a:r>
            <a:r>
              <a:rPr lang="en-US" sz="2400" dirty="0" smtClean="0"/>
              <a:t>types of data </a:t>
            </a:r>
            <a:r>
              <a:rPr lang="en-US" sz="2400" dirty="0"/>
              <a:t>quality problems </a:t>
            </a:r>
          </a:p>
          <a:p>
            <a:pPr>
              <a:lnSpc>
                <a:spcPct val="150000"/>
              </a:lnSpc>
              <a:defRPr/>
            </a:pPr>
            <a:r>
              <a:rPr lang="en-US" sz="2800" b="1" dirty="0" smtClean="0">
                <a:solidFill>
                  <a:schemeClr val="tx1">
                    <a:lumMod val="65000"/>
                    <a:lumOff val="35000"/>
                  </a:schemeClr>
                </a:solidFill>
              </a:rPr>
              <a:t>Topics Covered</a:t>
            </a:r>
          </a:p>
          <a:p>
            <a:pPr marL="342900" lvl="0" indent="-342900">
              <a:buFont typeface="Wingdings" panose="05000000000000000000" pitchFamily="2" charset="2"/>
              <a:buChar char="§"/>
            </a:pPr>
            <a:r>
              <a:rPr lang="en-US" sz="2400" dirty="0"/>
              <a:t>Define data quality</a:t>
            </a:r>
          </a:p>
          <a:p>
            <a:pPr marL="342900" lvl="0" indent="-342900">
              <a:buFont typeface="Wingdings" panose="05000000000000000000" pitchFamily="2" charset="2"/>
              <a:buChar char="§"/>
            </a:pPr>
            <a:r>
              <a:rPr lang="en-US" sz="2400" dirty="0"/>
              <a:t>Link between data quality and quality assurance</a:t>
            </a:r>
          </a:p>
          <a:p>
            <a:pPr marL="342900" lvl="0" indent="-342900">
              <a:buFont typeface="Wingdings" panose="05000000000000000000" pitchFamily="2" charset="2"/>
              <a:buChar char="§"/>
            </a:pPr>
            <a:r>
              <a:rPr lang="en-US" sz="2400" dirty="0"/>
              <a:t>Data-quality conceptual framework</a:t>
            </a:r>
          </a:p>
          <a:p>
            <a:pPr marL="342900" lvl="0" indent="-342900">
              <a:buFont typeface="Wingdings" panose="05000000000000000000" pitchFamily="2" charset="2"/>
              <a:buChar char="§"/>
            </a:pPr>
            <a:r>
              <a:rPr lang="en-US" sz="2400" dirty="0" smtClean="0"/>
              <a:t>Metrics </a:t>
            </a:r>
            <a:r>
              <a:rPr lang="en-US" sz="2400" dirty="0"/>
              <a:t>of data quality</a:t>
            </a:r>
          </a:p>
          <a:p>
            <a:pPr marL="342900" lvl="0" indent="-342900">
              <a:buFont typeface="Wingdings" panose="05000000000000000000" pitchFamily="2" charset="2"/>
              <a:buChar char="§"/>
            </a:pPr>
            <a:r>
              <a:rPr lang="en-US" sz="2400" dirty="0"/>
              <a:t>Common threats to data quality</a:t>
            </a:r>
          </a:p>
          <a:p>
            <a:pPr>
              <a:lnSpc>
                <a:spcPct val="150000"/>
              </a:lnSpc>
              <a:defRPr/>
            </a:pPr>
            <a:endParaRPr lang="en-US" sz="2400" dirty="0">
              <a:solidFill>
                <a:schemeClr val="tx1">
                  <a:lumMod val="65000"/>
                  <a:lumOff val="35000"/>
                </a:schemeClr>
              </a:solidFill>
            </a:endParaRPr>
          </a:p>
        </p:txBody>
      </p:sp>
      <p:sp>
        <p:nvSpPr>
          <p:cNvPr id="2" name="Slide Number Placeholder 1"/>
          <p:cNvSpPr>
            <a:spLocks noGrp="1"/>
          </p:cNvSpPr>
          <p:nvPr>
            <p:ph type="sldNum" sz="quarter" idx="7"/>
          </p:nvPr>
        </p:nvSpPr>
        <p:spPr/>
        <p:txBody>
          <a:bodyPr/>
          <a:lstStyle/>
          <a:p>
            <a:fld id="{B6F15528-21DE-4FAA-801E-634DDDAF4B2B}" type="slidenum">
              <a:rPr lang="en-US" smtClean="0"/>
              <a:pPr/>
              <a:t>2</a:t>
            </a:fld>
            <a:endParaRPr lang="en-US"/>
          </a:p>
        </p:txBody>
      </p:sp>
    </p:spTree>
    <p:extLst>
      <p:ext uri="{BB962C8B-B14F-4D97-AF65-F5344CB8AC3E}">
        <p14:creationId xmlns:p14="http://schemas.microsoft.com/office/powerpoint/2010/main" val="19161851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0" y="480536"/>
            <a:ext cx="7950200" cy="738664"/>
          </a:xfrm>
        </p:spPr>
        <p:txBody>
          <a:bodyPr/>
          <a:lstStyle/>
          <a:p>
            <a:r>
              <a:rPr lang="en-GB" altLang="en-US" dirty="0"/>
              <a:t>What Is Data Quality?</a:t>
            </a:r>
            <a:endParaRPr lang="en-US" dirty="0"/>
          </a:p>
        </p:txBody>
      </p:sp>
      <p:sp>
        <p:nvSpPr>
          <p:cNvPr id="3" name="Text Placeholder 2"/>
          <p:cNvSpPr>
            <a:spLocks noGrp="1"/>
          </p:cNvSpPr>
          <p:nvPr>
            <p:ph type="body" idx="1"/>
          </p:nvPr>
        </p:nvSpPr>
        <p:spPr>
          <a:xfrm>
            <a:off x="524790" y="1600200"/>
            <a:ext cx="7828279" cy="5570756"/>
          </a:xfrm>
        </p:spPr>
        <p:txBody>
          <a:bodyPr/>
          <a:lstStyle/>
          <a:p>
            <a:endParaRPr lang="en-US" dirty="0"/>
          </a:p>
          <a:p>
            <a:pPr>
              <a:defRPr/>
            </a:pPr>
            <a:r>
              <a:rPr lang="en-GB" altLang="en-US" sz="2800" dirty="0"/>
              <a:t>Data quality is often defined as </a:t>
            </a:r>
            <a:r>
              <a:rPr lang="en-GB" altLang="en-US" sz="2800" b="1" dirty="0" smtClean="0"/>
              <a:t>“fitness </a:t>
            </a:r>
            <a:r>
              <a:rPr lang="en-GB" altLang="en-US" sz="2800" b="1" dirty="0"/>
              <a:t>for </a:t>
            </a:r>
            <a:r>
              <a:rPr lang="en-GB" altLang="en-US" sz="2800" b="1" dirty="0" smtClean="0"/>
              <a:t>use.” </a:t>
            </a:r>
            <a:endParaRPr lang="en-GB" altLang="en-US" sz="2800" b="1" dirty="0"/>
          </a:p>
          <a:p>
            <a:pPr>
              <a:defRPr/>
            </a:pPr>
            <a:endParaRPr lang="en-GB" altLang="en-US" sz="2800" dirty="0"/>
          </a:p>
          <a:p>
            <a:pPr>
              <a:defRPr/>
            </a:pPr>
            <a:r>
              <a:rPr lang="en-GB" altLang="en-US" sz="2800" dirty="0" smtClean="0"/>
              <a:t>What does this mean?</a:t>
            </a:r>
          </a:p>
          <a:p>
            <a:pPr>
              <a:defRPr/>
            </a:pPr>
            <a:endParaRPr lang="en-GB" altLang="en-US" sz="2800" dirty="0"/>
          </a:p>
          <a:p>
            <a:pPr marL="342900" indent="-342900">
              <a:buFont typeface="Wingdings" panose="05000000000000000000" pitchFamily="2" charset="2"/>
              <a:buChar char="§"/>
              <a:defRPr/>
            </a:pPr>
            <a:r>
              <a:rPr lang="en-US" altLang="en-US" sz="2800" dirty="0"/>
              <a:t>Data are fit for their intended uses in operations, decision </a:t>
            </a:r>
            <a:r>
              <a:rPr lang="en-US" altLang="en-US" sz="2800" dirty="0" smtClean="0"/>
              <a:t>making, </a:t>
            </a:r>
            <a:r>
              <a:rPr lang="en-US" altLang="en-US" sz="2800" dirty="0"/>
              <a:t>and </a:t>
            </a:r>
            <a:r>
              <a:rPr lang="en-US" altLang="en-US" sz="2800" dirty="0" smtClean="0"/>
              <a:t>planning.</a:t>
            </a:r>
            <a:endParaRPr lang="en-GB" altLang="en-US" sz="2800" dirty="0"/>
          </a:p>
          <a:p>
            <a:pPr marL="342900" indent="-342900">
              <a:buFont typeface="Wingdings" panose="05000000000000000000" pitchFamily="2" charset="2"/>
              <a:buChar char="§"/>
              <a:defRPr/>
            </a:pPr>
            <a:r>
              <a:rPr lang="en-GB" altLang="en-US" sz="2800" dirty="0"/>
              <a:t>Data reflect real value or true </a:t>
            </a:r>
            <a:r>
              <a:rPr lang="en-GB" altLang="en-US" sz="2800" dirty="0" smtClean="0"/>
              <a:t>performance.</a:t>
            </a:r>
            <a:endParaRPr lang="en-GB" altLang="en-US" sz="2800" dirty="0"/>
          </a:p>
          <a:p>
            <a:pPr marL="342900" indent="-342900">
              <a:buFont typeface="Wingdings" panose="05000000000000000000" pitchFamily="2" charset="2"/>
              <a:buChar char="§"/>
              <a:defRPr/>
            </a:pPr>
            <a:r>
              <a:rPr lang="en-US" altLang="en-US" sz="2800" dirty="0"/>
              <a:t>Data meet </a:t>
            </a:r>
            <a:r>
              <a:rPr lang="en-ZA" altLang="en-US" sz="2800" dirty="0"/>
              <a:t>reasonable standards when checked against criteria for </a:t>
            </a:r>
            <a:r>
              <a:rPr lang="en-ZA" altLang="en-US" sz="2800" dirty="0" smtClean="0"/>
              <a:t>quality.</a:t>
            </a:r>
            <a:endParaRPr lang="en-ZA" altLang="en-US" sz="2800" dirty="0"/>
          </a:p>
          <a:p>
            <a:endParaRPr lang="en-US" dirty="0" smtClean="0"/>
          </a:p>
          <a:p>
            <a:endParaRPr lang="en-US" dirty="0"/>
          </a:p>
        </p:txBody>
      </p:sp>
      <p:sp>
        <p:nvSpPr>
          <p:cNvPr id="4" name="Slide Number Placeholder 3"/>
          <p:cNvSpPr>
            <a:spLocks noGrp="1"/>
          </p:cNvSpPr>
          <p:nvPr>
            <p:ph type="sldNum" sz="quarter" idx="7"/>
          </p:nvPr>
        </p:nvSpPr>
        <p:spPr/>
        <p:txBody>
          <a:bodyPr/>
          <a:lstStyle/>
          <a:p>
            <a:fld id="{B6F15528-21DE-4FAA-801E-634DDDAF4B2B}" type="slidenum">
              <a:rPr lang="en-US" smtClean="0"/>
              <a:pPr/>
              <a:t>3</a:t>
            </a:fld>
            <a:endParaRPr lang="en-US"/>
          </a:p>
        </p:txBody>
      </p:sp>
    </p:spTree>
    <p:extLst>
      <p:ext uri="{BB962C8B-B14F-4D97-AF65-F5344CB8AC3E}">
        <p14:creationId xmlns:p14="http://schemas.microsoft.com/office/powerpoint/2010/main" val="1304408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fade">
                                      <p:cBhvr>
                                        <p:cTn id="7" dur="500"/>
                                        <p:tgtEl>
                                          <p:spTgt spid="3">
                                            <p:txEl>
                                              <p:pRg st="5" end="5"/>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6" end="6"/>
                                            </p:txEl>
                                          </p:spTgt>
                                        </p:tgtEl>
                                        <p:attrNameLst>
                                          <p:attrName>style.visibility</p:attrName>
                                        </p:attrNameLst>
                                      </p:cBhvr>
                                      <p:to>
                                        <p:strVal val="visible"/>
                                      </p:to>
                                    </p:set>
                                    <p:animEffect transition="in" filter="fade">
                                      <p:cBhvr>
                                        <p:cTn id="10" dur="500"/>
                                        <p:tgtEl>
                                          <p:spTgt spid="3">
                                            <p:txEl>
                                              <p:pRg st="6" end="6"/>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animEffect transition="in" filter="fade">
                                      <p:cBhvr>
                                        <p:cTn id="13"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7950200" cy="738664"/>
          </a:xfrm>
        </p:spPr>
        <p:txBody>
          <a:bodyPr/>
          <a:lstStyle/>
          <a:p>
            <a:r>
              <a:rPr lang="en-US" altLang="en-US" dirty="0"/>
              <a:t>Importance of Data Quality</a:t>
            </a:r>
            <a:endParaRPr lang="en-US" dirty="0"/>
          </a:p>
        </p:txBody>
      </p:sp>
      <p:sp>
        <p:nvSpPr>
          <p:cNvPr id="3" name="Text Placeholder 2"/>
          <p:cNvSpPr>
            <a:spLocks noGrp="1"/>
          </p:cNvSpPr>
          <p:nvPr>
            <p:ph type="body" idx="1"/>
          </p:nvPr>
        </p:nvSpPr>
        <p:spPr>
          <a:xfrm>
            <a:off x="457200" y="1752600"/>
            <a:ext cx="8839200" cy="4062651"/>
          </a:xfrm>
        </p:spPr>
        <p:txBody>
          <a:bodyPr/>
          <a:lstStyle/>
          <a:p>
            <a:pPr marL="342900" indent="-342900">
              <a:spcBef>
                <a:spcPct val="50000"/>
              </a:spcBef>
              <a:buFont typeface="Wingdings" panose="05000000000000000000" pitchFamily="2" charset="2"/>
              <a:buChar char="§"/>
            </a:pPr>
            <a:r>
              <a:rPr lang="en-US" altLang="en-US" sz="2200" dirty="0" smtClean="0"/>
              <a:t>High-quality data help providers and managers:</a:t>
            </a:r>
          </a:p>
          <a:p>
            <a:pPr marL="800100" lvl="1" indent="-342900">
              <a:spcBef>
                <a:spcPct val="50000"/>
              </a:spcBef>
              <a:buFont typeface="Courier New" panose="02070309020205020404" pitchFamily="49" charset="0"/>
              <a:buChar char="o"/>
            </a:pPr>
            <a:r>
              <a:rPr lang="en-US" altLang="en-US" sz="2200" dirty="0" smtClean="0">
                <a:latin typeface="Century Gothic" charset="0"/>
                <a:ea typeface="Century Gothic" charset="0"/>
                <a:cs typeface="Century Gothic" charset="0"/>
              </a:rPr>
              <a:t>Form an accurate picture of health needs, programs, and services in specific areas</a:t>
            </a:r>
          </a:p>
          <a:p>
            <a:pPr marL="800100" lvl="1" indent="-342900">
              <a:spcBef>
                <a:spcPct val="50000"/>
              </a:spcBef>
              <a:buFont typeface="Courier New" panose="02070309020205020404" pitchFamily="49" charset="0"/>
              <a:buChar char="o"/>
            </a:pPr>
            <a:r>
              <a:rPr lang="en-US" altLang="en-US" sz="2200" dirty="0" smtClean="0">
                <a:latin typeface="Century Gothic" charset="0"/>
                <a:ea typeface="Century Gothic" charset="0"/>
                <a:cs typeface="Century Gothic" charset="0"/>
              </a:rPr>
              <a:t>Inform appropriate planning and decision making (such as staffing requirements and planning healthcare services)</a:t>
            </a:r>
          </a:p>
          <a:p>
            <a:pPr marL="800100" lvl="1" indent="-342900">
              <a:spcBef>
                <a:spcPct val="50000"/>
              </a:spcBef>
              <a:buFont typeface="Courier New" panose="02070309020205020404" pitchFamily="49" charset="0"/>
              <a:buChar char="o"/>
            </a:pPr>
            <a:r>
              <a:rPr lang="en-US" altLang="en-US" sz="2200" dirty="0" smtClean="0">
                <a:latin typeface="Century Gothic" charset="0"/>
                <a:ea typeface="Century Gothic" charset="0"/>
                <a:cs typeface="Century Gothic" charset="0"/>
              </a:rPr>
              <a:t>Inform effective and efficient allocation of resources</a:t>
            </a:r>
          </a:p>
          <a:p>
            <a:pPr marL="800100" lvl="1" indent="-342900">
              <a:spcBef>
                <a:spcPct val="50000"/>
              </a:spcBef>
              <a:buFont typeface="Courier New" panose="02070309020205020404" pitchFamily="49" charset="0"/>
              <a:buChar char="o"/>
            </a:pPr>
            <a:r>
              <a:rPr lang="en-US" altLang="en-US" sz="2200" dirty="0" smtClean="0">
                <a:latin typeface="Century Gothic" charset="0"/>
                <a:ea typeface="Century Gothic" charset="0"/>
                <a:cs typeface="Century Gothic" charset="0"/>
              </a:rPr>
              <a:t>Support ongoing monitoring, by identifying best practices and areas where support and corrective measures are needed</a:t>
            </a:r>
          </a:p>
          <a:p>
            <a:endParaRPr lang="en-US" sz="2200" dirty="0"/>
          </a:p>
        </p:txBody>
      </p:sp>
      <p:sp>
        <p:nvSpPr>
          <p:cNvPr id="4" name="Slide Number Placeholder 3"/>
          <p:cNvSpPr>
            <a:spLocks noGrp="1"/>
          </p:cNvSpPr>
          <p:nvPr>
            <p:ph type="sldNum" sz="quarter" idx="7"/>
          </p:nvPr>
        </p:nvSpPr>
        <p:spPr/>
        <p:txBody>
          <a:bodyPr/>
          <a:lstStyle/>
          <a:p>
            <a:fld id="{B6F15528-21DE-4FAA-801E-634DDDAF4B2B}" type="slidenum">
              <a:rPr lang="en-US" smtClean="0"/>
              <a:pPr/>
              <a:t>4</a:t>
            </a:fld>
            <a:endParaRPr lang="en-US"/>
          </a:p>
        </p:txBody>
      </p:sp>
    </p:spTree>
    <p:extLst>
      <p:ext uri="{BB962C8B-B14F-4D97-AF65-F5344CB8AC3E}">
        <p14:creationId xmlns:p14="http://schemas.microsoft.com/office/powerpoint/2010/main" val="6439216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74822" y="457200"/>
            <a:ext cx="9812178" cy="430887"/>
          </a:xfrm>
        </p:spPr>
        <p:txBody>
          <a:bodyPr/>
          <a:lstStyle/>
          <a:p>
            <a:r>
              <a:rPr lang="en-ZA" altLang="en-US" dirty="0"/>
              <a:t>Symptoms of </a:t>
            </a:r>
            <a:r>
              <a:rPr lang="en-ZA" altLang="en-US" dirty="0" smtClean="0"/>
              <a:t>Data </a:t>
            </a:r>
            <a:r>
              <a:rPr lang="en-ZA" altLang="en-US" dirty="0"/>
              <a:t>Quality </a:t>
            </a:r>
            <a:r>
              <a:rPr lang="en-ZA" altLang="en-US" dirty="0" smtClean="0"/>
              <a:t>Problems </a:t>
            </a:r>
            <a:endParaRPr lang="en-ZA" altLang="en-US" dirty="0"/>
          </a:p>
        </p:txBody>
      </p:sp>
      <p:sp>
        <p:nvSpPr>
          <p:cNvPr id="24579" name="Content Placeholder 2"/>
          <p:cNvSpPr>
            <a:spLocks noGrp="1"/>
          </p:cNvSpPr>
          <p:nvPr>
            <p:ph idx="1"/>
          </p:nvPr>
        </p:nvSpPr>
        <p:spPr>
          <a:xfrm>
            <a:off x="381000" y="1784390"/>
            <a:ext cx="9298782" cy="4692610"/>
          </a:xfrm>
        </p:spPr>
        <p:txBody>
          <a:bodyPr/>
          <a:lstStyle/>
          <a:p>
            <a:pPr marL="457200" indent="-457200">
              <a:buFont typeface="Wingdings" panose="05000000000000000000" pitchFamily="2" charset="2"/>
              <a:buChar char="§"/>
            </a:pPr>
            <a:r>
              <a:rPr lang="en-ZA" altLang="en-US" sz="2800" dirty="0" smtClean="0"/>
              <a:t>Different </a:t>
            </a:r>
            <a:r>
              <a:rPr lang="en-ZA" altLang="en-US" sz="2800" dirty="0"/>
              <a:t>people supply different answers to the same </a:t>
            </a:r>
            <a:r>
              <a:rPr lang="en-ZA" altLang="en-US" sz="2800" dirty="0" smtClean="0"/>
              <a:t>question.</a:t>
            </a:r>
            <a:endParaRPr lang="en-ZA" altLang="en-US" sz="2800" dirty="0"/>
          </a:p>
          <a:p>
            <a:pPr marL="457200" indent="-457200">
              <a:buFont typeface="Wingdings" panose="05000000000000000000" pitchFamily="2" charset="2"/>
              <a:buChar char="§"/>
            </a:pPr>
            <a:r>
              <a:rPr lang="en-ZA" altLang="en-US" sz="2800" dirty="0"/>
              <a:t>Data </a:t>
            </a:r>
            <a:r>
              <a:rPr lang="en-ZA" altLang="en-US" sz="2800" dirty="0" smtClean="0"/>
              <a:t>are not collected in a standardized way or </a:t>
            </a:r>
            <a:r>
              <a:rPr lang="en-ZA" altLang="en-US" sz="2800" dirty="0"/>
              <a:t>objectively </a:t>
            </a:r>
            <a:r>
              <a:rPr lang="en-ZA" altLang="en-US" sz="2800" dirty="0" smtClean="0"/>
              <a:t>measured.</a:t>
            </a:r>
            <a:endParaRPr lang="en-ZA" altLang="en-US" sz="2800" dirty="0"/>
          </a:p>
          <a:p>
            <a:pPr marL="457200" indent="-457200">
              <a:buFont typeface="Wingdings" panose="05000000000000000000" pitchFamily="2" charset="2"/>
              <a:buChar char="§"/>
            </a:pPr>
            <a:r>
              <a:rPr lang="en-ZA" altLang="en-US" sz="2800" dirty="0" smtClean="0">
                <a:solidFill>
                  <a:srgbClr val="000000"/>
                </a:solidFill>
              </a:rPr>
              <a:t>Staff </a:t>
            </a:r>
            <a:r>
              <a:rPr lang="en-ZA" altLang="en-US" sz="2800" dirty="0">
                <a:solidFill>
                  <a:srgbClr val="000000"/>
                </a:solidFill>
              </a:rPr>
              <a:t>suspect that the information is unreliable, but </a:t>
            </a:r>
            <a:r>
              <a:rPr lang="en-ZA" altLang="en-US" sz="2800" dirty="0" smtClean="0">
                <a:solidFill>
                  <a:srgbClr val="000000"/>
                </a:solidFill>
              </a:rPr>
              <a:t>they have </a:t>
            </a:r>
            <a:r>
              <a:rPr lang="en-ZA" altLang="en-US" sz="2800" dirty="0">
                <a:solidFill>
                  <a:srgbClr val="000000"/>
                </a:solidFill>
              </a:rPr>
              <a:t>no way of proving </a:t>
            </a:r>
            <a:r>
              <a:rPr lang="en-ZA" altLang="en-US" sz="2800" dirty="0" smtClean="0">
                <a:solidFill>
                  <a:srgbClr val="000000"/>
                </a:solidFill>
              </a:rPr>
              <a:t>it.</a:t>
            </a:r>
            <a:endParaRPr lang="en-ZA" altLang="en-US" sz="2800" dirty="0">
              <a:solidFill>
                <a:srgbClr val="000000"/>
              </a:solidFill>
            </a:endParaRPr>
          </a:p>
          <a:p>
            <a:pPr marL="457200" indent="-457200">
              <a:buFont typeface="Wingdings" panose="05000000000000000000" pitchFamily="2" charset="2"/>
              <a:buChar char="§"/>
            </a:pPr>
            <a:r>
              <a:rPr lang="en-ZA" altLang="en-US" sz="2800" dirty="0">
                <a:solidFill>
                  <a:srgbClr val="000000"/>
                </a:solidFill>
              </a:rPr>
              <a:t>There are parallel data systems to collect the same </a:t>
            </a:r>
            <a:r>
              <a:rPr lang="en-ZA" altLang="en-US" sz="2800" dirty="0" smtClean="0">
                <a:solidFill>
                  <a:srgbClr val="000000"/>
                </a:solidFill>
              </a:rPr>
              <a:t>indicator.</a:t>
            </a:r>
            <a:endParaRPr lang="en-ZA" altLang="en-US" sz="2800" dirty="0"/>
          </a:p>
        </p:txBody>
      </p:sp>
      <p:sp>
        <p:nvSpPr>
          <p:cNvPr id="2" name="Slide Number Placeholder 1"/>
          <p:cNvSpPr>
            <a:spLocks noGrp="1"/>
          </p:cNvSpPr>
          <p:nvPr>
            <p:ph type="sldNum" sz="quarter" idx="7"/>
          </p:nvPr>
        </p:nvSpPr>
        <p:spPr/>
        <p:txBody>
          <a:bodyPr/>
          <a:lstStyle/>
          <a:p>
            <a:fld id="{B6F15528-21DE-4FAA-801E-634DDDAF4B2B}" type="slidenum">
              <a:rPr lang="en-US" smtClean="0"/>
              <a:pPr/>
              <a:t>5</a:t>
            </a:fld>
            <a:endParaRPr lang="en-US"/>
          </a:p>
        </p:txBody>
      </p:sp>
    </p:spTree>
    <p:extLst>
      <p:ext uri="{BB962C8B-B14F-4D97-AF65-F5344CB8AC3E}">
        <p14:creationId xmlns:p14="http://schemas.microsoft.com/office/powerpoint/2010/main" val="23874404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anim calcmode="lin" valueType="num">
                                      <p:cBhvr additive="base">
                                        <p:cTn id="7" dur="500" fill="hold"/>
                                        <p:tgtEl>
                                          <p:spTgt spid="2457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457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24579">
                                            <p:txEl>
                                              <p:pRg st="1" end="1"/>
                                            </p:txEl>
                                          </p:spTgt>
                                        </p:tgtEl>
                                        <p:attrNameLst>
                                          <p:attrName>style.visibility</p:attrName>
                                        </p:attrNameLst>
                                      </p:cBhvr>
                                      <p:to>
                                        <p:strVal val="visible"/>
                                      </p:to>
                                    </p:set>
                                    <p:anim calcmode="lin" valueType="num">
                                      <p:cBhvr additive="base">
                                        <p:cTn id="13" dur="500" fill="hold"/>
                                        <p:tgtEl>
                                          <p:spTgt spid="2457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457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24579">
                                            <p:txEl>
                                              <p:pRg st="2" end="2"/>
                                            </p:txEl>
                                          </p:spTgt>
                                        </p:tgtEl>
                                        <p:attrNameLst>
                                          <p:attrName>style.visibility</p:attrName>
                                        </p:attrNameLst>
                                      </p:cBhvr>
                                      <p:to>
                                        <p:strVal val="visible"/>
                                      </p:to>
                                    </p:set>
                                    <p:anim calcmode="lin" valueType="num">
                                      <p:cBhvr additive="base">
                                        <p:cTn id="19" dur="500" fill="hold"/>
                                        <p:tgtEl>
                                          <p:spTgt spid="2457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457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24579">
                                            <p:txEl>
                                              <p:pRg st="3" end="3"/>
                                            </p:txEl>
                                          </p:spTgt>
                                        </p:tgtEl>
                                        <p:attrNameLst>
                                          <p:attrName>style.visibility</p:attrName>
                                        </p:attrNameLst>
                                      </p:cBhvr>
                                      <p:to>
                                        <p:strVal val="visible"/>
                                      </p:to>
                                    </p:set>
                                    <p:anim calcmode="lin" valueType="num">
                                      <p:cBhvr additive="base">
                                        <p:cTn id="25" dur="500" fill="hold"/>
                                        <p:tgtEl>
                                          <p:spTgt spid="2457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4579">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474822" y="483513"/>
            <a:ext cx="9812178" cy="430887"/>
          </a:xfrm>
        </p:spPr>
        <p:txBody>
          <a:bodyPr/>
          <a:lstStyle/>
          <a:p>
            <a:r>
              <a:rPr lang="en-ZA" altLang="en-US" dirty="0"/>
              <a:t>Symptoms of </a:t>
            </a:r>
            <a:r>
              <a:rPr lang="en-ZA" altLang="en-US" dirty="0" smtClean="0"/>
              <a:t>Data </a:t>
            </a:r>
            <a:r>
              <a:rPr lang="en-ZA" altLang="en-US" dirty="0"/>
              <a:t>Quality </a:t>
            </a:r>
            <a:r>
              <a:rPr lang="en-ZA" altLang="en-US" dirty="0" smtClean="0"/>
              <a:t>Problems (2)</a:t>
            </a:r>
            <a:endParaRPr lang="en-ZA" altLang="en-US" dirty="0"/>
          </a:p>
        </p:txBody>
      </p:sp>
      <p:sp>
        <p:nvSpPr>
          <p:cNvPr id="22531" name="Content Placeholder 2"/>
          <p:cNvSpPr>
            <a:spLocks noGrp="1"/>
          </p:cNvSpPr>
          <p:nvPr>
            <p:ph idx="1"/>
          </p:nvPr>
        </p:nvSpPr>
        <p:spPr>
          <a:xfrm>
            <a:off x="381000" y="1752600"/>
            <a:ext cx="9126378" cy="3016210"/>
          </a:xfrm>
        </p:spPr>
        <p:txBody>
          <a:bodyPr/>
          <a:lstStyle/>
          <a:p>
            <a:pPr marL="457200" indent="-457200">
              <a:buFont typeface="Wingdings" panose="05000000000000000000" pitchFamily="2" charset="2"/>
              <a:buChar char="§"/>
            </a:pPr>
            <a:r>
              <a:rPr lang="en-ZA" altLang="en-US" sz="2800" dirty="0" smtClean="0"/>
              <a:t>Data </a:t>
            </a:r>
            <a:r>
              <a:rPr lang="en-ZA" altLang="en-US" sz="2800" dirty="0"/>
              <a:t>management operational processes are not </a:t>
            </a:r>
            <a:r>
              <a:rPr lang="en-ZA" altLang="en-US" sz="2800" dirty="0" smtClean="0"/>
              <a:t>documented.</a:t>
            </a:r>
            <a:endParaRPr lang="en-ZA" altLang="en-US" sz="2800" dirty="0"/>
          </a:p>
          <a:p>
            <a:pPr marL="457200" indent="-457200">
              <a:buFont typeface="Wingdings" panose="05000000000000000000" pitchFamily="2" charset="2"/>
              <a:buChar char="§"/>
            </a:pPr>
            <a:r>
              <a:rPr lang="en-ZA" altLang="en-US" sz="2800" dirty="0" smtClean="0"/>
              <a:t>Data </a:t>
            </a:r>
            <a:r>
              <a:rPr lang="en-ZA" altLang="en-US" sz="2800" dirty="0"/>
              <a:t>collection and reporting </a:t>
            </a:r>
            <a:r>
              <a:rPr lang="en-ZA" altLang="en-US" sz="2800" dirty="0" smtClean="0"/>
              <a:t>tools are not standardized; </a:t>
            </a:r>
            <a:r>
              <a:rPr lang="en-ZA" altLang="en-US" sz="2800" dirty="0"/>
              <a:t>different groups have their own </a:t>
            </a:r>
            <a:r>
              <a:rPr lang="en-ZA" altLang="en-US" sz="2800" dirty="0" smtClean="0"/>
              <a:t>formats.</a:t>
            </a:r>
            <a:endParaRPr lang="en-ZA" altLang="en-US" sz="2800" dirty="0"/>
          </a:p>
          <a:p>
            <a:pPr marL="457200" indent="-457200">
              <a:buFont typeface="Wingdings" panose="05000000000000000000" pitchFamily="2" charset="2"/>
              <a:buChar char="§"/>
            </a:pPr>
            <a:r>
              <a:rPr lang="en-ZA" altLang="en-US" sz="2800" dirty="0"/>
              <a:t>Too many resources (money, </a:t>
            </a:r>
            <a:r>
              <a:rPr lang="en-ZA" altLang="en-US" sz="2800" dirty="0" smtClean="0"/>
              <a:t>time, </a:t>
            </a:r>
            <a:r>
              <a:rPr lang="en-ZA" altLang="en-US" sz="2800" dirty="0"/>
              <a:t>and effort) are allocated to </a:t>
            </a:r>
            <a:r>
              <a:rPr lang="en-ZA" altLang="en-US" sz="2800" dirty="0" smtClean="0"/>
              <a:t>investigate </a:t>
            </a:r>
            <a:r>
              <a:rPr lang="en-ZA" altLang="en-US" sz="2800" dirty="0"/>
              <a:t>and </a:t>
            </a:r>
            <a:r>
              <a:rPr lang="en-ZA" altLang="en-US" sz="2800" dirty="0" smtClean="0"/>
              <a:t>correct faults after the fact.</a:t>
            </a:r>
            <a:endParaRPr lang="en-ZA" altLang="en-US" sz="2800" dirty="0"/>
          </a:p>
          <a:p>
            <a:pPr marL="457200" indent="-457200">
              <a:buFont typeface="Wingdings" panose="05000000000000000000" pitchFamily="2" charset="2"/>
              <a:buChar char="§"/>
            </a:pPr>
            <a:r>
              <a:rPr lang="en-ZA" altLang="en-US" sz="2800" dirty="0"/>
              <a:t>Mistakes are </a:t>
            </a:r>
            <a:r>
              <a:rPr lang="en-ZA" altLang="en-US" sz="2800" dirty="0" smtClean="0"/>
              <a:t>spotted </a:t>
            </a:r>
            <a:r>
              <a:rPr lang="en-ZA" altLang="en-US" sz="2800" dirty="0"/>
              <a:t>by </a:t>
            </a:r>
            <a:r>
              <a:rPr lang="en-ZA" altLang="en-US" sz="2800" dirty="0" smtClean="0"/>
              <a:t>external stakeholders (during </a:t>
            </a:r>
            <a:r>
              <a:rPr lang="en-ZA" altLang="en-US" sz="2800" dirty="0"/>
              <a:t>audits</a:t>
            </a:r>
            <a:r>
              <a:rPr lang="en-ZA" altLang="en-US" sz="2800" dirty="0" smtClean="0"/>
              <a:t>).</a:t>
            </a:r>
            <a:endParaRPr lang="en-ZA" altLang="en-US" sz="2800" dirty="0"/>
          </a:p>
          <a:p>
            <a:pPr>
              <a:buFont typeface="Wingdings" pitchFamily="2" charset="2"/>
              <a:buChar char="§"/>
            </a:pPr>
            <a:endParaRPr lang="en-ZA" altLang="en-US" sz="2800" dirty="0"/>
          </a:p>
        </p:txBody>
      </p:sp>
      <p:sp>
        <p:nvSpPr>
          <p:cNvPr id="2" name="Slide Number Placeholder 1"/>
          <p:cNvSpPr>
            <a:spLocks noGrp="1"/>
          </p:cNvSpPr>
          <p:nvPr>
            <p:ph type="sldNum" sz="quarter" idx="7"/>
          </p:nvPr>
        </p:nvSpPr>
        <p:spPr/>
        <p:txBody>
          <a:bodyPr/>
          <a:lstStyle/>
          <a:p>
            <a:fld id="{B6F15528-21DE-4FAA-801E-634DDDAF4B2B}" type="slidenum">
              <a:rPr lang="en-US" smtClean="0"/>
              <a:pPr/>
              <a:t>6</a:t>
            </a:fld>
            <a:endParaRPr lang="en-US"/>
          </a:p>
        </p:txBody>
      </p:sp>
    </p:spTree>
    <p:extLst>
      <p:ext uri="{BB962C8B-B14F-4D97-AF65-F5344CB8AC3E}">
        <p14:creationId xmlns:p14="http://schemas.microsoft.com/office/powerpoint/2010/main" val="14912744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Title 1"/>
          <p:cNvSpPr>
            <a:spLocks noGrp="1"/>
          </p:cNvSpPr>
          <p:nvPr>
            <p:ph type="title"/>
          </p:nvPr>
        </p:nvSpPr>
        <p:spPr>
          <a:xfrm>
            <a:off x="533400" y="472281"/>
            <a:ext cx="9525000" cy="430887"/>
          </a:xfrm>
        </p:spPr>
        <p:txBody>
          <a:bodyPr/>
          <a:lstStyle/>
          <a:p>
            <a:pPr algn="l"/>
            <a:r>
              <a:rPr lang="pt-PT" altLang="en-US" dirty="0" smtClean="0"/>
              <a:t>What Is Quality Assurance? </a:t>
            </a:r>
          </a:p>
        </p:txBody>
      </p:sp>
      <p:sp>
        <p:nvSpPr>
          <p:cNvPr id="3" name="TextBox 2"/>
          <p:cNvSpPr txBox="1"/>
          <p:nvPr/>
        </p:nvSpPr>
        <p:spPr>
          <a:xfrm>
            <a:off x="914400" y="2667000"/>
            <a:ext cx="8153400" cy="3108543"/>
          </a:xfrm>
          <a:prstGeom prst="rect">
            <a:avLst/>
          </a:prstGeom>
          <a:noFill/>
        </p:spPr>
        <p:txBody>
          <a:bodyPr wrap="square" rtlCol="0">
            <a:spAutoFit/>
          </a:bodyPr>
          <a:lstStyle/>
          <a:p>
            <a:pPr>
              <a:defRPr/>
            </a:pPr>
            <a:r>
              <a:rPr lang="pt-PT" sz="2800" dirty="0" smtClean="0">
                <a:latin typeface="Century Gothic" panose="020B0502020202020204" pitchFamily="34" charset="0"/>
                <a:ea typeface="Century Gothic" charset="0"/>
                <a:cs typeface="Century Gothic" charset="0"/>
              </a:rPr>
              <a:t>“</a:t>
            </a:r>
            <a:r>
              <a:rPr lang="en-US" sz="2800" dirty="0" smtClean="0">
                <a:latin typeface="Century Gothic" panose="020B0502020202020204" pitchFamily="34" charset="0"/>
              </a:rPr>
              <a:t>A </a:t>
            </a:r>
            <a:r>
              <a:rPr lang="en-US" sz="2800" dirty="0">
                <a:latin typeface="Century Gothic" panose="020B0502020202020204" pitchFamily="34" charset="0"/>
              </a:rPr>
              <a:t>program for the systematic monitoring and evaluation of the various aspects of a project, service, or facility </a:t>
            </a:r>
            <a:r>
              <a:rPr lang="en-US" sz="2800" dirty="0" smtClean="0">
                <a:latin typeface="Century Gothic" panose="020B0502020202020204" pitchFamily="34" charset="0"/>
              </a:rPr>
              <a:t>(</a:t>
            </a:r>
            <a:r>
              <a:rPr lang="en-US" sz="2800" i="1" dirty="0" smtClean="0">
                <a:latin typeface="Century Gothic" panose="020B0502020202020204" pitchFamily="34" charset="0"/>
              </a:rPr>
              <a:t>and taking actions accordingly</a:t>
            </a:r>
            <a:r>
              <a:rPr lang="en-US" sz="2800" dirty="0" smtClean="0">
                <a:latin typeface="Century Gothic" panose="020B0502020202020204" pitchFamily="34" charset="0"/>
              </a:rPr>
              <a:t>) to </a:t>
            </a:r>
            <a:r>
              <a:rPr lang="en-US" sz="2800" dirty="0">
                <a:latin typeface="Century Gothic" panose="020B0502020202020204" pitchFamily="34" charset="0"/>
              </a:rPr>
              <a:t>ensure that standards of quality are being </a:t>
            </a:r>
            <a:r>
              <a:rPr lang="en-US" sz="2800" dirty="0" smtClean="0">
                <a:latin typeface="Century Gothic" panose="020B0502020202020204" pitchFamily="34" charset="0"/>
              </a:rPr>
              <a:t>met</a:t>
            </a:r>
            <a:r>
              <a:rPr lang="en-US" sz="2800" i="1" dirty="0" smtClean="0">
                <a:latin typeface="Century Gothic" panose="020B0502020202020204" pitchFamily="34" charset="0"/>
              </a:rPr>
              <a:t>” </a:t>
            </a:r>
            <a:r>
              <a:rPr lang="en-US" sz="2800" dirty="0" smtClean="0">
                <a:latin typeface="Century Gothic" panose="020B0502020202020204" pitchFamily="34" charset="0"/>
              </a:rPr>
              <a:t>(Merriam-Webster Dictionary)</a:t>
            </a:r>
            <a:endParaRPr lang="pt-PT" sz="2800" dirty="0" smtClean="0">
              <a:latin typeface="Century Gothic" panose="020B0502020202020204" pitchFamily="34" charset="0"/>
              <a:ea typeface="Century Gothic" charset="0"/>
              <a:cs typeface="Century Gothic" charset="0"/>
            </a:endParaRPr>
          </a:p>
          <a:p>
            <a:endParaRPr lang="en-US" sz="2800" dirty="0">
              <a:latin typeface="Century Gothic" charset="0"/>
              <a:ea typeface="Century Gothic" charset="0"/>
              <a:cs typeface="Century Gothic" charset="0"/>
            </a:endParaRPr>
          </a:p>
        </p:txBody>
      </p:sp>
      <p:sp>
        <p:nvSpPr>
          <p:cNvPr id="2" name="Slide Number Placeholder 1"/>
          <p:cNvSpPr>
            <a:spLocks noGrp="1"/>
          </p:cNvSpPr>
          <p:nvPr>
            <p:ph type="sldNum" sz="quarter" idx="7"/>
          </p:nvPr>
        </p:nvSpPr>
        <p:spPr/>
        <p:txBody>
          <a:bodyPr/>
          <a:lstStyle/>
          <a:p>
            <a:fld id="{B6F15528-21DE-4FAA-801E-634DDDAF4B2B}" type="slidenum">
              <a:rPr lang="en-US" smtClean="0"/>
              <a:pPr/>
              <a:t>7</a:t>
            </a:fld>
            <a:endParaRPr lang="en-US"/>
          </a:p>
        </p:txBody>
      </p:sp>
    </p:spTree>
    <p:extLst>
      <p:ext uri="{BB962C8B-B14F-4D97-AF65-F5344CB8AC3E}">
        <p14:creationId xmlns:p14="http://schemas.microsoft.com/office/powerpoint/2010/main" val="15304314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Title 1"/>
          <p:cNvSpPr>
            <a:spLocks noGrp="1"/>
          </p:cNvSpPr>
          <p:nvPr>
            <p:ph type="title"/>
          </p:nvPr>
        </p:nvSpPr>
        <p:spPr>
          <a:xfrm>
            <a:off x="492285" y="472281"/>
            <a:ext cx="9566115" cy="430887"/>
          </a:xfrm>
        </p:spPr>
        <p:txBody>
          <a:bodyPr/>
          <a:lstStyle/>
          <a:p>
            <a:pPr algn="l"/>
            <a:r>
              <a:rPr lang="pt-PT" altLang="en-US" dirty="0" smtClean="0"/>
              <a:t>What Is Data Quality Assurance? </a:t>
            </a:r>
          </a:p>
        </p:txBody>
      </p:sp>
      <p:sp>
        <p:nvSpPr>
          <p:cNvPr id="3" name="TextBox 2"/>
          <p:cNvSpPr txBox="1"/>
          <p:nvPr/>
        </p:nvSpPr>
        <p:spPr>
          <a:xfrm>
            <a:off x="990600" y="1524000"/>
            <a:ext cx="8153400" cy="5262979"/>
          </a:xfrm>
          <a:prstGeom prst="rect">
            <a:avLst/>
          </a:prstGeom>
          <a:noFill/>
        </p:spPr>
        <p:txBody>
          <a:bodyPr wrap="square" rtlCol="0">
            <a:spAutoFit/>
          </a:bodyPr>
          <a:lstStyle/>
          <a:p>
            <a:pPr algn="ctr">
              <a:defRPr/>
            </a:pPr>
            <a:endParaRPr lang="en-US" sz="2800" b="1" dirty="0" smtClean="0">
              <a:solidFill>
                <a:srgbClr val="FF0000"/>
              </a:solidFill>
            </a:endParaRPr>
          </a:p>
          <a:p>
            <a:pPr algn="ctr">
              <a:defRPr/>
            </a:pPr>
            <a:endParaRPr lang="en-US" sz="2800" b="1" dirty="0">
              <a:solidFill>
                <a:srgbClr val="FF0000"/>
              </a:solidFill>
            </a:endParaRPr>
          </a:p>
          <a:p>
            <a:pPr>
              <a:defRPr/>
            </a:pPr>
            <a:r>
              <a:rPr lang="en-US" sz="2800" dirty="0" smtClean="0">
                <a:latin typeface="Century Gothic" panose="020B0502020202020204" pitchFamily="34" charset="0"/>
              </a:rPr>
              <a:t>A systematic </a:t>
            </a:r>
            <a:r>
              <a:rPr lang="en-US" sz="2800" dirty="0">
                <a:latin typeface="Century Gothic" panose="020B0502020202020204" pitchFamily="34" charset="0"/>
              </a:rPr>
              <a:t>monitoring </a:t>
            </a:r>
            <a:r>
              <a:rPr lang="en-US" sz="2800" dirty="0" smtClean="0">
                <a:latin typeface="Century Gothic" panose="020B0502020202020204" pitchFamily="34" charset="0"/>
              </a:rPr>
              <a:t>and evaluation of data to uncover inconsistencies in the data and data management system, and making necessary corrections to ensure quality of data</a:t>
            </a:r>
          </a:p>
          <a:p>
            <a:pPr algn="ctr">
              <a:defRPr/>
            </a:pPr>
            <a:endParaRPr lang="en-US" sz="2800" b="1" dirty="0">
              <a:solidFill>
                <a:srgbClr val="FF0000"/>
              </a:solidFill>
              <a:latin typeface="Century Gothic" charset="0"/>
              <a:ea typeface="Century Gothic" charset="0"/>
              <a:cs typeface="Century Gothic" charset="0"/>
            </a:endParaRPr>
          </a:p>
          <a:p>
            <a:pPr algn="ctr">
              <a:defRPr/>
            </a:pPr>
            <a:endParaRPr lang="en-US" sz="2800" b="1" dirty="0" smtClean="0">
              <a:solidFill>
                <a:srgbClr val="FF0000"/>
              </a:solidFill>
              <a:latin typeface="Century Gothic" charset="0"/>
              <a:ea typeface="Century Gothic" charset="0"/>
              <a:cs typeface="Century Gothic" charset="0"/>
            </a:endParaRPr>
          </a:p>
          <a:p>
            <a:pPr algn="ctr">
              <a:defRPr/>
            </a:pPr>
            <a:endParaRPr lang="en-US" sz="2800" b="1" dirty="0">
              <a:solidFill>
                <a:srgbClr val="FF0000"/>
              </a:solidFill>
              <a:latin typeface="Century Gothic" charset="0"/>
              <a:ea typeface="Century Gothic" charset="0"/>
              <a:cs typeface="Century Gothic" charset="0"/>
            </a:endParaRPr>
          </a:p>
          <a:p>
            <a:pPr algn="ctr">
              <a:defRPr/>
            </a:pPr>
            <a:endParaRPr lang="pt-PT" sz="2800" b="1" dirty="0" smtClean="0">
              <a:solidFill>
                <a:srgbClr val="FF0000"/>
              </a:solidFill>
              <a:latin typeface="Century Gothic" charset="0"/>
              <a:ea typeface="Century Gothic" charset="0"/>
              <a:cs typeface="Century Gothic" charset="0"/>
            </a:endParaRPr>
          </a:p>
          <a:p>
            <a:endParaRPr lang="en-US" sz="2800" dirty="0">
              <a:latin typeface="Century Gothic" charset="0"/>
              <a:ea typeface="Century Gothic" charset="0"/>
              <a:cs typeface="Century Gothic" charset="0"/>
            </a:endParaRPr>
          </a:p>
        </p:txBody>
      </p:sp>
      <p:sp>
        <p:nvSpPr>
          <p:cNvPr id="2" name="Slide Number Placeholder 1"/>
          <p:cNvSpPr>
            <a:spLocks noGrp="1"/>
          </p:cNvSpPr>
          <p:nvPr>
            <p:ph type="sldNum" sz="quarter" idx="7"/>
          </p:nvPr>
        </p:nvSpPr>
        <p:spPr/>
        <p:txBody>
          <a:bodyPr/>
          <a:lstStyle/>
          <a:p>
            <a:fld id="{B6F15528-21DE-4FAA-801E-634DDDAF4B2B}" type="slidenum">
              <a:rPr lang="en-US" smtClean="0"/>
              <a:pPr/>
              <a:t>8</a:t>
            </a:fld>
            <a:endParaRPr lang="en-US"/>
          </a:p>
        </p:txBody>
      </p:sp>
    </p:spTree>
    <p:extLst>
      <p:ext uri="{BB962C8B-B14F-4D97-AF65-F5344CB8AC3E}">
        <p14:creationId xmlns:p14="http://schemas.microsoft.com/office/powerpoint/2010/main" val="30111417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Content Placeholder 6"/>
          <p:cNvSpPr>
            <a:spLocks noGrp="1"/>
          </p:cNvSpPr>
          <p:nvPr>
            <p:ph idx="1"/>
          </p:nvPr>
        </p:nvSpPr>
        <p:spPr>
          <a:xfrm>
            <a:off x="609600" y="2362200"/>
            <a:ext cx="8305800" cy="2853267"/>
          </a:xfrm>
        </p:spPr>
        <p:txBody>
          <a:bodyPr/>
          <a:lstStyle/>
          <a:p>
            <a:pPr algn="l">
              <a:defRPr/>
            </a:pPr>
            <a:r>
              <a:rPr lang="en-US" sz="3600" dirty="0" smtClean="0"/>
              <a:t>What are the roles and responsibilities that should be carried out at each level of the health system </a:t>
            </a:r>
          </a:p>
          <a:p>
            <a:pPr algn="l">
              <a:defRPr/>
            </a:pPr>
            <a:r>
              <a:rPr lang="en-US" sz="3600" dirty="0" smtClean="0"/>
              <a:t>to assure production of high-quality data</a:t>
            </a:r>
            <a:r>
              <a:rPr lang="en-US" sz="3600" dirty="0"/>
              <a:t>?</a:t>
            </a:r>
          </a:p>
        </p:txBody>
      </p:sp>
      <p:sp>
        <p:nvSpPr>
          <p:cNvPr id="35845" name="Slide Number Placeholder 7"/>
          <p:cNvSpPr>
            <a:spLocks noGrp="1"/>
          </p:cNvSpPr>
          <p:nvPr>
            <p:ph type="sldNum" sz="quarter" idx="4294967295"/>
          </p:nvPr>
        </p:nvSpPr>
        <p:spPr>
          <a:xfrm>
            <a:off x="7208520" y="7203864"/>
            <a:ext cx="2346960" cy="413808"/>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882" tIns="50941" rIns="101882" bIns="50941"/>
          <a:lstStyle>
            <a:lvl1pPr eaLnBrk="0" hangingPunct="0">
              <a:defRPr>
                <a:solidFill>
                  <a:schemeClr val="tx1"/>
                </a:solidFill>
                <a:latin typeface="Arial" pitchFamily="34" charset="0"/>
              </a:defRPr>
            </a:lvl1pPr>
            <a:lvl2pPr marL="827795" indent="-318383" eaLnBrk="0" hangingPunct="0">
              <a:defRPr>
                <a:solidFill>
                  <a:schemeClr val="tx1"/>
                </a:solidFill>
                <a:latin typeface="Arial" pitchFamily="34" charset="0"/>
              </a:defRPr>
            </a:lvl2pPr>
            <a:lvl3pPr marL="1273531" indent="-254706" eaLnBrk="0" hangingPunct="0">
              <a:defRPr>
                <a:solidFill>
                  <a:schemeClr val="tx1"/>
                </a:solidFill>
                <a:latin typeface="Arial" pitchFamily="34" charset="0"/>
              </a:defRPr>
            </a:lvl3pPr>
            <a:lvl4pPr marL="1782943" indent="-254706" eaLnBrk="0" hangingPunct="0">
              <a:defRPr>
                <a:solidFill>
                  <a:schemeClr val="tx1"/>
                </a:solidFill>
                <a:latin typeface="Arial" pitchFamily="34" charset="0"/>
              </a:defRPr>
            </a:lvl4pPr>
            <a:lvl5pPr marL="2292355" indent="-254706" eaLnBrk="0" hangingPunct="0">
              <a:defRPr>
                <a:solidFill>
                  <a:schemeClr val="tx1"/>
                </a:solidFill>
                <a:latin typeface="Arial" pitchFamily="34" charset="0"/>
              </a:defRPr>
            </a:lvl5pPr>
            <a:lvl6pPr marL="2801767" indent="-254706" eaLnBrk="0" fontAlgn="base" hangingPunct="0">
              <a:spcBef>
                <a:spcPct val="0"/>
              </a:spcBef>
              <a:spcAft>
                <a:spcPct val="0"/>
              </a:spcAft>
              <a:defRPr>
                <a:solidFill>
                  <a:schemeClr val="tx1"/>
                </a:solidFill>
                <a:latin typeface="Arial" pitchFamily="34" charset="0"/>
              </a:defRPr>
            </a:lvl6pPr>
            <a:lvl7pPr marL="3311180" indent="-254706" eaLnBrk="0" fontAlgn="base" hangingPunct="0">
              <a:spcBef>
                <a:spcPct val="0"/>
              </a:spcBef>
              <a:spcAft>
                <a:spcPct val="0"/>
              </a:spcAft>
              <a:defRPr>
                <a:solidFill>
                  <a:schemeClr val="tx1"/>
                </a:solidFill>
                <a:latin typeface="Arial" pitchFamily="34" charset="0"/>
              </a:defRPr>
            </a:lvl7pPr>
            <a:lvl8pPr marL="3820592" indent="-254706" eaLnBrk="0" fontAlgn="base" hangingPunct="0">
              <a:spcBef>
                <a:spcPct val="0"/>
              </a:spcBef>
              <a:spcAft>
                <a:spcPct val="0"/>
              </a:spcAft>
              <a:defRPr>
                <a:solidFill>
                  <a:schemeClr val="tx1"/>
                </a:solidFill>
                <a:latin typeface="Arial" pitchFamily="34" charset="0"/>
              </a:defRPr>
            </a:lvl8pPr>
            <a:lvl9pPr marL="4330004" indent="-254706" eaLnBrk="0" fontAlgn="base" hangingPunct="0">
              <a:spcBef>
                <a:spcPct val="0"/>
              </a:spcBef>
              <a:spcAft>
                <a:spcPct val="0"/>
              </a:spcAft>
              <a:defRPr>
                <a:solidFill>
                  <a:schemeClr val="tx1"/>
                </a:solidFill>
                <a:latin typeface="Arial" pitchFamily="34" charset="0"/>
              </a:defRPr>
            </a:lvl9pPr>
          </a:lstStyle>
          <a:p>
            <a:pPr eaLnBrk="1" hangingPunct="1">
              <a:defRPr/>
            </a:pPr>
            <a:fld id="{10CCE7C0-FDBA-4F9C-A527-8FDC0460BAE6}" type="slidenum">
              <a:rPr lang="en-US" smtClean="0">
                <a:solidFill>
                  <a:srgbClr val="969696"/>
                </a:solidFill>
              </a:rPr>
              <a:pPr eaLnBrk="1" hangingPunct="1">
                <a:defRPr/>
              </a:pPr>
              <a:t>9</a:t>
            </a:fld>
            <a:endParaRPr lang="en-US" smtClean="0">
              <a:solidFill>
                <a:srgbClr val="969696"/>
              </a:solidFill>
            </a:endParaRPr>
          </a:p>
        </p:txBody>
      </p:sp>
      <p:sp>
        <p:nvSpPr>
          <p:cNvPr id="5" name="Title 1"/>
          <p:cNvSpPr txBox="1">
            <a:spLocks/>
          </p:cNvSpPr>
          <p:nvPr/>
        </p:nvSpPr>
        <p:spPr bwMode="auto">
          <a:xfrm>
            <a:off x="304801" y="0"/>
            <a:ext cx="10287000" cy="1351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882" tIns="50941" rIns="101882" bIns="50941"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r>
              <a:rPr lang="en-US" altLang="en-US" sz="2800" b="1" dirty="0" smtClean="0">
                <a:solidFill>
                  <a:schemeClr val="bg1"/>
                </a:solidFill>
                <a:latin typeface="Century Gothic" charset="0"/>
                <a:ea typeface="Century Gothic" charset="0"/>
                <a:cs typeface="Century Gothic" charset="0"/>
              </a:rPr>
              <a:t>Quick Plenary Discussion</a:t>
            </a:r>
            <a:endParaRPr lang="pt-PT" altLang="en-US" sz="2800" b="1" dirty="0">
              <a:solidFill>
                <a:schemeClr val="bg1"/>
              </a:solidFill>
              <a:latin typeface="Century Gothic" charset="0"/>
              <a:ea typeface="Century Gothic" charset="0"/>
              <a:cs typeface="Century Gothic" charset="0"/>
            </a:endParaRPr>
          </a:p>
        </p:txBody>
      </p:sp>
    </p:spTree>
    <p:extLst>
      <p:ext uri="{BB962C8B-B14F-4D97-AF65-F5344CB8AC3E}">
        <p14:creationId xmlns:p14="http://schemas.microsoft.com/office/powerpoint/2010/main" val="5357986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E185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EASURE_Eval_slide_template">
  <a:themeElements>
    <a:clrScheme name="MEASURE_Eval_slide_template 1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C0C0C0"/>
      </a:hlink>
      <a:folHlink>
        <a:srgbClr val="2B3585"/>
      </a:folHlink>
    </a:clrScheme>
    <a:fontScheme name="MEASURE_Eval_slide_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EASURE_Eval_slide_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EASURE_Eval_slide_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EASURE_Eval_slide_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EASURE_Eval_slide_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EASURE_Eval_slide_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EASURE_Eval_slide_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EASURE_Eval_slide_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EASURE_Eval_slide_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EASURE_Eval_slide_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EASURE_Eval_slide_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EASURE_Eval_slide_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EASURE_Eval_slide_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MEASURE_Eval_slide_template 13">
        <a:dk1>
          <a:srgbClr val="000000"/>
        </a:dk1>
        <a:lt1>
          <a:srgbClr val="FFFFFF"/>
        </a:lt1>
        <a:dk2>
          <a:srgbClr val="000000"/>
        </a:dk2>
        <a:lt2>
          <a:srgbClr val="808080"/>
        </a:lt2>
        <a:accent1>
          <a:srgbClr val="141F78"/>
        </a:accent1>
        <a:accent2>
          <a:srgbClr val="19938A"/>
        </a:accent2>
        <a:accent3>
          <a:srgbClr val="FFFFFF"/>
        </a:accent3>
        <a:accent4>
          <a:srgbClr val="000000"/>
        </a:accent4>
        <a:accent5>
          <a:srgbClr val="AAABBE"/>
        </a:accent5>
        <a:accent6>
          <a:srgbClr val="16857D"/>
        </a:accent6>
        <a:hlink>
          <a:srgbClr val="8C1431"/>
        </a:hlink>
        <a:folHlink>
          <a:srgbClr val="946D08"/>
        </a:folHlink>
      </a:clrScheme>
      <a:clrMap bg1="lt1" tx1="dk1" bg2="lt2" tx2="dk2" accent1="accent1" accent2="accent2" accent3="accent3" accent4="accent4" accent5="accent5" accent6="accent6" hlink="hlink" folHlink="folHlink"/>
    </a:extraClrScheme>
    <a:extraClrScheme>
      <a:clrScheme name="MEASURE_Eval_slide_template 14">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DDDDDD"/>
        </a:hlink>
        <a:folHlink>
          <a:srgbClr val="00FF00"/>
        </a:folHlink>
      </a:clrScheme>
      <a:clrMap bg1="dk2" tx1="lt1" bg2="dk1" tx2="lt2" accent1="accent1" accent2="accent2" accent3="accent3" accent4="accent4" accent5="accent5" accent6="accent6" hlink="hlink" folHlink="folHlink"/>
    </a:extraClrScheme>
    <a:extraClrScheme>
      <a:clrScheme name="MEASURE_Eval_slide_template 15">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C0C0C0"/>
        </a:hlink>
        <a:folHlink>
          <a:srgbClr val="00FF00"/>
        </a:folHlink>
      </a:clrScheme>
      <a:clrMap bg1="dk2" tx1="lt1" bg2="dk1" tx2="lt2" accent1="accent1" accent2="accent2" accent3="accent3" accent4="accent4" accent5="accent5" accent6="accent6" hlink="hlink" folHlink="folHlink"/>
    </a:extraClrScheme>
    <a:extraClrScheme>
      <a:clrScheme name="MEASURE_Eval_slide_template 1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C0C0C0"/>
        </a:hlink>
        <a:folHlink>
          <a:srgbClr val="2B3585"/>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C83303621329D4DAFC578165ED47C26" ma:contentTypeVersion="0" ma:contentTypeDescription="Create a new document." ma:contentTypeScope="" ma:versionID="e9c678eae885f8b7595ed37087805c11">
  <xsd:schema xmlns:xsd="http://www.w3.org/2001/XMLSchema" xmlns:xs="http://www.w3.org/2001/XMLSchema" xmlns:p="http://schemas.microsoft.com/office/2006/metadata/properties" targetNamespace="http://schemas.microsoft.com/office/2006/metadata/properties" ma:root="true" ma:fieldsID="abc59ee2edf01cfb808cadb27e045d28">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B3486C2-B9D5-4931-BCDF-E570142222F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D4B18647-71D9-435D-B58C-7AFBCD3508C7}">
  <ds:schemaRefs>
    <ds:schemaRef ds:uri="http://purl.org/dc/dcmitype/"/>
    <ds:schemaRef ds:uri="http://schemas.microsoft.com/office/infopath/2007/PartnerControls"/>
    <ds:schemaRef ds:uri="http://purl.org/dc/elements/1.1/"/>
    <ds:schemaRef ds:uri="http://schemas.microsoft.com/office/2006/metadata/properties"/>
    <ds:schemaRef ds:uri="http://purl.org/dc/terms/"/>
    <ds:schemaRef ds:uri="http://schemas.microsoft.com/office/2006/documentManagement/type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B4E79627-13F6-488F-95D8-938C7EB5DEB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1732</TotalTime>
  <Words>1533</Words>
  <Application>Microsoft Office PowerPoint</Application>
  <PresentationFormat>Custom</PresentationFormat>
  <Paragraphs>165</Paragraphs>
  <Slides>15</Slides>
  <Notes>15</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15</vt:i4>
      </vt:variant>
    </vt:vector>
  </HeadingPairs>
  <TitlesOfParts>
    <vt:vector size="25" baseType="lpstr">
      <vt:lpstr>Arial</vt:lpstr>
      <vt:lpstr>Arial Narrow</vt:lpstr>
      <vt:lpstr>Calibri</vt:lpstr>
      <vt:lpstr>Century Gothic</vt:lpstr>
      <vt:lpstr>Courier New</vt:lpstr>
      <vt:lpstr>Futura LT Pro Book</vt:lpstr>
      <vt:lpstr>Times New Roman</vt:lpstr>
      <vt:lpstr>Wingdings</vt:lpstr>
      <vt:lpstr>Office Theme</vt:lpstr>
      <vt:lpstr>MEASURE_Eval_slide_template</vt:lpstr>
      <vt:lpstr>PowerPoint Presentation</vt:lpstr>
      <vt:lpstr>Learning Objectives and Topics Covered</vt:lpstr>
      <vt:lpstr>What Is Data Quality?</vt:lpstr>
      <vt:lpstr>Importance of Data Quality</vt:lpstr>
      <vt:lpstr>Symptoms of Data Quality Problems </vt:lpstr>
      <vt:lpstr>Symptoms of Data Quality Problems (2)</vt:lpstr>
      <vt:lpstr>What Is Quality Assurance? </vt:lpstr>
      <vt:lpstr>What Is Data Quality Assurance? </vt:lpstr>
      <vt:lpstr>PowerPoint Presentation</vt:lpstr>
      <vt:lpstr>Maintaining Data Quality by RHIS Management Level</vt:lpstr>
      <vt:lpstr>Data Quality Conceptual Framework</vt:lpstr>
      <vt:lpstr>Metrics of Data Quality </vt:lpstr>
      <vt:lpstr>Group Work </vt:lpstr>
      <vt:lpstr>Most Common Problems Affecting Data Quality  across System Levels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Robinson, Beth</dc:creator>
  <cp:lastModifiedBy>Hoover, Donald Wayne</cp:lastModifiedBy>
  <cp:revision>125</cp:revision>
  <dcterms:created xsi:type="dcterms:W3CDTF">2015-03-02T15:42:03Z</dcterms:created>
  <dcterms:modified xsi:type="dcterms:W3CDTF">2017-02-08T00:16:39Z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2015-03-02T00:00:00Z</vt:filetime>
  </property>
  <property fmtid="{D5CDD505-2E9C-101B-9397-08002B2CF9AE}" pid="3" name="LastSaved">
    <vt:filetime>2015-03-02T00:00:00Z</vt:filetime>
  </property>
  <property fmtid="{D5CDD505-2E9C-101B-9397-08002B2CF9AE}" pid="4" name="ContentTypeId">
    <vt:lpwstr>0x010100BC83303621329D4DAFC578165ED47C26</vt:lpwstr>
  </property>
</Properties>
</file>