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7" r:id="rId5"/>
  </p:sldMasterIdLst>
  <p:notesMasterIdLst>
    <p:notesMasterId r:id="rId33"/>
  </p:notesMasterIdLst>
  <p:sldIdLst>
    <p:sldId id="336" r:id="rId6"/>
    <p:sldId id="289" r:id="rId7"/>
    <p:sldId id="294" r:id="rId8"/>
    <p:sldId id="331" r:id="rId9"/>
    <p:sldId id="312" r:id="rId10"/>
    <p:sldId id="335" r:id="rId11"/>
    <p:sldId id="332" r:id="rId12"/>
    <p:sldId id="281" r:id="rId13"/>
    <p:sldId id="284" r:id="rId14"/>
    <p:sldId id="310" r:id="rId15"/>
    <p:sldId id="320" r:id="rId16"/>
    <p:sldId id="311" r:id="rId17"/>
    <p:sldId id="339" r:id="rId18"/>
    <p:sldId id="315" r:id="rId19"/>
    <p:sldId id="318" r:id="rId20"/>
    <p:sldId id="316" r:id="rId21"/>
    <p:sldId id="319" r:id="rId22"/>
    <p:sldId id="321" r:id="rId23"/>
    <p:sldId id="322" r:id="rId24"/>
    <p:sldId id="333" r:id="rId25"/>
    <p:sldId id="323" r:id="rId26"/>
    <p:sldId id="324" r:id="rId27"/>
    <p:sldId id="334" r:id="rId28"/>
    <p:sldId id="325" r:id="rId29"/>
    <p:sldId id="326" r:id="rId30"/>
    <p:sldId id="338" r:id="rId31"/>
    <p:sldId id="337" r:id="rId32"/>
  </p:sldIdLst>
  <p:sldSz cx="10058400" cy="7772400"/>
  <p:notesSz cx="10058400" cy="7772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15:guide id="1" orient="horz" pos="2448">
          <p15:clr>
            <a:srgbClr val="A4A3A4"/>
          </p15:clr>
        </p15:guide>
        <p15:guide id="2" pos="316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175E"/>
    <a:srgbClr val="B05A2A"/>
    <a:srgbClr val="138D84"/>
    <a:srgbClr val="A7C038"/>
    <a:srgbClr val="C73437"/>
    <a:srgbClr val="595487"/>
    <a:srgbClr val="AA2473"/>
    <a:srgbClr val="A09BBB"/>
    <a:srgbClr val="A0BF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030" autoAdjust="0"/>
    <p:restoredTop sz="86108" autoAdjust="0"/>
  </p:normalViewPr>
  <p:slideViewPr>
    <p:cSldViewPr>
      <p:cViewPr varScale="1">
        <p:scale>
          <a:sx n="64" d="100"/>
          <a:sy n="64" d="100"/>
        </p:scale>
        <p:origin x="1267" y="77"/>
      </p:cViewPr>
      <p:guideLst>
        <p:guide orient="horz" pos="2880"/>
        <p:guide pos="2160"/>
      </p:guideLst>
    </p:cSldViewPr>
  </p:slideViewPr>
  <p:notesTextViewPr>
    <p:cViewPr>
      <p:scale>
        <a:sx n="100" d="100"/>
        <a:sy n="100" d="100"/>
      </p:scale>
      <p:origin x="0" y="0"/>
    </p:cViewPr>
  </p:notesTextViewPr>
  <p:sorterViewPr>
    <p:cViewPr>
      <p:scale>
        <a:sx n="90" d="100"/>
        <a:sy n="90" d="100"/>
      </p:scale>
      <p:origin x="0" y="4584"/>
    </p:cViewPr>
  </p:sorterViewPr>
  <p:notesViewPr>
    <p:cSldViewPr>
      <p:cViewPr varScale="1">
        <p:scale>
          <a:sx n="86" d="100"/>
          <a:sy n="86" d="100"/>
        </p:scale>
        <p:origin x="1776" y="-787"/>
      </p:cViewPr>
      <p:guideLst>
        <p:guide orient="horz" pos="2448"/>
        <p:guide pos="316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presProps" Target="pres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heme" Target="theme/theme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0652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endParaRPr lang="en-US"/>
          </a:p>
        </p:txBody>
      </p:sp>
    </p:spTree>
    <p:extLst>
      <p:ext uri="{BB962C8B-B14F-4D97-AF65-F5344CB8AC3E}">
        <p14:creationId xmlns:p14="http://schemas.microsoft.com/office/powerpoint/2010/main" val="10891046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xfrm>
            <a:off x="3143250" y="582613"/>
            <a:ext cx="3771900" cy="29146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xfrm>
            <a:off x="1005840" y="3691890"/>
            <a:ext cx="8046720" cy="34975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latin typeface="Arial" pitchFamily="34" charset="0"/>
            </a:endParaRPr>
          </a:p>
          <a:p>
            <a:r>
              <a:rPr lang="en-US" altLang="en-US" dirty="0" smtClean="0">
                <a:latin typeface="Arial" pitchFamily="34" charset="0"/>
              </a:rPr>
              <a:t>At the heart of the data quality (DQ) process are two important components:</a:t>
            </a:r>
            <a:r>
              <a:rPr lang="en-US" altLang="en-US" baseline="0" dirty="0" smtClean="0">
                <a:latin typeface="Arial" pitchFamily="34" charset="0"/>
              </a:rPr>
              <a:t> </a:t>
            </a:r>
            <a:r>
              <a:rPr lang="en-US" altLang="en-US" b="0" baseline="0" dirty="0" smtClean="0">
                <a:latin typeface="Arial" pitchFamily="34" charset="0"/>
              </a:rPr>
              <a:t>data verification (</a:t>
            </a:r>
            <a:r>
              <a:rPr lang="en-US" altLang="en-US" b="0" dirty="0" smtClean="0">
                <a:latin typeface="Arial" pitchFamily="34" charset="0"/>
              </a:rPr>
              <a:t>DV) and report performance.</a:t>
            </a:r>
          </a:p>
          <a:p>
            <a:endParaRPr lang="en-US" altLang="en-US" dirty="0" smtClean="0">
              <a:latin typeface="Arial" pitchFamily="34" charset="0"/>
            </a:endParaRPr>
          </a:p>
          <a:p>
            <a:r>
              <a:rPr lang="en-US" altLang="en-US" dirty="0" smtClean="0">
                <a:latin typeface="Arial" pitchFamily="34" charset="0"/>
              </a:rPr>
              <a:t>Data verification</a:t>
            </a:r>
            <a:r>
              <a:rPr lang="en-US" altLang="en-US" baseline="0" dirty="0" smtClean="0">
                <a:latin typeface="Arial" pitchFamily="34" charset="0"/>
              </a:rPr>
              <a:t> is derived through</a:t>
            </a:r>
            <a:r>
              <a:rPr lang="en-US" altLang="en-US" dirty="0" smtClean="0">
                <a:latin typeface="Arial" pitchFamily="34" charset="0"/>
              </a:rPr>
              <a:t> quantitative comparison of recounted data</a:t>
            </a:r>
            <a:r>
              <a:rPr lang="en-US" altLang="en-US" baseline="0" dirty="0" smtClean="0">
                <a:latin typeface="Arial" pitchFamily="34" charset="0"/>
              </a:rPr>
              <a:t> and</a:t>
            </a:r>
            <a:r>
              <a:rPr lang="en-US" altLang="en-US" dirty="0" smtClean="0">
                <a:latin typeface="Arial" pitchFamily="34" charset="0"/>
              </a:rPr>
              <a:t> reported data. </a:t>
            </a:r>
          </a:p>
          <a:p>
            <a:endParaRPr lang="en-US" altLang="en-US" dirty="0" smtClean="0">
              <a:latin typeface="Arial" pitchFamily="34" charset="0"/>
            </a:endParaRPr>
          </a:p>
          <a:p>
            <a:r>
              <a:rPr lang="en-US" altLang="en-US" dirty="0" smtClean="0">
                <a:latin typeface="Arial" pitchFamily="34" charset="0"/>
              </a:rPr>
              <a:t>The verification factor (VF) is calculated by dividing the recounted number by the reported number,</a:t>
            </a:r>
            <a:r>
              <a:rPr lang="en-US" altLang="en-US" baseline="0" dirty="0" smtClean="0">
                <a:latin typeface="Arial" pitchFamily="34" charset="0"/>
              </a:rPr>
              <a:t> </a:t>
            </a:r>
            <a:r>
              <a:rPr lang="en-US" altLang="en-US" dirty="0" smtClean="0">
                <a:latin typeface="Arial" pitchFamily="34" charset="0"/>
              </a:rPr>
              <a:t>giving a percentage.</a:t>
            </a:r>
          </a:p>
          <a:p>
            <a:endParaRPr lang="en-US" altLang="en-US" dirty="0" smtClean="0">
              <a:latin typeface="Arial" pitchFamily="34" charset="0"/>
            </a:endParaRPr>
          </a:p>
          <a:p>
            <a:r>
              <a:rPr lang="en-US" altLang="en-US" b="1" dirty="0" smtClean="0">
                <a:latin typeface="Arial" pitchFamily="34" charset="0"/>
              </a:rPr>
              <a:t>*Facilitators: Ask participants, “What would 85% mean? How about 125%?”</a:t>
            </a:r>
          </a:p>
          <a:p>
            <a:r>
              <a:rPr lang="en-US" altLang="en-US" b="1" baseline="0" dirty="0" smtClean="0">
                <a:latin typeface="Arial" pitchFamily="34" charset="0"/>
              </a:rPr>
              <a:t>Refer to Module 9: RHIS Performance Assessment, concerning the PRISM tools. The diagnostic tool also measures</a:t>
            </a:r>
            <a:r>
              <a:rPr lang="en-US" altLang="en-US" b="1" dirty="0" smtClean="0">
                <a:latin typeface="Arial" pitchFamily="34" charset="0"/>
              </a:rPr>
              <a:t> data quality for district and health facility levels.</a:t>
            </a:r>
            <a:endParaRPr lang="en-US" altLang="en-US" dirty="0" smtClean="0">
              <a:latin typeface="Arial" pitchFamily="34" charset="0"/>
            </a:endParaRPr>
          </a:p>
          <a:p>
            <a:endParaRPr lang="en-US" altLang="en-US" dirty="0" smtClean="0">
              <a:latin typeface="Arial" pitchFamily="34" charset="0"/>
            </a:endParaRPr>
          </a:p>
          <a:p>
            <a:r>
              <a:rPr lang="en-US" altLang="en-US" dirty="0" smtClean="0">
                <a:latin typeface="Arial" pitchFamily="34" charset="0"/>
              </a:rPr>
              <a:t> </a:t>
            </a:r>
          </a:p>
          <a:p>
            <a:endParaRPr lang="en-US" altLang="en-US" dirty="0" smtClean="0">
              <a:latin typeface="Arial" pitchFamily="34" charset="0"/>
            </a:endParaRPr>
          </a:p>
        </p:txBody>
      </p:sp>
      <p:sp>
        <p:nvSpPr>
          <p:cNvPr id="43012" name="Slide Number Placeholder 3"/>
          <p:cNvSpPr>
            <a:spLocks noGrp="1"/>
          </p:cNvSpPr>
          <p:nvPr>
            <p:ph type="sldNum" sz="quarter" idx="5"/>
          </p:nvPr>
        </p:nvSpPr>
        <p:spPr>
          <a:xfrm>
            <a:off x="5697432" y="7382431"/>
            <a:ext cx="4358640" cy="388620"/>
          </a:xfrm>
          <a:prstGeom prst="rect">
            <a:avLst/>
          </a:prstGeo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46">
              <a:spcBef>
                <a:spcPct val="30000"/>
              </a:spcBef>
              <a:defRPr sz="1200">
                <a:solidFill>
                  <a:schemeClr val="tx1"/>
                </a:solidFill>
                <a:latin typeface="Arial" pitchFamily="34" charset="0"/>
              </a:defRPr>
            </a:lvl1pPr>
            <a:lvl2pPr marL="727868" indent="-279949" defTabSz="912946">
              <a:spcBef>
                <a:spcPct val="30000"/>
              </a:spcBef>
              <a:defRPr sz="1200">
                <a:solidFill>
                  <a:schemeClr val="tx1"/>
                </a:solidFill>
                <a:latin typeface="Arial" pitchFamily="34" charset="0"/>
              </a:defRPr>
            </a:lvl2pPr>
            <a:lvl3pPr marL="1119797" indent="-223959" defTabSz="912946">
              <a:spcBef>
                <a:spcPct val="30000"/>
              </a:spcBef>
              <a:defRPr sz="1200">
                <a:solidFill>
                  <a:schemeClr val="tx1"/>
                </a:solidFill>
                <a:latin typeface="Arial" pitchFamily="34" charset="0"/>
              </a:defRPr>
            </a:lvl3pPr>
            <a:lvl4pPr marL="1567716" indent="-223959" defTabSz="912946">
              <a:spcBef>
                <a:spcPct val="30000"/>
              </a:spcBef>
              <a:defRPr sz="1200">
                <a:solidFill>
                  <a:schemeClr val="tx1"/>
                </a:solidFill>
                <a:latin typeface="Arial" pitchFamily="34" charset="0"/>
              </a:defRPr>
            </a:lvl4pPr>
            <a:lvl5pPr marL="2015635" indent="-223959" defTabSz="912946">
              <a:spcBef>
                <a:spcPct val="30000"/>
              </a:spcBef>
              <a:defRPr sz="1200">
                <a:solidFill>
                  <a:schemeClr val="tx1"/>
                </a:solidFill>
                <a:latin typeface="Arial" pitchFamily="34" charset="0"/>
              </a:defRPr>
            </a:lvl5pPr>
            <a:lvl6pPr marL="2463554" indent="-223959" defTabSz="912946" eaLnBrk="0" fontAlgn="base" hangingPunct="0">
              <a:spcBef>
                <a:spcPct val="30000"/>
              </a:spcBef>
              <a:spcAft>
                <a:spcPct val="0"/>
              </a:spcAft>
              <a:defRPr sz="1200">
                <a:solidFill>
                  <a:schemeClr val="tx1"/>
                </a:solidFill>
                <a:latin typeface="Arial" pitchFamily="34" charset="0"/>
              </a:defRPr>
            </a:lvl6pPr>
            <a:lvl7pPr marL="2911472" indent="-223959" defTabSz="912946" eaLnBrk="0" fontAlgn="base" hangingPunct="0">
              <a:spcBef>
                <a:spcPct val="30000"/>
              </a:spcBef>
              <a:spcAft>
                <a:spcPct val="0"/>
              </a:spcAft>
              <a:defRPr sz="1200">
                <a:solidFill>
                  <a:schemeClr val="tx1"/>
                </a:solidFill>
                <a:latin typeface="Arial" pitchFamily="34" charset="0"/>
              </a:defRPr>
            </a:lvl7pPr>
            <a:lvl8pPr marL="3359391" indent="-223959" defTabSz="912946" eaLnBrk="0" fontAlgn="base" hangingPunct="0">
              <a:spcBef>
                <a:spcPct val="30000"/>
              </a:spcBef>
              <a:spcAft>
                <a:spcPct val="0"/>
              </a:spcAft>
              <a:defRPr sz="1200">
                <a:solidFill>
                  <a:schemeClr val="tx1"/>
                </a:solidFill>
                <a:latin typeface="Arial" pitchFamily="34" charset="0"/>
              </a:defRPr>
            </a:lvl8pPr>
            <a:lvl9pPr marL="3807310" indent="-223959" defTabSz="912946" eaLnBrk="0" fontAlgn="base" hangingPunct="0">
              <a:spcBef>
                <a:spcPct val="30000"/>
              </a:spcBef>
              <a:spcAft>
                <a:spcPct val="0"/>
              </a:spcAft>
              <a:defRPr sz="1200">
                <a:solidFill>
                  <a:schemeClr val="tx1"/>
                </a:solidFill>
                <a:latin typeface="Arial" pitchFamily="34" charset="0"/>
              </a:defRPr>
            </a:lvl9pPr>
          </a:lstStyle>
          <a:p>
            <a:pPr>
              <a:spcBef>
                <a:spcPct val="0"/>
              </a:spcBef>
              <a:defRPr/>
            </a:pPr>
            <a:fld id="{7DE7D035-1890-4AD7-BD61-DB922125CB5A}" type="slidenum">
              <a:rPr lang="en-US" altLang="en-US" smtClean="0"/>
              <a:pPr>
                <a:spcBef>
                  <a:spcPct val="0"/>
                </a:spcBef>
                <a:defRPr/>
              </a:pPr>
              <a:t>10</a:t>
            </a:fld>
            <a:endParaRPr lang="en-US" altLang="en-US" smtClean="0"/>
          </a:p>
        </p:txBody>
      </p:sp>
    </p:spTree>
    <p:extLst>
      <p:ext uri="{BB962C8B-B14F-4D97-AF65-F5344CB8AC3E}">
        <p14:creationId xmlns:p14="http://schemas.microsoft.com/office/powerpoint/2010/main" val="41607283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r>
              <a:rPr lang="en-US" dirty="0" smtClean="0"/>
              <a:t>Recounted data/reported data</a:t>
            </a:r>
            <a:r>
              <a:rPr lang="en-US" baseline="0" dirty="0" smtClean="0"/>
              <a:t> = VF (verification factor)</a:t>
            </a:r>
          </a:p>
          <a:p>
            <a:endParaRPr lang="en-US" baseline="0" dirty="0" smtClean="0"/>
          </a:p>
          <a:p>
            <a:r>
              <a:rPr lang="en-US" baseline="0" dirty="0" smtClean="0"/>
              <a:t>When VF is </a:t>
            </a:r>
            <a:r>
              <a:rPr lang="en-US" altLang="en-US" sz="1200" dirty="0" smtClean="0">
                <a:solidFill>
                  <a:prstClr val="black">
                    <a:lumMod val="65000"/>
                    <a:lumOff val="35000"/>
                  </a:prstClr>
                </a:solidFill>
                <a:latin typeface="+mn-lt"/>
              </a:rPr>
              <a:t>≥ ±10%,  data are considered inaccurate.</a:t>
            </a:r>
            <a:endParaRPr lang="en-US" dirty="0"/>
          </a:p>
        </p:txBody>
      </p:sp>
    </p:spTree>
    <p:extLst>
      <p:ext uri="{BB962C8B-B14F-4D97-AF65-F5344CB8AC3E}">
        <p14:creationId xmlns:p14="http://schemas.microsoft.com/office/powerpoint/2010/main" val="320860025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xfrm>
            <a:off x="3143250" y="582613"/>
            <a:ext cx="3771900" cy="29146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a:xfrm>
            <a:off x="1005840" y="3691890"/>
            <a:ext cx="8046720" cy="3497580"/>
          </a:xfrm>
          <a:prstGeom prst="rect">
            <a:avLst/>
          </a:prstGeom>
        </p:spPr>
        <p:txBody>
          <a:bodyPr/>
          <a:lstStyle/>
          <a:p>
            <a:pPr>
              <a:defRPr/>
            </a:pPr>
            <a:r>
              <a:rPr lang="en-US" altLang="en-US" dirty="0" smtClean="0">
                <a:latin typeface="Arial" pitchFamily="34" charset="0"/>
              </a:rPr>
              <a:t>This graph shows the verification factors for four indicators at a service delivery site.  </a:t>
            </a:r>
          </a:p>
          <a:p>
            <a:pPr marL="228600" indent="-228600">
              <a:buFont typeface="+mj-lt"/>
              <a:buAutoNum type="arabicParenR"/>
              <a:defRPr/>
            </a:pPr>
            <a:r>
              <a:rPr lang="en-US" altLang="en-US" dirty="0" smtClean="0">
                <a:latin typeface="Arial" pitchFamily="34" charset="0"/>
              </a:rPr>
              <a:t>First, we can see that there is a wide variation in the accuracy of these indicators. [CLICK here</a:t>
            </a:r>
            <a:r>
              <a:rPr lang="en-US" altLang="en-US" baseline="0" dirty="0" smtClean="0">
                <a:latin typeface="Arial" pitchFamily="34" charset="0"/>
              </a:rPr>
              <a:t> to animate.] </a:t>
            </a:r>
            <a:r>
              <a:rPr lang="en-US" altLang="en-US" dirty="0" smtClean="0">
                <a:latin typeface="Arial" pitchFamily="34" charset="0"/>
              </a:rPr>
              <a:t>The area marked with red horizontal lines shows a margin of acceptability: plus or minus 10% of 100%, the global standard.</a:t>
            </a:r>
            <a:r>
              <a:rPr lang="en-US" altLang="en-US" baseline="0" dirty="0" smtClean="0">
                <a:latin typeface="Arial" pitchFamily="34" charset="0"/>
              </a:rPr>
              <a:t>  However,</a:t>
            </a:r>
            <a:r>
              <a:rPr lang="en-US" altLang="en-US" dirty="0" smtClean="0">
                <a:latin typeface="Arial" pitchFamily="34" charset="0"/>
              </a:rPr>
              <a:t> individual programs can select their own ranges of acceptability, as deemed appropriate.</a:t>
            </a:r>
          </a:p>
          <a:p>
            <a:pPr marL="228600" indent="-228600" algn="l">
              <a:buFont typeface="+mj-lt"/>
              <a:buAutoNum type="arabicParenR"/>
              <a:defRPr/>
            </a:pPr>
            <a:r>
              <a:rPr lang="en-US" altLang="en-US" dirty="0" smtClean="0">
                <a:latin typeface="Arial" pitchFamily="34" charset="0"/>
              </a:rPr>
              <a:t>We also can see that, of the four indicators, three are outside the acceptable margins. [Ask participants:] What would you say about indicators 1 and 4?  [After someone answers, CLICK here to animate.]</a:t>
            </a:r>
          </a:p>
          <a:p>
            <a:pPr marL="228600" indent="-228600">
              <a:buFont typeface="+mj-lt"/>
              <a:buAutoNum type="arabicParenR"/>
              <a:defRPr/>
            </a:pPr>
            <a:r>
              <a:rPr lang="en-US" altLang="en-US" dirty="0" smtClean="0">
                <a:latin typeface="Arial" pitchFamily="34" charset="0"/>
              </a:rPr>
              <a:t>What about indicator 2?  [After someone answers, CLICK here to animate.]</a:t>
            </a:r>
          </a:p>
          <a:p>
            <a:pPr marL="228600" indent="-228600">
              <a:buFont typeface="+mj-lt"/>
              <a:buAutoNum type="arabicParenR"/>
              <a:defRPr/>
            </a:pPr>
            <a:r>
              <a:rPr lang="en-US" altLang="en-US" dirty="0" smtClean="0">
                <a:latin typeface="Arial" pitchFamily="34" charset="0"/>
              </a:rPr>
              <a:t>Ideally, we would see no under-reporting or over-reporting of data, with indicators as close to 100% as possible. [CLICK here to animate.]</a:t>
            </a:r>
          </a:p>
          <a:p>
            <a:pPr>
              <a:defRPr/>
            </a:pPr>
            <a:endParaRPr lang="en-US" dirty="0"/>
          </a:p>
        </p:txBody>
      </p:sp>
      <p:sp>
        <p:nvSpPr>
          <p:cNvPr id="4" name="Slide Number Placeholder 3"/>
          <p:cNvSpPr>
            <a:spLocks noGrp="1"/>
          </p:cNvSpPr>
          <p:nvPr>
            <p:ph type="sldNum" sz="quarter" idx="5"/>
          </p:nvPr>
        </p:nvSpPr>
        <p:spPr>
          <a:xfrm>
            <a:off x="5697432" y="7382431"/>
            <a:ext cx="4358640" cy="388620"/>
          </a:xfrm>
          <a:prstGeom prst="rect">
            <a:avLst/>
          </a:prstGeom>
        </p:spPr>
        <p:txBody>
          <a:bodyPr/>
          <a:lstStyle/>
          <a:p>
            <a:pPr>
              <a:defRPr/>
            </a:pPr>
            <a:fld id="{9E637BEF-C052-44FD-8B11-DE8753120D7A}" type="slidenum">
              <a:rPr lang="en-US" smtClean="0"/>
              <a:pPr>
                <a:defRPr/>
              </a:pPr>
              <a:t>12</a:t>
            </a:fld>
            <a:endParaRPr lang="en-US"/>
          </a:p>
        </p:txBody>
      </p:sp>
    </p:spTree>
    <p:extLst>
      <p:ext uri="{BB962C8B-B14F-4D97-AF65-F5344CB8AC3E}">
        <p14:creationId xmlns:p14="http://schemas.microsoft.com/office/powerpoint/2010/main" val="12083219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endParaRPr lang="en-US"/>
          </a:p>
        </p:txBody>
      </p:sp>
    </p:spTree>
    <p:extLst>
      <p:ext uri="{BB962C8B-B14F-4D97-AF65-F5344CB8AC3E}">
        <p14:creationId xmlns:p14="http://schemas.microsoft.com/office/powerpoint/2010/main" val="350567431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Outliers = </a:t>
            </a:r>
            <a:r>
              <a:rPr lang="en-US" sz="1200" dirty="0" smtClean="0">
                <a:solidFill>
                  <a:schemeClr val="bg2"/>
                </a:solidFill>
              </a:rPr>
              <a:t>Deviation from the mean</a:t>
            </a:r>
          </a:p>
          <a:p>
            <a:endParaRPr lang="en-US" dirty="0"/>
          </a:p>
        </p:txBody>
      </p:sp>
    </p:spTree>
    <p:extLst>
      <p:ext uri="{BB962C8B-B14F-4D97-AF65-F5344CB8AC3E}">
        <p14:creationId xmlns:p14="http://schemas.microsoft.com/office/powerpoint/2010/main" val="38697574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table shows moderate outliers for a given indicator. There are four identified moderate outliers. They are highlighted in red. Three of the districts have at least one occurrence of a monthly value that is a moderate outlier.</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Nationally, this indicator is a percentage of values that are moderate outliers for the indicator. The numerator for the equation is the number of outliers across all administrative units [in this case, 4]. The denominator is the total number of expected reported values for the indicator for all the administrative units. That</a:t>
            </a:r>
            <a:r>
              <a:rPr lang="en-US" sz="1200" kern="1200" baseline="0" dirty="0" smtClean="0">
                <a:solidFill>
                  <a:schemeClr val="tx1"/>
                </a:solidFill>
                <a:effectLst/>
                <a:latin typeface="+mn-lt"/>
                <a:ea typeface="+mn-ea"/>
                <a:cs typeface="+mn-cs"/>
              </a:rPr>
              <a:t> value</a:t>
            </a:r>
            <a:r>
              <a:rPr lang="en-US" sz="1200" kern="1200" dirty="0" smtClean="0">
                <a:solidFill>
                  <a:schemeClr val="tx1"/>
                </a:solidFill>
                <a:effectLst/>
                <a:latin typeface="+mn-lt"/>
                <a:ea typeface="+mn-ea"/>
                <a:cs typeface="+mn-cs"/>
              </a:rPr>
              <a:t> is calculated by multiplying the total number of units (in the selected administrative unit level) with the expected number of reported values for one indicator for one administrative unit. In this case, we have 5 districts and 12 expected monthly reported values per district for one indicator, so the denominator is 60 [5 </a:t>
            </a:r>
            <a:r>
              <a:rPr lang="en-US" altLang="en-US" sz="1200" dirty="0" smtClean="0">
                <a:latin typeface="Arial" pitchFamily="34" charset="0"/>
              </a:rPr>
              <a:t>× 12]. Thus, about</a:t>
            </a:r>
            <a:r>
              <a:rPr lang="en-US" altLang="en-US" sz="1200" baseline="0" dirty="0" smtClean="0">
                <a:latin typeface="Arial" pitchFamily="34" charset="0"/>
              </a:rPr>
              <a:t> 6.7% are moderate outliers [4/60 = 0.0666 </a:t>
            </a:r>
            <a:r>
              <a:rPr lang="en-US" altLang="en-US" sz="1200" dirty="0" smtClean="0">
                <a:latin typeface="Arial" pitchFamily="34" charset="0"/>
              </a:rPr>
              <a:t>× 100,</a:t>
            </a:r>
            <a:r>
              <a:rPr lang="en-US" altLang="en-US" sz="1200" baseline="0" dirty="0" smtClean="0">
                <a:latin typeface="Arial" pitchFamily="34" charset="0"/>
              </a:rPr>
              <a:t> or 6.7</a:t>
            </a:r>
            <a:r>
              <a:rPr lang="en-US" altLang="en-US" sz="1200" kern="1200" baseline="0" dirty="0" smtClean="0">
                <a:solidFill>
                  <a:schemeClr val="tx1"/>
                </a:solidFill>
                <a:effectLst/>
                <a:latin typeface="+mn-lt"/>
                <a:ea typeface="+mn-ea"/>
                <a:cs typeface="+mn-cs"/>
              </a:rPr>
              <a:t> %].</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Subnationally, see if you can calculate the number of outliers for each district. Count the districts where there are two or more outliers (for moderate outliers) among the monthly values for the district [1].  Divide by the total number of administrative units [1/5 = 0.25 </a:t>
            </a:r>
            <a:r>
              <a:rPr lang="en-US" altLang="en-US" sz="1200" dirty="0" smtClean="0">
                <a:latin typeface="Arial" pitchFamily="34" charset="0"/>
              </a:rPr>
              <a:t>×</a:t>
            </a:r>
            <a:r>
              <a:rPr lang="en-US" sz="1200" kern="1200" dirty="0" smtClean="0">
                <a:solidFill>
                  <a:schemeClr val="tx1"/>
                </a:solidFill>
                <a:effectLst/>
                <a:latin typeface="+mn-lt"/>
                <a:ea typeface="+mn-ea"/>
                <a:cs typeface="+mn-cs"/>
              </a:rPr>
              <a:t> 100 = 25%].</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smtClean="0">
              <a:solidFill>
                <a:schemeClr val="tx1"/>
              </a:solidFill>
              <a:effectLst/>
              <a:latin typeface="+mn-lt"/>
              <a:ea typeface="+mn-ea"/>
              <a:cs typeface="+mn-cs"/>
            </a:endParaRPr>
          </a:p>
          <a:p>
            <a:endParaRPr lang="en-US" dirty="0"/>
          </a:p>
        </p:txBody>
      </p:sp>
    </p:spTree>
    <p:extLst>
      <p:ext uri="{BB962C8B-B14F-4D97-AF65-F5344CB8AC3E}">
        <p14:creationId xmlns:p14="http://schemas.microsoft.com/office/powerpoint/2010/main" val="33850320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endParaRPr lang="en-US" dirty="0"/>
          </a:p>
        </p:txBody>
      </p:sp>
    </p:spTree>
    <p:extLst>
      <p:ext uri="{BB962C8B-B14F-4D97-AF65-F5344CB8AC3E}">
        <p14:creationId xmlns:p14="http://schemas.microsoft.com/office/powerpoint/2010/main" val="11557108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mc:AlternateContent xmlns:mc="http://schemas.openxmlformats.org/markup-compatibility/2006" xmlns:a14="http://schemas.microsoft.com/office/drawing/2010/main">
        <mc:Choice Requires="a14">
          <p:sp>
            <p:nvSpPr>
              <p:cNvPr id="3" name="Notes Placeholder 2"/>
              <p:cNvSpPr>
                <a:spLocks noGrp="1"/>
              </p:cNvSpPr>
              <p:nvPr>
                <p:ph type="body" idx="1"/>
              </p:nvPr>
            </p:nvSpPr>
            <p:spPr>
              <a:xfrm>
                <a:off x="1006475" y="3692525"/>
                <a:ext cx="8045450" cy="3497263"/>
              </a:xfrm>
              <a:prstGeom prst="rect">
                <a:avLst/>
              </a:prstGeom>
            </p:spPr>
            <p:txBody>
              <a:bodyPr/>
              <a:lstStyle/>
              <a:p>
                <a:r>
                  <a:rPr lang="en-US" sz="1200" kern="1200" dirty="0" smtClean="0">
                    <a:solidFill>
                      <a:schemeClr val="tx1"/>
                    </a:solidFill>
                    <a:effectLst/>
                    <a:latin typeface="+mn-lt"/>
                    <a:ea typeface="+mn-ea"/>
                    <a:cs typeface="+mn-cs"/>
                  </a:rPr>
                  <a:t>Mean of preceding three years (2010, 2011, and 2012) is 93,774 [98,450 + 93,578 + 89,294)/3]</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Ratio of current year to the mean of the past three years is 1.16 [108,459/93,774  ≈ 1.16].</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average ratio of 1.16 shows that there is an overall 16% increase in the service outputs for 2013 when compared to the average service outputs for the preceding three years of the indicator.</a:t>
                </a:r>
              </a:p>
              <a:p>
                <a:endParaRPr lang="en-US" dirty="0" smtClean="0"/>
              </a:p>
              <a:p>
                <a:r>
                  <a:rPr lang="en-US" sz="1200" kern="1200" dirty="0" smtClean="0">
                    <a:solidFill>
                      <a:schemeClr val="tx1"/>
                    </a:solidFill>
                    <a:effectLst/>
                    <a:latin typeface="+mn-lt"/>
                    <a:ea typeface="+mn-ea"/>
                    <a:cs typeface="+mn-cs"/>
                  </a:rPr>
                  <a:t>Subnationally, try to</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evaluate each district, by calculating the ratio of the current year (2013) to the average of the previous three years (2010, 2011, and 2012).  For example, the ratio for District 1 is 1.12 [32,377/28,878].</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Then calculate the </a:t>
                </a:r>
                <a:r>
                  <a:rPr lang="en-US" sz="1200" kern="1200" dirty="0" smtClean="0">
                    <a:solidFill>
                      <a:schemeClr val="tx1"/>
                    </a:solidFill>
                    <a:effectLst/>
                    <a:latin typeface="+mn-lt"/>
                    <a:ea typeface="+mn-ea"/>
                    <a:cs typeface="+mn-cs"/>
                  </a:rPr>
                  <a:t>% of </a:t>
                </a:r>
                <a:r>
                  <a:rPr lang="en-US" sz="1200" kern="1200" dirty="0">
                    <a:solidFill>
                      <a:schemeClr val="tx1"/>
                    </a:solidFill>
                    <a:effectLst/>
                    <a:latin typeface="+mn-lt"/>
                    <a:ea typeface="+mn-ea"/>
                    <a:cs typeface="+mn-cs"/>
                  </a:rPr>
                  <a:t>difference between the national and district ratios for each district. </a:t>
                </a:r>
                <a:r>
                  <a:rPr lang="en-US" sz="1200" kern="1200" dirty="0" smtClean="0">
                    <a:solidFill>
                      <a:schemeClr val="tx1"/>
                    </a:solidFill>
                    <a:effectLst/>
                    <a:latin typeface="+mn-lt"/>
                    <a:ea typeface="+mn-ea"/>
                    <a:cs typeface="+mn-cs"/>
                  </a:rPr>
                  <a:t>For example, for </a:t>
                </a:r>
                <a:r>
                  <a:rPr lang="en-US" sz="1200" kern="1200" dirty="0">
                    <a:solidFill>
                      <a:schemeClr val="tx1"/>
                    </a:solidFill>
                    <a:effectLst/>
                    <a:latin typeface="+mn-lt"/>
                    <a:ea typeface="+mn-ea"/>
                    <a:cs typeface="+mn-cs"/>
                  </a:rPr>
                  <a:t>district </a:t>
                </a:r>
                <a:r>
                  <a:rPr lang="en-US" sz="1200" kern="1200" dirty="0" smtClean="0">
                    <a:solidFill>
                      <a:schemeClr val="tx1"/>
                    </a:solidFill>
                    <a:effectLst/>
                    <a:latin typeface="+mn-lt"/>
                    <a:ea typeface="+mn-ea"/>
                    <a:cs typeface="+mn-cs"/>
                  </a:rPr>
                  <a:t>A:</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14:m>
                  <m:oMath xmlns:m="http://schemas.openxmlformats.org/officeDocument/2006/math">
                    <m:d>
                      <m:dPr>
                        <m:begChr m:val="|"/>
                        <m:endChr m:val="|"/>
                        <m:ctrlPr>
                          <a:rPr lang="en-US" sz="1200" i="1" kern="1200">
                            <a:solidFill>
                              <a:schemeClr val="tx1"/>
                            </a:solidFill>
                            <a:effectLst/>
                            <a:latin typeface="Cambria Math" panose="02040503050406030204" pitchFamily="18" charset="0"/>
                            <a:ea typeface="+mn-ea"/>
                            <a:cs typeface="+mn-cs"/>
                          </a:rPr>
                        </m:ctrlPr>
                      </m:dPr>
                      <m:e>
                        <m:f>
                          <m:fPr>
                            <m:ctrlPr>
                              <a:rPr lang="en-US"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a:ea typeface="+mn-ea"/>
                                <a:cs typeface="+mn-cs"/>
                              </a:rPr>
                              <m:t>𝐷𝑖𝑠𝑡𝑟𝑖𝑐𝑡</m:t>
                            </m:r>
                            <m:r>
                              <a:rPr lang="en-US" sz="1200" i="1" kern="1200">
                                <a:solidFill>
                                  <a:schemeClr val="tx1"/>
                                </a:solidFill>
                                <a:effectLst/>
                                <a:latin typeface="Cambria Math"/>
                                <a:ea typeface="+mn-ea"/>
                                <a:cs typeface="+mn-cs"/>
                              </a:rPr>
                              <m:t> 1 </m:t>
                            </m:r>
                            <m:r>
                              <a:rPr lang="en-US" sz="1200" b="0" i="1" kern="1200" smtClean="0">
                                <a:solidFill>
                                  <a:schemeClr val="tx1"/>
                                </a:solidFill>
                                <a:effectLst/>
                                <a:latin typeface="Cambria Math" panose="02040503050406030204" pitchFamily="18" charset="0"/>
                                <a:ea typeface="+mn-ea"/>
                                <a:cs typeface="+mn-cs"/>
                              </a:rPr>
                              <m:t>𝑅</m:t>
                            </m:r>
                            <m:r>
                              <a:rPr lang="en-US" sz="1200" i="1" kern="1200">
                                <a:solidFill>
                                  <a:schemeClr val="tx1"/>
                                </a:solidFill>
                                <a:effectLst/>
                                <a:latin typeface="Cambria Math"/>
                                <a:ea typeface="+mn-ea"/>
                                <a:cs typeface="+mn-cs"/>
                              </a:rPr>
                              <m:t>𝑎𝑡𝑖𝑜</m:t>
                            </m:r>
                            <m:r>
                              <a:rPr lang="en-US" sz="1200" b="0" i="1" kern="1200" smtClean="0">
                                <a:solidFill>
                                  <a:schemeClr val="tx1"/>
                                </a:solidFill>
                                <a:effectLst/>
                                <a:latin typeface="Cambria Math" panose="02040503050406030204" pitchFamily="18" charset="0"/>
                                <a:ea typeface="+mn-ea"/>
                                <a:cs typeface="+mn-cs"/>
                              </a:rPr>
                              <m:t> </m:t>
                            </m:r>
                            <m:r>
                              <a:rPr lang="en-US" sz="1200" i="1" kern="1200" smtClean="0">
                                <a:solidFill>
                                  <a:schemeClr val="tx1"/>
                                </a:solidFill>
                                <a:effectLst/>
                                <a:latin typeface="Cambria Math"/>
                                <a:ea typeface="+mn-ea"/>
                                <a:cs typeface="+mn-cs"/>
                              </a:rPr>
                              <m:t>−</m:t>
                            </m:r>
                            <m:r>
                              <a:rPr lang="en-US" sz="1200" b="0" i="1" kern="1200" smtClean="0">
                                <a:solidFill>
                                  <a:schemeClr val="tx1"/>
                                </a:solidFill>
                                <a:effectLst/>
                                <a:latin typeface="Cambria Math" panose="02040503050406030204" pitchFamily="18" charset="0"/>
                                <a:ea typeface="+mn-ea"/>
                                <a:cs typeface="+mn-cs"/>
                              </a:rPr>
                              <m:t> </m:t>
                            </m:r>
                            <m:r>
                              <a:rPr lang="en-US" sz="1200" i="1" kern="1200">
                                <a:solidFill>
                                  <a:schemeClr val="tx1"/>
                                </a:solidFill>
                                <a:effectLst/>
                                <a:latin typeface="Cambria Math"/>
                                <a:ea typeface="+mn-ea"/>
                                <a:cs typeface="+mn-cs"/>
                              </a:rPr>
                              <m:t>𝑁𝑎𝑡𝑖𝑜𝑛𝑎𝑙</m:t>
                            </m:r>
                            <m:r>
                              <a:rPr lang="en-US" sz="1200" i="1" kern="1200">
                                <a:solidFill>
                                  <a:schemeClr val="tx1"/>
                                </a:solidFill>
                                <a:effectLst/>
                                <a:latin typeface="Cambria Math"/>
                                <a:ea typeface="+mn-ea"/>
                                <a:cs typeface="+mn-cs"/>
                              </a:rPr>
                              <m:t> </m:t>
                            </m:r>
                            <m:r>
                              <a:rPr lang="en-US" sz="1200" i="1" kern="1200">
                                <a:solidFill>
                                  <a:schemeClr val="tx1"/>
                                </a:solidFill>
                                <a:effectLst/>
                                <a:latin typeface="Cambria Math"/>
                                <a:ea typeface="+mn-ea"/>
                                <a:cs typeface="+mn-cs"/>
                              </a:rPr>
                              <m:t>𝑅𝑎𝑡𝑖𝑜</m:t>
                            </m:r>
                          </m:num>
                          <m:den>
                            <m:r>
                              <a:rPr lang="en-US" sz="1200" i="1" kern="1200">
                                <a:solidFill>
                                  <a:schemeClr val="tx1"/>
                                </a:solidFill>
                                <a:effectLst/>
                                <a:latin typeface="Cambria Math"/>
                                <a:ea typeface="+mn-ea"/>
                                <a:cs typeface="+mn-cs"/>
                              </a:rPr>
                              <m:t>𝑁𝑎𝑡𝑖𝑜𝑛𝑎𝑙</m:t>
                            </m:r>
                            <m:r>
                              <a:rPr lang="en-US" sz="1200" i="1" kern="1200">
                                <a:solidFill>
                                  <a:schemeClr val="tx1"/>
                                </a:solidFill>
                                <a:effectLst/>
                                <a:latin typeface="Cambria Math"/>
                                <a:ea typeface="+mn-ea"/>
                                <a:cs typeface="+mn-cs"/>
                              </a:rPr>
                              <m:t> </m:t>
                            </m:r>
                            <m:r>
                              <a:rPr lang="en-US" sz="1200" i="1" kern="1200">
                                <a:solidFill>
                                  <a:schemeClr val="tx1"/>
                                </a:solidFill>
                                <a:effectLst/>
                                <a:latin typeface="Cambria Math"/>
                                <a:ea typeface="+mn-ea"/>
                                <a:cs typeface="+mn-cs"/>
                              </a:rPr>
                              <m:t>𝑅𝑎𝑡𝑖𝑜</m:t>
                            </m:r>
                          </m:den>
                        </m:f>
                      </m:e>
                    </m:d>
                  </m:oMath>
                </a14:m>
                <a:r>
                  <a:rPr lang="en-US" sz="1200" kern="1200" dirty="0">
                    <a:solidFill>
                      <a:schemeClr val="tx1"/>
                    </a:solidFill>
                    <a:effectLst/>
                    <a:latin typeface="+mn-lt"/>
                    <a:ea typeface="+mn-ea"/>
                    <a:cs typeface="+mn-cs"/>
                  </a:rPr>
                  <a:t>   =   </a:t>
                </a:r>
                <a14:m>
                  <m:oMath xmlns:m="http://schemas.openxmlformats.org/officeDocument/2006/math">
                    <m:d>
                      <m:dPr>
                        <m:begChr m:val="|"/>
                        <m:endChr m:val="|"/>
                        <m:ctrlPr>
                          <a:rPr lang="en-US" sz="1200" i="1" kern="1200">
                            <a:solidFill>
                              <a:schemeClr val="tx1"/>
                            </a:solidFill>
                            <a:effectLst/>
                            <a:latin typeface="Cambria Math" panose="02040503050406030204" pitchFamily="18" charset="0"/>
                            <a:ea typeface="+mn-ea"/>
                            <a:cs typeface="+mn-cs"/>
                          </a:rPr>
                        </m:ctrlPr>
                      </m:dPr>
                      <m:e>
                        <m:f>
                          <m:fPr>
                            <m:ctrlPr>
                              <a:rPr lang="en-US" sz="1200" i="1" kern="1200">
                                <a:solidFill>
                                  <a:schemeClr val="tx1"/>
                                </a:solidFill>
                                <a:effectLst/>
                                <a:latin typeface="Cambria Math" panose="02040503050406030204" pitchFamily="18" charset="0"/>
                                <a:ea typeface="+mn-ea"/>
                                <a:cs typeface="+mn-cs"/>
                              </a:rPr>
                            </m:ctrlPr>
                          </m:fPr>
                          <m:num>
                            <m:r>
                              <a:rPr lang="en-US" sz="1200" i="1" kern="1200">
                                <a:solidFill>
                                  <a:schemeClr val="tx1"/>
                                </a:solidFill>
                                <a:effectLst/>
                                <a:latin typeface="Cambria Math"/>
                                <a:ea typeface="+mn-ea"/>
                                <a:cs typeface="+mn-cs"/>
                              </a:rPr>
                              <m:t>1.121</m:t>
                            </m:r>
                            <m:r>
                              <a:rPr lang="en-US" sz="1200" i="1" kern="1200" smtClean="0">
                                <a:solidFill>
                                  <a:schemeClr val="tx1"/>
                                </a:solidFill>
                                <a:effectLst/>
                                <a:latin typeface="Cambria Math"/>
                                <a:ea typeface="+mn-ea"/>
                                <a:cs typeface="+mn-cs"/>
                              </a:rPr>
                              <m:t>−</m:t>
                            </m:r>
                            <m:r>
                              <a:rPr lang="en-US" sz="1200" b="0" i="1" kern="1200" smtClean="0">
                                <a:solidFill>
                                  <a:schemeClr val="tx1"/>
                                </a:solidFill>
                                <a:effectLst/>
                                <a:latin typeface="Cambria Math"/>
                                <a:ea typeface="+mn-ea"/>
                                <a:cs typeface="+mn-cs"/>
                              </a:rPr>
                              <m:t>16</m:t>
                            </m:r>
                          </m:num>
                          <m:den>
                            <m:r>
                              <a:rPr lang="en-US" sz="1200" i="1" kern="1200">
                                <a:solidFill>
                                  <a:schemeClr val="tx1"/>
                                </a:solidFill>
                                <a:effectLst/>
                                <a:latin typeface="Cambria Math"/>
                                <a:ea typeface="+mn-ea"/>
                                <a:cs typeface="+mn-cs"/>
                              </a:rPr>
                              <m:t>1.</m:t>
                            </m:r>
                            <m:r>
                              <a:rPr lang="en-US" sz="1200" b="0" i="1" kern="1200" smtClean="0">
                                <a:solidFill>
                                  <a:schemeClr val="tx1"/>
                                </a:solidFill>
                                <a:effectLst/>
                                <a:latin typeface="Cambria Math"/>
                                <a:ea typeface="+mn-ea"/>
                                <a:cs typeface="+mn-cs"/>
                              </a:rPr>
                              <m:t>16</m:t>
                            </m:r>
                          </m:den>
                        </m:f>
                      </m:e>
                    </m:d>
                  </m:oMath>
                </a14:m>
                <a:r>
                  <a:rPr lang="en-US" sz="1200" kern="1200" dirty="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0.03 </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3.0</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difference </a:t>
                </a:r>
                <a:r>
                  <a:rPr lang="en-US" sz="1200" kern="1200" dirty="0">
                    <a:solidFill>
                      <a:schemeClr val="tx1"/>
                    </a:solidFill>
                    <a:effectLst/>
                    <a:latin typeface="+mn-lt"/>
                    <a:ea typeface="+mn-ea"/>
                    <a:cs typeface="+mn-cs"/>
                  </a:rPr>
                  <a:t>between the district ratio and the national ratio </a:t>
                </a:r>
                <a:r>
                  <a:rPr lang="en-US" sz="1200" kern="1200" dirty="0" smtClean="0">
                    <a:solidFill>
                      <a:schemeClr val="tx1"/>
                    </a:solidFill>
                    <a:effectLst/>
                    <a:latin typeface="+mn-lt"/>
                    <a:ea typeface="+mn-ea"/>
                    <a:cs typeface="+mn-cs"/>
                  </a:rPr>
                  <a:t>for </a:t>
                </a:r>
                <a:r>
                  <a:rPr lang="en-US" sz="1200" kern="1200" dirty="0">
                    <a:solidFill>
                      <a:schemeClr val="tx1"/>
                    </a:solidFill>
                    <a:effectLst/>
                    <a:latin typeface="+mn-lt"/>
                    <a:ea typeface="+mn-ea"/>
                    <a:cs typeface="+mn-cs"/>
                  </a:rPr>
                  <a:t>District </a:t>
                </a:r>
                <a:r>
                  <a:rPr lang="en-US" sz="1200" kern="1200" dirty="0" smtClean="0">
                    <a:solidFill>
                      <a:schemeClr val="tx1"/>
                    </a:solidFill>
                    <a:effectLst/>
                    <a:latin typeface="+mn-lt"/>
                    <a:ea typeface="+mn-ea"/>
                    <a:cs typeface="+mn-cs"/>
                  </a:rPr>
                  <a:t>A </a:t>
                </a:r>
                <a:r>
                  <a:rPr lang="en-US" sz="1200" kern="1200" dirty="0">
                    <a:solidFill>
                      <a:schemeClr val="tx1"/>
                    </a:solidFill>
                    <a:effectLst/>
                    <a:latin typeface="+mn-lt"/>
                    <a:ea typeface="+mn-ea"/>
                    <a:cs typeface="+mn-cs"/>
                  </a:rPr>
                  <a:t>is less than 33%. However, there is a difference of approximately </a:t>
                </a:r>
                <a:r>
                  <a:rPr lang="en-US" sz="1200" kern="1200" dirty="0" smtClean="0">
                    <a:solidFill>
                      <a:schemeClr val="tx1"/>
                    </a:solidFill>
                    <a:effectLst/>
                    <a:latin typeface="+mn-lt"/>
                    <a:ea typeface="+mn-ea"/>
                    <a:cs typeface="+mn-cs"/>
                  </a:rPr>
                  <a:t>44% for District D between</a:t>
                </a:r>
                <a:r>
                  <a:rPr lang="en-US" sz="1200" kern="1200" baseline="0" dirty="0" smtClean="0">
                    <a:solidFill>
                      <a:schemeClr val="tx1"/>
                    </a:solidFill>
                    <a:effectLst/>
                    <a:latin typeface="+mn-lt"/>
                    <a:ea typeface="+mn-ea"/>
                    <a:cs typeface="+mn-cs"/>
                  </a:rPr>
                  <a:t> the</a:t>
                </a:r>
                <a:r>
                  <a:rPr lang="en-US" sz="1200" kern="1200" dirty="0" smtClean="0">
                    <a:solidFill>
                      <a:schemeClr val="tx1"/>
                    </a:solidFill>
                    <a:effectLst/>
                    <a:latin typeface="+mn-lt"/>
                    <a:ea typeface="+mn-ea"/>
                    <a:cs typeface="+mn-cs"/>
                  </a:rPr>
                  <a:t> deliveries </a:t>
                </a:r>
                <a:r>
                  <a:rPr lang="en-US" sz="1200" kern="1200" dirty="0">
                    <a:solidFill>
                      <a:schemeClr val="tx1"/>
                    </a:solidFill>
                    <a:effectLst/>
                    <a:latin typeface="+mn-lt"/>
                    <a:ea typeface="+mn-ea"/>
                    <a:cs typeface="+mn-cs"/>
                  </a:rPr>
                  <a:t>ratio and the national ratio.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To calculate this indicator </a:t>
                </a:r>
                <a:r>
                  <a:rPr lang="en-US" sz="1200" kern="1200" dirty="0" smtClean="0">
                    <a:solidFill>
                      <a:schemeClr val="tx1"/>
                    </a:solidFill>
                    <a:effectLst/>
                    <a:latin typeface="+mn-lt"/>
                    <a:ea typeface="+mn-ea"/>
                    <a:cs typeface="+mn-cs"/>
                  </a:rPr>
                  <a:t>subnationally</a:t>
                </a:r>
                <a:r>
                  <a:rPr lang="en-US" sz="1200" kern="1200" dirty="0">
                    <a:solidFill>
                      <a:schemeClr val="tx1"/>
                    </a:solidFill>
                    <a:effectLst/>
                    <a:latin typeface="+mn-lt"/>
                    <a:ea typeface="+mn-ea"/>
                    <a:cs typeface="+mn-cs"/>
                  </a:rPr>
                  <a:t>, all administrative units whose ratios are different from the country’s ratio </a:t>
                </a:r>
                <a:r>
                  <a:rPr lang="en-US" sz="1200" kern="1200" dirty="0" smtClean="0">
                    <a:solidFill>
                      <a:schemeClr val="tx1"/>
                    </a:solidFill>
                    <a:effectLst/>
                    <a:latin typeface="+mn-lt"/>
                    <a:ea typeface="+mn-ea"/>
                    <a:cs typeface="+mn-cs"/>
                  </a:rPr>
                  <a:t>by ±33%, or more are </a:t>
                </a:r>
                <a:r>
                  <a:rPr lang="en-US" sz="1200" kern="1200" dirty="0">
                    <a:solidFill>
                      <a:schemeClr val="tx1"/>
                    </a:solidFill>
                    <a:effectLst/>
                    <a:latin typeface="+mn-lt"/>
                    <a:ea typeface="+mn-ea"/>
                    <a:cs typeface="+mn-cs"/>
                  </a:rPr>
                  <a:t>counted. In this example, only District </a:t>
                </a:r>
                <a:r>
                  <a:rPr lang="en-US" sz="1200" kern="1200" dirty="0" smtClean="0">
                    <a:solidFill>
                      <a:schemeClr val="tx1"/>
                    </a:solidFill>
                    <a:effectLst/>
                    <a:latin typeface="+mn-lt"/>
                    <a:ea typeface="+mn-ea"/>
                    <a:cs typeface="+mn-cs"/>
                  </a:rPr>
                  <a:t>D </a:t>
                </a:r>
                <a:r>
                  <a:rPr lang="en-US" sz="1200" kern="1200" dirty="0">
                    <a:solidFill>
                      <a:schemeClr val="tx1"/>
                    </a:solidFill>
                    <a:effectLst/>
                    <a:latin typeface="+mn-lt"/>
                    <a:ea typeface="+mn-ea"/>
                    <a:cs typeface="+mn-cs"/>
                  </a:rPr>
                  <a:t>has a difference greater than ±33%. Therefore, 1 out of </a:t>
                </a:r>
                <a:r>
                  <a:rPr lang="en-US" sz="1200" kern="1200" dirty="0" smtClean="0">
                    <a:solidFill>
                      <a:schemeClr val="tx1"/>
                    </a:solidFill>
                    <a:effectLst/>
                    <a:latin typeface="+mn-lt"/>
                    <a:ea typeface="+mn-ea"/>
                    <a:cs typeface="+mn-cs"/>
                  </a:rPr>
                  <a:t>5 </a:t>
                </a:r>
                <a:r>
                  <a:rPr lang="en-US" sz="1200" kern="1200" dirty="0">
                    <a:solidFill>
                      <a:schemeClr val="tx1"/>
                    </a:solidFill>
                    <a:effectLst/>
                    <a:latin typeface="+mn-lt"/>
                    <a:ea typeface="+mn-ea"/>
                    <a:cs typeface="+mn-cs"/>
                  </a:rPr>
                  <a:t>districts </a:t>
                </a:r>
                <a:r>
                  <a:rPr lang="en-US" sz="1200" kern="1200" dirty="0" smtClean="0">
                    <a:solidFill>
                      <a:schemeClr val="tx1"/>
                    </a:solidFill>
                    <a:effectLst/>
                    <a:latin typeface="+mn-lt"/>
                    <a:ea typeface="+mn-ea"/>
                    <a:cs typeface="+mn-cs"/>
                  </a:rPr>
                  <a:t>(20%) has </a:t>
                </a:r>
                <a:r>
                  <a:rPr lang="en-US" sz="1200" kern="1200" dirty="0">
                    <a:solidFill>
                      <a:schemeClr val="tx1"/>
                    </a:solidFill>
                    <a:effectLst/>
                    <a:latin typeface="+mn-lt"/>
                    <a:ea typeface="+mn-ea"/>
                    <a:cs typeface="+mn-cs"/>
                  </a:rPr>
                  <a:t>a ratio that is more than 33% different from the national ratio.</a:t>
                </a:r>
              </a:p>
              <a:p>
                <a:endParaRPr lang="en-US" dirty="0"/>
              </a:p>
            </p:txBody>
          </p:sp>
        </mc:Choice>
        <mc:Fallback xmlns="">
          <p:sp>
            <p:nvSpPr>
              <p:cNvPr id="3" name="Notes Placeholder 2"/>
              <p:cNvSpPr>
                <a:spLocks noGrp="1"/>
              </p:cNvSpPr>
              <p:nvPr>
                <p:ph type="body" idx="1"/>
              </p:nvPr>
            </p:nvSpPr>
            <p:spPr>
              <a:xfrm>
                <a:off x="1006475" y="3692525"/>
                <a:ext cx="8045450" cy="3497263"/>
              </a:xfrm>
              <a:prstGeom prst="rect">
                <a:avLst/>
              </a:prstGeom>
            </p:spPr>
            <p:txBody>
              <a:bodyPr/>
              <a:lstStyle/>
              <a:p>
                <a:r>
                  <a:rPr lang="en-US" sz="1200" kern="1200" dirty="0" smtClean="0">
                    <a:solidFill>
                      <a:schemeClr val="tx1"/>
                    </a:solidFill>
                    <a:effectLst/>
                    <a:latin typeface="+mn-lt"/>
                    <a:ea typeface="+mn-ea"/>
                    <a:cs typeface="+mn-cs"/>
                  </a:rPr>
                  <a:t>Mean of preceding 3 years (2010, 2011 and 2012) = ((98,450 + 93,578 + 89,294)/3) = 93,774</a:t>
                </a:r>
              </a:p>
              <a:p>
                <a:r>
                  <a:rPr lang="en-US" sz="1200" kern="1200" dirty="0" smtClean="0">
                    <a:solidFill>
                      <a:schemeClr val="tx1"/>
                    </a:solidFill>
                    <a:effectLst/>
                    <a:latin typeface="+mn-lt"/>
                    <a:ea typeface="+mn-ea"/>
                    <a:cs typeface="+mn-cs"/>
                  </a:rPr>
                  <a:t>Ratio of current year to the mean of the past three years = 108,459/93,774)  ≈ 1.16</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average ratio of 1.16 shows that there is an overall 16% increase in the service outputs for 2013 when compared to the average service outputs for the preceding three years of the indicator.</a:t>
                </a:r>
              </a:p>
              <a:p>
                <a:endParaRPr lang="en-US" dirty="0" smtClean="0"/>
              </a:p>
              <a:p>
                <a:r>
                  <a:rPr lang="en-US" sz="1200" kern="1200" dirty="0" smtClean="0">
                    <a:solidFill>
                      <a:schemeClr val="tx1"/>
                    </a:solidFill>
                    <a:effectLst/>
                    <a:latin typeface="+mn-lt"/>
                    <a:ea typeface="+mn-ea"/>
                    <a:cs typeface="+mn-cs"/>
                  </a:rPr>
                  <a:t>Sub-nationally, evaluating each district by calculating the ratio of the current year (2013) to the average of the previous three years (2010-2012).  For example, the ratio for District 1 is 32,377/28,878 = 1.12.</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Then calculate the % difference between the national and district ratios for each district.  Again, for district </a:t>
                </a:r>
                <a:r>
                  <a:rPr lang="en-US" sz="1200" kern="1200" dirty="0" smtClean="0">
                    <a:solidFill>
                      <a:schemeClr val="tx1"/>
                    </a:solidFill>
                    <a:effectLst/>
                    <a:latin typeface="+mn-lt"/>
                    <a:ea typeface="+mn-ea"/>
                    <a:cs typeface="+mn-cs"/>
                  </a:rPr>
                  <a:t>A:</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  </a:t>
                </a:r>
                <a:r>
                  <a:rPr lang="en-US" sz="1200" i="0" kern="1200">
                    <a:solidFill>
                      <a:schemeClr val="tx1"/>
                    </a:solidFill>
                    <a:effectLst/>
                    <a:latin typeface="+mn-lt"/>
                    <a:ea typeface="+mn-ea"/>
                    <a:cs typeface="+mn-cs"/>
                  </a:rPr>
                  <a:t>|(𝐷𝑖𝑠𝑡𝑟𝑖𝑐𝑡 1 𝑟𝑎𝑡𝑖𝑜 −𝑁𝑎𝑡𝑖𝑜𝑛𝑎𝑙 𝑅𝑎𝑡𝑖𝑜)/(𝑁𝑎𝑡𝑖𝑜𝑛𝑎𝑙 𝑅𝑎𝑡𝑖𝑜)|</a:t>
                </a:r>
                <a:r>
                  <a:rPr lang="en-US" sz="1200" kern="1200" dirty="0">
                    <a:solidFill>
                      <a:schemeClr val="tx1"/>
                    </a:solidFill>
                    <a:effectLst/>
                    <a:latin typeface="+mn-lt"/>
                    <a:ea typeface="+mn-ea"/>
                    <a:cs typeface="+mn-cs"/>
                  </a:rPr>
                  <a:t>   =   </a:t>
                </a:r>
                <a:r>
                  <a:rPr lang="en-US" sz="1200" i="0" kern="1200">
                    <a:solidFill>
                      <a:schemeClr val="tx1"/>
                    </a:solidFill>
                    <a:effectLst/>
                    <a:latin typeface="+mn-lt"/>
                    <a:ea typeface="+mn-ea"/>
                    <a:cs typeface="+mn-cs"/>
                  </a:rPr>
                  <a:t>|(1.12−1.</a:t>
                </a:r>
                <a:r>
                  <a:rPr lang="en-US" sz="1200" b="0" i="0" kern="1200" smtClean="0">
                    <a:solidFill>
                      <a:schemeClr val="tx1"/>
                    </a:solidFill>
                    <a:effectLst/>
                    <a:latin typeface="Cambria Math"/>
                    <a:ea typeface="+mn-ea"/>
                    <a:cs typeface="+mn-cs"/>
                  </a:rPr>
                  <a:t>16</a:t>
                </a:r>
                <a:r>
                  <a:rPr lang="en-US" sz="1200" b="0" i="0" kern="1200">
                    <a:solidFill>
                      <a:schemeClr val="tx1"/>
                    </a:solidFill>
                    <a:effectLst/>
                    <a:latin typeface="+mn-lt"/>
                    <a:ea typeface="+mn-ea"/>
                    <a:cs typeface="+mn-cs"/>
                  </a:rPr>
                  <a:t>)/</a:t>
                </a:r>
                <a:r>
                  <a:rPr lang="en-US" sz="1200" i="0" kern="1200">
                    <a:solidFill>
                      <a:schemeClr val="tx1"/>
                    </a:solidFill>
                    <a:effectLst/>
                    <a:latin typeface="+mn-lt"/>
                    <a:ea typeface="+mn-ea"/>
                    <a:cs typeface="+mn-cs"/>
                  </a:rPr>
                  <a:t>1.</a:t>
                </a:r>
                <a:r>
                  <a:rPr lang="en-US" sz="1200" b="0" i="0" kern="1200" smtClean="0">
                    <a:solidFill>
                      <a:schemeClr val="tx1"/>
                    </a:solidFill>
                    <a:effectLst/>
                    <a:latin typeface="Cambria Math"/>
                    <a:ea typeface="+mn-ea"/>
                    <a:cs typeface="+mn-cs"/>
                  </a:rPr>
                  <a:t>16</a:t>
                </a:r>
                <a:r>
                  <a:rPr lang="en-US" sz="1200" b="0" i="0" kern="1200">
                    <a:solidFill>
                      <a:schemeClr val="tx1"/>
                    </a:solidFill>
                    <a:effectLst/>
                    <a:latin typeface="+mn-lt"/>
                    <a:ea typeface="+mn-ea"/>
                    <a:cs typeface="+mn-cs"/>
                  </a:rPr>
                  <a:t>|</a:t>
                </a:r>
                <a:r>
                  <a:rPr lang="en-US" sz="1200" kern="1200" dirty="0">
                    <a:solidFill>
                      <a:schemeClr val="tx1"/>
                    </a:solidFill>
                    <a:effectLst/>
                    <a:latin typeface="+mn-lt"/>
                    <a:ea typeface="+mn-ea"/>
                    <a:cs typeface="+mn-cs"/>
                  </a:rPr>
                  <a:t> = </a:t>
                </a:r>
                <a:r>
                  <a:rPr lang="en-US" sz="1200" kern="1200" dirty="0" smtClean="0">
                    <a:solidFill>
                      <a:schemeClr val="tx1"/>
                    </a:solidFill>
                    <a:effectLst/>
                    <a:latin typeface="+mn-lt"/>
                    <a:ea typeface="+mn-ea"/>
                    <a:cs typeface="+mn-cs"/>
                  </a:rPr>
                  <a:t>0.03 </a:t>
                </a:r>
                <a:r>
                  <a:rPr lang="en-US" sz="1200" kern="1200" dirty="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3.0</a:t>
                </a:r>
                <a:r>
                  <a:rPr lang="en-US" sz="1200" kern="1200" dirty="0">
                    <a:solidFill>
                      <a:schemeClr val="tx1"/>
                    </a:solidFill>
                    <a:effectLst/>
                    <a:latin typeface="+mn-lt"/>
                    <a:ea typeface="+mn-ea"/>
                    <a:cs typeface="+mn-cs"/>
                  </a:rPr>
                  <a:t>%</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The percentage difference between the district ratio and the national ratio </a:t>
                </a:r>
                <a:r>
                  <a:rPr lang="en-US" sz="1200" kern="1200" dirty="0" smtClean="0">
                    <a:solidFill>
                      <a:schemeClr val="tx1"/>
                    </a:solidFill>
                    <a:effectLst/>
                    <a:latin typeface="+mn-lt"/>
                    <a:ea typeface="+mn-ea"/>
                    <a:cs typeface="+mn-cs"/>
                  </a:rPr>
                  <a:t>for </a:t>
                </a:r>
                <a:r>
                  <a:rPr lang="en-US" sz="1200" kern="1200" dirty="0">
                    <a:solidFill>
                      <a:schemeClr val="tx1"/>
                    </a:solidFill>
                    <a:effectLst/>
                    <a:latin typeface="+mn-lt"/>
                    <a:ea typeface="+mn-ea"/>
                    <a:cs typeface="+mn-cs"/>
                  </a:rPr>
                  <a:t>District </a:t>
                </a:r>
                <a:r>
                  <a:rPr lang="en-US" sz="1200" kern="1200" dirty="0" smtClean="0">
                    <a:solidFill>
                      <a:schemeClr val="tx1"/>
                    </a:solidFill>
                    <a:effectLst/>
                    <a:latin typeface="+mn-lt"/>
                    <a:ea typeface="+mn-ea"/>
                    <a:cs typeface="+mn-cs"/>
                  </a:rPr>
                  <a:t>A </a:t>
                </a:r>
                <a:r>
                  <a:rPr lang="en-US" sz="1200" kern="1200" dirty="0">
                    <a:solidFill>
                      <a:schemeClr val="tx1"/>
                    </a:solidFill>
                    <a:effectLst/>
                    <a:latin typeface="+mn-lt"/>
                    <a:ea typeface="+mn-ea"/>
                    <a:cs typeface="+mn-cs"/>
                  </a:rPr>
                  <a:t>is less than 33%. However, there is a difference of approximately </a:t>
                </a:r>
                <a:r>
                  <a:rPr lang="en-US" sz="1200" kern="1200" dirty="0" smtClean="0">
                    <a:solidFill>
                      <a:schemeClr val="tx1"/>
                    </a:solidFill>
                    <a:effectLst/>
                    <a:latin typeface="+mn-lt"/>
                    <a:ea typeface="+mn-ea"/>
                    <a:cs typeface="+mn-cs"/>
                  </a:rPr>
                  <a:t>44% at District D between deliveries </a:t>
                </a:r>
                <a:r>
                  <a:rPr lang="en-US" sz="1200" kern="1200" dirty="0">
                    <a:solidFill>
                      <a:schemeClr val="tx1"/>
                    </a:solidFill>
                    <a:effectLst/>
                    <a:latin typeface="+mn-lt"/>
                    <a:ea typeface="+mn-ea"/>
                    <a:cs typeface="+mn-cs"/>
                  </a:rPr>
                  <a:t>ratio and the national ratio.</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To calculate this indicator sub-nationally, all administrative units whose ratios are different from the country’s ratio by ±33% or more are counted. In this example, only District </a:t>
                </a:r>
                <a:r>
                  <a:rPr lang="en-US" sz="1200" kern="1200" dirty="0" smtClean="0">
                    <a:solidFill>
                      <a:schemeClr val="tx1"/>
                    </a:solidFill>
                    <a:effectLst/>
                    <a:latin typeface="+mn-lt"/>
                    <a:ea typeface="+mn-ea"/>
                    <a:cs typeface="+mn-cs"/>
                  </a:rPr>
                  <a:t>D </a:t>
                </a:r>
                <a:r>
                  <a:rPr lang="en-US" sz="1200" kern="1200" dirty="0">
                    <a:solidFill>
                      <a:schemeClr val="tx1"/>
                    </a:solidFill>
                    <a:effectLst/>
                    <a:latin typeface="+mn-lt"/>
                    <a:ea typeface="+mn-ea"/>
                    <a:cs typeface="+mn-cs"/>
                  </a:rPr>
                  <a:t>has a difference greater than ±33%. Therefore, 1 out of </a:t>
                </a:r>
                <a:r>
                  <a:rPr lang="en-US" sz="1200" kern="1200" dirty="0" smtClean="0">
                    <a:solidFill>
                      <a:schemeClr val="tx1"/>
                    </a:solidFill>
                    <a:effectLst/>
                    <a:latin typeface="+mn-lt"/>
                    <a:ea typeface="+mn-ea"/>
                    <a:cs typeface="+mn-cs"/>
                  </a:rPr>
                  <a:t>5 </a:t>
                </a:r>
                <a:r>
                  <a:rPr lang="en-US" sz="1200" kern="1200" dirty="0">
                    <a:solidFill>
                      <a:schemeClr val="tx1"/>
                    </a:solidFill>
                    <a:effectLst/>
                    <a:latin typeface="+mn-lt"/>
                    <a:ea typeface="+mn-ea"/>
                    <a:cs typeface="+mn-cs"/>
                  </a:rPr>
                  <a:t>districts </a:t>
                </a:r>
                <a:r>
                  <a:rPr lang="en-US" sz="1200" kern="1200" dirty="0" smtClean="0">
                    <a:solidFill>
                      <a:schemeClr val="tx1"/>
                    </a:solidFill>
                    <a:effectLst/>
                    <a:latin typeface="+mn-lt"/>
                    <a:ea typeface="+mn-ea"/>
                    <a:cs typeface="+mn-cs"/>
                  </a:rPr>
                  <a:t>(25%) </a:t>
                </a:r>
                <a:r>
                  <a:rPr lang="en-US" sz="1200" kern="1200" dirty="0">
                    <a:solidFill>
                      <a:schemeClr val="tx1"/>
                    </a:solidFill>
                    <a:effectLst/>
                    <a:latin typeface="+mn-lt"/>
                    <a:ea typeface="+mn-ea"/>
                    <a:cs typeface="+mn-cs"/>
                  </a:rPr>
                  <a:t>has a ratio that is more than 33% different from the national ratio.</a:t>
                </a:r>
              </a:p>
              <a:p>
                <a:endParaRPr lang="en-US" dirty="0"/>
              </a:p>
            </p:txBody>
          </p:sp>
        </mc:Fallback>
      </mc:AlternateContent>
    </p:spTree>
    <p:extLst>
      <p:ext uri="{BB962C8B-B14F-4D97-AF65-F5344CB8AC3E}">
        <p14:creationId xmlns:p14="http://schemas.microsoft.com/office/powerpoint/2010/main" val="135288539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endParaRPr lang="en-US" dirty="0"/>
          </a:p>
        </p:txBody>
      </p:sp>
    </p:spTree>
    <p:extLst>
      <p:ext uri="{BB962C8B-B14F-4D97-AF65-F5344CB8AC3E}">
        <p14:creationId xmlns:p14="http://schemas.microsoft.com/office/powerpoint/2010/main" val="38458294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The annual number of pregnant women started on antenatal care each year (ANC1) should be roughly equal to the number of pregnant women who receive intermittent preventive therapy for malaria (IPT1) in ANC, because all pregnant women should receive this prophylaxis.  First, we will calculate the ratio of ANC1 to IPT1 for the national level, and then for each district.  At the national level, the ratio of ANC1 to IPT1 is about 1.18 [78,477/66,548].</a:t>
            </a:r>
          </a:p>
          <a:p>
            <a:endParaRPr lang="en-US" dirty="0" smtClean="0"/>
          </a:p>
          <a:p>
            <a:r>
              <a:rPr lang="en-US" sz="1200" kern="1200" dirty="0" smtClean="0">
                <a:solidFill>
                  <a:schemeClr val="tx1"/>
                </a:solidFill>
                <a:effectLst/>
                <a:latin typeface="+mn-lt"/>
                <a:ea typeface="+mn-ea"/>
                <a:cs typeface="+mn-cs"/>
              </a:rPr>
              <a:t>At the subnational level,</a:t>
            </a:r>
            <a:r>
              <a:rPr lang="en-US" sz="1200" kern="1200" baseline="0" dirty="0" smtClean="0">
                <a:solidFill>
                  <a:schemeClr val="tx1"/>
                </a:solidFill>
                <a:effectLst/>
                <a:latin typeface="+mn-lt"/>
                <a:ea typeface="+mn-ea"/>
                <a:cs typeface="+mn-cs"/>
              </a:rPr>
              <a:t> we can</a:t>
            </a:r>
            <a:r>
              <a:rPr lang="en-US" sz="1200" kern="1200" dirty="0" smtClean="0">
                <a:solidFill>
                  <a:schemeClr val="tx1"/>
                </a:solidFill>
                <a:effectLst/>
                <a:latin typeface="+mn-lt"/>
                <a:ea typeface="+mn-ea"/>
                <a:cs typeface="+mn-cs"/>
              </a:rPr>
              <a:t> calculate the</a:t>
            </a:r>
            <a:r>
              <a:rPr lang="en-US" sz="1200" kern="1200" baseline="0" dirty="0" smtClean="0">
                <a:solidFill>
                  <a:schemeClr val="tx1"/>
                </a:solidFill>
                <a:effectLst/>
                <a:latin typeface="+mn-lt"/>
                <a:ea typeface="+mn-ea"/>
                <a:cs typeface="+mn-cs"/>
              </a:rPr>
              <a:t> ratio of ANC1 to IPT1 and the % difference between the national and district ratios.</a:t>
            </a:r>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We see that there is one district (D) with a ratio of ANC1 to IPT1 greater than 20%. We also see that the % difference between the national and district ratios for  district D is more than </a:t>
            </a:r>
            <a:r>
              <a:rPr lang="en-US" sz="1200" kern="1200" baseline="0" dirty="0" smtClean="0">
                <a:solidFill>
                  <a:schemeClr val="tx1"/>
                </a:solidFill>
                <a:effectLst/>
                <a:latin typeface="+mn-lt"/>
                <a:ea typeface="+mn-ea"/>
                <a:cs typeface="+mn-cs"/>
              </a:rPr>
              <a:t>10%.</a:t>
            </a:r>
            <a:endParaRPr lang="en-US" dirty="0"/>
          </a:p>
        </p:txBody>
      </p:sp>
    </p:spTree>
    <p:extLst>
      <p:ext uri="{BB962C8B-B14F-4D97-AF65-F5344CB8AC3E}">
        <p14:creationId xmlns:p14="http://schemas.microsoft.com/office/powerpoint/2010/main" val="35053629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xfrm>
            <a:off x="3143250" y="582613"/>
            <a:ext cx="3771900" cy="29146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p:cNvSpPr>
            <a:spLocks noGrp="1"/>
          </p:cNvSpPr>
          <p:nvPr>
            <p:ph type="body" idx="1"/>
          </p:nvPr>
        </p:nvSpPr>
        <p:spPr bwMode="auto">
          <a:xfrm>
            <a:off x="1005840" y="3691890"/>
            <a:ext cx="8046720" cy="34975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smtClean="0">
              <a:latin typeface="Arial" pitchFamily="34" charset="0"/>
            </a:endParaRPr>
          </a:p>
        </p:txBody>
      </p:sp>
      <p:sp>
        <p:nvSpPr>
          <p:cNvPr id="27652" name="Slide Number Placeholder 3"/>
          <p:cNvSpPr>
            <a:spLocks noGrp="1"/>
          </p:cNvSpPr>
          <p:nvPr>
            <p:ph type="sldNum" sz="quarter" idx="5"/>
          </p:nvPr>
        </p:nvSpPr>
        <p:spPr bwMode="auto">
          <a:xfrm>
            <a:off x="5697432" y="7382431"/>
            <a:ext cx="4358640" cy="3886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eaLnBrk="0" hangingPunct="0">
              <a:spcBef>
                <a:spcPct val="30000"/>
              </a:spcBef>
              <a:defRPr sz="1200">
                <a:solidFill>
                  <a:schemeClr val="tx1"/>
                </a:solidFill>
                <a:latin typeface="Calibri" pitchFamily="34" charset="0"/>
              </a:defRPr>
            </a:lvl1pPr>
            <a:lvl2pPr marL="727075" indent="-279400" defTabSz="912813" eaLnBrk="0" hangingPunct="0">
              <a:spcBef>
                <a:spcPct val="30000"/>
              </a:spcBef>
              <a:defRPr sz="1200">
                <a:solidFill>
                  <a:schemeClr val="tx1"/>
                </a:solidFill>
                <a:latin typeface="Calibri" pitchFamily="34" charset="0"/>
              </a:defRPr>
            </a:lvl2pPr>
            <a:lvl3pPr marL="1119188" indent="-223838" defTabSz="912813" eaLnBrk="0" hangingPunct="0">
              <a:spcBef>
                <a:spcPct val="30000"/>
              </a:spcBef>
              <a:defRPr sz="1200">
                <a:solidFill>
                  <a:schemeClr val="tx1"/>
                </a:solidFill>
                <a:latin typeface="Calibri" pitchFamily="34" charset="0"/>
              </a:defRPr>
            </a:lvl3pPr>
            <a:lvl4pPr marL="1566863" indent="-223838" defTabSz="912813" eaLnBrk="0" hangingPunct="0">
              <a:spcBef>
                <a:spcPct val="30000"/>
              </a:spcBef>
              <a:defRPr sz="1200">
                <a:solidFill>
                  <a:schemeClr val="tx1"/>
                </a:solidFill>
                <a:latin typeface="Calibri" pitchFamily="34" charset="0"/>
              </a:defRPr>
            </a:lvl4pPr>
            <a:lvl5pPr marL="2014538" indent="-223838" defTabSz="912813" eaLnBrk="0" hangingPunct="0">
              <a:spcBef>
                <a:spcPct val="30000"/>
              </a:spcBef>
              <a:defRPr sz="1200">
                <a:solidFill>
                  <a:schemeClr val="tx1"/>
                </a:solidFill>
                <a:latin typeface="Calibri" pitchFamily="34" charset="0"/>
              </a:defRPr>
            </a:lvl5pPr>
            <a:lvl6pPr marL="2471738" indent="-223838" defTabSz="912813" eaLnBrk="0" fontAlgn="base" hangingPunct="0">
              <a:spcBef>
                <a:spcPct val="30000"/>
              </a:spcBef>
              <a:spcAft>
                <a:spcPct val="0"/>
              </a:spcAft>
              <a:defRPr sz="1200">
                <a:solidFill>
                  <a:schemeClr val="tx1"/>
                </a:solidFill>
                <a:latin typeface="Calibri" pitchFamily="34" charset="0"/>
              </a:defRPr>
            </a:lvl6pPr>
            <a:lvl7pPr marL="2928938" indent="-223838" defTabSz="912813" eaLnBrk="0" fontAlgn="base" hangingPunct="0">
              <a:spcBef>
                <a:spcPct val="30000"/>
              </a:spcBef>
              <a:spcAft>
                <a:spcPct val="0"/>
              </a:spcAft>
              <a:defRPr sz="1200">
                <a:solidFill>
                  <a:schemeClr val="tx1"/>
                </a:solidFill>
                <a:latin typeface="Calibri" pitchFamily="34" charset="0"/>
              </a:defRPr>
            </a:lvl7pPr>
            <a:lvl8pPr marL="3386138" indent="-223838" defTabSz="912813" eaLnBrk="0" fontAlgn="base" hangingPunct="0">
              <a:spcBef>
                <a:spcPct val="30000"/>
              </a:spcBef>
              <a:spcAft>
                <a:spcPct val="0"/>
              </a:spcAft>
              <a:defRPr sz="1200">
                <a:solidFill>
                  <a:schemeClr val="tx1"/>
                </a:solidFill>
                <a:latin typeface="Calibri" pitchFamily="34" charset="0"/>
              </a:defRPr>
            </a:lvl8pPr>
            <a:lvl9pPr marL="3843338" indent="-223838" defTabSz="912813" eaLnBrk="0" fontAlgn="base" hangingPunct="0">
              <a:spcBef>
                <a:spcPct val="30000"/>
              </a:spcBef>
              <a:spcAft>
                <a:spcPct val="0"/>
              </a:spcAft>
              <a:defRPr sz="1200">
                <a:solidFill>
                  <a:schemeClr val="tx1"/>
                </a:solidFill>
                <a:latin typeface="Calibri" pitchFamily="34" charset="0"/>
              </a:defRPr>
            </a:lvl9pPr>
          </a:lstStyle>
          <a:p>
            <a:pPr eaLnBrk="1" fontAlgn="base" hangingPunct="1">
              <a:spcBef>
                <a:spcPct val="0"/>
              </a:spcBef>
              <a:spcAft>
                <a:spcPct val="0"/>
              </a:spcAft>
            </a:pPr>
            <a:fld id="{EE56AD4A-38E5-4EAD-B01B-255CA3E1CD55}" type="slidenum">
              <a:rPr lang="en-US" altLang="en-US" smtClean="0">
                <a:latin typeface="Arial" pitchFamily="34" charset="0"/>
                <a:cs typeface="Arial" pitchFamily="34" charset="0"/>
              </a:rPr>
              <a:pPr eaLnBrk="1" fontAlgn="base" hangingPunct="1">
                <a:spcBef>
                  <a:spcPct val="0"/>
                </a:spcBef>
                <a:spcAft>
                  <a:spcPct val="0"/>
                </a:spcAft>
              </a:pPr>
              <a:t>2</a:t>
            </a:fld>
            <a:endParaRPr lang="en-US" altLang="en-US" smtClean="0">
              <a:latin typeface="Arial" pitchFamily="34" charset="0"/>
              <a:cs typeface="Arial" pitchFamily="34" charset="0"/>
            </a:endParaRPr>
          </a:p>
        </p:txBody>
      </p:sp>
    </p:spTree>
    <p:extLst>
      <p:ext uri="{BB962C8B-B14F-4D97-AF65-F5344CB8AC3E}">
        <p14:creationId xmlns:p14="http://schemas.microsoft.com/office/powerpoint/2010/main" val="284532395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endParaRPr lang="en-US" dirty="0"/>
          </a:p>
        </p:txBody>
      </p:sp>
    </p:spTree>
    <p:extLst>
      <p:ext uri="{BB962C8B-B14F-4D97-AF65-F5344CB8AC3E}">
        <p14:creationId xmlns:p14="http://schemas.microsoft.com/office/powerpoint/2010/main" val="136108070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pPr>
              <a:buFont typeface="Wingdings" pitchFamily="2" charset="2"/>
              <a:buNone/>
              <a:defRPr/>
            </a:pPr>
            <a:endParaRPr lang="en-US" sz="1200" dirty="0" smtClean="0">
              <a:solidFill>
                <a:schemeClr val="bg2"/>
              </a:solidFill>
            </a:endParaRPr>
          </a:p>
          <a:p>
            <a:pPr marL="171450" indent="-171450">
              <a:buFont typeface="Arial" panose="020B0604020202020204" pitchFamily="34" charset="0"/>
              <a:buChar char="•"/>
              <a:defRPr/>
            </a:pPr>
            <a:r>
              <a:rPr lang="en-US" sz="1200" dirty="0" smtClean="0">
                <a:solidFill>
                  <a:schemeClr val="bg2"/>
                </a:solidFill>
              </a:rPr>
              <a:t>Population-based surveys: Demographic and</a:t>
            </a:r>
            <a:r>
              <a:rPr lang="en-US" sz="1200" baseline="0" dirty="0" smtClean="0">
                <a:solidFill>
                  <a:schemeClr val="bg2"/>
                </a:solidFill>
              </a:rPr>
              <a:t> Health Survey (</a:t>
            </a:r>
            <a:r>
              <a:rPr lang="en-US" sz="1200" dirty="0" smtClean="0">
                <a:solidFill>
                  <a:schemeClr val="bg2"/>
                </a:solidFill>
              </a:rPr>
              <a:t>DHS); MICS, etc.</a:t>
            </a:r>
          </a:p>
          <a:p>
            <a:pPr marL="171450" indent="-171450">
              <a:buFont typeface="Arial" panose="020B0604020202020204" pitchFamily="34" charset="0"/>
              <a:buChar char="•"/>
              <a:defRPr/>
            </a:pPr>
            <a:r>
              <a:rPr lang="en-US" sz="1200" dirty="0" smtClean="0">
                <a:solidFill>
                  <a:schemeClr val="bg2"/>
                </a:solidFill>
              </a:rPr>
              <a:t>Indicator values are based on recall, referring to period before the survey (such as 5 years)</a:t>
            </a:r>
          </a:p>
          <a:p>
            <a:pPr marL="171450" indent="-171450">
              <a:buFont typeface="Arial" panose="020B0604020202020204" pitchFamily="34" charset="0"/>
              <a:buChar char="•"/>
              <a:defRPr/>
            </a:pPr>
            <a:r>
              <a:rPr lang="en-US" sz="1200" dirty="0" smtClean="0">
                <a:solidFill>
                  <a:schemeClr val="bg2"/>
                </a:solidFill>
              </a:rPr>
              <a:t>Sampling error: confidence intervals</a:t>
            </a:r>
          </a:p>
          <a:p>
            <a:endParaRPr lang="en-US" dirty="0"/>
          </a:p>
        </p:txBody>
      </p:sp>
    </p:spTree>
    <p:extLst>
      <p:ext uri="{BB962C8B-B14F-4D97-AF65-F5344CB8AC3E}">
        <p14:creationId xmlns:p14="http://schemas.microsoft.com/office/powerpoint/2010/main" val="345738958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If the HMIS is accurately detecting all ANC visits in the country (not just those limited to the public sector), and the denominators are accurate, the coverage rate for ANC1 derived from the HMIS should be very similar to the ANC1 coverage rate derived from population surveys. However, HMIS coverage rates are often different from survey coverage rates for the same indicator.</a:t>
            </a:r>
          </a:p>
          <a:p>
            <a:endParaRPr lang="en-US" dirty="0" smtClean="0"/>
          </a:p>
          <a:p>
            <a:r>
              <a:rPr lang="en-US" sz="1200" kern="1200" dirty="0" smtClean="0">
                <a:solidFill>
                  <a:schemeClr val="tx1"/>
                </a:solidFill>
                <a:effectLst/>
                <a:latin typeface="+mn-lt"/>
                <a:ea typeface="+mn-ea"/>
                <a:cs typeface="+mn-cs"/>
              </a:rPr>
              <a:t>At the national level:</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coverage rate from HMIS is 110%.</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coverage rate from the most recent population-based survey is 94%.</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ratio of the two coverage rates is: 1.17 [110%/94%].</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If the ratio is 1, it means that the two coverage rates are exactly the same.</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If the ratio is &gt;1, it means that the HMIS coverage is higher than the survey coverage rate.</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If the ratio is &lt;1, it means that the survey coverage rate is higher than the HMIS coverage rate.</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The ratio of 1.17 shows that the two denominator values are fairly different, and there is about a 17% difference between the two values.</a:t>
            </a:r>
          </a:p>
          <a:p>
            <a:r>
              <a:rPr lang="en-US" sz="1200" kern="1200" dirty="0" smtClean="0">
                <a:solidFill>
                  <a:schemeClr val="tx1"/>
                </a:solidFill>
                <a:effectLst/>
                <a:latin typeface="+mn-lt"/>
                <a:ea typeface="+mn-ea"/>
                <a:cs typeface="+mn-cs"/>
              </a:rPr>
              <a:t> </a:t>
            </a:r>
          </a:p>
          <a:p>
            <a:r>
              <a:rPr lang="en-US" sz="1200" kern="1200" dirty="0" smtClean="0">
                <a:solidFill>
                  <a:schemeClr val="tx1"/>
                </a:solidFill>
                <a:effectLst/>
                <a:latin typeface="+mn-lt"/>
                <a:ea typeface="+mn-ea"/>
                <a:cs typeface="+mn-cs"/>
              </a:rPr>
              <a:t>At the subnational level, the ratio of denominators is calculated for each administrative unit. Districts with at least 33% difference between their two denominators are flagged. Districts C and D have more than 33% difference between their two ratios.</a:t>
            </a:r>
          </a:p>
          <a:p>
            <a:endParaRPr lang="en-US" dirty="0"/>
          </a:p>
        </p:txBody>
      </p:sp>
    </p:spTree>
    <p:extLst>
      <p:ext uri="{BB962C8B-B14F-4D97-AF65-F5344CB8AC3E}">
        <p14:creationId xmlns:p14="http://schemas.microsoft.com/office/powerpoint/2010/main" val="4050438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endParaRPr lang="en-US"/>
          </a:p>
        </p:txBody>
      </p:sp>
    </p:spTree>
    <p:extLst>
      <p:ext uri="{BB962C8B-B14F-4D97-AF65-F5344CB8AC3E}">
        <p14:creationId xmlns:p14="http://schemas.microsoft.com/office/powerpoint/2010/main" val="302326195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endParaRPr lang="en-US" dirty="0"/>
          </a:p>
        </p:txBody>
      </p:sp>
    </p:spTree>
    <p:extLst>
      <p:ext uri="{BB962C8B-B14F-4D97-AF65-F5344CB8AC3E}">
        <p14:creationId xmlns:p14="http://schemas.microsoft.com/office/powerpoint/2010/main" val="28124938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r>
              <a:rPr lang="en-US" sz="1200" kern="1200" dirty="0" smtClean="0">
                <a:solidFill>
                  <a:schemeClr val="tx1"/>
                </a:solidFill>
                <a:effectLst/>
                <a:latin typeface="+mn-lt"/>
                <a:ea typeface="+mn-ea"/>
                <a:cs typeface="+mn-cs"/>
              </a:rPr>
              <a:t>This slide shows the ratio of the number of live births from official government statistics nationally for the year of analysis to the value used by the selected health program.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Calculate the ratio of subnational administrative unit 2014 live births to the value used by the selected health program; district B has a difference of 0.17 or 17%.</a:t>
            </a:r>
            <a:endParaRPr lang="en-US" sz="1200" kern="1200" dirty="0">
              <a:solidFill>
                <a:schemeClr val="tx1"/>
              </a:solidFill>
              <a:effectLst/>
              <a:latin typeface="+mn-lt"/>
              <a:ea typeface="+mn-ea"/>
              <a:cs typeface="+mn-cs"/>
            </a:endParaRPr>
          </a:p>
        </p:txBody>
      </p:sp>
    </p:spTree>
    <p:extLst>
      <p:ext uri="{BB962C8B-B14F-4D97-AF65-F5344CB8AC3E}">
        <p14:creationId xmlns:p14="http://schemas.microsoft.com/office/powerpoint/2010/main" val="3893904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r>
              <a:rPr lang="en-US" dirty="0" smtClean="0"/>
              <a:t>Group work.</a:t>
            </a:r>
          </a:p>
          <a:p>
            <a:r>
              <a:rPr lang="en-US" dirty="0" smtClean="0"/>
              <a:t>Answers are in the file:</a:t>
            </a:r>
            <a:r>
              <a:rPr lang="en-US" baseline="0" dirty="0" smtClean="0"/>
              <a:t> Solution Case Study 4.2.1, and also below:</a:t>
            </a:r>
          </a:p>
          <a:p>
            <a:endParaRPr lang="en-US" baseline="0" dirty="0" smtClean="0"/>
          </a:p>
          <a:p>
            <a:pPr marL="628650" lvl="1" indent="-171450">
              <a:buFont typeface="Arial" panose="020B0604020202020204" pitchFamily="34" charset="0"/>
              <a:buChar char="•"/>
            </a:pPr>
            <a:r>
              <a:rPr lang="en-US" kern="1200" dirty="0" smtClean="0">
                <a:solidFill>
                  <a:schemeClr val="tx1"/>
                </a:solidFill>
                <a:effectLst/>
                <a:latin typeface="+mn-lt"/>
                <a:ea typeface="+mn-ea"/>
                <a:cs typeface="+mn-cs"/>
              </a:rPr>
              <a:t>The number consolidated in the district report is 1,199.</a:t>
            </a:r>
          </a:p>
          <a:p>
            <a:r>
              <a:rPr lang="en-US" sz="1200" kern="1200" dirty="0" smtClean="0">
                <a:solidFill>
                  <a:schemeClr val="tx1"/>
                </a:solidFill>
                <a:effectLst/>
                <a:latin typeface="+mn-lt"/>
                <a:ea typeface="+mn-ea"/>
                <a:cs typeface="+mn-cs"/>
              </a:rPr>
              <a:t> </a:t>
            </a:r>
          </a:p>
          <a:p>
            <a:pPr marL="628650" lvl="1" indent="-171450">
              <a:buFont typeface="Arial" panose="020B0604020202020204" pitchFamily="34" charset="0"/>
              <a:buChar char="•"/>
            </a:pPr>
            <a:r>
              <a:rPr lang="en-US" kern="1200" dirty="0" smtClean="0">
                <a:solidFill>
                  <a:schemeClr val="tx1"/>
                </a:solidFill>
                <a:effectLst/>
                <a:latin typeface="+mn-lt"/>
                <a:ea typeface="+mn-ea"/>
                <a:cs typeface="+mn-cs"/>
              </a:rPr>
              <a:t>For the exercise, we have 20 reports (1 of TANA RIVER District and 19 reports available among the 22 health facilities of the district).</a:t>
            </a:r>
          </a:p>
          <a:p>
            <a:r>
              <a:rPr lang="en-US" sz="1200" kern="1200" dirty="0" smtClean="0">
                <a:solidFill>
                  <a:schemeClr val="tx1"/>
                </a:solidFill>
                <a:effectLst/>
                <a:latin typeface="+mn-lt"/>
                <a:ea typeface="+mn-ea"/>
                <a:cs typeface="+mn-cs"/>
              </a:rPr>
              <a:t> </a:t>
            </a:r>
          </a:p>
          <a:p>
            <a:pPr marL="628650" lvl="1" indent="-171450">
              <a:buFont typeface="Arial" panose="020B0604020202020204" pitchFamily="34" charset="0"/>
              <a:buChar char="•"/>
            </a:pPr>
            <a:r>
              <a:rPr lang="en-US" kern="1200" dirty="0" smtClean="0">
                <a:solidFill>
                  <a:schemeClr val="tx1"/>
                </a:solidFill>
                <a:effectLst/>
                <a:latin typeface="+mn-lt"/>
                <a:ea typeface="+mn-ea"/>
                <a:cs typeface="+mn-cs"/>
              </a:rPr>
              <a:t>VF= 1153/1199 = 96% Over reporting (= acceptable)</a:t>
            </a:r>
          </a:p>
          <a:p>
            <a:r>
              <a:rPr lang="en-US" sz="1200" kern="1200" dirty="0" smtClean="0">
                <a:solidFill>
                  <a:schemeClr val="tx1"/>
                </a:solidFill>
                <a:effectLst/>
                <a:latin typeface="+mn-lt"/>
                <a:ea typeface="+mn-ea"/>
                <a:cs typeface="+mn-cs"/>
              </a:rPr>
              <a:t> </a:t>
            </a:r>
          </a:p>
          <a:p>
            <a:pPr marL="628650" lvl="1" indent="-171450">
              <a:buFont typeface="Arial" panose="020B0604020202020204" pitchFamily="34" charset="0"/>
              <a:buChar char="•"/>
            </a:pPr>
            <a:r>
              <a:rPr lang="en-US" kern="1200" dirty="0" smtClean="0">
                <a:solidFill>
                  <a:schemeClr val="tx1"/>
                </a:solidFill>
                <a:effectLst/>
                <a:latin typeface="+mn-lt"/>
                <a:ea typeface="+mn-ea"/>
                <a:cs typeface="+mn-cs"/>
              </a:rPr>
              <a:t>Availability of reports = 19/22 = 86%</a:t>
            </a:r>
          </a:p>
          <a:p>
            <a:r>
              <a:rPr lang="en-US" sz="1200" kern="1200" dirty="0" smtClean="0">
                <a:solidFill>
                  <a:schemeClr val="tx1"/>
                </a:solidFill>
                <a:effectLst/>
                <a:latin typeface="+mn-lt"/>
                <a:ea typeface="+mn-ea"/>
                <a:cs typeface="+mn-cs"/>
              </a:rPr>
              <a:t> </a:t>
            </a:r>
          </a:p>
          <a:p>
            <a:pPr marL="628650" lvl="1" indent="-171450">
              <a:buFont typeface="Arial" panose="020B0604020202020204" pitchFamily="34" charset="0"/>
              <a:buChar char="•"/>
            </a:pPr>
            <a:r>
              <a:rPr lang="en-US" kern="1200" dirty="0" smtClean="0">
                <a:solidFill>
                  <a:schemeClr val="tx1"/>
                </a:solidFill>
                <a:effectLst/>
                <a:latin typeface="+mn-lt"/>
                <a:ea typeface="+mn-ea"/>
                <a:cs typeface="+mn-cs"/>
              </a:rPr>
              <a:t>Completeness (complete data) = 18/19 = 95%</a:t>
            </a:r>
          </a:p>
          <a:p>
            <a:r>
              <a:rPr lang="en-US" sz="1200" kern="1200" dirty="0" smtClean="0">
                <a:solidFill>
                  <a:schemeClr val="tx1"/>
                </a:solidFill>
                <a:effectLst/>
                <a:latin typeface="+mn-lt"/>
                <a:ea typeface="+mn-ea"/>
                <a:cs typeface="+mn-cs"/>
              </a:rPr>
              <a:t> </a:t>
            </a:r>
          </a:p>
          <a:p>
            <a:pPr marL="628650" lvl="1" indent="-171450">
              <a:buFont typeface="Arial" panose="020B0604020202020204" pitchFamily="34" charset="0"/>
              <a:buChar char="•"/>
            </a:pPr>
            <a:r>
              <a:rPr lang="en-US" kern="1200" dirty="0" smtClean="0">
                <a:solidFill>
                  <a:schemeClr val="tx1"/>
                </a:solidFill>
                <a:effectLst/>
                <a:latin typeface="+mn-lt"/>
                <a:ea typeface="+mn-ea"/>
                <a:cs typeface="+mn-cs"/>
              </a:rPr>
              <a:t>Timeliness of reports = 6/19 = 32% (= very low)</a:t>
            </a:r>
          </a:p>
          <a:p>
            <a:endParaRPr lang="en-US" dirty="0"/>
          </a:p>
        </p:txBody>
      </p:sp>
    </p:spTree>
    <p:extLst>
      <p:ext uri="{BB962C8B-B14F-4D97-AF65-F5344CB8AC3E}">
        <p14:creationId xmlns:p14="http://schemas.microsoft.com/office/powerpoint/2010/main" val="22609958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5863" y="696913"/>
            <a:ext cx="4511675" cy="3486150"/>
          </a:xfrm>
          <a:prstGeom prst="rect">
            <a:avLst/>
          </a:prstGeom>
        </p:spPr>
      </p:sp>
      <p:sp>
        <p:nvSpPr>
          <p:cNvPr id="3" name="Notes Placeholder 2"/>
          <p:cNvSpPr>
            <a:spLocks noGrp="1"/>
          </p:cNvSpPr>
          <p:nvPr>
            <p:ph type="body" idx="1"/>
          </p:nvPr>
        </p:nvSpPr>
        <p:spPr>
          <a:xfrm>
            <a:off x="688975" y="4416425"/>
            <a:ext cx="5505450" cy="4183063"/>
          </a:xfrm>
          <a:prstGeom prst="rect">
            <a:avLst/>
          </a:prstGeom>
        </p:spPr>
        <p:txBody>
          <a:bodyPr/>
          <a:lstStyle/>
          <a:p>
            <a:endParaRPr lang="en-US" dirty="0"/>
          </a:p>
        </p:txBody>
      </p:sp>
      <p:sp>
        <p:nvSpPr>
          <p:cNvPr id="4" name="Slide Number Placeholder 3"/>
          <p:cNvSpPr>
            <a:spLocks noGrp="1"/>
          </p:cNvSpPr>
          <p:nvPr>
            <p:ph type="sldNum" sz="quarter" idx="10"/>
          </p:nvPr>
        </p:nvSpPr>
        <p:spPr>
          <a:xfrm>
            <a:off x="3897313" y="8829675"/>
            <a:ext cx="2982912" cy="465138"/>
          </a:xfrm>
          <a:prstGeom prst="rect">
            <a:avLst/>
          </a:prstGeom>
        </p:spPr>
        <p:txBody>
          <a:bodyPr/>
          <a:lstStyle/>
          <a:p>
            <a:fld id="{9E46DAC6-5992-4D4F-861F-5DD72D6CBE35}" type="slidenum">
              <a:rPr lang="en-US" altLang="en-US" smtClean="0"/>
              <a:pPr/>
              <a:t>27</a:t>
            </a:fld>
            <a:endParaRPr lang="en-US" altLang="en-US"/>
          </a:p>
        </p:txBody>
      </p:sp>
    </p:spTree>
    <p:extLst>
      <p:ext uri="{BB962C8B-B14F-4D97-AF65-F5344CB8AC3E}">
        <p14:creationId xmlns:p14="http://schemas.microsoft.com/office/powerpoint/2010/main" val="936790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xfrm>
            <a:off x="3143250" y="582613"/>
            <a:ext cx="3771900" cy="29146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p:cNvSpPr>
            <a:spLocks noGrp="1"/>
          </p:cNvSpPr>
          <p:nvPr>
            <p:ph type="body" idx="1"/>
          </p:nvPr>
        </p:nvSpPr>
        <p:spPr bwMode="auto">
          <a:xfrm>
            <a:off x="1005840" y="3691890"/>
            <a:ext cx="8046720" cy="34975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latin typeface="Arial" pitchFamily="34" charset="0"/>
              </a:rPr>
              <a:t>Accuracy: Measured against a reference and found to be correct</a:t>
            </a:r>
            <a:endParaRPr lang="en-US" altLang="en-US" sz="1100" dirty="0" smtClean="0">
              <a:latin typeface="Arial" pitchFamily="34" charset="0"/>
            </a:endParaRPr>
          </a:p>
          <a:p>
            <a:r>
              <a:rPr lang="en-US" altLang="en-US" dirty="0" smtClean="0">
                <a:latin typeface="Arial" pitchFamily="34" charset="0"/>
              </a:rPr>
              <a:t>Completeness: Present, available, and usable</a:t>
            </a:r>
          </a:p>
          <a:p>
            <a:r>
              <a:rPr lang="en-US" altLang="en-US" dirty="0" smtClean="0">
                <a:latin typeface="Arial" pitchFamily="34" charset="0"/>
              </a:rPr>
              <a:t>Timeliness: Up-to-date and available on time</a:t>
            </a:r>
          </a:p>
          <a:p>
            <a:endParaRPr lang="en-US" altLang="en-US" dirty="0" smtClean="0">
              <a:latin typeface="Arial" pitchFamily="34" charset="0"/>
            </a:endParaRPr>
          </a:p>
        </p:txBody>
      </p:sp>
      <p:sp>
        <p:nvSpPr>
          <p:cNvPr id="31748" name="Slide Number Placeholder 3"/>
          <p:cNvSpPr>
            <a:spLocks noGrp="1"/>
          </p:cNvSpPr>
          <p:nvPr>
            <p:ph type="sldNum" sz="quarter" idx="5"/>
          </p:nvPr>
        </p:nvSpPr>
        <p:spPr bwMode="auto">
          <a:xfrm>
            <a:off x="5697432" y="7382431"/>
            <a:ext cx="4358640" cy="38862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defTabSz="912813" eaLnBrk="0" hangingPunct="0">
              <a:spcBef>
                <a:spcPct val="30000"/>
              </a:spcBef>
              <a:defRPr sz="1200">
                <a:solidFill>
                  <a:schemeClr val="tx1"/>
                </a:solidFill>
                <a:latin typeface="Calibri" pitchFamily="34" charset="0"/>
              </a:defRPr>
            </a:lvl1pPr>
            <a:lvl2pPr marL="727075" indent="-279400" defTabSz="912813" eaLnBrk="0" hangingPunct="0">
              <a:spcBef>
                <a:spcPct val="30000"/>
              </a:spcBef>
              <a:defRPr sz="1200">
                <a:solidFill>
                  <a:schemeClr val="tx1"/>
                </a:solidFill>
                <a:latin typeface="Calibri" pitchFamily="34" charset="0"/>
              </a:defRPr>
            </a:lvl2pPr>
            <a:lvl3pPr marL="1119188" indent="-223838" defTabSz="912813" eaLnBrk="0" hangingPunct="0">
              <a:spcBef>
                <a:spcPct val="30000"/>
              </a:spcBef>
              <a:defRPr sz="1200">
                <a:solidFill>
                  <a:schemeClr val="tx1"/>
                </a:solidFill>
                <a:latin typeface="Calibri" pitchFamily="34" charset="0"/>
              </a:defRPr>
            </a:lvl3pPr>
            <a:lvl4pPr marL="1566863" indent="-223838" defTabSz="912813" eaLnBrk="0" hangingPunct="0">
              <a:spcBef>
                <a:spcPct val="30000"/>
              </a:spcBef>
              <a:defRPr sz="1200">
                <a:solidFill>
                  <a:schemeClr val="tx1"/>
                </a:solidFill>
                <a:latin typeface="Calibri" pitchFamily="34" charset="0"/>
              </a:defRPr>
            </a:lvl4pPr>
            <a:lvl5pPr marL="2014538" indent="-223838" defTabSz="912813" eaLnBrk="0" hangingPunct="0">
              <a:spcBef>
                <a:spcPct val="30000"/>
              </a:spcBef>
              <a:defRPr sz="1200">
                <a:solidFill>
                  <a:schemeClr val="tx1"/>
                </a:solidFill>
                <a:latin typeface="Calibri" pitchFamily="34" charset="0"/>
              </a:defRPr>
            </a:lvl5pPr>
            <a:lvl6pPr marL="2471738" indent="-223838" defTabSz="912813" eaLnBrk="0" fontAlgn="base" hangingPunct="0">
              <a:spcBef>
                <a:spcPct val="30000"/>
              </a:spcBef>
              <a:spcAft>
                <a:spcPct val="0"/>
              </a:spcAft>
              <a:defRPr sz="1200">
                <a:solidFill>
                  <a:schemeClr val="tx1"/>
                </a:solidFill>
                <a:latin typeface="Calibri" pitchFamily="34" charset="0"/>
              </a:defRPr>
            </a:lvl6pPr>
            <a:lvl7pPr marL="2928938" indent="-223838" defTabSz="912813" eaLnBrk="0" fontAlgn="base" hangingPunct="0">
              <a:spcBef>
                <a:spcPct val="30000"/>
              </a:spcBef>
              <a:spcAft>
                <a:spcPct val="0"/>
              </a:spcAft>
              <a:defRPr sz="1200">
                <a:solidFill>
                  <a:schemeClr val="tx1"/>
                </a:solidFill>
                <a:latin typeface="Calibri" pitchFamily="34" charset="0"/>
              </a:defRPr>
            </a:lvl7pPr>
            <a:lvl8pPr marL="3386138" indent="-223838" defTabSz="912813" eaLnBrk="0" fontAlgn="base" hangingPunct="0">
              <a:spcBef>
                <a:spcPct val="30000"/>
              </a:spcBef>
              <a:spcAft>
                <a:spcPct val="0"/>
              </a:spcAft>
              <a:defRPr sz="1200">
                <a:solidFill>
                  <a:schemeClr val="tx1"/>
                </a:solidFill>
                <a:latin typeface="Calibri" pitchFamily="34" charset="0"/>
              </a:defRPr>
            </a:lvl8pPr>
            <a:lvl9pPr marL="3843338" indent="-223838" defTabSz="912813" eaLnBrk="0" fontAlgn="base" hangingPunct="0">
              <a:spcBef>
                <a:spcPct val="30000"/>
              </a:spcBef>
              <a:spcAft>
                <a:spcPct val="0"/>
              </a:spcAft>
              <a:defRPr sz="1200">
                <a:solidFill>
                  <a:schemeClr val="tx1"/>
                </a:solidFill>
                <a:latin typeface="Calibri" pitchFamily="34" charset="0"/>
              </a:defRPr>
            </a:lvl9pPr>
          </a:lstStyle>
          <a:p>
            <a:pPr eaLnBrk="1" fontAlgn="base" hangingPunct="1">
              <a:spcBef>
                <a:spcPct val="0"/>
              </a:spcBef>
              <a:spcAft>
                <a:spcPct val="0"/>
              </a:spcAft>
            </a:pPr>
            <a:fld id="{65BE3C1F-768F-423D-A7F1-97C1D2058AC6}" type="slidenum">
              <a:rPr lang="en-US" altLang="en-US" smtClean="0">
                <a:latin typeface="Arial" pitchFamily="34" charset="0"/>
                <a:cs typeface="Arial" pitchFamily="34" charset="0"/>
              </a:rPr>
              <a:pPr eaLnBrk="1" fontAlgn="base" hangingPunct="1">
                <a:spcBef>
                  <a:spcPct val="0"/>
                </a:spcBef>
                <a:spcAft>
                  <a:spcPct val="0"/>
                </a:spcAft>
              </a:pPr>
              <a:t>3</a:t>
            </a:fld>
            <a:endParaRPr lang="en-US" altLang="en-US" smtClean="0">
              <a:latin typeface="Arial" pitchFamily="34" charset="0"/>
              <a:cs typeface="Arial" pitchFamily="34" charset="0"/>
            </a:endParaRPr>
          </a:p>
        </p:txBody>
      </p:sp>
    </p:spTree>
    <p:extLst>
      <p:ext uri="{BB962C8B-B14F-4D97-AF65-F5344CB8AC3E}">
        <p14:creationId xmlns:p14="http://schemas.microsoft.com/office/powerpoint/2010/main" val="42489446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143250" y="582613"/>
            <a:ext cx="3771900" cy="2914650"/>
          </a:xfrm>
          <a:prstGeom prst="rect">
            <a:avLst/>
          </a:prstGeom>
          <a:noFill/>
          <a:ln w="12700">
            <a:solidFill>
              <a:prstClr val="black"/>
            </a:solidFill>
          </a:ln>
        </p:spPr>
      </p:sp>
      <p:sp>
        <p:nvSpPr>
          <p:cNvPr id="3" name="Notes Placeholder 2"/>
          <p:cNvSpPr>
            <a:spLocks noGrp="1"/>
          </p:cNvSpPr>
          <p:nvPr>
            <p:ph type="body" idx="1"/>
          </p:nvPr>
        </p:nvSpPr>
        <p:spPr>
          <a:xfrm>
            <a:off x="1006475" y="3692525"/>
            <a:ext cx="8045450" cy="3497263"/>
          </a:xfrm>
          <a:prstGeom prst="rect">
            <a:avLst/>
          </a:prstGeom>
        </p:spPr>
        <p:txBody>
          <a:bodyPr/>
          <a:lstStyle/>
          <a:p>
            <a:endParaRPr lang="en-US"/>
          </a:p>
        </p:txBody>
      </p:sp>
    </p:spTree>
    <p:extLst>
      <p:ext uri="{BB962C8B-B14F-4D97-AF65-F5344CB8AC3E}">
        <p14:creationId xmlns:p14="http://schemas.microsoft.com/office/powerpoint/2010/main" val="24760721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3143250" y="582613"/>
            <a:ext cx="3771900" cy="29146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xfrm>
            <a:off x="1005840" y="3691890"/>
            <a:ext cx="8046720" cy="34975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latin typeface="Arial" pitchFamily="34" charset="0"/>
            </a:endParaRPr>
          </a:p>
          <a:p>
            <a:r>
              <a:rPr lang="en-US" altLang="en-US" dirty="0" smtClean="0">
                <a:latin typeface="Arial" pitchFamily="34" charset="0"/>
              </a:rPr>
              <a:t>This slide shows how to measure reporting performance to determine the extent to which</a:t>
            </a:r>
            <a:r>
              <a:rPr lang="en-US" altLang="en-US" baseline="0" dirty="0" smtClean="0">
                <a:latin typeface="Arial" pitchFamily="34" charset="0"/>
              </a:rPr>
              <a:t> data reports are appropriately available, complete, and timely.</a:t>
            </a:r>
            <a:endParaRPr lang="en-US" altLang="en-US" dirty="0" smtClean="0"/>
          </a:p>
        </p:txBody>
      </p:sp>
      <p:sp>
        <p:nvSpPr>
          <p:cNvPr id="4" name="Slide Number Placeholder 3"/>
          <p:cNvSpPr>
            <a:spLocks noGrp="1"/>
          </p:cNvSpPr>
          <p:nvPr>
            <p:ph type="sldNum" sz="quarter" idx="5"/>
          </p:nvPr>
        </p:nvSpPr>
        <p:spPr>
          <a:xfrm>
            <a:off x="5697432" y="7382431"/>
            <a:ext cx="4358640" cy="388620"/>
          </a:xfrm>
          <a:prstGeom prst="rect">
            <a:avLst/>
          </a:prstGeom>
        </p:spPr>
        <p:txBody>
          <a:bodyPr/>
          <a:lstStyle/>
          <a:p>
            <a:pPr>
              <a:defRPr/>
            </a:pPr>
            <a:fld id="{C03FDC19-A64A-4689-8B1A-954AA62DCAA3}" type="slidenum">
              <a:rPr lang="en-US" smtClean="0"/>
              <a:pPr>
                <a:defRPr/>
              </a:pPr>
              <a:t>5</a:t>
            </a:fld>
            <a:endParaRPr lang="en-US"/>
          </a:p>
        </p:txBody>
      </p:sp>
    </p:spTree>
    <p:extLst>
      <p:ext uri="{BB962C8B-B14F-4D97-AF65-F5344CB8AC3E}">
        <p14:creationId xmlns:p14="http://schemas.microsoft.com/office/powerpoint/2010/main" val="1244419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xfrm>
            <a:off x="3143250" y="582613"/>
            <a:ext cx="3771900" cy="2914650"/>
          </a:xfrm>
          <a:prstGeom prst="rect">
            <a:avLst/>
          </a:prstGeo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xfrm>
            <a:off x="1005840" y="3691890"/>
            <a:ext cx="8046720" cy="349758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smtClean="0">
              <a:latin typeface="Arial" pitchFamily="34" charset="0"/>
            </a:endParaRPr>
          </a:p>
          <a:p>
            <a:r>
              <a:rPr lang="en-US" altLang="en-US" dirty="0" smtClean="0">
                <a:latin typeface="Arial" pitchFamily="34" charset="0"/>
              </a:rPr>
              <a:t>This slide shows how to measure reporting performance to determine the extent to which</a:t>
            </a:r>
            <a:r>
              <a:rPr lang="en-US" altLang="en-US" baseline="0" dirty="0" smtClean="0">
                <a:latin typeface="Arial" pitchFamily="34" charset="0"/>
              </a:rPr>
              <a:t> data reports are appropriately available, complete, and timely.</a:t>
            </a:r>
            <a:endParaRPr lang="en-US" altLang="en-US" dirty="0" smtClean="0"/>
          </a:p>
        </p:txBody>
      </p:sp>
      <p:sp>
        <p:nvSpPr>
          <p:cNvPr id="4" name="Slide Number Placeholder 3"/>
          <p:cNvSpPr>
            <a:spLocks noGrp="1"/>
          </p:cNvSpPr>
          <p:nvPr>
            <p:ph type="sldNum" sz="quarter" idx="5"/>
          </p:nvPr>
        </p:nvSpPr>
        <p:spPr>
          <a:xfrm>
            <a:off x="5697432" y="7382431"/>
            <a:ext cx="4358640" cy="388620"/>
          </a:xfrm>
          <a:prstGeom prst="rect">
            <a:avLst/>
          </a:prstGeom>
        </p:spPr>
        <p:txBody>
          <a:bodyPr/>
          <a:lstStyle/>
          <a:p>
            <a:pPr>
              <a:defRPr/>
            </a:pPr>
            <a:fld id="{C03FDC19-A64A-4689-8B1A-954AA62DCAA3}" type="slidenum">
              <a:rPr lang="en-US" smtClean="0"/>
              <a:pPr>
                <a:defRPr/>
              </a:pPr>
              <a:t>6</a:t>
            </a:fld>
            <a:endParaRPr lang="en-US"/>
          </a:p>
        </p:txBody>
      </p:sp>
    </p:spTree>
    <p:extLst>
      <p:ext uri="{BB962C8B-B14F-4D97-AF65-F5344CB8AC3E}">
        <p14:creationId xmlns:p14="http://schemas.microsoft.com/office/powerpoint/2010/main" val="12444194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332163" y="971550"/>
            <a:ext cx="3394075" cy="2622550"/>
          </a:xfrm>
          <a:prstGeom prst="rect">
            <a:avLst/>
          </a:prstGeom>
          <a:noFill/>
          <a:ln w="12700">
            <a:solidFill>
              <a:prstClr val="black"/>
            </a:solidFill>
          </a:ln>
        </p:spPr>
      </p:sp>
      <p:sp>
        <p:nvSpPr>
          <p:cNvPr id="3" name="Notes Placeholder 2"/>
          <p:cNvSpPr>
            <a:spLocks noGrp="1"/>
          </p:cNvSpPr>
          <p:nvPr>
            <p:ph type="body" idx="1"/>
          </p:nvPr>
        </p:nvSpPr>
        <p:spPr>
          <a:xfrm>
            <a:off x="1006475" y="3740150"/>
            <a:ext cx="8045450" cy="3060700"/>
          </a:xfrm>
          <a:prstGeom prst="rect">
            <a:avLst/>
          </a:prstGeom>
        </p:spPr>
        <p:txBody>
          <a:bodyPr/>
          <a:lstStyle/>
          <a:p>
            <a:endParaRPr lang="en-US" dirty="0"/>
          </a:p>
        </p:txBody>
      </p:sp>
    </p:spTree>
    <p:extLst>
      <p:ext uri="{BB962C8B-B14F-4D97-AF65-F5344CB8AC3E}">
        <p14:creationId xmlns:p14="http://schemas.microsoft.com/office/powerpoint/2010/main" val="2907102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xfrm>
            <a:off x="3143250" y="582613"/>
            <a:ext cx="3771900" cy="2914650"/>
          </a:xfrm>
          <a:prstGeom prst="rect">
            <a:avLst/>
          </a:prstGeom>
          <a:ln/>
        </p:spPr>
      </p:sp>
      <p:sp>
        <p:nvSpPr>
          <p:cNvPr id="44035" name="Notes Placeholder 2"/>
          <p:cNvSpPr>
            <a:spLocks noGrp="1"/>
          </p:cNvSpPr>
          <p:nvPr>
            <p:ph type="body" idx="1"/>
          </p:nvPr>
        </p:nvSpPr>
        <p:spPr>
          <a:xfrm>
            <a:off x="1004931" y="3691360"/>
            <a:ext cx="8048539" cy="349784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latin typeface="Arial" pitchFamily="34" charset="0"/>
            </a:endParaRPr>
          </a:p>
        </p:txBody>
      </p:sp>
      <p:sp>
        <p:nvSpPr>
          <p:cNvPr id="44036" name="Slide Number Placeholder 3"/>
          <p:cNvSpPr>
            <a:spLocks noGrp="1"/>
          </p:cNvSpPr>
          <p:nvPr>
            <p:ph type="sldNum" sz="quarter" idx="5"/>
          </p:nvPr>
        </p:nvSpPr>
        <p:spPr>
          <a:xfrm>
            <a:off x="5697638" y="7382720"/>
            <a:ext cx="4358489" cy="388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itchFamily="34" charset="0"/>
                <a:cs typeface="Arial" pitchFamily="34" charset="0"/>
              </a:defRPr>
            </a:lvl1pPr>
            <a:lvl2pPr marL="742950" indent="-285750" defTabSz="931863">
              <a:defRPr>
                <a:solidFill>
                  <a:schemeClr val="tx1"/>
                </a:solidFill>
                <a:latin typeface="Arial" pitchFamily="34" charset="0"/>
                <a:cs typeface="Arial" pitchFamily="34" charset="0"/>
              </a:defRPr>
            </a:lvl2pPr>
            <a:lvl3pPr marL="1143000" indent="-228600" defTabSz="931863">
              <a:defRPr>
                <a:solidFill>
                  <a:schemeClr val="tx1"/>
                </a:solidFill>
                <a:latin typeface="Arial" pitchFamily="34" charset="0"/>
                <a:cs typeface="Arial" pitchFamily="34" charset="0"/>
              </a:defRPr>
            </a:lvl3pPr>
            <a:lvl4pPr marL="1600200" indent="-228600" defTabSz="931863">
              <a:defRPr>
                <a:solidFill>
                  <a:schemeClr val="tx1"/>
                </a:solidFill>
                <a:latin typeface="Arial" pitchFamily="34" charset="0"/>
                <a:cs typeface="Arial" pitchFamily="34" charset="0"/>
              </a:defRPr>
            </a:lvl4pPr>
            <a:lvl5pPr marL="2057400" indent="-228600" defTabSz="931863">
              <a:defRPr>
                <a:solidFill>
                  <a:schemeClr val="tx1"/>
                </a:solidFill>
                <a:latin typeface="Arial" pitchFamily="34" charset="0"/>
                <a:cs typeface="Arial" pitchFamily="34" charset="0"/>
              </a:defRPr>
            </a:lvl5pPr>
            <a:lvl6pPr marL="2514600" indent="-228600" defTabSz="93186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93186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93186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931863" eaLnBrk="0" fontAlgn="base" hangingPunct="0">
              <a:spcBef>
                <a:spcPct val="0"/>
              </a:spcBef>
              <a:spcAft>
                <a:spcPct val="0"/>
              </a:spcAft>
              <a:defRPr>
                <a:solidFill>
                  <a:schemeClr val="tx1"/>
                </a:solidFill>
                <a:latin typeface="Arial" pitchFamily="34" charset="0"/>
                <a:cs typeface="Arial" pitchFamily="34" charset="0"/>
              </a:defRPr>
            </a:lvl9pPr>
          </a:lstStyle>
          <a:p>
            <a:fld id="{DB0B07CF-9D09-4184-89A1-F9DC5DC8DE8A}" type="slidenum">
              <a:rPr lang="en-US" altLang="en-US" smtClean="0"/>
              <a:pPr/>
              <a:t>8</a:t>
            </a:fld>
            <a:endParaRPr lang="en-US" altLang="en-US" smtClean="0"/>
          </a:p>
        </p:txBody>
      </p:sp>
    </p:spTree>
    <p:extLst>
      <p:ext uri="{BB962C8B-B14F-4D97-AF65-F5344CB8AC3E}">
        <p14:creationId xmlns:p14="http://schemas.microsoft.com/office/powerpoint/2010/main" val="35008744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xfrm>
            <a:off x="5697638" y="7382720"/>
            <a:ext cx="4358489" cy="38835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63">
              <a:defRPr>
                <a:solidFill>
                  <a:schemeClr val="tx1"/>
                </a:solidFill>
                <a:latin typeface="Arial" pitchFamily="34" charset="0"/>
                <a:cs typeface="Arial" pitchFamily="34" charset="0"/>
              </a:defRPr>
            </a:lvl1pPr>
            <a:lvl2pPr marL="742950" indent="-285750" defTabSz="931863">
              <a:defRPr>
                <a:solidFill>
                  <a:schemeClr val="tx1"/>
                </a:solidFill>
                <a:latin typeface="Arial" pitchFamily="34" charset="0"/>
                <a:cs typeface="Arial" pitchFamily="34" charset="0"/>
              </a:defRPr>
            </a:lvl2pPr>
            <a:lvl3pPr marL="1143000" indent="-228600" defTabSz="931863">
              <a:defRPr>
                <a:solidFill>
                  <a:schemeClr val="tx1"/>
                </a:solidFill>
                <a:latin typeface="Arial" pitchFamily="34" charset="0"/>
                <a:cs typeface="Arial" pitchFamily="34" charset="0"/>
              </a:defRPr>
            </a:lvl3pPr>
            <a:lvl4pPr marL="1600200" indent="-228600" defTabSz="931863">
              <a:defRPr>
                <a:solidFill>
                  <a:schemeClr val="tx1"/>
                </a:solidFill>
                <a:latin typeface="Arial" pitchFamily="34" charset="0"/>
                <a:cs typeface="Arial" pitchFamily="34" charset="0"/>
              </a:defRPr>
            </a:lvl4pPr>
            <a:lvl5pPr marL="2057400" indent="-228600" defTabSz="931863">
              <a:defRPr>
                <a:solidFill>
                  <a:schemeClr val="tx1"/>
                </a:solidFill>
                <a:latin typeface="Arial" pitchFamily="34" charset="0"/>
                <a:cs typeface="Arial" pitchFamily="34" charset="0"/>
              </a:defRPr>
            </a:lvl5pPr>
            <a:lvl6pPr marL="2514600" indent="-228600" defTabSz="931863" eaLnBrk="0" fontAlgn="base" hangingPunct="0">
              <a:spcBef>
                <a:spcPct val="0"/>
              </a:spcBef>
              <a:spcAft>
                <a:spcPct val="0"/>
              </a:spcAft>
              <a:defRPr>
                <a:solidFill>
                  <a:schemeClr val="tx1"/>
                </a:solidFill>
                <a:latin typeface="Arial" pitchFamily="34" charset="0"/>
                <a:cs typeface="Arial" pitchFamily="34" charset="0"/>
              </a:defRPr>
            </a:lvl6pPr>
            <a:lvl7pPr marL="2971800" indent="-228600" defTabSz="931863" eaLnBrk="0" fontAlgn="base" hangingPunct="0">
              <a:spcBef>
                <a:spcPct val="0"/>
              </a:spcBef>
              <a:spcAft>
                <a:spcPct val="0"/>
              </a:spcAft>
              <a:defRPr>
                <a:solidFill>
                  <a:schemeClr val="tx1"/>
                </a:solidFill>
                <a:latin typeface="Arial" pitchFamily="34" charset="0"/>
                <a:cs typeface="Arial" pitchFamily="34" charset="0"/>
              </a:defRPr>
            </a:lvl7pPr>
            <a:lvl8pPr marL="3429000" indent="-228600" defTabSz="931863" eaLnBrk="0" fontAlgn="base" hangingPunct="0">
              <a:spcBef>
                <a:spcPct val="0"/>
              </a:spcBef>
              <a:spcAft>
                <a:spcPct val="0"/>
              </a:spcAft>
              <a:defRPr>
                <a:solidFill>
                  <a:schemeClr val="tx1"/>
                </a:solidFill>
                <a:latin typeface="Arial" pitchFamily="34" charset="0"/>
                <a:cs typeface="Arial" pitchFamily="34" charset="0"/>
              </a:defRPr>
            </a:lvl8pPr>
            <a:lvl9pPr marL="3886200" indent="-228600" defTabSz="931863" eaLnBrk="0" fontAlgn="base" hangingPunct="0">
              <a:spcBef>
                <a:spcPct val="0"/>
              </a:spcBef>
              <a:spcAft>
                <a:spcPct val="0"/>
              </a:spcAft>
              <a:defRPr>
                <a:solidFill>
                  <a:schemeClr val="tx1"/>
                </a:solidFill>
                <a:latin typeface="Arial" pitchFamily="34" charset="0"/>
                <a:cs typeface="Arial" pitchFamily="34" charset="0"/>
              </a:defRPr>
            </a:lvl9pPr>
          </a:lstStyle>
          <a:p>
            <a:fld id="{11DFB5D7-E1FB-4F43-8EAE-198A03FA956F}" type="slidenum">
              <a:rPr lang="en-US" altLang="en-US">
                <a:solidFill>
                  <a:srgbClr val="000000"/>
                </a:solidFill>
              </a:rPr>
              <a:pPr/>
              <a:t>9</a:t>
            </a:fld>
            <a:endParaRPr lang="en-US" altLang="en-US">
              <a:solidFill>
                <a:srgbClr val="000000"/>
              </a:solidFill>
            </a:endParaRPr>
          </a:p>
        </p:txBody>
      </p:sp>
      <p:sp>
        <p:nvSpPr>
          <p:cNvPr id="45059" name="Rectangle 2"/>
          <p:cNvSpPr>
            <a:spLocks noGrp="1" noRot="1" noChangeAspect="1" noChangeArrowheads="1" noTextEdit="1"/>
          </p:cNvSpPr>
          <p:nvPr>
            <p:ph type="sldImg"/>
          </p:nvPr>
        </p:nvSpPr>
        <p:spPr>
          <a:xfrm>
            <a:off x="3144838" y="584200"/>
            <a:ext cx="3770312" cy="2913063"/>
          </a:xfrm>
          <a:prstGeom prst="rect">
            <a:avLst/>
          </a:prstGeom>
          <a:ln/>
        </p:spPr>
      </p:sp>
      <p:sp>
        <p:nvSpPr>
          <p:cNvPr id="45060" name="Rectangle 3"/>
          <p:cNvSpPr>
            <a:spLocks noGrp="1" noChangeArrowheads="1"/>
          </p:cNvSpPr>
          <p:nvPr>
            <p:ph type="body" idx="1"/>
          </p:nvPr>
        </p:nvSpPr>
        <p:spPr>
          <a:xfrm>
            <a:off x="1007205" y="3692685"/>
            <a:ext cx="8043992" cy="349784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altLang="en-US" dirty="0" smtClean="0">
                <a:latin typeface="Arial" pitchFamily="34" charset="0"/>
              </a:rPr>
              <a:t>This chart shows that the trace-and-verify protocol starts with data at the level of service delivery. Data are then “traced” to the “intermediate aggregation level” (in this case a district), and then to the central</a:t>
            </a:r>
            <a:r>
              <a:rPr lang="en-US" altLang="en-US" baseline="0" dirty="0" smtClean="0">
                <a:latin typeface="Arial" pitchFamily="34" charset="0"/>
              </a:rPr>
              <a:t> l</a:t>
            </a:r>
            <a:r>
              <a:rPr lang="en-US" altLang="en-US" dirty="0" smtClean="0">
                <a:latin typeface="Arial" pitchFamily="34" charset="0"/>
              </a:rPr>
              <a:t>evel.    </a:t>
            </a:r>
          </a:p>
        </p:txBody>
      </p:sp>
    </p:spTree>
    <p:extLst>
      <p:ext uri="{BB962C8B-B14F-4D97-AF65-F5344CB8AC3E}">
        <p14:creationId xmlns:p14="http://schemas.microsoft.com/office/powerpoint/2010/main" val="34860612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 Id="rId5" Type="http://schemas.openxmlformats.org/officeDocument/2006/relationships/image" Target="../media/image4.png"/><Relationship Id="rId4" Type="http://schemas.openxmlformats.org/officeDocument/2006/relationships/image" Target="../media/image3.jpe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754380" y="2409444"/>
            <a:ext cx="8549640" cy="163220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508760" y="4352544"/>
            <a:ext cx="7040879" cy="19431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792BDAB0-1B8A-4AFE-A333-1C259D4F6E87}" type="datetime1">
              <a:rPr lang="en-US" smtClean="0"/>
              <a:pPr/>
              <a:t>2/7/2017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311256"/>
            <a:ext cx="9052560" cy="12954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502920" y="1739795"/>
            <a:ext cx="4444207"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4" name="Content Placeholder 3"/>
          <p:cNvSpPr>
            <a:spLocks noGrp="1"/>
          </p:cNvSpPr>
          <p:nvPr>
            <p:ph sz="half" idx="2"/>
          </p:nvPr>
        </p:nvSpPr>
        <p:spPr>
          <a:xfrm>
            <a:off x="502920" y="2464859"/>
            <a:ext cx="4444207"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09528" y="1739795"/>
            <a:ext cx="4445953" cy="725064"/>
          </a:xfrm>
        </p:spPr>
        <p:txBody>
          <a:bodyPr anchor="b"/>
          <a:lstStyle>
            <a:lvl1pPr marL="0" indent="0">
              <a:buNone/>
              <a:defRPr sz="2700" b="1"/>
            </a:lvl1pPr>
            <a:lvl2pPr marL="509412" indent="0">
              <a:buNone/>
              <a:defRPr sz="2200" b="1"/>
            </a:lvl2pPr>
            <a:lvl3pPr marL="1018824" indent="0">
              <a:buNone/>
              <a:defRPr sz="2000" b="1"/>
            </a:lvl3pPr>
            <a:lvl4pPr marL="1528237" indent="0">
              <a:buNone/>
              <a:defRPr sz="1800" b="1"/>
            </a:lvl4pPr>
            <a:lvl5pPr marL="2037649" indent="0">
              <a:buNone/>
              <a:defRPr sz="1800" b="1"/>
            </a:lvl5pPr>
            <a:lvl6pPr marL="2547061" indent="0">
              <a:buNone/>
              <a:defRPr sz="1800" b="1"/>
            </a:lvl6pPr>
            <a:lvl7pPr marL="3056473" indent="0">
              <a:buNone/>
              <a:defRPr sz="1800" b="1"/>
            </a:lvl7pPr>
            <a:lvl8pPr marL="3565886" indent="0">
              <a:buNone/>
              <a:defRPr sz="1800" b="1"/>
            </a:lvl8pPr>
            <a:lvl9pPr marL="4075298" indent="0">
              <a:buNone/>
              <a:defRPr sz="1800" b="1"/>
            </a:lvl9pPr>
          </a:lstStyle>
          <a:p>
            <a:pPr lvl="0"/>
            <a:r>
              <a:rPr lang="en-US" smtClean="0"/>
              <a:t>Click to edit Master text styles</a:t>
            </a:r>
          </a:p>
        </p:txBody>
      </p:sp>
      <p:sp>
        <p:nvSpPr>
          <p:cNvPr id="6" name="Content Placeholder 5"/>
          <p:cNvSpPr>
            <a:spLocks noGrp="1"/>
          </p:cNvSpPr>
          <p:nvPr>
            <p:ph sz="quarter" idx="4"/>
          </p:nvPr>
        </p:nvSpPr>
        <p:spPr>
          <a:xfrm>
            <a:off x="5109528" y="2464859"/>
            <a:ext cx="4445953" cy="4478126"/>
          </a:xfrm>
        </p:spPr>
        <p:txBody>
          <a:bodyPr/>
          <a:lstStyle>
            <a:lvl1pPr>
              <a:defRPr sz="27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059639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5177086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327880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2921" y="309457"/>
            <a:ext cx="3309144" cy="131699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3932555" y="309457"/>
            <a:ext cx="5622925" cy="6633528"/>
          </a:xfrm>
        </p:spPr>
        <p:txBody>
          <a:bodyPr/>
          <a:lstStyle>
            <a:lvl1pPr>
              <a:defRPr sz="3600"/>
            </a:lvl1pPr>
            <a:lvl2pPr>
              <a:defRPr sz="3100"/>
            </a:lvl2pPr>
            <a:lvl3pPr>
              <a:defRPr sz="27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502921" y="1626447"/>
            <a:ext cx="3309144" cy="5316538"/>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Tree>
    <p:extLst>
      <p:ext uri="{BB962C8B-B14F-4D97-AF65-F5344CB8AC3E}">
        <p14:creationId xmlns:p14="http://schemas.microsoft.com/office/powerpoint/2010/main" val="28898017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517" y="5440680"/>
            <a:ext cx="6035040" cy="642303"/>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971517" y="694478"/>
            <a:ext cx="6035040" cy="4663440"/>
          </a:xfrm>
        </p:spPr>
        <p:txBody>
          <a:bodyPr/>
          <a:lstStyle>
            <a:lvl1pPr marL="0" indent="0">
              <a:buNone/>
              <a:defRPr sz="3600"/>
            </a:lvl1pPr>
            <a:lvl2pPr marL="509412" indent="0">
              <a:buNone/>
              <a:defRPr sz="3100"/>
            </a:lvl2pPr>
            <a:lvl3pPr marL="1018824" indent="0">
              <a:buNone/>
              <a:defRPr sz="2700"/>
            </a:lvl3pPr>
            <a:lvl4pPr marL="1528237" indent="0">
              <a:buNone/>
              <a:defRPr sz="2200"/>
            </a:lvl4pPr>
            <a:lvl5pPr marL="2037649" indent="0">
              <a:buNone/>
              <a:defRPr sz="2200"/>
            </a:lvl5pPr>
            <a:lvl6pPr marL="2547061" indent="0">
              <a:buNone/>
              <a:defRPr sz="2200"/>
            </a:lvl6pPr>
            <a:lvl7pPr marL="3056473" indent="0">
              <a:buNone/>
              <a:defRPr sz="2200"/>
            </a:lvl7pPr>
            <a:lvl8pPr marL="3565886" indent="0">
              <a:buNone/>
              <a:defRPr sz="2200"/>
            </a:lvl8pPr>
            <a:lvl9pPr marL="4075298" indent="0">
              <a:buNone/>
              <a:defRPr sz="2200"/>
            </a:lvl9pPr>
          </a:lstStyle>
          <a:p>
            <a:pPr lvl="0"/>
            <a:endParaRPr lang="en-US" noProof="0" smtClean="0"/>
          </a:p>
        </p:txBody>
      </p:sp>
      <p:sp>
        <p:nvSpPr>
          <p:cNvPr id="4" name="Text Placeholder 3"/>
          <p:cNvSpPr>
            <a:spLocks noGrp="1"/>
          </p:cNvSpPr>
          <p:nvPr>
            <p:ph type="body" sz="half" idx="2"/>
          </p:nvPr>
        </p:nvSpPr>
        <p:spPr>
          <a:xfrm>
            <a:off x="1971517" y="6082983"/>
            <a:ext cx="6035040" cy="912177"/>
          </a:xfrm>
        </p:spPr>
        <p:txBody>
          <a:bodyPr/>
          <a:lstStyle>
            <a:lvl1pPr marL="0" indent="0">
              <a:buNone/>
              <a:defRPr sz="1600"/>
            </a:lvl1pPr>
            <a:lvl2pPr marL="509412" indent="0">
              <a:buNone/>
              <a:defRPr sz="1300"/>
            </a:lvl2pPr>
            <a:lvl3pPr marL="1018824" indent="0">
              <a:buNone/>
              <a:defRPr sz="1100"/>
            </a:lvl3pPr>
            <a:lvl4pPr marL="1528237" indent="0">
              <a:buNone/>
              <a:defRPr sz="1000"/>
            </a:lvl4pPr>
            <a:lvl5pPr marL="2037649" indent="0">
              <a:buNone/>
              <a:defRPr sz="1000"/>
            </a:lvl5pPr>
            <a:lvl6pPr marL="2547061" indent="0">
              <a:buNone/>
              <a:defRPr sz="1000"/>
            </a:lvl6pPr>
            <a:lvl7pPr marL="3056473" indent="0">
              <a:buNone/>
              <a:defRPr sz="1000"/>
            </a:lvl7pPr>
            <a:lvl8pPr marL="3565886" indent="0">
              <a:buNone/>
              <a:defRPr sz="1000"/>
            </a:lvl8pPr>
            <a:lvl9pPr marL="4075298" indent="0">
              <a:buNone/>
              <a:defRPr sz="1000"/>
            </a:lvl9pPr>
          </a:lstStyle>
          <a:p>
            <a:pPr lvl="0"/>
            <a:r>
              <a:rPr lang="en-US" smtClean="0"/>
              <a:t>Click to edit Master text styles</a:t>
            </a:r>
          </a:p>
        </p:txBody>
      </p:sp>
    </p:spTree>
    <p:extLst>
      <p:ext uri="{BB962C8B-B14F-4D97-AF65-F5344CB8AC3E}">
        <p14:creationId xmlns:p14="http://schemas.microsoft.com/office/powerpoint/2010/main" val="419040089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56619826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421563" y="311256"/>
            <a:ext cx="2133918" cy="599302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16318" y="311256"/>
            <a:ext cx="6237605" cy="59930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709918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016318" y="311256"/>
            <a:ext cx="8539163" cy="1295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016318" y="1813560"/>
            <a:ext cx="8539163" cy="4490720"/>
          </a:xfrm>
        </p:spPr>
        <p:txBody>
          <a:bodyPr/>
          <a:lstStyle/>
          <a:p>
            <a:pPr lvl="0"/>
            <a:endParaRPr lang="en-US" noProof="0" smtClean="0"/>
          </a:p>
        </p:txBody>
      </p:sp>
    </p:spTree>
    <p:extLst>
      <p:ext uri="{BB962C8B-B14F-4D97-AF65-F5344CB8AC3E}">
        <p14:creationId xmlns:p14="http://schemas.microsoft.com/office/powerpoint/2010/main" val="319851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and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10058400" y="1352550"/>
            <a:ext cx="0" cy="5067300"/>
          </a:xfrm>
          <a:custGeom>
            <a:avLst/>
            <a:gdLst/>
            <a:ahLst/>
            <a:cxnLst/>
            <a:rect l="l" t="t" r="r" b="b"/>
            <a:pathLst>
              <a:path h="5067300">
                <a:moveTo>
                  <a:pt x="0" y="0"/>
                </a:moveTo>
                <a:lnTo>
                  <a:pt x="0" y="5067300"/>
                </a:lnTo>
              </a:path>
            </a:pathLst>
          </a:custGeom>
          <a:ln w="3175">
            <a:solidFill>
              <a:srgbClr val="A7BF39"/>
            </a:solidFill>
          </a:ln>
        </p:spPr>
        <p:txBody>
          <a:bodyPr wrap="square" lIns="0" tIns="0" rIns="0" bIns="0" rtlCol="0"/>
          <a:lstStyle/>
          <a:p>
            <a:endParaRPr/>
          </a:p>
        </p:txBody>
      </p:sp>
      <p:sp>
        <p:nvSpPr>
          <p:cNvPr id="3" name="Holder 3"/>
          <p:cNvSpPr>
            <a:spLocks noGrp="1"/>
          </p:cNvSpPr>
          <p:nvPr>
            <p:ph type="body" idx="1"/>
          </p:nvPr>
        </p:nvSpPr>
        <p:spPr>
          <a:xfrm>
            <a:off x="1115060" y="3510998"/>
            <a:ext cx="7828279" cy="276999"/>
          </a:xfrm>
        </p:spPr>
        <p:txBody>
          <a:bodyPr lIns="0" tIns="0" rIns="0" bIns="0"/>
          <a:lstStyle>
            <a:lvl1pPr>
              <a:defRPr b="0" i="0">
                <a:solidFill>
                  <a:schemeClr val="tx1"/>
                </a:solidFill>
                <a:latin typeface="Century Gothic" charset="0"/>
                <a:ea typeface="Century Gothic" charset="0"/>
                <a:cs typeface="Century Gothic" charset="0"/>
              </a:defRPr>
            </a:lvl1pPr>
          </a:lstStyle>
          <a:p>
            <a:endParaRPr dirty="0"/>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47496C7-0CE8-4918-B7FA-2782C20A4AC4}" type="datetime1">
              <a:rPr lang="en-US" smtClean="0"/>
              <a:pPr/>
              <a:t>2/7/2017</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
        <p:nvSpPr>
          <p:cNvPr id="9" name="bk object 17"/>
          <p:cNvSpPr/>
          <p:nvPr userDrawn="1"/>
        </p:nvSpPr>
        <p:spPr>
          <a:xfrm>
            <a:off x="0" y="0"/>
            <a:ext cx="10058400" cy="1386840"/>
          </a:xfrm>
          <a:custGeom>
            <a:avLst/>
            <a:gdLst/>
            <a:ahLst/>
            <a:cxnLst/>
            <a:rect l="l" t="t" r="r" b="b"/>
            <a:pathLst>
              <a:path w="10058400" h="1386840">
                <a:moveTo>
                  <a:pt x="0" y="1386839"/>
                </a:moveTo>
                <a:lnTo>
                  <a:pt x="10058400" y="1386839"/>
                </a:lnTo>
                <a:lnTo>
                  <a:pt x="10058400" y="0"/>
                </a:lnTo>
                <a:lnTo>
                  <a:pt x="0" y="0"/>
                </a:lnTo>
                <a:lnTo>
                  <a:pt x="0" y="1386839"/>
                </a:lnTo>
                <a:close/>
              </a:path>
            </a:pathLst>
          </a:custGeom>
          <a:solidFill>
            <a:srgbClr val="B05A2A"/>
          </a:solidFill>
        </p:spPr>
        <p:txBody>
          <a:bodyPr wrap="square" lIns="0" tIns="0" rIns="0" bIns="0" rtlCol="0"/>
          <a:lstStyle/>
          <a:p>
            <a:endParaRPr/>
          </a:p>
        </p:txBody>
      </p:sp>
      <p:sp>
        <p:nvSpPr>
          <p:cNvPr id="10" name="Holder 2"/>
          <p:cNvSpPr>
            <a:spLocks noGrp="1"/>
          </p:cNvSpPr>
          <p:nvPr>
            <p:ph type="title"/>
          </p:nvPr>
        </p:nvSpPr>
        <p:spPr>
          <a:xfrm>
            <a:off x="508000" y="559713"/>
            <a:ext cx="7950200" cy="430887"/>
          </a:xfrm>
        </p:spPr>
        <p:txBody>
          <a:bodyPr lIns="0" tIns="0" rIns="0" bIns="0"/>
          <a:lstStyle>
            <a:lvl1pPr>
              <a:defRPr sz="2800" b="1" i="0">
                <a:solidFill>
                  <a:schemeClr val="bg1"/>
                </a:solidFill>
                <a:latin typeface="Century Gothic" charset="0"/>
                <a:ea typeface="Century Gothic" charset="0"/>
                <a:cs typeface="Century Gothic" charset="0"/>
              </a:defRPr>
            </a:lvl1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A09BBB"/>
                </a:solidFill>
                <a:latin typeface="Futura LT Pro Book"/>
                <a:cs typeface="Futura LT Pro Book"/>
              </a:defRPr>
            </a:lvl1pPr>
          </a:lstStyle>
          <a:p>
            <a:endParaRPr/>
          </a:p>
        </p:txBody>
      </p:sp>
      <p:sp>
        <p:nvSpPr>
          <p:cNvPr id="3" name="Holder 3"/>
          <p:cNvSpPr>
            <a:spLocks noGrp="1"/>
          </p:cNvSpPr>
          <p:nvPr>
            <p:ph sz="half" idx="2"/>
          </p:nvPr>
        </p:nvSpPr>
        <p:spPr>
          <a:xfrm>
            <a:off x="502920" y="1787652"/>
            <a:ext cx="4375404" cy="512978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180075" y="1787652"/>
            <a:ext cx="4375404" cy="512978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61648DEC-3AC2-4237-948B-FDDD9BAD9A60}" type="datetime1">
              <a:rPr lang="en-US" smtClean="0"/>
              <a:pPr/>
              <a:t>2/7/2017</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800" b="1" i="0">
                <a:solidFill>
                  <a:srgbClr val="A09BBB"/>
                </a:solidFill>
                <a:latin typeface="Futura LT Pro Book"/>
                <a:cs typeface="Futura LT Pro Book"/>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A2A9B8F9-2ADC-48ED-B687-6007FCB48C79}" type="datetime1">
              <a:rPr lang="en-US" smtClean="0"/>
              <a:pPr/>
              <a:t>2/7/2017</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1383791"/>
            <a:ext cx="10058400" cy="5036185"/>
          </a:xfrm>
          <a:custGeom>
            <a:avLst/>
            <a:gdLst/>
            <a:ahLst/>
            <a:cxnLst/>
            <a:rect l="l" t="t" r="r" b="b"/>
            <a:pathLst>
              <a:path w="10058400" h="5036185">
                <a:moveTo>
                  <a:pt x="0" y="5036058"/>
                </a:moveTo>
                <a:lnTo>
                  <a:pt x="10058400" y="5036058"/>
                </a:lnTo>
                <a:lnTo>
                  <a:pt x="10058400" y="0"/>
                </a:lnTo>
                <a:lnTo>
                  <a:pt x="0" y="0"/>
                </a:lnTo>
                <a:lnTo>
                  <a:pt x="0" y="5036058"/>
                </a:lnTo>
                <a:close/>
              </a:path>
            </a:pathLst>
          </a:custGeom>
          <a:solidFill>
            <a:srgbClr val="A7BF39"/>
          </a:solidFill>
        </p:spPr>
        <p:txBody>
          <a:bodyPr wrap="square" lIns="0" tIns="0" rIns="0" bIns="0" rtlCol="0"/>
          <a:lstStyle/>
          <a:p>
            <a:endParaRPr/>
          </a:p>
        </p:txBody>
      </p:sp>
      <p:sp>
        <p:nvSpPr>
          <p:cNvPr id="17" name="bk object 17"/>
          <p:cNvSpPr/>
          <p:nvPr/>
        </p:nvSpPr>
        <p:spPr>
          <a:xfrm>
            <a:off x="1523" y="0"/>
            <a:ext cx="0" cy="1386840"/>
          </a:xfrm>
          <a:custGeom>
            <a:avLst/>
            <a:gdLst/>
            <a:ahLst/>
            <a:cxnLst/>
            <a:rect l="l" t="t" r="r" b="b"/>
            <a:pathLst>
              <a:path h="1386840">
                <a:moveTo>
                  <a:pt x="0" y="0"/>
                </a:moveTo>
                <a:lnTo>
                  <a:pt x="0" y="1386839"/>
                </a:lnTo>
              </a:path>
            </a:pathLst>
          </a:custGeom>
          <a:ln w="4318">
            <a:solidFill>
              <a:srgbClr val="1E185F"/>
            </a:solidFill>
          </a:ln>
        </p:spPr>
        <p:txBody>
          <a:bodyPr wrap="square" lIns="0" tIns="0" rIns="0" bIns="0" rtlCol="0"/>
          <a:lstStyle/>
          <a:p>
            <a:endParaRPr/>
          </a:p>
        </p:txBody>
      </p:sp>
      <p:sp>
        <p:nvSpPr>
          <p:cNvPr id="18" name="bk object 18"/>
          <p:cNvSpPr/>
          <p:nvPr/>
        </p:nvSpPr>
        <p:spPr>
          <a:xfrm>
            <a:off x="0" y="0"/>
            <a:ext cx="10058400" cy="1384300"/>
          </a:xfrm>
          <a:custGeom>
            <a:avLst/>
            <a:gdLst/>
            <a:ahLst/>
            <a:cxnLst/>
            <a:rect l="l" t="t" r="r" b="b"/>
            <a:pathLst>
              <a:path w="10058400" h="1384300">
                <a:moveTo>
                  <a:pt x="0" y="1383791"/>
                </a:moveTo>
                <a:lnTo>
                  <a:pt x="10058400" y="1383791"/>
                </a:lnTo>
                <a:lnTo>
                  <a:pt x="10058400" y="0"/>
                </a:lnTo>
                <a:lnTo>
                  <a:pt x="0" y="0"/>
                </a:lnTo>
                <a:lnTo>
                  <a:pt x="0" y="1383791"/>
                </a:lnTo>
                <a:close/>
              </a:path>
            </a:pathLst>
          </a:custGeom>
          <a:solidFill>
            <a:srgbClr val="B05A2A"/>
          </a:solid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497B070-BC53-4906-A666-E7FDAE84C101}" type="datetime1">
              <a:rPr lang="en-US" smtClean="0"/>
              <a:pPr/>
              <a:t>2/7/2017</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5354320"/>
            <a:ext cx="10058400" cy="2418080"/>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101882" tIns="50941" rIns="101882" bIns="50941" anchor="ctr"/>
          <a:lstStyle>
            <a:lvl1pPr>
              <a:defRPr>
                <a:solidFill>
                  <a:schemeClr val="tx1"/>
                </a:solidFill>
                <a:latin typeface="Arial" pitchFamily="34" charset="0"/>
                <a:cs typeface="Arial" pitchFamily="34" charset="0"/>
              </a:defRPr>
            </a:lvl1pPr>
            <a:lvl2pPr marL="742950" indent="-285750">
              <a:defRPr>
                <a:solidFill>
                  <a:schemeClr val="tx1"/>
                </a:solidFill>
                <a:latin typeface="Arial" pitchFamily="34" charset="0"/>
                <a:cs typeface="Arial" pitchFamily="34" charset="0"/>
              </a:defRPr>
            </a:lvl2pPr>
            <a:lvl3pPr marL="1143000" indent="-228600">
              <a:defRPr>
                <a:solidFill>
                  <a:schemeClr val="tx1"/>
                </a:solidFill>
                <a:latin typeface="Arial" pitchFamily="34" charset="0"/>
                <a:cs typeface="Arial" pitchFamily="34" charset="0"/>
              </a:defRPr>
            </a:lvl3pPr>
            <a:lvl4pPr marL="1600200" indent="-228600">
              <a:defRPr>
                <a:solidFill>
                  <a:schemeClr val="tx1"/>
                </a:solidFill>
                <a:latin typeface="Arial" pitchFamily="34" charset="0"/>
                <a:cs typeface="Arial" pitchFamily="34" charset="0"/>
              </a:defRPr>
            </a:lvl4pPr>
            <a:lvl5pPr marL="2057400" indent="-22860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fontAlgn="base">
              <a:spcBef>
                <a:spcPct val="0"/>
              </a:spcBef>
              <a:spcAft>
                <a:spcPct val="0"/>
              </a:spcAft>
              <a:defRPr/>
            </a:pPr>
            <a:endParaRPr lang="en-US" altLang="en-US" smtClean="0">
              <a:solidFill>
                <a:srgbClr val="FFFFFF"/>
              </a:solidFill>
            </a:endParaRPr>
          </a:p>
        </p:txBody>
      </p:sp>
      <p:pic>
        <p:nvPicPr>
          <p:cNvPr id="5" name="Picture 5" descr="Vertical_RGB_60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85733" y="6090180"/>
            <a:ext cx="1145540" cy="9679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descr="logo_200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522788" y="6097377"/>
            <a:ext cx="1005840" cy="9823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1"/>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5825490" y="6178339"/>
            <a:ext cx="2998312" cy="1011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2"/>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1510507" y="6032607"/>
            <a:ext cx="832961" cy="1032722"/>
          </a:xfrm>
          <a:prstGeom prst="rect">
            <a:avLst/>
          </a:prstGeom>
          <a:noFill/>
          <a:ln>
            <a:noFill/>
          </a:ln>
          <a:effectLst/>
          <a:extLst>
            <a:ext uri="{909E8E84-426E-40DD-AFC4-6F175D3DCCD1}">
              <a14:hiddenFill xmlns:a14="http://schemas.microsoft.com/office/drawing/2010/main">
                <a:solidFill>
                  <a:srgbClr val="BBE0E3"/>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104" name="Rectangle 8"/>
          <p:cNvSpPr>
            <a:spLocks noGrp="1" noChangeArrowheads="1"/>
          </p:cNvSpPr>
          <p:nvPr>
            <p:ph type="ctrTitle" sz="quarter"/>
          </p:nvPr>
        </p:nvSpPr>
        <p:spPr>
          <a:xfrm>
            <a:off x="754380" y="622512"/>
            <a:ext cx="8549640" cy="2475653"/>
          </a:xfrm>
        </p:spPr>
        <p:txBody>
          <a:bodyPr/>
          <a:lstStyle>
            <a:lvl1pPr algn="ctr">
              <a:defRPr sz="4500"/>
            </a:lvl1pPr>
          </a:lstStyle>
          <a:p>
            <a:pPr lvl="0"/>
            <a:r>
              <a:rPr lang="en-US" altLang="en-US" noProof="0" smtClean="0"/>
              <a:t>Click to edit Master title style</a:t>
            </a:r>
          </a:p>
        </p:txBody>
      </p:sp>
      <p:sp>
        <p:nvSpPr>
          <p:cNvPr id="4105" name="Rectangle 9"/>
          <p:cNvSpPr>
            <a:spLocks noGrp="1" noChangeArrowheads="1"/>
          </p:cNvSpPr>
          <p:nvPr>
            <p:ph type="subTitle" sz="quarter" idx="1"/>
          </p:nvPr>
        </p:nvSpPr>
        <p:spPr>
          <a:xfrm>
            <a:off x="1508760" y="3486785"/>
            <a:ext cx="7040880" cy="1986280"/>
          </a:xfrm>
        </p:spPr>
        <p:txBody>
          <a:bodyPr/>
          <a:lstStyle>
            <a:lvl1pPr marL="0" indent="0" algn="ctr">
              <a:spcBef>
                <a:spcPct val="0"/>
              </a:spcBef>
              <a:spcAft>
                <a:spcPct val="0"/>
              </a:spcAft>
              <a:buClrTx/>
              <a:buFontTx/>
              <a:buNone/>
              <a:defRPr sz="2700"/>
            </a:lvl1pPr>
          </a:lstStyle>
          <a:p>
            <a:pPr lvl="0"/>
            <a:r>
              <a:rPr lang="en-US" altLang="en-US" noProof="0" smtClean="0"/>
              <a:t>Your Name Here</a:t>
            </a:r>
          </a:p>
          <a:p>
            <a:pPr lvl="0"/>
            <a:r>
              <a:rPr lang="en-US" altLang="en-US" noProof="0" smtClean="0"/>
              <a:t>MEASURE Evaluation</a:t>
            </a:r>
          </a:p>
          <a:p>
            <a:pPr lvl="0"/>
            <a:r>
              <a:rPr lang="en-US" altLang="en-US" noProof="0" smtClean="0"/>
              <a:t>Date Here</a:t>
            </a:r>
          </a:p>
        </p:txBody>
      </p:sp>
    </p:spTree>
    <p:extLst>
      <p:ext uri="{BB962C8B-B14F-4D97-AF65-F5344CB8AC3E}">
        <p14:creationId xmlns:p14="http://schemas.microsoft.com/office/powerpoint/2010/main" val="66768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952240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4544" y="4994487"/>
            <a:ext cx="8549640" cy="1543685"/>
          </a:xfrm>
        </p:spPr>
        <p:txBody>
          <a:bodyPr anchor="t"/>
          <a:lstStyle>
            <a:lvl1pPr algn="l">
              <a:defRPr sz="4500" b="1" cap="all"/>
            </a:lvl1pPr>
          </a:lstStyle>
          <a:p>
            <a:r>
              <a:rPr lang="en-US" smtClean="0"/>
              <a:t>Click to edit Master title style</a:t>
            </a:r>
            <a:endParaRPr lang="en-US"/>
          </a:p>
        </p:txBody>
      </p:sp>
      <p:sp>
        <p:nvSpPr>
          <p:cNvPr id="3" name="Text Placeholder 2"/>
          <p:cNvSpPr>
            <a:spLocks noGrp="1"/>
          </p:cNvSpPr>
          <p:nvPr>
            <p:ph type="body" idx="1"/>
          </p:nvPr>
        </p:nvSpPr>
        <p:spPr>
          <a:xfrm>
            <a:off x="794544" y="3294275"/>
            <a:ext cx="8549640" cy="1700212"/>
          </a:xfrm>
        </p:spPr>
        <p:txBody>
          <a:bodyPr anchor="b"/>
          <a:lstStyle>
            <a:lvl1pPr marL="0" indent="0">
              <a:buNone/>
              <a:defRPr sz="2200"/>
            </a:lvl1pPr>
            <a:lvl2pPr marL="509412" indent="0">
              <a:buNone/>
              <a:defRPr sz="2000"/>
            </a:lvl2pPr>
            <a:lvl3pPr marL="1018824" indent="0">
              <a:buNone/>
              <a:defRPr sz="1800"/>
            </a:lvl3pPr>
            <a:lvl4pPr marL="1528237" indent="0">
              <a:buNone/>
              <a:defRPr sz="1600"/>
            </a:lvl4pPr>
            <a:lvl5pPr marL="2037649" indent="0">
              <a:buNone/>
              <a:defRPr sz="1600"/>
            </a:lvl5pPr>
            <a:lvl6pPr marL="2547061" indent="0">
              <a:buNone/>
              <a:defRPr sz="1600"/>
            </a:lvl6pPr>
            <a:lvl7pPr marL="3056473" indent="0">
              <a:buNone/>
              <a:defRPr sz="1600"/>
            </a:lvl7pPr>
            <a:lvl8pPr marL="3565886" indent="0">
              <a:buNone/>
              <a:defRPr sz="1600"/>
            </a:lvl8pPr>
            <a:lvl9pPr marL="4075298" indent="0">
              <a:buNone/>
              <a:defRPr sz="1600"/>
            </a:lvl9pPr>
          </a:lstStyle>
          <a:p>
            <a:pPr lvl="0"/>
            <a:r>
              <a:rPr lang="en-US" smtClean="0"/>
              <a:t>Click to edit Master text styles</a:t>
            </a:r>
          </a:p>
        </p:txBody>
      </p:sp>
    </p:spTree>
    <p:extLst>
      <p:ext uri="{BB962C8B-B14F-4D97-AF65-F5344CB8AC3E}">
        <p14:creationId xmlns:p14="http://schemas.microsoft.com/office/powerpoint/2010/main" val="20525845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016317" y="1813560"/>
            <a:ext cx="4185762" cy="44907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369720" y="1813560"/>
            <a:ext cx="4185761" cy="4490720"/>
          </a:xfrm>
        </p:spPr>
        <p:txBody>
          <a:bodyPr/>
          <a:lstStyle>
            <a:lvl1pPr>
              <a:defRPr sz="3100"/>
            </a:lvl1pPr>
            <a:lvl2pPr>
              <a:defRPr sz="2700"/>
            </a:lvl2pPr>
            <a:lvl3pPr>
              <a:defRPr sz="22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98757283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theme" Target="../theme/theme2.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054100" y="809711"/>
            <a:ext cx="7950200" cy="635000"/>
          </a:xfrm>
          <a:prstGeom prst="rect">
            <a:avLst/>
          </a:prstGeom>
        </p:spPr>
        <p:txBody>
          <a:bodyPr wrap="square" lIns="0" tIns="0" rIns="0" bIns="0">
            <a:spAutoFit/>
          </a:bodyPr>
          <a:lstStyle>
            <a:lvl1pPr>
              <a:defRPr sz="4800" b="1" i="0">
                <a:solidFill>
                  <a:srgbClr val="A09BBB"/>
                </a:solidFill>
                <a:latin typeface="Futura LT Pro Book"/>
                <a:cs typeface="Futura LT Pro Book"/>
              </a:defRPr>
            </a:lvl1pPr>
          </a:lstStyle>
          <a:p>
            <a:endParaRPr/>
          </a:p>
        </p:txBody>
      </p:sp>
      <p:sp>
        <p:nvSpPr>
          <p:cNvPr id="3" name="Holder 3"/>
          <p:cNvSpPr>
            <a:spLocks noGrp="1"/>
          </p:cNvSpPr>
          <p:nvPr>
            <p:ph type="body" idx="1"/>
          </p:nvPr>
        </p:nvSpPr>
        <p:spPr>
          <a:xfrm>
            <a:off x="1115060" y="3510998"/>
            <a:ext cx="7828279" cy="276999"/>
          </a:xfrm>
          <a:prstGeom prst="rect">
            <a:avLst/>
          </a:prstGeom>
        </p:spPr>
        <p:txBody>
          <a:bodyPr wrap="square" lIns="0" tIns="0" rIns="0" bIns="0">
            <a:spAutoFit/>
          </a:bodyPr>
          <a:lstStyle>
            <a:lvl1pPr>
              <a:defRPr b="0" i="0">
                <a:solidFill>
                  <a:schemeClr val="tx1"/>
                </a:solidFill>
              </a:defRPr>
            </a:lvl1pPr>
          </a:lstStyle>
          <a:p>
            <a:endParaRPr dirty="0"/>
          </a:p>
        </p:txBody>
      </p:sp>
      <p:sp>
        <p:nvSpPr>
          <p:cNvPr id="4" name="Holder 4"/>
          <p:cNvSpPr>
            <a:spLocks noGrp="1"/>
          </p:cNvSpPr>
          <p:nvPr>
            <p:ph type="ftr" sz="quarter" idx="5"/>
          </p:nvPr>
        </p:nvSpPr>
        <p:spPr>
          <a:xfrm>
            <a:off x="3419856" y="7228332"/>
            <a:ext cx="3218687" cy="3886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02920" y="7228332"/>
            <a:ext cx="2313432" cy="388620"/>
          </a:xfrm>
          <a:prstGeom prst="rect">
            <a:avLst/>
          </a:prstGeom>
        </p:spPr>
        <p:txBody>
          <a:bodyPr wrap="square" lIns="0" tIns="0" rIns="0" bIns="0">
            <a:spAutoFit/>
          </a:bodyPr>
          <a:lstStyle>
            <a:lvl1pPr algn="l">
              <a:defRPr>
                <a:solidFill>
                  <a:schemeClr val="tx1">
                    <a:tint val="75000"/>
                  </a:schemeClr>
                </a:solidFill>
              </a:defRPr>
            </a:lvl1pPr>
          </a:lstStyle>
          <a:p>
            <a:fld id="{C3F50AFF-E730-434D-A200-A7223CAF126E}" type="datetime1">
              <a:rPr lang="en-US" smtClean="0"/>
              <a:pPr/>
              <a:t>2/7/2017</a:t>
            </a:fld>
            <a:endParaRPr lang="en-US"/>
          </a:p>
        </p:txBody>
      </p:sp>
      <p:sp>
        <p:nvSpPr>
          <p:cNvPr id="6" name="Holder 6"/>
          <p:cNvSpPr>
            <a:spLocks noGrp="1"/>
          </p:cNvSpPr>
          <p:nvPr>
            <p:ph type="sldNum" sz="quarter" idx="7"/>
          </p:nvPr>
        </p:nvSpPr>
        <p:spPr>
          <a:xfrm>
            <a:off x="7242048" y="7228332"/>
            <a:ext cx="2313432" cy="3886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ftr="0" dt="0"/>
  <p:txStyles>
    <p:titleStyle>
      <a:lvl1pPr>
        <a:defRPr>
          <a:latin typeface="+mj-lt"/>
          <a:ea typeface="+mj-ea"/>
          <a:cs typeface="+mj-cs"/>
        </a:defRPr>
      </a:lvl1pPr>
    </p:titleStyle>
    <p:bodyStyle>
      <a:lvl1pPr marL="0">
        <a:defRPr>
          <a:latin typeface="Century Gothic" charset="0"/>
          <a:ea typeface="Century Gothic" charset="0"/>
          <a:cs typeface="Century Gothic" charset="0"/>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133D8D"/>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title"/>
          </p:nvPr>
        </p:nvSpPr>
        <p:spPr bwMode="auto">
          <a:xfrm>
            <a:off x="1016318" y="311256"/>
            <a:ext cx="8539163"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ctr" anchorCtr="0" compatLnSpc="1">
            <a:prstTxWarp prst="textNoShape">
              <a:avLst/>
            </a:prstTxWarp>
          </a:bodyPr>
          <a:lstStyle/>
          <a:p>
            <a:pPr lvl="0"/>
            <a:r>
              <a:rPr lang="en-US" altLang="en-US" smtClean="0"/>
              <a:t>Click to edit Master title style</a:t>
            </a:r>
          </a:p>
        </p:txBody>
      </p:sp>
      <p:sp>
        <p:nvSpPr>
          <p:cNvPr id="2051" name="Rectangle 4"/>
          <p:cNvSpPr>
            <a:spLocks noGrp="1" noChangeArrowheads="1"/>
          </p:cNvSpPr>
          <p:nvPr>
            <p:ph type="body" idx="1"/>
          </p:nvPr>
        </p:nvSpPr>
        <p:spPr bwMode="auto">
          <a:xfrm>
            <a:off x="1016318" y="1813560"/>
            <a:ext cx="8539163" cy="44907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01882" tIns="50941" rIns="101882" bIns="50941"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Tree>
    <p:extLst>
      <p:ext uri="{BB962C8B-B14F-4D97-AF65-F5344CB8AC3E}">
        <p14:creationId xmlns:p14="http://schemas.microsoft.com/office/powerpoint/2010/main" val="1601603085"/>
      </p:ext>
    </p:extLst>
  </p:cSld>
  <p:clrMap bg1="dk2" tx1="lt1" bg2="dk1"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Lst>
  <p:hf hdr="0" ftr="0" dt="0"/>
  <p:txStyles>
    <p:titleStyle>
      <a:lvl1pPr algn="l" rtl="0" eaLnBrk="0" fontAlgn="base" hangingPunct="0">
        <a:spcBef>
          <a:spcPct val="0"/>
        </a:spcBef>
        <a:spcAft>
          <a:spcPct val="0"/>
        </a:spcAft>
        <a:defRPr sz="4000" b="1">
          <a:solidFill>
            <a:schemeClr val="tx1"/>
          </a:solidFill>
          <a:latin typeface="+mj-lt"/>
          <a:ea typeface="+mj-ea"/>
          <a:cs typeface="+mj-cs"/>
        </a:defRPr>
      </a:lvl1pPr>
      <a:lvl2pPr algn="l" rtl="0" eaLnBrk="0" fontAlgn="base" hangingPunct="0">
        <a:spcBef>
          <a:spcPct val="0"/>
        </a:spcBef>
        <a:spcAft>
          <a:spcPct val="0"/>
        </a:spcAft>
        <a:defRPr sz="4000" b="1">
          <a:solidFill>
            <a:schemeClr val="tx1"/>
          </a:solidFill>
          <a:latin typeface="Arial" pitchFamily="34" charset="0"/>
        </a:defRPr>
      </a:lvl2pPr>
      <a:lvl3pPr algn="l" rtl="0" eaLnBrk="0" fontAlgn="base" hangingPunct="0">
        <a:spcBef>
          <a:spcPct val="0"/>
        </a:spcBef>
        <a:spcAft>
          <a:spcPct val="0"/>
        </a:spcAft>
        <a:defRPr sz="4000" b="1">
          <a:solidFill>
            <a:schemeClr val="tx1"/>
          </a:solidFill>
          <a:latin typeface="Arial" pitchFamily="34" charset="0"/>
        </a:defRPr>
      </a:lvl3pPr>
      <a:lvl4pPr algn="l" rtl="0" eaLnBrk="0" fontAlgn="base" hangingPunct="0">
        <a:spcBef>
          <a:spcPct val="0"/>
        </a:spcBef>
        <a:spcAft>
          <a:spcPct val="0"/>
        </a:spcAft>
        <a:defRPr sz="4000" b="1">
          <a:solidFill>
            <a:schemeClr val="tx1"/>
          </a:solidFill>
          <a:latin typeface="Arial" pitchFamily="34" charset="0"/>
        </a:defRPr>
      </a:lvl4pPr>
      <a:lvl5pPr algn="l" rtl="0" eaLnBrk="0" fontAlgn="base" hangingPunct="0">
        <a:spcBef>
          <a:spcPct val="0"/>
        </a:spcBef>
        <a:spcAft>
          <a:spcPct val="0"/>
        </a:spcAft>
        <a:defRPr sz="4000" b="1">
          <a:solidFill>
            <a:schemeClr val="tx1"/>
          </a:solidFill>
          <a:latin typeface="Arial" pitchFamily="34" charset="0"/>
        </a:defRPr>
      </a:lvl5pPr>
      <a:lvl6pPr marL="509412" algn="l" rtl="0" fontAlgn="base">
        <a:spcBef>
          <a:spcPct val="0"/>
        </a:spcBef>
        <a:spcAft>
          <a:spcPct val="0"/>
        </a:spcAft>
        <a:defRPr sz="4000" b="1">
          <a:solidFill>
            <a:schemeClr val="tx1"/>
          </a:solidFill>
          <a:latin typeface="Arial" pitchFamily="34" charset="0"/>
        </a:defRPr>
      </a:lvl6pPr>
      <a:lvl7pPr marL="1018824" algn="l" rtl="0" fontAlgn="base">
        <a:spcBef>
          <a:spcPct val="0"/>
        </a:spcBef>
        <a:spcAft>
          <a:spcPct val="0"/>
        </a:spcAft>
        <a:defRPr sz="4000" b="1">
          <a:solidFill>
            <a:schemeClr val="tx1"/>
          </a:solidFill>
          <a:latin typeface="Arial" pitchFamily="34" charset="0"/>
        </a:defRPr>
      </a:lvl7pPr>
      <a:lvl8pPr marL="1528237" algn="l" rtl="0" fontAlgn="base">
        <a:spcBef>
          <a:spcPct val="0"/>
        </a:spcBef>
        <a:spcAft>
          <a:spcPct val="0"/>
        </a:spcAft>
        <a:defRPr sz="4000" b="1">
          <a:solidFill>
            <a:schemeClr val="tx1"/>
          </a:solidFill>
          <a:latin typeface="Arial" pitchFamily="34" charset="0"/>
        </a:defRPr>
      </a:lvl8pPr>
      <a:lvl9pPr marL="2037649" algn="l" rtl="0" fontAlgn="base">
        <a:spcBef>
          <a:spcPct val="0"/>
        </a:spcBef>
        <a:spcAft>
          <a:spcPct val="0"/>
        </a:spcAft>
        <a:defRPr sz="4000" b="1">
          <a:solidFill>
            <a:schemeClr val="tx1"/>
          </a:solidFill>
          <a:latin typeface="Arial" pitchFamily="34" charset="0"/>
        </a:defRPr>
      </a:lvl9pPr>
    </p:titleStyle>
    <p:bodyStyle>
      <a:lvl1pPr marL="382059" indent="-382059" algn="l" rtl="0" eaLnBrk="0" fontAlgn="base" hangingPunct="0">
        <a:spcBef>
          <a:spcPct val="20000"/>
        </a:spcBef>
        <a:spcAft>
          <a:spcPct val="20000"/>
        </a:spcAft>
        <a:buClr>
          <a:schemeClr val="hlink"/>
        </a:buClr>
        <a:buFont typeface="Wingdings" pitchFamily="2" charset="2"/>
        <a:buChar char="§"/>
        <a:defRPr sz="2900">
          <a:solidFill>
            <a:schemeClr val="tx1"/>
          </a:solidFill>
          <a:latin typeface="Century Gothic" charset="0"/>
          <a:ea typeface="Century Gothic" charset="0"/>
          <a:cs typeface="Century Gothic" charset="0"/>
        </a:defRPr>
      </a:lvl1pPr>
      <a:lvl2pPr marL="827795" indent="-318383" algn="l" rtl="0" eaLnBrk="0" fontAlgn="base" hangingPunct="0">
        <a:spcBef>
          <a:spcPct val="20000"/>
        </a:spcBef>
        <a:spcAft>
          <a:spcPct val="20000"/>
        </a:spcAft>
        <a:buClr>
          <a:schemeClr val="hlink"/>
        </a:buClr>
        <a:buFont typeface="Wingdings" pitchFamily="2" charset="2"/>
        <a:buChar char="§"/>
        <a:defRPr sz="2700">
          <a:solidFill>
            <a:schemeClr val="tx1"/>
          </a:solidFill>
          <a:latin typeface="Century Gothic" charset="0"/>
          <a:ea typeface="Century Gothic" charset="0"/>
          <a:cs typeface="Century Gothic" charset="0"/>
        </a:defRPr>
      </a:lvl2pPr>
      <a:lvl3pPr marL="1273531"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Century Gothic" charset="0"/>
          <a:ea typeface="Century Gothic" charset="0"/>
          <a:cs typeface="Century Gothic" charset="0"/>
        </a:defRPr>
      </a:lvl3pPr>
      <a:lvl4pPr marL="1782943"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Century Gothic" charset="0"/>
          <a:ea typeface="Century Gothic" charset="0"/>
          <a:cs typeface="Century Gothic" charset="0"/>
        </a:defRPr>
      </a:lvl4pPr>
      <a:lvl5pPr marL="2292355" indent="-254706" algn="l" rtl="0" eaLnBrk="0" fontAlgn="base" hangingPunct="0">
        <a:spcBef>
          <a:spcPct val="20000"/>
        </a:spcBef>
        <a:spcAft>
          <a:spcPct val="20000"/>
        </a:spcAft>
        <a:buClr>
          <a:schemeClr val="hlink"/>
        </a:buClr>
        <a:buFont typeface="Wingdings" pitchFamily="2" charset="2"/>
        <a:buChar char="§"/>
        <a:defRPr sz="2500">
          <a:solidFill>
            <a:schemeClr val="tx1"/>
          </a:solidFill>
          <a:latin typeface="Century Gothic" charset="0"/>
          <a:ea typeface="Century Gothic" charset="0"/>
          <a:cs typeface="Century Gothic" charset="0"/>
        </a:defRPr>
      </a:lvl5pPr>
      <a:lvl6pPr marL="2801767"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6pPr>
      <a:lvl7pPr marL="3311180"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7pPr>
      <a:lvl8pPr marL="3820592"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8pPr>
      <a:lvl9pPr marL="4330004" indent="-254706" algn="l" rtl="0" fontAlgn="base">
        <a:spcBef>
          <a:spcPct val="20000"/>
        </a:spcBef>
        <a:spcAft>
          <a:spcPct val="20000"/>
        </a:spcAft>
        <a:buClr>
          <a:schemeClr val="hlink"/>
        </a:buClr>
        <a:buFont typeface="Wingdings" pitchFamily="2" charset="2"/>
        <a:buChar char="§"/>
        <a:defRPr sz="2500">
          <a:solidFill>
            <a:schemeClr val="tx1"/>
          </a:solidFill>
          <a:latin typeface="+mn-lt"/>
        </a:defRPr>
      </a:lvl9pPr>
    </p:bodyStyle>
    <p:otherStyle>
      <a:defPPr>
        <a:defRPr lang="en-US"/>
      </a:defPPr>
      <a:lvl1pPr marL="0" algn="l" defTabSz="1018824" rtl="0" eaLnBrk="1" latinLnBrk="0" hangingPunct="1">
        <a:defRPr sz="2000" kern="1200">
          <a:solidFill>
            <a:schemeClr val="tx1"/>
          </a:solidFill>
          <a:latin typeface="+mn-lt"/>
          <a:ea typeface="+mn-ea"/>
          <a:cs typeface="+mn-cs"/>
        </a:defRPr>
      </a:lvl1pPr>
      <a:lvl2pPr marL="509412" algn="l" defTabSz="1018824" rtl="0" eaLnBrk="1" latinLnBrk="0" hangingPunct="1">
        <a:defRPr sz="2000" kern="1200">
          <a:solidFill>
            <a:schemeClr val="tx1"/>
          </a:solidFill>
          <a:latin typeface="+mn-lt"/>
          <a:ea typeface="+mn-ea"/>
          <a:cs typeface="+mn-cs"/>
        </a:defRPr>
      </a:lvl2pPr>
      <a:lvl3pPr marL="1018824" algn="l" defTabSz="1018824" rtl="0" eaLnBrk="1" latinLnBrk="0" hangingPunct="1">
        <a:defRPr sz="2000" kern="1200">
          <a:solidFill>
            <a:schemeClr val="tx1"/>
          </a:solidFill>
          <a:latin typeface="+mn-lt"/>
          <a:ea typeface="+mn-ea"/>
          <a:cs typeface="+mn-cs"/>
        </a:defRPr>
      </a:lvl3pPr>
      <a:lvl4pPr marL="1528237" algn="l" defTabSz="1018824" rtl="0" eaLnBrk="1" latinLnBrk="0" hangingPunct="1">
        <a:defRPr sz="2000" kern="1200">
          <a:solidFill>
            <a:schemeClr val="tx1"/>
          </a:solidFill>
          <a:latin typeface="+mn-lt"/>
          <a:ea typeface="+mn-ea"/>
          <a:cs typeface="+mn-cs"/>
        </a:defRPr>
      </a:lvl4pPr>
      <a:lvl5pPr marL="2037649" algn="l" defTabSz="1018824" rtl="0" eaLnBrk="1" latinLnBrk="0" hangingPunct="1">
        <a:defRPr sz="2000" kern="1200">
          <a:solidFill>
            <a:schemeClr val="tx1"/>
          </a:solidFill>
          <a:latin typeface="+mn-lt"/>
          <a:ea typeface="+mn-ea"/>
          <a:cs typeface="+mn-cs"/>
        </a:defRPr>
      </a:lvl5pPr>
      <a:lvl6pPr marL="2547061" algn="l" defTabSz="1018824" rtl="0" eaLnBrk="1" latinLnBrk="0" hangingPunct="1">
        <a:defRPr sz="2000" kern="1200">
          <a:solidFill>
            <a:schemeClr val="tx1"/>
          </a:solidFill>
          <a:latin typeface="+mn-lt"/>
          <a:ea typeface="+mn-ea"/>
          <a:cs typeface="+mn-cs"/>
        </a:defRPr>
      </a:lvl6pPr>
      <a:lvl7pPr marL="3056473" algn="l" defTabSz="1018824" rtl="0" eaLnBrk="1" latinLnBrk="0" hangingPunct="1">
        <a:defRPr sz="2000" kern="1200">
          <a:solidFill>
            <a:schemeClr val="tx1"/>
          </a:solidFill>
          <a:latin typeface="+mn-lt"/>
          <a:ea typeface="+mn-ea"/>
          <a:cs typeface="+mn-cs"/>
        </a:defRPr>
      </a:lvl7pPr>
      <a:lvl8pPr marL="3565886" algn="l" defTabSz="1018824" rtl="0" eaLnBrk="1" latinLnBrk="0" hangingPunct="1">
        <a:defRPr sz="2000" kern="1200">
          <a:solidFill>
            <a:schemeClr val="tx1"/>
          </a:solidFill>
          <a:latin typeface="+mn-lt"/>
          <a:ea typeface="+mn-ea"/>
          <a:cs typeface="+mn-cs"/>
        </a:defRPr>
      </a:lvl8pPr>
      <a:lvl9pPr marL="4075298" algn="l" defTabSz="101882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7.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 y="-152400"/>
            <a:ext cx="10058401" cy="15519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3" name="Rectangle 2"/>
          <p:cNvSpPr/>
          <p:nvPr/>
        </p:nvSpPr>
        <p:spPr>
          <a:xfrm>
            <a:off x="-14289" y="1396048"/>
            <a:ext cx="10072689" cy="3841674"/>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cxnSp>
        <p:nvCxnSpPr>
          <p:cNvPr id="5" name="Straight Connector 4"/>
          <p:cNvCxnSpPr/>
          <p:nvPr/>
        </p:nvCxnSpPr>
        <p:spPr>
          <a:xfrm>
            <a:off x="516890" y="1925632"/>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6388" name="TextBox 5"/>
          <p:cNvSpPr txBox="1">
            <a:spLocks noChangeArrowheads="1"/>
          </p:cNvSpPr>
          <p:nvPr/>
        </p:nvSpPr>
        <p:spPr bwMode="auto">
          <a:xfrm>
            <a:off x="796290" y="1838163"/>
            <a:ext cx="8846503" cy="83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420" b="1" dirty="0">
                <a:solidFill>
                  <a:schemeClr val="bg1"/>
                </a:solidFill>
                <a:latin typeface="Century Gothic" charset="0"/>
                <a:ea typeface="Century Gothic" charset="0"/>
                <a:cs typeface="Century Gothic" charset="0"/>
              </a:rPr>
              <a:t>MODULE </a:t>
            </a:r>
            <a:r>
              <a:rPr lang="en-US" altLang="en-US" sz="2420" b="1" dirty="0" smtClean="0">
                <a:solidFill>
                  <a:schemeClr val="bg1"/>
                </a:solidFill>
                <a:latin typeface="Century Gothic" charset="0"/>
                <a:ea typeface="Century Gothic" charset="0"/>
                <a:cs typeface="Century Gothic" charset="0"/>
              </a:rPr>
              <a:t>4:</a:t>
            </a:r>
            <a:endParaRPr lang="en-US" altLang="en-US" sz="2420" b="1" dirty="0">
              <a:solidFill>
                <a:schemeClr val="bg1"/>
              </a:solidFill>
              <a:latin typeface="Century Gothic" charset="0"/>
              <a:ea typeface="Century Gothic" charset="0"/>
              <a:cs typeface="Century Gothic" charset="0"/>
            </a:endParaRPr>
          </a:p>
          <a:p>
            <a:r>
              <a:rPr lang="en-US" altLang="en-US" sz="2420" dirty="0" smtClean="0">
                <a:solidFill>
                  <a:schemeClr val="bg1"/>
                </a:solidFill>
                <a:latin typeface="Century Gothic" charset="0"/>
                <a:ea typeface="Century Gothic" charset="0"/>
                <a:cs typeface="Century Gothic" charset="0"/>
              </a:rPr>
              <a:t>RHIS Data Quality</a:t>
            </a:r>
            <a:endParaRPr lang="en-US" altLang="en-US" sz="2420" dirty="0">
              <a:solidFill>
                <a:schemeClr val="bg1"/>
              </a:solidFill>
              <a:latin typeface="Century Gothic" charset="0"/>
              <a:ea typeface="Century Gothic" charset="0"/>
              <a:cs typeface="Century Gothic" charset="0"/>
            </a:endParaRPr>
          </a:p>
        </p:txBody>
      </p:sp>
      <p:sp>
        <p:nvSpPr>
          <p:cNvPr id="16389" name="TextBox 6"/>
          <p:cNvSpPr txBox="1">
            <a:spLocks noChangeArrowheads="1"/>
          </p:cNvSpPr>
          <p:nvPr/>
        </p:nvSpPr>
        <p:spPr bwMode="auto">
          <a:xfrm>
            <a:off x="804545" y="3265414"/>
            <a:ext cx="8848248" cy="10741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r>
              <a:rPr lang="en-US" altLang="en-US" sz="2420" b="1" dirty="0">
                <a:solidFill>
                  <a:schemeClr val="bg1"/>
                </a:solidFill>
                <a:latin typeface="Century Gothic" charset="0"/>
                <a:ea typeface="Century Gothic" charset="0"/>
                <a:cs typeface="Century Gothic" charset="0"/>
              </a:rPr>
              <a:t>SESSION </a:t>
            </a:r>
            <a:r>
              <a:rPr lang="en-US" altLang="en-US" sz="2420" b="1" dirty="0" smtClean="0">
                <a:solidFill>
                  <a:schemeClr val="bg1"/>
                </a:solidFill>
                <a:latin typeface="Century Gothic" charset="0"/>
                <a:ea typeface="Century Gothic" charset="0"/>
                <a:cs typeface="Century Gothic" charset="0"/>
              </a:rPr>
              <a:t>2:</a:t>
            </a:r>
          </a:p>
          <a:p>
            <a:r>
              <a:rPr lang="en-US" altLang="en-US" sz="3960" dirty="0" smtClean="0">
                <a:solidFill>
                  <a:schemeClr val="bg1"/>
                </a:solidFill>
                <a:latin typeface="Century Gothic" charset="0"/>
                <a:ea typeface="Century Gothic" charset="0"/>
                <a:cs typeface="Century Gothic" charset="0"/>
              </a:rPr>
              <a:t>Data </a:t>
            </a:r>
            <a:r>
              <a:rPr lang="en-US" altLang="en-US" sz="3960" smtClean="0">
                <a:solidFill>
                  <a:schemeClr val="bg1"/>
                </a:solidFill>
                <a:latin typeface="Century Gothic" charset="0"/>
                <a:ea typeface="Century Gothic" charset="0"/>
                <a:cs typeface="Century Gothic" charset="0"/>
              </a:rPr>
              <a:t>Quality Metrics</a:t>
            </a:r>
            <a:endParaRPr lang="en-US" altLang="en-US" sz="2200" dirty="0">
              <a:solidFill>
                <a:schemeClr val="bg1"/>
              </a:solidFill>
              <a:latin typeface="Century Gothic" charset="0"/>
              <a:ea typeface="Century Gothic" charset="0"/>
              <a:cs typeface="Century Gothic" charset="0"/>
            </a:endParaRPr>
          </a:p>
        </p:txBody>
      </p:sp>
      <p:sp>
        <p:nvSpPr>
          <p:cNvPr id="16390" name="TextBox 7"/>
          <p:cNvSpPr txBox="1">
            <a:spLocks noChangeArrowheads="1"/>
          </p:cNvSpPr>
          <p:nvPr/>
        </p:nvSpPr>
        <p:spPr bwMode="auto">
          <a:xfrm>
            <a:off x="-1791653" y="388462"/>
            <a:ext cx="11645742" cy="78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420" b="1" dirty="0">
                <a:solidFill>
                  <a:schemeClr val="bg1"/>
                </a:solidFill>
                <a:latin typeface="Century Gothic" charset="0"/>
                <a:ea typeface="Century Gothic" charset="0"/>
                <a:cs typeface="Century Gothic" charset="0"/>
              </a:rPr>
              <a:t>ROUTINE HEALTH INFORMATION SYSTEMS</a:t>
            </a:r>
            <a:endParaRPr lang="en-US" altLang="en-US" sz="2420" dirty="0">
              <a:solidFill>
                <a:schemeClr val="bg1"/>
              </a:solidFill>
            </a:endParaRPr>
          </a:p>
          <a:p>
            <a:pPr algn="r"/>
            <a:r>
              <a:rPr lang="en-US" altLang="en-US" sz="2090" dirty="0">
                <a:solidFill>
                  <a:schemeClr val="bg1"/>
                </a:solidFill>
                <a:latin typeface="Century Gothic" charset="0"/>
                <a:ea typeface="Century Gothic" charset="0"/>
                <a:cs typeface="Century Gothic" charset="0"/>
              </a:rPr>
              <a:t>A Curriculum on Basic Concepts and Practice </a:t>
            </a:r>
          </a:p>
        </p:txBody>
      </p:sp>
      <p:pic>
        <p:nvPicPr>
          <p:cNvPr id="8" name="Picture 9"/>
          <p:cNvPicPr>
            <a:picLocks noChangeAspect="1"/>
          </p:cNvPicPr>
          <p:nvPr/>
        </p:nvPicPr>
        <p:blipFill rotWithShape="1">
          <a:blip r:embed="rId3" cstate="print">
            <a:extLst>
              <a:ext uri="{28A0092B-C50C-407E-A947-70E740481C1C}">
                <a14:useLocalDpi xmlns:a14="http://schemas.microsoft.com/office/drawing/2010/main" val="0"/>
              </a:ext>
            </a:extLst>
          </a:blip>
          <a:srcRect r="1484"/>
          <a:stretch/>
        </p:blipFill>
        <p:spPr bwMode="auto">
          <a:xfrm>
            <a:off x="-14289" y="5144696"/>
            <a:ext cx="10057449" cy="2505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Slide Number Placeholder 3"/>
          <p:cNvSpPr>
            <a:spLocks noGrp="1"/>
          </p:cNvSpPr>
          <p:nvPr>
            <p:ph type="sldNum" sz="quarter" idx="7"/>
          </p:nvPr>
        </p:nvSpPr>
        <p:spPr/>
        <p:txBody>
          <a:bodyPr/>
          <a:lstStyle/>
          <a:p>
            <a:fld id="{B6F15528-21DE-4FAA-801E-634DDDAF4B2B}" type="slidenum">
              <a:rPr lang="en-US" smtClean="0"/>
              <a:pPr/>
              <a:t>1</a:t>
            </a:fld>
            <a:endParaRPr lang="en-US"/>
          </a:p>
        </p:txBody>
      </p:sp>
      <p:sp>
        <p:nvSpPr>
          <p:cNvPr id="10" name="TextBox 3"/>
          <p:cNvSpPr txBox="1">
            <a:spLocks noChangeArrowheads="1"/>
          </p:cNvSpPr>
          <p:nvPr/>
        </p:nvSpPr>
        <p:spPr bwMode="auto">
          <a:xfrm>
            <a:off x="794545" y="4468627"/>
            <a:ext cx="5649993"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r>
              <a:rPr lang="en-US" altLang="en-US" sz="900" dirty="0">
                <a:solidFill>
                  <a:schemeClr val="bg1"/>
                </a:solidFill>
                <a:latin typeface="Century Gothic" panose="020B0502020202020204" pitchFamily="34" charset="0"/>
              </a:rPr>
              <a:t>The complete RHIS curriculum is available here: </a:t>
            </a:r>
            <a:r>
              <a:rPr lang="en-US" altLang="en-US" sz="900" dirty="0" smtClean="0">
                <a:solidFill>
                  <a:schemeClr val="bg1"/>
                </a:solidFill>
                <a:latin typeface="Century Gothic" panose="020B0502020202020204" pitchFamily="34" charset="0"/>
              </a:rPr>
              <a:t/>
            </a:r>
            <a:br>
              <a:rPr lang="en-US" altLang="en-US" sz="900" dirty="0" smtClean="0">
                <a:solidFill>
                  <a:schemeClr val="bg1"/>
                </a:solidFill>
                <a:latin typeface="Century Gothic" panose="020B0502020202020204" pitchFamily="34" charset="0"/>
              </a:rPr>
            </a:br>
            <a:r>
              <a:rPr lang="en-US" altLang="en-US" sz="900" dirty="0" smtClean="0">
                <a:solidFill>
                  <a:schemeClr val="bg1"/>
                </a:solidFill>
                <a:latin typeface="Century Gothic" panose="020B0502020202020204" pitchFamily="34" charset="0"/>
              </a:rPr>
              <a:t>https</a:t>
            </a:r>
            <a:r>
              <a:rPr lang="en-US" altLang="en-US" sz="900" dirty="0">
                <a:solidFill>
                  <a:schemeClr val="bg1"/>
                </a:solidFill>
                <a:latin typeface="Century Gothic" panose="020B0502020202020204" pitchFamily="34" charset="0"/>
              </a:rPr>
              <a:t>://www.measureevaluation.org/our-work/ routine-health-information-systems/</a:t>
            </a:r>
            <a:r>
              <a:rPr lang="en-US" altLang="en-US" sz="900" dirty="0" err="1">
                <a:solidFill>
                  <a:schemeClr val="bg1"/>
                </a:solidFill>
                <a:latin typeface="Century Gothic" panose="020B0502020202020204" pitchFamily="34" charset="0"/>
              </a:rPr>
              <a:t>rhis</a:t>
            </a:r>
            <a:r>
              <a:rPr lang="en-US" altLang="en-US" sz="900" dirty="0">
                <a:solidFill>
                  <a:schemeClr val="bg1"/>
                </a:solidFill>
                <a:latin typeface="Century Gothic" panose="020B0502020202020204" pitchFamily="34" charset="0"/>
              </a:rPr>
              <a:t>-curriculum </a:t>
            </a:r>
          </a:p>
          <a:p>
            <a:endParaRPr lang="en-US" altLang="en-US" sz="900" dirty="0"/>
          </a:p>
        </p:txBody>
      </p:sp>
    </p:spTree>
    <p:extLst>
      <p:ext uri="{BB962C8B-B14F-4D97-AF65-F5344CB8AC3E}">
        <p14:creationId xmlns:p14="http://schemas.microsoft.com/office/powerpoint/2010/main" val="21355034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533400" y="476382"/>
            <a:ext cx="9052560" cy="430887"/>
          </a:xfrm>
        </p:spPr>
        <p:txBody>
          <a:bodyPr/>
          <a:lstStyle/>
          <a:p>
            <a:pPr eaLnBrk="1" hangingPunct="1"/>
            <a:r>
              <a:rPr lang="en-US" altLang="en-US" dirty="0" smtClean="0"/>
              <a:t>Accuracy: Verification Factor</a:t>
            </a:r>
          </a:p>
        </p:txBody>
      </p:sp>
      <p:sp>
        <p:nvSpPr>
          <p:cNvPr id="3" name="TextBox 2"/>
          <p:cNvSpPr txBox="1"/>
          <p:nvPr/>
        </p:nvSpPr>
        <p:spPr>
          <a:xfrm>
            <a:off x="482798" y="1900136"/>
            <a:ext cx="8507730" cy="533764"/>
          </a:xfrm>
          <a:prstGeom prst="rect">
            <a:avLst/>
          </a:prstGeom>
          <a:noFill/>
        </p:spPr>
        <p:txBody>
          <a:bodyPr lIns="101882" tIns="50941" rIns="101882" bIns="50941">
            <a:spAutoFit/>
          </a:bodyPr>
          <a:lstStyle/>
          <a:p>
            <a:pPr>
              <a:spcBef>
                <a:spcPct val="20000"/>
              </a:spcBef>
              <a:spcAft>
                <a:spcPct val="20000"/>
              </a:spcAft>
              <a:buClr>
                <a:schemeClr val="hlink"/>
              </a:buClr>
              <a:defRPr/>
            </a:pPr>
            <a:r>
              <a:rPr lang="en-US" sz="2800" b="1" dirty="0" smtClean="0">
                <a:solidFill>
                  <a:schemeClr val="tx1">
                    <a:lumMod val="65000"/>
                    <a:lumOff val="35000"/>
                  </a:schemeClr>
                </a:solidFill>
                <a:latin typeface="Century Gothic" charset="0"/>
                <a:ea typeface="Century Gothic" charset="0"/>
                <a:cs typeface="Century Gothic" charset="0"/>
              </a:rPr>
              <a:t>Verification Factor</a:t>
            </a:r>
            <a:endParaRPr lang="en-US" sz="2800" b="1" dirty="0">
              <a:solidFill>
                <a:schemeClr val="tx1">
                  <a:lumMod val="65000"/>
                  <a:lumOff val="35000"/>
                </a:schemeClr>
              </a:solidFill>
              <a:latin typeface="Century Gothic" charset="0"/>
              <a:ea typeface="Century Gothic" charset="0"/>
              <a:cs typeface="Century Gothic" charset="0"/>
            </a:endParaRPr>
          </a:p>
        </p:txBody>
      </p:sp>
      <p:grpSp>
        <p:nvGrpSpPr>
          <p:cNvPr id="22532" name="Group 1"/>
          <p:cNvGrpSpPr>
            <a:grpSpLocks/>
          </p:cNvGrpSpPr>
          <p:nvPr/>
        </p:nvGrpSpPr>
        <p:grpSpPr bwMode="auto">
          <a:xfrm>
            <a:off x="419101" y="2882266"/>
            <a:ext cx="4531519" cy="880435"/>
            <a:chOff x="2209800" y="2566987"/>
            <a:chExt cx="4768850" cy="776881"/>
          </a:xfrm>
        </p:grpSpPr>
        <p:sp>
          <p:nvSpPr>
            <p:cNvPr id="34825" name="TextBox 5"/>
            <p:cNvSpPr txBox="1">
              <a:spLocks noChangeArrowheads="1"/>
            </p:cNvSpPr>
            <p:nvPr/>
          </p:nvSpPr>
          <p:spPr bwMode="auto">
            <a:xfrm>
              <a:off x="2290659" y="2566987"/>
              <a:ext cx="4687991" cy="35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rgbClr val="5F5F5F"/>
                  </a:solidFill>
                  <a:latin typeface="Gill Sans MT" pitchFamily="34" charset="0"/>
                  <a:cs typeface="Arial" pitchFamily="34" charset="0"/>
                </a:defRPr>
              </a:lvl1pPr>
              <a:lvl2pPr marL="742950" indent="-285750" eaLnBrk="0" hangingPunct="0">
                <a:spcBef>
                  <a:spcPct val="20000"/>
                </a:spcBef>
                <a:buFont typeface="Arial" pitchFamily="34" charset="0"/>
                <a:buChar char="•"/>
                <a:defRPr sz="2800">
                  <a:solidFill>
                    <a:srgbClr val="5F5F5F"/>
                  </a:solidFill>
                  <a:latin typeface="Gill Sans MT" pitchFamily="34" charset="0"/>
                  <a:cs typeface="Arial" pitchFamily="34" charset="0"/>
                </a:defRPr>
              </a:lvl2pPr>
              <a:lvl3pPr marL="1143000" indent="-228600" eaLnBrk="0" hangingPunct="0">
                <a:spcBef>
                  <a:spcPct val="20000"/>
                </a:spcBef>
                <a:buFont typeface="Arial" pitchFamily="34" charset="0"/>
                <a:buChar char="•"/>
                <a:defRPr sz="2400">
                  <a:solidFill>
                    <a:srgbClr val="5F5F5F"/>
                  </a:solidFill>
                  <a:latin typeface="Gill Sans MT" pitchFamily="34" charset="0"/>
                  <a:cs typeface="Arial" pitchFamily="34" charset="0"/>
                </a:defRPr>
              </a:lvl3pPr>
              <a:lvl4pPr marL="1600200" indent="-228600" eaLnBrk="0" hangingPunct="0">
                <a:spcBef>
                  <a:spcPct val="20000"/>
                </a:spcBef>
                <a:buFont typeface="Arial" pitchFamily="34" charset="0"/>
                <a:buChar char="•"/>
                <a:defRPr sz="2000">
                  <a:solidFill>
                    <a:srgbClr val="5F5F5F"/>
                  </a:solidFill>
                  <a:latin typeface="Gill Sans MT" pitchFamily="34" charset="0"/>
                  <a:cs typeface="Arial" pitchFamily="34" charset="0"/>
                </a:defRPr>
              </a:lvl4pPr>
              <a:lvl5pPr marL="2057400" indent="-228600" eaLnBrk="0" hangingPunct="0">
                <a:spcBef>
                  <a:spcPct val="20000"/>
                </a:spcBef>
                <a:buFont typeface="Arial" pitchFamily="34" charset="0"/>
                <a:buChar char="•"/>
                <a:defRPr sz="2000">
                  <a:solidFill>
                    <a:srgbClr val="5F5F5F"/>
                  </a:solidFill>
                  <a:latin typeface="Gill Sans MT"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9pPr>
            </a:lstStyle>
            <a:p>
              <a:pPr>
                <a:spcBef>
                  <a:spcPct val="0"/>
                </a:spcBef>
                <a:buFontTx/>
                <a:buNone/>
                <a:defRPr/>
              </a:pPr>
              <a:r>
                <a:rPr lang="en-US" altLang="en-US" sz="2000" dirty="0">
                  <a:solidFill>
                    <a:srgbClr val="138D84"/>
                  </a:solidFill>
                  <a:latin typeface="Century Gothic" charset="0"/>
                  <a:ea typeface="Century Gothic" charset="0"/>
                  <a:cs typeface="Century Gothic" charset="0"/>
                </a:rPr>
                <a:t>Numerator:         Recounted data</a:t>
              </a:r>
            </a:p>
          </p:txBody>
        </p:sp>
        <p:sp>
          <p:nvSpPr>
            <p:cNvPr id="22537" name="TextBox 6"/>
            <p:cNvSpPr txBox="1">
              <a:spLocks noChangeArrowheads="1"/>
            </p:cNvSpPr>
            <p:nvPr/>
          </p:nvSpPr>
          <p:spPr bwMode="auto">
            <a:xfrm>
              <a:off x="2209800" y="2990818"/>
              <a:ext cx="4687888" cy="353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pitchFamily="34" charset="0"/>
                <a:buChar char="•"/>
                <a:defRPr sz="3200">
                  <a:solidFill>
                    <a:srgbClr val="5F5F5F"/>
                  </a:solidFill>
                  <a:latin typeface="Gill Sans MT" pitchFamily="34" charset="0"/>
                  <a:cs typeface="Arial" pitchFamily="34" charset="0"/>
                </a:defRPr>
              </a:lvl1pPr>
              <a:lvl2pPr marL="742950" indent="-285750" eaLnBrk="0" hangingPunct="0">
                <a:spcBef>
                  <a:spcPct val="20000"/>
                </a:spcBef>
                <a:buFont typeface="Arial" pitchFamily="34" charset="0"/>
                <a:buChar char="•"/>
                <a:defRPr sz="2800">
                  <a:solidFill>
                    <a:srgbClr val="5F5F5F"/>
                  </a:solidFill>
                  <a:latin typeface="Gill Sans MT" pitchFamily="34" charset="0"/>
                  <a:cs typeface="Arial" pitchFamily="34" charset="0"/>
                </a:defRPr>
              </a:lvl2pPr>
              <a:lvl3pPr marL="1143000" indent="-228600" eaLnBrk="0" hangingPunct="0">
                <a:spcBef>
                  <a:spcPct val="20000"/>
                </a:spcBef>
                <a:buFont typeface="Arial" pitchFamily="34" charset="0"/>
                <a:buChar char="•"/>
                <a:defRPr sz="2400">
                  <a:solidFill>
                    <a:srgbClr val="5F5F5F"/>
                  </a:solidFill>
                  <a:latin typeface="Gill Sans MT" pitchFamily="34" charset="0"/>
                  <a:cs typeface="Arial" pitchFamily="34" charset="0"/>
                </a:defRPr>
              </a:lvl3pPr>
              <a:lvl4pPr marL="1600200" indent="-228600" eaLnBrk="0" hangingPunct="0">
                <a:spcBef>
                  <a:spcPct val="20000"/>
                </a:spcBef>
                <a:buFont typeface="Arial" pitchFamily="34" charset="0"/>
                <a:buChar char="•"/>
                <a:defRPr sz="2000">
                  <a:solidFill>
                    <a:srgbClr val="5F5F5F"/>
                  </a:solidFill>
                  <a:latin typeface="Gill Sans MT" pitchFamily="34" charset="0"/>
                  <a:cs typeface="Arial" pitchFamily="34" charset="0"/>
                </a:defRPr>
              </a:lvl4pPr>
              <a:lvl5pPr marL="2057400" indent="-228600" eaLnBrk="0" hangingPunct="0">
                <a:spcBef>
                  <a:spcPct val="20000"/>
                </a:spcBef>
                <a:buFont typeface="Arial" pitchFamily="34" charset="0"/>
                <a:buChar char="•"/>
                <a:defRPr sz="2000">
                  <a:solidFill>
                    <a:srgbClr val="5F5F5F"/>
                  </a:solidFill>
                  <a:latin typeface="Gill Sans MT" pitchFamily="34" charset="0"/>
                  <a:cs typeface="Arial" pitchFamily="34" charset="0"/>
                </a:defRPr>
              </a:lvl5pPr>
              <a:lvl6pPr marL="25146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6pPr>
              <a:lvl7pPr marL="29718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7pPr>
              <a:lvl8pPr marL="34290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8pPr>
              <a:lvl9pPr marL="3886200" indent="-228600" eaLnBrk="0" fontAlgn="base" hangingPunct="0">
                <a:spcBef>
                  <a:spcPct val="20000"/>
                </a:spcBef>
                <a:spcAft>
                  <a:spcPct val="0"/>
                </a:spcAft>
                <a:buFont typeface="Arial" pitchFamily="34" charset="0"/>
                <a:buChar char="•"/>
                <a:defRPr sz="2000">
                  <a:solidFill>
                    <a:srgbClr val="5F5F5F"/>
                  </a:solidFill>
                  <a:latin typeface="Gill Sans MT" pitchFamily="34" charset="0"/>
                  <a:cs typeface="Arial" pitchFamily="34" charset="0"/>
                </a:defRPr>
              </a:lvl9pPr>
            </a:lstStyle>
            <a:p>
              <a:pPr>
                <a:spcBef>
                  <a:spcPct val="0"/>
                </a:spcBef>
                <a:buFontTx/>
                <a:buNone/>
              </a:pPr>
              <a:r>
                <a:rPr lang="en-US" altLang="en-US" sz="2000" dirty="0">
                  <a:solidFill>
                    <a:srgbClr val="A7C038"/>
                  </a:solidFill>
                  <a:latin typeface="Century Gothic" charset="0"/>
                  <a:ea typeface="Century Gothic" charset="0"/>
                  <a:cs typeface="Century Gothic" charset="0"/>
                </a:rPr>
                <a:t> Denominator:      Reported data</a:t>
              </a:r>
            </a:p>
          </p:txBody>
        </p:sp>
        <p:cxnSp>
          <p:nvCxnSpPr>
            <p:cNvPr id="22538" name="Straight Connector 7"/>
            <p:cNvCxnSpPr>
              <a:cxnSpLocks noChangeShapeType="1"/>
            </p:cNvCxnSpPr>
            <p:nvPr/>
          </p:nvCxnSpPr>
          <p:spPr bwMode="auto">
            <a:xfrm>
              <a:off x="4575429" y="2982178"/>
              <a:ext cx="1932598" cy="0"/>
            </a:xfrm>
            <a:prstGeom prst="line">
              <a:avLst/>
            </a:prstGeom>
            <a:noFill/>
            <a:ln w="38100" algn="ctr">
              <a:solidFill>
                <a:srgbClr val="0A103C"/>
              </a:solidFill>
              <a:round/>
              <a:headEnd/>
              <a:tailEnd/>
            </a:ln>
            <a:extLst>
              <a:ext uri="{909E8E84-426E-40DD-AFC4-6F175D3DCCD1}">
                <a14:hiddenFill xmlns:a14="http://schemas.microsoft.com/office/drawing/2010/main">
                  <a:noFill/>
                </a14:hiddenFill>
              </a:ext>
            </a:extLst>
          </p:spPr>
        </p:cxnSp>
      </p:grpSp>
      <p:sp>
        <p:nvSpPr>
          <p:cNvPr id="9" name="Content Placeholder 2"/>
          <p:cNvSpPr txBox="1">
            <a:spLocks/>
          </p:cNvSpPr>
          <p:nvPr/>
        </p:nvSpPr>
        <p:spPr bwMode="auto">
          <a:xfrm>
            <a:off x="5943600" y="2838983"/>
            <a:ext cx="3939540" cy="103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lstStyle>
            <a:lvl1pPr marL="342900" indent="-342900" algn="l" rtl="0" eaLnBrk="0" fontAlgn="base" hangingPunct="0">
              <a:spcBef>
                <a:spcPct val="20000"/>
              </a:spcBef>
              <a:spcAft>
                <a:spcPct val="20000"/>
              </a:spcAft>
              <a:buClr>
                <a:schemeClr val="hlink"/>
              </a:buClr>
              <a:buFont typeface="Wingdings" pitchFamily="2" charset="2"/>
              <a:buChar char="§"/>
              <a:defRPr sz="2600">
                <a:solidFill>
                  <a:schemeClr val="accent3"/>
                </a:solidFill>
                <a:latin typeface="+mn-lt"/>
                <a:ea typeface="+mn-ea"/>
                <a:cs typeface="+mn-cs"/>
              </a:defRPr>
            </a:lvl1pPr>
            <a:lvl2pPr marL="742950" indent="-285750" algn="l" rtl="0" eaLnBrk="0" fontAlgn="base" hangingPunct="0">
              <a:spcBef>
                <a:spcPct val="20000"/>
              </a:spcBef>
              <a:spcAft>
                <a:spcPct val="20000"/>
              </a:spcAft>
              <a:buClr>
                <a:schemeClr val="hlink"/>
              </a:buClr>
              <a:buFont typeface="Wingdings" pitchFamily="2" charset="2"/>
              <a:buChar char="§"/>
              <a:defRPr sz="2400">
                <a:solidFill>
                  <a:schemeClr val="accent3"/>
                </a:solidFill>
                <a:latin typeface="+mn-lt"/>
              </a:defRPr>
            </a:lvl2pPr>
            <a:lvl3pPr marL="1143000" indent="-228600" algn="l" rtl="0" eaLnBrk="0" fontAlgn="base" hangingPunct="0">
              <a:spcBef>
                <a:spcPct val="20000"/>
              </a:spcBef>
              <a:spcAft>
                <a:spcPct val="20000"/>
              </a:spcAft>
              <a:buClr>
                <a:schemeClr val="hlink"/>
              </a:buClr>
              <a:buFont typeface="Wingdings" pitchFamily="2" charset="2"/>
              <a:buChar char="§"/>
              <a:defRPr sz="2200">
                <a:solidFill>
                  <a:schemeClr val="accent3"/>
                </a:solidFill>
                <a:latin typeface="+mn-lt"/>
              </a:defRPr>
            </a:lvl3pPr>
            <a:lvl4pPr marL="1600200" indent="-228600" algn="l" rtl="0" eaLnBrk="0" fontAlgn="base" hangingPunct="0">
              <a:spcBef>
                <a:spcPct val="20000"/>
              </a:spcBef>
              <a:spcAft>
                <a:spcPct val="20000"/>
              </a:spcAft>
              <a:buClr>
                <a:schemeClr val="hlink"/>
              </a:buClr>
              <a:buFont typeface="Wingdings" pitchFamily="2" charset="2"/>
              <a:buChar char="§"/>
              <a:defRPr sz="2000">
                <a:solidFill>
                  <a:schemeClr val="accent3"/>
                </a:solidFill>
                <a:latin typeface="+mn-lt"/>
              </a:defRPr>
            </a:lvl4pPr>
            <a:lvl5pPr marL="2057400" indent="-228600" algn="l" rtl="0" eaLnBrk="0" fontAlgn="base" hangingPunct="0">
              <a:spcBef>
                <a:spcPct val="20000"/>
              </a:spcBef>
              <a:spcAft>
                <a:spcPct val="20000"/>
              </a:spcAft>
              <a:buClr>
                <a:schemeClr val="hlink"/>
              </a:buClr>
              <a:buFont typeface="Wingdings" pitchFamily="2" charset="2"/>
              <a:buChar char="§"/>
              <a:defRPr sz="1800">
                <a:solidFill>
                  <a:schemeClr val="accent3"/>
                </a:solidFill>
                <a:latin typeface="+mn-lt"/>
              </a:defRPr>
            </a:lvl5pPr>
            <a:lvl6pPr marL="2514600" indent="-228600" algn="l" rtl="0" eaLnBrk="1" fontAlgn="base" hangingPunct="1">
              <a:spcBef>
                <a:spcPct val="20000"/>
              </a:spcBef>
              <a:spcAft>
                <a:spcPct val="20000"/>
              </a:spcAft>
              <a:buClr>
                <a:schemeClr val="hlink"/>
              </a:buClr>
              <a:buFont typeface="Wingdings" pitchFamily="2" charset="2"/>
              <a:buChar char="§"/>
              <a:defRPr sz="2200">
                <a:solidFill>
                  <a:schemeClr val="folHlink"/>
                </a:solidFill>
                <a:latin typeface="+mn-lt"/>
              </a:defRPr>
            </a:lvl6pPr>
            <a:lvl7pPr marL="2971800" indent="-228600" algn="l" rtl="0" eaLnBrk="1" fontAlgn="base" hangingPunct="1">
              <a:spcBef>
                <a:spcPct val="20000"/>
              </a:spcBef>
              <a:spcAft>
                <a:spcPct val="20000"/>
              </a:spcAft>
              <a:buClr>
                <a:schemeClr val="hlink"/>
              </a:buClr>
              <a:buFont typeface="Wingdings" pitchFamily="2" charset="2"/>
              <a:buChar char="§"/>
              <a:defRPr sz="2200">
                <a:solidFill>
                  <a:schemeClr val="folHlink"/>
                </a:solidFill>
                <a:latin typeface="+mn-lt"/>
              </a:defRPr>
            </a:lvl7pPr>
            <a:lvl8pPr marL="3429000" indent="-228600" algn="l" rtl="0" eaLnBrk="1" fontAlgn="base" hangingPunct="1">
              <a:spcBef>
                <a:spcPct val="20000"/>
              </a:spcBef>
              <a:spcAft>
                <a:spcPct val="20000"/>
              </a:spcAft>
              <a:buClr>
                <a:schemeClr val="hlink"/>
              </a:buClr>
              <a:buFont typeface="Wingdings" pitchFamily="2" charset="2"/>
              <a:buChar char="§"/>
              <a:defRPr sz="2200">
                <a:solidFill>
                  <a:schemeClr val="folHlink"/>
                </a:solidFill>
                <a:latin typeface="+mn-lt"/>
              </a:defRPr>
            </a:lvl8pPr>
            <a:lvl9pPr marL="3886200" indent="-228600" algn="l" rtl="0" eaLnBrk="1" fontAlgn="base" hangingPunct="1">
              <a:spcBef>
                <a:spcPct val="20000"/>
              </a:spcBef>
              <a:spcAft>
                <a:spcPct val="20000"/>
              </a:spcAft>
              <a:buClr>
                <a:schemeClr val="hlink"/>
              </a:buClr>
              <a:buFont typeface="Wingdings" pitchFamily="2" charset="2"/>
              <a:buChar char="§"/>
              <a:defRPr sz="2200">
                <a:solidFill>
                  <a:schemeClr val="folHlink"/>
                </a:solidFill>
                <a:latin typeface="+mn-lt"/>
              </a:defRPr>
            </a:lvl9pPr>
          </a:lstStyle>
          <a:p>
            <a:pPr marL="451043" lvl="1" indent="-320152" eaLnBrk="1" hangingPunct="1">
              <a:buClr>
                <a:srgbClr val="C0C0C0"/>
              </a:buClr>
              <a:defRPr/>
            </a:pPr>
            <a:r>
              <a:rPr lang="en-US" sz="2000" kern="0" dirty="0" smtClean="0">
                <a:solidFill>
                  <a:srgbClr val="C73437"/>
                </a:solidFill>
                <a:latin typeface="Century Gothic" charset="0"/>
                <a:ea typeface="Century Gothic" charset="0"/>
                <a:cs typeface="Century Gothic" charset="0"/>
              </a:rPr>
              <a:t>Over-reporting:   </a:t>
            </a:r>
            <a:r>
              <a:rPr lang="en-US" sz="2000" kern="0" dirty="0">
                <a:solidFill>
                  <a:srgbClr val="C73437"/>
                </a:solidFill>
                <a:latin typeface="Century Gothic" charset="0"/>
                <a:ea typeface="Century Gothic" charset="0"/>
                <a:cs typeface="Century Gothic" charset="0"/>
              </a:rPr>
              <a:t>&lt;100%</a:t>
            </a:r>
          </a:p>
          <a:p>
            <a:pPr marL="451043" lvl="1" indent="-320152" eaLnBrk="1" hangingPunct="1">
              <a:buClr>
                <a:srgbClr val="C0C0C0"/>
              </a:buClr>
              <a:defRPr/>
            </a:pPr>
            <a:r>
              <a:rPr lang="en-US" sz="2000" kern="0" dirty="0" smtClean="0">
                <a:solidFill>
                  <a:srgbClr val="C73437"/>
                </a:solidFill>
                <a:latin typeface="Century Gothic" charset="0"/>
                <a:ea typeface="Century Gothic" charset="0"/>
                <a:cs typeface="Century Gothic" charset="0"/>
              </a:rPr>
              <a:t>Under-reporting:  </a:t>
            </a:r>
            <a:r>
              <a:rPr lang="en-US" sz="2000" kern="0" dirty="0">
                <a:solidFill>
                  <a:srgbClr val="C73437"/>
                </a:solidFill>
                <a:latin typeface="Century Gothic" charset="0"/>
                <a:ea typeface="Century Gothic" charset="0"/>
                <a:cs typeface="Century Gothic" charset="0"/>
              </a:rPr>
              <a:t>&gt;100%</a:t>
            </a:r>
          </a:p>
        </p:txBody>
      </p:sp>
      <p:sp>
        <p:nvSpPr>
          <p:cNvPr id="5" name="Right Arrow 4"/>
          <p:cNvSpPr/>
          <p:nvPr/>
        </p:nvSpPr>
        <p:spPr>
          <a:xfrm>
            <a:off x="4937760" y="3195321"/>
            <a:ext cx="1005840" cy="219498"/>
          </a:xfrm>
          <a:prstGeom prst="rightArrow">
            <a:avLst/>
          </a:prstGeom>
          <a:solidFill>
            <a:srgbClr val="1D175E"/>
          </a:solidFill>
          <a:ln>
            <a:solidFill>
              <a:srgbClr val="1D175E"/>
            </a:solid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endParaRPr lang="en-US"/>
          </a:p>
        </p:txBody>
      </p:sp>
      <p:sp>
        <p:nvSpPr>
          <p:cNvPr id="13" name="Rectangle 12"/>
          <p:cNvSpPr/>
          <p:nvPr/>
        </p:nvSpPr>
        <p:spPr>
          <a:xfrm>
            <a:off x="3144779" y="4606244"/>
            <a:ext cx="3265921" cy="2422582"/>
          </a:xfrm>
          <a:prstGeom prst="rect">
            <a:avLst/>
          </a:prstGeom>
          <a:solidFill>
            <a:srgbClr val="138D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b="1" dirty="0">
                <a:solidFill>
                  <a:schemeClr val="bg1"/>
                </a:solidFill>
                <a:latin typeface="Century Gothic" charset="0"/>
                <a:ea typeface="Century Gothic" charset="0"/>
                <a:cs typeface="Century Gothic" charset="0"/>
              </a:rPr>
              <a:t>Suggested range of acceptability:</a:t>
            </a:r>
          </a:p>
          <a:p>
            <a:pPr algn="ctr">
              <a:defRPr/>
            </a:pPr>
            <a:endParaRPr lang="en-US" b="1" dirty="0">
              <a:solidFill>
                <a:schemeClr val="bg1"/>
              </a:solidFill>
              <a:latin typeface="Century Gothic" charset="0"/>
              <a:ea typeface="Century Gothic" charset="0"/>
              <a:cs typeface="Century Gothic" charset="0"/>
            </a:endParaRPr>
          </a:p>
          <a:p>
            <a:pPr algn="ctr">
              <a:defRPr/>
            </a:pPr>
            <a:r>
              <a:rPr lang="en-US" b="1" dirty="0">
                <a:solidFill>
                  <a:schemeClr val="bg1"/>
                </a:solidFill>
                <a:latin typeface="Century Gothic" charset="0"/>
                <a:ea typeface="Century Gothic" charset="0"/>
                <a:cs typeface="Century Gothic" charset="0"/>
              </a:rPr>
              <a:t>100% +/- 10%</a:t>
            </a:r>
          </a:p>
          <a:p>
            <a:pPr algn="ctr">
              <a:defRPr/>
            </a:pPr>
            <a:r>
              <a:rPr lang="en-US" b="1" dirty="0">
                <a:solidFill>
                  <a:schemeClr val="bg1"/>
                </a:solidFill>
                <a:latin typeface="Century Gothic" charset="0"/>
                <a:ea typeface="Century Gothic" charset="0"/>
                <a:cs typeface="Century Gothic" charset="0"/>
              </a:rPr>
              <a:t>(90% –110%)</a:t>
            </a:r>
          </a:p>
        </p:txBody>
      </p:sp>
      <p:sp>
        <p:nvSpPr>
          <p:cNvPr id="2" name="Slide Number Placeholder 1"/>
          <p:cNvSpPr>
            <a:spLocks noGrp="1"/>
          </p:cNvSpPr>
          <p:nvPr>
            <p:ph type="sldNum" sz="quarter" idx="7"/>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64378943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609600" y="457200"/>
            <a:ext cx="9627076" cy="430887"/>
          </a:xfrm>
        </p:spPr>
        <p:txBody>
          <a:bodyPr/>
          <a:lstStyle/>
          <a:p>
            <a:pPr algn="l"/>
            <a:r>
              <a:rPr lang="en-US" altLang="en-US" dirty="0" smtClean="0"/>
              <a:t>Verification Factor Example</a:t>
            </a:r>
            <a:endParaRPr lang="en-US" alt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3004968"/>
              </p:ext>
            </p:extLst>
          </p:nvPr>
        </p:nvGraphicFramePr>
        <p:xfrm>
          <a:off x="458789" y="3048000"/>
          <a:ext cx="9142412" cy="2959328"/>
        </p:xfrm>
        <a:graphic>
          <a:graphicData uri="http://schemas.openxmlformats.org/drawingml/2006/table">
            <a:tbl>
              <a:tblPr firstRow="1" bandRow="1">
                <a:tableStyleId>{5C22544A-7EE6-4342-B048-85BDC9FD1C3A}</a:tableStyleId>
              </a:tblPr>
              <a:tblGrid>
                <a:gridCol w="1181286">
                  <a:extLst>
                    <a:ext uri="{9D8B030D-6E8A-4147-A177-3AD203B41FA5}">
                      <a16:colId xmlns:a16="http://schemas.microsoft.com/office/drawing/2014/main" val="20000"/>
                    </a:ext>
                  </a:extLst>
                </a:gridCol>
                <a:gridCol w="1612797">
                  <a:extLst>
                    <a:ext uri="{9D8B030D-6E8A-4147-A177-3AD203B41FA5}">
                      <a16:colId xmlns:a16="http://schemas.microsoft.com/office/drawing/2014/main" val="20001"/>
                    </a:ext>
                  </a:extLst>
                </a:gridCol>
                <a:gridCol w="1430143">
                  <a:extLst>
                    <a:ext uri="{9D8B030D-6E8A-4147-A177-3AD203B41FA5}">
                      <a16:colId xmlns:a16="http://schemas.microsoft.com/office/drawing/2014/main" val="20002"/>
                    </a:ext>
                  </a:extLst>
                </a:gridCol>
                <a:gridCol w="941669">
                  <a:extLst>
                    <a:ext uri="{9D8B030D-6E8A-4147-A177-3AD203B41FA5}">
                      <a16:colId xmlns:a16="http://schemas.microsoft.com/office/drawing/2014/main" val="20003"/>
                    </a:ext>
                  </a:extLst>
                </a:gridCol>
                <a:gridCol w="1604705">
                  <a:extLst>
                    <a:ext uri="{9D8B030D-6E8A-4147-A177-3AD203B41FA5}">
                      <a16:colId xmlns:a16="http://schemas.microsoft.com/office/drawing/2014/main" val="20004"/>
                    </a:ext>
                  </a:extLst>
                </a:gridCol>
                <a:gridCol w="1430143">
                  <a:extLst>
                    <a:ext uri="{9D8B030D-6E8A-4147-A177-3AD203B41FA5}">
                      <a16:colId xmlns:a16="http://schemas.microsoft.com/office/drawing/2014/main" val="20005"/>
                    </a:ext>
                  </a:extLst>
                </a:gridCol>
                <a:gridCol w="941669">
                  <a:extLst>
                    <a:ext uri="{9D8B030D-6E8A-4147-A177-3AD203B41FA5}">
                      <a16:colId xmlns:a16="http://schemas.microsoft.com/office/drawing/2014/main" val="20006"/>
                    </a:ext>
                  </a:extLst>
                </a:gridCol>
              </a:tblGrid>
              <a:tr h="407375">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i="0" dirty="0" smtClean="0">
                          <a:latin typeface="Century Gothic" charset="0"/>
                          <a:ea typeface="Century Gothic" charset="0"/>
                          <a:cs typeface="Century Gothic" charset="0"/>
                        </a:rPr>
                        <a:t>v</a:t>
                      </a: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D175E"/>
                    </a:solidFill>
                  </a:tcPr>
                </a:tc>
                <a:tc gridSpan="3">
                  <a:txBody>
                    <a:bodyPr/>
                    <a:lstStyle/>
                    <a:p>
                      <a:pPr algn="ctr"/>
                      <a:r>
                        <a:rPr lang="en-US" sz="1800" b="1" i="0" dirty="0" smtClean="0">
                          <a:latin typeface="Century Gothic" charset="0"/>
                          <a:ea typeface="Century Gothic" charset="0"/>
                          <a:cs typeface="Century Gothic" charset="0"/>
                        </a:rPr>
                        <a:t>Indicator 1</a:t>
                      </a:r>
                      <a:endParaRPr lang="en-US" sz="1800" b="1" i="0" dirty="0">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D175E"/>
                    </a:solidFill>
                  </a:tcPr>
                </a:tc>
                <a:tc hMerge="1">
                  <a:txBody>
                    <a:bodyPr/>
                    <a:lstStyle/>
                    <a:p>
                      <a:pPr algn="ctr"/>
                      <a:endParaRPr lang="en-US" sz="1800" dirty="0"/>
                    </a:p>
                  </a:txBody>
                  <a:tcPr marL="91445" marR="91445"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a:endParaRPr lang="en-US" sz="1800" dirty="0"/>
                    </a:p>
                  </a:txBody>
                  <a:tcPr marL="91445" marR="91445"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gridSpan="3">
                  <a:txBody>
                    <a:bodyPr/>
                    <a:lstStyle/>
                    <a:p>
                      <a:pPr algn="ctr"/>
                      <a:r>
                        <a:rPr lang="en-US" sz="1800" b="1" i="0" dirty="0" smtClean="0">
                          <a:latin typeface="Century Gothic" charset="0"/>
                          <a:ea typeface="Century Gothic" charset="0"/>
                          <a:cs typeface="Century Gothic" charset="0"/>
                        </a:rPr>
                        <a:t>Indicator 2</a:t>
                      </a:r>
                      <a:endParaRPr lang="en-US" sz="1800" b="1" i="0" dirty="0">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D175E"/>
                    </a:solidFill>
                  </a:tcPr>
                </a:tc>
                <a:tc hMerge="1">
                  <a:txBody>
                    <a:bodyPr/>
                    <a:lstStyle/>
                    <a:p>
                      <a:pPr algn="ctr"/>
                      <a:endParaRPr lang="en-US" sz="1800" dirty="0"/>
                    </a:p>
                  </a:txBody>
                  <a:tcPr marL="91445" marR="91445"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hMerge="1">
                  <a:txBody>
                    <a:bodyPr/>
                    <a:lstStyle/>
                    <a:p>
                      <a:pPr algn="ctr"/>
                      <a:endParaRPr lang="en-US" sz="1800" dirty="0"/>
                    </a:p>
                  </a:txBody>
                  <a:tcPr marL="91445" marR="91445"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407375">
                <a:tc vMerge="1">
                  <a:txBody>
                    <a:bodyPr/>
                    <a:lstStyle/>
                    <a:p>
                      <a:pPr algn="ctr"/>
                      <a:endParaRPr lang="en-US" sz="1800" dirty="0"/>
                    </a:p>
                  </a:txBody>
                  <a:tcPr marL="91445" marR="91445" marT="45705" marB="45705" anchor="ctr"/>
                </a:tc>
                <a:tc>
                  <a:txBody>
                    <a:bodyPr/>
                    <a:lstStyle/>
                    <a:p>
                      <a:pPr algn="ctr"/>
                      <a:r>
                        <a:rPr lang="en-US" sz="1800" b="1" i="0" dirty="0" smtClean="0">
                          <a:solidFill>
                            <a:schemeClr val="bg1"/>
                          </a:solidFill>
                          <a:latin typeface="Century Gothic" charset="0"/>
                          <a:ea typeface="Century Gothic" charset="0"/>
                          <a:cs typeface="Century Gothic" charset="0"/>
                        </a:rPr>
                        <a:t>Recounted</a:t>
                      </a:r>
                      <a:endParaRPr lang="en-US" sz="1800" b="1" i="0" dirty="0">
                        <a:solidFill>
                          <a:schemeClr val="bg1"/>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C038"/>
                    </a:solidFill>
                  </a:tcPr>
                </a:tc>
                <a:tc>
                  <a:txBody>
                    <a:bodyPr/>
                    <a:lstStyle/>
                    <a:p>
                      <a:pPr algn="ctr"/>
                      <a:r>
                        <a:rPr lang="en-US" sz="1800" b="1" i="0" dirty="0" smtClean="0">
                          <a:solidFill>
                            <a:schemeClr val="bg1"/>
                          </a:solidFill>
                          <a:latin typeface="Century Gothic" charset="0"/>
                          <a:ea typeface="Century Gothic" charset="0"/>
                          <a:cs typeface="Century Gothic" charset="0"/>
                        </a:rPr>
                        <a:t>Reported</a:t>
                      </a:r>
                      <a:endParaRPr lang="en-US" sz="1800" b="1" i="0" dirty="0">
                        <a:solidFill>
                          <a:schemeClr val="bg1"/>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C038"/>
                    </a:solidFill>
                  </a:tcPr>
                </a:tc>
                <a:tc>
                  <a:txBody>
                    <a:bodyPr/>
                    <a:lstStyle/>
                    <a:p>
                      <a:pPr algn="ctr"/>
                      <a:r>
                        <a:rPr lang="en-US" sz="1800" b="1" i="0" dirty="0" smtClean="0">
                          <a:solidFill>
                            <a:schemeClr val="bg1"/>
                          </a:solidFill>
                          <a:latin typeface="Century Gothic" charset="0"/>
                          <a:ea typeface="Century Gothic" charset="0"/>
                          <a:cs typeface="Century Gothic" charset="0"/>
                        </a:rPr>
                        <a:t>VF</a:t>
                      </a:r>
                      <a:endParaRPr lang="en-US" sz="1800" b="1" i="0" dirty="0">
                        <a:solidFill>
                          <a:schemeClr val="bg1"/>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C038"/>
                    </a:solidFill>
                  </a:tcPr>
                </a:tc>
                <a:tc>
                  <a:txBody>
                    <a:bodyPr/>
                    <a:lstStyle/>
                    <a:p>
                      <a:pPr algn="ctr"/>
                      <a:r>
                        <a:rPr lang="en-US" sz="1800" b="1" i="0" dirty="0" smtClean="0">
                          <a:solidFill>
                            <a:schemeClr val="bg1"/>
                          </a:solidFill>
                          <a:latin typeface="Century Gothic" charset="0"/>
                          <a:ea typeface="Century Gothic" charset="0"/>
                          <a:cs typeface="Century Gothic" charset="0"/>
                        </a:rPr>
                        <a:t>Recounted</a:t>
                      </a:r>
                      <a:endParaRPr lang="en-US" sz="1800" b="1" i="0" dirty="0">
                        <a:solidFill>
                          <a:schemeClr val="bg1"/>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C038"/>
                    </a:solidFill>
                  </a:tcPr>
                </a:tc>
                <a:tc>
                  <a:txBody>
                    <a:bodyPr/>
                    <a:lstStyle/>
                    <a:p>
                      <a:pPr algn="ctr"/>
                      <a:r>
                        <a:rPr lang="en-US" sz="1800" b="1" i="0" dirty="0" smtClean="0">
                          <a:solidFill>
                            <a:schemeClr val="bg1"/>
                          </a:solidFill>
                          <a:latin typeface="Century Gothic" charset="0"/>
                          <a:ea typeface="Century Gothic" charset="0"/>
                          <a:cs typeface="Century Gothic" charset="0"/>
                        </a:rPr>
                        <a:t>Reported</a:t>
                      </a:r>
                      <a:endParaRPr lang="en-US" sz="1800" b="1" i="0" dirty="0">
                        <a:solidFill>
                          <a:schemeClr val="bg1"/>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C038"/>
                    </a:solidFill>
                  </a:tcPr>
                </a:tc>
                <a:tc>
                  <a:txBody>
                    <a:bodyPr/>
                    <a:lstStyle/>
                    <a:p>
                      <a:pPr algn="ctr"/>
                      <a:r>
                        <a:rPr lang="en-US" sz="1800" b="1" i="0" dirty="0" smtClean="0">
                          <a:solidFill>
                            <a:schemeClr val="bg1"/>
                          </a:solidFill>
                          <a:latin typeface="Century Gothic" charset="0"/>
                          <a:ea typeface="Century Gothic" charset="0"/>
                          <a:cs typeface="Century Gothic" charset="0"/>
                        </a:rPr>
                        <a:t>VF</a:t>
                      </a:r>
                      <a:endParaRPr lang="en-US" sz="1800" b="1" i="0" dirty="0">
                        <a:solidFill>
                          <a:schemeClr val="bg1"/>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A7C038"/>
                    </a:solidFill>
                  </a:tcPr>
                </a:tc>
                <a:extLst>
                  <a:ext uri="{0D108BD9-81ED-4DB2-BD59-A6C34878D82A}">
                    <a16:rowId xmlns:a16="http://schemas.microsoft.com/office/drawing/2014/main" val="10001"/>
                  </a:ext>
                </a:extLst>
              </a:tr>
              <a:tr h="442110">
                <a:tc>
                  <a:txBody>
                    <a:bodyPr/>
                    <a:lstStyle/>
                    <a:p>
                      <a:pPr algn="ctr"/>
                      <a:r>
                        <a:rPr lang="en-US" sz="1800" b="0" i="0" dirty="0" smtClean="0">
                          <a:latin typeface="Century Gothic" charset="0"/>
                          <a:ea typeface="Century Gothic" charset="0"/>
                          <a:cs typeface="Century Gothic" charset="0"/>
                        </a:rPr>
                        <a:t>A</a:t>
                      </a:r>
                      <a:endParaRPr lang="en-US" sz="1800" b="0" i="0" dirty="0">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1212</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1065</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C73437"/>
                          </a:solidFill>
                          <a:latin typeface="Century Gothic" charset="0"/>
                          <a:ea typeface="Century Gothic" charset="0"/>
                          <a:cs typeface="Century Gothic" charset="0"/>
                        </a:rPr>
                        <a:t>1.14</a:t>
                      </a:r>
                      <a:endParaRPr lang="en-US" sz="1800" b="0" i="0" dirty="0">
                        <a:solidFill>
                          <a:srgbClr val="C73437"/>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4009</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4157</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0.96</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2110">
                <a:tc>
                  <a:txBody>
                    <a:bodyPr/>
                    <a:lstStyle/>
                    <a:p>
                      <a:pPr algn="ctr"/>
                      <a:r>
                        <a:rPr lang="en-US" sz="1800" b="0" i="0" dirty="0" smtClean="0">
                          <a:latin typeface="Century Gothic" charset="0"/>
                          <a:ea typeface="Century Gothic" charset="0"/>
                          <a:cs typeface="Century Gothic" charset="0"/>
                        </a:rPr>
                        <a:t>B</a:t>
                      </a:r>
                      <a:endParaRPr lang="en-US" sz="1800" b="0" i="0" dirty="0">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1486</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1276</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C73437"/>
                          </a:solidFill>
                          <a:latin typeface="Century Gothic" charset="0"/>
                          <a:ea typeface="Century Gothic" charset="0"/>
                          <a:cs typeface="Century Gothic" charset="0"/>
                        </a:rPr>
                        <a:t>1.16</a:t>
                      </a:r>
                      <a:endParaRPr lang="en-US" sz="1800" b="0" i="0" dirty="0">
                        <a:solidFill>
                          <a:srgbClr val="C73437"/>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3518</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3686</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0.95</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42110">
                <a:tc>
                  <a:txBody>
                    <a:bodyPr/>
                    <a:lstStyle/>
                    <a:p>
                      <a:pPr algn="ctr"/>
                      <a:r>
                        <a:rPr lang="en-US" sz="1800" b="0" i="0" dirty="0" smtClean="0">
                          <a:latin typeface="Century Gothic" charset="0"/>
                          <a:ea typeface="Century Gothic" charset="0"/>
                          <a:cs typeface="Century Gothic" charset="0"/>
                        </a:rPr>
                        <a:t>C</a:t>
                      </a:r>
                      <a:endParaRPr lang="en-US" sz="1800" b="0" i="0" dirty="0">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latin typeface="Century Gothic" charset="0"/>
                          <a:ea typeface="Century Gothic" charset="0"/>
                          <a:cs typeface="Century Gothic" charset="0"/>
                        </a:rPr>
                        <a:t>357</a:t>
                      </a:r>
                      <a:endParaRPr lang="en-US" sz="1800" b="0" i="0" dirty="0">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latin typeface="Century Gothic" charset="0"/>
                          <a:ea typeface="Century Gothic" charset="0"/>
                          <a:cs typeface="Century Gothic" charset="0"/>
                        </a:rPr>
                        <a:t>387</a:t>
                      </a:r>
                      <a:endParaRPr lang="en-US" sz="1800" b="0" i="0" dirty="0">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latin typeface="Century Gothic" charset="0"/>
                          <a:ea typeface="Century Gothic" charset="0"/>
                          <a:cs typeface="Century Gothic" charset="0"/>
                        </a:rPr>
                        <a:t>0.92</a:t>
                      </a:r>
                      <a:endParaRPr lang="en-US" sz="1800" b="0" i="0" dirty="0">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latin typeface="Century Gothic" charset="0"/>
                          <a:ea typeface="Century Gothic" charset="0"/>
                          <a:cs typeface="Century Gothic" charset="0"/>
                        </a:rPr>
                        <a:t>672</a:t>
                      </a:r>
                      <a:endParaRPr lang="en-US" sz="1800" b="0" i="0" dirty="0">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latin typeface="Century Gothic" charset="0"/>
                          <a:ea typeface="Century Gothic" charset="0"/>
                          <a:cs typeface="Century Gothic" charset="0"/>
                        </a:rPr>
                        <a:t>779</a:t>
                      </a:r>
                      <a:endParaRPr lang="en-US" sz="1800" b="0" i="0" dirty="0">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C73437"/>
                          </a:solidFill>
                          <a:latin typeface="Century Gothic" charset="0"/>
                          <a:ea typeface="Century Gothic" charset="0"/>
                          <a:cs typeface="Century Gothic" charset="0"/>
                        </a:rPr>
                        <a:t>0.86</a:t>
                      </a:r>
                      <a:endParaRPr lang="en-US" sz="1800" b="0" i="0" dirty="0">
                        <a:solidFill>
                          <a:srgbClr val="C73437"/>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2110">
                <a:tc>
                  <a:txBody>
                    <a:bodyPr/>
                    <a:lstStyle/>
                    <a:p>
                      <a:pPr algn="ctr"/>
                      <a:r>
                        <a:rPr lang="en-US" sz="1800" b="0" i="0" dirty="0" smtClean="0">
                          <a:latin typeface="Century Gothic" charset="0"/>
                          <a:ea typeface="Century Gothic" charset="0"/>
                          <a:cs typeface="Century Gothic" charset="0"/>
                        </a:rPr>
                        <a:t>D</a:t>
                      </a:r>
                      <a:endParaRPr lang="en-US" sz="1800" b="0" i="0" dirty="0">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2987</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dirty="0" smtClean="0">
                          <a:solidFill>
                            <a:srgbClr val="005A58"/>
                          </a:solidFill>
                          <a:latin typeface="Century Gothic" charset="0"/>
                          <a:ea typeface="Century Gothic" charset="0"/>
                          <a:cs typeface="Century Gothic" charset="0"/>
                        </a:rPr>
                        <a:t>3849</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C73437"/>
                          </a:solidFill>
                          <a:latin typeface="Century Gothic" charset="0"/>
                          <a:ea typeface="Century Gothic" charset="0"/>
                          <a:cs typeface="Century Gothic" charset="0"/>
                        </a:rPr>
                        <a:t>0.78</a:t>
                      </a:r>
                      <a:endParaRPr lang="en-US" sz="1800" b="0" i="0" dirty="0">
                        <a:solidFill>
                          <a:srgbClr val="C73437"/>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dirty="0" smtClean="0">
                          <a:solidFill>
                            <a:srgbClr val="005A58"/>
                          </a:solidFill>
                          <a:latin typeface="Century Gothic" charset="0"/>
                          <a:ea typeface="Century Gothic" charset="0"/>
                          <a:cs typeface="Century Gothic" charset="0"/>
                        </a:rPr>
                        <a:t>1361</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1088</a:t>
                      </a:r>
                      <a:endParaRPr lang="en-US" sz="1800" b="0" i="0" dirty="0">
                        <a:solidFill>
                          <a:srgbClr val="005A58"/>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C73437"/>
                          </a:solidFill>
                          <a:latin typeface="Century Gothic" charset="0"/>
                          <a:ea typeface="Century Gothic" charset="0"/>
                          <a:cs typeface="Century Gothic" charset="0"/>
                        </a:rPr>
                        <a:t>1.25</a:t>
                      </a:r>
                      <a:endParaRPr lang="en-US" sz="1800" b="0" i="0" dirty="0">
                        <a:solidFill>
                          <a:srgbClr val="C73437"/>
                        </a:solidFill>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0">
                <a:tc>
                  <a:txBody>
                    <a:bodyPr/>
                    <a:lstStyle/>
                    <a:p>
                      <a:pPr algn="ctr"/>
                      <a:r>
                        <a:rPr lang="en-US" sz="1800" b="0" i="0" dirty="0" smtClean="0">
                          <a:latin typeface="Century Gothic" charset="0"/>
                          <a:ea typeface="Century Gothic" charset="0"/>
                          <a:cs typeface="Century Gothic" charset="0"/>
                        </a:rPr>
                        <a:t>E</a:t>
                      </a:r>
                      <a:endParaRPr lang="en-US" sz="1800" b="0" i="0" dirty="0">
                        <a:latin typeface="Century Gothic" charset="0"/>
                        <a:ea typeface="Century Gothic" charset="0"/>
                        <a:cs typeface="Century Gothic" charset="0"/>
                      </a:endParaRP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4356</a:t>
                      </a: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4509</a:t>
                      </a: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0.97</a:t>
                      </a: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dirty="0" smtClean="0">
                          <a:solidFill>
                            <a:srgbClr val="005A58"/>
                          </a:solidFill>
                          <a:latin typeface="Century Gothic" charset="0"/>
                          <a:ea typeface="Century Gothic" charset="0"/>
                          <a:cs typeface="Century Gothic" charset="0"/>
                        </a:rPr>
                        <a:t>4254</a:t>
                      </a: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3970</a:t>
                      </a: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0" i="0" dirty="0" smtClean="0">
                          <a:solidFill>
                            <a:srgbClr val="005A58"/>
                          </a:solidFill>
                          <a:latin typeface="Century Gothic" charset="0"/>
                          <a:ea typeface="Century Gothic" charset="0"/>
                          <a:cs typeface="Century Gothic" charset="0"/>
                        </a:rPr>
                        <a:t>1.07</a:t>
                      </a:r>
                    </a:p>
                  </a:txBody>
                  <a:tcPr marL="98862" marR="98862" marT="50909" marB="5090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6"/>
                  </a:ext>
                </a:extLst>
              </a:tr>
            </a:tbl>
          </a:graphicData>
        </a:graphic>
      </p:graphicFrame>
      <p:sp>
        <p:nvSpPr>
          <p:cNvPr id="27720" name="TextBox 4"/>
          <p:cNvSpPr txBox="1">
            <a:spLocks noChangeArrowheads="1"/>
          </p:cNvSpPr>
          <p:nvPr/>
        </p:nvSpPr>
        <p:spPr bwMode="auto">
          <a:xfrm>
            <a:off x="458788" y="1752600"/>
            <a:ext cx="9300528" cy="841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Calibri"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Calibri"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9pPr>
          </a:lstStyle>
          <a:p>
            <a:pPr eaLnBrk="1" hangingPunct="1">
              <a:spcBef>
                <a:spcPct val="0"/>
              </a:spcBef>
              <a:spcAft>
                <a:spcPct val="0"/>
              </a:spcAft>
              <a:buClrTx/>
              <a:buFontTx/>
              <a:buNone/>
            </a:pPr>
            <a:r>
              <a:rPr lang="en-US" altLang="en-US" sz="2400" b="1" dirty="0" smtClean="0">
                <a:solidFill>
                  <a:prstClr val="black">
                    <a:lumMod val="65000"/>
                    <a:lumOff val="35000"/>
                  </a:prstClr>
                </a:solidFill>
                <a:latin typeface="Century Gothic" charset="0"/>
                <a:ea typeface="Century Gothic" charset="0"/>
                <a:cs typeface="Century Gothic" charset="0"/>
              </a:rPr>
              <a:t>Data accuracy </a:t>
            </a:r>
            <a:r>
              <a:rPr lang="en-US" altLang="en-US" sz="2400" b="1" dirty="0">
                <a:solidFill>
                  <a:prstClr val="black">
                    <a:lumMod val="65000"/>
                    <a:lumOff val="35000"/>
                  </a:prstClr>
                </a:solidFill>
                <a:latin typeface="Century Gothic" charset="0"/>
                <a:ea typeface="Century Gothic" charset="0"/>
                <a:cs typeface="Century Gothic" charset="0"/>
              </a:rPr>
              <a:t>by </a:t>
            </a:r>
            <a:r>
              <a:rPr lang="en-US" altLang="en-US" sz="2400" b="1" dirty="0" smtClean="0">
                <a:solidFill>
                  <a:prstClr val="black">
                    <a:lumMod val="65000"/>
                    <a:lumOff val="35000"/>
                  </a:prstClr>
                </a:solidFill>
                <a:latin typeface="Century Gothic" charset="0"/>
                <a:ea typeface="Century Gothic" charset="0"/>
                <a:cs typeface="Century Gothic" charset="0"/>
              </a:rPr>
              <a:t>district </a:t>
            </a:r>
          </a:p>
          <a:p>
            <a:pPr eaLnBrk="1" hangingPunct="1">
              <a:spcBef>
                <a:spcPct val="0"/>
              </a:spcBef>
              <a:spcAft>
                <a:spcPct val="0"/>
              </a:spcAft>
              <a:buClrTx/>
              <a:buFontTx/>
              <a:buNone/>
            </a:pPr>
            <a:r>
              <a:rPr lang="en-US" altLang="en-US" sz="2400" dirty="0" smtClean="0">
                <a:solidFill>
                  <a:prstClr val="black">
                    <a:lumMod val="65000"/>
                    <a:lumOff val="35000"/>
                  </a:prstClr>
                </a:solidFill>
                <a:latin typeface="Century Gothic" charset="0"/>
                <a:ea typeface="Century Gothic" charset="0"/>
                <a:cs typeface="Century Gothic" charset="0"/>
              </a:rPr>
              <a:t>Indicators flagged in </a:t>
            </a:r>
            <a:r>
              <a:rPr lang="en-US" altLang="en-US" sz="2400" dirty="0" smtClean="0">
                <a:solidFill>
                  <a:srgbClr val="C73437"/>
                </a:solidFill>
                <a:latin typeface="Century Gothic" charset="0"/>
                <a:ea typeface="Century Gothic" charset="0"/>
                <a:cs typeface="Century Gothic" charset="0"/>
              </a:rPr>
              <a:t>red</a:t>
            </a:r>
            <a:r>
              <a:rPr lang="en-US" altLang="en-US" sz="2400" dirty="0" smtClean="0">
                <a:solidFill>
                  <a:srgbClr val="FF0000"/>
                </a:solidFill>
                <a:latin typeface="Century Gothic" charset="0"/>
                <a:ea typeface="Century Gothic" charset="0"/>
                <a:cs typeface="Century Gothic" charset="0"/>
              </a:rPr>
              <a:t> </a:t>
            </a:r>
            <a:r>
              <a:rPr lang="en-US" altLang="en-US" sz="2400" dirty="0" smtClean="0">
                <a:solidFill>
                  <a:prstClr val="black">
                    <a:lumMod val="65000"/>
                    <a:lumOff val="35000"/>
                  </a:prstClr>
                </a:solidFill>
                <a:latin typeface="Century Gothic" charset="0"/>
                <a:ea typeface="Century Gothic" charset="0"/>
                <a:cs typeface="Century Gothic" charset="0"/>
              </a:rPr>
              <a:t>are </a:t>
            </a:r>
            <a:r>
              <a:rPr lang="en-US" altLang="en-US" sz="2400" dirty="0">
                <a:solidFill>
                  <a:prstClr val="black">
                    <a:lumMod val="65000"/>
                    <a:lumOff val="35000"/>
                  </a:prstClr>
                </a:solidFill>
                <a:latin typeface="Century Gothic" charset="0"/>
                <a:ea typeface="Century Gothic" charset="0"/>
                <a:cs typeface="Century Gothic" charset="0"/>
              </a:rPr>
              <a:t>verification factors ≥ ±10% of </a:t>
            </a:r>
            <a:r>
              <a:rPr lang="en-US" altLang="en-US" sz="2400" dirty="0" smtClean="0">
                <a:solidFill>
                  <a:prstClr val="black">
                    <a:lumMod val="65000"/>
                    <a:lumOff val="35000"/>
                  </a:prstClr>
                </a:solidFill>
                <a:latin typeface="Century Gothic" charset="0"/>
                <a:ea typeface="Century Gothic" charset="0"/>
                <a:cs typeface="Century Gothic" charset="0"/>
              </a:rPr>
              <a:t>1.</a:t>
            </a:r>
            <a:endParaRPr lang="en-US" altLang="en-US" sz="2400" dirty="0">
              <a:latin typeface="Century Gothic" charset="0"/>
              <a:ea typeface="Century Gothic" charset="0"/>
              <a:cs typeface="Century Gothic"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4472112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79822" y="518631"/>
            <a:ext cx="9753600" cy="430887"/>
          </a:xfrm>
        </p:spPr>
        <p:txBody>
          <a:bodyPr/>
          <a:lstStyle/>
          <a:p>
            <a:r>
              <a:rPr lang="en-US" altLang="en-US" dirty="0" smtClean="0"/>
              <a:t>Verification Factors Plotted Graphically </a:t>
            </a:r>
            <a:r>
              <a:rPr lang="en-US" altLang="en-US" sz="1400" dirty="0" smtClean="0"/>
              <a:t>DT: Is this animated? See notes.</a:t>
            </a:r>
            <a:r>
              <a:rPr lang="en-US" altLang="en-US" dirty="0" smtClean="0"/>
              <a:t> </a:t>
            </a:r>
          </a:p>
        </p:txBody>
      </p:sp>
      <p:pic>
        <p:nvPicPr>
          <p:cNvPr id="23555"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839" t="3443" r="2183" b="2400"/>
          <a:stretch/>
        </p:blipFill>
        <p:spPr bwMode="auto">
          <a:xfrm>
            <a:off x="1742440" y="2220277"/>
            <a:ext cx="6553200" cy="39624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5" name="Straight Connector 4"/>
          <p:cNvCxnSpPr/>
          <p:nvPr/>
        </p:nvCxnSpPr>
        <p:spPr>
          <a:xfrm>
            <a:off x="2287429" y="4011296"/>
            <a:ext cx="5855811"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7" name="Right Arrow 6"/>
          <p:cNvSpPr/>
          <p:nvPr/>
        </p:nvSpPr>
        <p:spPr>
          <a:xfrm>
            <a:off x="345599" y="3896678"/>
            <a:ext cx="1941830" cy="645900"/>
          </a:xfrm>
          <a:prstGeom prst="rightArrow">
            <a:avLst/>
          </a:prstGeom>
          <a:solidFill>
            <a:srgbClr val="C73437"/>
          </a:soli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r>
              <a:rPr lang="en-US" sz="1600" b="1" dirty="0">
                <a:solidFill>
                  <a:schemeClr val="bg1"/>
                </a:solidFill>
                <a:latin typeface="Century Gothic" charset="0"/>
                <a:ea typeface="Century Gothic" charset="0"/>
                <a:cs typeface="Century Gothic" charset="0"/>
              </a:rPr>
              <a:t>over-reported</a:t>
            </a:r>
          </a:p>
        </p:txBody>
      </p:sp>
      <p:cxnSp>
        <p:nvCxnSpPr>
          <p:cNvPr id="8" name="Straight Connector 7"/>
          <p:cNvCxnSpPr/>
          <p:nvPr/>
        </p:nvCxnSpPr>
        <p:spPr>
          <a:xfrm>
            <a:off x="2287429" y="3570500"/>
            <a:ext cx="5855811" cy="0"/>
          </a:xfrm>
          <a:prstGeom prst="line">
            <a:avLst/>
          </a:prstGeom>
          <a:ln w="57150">
            <a:solidFill>
              <a:srgbClr val="C00000"/>
            </a:solidFill>
          </a:ln>
        </p:spPr>
        <p:style>
          <a:lnRef idx="1">
            <a:schemeClr val="accent1"/>
          </a:lnRef>
          <a:fillRef idx="0">
            <a:schemeClr val="accent1"/>
          </a:fillRef>
          <a:effectRef idx="0">
            <a:schemeClr val="accent1"/>
          </a:effectRef>
          <a:fontRef idx="minor">
            <a:schemeClr val="tx1"/>
          </a:fontRef>
        </p:style>
      </p:cxnSp>
      <p:sp>
        <p:nvSpPr>
          <p:cNvPr id="6" name="Left Arrow 5"/>
          <p:cNvSpPr/>
          <p:nvPr/>
        </p:nvSpPr>
        <p:spPr>
          <a:xfrm>
            <a:off x="7772400" y="3048000"/>
            <a:ext cx="2123440" cy="696278"/>
          </a:xfrm>
          <a:prstGeom prst="leftArrow">
            <a:avLst/>
          </a:prstGeom>
          <a:solidFill>
            <a:srgbClr val="C73437"/>
          </a:solidFill>
          <a:ln>
            <a:noFill/>
          </a:ln>
        </p:spPr>
        <p:style>
          <a:lnRef idx="2">
            <a:schemeClr val="accent1">
              <a:shade val="50000"/>
            </a:schemeClr>
          </a:lnRef>
          <a:fillRef idx="1">
            <a:schemeClr val="accent1"/>
          </a:fillRef>
          <a:effectRef idx="0">
            <a:schemeClr val="accent1"/>
          </a:effectRef>
          <a:fontRef idx="minor">
            <a:schemeClr val="lt1"/>
          </a:fontRef>
        </p:style>
        <p:txBody>
          <a:bodyPr lIns="101882" tIns="50941" rIns="101882" bIns="50941" anchor="ctr"/>
          <a:lstStyle/>
          <a:p>
            <a:pPr algn="ctr">
              <a:defRPr/>
            </a:pPr>
            <a:r>
              <a:rPr lang="en-US" sz="1600" b="1" dirty="0">
                <a:solidFill>
                  <a:schemeClr val="bg1"/>
                </a:solidFill>
                <a:latin typeface="Century Gothic" charset="0"/>
                <a:ea typeface="Century Gothic" charset="0"/>
                <a:cs typeface="Century Gothic" charset="0"/>
              </a:rPr>
              <a:t>underreported</a:t>
            </a:r>
          </a:p>
        </p:txBody>
      </p:sp>
      <p:sp>
        <p:nvSpPr>
          <p:cNvPr id="2" name="Slide Number Placeholder 1"/>
          <p:cNvSpPr>
            <a:spLocks noGrp="1"/>
          </p:cNvSpPr>
          <p:nvPr>
            <p:ph type="sldNum" sz="quarter" idx="7"/>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15620387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p:cTn id="7" dur="500" fill="hold"/>
                                        <p:tgtEl>
                                          <p:spTgt spid="8"/>
                                        </p:tgtEl>
                                        <p:attrNameLst>
                                          <p:attrName>ppt_w</p:attrName>
                                        </p:attrNameLst>
                                      </p:cBhvr>
                                      <p:tavLst>
                                        <p:tav tm="0">
                                          <p:val>
                                            <p:fltVal val="0"/>
                                          </p:val>
                                        </p:tav>
                                        <p:tav tm="100000">
                                          <p:val>
                                            <p:strVal val="#ppt_w"/>
                                          </p:val>
                                        </p:tav>
                                      </p:tavLst>
                                    </p:anim>
                                    <p:anim calcmode="lin" valueType="num">
                                      <p:cBhvr>
                                        <p:cTn id="8" dur="500" fill="hold"/>
                                        <p:tgtEl>
                                          <p:spTgt spid="8"/>
                                        </p:tgtEl>
                                        <p:attrNameLst>
                                          <p:attrName>ppt_h</p:attrName>
                                        </p:attrNameLst>
                                      </p:cBhvr>
                                      <p:tavLst>
                                        <p:tav tm="0">
                                          <p:val>
                                            <p:fltVal val="0"/>
                                          </p:val>
                                        </p:tav>
                                        <p:tav tm="100000">
                                          <p:val>
                                            <p:strVal val="#ppt_h"/>
                                          </p:val>
                                        </p:tav>
                                      </p:tavLst>
                                    </p:anim>
                                    <p:animEffect transition="in" filter="fade">
                                      <p:cBhvr>
                                        <p:cTn id="9" dur="500"/>
                                        <p:tgtEl>
                                          <p:spTgt spid="8"/>
                                        </p:tgtEl>
                                      </p:cBhvr>
                                    </p:animEffect>
                                  </p:childTnLst>
                                </p:cTn>
                              </p:par>
                              <p:par>
                                <p:cTn id="10" presetID="53" presetClass="entr" presetSubtype="16"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53" presetClass="entr" presetSubtype="16" fill="hold" grpId="0" nodeType="clickEffect">
                                  <p:stCondLst>
                                    <p:cond delay="0"/>
                                  </p:stCondLst>
                                  <p:childTnLst>
                                    <p:set>
                                      <p:cBhvr>
                                        <p:cTn id="25" dur="1" fill="hold">
                                          <p:stCondLst>
                                            <p:cond delay="0"/>
                                          </p:stCondLst>
                                        </p:cTn>
                                        <p:tgtEl>
                                          <p:spTgt spid="7"/>
                                        </p:tgtEl>
                                        <p:attrNameLst>
                                          <p:attrName>style.visibility</p:attrName>
                                        </p:attrNameLst>
                                      </p:cBhvr>
                                      <p:to>
                                        <p:strVal val="visible"/>
                                      </p:to>
                                    </p:set>
                                    <p:anim calcmode="lin" valueType="num">
                                      <p:cBhvr>
                                        <p:cTn id="26" dur="500" fill="hold"/>
                                        <p:tgtEl>
                                          <p:spTgt spid="7"/>
                                        </p:tgtEl>
                                        <p:attrNameLst>
                                          <p:attrName>ppt_w</p:attrName>
                                        </p:attrNameLst>
                                      </p:cBhvr>
                                      <p:tavLst>
                                        <p:tav tm="0">
                                          <p:val>
                                            <p:fltVal val="0"/>
                                          </p:val>
                                        </p:tav>
                                        <p:tav tm="100000">
                                          <p:val>
                                            <p:strVal val="#ppt_w"/>
                                          </p:val>
                                        </p:tav>
                                      </p:tavLst>
                                    </p:anim>
                                    <p:anim calcmode="lin" valueType="num">
                                      <p:cBhvr>
                                        <p:cTn id="27" dur="500" fill="hold"/>
                                        <p:tgtEl>
                                          <p:spTgt spid="7"/>
                                        </p:tgtEl>
                                        <p:attrNameLst>
                                          <p:attrName>ppt_h</p:attrName>
                                        </p:attrNameLst>
                                      </p:cBhvr>
                                      <p:tavLst>
                                        <p:tav tm="0">
                                          <p:val>
                                            <p:fltVal val="0"/>
                                          </p:val>
                                        </p:tav>
                                        <p:tav tm="100000">
                                          <p:val>
                                            <p:strVal val="#ppt_h"/>
                                          </p:val>
                                        </p:tav>
                                      </p:tavLst>
                                    </p:anim>
                                    <p:animEffect transition="in" filter="fade">
                                      <p:cBhvr>
                                        <p:cTn id="28"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6"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609600" y="281226"/>
            <a:ext cx="8686800" cy="861774"/>
          </a:xfrm>
        </p:spPr>
        <p:txBody>
          <a:bodyPr/>
          <a:lstStyle/>
          <a:p>
            <a:pPr algn="l" eaLnBrk="1" hangingPunct="1"/>
            <a:r>
              <a:rPr lang="en-US" altLang="en-US" dirty="0" smtClean="0"/>
              <a:t>Monitoring Data Quality Assessment  </a:t>
            </a:r>
            <a:br>
              <a:rPr lang="en-US" altLang="en-US" dirty="0" smtClean="0"/>
            </a:br>
            <a:r>
              <a:rPr lang="en-US" altLang="en-US" dirty="0" smtClean="0"/>
              <a:t>Results over Time</a:t>
            </a:r>
          </a:p>
        </p:txBody>
      </p:sp>
      <p:sp>
        <p:nvSpPr>
          <p:cNvPr id="5" name="Content Placeholder 2"/>
          <p:cNvSpPr txBox="1">
            <a:spLocks/>
          </p:cNvSpPr>
          <p:nvPr/>
        </p:nvSpPr>
        <p:spPr>
          <a:xfrm>
            <a:off x="585439" y="1905000"/>
            <a:ext cx="3253740" cy="3877985"/>
          </a:xfrm>
          <a:prstGeom prst="rect">
            <a:avLst/>
          </a:prstGeom>
          <a:solidFill>
            <a:schemeClr val="bg2">
              <a:lumMod val="10000"/>
              <a:lumOff val="90000"/>
            </a:schemeClr>
          </a:solidFill>
        </p:spPr>
        <p:txBody>
          <a:bodyPr wrap="square" lIns="0" tIns="0" rIns="0" bIns="0" rtlCol="0">
            <a:spAutoFit/>
          </a:bodyPr>
          <a:lstStyle>
            <a:lvl1pPr marL="0">
              <a:defRPr b="0" i="0">
                <a:solidFill>
                  <a:schemeClr val="tx1"/>
                </a:solidFill>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a:defRPr/>
            </a:pPr>
            <a:r>
              <a:rPr lang="en-US" sz="2800" kern="0" dirty="0" smtClean="0">
                <a:latin typeface="Century Gothic" panose="020B0502020202020204" pitchFamily="34" charset="0"/>
              </a:rPr>
              <a:t>You can use a line graph to plot verification factors over time to show improvements or other changes. This can guide future planning and action</a:t>
            </a:r>
            <a:r>
              <a:rPr lang="en-US" sz="2800" kern="0" dirty="0" smtClean="0"/>
              <a:t>.</a:t>
            </a:r>
          </a:p>
        </p:txBody>
      </p:sp>
      <p:pic>
        <p:nvPicPr>
          <p:cNvPr id="6" name="Picture 4"/>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l="1361" t="3224" r="3188" b="4323"/>
          <a:stretch/>
        </p:blipFill>
        <p:spPr bwMode="auto">
          <a:xfrm>
            <a:off x="4454689" y="1927204"/>
            <a:ext cx="5375111" cy="3559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Slide Number Placeholder 1"/>
          <p:cNvSpPr>
            <a:spLocks noGrp="1"/>
          </p:cNvSpPr>
          <p:nvPr>
            <p:ph type="sldNum" sz="quarter" idx="7"/>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39780785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48640" y="457200"/>
            <a:ext cx="9052560" cy="430887"/>
          </a:xfrm>
        </p:spPr>
        <p:txBody>
          <a:bodyPr/>
          <a:lstStyle/>
          <a:p>
            <a:pPr eaLnBrk="1" hangingPunct="1"/>
            <a:r>
              <a:rPr lang="en-US" altLang="en-US" dirty="0" smtClean="0"/>
              <a:t>Internal Consistency: Outliers</a:t>
            </a:r>
          </a:p>
        </p:txBody>
      </p:sp>
      <p:graphicFrame>
        <p:nvGraphicFramePr>
          <p:cNvPr id="7" name="Content Placeholder 3"/>
          <p:cNvGraphicFramePr>
            <a:graphicFrameLocks/>
          </p:cNvGraphicFramePr>
          <p:nvPr>
            <p:extLst>
              <p:ext uri="{D42A27DB-BD31-4B8C-83A1-F6EECF244321}">
                <p14:modId xmlns:p14="http://schemas.microsoft.com/office/powerpoint/2010/main" val="369701657"/>
              </p:ext>
            </p:extLst>
          </p:nvPr>
        </p:nvGraphicFramePr>
        <p:xfrm>
          <a:off x="-1" y="1447800"/>
          <a:ext cx="10058401" cy="6324600"/>
        </p:xfrm>
        <a:graphic>
          <a:graphicData uri="http://schemas.openxmlformats.org/drawingml/2006/table">
            <a:tbl>
              <a:tblPr firstRow="1" bandRow="1">
                <a:tableStyleId>{5C22544A-7EE6-4342-B048-85BDC9FD1C3A}</a:tableStyleId>
              </a:tblPr>
              <a:tblGrid>
                <a:gridCol w="1599855">
                  <a:extLst>
                    <a:ext uri="{9D8B030D-6E8A-4147-A177-3AD203B41FA5}">
                      <a16:colId xmlns:a16="http://schemas.microsoft.com/office/drawing/2014/main" val="20000"/>
                    </a:ext>
                  </a:extLst>
                </a:gridCol>
                <a:gridCol w="2354158">
                  <a:extLst>
                    <a:ext uri="{9D8B030D-6E8A-4147-A177-3AD203B41FA5}">
                      <a16:colId xmlns:a16="http://schemas.microsoft.com/office/drawing/2014/main" val="20001"/>
                    </a:ext>
                  </a:extLst>
                </a:gridCol>
                <a:gridCol w="2203603">
                  <a:extLst>
                    <a:ext uri="{9D8B030D-6E8A-4147-A177-3AD203B41FA5}">
                      <a16:colId xmlns:a16="http://schemas.microsoft.com/office/drawing/2014/main" val="20002"/>
                    </a:ext>
                  </a:extLst>
                </a:gridCol>
                <a:gridCol w="3900785">
                  <a:extLst>
                    <a:ext uri="{9D8B030D-6E8A-4147-A177-3AD203B41FA5}">
                      <a16:colId xmlns:a16="http://schemas.microsoft.com/office/drawing/2014/main" val="20003"/>
                    </a:ext>
                  </a:extLst>
                </a:gridCol>
              </a:tblGrid>
              <a:tr h="549903">
                <a:tc rowSpan="2">
                  <a:txBody>
                    <a:bodyPr/>
                    <a:lstStyle/>
                    <a:p>
                      <a:pPr algn="ctr"/>
                      <a:r>
                        <a:rPr lang="en-US" sz="2000" b="1" i="0" dirty="0" smtClean="0">
                          <a:latin typeface="Century Gothic" charset="0"/>
                          <a:ea typeface="Century Gothic" charset="0"/>
                          <a:cs typeface="Century Gothic" charset="0"/>
                        </a:rPr>
                        <a:t>Metric</a:t>
                      </a:r>
                      <a:endParaRPr lang="en-US" sz="2000" b="1" i="0" dirty="0">
                        <a:latin typeface="Century Gothic" charset="0"/>
                        <a:ea typeface="Century Gothic" charset="0"/>
                        <a:cs typeface="Century Gothic" charset="0"/>
                      </a:endParaRPr>
                    </a:p>
                  </a:txBody>
                  <a:tcPr marL="91456" marR="91456" marT="45688" marB="4568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rowSpan="2">
                  <a:txBody>
                    <a:bodyPr/>
                    <a:lstStyle/>
                    <a:p>
                      <a:pPr algn="ctr"/>
                      <a:r>
                        <a:rPr lang="en-US" sz="2000" b="1" i="0" dirty="0" smtClean="0">
                          <a:latin typeface="Century Gothic" charset="0"/>
                          <a:ea typeface="Century Gothic" charset="0"/>
                          <a:cs typeface="Century Gothic" charset="0"/>
                        </a:rPr>
                        <a:t>Severity</a:t>
                      </a:r>
                      <a:endParaRPr lang="en-US" sz="2000" b="1" i="0" dirty="0">
                        <a:latin typeface="Century Gothic" charset="0"/>
                        <a:ea typeface="Century Gothic" charset="0"/>
                        <a:cs typeface="Century Gothic" charset="0"/>
                      </a:endParaRPr>
                    </a:p>
                  </a:txBody>
                  <a:tcPr marL="91456" marR="91456" marT="45688" marB="4568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gridSpan="2">
                  <a:txBody>
                    <a:bodyPr/>
                    <a:lstStyle/>
                    <a:p>
                      <a:pPr algn="ctr"/>
                      <a:r>
                        <a:rPr lang="en-US" sz="2000" b="1" i="0" dirty="0" smtClean="0">
                          <a:latin typeface="Century Gothic" charset="0"/>
                          <a:ea typeface="Century Gothic" charset="0"/>
                          <a:cs typeface="Century Gothic" charset="0"/>
                        </a:rPr>
                        <a:t>Definition</a:t>
                      </a:r>
                      <a:endParaRPr lang="en-US" sz="2000" b="1" i="0" dirty="0">
                        <a:latin typeface="Century Gothic" charset="0"/>
                        <a:ea typeface="Century Gothic" charset="0"/>
                        <a:cs typeface="Century Gothic" charset="0"/>
                      </a:endParaRPr>
                    </a:p>
                  </a:txBody>
                  <a:tcPr marL="91456" marR="91456" marT="45688" marB="4568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hMerge="1">
                  <a:txBody>
                    <a:bodyPr/>
                    <a:lstStyle/>
                    <a:p>
                      <a:endParaRPr lang="en-US"/>
                    </a:p>
                  </a:txBody>
                  <a:tcPr/>
                </a:tc>
                <a:extLst>
                  <a:ext uri="{0D108BD9-81ED-4DB2-BD59-A6C34878D82A}">
                    <a16:rowId xmlns:a16="http://schemas.microsoft.com/office/drawing/2014/main" val="10000"/>
                  </a:ext>
                </a:extLst>
              </a:tr>
              <a:tr h="549903">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vMerge="1">
                  <a:txBody>
                    <a:bodyPr/>
                    <a:lstStyle/>
                    <a:p>
                      <a:pPr algn="ctr"/>
                      <a:endParaRPr lang="en-US" sz="1800" b="1" dirty="0">
                        <a:solidFill>
                          <a:schemeClr val="tx1"/>
                        </a:solidFill>
                      </a:endParaRPr>
                    </a:p>
                  </a:txBody>
                  <a:tcPr marL="91445" marR="91445" marT="45705" marB="4570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solidFill>
                  </a:tcPr>
                </a:tc>
                <a:tc>
                  <a:txBody>
                    <a:bodyPr/>
                    <a:lstStyle/>
                    <a:p>
                      <a:pPr algn="ctr"/>
                      <a:r>
                        <a:rPr lang="en-US" sz="2000" b="1" i="0" dirty="0" smtClean="0">
                          <a:solidFill>
                            <a:schemeClr val="bg1"/>
                          </a:solidFill>
                          <a:latin typeface="Century Gothic" charset="0"/>
                          <a:ea typeface="Century Gothic" charset="0"/>
                          <a:cs typeface="Century Gothic" charset="0"/>
                        </a:rPr>
                        <a:t>National Level</a:t>
                      </a:r>
                      <a:endParaRPr lang="en-US" sz="2000" b="1" i="0" dirty="0">
                        <a:solidFill>
                          <a:schemeClr val="bg1"/>
                        </a:solidFill>
                        <a:latin typeface="Century Gothic" charset="0"/>
                        <a:ea typeface="Century Gothic" charset="0"/>
                        <a:cs typeface="Century Gothic" charset="0"/>
                      </a:endParaRPr>
                    </a:p>
                  </a:txBody>
                  <a:tcPr marL="91456" marR="91456" marT="45688" marB="4568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2000" b="1" i="0" dirty="0" smtClean="0">
                          <a:solidFill>
                            <a:schemeClr val="bg1"/>
                          </a:solidFill>
                          <a:latin typeface="Century Gothic" charset="0"/>
                          <a:ea typeface="Century Gothic" charset="0"/>
                          <a:cs typeface="Century Gothic" charset="0"/>
                        </a:rPr>
                        <a:t>Subnational Level</a:t>
                      </a:r>
                      <a:endParaRPr lang="en-US" sz="2000" b="1" i="0" dirty="0">
                        <a:solidFill>
                          <a:schemeClr val="bg1"/>
                        </a:solidFill>
                        <a:latin typeface="Century Gothic" charset="0"/>
                        <a:ea typeface="Century Gothic" charset="0"/>
                        <a:cs typeface="Century Gothic" charset="0"/>
                      </a:endParaRPr>
                    </a:p>
                  </a:txBody>
                  <a:tcPr marL="91456" marR="91456" marT="45688" marB="4568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extLst>
                  <a:ext uri="{0D108BD9-81ED-4DB2-BD59-A6C34878D82A}">
                    <a16:rowId xmlns:a16="http://schemas.microsoft.com/office/drawing/2014/main" val="10001"/>
                  </a:ext>
                </a:extLst>
              </a:tr>
              <a:tr h="2199897">
                <a:tc rowSpan="2">
                  <a:txBody>
                    <a:bodyPr/>
                    <a:lstStyle/>
                    <a:p>
                      <a:pPr algn="ctr"/>
                      <a:r>
                        <a:rPr lang="en-US" sz="2000" b="1" i="0" dirty="0" smtClean="0">
                          <a:latin typeface="Century Gothic" charset="0"/>
                          <a:ea typeface="Century Gothic" charset="0"/>
                          <a:cs typeface="Century Gothic" charset="0"/>
                        </a:rPr>
                        <a:t>Outliers</a:t>
                      </a:r>
                      <a:r>
                        <a:rPr lang="en-US" sz="1800" b="0" i="0" dirty="0" smtClean="0">
                          <a:latin typeface="Century Gothic" charset="0"/>
                          <a:ea typeface="Century Gothic" charset="0"/>
                          <a:cs typeface="Century Gothic" charset="0"/>
                        </a:rPr>
                        <a:t/>
                      </a:r>
                      <a:br>
                        <a:rPr lang="en-US" sz="1800" b="0" i="0" dirty="0" smtClean="0">
                          <a:latin typeface="Century Gothic" charset="0"/>
                          <a:ea typeface="Century Gothic" charset="0"/>
                          <a:cs typeface="Century Gothic" charset="0"/>
                        </a:rPr>
                      </a:br>
                      <a:r>
                        <a:rPr lang="en-US" sz="1800" b="0" i="0" dirty="0" smtClean="0">
                          <a:latin typeface="Century Gothic" charset="0"/>
                          <a:ea typeface="Century Gothic" charset="0"/>
                          <a:cs typeface="Century Gothic" charset="0"/>
                        </a:rPr>
                        <a:t/>
                      </a:r>
                      <a:br>
                        <a:rPr lang="en-US" sz="1800" b="0" i="0" dirty="0" smtClean="0">
                          <a:latin typeface="Century Gothic" charset="0"/>
                          <a:ea typeface="Century Gothic" charset="0"/>
                          <a:cs typeface="Century Gothic" charset="0"/>
                        </a:rPr>
                      </a:br>
                      <a:r>
                        <a:rPr lang="en-US" sz="1800" b="0" i="0" dirty="0" smtClean="0">
                          <a:latin typeface="Century Gothic" charset="0"/>
                          <a:ea typeface="Century Gothic" charset="0"/>
                          <a:cs typeface="Century Gothic" charset="0"/>
                        </a:rPr>
                        <a:t>(Analyze</a:t>
                      </a:r>
                      <a:r>
                        <a:rPr lang="en-US" sz="1800" b="0" i="0" baseline="0" dirty="0" smtClean="0">
                          <a:latin typeface="Century Gothic" charset="0"/>
                          <a:ea typeface="Century Gothic" charset="0"/>
                          <a:cs typeface="Century Gothic" charset="0"/>
                        </a:rPr>
                        <a:t> each indicator separately.)</a:t>
                      </a:r>
                      <a:endParaRPr lang="en-US" sz="1800" b="0" i="0" dirty="0" smtClean="0">
                        <a:latin typeface="Century Gothic" charset="0"/>
                        <a:ea typeface="Century Gothic" charset="0"/>
                        <a:cs typeface="Century Gothic" charset="0"/>
                      </a:endParaRPr>
                    </a:p>
                  </a:txBody>
                  <a:tcPr marL="91456" marR="91456" marT="45688" marB="4568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i="0" dirty="0" smtClean="0">
                          <a:latin typeface="Century Gothic" charset="0"/>
                          <a:ea typeface="Century Gothic" charset="0"/>
                          <a:cs typeface="Century Gothic" charset="0"/>
                        </a:rPr>
                        <a:t>Extreme</a:t>
                      </a:r>
                      <a:r>
                        <a:rPr lang="en-US" sz="1800" b="0" i="0" dirty="0" smtClean="0">
                          <a:latin typeface="Century Gothic" charset="0"/>
                          <a:ea typeface="Century Gothic" charset="0"/>
                          <a:cs typeface="Century Gothic" charset="0"/>
                        </a:rPr>
                        <a:t/>
                      </a:r>
                      <a:br>
                        <a:rPr lang="en-US" sz="1800" b="0" i="0" dirty="0" smtClean="0">
                          <a:latin typeface="Century Gothic" charset="0"/>
                          <a:ea typeface="Century Gothic" charset="0"/>
                          <a:cs typeface="Century Gothic" charset="0"/>
                        </a:rPr>
                      </a:br>
                      <a:r>
                        <a:rPr lang="en-US" sz="1800" b="0" i="0" dirty="0" smtClean="0">
                          <a:latin typeface="Century Gothic" charset="0"/>
                          <a:ea typeface="Century Gothic" charset="0"/>
                          <a:cs typeface="Century Gothic" charset="0"/>
                        </a:rPr>
                        <a:t/>
                      </a:r>
                      <a:br>
                        <a:rPr lang="en-US" sz="1800" b="0" i="0" dirty="0" smtClean="0">
                          <a:latin typeface="Century Gothic" charset="0"/>
                          <a:ea typeface="Century Gothic" charset="0"/>
                          <a:cs typeface="Century Gothic" charset="0"/>
                        </a:rPr>
                      </a:br>
                      <a:r>
                        <a:rPr lang="en-US" sz="1800" b="0" i="0" dirty="0" smtClean="0">
                          <a:latin typeface="Century Gothic" charset="0"/>
                          <a:ea typeface="Century Gothic" charset="0"/>
                          <a:cs typeface="Century Gothic" charset="0"/>
                        </a:rPr>
                        <a:t>(At least 3 standard deviations</a:t>
                      </a:r>
                      <a:r>
                        <a:rPr lang="en-US" sz="1800" b="0" i="0" baseline="0" dirty="0" smtClean="0">
                          <a:latin typeface="Century Gothic" charset="0"/>
                          <a:ea typeface="Century Gothic" charset="0"/>
                          <a:cs typeface="Century Gothic" charset="0"/>
                        </a:rPr>
                        <a:t> from the mean)</a:t>
                      </a:r>
                      <a:endParaRPr lang="en-US" sz="1800" b="0" i="0" dirty="0" smtClean="0">
                        <a:latin typeface="Century Gothic" charset="0"/>
                        <a:ea typeface="Century Gothic" charset="0"/>
                        <a:cs typeface="Century Gothic" charset="0"/>
                      </a:endParaRPr>
                    </a:p>
                  </a:txBody>
                  <a:tcPr marL="91456" marR="91456" marT="45688" marB="4568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 of monthly subnational unit values that are extreme outliers</a:t>
                      </a:r>
                      <a:endParaRPr lang="en-US" sz="1800" b="0" i="0" dirty="0">
                        <a:latin typeface="Century Gothic" charset="0"/>
                        <a:ea typeface="Century Gothic" charset="0"/>
                        <a:cs typeface="Century Gothic" charset="0"/>
                      </a:endParaRPr>
                    </a:p>
                  </a:txBody>
                  <a:tcPr marL="91456" marR="91456" marT="45688" marB="4568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dirty="0" smtClean="0">
                          <a:latin typeface="Century Gothic" charset="0"/>
                          <a:ea typeface="Century Gothic" charset="0"/>
                          <a:cs typeface="Century Gothic" charset="0"/>
                        </a:rPr>
                        <a:t># (%) of subnational units in which ≥1</a:t>
                      </a:r>
                      <a:r>
                        <a:rPr lang="en-US" sz="1800" b="0" i="0" baseline="0" dirty="0" smtClean="0">
                          <a:latin typeface="Century Gothic" charset="0"/>
                          <a:ea typeface="Century Gothic" charset="0"/>
                          <a:cs typeface="Century Gothic" charset="0"/>
                        </a:rPr>
                        <a:t> of the monthly subnational unit values over the course of 1 year is an extreme outlier</a:t>
                      </a:r>
                      <a:r>
                        <a:rPr lang="en-US" sz="1800" b="0" i="0" dirty="0" smtClean="0">
                          <a:latin typeface="Century Gothic" charset="0"/>
                          <a:ea typeface="Century Gothic" charset="0"/>
                          <a:cs typeface="Century Gothic" charset="0"/>
                        </a:rPr>
                        <a:t> value</a:t>
                      </a:r>
                    </a:p>
                  </a:txBody>
                  <a:tcPr marL="91456" marR="91456" marT="45688" marB="4568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3024897">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L="91445" marR="91445" marT="45705" marB="45705"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i="0" dirty="0" smtClean="0">
                          <a:latin typeface="Century Gothic" charset="0"/>
                          <a:ea typeface="Century Gothic" charset="0"/>
                          <a:cs typeface="Century Gothic" charset="0"/>
                        </a:rPr>
                        <a:t>Moderate</a:t>
                      </a:r>
                      <a:r>
                        <a:rPr lang="en-US" sz="1800" b="0" i="0" dirty="0" smtClean="0">
                          <a:latin typeface="Century Gothic" charset="0"/>
                          <a:ea typeface="Century Gothic" charset="0"/>
                          <a:cs typeface="Century Gothic" charset="0"/>
                        </a:rPr>
                        <a:t/>
                      </a:r>
                      <a:br>
                        <a:rPr lang="en-US" sz="1800" b="0" i="0" dirty="0" smtClean="0">
                          <a:latin typeface="Century Gothic" charset="0"/>
                          <a:ea typeface="Century Gothic" charset="0"/>
                          <a:cs typeface="Century Gothic" charset="0"/>
                        </a:rPr>
                      </a:br>
                      <a:r>
                        <a:rPr lang="en-US" sz="1800" b="0" i="0" dirty="0" smtClean="0">
                          <a:latin typeface="Century Gothic" charset="0"/>
                          <a:ea typeface="Century Gothic" charset="0"/>
                          <a:cs typeface="Century Gothic" charset="0"/>
                        </a:rPr>
                        <a:t/>
                      </a:r>
                      <a:br>
                        <a:rPr lang="en-US" sz="1800" b="0" i="0" dirty="0" smtClean="0">
                          <a:latin typeface="Century Gothic" charset="0"/>
                          <a:ea typeface="Century Gothic" charset="0"/>
                          <a:cs typeface="Century Gothic" charset="0"/>
                        </a:rPr>
                      </a:br>
                      <a:r>
                        <a:rPr lang="en-US" sz="1800" b="0" i="0" dirty="0" smtClean="0">
                          <a:latin typeface="Century Gothic" charset="0"/>
                          <a:ea typeface="Century Gothic" charset="0"/>
                          <a:cs typeface="Century Gothic" charset="0"/>
                        </a:rPr>
                        <a:t>(Between 2–3 standard deviations</a:t>
                      </a:r>
                      <a:r>
                        <a:rPr lang="en-US" sz="1800" b="0" i="0" baseline="0" dirty="0" smtClean="0">
                          <a:latin typeface="Century Gothic" charset="0"/>
                          <a:ea typeface="Century Gothic" charset="0"/>
                          <a:cs typeface="Century Gothic" charset="0"/>
                        </a:rPr>
                        <a:t> from the mean, or &gt;3.5 on modified Z-score method)</a:t>
                      </a:r>
                      <a:endParaRPr lang="en-US" sz="1800" b="0" i="0" dirty="0" smtClean="0">
                        <a:latin typeface="Century Gothic" charset="0"/>
                        <a:ea typeface="Century Gothic" charset="0"/>
                        <a:cs typeface="Century Gothic" charset="0"/>
                      </a:endParaRPr>
                    </a:p>
                  </a:txBody>
                  <a:tcPr marL="91456" marR="91456" marT="45688" marB="4568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dirty="0" smtClean="0">
                          <a:latin typeface="Century Gothic" charset="0"/>
                          <a:ea typeface="Century Gothic" charset="0"/>
                          <a:cs typeface="Century Gothic" charset="0"/>
                        </a:rPr>
                        <a:t>% of subnational unit values that are moderate outliers</a:t>
                      </a:r>
                    </a:p>
                  </a:txBody>
                  <a:tcPr marL="91456" marR="91456" marT="45688" marB="4568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0" i="0" dirty="0" smtClean="0">
                          <a:latin typeface="Century Gothic" charset="0"/>
                          <a:ea typeface="Century Gothic" charset="0"/>
                          <a:cs typeface="Century Gothic" charset="0"/>
                        </a:rPr>
                        <a:t># (%) of subnational units in which ≥2</a:t>
                      </a:r>
                      <a:r>
                        <a:rPr lang="en-US" sz="1800" b="0" i="0" baseline="0" dirty="0" smtClean="0">
                          <a:latin typeface="Century Gothic" charset="0"/>
                          <a:ea typeface="Century Gothic" charset="0"/>
                          <a:cs typeface="Century Gothic" charset="0"/>
                        </a:rPr>
                        <a:t> of the monthly subnational unit values over the course of 1 year are moderate outliers</a:t>
                      </a:r>
                      <a:endParaRPr lang="en-US" sz="1800" b="0" i="0" dirty="0" smtClean="0">
                        <a:latin typeface="Century Gothic" charset="0"/>
                        <a:ea typeface="Century Gothic" charset="0"/>
                        <a:cs typeface="Century Gothic" charset="0"/>
                      </a:endParaRPr>
                    </a:p>
                  </a:txBody>
                  <a:tcPr marL="91456" marR="91456" marT="45688" marB="4568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 name="Slide Number Placeholder 1"/>
          <p:cNvSpPr>
            <a:spLocks noGrp="1"/>
          </p:cNvSpPr>
          <p:nvPr>
            <p:ph type="sldNum" sz="quarter" idx="7"/>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163331942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533400" y="457200"/>
            <a:ext cx="9627076" cy="430887"/>
          </a:xfrm>
        </p:spPr>
        <p:txBody>
          <a:bodyPr/>
          <a:lstStyle/>
          <a:p>
            <a:r>
              <a:rPr lang="en-US" altLang="en-US" dirty="0" smtClean="0"/>
              <a:t>Example: Outliers </a:t>
            </a:r>
            <a:r>
              <a:rPr lang="en-US" altLang="en-US" dirty="0"/>
              <a:t>in </a:t>
            </a:r>
            <a:r>
              <a:rPr lang="en-US" altLang="en-US" dirty="0" smtClean="0"/>
              <a:t>a Given </a:t>
            </a:r>
            <a:r>
              <a:rPr lang="en-US" altLang="en-US" dirty="0"/>
              <a:t>Y</a:t>
            </a:r>
            <a:r>
              <a:rPr lang="en-US" altLang="en-US" dirty="0" smtClean="0"/>
              <a:t>ear</a:t>
            </a:r>
            <a:endParaRPr lang="en-US" alt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30045275"/>
              </p:ext>
            </p:extLst>
          </p:nvPr>
        </p:nvGraphicFramePr>
        <p:xfrm>
          <a:off x="34159" y="2560696"/>
          <a:ext cx="10020930" cy="4443443"/>
        </p:xfrm>
        <a:graphic>
          <a:graphicData uri="http://schemas.openxmlformats.org/drawingml/2006/table">
            <a:tbl>
              <a:tblPr firstRow="1" bandRow="1">
                <a:tableStyleId>{5C22544A-7EE6-4342-B048-85BDC9FD1C3A}</a:tableStyleId>
              </a:tblPr>
              <a:tblGrid>
                <a:gridCol w="631111">
                  <a:extLst>
                    <a:ext uri="{9D8B030D-6E8A-4147-A177-3AD203B41FA5}">
                      <a16:colId xmlns:a16="http://schemas.microsoft.com/office/drawing/2014/main" val="20000"/>
                    </a:ext>
                  </a:extLst>
                </a:gridCol>
                <a:gridCol w="622286">
                  <a:extLst>
                    <a:ext uri="{9D8B030D-6E8A-4147-A177-3AD203B41FA5}">
                      <a16:colId xmlns:a16="http://schemas.microsoft.com/office/drawing/2014/main" val="20001"/>
                    </a:ext>
                  </a:extLst>
                </a:gridCol>
                <a:gridCol w="624749">
                  <a:extLst>
                    <a:ext uri="{9D8B030D-6E8A-4147-A177-3AD203B41FA5}">
                      <a16:colId xmlns:a16="http://schemas.microsoft.com/office/drawing/2014/main" val="20002"/>
                    </a:ext>
                  </a:extLst>
                </a:gridCol>
                <a:gridCol w="624749">
                  <a:extLst>
                    <a:ext uri="{9D8B030D-6E8A-4147-A177-3AD203B41FA5}">
                      <a16:colId xmlns:a16="http://schemas.microsoft.com/office/drawing/2014/main" val="20003"/>
                    </a:ext>
                  </a:extLst>
                </a:gridCol>
                <a:gridCol w="624749">
                  <a:extLst>
                    <a:ext uri="{9D8B030D-6E8A-4147-A177-3AD203B41FA5}">
                      <a16:colId xmlns:a16="http://schemas.microsoft.com/office/drawing/2014/main" val="20004"/>
                    </a:ext>
                  </a:extLst>
                </a:gridCol>
                <a:gridCol w="624749">
                  <a:extLst>
                    <a:ext uri="{9D8B030D-6E8A-4147-A177-3AD203B41FA5}">
                      <a16:colId xmlns:a16="http://schemas.microsoft.com/office/drawing/2014/main" val="20005"/>
                    </a:ext>
                  </a:extLst>
                </a:gridCol>
                <a:gridCol w="624749">
                  <a:extLst>
                    <a:ext uri="{9D8B030D-6E8A-4147-A177-3AD203B41FA5}">
                      <a16:colId xmlns:a16="http://schemas.microsoft.com/office/drawing/2014/main" val="20006"/>
                    </a:ext>
                  </a:extLst>
                </a:gridCol>
                <a:gridCol w="624749">
                  <a:extLst>
                    <a:ext uri="{9D8B030D-6E8A-4147-A177-3AD203B41FA5}">
                      <a16:colId xmlns:a16="http://schemas.microsoft.com/office/drawing/2014/main" val="20007"/>
                    </a:ext>
                  </a:extLst>
                </a:gridCol>
                <a:gridCol w="624749">
                  <a:extLst>
                    <a:ext uri="{9D8B030D-6E8A-4147-A177-3AD203B41FA5}">
                      <a16:colId xmlns:a16="http://schemas.microsoft.com/office/drawing/2014/main" val="20008"/>
                    </a:ext>
                  </a:extLst>
                </a:gridCol>
                <a:gridCol w="624749">
                  <a:extLst>
                    <a:ext uri="{9D8B030D-6E8A-4147-A177-3AD203B41FA5}">
                      <a16:colId xmlns:a16="http://schemas.microsoft.com/office/drawing/2014/main" val="20009"/>
                    </a:ext>
                  </a:extLst>
                </a:gridCol>
                <a:gridCol w="624749">
                  <a:extLst>
                    <a:ext uri="{9D8B030D-6E8A-4147-A177-3AD203B41FA5}">
                      <a16:colId xmlns:a16="http://schemas.microsoft.com/office/drawing/2014/main" val="20010"/>
                    </a:ext>
                  </a:extLst>
                </a:gridCol>
                <a:gridCol w="624749">
                  <a:extLst>
                    <a:ext uri="{9D8B030D-6E8A-4147-A177-3AD203B41FA5}">
                      <a16:colId xmlns:a16="http://schemas.microsoft.com/office/drawing/2014/main" val="20011"/>
                    </a:ext>
                  </a:extLst>
                </a:gridCol>
                <a:gridCol w="624749">
                  <a:extLst>
                    <a:ext uri="{9D8B030D-6E8A-4147-A177-3AD203B41FA5}">
                      <a16:colId xmlns:a16="http://schemas.microsoft.com/office/drawing/2014/main" val="20012"/>
                    </a:ext>
                  </a:extLst>
                </a:gridCol>
                <a:gridCol w="991149">
                  <a:extLst>
                    <a:ext uri="{9D8B030D-6E8A-4147-A177-3AD203B41FA5}">
                      <a16:colId xmlns:a16="http://schemas.microsoft.com/office/drawing/2014/main" val="20013"/>
                    </a:ext>
                  </a:extLst>
                </a:gridCol>
                <a:gridCol w="904145">
                  <a:extLst>
                    <a:ext uri="{9D8B030D-6E8A-4147-A177-3AD203B41FA5}">
                      <a16:colId xmlns:a16="http://schemas.microsoft.com/office/drawing/2014/main" val="20014"/>
                    </a:ext>
                  </a:extLst>
                </a:gridCol>
              </a:tblGrid>
              <a:tr h="436844">
                <a:tc rowSpan="2">
                  <a:txBody>
                    <a:bodyPr/>
                    <a:lstStyle/>
                    <a:p>
                      <a:pPr algn="ctr"/>
                      <a:r>
                        <a:rPr lang="en-US" sz="1400" b="1" i="0" dirty="0" err="1" smtClean="0">
                          <a:latin typeface="Century Gothic" charset="0"/>
                          <a:ea typeface="Century Gothic" charset="0"/>
                          <a:cs typeface="Century Gothic" charset="0"/>
                        </a:rPr>
                        <a:t>Dist</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gridSpan="12">
                  <a:txBody>
                    <a:bodyPr/>
                    <a:lstStyle/>
                    <a:p>
                      <a:pPr algn="ctr"/>
                      <a:r>
                        <a:rPr lang="en-US" sz="1400" b="1" i="0" dirty="0" smtClean="0">
                          <a:latin typeface="Century Gothic" charset="0"/>
                          <a:ea typeface="Century Gothic" charset="0"/>
                          <a:cs typeface="Century Gothic" charset="0"/>
                        </a:rPr>
                        <a:t>Month</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rowSpan="2">
                  <a:txBody>
                    <a:bodyPr/>
                    <a:lstStyle/>
                    <a:p>
                      <a:pPr algn="ctr"/>
                      <a:r>
                        <a:rPr lang="en-US" sz="1400" b="1" i="0" dirty="0" smtClean="0">
                          <a:latin typeface="Century Gothic" charset="0"/>
                          <a:ea typeface="Century Gothic" charset="0"/>
                          <a:cs typeface="Century Gothic" charset="0"/>
                        </a:rPr>
                        <a:t>Total Outliers</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rowSpan="2">
                  <a:txBody>
                    <a:bodyPr/>
                    <a:lstStyle/>
                    <a:p>
                      <a:pPr algn="ctr"/>
                      <a:r>
                        <a:rPr lang="en-US" sz="1400" b="1" i="0" dirty="0" smtClean="0">
                          <a:latin typeface="Century Gothic" charset="0"/>
                          <a:ea typeface="Century Gothic" charset="0"/>
                          <a:cs typeface="Century Gothic" charset="0"/>
                        </a:rPr>
                        <a:t>% </a:t>
                      </a:r>
                      <a:r>
                        <a:rPr lang="en-US" sz="1400" b="1" i="0" baseline="0" dirty="0" smtClean="0">
                          <a:latin typeface="Century Gothic" charset="0"/>
                          <a:ea typeface="Century Gothic" charset="0"/>
                          <a:cs typeface="Century Gothic" charset="0"/>
                        </a:rPr>
                        <a:t>Outliers</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extLst>
                  <a:ext uri="{0D108BD9-81ED-4DB2-BD59-A6C34878D82A}">
                    <a16:rowId xmlns:a16="http://schemas.microsoft.com/office/drawing/2014/main" val="10000"/>
                  </a:ext>
                </a:extLst>
              </a:tr>
              <a:tr h="613191">
                <a:tc vMerge="1">
                  <a:txBody>
                    <a:bodyPr/>
                    <a:lstStyle/>
                    <a:p>
                      <a:endParaRPr lang="en-US" dirty="0"/>
                    </a:p>
                  </a:txBody>
                  <a:tcPr/>
                </a:tc>
                <a:tc>
                  <a:txBody>
                    <a:bodyPr/>
                    <a:lstStyle/>
                    <a:p>
                      <a:pPr algn="ctr"/>
                      <a:r>
                        <a:rPr lang="en-US" sz="1400" b="1" i="0" dirty="0" smtClean="0">
                          <a:solidFill>
                            <a:schemeClr val="bg1"/>
                          </a:solidFill>
                          <a:latin typeface="Century Gothic" charset="0"/>
                          <a:ea typeface="Century Gothic" charset="0"/>
                          <a:cs typeface="Century Gothic" charset="0"/>
                        </a:rPr>
                        <a:t>1</a:t>
                      </a:r>
                      <a:endParaRPr lang="en-US" sz="1400" b="1" i="0" dirty="0">
                        <a:solidFill>
                          <a:schemeClr val="bg1"/>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400" b="1" i="0" dirty="0" smtClean="0">
                          <a:solidFill>
                            <a:schemeClr val="bg1"/>
                          </a:solidFill>
                          <a:latin typeface="Century Gothic" charset="0"/>
                          <a:ea typeface="Century Gothic" charset="0"/>
                          <a:cs typeface="Century Gothic" charset="0"/>
                        </a:rPr>
                        <a:t>2</a:t>
                      </a:r>
                      <a:endParaRPr lang="en-US" sz="1400" b="1" i="0" dirty="0">
                        <a:solidFill>
                          <a:schemeClr val="bg1"/>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400" b="1" i="0" dirty="0" smtClean="0">
                          <a:solidFill>
                            <a:schemeClr val="bg1"/>
                          </a:solidFill>
                          <a:latin typeface="Century Gothic" charset="0"/>
                          <a:ea typeface="Century Gothic" charset="0"/>
                          <a:cs typeface="Century Gothic" charset="0"/>
                        </a:rPr>
                        <a:t>3</a:t>
                      </a:r>
                      <a:endParaRPr lang="en-US" sz="1400" b="1" i="0" dirty="0">
                        <a:solidFill>
                          <a:schemeClr val="bg1"/>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400" b="1" i="0" dirty="0" smtClean="0">
                          <a:solidFill>
                            <a:schemeClr val="bg1"/>
                          </a:solidFill>
                          <a:latin typeface="Century Gothic" charset="0"/>
                          <a:ea typeface="Century Gothic" charset="0"/>
                          <a:cs typeface="Century Gothic" charset="0"/>
                        </a:rPr>
                        <a:t>4</a:t>
                      </a:r>
                      <a:endParaRPr lang="en-US" sz="1400" b="1" i="0" dirty="0">
                        <a:solidFill>
                          <a:schemeClr val="bg1"/>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400" b="1" i="0" dirty="0" smtClean="0">
                          <a:solidFill>
                            <a:schemeClr val="bg1"/>
                          </a:solidFill>
                          <a:latin typeface="Century Gothic" charset="0"/>
                          <a:ea typeface="Century Gothic" charset="0"/>
                          <a:cs typeface="Century Gothic" charset="0"/>
                        </a:rPr>
                        <a:t>5</a:t>
                      </a:r>
                      <a:endParaRPr lang="en-US" sz="1400" b="1" i="0" dirty="0">
                        <a:solidFill>
                          <a:schemeClr val="bg1"/>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400" b="1" i="0" dirty="0" smtClean="0">
                          <a:solidFill>
                            <a:schemeClr val="bg1"/>
                          </a:solidFill>
                          <a:latin typeface="Century Gothic" charset="0"/>
                          <a:ea typeface="Century Gothic" charset="0"/>
                          <a:cs typeface="Century Gothic" charset="0"/>
                        </a:rPr>
                        <a:t>6</a:t>
                      </a:r>
                      <a:endParaRPr lang="en-US" sz="1400" b="1" i="0" dirty="0">
                        <a:solidFill>
                          <a:schemeClr val="bg1"/>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400" b="1" i="0" dirty="0" smtClean="0">
                          <a:solidFill>
                            <a:schemeClr val="bg1"/>
                          </a:solidFill>
                          <a:latin typeface="Century Gothic" charset="0"/>
                          <a:ea typeface="Century Gothic" charset="0"/>
                          <a:cs typeface="Century Gothic" charset="0"/>
                        </a:rPr>
                        <a:t>7</a:t>
                      </a:r>
                      <a:endParaRPr lang="en-US" sz="1400" b="1" i="0" dirty="0">
                        <a:solidFill>
                          <a:schemeClr val="bg1"/>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400" b="1" i="0" dirty="0" smtClean="0">
                          <a:solidFill>
                            <a:schemeClr val="bg1"/>
                          </a:solidFill>
                          <a:latin typeface="Century Gothic" charset="0"/>
                          <a:ea typeface="Century Gothic" charset="0"/>
                          <a:cs typeface="Century Gothic" charset="0"/>
                        </a:rPr>
                        <a:t>8</a:t>
                      </a:r>
                      <a:endParaRPr lang="en-US" sz="1400" b="1" i="0" dirty="0">
                        <a:solidFill>
                          <a:schemeClr val="bg1"/>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400" b="1" i="0" dirty="0" smtClean="0">
                          <a:solidFill>
                            <a:schemeClr val="bg1"/>
                          </a:solidFill>
                          <a:latin typeface="Century Gothic" charset="0"/>
                          <a:ea typeface="Century Gothic" charset="0"/>
                          <a:cs typeface="Century Gothic" charset="0"/>
                        </a:rPr>
                        <a:t>9</a:t>
                      </a:r>
                      <a:endParaRPr lang="en-US" sz="1400" b="1" i="0" dirty="0">
                        <a:solidFill>
                          <a:schemeClr val="bg1"/>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400" b="1" i="0" dirty="0" smtClean="0">
                          <a:solidFill>
                            <a:schemeClr val="bg1"/>
                          </a:solidFill>
                          <a:latin typeface="Century Gothic" charset="0"/>
                          <a:ea typeface="Century Gothic" charset="0"/>
                          <a:cs typeface="Century Gothic" charset="0"/>
                        </a:rPr>
                        <a:t>10</a:t>
                      </a:r>
                      <a:endParaRPr lang="en-US" sz="1400" b="1" i="0" dirty="0">
                        <a:solidFill>
                          <a:schemeClr val="bg1"/>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400" b="1" i="0" dirty="0" smtClean="0">
                          <a:solidFill>
                            <a:schemeClr val="bg1"/>
                          </a:solidFill>
                          <a:latin typeface="Century Gothic" charset="0"/>
                          <a:ea typeface="Century Gothic" charset="0"/>
                          <a:cs typeface="Century Gothic" charset="0"/>
                        </a:rPr>
                        <a:t>11</a:t>
                      </a:r>
                      <a:endParaRPr lang="en-US" sz="1400" b="1" i="0" dirty="0">
                        <a:solidFill>
                          <a:schemeClr val="bg1"/>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400" b="1" i="0" dirty="0" smtClean="0">
                          <a:solidFill>
                            <a:schemeClr val="bg1"/>
                          </a:solidFill>
                          <a:latin typeface="Century Gothic" charset="0"/>
                          <a:ea typeface="Century Gothic" charset="0"/>
                          <a:cs typeface="Century Gothic" charset="0"/>
                        </a:rPr>
                        <a:t>12</a:t>
                      </a:r>
                      <a:endParaRPr lang="en-US" sz="1400" b="1" i="0" dirty="0">
                        <a:solidFill>
                          <a:schemeClr val="bg1"/>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10001"/>
                  </a:ext>
                </a:extLst>
              </a:tr>
              <a:tr h="565568">
                <a:tc>
                  <a:txBody>
                    <a:bodyPr/>
                    <a:lstStyle/>
                    <a:p>
                      <a:pPr algn="ctr"/>
                      <a:r>
                        <a:rPr lang="en-US" sz="1400" b="0" i="0" dirty="0" smtClean="0">
                          <a:latin typeface="Century Gothic" charset="0"/>
                          <a:ea typeface="Century Gothic" charset="0"/>
                          <a:cs typeface="Century Gothic" charset="0"/>
                        </a:rPr>
                        <a:t>A</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2543</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2482</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2492</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2574</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3012</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2709</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3019</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2750</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3127</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2841</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2725</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solidFill>
                            <a:srgbClr val="FF0000"/>
                          </a:solidFill>
                          <a:latin typeface="Century Gothic" charset="0"/>
                          <a:ea typeface="Century Gothic" charset="0"/>
                          <a:cs typeface="Century Gothic" charset="0"/>
                        </a:rPr>
                        <a:t>2103</a:t>
                      </a:r>
                      <a:endParaRPr lang="en-US" sz="1400" b="1" i="0" dirty="0">
                        <a:solidFill>
                          <a:srgbClr val="FF0000"/>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solidFill>
                            <a:srgbClr val="005A58"/>
                          </a:solidFill>
                          <a:latin typeface="Century Gothic" charset="0"/>
                          <a:ea typeface="Century Gothic" charset="0"/>
                          <a:cs typeface="Century Gothic" charset="0"/>
                        </a:rPr>
                        <a:t>8.3%</a:t>
                      </a:r>
                      <a:endParaRPr lang="en-US" sz="1400" b="0" i="0" dirty="0">
                        <a:solidFill>
                          <a:srgbClr val="005A58"/>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565568">
                <a:tc>
                  <a:txBody>
                    <a:bodyPr/>
                    <a:lstStyle/>
                    <a:p>
                      <a:pPr algn="ctr"/>
                      <a:r>
                        <a:rPr lang="en-US" sz="1400" b="0" i="0" dirty="0" smtClean="0">
                          <a:latin typeface="Century Gothic" charset="0"/>
                          <a:ea typeface="Century Gothic" charset="0"/>
                          <a:cs typeface="Century Gothic" charset="0"/>
                        </a:rPr>
                        <a:t>B</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1184</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1118</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1195</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1228</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solidFill>
                            <a:srgbClr val="FF0000"/>
                          </a:solidFill>
                          <a:latin typeface="Century Gothic" charset="0"/>
                          <a:ea typeface="Century Gothic" charset="0"/>
                          <a:cs typeface="Century Gothic" charset="0"/>
                        </a:rPr>
                        <a:t>1601</a:t>
                      </a:r>
                      <a:endParaRPr lang="en-US" sz="1400" b="1" i="0" dirty="0">
                        <a:solidFill>
                          <a:srgbClr val="FF0000"/>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1324</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1322</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solidFill>
                            <a:srgbClr val="FF0000"/>
                          </a:solidFill>
                          <a:latin typeface="Century Gothic" charset="0"/>
                          <a:ea typeface="Century Gothic" charset="0"/>
                          <a:cs typeface="Century Gothic" charset="0"/>
                        </a:rPr>
                        <a:t>711</a:t>
                      </a:r>
                      <a:endParaRPr lang="en-US" sz="1400" b="1" i="0" dirty="0">
                        <a:solidFill>
                          <a:srgbClr val="FF0000"/>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1160</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1178</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1084</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1112</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2</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solidFill>
                            <a:srgbClr val="005A58"/>
                          </a:solidFill>
                          <a:latin typeface="Century Gothic" charset="0"/>
                          <a:ea typeface="Century Gothic" charset="0"/>
                          <a:cs typeface="Century Gothic" charset="0"/>
                        </a:rPr>
                        <a:t>16.7%</a:t>
                      </a:r>
                      <a:endParaRPr lang="en-US" sz="1400" b="0" i="0" dirty="0">
                        <a:solidFill>
                          <a:srgbClr val="005A58"/>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565568">
                <a:tc>
                  <a:txBody>
                    <a:bodyPr/>
                    <a:lstStyle/>
                    <a:p>
                      <a:pPr algn="ctr"/>
                      <a:r>
                        <a:rPr lang="en-US" sz="1400" b="0" i="0" dirty="0" smtClean="0">
                          <a:latin typeface="Century Gothic" charset="0"/>
                          <a:ea typeface="Century Gothic" charset="0"/>
                          <a:cs typeface="Century Gothic" charset="0"/>
                        </a:rPr>
                        <a:t>C</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776</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541</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515</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527</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857</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782</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735</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694</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687</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628</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596</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543</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0</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0%</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565568">
                <a:tc>
                  <a:txBody>
                    <a:bodyPr/>
                    <a:lstStyle/>
                    <a:p>
                      <a:pPr algn="ctr"/>
                      <a:r>
                        <a:rPr lang="en-US" sz="1400" b="0" i="0" dirty="0" smtClean="0">
                          <a:latin typeface="Century Gothic" charset="0"/>
                          <a:ea typeface="Century Gothic" charset="0"/>
                          <a:cs typeface="Century Gothic" charset="0"/>
                        </a:rPr>
                        <a:t>D</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3114</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2931</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2956</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4637</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solidFill>
                            <a:srgbClr val="FF0000"/>
                          </a:solidFill>
                          <a:latin typeface="Century Gothic" charset="0"/>
                          <a:ea typeface="Century Gothic" charset="0"/>
                          <a:cs typeface="Century Gothic" charset="0"/>
                        </a:rPr>
                        <a:t>6288</a:t>
                      </a:r>
                      <a:endParaRPr lang="en-US" sz="1400" b="1" i="0" dirty="0">
                        <a:solidFill>
                          <a:srgbClr val="FF0000"/>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4340</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3788</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3939</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3708</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4035</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3738</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3606</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solidFill>
                            <a:srgbClr val="005A58"/>
                          </a:solidFill>
                          <a:latin typeface="Century Gothic" charset="0"/>
                          <a:ea typeface="Century Gothic" charset="0"/>
                          <a:cs typeface="Century Gothic" charset="0"/>
                        </a:rPr>
                        <a:t>8.3%</a:t>
                      </a:r>
                      <a:endParaRPr lang="en-US" sz="1400" b="0" i="0" dirty="0">
                        <a:solidFill>
                          <a:srgbClr val="005A58"/>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565568">
                <a:tc>
                  <a:txBody>
                    <a:bodyPr/>
                    <a:lstStyle/>
                    <a:p>
                      <a:pPr algn="ctr"/>
                      <a:r>
                        <a:rPr lang="en-US" sz="1400" b="0" i="0" dirty="0" smtClean="0">
                          <a:latin typeface="Century Gothic" charset="0"/>
                          <a:ea typeface="Century Gothic" charset="0"/>
                          <a:cs typeface="Century Gothic" charset="0"/>
                        </a:rPr>
                        <a:t>E</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1382</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1379</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1134</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1378</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1417</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1302</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1415</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1169</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1369</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1184</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1207</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1079</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latin typeface="Century Gothic" charset="0"/>
                          <a:ea typeface="Century Gothic" charset="0"/>
                          <a:cs typeface="Century Gothic" charset="0"/>
                        </a:rPr>
                        <a:t>0</a:t>
                      </a:r>
                      <a:endParaRPr lang="en-US" sz="1400" b="0"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0" i="0" dirty="0" smtClean="0">
                          <a:solidFill>
                            <a:srgbClr val="005A58"/>
                          </a:solidFill>
                          <a:latin typeface="Century Gothic" charset="0"/>
                          <a:ea typeface="Century Gothic" charset="0"/>
                          <a:cs typeface="Century Gothic" charset="0"/>
                        </a:rPr>
                        <a:t>0%</a:t>
                      </a:r>
                      <a:endParaRPr lang="en-US" sz="1400" b="0" i="0" dirty="0">
                        <a:solidFill>
                          <a:srgbClr val="005A58"/>
                        </a:solidFill>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r h="565568">
                <a:tc>
                  <a:txBody>
                    <a:bodyPr/>
                    <a:lstStyle/>
                    <a:p>
                      <a:pPr algn="ctr"/>
                      <a:r>
                        <a:rPr lang="en-US" sz="1400" b="1" i="0" dirty="0" smtClean="0">
                          <a:latin typeface="Century Gothic" charset="0"/>
                          <a:ea typeface="Century Gothic" charset="0"/>
                          <a:cs typeface="Century Gothic" charset="0"/>
                        </a:rPr>
                        <a:t>Nat’l</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0</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0</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0</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0</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2</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0</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0</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1</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0</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0</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0</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1</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4</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400" b="1" i="0" dirty="0" smtClean="0">
                          <a:latin typeface="Century Gothic" charset="0"/>
                          <a:ea typeface="Century Gothic" charset="0"/>
                          <a:cs typeface="Century Gothic" charset="0"/>
                        </a:rPr>
                        <a:t>6.7%</a:t>
                      </a:r>
                      <a:endParaRPr lang="en-US" sz="1400" b="1" i="0" dirty="0">
                        <a:latin typeface="Century Gothic" charset="0"/>
                        <a:ea typeface="Century Gothic" charset="0"/>
                        <a:cs typeface="Century Gothic" charset="0"/>
                      </a:endParaRPr>
                    </a:p>
                  </a:txBody>
                  <a:tcPr marL="100586" marR="100586"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1656" name="TextBox 4"/>
          <p:cNvSpPr txBox="1">
            <a:spLocks noChangeArrowheads="1"/>
          </p:cNvSpPr>
          <p:nvPr/>
        </p:nvSpPr>
        <p:spPr bwMode="auto">
          <a:xfrm>
            <a:off x="417036" y="1676400"/>
            <a:ext cx="9300528" cy="841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Calibri"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Calibri"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9pPr>
          </a:lstStyle>
          <a:p>
            <a:pPr eaLnBrk="1" hangingPunct="1">
              <a:spcBef>
                <a:spcPct val="0"/>
              </a:spcBef>
              <a:spcAft>
                <a:spcPct val="0"/>
              </a:spcAft>
              <a:buClrTx/>
              <a:buFontTx/>
              <a:buNone/>
            </a:pPr>
            <a:r>
              <a:rPr lang="en-US" altLang="en-US" sz="2400" dirty="0" smtClean="0">
                <a:latin typeface="+mn-lt"/>
              </a:rPr>
              <a:t>Months with at least one moderate outlier on the district monthly reports are shown in </a:t>
            </a:r>
            <a:r>
              <a:rPr lang="en-US" altLang="en-US" sz="2400" dirty="0" smtClean="0">
                <a:solidFill>
                  <a:srgbClr val="C73437"/>
                </a:solidFill>
                <a:latin typeface="+mn-lt"/>
              </a:rPr>
              <a:t>red.</a:t>
            </a:r>
            <a:endParaRPr lang="en-US" altLang="en-US" sz="2400" dirty="0">
              <a:solidFill>
                <a:srgbClr val="C73437"/>
              </a:solidFill>
              <a:latin typeface="+mn-lt"/>
            </a:endParaRPr>
          </a:p>
        </p:txBody>
      </p:sp>
      <p:sp>
        <p:nvSpPr>
          <p:cNvPr id="2" name="Slide Number Placeholder 1"/>
          <p:cNvSpPr>
            <a:spLocks noGrp="1"/>
          </p:cNvSpPr>
          <p:nvPr>
            <p:ph type="sldNum" sz="quarter" idx="7"/>
          </p:nvPr>
        </p:nvSpPr>
        <p:spPr/>
        <p:txBody>
          <a:bodyPr/>
          <a:lstStyle/>
          <a:p>
            <a:fld id="{B6F15528-21DE-4FAA-801E-634DDDAF4B2B}" type="slidenum">
              <a:rPr lang="en-US" smtClean="0"/>
              <a:pPr/>
              <a:t>15</a:t>
            </a:fld>
            <a:endParaRPr lang="en-US"/>
          </a:p>
        </p:txBody>
      </p:sp>
    </p:spTree>
    <p:extLst>
      <p:ext uri="{BB962C8B-B14F-4D97-AF65-F5344CB8AC3E}">
        <p14:creationId xmlns:p14="http://schemas.microsoft.com/office/powerpoint/2010/main" val="7864609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3"/>
          <p:cNvGraphicFramePr>
            <a:graphicFrameLocks/>
          </p:cNvGraphicFramePr>
          <p:nvPr>
            <p:extLst>
              <p:ext uri="{D42A27DB-BD31-4B8C-83A1-F6EECF244321}">
                <p14:modId xmlns:p14="http://schemas.microsoft.com/office/powerpoint/2010/main" val="826820949"/>
              </p:ext>
            </p:extLst>
          </p:nvPr>
        </p:nvGraphicFramePr>
        <p:xfrm>
          <a:off x="1" y="1371601"/>
          <a:ext cx="10058399" cy="6400800"/>
        </p:xfrm>
        <a:graphic>
          <a:graphicData uri="http://schemas.openxmlformats.org/drawingml/2006/table">
            <a:tbl>
              <a:tblPr firstRow="1" bandRow="1">
                <a:tableStyleId>{5C22544A-7EE6-4342-B048-85BDC9FD1C3A}</a:tableStyleId>
              </a:tblPr>
              <a:tblGrid>
                <a:gridCol w="1684331">
                  <a:extLst>
                    <a:ext uri="{9D8B030D-6E8A-4147-A177-3AD203B41FA5}">
                      <a16:colId xmlns:a16="http://schemas.microsoft.com/office/drawing/2014/main" val="20000"/>
                    </a:ext>
                  </a:extLst>
                </a:gridCol>
                <a:gridCol w="5886720">
                  <a:extLst>
                    <a:ext uri="{9D8B030D-6E8A-4147-A177-3AD203B41FA5}">
                      <a16:colId xmlns:a16="http://schemas.microsoft.com/office/drawing/2014/main" val="20001"/>
                    </a:ext>
                  </a:extLst>
                </a:gridCol>
                <a:gridCol w="2487348">
                  <a:extLst>
                    <a:ext uri="{9D8B030D-6E8A-4147-A177-3AD203B41FA5}">
                      <a16:colId xmlns:a16="http://schemas.microsoft.com/office/drawing/2014/main" val="20002"/>
                    </a:ext>
                  </a:extLst>
                </a:gridCol>
              </a:tblGrid>
              <a:tr h="647072">
                <a:tc rowSpan="2">
                  <a:txBody>
                    <a:bodyPr/>
                    <a:lstStyle/>
                    <a:p>
                      <a:pPr algn="ctr"/>
                      <a:r>
                        <a:rPr lang="en-US" sz="1800" b="1" i="0" dirty="0" smtClean="0">
                          <a:solidFill>
                            <a:schemeClr val="bg1"/>
                          </a:solidFill>
                          <a:latin typeface="Century Gothic" charset="0"/>
                          <a:ea typeface="Century Gothic" charset="0"/>
                          <a:cs typeface="Century Gothic" charset="0"/>
                        </a:rPr>
                        <a:t>Metric</a:t>
                      </a:r>
                      <a:endParaRPr lang="en-US" sz="1800" b="1" i="0" dirty="0">
                        <a:solidFill>
                          <a:schemeClr val="bg1"/>
                        </a:solidFill>
                        <a:latin typeface="Century Gothic" charset="0"/>
                        <a:ea typeface="Century Gothic" charset="0"/>
                        <a:cs typeface="Century Gothic" charset="0"/>
                      </a:endParaRPr>
                    </a:p>
                  </a:txBody>
                  <a:tcPr marL="91445" marR="91445"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gridSpan="2">
                  <a:txBody>
                    <a:bodyPr/>
                    <a:lstStyle/>
                    <a:p>
                      <a:pPr algn="ctr"/>
                      <a:r>
                        <a:rPr lang="en-US" sz="1800" b="1" i="0" dirty="0" smtClean="0">
                          <a:solidFill>
                            <a:schemeClr val="bg1"/>
                          </a:solidFill>
                          <a:latin typeface="Century Gothic" charset="0"/>
                          <a:ea typeface="Century Gothic" charset="0"/>
                          <a:cs typeface="Century Gothic" charset="0"/>
                        </a:rPr>
                        <a:t>Definition</a:t>
                      </a:r>
                      <a:endParaRPr lang="en-US" sz="1800" b="1" i="0" dirty="0">
                        <a:solidFill>
                          <a:schemeClr val="bg1"/>
                        </a:solidFill>
                        <a:latin typeface="Century Gothic" charset="0"/>
                        <a:ea typeface="Century Gothic" charset="0"/>
                        <a:cs typeface="Century Gothic" charset="0"/>
                      </a:endParaRPr>
                    </a:p>
                  </a:txBody>
                  <a:tcPr marL="91445" marR="91445"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hMerge="1">
                  <a:txBody>
                    <a:bodyPr/>
                    <a:lstStyle/>
                    <a:p>
                      <a:endParaRPr lang="en-US"/>
                    </a:p>
                  </a:txBody>
                  <a:tcPr/>
                </a:tc>
                <a:extLst>
                  <a:ext uri="{0D108BD9-81ED-4DB2-BD59-A6C34878D82A}">
                    <a16:rowId xmlns:a16="http://schemas.microsoft.com/office/drawing/2014/main" val="10000"/>
                  </a:ext>
                </a:extLst>
              </a:tr>
              <a:tr h="639269">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b="1" i="0" dirty="0" smtClean="0">
                          <a:solidFill>
                            <a:schemeClr val="bg1"/>
                          </a:solidFill>
                          <a:latin typeface="Century Gothic" charset="0"/>
                          <a:ea typeface="Century Gothic" charset="0"/>
                          <a:cs typeface="Century Gothic" charset="0"/>
                        </a:rPr>
                        <a:t>National Level</a:t>
                      </a:r>
                      <a:endParaRPr lang="en-US" sz="1800" b="1" i="0" dirty="0">
                        <a:solidFill>
                          <a:schemeClr val="bg1"/>
                        </a:solidFill>
                        <a:latin typeface="Century Gothic" charset="0"/>
                        <a:ea typeface="Century Gothic" charset="0"/>
                        <a:cs typeface="Century Gothic" charset="0"/>
                      </a:endParaRPr>
                    </a:p>
                  </a:txBody>
                  <a:tcPr marL="91445" marR="91445"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800" b="1" i="0" dirty="0" smtClean="0">
                          <a:solidFill>
                            <a:schemeClr val="bg1"/>
                          </a:solidFill>
                          <a:latin typeface="Century Gothic" charset="0"/>
                          <a:ea typeface="Century Gothic" charset="0"/>
                          <a:cs typeface="Century Gothic" charset="0"/>
                        </a:rPr>
                        <a:t>Subnational Level</a:t>
                      </a:r>
                      <a:endParaRPr lang="en-US" sz="1800" b="1" i="0" dirty="0">
                        <a:solidFill>
                          <a:schemeClr val="bg1"/>
                        </a:solidFill>
                        <a:latin typeface="Century Gothic" charset="0"/>
                        <a:ea typeface="Century Gothic" charset="0"/>
                        <a:cs typeface="Century Gothic" charset="0"/>
                      </a:endParaRPr>
                    </a:p>
                  </a:txBody>
                  <a:tcPr marL="91445" marR="91445"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extLst>
                  <a:ext uri="{0D108BD9-81ED-4DB2-BD59-A6C34878D82A}">
                    <a16:rowId xmlns:a16="http://schemas.microsoft.com/office/drawing/2014/main" val="10001"/>
                  </a:ext>
                </a:extLst>
              </a:tr>
              <a:tr h="3995701">
                <a:tc rowSpan="2">
                  <a:txBody>
                    <a:bodyPr/>
                    <a:lstStyle/>
                    <a:p>
                      <a:pPr algn="ctr"/>
                      <a:r>
                        <a:rPr lang="en-US" sz="1800" b="1" i="0" dirty="0" smtClean="0">
                          <a:latin typeface="Century Gothic" charset="0"/>
                          <a:ea typeface="Century Gothic" charset="0"/>
                          <a:cs typeface="Century Gothic" charset="0"/>
                        </a:rPr>
                        <a:t>Trends/ Consistency over Time</a:t>
                      </a:r>
                      <a:r>
                        <a:rPr lang="en-US" sz="1800" b="0" i="0" dirty="0" smtClean="0">
                          <a:latin typeface="Century Gothic" charset="0"/>
                          <a:ea typeface="Century Gothic" charset="0"/>
                          <a:cs typeface="Century Gothic" charset="0"/>
                        </a:rPr>
                        <a:t/>
                      </a:r>
                      <a:br>
                        <a:rPr lang="en-US" sz="1800" b="0" i="0" dirty="0" smtClean="0">
                          <a:latin typeface="Century Gothic" charset="0"/>
                          <a:ea typeface="Century Gothic" charset="0"/>
                          <a:cs typeface="Century Gothic" charset="0"/>
                        </a:rPr>
                      </a:br>
                      <a:r>
                        <a:rPr lang="en-US" sz="1800" b="0" i="0" dirty="0" smtClean="0">
                          <a:latin typeface="Century Gothic" charset="0"/>
                          <a:ea typeface="Century Gothic" charset="0"/>
                          <a:cs typeface="Century Gothic" charset="0"/>
                        </a:rPr>
                        <a:t/>
                      </a:r>
                      <a:br>
                        <a:rPr lang="en-US" sz="1800" b="0" i="0" dirty="0" smtClean="0">
                          <a:latin typeface="Century Gothic" charset="0"/>
                          <a:ea typeface="Century Gothic" charset="0"/>
                          <a:cs typeface="Century Gothic" charset="0"/>
                        </a:rPr>
                      </a:br>
                      <a:r>
                        <a:rPr lang="en-US" sz="1800" b="0" i="0" dirty="0" smtClean="0">
                          <a:latin typeface="Century Gothic" charset="0"/>
                          <a:ea typeface="Century Gothic" charset="0"/>
                          <a:cs typeface="Century Gothic" charset="0"/>
                        </a:rPr>
                        <a:t>(Analyze</a:t>
                      </a:r>
                      <a:r>
                        <a:rPr lang="en-US" sz="1800" b="0" i="0" baseline="0" dirty="0" smtClean="0">
                          <a:latin typeface="Century Gothic" charset="0"/>
                          <a:ea typeface="Century Gothic" charset="0"/>
                          <a:cs typeface="Century Gothic" charset="0"/>
                        </a:rPr>
                        <a:t> each indicator separately.)</a:t>
                      </a:r>
                      <a:endParaRPr lang="en-US" sz="1800" b="0" i="0" dirty="0" smtClean="0">
                        <a:latin typeface="Century Gothic" charset="0"/>
                        <a:ea typeface="Century Gothic" charset="0"/>
                        <a:cs typeface="Century Gothic" charset="0"/>
                      </a:endParaRPr>
                    </a:p>
                  </a:txBody>
                  <a:tcPr marL="91445" marR="91445"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225425" marR="0" indent="-225425" algn="l" defTabSz="914400" rtl="0" eaLnBrk="1" fontAlgn="auto" latinLnBrk="0" hangingPunct="1">
                        <a:lnSpc>
                          <a:spcPct val="100000"/>
                        </a:lnSpc>
                        <a:spcBef>
                          <a:spcPts val="0"/>
                        </a:spcBef>
                        <a:spcAft>
                          <a:spcPts val="1200"/>
                        </a:spcAft>
                        <a:buClrTx/>
                        <a:buSzTx/>
                        <a:buFontTx/>
                        <a:buNone/>
                        <a:tabLst/>
                        <a:defRPr/>
                      </a:pPr>
                      <a:r>
                        <a:rPr lang="en-US" sz="1800" b="0" i="0" dirty="0" smtClean="0">
                          <a:latin typeface="Century Gothic" charset="0"/>
                          <a:ea typeface="Century Gothic" charset="0"/>
                          <a:cs typeface="Century Gothic" charset="0"/>
                        </a:rPr>
                        <a:t>Conduct one of the following, based on indicator’s expected trend:</a:t>
                      </a:r>
                    </a:p>
                    <a:p>
                      <a:pPr marL="285750" marR="0" indent="-285750" algn="l" defTabSz="914400" rtl="0" eaLnBrk="1" fontAlgn="auto" latinLnBrk="0" hangingPunct="1">
                        <a:lnSpc>
                          <a:spcPct val="100000"/>
                        </a:lnSpc>
                        <a:spcBef>
                          <a:spcPts val="0"/>
                        </a:spcBef>
                        <a:spcAft>
                          <a:spcPts val="0"/>
                        </a:spcAft>
                        <a:buClrTx/>
                        <a:buSzTx/>
                        <a:buFont typeface="Arial" charset="0"/>
                        <a:buChar char="•"/>
                        <a:tabLst/>
                        <a:defRPr/>
                      </a:pPr>
                      <a:r>
                        <a:rPr lang="en-US" sz="1800" b="0" i="0" baseline="0" dirty="0" smtClean="0">
                          <a:latin typeface="Century Gothic" charset="0"/>
                          <a:ea typeface="Century Gothic" charset="0"/>
                          <a:cs typeface="Century Gothic" charset="0"/>
                        </a:rPr>
                        <a:t>Indicators or programs with expected growth:</a:t>
                      </a:r>
                    </a:p>
                    <a:p>
                      <a:pPr marL="225425" marR="0" indent="-225425" algn="l" defTabSz="914400" rtl="0" eaLnBrk="1" fontAlgn="auto" latinLnBrk="0" hangingPunct="1">
                        <a:lnSpc>
                          <a:spcPct val="100000"/>
                        </a:lnSpc>
                        <a:spcBef>
                          <a:spcPts val="0"/>
                        </a:spcBef>
                        <a:spcAft>
                          <a:spcPts val="1200"/>
                        </a:spcAft>
                        <a:buClrTx/>
                        <a:buSzTx/>
                        <a:buFontTx/>
                        <a:buNone/>
                        <a:tabLst/>
                        <a:defRPr/>
                      </a:pPr>
                      <a:r>
                        <a:rPr lang="en-US" sz="1800" b="0" i="0" baseline="0" dirty="0" smtClean="0">
                          <a:latin typeface="Century Gothic" charset="0"/>
                          <a:ea typeface="Century Gothic" charset="0"/>
                          <a:cs typeface="Century Gothic" charset="0"/>
                        </a:rPr>
                        <a:t>    Compare current year to the value predicted  from the trend in the 3 preceding years</a:t>
                      </a:r>
                    </a:p>
                    <a:p>
                      <a:pPr marL="285750" marR="0" indent="-285750" algn="l" defTabSz="914400" rtl="0" eaLnBrk="1" fontAlgn="auto" latinLnBrk="0" hangingPunct="1">
                        <a:lnSpc>
                          <a:spcPct val="100000"/>
                        </a:lnSpc>
                        <a:spcBef>
                          <a:spcPts val="0"/>
                        </a:spcBef>
                        <a:spcAft>
                          <a:spcPts val="0"/>
                        </a:spcAft>
                        <a:buClrTx/>
                        <a:buSzTx/>
                        <a:buFont typeface="Arial" charset="0"/>
                        <a:buChar char="•"/>
                        <a:tabLst/>
                        <a:defRPr/>
                      </a:pPr>
                      <a:r>
                        <a:rPr lang="en-US" sz="1800" b="0" i="0" baseline="0" dirty="0" smtClean="0">
                          <a:latin typeface="Century Gothic" charset="0"/>
                          <a:ea typeface="Century Gothic" charset="0"/>
                          <a:cs typeface="Century Gothic" charset="0"/>
                        </a:rPr>
                        <a:t>Indicators or programs expected to remain constant:  Compare current year to the average of 3 preceding years</a:t>
                      </a:r>
                      <a:endParaRPr lang="en-US" sz="1800" b="0" i="0" dirty="0">
                        <a:latin typeface="Century Gothic" charset="0"/>
                        <a:ea typeface="Century Gothic" charset="0"/>
                        <a:cs typeface="Century Gothic" charset="0"/>
                      </a:endParaRPr>
                    </a:p>
                  </a:txBody>
                  <a:tcPr marL="91445" marR="91445"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row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dirty="0" smtClean="0">
                          <a:latin typeface="Century Gothic" charset="0"/>
                          <a:ea typeface="Century Gothic" charset="0"/>
                          <a:cs typeface="Century Gothic" charset="0"/>
                        </a:rPr>
                        <a:t># (%) of districts whose ratio of current year to predicted value (or current year</a:t>
                      </a:r>
                      <a:r>
                        <a:rPr lang="en-US" sz="1800" b="0" i="0" baseline="0" dirty="0" smtClean="0">
                          <a:latin typeface="Century Gothic" charset="0"/>
                          <a:ea typeface="Century Gothic" charset="0"/>
                          <a:cs typeface="Century Gothic" charset="0"/>
                        </a:rPr>
                        <a:t> to average </a:t>
                      </a:r>
                      <a:r>
                        <a:rPr lang="en-US" sz="1800" b="0" i="0" dirty="0" smtClean="0">
                          <a:latin typeface="Century Gothic" charset="0"/>
                          <a:ea typeface="Century Gothic" charset="0"/>
                          <a:cs typeface="Century Gothic" charset="0"/>
                        </a:rPr>
                        <a:t>of preceding 3 years) is at least ± 33% of national ratio</a:t>
                      </a:r>
                    </a:p>
                  </a:txBody>
                  <a:tcPr marL="91445" marR="91445"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1118758">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L="91445" marR="91445" marT="45705" marB="45705"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dirty="0" smtClean="0">
                          <a:latin typeface="Century Gothic" charset="0"/>
                          <a:ea typeface="Century Gothic" charset="0"/>
                          <a:cs typeface="Century Gothic" charset="0"/>
                        </a:rPr>
                        <a:t>Graphic depiction of trend to determine plausibility based on programmatic knowledge</a:t>
                      </a:r>
                    </a:p>
                  </a:txBody>
                  <a:tcPr marL="91445" marR="91445"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L="91445" marR="91445" marT="45705" marB="45705" anchor="ctr">
                    <a:lnR w="28575" cap="flat" cmpd="sng" algn="ctr">
                      <a:solidFill>
                        <a:schemeClr val="tx1"/>
                      </a:solidFill>
                      <a:prstDash val="solid"/>
                      <a:round/>
                      <a:headEnd type="none" w="med" len="med"/>
                      <a:tailEnd type="none" w="med" len="med"/>
                    </a:lnR>
                  </a:tcPr>
                </a:tc>
                <a:extLst>
                  <a:ext uri="{0D108BD9-81ED-4DB2-BD59-A6C34878D82A}">
                    <a16:rowId xmlns:a16="http://schemas.microsoft.com/office/drawing/2014/main" val="10003"/>
                  </a:ext>
                </a:extLst>
              </a:tr>
            </a:tbl>
          </a:graphicData>
        </a:graphic>
      </p:graphicFrame>
      <p:sp>
        <p:nvSpPr>
          <p:cNvPr id="6" name="Title 1"/>
          <p:cNvSpPr>
            <a:spLocks noGrp="1"/>
          </p:cNvSpPr>
          <p:nvPr>
            <p:ph type="title"/>
          </p:nvPr>
        </p:nvSpPr>
        <p:spPr>
          <a:xfrm>
            <a:off x="533400" y="457200"/>
            <a:ext cx="9829800" cy="430887"/>
          </a:xfrm>
        </p:spPr>
        <p:txBody>
          <a:bodyPr/>
          <a:lstStyle/>
          <a:p>
            <a:pPr eaLnBrk="1" hangingPunct="1"/>
            <a:r>
              <a:rPr lang="en-US" altLang="en-US" dirty="0" smtClean="0"/>
              <a:t>Internal Consistency: Trends Over Time </a:t>
            </a:r>
          </a:p>
        </p:txBody>
      </p:sp>
      <p:sp>
        <p:nvSpPr>
          <p:cNvPr id="2" name="Slide Number Placeholder 1"/>
          <p:cNvSpPr>
            <a:spLocks noGrp="1"/>
          </p:cNvSpPr>
          <p:nvPr>
            <p:ph type="sldNum" sz="quarter" idx="7"/>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27919338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583724" y="457200"/>
            <a:ext cx="9627076" cy="430887"/>
          </a:xfrm>
        </p:spPr>
        <p:txBody>
          <a:bodyPr/>
          <a:lstStyle/>
          <a:p>
            <a:pPr algn="l"/>
            <a:r>
              <a:rPr lang="en-US" altLang="en-US" dirty="0" smtClean="0"/>
              <a:t>Example: Trends </a:t>
            </a:r>
            <a:r>
              <a:rPr lang="en-US" altLang="en-US" dirty="0"/>
              <a:t>over Time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542994135"/>
              </p:ext>
            </p:extLst>
          </p:nvPr>
        </p:nvGraphicFramePr>
        <p:xfrm>
          <a:off x="61754" y="3428998"/>
          <a:ext cx="9920445" cy="4267204"/>
        </p:xfrm>
        <a:graphic>
          <a:graphicData uri="http://schemas.openxmlformats.org/drawingml/2006/table">
            <a:tbl>
              <a:tblPr firstRow="1" bandRow="1">
                <a:tableStyleId>{5C22544A-7EE6-4342-B048-85BDC9FD1C3A}</a:tableStyleId>
              </a:tblPr>
              <a:tblGrid>
                <a:gridCol w="1151019">
                  <a:extLst>
                    <a:ext uri="{9D8B030D-6E8A-4147-A177-3AD203B41FA5}">
                      <a16:colId xmlns:a16="http://schemas.microsoft.com/office/drawing/2014/main" val="20000"/>
                    </a:ext>
                  </a:extLst>
                </a:gridCol>
                <a:gridCol w="897892">
                  <a:extLst>
                    <a:ext uri="{9D8B030D-6E8A-4147-A177-3AD203B41FA5}">
                      <a16:colId xmlns:a16="http://schemas.microsoft.com/office/drawing/2014/main" val="20001"/>
                    </a:ext>
                  </a:extLst>
                </a:gridCol>
                <a:gridCol w="897892">
                  <a:extLst>
                    <a:ext uri="{9D8B030D-6E8A-4147-A177-3AD203B41FA5}">
                      <a16:colId xmlns:a16="http://schemas.microsoft.com/office/drawing/2014/main" val="20002"/>
                    </a:ext>
                  </a:extLst>
                </a:gridCol>
                <a:gridCol w="897892">
                  <a:extLst>
                    <a:ext uri="{9D8B030D-6E8A-4147-A177-3AD203B41FA5}">
                      <a16:colId xmlns:a16="http://schemas.microsoft.com/office/drawing/2014/main" val="20003"/>
                    </a:ext>
                  </a:extLst>
                </a:gridCol>
                <a:gridCol w="1025609">
                  <a:extLst>
                    <a:ext uri="{9D8B030D-6E8A-4147-A177-3AD203B41FA5}">
                      <a16:colId xmlns:a16="http://schemas.microsoft.com/office/drawing/2014/main" val="20004"/>
                    </a:ext>
                  </a:extLst>
                </a:gridCol>
                <a:gridCol w="1333245">
                  <a:extLst>
                    <a:ext uri="{9D8B030D-6E8A-4147-A177-3AD203B41FA5}">
                      <a16:colId xmlns:a16="http://schemas.microsoft.com/office/drawing/2014/main" val="20005"/>
                    </a:ext>
                  </a:extLst>
                </a:gridCol>
                <a:gridCol w="1622870">
                  <a:extLst>
                    <a:ext uri="{9D8B030D-6E8A-4147-A177-3AD203B41FA5}">
                      <a16:colId xmlns:a16="http://schemas.microsoft.com/office/drawing/2014/main" val="20006"/>
                    </a:ext>
                  </a:extLst>
                </a:gridCol>
                <a:gridCol w="2094026">
                  <a:extLst>
                    <a:ext uri="{9D8B030D-6E8A-4147-A177-3AD203B41FA5}">
                      <a16:colId xmlns:a16="http://schemas.microsoft.com/office/drawing/2014/main" val="20007"/>
                    </a:ext>
                  </a:extLst>
                </a:gridCol>
              </a:tblGrid>
              <a:tr h="673364">
                <a:tc rowSpan="2">
                  <a:txBody>
                    <a:bodyPr/>
                    <a:lstStyle/>
                    <a:p>
                      <a:pPr algn="ctr"/>
                      <a:r>
                        <a:rPr lang="en-US" sz="1600" b="1" i="0" dirty="0" smtClean="0">
                          <a:solidFill>
                            <a:schemeClr val="bg1"/>
                          </a:solidFill>
                          <a:latin typeface="Century Gothic" charset="0"/>
                          <a:ea typeface="Century Gothic" charset="0"/>
                          <a:cs typeface="Century Gothic" charset="0"/>
                        </a:rPr>
                        <a:t>District</a:t>
                      </a:r>
                      <a:endParaRPr lang="en-US" sz="1600" b="1" i="0" dirty="0">
                        <a:solidFill>
                          <a:schemeClr val="bg1"/>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gridSpan="4">
                  <a:txBody>
                    <a:bodyPr/>
                    <a:lstStyle/>
                    <a:p>
                      <a:pPr algn="ctr"/>
                      <a:r>
                        <a:rPr lang="en-US" sz="1600" b="1" i="0" dirty="0" smtClean="0">
                          <a:solidFill>
                            <a:schemeClr val="bg1"/>
                          </a:solidFill>
                          <a:latin typeface="Century Gothic" charset="0"/>
                          <a:ea typeface="Century Gothic" charset="0"/>
                          <a:cs typeface="Century Gothic" charset="0"/>
                        </a:rPr>
                        <a:t>Year</a:t>
                      </a:r>
                      <a:endParaRPr lang="en-US" sz="1600" b="1" i="0" dirty="0">
                        <a:solidFill>
                          <a:schemeClr val="bg1"/>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rowSpan="2">
                  <a:txBody>
                    <a:bodyPr/>
                    <a:lstStyle/>
                    <a:p>
                      <a:pPr algn="ctr"/>
                      <a:r>
                        <a:rPr lang="en-US" sz="1600" b="1" i="0" dirty="0" smtClean="0">
                          <a:solidFill>
                            <a:schemeClr val="bg1"/>
                          </a:solidFill>
                          <a:latin typeface="Century Gothic" charset="0"/>
                          <a:ea typeface="Century Gothic" charset="0"/>
                          <a:cs typeface="Century Gothic" charset="0"/>
                        </a:rPr>
                        <a:t>Mean of Preceding 3 Years (2010-2012)</a:t>
                      </a:r>
                      <a:endParaRPr lang="en-US" sz="1600" b="1" i="0" dirty="0">
                        <a:solidFill>
                          <a:schemeClr val="bg1"/>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rowSpan="2">
                  <a:txBody>
                    <a:bodyPr/>
                    <a:lstStyle/>
                    <a:p>
                      <a:pPr algn="ctr"/>
                      <a:r>
                        <a:rPr lang="en-US" sz="1600" b="1" i="0" dirty="0" smtClean="0">
                          <a:solidFill>
                            <a:schemeClr val="bg1"/>
                          </a:solidFill>
                          <a:latin typeface="Century Gothic" charset="0"/>
                          <a:ea typeface="Century Gothic" charset="0"/>
                          <a:cs typeface="Century Gothic" charset="0"/>
                        </a:rPr>
                        <a:t>Ratio</a:t>
                      </a:r>
                      <a:r>
                        <a:rPr lang="en-US" sz="1600" b="1" i="0" baseline="0" dirty="0" smtClean="0">
                          <a:solidFill>
                            <a:schemeClr val="bg1"/>
                          </a:solidFill>
                          <a:latin typeface="Century Gothic" charset="0"/>
                          <a:ea typeface="Century Gothic" charset="0"/>
                          <a:cs typeface="Century Gothic" charset="0"/>
                        </a:rPr>
                        <a:t> of 2013 to Mean of 2010-2012</a:t>
                      </a:r>
                      <a:endParaRPr lang="en-US" sz="1600" b="1" i="0" dirty="0">
                        <a:solidFill>
                          <a:schemeClr val="bg1"/>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rowSpan="2">
                  <a:txBody>
                    <a:bodyPr/>
                    <a:lstStyle/>
                    <a:p>
                      <a:pPr algn="ctr"/>
                      <a:r>
                        <a:rPr lang="en-US" sz="1600" b="1" i="0" dirty="0" smtClean="0">
                          <a:solidFill>
                            <a:schemeClr val="bg1"/>
                          </a:solidFill>
                          <a:latin typeface="Century Gothic" charset="0"/>
                          <a:ea typeface="Century Gothic" charset="0"/>
                          <a:cs typeface="Century Gothic" charset="0"/>
                        </a:rPr>
                        <a:t>% </a:t>
                      </a:r>
                      <a:r>
                        <a:rPr lang="en-US" sz="1600" b="1" i="0" baseline="0" dirty="0" smtClean="0">
                          <a:solidFill>
                            <a:schemeClr val="bg1"/>
                          </a:solidFill>
                          <a:latin typeface="Century Gothic" charset="0"/>
                          <a:ea typeface="Century Gothic" charset="0"/>
                          <a:cs typeface="Century Gothic" charset="0"/>
                        </a:rPr>
                        <a:t>Difference between National and District Ratios</a:t>
                      </a:r>
                      <a:endParaRPr lang="en-US" sz="1600" b="1" i="0" dirty="0">
                        <a:solidFill>
                          <a:schemeClr val="bg1"/>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extLst>
                  <a:ext uri="{0D108BD9-81ED-4DB2-BD59-A6C34878D82A}">
                    <a16:rowId xmlns:a16="http://schemas.microsoft.com/office/drawing/2014/main" val="10000"/>
                  </a:ext>
                </a:extLst>
              </a:tr>
              <a:tr h="967946">
                <a:tc vMerge="1">
                  <a:txBody>
                    <a:bodyPr/>
                    <a:lstStyle/>
                    <a:p>
                      <a:endParaRPr lang="en-US" dirty="0"/>
                    </a:p>
                  </a:txBody>
                  <a:tcPr/>
                </a:tc>
                <a:tc>
                  <a:txBody>
                    <a:bodyPr/>
                    <a:lstStyle/>
                    <a:p>
                      <a:pPr algn="ctr"/>
                      <a:r>
                        <a:rPr lang="en-US" sz="1600" b="1" i="0" dirty="0" smtClean="0">
                          <a:solidFill>
                            <a:schemeClr val="bg1"/>
                          </a:solidFill>
                          <a:latin typeface="Century Gothic" charset="0"/>
                          <a:ea typeface="Century Gothic" charset="0"/>
                          <a:cs typeface="Century Gothic" charset="0"/>
                        </a:rPr>
                        <a:t>2010</a:t>
                      </a:r>
                      <a:endParaRPr lang="en-US" sz="1600" b="1" i="0" dirty="0">
                        <a:solidFill>
                          <a:schemeClr val="bg1"/>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600" b="1" i="0" dirty="0" smtClean="0">
                          <a:solidFill>
                            <a:schemeClr val="bg1"/>
                          </a:solidFill>
                          <a:latin typeface="Century Gothic" charset="0"/>
                          <a:ea typeface="Century Gothic" charset="0"/>
                          <a:cs typeface="Century Gothic" charset="0"/>
                        </a:rPr>
                        <a:t>2011</a:t>
                      </a:r>
                      <a:endParaRPr lang="en-US" sz="1600" b="1" i="0" dirty="0">
                        <a:solidFill>
                          <a:schemeClr val="bg1"/>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600" b="1" i="0" dirty="0" smtClean="0">
                          <a:solidFill>
                            <a:schemeClr val="bg1"/>
                          </a:solidFill>
                          <a:latin typeface="Century Gothic" charset="0"/>
                          <a:ea typeface="Century Gothic" charset="0"/>
                          <a:cs typeface="Century Gothic" charset="0"/>
                        </a:rPr>
                        <a:t>2012</a:t>
                      </a:r>
                      <a:endParaRPr lang="en-US" sz="1600" b="1" i="0" dirty="0">
                        <a:solidFill>
                          <a:schemeClr val="bg1"/>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600" b="1" i="0" dirty="0" smtClean="0">
                          <a:solidFill>
                            <a:schemeClr val="bg1"/>
                          </a:solidFill>
                          <a:latin typeface="Century Gothic" charset="0"/>
                          <a:ea typeface="Century Gothic" charset="0"/>
                          <a:cs typeface="Century Gothic" charset="0"/>
                        </a:rPr>
                        <a:t>2013</a:t>
                      </a:r>
                      <a:endParaRPr lang="en-US" sz="1600" b="1" i="0" dirty="0">
                        <a:solidFill>
                          <a:schemeClr val="bg1"/>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vMerge="1">
                  <a:txBody>
                    <a:bodyPr/>
                    <a:lstStyle/>
                    <a:p>
                      <a:endParaRPr lang="en-US"/>
                    </a:p>
                  </a:txBody>
                  <a:tcPr/>
                </a:tc>
                <a:tc vMerge="1">
                  <a:txBody>
                    <a:bodyPr/>
                    <a:lstStyle/>
                    <a:p>
                      <a:endParaRPr lang="en-US" dirty="0"/>
                    </a:p>
                  </a:txBody>
                  <a:tcPr/>
                </a:tc>
                <a:tc vMerge="1">
                  <a:txBody>
                    <a:bodyPr/>
                    <a:lstStyle/>
                    <a:p>
                      <a:endParaRPr lang="en-US" dirty="0"/>
                    </a:p>
                  </a:txBody>
                  <a:tcPr/>
                </a:tc>
                <a:extLst>
                  <a:ext uri="{0D108BD9-81ED-4DB2-BD59-A6C34878D82A}">
                    <a16:rowId xmlns:a16="http://schemas.microsoft.com/office/drawing/2014/main" val="10001"/>
                  </a:ext>
                </a:extLst>
              </a:tr>
              <a:tr h="437649">
                <a:tc>
                  <a:txBody>
                    <a:bodyPr/>
                    <a:lstStyle/>
                    <a:p>
                      <a:pPr algn="ctr"/>
                      <a:r>
                        <a:rPr lang="en-US" sz="1600" b="0" i="0" dirty="0" smtClean="0">
                          <a:latin typeface="Century Gothic" charset="0"/>
                          <a:ea typeface="Century Gothic" charset="0"/>
                          <a:cs typeface="Century Gothic" charset="0"/>
                        </a:rPr>
                        <a:t>A</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30242</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29543</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26848</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32377</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28878</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1.12</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solidFill>
                            <a:srgbClr val="005A58"/>
                          </a:solidFill>
                          <a:latin typeface="Century Gothic" charset="0"/>
                          <a:ea typeface="Century Gothic" charset="0"/>
                          <a:cs typeface="Century Gothic" charset="0"/>
                        </a:rPr>
                        <a:t>0.03</a:t>
                      </a:r>
                      <a:endParaRPr lang="en-US" sz="1600" b="0" i="0" dirty="0">
                        <a:solidFill>
                          <a:srgbClr val="005A58"/>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37649">
                <a:tc>
                  <a:txBody>
                    <a:bodyPr/>
                    <a:lstStyle/>
                    <a:p>
                      <a:pPr algn="ctr"/>
                      <a:r>
                        <a:rPr lang="en-US" sz="1600" b="0" i="0" dirty="0" smtClean="0">
                          <a:latin typeface="Century Gothic" charset="0"/>
                          <a:ea typeface="Century Gothic" charset="0"/>
                          <a:cs typeface="Century Gothic" charset="0"/>
                        </a:rPr>
                        <a:t>B</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19343</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17322</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16232</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18819</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17632</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1.07</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solidFill>
                            <a:srgbClr val="005A58"/>
                          </a:solidFill>
                          <a:latin typeface="Century Gothic" charset="0"/>
                          <a:ea typeface="Century Gothic" charset="0"/>
                          <a:cs typeface="Century Gothic" charset="0"/>
                        </a:rPr>
                        <a:t>0.08</a:t>
                      </a:r>
                      <a:endParaRPr lang="en-US" sz="1600" b="0" i="0" dirty="0">
                        <a:solidFill>
                          <a:srgbClr val="005A58"/>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437649">
                <a:tc>
                  <a:txBody>
                    <a:bodyPr/>
                    <a:lstStyle/>
                    <a:p>
                      <a:pPr algn="ctr"/>
                      <a:r>
                        <a:rPr lang="en-US" sz="1600" b="0" i="0" dirty="0" smtClean="0">
                          <a:latin typeface="Century Gothic" charset="0"/>
                          <a:ea typeface="Century Gothic" charset="0"/>
                          <a:cs typeface="Century Gothic" charset="0"/>
                        </a:rPr>
                        <a:t>C</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7512</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7701</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7403</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7881</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7539</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1.05</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0.09</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437649">
                <a:tc>
                  <a:txBody>
                    <a:bodyPr/>
                    <a:lstStyle/>
                    <a:p>
                      <a:pPr algn="ctr"/>
                      <a:r>
                        <a:rPr lang="en-US" sz="1600" b="1" i="0" dirty="0" smtClean="0">
                          <a:solidFill>
                            <a:srgbClr val="FF0000"/>
                          </a:solidFill>
                          <a:latin typeface="Century Gothic" charset="0"/>
                          <a:ea typeface="Century Gothic" charset="0"/>
                          <a:cs typeface="Century Gothic" charset="0"/>
                        </a:rPr>
                        <a:t>D</a:t>
                      </a:r>
                      <a:endParaRPr lang="en-US" sz="1600" b="1" i="0" dirty="0">
                        <a:solidFill>
                          <a:srgbClr val="FF0000"/>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15355</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15047</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14788</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25123</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15063</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1.67</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1" i="0" dirty="0" smtClean="0">
                          <a:solidFill>
                            <a:srgbClr val="FF0000"/>
                          </a:solidFill>
                          <a:latin typeface="Century Gothic" charset="0"/>
                          <a:ea typeface="Century Gothic" charset="0"/>
                          <a:cs typeface="Century Gothic" charset="0"/>
                        </a:rPr>
                        <a:t>0.44</a:t>
                      </a:r>
                      <a:endParaRPr lang="en-US" sz="1600" b="1" i="0" dirty="0">
                        <a:solidFill>
                          <a:srgbClr val="FF0000"/>
                        </a:solidFill>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437649">
                <a:tc>
                  <a:txBody>
                    <a:bodyPr/>
                    <a:lstStyle/>
                    <a:p>
                      <a:pPr algn="ctr"/>
                      <a:r>
                        <a:rPr lang="en-US" sz="1600" b="0" i="0" dirty="0" smtClean="0">
                          <a:latin typeface="Century Gothic" charset="0"/>
                          <a:ea typeface="Century Gothic" charset="0"/>
                          <a:cs typeface="Century Gothic" charset="0"/>
                        </a:rPr>
                        <a:t>E</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25998</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23965</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24023</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24259</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24662</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latin typeface="Century Gothic" charset="0"/>
                          <a:ea typeface="Century Gothic" charset="0"/>
                          <a:cs typeface="Century Gothic" charset="0"/>
                        </a:rPr>
                        <a:t>0.98</a:t>
                      </a:r>
                      <a:endParaRPr lang="en-US" sz="1600" b="0"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0" i="0" dirty="0" smtClean="0">
                          <a:solidFill>
                            <a:srgbClr val="005A58"/>
                          </a:solidFill>
                          <a:latin typeface="Century Gothic" charset="0"/>
                          <a:ea typeface="Century Gothic" charset="0"/>
                          <a:cs typeface="Century Gothic" charset="0"/>
                        </a:rPr>
                        <a:t>0.16</a:t>
                      </a: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r h="437649">
                <a:tc>
                  <a:txBody>
                    <a:bodyPr/>
                    <a:lstStyle/>
                    <a:p>
                      <a:pPr algn="ctr"/>
                      <a:r>
                        <a:rPr lang="en-US" sz="1600" b="1" i="0" dirty="0" smtClean="0">
                          <a:latin typeface="Century Gothic" charset="0"/>
                          <a:ea typeface="Century Gothic" charset="0"/>
                          <a:cs typeface="Century Gothic" charset="0"/>
                        </a:rPr>
                        <a:t>National</a:t>
                      </a:r>
                      <a:endParaRPr lang="en-US" sz="1600" b="1"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1" i="0" dirty="0" smtClean="0">
                          <a:latin typeface="Century Gothic" charset="0"/>
                          <a:ea typeface="Century Gothic" charset="0"/>
                          <a:cs typeface="Century Gothic" charset="0"/>
                        </a:rPr>
                        <a:t>98450</a:t>
                      </a:r>
                      <a:endParaRPr lang="en-US" sz="1600" b="1"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1" i="0" dirty="0" smtClean="0">
                          <a:latin typeface="Century Gothic" charset="0"/>
                          <a:ea typeface="Century Gothic" charset="0"/>
                          <a:cs typeface="Century Gothic" charset="0"/>
                        </a:rPr>
                        <a:t>93578</a:t>
                      </a:r>
                      <a:endParaRPr lang="en-US" sz="1600" b="1"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1" i="0" dirty="0" smtClean="0">
                          <a:latin typeface="Century Gothic" charset="0"/>
                          <a:ea typeface="Century Gothic" charset="0"/>
                          <a:cs typeface="Century Gothic" charset="0"/>
                        </a:rPr>
                        <a:t>89294</a:t>
                      </a:r>
                      <a:endParaRPr lang="en-US" sz="1600" b="1"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1" i="0" dirty="0" smtClean="0">
                          <a:latin typeface="Century Gothic" charset="0"/>
                          <a:ea typeface="Century Gothic" charset="0"/>
                          <a:cs typeface="Century Gothic" charset="0"/>
                        </a:rPr>
                        <a:t>108459</a:t>
                      </a:r>
                      <a:endParaRPr lang="en-US" sz="1600" b="1"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1" i="0" dirty="0" smtClean="0">
                          <a:latin typeface="Century Gothic" charset="0"/>
                          <a:ea typeface="Century Gothic" charset="0"/>
                          <a:cs typeface="Century Gothic" charset="0"/>
                        </a:rPr>
                        <a:t>93774</a:t>
                      </a:r>
                      <a:endParaRPr lang="en-US" sz="1600" b="1"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600" b="1" i="0" dirty="0" smtClean="0">
                          <a:latin typeface="Century Gothic" charset="0"/>
                          <a:ea typeface="Century Gothic" charset="0"/>
                          <a:cs typeface="Century Gothic" charset="0"/>
                        </a:rPr>
                        <a:t>1.16</a:t>
                      </a:r>
                      <a:endParaRPr lang="en-US" sz="1600" b="1"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endParaRPr lang="en-US" sz="1600" b="1" i="0" dirty="0">
                        <a:latin typeface="Century Gothic" charset="0"/>
                        <a:ea typeface="Century Gothic" charset="0"/>
                        <a:cs typeface="Century Gothic" charset="0"/>
                      </a:endParaRPr>
                    </a:p>
                  </a:txBody>
                  <a:tcPr marL="100590" marR="100590" marT="51799" marB="5179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
        <p:nvSpPr>
          <p:cNvPr id="23640" name="TextBox 4"/>
          <p:cNvSpPr txBox="1">
            <a:spLocks noChangeArrowheads="1"/>
          </p:cNvSpPr>
          <p:nvPr/>
        </p:nvSpPr>
        <p:spPr bwMode="auto">
          <a:xfrm>
            <a:off x="443548" y="1774828"/>
            <a:ext cx="9614852" cy="13493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Calibri"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Calibri"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9pPr>
          </a:lstStyle>
          <a:p>
            <a:pPr eaLnBrk="1" hangingPunct="1">
              <a:spcBef>
                <a:spcPct val="0"/>
              </a:spcBef>
              <a:spcAft>
                <a:spcPct val="0"/>
              </a:spcAft>
              <a:buClrTx/>
              <a:buFontTx/>
              <a:buNone/>
            </a:pPr>
            <a:r>
              <a:rPr lang="en-US" altLang="en-US" sz="2700" b="1" dirty="0">
                <a:solidFill>
                  <a:prstClr val="black">
                    <a:lumMod val="65000"/>
                    <a:lumOff val="35000"/>
                  </a:prstClr>
                </a:solidFill>
                <a:latin typeface="+mn-lt"/>
              </a:rPr>
              <a:t>Consistency trend: Comparison of district ratios to national </a:t>
            </a:r>
            <a:r>
              <a:rPr lang="en-US" altLang="en-US" sz="2700" b="1" dirty="0" smtClean="0">
                <a:solidFill>
                  <a:prstClr val="black">
                    <a:lumMod val="65000"/>
                    <a:lumOff val="35000"/>
                  </a:prstClr>
                </a:solidFill>
                <a:latin typeface="+mn-lt"/>
              </a:rPr>
              <a:t>ratios </a:t>
            </a:r>
          </a:p>
          <a:p>
            <a:pPr eaLnBrk="1" hangingPunct="1">
              <a:spcBef>
                <a:spcPct val="0"/>
              </a:spcBef>
              <a:spcAft>
                <a:spcPct val="0"/>
              </a:spcAft>
              <a:buClrTx/>
              <a:buFontTx/>
              <a:buNone/>
            </a:pPr>
            <a:r>
              <a:rPr lang="en-US" altLang="en-US" sz="2700" dirty="0" smtClean="0">
                <a:solidFill>
                  <a:prstClr val="black">
                    <a:lumMod val="65000"/>
                    <a:lumOff val="35000"/>
                  </a:prstClr>
                </a:solidFill>
                <a:latin typeface="+mn-lt"/>
              </a:rPr>
              <a:t>Any </a:t>
            </a:r>
            <a:r>
              <a:rPr lang="en-US" altLang="en-US" sz="2700" dirty="0">
                <a:solidFill>
                  <a:prstClr val="black">
                    <a:lumMod val="65000"/>
                    <a:lumOff val="35000"/>
                  </a:prstClr>
                </a:solidFill>
                <a:latin typeface="+mn-lt"/>
              </a:rPr>
              <a:t>difference between </a:t>
            </a:r>
            <a:r>
              <a:rPr lang="en-US" altLang="en-US" sz="2700" dirty="0" smtClean="0">
                <a:solidFill>
                  <a:prstClr val="black">
                    <a:lumMod val="65000"/>
                    <a:lumOff val="35000"/>
                  </a:prstClr>
                </a:solidFill>
                <a:latin typeface="+mn-lt"/>
              </a:rPr>
              <a:t>district and </a:t>
            </a:r>
            <a:r>
              <a:rPr lang="en-US" altLang="en-US" sz="2700" dirty="0">
                <a:solidFill>
                  <a:prstClr val="black">
                    <a:lumMod val="65000"/>
                    <a:lumOff val="35000"/>
                  </a:prstClr>
                </a:solidFill>
                <a:latin typeface="+mn-lt"/>
              </a:rPr>
              <a:t>national ratio that is ≥33% is highlighted in </a:t>
            </a:r>
            <a:r>
              <a:rPr lang="en-US" altLang="en-US" sz="2400" dirty="0">
                <a:solidFill>
                  <a:srgbClr val="FF0000"/>
                </a:solidFill>
                <a:latin typeface="Arial" pitchFamily="34" charset="0"/>
              </a:rPr>
              <a:t>red</a:t>
            </a:r>
            <a:r>
              <a:rPr lang="en-US" altLang="en-US" sz="2000" dirty="0">
                <a:latin typeface="Arial" pitchFamily="34" charset="0"/>
              </a:rPr>
              <a:t>.</a:t>
            </a:r>
          </a:p>
        </p:txBody>
      </p:sp>
      <p:sp>
        <p:nvSpPr>
          <p:cNvPr id="2" name="Slide Number Placeholder 1"/>
          <p:cNvSpPr>
            <a:spLocks noGrp="1"/>
          </p:cNvSpPr>
          <p:nvPr>
            <p:ph type="sldNum" sz="quarter" idx="7"/>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30177548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a:spLocks noGrp="1"/>
          </p:cNvSpPr>
          <p:nvPr>
            <p:ph type="title"/>
          </p:nvPr>
        </p:nvSpPr>
        <p:spPr>
          <a:xfrm>
            <a:off x="457200" y="457200"/>
            <a:ext cx="9829800" cy="430887"/>
          </a:xfrm>
        </p:spPr>
        <p:txBody>
          <a:bodyPr/>
          <a:lstStyle/>
          <a:p>
            <a:pPr algn="l" eaLnBrk="1" hangingPunct="1"/>
            <a:r>
              <a:rPr lang="en-US" altLang="en-US" dirty="0" smtClean="0"/>
              <a:t>Internal </a:t>
            </a:r>
            <a:r>
              <a:rPr lang="en-US" altLang="en-US" smtClean="0"/>
              <a:t>Consistency: Comparing </a:t>
            </a:r>
            <a:r>
              <a:rPr lang="en-US" altLang="en-US" dirty="0" smtClean="0"/>
              <a:t>Related </a:t>
            </a:r>
            <a:r>
              <a:rPr lang="en-US" altLang="en-US" dirty="0"/>
              <a:t>I</a:t>
            </a:r>
            <a:r>
              <a:rPr lang="en-US" altLang="en-US" dirty="0" smtClean="0"/>
              <a:t>ndicators</a:t>
            </a:r>
          </a:p>
        </p:txBody>
      </p:sp>
      <p:graphicFrame>
        <p:nvGraphicFramePr>
          <p:cNvPr id="4" name="Content Placeholder 3"/>
          <p:cNvGraphicFramePr>
            <a:graphicFrameLocks/>
          </p:cNvGraphicFramePr>
          <p:nvPr>
            <p:extLst>
              <p:ext uri="{D42A27DB-BD31-4B8C-83A1-F6EECF244321}">
                <p14:modId xmlns:p14="http://schemas.microsoft.com/office/powerpoint/2010/main" val="1469718965"/>
              </p:ext>
            </p:extLst>
          </p:nvPr>
        </p:nvGraphicFramePr>
        <p:xfrm>
          <a:off x="152400" y="1676400"/>
          <a:ext cx="9753600" cy="5943601"/>
        </p:xfrm>
        <a:graphic>
          <a:graphicData uri="http://schemas.openxmlformats.org/drawingml/2006/table">
            <a:tbl>
              <a:tblPr firstRow="1" bandRow="1">
                <a:tableStyleId>{5C22544A-7EE6-4342-B048-85BDC9FD1C3A}</a:tableStyleId>
              </a:tblPr>
              <a:tblGrid>
                <a:gridCol w="1499293">
                  <a:extLst>
                    <a:ext uri="{9D8B030D-6E8A-4147-A177-3AD203B41FA5}">
                      <a16:colId xmlns:a16="http://schemas.microsoft.com/office/drawing/2014/main" val="20000"/>
                    </a:ext>
                  </a:extLst>
                </a:gridCol>
                <a:gridCol w="3912756">
                  <a:extLst>
                    <a:ext uri="{9D8B030D-6E8A-4147-A177-3AD203B41FA5}">
                      <a16:colId xmlns:a16="http://schemas.microsoft.com/office/drawing/2014/main" val="20001"/>
                    </a:ext>
                  </a:extLst>
                </a:gridCol>
                <a:gridCol w="4341551">
                  <a:extLst>
                    <a:ext uri="{9D8B030D-6E8A-4147-A177-3AD203B41FA5}">
                      <a16:colId xmlns:a16="http://schemas.microsoft.com/office/drawing/2014/main" val="20002"/>
                    </a:ext>
                  </a:extLst>
                </a:gridCol>
              </a:tblGrid>
              <a:tr h="554460">
                <a:tc rowSpan="2">
                  <a:txBody>
                    <a:bodyPr/>
                    <a:lstStyle/>
                    <a:p>
                      <a:pPr algn="ctr"/>
                      <a:r>
                        <a:rPr lang="en-US" sz="1800" b="1" i="0" dirty="0" smtClean="0">
                          <a:solidFill>
                            <a:schemeClr val="bg1"/>
                          </a:solidFill>
                          <a:latin typeface="Century Gothic" charset="0"/>
                          <a:ea typeface="Century Gothic" charset="0"/>
                          <a:cs typeface="Century Gothic" charset="0"/>
                        </a:rPr>
                        <a:t>Metric</a:t>
                      </a:r>
                      <a:endParaRPr lang="en-US" sz="1800" b="1" i="0" dirty="0">
                        <a:solidFill>
                          <a:schemeClr val="bg1"/>
                        </a:solidFill>
                        <a:latin typeface="Century Gothic" charset="0"/>
                        <a:ea typeface="Century Gothic" charset="0"/>
                        <a:cs typeface="Century Gothic" charset="0"/>
                      </a:endParaRP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gridSpan="2">
                  <a:txBody>
                    <a:bodyPr/>
                    <a:lstStyle/>
                    <a:p>
                      <a:pPr algn="ctr"/>
                      <a:r>
                        <a:rPr lang="en-US" sz="1800" b="1" i="0" dirty="0" smtClean="0">
                          <a:solidFill>
                            <a:schemeClr val="bg1"/>
                          </a:solidFill>
                          <a:latin typeface="Century Gothic" charset="0"/>
                          <a:ea typeface="Century Gothic" charset="0"/>
                          <a:cs typeface="Century Gothic" charset="0"/>
                        </a:rPr>
                        <a:t>Definition</a:t>
                      </a:r>
                      <a:endParaRPr lang="en-US" sz="1800" b="1" i="0" dirty="0">
                        <a:solidFill>
                          <a:schemeClr val="bg1"/>
                        </a:solidFill>
                        <a:latin typeface="Century Gothic" charset="0"/>
                        <a:ea typeface="Century Gothic" charset="0"/>
                        <a:cs typeface="Century Gothic" charset="0"/>
                      </a:endParaRP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hMerge="1">
                  <a:txBody>
                    <a:bodyPr/>
                    <a:lstStyle/>
                    <a:p>
                      <a:endParaRPr lang="en-US"/>
                    </a:p>
                  </a:txBody>
                  <a:tcPr/>
                </a:tc>
                <a:extLst>
                  <a:ext uri="{0D108BD9-81ED-4DB2-BD59-A6C34878D82A}">
                    <a16:rowId xmlns:a16="http://schemas.microsoft.com/office/drawing/2014/main" val="10000"/>
                  </a:ext>
                </a:extLst>
              </a:tr>
              <a:tr h="546212">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b="1" i="0" dirty="0" smtClean="0">
                          <a:solidFill>
                            <a:schemeClr val="bg1"/>
                          </a:solidFill>
                          <a:latin typeface="Century Gothic" charset="0"/>
                          <a:ea typeface="Century Gothic" charset="0"/>
                          <a:cs typeface="Century Gothic" charset="0"/>
                        </a:rPr>
                        <a:t>National Level</a:t>
                      </a:r>
                      <a:endParaRPr lang="en-US" sz="1800" b="1" i="0" dirty="0">
                        <a:solidFill>
                          <a:schemeClr val="bg1"/>
                        </a:solidFill>
                        <a:latin typeface="Century Gothic" charset="0"/>
                        <a:ea typeface="Century Gothic" charset="0"/>
                        <a:cs typeface="Century Gothic" charset="0"/>
                      </a:endParaRP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800" b="1" i="0" dirty="0" smtClean="0">
                          <a:solidFill>
                            <a:schemeClr val="bg1"/>
                          </a:solidFill>
                          <a:latin typeface="Century Gothic" charset="0"/>
                          <a:ea typeface="Century Gothic" charset="0"/>
                          <a:cs typeface="Century Gothic" charset="0"/>
                        </a:rPr>
                        <a:t>Subnational Level</a:t>
                      </a:r>
                      <a:endParaRPr lang="en-US" sz="1800" b="1" i="0" dirty="0">
                        <a:solidFill>
                          <a:schemeClr val="bg1"/>
                        </a:solidFill>
                        <a:latin typeface="Century Gothic" charset="0"/>
                        <a:ea typeface="Century Gothic" charset="0"/>
                        <a:cs typeface="Century Gothic" charset="0"/>
                      </a:endParaRP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extLst>
                  <a:ext uri="{0D108BD9-81ED-4DB2-BD59-A6C34878D82A}">
                    <a16:rowId xmlns:a16="http://schemas.microsoft.com/office/drawing/2014/main" val="10001"/>
                  </a:ext>
                </a:extLst>
              </a:tr>
              <a:tr h="770458">
                <a:tc rowSpan="5">
                  <a:txBody>
                    <a:bodyPr/>
                    <a:lstStyle/>
                    <a:p>
                      <a:pPr algn="ctr"/>
                      <a:r>
                        <a:rPr lang="en-US" sz="1600" b="1" dirty="0" smtClean="0">
                          <a:latin typeface="Century Gothic" charset="0"/>
                          <a:ea typeface="Century Gothic" charset="0"/>
                          <a:cs typeface="Century Gothic" charset="0"/>
                        </a:rPr>
                        <a:t>Consistency among related indicators</a:t>
                      </a:r>
                      <a:endParaRPr lang="en-US" sz="1600" b="0" dirty="0" smtClean="0">
                        <a:latin typeface="Century Gothic" charset="0"/>
                        <a:ea typeface="Century Gothic" charset="0"/>
                        <a:cs typeface="Century Gothic" charset="0"/>
                      </a:endParaRP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AEA"/>
                    </a:solidFill>
                  </a:tcPr>
                </a:tc>
                <a:tc>
                  <a:txBody>
                    <a:bodyPr/>
                    <a:lstStyle/>
                    <a:p>
                      <a:pPr marL="225425" marR="0" indent="-225425"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Century Gothic" charset="0"/>
                          <a:ea typeface="Century Gothic" charset="0"/>
                          <a:cs typeface="Century Gothic" charset="0"/>
                        </a:rPr>
                        <a:t>Maternal Health</a:t>
                      </a:r>
                      <a:r>
                        <a:rPr lang="en-US" sz="1600" dirty="0" smtClean="0">
                          <a:latin typeface="Century Gothic" charset="0"/>
                          <a:ea typeface="Century Gothic" charset="0"/>
                          <a:cs typeface="Century Gothic" charset="0"/>
                        </a:rPr>
                        <a:t>:  ANC1 - IPT1 or TT1 (should be roughly equal)</a:t>
                      </a:r>
                      <a:endParaRPr lang="en-US" sz="1600" dirty="0">
                        <a:latin typeface="Century Gothic" charset="0"/>
                        <a:ea typeface="Century Gothic" charset="0"/>
                        <a:cs typeface="Century Gothic" charset="0"/>
                      </a:endParaRP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entury Gothic" charset="0"/>
                          <a:ea typeface="Century Gothic" charset="0"/>
                          <a:cs typeface="Century Gothic" charset="0"/>
                        </a:rPr>
                        <a:t># (%) of subnational units where there is an extreme difference (≥ ± 10%)</a:t>
                      </a: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1100671">
                <a:tc vMerge="1">
                  <a:txBody>
                    <a:bodyPr/>
                    <a:lstStyle/>
                    <a:p>
                      <a:endParaRPr lang="en-US"/>
                    </a:p>
                  </a:txBody>
                  <a:tcPr/>
                </a:tc>
                <a:tc>
                  <a:txBody>
                    <a:bodyPr/>
                    <a:lstStyle/>
                    <a:p>
                      <a:pPr marL="225425" marR="0" indent="-225425"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Century Gothic" charset="0"/>
                          <a:ea typeface="Century Gothic" charset="0"/>
                          <a:cs typeface="Century Gothic" charset="0"/>
                        </a:rPr>
                        <a:t>Immunization</a:t>
                      </a:r>
                      <a:r>
                        <a:rPr lang="en-US" sz="1600" dirty="0" smtClean="0">
                          <a:latin typeface="Century Gothic" charset="0"/>
                          <a:ea typeface="Century Gothic" charset="0"/>
                          <a:cs typeface="Century Gothic" charset="0"/>
                        </a:rPr>
                        <a:t>:  DTP3 dropout rate =</a:t>
                      </a:r>
                      <a:r>
                        <a:rPr lang="en-US" sz="1600" baseline="0" dirty="0" smtClean="0">
                          <a:latin typeface="Century Gothic" charset="0"/>
                          <a:ea typeface="Century Gothic" charset="0"/>
                          <a:cs typeface="Century Gothic" charset="0"/>
                        </a:rPr>
                        <a:t> </a:t>
                      </a:r>
                      <a:r>
                        <a:rPr lang="en-US" sz="1600" dirty="0" smtClean="0">
                          <a:latin typeface="Century Gothic" charset="0"/>
                          <a:ea typeface="Century Gothic" charset="0"/>
                          <a:cs typeface="Century Gothic" charset="0"/>
                        </a:rPr>
                        <a:t>(DTP1 - DTP3)/DTP1</a:t>
                      </a:r>
                    </a:p>
                    <a:p>
                      <a:pPr marL="225425" marR="0" indent="-225425" algn="l" defTabSz="914400" rtl="0" eaLnBrk="1" fontAlgn="auto" latinLnBrk="0" hangingPunct="1">
                        <a:lnSpc>
                          <a:spcPct val="100000"/>
                        </a:lnSpc>
                        <a:spcBef>
                          <a:spcPts val="0"/>
                        </a:spcBef>
                        <a:spcAft>
                          <a:spcPts val="0"/>
                        </a:spcAft>
                        <a:buClrTx/>
                        <a:buSzTx/>
                        <a:buFontTx/>
                        <a:buNone/>
                        <a:tabLst/>
                        <a:defRPr/>
                      </a:pPr>
                      <a:r>
                        <a:rPr lang="en-US" sz="1600" baseline="0" dirty="0" smtClean="0">
                          <a:latin typeface="Century Gothic" charset="0"/>
                          <a:ea typeface="Century Gothic" charset="0"/>
                          <a:cs typeface="Century Gothic" charset="0"/>
                        </a:rPr>
                        <a:t>    </a:t>
                      </a:r>
                      <a:r>
                        <a:rPr lang="en-US" sz="1600" dirty="0" smtClean="0">
                          <a:latin typeface="Century Gothic" charset="0"/>
                          <a:ea typeface="Century Gothic" charset="0"/>
                          <a:cs typeface="Century Gothic" charset="0"/>
                        </a:rPr>
                        <a:t>(should not be negative)</a:t>
                      </a:r>
                      <a:endParaRPr lang="en-US" sz="1600" dirty="0">
                        <a:latin typeface="Century Gothic" charset="0"/>
                        <a:ea typeface="Century Gothic" charset="0"/>
                        <a:cs typeface="Century Gothic" charset="0"/>
                      </a:endParaRP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entury Gothic" charset="0"/>
                          <a:ea typeface="Century Gothic" charset="0"/>
                          <a:cs typeface="Century Gothic" charset="0"/>
                        </a:rPr>
                        <a:t># (%) of subnational units with # of DTP3 immunizations &gt; DTP1 immunizations</a:t>
                      </a:r>
                      <a:r>
                        <a:rPr lang="en-US" sz="1600" baseline="0" dirty="0" smtClean="0">
                          <a:latin typeface="Century Gothic" charset="0"/>
                          <a:ea typeface="Century Gothic" charset="0"/>
                          <a:cs typeface="Century Gothic" charset="0"/>
                        </a:rPr>
                        <a:t> (negative dropout)</a:t>
                      </a:r>
                      <a:endParaRPr lang="en-US" sz="1600" dirty="0" smtClean="0">
                        <a:latin typeface="Century Gothic" charset="0"/>
                        <a:ea typeface="Century Gothic" charset="0"/>
                        <a:cs typeface="Century Gothic" charset="0"/>
                      </a:endParaRP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770458">
                <a:tc vMerge="1">
                  <a:txBody>
                    <a:bodyPr/>
                    <a:lstStyle/>
                    <a:p>
                      <a:pPr algn="ctr"/>
                      <a:endParaRPr lang="en-US" sz="1800" b="0" dirty="0" smtClean="0"/>
                    </a:p>
                  </a:txBody>
                  <a:tcPr marL="91445" marR="91445" marT="45705" marB="45705"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225425" marR="0" indent="-225425"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Century Gothic" charset="0"/>
                          <a:ea typeface="Century Gothic" charset="0"/>
                          <a:cs typeface="Century Gothic" charset="0"/>
                        </a:rPr>
                        <a:t>HIV/AIDS</a:t>
                      </a:r>
                      <a:r>
                        <a:rPr lang="en-US" sz="1600" dirty="0" smtClean="0">
                          <a:latin typeface="Century Gothic" charset="0"/>
                          <a:ea typeface="Century Gothic" charset="0"/>
                          <a:cs typeface="Century Gothic" charset="0"/>
                        </a:rPr>
                        <a:t>:  ART coverage </a:t>
                      </a:r>
                      <a:r>
                        <a:rPr lang="en-US" sz="1600" baseline="0" dirty="0" smtClean="0">
                          <a:latin typeface="Century Gothic" charset="0"/>
                          <a:ea typeface="Century Gothic" charset="0"/>
                          <a:cs typeface="Century Gothic" charset="0"/>
                        </a:rPr>
                        <a:t>- </a:t>
                      </a:r>
                      <a:r>
                        <a:rPr lang="en-US" sz="1600" dirty="0" smtClean="0">
                          <a:latin typeface="Century Gothic" charset="0"/>
                          <a:ea typeface="Century Gothic" charset="0"/>
                          <a:cs typeface="Century Gothic" charset="0"/>
                        </a:rPr>
                        <a:t>HIV coverage (should be &lt;1)</a:t>
                      </a:r>
                      <a:endParaRPr lang="en-US" sz="1600" dirty="0">
                        <a:latin typeface="Century Gothic" charset="0"/>
                        <a:ea typeface="Century Gothic" charset="0"/>
                        <a:cs typeface="Century Gothic" charset="0"/>
                      </a:endParaRP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entury Gothic" charset="0"/>
                          <a:ea typeface="Century Gothic" charset="0"/>
                          <a:cs typeface="Century Gothic" charset="0"/>
                        </a:rPr>
                        <a:t># (%) of subnational units where there is an extreme difference (≥ ± 10%)</a:t>
                      </a: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1100671">
                <a:tc vMerge="1">
                  <a:txBody>
                    <a:bodyPr/>
                    <a:lstStyle/>
                    <a:p>
                      <a:pPr algn="ctr"/>
                      <a:endParaRPr lang="en-US" sz="1800" b="0" dirty="0" smtClean="0"/>
                    </a:p>
                  </a:txBody>
                  <a:tcPr marL="91445" marR="91445" marT="45705" marB="45705" anchor="ct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marL="225425" marR="0" indent="-225425"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Century Gothic" charset="0"/>
                          <a:ea typeface="Century Gothic" charset="0"/>
                          <a:cs typeface="Century Gothic" charset="0"/>
                        </a:rPr>
                        <a:t>TB</a:t>
                      </a:r>
                      <a:r>
                        <a:rPr lang="en-US" sz="1600" dirty="0" smtClean="0">
                          <a:latin typeface="Century Gothic" charset="0"/>
                          <a:ea typeface="Century Gothic" charset="0"/>
                          <a:cs typeface="Century Gothic" charset="0"/>
                        </a:rPr>
                        <a:t>:  TB cases notified - TB cases</a:t>
                      </a:r>
                      <a:r>
                        <a:rPr lang="en-US" sz="1600" baseline="0" dirty="0" smtClean="0">
                          <a:latin typeface="Century Gothic" charset="0"/>
                          <a:ea typeface="Century Gothic" charset="0"/>
                          <a:cs typeface="Century Gothic" charset="0"/>
                        </a:rPr>
                        <a:t> on treatment </a:t>
                      </a:r>
                      <a:r>
                        <a:rPr lang="en-US" sz="1600" dirty="0" smtClean="0">
                          <a:latin typeface="Century Gothic" charset="0"/>
                          <a:ea typeface="Century Gothic" charset="0"/>
                          <a:cs typeface="Century Gothic" charset="0"/>
                        </a:rPr>
                        <a:t>(should be roughly equal)</a:t>
                      </a:r>
                      <a:endParaRPr lang="en-US" sz="1600" dirty="0">
                        <a:latin typeface="Century Gothic" charset="0"/>
                        <a:ea typeface="Century Gothic" charset="0"/>
                        <a:cs typeface="Century Gothic" charset="0"/>
                      </a:endParaRP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entury Gothic" charset="0"/>
                          <a:ea typeface="Century Gothic" charset="0"/>
                          <a:cs typeface="Century Gothic" charset="0"/>
                        </a:rPr>
                        <a:t># (%) of subnational units where there is an extreme difference (≥ ± 10%)</a:t>
                      </a: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1100671">
                <a:tc vMerge="1">
                  <a:txBody>
                    <a:bodyPr/>
                    <a:lstStyle/>
                    <a:p>
                      <a:pPr algn="ctr"/>
                      <a:endParaRPr lang="en-US" sz="1800" b="0" dirty="0" smtClean="0"/>
                    </a:p>
                  </a:txBody>
                  <a:tcPr marL="91445" marR="91445" marT="45705" marB="45705" anchor="ctr">
                    <a:lnT w="28575" cap="flat" cmpd="sng" algn="ctr">
                      <a:solidFill>
                        <a:schemeClr val="tx1"/>
                      </a:solidFill>
                      <a:prstDash val="solid"/>
                      <a:round/>
                      <a:headEnd type="none" w="med" len="med"/>
                      <a:tailEnd type="none" w="med" len="med"/>
                    </a:lnT>
                  </a:tcPr>
                </a:tc>
                <a:tc>
                  <a:txBody>
                    <a:bodyPr/>
                    <a:lstStyle/>
                    <a:p>
                      <a:pPr marL="225425" marR="0" indent="-225425" algn="l" defTabSz="914400" rtl="0" eaLnBrk="1" fontAlgn="auto" latinLnBrk="0" hangingPunct="1">
                        <a:lnSpc>
                          <a:spcPct val="100000"/>
                        </a:lnSpc>
                        <a:spcBef>
                          <a:spcPts val="0"/>
                        </a:spcBef>
                        <a:spcAft>
                          <a:spcPts val="0"/>
                        </a:spcAft>
                        <a:buClrTx/>
                        <a:buSzTx/>
                        <a:buFontTx/>
                        <a:buNone/>
                        <a:tabLst/>
                        <a:defRPr/>
                      </a:pPr>
                      <a:r>
                        <a:rPr lang="en-US" sz="1600" b="1" dirty="0" smtClean="0">
                          <a:latin typeface="Century Gothic" charset="0"/>
                          <a:ea typeface="Century Gothic" charset="0"/>
                          <a:cs typeface="Century Gothic" charset="0"/>
                        </a:rPr>
                        <a:t>Malaria</a:t>
                      </a:r>
                      <a:r>
                        <a:rPr lang="en-US" sz="1600" dirty="0" smtClean="0">
                          <a:latin typeface="Century Gothic" charset="0"/>
                          <a:ea typeface="Century Gothic" charset="0"/>
                          <a:cs typeface="Century Gothic" charset="0"/>
                        </a:rPr>
                        <a:t>:  # confirmed malaria cases reported - cases testing positive (should be roughly equal)</a:t>
                      </a:r>
                      <a:endParaRPr lang="en-US" sz="1600" dirty="0">
                        <a:latin typeface="Century Gothic" charset="0"/>
                        <a:ea typeface="Century Gothic" charset="0"/>
                        <a:cs typeface="Century Gothic" charset="0"/>
                      </a:endParaRP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latin typeface="Century Gothic" charset="0"/>
                          <a:ea typeface="Century Gothic" charset="0"/>
                          <a:cs typeface="Century Gothic" charset="0"/>
                        </a:rPr>
                        <a:t># (%) of subnational units where there is an extreme difference (≥ ± 10%)</a:t>
                      </a:r>
                    </a:p>
                  </a:txBody>
                  <a:tcPr marL="91445" marR="91445" marT="45715" marB="4571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 name="Slide Number Placeholder 1"/>
          <p:cNvSpPr>
            <a:spLocks noGrp="1"/>
          </p:cNvSpPr>
          <p:nvPr>
            <p:ph type="sldNum" sz="quarter" idx="7"/>
          </p:nvPr>
        </p:nvSpPr>
        <p:spPr/>
        <p:txBody>
          <a:bodyPr/>
          <a:lstStyle/>
          <a:p>
            <a:fld id="{B6F15528-21DE-4FAA-801E-634DDDAF4B2B}" type="slidenum">
              <a:rPr lang="en-US" smtClean="0"/>
              <a:pPr/>
              <a:t>18</a:t>
            </a:fld>
            <a:endParaRPr lang="en-US"/>
          </a:p>
        </p:txBody>
      </p:sp>
    </p:spTree>
    <p:extLst>
      <p:ext uri="{BB962C8B-B14F-4D97-AF65-F5344CB8AC3E}">
        <p14:creationId xmlns:p14="http://schemas.microsoft.com/office/powerpoint/2010/main" val="9235103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37457" y="457200"/>
            <a:ext cx="9925743" cy="430887"/>
          </a:xfrm>
        </p:spPr>
        <p:txBody>
          <a:bodyPr/>
          <a:lstStyle/>
          <a:p>
            <a:pPr algn="l"/>
            <a:r>
              <a:rPr lang="en-US" altLang="en-US" smtClean="0"/>
              <a:t> Example</a:t>
            </a:r>
            <a:r>
              <a:rPr lang="en-US" altLang="en-US" dirty="0" smtClean="0"/>
              <a:t>: Internal </a:t>
            </a:r>
            <a:r>
              <a:rPr lang="en-US" altLang="en-US" dirty="0"/>
              <a:t>Consistency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05900457"/>
              </p:ext>
            </p:extLst>
          </p:nvPr>
        </p:nvGraphicFramePr>
        <p:xfrm>
          <a:off x="443548" y="2976984"/>
          <a:ext cx="9272586" cy="3423816"/>
        </p:xfrm>
        <a:graphic>
          <a:graphicData uri="http://schemas.openxmlformats.org/drawingml/2006/table">
            <a:tbl>
              <a:tblPr firstRow="1" bandRow="1">
                <a:tableStyleId>{5C22544A-7EE6-4342-B048-85BDC9FD1C3A}</a:tableStyleId>
              </a:tblPr>
              <a:tblGrid>
                <a:gridCol w="1313623">
                  <a:extLst>
                    <a:ext uri="{9D8B030D-6E8A-4147-A177-3AD203B41FA5}">
                      <a16:colId xmlns:a16="http://schemas.microsoft.com/office/drawing/2014/main" val="20000"/>
                    </a:ext>
                  </a:extLst>
                </a:gridCol>
                <a:gridCol w="1477776">
                  <a:extLst>
                    <a:ext uri="{9D8B030D-6E8A-4147-A177-3AD203B41FA5}">
                      <a16:colId xmlns:a16="http://schemas.microsoft.com/office/drawing/2014/main" val="20001"/>
                    </a:ext>
                  </a:extLst>
                </a:gridCol>
                <a:gridCol w="1477776">
                  <a:extLst>
                    <a:ext uri="{9D8B030D-6E8A-4147-A177-3AD203B41FA5}">
                      <a16:colId xmlns:a16="http://schemas.microsoft.com/office/drawing/2014/main" val="20002"/>
                    </a:ext>
                  </a:extLst>
                </a:gridCol>
                <a:gridCol w="1632968">
                  <a:extLst>
                    <a:ext uri="{9D8B030D-6E8A-4147-A177-3AD203B41FA5}">
                      <a16:colId xmlns:a16="http://schemas.microsoft.com/office/drawing/2014/main" val="20003"/>
                    </a:ext>
                  </a:extLst>
                </a:gridCol>
                <a:gridCol w="3370443">
                  <a:extLst>
                    <a:ext uri="{9D8B030D-6E8A-4147-A177-3AD203B41FA5}">
                      <a16:colId xmlns:a16="http://schemas.microsoft.com/office/drawing/2014/main" val="20004"/>
                    </a:ext>
                  </a:extLst>
                </a:gridCol>
              </a:tblGrid>
              <a:tr h="725370">
                <a:tc>
                  <a:txBody>
                    <a:bodyPr/>
                    <a:lstStyle/>
                    <a:p>
                      <a:pPr algn="ctr"/>
                      <a:r>
                        <a:rPr lang="en-US" sz="1800" b="1" i="0" dirty="0" smtClean="0">
                          <a:latin typeface="Century Gothic" charset="0"/>
                          <a:ea typeface="Century Gothic" charset="0"/>
                          <a:cs typeface="Century Gothic" charset="0"/>
                        </a:rPr>
                        <a:t>District</a:t>
                      </a:r>
                      <a:endParaRPr lang="en-US" sz="1800" b="1" i="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a:txBody>
                    <a:bodyPr/>
                    <a:lstStyle/>
                    <a:p>
                      <a:pPr algn="ctr"/>
                      <a:r>
                        <a:rPr lang="en-US" sz="1800" b="1" i="0" dirty="0" smtClean="0">
                          <a:latin typeface="Century Gothic" charset="0"/>
                          <a:ea typeface="Century Gothic" charset="0"/>
                          <a:cs typeface="Century Gothic" charset="0"/>
                        </a:rPr>
                        <a:t>ANC1</a:t>
                      </a:r>
                      <a:endParaRPr lang="en-US" sz="1800" b="1" i="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a:txBody>
                    <a:bodyPr/>
                    <a:lstStyle/>
                    <a:p>
                      <a:pPr algn="ctr"/>
                      <a:r>
                        <a:rPr lang="en-US" sz="1800" b="1" i="0" dirty="0" smtClean="0">
                          <a:latin typeface="Century Gothic" charset="0"/>
                          <a:ea typeface="Century Gothic" charset="0"/>
                          <a:cs typeface="Century Gothic" charset="0"/>
                        </a:rPr>
                        <a:t>IPT1</a:t>
                      </a:r>
                      <a:endParaRPr lang="en-US" sz="1800" b="1" i="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a:txBody>
                    <a:bodyPr/>
                    <a:lstStyle/>
                    <a:p>
                      <a:pPr algn="ctr"/>
                      <a:r>
                        <a:rPr lang="en-US" sz="1800" b="1" i="0" dirty="0" smtClean="0">
                          <a:latin typeface="Century Gothic" charset="0"/>
                          <a:ea typeface="Century Gothic" charset="0"/>
                          <a:cs typeface="Century Gothic" charset="0"/>
                        </a:rPr>
                        <a:t>Ratio</a:t>
                      </a:r>
                      <a:r>
                        <a:rPr lang="en-US" sz="1800" b="1" i="0" baseline="0" dirty="0" smtClean="0">
                          <a:latin typeface="Century Gothic" charset="0"/>
                          <a:ea typeface="Century Gothic" charset="0"/>
                          <a:cs typeface="Century Gothic" charset="0"/>
                        </a:rPr>
                        <a:t> of ANC1 to IPT1</a:t>
                      </a:r>
                      <a:endParaRPr lang="en-US" sz="1800" b="1" i="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a:txBody>
                    <a:bodyPr/>
                    <a:lstStyle/>
                    <a:p>
                      <a:pPr algn="ctr"/>
                      <a:r>
                        <a:rPr lang="en-US" sz="1800" b="1" i="0" dirty="0" smtClean="0">
                          <a:latin typeface="Century Gothic" charset="0"/>
                          <a:ea typeface="Century Gothic" charset="0"/>
                          <a:cs typeface="Century Gothic" charset="0"/>
                        </a:rPr>
                        <a:t>% </a:t>
                      </a:r>
                      <a:r>
                        <a:rPr lang="en-US" sz="1800" b="1" i="0" baseline="0" dirty="0" smtClean="0">
                          <a:latin typeface="Century Gothic" charset="0"/>
                          <a:ea typeface="Century Gothic" charset="0"/>
                          <a:cs typeface="Century Gothic" charset="0"/>
                        </a:rPr>
                        <a:t>Difference between National &amp; District Ratios</a:t>
                      </a:r>
                      <a:endParaRPr lang="en-US" sz="1800" b="1" i="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extLst>
                  <a:ext uri="{0D108BD9-81ED-4DB2-BD59-A6C34878D82A}">
                    <a16:rowId xmlns:a16="http://schemas.microsoft.com/office/drawing/2014/main" val="10000"/>
                  </a:ext>
                </a:extLst>
              </a:tr>
              <a:tr h="449741">
                <a:tc>
                  <a:txBody>
                    <a:bodyPr/>
                    <a:lstStyle/>
                    <a:p>
                      <a:pPr algn="ctr"/>
                      <a:r>
                        <a:rPr lang="en-US" sz="1800" dirty="0" smtClean="0">
                          <a:latin typeface="Century Gothic" charset="0"/>
                          <a:ea typeface="Century Gothic" charset="0"/>
                          <a:cs typeface="Century Gothic" charset="0"/>
                        </a:rPr>
                        <a:t>A</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20995</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18080</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1.16</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solidFill>
                            <a:srgbClr val="005A58"/>
                          </a:solidFill>
                          <a:latin typeface="Century Gothic" charset="0"/>
                          <a:ea typeface="Century Gothic" charset="0"/>
                          <a:cs typeface="Century Gothic" charset="0"/>
                        </a:rPr>
                        <a:t>0.02</a:t>
                      </a:r>
                      <a:endParaRPr lang="en-US" sz="1800" dirty="0">
                        <a:solidFill>
                          <a:srgbClr val="005A58"/>
                        </a:solidFill>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49741">
                <a:tc>
                  <a:txBody>
                    <a:bodyPr/>
                    <a:lstStyle/>
                    <a:p>
                      <a:pPr algn="ctr"/>
                      <a:r>
                        <a:rPr lang="en-US" sz="1800" dirty="0" smtClean="0">
                          <a:latin typeface="Century Gothic" charset="0"/>
                          <a:ea typeface="Century Gothic" charset="0"/>
                          <a:cs typeface="Century Gothic" charset="0"/>
                        </a:rPr>
                        <a:t>B</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18923</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16422</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1.15</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solidFill>
                            <a:srgbClr val="005A58"/>
                          </a:solidFill>
                          <a:latin typeface="Century Gothic" charset="0"/>
                          <a:ea typeface="Century Gothic" charset="0"/>
                          <a:cs typeface="Century Gothic" charset="0"/>
                        </a:rPr>
                        <a:t>0.02</a:t>
                      </a:r>
                      <a:endParaRPr lang="en-US" sz="1800" dirty="0">
                        <a:solidFill>
                          <a:srgbClr val="005A58"/>
                        </a:solidFill>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49741">
                <a:tc>
                  <a:txBody>
                    <a:bodyPr/>
                    <a:lstStyle/>
                    <a:p>
                      <a:pPr algn="ctr"/>
                      <a:r>
                        <a:rPr lang="en-US" sz="1800" dirty="0" smtClean="0">
                          <a:latin typeface="Century Gothic" charset="0"/>
                          <a:ea typeface="Century Gothic" charset="0"/>
                          <a:cs typeface="Century Gothic" charset="0"/>
                        </a:rPr>
                        <a:t>C</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7682</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6978</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1.10</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0.07</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449741">
                <a:tc>
                  <a:txBody>
                    <a:bodyPr/>
                    <a:lstStyle/>
                    <a:p>
                      <a:pPr algn="ctr"/>
                      <a:r>
                        <a:rPr lang="en-US" sz="1800" dirty="0" smtClean="0">
                          <a:solidFill>
                            <a:srgbClr val="FF0000"/>
                          </a:solidFill>
                          <a:latin typeface="Century Gothic" charset="0"/>
                          <a:ea typeface="Century Gothic" charset="0"/>
                          <a:cs typeface="Century Gothic" charset="0"/>
                        </a:rPr>
                        <a:t>D</a:t>
                      </a:r>
                      <a:endParaRPr lang="en-US" sz="1800" dirty="0">
                        <a:solidFill>
                          <a:srgbClr val="FF0000"/>
                        </a:solidFill>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12663</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9577</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solidFill>
                            <a:srgbClr val="FF0000"/>
                          </a:solidFill>
                          <a:latin typeface="Century Gothic" charset="0"/>
                          <a:ea typeface="Century Gothic" charset="0"/>
                          <a:cs typeface="Century Gothic" charset="0"/>
                        </a:rPr>
                        <a:t>1.32</a:t>
                      </a:r>
                      <a:endParaRPr lang="en-US" sz="1800" dirty="0">
                        <a:solidFill>
                          <a:srgbClr val="FF0000"/>
                        </a:solidFill>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solidFill>
                            <a:srgbClr val="FF0000"/>
                          </a:solidFill>
                          <a:latin typeface="Century Gothic" charset="0"/>
                          <a:ea typeface="Century Gothic" charset="0"/>
                          <a:cs typeface="Century Gothic" charset="0"/>
                        </a:rPr>
                        <a:t>0.12</a:t>
                      </a:r>
                      <a:endParaRPr lang="en-US" sz="1800" dirty="0">
                        <a:solidFill>
                          <a:srgbClr val="FF0000"/>
                        </a:solidFill>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449741">
                <a:tc>
                  <a:txBody>
                    <a:bodyPr/>
                    <a:lstStyle/>
                    <a:p>
                      <a:pPr algn="ctr"/>
                      <a:r>
                        <a:rPr lang="en-US" sz="1800" dirty="0" smtClean="0">
                          <a:latin typeface="Century Gothic" charset="0"/>
                          <a:ea typeface="Century Gothic" charset="0"/>
                          <a:cs typeface="Century Gothic" charset="0"/>
                        </a:rPr>
                        <a:t>E</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18214</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15491</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1.18</a:t>
                      </a:r>
                      <a:endParaRPr lang="en-US" sz="1800"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solidFill>
                            <a:srgbClr val="005A58"/>
                          </a:solidFill>
                          <a:latin typeface="Century Gothic" charset="0"/>
                          <a:ea typeface="Century Gothic" charset="0"/>
                          <a:cs typeface="Century Gothic" charset="0"/>
                        </a:rPr>
                        <a:t>0</a:t>
                      </a: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449741">
                <a:tc>
                  <a:txBody>
                    <a:bodyPr/>
                    <a:lstStyle/>
                    <a:p>
                      <a:pPr algn="ctr"/>
                      <a:r>
                        <a:rPr lang="en-US" sz="1800" b="1" dirty="0" smtClean="0">
                          <a:latin typeface="Century Gothic" charset="0"/>
                          <a:ea typeface="Century Gothic" charset="0"/>
                          <a:cs typeface="Century Gothic" charset="0"/>
                        </a:rPr>
                        <a:t>National</a:t>
                      </a:r>
                      <a:endParaRPr lang="en-US" sz="1800" b="1"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1" dirty="0" smtClean="0">
                          <a:latin typeface="Century Gothic" charset="0"/>
                          <a:ea typeface="Century Gothic" charset="0"/>
                          <a:cs typeface="Century Gothic" charset="0"/>
                        </a:rPr>
                        <a:t>78477</a:t>
                      </a:r>
                      <a:endParaRPr lang="en-US" sz="1800" b="1"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1" dirty="0" smtClean="0">
                          <a:latin typeface="Century Gothic" charset="0"/>
                          <a:ea typeface="Century Gothic" charset="0"/>
                          <a:cs typeface="Century Gothic" charset="0"/>
                        </a:rPr>
                        <a:t>66548</a:t>
                      </a:r>
                      <a:endParaRPr lang="en-US" sz="1800" b="1"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1" dirty="0" smtClean="0">
                          <a:latin typeface="Century Gothic" charset="0"/>
                          <a:ea typeface="Century Gothic" charset="0"/>
                          <a:cs typeface="Century Gothic" charset="0"/>
                        </a:rPr>
                        <a:t>1.18</a:t>
                      </a:r>
                      <a:endParaRPr lang="en-US" sz="1800" b="1"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endParaRPr lang="en-US" sz="1800" b="1" dirty="0">
                        <a:latin typeface="Century Gothic" charset="0"/>
                        <a:ea typeface="Century Gothic" charset="0"/>
                        <a:cs typeface="Century Gothic" charset="0"/>
                      </a:endParaRPr>
                    </a:p>
                  </a:txBody>
                  <a:tcPr marL="100596" marR="100596" marT="51789" marB="51789"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5655" name="TextBox 4"/>
          <p:cNvSpPr txBox="1">
            <a:spLocks noChangeArrowheads="1"/>
          </p:cNvSpPr>
          <p:nvPr/>
        </p:nvSpPr>
        <p:spPr bwMode="auto">
          <a:xfrm>
            <a:off x="466188" y="1676400"/>
            <a:ext cx="9300528" cy="933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Calibri"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Calibri"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9pPr>
          </a:lstStyle>
          <a:p>
            <a:pPr eaLnBrk="1" hangingPunct="1">
              <a:spcBef>
                <a:spcPct val="0"/>
              </a:spcBef>
              <a:spcAft>
                <a:spcPct val="0"/>
              </a:spcAft>
              <a:buClrTx/>
              <a:buFontTx/>
              <a:buNone/>
            </a:pPr>
            <a:r>
              <a:rPr lang="en-US" altLang="en-US" sz="2700" b="1" dirty="0">
                <a:solidFill>
                  <a:prstClr val="black">
                    <a:lumMod val="65000"/>
                    <a:lumOff val="35000"/>
                  </a:prstClr>
                </a:solidFill>
                <a:latin typeface="+mn-lt"/>
              </a:rPr>
              <a:t>% difference between ANC1 and </a:t>
            </a:r>
            <a:r>
              <a:rPr lang="en-US" altLang="en-US" sz="2700" b="1" dirty="0" smtClean="0">
                <a:solidFill>
                  <a:prstClr val="black">
                    <a:lumMod val="65000"/>
                    <a:lumOff val="35000"/>
                  </a:prstClr>
                </a:solidFill>
                <a:latin typeface="+mn-lt"/>
              </a:rPr>
              <a:t>IPT1, </a:t>
            </a:r>
            <a:r>
              <a:rPr lang="en-US" altLang="en-US" sz="2700" b="1" dirty="0">
                <a:solidFill>
                  <a:prstClr val="black">
                    <a:lumMod val="65000"/>
                    <a:lumOff val="35000"/>
                  </a:prstClr>
                </a:solidFill>
                <a:latin typeface="+mn-lt"/>
              </a:rPr>
              <a:t>by </a:t>
            </a:r>
            <a:r>
              <a:rPr lang="en-US" altLang="en-US" sz="2700" b="1" dirty="0" smtClean="0">
                <a:solidFill>
                  <a:prstClr val="black">
                    <a:lumMod val="65000"/>
                    <a:lumOff val="35000"/>
                  </a:prstClr>
                </a:solidFill>
                <a:latin typeface="+mn-lt"/>
              </a:rPr>
              <a:t>district</a:t>
            </a:r>
          </a:p>
          <a:p>
            <a:pPr eaLnBrk="1" hangingPunct="1">
              <a:spcBef>
                <a:spcPct val="0"/>
              </a:spcBef>
              <a:spcAft>
                <a:spcPct val="0"/>
              </a:spcAft>
              <a:buClrTx/>
              <a:buFontTx/>
              <a:buNone/>
            </a:pPr>
            <a:r>
              <a:rPr lang="en-US" altLang="en-US" sz="2700" dirty="0" smtClean="0">
                <a:solidFill>
                  <a:prstClr val="black">
                    <a:lumMod val="65000"/>
                    <a:lumOff val="35000"/>
                  </a:prstClr>
                </a:solidFill>
                <a:latin typeface="+mn-lt"/>
              </a:rPr>
              <a:t>Districts </a:t>
            </a:r>
            <a:r>
              <a:rPr lang="en-US" altLang="en-US" sz="2700" dirty="0">
                <a:solidFill>
                  <a:prstClr val="black">
                    <a:lumMod val="65000"/>
                    <a:lumOff val="35000"/>
                  </a:prstClr>
                </a:solidFill>
                <a:latin typeface="+mn-lt"/>
              </a:rPr>
              <a:t>with % difference ≥10% are flagged in </a:t>
            </a:r>
            <a:r>
              <a:rPr lang="en-US" altLang="en-US" sz="2400" dirty="0">
                <a:solidFill>
                  <a:srgbClr val="FF0000"/>
                </a:solidFill>
                <a:latin typeface="Arial" pitchFamily="34" charset="0"/>
              </a:rPr>
              <a:t>red</a:t>
            </a:r>
            <a:r>
              <a:rPr lang="en-US" altLang="en-US" sz="2000" dirty="0">
                <a:latin typeface="Arial" pitchFamily="34" charset="0"/>
              </a:rPr>
              <a:t>.</a:t>
            </a:r>
          </a:p>
        </p:txBody>
      </p:sp>
      <p:sp>
        <p:nvSpPr>
          <p:cNvPr id="2" name="Slide Number Placeholder 1"/>
          <p:cNvSpPr>
            <a:spLocks noGrp="1"/>
          </p:cNvSpPr>
          <p:nvPr>
            <p:ph type="sldNum" sz="quarter" idx="7"/>
          </p:nvPr>
        </p:nvSpPr>
        <p:spPr/>
        <p:txBody>
          <a:bodyPr/>
          <a:lstStyle/>
          <a:p>
            <a:fld id="{B6F15528-21DE-4FAA-801E-634DDDAF4B2B}" type="slidenum">
              <a:rPr lang="en-US" smtClean="0"/>
              <a:pPr/>
              <a:t>19</a:t>
            </a:fld>
            <a:endParaRPr lang="en-US"/>
          </a:p>
        </p:txBody>
      </p:sp>
    </p:spTree>
    <p:extLst>
      <p:ext uri="{BB962C8B-B14F-4D97-AF65-F5344CB8AC3E}">
        <p14:creationId xmlns:p14="http://schemas.microsoft.com/office/powerpoint/2010/main" val="31884090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520851"/>
            <a:ext cx="9464675" cy="430887"/>
          </a:xfrm>
        </p:spPr>
        <p:txBody>
          <a:bodyPr/>
          <a:lstStyle/>
          <a:p>
            <a:r>
              <a:rPr lang="en-US" altLang="en-US" dirty="0" smtClean="0"/>
              <a:t>Learning Objectives and </a:t>
            </a:r>
            <a:r>
              <a:rPr lang="en-US" altLang="en-US" smtClean="0"/>
              <a:t>Topics Covered</a:t>
            </a:r>
            <a:endParaRPr lang="en-US" altLang="en-US" dirty="0" smtClean="0"/>
          </a:p>
        </p:txBody>
      </p:sp>
      <p:sp>
        <p:nvSpPr>
          <p:cNvPr id="3" name="Content Placeholder 2"/>
          <p:cNvSpPr>
            <a:spLocks noGrp="1"/>
          </p:cNvSpPr>
          <p:nvPr>
            <p:ph idx="1"/>
          </p:nvPr>
        </p:nvSpPr>
        <p:spPr>
          <a:xfrm>
            <a:off x="381000" y="1447800"/>
            <a:ext cx="9326880" cy="6647974"/>
          </a:xfrm>
        </p:spPr>
        <p:txBody>
          <a:bodyPr/>
          <a:lstStyle/>
          <a:p>
            <a:pPr eaLnBrk="1" hangingPunct="1">
              <a:lnSpc>
                <a:spcPct val="150000"/>
              </a:lnSpc>
              <a:defRPr/>
            </a:pPr>
            <a:r>
              <a:rPr lang="en-US" sz="2400" b="1" dirty="0" smtClean="0"/>
              <a:t>Objectives</a:t>
            </a:r>
          </a:p>
          <a:p>
            <a:pPr marL="342900" indent="-342900" eaLnBrk="1" hangingPunct="1">
              <a:lnSpc>
                <a:spcPct val="150000"/>
              </a:lnSpc>
              <a:buFont typeface="Arial" panose="020B0604020202020204" pitchFamily="34" charset="0"/>
              <a:buChar char="•"/>
              <a:defRPr/>
            </a:pPr>
            <a:r>
              <a:rPr lang="en-US" sz="2000" dirty="0" smtClean="0"/>
              <a:t>Understand data quality dimensions and metrics</a:t>
            </a:r>
          </a:p>
          <a:p>
            <a:pPr marL="914400" lvl="1" indent="-457200">
              <a:lnSpc>
                <a:spcPct val="150000"/>
              </a:lnSpc>
              <a:buFont typeface="Courier New" charset="0"/>
              <a:buChar char="o"/>
              <a:defRPr/>
            </a:pPr>
            <a:r>
              <a:rPr lang="en-US" sz="2000" dirty="0">
                <a:solidFill>
                  <a:schemeClr val="tx1"/>
                </a:solidFill>
                <a:latin typeface="Century Gothic" charset="0"/>
                <a:ea typeface="Century Gothic" charset="0"/>
                <a:cs typeface="Century Gothic" charset="0"/>
              </a:rPr>
              <a:t>Completeness and </a:t>
            </a:r>
            <a:r>
              <a:rPr lang="en-US" sz="2000" dirty="0" smtClean="0">
                <a:solidFill>
                  <a:schemeClr val="tx1"/>
                </a:solidFill>
                <a:latin typeface="Century Gothic" charset="0"/>
                <a:ea typeface="Century Gothic" charset="0"/>
                <a:cs typeface="Century Gothic" charset="0"/>
              </a:rPr>
              <a:t>timeliness </a:t>
            </a:r>
          </a:p>
          <a:p>
            <a:pPr marL="914400" lvl="1" indent="-457200">
              <a:lnSpc>
                <a:spcPct val="150000"/>
              </a:lnSpc>
              <a:buFont typeface="Courier New" charset="0"/>
              <a:buChar char="o"/>
              <a:defRPr/>
            </a:pPr>
            <a:r>
              <a:rPr lang="en-US" sz="2000" dirty="0">
                <a:solidFill>
                  <a:schemeClr val="tx1"/>
                </a:solidFill>
                <a:latin typeface="Century Gothic" charset="0"/>
                <a:ea typeface="Century Gothic" charset="0"/>
                <a:cs typeface="Century Gothic" charset="0"/>
              </a:rPr>
              <a:t>Internal </a:t>
            </a:r>
            <a:r>
              <a:rPr lang="en-US" sz="2000" dirty="0" smtClean="0">
                <a:solidFill>
                  <a:schemeClr val="tx1"/>
                </a:solidFill>
                <a:latin typeface="Century Gothic" charset="0"/>
                <a:ea typeface="Century Gothic" charset="0"/>
                <a:cs typeface="Century Gothic" charset="0"/>
              </a:rPr>
              <a:t>consistency</a:t>
            </a:r>
          </a:p>
          <a:p>
            <a:pPr marL="914400" lvl="1" indent="-457200">
              <a:lnSpc>
                <a:spcPct val="150000"/>
              </a:lnSpc>
              <a:buFont typeface="Courier New" charset="0"/>
              <a:buChar char="o"/>
              <a:defRPr/>
            </a:pPr>
            <a:r>
              <a:rPr lang="en-US" sz="2000" dirty="0">
                <a:solidFill>
                  <a:schemeClr val="tx1"/>
                </a:solidFill>
                <a:latin typeface="Century Gothic" charset="0"/>
                <a:ea typeface="Century Gothic" charset="0"/>
                <a:cs typeface="Century Gothic" charset="0"/>
              </a:rPr>
              <a:t>External </a:t>
            </a:r>
            <a:r>
              <a:rPr lang="en-US" sz="2000" dirty="0" smtClean="0">
                <a:solidFill>
                  <a:schemeClr val="tx1"/>
                </a:solidFill>
                <a:latin typeface="Century Gothic" charset="0"/>
                <a:ea typeface="Century Gothic" charset="0"/>
                <a:cs typeface="Century Gothic" charset="0"/>
              </a:rPr>
              <a:t>consistency</a:t>
            </a:r>
          </a:p>
          <a:p>
            <a:pPr marL="914400" lvl="1" indent="-457200">
              <a:lnSpc>
                <a:spcPct val="150000"/>
              </a:lnSpc>
              <a:buFont typeface="Courier New" charset="0"/>
              <a:buChar char="o"/>
              <a:defRPr/>
            </a:pPr>
            <a:r>
              <a:rPr lang="en-US" sz="2000" dirty="0" smtClean="0">
                <a:solidFill>
                  <a:schemeClr val="tx1"/>
                </a:solidFill>
                <a:latin typeface="Century Gothic" charset="0"/>
                <a:ea typeface="Century Gothic" charset="0"/>
                <a:cs typeface="Century Gothic" charset="0"/>
              </a:rPr>
              <a:t>External comparisons</a:t>
            </a:r>
            <a:endParaRPr lang="en-US" sz="2000" dirty="0">
              <a:solidFill>
                <a:schemeClr val="tx1"/>
              </a:solidFill>
              <a:latin typeface="Century Gothic" charset="0"/>
              <a:ea typeface="Century Gothic" charset="0"/>
              <a:cs typeface="Century Gothic" charset="0"/>
            </a:endParaRPr>
          </a:p>
          <a:p>
            <a:pPr marL="457200" indent="-457200" eaLnBrk="1" hangingPunct="1">
              <a:lnSpc>
                <a:spcPct val="150000"/>
              </a:lnSpc>
              <a:buFont typeface="Arial" charset="0"/>
              <a:buChar char="•"/>
              <a:defRPr/>
            </a:pPr>
            <a:r>
              <a:rPr lang="en-US" sz="2000" dirty="0" smtClean="0"/>
              <a:t>Be able to calculate and interpret data quality metrics</a:t>
            </a:r>
          </a:p>
          <a:p>
            <a:pPr marL="457200" lvl="0" indent="-457200">
              <a:lnSpc>
                <a:spcPct val="150000"/>
              </a:lnSpc>
              <a:buFont typeface="Arial" charset="0"/>
              <a:buChar char="•"/>
              <a:defRPr/>
            </a:pPr>
            <a:r>
              <a:rPr lang="en-US" sz="2000" dirty="0" smtClean="0"/>
              <a:t>Understand data triangulation and how it </a:t>
            </a:r>
            <a:r>
              <a:rPr lang="en-US" sz="2000" dirty="0"/>
              <a:t>can strengthen analysis and information </a:t>
            </a:r>
            <a:r>
              <a:rPr lang="en-US" sz="2000" dirty="0" smtClean="0"/>
              <a:t>use</a:t>
            </a:r>
          </a:p>
          <a:p>
            <a:pPr eaLnBrk="1" hangingPunct="1">
              <a:lnSpc>
                <a:spcPct val="150000"/>
              </a:lnSpc>
              <a:defRPr/>
            </a:pPr>
            <a:r>
              <a:rPr lang="en-US" sz="2400" b="1" dirty="0" smtClean="0"/>
              <a:t>Topics Covered</a:t>
            </a:r>
          </a:p>
          <a:p>
            <a:pPr marL="285750" indent="-285750" eaLnBrk="1" hangingPunct="1">
              <a:lnSpc>
                <a:spcPct val="150000"/>
              </a:lnSpc>
              <a:buFont typeface="Arial" panose="020B0604020202020204" pitchFamily="34" charset="0"/>
              <a:buChar char="•"/>
              <a:defRPr/>
            </a:pPr>
            <a:r>
              <a:rPr lang="en-US" sz="2000" dirty="0" smtClean="0"/>
              <a:t>Data-quality </a:t>
            </a:r>
            <a:r>
              <a:rPr lang="en-US" sz="2000" dirty="0"/>
              <a:t>metrics, with </a:t>
            </a:r>
            <a:r>
              <a:rPr lang="en-US" sz="2000" dirty="0" smtClean="0"/>
              <a:t>examples</a:t>
            </a:r>
          </a:p>
          <a:p>
            <a:pPr marL="285750" indent="-285750" eaLnBrk="1" hangingPunct="1">
              <a:lnSpc>
                <a:spcPct val="150000"/>
              </a:lnSpc>
              <a:buFont typeface="Arial" panose="020B0604020202020204" pitchFamily="34" charset="0"/>
              <a:buChar char="•"/>
              <a:defRPr/>
            </a:pPr>
            <a:r>
              <a:rPr lang="en-US" sz="2000" dirty="0" smtClean="0"/>
              <a:t>Measurement </a:t>
            </a:r>
            <a:r>
              <a:rPr lang="en-US" sz="2000" dirty="0"/>
              <a:t>and analysis of data-quality </a:t>
            </a:r>
            <a:r>
              <a:rPr lang="en-US" sz="2000" dirty="0" smtClean="0"/>
              <a:t>metrics</a:t>
            </a:r>
          </a:p>
          <a:p>
            <a:pPr marL="285750" indent="-285750" eaLnBrk="1" hangingPunct="1">
              <a:lnSpc>
                <a:spcPct val="150000"/>
              </a:lnSpc>
              <a:buFont typeface="Arial" panose="020B0604020202020204" pitchFamily="34" charset="0"/>
              <a:buChar char="•"/>
              <a:defRPr/>
            </a:pPr>
            <a:r>
              <a:rPr lang="en-US" sz="2000" dirty="0" smtClean="0"/>
              <a:t>Data </a:t>
            </a:r>
            <a:r>
              <a:rPr lang="en-US" sz="2000" dirty="0"/>
              <a:t>triangulation</a:t>
            </a:r>
          </a:p>
          <a:p>
            <a:pPr eaLnBrk="1" hangingPunct="1">
              <a:lnSpc>
                <a:spcPct val="150000"/>
              </a:lnSpc>
              <a:defRPr/>
            </a:pPr>
            <a:endParaRPr lang="en-US" sz="2000" b="1" dirty="0" smtClean="0"/>
          </a:p>
        </p:txBody>
      </p:sp>
      <p:sp>
        <p:nvSpPr>
          <p:cNvPr id="4" name="Slide Number Placeholder 3"/>
          <p:cNvSpPr>
            <a:spLocks noGrp="1"/>
          </p:cNvSpPr>
          <p:nvPr>
            <p:ph type="sldNum" sz="quarter" idx="4294967295"/>
          </p:nvPr>
        </p:nvSpPr>
        <p:spPr>
          <a:xfrm>
            <a:off x="7208520" y="7203864"/>
            <a:ext cx="2346960" cy="413808"/>
          </a:xfrm>
          <a:prstGeom prst="rect">
            <a:avLst/>
          </a:prstGeom>
        </p:spPr>
        <p:txBody>
          <a:bodyPr lIns="101882" tIns="50941" rIns="101882" bIns="50941"/>
          <a:lstStyle/>
          <a:p>
            <a:pPr>
              <a:defRPr/>
            </a:pPr>
            <a:fld id="{88834DC6-BA37-4D12-B10C-02CF49559F02}" type="slidenum">
              <a:rPr lang="en-US" smtClean="0"/>
              <a:pPr>
                <a:defRPr/>
              </a:pPr>
              <a:t>2</a:t>
            </a:fld>
            <a:endParaRPr lang="en-US" dirty="0"/>
          </a:p>
        </p:txBody>
      </p:sp>
    </p:spTree>
    <p:extLst>
      <p:ext uri="{BB962C8B-B14F-4D97-AF65-F5344CB8AC3E}">
        <p14:creationId xmlns:p14="http://schemas.microsoft.com/office/powerpoint/2010/main" val="597691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457200"/>
            <a:ext cx="8686800" cy="430887"/>
          </a:xfrm>
        </p:spPr>
        <p:txBody>
          <a:bodyPr/>
          <a:lstStyle/>
          <a:p>
            <a:pPr algn="l" eaLnBrk="1" hangingPunct="1"/>
            <a:r>
              <a:rPr lang="en-US" altLang="en-US" dirty="0" smtClean="0"/>
              <a:t>External Consistency </a:t>
            </a:r>
            <a:r>
              <a:rPr lang="en-US" altLang="en-US" smtClean="0"/>
              <a:t>with Other </a:t>
            </a:r>
            <a:r>
              <a:rPr lang="en-US" altLang="en-US" dirty="0" smtClean="0"/>
              <a:t>Data Sources</a:t>
            </a:r>
            <a:endParaRPr lang="pt-PT" altLang="en-US" dirty="0" smtClean="0"/>
          </a:p>
        </p:txBody>
      </p:sp>
      <p:sp>
        <p:nvSpPr>
          <p:cNvPr id="5" name="Rectangle 4"/>
          <p:cNvSpPr/>
          <p:nvPr/>
        </p:nvSpPr>
        <p:spPr>
          <a:xfrm>
            <a:off x="533400" y="1676400"/>
            <a:ext cx="8991600" cy="3970318"/>
          </a:xfrm>
          <a:prstGeom prst="rect">
            <a:avLst/>
          </a:prstGeom>
        </p:spPr>
        <p:txBody>
          <a:bodyPr wrap="square">
            <a:spAutoFit/>
          </a:bodyPr>
          <a:lstStyle/>
          <a:p>
            <a:r>
              <a:rPr lang="en-US" sz="2800" dirty="0">
                <a:latin typeface="Century Gothic" charset="0"/>
                <a:ea typeface="Century Gothic" charset="0"/>
                <a:cs typeface="Century Gothic" charset="0"/>
              </a:rPr>
              <a:t>This dimension </a:t>
            </a:r>
            <a:r>
              <a:rPr lang="en-US" sz="2800" dirty="0" smtClean="0">
                <a:latin typeface="Century Gothic" charset="0"/>
                <a:ea typeface="Century Gothic" charset="0"/>
                <a:cs typeface="Century Gothic" charset="0"/>
              </a:rPr>
              <a:t>examines the </a:t>
            </a:r>
            <a:r>
              <a:rPr lang="en-US" sz="2800" dirty="0">
                <a:latin typeface="Century Gothic" charset="0"/>
                <a:ea typeface="Century Gothic" charset="0"/>
                <a:cs typeface="Century Gothic" charset="0"/>
              </a:rPr>
              <a:t>level of agreement between two sources of data measuring the same health indicator. </a:t>
            </a:r>
            <a:endParaRPr lang="en-US" sz="2800" dirty="0" smtClean="0">
              <a:latin typeface="Century Gothic" charset="0"/>
              <a:ea typeface="Century Gothic" charset="0"/>
              <a:cs typeface="Century Gothic" charset="0"/>
            </a:endParaRPr>
          </a:p>
          <a:p>
            <a:endParaRPr lang="en-US" sz="2800" dirty="0">
              <a:latin typeface="Century Gothic" charset="0"/>
              <a:ea typeface="Century Gothic" charset="0"/>
              <a:cs typeface="Century Gothic" charset="0"/>
            </a:endParaRPr>
          </a:p>
          <a:p>
            <a:r>
              <a:rPr lang="en-US" sz="2800" dirty="0" smtClean="0">
                <a:latin typeface="Century Gothic" charset="0"/>
                <a:ea typeface="Century Gothic" charset="0"/>
                <a:cs typeface="Century Gothic" charset="0"/>
              </a:rPr>
              <a:t>The two sources of data are: </a:t>
            </a:r>
          </a:p>
          <a:p>
            <a:pPr marL="457200" indent="-457200">
              <a:buFont typeface="Arial" panose="020B0604020202020204" pitchFamily="34" charset="0"/>
              <a:buChar char="•"/>
            </a:pPr>
            <a:r>
              <a:rPr lang="en-US" sz="2800" dirty="0" smtClean="0">
                <a:latin typeface="Century Gothic" charset="0"/>
                <a:ea typeface="Century Gothic" charset="0"/>
                <a:cs typeface="Century Gothic" charset="0"/>
              </a:rPr>
              <a:t>The </a:t>
            </a:r>
            <a:r>
              <a:rPr lang="en-US" sz="2800" dirty="0">
                <a:latin typeface="Century Gothic" charset="0"/>
                <a:ea typeface="Century Gothic" charset="0"/>
                <a:cs typeface="Century Gothic" charset="0"/>
              </a:rPr>
              <a:t>routinely collected and reported data from the </a:t>
            </a:r>
            <a:r>
              <a:rPr lang="en-US" sz="2800" dirty="0" smtClean="0">
                <a:latin typeface="Century Gothic" charset="0"/>
                <a:ea typeface="Century Gothic" charset="0"/>
                <a:cs typeface="Century Gothic" charset="0"/>
              </a:rPr>
              <a:t>health management information system (HMIS) </a:t>
            </a:r>
            <a:r>
              <a:rPr lang="en-US" sz="2800" dirty="0">
                <a:latin typeface="Century Gothic" charset="0"/>
                <a:ea typeface="Century Gothic" charset="0"/>
                <a:cs typeface="Century Gothic" charset="0"/>
              </a:rPr>
              <a:t>or program-specific information </a:t>
            </a:r>
            <a:r>
              <a:rPr lang="en-US" sz="2800" dirty="0" smtClean="0">
                <a:latin typeface="Century Gothic" charset="0"/>
                <a:ea typeface="Century Gothic" charset="0"/>
                <a:cs typeface="Century Gothic" charset="0"/>
              </a:rPr>
              <a:t>system</a:t>
            </a:r>
          </a:p>
          <a:p>
            <a:pPr marL="457200" indent="-457200">
              <a:buFont typeface="Arial" panose="020B0604020202020204" pitchFamily="34" charset="0"/>
              <a:buChar char="•"/>
            </a:pPr>
            <a:r>
              <a:rPr lang="en-US" sz="2800" dirty="0" smtClean="0">
                <a:latin typeface="Century Gothic" charset="0"/>
                <a:ea typeface="Century Gothic" charset="0"/>
                <a:cs typeface="Century Gothic" charset="0"/>
              </a:rPr>
              <a:t>A </a:t>
            </a:r>
            <a:r>
              <a:rPr lang="en-US" sz="2800" dirty="0">
                <a:latin typeface="Century Gothic" charset="0"/>
                <a:ea typeface="Century Gothic" charset="0"/>
                <a:cs typeface="Century Gothic" charset="0"/>
              </a:rPr>
              <a:t>periodic population-based </a:t>
            </a:r>
            <a:r>
              <a:rPr lang="en-US" sz="2800" dirty="0" smtClean="0">
                <a:latin typeface="Century Gothic" charset="0"/>
                <a:ea typeface="Century Gothic" charset="0"/>
                <a:cs typeface="Century Gothic" charset="0"/>
              </a:rPr>
              <a:t>survey</a:t>
            </a:r>
            <a:endParaRPr lang="en-US" sz="2800" dirty="0">
              <a:latin typeface="Century Gothic" charset="0"/>
              <a:ea typeface="Century Gothic" charset="0"/>
              <a:cs typeface="Century Gothic"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pPr/>
              <a:t>20</a:t>
            </a:fld>
            <a:endParaRPr lang="en-US"/>
          </a:p>
        </p:txBody>
      </p:sp>
    </p:spTree>
    <p:extLst>
      <p:ext uri="{BB962C8B-B14F-4D97-AF65-F5344CB8AC3E}">
        <p14:creationId xmlns:p14="http://schemas.microsoft.com/office/powerpoint/2010/main" val="141471285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64820" y="457200"/>
            <a:ext cx="9052560" cy="430887"/>
          </a:xfrm>
        </p:spPr>
        <p:txBody>
          <a:bodyPr/>
          <a:lstStyle/>
          <a:p>
            <a:pPr algn="l" eaLnBrk="1" hangingPunct="1"/>
            <a:r>
              <a:rPr lang="en-US" altLang="en-US" dirty="0" smtClean="0"/>
              <a:t>External Consistency</a:t>
            </a:r>
            <a:r>
              <a:rPr lang="en-US" altLang="en-US" smtClean="0"/>
              <a:t>: Compare </a:t>
            </a:r>
            <a:r>
              <a:rPr lang="en-US" altLang="en-US" dirty="0" smtClean="0"/>
              <a:t>with Survey Results</a:t>
            </a:r>
          </a:p>
        </p:txBody>
      </p:sp>
      <p:graphicFrame>
        <p:nvGraphicFramePr>
          <p:cNvPr id="5" name="Content Placeholder 3"/>
          <p:cNvGraphicFramePr>
            <a:graphicFrameLocks/>
          </p:cNvGraphicFramePr>
          <p:nvPr>
            <p:extLst>
              <p:ext uri="{D42A27DB-BD31-4B8C-83A1-F6EECF244321}">
                <p14:modId xmlns:p14="http://schemas.microsoft.com/office/powerpoint/2010/main" val="856606344"/>
              </p:ext>
            </p:extLst>
          </p:nvPr>
        </p:nvGraphicFramePr>
        <p:xfrm>
          <a:off x="152399" y="2133600"/>
          <a:ext cx="9677402" cy="5410200"/>
        </p:xfrm>
        <a:graphic>
          <a:graphicData uri="http://schemas.openxmlformats.org/drawingml/2006/table">
            <a:tbl>
              <a:tblPr firstRow="1" bandRow="1">
                <a:tableStyleId>{5C22544A-7EE6-4342-B048-85BDC9FD1C3A}</a:tableStyleId>
              </a:tblPr>
              <a:tblGrid>
                <a:gridCol w="1600494">
                  <a:extLst>
                    <a:ext uri="{9D8B030D-6E8A-4147-A177-3AD203B41FA5}">
                      <a16:colId xmlns:a16="http://schemas.microsoft.com/office/drawing/2014/main" val="20000"/>
                    </a:ext>
                  </a:extLst>
                </a:gridCol>
                <a:gridCol w="2197556">
                  <a:extLst>
                    <a:ext uri="{9D8B030D-6E8A-4147-A177-3AD203B41FA5}">
                      <a16:colId xmlns:a16="http://schemas.microsoft.com/office/drawing/2014/main" val="20001"/>
                    </a:ext>
                  </a:extLst>
                </a:gridCol>
                <a:gridCol w="5879352">
                  <a:extLst>
                    <a:ext uri="{9D8B030D-6E8A-4147-A177-3AD203B41FA5}">
                      <a16:colId xmlns:a16="http://schemas.microsoft.com/office/drawing/2014/main" val="20002"/>
                    </a:ext>
                  </a:extLst>
                </a:gridCol>
              </a:tblGrid>
              <a:tr h="540993">
                <a:tc rowSpan="2">
                  <a:txBody>
                    <a:bodyPr/>
                    <a:lstStyle/>
                    <a:p>
                      <a:pPr algn="ctr"/>
                      <a:r>
                        <a:rPr lang="en-US" sz="1800" b="1" i="0" dirty="0" smtClean="0">
                          <a:latin typeface="Century Gothic" charset="0"/>
                          <a:ea typeface="Century Gothic" charset="0"/>
                          <a:cs typeface="Century Gothic" charset="0"/>
                        </a:rPr>
                        <a:t>Examples of Indicators</a:t>
                      </a:r>
                      <a:endParaRPr lang="en-US" sz="1800" b="1" i="0" dirty="0">
                        <a:latin typeface="Century Gothic" charset="0"/>
                        <a:ea typeface="Century Gothic" charset="0"/>
                        <a:cs typeface="Century Gothic" charset="0"/>
                      </a:endParaRPr>
                    </a:p>
                  </a:txBody>
                  <a:tcPr marL="91453" marR="91453"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gridSpan="2">
                  <a:txBody>
                    <a:bodyPr/>
                    <a:lstStyle/>
                    <a:p>
                      <a:pPr algn="ctr"/>
                      <a:r>
                        <a:rPr lang="en-US" sz="1800" b="1" i="0" dirty="0" smtClean="0">
                          <a:latin typeface="Century Gothic" charset="0"/>
                          <a:ea typeface="Century Gothic" charset="0"/>
                          <a:cs typeface="Century Gothic" charset="0"/>
                        </a:rPr>
                        <a:t>Definition</a:t>
                      </a:r>
                      <a:endParaRPr lang="en-US" sz="1800" b="1" i="0" dirty="0">
                        <a:latin typeface="Century Gothic" charset="0"/>
                        <a:ea typeface="Century Gothic" charset="0"/>
                        <a:cs typeface="Century Gothic" charset="0"/>
                      </a:endParaRPr>
                    </a:p>
                  </a:txBody>
                  <a:tcPr marL="91453" marR="91453"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hMerge="1">
                  <a:txBody>
                    <a:bodyPr/>
                    <a:lstStyle/>
                    <a:p>
                      <a:endParaRPr lang="en-US"/>
                    </a:p>
                  </a:txBody>
                  <a:tcPr/>
                </a:tc>
                <a:extLst>
                  <a:ext uri="{0D108BD9-81ED-4DB2-BD59-A6C34878D82A}">
                    <a16:rowId xmlns:a16="http://schemas.microsoft.com/office/drawing/2014/main" val="10000"/>
                  </a:ext>
                </a:extLst>
              </a:tr>
              <a:tr h="540993">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b="1" i="0" dirty="0" smtClean="0">
                          <a:solidFill>
                            <a:schemeClr val="tx1"/>
                          </a:solidFill>
                          <a:latin typeface="Century Gothic" charset="0"/>
                          <a:ea typeface="Century Gothic" charset="0"/>
                          <a:cs typeface="Century Gothic" charset="0"/>
                        </a:rPr>
                        <a:t>National Level</a:t>
                      </a:r>
                      <a:endParaRPr lang="en-US" sz="1800" b="1" i="0" dirty="0">
                        <a:solidFill>
                          <a:schemeClr val="tx1"/>
                        </a:solidFill>
                        <a:latin typeface="Century Gothic" charset="0"/>
                        <a:ea typeface="Century Gothic" charset="0"/>
                        <a:cs typeface="Century Gothic" charset="0"/>
                      </a:endParaRPr>
                    </a:p>
                  </a:txBody>
                  <a:tcPr marL="91453" marR="91453"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800" b="1" i="0" dirty="0" smtClean="0">
                          <a:solidFill>
                            <a:schemeClr val="tx1"/>
                          </a:solidFill>
                          <a:latin typeface="Century Gothic" charset="0"/>
                          <a:ea typeface="Century Gothic" charset="0"/>
                          <a:cs typeface="Century Gothic" charset="0"/>
                        </a:rPr>
                        <a:t>Subnational Level</a:t>
                      </a:r>
                      <a:endParaRPr lang="en-US" sz="1800" b="1" i="0" dirty="0">
                        <a:solidFill>
                          <a:schemeClr val="tx1"/>
                        </a:solidFill>
                        <a:latin typeface="Century Gothic" charset="0"/>
                        <a:ea typeface="Century Gothic" charset="0"/>
                        <a:cs typeface="Century Gothic" charset="0"/>
                      </a:endParaRPr>
                    </a:p>
                  </a:txBody>
                  <a:tcPr marL="91453" marR="91453"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extLst>
                  <a:ext uri="{0D108BD9-81ED-4DB2-BD59-A6C34878D82A}">
                    <a16:rowId xmlns:a16="http://schemas.microsoft.com/office/drawing/2014/main" val="10001"/>
                  </a:ext>
                </a:extLst>
              </a:tr>
              <a:tr h="21641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Century Gothic" charset="0"/>
                          <a:ea typeface="Century Gothic" charset="0"/>
                          <a:cs typeface="Century Gothic" charset="0"/>
                        </a:rPr>
                        <a:t>ANC 1</a:t>
                      </a:r>
                      <a:r>
                        <a:rPr lang="en-US" sz="1800" b="1" baseline="30000" dirty="0" smtClean="0">
                          <a:latin typeface="Century Gothic" charset="0"/>
                          <a:ea typeface="Century Gothic" charset="0"/>
                          <a:cs typeface="Century Gothic" charset="0"/>
                        </a:rPr>
                        <a:t>st</a:t>
                      </a:r>
                      <a:r>
                        <a:rPr lang="en-US" sz="1800" b="1" dirty="0" smtClean="0">
                          <a:latin typeface="Century Gothic" charset="0"/>
                          <a:ea typeface="Century Gothic" charset="0"/>
                          <a:cs typeface="Century Gothic" charset="0"/>
                        </a:rPr>
                        <a:t> visit</a:t>
                      </a:r>
                    </a:p>
                  </a:txBody>
                  <a:tcPr marL="91453" marR="91453"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a:r>
                        <a:rPr lang="en-US" sz="1800" dirty="0" smtClean="0">
                          <a:latin typeface="Century Gothic" charset="0"/>
                          <a:ea typeface="Century Gothic" charset="0"/>
                          <a:cs typeface="Century Gothic" charset="0"/>
                        </a:rPr>
                        <a:t>Ratio of facility ANC1 coverage rates to survey ANC1</a:t>
                      </a:r>
                      <a:r>
                        <a:rPr lang="en-US" sz="1800" baseline="0" dirty="0" smtClean="0">
                          <a:latin typeface="Century Gothic" charset="0"/>
                          <a:ea typeface="Century Gothic" charset="0"/>
                          <a:cs typeface="Century Gothic" charset="0"/>
                        </a:rPr>
                        <a:t> </a:t>
                      </a:r>
                      <a:r>
                        <a:rPr lang="en-US" sz="1800" dirty="0" smtClean="0">
                          <a:latin typeface="Century Gothic" charset="0"/>
                          <a:ea typeface="Century Gothic" charset="0"/>
                          <a:cs typeface="Century Gothic" charset="0"/>
                        </a:rPr>
                        <a:t>coverage rates</a:t>
                      </a:r>
                      <a:endParaRPr lang="en-US" sz="1800" dirty="0">
                        <a:latin typeface="Century Gothic" charset="0"/>
                        <a:ea typeface="Century Gothic" charset="0"/>
                        <a:cs typeface="Century Gothic" charset="0"/>
                      </a:endParaRPr>
                    </a:p>
                  </a:txBody>
                  <a:tcPr marL="91453" marR="91453"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entury Gothic" charset="0"/>
                          <a:ea typeface="Century Gothic" charset="0"/>
                          <a:cs typeface="Century Gothic" charset="0"/>
                        </a:rPr>
                        <a:t># (%) of aggregation units used for the most recent population-based</a:t>
                      </a:r>
                      <a:r>
                        <a:rPr lang="en-US" sz="1800" baseline="0" dirty="0" smtClean="0">
                          <a:latin typeface="Century Gothic" charset="0"/>
                          <a:ea typeface="Century Gothic" charset="0"/>
                          <a:cs typeface="Century Gothic" charset="0"/>
                        </a:rPr>
                        <a:t> survey, such as province/state/region, whose ANC1 facility-based coverage rates  and survey coverage rates differ by at least 33% </a:t>
                      </a:r>
                      <a:endParaRPr lang="en-US" sz="1800" dirty="0" smtClean="0">
                        <a:latin typeface="Century Gothic" charset="0"/>
                        <a:ea typeface="Century Gothic" charset="0"/>
                        <a:cs typeface="Century Gothic" charset="0"/>
                      </a:endParaRPr>
                    </a:p>
                  </a:txBody>
                  <a:tcPr marL="91453" marR="91453"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216410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Century Gothic" charset="0"/>
                          <a:ea typeface="Century Gothic" charset="0"/>
                          <a:cs typeface="Century Gothic" charset="0"/>
                        </a:rPr>
                        <a:t>3</a:t>
                      </a:r>
                      <a:r>
                        <a:rPr lang="en-US" sz="1800" b="1" baseline="30000" dirty="0" smtClean="0">
                          <a:latin typeface="Century Gothic" charset="0"/>
                          <a:ea typeface="Century Gothic" charset="0"/>
                          <a:cs typeface="Century Gothic" charset="0"/>
                        </a:rPr>
                        <a:t>rd</a:t>
                      </a:r>
                      <a:r>
                        <a:rPr lang="en-US" sz="1800" b="1" dirty="0" smtClean="0">
                          <a:latin typeface="Century Gothic" charset="0"/>
                          <a:ea typeface="Century Gothic" charset="0"/>
                          <a:cs typeface="Century Gothic" charset="0"/>
                        </a:rPr>
                        <a:t> dose DTP3 vaccine</a:t>
                      </a:r>
                    </a:p>
                  </a:txBody>
                  <a:tcPr marL="91453" marR="91453"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a:r>
                        <a:rPr lang="en-US" sz="1800" dirty="0" smtClean="0">
                          <a:latin typeface="Century Gothic" charset="0"/>
                          <a:ea typeface="Century Gothic" charset="0"/>
                          <a:cs typeface="Century Gothic" charset="0"/>
                        </a:rPr>
                        <a:t>Ratio of DTP3 coverage rates from routine data to survey DTP3 coverage rates</a:t>
                      </a:r>
                      <a:endParaRPr lang="en-US" sz="1800" dirty="0">
                        <a:latin typeface="Century Gothic" charset="0"/>
                        <a:ea typeface="Century Gothic" charset="0"/>
                        <a:cs typeface="Century Gothic" charset="0"/>
                      </a:endParaRPr>
                    </a:p>
                  </a:txBody>
                  <a:tcPr marL="91453" marR="91453"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entury Gothic" charset="0"/>
                          <a:ea typeface="Century Gothic" charset="0"/>
                          <a:cs typeface="Century Gothic" charset="0"/>
                        </a:rPr>
                        <a:t># (%) of aggregation units used for the most recent population-based</a:t>
                      </a:r>
                      <a:r>
                        <a:rPr lang="en-US" sz="1800" baseline="0" dirty="0" smtClean="0">
                          <a:latin typeface="Century Gothic" charset="0"/>
                          <a:ea typeface="Century Gothic" charset="0"/>
                          <a:cs typeface="Century Gothic" charset="0"/>
                        </a:rPr>
                        <a:t> survey, such as province/state/region, whose DTP3 facility-based coverage rates and survey coverage rates differ by at least 33%</a:t>
                      </a:r>
                      <a:endParaRPr lang="en-US" sz="1800" dirty="0" smtClean="0">
                        <a:latin typeface="Century Gothic" charset="0"/>
                        <a:ea typeface="Century Gothic" charset="0"/>
                        <a:cs typeface="Century Gothic" charset="0"/>
                      </a:endParaRPr>
                    </a:p>
                  </a:txBody>
                  <a:tcPr marL="91453" marR="91453" marT="45706" marB="45706"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 name="Slide Number Placeholder 1"/>
          <p:cNvSpPr>
            <a:spLocks noGrp="1"/>
          </p:cNvSpPr>
          <p:nvPr>
            <p:ph type="sldNum" sz="quarter" idx="7"/>
          </p:nvPr>
        </p:nvSpPr>
        <p:spPr/>
        <p:txBody>
          <a:bodyPr/>
          <a:lstStyle/>
          <a:p>
            <a:fld id="{B6F15528-21DE-4FAA-801E-634DDDAF4B2B}" type="slidenum">
              <a:rPr lang="en-US" smtClean="0"/>
              <a:pPr/>
              <a:t>21</a:t>
            </a:fld>
            <a:endParaRPr lang="en-US"/>
          </a:p>
        </p:txBody>
      </p:sp>
    </p:spTree>
    <p:extLst>
      <p:ext uri="{BB962C8B-B14F-4D97-AF65-F5344CB8AC3E}">
        <p14:creationId xmlns:p14="http://schemas.microsoft.com/office/powerpoint/2010/main" val="4996431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a:xfrm>
            <a:off x="507524" y="457200"/>
            <a:ext cx="9627076" cy="430887"/>
          </a:xfrm>
        </p:spPr>
        <p:txBody>
          <a:bodyPr/>
          <a:lstStyle/>
          <a:p>
            <a:pPr algn="l"/>
            <a:r>
              <a:rPr lang="en-US" altLang="en-US" smtClean="0"/>
              <a:t>Example</a:t>
            </a:r>
            <a:r>
              <a:rPr lang="en-US" altLang="en-US" dirty="0" smtClean="0"/>
              <a:t>: External </a:t>
            </a:r>
            <a:r>
              <a:rPr lang="en-US" altLang="en-US" dirty="0"/>
              <a:t>Consistency</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722579948"/>
              </p:ext>
            </p:extLst>
          </p:nvPr>
        </p:nvGraphicFramePr>
        <p:xfrm>
          <a:off x="228600" y="3124200"/>
          <a:ext cx="9476899" cy="4357572"/>
        </p:xfrm>
        <a:graphic>
          <a:graphicData uri="http://schemas.openxmlformats.org/drawingml/2006/table">
            <a:tbl>
              <a:tblPr firstRow="1" bandRow="1">
                <a:tableStyleId>{5C22544A-7EE6-4342-B048-85BDC9FD1C3A}</a:tableStyleId>
              </a:tblPr>
              <a:tblGrid>
                <a:gridCol w="1186323">
                  <a:extLst>
                    <a:ext uri="{9D8B030D-6E8A-4147-A177-3AD203B41FA5}">
                      <a16:colId xmlns:a16="http://schemas.microsoft.com/office/drawing/2014/main" val="20000"/>
                    </a:ext>
                  </a:extLst>
                </a:gridCol>
                <a:gridCol w="1869597">
                  <a:extLst>
                    <a:ext uri="{9D8B030D-6E8A-4147-A177-3AD203B41FA5}">
                      <a16:colId xmlns:a16="http://schemas.microsoft.com/office/drawing/2014/main" val="20001"/>
                    </a:ext>
                  </a:extLst>
                </a:gridCol>
                <a:gridCol w="1821032">
                  <a:extLst>
                    <a:ext uri="{9D8B030D-6E8A-4147-A177-3AD203B41FA5}">
                      <a16:colId xmlns:a16="http://schemas.microsoft.com/office/drawing/2014/main" val="20002"/>
                    </a:ext>
                  </a:extLst>
                </a:gridCol>
                <a:gridCol w="1996391">
                  <a:extLst>
                    <a:ext uri="{9D8B030D-6E8A-4147-A177-3AD203B41FA5}">
                      <a16:colId xmlns:a16="http://schemas.microsoft.com/office/drawing/2014/main" val="20003"/>
                    </a:ext>
                  </a:extLst>
                </a:gridCol>
                <a:gridCol w="2603556">
                  <a:extLst>
                    <a:ext uri="{9D8B030D-6E8A-4147-A177-3AD203B41FA5}">
                      <a16:colId xmlns:a16="http://schemas.microsoft.com/office/drawing/2014/main" val="20004"/>
                    </a:ext>
                  </a:extLst>
                </a:gridCol>
              </a:tblGrid>
              <a:tr h="1208982">
                <a:tc>
                  <a:txBody>
                    <a:bodyPr/>
                    <a:lstStyle/>
                    <a:p>
                      <a:pPr algn="ctr"/>
                      <a:r>
                        <a:rPr lang="en-US" sz="1800" b="1" i="0" dirty="0" smtClean="0">
                          <a:latin typeface="Century Gothic" charset="0"/>
                          <a:ea typeface="Century Gothic" charset="0"/>
                          <a:cs typeface="Century Gothic" charset="0"/>
                        </a:rPr>
                        <a:t>District</a:t>
                      </a:r>
                      <a:endParaRPr lang="en-US" sz="1800" b="1"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a:txBody>
                    <a:bodyPr/>
                    <a:lstStyle/>
                    <a:p>
                      <a:pPr algn="ctr"/>
                      <a:r>
                        <a:rPr lang="en-US" sz="1800" b="1" i="0" dirty="0" smtClean="0">
                          <a:latin typeface="Century Gothic" charset="0"/>
                          <a:ea typeface="Century Gothic" charset="0"/>
                          <a:cs typeface="Century Gothic" charset="0"/>
                        </a:rPr>
                        <a:t>Facility Coverage Rate</a:t>
                      </a:r>
                      <a:endParaRPr lang="en-US" sz="1800" b="1" i="0" dirty="0">
                        <a:solidFill>
                          <a:schemeClr val="tx1"/>
                        </a:solidFill>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a:txBody>
                    <a:bodyPr/>
                    <a:lstStyle/>
                    <a:p>
                      <a:pPr algn="ctr"/>
                      <a:r>
                        <a:rPr lang="en-US" sz="1800" b="1" i="0" dirty="0" smtClean="0">
                          <a:latin typeface="Century Gothic" charset="0"/>
                          <a:ea typeface="Century Gothic" charset="0"/>
                          <a:cs typeface="Century Gothic" charset="0"/>
                        </a:rPr>
                        <a:t>Survey Coverage Rate</a:t>
                      </a:r>
                      <a:endParaRPr lang="en-US" sz="1800" b="1"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a:txBody>
                    <a:bodyPr/>
                    <a:lstStyle/>
                    <a:p>
                      <a:pPr algn="ctr"/>
                      <a:r>
                        <a:rPr lang="en-US" sz="1800" b="1" i="0" dirty="0" smtClean="0">
                          <a:latin typeface="Century Gothic" charset="0"/>
                          <a:ea typeface="Century Gothic" charset="0"/>
                          <a:cs typeface="Century Gothic" charset="0"/>
                        </a:rPr>
                        <a:t>Ratio</a:t>
                      </a:r>
                      <a:r>
                        <a:rPr lang="en-US" sz="1800" b="1" i="0" baseline="0" dirty="0" smtClean="0">
                          <a:latin typeface="Century Gothic" charset="0"/>
                          <a:ea typeface="Century Gothic" charset="0"/>
                          <a:cs typeface="Century Gothic" charset="0"/>
                        </a:rPr>
                        <a:t> of Facility to Survey Rates</a:t>
                      </a:r>
                      <a:endParaRPr lang="en-US" sz="1800" b="1"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a:txBody>
                    <a:bodyPr/>
                    <a:lstStyle/>
                    <a:p>
                      <a:pPr algn="ctr"/>
                      <a:r>
                        <a:rPr lang="en-US" sz="1800" b="1" i="0" dirty="0" smtClean="0">
                          <a:latin typeface="Century Gothic" charset="0"/>
                          <a:ea typeface="Century Gothic" charset="0"/>
                          <a:cs typeface="Century Gothic" charset="0"/>
                        </a:rPr>
                        <a:t>% </a:t>
                      </a:r>
                      <a:r>
                        <a:rPr lang="en-US" sz="1800" b="1" i="0" baseline="0" dirty="0" smtClean="0">
                          <a:latin typeface="Century Gothic" charset="0"/>
                          <a:ea typeface="Century Gothic" charset="0"/>
                          <a:cs typeface="Century Gothic" charset="0"/>
                        </a:rPr>
                        <a:t>Difference between Official and Alternate Denominator</a:t>
                      </a:r>
                      <a:endParaRPr lang="en-US" sz="1800" b="1"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extLst>
                  <a:ext uri="{0D108BD9-81ED-4DB2-BD59-A6C34878D82A}">
                    <a16:rowId xmlns:a16="http://schemas.microsoft.com/office/drawing/2014/main" val="10000"/>
                  </a:ext>
                </a:extLst>
              </a:tr>
              <a:tr h="524765">
                <a:tc>
                  <a:txBody>
                    <a:bodyPr/>
                    <a:lstStyle/>
                    <a:p>
                      <a:pPr algn="ctr"/>
                      <a:r>
                        <a:rPr lang="en-US" sz="1800" b="0" i="0" dirty="0" smtClean="0">
                          <a:latin typeface="Century Gothic" charset="0"/>
                          <a:ea typeface="Century Gothic" charset="0"/>
                          <a:cs typeface="Century Gothic" charset="0"/>
                        </a:rPr>
                        <a:t>A</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1.05</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0.95</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1.10</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solidFill>
                            <a:srgbClr val="005A58"/>
                          </a:solidFill>
                          <a:latin typeface="Century Gothic" charset="0"/>
                          <a:ea typeface="Century Gothic" charset="0"/>
                          <a:cs typeface="Century Gothic" charset="0"/>
                        </a:rPr>
                        <a:t>10%</a:t>
                      </a:r>
                      <a:endParaRPr lang="en-US" sz="1800" b="0" i="0" dirty="0">
                        <a:solidFill>
                          <a:srgbClr val="005A58"/>
                        </a:solidFill>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524765">
                <a:tc>
                  <a:txBody>
                    <a:bodyPr/>
                    <a:lstStyle/>
                    <a:p>
                      <a:pPr algn="ctr"/>
                      <a:r>
                        <a:rPr lang="en-US" sz="1800" b="0" i="0" dirty="0" smtClean="0">
                          <a:latin typeface="Century Gothic" charset="0"/>
                          <a:ea typeface="Century Gothic" charset="0"/>
                          <a:cs typeface="Century Gothic" charset="0"/>
                        </a:rPr>
                        <a:t>B</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0.93</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0.98</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0.96</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solidFill>
                            <a:srgbClr val="005A58"/>
                          </a:solidFill>
                          <a:latin typeface="Century Gothic" charset="0"/>
                          <a:ea typeface="Century Gothic" charset="0"/>
                          <a:cs typeface="Century Gothic" charset="0"/>
                        </a:rPr>
                        <a:t>4%</a:t>
                      </a:r>
                      <a:endParaRPr lang="en-US" sz="1800" b="0" i="0" dirty="0">
                        <a:solidFill>
                          <a:srgbClr val="005A58"/>
                        </a:solidFill>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524765">
                <a:tc>
                  <a:txBody>
                    <a:bodyPr/>
                    <a:lstStyle/>
                    <a:p>
                      <a:pPr algn="ctr"/>
                      <a:r>
                        <a:rPr lang="en-US" sz="1800" b="0" i="0" dirty="0" smtClean="0">
                          <a:solidFill>
                            <a:srgbClr val="FF0000"/>
                          </a:solidFill>
                          <a:latin typeface="Century Gothic" charset="0"/>
                          <a:ea typeface="Century Gothic" charset="0"/>
                          <a:cs typeface="Century Gothic" charset="0"/>
                        </a:rPr>
                        <a:t>C</a:t>
                      </a:r>
                      <a:endParaRPr lang="en-US" sz="1800" b="0" i="0" dirty="0">
                        <a:solidFill>
                          <a:srgbClr val="FF0000"/>
                        </a:solidFill>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1.39</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0.90</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1.54</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solidFill>
                            <a:srgbClr val="FF0000"/>
                          </a:solidFill>
                          <a:latin typeface="Century Gothic" charset="0"/>
                          <a:ea typeface="Century Gothic" charset="0"/>
                          <a:cs typeface="Century Gothic" charset="0"/>
                        </a:rPr>
                        <a:t>54%</a:t>
                      </a:r>
                      <a:endParaRPr lang="en-US" sz="1800" b="0" i="0" dirty="0">
                        <a:solidFill>
                          <a:srgbClr val="FF0000"/>
                        </a:solidFill>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524765">
                <a:tc>
                  <a:txBody>
                    <a:bodyPr/>
                    <a:lstStyle/>
                    <a:p>
                      <a:pPr algn="ctr"/>
                      <a:r>
                        <a:rPr lang="en-US" sz="1800" b="0" i="0" dirty="0" smtClean="0">
                          <a:solidFill>
                            <a:srgbClr val="FF0000"/>
                          </a:solidFill>
                          <a:latin typeface="Century Gothic" charset="0"/>
                          <a:ea typeface="Century Gothic" charset="0"/>
                          <a:cs typeface="Century Gothic" charset="0"/>
                        </a:rPr>
                        <a:t>D</a:t>
                      </a:r>
                      <a:endParaRPr lang="en-US" sz="1800" b="0" i="0" dirty="0">
                        <a:solidFill>
                          <a:srgbClr val="FF0000"/>
                        </a:solidFill>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1.38</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0.92</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1.50</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solidFill>
                            <a:srgbClr val="FF0000"/>
                          </a:solidFill>
                          <a:latin typeface="Century Gothic" charset="0"/>
                          <a:ea typeface="Century Gothic" charset="0"/>
                          <a:cs typeface="Century Gothic" charset="0"/>
                        </a:rPr>
                        <a:t>50%</a:t>
                      </a:r>
                      <a:endParaRPr lang="en-US" sz="1800" b="0" i="0" dirty="0">
                        <a:solidFill>
                          <a:srgbClr val="FF0000"/>
                        </a:solidFill>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524765">
                <a:tc>
                  <a:txBody>
                    <a:bodyPr/>
                    <a:lstStyle/>
                    <a:p>
                      <a:pPr algn="ctr"/>
                      <a:r>
                        <a:rPr lang="en-US" sz="1800" b="0" i="0" dirty="0" smtClean="0">
                          <a:latin typeface="Century Gothic" charset="0"/>
                          <a:ea typeface="Century Gothic" charset="0"/>
                          <a:cs typeface="Century Gothic" charset="0"/>
                        </a:rPr>
                        <a:t>E</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0.76</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0.95</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0.80</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solidFill>
                            <a:srgbClr val="005A58"/>
                          </a:solidFill>
                          <a:latin typeface="Century Gothic" charset="0"/>
                          <a:ea typeface="Century Gothic" charset="0"/>
                          <a:cs typeface="Century Gothic" charset="0"/>
                        </a:rPr>
                        <a:t>20%</a:t>
                      </a: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524765">
                <a:tc>
                  <a:txBody>
                    <a:bodyPr/>
                    <a:lstStyle/>
                    <a:p>
                      <a:pPr algn="ctr"/>
                      <a:r>
                        <a:rPr lang="en-US" sz="1800" b="0" i="0" dirty="0" smtClean="0">
                          <a:latin typeface="Century Gothic" charset="0"/>
                          <a:ea typeface="Century Gothic" charset="0"/>
                          <a:cs typeface="Century Gothic" charset="0"/>
                        </a:rPr>
                        <a:t>National</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1.10</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0.94</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1.17</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0" i="0" dirty="0" smtClean="0">
                          <a:latin typeface="Century Gothic" charset="0"/>
                          <a:ea typeface="Century Gothic" charset="0"/>
                          <a:cs typeface="Century Gothic" charset="0"/>
                        </a:rPr>
                        <a:t>17%</a:t>
                      </a:r>
                      <a:endParaRPr lang="en-US" sz="1800" b="0" i="0" dirty="0">
                        <a:latin typeface="Century Gothic" charset="0"/>
                        <a:ea typeface="Century Gothic" charset="0"/>
                        <a:cs typeface="Century Gothic" charset="0"/>
                      </a:endParaRPr>
                    </a:p>
                  </a:txBody>
                  <a:tcPr marL="100590" marR="100590" marT="51794" marB="51794"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29749" name="TextBox 4"/>
          <p:cNvSpPr txBox="1">
            <a:spLocks noChangeArrowheads="1"/>
          </p:cNvSpPr>
          <p:nvPr/>
        </p:nvSpPr>
        <p:spPr bwMode="auto">
          <a:xfrm>
            <a:off x="381000" y="1676400"/>
            <a:ext cx="9515476" cy="9338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01882" tIns="50941" rIns="101882" bIns="50941">
            <a:spAutoFit/>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Calibri"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Calibri"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9pPr>
          </a:lstStyle>
          <a:p>
            <a:pPr eaLnBrk="1" hangingPunct="1">
              <a:spcBef>
                <a:spcPct val="0"/>
              </a:spcBef>
              <a:spcAft>
                <a:spcPct val="0"/>
              </a:spcAft>
              <a:buClrTx/>
              <a:buFontTx/>
              <a:buNone/>
            </a:pPr>
            <a:r>
              <a:rPr lang="en-US" altLang="en-US" sz="2700" b="1" dirty="0">
                <a:solidFill>
                  <a:prstClr val="black">
                    <a:lumMod val="65000"/>
                    <a:lumOff val="35000"/>
                  </a:prstClr>
                </a:solidFill>
                <a:latin typeface="Century Gothic" charset="0"/>
                <a:ea typeface="Century Gothic" charset="0"/>
                <a:cs typeface="Century Gothic" charset="0"/>
              </a:rPr>
              <a:t>Comparison of HMIS </a:t>
            </a:r>
            <a:r>
              <a:rPr lang="en-US" altLang="en-US" sz="2700" b="1" dirty="0" smtClean="0">
                <a:solidFill>
                  <a:prstClr val="black">
                    <a:lumMod val="65000"/>
                    <a:lumOff val="35000"/>
                  </a:prstClr>
                </a:solidFill>
                <a:latin typeface="Century Gothic" charset="0"/>
                <a:ea typeface="Century Gothic" charset="0"/>
                <a:cs typeface="Century Gothic" charset="0"/>
              </a:rPr>
              <a:t>and </a:t>
            </a:r>
            <a:r>
              <a:rPr lang="en-US" altLang="en-US" sz="2700" b="1" dirty="0">
                <a:solidFill>
                  <a:prstClr val="black">
                    <a:lumMod val="65000"/>
                    <a:lumOff val="35000"/>
                  </a:prstClr>
                </a:solidFill>
                <a:latin typeface="Century Gothic" charset="0"/>
                <a:ea typeface="Century Gothic" charset="0"/>
                <a:cs typeface="Century Gothic" charset="0"/>
              </a:rPr>
              <a:t>survey coverage rates for </a:t>
            </a:r>
            <a:r>
              <a:rPr lang="en-US" altLang="en-US" sz="2700" b="1" dirty="0" smtClean="0">
                <a:solidFill>
                  <a:prstClr val="black">
                    <a:lumMod val="65000"/>
                    <a:lumOff val="35000"/>
                  </a:prstClr>
                </a:solidFill>
                <a:latin typeface="Century Gothic" charset="0"/>
                <a:ea typeface="Century Gothic" charset="0"/>
                <a:cs typeface="Century Gothic" charset="0"/>
              </a:rPr>
              <a:t>ANC1 </a:t>
            </a:r>
            <a:r>
              <a:rPr lang="en-US" altLang="en-US" sz="2700" dirty="0" smtClean="0">
                <a:solidFill>
                  <a:prstClr val="black">
                    <a:lumMod val="65000"/>
                    <a:lumOff val="35000"/>
                  </a:prstClr>
                </a:solidFill>
                <a:latin typeface="Century Gothic" charset="0"/>
                <a:ea typeface="Century Gothic" charset="0"/>
                <a:cs typeface="Century Gothic" charset="0"/>
              </a:rPr>
              <a:t>Differences ≥ 33</a:t>
            </a:r>
            <a:r>
              <a:rPr lang="en-US" altLang="en-US" sz="2700" dirty="0">
                <a:solidFill>
                  <a:prstClr val="black">
                    <a:lumMod val="65000"/>
                    <a:lumOff val="35000"/>
                  </a:prstClr>
                </a:solidFill>
                <a:latin typeface="Century Gothic" charset="0"/>
                <a:ea typeface="Century Gothic" charset="0"/>
                <a:cs typeface="Century Gothic" charset="0"/>
              </a:rPr>
              <a:t>% </a:t>
            </a:r>
            <a:r>
              <a:rPr lang="en-US" altLang="en-US" sz="2700" dirty="0" smtClean="0">
                <a:solidFill>
                  <a:prstClr val="black">
                    <a:lumMod val="65000"/>
                    <a:lumOff val="35000"/>
                  </a:prstClr>
                </a:solidFill>
                <a:latin typeface="Century Gothic" charset="0"/>
                <a:ea typeface="Century Gothic" charset="0"/>
                <a:cs typeface="Century Gothic" charset="0"/>
              </a:rPr>
              <a:t>are </a:t>
            </a:r>
            <a:r>
              <a:rPr lang="en-US" altLang="en-US" sz="2700" dirty="0">
                <a:solidFill>
                  <a:prstClr val="black">
                    <a:lumMod val="65000"/>
                    <a:lumOff val="35000"/>
                  </a:prstClr>
                </a:solidFill>
                <a:latin typeface="Century Gothic" charset="0"/>
                <a:ea typeface="Century Gothic" charset="0"/>
                <a:cs typeface="Century Gothic" charset="0"/>
              </a:rPr>
              <a:t>highlighted in </a:t>
            </a:r>
            <a:r>
              <a:rPr lang="en-US" altLang="en-US" sz="2400" dirty="0">
                <a:solidFill>
                  <a:srgbClr val="FF0000"/>
                </a:solidFill>
                <a:latin typeface="Century Gothic" charset="0"/>
                <a:ea typeface="Century Gothic" charset="0"/>
                <a:cs typeface="Century Gothic" charset="0"/>
              </a:rPr>
              <a:t>red</a:t>
            </a:r>
            <a:r>
              <a:rPr lang="en-US" altLang="en-US" sz="2000" dirty="0">
                <a:latin typeface="Century Gothic" charset="0"/>
                <a:ea typeface="Century Gothic" charset="0"/>
                <a:cs typeface="Century Gothic" charset="0"/>
              </a:rPr>
              <a:t>.</a:t>
            </a:r>
          </a:p>
        </p:txBody>
      </p:sp>
      <p:sp>
        <p:nvSpPr>
          <p:cNvPr id="2" name="Slide Number Placeholder 1"/>
          <p:cNvSpPr>
            <a:spLocks noGrp="1"/>
          </p:cNvSpPr>
          <p:nvPr>
            <p:ph type="sldNum" sz="quarter" idx="7"/>
          </p:nvPr>
        </p:nvSpPr>
        <p:spPr/>
        <p:txBody>
          <a:bodyPr/>
          <a:lstStyle/>
          <a:p>
            <a:fld id="{B6F15528-21DE-4FAA-801E-634DDDAF4B2B}" type="slidenum">
              <a:rPr lang="en-US" smtClean="0"/>
              <a:pPr/>
              <a:t>22</a:t>
            </a:fld>
            <a:endParaRPr lang="en-US"/>
          </a:p>
        </p:txBody>
      </p:sp>
    </p:spTree>
    <p:extLst>
      <p:ext uri="{BB962C8B-B14F-4D97-AF65-F5344CB8AC3E}">
        <p14:creationId xmlns:p14="http://schemas.microsoft.com/office/powerpoint/2010/main" val="305253087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457200"/>
            <a:ext cx="8686800" cy="430887"/>
          </a:xfrm>
        </p:spPr>
        <p:txBody>
          <a:bodyPr/>
          <a:lstStyle/>
          <a:p>
            <a:pPr algn="l" eaLnBrk="1" hangingPunct="1"/>
            <a:r>
              <a:rPr lang="en-US" altLang="en-US" dirty="0" smtClean="0"/>
              <a:t>External Comparison of Population Data</a:t>
            </a:r>
            <a:endParaRPr lang="pt-PT" altLang="en-US" dirty="0" smtClean="0"/>
          </a:p>
        </p:txBody>
      </p:sp>
      <p:sp>
        <p:nvSpPr>
          <p:cNvPr id="5" name="Rectangle 4"/>
          <p:cNvSpPr/>
          <p:nvPr/>
        </p:nvSpPr>
        <p:spPr>
          <a:xfrm>
            <a:off x="334780" y="1828800"/>
            <a:ext cx="9114020" cy="3693319"/>
          </a:xfrm>
          <a:prstGeom prst="rect">
            <a:avLst/>
          </a:prstGeom>
          <a:ln>
            <a:noFill/>
          </a:ln>
        </p:spPr>
        <p:txBody>
          <a:bodyPr wrap="square">
            <a:spAutoFit/>
          </a:bodyPr>
          <a:lstStyle/>
          <a:p>
            <a:r>
              <a:rPr lang="en-US" sz="2800" dirty="0">
                <a:latin typeface="Century Gothic" charset="0"/>
                <a:ea typeface="Century Gothic" charset="0"/>
                <a:cs typeface="Century Gothic" charset="0"/>
              </a:rPr>
              <a:t>This dimension </a:t>
            </a:r>
            <a:r>
              <a:rPr lang="en-US" sz="2800" dirty="0" smtClean="0">
                <a:latin typeface="Century Gothic" charset="0"/>
                <a:ea typeface="Century Gothic" charset="0"/>
                <a:cs typeface="Century Gothic" charset="0"/>
              </a:rPr>
              <a:t>examines two points:</a:t>
            </a:r>
            <a:endParaRPr lang="en-US" sz="2800" dirty="0">
              <a:latin typeface="Century Gothic" charset="0"/>
              <a:ea typeface="Century Gothic" charset="0"/>
              <a:cs typeface="Century Gothic" charset="0"/>
            </a:endParaRPr>
          </a:p>
          <a:p>
            <a:r>
              <a:rPr lang="en-US" sz="2800" dirty="0" smtClean="0">
                <a:latin typeface="Century Gothic" charset="0"/>
                <a:ea typeface="Century Gothic" charset="0"/>
                <a:cs typeface="Century Gothic" charset="0"/>
              </a:rPr>
              <a:t>  </a:t>
            </a:r>
          </a:p>
          <a:p>
            <a:pPr marL="457200" indent="-457200">
              <a:spcAft>
                <a:spcPts val="1200"/>
              </a:spcAft>
              <a:buFont typeface="Arial" panose="020B0604020202020204" pitchFamily="34" charset="0"/>
              <a:buChar char="•"/>
            </a:pPr>
            <a:r>
              <a:rPr lang="en-US" sz="2800" dirty="0">
                <a:latin typeface="Century Gothic" charset="0"/>
                <a:ea typeface="Century Gothic" charset="0"/>
                <a:cs typeface="Century Gothic" charset="0"/>
              </a:rPr>
              <a:t>The adequacy of the population data used in the </a:t>
            </a:r>
            <a:r>
              <a:rPr lang="en-US" sz="2800" dirty="0" smtClean="0">
                <a:latin typeface="Century Gothic" charset="0"/>
                <a:ea typeface="Century Gothic" charset="0"/>
                <a:cs typeface="Century Gothic" charset="0"/>
              </a:rPr>
              <a:t>calculation </a:t>
            </a:r>
            <a:r>
              <a:rPr lang="en-US" sz="2800" dirty="0">
                <a:latin typeface="Century Gothic" charset="0"/>
                <a:ea typeface="Century Gothic" charset="0"/>
                <a:cs typeface="Century Gothic" charset="0"/>
              </a:rPr>
              <a:t>of health </a:t>
            </a:r>
            <a:r>
              <a:rPr lang="en-US" sz="2800" dirty="0" smtClean="0">
                <a:latin typeface="Century Gothic" charset="0"/>
                <a:ea typeface="Century Gothic" charset="0"/>
                <a:cs typeface="Century Gothic" charset="0"/>
              </a:rPr>
              <a:t>indicators</a:t>
            </a:r>
          </a:p>
          <a:p>
            <a:pPr marL="457200" indent="-457200">
              <a:buFont typeface="Arial" panose="020B0604020202020204" pitchFamily="34" charset="0"/>
              <a:buChar char="•"/>
            </a:pPr>
            <a:r>
              <a:rPr lang="en-US" sz="2800" dirty="0" smtClean="0">
                <a:latin typeface="Century Gothic" charset="0"/>
                <a:ea typeface="Century Gothic" charset="0"/>
                <a:cs typeface="Century Gothic" charset="0"/>
              </a:rPr>
              <a:t>The comparison of two </a:t>
            </a:r>
            <a:r>
              <a:rPr lang="en-US" sz="2800" dirty="0">
                <a:latin typeface="Century Gothic" charset="0"/>
                <a:ea typeface="Century Gothic" charset="0"/>
                <a:cs typeface="Century Gothic" charset="0"/>
              </a:rPr>
              <a:t>different sources of population estimates (for which the values are calculated differently) to see the level of congruence between the two </a:t>
            </a:r>
            <a:r>
              <a:rPr lang="en-US" sz="2800" dirty="0" smtClean="0">
                <a:latin typeface="Century Gothic" charset="0"/>
                <a:ea typeface="Century Gothic" charset="0"/>
                <a:cs typeface="Century Gothic" charset="0"/>
              </a:rPr>
              <a:t>sources</a:t>
            </a:r>
            <a:endParaRPr lang="en-US" sz="2800" dirty="0">
              <a:latin typeface="Century Gothic" charset="0"/>
              <a:ea typeface="Century Gothic" charset="0"/>
              <a:cs typeface="Century Gothic"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pPr/>
              <a:t>23</a:t>
            </a:fld>
            <a:endParaRPr lang="en-US"/>
          </a:p>
        </p:txBody>
      </p:sp>
    </p:spTree>
    <p:extLst>
      <p:ext uri="{BB962C8B-B14F-4D97-AF65-F5344CB8AC3E}">
        <p14:creationId xmlns:p14="http://schemas.microsoft.com/office/powerpoint/2010/main" val="16207540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457200" y="457200"/>
            <a:ext cx="9627076" cy="430887"/>
          </a:xfrm>
        </p:spPr>
        <p:txBody>
          <a:bodyPr/>
          <a:lstStyle/>
          <a:p>
            <a:pPr algn="l"/>
            <a:r>
              <a:rPr lang="en-US" altLang="en-US" dirty="0"/>
              <a:t>External </a:t>
            </a:r>
            <a:r>
              <a:rPr lang="en-US" altLang="en-US" smtClean="0"/>
              <a:t>Comparison of Population </a:t>
            </a:r>
            <a:r>
              <a:rPr lang="en-US" altLang="en-US" dirty="0"/>
              <a:t>Data</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3262568"/>
              </p:ext>
            </p:extLst>
          </p:nvPr>
        </p:nvGraphicFramePr>
        <p:xfrm>
          <a:off x="201263" y="2286000"/>
          <a:ext cx="9704737" cy="5269441"/>
        </p:xfrm>
        <a:graphic>
          <a:graphicData uri="http://schemas.openxmlformats.org/drawingml/2006/table">
            <a:tbl>
              <a:tblPr firstRow="1" bandRow="1">
                <a:tableStyleId>{5C22544A-7EE6-4342-B048-85BDC9FD1C3A}</a:tableStyleId>
              </a:tblPr>
              <a:tblGrid>
                <a:gridCol w="2308945">
                  <a:extLst>
                    <a:ext uri="{9D8B030D-6E8A-4147-A177-3AD203B41FA5}">
                      <a16:colId xmlns:a16="http://schemas.microsoft.com/office/drawing/2014/main" val="20000"/>
                    </a:ext>
                  </a:extLst>
                </a:gridCol>
                <a:gridCol w="3697896">
                  <a:extLst>
                    <a:ext uri="{9D8B030D-6E8A-4147-A177-3AD203B41FA5}">
                      <a16:colId xmlns:a16="http://schemas.microsoft.com/office/drawing/2014/main" val="20001"/>
                    </a:ext>
                  </a:extLst>
                </a:gridCol>
                <a:gridCol w="3697896">
                  <a:extLst>
                    <a:ext uri="{9D8B030D-6E8A-4147-A177-3AD203B41FA5}">
                      <a16:colId xmlns:a16="http://schemas.microsoft.com/office/drawing/2014/main" val="20002"/>
                    </a:ext>
                  </a:extLst>
                </a:gridCol>
              </a:tblGrid>
              <a:tr h="490155">
                <a:tc rowSpan="2">
                  <a:txBody>
                    <a:bodyPr/>
                    <a:lstStyle/>
                    <a:p>
                      <a:pPr algn="ctr"/>
                      <a:r>
                        <a:rPr lang="en-US" sz="1800" b="1" i="0" dirty="0" smtClean="0">
                          <a:solidFill>
                            <a:schemeClr val="bg1"/>
                          </a:solidFill>
                          <a:latin typeface="Century Gothic" charset="0"/>
                          <a:ea typeface="Century Gothic" charset="0"/>
                          <a:cs typeface="Century Gothic" charset="0"/>
                        </a:rPr>
                        <a:t>Metric</a:t>
                      </a:r>
                      <a:endParaRPr lang="en-US" sz="1800" b="1" i="0" dirty="0">
                        <a:solidFill>
                          <a:schemeClr val="bg1"/>
                        </a:solidFill>
                        <a:latin typeface="Century Gothic" charset="0"/>
                        <a:ea typeface="Century Gothic" charset="0"/>
                        <a:cs typeface="Century Gothic" charset="0"/>
                      </a:endParaRPr>
                    </a:p>
                  </a:txBody>
                  <a:tcPr marL="100581" marR="100581" marT="51805" marB="5180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gridSpan="2">
                  <a:txBody>
                    <a:bodyPr/>
                    <a:lstStyle/>
                    <a:p>
                      <a:pPr algn="ctr"/>
                      <a:r>
                        <a:rPr lang="en-US" sz="1800" b="1" i="0" dirty="0" smtClean="0">
                          <a:solidFill>
                            <a:schemeClr val="bg1"/>
                          </a:solidFill>
                          <a:latin typeface="Century Gothic" charset="0"/>
                          <a:ea typeface="Century Gothic" charset="0"/>
                          <a:cs typeface="Century Gothic" charset="0"/>
                        </a:rPr>
                        <a:t>Definition</a:t>
                      </a:r>
                      <a:endParaRPr lang="en-US" sz="1800" b="1" i="0" dirty="0">
                        <a:solidFill>
                          <a:schemeClr val="bg1"/>
                        </a:solidFill>
                        <a:latin typeface="Century Gothic" charset="0"/>
                        <a:ea typeface="Century Gothic" charset="0"/>
                        <a:cs typeface="Century Gothic" charset="0"/>
                      </a:endParaRPr>
                    </a:p>
                  </a:txBody>
                  <a:tcPr marL="100581" marR="100581" marT="51805" marB="5180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hMerge="1">
                  <a:txBody>
                    <a:bodyPr/>
                    <a:lstStyle/>
                    <a:p>
                      <a:endParaRPr lang="en-US"/>
                    </a:p>
                  </a:txBody>
                  <a:tcPr/>
                </a:tc>
                <a:extLst>
                  <a:ext uri="{0D108BD9-81ED-4DB2-BD59-A6C34878D82A}">
                    <a16:rowId xmlns:a16="http://schemas.microsoft.com/office/drawing/2014/main" val="10000"/>
                  </a:ext>
                </a:extLst>
              </a:tr>
              <a:tr h="490155">
                <a:tc v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solidFill>
                  </a:tcPr>
                </a:tc>
                <a:tc>
                  <a:txBody>
                    <a:bodyPr/>
                    <a:lstStyle/>
                    <a:p>
                      <a:pPr algn="ctr"/>
                      <a:r>
                        <a:rPr lang="en-US" sz="1800" b="1" i="0" dirty="0" smtClean="0">
                          <a:solidFill>
                            <a:schemeClr val="bg1"/>
                          </a:solidFill>
                          <a:latin typeface="Century Gothic" charset="0"/>
                          <a:ea typeface="Century Gothic" charset="0"/>
                          <a:cs typeface="Century Gothic" charset="0"/>
                        </a:rPr>
                        <a:t>National Level</a:t>
                      </a:r>
                      <a:endParaRPr lang="en-US" sz="1800" b="1" i="0" dirty="0">
                        <a:solidFill>
                          <a:schemeClr val="bg1"/>
                        </a:solidFill>
                        <a:latin typeface="Century Gothic" charset="0"/>
                        <a:ea typeface="Century Gothic" charset="0"/>
                        <a:cs typeface="Century Gothic" charset="0"/>
                      </a:endParaRPr>
                    </a:p>
                  </a:txBody>
                  <a:tcPr marL="100581" marR="100581" marT="51805" marB="5180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tc>
                  <a:txBody>
                    <a:bodyPr/>
                    <a:lstStyle/>
                    <a:p>
                      <a:pPr algn="ctr"/>
                      <a:r>
                        <a:rPr lang="en-US" sz="1800" b="1" i="0" dirty="0" smtClean="0">
                          <a:solidFill>
                            <a:schemeClr val="bg1"/>
                          </a:solidFill>
                          <a:latin typeface="Century Gothic" charset="0"/>
                          <a:ea typeface="Century Gothic" charset="0"/>
                          <a:cs typeface="Century Gothic" charset="0"/>
                        </a:rPr>
                        <a:t>Subnational Level</a:t>
                      </a:r>
                      <a:endParaRPr lang="en-US" sz="1800" b="1" i="0" dirty="0">
                        <a:solidFill>
                          <a:schemeClr val="bg1"/>
                        </a:solidFill>
                        <a:latin typeface="Century Gothic" charset="0"/>
                        <a:ea typeface="Century Gothic" charset="0"/>
                        <a:cs typeface="Century Gothic" charset="0"/>
                      </a:endParaRPr>
                    </a:p>
                  </a:txBody>
                  <a:tcPr marL="100581" marR="100581" marT="51805" marB="5180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C038"/>
                    </a:solidFill>
                  </a:tcPr>
                </a:tc>
                <a:extLst>
                  <a:ext uri="{0D108BD9-81ED-4DB2-BD59-A6C34878D82A}">
                    <a16:rowId xmlns:a16="http://schemas.microsoft.com/office/drawing/2014/main" val="10001"/>
                  </a:ext>
                </a:extLst>
              </a:tr>
              <a:tr h="196074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Century Gothic" charset="0"/>
                          <a:ea typeface="Century Gothic" charset="0"/>
                          <a:cs typeface="Century Gothic" charset="0"/>
                        </a:rPr>
                        <a:t>Consistency of population projections</a:t>
                      </a:r>
                    </a:p>
                  </a:txBody>
                  <a:tcPr marL="100581" marR="100581" marT="51805" marB="5180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a:r>
                        <a:rPr lang="en-US" sz="1800" dirty="0" smtClean="0">
                          <a:latin typeface="Century Gothic" charset="0"/>
                          <a:ea typeface="Century Gothic" charset="0"/>
                          <a:cs typeface="Century Gothic" charset="0"/>
                        </a:rPr>
                        <a:t>Ratio of population projection of live births from the country census bureau/bureau of statistics to a United Nations live births projection for the country</a:t>
                      </a:r>
                      <a:endParaRPr lang="en-US" sz="1800" dirty="0">
                        <a:latin typeface="Century Gothic" charset="0"/>
                        <a:ea typeface="Century Gothic" charset="0"/>
                        <a:cs typeface="Century Gothic" charset="0"/>
                      </a:endParaRPr>
                    </a:p>
                  </a:txBody>
                  <a:tcPr marL="100581" marR="100581" marT="51805" marB="5180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entury Gothic" charset="0"/>
                          <a:ea typeface="Century Gothic" charset="0"/>
                          <a:cs typeface="Century Gothic" charset="0"/>
                        </a:rPr>
                        <a:t>NA</a:t>
                      </a:r>
                    </a:p>
                  </a:txBody>
                  <a:tcPr marL="100581" marR="100581" marT="51805" marB="5180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232838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smtClean="0">
                          <a:latin typeface="Century Gothic" charset="0"/>
                          <a:ea typeface="Century Gothic" charset="0"/>
                          <a:cs typeface="Century Gothic" charset="0"/>
                        </a:rPr>
                        <a:t>Consistency of denominator between program data &amp; official government population statistics</a:t>
                      </a:r>
                    </a:p>
                  </a:txBody>
                  <a:tcPr marL="100581" marR="100581" marT="51805" marB="5180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l"/>
                      <a:r>
                        <a:rPr lang="en-US" sz="1800" dirty="0" smtClean="0">
                          <a:latin typeface="Century Gothic" charset="0"/>
                          <a:ea typeface="Century Gothic" charset="0"/>
                          <a:cs typeface="Century Gothic" charset="0"/>
                        </a:rPr>
                        <a:t>Ratio of population projection for select indicator(s) from the census to values used by programs</a:t>
                      </a:r>
                      <a:endParaRPr lang="en-US" sz="1800" dirty="0">
                        <a:latin typeface="Century Gothic" charset="0"/>
                        <a:ea typeface="Century Gothic" charset="0"/>
                        <a:cs typeface="Century Gothic" charset="0"/>
                      </a:endParaRPr>
                    </a:p>
                  </a:txBody>
                  <a:tcPr marL="100581" marR="100581" marT="51805" marB="5180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latin typeface="Century Gothic" charset="0"/>
                          <a:ea typeface="Century Gothic" charset="0"/>
                          <a:cs typeface="Century Gothic" charset="0"/>
                        </a:rPr>
                        <a:t># (%) of subnational units where</a:t>
                      </a:r>
                      <a:r>
                        <a:rPr lang="en-US" sz="1800" baseline="0" dirty="0" smtClean="0">
                          <a:latin typeface="Century Gothic" charset="0"/>
                          <a:ea typeface="Century Gothic" charset="0"/>
                          <a:cs typeface="Century Gothic" charset="0"/>
                        </a:rPr>
                        <a:t> there is an extreme difference (e.g., ±10%) between the 2 denominators</a:t>
                      </a:r>
                      <a:endParaRPr lang="en-US" sz="1800" dirty="0" smtClean="0">
                        <a:latin typeface="Century Gothic" charset="0"/>
                        <a:ea typeface="Century Gothic" charset="0"/>
                        <a:cs typeface="Century Gothic" charset="0"/>
                      </a:endParaRPr>
                    </a:p>
                  </a:txBody>
                  <a:tcPr marL="100581" marR="100581" marT="51805" marB="51805"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 name="Slide Number Placeholder 1"/>
          <p:cNvSpPr>
            <a:spLocks noGrp="1"/>
          </p:cNvSpPr>
          <p:nvPr>
            <p:ph type="sldNum" sz="quarter" idx="7"/>
          </p:nvPr>
        </p:nvSpPr>
        <p:spPr/>
        <p:txBody>
          <a:bodyPr/>
          <a:lstStyle/>
          <a:p>
            <a:fld id="{B6F15528-21DE-4FAA-801E-634DDDAF4B2B}" type="slidenum">
              <a:rPr lang="en-US" smtClean="0"/>
              <a:pPr/>
              <a:t>24</a:t>
            </a:fld>
            <a:endParaRPr lang="en-US"/>
          </a:p>
        </p:txBody>
      </p:sp>
    </p:spTree>
    <p:extLst>
      <p:ext uri="{BB962C8B-B14F-4D97-AF65-F5344CB8AC3E}">
        <p14:creationId xmlns:p14="http://schemas.microsoft.com/office/powerpoint/2010/main" val="45659100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a:xfrm>
            <a:off x="457200" y="457200"/>
            <a:ext cx="9627076" cy="430887"/>
          </a:xfrm>
        </p:spPr>
        <p:txBody>
          <a:bodyPr/>
          <a:lstStyle/>
          <a:p>
            <a:pPr algn="l"/>
            <a:r>
              <a:rPr lang="en-US" altLang="en-US" dirty="0" smtClean="0"/>
              <a:t>External Comparisons of </a:t>
            </a:r>
            <a:r>
              <a:rPr lang="en-US" altLang="en-US" dirty="0"/>
              <a:t>Population </a:t>
            </a:r>
            <a:r>
              <a:rPr lang="en-US" altLang="en-US" dirty="0" smtClean="0"/>
              <a:t>Denominators</a:t>
            </a:r>
            <a:endParaRPr lang="en-US" alt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32781264"/>
              </p:ext>
            </p:extLst>
          </p:nvPr>
        </p:nvGraphicFramePr>
        <p:xfrm>
          <a:off x="228601" y="3428997"/>
          <a:ext cx="9601199" cy="4078907"/>
        </p:xfrm>
        <a:graphic>
          <a:graphicData uri="http://schemas.openxmlformats.org/drawingml/2006/table">
            <a:tbl>
              <a:tblPr firstRow="1" bandRow="1">
                <a:tableStyleId>{5C22544A-7EE6-4342-B048-85BDC9FD1C3A}</a:tableStyleId>
              </a:tblPr>
              <a:tblGrid>
                <a:gridCol w="1657144">
                  <a:extLst>
                    <a:ext uri="{9D8B030D-6E8A-4147-A177-3AD203B41FA5}">
                      <a16:colId xmlns:a16="http://schemas.microsoft.com/office/drawing/2014/main" val="20000"/>
                    </a:ext>
                  </a:extLst>
                </a:gridCol>
                <a:gridCol w="2611593">
                  <a:extLst>
                    <a:ext uri="{9D8B030D-6E8A-4147-A177-3AD203B41FA5}">
                      <a16:colId xmlns:a16="http://schemas.microsoft.com/office/drawing/2014/main" val="20001"/>
                    </a:ext>
                  </a:extLst>
                </a:gridCol>
                <a:gridCol w="2543754">
                  <a:extLst>
                    <a:ext uri="{9D8B030D-6E8A-4147-A177-3AD203B41FA5}">
                      <a16:colId xmlns:a16="http://schemas.microsoft.com/office/drawing/2014/main" val="20002"/>
                    </a:ext>
                  </a:extLst>
                </a:gridCol>
                <a:gridCol w="2788708">
                  <a:extLst>
                    <a:ext uri="{9D8B030D-6E8A-4147-A177-3AD203B41FA5}">
                      <a16:colId xmlns:a16="http://schemas.microsoft.com/office/drawing/2014/main" val="20003"/>
                    </a:ext>
                  </a:extLst>
                </a:gridCol>
              </a:tblGrid>
              <a:tr h="1122041">
                <a:tc>
                  <a:txBody>
                    <a:bodyPr/>
                    <a:lstStyle/>
                    <a:p>
                      <a:pPr algn="ctr"/>
                      <a:r>
                        <a:rPr lang="en-US" sz="1800" b="1" i="0" dirty="0" smtClean="0">
                          <a:latin typeface="Century Gothic" charset="0"/>
                          <a:ea typeface="Century Gothic" charset="0"/>
                          <a:cs typeface="Century Gothic" charset="0"/>
                        </a:rPr>
                        <a:t>District</a:t>
                      </a:r>
                      <a:endParaRPr lang="en-US" sz="1800" b="1" i="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a:txBody>
                    <a:bodyPr/>
                    <a:lstStyle/>
                    <a:p>
                      <a:pPr algn="ctr"/>
                      <a:r>
                        <a:rPr lang="en-US" sz="1800" b="1" i="0" dirty="0" smtClean="0">
                          <a:latin typeface="Century Gothic" charset="0"/>
                          <a:ea typeface="Century Gothic" charset="0"/>
                          <a:cs typeface="Century Gothic" charset="0"/>
                        </a:rPr>
                        <a:t>Official Government Estimate for Live Births</a:t>
                      </a:r>
                      <a:endParaRPr lang="en-US" sz="1800" b="1" i="0" dirty="0">
                        <a:solidFill>
                          <a:schemeClr val="tx1"/>
                        </a:solidFill>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a:txBody>
                    <a:bodyPr/>
                    <a:lstStyle/>
                    <a:p>
                      <a:pPr algn="ctr"/>
                      <a:r>
                        <a:rPr lang="en-US" sz="1800" b="1" i="0" dirty="0" smtClean="0">
                          <a:latin typeface="Century Gothic" charset="0"/>
                          <a:ea typeface="Century Gothic" charset="0"/>
                          <a:cs typeface="Century Gothic" charset="0"/>
                        </a:rPr>
                        <a:t>Health Program Estimate for Live Births</a:t>
                      </a:r>
                      <a:endParaRPr lang="en-US" sz="1800" b="1" i="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tc>
                  <a:txBody>
                    <a:bodyPr/>
                    <a:lstStyle/>
                    <a:p>
                      <a:pPr algn="ctr"/>
                      <a:r>
                        <a:rPr lang="en-US" sz="1800" b="1" i="0" dirty="0" smtClean="0">
                          <a:latin typeface="Century Gothic" charset="0"/>
                          <a:ea typeface="Century Gothic" charset="0"/>
                          <a:cs typeface="Century Gothic" charset="0"/>
                        </a:rPr>
                        <a:t>Ratio</a:t>
                      </a:r>
                      <a:r>
                        <a:rPr lang="en-US" sz="1800" b="1" i="0" baseline="0" dirty="0" smtClean="0">
                          <a:latin typeface="Century Gothic" charset="0"/>
                          <a:ea typeface="Century Gothic" charset="0"/>
                          <a:cs typeface="Century Gothic" charset="0"/>
                        </a:rPr>
                        <a:t> of Official Government to Health Program Estimates</a:t>
                      </a:r>
                      <a:endParaRPr lang="en-US" sz="1800" b="1" i="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38D84"/>
                    </a:solidFill>
                  </a:tcPr>
                </a:tc>
                <a:extLst>
                  <a:ext uri="{0D108BD9-81ED-4DB2-BD59-A6C34878D82A}">
                    <a16:rowId xmlns:a16="http://schemas.microsoft.com/office/drawing/2014/main" val="10000"/>
                  </a:ext>
                </a:extLst>
              </a:tr>
              <a:tr h="492811">
                <a:tc>
                  <a:txBody>
                    <a:bodyPr/>
                    <a:lstStyle/>
                    <a:p>
                      <a:pPr algn="ctr"/>
                      <a:r>
                        <a:rPr lang="en-US" sz="1800" dirty="0" smtClean="0">
                          <a:latin typeface="Century Gothic" charset="0"/>
                          <a:ea typeface="Century Gothic" charset="0"/>
                          <a:cs typeface="Century Gothic" charset="0"/>
                        </a:rPr>
                        <a:t>A</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29855</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29351</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1.02</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1"/>
                  </a:ext>
                </a:extLst>
              </a:tr>
              <a:tr h="492811">
                <a:tc>
                  <a:txBody>
                    <a:bodyPr/>
                    <a:lstStyle/>
                    <a:p>
                      <a:pPr algn="ctr"/>
                      <a:r>
                        <a:rPr lang="en-US" sz="1800" dirty="0" smtClean="0">
                          <a:solidFill>
                            <a:srgbClr val="FF0000"/>
                          </a:solidFill>
                          <a:latin typeface="Century Gothic" charset="0"/>
                          <a:ea typeface="Century Gothic" charset="0"/>
                          <a:cs typeface="Century Gothic" charset="0"/>
                        </a:rPr>
                        <a:t>B</a:t>
                      </a:r>
                      <a:endParaRPr lang="en-US" sz="1800" dirty="0">
                        <a:solidFill>
                          <a:srgbClr val="FF0000"/>
                        </a:solidFill>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25023</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30141</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solidFill>
                            <a:srgbClr val="FF0000"/>
                          </a:solidFill>
                          <a:latin typeface="Century Gothic" charset="0"/>
                          <a:ea typeface="Century Gothic" charset="0"/>
                          <a:cs typeface="Century Gothic" charset="0"/>
                        </a:rPr>
                        <a:t>0.83</a:t>
                      </a:r>
                      <a:endParaRPr lang="en-US" sz="1800" dirty="0">
                        <a:solidFill>
                          <a:srgbClr val="FF0000"/>
                        </a:solidFill>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2"/>
                  </a:ext>
                </a:extLst>
              </a:tr>
              <a:tr h="492811">
                <a:tc>
                  <a:txBody>
                    <a:bodyPr/>
                    <a:lstStyle/>
                    <a:p>
                      <a:pPr algn="ctr"/>
                      <a:r>
                        <a:rPr lang="en-US" sz="1800" dirty="0" smtClean="0">
                          <a:solidFill>
                            <a:srgbClr val="005A58"/>
                          </a:solidFill>
                          <a:latin typeface="Century Gothic" charset="0"/>
                          <a:ea typeface="Century Gothic" charset="0"/>
                          <a:cs typeface="Century Gothic" charset="0"/>
                        </a:rPr>
                        <a:t>C</a:t>
                      </a:r>
                      <a:endParaRPr lang="en-US" sz="1800" dirty="0">
                        <a:solidFill>
                          <a:srgbClr val="005A58"/>
                        </a:solidFill>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6893</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7420</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0.93</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3"/>
                  </a:ext>
                </a:extLst>
              </a:tr>
              <a:tr h="492811">
                <a:tc>
                  <a:txBody>
                    <a:bodyPr/>
                    <a:lstStyle/>
                    <a:p>
                      <a:pPr algn="ctr"/>
                      <a:r>
                        <a:rPr lang="en-US" sz="1800" dirty="0" smtClean="0">
                          <a:solidFill>
                            <a:srgbClr val="005A58"/>
                          </a:solidFill>
                          <a:latin typeface="Century Gothic" charset="0"/>
                          <a:ea typeface="Century Gothic" charset="0"/>
                          <a:cs typeface="Century Gothic" charset="0"/>
                        </a:rPr>
                        <a:t>D</a:t>
                      </a:r>
                      <a:endParaRPr lang="en-US" sz="1800" dirty="0">
                        <a:solidFill>
                          <a:srgbClr val="005A58"/>
                        </a:solidFill>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14556</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14960</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0.97</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4"/>
                  </a:ext>
                </a:extLst>
              </a:tr>
              <a:tr h="492811">
                <a:tc>
                  <a:txBody>
                    <a:bodyPr/>
                    <a:lstStyle/>
                    <a:p>
                      <a:pPr algn="ctr"/>
                      <a:r>
                        <a:rPr lang="en-US" sz="1800" dirty="0" smtClean="0">
                          <a:latin typeface="Century Gothic" charset="0"/>
                          <a:ea typeface="Century Gothic" charset="0"/>
                          <a:cs typeface="Century Gothic" charset="0"/>
                        </a:rPr>
                        <a:t>E</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25233</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25283</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dirty="0" smtClean="0">
                          <a:latin typeface="Century Gothic" charset="0"/>
                          <a:ea typeface="Century Gothic" charset="0"/>
                          <a:cs typeface="Century Gothic" charset="0"/>
                        </a:rPr>
                        <a:t>1.00</a:t>
                      </a:r>
                      <a:endParaRPr lang="en-US" sz="1800"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492811">
                <a:tc>
                  <a:txBody>
                    <a:bodyPr/>
                    <a:lstStyle/>
                    <a:p>
                      <a:pPr algn="ctr"/>
                      <a:r>
                        <a:rPr lang="en-US" sz="1800" b="1" dirty="0" smtClean="0">
                          <a:latin typeface="Century Gothic" charset="0"/>
                          <a:ea typeface="Century Gothic" charset="0"/>
                          <a:cs typeface="Century Gothic" charset="0"/>
                        </a:rPr>
                        <a:t>National</a:t>
                      </a:r>
                      <a:endParaRPr lang="en-US" sz="1800" b="1"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1" dirty="0" smtClean="0">
                          <a:latin typeface="Century Gothic" charset="0"/>
                          <a:ea typeface="Century Gothic" charset="0"/>
                          <a:cs typeface="Century Gothic" charset="0"/>
                        </a:rPr>
                        <a:t>101560</a:t>
                      </a:r>
                      <a:endParaRPr lang="en-US" sz="1800" b="1"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1" dirty="0" smtClean="0">
                          <a:latin typeface="Century Gothic" charset="0"/>
                          <a:ea typeface="Century Gothic" charset="0"/>
                          <a:cs typeface="Century Gothic" charset="0"/>
                        </a:rPr>
                        <a:t>107155</a:t>
                      </a:r>
                      <a:endParaRPr lang="en-US" sz="1800" b="1"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pPr algn="ctr"/>
                      <a:r>
                        <a:rPr lang="en-US" sz="1800" b="1" dirty="0" smtClean="0">
                          <a:latin typeface="Century Gothic" charset="0"/>
                          <a:ea typeface="Century Gothic" charset="0"/>
                          <a:cs typeface="Century Gothic" charset="0"/>
                        </a:rPr>
                        <a:t>0.95</a:t>
                      </a:r>
                      <a:endParaRPr lang="en-US" sz="1800" b="1" dirty="0">
                        <a:latin typeface="Century Gothic" charset="0"/>
                        <a:ea typeface="Century Gothic" charset="0"/>
                        <a:cs typeface="Century Gothic" charset="0"/>
                      </a:endParaRPr>
                    </a:p>
                  </a:txBody>
                  <a:tcPr marL="100584" marR="100584" marT="51818" marB="51818"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
        <p:nvSpPr>
          <p:cNvPr id="32813" name="TextBox 4"/>
          <p:cNvSpPr txBox="1">
            <a:spLocks noChangeArrowheads="1"/>
          </p:cNvSpPr>
          <p:nvPr/>
        </p:nvSpPr>
        <p:spPr bwMode="auto">
          <a:xfrm>
            <a:off x="453072" y="1828800"/>
            <a:ext cx="9300528" cy="12108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1882" tIns="50941" rIns="101882" bIns="50941">
            <a:spAutoFit/>
          </a:bodyPr>
          <a:lstStyle>
            <a:lvl1pPr eaLnBrk="0" hangingPunct="0">
              <a:spcBef>
                <a:spcPct val="20000"/>
              </a:spcBef>
              <a:spcAft>
                <a:spcPct val="20000"/>
              </a:spcAft>
              <a:buClr>
                <a:schemeClr val="hlink"/>
              </a:buClr>
              <a:buFont typeface="Wingdings" pitchFamily="2" charset="2"/>
              <a:buChar char="§"/>
              <a:defRPr sz="2600">
                <a:solidFill>
                  <a:schemeClr val="tx1"/>
                </a:solidFill>
                <a:latin typeface="Calibri" pitchFamily="34" charset="0"/>
              </a:defRPr>
            </a:lvl1pPr>
            <a:lvl2pPr marL="742950" indent="-285750" eaLnBrk="0" hangingPunct="0">
              <a:spcBef>
                <a:spcPct val="20000"/>
              </a:spcBef>
              <a:spcAft>
                <a:spcPct val="20000"/>
              </a:spcAft>
              <a:buClr>
                <a:schemeClr val="hlink"/>
              </a:buClr>
              <a:buFont typeface="Wingdings" pitchFamily="2" charset="2"/>
              <a:buChar char="§"/>
              <a:defRPr sz="2400">
                <a:solidFill>
                  <a:schemeClr val="tx1"/>
                </a:solidFill>
                <a:latin typeface="Calibri" pitchFamily="34" charset="0"/>
              </a:defRPr>
            </a:lvl2pPr>
            <a:lvl3pPr marL="11430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3pPr>
            <a:lvl4pPr marL="16002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4pPr>
            <a:lvl5pPr marL="2057400" indent="-228600" eaLnBrk="0"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5pPr>
            <a:lvl6pPr marL="25146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6pPr>
            <a:lvl7pPr marL="29718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7pPr>
            <a:lvl8pPr marL="34290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8pPr>
            <a:lvl9pPr marL="3886200" indent="-228600" eaLnBrk="0" fontAlgn="base" hangingPunct="0">
              <a:spcBef>
                <a:spcPct val="20000"/>
              </a:spcBef>
              <a:spcAft>
                <a:spcPct val="20000"/>
              </a:spcAft>
              <a:buClr>
                <a:schemeClr val="hlink"/>
              </a:buClr>
              <a:buFont typeface="Wingdings" pitchFamily="2" charset="2"/>
              <a:buChar char="§"/>
              <a:defRPr sz="2200">
                <a:solidFill>
                  <a:schemeClr val="tx1"/>
                </a:solidFill>
                <a:latin typeface="Calibri" pitchFamily="34" charset="0"/>
              </a:defRPr>
            </a:lvl9pPr>
          </a:lstStyle>
          <a:p>
            <a:pPr eaLnBrk="1" hangingPunct="1">
              <a:spcBef>
                <a:spcPct val="0"/>
              </a:spcBef>
              <a:spcAft>
                <a:spcPct val="0"/>
              </a:spcAft>
              <a:buClrTx/>
              <a:buFontTx/>
              <a:buNone/>
            </a:pPr>
            <a:r>
              <a:rPr lang="en-US" altLang="en-US" sz="2400" b="1" dirty="0">
                <a:solidFill>
                  <a:prstClr val="black">
                    <a:lumMod val="65000"/>
                    <a:lumOff val="35000"/>
                  </a:prstClr>
                </a:solidFill>
                <a:latin typeface="+mn-lt"/>
              </a:rPr>
              <a:t>Comparison of national </a:t>
            </a:r>
            <a:r>
              <a:rPr lang="en-US" altLang="en-US" sz="2400" b="1" dirty="0" smtClean="0">
                <a:solidFill>
                  <a:prstClr val="black">
                    <a:lumMod val="65000"/>
                    <a:lumOff val="35000"/>
                  </a:prstClr>
                </a:solidFill>
                <a:latin typeface="+mn-lt"/>
              </a:rPr>
              <a:t>and </a:t>
            </a:r>
            <a:r>
              <a:rPr lang="en-US" altLang="en-US" sz="2400" b="1" dirty="0">
                <a:solidFill>
                  <a:prstClr val="black">
                    <a:lumMod val="65000"/>
                    <a:lumOff val="35000"/>
                  </a:prstClr>
                </a:solidFill>
                <a:latin typeface="+mn-lt"/>
              </a:rPr>
              <a:t>subnational administrative unit ratios of official government live birth </a:t>
            </a:r>
            <a:r>
              <a:rPr lang="en-US" altLang="en-US" sz="2400" b="1" dirty="0" smtClean="0">
                <a:solidFill>
                  <a:prstClr val="black">
                    <a:lumMod val="65000"/>
                    <a:lumOff val="35000"/>
                  </a:prstClr>
                </a:solidFill>
                <a:latin typeface="+mn-lt"/>
              </a:rPr>
              <a:t>estimates </a:t>
            </a:r>
          </a:p>
          <a:p>
            <a:pPr eaLnBrk="1" hangingPunct="1">
              <a:spcBef>
                <a:spcPct val="0"/>
              </a:spcBef>
              <a:spcAft>
                <a:spcPct val="0"/>
              </a:spcAft>
              <a:buClrTx/>
              <a:buFontTx/>
              <a:buNone/>
            </a:pPr>
            <a:r>
              <a:rPr lang="en-US" altLang="en-US" sz="2400" dirty="0" smtClean="0">
                <a:solidFill>
                  <a:prstClr val="black">
                    <a:lumMod val="65000"/>
                    <a:lumOff val="35000"/>
                  </a:prstClr>
                </a:solidFill>
                <a:latin typeface="+mn-lt"/>
              </a:rPr>
              <a:t>Administrative </a:t>
            </a:r>
            <a:r>
              <a:rPr lang="en-US" altLang="en-US" sz="2400" dirty="0">
                <a:solidFill>
                  <a:prstClr val="black">
                    <a:lumMod val="65000"/>
                    <a:lumOff val="35000"/>
                  </a:prstClr>
                </a:solidFill>
                <a:latin typeface="+mn-lt"/>
              </a:rPr>
              <a:t>units with </a:t>
            </a:r>
            <a:r>
              <a:rPr lang="en-US" altLang="en-US" sz="2400" dirty="0" smtClean="0">
                <a:solidFill>
                  <a:prstClr val="black">
                    <a:lumMod val="65000"/>
                    <a:lumOff val="35000"/>
                  </a:prstClr>
                </a:solidFill>
                <a:latin typeface="+mn-lt"/>
              </a:rPr>
              <a:t>differences </a:t>
            </a:r>
            <a:r>
              <a:rPr lang="en-US" altLang="en-US" sz="2400" dirty="0">
                <a:solidFill>
                  <a:prstClr val="black">
                    <a:lumMod val="65000"/>
                    <a:lumOff val="35000"/>
                  </a:prstClr>
                </a:solidFill>
                <a:latin typeface="+mn-lt"/>
              </a:rPr>
              <a:t>≥ ±10% are highlighted in </a:t>
            </a:r>
            <a:r>
              <a:rPr lang="en-US" altLang="en-US" sz="2400" dirty="0">
                <a:solidFill>
                  <a:srgbClr val="FF0000"/>
                </a:solidFill>
                <a:latin typeface="Arial" pitchFamily="34" charset="0"/>
              </a:rPr>
              <a:t>red</a:t>
            </a:r>
            <a:r>
              <a:rPr lang="en-US" altLang="en-US" sz="2400" dirty="0">
                <a:latin typeface="Arial" pitchFamily="34" charset="0"/>
              </a:rPr>
              <a:t>.</a:t>
            </a:r>
          </a:p>
        </p:txBody>
      </p:sp>
      <p:sp>
        <p:nvSpPr>
          <p:cNvPr id="2" name="Slide Number Placeholder 1"/>
          <p:cNvSpPr>
            <a:spLocks noGrp="1"/>
          </p:cNvSpPr>
          <p:nvPr>
            <p:ph type="sldNum" sz="quarter" idx="7"/>
          </p:nvPr>
        </p:nvSpPr>
        <p:spPr/>
        <p:txBody>
          <a:bodyPr/>
          <a:lstStyle/>
          <a:p>
            <a:fld id="{B6F15528-21DE-4FAA-801E-634DDDAF4B2B}" type="slidenum">
              <a:rPr lang="en-US" smtClean="0"/>
              <a:pPr/>
              <a:t>25</a:t>
            </a:fld>
            <a:endParaRPr lang="en-US"/>
          </a:p>
        </p:txBody>
      </p:sp>
    </p:spTree>
    <p:extLst>
      <p:ext uri="{BB962C8B-B14F-4D97-AF65-F5344CB8AC3E}">
        <p14:creationId xmlns:p14="http://schemas.microsoft.com/office/powerpoint/2010/main" val="242405598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02920" y="1828800"/>
            <a:ext cx="9052560" cy="461665"/>
          </a:xfrm>
          <a:prstGeom prst="rect">
            <a:avLst/>
          </a:prstGeom>
        </p:spPr>
        <p:txBody>
          <a:bodyPr wrap="square">
            <a:spAutoFit/>
          </a:bodyPr>
          <a:lstStyle/>
          <a:p>
            <a:pPr lvl="0"/>
            <a:r>
              <a:rPr lang="en-US" sz="2400" b="1" dirty="0" smtClean="0">
                <a:solidFill>
                  <a:schemeClr val="tx1">
                    <a:lumMod val="65000"/>
                    <a:lumOff val="35000"/>
                  </a:schemeClr>
                </a:solidFill>
                <a:latin typeface="Century Gothic" charset="0"/>
                <a:ea typeface="Century Gothic" charset="0"/>
                <a:cs typeface="Century Gothic" charset="0"/>
              </a:rPr>
              <a:t>See Handout 4.2.1.</a:t>
            </a:r>
            <a:endParaRPr lang="en-US" sz="2400" b="1" dirty="0">
              <a:solidFill>
                <a:schemeClr val="tx1">
                  <a:lumMod val="65000"/>
                  <a:lumOff val="35000"/>
                </a:schemeClr>
              </a:solidFill>
              <a:latin typeface="Century Gothic" charset="0"/>
              <a:ea typeface="Century Gothic" charset="0"/>
              <a:cs typeface="Century Gothic" charset="0"/>
            </a:endParaRPr>
          </a:p>
        </p:txBody>
      </p:sp>
      <p:sp>
        <p:nvSpPr>
          <p:cNvPr id="5" name="Title 1"/>
          <p:cNvSpPr>
            <a:spLocks noGrp="1"/>
          </p:cNvSpPr>
          <p:nvPr>
            <p:ph type="title"/>
          </p:nvPr>
        </p:nvSpPr>
        <p:spPr>
          <a:xfrm>
            <a:off x="304800" y="304800"/>
            <a:ext cx="9052560" cy="861774"/>
          </a:xfrm>
        </p:spPr>
        <p:txBody>
          <a:bodyPr/>
          <a:lstStyle/>
          <a:p>
            <a:pPr eaLnBrk="1" hangingPunct="1"/>
            <a:r>
              <a:rPr lang="en-US" altLang="en-US" dirty="0" smtClean="0"/>
              <a:t>Case Study on Data Verification</a:t>
            </a:r>
            <a:br>
              <a:rPr lang="en-US" altLang="en-US" dirty="0" smtClean="0"/>
            </a:br>
            <a:r>
              <a:rPr lang="en-US" altLang="en-US" dirty="0" smtClean="0"/>
              <a:t>and Reporting Performance</a:t>
            </a:r>
          </a:p>
        </p:txBody>
      </p:sp>
      <p:sp>
        <p:nvSpPr>
          <p:cNvPr id="2" name="Slide Number Placeholder 1"/>
          <p:cNvSpPr>
            <a:spLocks noGrp="1"/>
          </p:cNvSpPr>
          <p:nvPr>
            <p:ph type="sldNum" sz="quarter" idx="7"/>
          </p:nvPr>
        </p:nvSpPr>
        <p:spPr/>
        <p:txBody>
          <a:bodyPr/>
          <a:lstStyle/>
          <a:p>
            <a:fld id="{B6F15528-21DE-4FAA-801E-634DDDAF4B2B}" type="slidenum">
              <a:rPr lang="en-US" smtClean="0"/>
              <a:pPr/>
              <a:t>26</a:t>
            </a:fld>
            <a:endParaRPr lang="en-US"/>
          </a:p>
        </p:txBody>
      </p:sp>
    </p:spTree>
    <p:extLst>
      <p:ext uri="{BB962C8B-B14F-4D97-AF65-F5344CB8AC3E}">
        <p14:creationId xmlns:p14="http://schemas.microsoft.com/office/powerpoint/2010/main" val="64187897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0"/>
            <a:ext cx="10058400" cy="1399540"/>
          </a:xfrm>
          <a:prstGeom prst="rect">
            <a:avLst/>
          </a:prstGeom>
          <a:solidFill>
            <a:srgbClr val="09236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3" name="Rectangle 2"/>
          <p:cNvSpPr/>
          <p:nvPr/>
        </p:nvSpPr>
        <p:spPr>
          <a:xfrm>
            <a:off x="-14289" y="1396048"/>
            <a:ext cx="10072688" cy="3824288"/>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ctr"/>
            <a:endParaRPr lang="en-US" altLang="en-US" sz="1980">
              <a:solidFill>
                <a:srgbClr val="FFFFFF"/>
              </a:solidFill>
              <a:latin typeface="Calibri" charset="0"/>
            </a:endParaRPr>
          </a:p>
        </p:txBody>
      </p:sp>
      <p:sp>
        <p:nvSpPr>
          <p:cNvPr id="17412" name="TextBox 7"/>
          <p:cNvSpPr txBox="1">
            <a:spLocks noChangeArrowheads="1"/>
          </p:cNvSpPr>
          <p:nvPr/>
        </p:nvSpPr>
        <p:spPr bwMode="auto">
          <a:xfrm>
            <a:off x="-1791653" y="388462"/>
            <a:ext cx="11645742" cy="78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ea typeface="Arial" charset="0"/>
                <a:cs typeface="Arial" charset="0"/>
              </a:defRPr>
            </a:lvl1pPr>
            <a:lvl2pPr marL="742950" indent="-285750">
              <a:defRPr>
                <a:solidFill>
                  <a:schemeClr val="tx1"/>
                </a:solidFill>
                <a:latin typeface="Arial" charset="0"/>
                <a:ea typeface="Arial" charset="0"/>
                <a:cs typeface="Arial" charset="0"/>
              </a:defRPr>
            </a:lvl2pPr>
            <a:lvl3pPr marL="1143000" indent="-228600">
              <a:defRPr>
                <a:solidFill>
                  <a:schemeClr val="tx1"/>
                </a:solidFill>
                <a:latin typeface="Arial" charset="0"/>
                <a:ea typeface="Arial" charset="0"/>
                <a:cs typeface="Arial" charset="0"/>
              </a:defRPr>
            </a:lvl3pPr>
            <a:lvl4pPr marL="1600200" indent="-228600">
              <a:defRPr>
                <a:solidFill>
                  <a:schemeClr val="tx1"/>
                </a:solidFill>
                <a:latin typeface="Arial" charset="0"/>
                <a:ea typeface="Arial" charset="0"/>
                <a:cs typeface="Arial" charset="0"/>
              </a:defRPr>
            </a:lvl4pPr>
            <a:lvl5pPr marL="2057400" indent="-228600">
              <a:defRPr>
                <a:solidFill>
                  <a:schemeClr val="tx1"/>
                </a:solidFill>
                <a:latin typeface="Arial" charset="0"/>
                <a:ea typeface="Arial" charset="0"/>
                <a:cs typeface="Arial" charset="0"/>
              </a:defRPr>
            </a:lvl5pPr>
            <a:lvl6pPr marL="2514600" indent="-228600" eaLnBrk="0" fontAlgn="base" hangingPunct="0">
              <a:spcBef>
                <a:spcPct val="0"/>
              </a:spcBef>
              <a:spcAft>
                <a:spcPct val="0"/>
              </a:spcAft>
              <a:defRPr>
                <a:solidFill>
                  <a:schemeClr val="tx1"/>
                </a:solidFill>
                <a:latin typeface="Arial" charset="0"/>
                <a:ea typeface="Arial" charset="0"/>
                <a:cs typeface="Arial" charset="0"/>
              </a:defRPr>
            </a:lvl6pPr>
            <a:lvl7pPr marL="2971800" indent="-228600" eaLnBrk="0" fontAlgn="base" hangingPunct="0">
              <a:spcBef>
                <a:spcPct val="0"/>
              </a:spcBef>
              <a:spcAft>
                <a:spcPct val="0"/>
              </a:spcAft>
              <a:defRPr>
                <a:solidFill>
                  <a:schemeClr val="tx1"/>
                </a:solidFill>
                <a:latin typeface="Arial" charset="0"/>
                <a:ea typeface="Arial" charset="0"/>
                <a:cs typeface="Arial" charset="0"/>
              </a:defRPr>
            </a:lvl7pPr>
            <a:lvl8pPr marL="3429000" indent="-228600" eaLnBrk="0" fontAlgn="base" hangingPunct="0">
              <a:spcBef>
                <a:spcPct val="0"/>
              </a:spcBef>
              <a:spcAft>
                <a:spcPct val="0"/>
              </a:spcAft>
              <a:defRPr>
                <a:solidFill>
                  <a:schemeClr val="tx1"/>
                </a:solidFill>
                <a:latin typeface="Arial" charset="0"/>
                <a:ea typeface="Arial" charset="0"/>
                <a:cs typeface="Arial" charset="0"/>
              </a:defRPr>
            </a:lvl8pPr>
            <a:lvl9pPr marL="3886200" indent="-228600" eaLnBrk="0" fontAlgn="base" hangingPunct="0">
              <a:spcBef>
                <a:spcPct val="0"/>
              </a:spcBef>
              <a:spcAft>
                <a:spcPct val="0"/>
              </a:spcAft>
              <a:defRPr>
                <a:solidFill>
                  <a:schemeClr val="tx1"/>
                </a:solidFill>
                <a:latin typeface="Arial" charset="0"/>
                <a:ea typeface="Arial" charset="0"/>
                <a:cs typeface="Arial" charset="0"/>
              </a:defRPr>
            </a:lvl9pPr>
          </a:lstStyle>
          <a:p>
            <a:pPr algn="r"/>
            <a:r>
              <a:rPr lang="en-US" altLang="en-US" sz="2420" b="1">
                <a:solidFill>
                  <a:schemeClr val="bg1"/>
                </a:solidFill>
                <a:latin typeface="Century Gothic" charset="0"/>
                <a:ea typeface="Century Gothic" charset="0"/>
                <a:cs typeface="Century Gothic" charset="0"/>
              </a:rPr>
              <a:t>ROUTINE HEALTH INFORMATION SYSTEMS</a:t>
            </a:r>
            <a:endParaRPr lang="en-US" altLang="en-US" sz="2420">
              <a:solidFill>
                <a:schemeClr val="bg1"/>
              </a:solidFill>
            </a:endParaRPr>
          </a:p>
          <a:p>
            <a:pPr algn="r"/>
            <a:r>
              <a:rPr lang="en-US" altLang="en-US" sz="2090">
                <a:solidFill>
                  <a:schemeClr val="bg1"/>
                </a:solidFill>
                <a:latin typeface="Century Gothic" charset="0"/>
                <a:ea typeface="Century Gothic" charset="0"/>
                <a:cs typeface="Century Gothic" charset="0"/>
              </a:rPr>
              <a:t>A Curriculum on Basic Concepts and Practice </a:t>
            </a:r>
          </a:p>
        </p:txBody>
      </p:sp>
      <p:sp>
        <p:nvSpPr>
          <p:cNvPr id="9" name="TextBox 8"/>
          <p:cNvSpPr txBox="1"/>
          <p:nvPr/>
        </p:nvSpPr>
        <p:spPr>
          <a:xfrm>
            <a:off x="846932" y="3229610"/>
            <a:ext cx="7466965" cy="1573508"/>
          </a:xfrm>
          <a:prstGeom prst="rect">
            <a:avLst/>
          </a:prstGeom>
          <a:noFill/>
        </p:spPr>
        <p:txBody>
          <a:bodyPr>
            <a:spAutoFit/>
          </a:bodyPr>
          <a:lstStyle/>
          <a:p>
            <a:pPr>
              <a:defRPr/>
            </a:pPr>
            <a:r>
              <a:rPr lang="en-US" sz="1375" dirty="0">
                <a:solidFill>
                  <a:schemeClr val="bg1"/>
                </a:solidFill>
                <a:latin typeface="Century Gothic" charset="0"/>
                <a:ea typeface="Century Gothic" charset="0"/>
                <a:cs typeface="Century Gothic" charset="0"/>
              </a:rPr>
              <a:t>This presentation was produced with the support of the United States Agency for International Development (USAID) under the terms of MEASURE Evaluation cooperative agreement AID-OAA-L-14-00004. MEASURE Evaluation is implemented by the Carolina Population Center, University of North Carolina at Chapel Hill in partnership with ICF International; John Snow, Inc.; Management Sciences for Health; Palladium; and Tulane University. The views expressed in this presentation do not necessarily reflect the views of USAID or the United States government.</a:t>
            </a:r>
          </a:p>
        </p:txBody>
      </p:sp>
      <p:pic>
        <p:nvPicPr>
          <p:cNvPr id="8" name="Picture 9"/>
          <p:cNvPicPr>
            <a:picLocks noChangeAspect="1"/>
          </p:cNvPicPr>
          <p:nvPr/>
        </p:nvPicPr>
        <p:blipFill rotWithShape="1">
          <a:blip r:embed="rId3" cstate="print">
            <a:extLst>
              <a:ext uri="{28A0092B-C50C-407E-A947-70E740481C1C}">
                <a14:useLocalDpi xmlns:a14="http://schemas.microsoft.com/office/drawing/2010/main" val="0"/>
              </a:ext>
            </a:extLst>
          </a:blip>
          <a:srcRect r="1334"/>
          <a:stretch/>
        </p:blipFill>
        <p:spPr bwMode="auto">
          <a:xfrm>
            <a:off x="-14288" y="5144696"/>
            <a:ext cx="10072689" cy="25059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516890" y="1925632"/>
            <a:ext cx="0" cy="288258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7"/>
          </p:nvPr>
        </p:nvSpPr>
        <p:spPr/>
        <p:txBody>
          <a:bodyPr/>
          <a:lstStyle/>
          <a:p>
            <a:fld id="{B6F15528-21DE-4FAA-801E-634DDDAF4B2B}" type="slidenum">
              <a:rPr lang="en-US" smtClean="0"/>
              <a:pPr/>
              <a:t>27</a:t>
            </a:fld>
            <a:endParaRPr lang="en-US"/>
          </a:p>
        </p:txBody>
      </p:sp>
    </p:spTree>
    <p:extLst>
      <p:ext uri="{BB962C8B-B14F-4D97-AF65-F5344CB8AC3E}">
        <p14:creationId xmlns:p14="http://schemas.microsoft.com/office/powerpoint/2010/main" val="8041322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7208520" y="7203864"/>
            <a:ext cx="2346960" cy="413808"/>
          </a:xfrm>
          <a:prstGeom prst="rect">
            <a:avLst/>
          </a:prstGeom>
        </p:spPr>
        <p:txBody>
          <a:bodyPr lIns="101882" tIns="50941" rIns="101882" bIns="50941"/>
          <a:lstStyle/>
          <a:p>
            <a:pPr>
              <a:defRPr/>
            </a:pPr>
            <a:fld id="{11F5CAC2-B09B-4F3A-B110-EC0FF2B338A5}" type="slidenum">
              <a:rPr lang="en-US" smtClean="0"/>
              <a:pPr>
                <a:defRPr/>
              </a:pPr>
              <a:t>3</a:t>
            </a:fld>
            <a:endParaRPr lang="en-US" dirty="0"/>
          </a:p>
        </p:txBody>
      </p:sp>
      <p:sp>
        <p:nvSpPr>
          <p:cNvPr id="7" name="Rectangle 6"/>
          <p:cNvSpPr/>
          <p:nvPr/>
        </p:nvSpPr>
        <p:spPr>
          <a:xfrm>
            <a:off x="304800" y="1704311"/>
            <a:ext cx="8818563" cy="5735188"/>
          </a:xfrm>
          <a:prstGeom prst="rect">
            <a:avLst/>
          </a:prstGeom>
        </p:spPr>
        <p:txBody>
          <a:bodyPr lIns="101882" tIns="50941" rIns="101882" bIns="50941">
            <a:spAutoFit/>
          </a:bodyPr>
          <a:lstStyle/>
          <a:p>
            <a:pPr marL="509412" indent="-457200">
              <a:buFont typeface="Arial" charset="0"/>
              <a:buChar char="•"/>
              <a:defRPr/>
            </a:pPr>
            <a:r>
              <a:rPr lang="en-US" sz="2400" b="1" dirty="0" smtClean="0">
                <a:solidFill>
                  <a:schemeClr val="tx1">
                    <a:lumMod val="65000"/>
                    <a:lumOff val="35000"/>
                  </a:schemeClr>
                </a:solidFill>
                <a:latin typeface="Century Gothic" charset="0"/>
                <a:ea typeface="Century Gothic" charset="0"/>
                <a:cs typeface="Century Gothic" charset="0"/>
              </a:rPr>
              <a:t>Completeness and timeliness </a:t>
            </a:r>
          </a:p>
          <a:p>
            <a:pPr marL="1423812" lvl="2" indent="-457200">
              <a:spcBef>
                <a:spcPct val="0"/>
              </a:spcBef>
              <a:buFont typeface="Courier New" charset="0"/>
              <a:buChar char="o"/>
              <a:defRPr/>
            </a:pPr>
            <a:r>
              <a:rPr lang="en-US" altLang="en-US" sz="2400" dirty="0" smtClean="0">
                <a:solidFill>
                  <a:schemeClr val="tx1">
                    <a:lumMod val="65000"/>
                    <a:lumOff val="35000"/>
                  </a:schemeClr>
                </a:solidFill>
                <a:latin typeface="Century Gothic" charset="0"/>
                <a:ea typeface="Century Gothic" charset="0"/>
                <a:cs typeface="Century Gothic" charset="0"/>
              </a:rPr>
              <a:t>Completeness of reports</a:t>
            </a:r>
          </a:p>
          <a:p>
            <a:pPr marL="1423812" lvl="2" indent="-457200">
              <a:spcBef>
                <a:spcPct val="0"/>
              </a:spcBef>
              <a:buFont typeface="Courier New" charset="0"/>
              <a:buChar char="o"/>
              <a:defRPr/>
            </a:pPr>
            <a:r>
              <a:rPr lang="en-US" altLang="en-US" sz="2400" dirty="0" smtClean="0">
                <a:solidFill>
                  <a:schemeClr val="tx1">
                    <a:lumMod val="65000"/>
                    <a:lumOff val="35000"/>
                  </a:schemeClr>
                </a:solidFill>
                <a:latin typeface="Century Gothic" charset="0"/>
                <a:ea typeface="Century Gothic" charset="0"/>
                <a:cs typeface="Century Gothic" charset="0"/>
              </a:rPr>
              <a:t>Completeness of data</a:t>
            </a:r>
          </a:p>
          <a:p>
            <a:pPr marL="1423812" lvl="2" indent="-457200">
              <a:spcBef>
                <a:spcPct val="0"/>
              </a:spcBef>
              <a:spcAft>
                <a:spcPts val="1200"/>
              </a:spcAft>
              <a:buFont typeface="Courier New" charset="0"/>
              <a:buChar char="o"/>
              <a:defRPr/>
            </a:pPr>
            <a:r>
              <a:rPr lang="en-US" sz="2400" dirty="0" smtClean="0">
                <a:solidFill>
                  <a:schemeClr val="tx1">
                    <a:lumMod val="65000"/>
                    <a:lumOff val="35000"/>
                  </a:schemeClr>
                </a:solidFill>
                <a:latin typeface="Century Gothic" charset="0"/>
                <a:ea typeface="Century Gothic" charset="0"/>
                <a:cs typeface="Century Gothic" charset="0"/>
              </a:rPr>
              <a:t>Timeliness of reports</a:t>
            </a:r>
            <a:endParaRPr lang="en-US" sz="2400" dirty="0">
              <a:solidFill>
                <a:schemeClr val="tx1">
                  <a:lumMod val="65000"/>
                  <a:lumOff val="35000"/>
                </a:schemeClr>
              </a:solidFill>
              <a:latin typeface="Century Gothic" charset="0"/>
              <a:ea typeface="Century Gothic" charset="0"/>
              <a:cs typeface="Century Gothic" charset="0"/>
            </a:endParaRPr>
          </a:p>
          <a:p>
            <a:pPr marL="509412" indent="-457200">
              <a:buFont typeface="Arial" charset="0"/>
              <a:buChar char="•"/>
              <a:defRPr/>
            </a:pPr>
            <a:r>
              <a:rPr lang="en-US" sz="2400" b="1" dirty="0" smtClean="0">
                <a:solidFill>
                  <a:schemeClr val="tx1">
                    <a:lumMod val="65000"/>
                    <a:lumOff val="35000"/>
                  </a:schemeClr>
                </a:solidFill>
                <a:latin typeface="Century Gothic" charset="0"/>
                <a:ea typeface="Century Gothic" charset="0"/>
                <a:cs typeface="Century Gothic" charset="0"/>
              </a:rPr>
              <a:t>Internal consistency</a:t>
            </a:r>
          </a:p>
          <a:p>
            <a:pPr marL="1423812" lvl="2" indent="-457200">
              <a:buFont typeface="Courier New" charset="0"/>
              <a:buChar char="o"/>
              <a:defRPr/>
            </a:pPr>
            <a:r>
              <a:rPr lang="en-US" sz="2400" dirty="0" smtClean="0">
                <a:solidFill>
                  <a:schemeClr val="tx1">
                    <a:lumMod val="65000"/>
                    <a:lumOff val="35000"/>
                  </a:schemeClr>
                </a:solidFill>
                <a:latin typeface="Century Gothic" charset="0"/>
                <a:ea typeface="Century Gothic" charset="0"/>
                <a:cs typeface="Century Gothic" charset="0"/>
              </a:rPr>
              <a:t>Accuracy</a:t>
            </a:r>
          </a:p>
          <a:p>
            <a:pPr marL="1423812" lvl="2" indent="-457200">
              <a:buFont typeface="Courier New" charset="0"/>
              <a:buChar char="o"/>
              <a:defRPr/>
            </a:pPr>
            <a:r>
              <a:rPr lang="en-US" sz="2400" dirty="0" smtClean="0">
                <a:solidFill>
                  <a:schemeClr val="tx1">
                    <a:lumMod val="65000"/>
                    <a:lumOff val="35000"/>
                  </a:schemeClr>
                </a:solidFill>
                <a:latin typeface="Century Gothic" charset="0"/>
                <a:ea typeface="Century Gothic" charset="0"/>
                <a:cs typeface="Century Gothic" charset="0"/>
              </a:rPr>
              <a:t>Outliers</a:t>
            </a:r>
          </a:p>
          <a:p>
            <a:pPr marL="1423812" lvl="2" indent="-457200">
              <a:buFont typeface="Courier New" charset="0"/>
              <a:buChar char="o"/>
              <a:defRPr/>
            </a:pPr>
            <a:r>
              <a:rPr lang="en-US" sz="2400" dirty="0" smtClean="0">
                <a:solidFill>
                  <a:schemeClr val="tx1">
                    <a:lumMod val="65000"/>
                    <a:lumOff val="35000"/>
                  </a:schemeClr>
                </a:solidFill>
                <a:latin typeface="Century Gothic" charset="0"/>
                <a:ea typeface="Century Gothic" charset="0"/>
                <a:cs typeface="Century Gothic" charset="0"/>
              </a:rPr>
              <a:t>Trends</a:t>
            </a:r>
          </a:p>
          <a:p>
            <a:pPr marL="1423812" lvl="2" indent="-457200">
              <a:spcAft>
                <a:spcPts val="1200"/>
              </a:spcAft>
              <a:buFont typeface="Courier New" charset="0"/>
              <a:buChar char="o"/>
              <a:defRPr/>
            </a:pPr>
            <a:r>
              <a:rPr lang="en-US" sz="2400" dirty="0" smtClean="0">
                <a:solidFill>
                  <a:schemeClr val="tx1">
                    <a:lumMod val="65000"/>
                    <a:lumOff val="35000"/>
                  </a:schemeClr>
                </a:solidFill>
                <a:latin typeface="Century Gothic" charset="0"/>
                <a:ea typeface="Century Gothic" charset="0"/>
                <a:cs typeface="Century Gothic" charset="0"/>
              </a:rPr>
              <a:t>Consistency between indicators</a:t>
            </a:r>
          </a:p>
          <a:p>
            <a:pPr marL="509412" indent="-457200">
              <a:buFont typeface="Arial" charset="0"/>
              <a:buChar char="•"/>
              <a:defRPr/>
            </a:pPr>
            <a:r>
              <a:rPr lang="en-US" sz="2400" b="1" dirty="0" smtClean="0">
                <a:solidFill>
                  <a:schemeClr val="tx1">
                    <a:lumMod val="65000"/>
                    <a:lumOff val="35000"/>
                  </a:schemeClr>
                </a:solidFill>
                <a:latin typeface="Century Gothic" charset="0"/>
                <a:ea typeface="Century Gothic" charset="0"/>
                <a:cs typeface="Century Gothic" charset="0"/>
              </a:rPr>
              <a:t>External consistency</a:t>
            </a:r>
          </a:p>
          <a:p>
            <a:pPr marL="1423812" lvl="2" indent="-457200">
              <a:buFont typeface="Courier New" charset="0"/>
              <a:buChar char="o"/>
              <a:defRPr/>
            </a:pPr>
            <a:r>
              <a:rPr lang="en-US" sz="2400" dirty="0" smtClean="0">
                <a:solidFill>
                  <a:schemeClr val="tx1">
                    <a:lumMod val="65000"/>
                    <a:lumOff val="35000"/>
                  </a:schemeClr>
                </a:solidFill>
                <a:latin typeface="Century Gothic" charset="0"/>
                <a:ea typeface="Century Gothic" charset="0"/>
                <a:cs typeface="Century Gothic" charset="0"/>
              </a:rPr>
              <a:t>Data triangulation</a:t>
            </a:r>
          </a:p>
          <a:p>
            <a:pPr marL="1423812" lvl="2" indent="-457200">
              <a:buFont typeface="Courier New" charset="0"/>
              <a:buChar char="o"/>
              <a:defRPr/>
            </a:pPr>
            <a:r>
              <a:rPr lang="en-US" sz="2400" dirty="0" smtClean="0">
                <a:solidFill>
                  <a:schemeClr val="tx1">
                    <a:lumMod val="65000"/>
                    <a:lumOff val="35000"/>
                  </a:schemeClr>
                </a:solidFill>
                <a:latin typeface="Century Gothic" charset="0"/>
                <a:ea typeface="Century Gothic" charset="0"/>
                <a:cs typeface="Century Gothic" charset="0"/>
              </a:rPr>
              <a:t>Comparison with data surveys</a:t>
            </a:r>
          </a:p>
          <a:p>
            <a:pPr marL="1423812" lvl="2" indent="-457200">
              <a:spcAft>
                <a:spcPts val="1200"/>
              </a:spcAft>
              <a:buFont typeface="Courier New" charset="0"/>
              <a:buChar char="o"/>
              <a:defRPr/>
            </a:pPr>
            <a:r>
              <a:rPr lang="en-US" sz="2400" dirty="0" smtClean="0">
                <a:solidFill>
                  <a:schemeClr val="tx1">
                    <a:lumMod val="65000"/>
                    <a:lumOff val="35000"/>
                  </a:schemeClr>
                </a:solidFill>
                <a:latin typeface="Century Gothic" charset="0"/>
                <a:ea typeface="Century Gothic" charset="0"/>
                <a:cs typeface="Century Gothic" charset="0"/>
              </a:rPr>
              <a:t>Consistency of population trends</a:t>
            </a:r>
          </a:p>
          <a:p>
            <a:pPr marL="509412" indent="-457200">
              <a:buFont typeface="Arial" charset="0"/>
              <a:buChar char="•"/>
              <a:defRPr/>
            </a:pPr>
            <a:r>
              <a:rPr lang="en-US" sz="2400" b="1" dirty="0">
                <a:solidFill>
                  <a:schemeClr val="tx1">
                    <a:lumMod val="65000"/>
                    <a:lumOff val="35000"/>
                  </a:schemeClr>
                </a:solidFill>
                <a:latin typeface="Century Gothic" charset="0"/>
                <a:ea typeface="Century Gothic" charset="0"/>
                <a:cs typeface="Century Gothic" charset="0"/>
              </a:rPr>
              <a:t>External </a:t>
            </a:r>
            <a:r>
              <a:rPr lang="en-US" sz="2400" b="1" dirty="0" smtClean="0">
                <a:solidFill>
                  <a:schemeClr val="tx1">
                    <a:lumMod val="65000"/>
                    <a:lumOff val="35000"/>
                  </a:schemeClr>
                </a:solidFill>
                <a:latin typeface="Century Gothic" charset="0"/>
                <a:ea typeface="Century Gothic" charset="0"/>
                <a:cs typeface="Century Gothic" charset="0"/>
              </a:rPr>
              <a:t>comparisons (population denominators)</a:t>
            </a:r>
            <a:endParaRPr lang="en-US" sz="2400" b="1" dirty="0">
              <a:solidFill>
                <a:schemeClr val="tx1">
                  <a:lumMod val="65000"/>
                  <a:lumOff val="35000"/>
                </a:schemeClr>
              </a:solidFill>
              <a:latin typeface="Century Gothic" charset="0"/>
              <a:ea typeface="Century Gothic" charset="0"/>
              <a:cs typeface="Century Gothic" charset="0"/>
            </a:endParaRPr>
          </a:p>
        </p:txBody>
      </p:sp>
      <p:sp>
        <p:nvSpPr>
          <p:cNvPr id="17412" name="Title 1"/>
          <p:cNvSpPr>
            <a:spLocks noGrp="1"/>
          </p:cNvSpPr>
          <p:nvPr>
            <p:ph type="title"/>
          </p:nvPr>
        </p:nvSpPr>
        <p:spPr>
          <a:xfrm>
            <a:off x="533400" y="533400"/>
            <a:ext cx="9982200" cy="430887"/>
          </a:xfrm>
        </p:spPr>
        <p:txBody>
          <a:bodyPr/>
          <a:lstStyle/>
          <a:p>
            <a:pPr eaLnBrk="1" hangingPunct="1"/>
            <a:r>
              <a:rPr lang="en-US" altLang="en-US" dirty="0" smtClean="0"/>
              <a:t>Metrics for Data Quality Performance</a:t>
            </a:r>
            <a:endParaRPr lang="pt-PT" altLang="en-US" dirty="0" smtClean="0"/>
          </a:p>
        </p:txBody>
      </p:sp>
    </p:spTree>
    <p:extLst>
      <p:ext uri="{BB962C8B-B14F-4D97-AF65-F5344CB8AC3E}">
        <p14:creationId xmlns:p14="http://schemas.microsoft.com/office/powerpoint/2010/main" val="3937365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12379" y="457200"/>
            <a:ext cx="9698421" cy="430887"/>
          </a:xfrm>
        </p:spPr>
        <p:txBody>
          <a:bodyPr/>
          <a:lstStyle/>
          <a:p>
            <a:pPr eaLnBrk="1" hangingPunct="1"/>
            <a:r>
              <a:rPr lang="en-US" altLang="en-US" dirty="0" smtClean="0"/>
              <a:t>Completeness and Timeliness of Data</a:t>
            </a:r>
            <a:endParaRPr lang="pt-PT" altLang="en-US" dirty="0" smtClean="0"/>
          </a:p>
        </p:txBody>
      </p:sp>
      <p:sp>
        <p:nvSpPr>
          <p:cNvPr id="5" name="Rectangle 4"/>
          <p:cNvSpPr/>
          <p:nvPr/>
        </p:nvSpPr>
        <p:spPr>
          <a:xfrm>
            <a:off x="381000" y="1752600"/>
            <a:ext cx="9372600" cy="5693866"/>
          </a:xfrm>
          <a:prstGeom prst="rect">
            <a:avLst/>
          </a:prstGeom>
        </p:spPr>
        <p:txBody>
          <a:bodyPr wrap="square">
            <a:spAutoFit/>
          </a:bodyPr>
          <a:lstStyle/>
          <a:p>
            <a:r>
              <a:rPr lang="en-US" sz="2800" dirty="0" smtClean="0">
                <a:solidFill>
                  <a:schemeClr val="tx1">
                    <a:lumMod val="65000"/>
                    <a:lumOff val="35000"/>
                  </a:schemeClr>
                </a:solidFill>
                <a:latin typeface="Century Gothic" charset="0"/>
                <a:ea typeface="Century Gothic" charset="0"/>
                <a:cs typeface="Century Gothic" charset="0"/>
              </a:rPr>
              <a:t>This examines the extent to which:</a:t>
            </a:r>
          </a:p>
          <a:p>
            <a:endParaRPr lang="en-US" sz="2800" dirty="0" smtClean="0">
              <a:solidFill>
                <a:schemeClr val="tx1">
                  <a:lumMod val="65000"/>
                  <a:lumOff val="35000"/>
                </a:schemeClr>
              </a:solidFill>
              <a:latin typeface="Century Gothic" charset="0"/>
              <a:ea typeface="Century Gothic" charset="0"/>
              <a:cs typeface="Century Gothic" charset="0"/>
            </a:endParaRPr>
          </a:p>
          <a:p>
            <a:pPr marL="457200" indent="-457200">
              <a:buFont typeface="Arial" charset="0"/>
              <a:buChar char="•"/>
            </a:pPr>
            <a:r>
              <a:rPr lang="en-US" sz="2800" dirty="0" smtClean="0">
                <a:solidFill>
                  <a:schemeClr val="tx1">
                    <a:lumMod val="65000"/>
                    <a:lumOff val="35000"/>
                  </a:schemeClr>
                </a:solidFill>
                <a:latin typeface="Century Gothic" charset="0"/>
                <a:ea typeface="Century Gothic" charset="0"/>
                <a:cs typeface="Century Gothic" charset="0"/>
              </a:rPr>
              <a:t>Data </a:t>
            </a:r>
            <a:r>
              <a:rPr lang="en-US" sz="2800" dirty="0">
                <a:solidFill>
                  <a:schemeClr val="tx1">
                    <a:lumMod val="65000"/>
                    <a:lumOff val="35000"/>
                  </a:schemeClr>
                </a:solidFill>
                <a:latin typeface="Century Gothic" charset="0"/>
                <a:ea typeface="Century Gothic" charset="0"/>
                <a:cs typeface="Century Gothic" charset="0"/>
              </a:rPr>
              <a:t>reported </a:t>
            </a:r>
            <a:r>
              <a:rPr lang="en-US" sz="2800" dirty="0" smtClean="0">
                <a:solidFill>
                  <a:schemeClr val="tx1">
                    <a:lumMod val="65000"/>
                    <a:lumOff val="35000"/>
                  </a:schemeClr>
                </a:solidFill>
                <a:latin typeface="Century Gothic" charset="0"/>
                <a:ea typeface="Century Gothic" charset="0"/>
                <a:cs typeface="Century Gothic" charset="0"/>
              </a:rPr>
              <a:t>through </a:t>
            </a:r>
            <a:r>
              <a:rPr lang="en-US" sz="2800" dirty="0">
                <a:solidFill>
                  <a:schemeClr val="tx1">
                    <a:lumMod val="65000"/>
                    <a:lumOff val="35000"/>
                  </a:schemeClr>
                </a:solidFill>
                <a:latin typeface="Century Gothic" charset="0"/>
                <a:ea typeface="Century Gothic" charset="0"/>
                <a:cs typeface="Century Gothic" charset="0"/>
              </a:rPr>
              <a:t>the system </a:t>
            </a:r>
            <a:r>
              <a:rPr lang="en-US" sz="2800" dirty="0" smtClean="0">
                <a:solidFill>
                  <a:schemeClr val="tx1">
                    <a:lumMod val="65000"/>
                    <a:lumOff val="35000"/>
                  </a:schemeClr>
                </a:solidFill>
                <a:latin typeface="Century Gothic" charset="0"/>
                <a:ea typeface="Century Gothic" charset="0"/>
                <a:cs typeface="Century Gothic" charset="0"/>
              </a:rPr>
              <a:t>are </a:t>
            </a:r>
            <a:r>
              <a:rPr lang="en-US" sz="2800" dirty="0">
                <a:solidFill>
                  <a:schemeClr val="tx1">
                    <a:lumMod val="65000"/>
                    <a:lumOff val="35000"/>
                  </a:schemeClr>
                </a:solidFill>
                <a:latin typeface="Century Gothic" charset="0"/>
                <a:ea typeface="Century Gothic" charset="0"/>
                <a:cs typeface="Century Gothic" charset="0"/>
              </a:rPr>
              <a:t>available and adequate </a:t>
            </a:r>
            <a:r>
              <a:rPr lang="en-US" sz="2800" dirty="0" smtClean="0">
                <a:solidFill>
                  <a:schemeClr val="tx1">
                    <a:lumMod val="65000"/>
                    <a:lumOff val="35000"/>
                  </a:schemeClr>
                </a:solidFill>
                <a:latin typeface="Century Gothic" charset="0"/>
                <a:ea typeface="Century Gothic" charset="0"/>
                <a:cs typeface="Century Gothic" charset="0"/>
              </a:rPr>
              <a:t>for the intended purpose</a:t>
            </a:r>
          </a:p>
          <a:p>
            <a:pPr marL="457200" indent="-457200">
              <a:buFont typeface="Arial" charset="0"/>
              <a:buChar char="•"/>
            </a:pPr>
            <a:endParaRPr lang="en-US" sz="2800" dirty="0" smtClean="0">
              <a:solidFill>
                <a:schemeClr val="tx1">
                  <a:lumMod val="65000"/>
                  <a:lumOff val="35000"/>
                </a:schemeClr>
              </a:solidFill>
              <a:latin typeface="Century Gothic" charset="0"/>
              <a:ea typeface="Century Gothic" charset="0"/>
              <a:cs typeface="Century Gothic" charset="0"/>
            </a:endParaRPr>
          </a:p>
          <a:p>
            <a:pPr marL="457200" indent="-457200">
              <a:buFont typeface="Arial" charset="0"/>
              <a:buChar char="•"/>
            </a:pPr>
            <a:r>
              <a:rPr lang="en-US" sz="2800" dirty="0" smtClean="0">
                <a:solidFill>
                  <a:schemeClr val="tx1">
                    <a:lumMod val="65000"/>
                    <a:lumOff val="35000"/>
                  </a:schemeClr>
                </a:solidFill>
                <a:latin typeface="Century Gothic" charset="0"/>
                <a:ea typeface="Century Gothic" charset="0"/>
                <a:cs typeface="Century Gothic" charset="0"/>
              </a:rPr>
              <a:t>All entities </a:t>
            </a:r>
            <a:r>
              <a:rPr lang="en-US" sz="2800" dirty="0">
                <a:solidFill>
                  <a:schemeClr val="tx1">
                    <a:lumMod val="65000"/>
                    <a:lumOff val="35000"/>
                  </a:schemeClr>
                </a:solidFill>
                <a:latin typeface="Century Gothic" charset="0"/>
                <a:ea typeface="Century Gothic" charset="0"/>
                <a:cs typeface="Century Gothic" charset="0"/>
              </a:rPr>
              <a:t>that are supposed to report are actually </a:t>
            </a:r>
            <a:r>
              <a:rPr lang="en-US" sz="2800" dirty="0" smtClean="0">
                <a:solidFill>
                  <a:schemeClr val="tx1">
                    <a:lumMod val="65000"/>
                    <a:lumOff val="35000"/>
                  </a:schemeClr>
                </a:solidFill>
                <a:latin typeface="Century Gothic" charset="0"/>
                <a:ea typeface="Century Gothic" charset="0"/>
                <a:cs typeface="Century Gothic" charset="0"/>
              </a:rPr>
              <a:t>reporting</a:t>
            </a:r>
          </a:p>
          <a:p>
            <a:pPr marL="457200" indent="-457200">
              <a:buFont typeface="Arial" charset="0"/>
              <a:buChar char="•"/>
            </a:pPr>
            <a:endParaRPr lang="en-US" sz="2800" dirty="0" smtClean="0">
              <a:solidFill>
                <a:schemeClr val="tx1">
                  <a:lumMod val="65000"/>
                  <a:lumOff val="35000"/>
                </a:schemeClr>
              </a:solidFill>
              <a:latin typeface="Century Gothic" charset="0"/>
              <a:ea typeface="Century Gothic" charset="0"/>
              <a:cs typeface="Century Gothic" charset="0"/>
            </a:endParaRPr>
          </a:p>
          <a:p>
            <a:pPr marL="457200" indent="-457200">
              <a:lnSpc>
                <a:spcPct val="150000"/>
              </a:lnSpc>
              <a:buFont typeface="Arial" charset="0"/>
              <a:buChar char="•"/>
            </a:pPr>
            <a:r>
              <a:rPr lang="en-US" sz="2800" dirty="0" smtClean="0">
                <a:solidFill>
                  <a:schemeClr val="tx1">
                    <a:lumMod val="65000"/>
                    <a:lumOff val="35000"/>
                  </a:schemeClr>
                </a:solidFill>
                <a:latin typeface="Century Gothic" charset="0"/>
                <a:ea typeface="Century Gothic" charset="0"/>
                <a:cs typeface="Century Gothic" charset="0"/>
              </a:rPr>
              <a:t>Data </a:t>
            </a:r>
            <a:r>
              <a:rPr lang="en-US" sz="2800" dirty="0">
                <a:solidFill>
                  <a:schemeClr val="tx1">
                    <a:lumMod val="65000"/>
                    <a:lumOff val="35000"/>
                  </a:schemeClr>
                </a:solidFill>
                <a:latin typeface="Century Gothic" charset="0"/>
                <a:ea typeface="Century Gothic" charset="0"/>
                <a:cs typeface="Century Gothic" charset="0"/>
              </a:rPr>
              <a:t>elements in submitted </a:t>
            </a:r>
            <a:r>
              <a:rPr lang="en-US" sz="2800" dirty="0" smtClean="0">
                <a:solidFill>
                  <a:schemeClr val="tx1">
                    <a:lumMod val="65000"/>
                    <a:lumOff val="35000"/>
                  </a:schemeClr>
                </a:solidFill>
                <a:latin typeface="Century Gothic" charset="0"/>
                <a:ea typeface="Century Gothic" charset="0"/>
                <a:cs typeface="Century Gothic" charset="0"/>
              </a:rPr>
              <a:t>reports are complete</a:t>
            </a:r>
          </a:p>
          <a:p>
            <a:pPr>
              <a:lnSpc>
                <a:spcPct val="150000"/>
              </a:lnSpc>
            </a:pPr>
            <a:endParaRPr lang="en-US" sz="2800" b="1" dirty="0" smtClean="0">
              <a:solidFill>
                <a:schemeClr val="tx1">
                  <a:lumMod val="65000"/>
                  <a:lumOff val="35000"/>
                </a:schemeClr>
              </a:solidFill>
              <a:latin typeface="Century Gothic" charset="0"/>
              <a:ea typeface="Century Gothic" charset="0"/>
              <a:cs typeface="Century Gothic" charset="0"/>
            </a:endParaRPr>
          </a:p>
          <a:p>
            <a:pPr marL="457200" indent="-457200">
              <a:buFont typeface="Arial" charset="0"/>
              <a:buChar char="•"/>
            </a:pPr>
            <a:r>
              <a:rPr lang="en-US" sz="2800" dirty="0" smtClean="0">
                <a:solidFill>
                  <a:schemeClr val="tx1">
                    <a:lumMod val="65000"/>
                    <a:lumOff val="35000"/>
                  </a:schemeClr>
                </a:solidFill>
                <a:latin typeface="Century Gothic" charset="0"/>
                <a:ea typeface="Century Gothic" charset="0"/>
                <a:cs typeface="Century Gothic" charset="0"/>
              </a:rPr>
              <a:t>Reports are submitted/received on time through the levels of the information system data flow</a:t>
            </a:r>
          </a:p>
        </p:txBody>
      </p:sp>
      <p:sp>
        <p:nvSpPr>
          <p:cNvPr id="2" name="Slide Number Placeholder 1"/>
          <p:cNvSpPr>
            <a:spLocks noGrp="1"/>
          </p:cNvSpPr>
          <p:nvPr>
            <p:ph type="sldNum" sz="quarter" idx="7"/>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8162368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35280" y="1828800"/>
            <a:ext cx="9555480" cy="4534859"/>
          </a:xfrm>
          <a:prstGeom prst="rect">
            <a:avLst/>
          </a:prstGeom>
          <a:noFill/>
        </p:spPr>
        <p:txBody>
          <a:bodyPr lIns="101882" tIns="50941" rIns="101882" bIns="50941">
            <a:spAutoFit/>
          </a:bodyPr>
          <a:lstStyle/>
          <a:p>
            <a:pPr marL="382059" indent="-382059">
              <a:spcBef>
                <a:spcPct val="20000"/>
              </a:spcBef>
              <a:spcAft>
                <a:spcPct val="20000"/>
              </a:spcAft>
              <a:buClr>
                <a:schemeClr val="hlink"/>
              </a:buClr>
              <a:buFont typeface="Arial" panose="020B0604020202020204" pitchFamily="34" charset="0"/>
              <a:buChar char="•"/>
              <a:defRPr/>
            </a:pPr>
            <a:r>
              <a:rPr lang="en-US" sz="2400" dirty="0" smtClean="0">
                <a:solidFill>
                  <a:schemeClr val="tx1">
                    <a:lumMod val="65000"/>
                    <a:lumOff val="35000"/>
                  </a:schemeClr>
                </a:solidFill>
                <a:latin typeface="Century Gothic" charset="0"/>
                <a:ea typeface="Century Gothic" charset="0"/>
                <a:cs typeface="Century Gothic" charset="0"/>
              </a:rPr>
              <a:t>Availability of reports (%) = </a:t>
            </a:r>
          </a:p>
          <a:p>
            <a:pPr lvl="1">
              <a:spcBef>
                <a:spcPct val="20000"/>
              </a:spcBef>
              <a:spcAft>
                <a:spcPct val="20000"/>
              </a:spcAft>
              <a:buClr>
                <a:schemeClr val="hlink"/>
              </a:buClr>
              <a:defRPr/>
            </a:pPr>
            <a:r>
              <a:rPr lang="en-US" sz="2400" dirty="0" smtClean="0">
                <a:solidFill>
                  <a:srgbClr val="138D84"/>
                </a:solidFill>
                <a:latin typeface="Century Gothic" charset="0"/>
                <a:ea typeface="Century Gothic" charset="0"/>
                <a:cs typeface="Century Gothic" charset="0"/>
              </a:rPr>
              <a:t>            # total reports </a:t>
            </a:r>
            <a:r>
              <a:rPr lang="en-US" sz="2400" dirty="0">
                <a:solidFill>
                  <a:srgbClr val="138D84"/>
                </a:solidFill>
                <a:latin typeface="Century Gothic" charset="0"/>
                <a:ea typeface="Century Gothic" charset="0"/>
                <a:cs typeface="Century Gothic" charset="0"/>
              </a:rPr>
              <a:t>available or received</a:t>
            </a:r>
          </a:p>
          <a:p>
            <a:pPr>
              <a:spcBef>
                <a:spcPct val="20000"/>
              </a:spcBef>
              <a:spcAft>
                <a:spcPct val="20000"/>
              </a:spcAft>
              <a:buClr>
                <a:schemeClr val="hlink"/>
              </a:buClr>
              <a:defRPr/>
            </a:pPr>
            <a:r>
              <a:rPr lang="en-US" sz="2400" dirty="0">
                <a:solidFill>
                  <a:srgbClr val="A7C038"/>
                </a:solidFill>
                <a:latin typeface="Century Gothic" charset="0"/>
                <a:ea typeface="Century Gothic" charset="0"/>
                <a:cs typeface="Century Gothic" charset="0"/>
              </a:rPr>
              <a:t> </a:t>
            </a:r>
            <a:r>
              <a:rPr lang="en-US" sz="2400" dirty="0" smtClean="0">
                <a:solidFill>
                  <a:srgbClr val="A7C038"/>
                </a:solidFill>
                <a:latin typeface="Century Gothic" charset="0"/>
                <a:ea typeface="Century Gothic" charset="0"/>
                <a:cs typeface="Century Gothic" charset="0"/>
              </a:rPr>
              <a:t>                 # total reports </a:t>
            </a:r>
            <a:r>
              <a:rPr lang="en-US" sz="2400" dirty="0">
                <a:solidFill>
                  <a:srgbClr val="A7C038"/>
                </a:solidFill>
                <a:latin typeface="Century Gothic" charset="0"/>
                <a:ea typeface="Century Gothic" charset="0"/>
                <a:cs typeface="Century Gothic" charset="0"/>
              </a:rPr>
              <a:t>expected </a:t>
            </a:r>
          </a:p>
          <a:p>
            <a:pPr marL="384048" indent="-384048">
              <a:spcBef>
                <a:spcPct val="20000"/>
              </a:spcBef>
              <a:spcAft>
                <a:spcPct val="20000"/>
              </a:spcAft>
              <a:buClr>
                <a:schemeClr val="hlink"/>
              </a:buClr>
              <a:buFont typeface="Arial" panose="020B0604020202020204" pitchFamily="34" charset="0"/>
              <a:buChar char="•"/>
              <a:defRPr/>
            </a:pPr>
            <a:endParaRPr lang="en-US" sz="2400" dirty="0" smtClean="0">
              <a:solidFill>
                <a:schemeClr val="tx1">
                  <a:lumMod val="65000"/>
                  <a:lumOff val="35000"/>
                </a:schemeClr>
              </a:solidFill>
              <a:latin typeface="Century Gothic" charset="0"/>
              <a:ea typeface="Century Gothic" charset="0"/>
              <a:cs typeface="Century Gothic" charset="0"/>
            </a:endParaRPr>
          </a:p>
          <a:p>
            <a:pPr marL="384048" indent="-384048">
              <a:spcBef>
                <a:spcPct val="20000"/>
              </a:spcBef>
              <a:spcAft>
                <a:spcPct val="20000"/>
              </a:spcAft>
              <a:buClr>
                <a:schemeClr val="hlink"/>
              </a:buClr>
              <a:buFont typeface="Arial" panose="020B0604020202020204" pitchFamily="34" charset="0"/>
              <a:buChar char="•"/>
              <a:defRPr/>
            </a:pPr>
            <a:r>
              <a:rPr lang="en-US" sz="2400" dirty="0" smtClean="0">
                <a:solidFill>
                  <a:schemeClr val="tx1">
                    <a:lumMod val="65000"/>
                    <a:lumOff val="35000"/>
                  </a:schemeClr>
                </a:solidFill>
                <a:latin typeface="Century Gothic" charset="0"/>
                <a:ea typeface="Century Gothic" charset="0"/>
                <a:cs typeface="Century Gothic" charset="0"/>
              </a:rPr>
              <a:t>Completeness </a:t>
            </a:r>
            <a:r>
              <a:rPr lang="en-US" sz="2400" dirty="0">
                <a:solidFill>
                  <a:schemeClr val="tx1">
                    <a:lumMod val="65000"/>
                    <a:lumOff val="35000"/>
                  </a:schemeClr>
                </a:solidFill>
                <a:latin typeface="Century Gothic" charset="0"/>
                <a:ea typeface="Century Gothic" charset="0"/>
                <a:cs typeface="Century Gothic" charset="0"/>
              </a:rPr>
              <a:t>of </a:t>
            </a:r>
            <a:r>
              <a:rPr lang="en-US" sz="2400" dirty="0" smtClean="0">
                <a:solidFill>
                  <a:schemeClr val="tx1">
                    <a:lumMod val="65000"/>
                    <a:lumOff val="35000"/>
                  </a:schemeClr>
                </a:solidFill>
                <a:latin typeface="Century Gothic" charset="0"/>
                <a:ea typeface="Century Gothic" charset="0"/>
                <a:cs typeface="Century Gothic" charset="0"/>
              </a:rPr>
              <a:t>reports </a:t>
            </a:r>
            <a:r>
              <a:rPr lang="en-US" sz="2400" dirty="0">
                <a:solidFill>
                  <a:schemeClr val="tx1">
                    <a:lumMod val="65000"/>
                    <a:lumOff val="35000"/>
                  </a:schemeClr>
                </a:solidFill>
                <a:latin typeface="Century Gothic" charset="0"/>
                <a:ea typeface="Century Gothic" charset="0"/>
                <a:cs typeface="Century Gothic" charset="0"/>
              </a:rPr>
              <a:t>(%) = </a:t>
            </a:r>
            <a:endParaRPr lang="en-US" sz="2400" dirty="0" smtClean="0">
              <a:solidFill>
                <a:schemeClr val="tx1">
                  <a:lumMod val="65000"/>
                  <a:lumOff val="35000"/>
                </a:schemeClr>
              </a:solidFill>
              <a:latin typeface="Century Gothic" charset="0"/>
              <a:ea typeface="Century Gothic" charset="0"/>
              <a:cs typeface="Century Gothic" charset="0"/>
            </a:endParaRPr>
          </a:p>
          <a:p>
            <a:pPr>
              <a:spcBef>
                <a:spcPct val="20000"/>
              </a:spcBef>
              <a:spcAft>
                <a:spcPct val="20000"/>
              </a:spcAft>
              <a:buClr>
                <a:schemeClr val="hlink"/>
              </a:buClr>
              <a:defRPr/>
            </a:pPr>
            <a:r>
              <a:rPr lang="en-US" sz="2400" dirty="0" smtClean="0">
                <a:solidFill>
                  <a:srgbClr val="AA2473"/>
                </a:solidFill>
                <a:latin typeface="Century Gothic" charset="0"/>
                <a:ea typeface="Century Gothic" charset="0"/>
                <a:cs typeface="Century Gothic" charset="0"/>
              </a:rPr>
              <a:t>                  # reports that are complete </a:t>
            </a:r>
          </a:p>
          <a:p>
            <a:pPr lvl="4">
              <a:spcBef>
                <a:spcPct val="20000"/>
              </a:spcBef>
              <a:spcAft>
                <a:spcPct val="20000"/>
              </a:spcAft>
              <a:buClr>
                <a:schemeClr val="hlink"/>
              </a:buClr>
              <a:defRPr/>
            </a:pPr>
            <a:r>
              <a:rPr lang="en-US" sz="2400" dirty="0" smtClean="0">
                <a:solidFill>
                  <a:srgbClr val="AA2473"/>
                </a:solidFill>
                <a:latin typeface="Century Gothic" charset="0"/>
                <a:ea typeface="Century Gothic" charset="0"/>
                <a:cs typeface="Century Gothic" charset="0"/>
              </a:rPr>
              <a:t>(all data elements filled out)</a:t>
            </a:r>
          </a:p>
          <a:p>
            <a:pPr>
              <a:spcBef>
                <a:spcPct val="20000"/>
              </a:spcBef>
              <a:spcAft>
                <a:spcPct val="20000"/>
              </a:spcAft>
              <a:buClr>
                <a:schemeClr val="hlink"/>
              </a:buClr>
              <a:defRPr/>
            </a:pPr>
            <a:r>
              <a:rPr lang="en-US" sz="2400" dirty="0" smtClean="0">
                <a:solidFill>
                  <a:srgbClr val="138D84"/>
                </a:solidFill>
                <a:latin typeface="Century Gothic" charset="0"/>
                <a:ea typeface="Century Gothic" charset="0"/>
                <a:cs typeface="Century Gothic" charset="0"/>
              </a:rPr>
              <a:t>	      # total reports </a:t>
            </a:r>
            <a:r>
              <a:rPr lang="en-US" sz="2400" dirty="0">
                <a:solidFill>
                  <a:srgbClr val="138D84"/>
                </a:solidFill>
                <a:latin typeface="Century Gothic" charset="0"/>
                <a:ea typeface="Century Gothic" charset="0"/>
                <a:cs typeface="Century Gothic" charset="0"/>
              </a:rPr>
              <a:t>available or received</a:t>
            </a:r>
          </a:p>
          <a:p>
            <a:pPr marL="382059" indent="-382059">
              <a:buFont typeface="Arial" panose="020B0604020202020204" pitchFamily="34" charset="0"/>
              <a:buChar char="•"/>
              <a:defRPr/>
            </a:pPr>
            <a:endParaRPr lang="en-US" sz="2400" dirty="0">
              <a:solidFill>
                <a:schemeClr val="tx1">
                  <a:lumMod val="65000"/>
                  <a:lumOff val="35000"/>
                </a:schemeClr>
              </a:solidFill>
              <a:latin typeface="Century Gothic" charset="0"/>
              <a:ea typeface="Century Gothic" charset="0"/>
              <a:cs typeface="Century Gothic" charset="0"/>
            </a:endParaRPr>
          </a:p>
        </p:txBody>
      </p:sp>
      <p:cxnSp>
        <p:nvCxnSpPr>
          <p:cNvPr id="7" name="Straight Connector 6"/>
          <p:cNvCxnSpPr/>
          <p:nvPr/>
        </p:nvCxnSpPr>
        <p:spPr>
          <a:xfrm>
            <a:off x="1905000" y="2819400"/>
            <a:ext cx="5334000"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1981200" y="5410200"/>
            <a:ext cx="5181600" cy="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p:txBody>
          <a:bodyPr/>
          <a:lstStyle/>
          <a:p>
            <a:pPr eaLnBrk="1" hangingPunct="1"/>
            <a:r>
              <a:rPr lang="en-US" altLang="en-US" dirty="0" smtClean="0"/>
              <a:t>Availability and Completeness of Data</a:t>
            </a:r>
            <a:endParaRPr lang="pt-PT" altLang="en-US" dirty="0" smtClean="0"/>
          </a:p>
        </p:txBody>
      </p:sp>
      <p:sp>
        <p:nvSpPr>
          <p:cNvPr id="2" name="Slide Number Placeholder 1"/>
          <p:cNvSpPr>
            <a:spLocks noGrp="1"/>
          </p:cNvSpPr>
          <p:nvPr>
            <p:ph type="sldNum" sz="quarter" idx="7"/>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37109168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1413950"/>
            <a:ext cx="9555480" cy="3996250"/>
          </a:xfrm>
          <a:prstGeom prst="rect">
            <a:avLst/>
          </a:prstGeom>
          <a:noFill/>
        </p:spPr>
        <p:txBody>
          <a:bodyPr lIns="101882" tIns="50941" rIns="101882" bIns="50941">
            <a:spAutoFit/>
          </a:bodyPr>
          <a:lstStyle/>
          <a:p>
            <a:pPr marL="382059" indent="-382059">
              <a:buFont typeface="Arial" panose="020B0604020202020204" pitchFamily="34" charset="0"/>
              <a:buChar char="•"/>
              <a:defRPr/>
            </a:pPr>
            <a:endParaRPr lang="en-US" sz="2700" dirty="0">
              <a:solidFill>
                <a:schemeClr val="tx1">
                  <a:lumMod val="65000"/>
                  <a:lumOff val="35000"/>
                </a:schemeClr>
              </a:solidFill>
              <a:latin typeface="Century Gothic" charset="0"/>
              <a:ea typeface="Century Gothic" charset="0"/>
              <a:cs typeface="Century Gothic" charset="0"/>
            </a:endParaRPr>
          </a:p>
          <a:p>
            <a:pPr marL="382059" indent="-382059">
              <a:spcAft>
                <a:spcPts val="1200"/>
              </a:spcAft>
              <a:buFont typeface="Arial" panose="020B0604020202020204" pitchFamily="34" charset="0"/>
              <a:buChar char="•"/>
              <a:defRPr/>
            </a:pPr>
            <a:r>
              <a:rPr lang="en-US" sz="2700" dirty="0">
                <a:solidFill>
                  <a:schemeClr val="tx1">
                    <a:lumMod val="65000"/>
                    <a:lumOff val="35000"/>
                  </a:schemeClr>
                </a:solidFill>
                <a:latin typeface="Century Gothic" charset="0"/>
                <a:ea typeface="Century Gothic" charset="0"/>
                <a:cs typeface="Century Gothic" charset="0"/>
              </a:rPr>
              <a:t>Completeness of </a:t>
            </a:r>
            <a:r>
              <a:rPr lang="en-US" sz="2700" dirty="0" smtClean="0">
                <a:solidFill>
                  <a:schemeClr val="tx1">
                    <a:lumMod val="65000"/>
                    <a:lumOff val="35000"/>
                  </a:schemeClr>
                </a:solidFill>
                <a:latin typeface="Century Gothic" charset="0"/>
                <a:ea typeface="Century Gothic" charset="0"/>
                <a:cs typeface="Century Gothic" charset="0"/>
              </a:rPr>
              <a:t>data </a:t>
            </a:r>
            <a:r>
              <a:rPr lang="en-US" sz="2700" dirty="0">
                <a:solidFill>
                  <a:schemeClr val="tx1">
                    <a:lumMod val="65000"/>
                    <a:lumOff val="35000"/>
                  </a:schemeClr>
                </a:solidFill>
                <a:latin typeface="Century Gothic" charset="0"/>
                <a:ea typeface="Century Gothic" charset="0"/>
                <a:cs typeface="Century Gothic" charset="0"/>
              </a:rPr>
              <a:t>(%) = </a:t>
            </a:r>
          </a:p>
          <a:p>
            <a:pPr lvl="4">
              <a:defRPr/>
            </a:pPr>
            <a:r>
              <a:rPr lang="en-US" sz="2700" dirty="0" smtClean="0">
                <a:solidFill>
                  <a:srgbClr val="C73437"/>
                </a:solidFill>
                <a:latin typeface="Century Gothic" charset="0"/>
                <a:ea typeface="Century Gothic" charset="0"/>
                <a:cs typeface="Century Gothic" charset="0"/>
              </a:rPr>
              <a:t># values entered (not missing) in the report</a:t>
            </a:r>
            <a:endParaRPr lang="en-US" sz="2700" dirty="0">
              <a:solidFill>
                <a:srgbClr val="C73437"/>
              </a:solidFill>
              <a:latin typeface="Century Gothic" charset="0"/>
              <a:ea typeface="Century Gothic" charset="0"/>
              <a:cs typeface="Century Gothic" charset="0"/>
            </a:endParaRPr>
          </a:p>
          <a:p>
            <a:pPr lvl="4">
              <a:defRPr/>
            </a:pPr>
            <a:r>
              <a:rPr lang="en-US" sz="2700" dirty="0" smtClean="0">
                <a:solidFill>
                  <a:srgbClr val="A7C038"/>
                </a:solidFill>
                <a:latin typeface="Century Gothic" charset="0"/>
                <a:ea typeface="Century Gothic" charset="0"/>
                <a:cs typeface="Century Gothic" charset="0"/>
              </a:rPr>
              <a:t>#  </a:t>
            </a:r>
            <a:r>
              <a:rPr lang="en-US" sz="2700" dirty="0">
                <a:solidFill>
                  <a:srgbClr val="A7C038"/>
                </a:solidFill>
                <a:latin typeface="Century Gothic" charset="0"/>
                <a:ea typeface="Century Gothic" charset="0"/>
                <a:cs typeface="Century Gothic" charset="0"/>
              </a:rPr>
              <a:t>total data elements in the report</a:t>
            </a:r>
          </a:p>
          <a:p>
            <a:pPr marL="382059" indent="-382059">
              <a:buFont typeface="Arial" panose="020B0604020202020204" pitchFamily="34" charset="0"/>
              <a:buChar char="•"/>
              <a:defRPr/>
            </a:pPr>
            <a:endParaRPr lang="en-US" sz="2700" dirty="0" smtClean="0">
              <a:solidFill>
                <a:schemeClr val="tx1">
                  <a:lumMod val="65000"/>
                  <a:lumOff val="35000"/>
                </a:schemeClr>
              </a:solidFill>
              <a:latin typeface="Century Gothic" charset="0"/>
              <a:ea typeface="Century Gothic" charset="0"/>
              <a:cs typeface="Century Gothic" charset="0"/>
            </a:endParaRPr>
          </a:p>
          <a:p>
            <a:pPr marL="382059" indent="-382059">
              <a:buFont typeface="Arial" panose="020B0604020202020204" pitchFamily="34" charset="0"/>
              <a:buChar char="•"/>
              <a:defRPr/>
            </a:pPr>
            <a:endParaRPr lang="en-US" sz="2700" dirty="0" smtClean="0">
              <a:solidFill>
                <a:schemeClr val="tx1">
                  <a:lumMod val="65000"/>
                  <a:lumOff val="35000"/>
                </a:schemeClr>
              </a:solidFill>
              <a:latin typeface="Century Gothic" charset="0"/>
              <a:ea typeface="Century Gothic" charset="0"/>
              <a:cs typeface="Century Gothic" charset="0"/>
            </a:endParaRPr>
          </a:p>
          <a:p>
            <a:pPr marL="382059" indent="-382059">
              <a:buFont typeface="Arial" panose="020B0604020202020204" pitchFamily="34" charset="0"/>
              <a:buChar char="•"/>
              <a:defRPr/>
            </a:pPr>
            <a:r>
              <a:rPr lang="en-US" sz="2700" dirty="0" smtClean="0">
                <a:solidFill>
                  <a:schemeClr val="tx1">
                    <a:lumMod val="65000"/>
                    <a:lumOff val="35000"/>
                  </a:schemeClr>
                </a:solidFill>
                <a:latin typeface="Century Gothic" charset="0"/>
                <a:ea typeface="Century Gothic" charset="0"/>
                <a:cs typeface="Century Gothic" charset="0"/>
              </a:rPr>
              <a:t>Timeliness </a:t>
            </a:r>
            <a:r>
              <a:rPr lang="en-US" sz="2700" dirty="0">
                <a:solidFill>
                  <a:schemeClr val="tx1">
                    <a:lumMod val="65000"/>
                    <a:lumOff val="35000"/>
                  </a:schemeClr>
                </a:solidFill>
                <a:latin typeface="Century Gothic" charset="0"/>
                <a:ea typeface="Century Gothic" charset="0"/>
                <a:cs typeface="Century Gothic" charset="0"/>
              </a:rPr>
              <a:t>(%) = </a:t>
            </a:r>
            <a:endParaRPr lang="en-US" sz="2700" dirty="0" smtClean="0">
              <a:solidFill>
                <a:schemeClr val="tx1">
                  <a:lumMod val="65000"/>
                  <a:lumOff val="35000"/>
                </a:schemeClr>
              </a:solidFill>
              <a:latin typeface="Century Gothic" charset="0"/>
              <a:ea typeface="Century Gothic" charset="0"/>
              <a:cs typeface="Century Gothic" charset="0"/>
            </a:endParaRPr>
          </a:p>
          <a:p>
            <a:pPr lvl="4">
              <a:defRPr/>
            </a:pPr>
            <a:r>
              <a:rPr lang="en-US" sz="2700" dirty="0" smtClean="0">
                <a:solidFill>
                  <a:srgbClr val="AA2473"/>
                </a:solidFill>
                <a:latin typeface="Century Gothic" charset="0"/>
                <a:ea typeface="Century Gothic" charset="0"/>
                <a:cs typeface="Century Gothic" charset="0"/>
              </a:rPr>
              <a:t># </a:t>
            </a:r>
            <a:r>
              <a:rPr lang="en-US" sz="2700" dirty="0">
                <a:solidFill>
                  <a:srgbClr val="AA2473"/>
                </a:solidFill>
                <a:latin typeface="Century Gothic" charset="0"/>
                <a:ea typeface="Century Gothic" charset="0"/>
                <a:cs typeface="Century Gothic" charset="0"/>
              </a:rPr>
              <a:t>reports submitted or received on time </a:t>
            </a:r>
          </a:p>
          <a:p>
            <a:pPr lvl="4">
              <a:defRPr/>
            </a:pPr>
            <a:r>
              <a:rPr lang="en-US" sz="2700" dirty="0" smtClean="0">
                <a:solidFill>
                  <a:srgbClr val="138D84"/>
                </a:solidFill>
                <a:latin typeface="Century Gothic" charset="0"/>
                <a:ea typeface="Century Gothic" charset="0"/>
                <a:cs typeface="Century Gothic" charset="0"/>
              </a:rPr>
              <a:t># total reports </a:t>
            </a:r>
            <a:r>
              <a:rPr lang="en-US" sz="2700" dirty="0">
                <a:solidFill>
                  <a:srgbClr val="138D84"/>
                </a:solidFill>
                <a:latin typeface="Century Gothic" charset="0"/>
                <a:ea typeface="Century Gothic" charset="0"/>
                <a:cs typeface="Century Gothic" charset="0"/>
              </a:rPr>
              <a:t>available or </a:t>
            </a:r>
            <a:r>
              <a:rPr lang="en-US" sz="2700" dirty="0" smtClean="0">
                <a:solidFill>
                  <a:srgbClr val="138D84"/>
                </a:solidFill>
                <a:latin typeface="Century Gothic" charset="0"/>
                <a:ea typeface="Century Gothic" charset="0"/>
                <a:cs typeface="Century Gothic" charset="0"/>
              </a:rPr>
              <a:t>received</a:t>
            </a:r>
            <a:endParaRPr lang="en-US" sz="2700" dirty="0">
              <a:solidFill>
                <a:srgbClr val="138D84"/>
              </a:solidFill>
              <a:latin typeface="Century Gothic" charset="0"/>
              <a:ea typeface="Century Gothic" charset="0"/>
              <a:cs typeface="Century Gothic" charset="0"/>
            </a:endParaRPr>
          </a:p>
        </p:txBody>
      </p:sp>
      <p:cxnSp>
        <p:nvCxnSpPr>
          <p:cNvPr id="7" name="Straight Connector 6"/>
          <p:cNvCxnSpPr/>
          <p:nvPr/>
        </p:nvCxnSpPr>
        <p:spPr>
          <a:xfrm flipV="1">
            <a:off x="2255520" y="2819400"/>
            <a:ext cx="7345680" cy="4235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2255520" y="4876800"/>
            <a:ext cx="6812280" cy="42350"/>
          </a:xfrm>
          <a:prstGeom prst="line">
            <a:avLst/>
          </a:prstGeom>
          <a:ln w="285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11" name="Title 1"/>
          <p:cNvSpPr>
            <a:spLocks noGrp="1"/>
          </p:cNvSpPr>
          <p:nvPr>
            <p:ph type="title"/>
          </p:nvPr>
        </p:nvSpPr>
        <p:spPr>
          <a:xfrm>
            <a:off x="512379" y="457200"/>
            <a:ext cx="9698421" cy="430887"/>
          </a:xfrm>
        </p:spPr>
        <p:txBody>
          <a:bodyPr/>
          <a:lstStyle/>
          <a:p>
            <a:pPr eaLnBrk="1" hangingPunct="1"/>
            <a:r>
              <a:rPr lang="en-US" altLang="en-US" dirty="0" smtClean="0"/>
              <a:t>Completeness and Timeliness of Data</a:t>
            </a:r>
            <a:endParaRPr lang="pt-PT" altLang="en-US" dirty="0" smtClean="0"/>
          </a:p>
        </p:txBody>
      </p:sp>
      <p:sp>
        <p:nvSpPr>
          <p:cNvPr id="2" name="Slide Number Placeholder 1"/>
          <p:cNvSpPr>
            <a:spLocks noGrp="1"/>
          </p:cNvSpPr>
          <p:nvPr>
            <p:ph type="sldNum" sz="quarter" idx="7"/>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26855560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533400" y="457200"/>
            <a:ext cx="8686800" cy="430887"/>
          </a:xfrm>
        </p:spPr>
        <p:txBody>
          <a:bodyPr/>
          <a:lstStyle/>
          <a:p>
            <a:pPr algn="l" eaLnBrk="1" hangingPunct="1"/>
            <a:r>
              <a:rPr lang="en-US" altLang="en-US" dirty="0" smtClean="0"/>
              <a:t>Internal </a:t>
            </a:r>
            <a:r>
              <a:rPr lang="en-US" altLang="en-US" smtClean="0"/>
              <a:t>Consistency of Reported </a:t>
            </a:r>
            <a:r>
              <a:rPr lang="en-US" altLang="en-US" dirty="0" smtClean="0"/>
              <a:t>Data</a:t>
            </a:r>
            <a:endParaRPr lang="pt-PT" altLang="en-US" dirty="0" smtClean="0"/>
          </a:p>
        </p:txBody>
      </p:sp>
      <p:sp>
        <p:nvSpPr>
          <p:cNvPr id="5" name="Rectangle 4"/>
          <p:cNvSpPr/>
          <p:nvPr/>
        </p:nvSpPr>
        <p:spPr>
          <a:xfrm>
            <a:off x="533400" y="1438935"/>
            <a:ext cx="8915400" cy="6309420"/>
          </a:xfrm>
          <a:prstGeom prst="rect">
            <a:avLst/>
          </a:prstGeom>
        </p:spPr>
        <p:txBody>
          <a:bodyPr wrap="square">
            <a:spAutoFit/>
          </a:bodyPr>
          <a:lstStyle/>
          <a:p>
            <a:r>
              <a:rPr lang="en-US" sz="2400" i="1" dirty="0">
                <a:solidFill>
                  <a:schemeClr val="tx1">
                    <a:lumMod val="65000"/>
                    <a:lumOff val="35000"/>
                  </a:schemeClr>
                </a:solidFill>
                <a:latin typeface="Century Gothic" charset="0"/>
                <a:ea typeface="Century Gothic" charset="0"/>
                <a:cs typeface="Century Gothic" charset="0"/>
              </a:rPr>
              <a:t>This dimension examines</a:t>
            </a:r>
            <a:r>
              <a:rPr lang="en-US" sz="2400" i="1" dirty="0" smtClean="0">
                <a:solidFill>
                  <a:schemeClr val="tx1">
                    <a:lumMod val="65000"/>
                    <a:lumOff val="35000"/>
                  </a:schemeClr>
                </a:solidFill>
                <a:latin typeface="Century Gothic" charset="0"/>
                <a:ea typeface="Century Gothic" charset="0"/>
                <a:cs typeface="Century Gothic" charset="0"/>
              </a:rPr>
              <a:t>:</a:t>
            </a:r>
            <a:r>
              <a:rPr lang="en-US" sz="2400" i="1" dirty="0" smtClean="0">
                <a:latin typeface="Century Gothic" charset="0"/>
                <a:ea typeface="Century Gothic" charset="0"/>
                <a:cs typeface="Century Gothic" charset="0"/>
              </a:rPr>
              <a:t>  </a:t>
            </a:r>
          </a:p>
          <a:p>
            <a:endParaRPr lang="en-US" sz="2000" i="1" dirty="0" smtClean="0">
              <a:latin typeface="Century Gothic" charset="0"/>
              <a:ea typeface="Century Gothic" charset="0"/>
              <a:cs typeface="Century Gothic" charset="0"/>
            </a:endParaRPr>
          </a:p>
          <a:p>
            <a:pPr marL="342900" indent="-342900">
              <a:buFont typeface="Arial" charset="0"/>
              <a:buChar char="•"/>
            </a:pPr>
            <a:r>
              <a:rPr lang="en-US" sz="2400" dirty="0" smtClean="0">
                <a:solidFill>
                  <a:schemeClr val="tx1">
                    <a:lumMod val="65000"/>
                    <a:lumOff val="35000"/>
                  </a:schemeClr>
                </a:solidFill>
                <a:latin typeface="Century Gothic" charset="0"/>
                <a:ea typeface="Century Gothic" charset="0"/>
                <a:cs typeface="Century Gothic" charset="0"/>
              </a:rPr>
              <a:t>The accuracy </a:t>
            </a:r>
            <a:r>
              <a:rPr lang="en-US" sz="2400" dirty="0">
                <a:solidFill>
                  <a:schemeClr val="tx1">
                    <a:lumMod val="65000"/>
                    <a:lumOff val="35000"/>
                  </a:schemeClr>
                </a:solidFill>
                <a:latin typeface="Century Gothic" charset="0"/>
                <a:ea typeface="Century Gothic" charset="0"/>
                <a:cs typeface="Century Gothic" charset="0"/>
              </a:rPr>
              <a:t>of reporting </a:t>
            </a:r>
            <a:r>
              <a:rPr lang="en-US" sz="2400" dirty="0" smtClean="0">
                <a:solidFill>
                  <a:schemeClr val="tx1">
                    <a:lumMod val="65000"/>
                    <a:lumOff val="35000"/>
                  </a:schemeClr>
                </a:solidFill>
                <a:latin typeface="Century Gothic" charset="0"/>
                <a:ea typeface="Century Gothic" charset="0"/>
                <a:cs typeface="Century Gothic" charset="0"/>
              </a:rPr>
              <a:t>of </a:t>
            </a:r>
            <a:r>
              <a:rPr lang="en-US" sz="2400" dirty="0">
                <a:solidFill>
                  <a:schemeClr val="tx1">
                    <a:lumMod val="65000"/>
                    <a:lumOff val="35000"/>
                  </a:schemeClr>
                </a:solidFill>
                <a:latin typeface="Century Gothic" charset="0"/>
                <a:ea typeface="Century Gothic" charset="0"/>
                <a:cs typeface="Century Gothic" charset="0"/>
              </a:rPr>
              <a:t>selected </a:t>
            </a:r>
            <a:r>
              <a:rPr lang="en-US" sz="2400" dirty="0" smtClean="0">
                <a:solidFill>
                  <a:schemeClr val="tx1">
                    <a:lumMod val="65000"/>
                    <a:lumOff val="35000"/>
                  </a:schemeClr>
                </a:solidFill>
                <a:latin typeface="Century Gothic" charset="0"/>
                <a:ea typeface="Century Gothic" charset="0"/>
                <a:cs typeface="Century Gothic" charset="0"/>
              </a:rPr>
              <a:t>indicators, by reviewing </a:t>
            </a:r>
            <a:r>
              <a:rPr lang="en-US" sz="2400" dirty="0">
                <a:solidFill>
                  <a:schemeClr val="tx1">
                    <a:lumMod val="65000"/>
                    <a:lumOff val="35000"/>
                  </a:schemeClr>
                </a:solidFill>
                <a:latin typeface="Century Gothic" charset="0"/>
                <a:ea typeface="Century Gothic" charset="0"/>
                <a:cs typeface="Century Gothic" charset="0"/>
              </a:rPr>
              <a:t>source </a:t>
            </a:r>
            <a:r>
              <a:rPr lang="en-US" sz="2400" dirty="0" smtClean="0">
                <a:solidFill>
                  <a:schemeClr val="tx1">
                    <a:lumMod val="65000"/>
                    <a:lumOff val="35000"/>
                  </a:schemeClr>
                </a:solidFill>
                <a:latin typeface="Century Gothic" charset="0"/>
                <a:ea typeface="Century Gothic" charset="0"/>
                <a:cs typeface="Century Gothic" charset="0"/>
              </a:rPr>
              <a:t>documents</a:t>
            </a:r>
          </a:p>
          <a:p>
            <a:pPr marL="342900" indent="-342900">
              <a:buFont typeface="Arial" charset="0"/>
              <a:buChar char="•"/>
            </a:pPr>
            <a:endParaRPr lang="en-US" sz="2400" dirty="0" smtClean="0">
              <a:solidFill>
                <a:schemeClr val="tx1">
                  <a:lumMod val="65000"/>
                  <a:lumOff val="35000"/>
                </a:schemeClr>
              </a:solidFill>
              <a:latin typeface="Century Gothic" charset="0"/>
              <a:ea typeface="Century Gothic" charset="0"/>
              <a:cs typeface="Century Gothic" charset="0"/>
            </a:endParaRPr>
          </a:p>
          <a:p>
            <a:pPr marL="342900" indent="-342900">
              <a:buFont typeface="Arial" charset="0"/>
              <a:buChar char="•"/>
            </a:pPr>
            <a:r>
              <a:rPr lang="en-US" sz="2400" dirty="0" smtClean="0">
                <a:solidFill>
                  <a:schemeClr val="tx1">
                    <a:lumMod val="65000"/>
                    <a:lumOff val="35000"/>
                  </a:schemeClr>
                </a:solidFill>
                <a:latin typeface="Century Gothic" charset="0"/>
                <a:ea typeface="Century Gothic" charset="0"/>
                <a:cs typeface="Century Gothic" charset="0"/>
              </a:rPr>
              <a:t>Whether data are free of outliers (within bounds), by assessing </a:t>
            </a:r>
            <a:r>
              <a:rPr lang="en-US" sz="2400" dirty="0">
                <a:solidFill>
                  <a:schemeClr val="tx1">
                    <a:lumMod val="65000"/>
                    <a:lumOff val="35000"/>
                  </a:schemeClr>
                </a:solidFill>
                <a:latin typeface="Century Gothic" charset="0"/>
                <a:ea typeface="Century Gothic" charset="0"/>
                <a:cs typeface="Century Gothic" charset="0"/>
              </a:rPr>
              <a:t>whether specific reported values </a:t>
            </a:r>
            <a:r>
              <a:rPr lang="en-US" sz="2400" dirty="0" smtClean="0">
                <a:solidFill>
                  <a:schemeClr val="tx1">
                    <a:lumMod val="65000"/>
                    <a:lumOff val="35000"/>
                  </a:schemeClr>
                </a:solidFill>
                <a:latin typeface="Century Gothic" charset="0"/>
                <a:ea typeface="Century Gothic" charset="0"/>
                <a:cs typeface="Century Gothic" charset="0"/>
              </a:rPr>
              <a:t>within </a:t>
            </a:r>
            <a:r>
              <a:rPr lang="en-US" sz="2400" dirty="0">
                <a:solidFill>
                  <a:schemeClr val="tx1">
                    <a:lumMod val="65000"/>
                    <a:lumOff val="35000"/>
                  </a:schemeClr>
                </a:solidFill>
                <a:latin typeface="Century Gothic" charset="0"/>
                <a:ea typeface="Century Gothic" charset="0"/>
                <a:cs typeface="Century Gothic" charset="0"/>
              </a:rPr>
              <a:t>the selected period </a:t>
            </a:r>
            <a:r>
              <a:rPr lang="en-US" sz="2400" dirty="0" smtClean="0">
                <a:solidFill>
                  <a:schemeClr val="tx1">
                    <a:lumMod val="65000"/>
                    <a:lumOff val="35000"/>
                  </a:schemeClr>
                </a:solidFill>
                <a:latin typeface="Century Gothic" charset="0"/>
                <a:ea typeface="Century Gothic" charset="0"/>
                <a:cs typeface="Century Gothic" charset="0"/>
              </a:rPr>
              <a:t>(such as monthly</a:t>
            </a:r>
            <a:r>
              <a:rPr lang="en-US" sz="2400" dirty="0">
                <a:solidFill>
                  <a:schemeClr val="tx1">
                    <a:lumMod val="65000"/>
                    <a:lumOff val="35000"/>
                  </a:schemeClr>
                </a:solidFill>
                <a:latin typeface="Century Gothic" charset="0"/>
                <a:ea typeface="Century Gothic" charset="0"/>
                <a:cs typeface="Century Gothic" charset="0"/>
              </a:rPr>
              <a:t>) are </a:t>
            </a:r>
            <a:r>
              <a:rPr lang="en-US" sz="2400" dirty="0" smtClean="0">
                <a:solidFill>
                  <a:schemeClr val="tx1">
                    <a:lumMod val="65000"/>
                    <a:lumOff val="35000"/>
                  </a:schemeClr>
                </a:solidFill>
                <a:latin typeface="Century Gothic" charset="0"/>
                <a:ea typeface="Century Gothic" charset="0"/>
                <a:cs typeface="Century Gothic" charset="0"/>
              </a:rPr>
              <a:t>extreme, </a:t>
            </a:r>
            <a:r>
              <a:rPr lang="en-US" sz="2400" dirty="0">
                <a:solidFill>
                  <a:schemeClr val="tx1">
                    <a:lumMod val="65000"/>
                    <a:lumOff val="35000"/>
                  </a:schemeClr>
                </a:solidFill>
                <a:latin typeface="Century Gothic" charset="0"/>
                <a:ea typeface="Century Gothic" charset="0"/>
                <a:cs typeface="Century Gothic" charset="0"/>
              </a:rPr>
              <a:t>relative to the other values </a:t>
            </a:r>
            <a:r>
              <a:rPr lang="en-US" sz="2400" dirty="0" smtClean="0">
                <a:solidFill>
                  <a:schemeClr val="tx1">
                    <a:lumMod val="65000"/>
                    <a:lumOff val="35000"/>
                  </a:schemeClr>
                </a:solidFill>
                <a:latin typeface="Century Gothic" charset="0"/>
                <a:ea typeface="Century Gothic" charset="0"/>
                <a:cs typeface="Century Gothic" charset="0"/>
              </a:rPr>
              <a:t>reported</a:t>
            </a:r>
          </a:p>
          <a:p>
            <a:pPr marL="342900" indent="-342900">
              <a:buFont typeface="Arial" charset="0"/>
              <a:buChar char="•"/>
            </a:pPr>
            <a:endParaRPr lang="en-US" sz="2400" dirty="0" smtClean="0">
              <a:solidFill>
                <a:schemeClr val="tx1">
                  <a:lumMod val="65000"/>
                  <a:lumOff val="35000"/>
                </a:schemeClr>
              </a:solidFill>
              <a:latin typeface="Century Gothic" charset="0"/>
              <a:ea typeface="Century Gothic" charset="0"/>
              <a:cs typeface="Century Gothic" charset="0"/>
            </a:endParaRPr>
          </a:p>
          <a:p>
            <a:pPr marL="342900" indent="-342900">
              <a:buFont typeface="Arial" charset="0"/>
              <a:buChar char="•"/>
            </a:pPr>
            <a:r>
              <a:rPr lang="en-US" sz="2400" dirty="0" smtClean="0">
                <a:solidFill>
                  <a:schemeClr val="tx1">
                    <a:lumMod val="65000"/>
                    <a:lumOff val="35000"/>
                  </a:schemeClr>
                </a:solidFill>
                <a:latin typeface="Century Gothic" charset="0"/>
                <a:ea typeface="Century Gothic" charset="0"/>
                <a:cs typeface="Century Gothic" charset="0"/>
              </a:rPr>
              <a:t>Trends </a:t>
            </a:r>
            <a:r>
              <a:rPr lang="en-US" sz="2400" dirty="0">
                <a:solidFill>
                  <a:schemeClr val="tx1">
                    <a:lumMod val="65000"/>
                    <a:lumOff val="35000"/>
                  </a:schemeClr>
                </a:solidFill>
                <a:latin typeface="Century Gothic" charset="0"/>
                <a:ea typeface="Century Gothic" charset="0"/>
                <a:cs typeface="Century Gothic" charset="0"/>
              </a:rPr>
              <a:t>in reporting over </a:t>
            </a:r>
            <a:r>
              <a:rPr lang="en-US" sz="2400" dirty="0" smtClean="0">
                <a:solidFill>
                  <a:schemeClr val="tx1">
                    <a:lumMod val="65000"/>
                    <a:lumOff val="35000"/>
                  </a:schemeClr>
                </a:solidFill>
                <a:latin typeface="Century Gothic" charset="0"/>
                <a:ea typeface="Century Gothic" charset="0"/>
                <a:cs typeface="Century Gothic" charset="0"/>
              </a:rPr>
              <a:t>time, to </a:t>
            </a:r>
            <a:r>
              <a:rPr lang="en-US" sz="2400" dirty="0">
                <a:solidFill>
                  <a:schemeClr val="tx1">
                    <a:lumMod val="65000"/>
                    <a:lumOff val="35000"/>
                  </a:schemeClr>
                </a:solidFill>
                <a:latin typeface="Century Gothic" charset="0"/>
                <a:ea typeface="Century Gothic" charset="0"/>
                <a:cs typeface="Century Gothic" charset="0"/>
              </a:rPr>
              <a:t>identify extreme or implausible values </a:t>
            </a:r>
            <a:r>
              <a:rPr lang="en-US" sz="2400" dirty="0" smtClean="0">
                <a:solidFill>
                  <a:schemeClr val="tx1">
                    <a:lumMod val="65000"/>
                    <a:lumOff val="35000"/>
                  </a:schemeClr>
                </a:solidFill>
                <a:latin typeface="Century Gothic" charset="0"/>
                <a:ea typeface="Century Gothic" charset="0"/>
                <a:cs typeface="Century Gothic" charset="0"/>
              </a:rPr>
              <a:t>year-to-year</a:t>
            </a:r>
          </a:p>
          <a:p>
            <a:pPr marL="342900" indent="-342900">
              <a:buFont typeface="Arial" charset="0"/>
              <a:buChar char="•"/>
            </a:pPr>
            <a:endParaRPr lang="en-US" sz="2400" dirty="0">
              <a:solidFill>
                <a:schemeClr val="tx1">
                  <a:lumMod val="65000"/>
                  <a:lumOff val="35000"/>
                </a:schemeClr>
              </a:solidFill>
              <a:latin typeface="Century Gothic" charset="0"/>
              <a:ea typeface="Century Gothic" charset="0"/>
              <a:cs typeface="Century Gothic" charset="0"/>
            </a:endParaRPr>
          </a:p>
          <a:p>
            <a:pPr marL="342900" indent="-342900">
              <a:buFont typeface="Arial" charset="0"/>
              <a:buChar char="•"/>
            </a:pPr>
            <a:r>
              <a:rPr lang="en-US" sz="2400" dirty="0" smtClean="0">
                <a:solidFill>
                  <a:schemeClr val="tx1">
                    <a:lumMod val="65000"/>
                    <a:lumOff val="35000"/>
                  </a:schemeClr>
                </a:solidFill>
                <a:latin typeface="Century Gothic" charset="0"/>
                <a:ea typeface="Century Gothic" charset="0"/>
                <a:cs typeface="Century Gothic" charset="0"/>
              </a:rPr>
              <a:t>The program indicator compared </a:t>
            </a:r>
            <a:r>
              <a:rPr lang="en-US" sz="2400" dirty="0">
                <a:solidFill>
                  <a:schemeClr val="tx1">
                    <a:lumMod val="65000"/>
                    <a:lumOff val="35000"/>
                  </a:schemeClr>
                </a:solidFill>
                <a:latin typeface="Century Gothic" charset="0"/>
                <a:ea typeface="Century Gothic" charset="0"/>
                <a:cs typeface="Century Gothic" charset="0"/>
              </a:rPr>
              <a:t>to other indicators with which they have a predicable </a:t>
            </a:r>
            <a:r>
              <a:rPr lang="en-US" sz="2400" dirty="0" smtClean="0">
                <a:solidFill>
                  <a:schemeClr val="tx1">
                    <a:lumMod val="65000"/>
                    <a:lumOff val="35000"/>
                  </a:schemeClr>
                </a:solidFill>
                <a:latin typeface="Century Gothic" charset="0"/>
                <a:ea typeface="Century Gothic" charset="0"/>
                <a:cs typeface="Century Gothic" charset="0"/>
              </a:rPr>
              <a:t>relationship, </a:t>
            </a:r>
            <a:r>
              <a:rPr lang="en-US" sz="2400" dirty="0">
                <a:solidFill>
                  <a:schemeClr val="tx1">
                    <a:lumMod val="65000"/>
                    <a:lumOff val="35000"/>
                  </a:schemeClr>
                </a:solidFill>
                <a:latin typeface="Century Gothic" charset="0"/>
                <a:ea typeface="Century Gothic" charset="0"/>
                <a:cs typeface="Century Gothic" charset="0"/>
              </a:rPr>
              <a:t>to determine whether the expected relationship exists between the two </a:t>
            </a:r>
            <a:r>
              <a:rPr lang="en-US" sz="2400" dirty="0" smtClean="0">
                <a:solidFill>
                  <a:schemeClr val="tx1">
                    <a:lumMod val="65000"/>
                    <a:lumOff val="35000"/>
                  </a:schemeClr>
                </a:solidFill>
                <a:latin typeface="Century Gothic" charset="0"/>
                <a:ea typeface="Century Gothic" charset="0"/>
                <a:cs typeface="Century Gothic" charset="0"/>
              </a:rPr>
              <a:t>indicators</a:t>
            </a:r>
            <a:endParaRPr lang="en-US" sz="2400" dirty="0">
              <a:solidFill>
                <a:schemeClr val="tx1">
                  <a:lumMod val="65000"/>
                  <a:lumOff val="35000"/>
                </a:schemeClr>
              </a:solidFill>
              <a:latin typeface="Century Gothic" charset="0"/>
              <a:ea typeface="Century Gothic" charset="0"/>
              <a:cs typeface="Century Gothic" charset="0"/>
            </a:endParaRPr>
          </a:p>
        </p:txBody>
      </p:sp>
      <p:sp>
        <p:nvSpPr>
          <p:cNvPr id="2" name="Slide Number Placeholder 1"/>
          <p:cNvSpPr>
            <a:spLocks noGrp="1"/>
          </p:cNvSpPr>
          <p:nvPr>
            <p:ph type="sldNum" sz="quarter" idx="7"/>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31035654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545102" y="457200"/>
            <a:ext cx="9161780" cy="430887"/>
          </a:xfrm>
        </p:spPr>
        <p:txBody>
          <a:bodyPr/>
          <a:lstStyle/>
          <a:p>
            <a:pPr algn="l" eaLnBrk="1" hangingPunct="1"/>
            <a:r>
              <a:rPr lang="en-US" altLang="en-US" kern="1200" dirty="0" smtClean="0">
                <a:ea typeface="+mn-ea"/>
                <a:cs typeface="+mn-cs"/>
              </a:rPr>
              <a:t>Accuracy: Data Verification</a:t>
            </a:r>
            <a:endParaRPr lang="en-US" altLang="en-US" kern="1200" dirty="0">
              <a:ea typeface="+mn-ea"/>
              <a:cs typeface="+mn-cs"/>
            </a:endParaRPr>
          </a:p>
        </p:txBody>
      </p:sp>
      <p:sp>
        <p:nvSpPr>
          <p:cNvPr id="6" name="TextBox 5"/>
          <p:cNvSpPr txBox="1"/>
          <p:nvPr/>
        </p:nvSpPr>
        <p:spPr>
          <a:xfrm>
            <a:off x="1847204" y="1689374"/>
            <a:ext cx="5848191" cy="1395539"/>
          </a:xfrm>
          <a:prstGeom prst="rect">
            <a:avLst/>
          </a:prstGeom>
          <a:noFill/>
        </p:spPr>
        <p:txBody>
          <a:bodyPr lIns="101882" tIns="50941" rIns="101882" bIns="50941">
            <a:spAutoFit/>
          </a:bodyPr>
          <a:lstStyle/>
          <a:p>
            <a:pPr algn="ctr" eaLnBrk="1" hangingPunct="1">
              <a:defRPr/>
            </a:pPr>
            <a:r>
              <a:rPr lang="en-US" sz="2800" b="1" dirty="0" smtClean="0">
                <a:latin typeface="Century Gothic" charset="0"/>
                <a:ea typeface="Century Gothic" charset="0"/>
                <a:cs typeface="Century Gothic" charset="0"/>
              </a:rPr>
              <a:t>Quantitative:</a:t>
            </a:r>
            <a:endParaRPr lang="en-US" sz="2800" b="1" dirty="0">
              <a:latin typeface="Century Gothic" charset="0"/>
              <a:ea typeface="Century Gothic" charset="0"/>
              <a:cs typeface="Century Gothic" charset="0"/>
            </a:endParaRPr>
          </a:p>
          <a:p>
            <a:pPr algn="ctr" eaLnBrk="1" hangingPunct="1">
              <a:defRPr/>
            </a:pPr>
            <a:r>
              <a:rPr lang="en-US" sz="2800" b="1" dirty="0">
                <a:latin typeface="Century Gothic" charset="0"/>
                <a:ea typeface="Century Gothic" charset="0"/>
                <a:cs typeface="Century Gothic" charset="0"/>
              </a:rPr>
              <a:t>Compares recounted to reported data</a:t>
            </a:r>
          </a:p>
        </p:txBody>
      </p:sp>
      <p:sp>
        <p:nvSpPr>
          <p:cNvPr id="4" name="Right Arrow 3"/>
          <p:cNvSpPr/>
          <p:nvPr/>
        </p:nvSpPr>
        <p:spPr>
          <a:xfrm>
            <a:off x="3428999" y="4495800"/>
            <a:ext cx="2479243" cy="867198"/>
          </a:xfrm>
          <a:prstGeom prst="rightArrow">
            <a:avLst/>
          </a:prstGeom>
          <a:solidFill>
            <a:srgbClr val="1D175E"/>
          </a:solidFill>
          <a:ln>
            <a:noFill/>
          </a:ln>
        </p:spPr>
        <p:style>
          <a:lnRef idx="1">
            <a:schemeClr val="accent3"/>
          </a:lnRef>
          <a:fillRef idx="2">
            <a:schemeClr val="accent3"/>
          </a:fillRef>
          <a:effectRef idx="1">
            <a:schemeClr val="accent3"/>
          </a:effectRef>
          <a:fontRef idx="minor">
            <a:schemeClr val="dk1"/>
          </a:fontRef>
        </p:style>
        <p:txBody>
          <a:bodyPr lIns="101882" tIns="50941" rIns="101882" bIns="50941" anchor="ctr"/>
          <a:lstStyle/>
          <a:p>
            <a:pPr algn="ctr" eaLnBrk="1" hangingPunct="1">
              <a:defRPr/>
            </a:pPr>
            <a:r>
              <a:rPr lang="en-US" sz="1400" b="1" dirty="0">
                <a:solidFill>
                  <a:schemeClr val="bg1"/>
                </a:solidFill>
                <a:latin typeface="Century Gothic" charset="0"/>
                <a:ea typeface="Century Gothic" charset="0"/>
                <a:cs typeface="Century Gothic" charset="0"/>
              </a:rPr>
              <a:t>Implement in 2 stages</a:t>
            </a:r>
          </a:p>
        </p:txBody>
      </p:sp>
      <p:sp>
        <p:nvSpPr>
          <p:cNvPr id="9" name="Rectangle 8"/>
          <p:cNvSpPr/>
          <p:nvPr/>
        </p:nvSpPr>
        <p:spPr>
          <a:xfrm>
            <a:off x="778045" y="3569760"/>
            <a:ext cx="2422355" cy="2766481"/>
          </a:xfrm>
          <a:prstGeom prst="rect">
            <a:avLst/>
          </a:prstGeom>
          <a:solidFill>
            <a:srgbClr val="B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en-US" b="1" dirty="0">
                <a:solidFill>
                  <a:schemeClr val="bg1"/>
                </a:solidFill>
                <a:latin typeface="Century Gothic" charset="0"/>
                <a:ea typeface="Century Gothic" charset="0"/>
                <a:cs typeface="Century Gothic" charset="0"/>
              </a:rPr>
              <a:t>Assess on a limited scale if sites are </a:t>
            </a:r>
            <a:r>
              <a:rPr lang="en-US" b="1">
                <a:solidFill>
                  <a:schemeClr val="bg1"/>
                </a:solidFill>
                <a:latin typeface="Century Gothic" charset="0"/>
                <a:ea typeface="Century Gothic" charset="0"/>
                <a:cs typeface="Century Gothic" charset="0"/>
              </a:rPr>
              <a:t>collecting </a:t>
            </a:r>
            <a:r>
              <a:rPr lang="en-US" b="1" smtClean="0">
                <a:solidFill>
                  <a:schemeClr val="bg1"/>
                </a:solidFill>
                <a:latin typeface="Century Gothic" charset="0"/>
                <a:ea typeface="Century Gothic" charset="0"/>
                <a:cs typeface="Century Gothic" charset="0"/>
              </a:rPr>
              <a:t>and </a:t>
            </a:r>
            <a:r>
              <a:rPr lang="en-US" b="1" dirty="0">
                <a:solidFill>
                  <a:schemeClr val="bg1"/>
                </a:solidFill>
                <a:latin typeface="Century Gothic" charset="0"/>
                <a:ea typeface="Century Gothic" charset="0"/>
                <a:cs typeface="Century Gothic" charset="0"/>
              </a:rPr>
              <a:t>reporting data accurately and on time</a:t>
            </a:r>
          </a:p>
        </p:txBody>
      </p:sp>
      <p:sp>
        <p:nvSpPr>
          <p:cNvPr id="11" name="Rectangle 10"/>
          <p:cNvSpPr/>
          <p:nvPr/>
        </p:nvSpPr>
        <p:spPr>
          <a:xfrm>
            <a:off x="6172200" y="3569759"/>
            <a:ext cx="3048000" cy="1230841"/>
          </a:xfrm>
          <a:prstGeom prst="rect">
            <a:avLst/>
          </a:prstGeom>
          <a:solidFill>
            <a:srgbClr val="AA2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613">
              <a:defRPr/>
            </a:pPr>
            <a:r>
              <a:rPr lang="en-US" b="1" dirty="0">
                <a:solidFill>
                  <a:schemeClr val="bg1"/>
                </a:solidFill>
                <a:latin typeface="Century Gothic" charset="0"/>
                <a:ea typeface="Century Gothic" charset="0"/>
                <a:cs typeface="Century Gothic" charset="0"/>
              </a:rPr>
              <a:t>In-depth verifications at the service delivery sites</a:t>
            </a:r>
          </a:p>
        </p:txBody>
      </p:sp>
      <p:sp>
        <p:nvSpPr>
          <p:cNvPr id="12" name="Rectangle 11"/>
          <p:cNvSpPr/>
          <p:nvPr/>
        </p:nvSpPr>
        <p:spPr>
          <a:xfrm>
            <a:off x="6171395" y="5105400"/>
            <a:ext cx="3048000" cy="1230841"/>
          </a:xfrm>
          <a:prstGeom prst="rect">
            <a:avLst/>
          </a:prstGeom>
          <a:solidFill>
            <a:srgbClr val="A7C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0613">
              <a:defRPr/>
            </a:pPr>
            <a:r>
              <a:rPr lang="en-US" b="1" dirty="0">
                <a:solidFill>
                  <a:schemeClr val="bg1"/>
                </a:solidFill>
                <a:latin typeface="Century Gothic" charset="0"/>
                <a:ea typeface="Century Gothic" charset="0"/>
                <a:cs typeface="Century Gothic" charset="0"/>
              </a:rPr>
              <a:t>Follow-up verifications at the intermediate and central levels</a:t>
            </a:r>
          </a:p>
        </p:txBody>
      </p:sp>
      <p:sp>
        <p:nvSpPr>
          <p:cNvPr id="2" name="Slide Number Placeholder 1"/>
          <p:cNvSpPr>
            <a:spLocks noGrp="1"/>
          </p:cNvSpPr>
          <p:nvPr>
            <p:ph type="sldNum" sz="quarter" idx="7"/>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7519106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p:cNvSpPr/>
          <p:nvPr/>
        </p:nvSpPr>
        <p:spPr>
          <a:xfrm>
            <a:off x="-76200" y="1371600"/>
            <a:ext cx="10287000" cy="6553200"/>
          </a:xfrm>
          <a:prstGeom prst="rect">
            <a:avLst/>
          </a:prstGeom>
          <a:solidFill>
            <a:srgbClr val="1D175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itle 10"/>
          <p:cNvSpPr>
            <a:spLocks noGrp="1"/>
          </p:cNvSpPr>
          <p:nvPr>
            <p:ph type="title"/>
          </p:nvPr>
        </p:nvSpPr>
        <p:spPr>
          <a:xfrm>
            <a:off x="508000" y="559713"/>
            <a:ext cx="7950200" cy="861774"/>
          </a:xfrm>
        </p:spPr>
        <p:txBody>
          <a:bodyPr/>
          <a:lstStyle/>
          <a:p>
            <a:r>
              <a:rPr lang="en-US" altLang="en-US" dirty="0">
                <a:solidFill>
                  <a:srgbClr val="FFFFFF"/>
                </a:solidFill>
              </a:rPr>
              <a:t>Data Verification Following Data Flow</a:t>
            </a:r>
            <a:br>
              <a:rPr lang="en-US" altLang="en-US" dirty="0">
                <a:solidFill>
                  <a:srgbClr val="FFFFFF"/>
                </a:solidFill>
              </a:rPr>
            </a:br>
            <a:endParaRPr lang="en-US" dirty="0"/>
          </a:p>
        </p:txBody>
      </p:sp>
      <p:pic>
        <p:nvPicPr>
          <p:cNvPr id="13" name="Picture 12"/>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28600" y="1524000"/>
            <a:ext cx="9460992" cy="5724144"/>
          </a:xfrm>
          <a:prstGeom prst="rect">
            <a:avLst/>
          </a:prstGeom>
        </p:spPr>
      </p:pic>
      <p:sp>
        <p:nvSpPr>
          <p:cNvPr id="2" name="Slide Number Placeholder 1"/>
          <p:cNvSpPr>
            <a:spLocks noGrp="1"/>
          </p:cNvSpPr>
          <p:nvPr>
            <p:ph type="sldNum" sz="quarter" idx="7"/>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307463776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E185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EASURE_Eval_slide_template">
  <a:themeElements>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fontScheme name="MEASURE_Eval_slide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MEASURE_Eval_slide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MEASURE_Eval_slide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MEASURE_Eval_slide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MEASURE_Eval_slide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MEASURE_Eval_slide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MEASURE_Eval_slide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MEASURE_Eval_slide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MEASURE_Eval_slide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MEASURE_Eval_slide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MEASURE_Eval_slide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MEASURE_Eval_slide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MEASURE_Eval_slide_template 13">
        <a:dk1>
          <a:srgbClr val="000000"/>
        </a:dk1>
        <a:lt1>
          <a:srgbClr val="FFFFFF"/>
        </a:lt1>
        <a:dk2>
          <a:srgbClr val="000000"/>
        </a:dk2>
        <a:lt2>
          <a:srgbClr val="808080"/>
        </a:lt2>
        <a:accent1>
          <a:srgbClr val="141F78"/>
        </a:accent1>
        <a:accent2>
          <a:srgbClr val="19938A"/>
        </a:accent2>
        <a:accent3>
          <a:srgbClr val="FFFFFF"/>
        </a:accent3>
        <a:accent4>
          <a:srgbClr val="000000"/>
        </a:accent4>
        <a:accent5>
          <a:srgbClr val="AAABBE"/>
        </a:accent5>
        <a:accent6>
          <a:srgbClr val="16857D"/>
        </a:accent6>
        <a:hlink>
          <a:srgbClr val="8C1431"/>
        </a:hlink>
        <a:folHlink>
          <a:srgbClr val="946D08"/>
        </a:folHlink>
      </a:clrScheme>
      <a:clrMap bg1="lt1" tx1="dk1" bg2="lt2" tx2="dk2" accent1="accent1" accent2="accent2" accent3="accent3" accent4="accent4" accent5="accent5" accent6="accent6" hlink="hlink" folHlink="folHlink"/>
    </a:extraClrScheme>
    <a:extraClrScheme>
      <a:clrScheme name="MEASURE_Eval_slide_template 14">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DDDDDD"/>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00FF00"/>
        </a:folHlink>
      </a:clrScheme>
      <a:clrMap bg1="dk2" tx1="lt1" bg2="dk1" tx2="lt2" accent1="accent1" accent2="accent2" accent3="accent3" accent4="accent4" accent5="accent5" accent6="accent6" hlink="hlink" folHlink="folHlink"/>
    </a:extraClrScheme>
    <a:extraClrScheme>
      <a:clrScheme name="MEASURE_Eval_slide_template 1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C0C0C0"/>
        </a:hlink>
        <a:folHlink>
          <a:srgbClr val="2B3585"/>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83303621329D4DAFC578165ED47C26" ma:contentTypeVersion="0" ma:contentTypeDescription="Create a new document." ma:contentTypeScope="" ma:versionID="e9c678eae885f8b7595ed37087805c11">
  <xsd:schema xmlns:xsd="http://www.w3.org/2001/XMLSchema" xmlns:xs="http://www.w3.org/2001/XMLSchema" xmlns:p="http://schemas.microsoft.com/office/2006/metadata/properties" targetNamespace="http://schemas.microsoft.com/office/2006/metadata/properties" ma:root="true" ma:fieldsID="abc59ee2edf01cfb808cadb27e045d28">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A670A28-8ACF-41D2-84D1-0376A28893DE}">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D9736B42-B6F4-41E1-8CE4-C89DBAE13090}">
  <ds:schemaRefs>
    <ds:schemaRef ds:uri="http://schemas.microsoft.com/sharepoint/v3/contenttype/forms"/>
  </ds:schemaRefs>
</ds:datastoreItem>
</file>

<file path=customXml/itemProps3.xml><?xml version="1.0" encoding="utf-8"?>
<ds:datastoreItem xmlns:ds="http://schemas.openxmlformats.org/officeDocument/2006/customXml" ds:itemID="{3C47D062-EC06-4F17-A209-4D027559367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2380</TotalTime>
  <Words>2879</Words>
  <Application>Microsoft Office PowerPoint</Application>
  <PresentationFormat>Custom</PresentationFormat>
  <Paragraphs>619</Paragraphs>
  <Slides>27</Slides>
  <Notes>27</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27</vt:i4>
      </vt:variant>
    </vt:vector>
  </HeadingPairs>
  <TitlesOfParts>
    <vt:vector size="36" baseType="lpstr">
      <vt:lpstr>Arial</vt:lpstr>
      <vt:lpstr>Calibri</vt:lpstr>
      <vt:lpstr>Cambria Math</vt:lpstr>
      <vt:lpstr>Century Gothic</vt:lpstr>
      <vt:lpstr>Courier New</vt:lpstr>
      <vt:lpstr>Futura LT Pro Book</vt:lpstr>
      <vt:lpstr>Wingdings</vt:lpstr>
      <vt:lpstr>Office Theme</vt:lpstr>
      <vt:lpstr>MEASURE_Eval_slide_template</vt:lpstr>
      <vt:lpstr>PowerPoint Presentation</vt:lpstr>
      <vt:lpstr>Learning Objectives and Topics Covered</vt:lpstr>
      <vt:lpstr>Metrics for Data Quality Performance</vt:lpstr>
      <vt:lpstr>Completeness and Timeliness of Data</vt:lpstr>
      <vt:lpstr>Availability and Completeness of Data</vt:lpstr>
      <vt:lpstr>Completeness and Timeliness of Data</vt:lpstr>
      <vt:lpstr>Internal Consistency of Reported Data</vt:lpstr>
      <vt:lpstr>Accuracy: Data Verification</vt:lpstr>
      <vt:lpstr>Data Verification Following Data Flow </vt:lpstr>
      <vt:lpstr>Accuracy: Verification Factor</vt:lpstr>
      <vt:lpstr>Verification Factor Example</vt:lpstr>
      <vt:lpstr>Verification Factors Plotted Graphically DT: Is this animated? See notes. </vt:lpstr>
      <vt:lpstr>Monitoring Data Quality Assessment   Results over Time</vt:lpstr>
      <vt:lpstr>Internal Consistency: Outliers</vt:lpstr>
      <vt:lpstr>Example: Outliers in a Given Year</vt:lpstr>
      <vt:lpstr>Internal Consistency: Trends Over Time </vt:lpstr>
      <vt:lpstr>Example: Trends over Time</vt:lpstr>
      <vt:lpstr>Internal Consistency: Comparing Related Indicators</vt:lpstr>
      <vt:lpstr> Example: Internal Consistency</vt:lpstr>
      <vt:lpstr>External Consistency with Other Data Sources</vt:lpstr>
      <vt:lpstr>External Consistency: Compare with Survey Results</vt:lpstr>
      <vt:lpstr>Example: External Consistency</vt:lpstr>
      <vt:lpstr>External Comparison of Population Data</vt:lpstr>
      <vt:lpstr>External Comparison of Population Data</vt:lpstr>
      <vt:lpstr>External Comparisons of Population Denominators</vt:lpstr>
      <vt:lpstr>Case Study on Data Verification and Reporting Performance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Robinson, Beth</dc:creator>
  <cp:lastModifiedBy>Hoover, Donald Wayne</cp:lastModifiedBy>
  <cp:revision>163</cp:revision>
  <dcterms:created xsi:type="dcterms:W3CDTF">2015-03-02T15:42:03Z</dcterms:created>
  <dcterms:modified xsi:type="dcterms:W3CDTF">2017-02-08T00:18:58Z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2015-03-02T00:00:00Z</vt:filetime>
  </property>
  <property fmtid="{D5CDD505-2E9C-101B-9397-08002B2CF9AE}" pid="3" name="LastSaved">
    <vt:filetime>2015-03-02T00:00:00Z</vt:filetime>
  </property>
  <property fmtid="{D5CDD505-2E9C-101B-9397-08002B2CF9AE}" pid="4" name="ContentTypeId">
    <vt:lpwstr>0x010100BC83303621329D4DAFC578165ED47C26</vt:lpwstr>
  </property>
</Properties>
</file>