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7" r:id="rId5"/>
    <p:sldMasterId id="2147483680" r:id="rId6"/>
  </p:sldMasterIdLst>
  <p:notesMasterIdLst>
    <p:notesMasterId r:id="rId20"/>
  </p:notesMasterIdLst>
  <p:sldIdLst>
    <p:sldId id="332" r:id="rId7"/>
    <p:sldId id="289" r:id="rId8"/>
    <p:sldId id="331" r:id="rId9"/>
    <p:sldId id="323" r:id="rId10"/>
    <p:sldId id="337" r:id="rId11"/>
    <p:sldId id="336" r:id="rId12"/>
    <p:sldId id="335" r:id="rId13"/>
    <p:sldId id="293" r:id="rId14"/>
    <p:sldId id="313" r:id="rId15"/>
    <p:sldId id="338" r:id="rId16"/>
    <p:sldId id="341" r:id="rId17"/>
    <p:sldId id="329" r:id="rId18"/>
    <p:sldId id="333" r:id="rId19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SWANATHAN, Kavitha" initials="VK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5A2A"/>
    <a:srgbClr val="E76620"/>
    <a:srgbClr val="1D175E"/>
    <a:srgbClr val="0000FF"/>
    <a:srgbClr val="DBA51B"/>
    <a:srgbClr val="A09BBB"/>
    <a:srgbClr val="A0BF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477"/>
    <p:restoredTop sz="92882" autoAdjust="0"/>
  </p:normalViewPr>
  <p:slideViewPr>
    <p:cSldViewPr>
      <p:cViewPr varScale="1">
        <p:scale>
          <a:sx n="69" d="100"/>
          <a:sy n="69" d="100"/>
        </p:scale>
        <p:origin x="950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3072"/>
    </p:cViewPr>
  </p:sorterViewPr>
  <p:notesViewPr>
    <p:cSldViewPr>
      <p:cViewPr varScale="1">
        <p:scale>
          <a:sx n="65" d="100"/>
          <a:sy n="65" d="100"/>
        </p:scale>
        <p:origin x="2004" y="84"/>
      </p:cViewPr>
      <p:guideLst>
        <p:guide orient="horz" pos="2448"/>
        <p:guide pos="3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779521-96F8-4080-B78A-FD6311BAFC51}" type="doc">
      <dgm:prSet loTypeId="urn:microsoft.com/office/officeart/2005/8/layout/hList3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FC6F22C-5754-4EDA-AD82-A2F29394AA26}">
      <dgm:prSet phldrT="[Text]" custT="1"/>
      <dgm:spPr>
        <a:solidFill>
          <a:srgbClr val="4F81BD"/>
        </a:solidFill>
        <a:ln w="19050">
          <a:solidFill>
            <a:srgbClr val="0070C0"/>
          </a:solidFill>
        </a:ln>
      </dgm:spPr>
      <dgm:t>
        <a:bodyPr/>
        <a:lstStyle/>
        <a:p>
          <a:r>
            <a:rPr lang="en-US" sz="2800" dirty="0" smtClean="0"/>
            <a:t>Multipronged approach to assessing data quality from health facilities</a:t>
          </a:r>
          <a:endParaRPr lang="en-US" sz="2800" dirty="0"/>
        </a:p>
      </dgm:t>
    </dgm:pt>
    <dgm:pt modelId="{D6AB8319-E06A-4EEF-901B-3B1BEB87974C}" type="parTrans" cxnId="{B301DE0D-85A7-49DF-BA21-FB246B4999F0}">
      <dgm:prSet/>
      <dgm:spPr/>
      <dgm:t>
        <a:bodyPr/>
        <a:lstStyle/>
        <a:p>
          <a:endParaRPr lang="en-US"/>
        </a:p>
      </dgm:t>
    </dgm:pt>
    <dgm:pt modelId="{4AD5B184-3000-45AA-B945-18F1182E2443}" type="sibTrans" cxnId="{B301DE0D-85A7-49DF-BA21-FB246B4999F0}">
      <dgm:prSet/>
      <dgm:spPr/>
      <dgm:t>
        <a:bodyPr/>
        <a:lstStyle/>
        <a:p>
          <a:endParaRPr lang="en-US"/>
        </a:p>
      </dgm:t>
    </dgm:pt>
    <dgm:pt modelId="{A4EC30EB-B47A-4D4F-9A4E-9504A9DEC7D0}">
      <dgm:prSet phldrT="[Text]" custT="1"/>
      <dgm:spPr>
        <a:ln>
          <a:solidFill>
            <a:srgbClr val="0070C0"/>
          </a:solidFill>
        </a:ln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Routine &amp; regular reviews (e.g., monthly) of data quality that are </a:t>
          </a:r>
          <a:r>
            <a:rPr lang="en-US" sz="2400" dirty="0" smtClean="0"/>
            <a:t>built into a system of checks &amp; part of supportive supervision and feedback</a:t>
          </a:r>
          <a:endParaRPr lang="en-US" sz="2400" dirty="0"/>
        </a:p>
      </dgm:t>
    </dgm:pt>
    <dgm:pt modelId="{0DEBBACE-6192-420E-A354-F738EF5D63D9}" type="parTrans" cxnId="{BD458355-1543-4F55-9662-4AAAA16D4995}">
      <dgm:prSet/>
      <dgm:spPr/>
      <dgm:t>
        <a:bodyPr/>
        <a:lstStyle/>
        <a:p>
          <a:endParaRPr lang="en-US"/>
        </a:p>
      </dgm:t>
    </dgm:pt>
    <dgm:pt modelId="{3B144B76-8534-4BA7-846E-3A5942AA38BF}" type="sibTrans" cxnId="{BD458355-1543-4F55-9662-4AAAA16D4995}">
      <dgm:prSet/>
      <dgm:spPr/>
      <dgm:t>
        <a:bodyPr/>
        <a:lstStyle/>
        <a:p>
          <a:endParaRPr lang="en-US"/>
        </a:p>
      </dgm:t>
    </dgm:pt>
    <dgm:pt modelId="{79C8B277-BEBF-4079-9386-65A5456A00AB}">
      <dgm:prSet phldrT="[Text]" custT="1"/>
      <dgm:spPr>
        <a:ln>
          <a:solidFill>
            <a:srgbClr val="0070C0"/>
          </a:solidFill>
        </a:ln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Annual </a:t>
          </a:r>
          <a:r>
            <a:rPr lang="en-US" sz="2400" u="sng" dirty="0" smtClean="0">
              <a:solidFill>
                <a:schemeClr val="tx1"/>
              </a:solidFill>
            </a:rPr>
            <a:t>independent </a:t>
          </a:r>
          <a:r>
            <a:rPr lang="en-US" sz="2400" dirty="0" smtClean="0">
              <a:solidFill>
                <a:schemeClr val="tx1"/>
              </a:solidFill>
            </a:rPr>
            <a:t>assessment </a:t>
          </a:r>
          <a:r>
            <a:rPr lang="en-US" sz="2400" dirty="0" smtClean="0"/>
            <a:t>examining quality of health facility data for annual health sector planning &amp; program monitoring</a:t>
          </a:r>
          <a:endParaRPr lang="en-US" sz="2400" dirty="0"/>
        </a:p>
      </dgm:t>
    </dgm:pt>
    <dgm:pt modelId="{95B4A44D-4956-4264-91F7-84687A18A518}" type="parTrans" cxnId="{76A4D035-86A5-464D-B485-34064B171EFD}">
      <dgm:prSet/>
      <dgm:spPr/>
      <dgm:t>
        <a:bodyPr/>
        <a:lstStyle/>
        <a:p>
          <a:endParaRPr lang="en-US"/>
        </a:p>
      </dgm:t>
    </dgm:pt>
    <dgm:pt modelId="{5DC7D198-4871-4A7F-9B79-2BDEA328AF0A}" type="sibTrans" cxnId="{76A4D035-86A5-464D-B485-34064B171EFD}">
      <dgm:prSet/>
      <dgm:spPr/>
      <dgm:t>
        <a:bodyPr/>
        <a:lstStyle/>
        <a:p>
          <a:endParaRPr lang="en-US"/>
        </a:p>
      </dgm:t>
    </dgm:pt>
    <dgm:pt modelId="{7A5441B2-B380-4AD7-8C1F-DED5CBB39053}">
      <dgm:prSet phldrT="[Text]" custT="1"/>
      <dgm:spPr>
        <a:ln>
          <a:solidFill>
            <a:srgbClr val="0070C0"/>
          </a:solidFill>
        </a:ln>
      </dgm:spPr>
      <dgm:t>
        <a:bodyPr/>
        <a:lstStyle/>
        <a:p>
          <a:r>
            <a:rPr lang="en-US" sz="2400" dirty="0" smtClean="0">
              <a:solidFill>
                <a:schemeClr val="tx1"/>
              </a:solidFill>
            </a:rPr>
            <a:t>In-depth reviews of data </a:t>
          </a:r>
          <a:r>
            <a:rPr lang="en-US" sz="2400" dirty="0" smtClean="0"/>
            <a:t>quality that focus on single disease/program area that are conducted periodically (3-5 years)</a:t>
          </a:r>
          <a:endParaRPr lang="en-US" sz="2400" dirty="0"/>
        </a:p>
      </dgm:t>
    </dgm:pt>
    <dgm:pt modelId="{FE93C25B-B1F1-435E-AD8A-53D63AAAC5BC}" type="parTrans" cxnId="{A24ED7C7-4875-41BB-B0D9-F2747FB4B8B8}">
      <dgm:prSet/>
      <dgm:spPr/>
      <dgm:t>
        <a:bodyPr/>
        <a:lstStyle/>
        <a:p>
          <a:endParaRPr lang="en-US"/>
        </a:p>
      </dgm:t>
    </dgm:pt>
    <dgm:pt modelId="{2EDE6FD1-F0C8-4727-8067-D432FBB8DB9C}" type="sibTrans" cxnId="{A24ED7C7-4875-41BB-B0D9-F2747FB4B8B8}">
      <dgm:prSet/>
      <dgm:spPr/>
      <dgm:t>
        <a:bodyPr/>
        <a:lstStyle/>
        <a:p>
          <a:endParaRPr lang="en-US"/>
        </a:p>
      </dgm:t>
    </dgm:pt>
    <dgm:pt modelId="{EB122732-0709-4C08-80E7-C582E2E15D59}" type="pres">
      <dgm:prSet presAssocID="{D2779521-96F8-4080-B78A-FD6311BAFC5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6B3B37-97E3-4BF2-9C40-CAB3F8CCED51}" type="pres">
      <dgm:prSet presAssocID="{7FC6F22C-5754-4EDA-AD82-A2F29394AA26}" presName="roof" presStyleLbl="dkBgShp" presStyleIdx="0" presStyleCnt="2"/>
      <dgm:spPr/>
      <dgm:t>
        <a:bodyPr/>
        <a:lstStyle/>
        <a:p>
          <a:endParaRPr lang="en-US"/>
        </a:p>
      </dgm:t>
    </dgm:pt>
    <dgm:pt modelId="{2CE86D5E-A6D1-4D4A-844F-F5DD54CE2247}" type="pres">
      <dgm:prSet presAssocID="{7FC6F22C-5754-4EDA-AD82-A2F29394AA26}" presName="pillars" presStyleCnt="0"/>
      <dgm:spPr/>
      <dgm:t>
        <a:bodyPr/>
        <a:lstStyle/>
        <a:p>
          <a:endParaRPr lang="en-US"/>
        </a:p>
      </dgm:t>
    </dgm:pt>
    <dgm:pt modelId="{B9DFE3D2-C03E-4C21-8F59-FBEB91EB6C63}" type="pres">
      <dgm:prSet presAssocID="{7FC6F22C-5754-4EDA-AD82-A2F29394AA26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2DD939-B21E-4981-A6A3-4A9BFAA731AA}" type="pres">
      <dgm:prSet presAssocID="{79C8B277-BEBF-4079-9386-65A5456A00AB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4762EE-FDE4-470F-88F2-1E0FDEC8E085}" type="pres">
      <dgm:prSet presAssocID="{7A5441B2-B380-4AD7-8C1F-DED5CBB39053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95BF5-8BD9-4E01-98EF-A612A68857A9}" type="pres">
      <dgm:prSet presAssocID="{7FC6F22C-5754-4EDA-AD82-A2F29394AA26}" presName="base" presStyleLbl="dkBgShp" presStyleIdx="1" presStyleCnt="2"/>
      <dgm:spPr>
        <a:solidFill>
          <a:srgbClr val="4F81BD"/>
        </a:solidFill>
      </dgm:spPr>
      <dgm:t>
        <a:bodyPr/>
        <a:lstStyle/>
        <a:p>
          <a:endParaRPr lang="en-US"/>
        </a:p>
      </dgm:t>
    </dgm:pt>
  </dgm:ptLst>
  <dgm:cxnLst>
    <dgm:cxn modelId="{74E59EC9-F948-4B3F-9DAA-465ACF7AF483}" type="presOf" srcId="{7A5441B2-B380-4AD7-8C1F-DED5CBB39053}" destId="{1F4762EE-FDE4-470F-88F2-1E0FDEC8E085}" srcOrd="0" destOrd="0" presId="urn:microsoft.com/office/officeart/2005/8/layout/hList3"/>
    <dgm:cxn modelId="{BD458355-1543-4F55-9662-4AAAA16D4995}" srcId="{7FC6F22C-5754-4EDA-AD82-A2F29394AA26}" destId="{A4EC30EB-B47A-4D4F-9A4E-9504A9DEC7D0}" srcOrd="0" destOrd="0" parTransId="{0DEBBACE-6192-420E-A354-F738EF5D63D9}" sibTransId="{3B144B76-8534-4BA7-846E-3A5942AA38BF}"/>
    <dgm:cxn modelId="{A935D100-E217-4E3D-82BE-1CFDE567A25D}" type="presOf" srcId="{A4EC30EB-B47A-4D4F-9A4E-9504A9DEC7D0}" destId="{B9DFE3D2-C03E-4C21-8F59-FBEB91EB6C63}" srcOrd="0" destOrd="0" presId="urn:microsoft.com/office/officeart/2005/8/layout/hList3"/>
    <dgm:cxn modelId="{69651CA1-E04C-4693-890F-639587167384}" type="presOf" srcId="{D2779521-96F8-4080-B78A-FD6311BAFC51}" destId="{EB122732-0709-4C08-80E7-C582E2E15D59}" srcOrd="0" destOrd="0" presId="urn:microsoft.com/office/officeart/2005/8/layout/hList3"/>
    <dgm:cxn modelId="{B301DE0D-85A7-49DF-BA21-FB246B4999F0}" srcId="{D2779521-96F8-4080-B78A-FD6311BAFC51}" destId="{7FC6F22C-5754-4EDA-AD82-A2F29394AA26}" srcOrd="0" destOrd="0" parTransId="{D6AB8319-E06A-4EEF-901B-3B1BEB87974C}" sibTransId="{4AD5B184-3000-45AA-B945-18F1182E2443}"/>
    <dgm:cxn modelId="{515DD819-EEF3-4932-8D2D-3C1D9824751C}" type="presOf" srcId="{7FC6F22C-5754-4EDA-AD82-A2F29394AA26}" destId="{746B3B37-97E3-4BF2-9C40-CAB3F8CCED51}" srcOrd="0" destOrd="0" presId="urn:microsoft.com/office/officeart/2005/8/layout/hList3"/>
    <dgm:cxn modelId="{76A4D035-86A5-464D-B485-34064B171EFD}" srcId="{7FC6F22C-5754-4EDA-AD82-A2F29394AA26}" destId="{79C8B277-BEBF-4079-9386-65A5456A00AB}" srcOrd="1" destOrd="0" parTransId="{95B4A44D-4956-4264-91F7-84687A18A518}" sibTransId="{5DC7D198-4871-4A7F-9B79-2BDEA328AF0A}"/>
    <dgm:cxn modelId="{BB3CC762-C7AF-4A68-9278-267022CFAEB5}" type="presOf" srcId="{79C8B277-BEBF-4079-9386-65A5456A00AB}" destId="{0A2DD939-B21E-4981-A6A3-4A9BFAA731AA}" srcOrd="0" destOrd="0" presId="urn:microsoft.com/office/officeart/2005/8/layout/hList3"/>
    <dgm:cxn modelId="{A24ED7C7-4875-41BB-B0D9-F2747FB4B8B8}" srcId="{7FC6F22C-5754-4EDA-AD82-A2F29394AA26}" destId="{7A5441B2-B380-4AD7-8C1F-DED5CBB39053}" srcOrd="2" destOrd="0" parTransId="{FE93C25B-B1F1-435E-AD8A-53D63AAAC5BC}" sibTransId="{2EDE6FD1-F0C8-4727-8067-D432FBB8DB9C}"/>
    <dgm:cxn modelId="{17497D8C-A1D6-4E9B-9B4C-AF60DDD3C3D9}" type="presParOf" srcId="{EB122732-0709-4C08-80E7-C582E2E15D59}" destId="{746B3B37-97E3-4BF2-9C40-CAB3F8CCED51}" srcOrd="0" destOrd="0" presId="urn:microsoft.com/office/officeart/2005/8/layout/hList3"/>
    <dgm:cxn modelId="{2C7E7513-AC56-401C-A2C5-6D7AAB474D5A}" type="presParOf" srcId="{EB122732-0709-4C08-80E7-C582E2E15D59}" destId="{2CE86D5E-A6D1-4D4A-844F-F5DD54CE2247}" srcOrd="1" destOrd="0" presId="urn:microsoft.com/office/officeart/2005/8/layout/hList3"/>
    <dgm:cxn modelId="{C095A8BA-3A9B-41C2-AF98-26893757E18A}" type="presParOf" srcId="{2CE86D5E-A6D1-4D4A-844F-F5DD54CE2247}" destId="{B9DFE3D2-C03E-4C21-8F59-FBEB91EB6C63}" srcOrd="0" destOrd="0" presId="urn:microsoft.com/office/officeart/2005/8/layout/hList3"/>
    <dgm:cxn modelId="{DB9D1416-25FB-43B8-9B53-4D3EA5DD0641}" type="presParOf" srcId="{2CE86D5E-A6D1-4D4A-844F-F5DD54CE2247}" destId="{0A2DD939-B21E-4981-A6A3-4A9BFAA731AA}" srcOrd="1" destOrd="0" presId="urn:microsoft.com/office/officeart/2005/8/layout/hList3"/>
    <dgm:cxn modelId="{F75A0319-49E6-4EF7-ACE2-1E0A08BEC613}" type="presParOf" srcId="{2CE86D5E-A6D1-4D4A-844F-F5DD54CE2247}" destId="{1F4762EE-FDE4-470F-88F2-1E0FDEC8E085}" srcOrd="2" destOrd="0" presId="urn:microsoft.com/office/officeart/2005/8/layout/hList3"/>
    <dgm:cxn modelId="{BCFA5786-A2CB-4499-872F-C34F5C7D59BD}" type="presParOf" srcId="{EB122732-0709-4C08-80E7-C582E2E15D59}" destId="{93195BF5-8BD9-4E01-98EF-A612A68857A9}" srcOrd="2" destOrd="0" presId="urn:microsoft.com/office/officeart/2005/8/layout/hList3"/>
  </dgm:cxnLst>
  <dgm:bg/>
  <dgm:whole>
    <a:ln w="28575">
      <a:solidFill>
        <a:srgbClr val="0070C0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6B3B37-97E3-4BF2-9C40-CAB3F8CCED51}">
      <dsp:nvSpPr>
        <dsp:cNvPr id="0" name=""/>
        <dsp:cNvSpPr/>
      </dsp:nvSpPr>
      <dsp:spPr>
        <a:xfrm>
          <a:off x="0" y="0"/>
          <a:ext cx="9780926" cy="1424400"/>
        </a:xfrm>
        <a:prstGeom prst="rect">
          <a:avLst/>
        </a:prstGeom>
        <a:solidFill>
          <a:srgbClr val="4F81BD"/>
        </a:solidFill>
        <a:ln w="19050">
          <a:solidFill>
            <a:srgbClr val="0070C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Multipronged approach to assessing data quality from health facilities</a:t>
          </a:r>
          <a:endParaRPr lang="en-US" sz="2800" kern="1200" dirty="0"/>
        </a:p>
      </dsp:txBody>
      <dsp:txXfrm>
        <a:off x="0" y="0"/>
        <a:ext cx="9780926" cy="1424400"/>
      </dsp:txXfrm>
    </dsp:sp>
    <dsp:sp modelId="{B9DFE3D2-C03E-4C21-8F59-FBEB91EB6C63}">
      <dsp:nvSpPr>
        <dsp:cNvPr id="0" name=""/>
        <dsp:cNvSpPr/>
      </dsp:nvSpPr>
      <dsp:spPr>
        <a:xfrm>
          <a:off x="4775" y="1424400"/>
          <a:ext cx="3257124" cy="29912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Routine &amp; regular reviews (e.g., monthly) of data quality that are </a:t>
          </a:r>
          <a:r>
            <a:rPr lang="en-US" sz="2400" kern="1200" dirty="0" smtClean="0"/>
            <a:t>built into a system of checks &amp; part of supportive supervision and feedback</a:t>
          </a:r>
          <a:endParaRPr lang="en-US" sz="2400" kern="1200" dirty="0"/>
        </a:p>
      </dsp:txBody>
      <dsp:txXfrm>
        <a:off x="4775" y="1424400"/>
        <a:ext cx="3257124" cy="2991240"/>
      </dsp:txXfrm>
    </dsp:sp>
    <dsp:sp modelId="{0A2DD939-B21E-4981-A6A3-4A9BFAA731AA}">
      <dsp:nvSpPr>
        <dsp:cNvPr id="0" name=""/>
        <dsp:cNvSpPr/>
      </dsp:nvSpPr>
      <dsp:spPr>
        <a:xfrm>
          <a:off x="3261900" y="1424400"/>
          <a:ext cx="3257124" cy="29912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Annual </a:t>
          </a:r>
          <a:r>
            <a:rPr lang="en-US" sz="2400" u="sng" kern="1200" dirty="0" smtClean="0">
              <a:solidFill>
                <a:schemeClr val="tx1"/>
              </a:solidFill>
            </a:rPr>
            <a:t>independent </a:t>
          </a:r>
          <a:r>
            <a:rPr lang="en-US" sz="2400" kern="1200" dirty="0" smtClean="0">
              <a:solidFill>
                <a:schemeClr val="tx1"/>
              </a:solidFill>
            </a:rPr>
            <a:t>assessment </a:t>
          </a:r>
          <a:r>
            <a:rPr lang="en-US" sz="2400" kern="1200" dirty="0" smtClean="0"/>
            <a:t>examining quality of health facility data for annual health sector planning &amp; program monitoring</a:t>
          </a:r>
          <a:endParaRPr lang="en-US" sz="2400" kern="1200" dirty="0"/>
        </a:p>
      </dsp:txBody>
      <dsp:txXfrm>
        <a:off x="3261900" y="1424400"/>
        <a:ext cx="3257124" cy="2991240"/>
      </dsp:txXfrm>
    </dsp:sp>
    <dsp:sp modelId="{1F4762EE-FDE4-470F-88F2-1E0FDEC8E085}">
      <dsp:nvSpPr>
        <dsp:cNvPr id="0" name=""/>
        <dsp:cNvSpPr/>
      </dsp:nvSpPr>
      <dsp:spPr>
        <a:xfrm>
          <a:off x="6519025" y="1424400"/>
          <a:ext cx="3257124" cy="29912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tx1"/>
              </a:solidFill>
            </a:rPr>
            <a:t>In-depth reviews of data </a:t>
          </a:r>
          <a:r>
            <a:rPr lang="en-US" sz="2400" kern="1200" dirty="0" smtClean="0"/>
            <a:t>quality that focus on single disease/program area that are conducted periodically (3-5 years)</a:t>
          </a:r>
          <a:endParaRPr lang="en-US" sz="2400" kern="1200" dirty="0"/>
        </a:p>
      </dsp:txBody>
      <dsp:txXfrm>
        <a:off x="6519025" y="1424400"/>
        <a:ext cx="3257124" cy="2991240"/>
      </dsp:txXfrm>
    </dsp:sp>
    <dsp:sp modelId="{93195BF5-8BD9-4E01-98EF-A612A68857A9}">
      <dsp:nvSpPr>
        <dsp:cNvPr id="0" name=""/>
        <dsp:cNvSpPr/>
      </dsp:nvSpPr>
      <dsp:spPr>
        <a:xfrm>
          <a:off x="0" y="4415640"/>
          <a:ext cx="9780926" cy="332360"/>
        </a:xfrm>
        <a:prstGeom prst="rect">
          <a:avLst/>
        </a:prstGeom>
        <a:solidFill>
          <a:srgbClr val="4F81B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409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697432" y="7382431"/>
            <a:ext cx="4358640" cy="3886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27868" indent="-27994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21353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69272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17191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465109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13028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360947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08866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fld id="{B9C85C19-8C93-498E-9CF3-E2F7E3B7EBA8}" type="slidenum">
              <a:rPr lang="en-US" altLang="en-US" smtClean="0"/>
              <a:pPr>
                <a:spcBef>
                  <a:spcPct val="0"/>
                </a:spcBef>
                <a:defRPr/>
              </a:pPr>
              <a:t>10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43250" y="582613"/>
            <a:ext cx="3771900" cy="29146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5840" y="3691890"/>
            <a:ext cx="8046720" cy="349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125000"/>
              <a:buFont typeface="Arial" panose="020B0604020202020204" pitchFamily="34" charset="0"/>
              <a:buNone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Describe</a:t>
            </a:r>
            <a:r>
              <a:rPr lang="en-US" altLang="en-US" baseline="0" dirty="0" smtClean="0">
                <a:latin typeface="Arial" pitchFamily="34" charset="0"/>
                <a:cs typeface="Arial" pitchFamily="34" charset="0"/>
              </a:rPr>
              <a:t> the two data quality assurance methods.</a:t>
            </a:r>
            <a:endParaRPr lang="en-US" alt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2407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696573" y="7382187"/>
            <a:ext cx="4359551" cy="388886"/>
          </a:xfrm>
          <a:prstGeom prst="rect">
            <a:avLst/>
          </a:prstGeom>
          <a:noFill/>
        </p:spPr>
        <p:txBody>
          <a:bodyPr/>
          <a:lstStyle>
            <a:lvl1pPr defTabSz="93186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186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41E2A7-0550-49C4-A407-076A506E0EB5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146425" y="585788"/>
            <a:ext cx="3767138" cy="2911475"/>
          </a:xfrm>
          <a:prstGeom prst="rect">
            <a:avLst/>
          </a:prstGeo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4475" y="3691094"/>
            <a:ext cx="8049453" cy="3498642"/>
          </a:xfrm>
          <a:prstGeom prst="rect">
            <a:avLst/>
          </a:prstGeom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2034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xfrm>
            <a:off x="1004931" y="3691360"/>
            <a:ext cx="8048539" cy="349784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5697638" y="7382720"/>
            <a:ext cx="4358489" cy="38835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D42A605E-CCDA-4911-B863-6A98B8C7C850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18251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5863" y="696913"/>
            <a:ext cx="4511675" cy="34861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/>
          <a:lstStyle/>
          <a:p>
            <a:fld id="{9E46DAC6-5992-4D4F-861F-5DD72D6CBE35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55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43250" y="582613"/>
            <a:ext cx="3771900" cy="29146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1005840" y="3691890"/>
            <a:ext cx="8046720" cy="349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5697432" y="7382431"/>
            <a:ext cx="4358640" cy="388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7075" indent="-279400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19188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66863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14538" indent="-223838" defTabSz="9128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717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289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861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43338" indent="-223838" defTabSz="9128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EE56AD4A-38E5-4EAD-B01B-255CA3E1CD55}" type="slidenum">
              <a:rPr lang="en-US" altLang="en-US" smtClean="0">
                <a:latin typeface="Arial" pitchFamily="34" charset="0"/>
                <a:cs typeface="Arial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320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60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94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43250" y="582613"/>
            <a:ext cx="3771900" cy="29146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5840" y="3691890"/>
            <a:ext cx="8046720" cy="349758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For additional facilitator’s guidance, see slide 13 in Session 1</a:t>
            </a:r>
          </a:p>
          <a:p>
            <a:pPr>
              <a:defRPr/>
            </a:pPr>
            <a:endParaRPr lang="en-US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en-US" dirty="0" smtClean="0"/>
          </a:p>
          <a:p>
            <a:pPr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5697432" y="7382431"/>
            <a:ext cx="4358640" cy="3886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27868" indent="-27994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19797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67716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15635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463554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11472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359391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07310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fld id="{8E195B44-9E9D-4E08-863A-D805B27516C0}" type="slidenum">
              <a:rPr lang="en-US" altLang="en-US" smtClean="0"/>
              <a:pPr>
                <a:spcBef>
                  <a:spcPct val="0"/>
                </a:spcBef>
                <a:defRPr/>
              </a:pPr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25428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Need to emphasize that</a:t>
            </a:r>
            <a:r>
              <a:rPr lang="en-GB" baseline="0" dirty="0" smtClean="0"/>
              <a:t> most countries don't have systematic efforts for data quality assurance. This makes the process of improving data quality very difficult. For this reason, WHO jointly with partners is recommending a holistic data quality assurance framework. This is discussed in the subsequent slide.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1930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WHO recommends a data quality</a:t>
            </a:r>
            <a:r>
              <a:rPr lang="en-GB" baseline="0" dirty="0" smtClean="0"/>
              <a:t> assurance process that includes routine/regular reviews, annual independent assessment, and in-depth reviews.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476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697432" y="7382431"/>
            <a:ext cx="4358640" cy="3886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27868" indent="-27994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21353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69272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17191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465109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13028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360947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08866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fld id="{B9C85C19-8C93-498E-9CF3-E2F7E3B7EBA8}" type="slidenum">
              <a:rPr lang="en-US" altLang="en-US" smtClean="0"/>
              <a:pPr>
                <a:spcBef>
                  <a:spcPct val="0"/>
                </a:spcBef>
                <a:defRPr/>
              </a:pPr>
              <a:t>8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143250" y="582613"/>
            <a:ext cx="3771900" cy="29146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5840" y="3691890"/>
            <a:ext cx="8046720" cy="349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itchFamily="34" charset="0"/>
              </a:rPr>
              <a:t>Functioning information systems</a:t>
            </a:r>
          </a:p>
          <a:p>
            <a:pPr marL="171450" indent="-171450" eaLnBrk="1" hangingPunct="1"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Clear definition of indicators consistently used at all level</a:t>
            </a:r>
          </a:p>
          <a:p>
            <a:pPr marL="171450" indent="-171450" eaLnBrk="1" hangingPunct="1"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Description of specific roles and responsibilities at all levels: for</a:t>
            </a:r>
            <a:r>
              <a:rPr lang="en-US" altLang="en-US" baseline="0" dirty="0" smtClean="0">
                <a:latin typeface="Arial" pitchFamily="34" charset="0"/>
                <a:cs typeface="Arial" pitchFamily="34" charset="0"/>
              </a:rPr>
              <a:t> example,</a:t>
            </a: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 those outlined in any policy or standard operating procedures (SOPs)</a:t>
            </a:r>
          </a:p>
          <a:p>
            <a:pPr marL="171450" indent="-171450" eaLnBrk="1" hangingPunct="1"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Specific reporting timelines</a:t>
            </a:r>
          </a:p>
          <a:p>
            <a:pPr marL="171450" indent="-171450" eaLnBrk="1" hangingPunct="1"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Standard/compatible data collection and reporting forms and tools, with clear instructions</a:t>
            </a:r>
          </a:p>
          <a:p>
            <a:pPr marL="171450" indent="-171450" eaLnBrk="1" hangingPunct="1"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Documented data review procedures to be performed at all levels</a:t>
            </a:r>
          </a:p>
          <a:p>
            <a:pPr marL="171450" indent="-171450" eaLnBrk="1" hangingPunct="1"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Steps for addressing data quality challenges (missing data, double-counting, loss to follow-up)</a:t>
            </a:r>
          </a:p>
          <a:p>
            <a:pPr marL="171450" indent="-171450" eaLnBrk="1" hangingPunct="1">
              <a:spcBef>
                <a:spcPct val="50000"/>
              </a:spcBef>
              <a:spcAft>
                <a:spcPct val="50000"/>
              </a:spcAft>
              <a:buClr>
                <a:schemeClr val="tx2"/>
              </a:buClr>
              <a:buSzPct val="125000"/>
              <a:buFont typeface="Arial" panose="020B0604020202020204" pitchFamily="34" charset="0"/>
              <a:buChar char="•"/>
            </a:pPr>
            <a:r>
              <a:rPr lang="en-US" altLang="en-US" dirty="0" smtClean="0">
                <a:latin typeface="Arial" pitchFamily="34" charset="0"/>
                <a:cs typeface="Arial" pitchFamily="34" charset="0"/>
              </a:rPr>
              <a:t>Storage policy and filing practices that allow retrieval of documents for monitoring and auditing purposes</a:t>
            </a:r>
          </a:p>
        </p:txBody>
      </p:sp>
    </p:spTree>
    <p:extLst>
      <p:ext uri="{BB962C8B-B14F-4D97-AF65-F5344CB8AC3E}">
        <p14:creationId xmlns:p14="http://schemas.microsoft.com/office/powerpoint/2010/main" val="3891240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143250" y="582613"/>
            <a:ext cx="3771900" cy="29146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1005840" y="3691890"/>
            <a:ext cx="8046720" cy="3497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fontAlgn="t"/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5697432" y="7382431"/>
            <a:ext cx="4358640" cy="38862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marL="727868" indent="-27994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marL="1121353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marL="1569272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marL="2017191" indent="-223959" defTabSz="912946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2465109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2913028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3360947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3808866" indent="-223959" defTabSz="91294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defRPr/>
            </a:pPr>
            <a:fld id="{E9427ADE-784D-4632-9F1E-F0712189DE87}" type="slidenum">
              <a:rPr lang="en-US" altLang="en-US" smtClean="0"/>
              <a:pPr>
                <a:spcBef>
                  <a:spcPct val="0"/>
                </a:spcBef>
                <a:defRPr/>
              </a:pPr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1860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6CBDC-5574-4AF2-B3F6-DC75E76270A3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6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08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27880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9801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400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98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1563" y="311256"/>
            <a:ext cx="2133918" cy="59930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318" y="311256"/>
            <a:ext cx="6237605" cy="59930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91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318" y="311256"/>
            <a:ext cx="8539163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16318" y="1813560"/>
            <a:ext cx="8539163" cy="449072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198517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754380" y="622512"/>
            <a:ext cx="8549640" cy="2475653"/>
          </a:xfrm>
        </p:spPr>
        <p:txBody>
          <a:bodyPr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760" y="3486785"/>
            <a:ext cx="7040880" cy="1986280"/>
          </a:xfrm>
        </p:spPr>
        <p:txBody>
          <a:bodyPr/>
          <a:lstStyle>
            <a:lvl1pPr marL="0" indent="0"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2700"/>
            </a:lvl1pPr>
          </a:lstStyle>
          <a:p>
            <a:r>
              <a:rPr lang="en-US"/>
              <a:t>Your Name Here</a:t>
            </a:r>
          </a:p>
          <a:p>
            <a:r>
              <a:rPr lang="en-US"/>
              <a:t>MEASURE Evaluation</a:t>
            </a:r>
          </a:p>
          <a:p>
            <a:r>
              <a:rPr lang="en-US"/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1205782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558" y="25366"/>
            <a:ext cx="8539163" cy="1295400"/>
          </a:xfrm>
        </p:spPr>
        <p:txBody>
          <a:bodyPr/>
          <a:lstStyle>
            <a:lvl1pPr>
              <a:defRPr sz="31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  <a:lvl2pPr>
              <a:defRPr>
                <a:solidFill>
                  <a:schemeClr val="accent3"/>
                </a:solidFill>
              </a:defRPr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3"/>
                </a:solidFill>
              </a:defRPr>
            </a:lvl4pPr>
            <a:lvl5pP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38D68-4484-46D6-82B4-EDC3745B134A}" type="slidenum">
              <a:rPr lang="en-US"/>
              <a:pPr>
                <a:defRPr/>
              </a:pPr>
              <a:t>‹#›</a:t>
            </a:fld>
            <a:endParaRPr lang="en-US" sz="1300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590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839"/>
                </a:moveTo>
                <a:lnTo>
                  <a:pt x="10058400" y="1386839"/>
                </a:lnTo>
                <a:lnTo>
                  <a:pt x="10058400" y="0"/>
                </a:lnTo>
                <a:lnTo>
                  <a:pt x="0" y="0"/>
                </a:lnTo>
                <a:lnTo>
                  <a:pt x="0" y="1386839"/>
                </a:lnTo>
                <a:close/>
              </a:path>
            </a:pathLst>
          </a:custGeom>
          <a:solidFill>
            <a:srgbClr val="B05A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416" y="477976"/>
            <a:ext cx="7950200" cy="430887"/>
          </a:xfrm>
        </p:spPr>
        <p:txBody>
          <a:bodyPr lIns="0" tIns="0" rIns="0" bIns="0"/>
          <a:lstStyle>
            <a:lvl1pPr>
              <a:defRPr sz="2800" b="1" i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0FE3C-4228-4EC9-A579-1D8F895AAFA2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9412" indent="0">
              <a:buNone/>
              <a:defRPr sz="2000"/>
            </a:lvl2pPr>
            <a:lvl3pPr marL="1018824" indent="0">
              <a:buNone/>
              <a:defRPr sz="1800"/>
            </a:lvl3pPr>
            <a:lvl4pPr marL="1528237" indent="0">
              <a:buNone/>
              <a:defRPr sz="1600"/>
            </a:lvl4pPr>
            <a:lvl5pPr marL="2037649" indent="0">
              <a:buNone/>
              <a:defRPr sz="1600"/>
            </a:lvl5pPr>
            <a:lvl6pPr marL="2547061" indent="0">
              <a:buNone/>
              <a:defRPr sz="1600"/>
            </a:lvl6pPr>
            <a:lvl7pPr marL="3056473" indent="0">
              <a:buNone/>
              <a:defRPr sz="1600"/>
            </a:lvl7pPr>
            <a:lvl8pPr marL="3565886" indent="0">
              <a:buNone/>
              <a:defRPr sz="1600"/>
            </a:lvl8pPr>
            <a:lvl9pPr marL="4075298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AA4A1-FBF8-433B-8DE7-678CB8829DA5}" type="slidenum">
              <a:rPr lang="en-US"/>
              <a:pPr>
                <a:defRPr/>
              </a:pPr>
              <a:t>‹#›</a:t>
            </a:fld>
            <a:endParaRPr lang="en-US" sz="1300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12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317" y="1813560"/>
            <a:ext cx="4185762" cy="4490720"/>
          </a:xfrm>
        </p:spPr>
        <p:txBody>
          <a:bodyPr/>
          <a:lstStyle>
            <a:lvl1pPr>
              <a:defRPr sz="3100">
                <a:solidFill>
                  <a:schemeClr val="accent3"/>
                </a:solidFill>
              </a:defRPr>
            </a:lvl1pPr>
            <a:lvl2pPr>
              <a:defRPr sz="2700">
                <a:solidFill>
                  <a:schemeClr val="accent3"/>
                </a:solidFill>
              </a:defRPr>
            </a:lvl2pPr>
            <a:lvl3pPr>
              <a:defRPr sz="2200">
                <a:solidFill>
                  <a:schemeClr val="accent3"/>
                </a:solidFill>
              </a:defRPr>
            </a:lvl3pPr>
            <a:lvl4pPr>
              <a:defRPr sz="2000">
                <a:solidFill>
                  <a:schemeClr val="accent3"/>
                </a:solidFill>
              </a:defRPr>
            </a:lvl4pPr>
            <a:lvl5pPr>
              <a:defRPr sz="2000">
                <a:solidFill>
                  <a:schemeClr val="accent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9720" y="1813560"/>
            <a:ext cx="4185761" cy="4490720"/>
          </a:xfrm>
        </p:spPr>
        <p:txBody>
          <a:bodyPr/>
          <a:lstStyle>
            <a:lvl1pPr>
              <a:defRPr sz="3100">
                <a:solidFill>
                  <a:schemeClr val="accent3"/>
                </a:solidFill>
              </a:defRPr>
            </a:lvl1pPr>
            <a:lvl2pPr>
              <a:defRPr sz="2700">
                <a:solidFill>
                  <a:schemeClr val="accent3"/>
                </a:solidFill>
              </a:defRPr>
            </a:lvl2pPr>
            <a:lvl3pPr>
              <a:defRPr sz="2200">
                <a:solidFill>
                  <a:schemeClr val="accent3"/>
                </a:solidFill>
              </a:defRPr>
            </a:lvl3pPr>
            <a:lvl4pPr>
              <a:defRPr sz="2000">
                <a:solidFill>
                  <a:schemeClr val="accent3"/>
                </a:solidFill>
              </a:defRPr>
            </a:lvl4pPr>
            <a:lvl5pPr>
              <a:defRPr sz="2000">
                <a:solidFill>
                  <a:schemeClr val="accent3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DF677-0DCD-4BCC-BD4F-B4FEB9AFC296}" type="slidenum">
              <a:rPr lang="en-US"/>
              <a:pPr>
                <a:defRPr/>
              </a:pPr>
              <a:t>‹#›</a:t>
            </a:fld>
            <a:endParaRPr lang="en-US" sz="1300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114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81914-994D-419B-94E5-16834589E28C}" type="slidenum">
              <a:rPr lang="en-US"/>
              <a:pPr>
                <a:defRPr/>
              </a:pPr>
              <a:t>‹#›</a:t>
            </a:fld>
            <a:endParaRPr lang="en-US" sz="1300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585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6B060-A106-4873-A2CD-9CF0CE8318DD}" type="slidenum">
              <a:rPr lang="en-US"/>
              <a:pPr>
                <a:defRPr/>
              </a:pPr>
              <a:t>‹#›</a:t>
            </a:fld>
            <a:endParaRPr lang="en-US" sz="1300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1791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844D1-C423-4D84-9B89-46D4144C57A2}" type="slidenum">
              <a:rPr lang="en-US"/>
              <a:pPr>
                <a:defRPr/>
              </a:pPr>
              <a:t>‹#›</a:t>
            </a:fld>
            <a:endParaRPr lang="en-US" sz="1300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487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9E95F-F9B3-4CE8-84FD-919FE70470E5}" type="slidenum">
              <a:rPr lang="en-US"/>
              <a:pPr>
                <a:defRPr/>
              </a:pPr>
              <a:t>‹#›</a:t>
            </a:fld>
            <a:endParaRPr lang="en-US" sz="1300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5324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4D3B1-6311-4C1A-BEA4-9E2FEFD828AD}" type="slidenum">
              <a:rPr lang="en-US"/>
              <a:pPr>
                <a:defRPr/>
              </a:pPr>
              <a:t>‹#›</a:t>
            </a:fld>
            <a:endParaRPr lang="en-US" sz="1300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425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FDAA4-878F-4B82-9B26-9CCEA4CF614C}" type="slidenum">
              <a:rPr lang="en-US"/>
              <a:pPr>
                <a:defRPr/>
              </a:pPr>
              <a:t>‹#›</a:t>
            </a:fld>
            <a:endParaRPr lang="en-US" sz="1300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179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21563" y="311256"/>
            <a:ext cx="2133918" cy="599302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318" y="311256"/>
            <a:ext cx="6237605" cy="59930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3EADF-AE7B-4C9A-8FC9-A8F394AAD02F}" type="slidenum">
              <a:rPr lang="en-US"/>
              <a:pPr>
                <a:defRPr/>
              </a:pPr>
              <a:t>‹#›</a:t>
            </a:fld>
            <a:endParaRPr lang="en-US" sz="1300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71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E7C35-3AC2-45EE-BF92-DD4F9D8C23D0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F6D30-7765-4DFB-B01B-E01B57F7CC70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383791"/>
            <a:ext cx="10058400" cy="5036185"/>
          </a:xfrm>
          <a:custGeom>
            <a:avLst/>
            <a:gdLst/>
            <a:ahLst/>
            <a:cxnLst/>
            <a:rect l="l" t="t" r="r" b="b"/>
            <a:pathLst>
              <a:path w="10058400" h="5036185">
                <a:moveTo>
                  <a:pt x="0" y="5036058"/>
                </a:moveTo>
                <a:lnTo>
                  <a:pt x="10058400" y="5036058"/>
                </a:lnTo>
                <a:lnTo>
                  <a:pt x="10058400" y="0"/>
                </a:lnTo>
                <a:lnTo>
                  <a:pt x="0" y="0"/>
                </a:lnTo>
                <a:lnTo>
                  <a:pt x="0" y="5036058"/>
                </a:lnTo>
                <a:close/>
              </a:path>
            </a:pathLst>
          </a:custGeom>
          <a:solidFill>
            <a:srgbClr val="A7BF3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23" y="0"/>
            <a:ext cx="0" cy="1386840"/>
          </a:xfrm>
          <a:custGeom>
            <a:avLst/>
            <a:gdLst/>
            <a:ahLst/>
            <a:cxnLst/>
            <a:rect l="l" t="t" r="r" b="b"/>
            <a:pathLst>
              <a:path h="1386840">
                <a:moveTo>
                  <a:pt x="0" y="0"/>
                </a:moveTo>
                <a:lnTo>
                  <a:pt x="0" y="1386839"/>
                </a:lnTo>
              </a:path>
            </a:pathLst>
          </a:custGeom>
          <a:ln w="4318">
            <a:solidFill>
              <a:srgbClr val="1E18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0"/>
            <a:ext cx="10058400" cy="1384300"/>
          </a:xfrm>
          <a:custGeom>
            <a:avLst/>
            <a:gdLst/>
            <a:ahLst/>
            <a:cxnLst/>
            <a:rect l="l" t="t" r="r" b="b"/>
            <a:pathLst>
              <a:path w="10058400" h="1384300">
                <a:moveTo>
                  <a:pt x="0" y="1383791"/>
                </a:moveTo>
                <a:lnTo>
                  <a:pt x="10058400" y="1383791"/>
                </a:lnTo>
                <a:lnTo>
                  <a:pt x="10058400" y="0"/>
                </a:lnTo>
                <a:lnTo>
                  <a:pt x="0" y="0"/>
                </a:lnTo>
                <a:lnTo>
                  <a:pt x="0" y="1383791"/>
                </a:lnTo>
                <a:close/>
              </a:path>
            </a:pathLst>
          </a:custGeom>
          <a:solidFill>
            <a:srgbClr val="B05A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C5674-C7C1-48D0-9206-DF28B683DB74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5354320"/>
            <a:ext cx="10058400" cy="241808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882" tIns="50941" rIns="101882" bIns="50941"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mtClean="0">
              <a:solidFill>
                <a:srgbClr val="FFFFFF"/>
              </a:solidFill>
            </a:endParaRPr>
          </a:p>
        </p:txBody>
      </p:sp>
      <p:pic>
        <p:nvPicPr>
          <p:cNvPr id="5" name="Picture 5" descr="Vertical_RGB_6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733" y="6090180"/>
            <a:ext cx="1145540" cy="967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logo_200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88" y="6097377"/>
            <a:ext cx="1005840" cy="9823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1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5490" y="6178339"/>
            <a:ext cx="2998312" cy="101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507" y="6032607"/>
            <a:ext cx="832961" cy="1032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BE0E3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4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754380" y="622512"/>
            <a:ext cx="8549640" cy="2475653"/>
          </a:xfrm>
        </p:spPr>
        <p:txBody>
          <a:bodyPr/>
          <a:lstStyle>
            <a:lvl1pPr algn="ctr">
              <a:defRPr sz="45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760" y="3486785"/>
            <a:ext cx="7040880" cy="1986280"/>
          </a:xfrm>
        </p:spPr>
        <p:txBody>
          <a:bodyPr/>
          <a:lstStyle>
            <a:lvl1pPr marL="0" indent="0" algn="ctr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2700"/>
            </a:lvl1pPr>
          </a:lstStyle>
          <a:p>
            <a:pPr lvl="0"/>
            <a:r>
              <a:rPr lang="en-US" altLang="en-US" noProof="0" smtClean="0"/>
              <a:t>Your Name Here</a:t>
            </a:r>
          </a:p>
          <a:p>
            <a:pPr lvl="0"/>
            <a:r>
              <a:rPr lang="en-US" altLang="en-US" noProof="0" smtClean="0"/>
              <a:t>MEASURE Evaluation</a:t>
            </a:r>
          </a:p>
          <a:p>
            <a:pPr lvl="0"/>
            <a:r>
              <a:rPr lang="en-US" altLang="en-US" noProof="0" smtClean="0"/>
              <a:t>Date Here</a:t>
            </a:r>
          </a:p>
        </p:txBody>
      </p:sp>
    </p:spTree>
    <p:extLst>
      <p:ext uri="{BB962C8B-B14F-4D97-AF65-F5344CB8AC3E}">
        <p14:creationId xmlns:p14="http://schemas.microsoft.com/office/powerpoint/2010/main" val="667680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224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9412" indent="0">
              <a:buNone/>
              <a:defRPr sz="2000"/>
            </a:lvl2pPr>
            <a:lvl3pPr marL="1018824" indent="0">
              <a:buNone/>
              <a:defRPr sz="1800"/>
            </a:lvl3pPr>
            <a:lvl4pPr marL="1528237" indent="0">
              <a:buNone/>
              <a:defRPr sz="1600"/>
            </a:lvl4pPr>
            <a:lvl5pPr marL="2037649" indent="0">
              <a:buNone/>
              <a:defRPr sz="1600"/>
            </a:lvl5pPr>
            <a:lvl6pPr marL="2547061" indent="0">
              <a:buNone/>
              <a:defRPr sz="1600"/>
            </a:lvl6pPr>
            <a:lvl7pPr marL="3056473" indent="0">
              <a:buNone/>
              <a:defRPr sz="1600"/>
            </a:lvl7pPr>
            <a:lvl8pPr marL="3565886" indent="0">
              <a:buNone/>
              <a:defRPr sz="1600"/>
            </a:lvl8pPr>
            <a:lvl9pPr marL="4075298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258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317" y="1813560"/>
            <a:ext cx="4185762" cy="44907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9720" y="1813560"/>
            <a:ext cx="4185761" cy="449072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72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54100" y="809711"/>
            <a:ext cx="795020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A09BBB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15060" y="3510998"/>
            <a:ext cx="7828279" cy="21767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E71DE-2EB6-4C4B-B2B7-F9DF119FC1EA}" type="datetime1">
              <a:rPr lang="en-US" smtClean="0"/>
              <a:pPr/>
              <a:t>2/7/2017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33D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16318" y="311256"/>
            <a:ext cx="8539163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318" y="1813560"/>
            <a:ext cx="8539163" cy="449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Line 6"/>
          <p:cNvSpPr>
            <a:spLocks noChangeShapeType="1"/>
          </p:cNvSpPr>
          <p:nvPr/>
        </p:nvSpPr>
        <p:spPr bwMode="auto">
          <a:xfrm>
            <a:off x="1397000" y="7340600"/>
            <a:ext cx="83261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6030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5pPr>
      <a:lvl6pPr marL="509412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6pPr>
      <a:lvl7pPr marL="1018824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7pPr>
      <a:lvl8pPr marL="1528237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8pPr>
      <a:lvl9pPr marL="2037649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pitchFamily="34" charset="0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700">
          <a:solidFill>
            <a:schemeClr val="tx1"/>
          </a:solidFill>
          <a:latin typeface="+mn-lt"/>
        </a:defRPr>
      </a:lvl2pPr>
      <a:lvl3pPr marL="1273531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3pPr>
      <a:lvl4pPr marL="1782943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4pPr>
      <a:lvl5pPr marL="2292355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5pPr>
      <a:lvl6pPr marL="2801767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6pPr>
      <a:lvl7pPr marL="3311180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7pPr>
      <a:lvl8pPr marL="3820592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8pPr>
      <a:lvl9pPr marL="4330004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16318" y="311256"/>
            <a:ext cx="853916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318" y="1813560"/>
            <a:ext cx="8539163" cy="449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1460" y="6941185"/>
            <a:ext cx="117348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969696"/>
                </a:solidFill>
                <a:latin typeface="Arial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6ADA3B-98C4-49CA-BB45-038D57C7602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300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4380" y="6908800"/>
            <a:ext cx="46101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>
              <a:defRPr sz="1300" b="1">
                <a:solidFill>
                  <a:srgbClr val="969696"/>
                </a:solidFill>
                <a:latin typeface="Arial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0" y="0"/>
            <a:ext cx="10058400" cy="129540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101882" tIns="50941" rIns="101882" bIns="50941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5518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ITC Avant Garde Std B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ITC Avant Garde Std B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ITC Avant Garde Std B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ITC Avant Garde Std Bk" pitchFamily="34" charset="0"/>
        </a:defRPr>
      </a:lvl5pPr>
      <a:lvl6pPr marL="509412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1018824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528237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2037649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700">
          <a:solidFill>
            <a:schemeClr val="tx1"/>
          </a:solidFill>
          <a:latin typeface="+mn-lt"/>
        </a:defRPr>
      </a:lvl2pPr>
      <a:lvl3pPr marL="1273531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3pPr>
      <a:lvl4pPr marL="1782943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4pPr>
      <a:lvl5pPr marL="2292355" indent="-254706" algn="l" rtl="0" eaLnBrk="0" fontAlgn="base" hangingPunct="0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5pPr>
      <a:lvl6pPr marL="2801767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6pPr>
      <a:lvl7pPr marL="3311180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7pPr>
      <a:lvl8pPr marL="3820592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8pPr>
      <a:lvl9pPr marL="4330004" indent="-254706" algn="l" rtl="0" fontAlgn="base">
        <a:spcBef>
          <a:spcPct val="20000"/>
        </a:spcBef>
        <a:spcAft>
          <a:spcPct val="20000"/>
        </a:spcAft>
        <a:buClr>
          <a:schemeClr val="hlink"/>
        </a:buClr>
        <a:buFont typeface="Wingdings" pitchFamily="2" charset="2"/>
        <a:buChar char="§"/>
        <a:defRPr sz="2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" y="0"/>
            <a:ext cx="10058401" cy="13995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89" cy="3841674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16890" y="19256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796290" y="1838163"/>
            <a:ext cx="8846503" cy="83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MODULE </a:t>
            </a:r>
            <a:r>
              <a:rPr lang="en-US" altLang="en-US" sz="242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4:</a:t>
            </a:r>
            <a:endParaRPr lang="en-US" altLang="en-US" sz="242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altLang="en-US" sz="24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RHIS Data Quality</a:t>
            </a:r>
            <a:endParaRPr lang="en-US" altLang="en-US" sz="242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804545" y="3265414"/>
            <a:ext cx="8848248" cy="107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SESSION </a:t>
            </a:r>
            <a:r>
              <a:rPr lang="en-US" altLang="en-US" sz="242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3:</a:t>
            </a:r>
            <a:endParaRPr lang="en-US" altLang="en-US" sz="242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altLang="en-US" sz="396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Data Quality Assurance</a:t>
            </a:r>
            <a:endParaRPr lang="en-US" altLang="en-US" sz="22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-1791653" y="3884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 dirty="0">
              <a:solidFill>
                <a:schemeClr val="bg1"/>
              </a:solidFill>
            </a:endParaRPr>
          </a:p>
          <a:p>
            <a:pPr algn="r"/>
            <a:r>
              <a:rPr lang="en-US" altLang="en-US" sz="209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4"/>
          <a:stretch/>
        </p:blipFill>
        <p:spPr bwMode="auto">
          <a:xfrm>
            <a:off x="-14289" y="5144696"/>
            <a:ext cx="1005744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794545" y="4468627"/>
            <a:ext cx="564999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The complete RHIS curriculum is available here: </a:t>
            </a: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https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://www.measureevaluation.org/our-work/ routine-health-information-systems/</a:t>
            </a:r>
            <a:r>
              <a:rPr lang="en-US" altLang="en-US" sz="9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rhis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-curriculum </a:t>
            </a:r>
          </a:p>
          <a:p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145022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152400" y="1752600"/>
            <a:ext cx="9677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defTabSz="912813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09412" indent="-509412" eaLnBrk="1" hangingPunct="1">
              <a:lnSpc>
                <a:spcPct val="150000"/>
              </a:lnSpc>
              <a:spcBef>
                <a:spcPts val="669"/>
              </a:spcBef>
              <a:buClr>
                <a:schemeClr val="tx1">
                  <a:lumMod val="65000"/>
                  <a:lumOff val="35000"/>
                </a:schemeClr>
              </a:buClr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Supportive supervision/self-assessments</a:t>
            </a:r>
          </a:p>
          <a:p>
            <a:pPr marL="509412" indent="-509412" eaLnBrk="1" hangingPunct="1">
              <a:lnSpc>
                <a:spcPct val="150000"/>
              </a:lnSpc>
              <a:spcBef>
                <a:spcPts val="669"/>
              </a:spcBef>
              <a:buClr>
                <a:schemeClr val="tx1">
                  <a:lumMod val="65000"/>
                  <a:lumOff val="35000"/>
                </a:schemeClr>
              </a:buClr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Independent assessments/audits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cs typeface="Arial" charset="0"/>
            </a:endParaRP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502761" y="457200"/>
            <a:ext cx="9784239" cy="430887"/>
          </a:xfrm>
        </p:spPr>
        <p:txBody>
          <a:bodyPr/>
          <a:lstStyle/>
          <a:p>
            <a:pPr algn="l" eaLnBrk="1" hangingPunct="1"/>
            <a:r>
              <a:rPr lang="en-US" altLang="en-US" dirty="0" smtClean="0"/>
              <a:t>Data Quality Assurance Methods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311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533400" y="1452539"/>
            <a:ext cx="4267200" cy="757261"/>
          </a:xfrm>
          <a:prstGeom prst="rect">
            <a:avLst/>
          </a:prstGeom>
          <a:solidFill>
            <a:srgbClr val="B05A2A"/>
          </a:solidFill>
          <a:ln>
            <a:noFill/>
          </a:ln>
          <a:effectLst/>
          <a:extLst/>
        </p:spPr>
        <p:txBody>
          <a:bodyPr lIns="101882" tIns="50941" rIns="101882" bIns="50941" anchor="ctr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Independent assessments/auditing </a:t>
            </a:r>
            <a:endParaRPr lang="en-US" altLang="en-US" sz="24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533400" y="2487453"/>
            <a:ext cx="4267200" cy="4940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/>
          <a:lstStyle>
            <a:lvl1pPr marL="355600" indent="-355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Driven externally, often </a:t>
            </a:r>
            <a:r>
              <a:rPr lang="en-US" altLang="en-US" sz="2400" dirty="0">
                <a:latin typeface="Century Gothic" panose="020B0502020202020204" pitchFamily="34" charset="0"/>
                <a:cs typeface="Arial" charset="0"/>
              </a:rPr>
              <a:t>by funding </a:t>
            </a: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agency</a:t>
            </a:r>
          </a:p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Standard and structured</a:t>
            </a:r>
            <a:endParaRPr lang="en-US" altLang="en-US" sz="2400" dirty="0">
              <a:latin typeface="Century Gothic" panose="020B0502020202020204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Conducted </a:t>
            </a:r>
            <a:r>
              <a:rPr lang="en-US" altLang="en-US" sz="2400" dirty="0">
                <a:latin typeface="Century Gothic" panose="020B0502020202020204" pitchFamily="34" charset="0"/>
                <a:cs typeface="Arial" charset="0"/>
              </a:rPr>
              <a:t>by external audit </a:t>
            </a: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team</a:t>
            </a:r>
          </a:p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Capacity-building is not primary objective</a:t>
            </a:r>
            <a:endParaRPr lang="en-US" altLang="en-US" sz="2400" dirty="0">
              <a:latin typeface="Century Gothic" panose="020B0502020202020204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Results often not translated into data improvement</a:t>
            </a:r>
            <a:endParaRPr lang="en-US" altLang="en-US" sz="2400" dirty="0">
              <a:latin typeface="Century Gothic" panose="020B0502020202020204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endParaRPr lang="en-US" altLang="en-US" dirty="0">
              <a:cs typeface="Arial" charset="0"/>
            </a:endParaRPr>
          </a:p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endParaRPr lang="en-US" altLang="en-US" dirty="0">
              <a:cs typeface="Arial" charset="0"/>
            </a:endParaRPr>
          </a:p>
        </p:txBody>
      </p:sp>
      <p:sp>
        <p:nvSpPr>
          <p:cNvPr id="7173" name="Rectangle 7"/>
          <p:cNvSpPr>
            <a:spLocks noChangeArrowheads="1"/>
          </p:cNvSpPr>
          <p:nvPr/>
        </p:nvSpPr>
        <p:spPr bwMode="auto">
          <a:xfrm>
            <a:off x="5192478" y="1447800"/>
            <a:ext cx="4648200" cy="762000"/>
          </a:xfrm>
          <a:prstGeom prst="rect">
            <a:avLst/>
          </a:prstGeom>
          <a:solidFill>
            <a:srgbClr val="B05A2A"/>
          </a:solidFill>
          <a:ln>
            <a:noFill/>
          </a:ln>
          <a:effectLst/>
          <a:extLst/>
        </p:spPr>
        <p:txBody>
          <a:bodyPr lIns="101882" tIns="50941" rIns="101882" bIns="50941" anchor="ctr"/>
          <a:lstStyle>
            <a:lvl1pPr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Supportive supervision/self-assessment </a:t>
            </a:r>
            <a:endParaRPr lang="en-US" altLang="en-US" sz="24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5199328" y="2339234"/>
            <a:ext cx="4859072" cy="5089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1882" tIns="50941" rIns="101882" bIns="50941"/>
          <a:lstStyle>
            <a:lvl1pPr marL="355600" indent="-355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Driven internally</a:t>
            </a:r>
          </a:p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Flexible </a:t>
            </a:r>
          </a:p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Conducted by program or district managers using its M&amp;E system</a:t>
            </a:r>
          </a:p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Encourages dialogue to set data-quality improvement priorities</a:t>
            </a:r>
            <a:endParaRPr lang="en-US" altLang="en-US" sz="2400" dirty="0">
              <a:latin typeface="Century Gothic" panose="020B0502020202020204" pitchFamily="34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spcAft>
                <a:spcPts val="960"/>
              </a:spcAft>
              <a:buClr>
                <a:srgbClr val="FF3300"/>
              </a:buClr>
              <a:buFont typeface="Wingdings" pitchFamily="2" charset="2"/>
              <a:buChar char="è"/>
            </a:pPr>
            <a:r>
              <a:rPr lang="en-US" altLang="en-US" sz="2400" dirty="0" smtClean="0">
                <a:latin typeface="Century Gothic" panose="020B0502020202020204" pitchFamily="34" charset="0"/>
                <a:cs typeface="Arial" charset="0"/>
              </a:rPr>
              <a:t>Objective is to develop actions that will strengthen program</a:t>
            </a:r>
            <a:endParaRPr lang="en-US" altLang="en-US" sz="2400" dirty="0">
              <a:latin typeface="Century Gothic" panose="020B0502020202020204" pitchFamily="34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228600"/>
            <a:ext cx="10058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Distinctions between Independent Assessment and Supportive Supervision Approaches</a:t>
            </a:r>
            <a:endParaRPr lang="en-US" sz="28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80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93738" y="457200"/>
            <a:ext cx="7950200" cy="430887"/>
          </a:xfrm>
        </p:spPr>
        <p:txBody>
          <a:bodyPr/>
          <a:lstStyle/>
          <a:p>
            <a:r>
              <a:rPr lang="en-US" altLang="en-US" dirty="0" smtClean="0"/>
              <a:t>Final Thoughts on Data Quality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133600"/>
            <a:ext cx="8828995" cy="992257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latin typeface="Century Gothic" charset="0"/>
                <a:ea typeface="Century Gothic" charset="0"/>
                <a:cs typeface="Century Gothic" charset="0"/>
              </a:rPr>
              <a:t>Data Quality</a:t>
            </a:r>
            <a:endParaRPr lang="en-US" sz="28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1" y="3200400"/>
            <a:ext cx="6037912" cy="992257"/>
          </a:xfrm>
          <a:prstGeom prst="rect">
            <a:avLst/>
          </a:prstGeom>
          <a:solidFill>
            <a:srgbClr val="DBA5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 smtClean="0">
                <a:latin typeface="Century Gothic" charset="0"/>
                <a:ea typeface="Century Gothic" charset="0"/>
                <a:cs typeface="Century Gothic" charset="0"/>
              </a:rPr>
              <a:t>Collect what is needed</a:t>
            </a:r>
            <a:endParaRPr lang="en-US" sz="28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39552" y="3193350"/>
            <a:ext cx="2699043" cy="996080"/>
          </a:xfrm>
          <a:prstGeom prst="rect">
            <a:avLst/>
          </a:prstGeom>
          <a:solidFill>
            <a:srgbClr val="DBA5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000" dirty="0">
                <a:solidFill>
                  <a:schemeClr val="bg2">
                    <a:lumMod val="95000"/>
                    <a:lumOff val="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Make good use of what you collect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1" y="4267200"/>
            <a:ext cx="3232444" cy="1788160"/>
          </a:xfrm>
          <a:prstGeom prst="rect">
            <a:avLst/>
          </a:prstGeom>
          <a:solidFill>
            <a:srgbClr val="1D17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000" dirty="0">
                <a:solidFill>
                  <a:schemeClr val="bg2">
                    <a:lumMod val="95000"/>
                    <a:lumOff val="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Promote data quality so that staff produce accurate, reliable, complete, and on-time data/reports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48469" y="4267200"/>
            <a:ext cx="2699044" cy="1788160"/>
          </a:xfrm>
          <a:prstGeom prst="rect">
            <a:avLst/>
          </a:prstGeom>
          <a:solidFill>
            <a:srgbClr val="1D17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000" dirty="0">
                <a:solidFill>
                  <a:schemeClr val="bg2">
                    <a:lumMod val="95000"/>
                    <a:lumOff val="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Provide feedback on data collected </a:t>
            </a:r>
            <a:r>
              <a:rPr lang="en-US" sz="2000" dirty="0" smtClean="0">
                <a:solidFill>
                  <a:schemeClr val="bg2">
                    <a:lumMod val="95000"/>
                    <a:lumOff val="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and outputs/outcomes</a:t>
            </a:r>
            <a:endParaRPr lang="en-US" sz="2000" dirty="0">
              <a:solidFill>
                <a:schemeClr val="bg2">
                  <a:lumMod val="95000"/>
                  <a:lumOff val="5000"/>
                </a:schemeClr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39552" y="4267200"/>
            <a:ext cx="2699044" cy="1788160"/>
          </a:xfrm>
          <a:prstGeom prst="rect">
            <a:avLst/>
          </a:prstGeom>
          <a:solidFill>
            <a:srgbClr val="1D17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2000" dirty="0">
                <a:solidFill>
                  <a:schemeClr val="bg2">
                    <a:lumMod val="95000"/>
                    <a:lumOff val="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Empower staff </a:t>
            </a:r>
            <a:r>
              <a:rPr lang="en-US" sz="2000" dirty="0" smtClean="0">
                <a:solidFill>
                  <a:schemeClr val="bg2">
                    <a:lumMod val="95000"/>
                    <a:lumOff val="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to collect, verify, </a:t>
            </a:r>
            <a:r>
              <a:rPr lang="en-US" sz="2000" dirty="0">
                <a:solidFill>
                  <a:schemeClr val="bg2">
                    <a:lumMod val="95000"/>
                    <a:lumOff val="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and </a:t>
            </a:r>
            <a:r>
              <a:rPr lang="en-US" sz="2000" dirty="0">
                <a:solidFill>
                  <a:srgbClr val="FFC000"/>
                </a:solidFill>
                <a:latin typeface="Century Gothic" charset="0"/>
                <a:ea typeface="Century Gothic" charset="0"/>
                <a:cs typeface="Century Gothic" charset="0"/>
              </a:rPr>
              <a:t>use</a:t>
            </a:r>
            <a:r>
              <a:rPr lang="en-US" sz="2000" dirty="0">
                <a:solidFill>
                  <a:srgbClr val="C00000"/>
                </a:solidFill>
                <a:latin typeface="Century Gothic" charset="0"/>
                <a:ea typeface="Century Gothic" charset="0"/>
                <a:cs typeface="Century Gothic" charset="0"/>
              </a:rPr>
              <a:t> </a:t>
            </a:r>
            <a:r>
              <a:rPr lang="en-US" sz="2000" dirty="0">
                <a:solidFill>
                  <a:schemeClr val="bg2">
                    <a:lumMod val="95000"/>
                    <a:lumOff val="5000"/>
                  </a:schemeClr>
                </a:solidFill>
                <a:latin typeface="Century Gothic" charset="0"/>
                <a:ea typeface="Century Gothic" charset="0"/>
                <a:cs typeface="Century Gothic" charset="0"/>
              </a:rPr>
              <a:t>data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4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0058400" cy="13995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4289" y="1396048"/>
            <a:ext cx="10072688" cy="3824288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7412" name="TextBox 7"/>
          <p:cNvSpPr txBox="1">
            <a:spLocks noChangeArrowheads="1"/>
          </p:cNvSpPr>
          <p:nvPr/>
        </p:nvSpPr>
        <p:spPr bwMode="auto">
          <a:xfrm>
            <a:off x="-1791653" y="3884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>
              <a:solidFill>
                <a:schemeClr val="bg1"/>
              </a:solidFill>
            </a:endParaRPr>
          </a:p>
          <a:p>
            <a:pPr algn="r"/>
            <a:r>
              <a:rPr lang="en-US" altLang="en-US" sz="209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46932" y="3229610"/>
            <a:ext cx="7466965" cy="15735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375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The views expressed in this presentation do not necessarily reflect the views of USAID or the United States government.</a:t>
            </a:r>
          </a:p>
        </p:txBody>
      </p:sp>
      <p:pic>
        <p:nvPicPr>
          <p:cNvPr id="8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-14288" y="5144696"/>
            <a:ext cx="1007268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516890" y="19256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17525" y="457200"/>
            <a:ext cx="9464675" cy="430887"/>
          </a:xfrm>
        </p:spPr>
        <p:txBody>
          <a:bodyPr/>
          <a:lstStyle/>
          <a:p>
            <a:r>
              <a:rPr lang="en-US" altLang="en-US" dirty="0" smtClean="0"/>
              <a:t>Learning Objectives and Topics Covered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97943"/>
            <a:ext cx="9296400" cy="6217087"/>
          </a:xfrm>
        </p:spPr>
        <p:txBody>
          <a:bodyPr/>
          <a:lstStyle/>
          <a:p>
            <a:pPr eaLnBrk="1" hangingPunct="1">
              <a:spcAft>
                <a:spcPts val="1200"/>
              </a:spcAft>
              <a:defRPr/>
            </a:pPr>
            <a:r>
              <a:rPr lang="en-US" sz="1900" b="1" kern="1200" dirty="0" smtClean="0">
                <a:latin typeface="Century Gothic" panose="020B0502020202020204" pitchFamily="34" charset="0"/>
                <a:cs typeface="Arial" pitchFamily="34" charset="0"/>
              </a:rPr>
              <a:t>Learning Objectives</a:t>
            </a:r>
          </a:p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Define data </a:t>
            </a:r>
            <a:r>
              <a:rPr lang="en-US" sz="1900" kern="1200" dirty="0">
                <a:latin typeface="Century Gothic" panose="020B0502020202020204" pitchFamily="34" charset="0"/>
                <a:cs typeface="Arial" pitchFamily="34" charset="0"/>
              </a:rPr>
              <a:t>quality </a:t>
            </a: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assurance</a:t>
            </a:r>
          </a:p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Understand the importance </a:t>
            </a:r>
            <a:r>
              <a:rPr lang="en-US" sz="1900" kern="1200" dirty="0">
                <a:latin typeface="Century Gothic" panose="020B0502020202020204" pitchFamily="34" charset="0"/>
                <a:cs typeface="Arial" pitchFamily="34" charset="0"/>
              </a:rPr>
              <a:t>of data quality </a:t>
            </a: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assurance</a:t>
            </a:r>
          </a:p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Describe WHO’s data quality </a:t>
            </a:r>
            <a:r>
              <a:rPr lang="en-US" sz="1900" kern="1200" dirty="0" err="1" smtClean="0">
                <a:latin typeface="Century Gothic" panose="020B0502020202020204" pitchFamily="34" charset="0"/>
                <a:cs typeface="Arial" pitchFamily="34" charset="0"/>
              </a:rPr>
              <a:t>review</a:t>
            </a:r>
            <a:r>
              <a:rPr lang="en-US" sz="1900" kern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cs typeface="Arial" pitchFamily="34" charset="0"/>
              </a:rPr>
              <a:t>─</a:t>
            </a:r>
            <a:r>
              <a:rPr lang="en-US" sz="1900" kern="1200" dirty="0" err="1" smtClean="0">
                <a:latin typeface="Century Gothic" panose="020B0502020202020204" pitchFamily="34" charset="0"/>
                <a:cs typeface="Arial" pitchFamily="34" charset="0"/>
              </a:rPr>
              <a:t>a</a:t>
            </a: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 framework for data quality assurance</a:t>
            </a:r>
          </a:p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Understand the roles </a:t>
            </a:r>
            <a:r>
              <a:rPr lang="en-US" sz="1900" kern="1200" dirty="0">
                <a:latin typeface="Century Gothic" panose="020B0502020202020204" pitchFamily="34" charset="0"/>
                <a:cs typeface="Arial" pitchFamily="34" charset="0"/>
              </a:rPr>
              <a:t>and </a:t>
            </a: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responsibilities of health system levels for maintaining </a:t>
            </a:r>
            <a:r>
              <a:rPr lang="en-US" sz="1900" kern="1200" dirty="0">
                <a:latin typeface="Century Gothic" panose="020B0502020202020204" pitchFamily="34" charset="0"/>
                <a:cs typeface="Arial" pitchFamily="34" charset="0"/>
              </a:rPr>
              <a:t>data </a:t>
            </a: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quality</a:t>
            </a:r>
          </a:p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Differentiate between types of tools &amp; methods for measuring </a:t>
            </a:r>
            <a:r>
              <a:rPr lang="en-US" sz="1900" kern="1200" dirty="0">
                <a:latin typeface="Century Gothic" panose="020B0502020202020204" pitchFamily="34" charset="0"/>
                <a:cs typeface="Arial" pitchFamily="34" charset="0"/>
              </a:rPr>
              <a:t>data </a:t>
            </a: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quality</a:t>
            </a:r>
            <a:endParaRPr lang="en-US" sz="1900" kern="1200" dirty="0">
              <a:latin typeface="Century Gothic" panose="020B0502020202020204" pitchFamily="34" charset="0"/>
              <a:cs typeface="Arial" pitchFamily="34" charset="0"/>
            </a:endParaRPr>
          </a:p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Understand how to integrate data </a:t>
            </a:r>
            <a:r>
              <a:rPr lang="en-US" sz="1900" kern="1200" dirty="0">
                <a:latin typeface="Century Gothic" panose="020B0502020202020204" pitchFamily="34" charset="0"/>
                <a:cs typeface="Arial" pitchFamily="34" charset="0"/>
              </a:rPr>
              <a:t>quality </a:t>
            </a: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assurance with routine supportive supervision</a:t>
            </a:r>
            <a:endParaRPr lang="en-US" sz="1900" kern="1200" dirty="0">
              <a:latin typeface="Century Gothic" panose="020B0502020202020204" pitchFamily="34" charset="0"/>
              <a:cs typeface="Arial" pitchFamily="34" charset="0"/>
            </a:endParaRPr>
          </a:p>
          <a:p>
            <a:pPr marL="457200" indent="-45720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Understand the value of monitoring and using data quality assessment results </a:t>
            </a:r>
            <a:r>
              <a:rPr lang="en-US" sz="1900" kern="1200" dirty="0">
                <a:latin typeface="Century Gothic" panose="020B0502020202020204" pitchFamily="34" charset="0"/>
                <a:cs typeface="Arial" pitchFamily="34" charset="0"/>
              </a:rPr>
              <a:t>over </a:t>
            </a:r>
            <a:r>
              <a:rPr lang="en-US" sz="1900" kern="1200" dirty="0" smtClean="0">
                <a:latin typeface="Century Gothic" panose="020B0502020202020204" pitchFamily="34" charset="0"/>
                <a:cs typeface="Arial" pitchFamily="34" charset="0"/>
              </a:rPr>
              <a:t>time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en-US" sz="1900" b="1" kern="1200" dirty="0" smtClean="0">
                <a:latin typeface="Century Gothic" panose="020B0502020202020204" pitchFamily="34" charset="0"/>
                <a:cs typeface="Arial" pitchFamily="34" charset="0"/>
              </a:rPr>
              <a:t>Topics Covered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900" dirty="0">
                <a:latin typeface="Century Gothic" panose="020B0502020202020204" pitchFamily="34" charset="0"/>
              </a:rPr>
              <a:t>Define data-quality assurance</a:t>
            </a:r>
          </a:p>
          <a:p>
            <a:pPr marL="342900" lvl="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900" dirty="0" smtClean="0">
                <a:latin typeface="Century Gothic" panose="020B0502020202020204" pitchFamily="34" charset="0"/>
              </a:rPr>
              <a:t>Understand data-quality </a:t>
            </a:r>
            <a:r>
              <a:rPr lang="en-US" sz="1900" dirty="0">
                <a:latin typeface="Century Gothic" panose="020B0502020202020204" pitchFamily="34" charset="0"/>
              </a:rPr>
              <a:t>assurance responsibilities at different health-management </a:t>
            </a:r>
            <a:r>
              <a:rPr lang="en-US" sz="1900" dirty="0" smtClean="0">
                <a:latin typeface="Century Gothic" panose="020B0502020202020204" pitchFamily="34" charset="0"/>
              </a:rPr>
              <a:t>levels</a:t>
            </a:r>
            <a:endParaRPr lang="en-US" sz="1900" b="1" kern="1200" dirty="0">
              <a:latin typeface="Century Gothic" panose="020B0502020202020204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1828800"/>
            <a:ext cx="92964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Gothic" panose="020B0502020202020204" pitchFamily="34" charset="0"/>
                <a:cs typeface="Arial" pitchFamily="34" charset="0"/>
              </a:rPr>
              <a:t>An </a:t>
            </a:r>
            <a:r>
              <a:rPr lang="en-US" sz="2800" dirty="0">
                <a:latin typeface="Century Gothic" panose="020B0502020202020204" pitchFamily="34" charset="0"/>
                <a:cs typeface="Arial" pitchFamily="34" charset="0"/>
              </a:rPr>
              <a:t>explicit combination of </a:t>
            </a:r>
            <a:r>
              <a:rPr lang="en-US" sz="2800" dirty="0" smtClean="0">
                <a:latin typeface="Century Gothic" panose="020B0502020202020204" pitchFamily="34" charset="0"/>
                <a:cs typeface="Arial" pitchFamily="34" charset="0"/>
              </a:rPr>
              <a:t>methods and </a:t>
            </a:r>
            <a:r>
              <a:rPr lang="en-US" sz="2800" dirty="0">
                <a:latin typeface="Century Gothic" panose="020B0502020202020204" pitchFamily="34" charset="0"/>
                <a:cs typeface="Arial" pitchFamily="34" charset="0"/>
              </a:rPr>
              <a:t>activities </a:t>
            </a:r>
            <a:r>
              <a:rPr lang="en-US" sz="2800" dirty="0" smtClean="0">
                <a:latin typeface="Century Gothic" panose="020B0502020202020204" pitchFamily="34" charset="0"/>
                <a:cs typeface="Arial" pitchFamily="34" charset="0"/>
              </a:rPr>
              <a:t>that are carried out </a:t>
            </a:r>
            <a:r>
              <a:rPr lang="en-US" sz="2800" dirty="0">
                <a:latin typeface="Century Gothic" panose="020B0502020202020204" pitchFamily="34" charset="0"/>
                <a:cs typeface="Arial" pitchFamily="34" charset="0"/>
              </a:rPr>
              <a:t>for the purpose of reaching and maintaining high levels of data </a:t>
            </a:r>
            <a:r>
              <a:rPr lang="en-US" sz="2800" dirty="0" smtClean="0">
                <a:latin typeface="Century Gothic" panose="020B0502020202020204" pitchFamily="34" charset="0"/>
                <a:cs typeface="Arial" pitchFamily="34" charset="0"/>
              </a:rPr>
              <a:t>quality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entury Gothic" panose="020B0502020202020204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Gothic" panose="020B0502020202020204" pitchFamily="34" charset="0"/>
                <a:cs typeface="Arial" pitchFamily="34" charset="0"/>
              </a:rPr>
              <a:t>A critical factor for generating and sustaining high-quality data (accurate, complete, and timely)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latin typeface="Century Gothic" panose="020B0502020202020204" pitchFamily="34" charset="0"/>
              <a:cs typeface="Arial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entury Gothic" panose="020B0502020202020204" pitchFamily="34" charset="0"/>
                <a:cs typeface="Arial" pitchFamily="34" charset="0"/>
              </a:rPr>
              <a:t>A system to ensure that data are collected, maintained, monitored, transformed into useful information, and interpreted in ways that maintain high quality and accuracy for all users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17525" y="457200"/>
            <a:ext cx="9464675" cy="430887"/>
          </a:xfrm>
        </p:spPr>
        <p:txBody>
          <a:bodyPr/>
          <a:lstStyle/>
          <a:p>
            <a:r>
              <a:rPr lang="en-US" altLang="en-US" dirty="0" smtClean="0"/>
              <a:t>What Is Data Quality Assurance?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6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28600"/>
            <a:ext cx="9220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•"/>
              <a:defRPr sz="28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Importance of Data Quality for Data Use and </a:t>
            </a:r>
            <a:r>
              <a:rPr lang="en-US" altLang="en-US" sz="280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Decision Making</a:t>
            </a:r>
            <a:endParaRPr lang="en-US" altLang="en-US" sz="28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85078" y="1661532"/>
            <a:ext cx="9192322" cy="6005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•"/>
              <a:defRPr sz="28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rgbClr val="5F5F5F"/>
                </a:solidFill>
                <a:latin typeface="Gill Sans MT" pitchFamily="34" charset="0"/>
                <a:cs typeface="Arial" pitchFamily="34" charset="0"/>
              </a:defRPr>
            </a:lvl9pPr>
          </a:lstStyle>
          <a:p>
            <a:pPr marL="0" indent="0" eaLnBrk="1" hangingPunct="1">
              <a:spcAft>
                <a:spcPts val="1200"/>
              </a:spcAft>
              <a:buNone/>
            </a:pPr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Data quality assurance is critical for health information systems to: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Ensure </a:t>
            </a:r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accountability and reporting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Strengthen </a:t>
            </a:r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programs and </a:t>
            </a:r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improve </a:t>
            </a:r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results </a:t>
            </a: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Enhance </a:t>
            </a:r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quality of </a:t>
            </a:r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services</a:t>
            </a:r>
            <a:endParaRPr lang="en-US" altLang="en-US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/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Plan strategically </a:t>
            </a:r>
            <a:endParaRPr lang="en-US" altLang="en-US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Support requests for </a:t>
            </a:r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resources </a:t>
            </a:r>
            <a:endParaRPr lang="en-US" altLang="en-US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eaLnBrk="1" hangingPunct="1"/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Contribute to </a:t>
            </a:r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lessons </a:t>
            </a:r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learned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Identify </a:t>
            </a:r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trends </a:t>
            </a:r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and </a:t>
            </a:r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needs</a:t>
            </a:r>
            <a:endParaRPr lang="en-US" altLang="en-US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Support changes </a:t>
            </a:r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in delivery of programs and services </a:t>
            </a:r>
            <a:endParaRPr lang="en-US" altLang="en-US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Justify changes in technical and administrative policies </a:t>
            </a:r>
          </a:p>
          <a:p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Provide </a:t>
            </a:r>
            <a:r>
              <a:rPr lang="en-US" altLang="en-US" sz="2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evidence-informed </a:t>
            </a:r>
            <a:r>
              <a:rPr lang="en-US" altLang="en-US" sz="2400" dirty="0">
                <a:solidFill>
                  <a:schemeClr val="tx1"/>
                </a:solidFill>
                <a:latin typeface="Century Gothic" panose="020B0502020202020204" pitchFamily="34" charset="0"/>
              </a:rPr>
              <a:t>clinical decision making</a:t>
            </a:r>
          </a:p>
          <a:p>
            <a:pPr marL="0" indent="0">
              <a:buNone/>
            </a:pPr>
            <a:endParaRPr lang="en-US" altLang="en-US" sz="24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6925972" y="6755513"/>
            <a:ext cx="2903828" cy="734755"/>
          </a:xfrm>
          <a:prstGeom prst="rect">
            <a:avLst/>
          </a:prstGeom>
          <a:solidFill>
            <a:srgbClr val="DAA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92419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Routinely analyze and use data</a:t>
            </a:r>
          </a:p>
        </p:txBody>
      </p:sp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40111" y="233554"/>
            <a:ext cx="9061089" cy="861774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Roles and Responsibilities for Maintaining Data Quality by RHIS Levels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175270" y="7250114"/>
            <a:ext cx="2621280" cy="41380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Font typeface="Wingdings" pitchFamily="2" charset="2"/>
              <a:buChar char="§"/>
              <a:defRPr sz="2900">
                <a:solidFill>
                  <a:schemeClr val="folHlink"/>
                </a:solidFill>
                <a:latin typeface="Calibri" pitchFamily="34" charset="0"/>
              </a:defRPr>
            </a:lvl1pPr>
            <a:lvl2pPr marL="827795" indent="-318383"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Font typeface="Wingdings" pitchFamily="2" charset="2"/>
              <a:buChar char="§"/>
              <a:defRPr sz="2700">
                <a:solidFill>
                  <a:schemeClr val="folHlink"/>
                </a:solidFill>
                <a:latin typeface="Calibri" pitchFamily="34" charset="0"/>
              </a:defRPr>
            </a:lvl2pPr>
            <a:lvl3pPr marL="1273531" indent="-254706"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Font typeface="Wingdings" pitchFamily="2" charset="2"/>
              <a:buChar char="§"/>
              <a:defRPr sz="2500">
                <a:solidFill>
                  <a:schemeClr val="folHlink"/>
                </a:solidFill>
                <a:latin typeface="Calibri" pitchFamily="34" charset="0"/>
              </a:defRPr>
            </a:lvl3pPr>
            <a:lvl4pPr marL="1782943" indent="-254706"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Font typeface="Wingdings" pitchFamily="2" charset="2"/>
              <a:buChar char="§"/>
              <a:defRPr sz="2500">
                <a:solidFill>
                  <a:schemeClr val="folHlink"/>
                </a:solidFill>
                <a:latin typeface="Calibri" pitchFamily="34" charset="0"/>
              </a:defRPr>
            </a:lvl4pPr>
            <a:lvl5pPr marL="2292355" indent="-254706"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Font typeface="Wingdings" pitchFamily="2" charset="2"/>
              <a:buChar char="§"/>
              <a:defRPr sz="2500">
                <a:solidFill>
                  <a:schemeClr val="folHlink"/>
                </a:solidFill>
                <a:latin typeface="Calibri" pitchFamily="34" charset="0"/>
              </a:defRPr>
            </a:lvl5pPr>
            <a:lvl6pPr marL="2801767" indent="-254706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Font typeface="Wingdings" pitchFamily="2" charset="2"/>
              <a:buChar char="§"/>
              <a:defRPr sz="2500">
                <a:solidFill>
                  <a:schemeClr val="folHlink"/>
                </a:solidFill>
                <a:latin typeface="Calibri" pitchFamily="34" charset="0"/>
              </a:defRPr>
            </a:lvl6pPr>
            <a:lvl7pPr marL="3311180" indent="-254706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Font typeface="Wingdings" pitchFamily="2" charset="2"/>
              <a:buChar char="§"/>
              <a:defRPr sz="2500">
                <a:solidFill>
                  <a:schemeClr val="folHlink"/>
                </a:solidFill>
                <a:latin typeface="Calibri" pitchFamily="34" charset="0"/>
              </a:defRPr>
            </a:lvl7pPr>
            <a:lvl8pPr marL="3820592" indent="-254706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Font typeface="Wingdings" pitchFamily="2" charset="2"/>
              <a:buChar char="§"/>
              <a:defRPr sz="2500">
                <a:solidFill>
                  <a:schemeClr val="folHlink"/>
                </a:solidFill>
                <a:latin typeface="Calibri" pitchFamily="34" charset="0"/>
              </a:defRPr>
            </a:lvl8pPr>
            <a:lvl9pPr marL="4330004" indent="-254706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Font typeface="Wingdings" pitchFamily="2" charset="2"/>
              <a:buChar char="§"/>
              <a:defRPr sz="2500">
                <a:solidFill>
                  <a:schemeClr val="folHlink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fld id="{3E50E5C3-1DC3-47B4-A551-4E11E3A3ECF5}" type="slidenum">
              <a:rPr lang="en-US" altLang="en-US" sz="1300">
                <a:solidFill>
                  <a:schemeClr val="hlink"/>
                </a:solidFill>
                <a:latin typeface="Arial" pitchFamily="34" charset="0"/>
              </a:rPr>
              <a:pPr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  <a:defRPr/>
              </a:pPr>
              <a:t>5</a:t>
            </a:fld>
            <a:endParaRPr lang="en-US" altLang="en-US" sz="1300" dirty="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4800" y="3687826"/>
            <a:ext cx="2903828" cy="868048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latin typeface="Century Gothic" charset="0"/>
                <a:ea typeface="Century Gothic" charset="0"/>
                <a:cs typeface="Century Gothic" charset="0"/>
              </a:rPr>
              <a:t>Collect and enter initial data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4800" y="4678426"/>
            <a:ext cx="2903828" cy="868048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latin typeface="Century Gothic" charset="0"/>
                <a:ea typeface="Century Gothic" charset="0"/>
                <a:cs typeface="Century Gothic" charset="0"/>
              </a:rPr>
              <a:t>Summarize patient data and check quality of registers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4800" y="5669026"/>
            <a:ext cx="2903828" cy="868048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latin typeface="Century Gothic" charset="0"/>
                <a:ea typeface="Century Gothic" charset="0"/>
                <a:cs typeface="Century Gothic" charset="0"/>
              </a:rPr>
              <a:t>Submit and complete  summary reports on time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4800" y="6659626"/>
            <a:ext cx="2903828" cy="868048"/>
          </a:xfrm>
          <a:prstGeom prst="rect">
            <a:avLst/>
          </a:prstGeom>
          <a:solidFill>
            <a:srgbClr val="DAA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latin typeface="Century Gothic" charset="0"/>
                <a:ea typeface="Century Gothic" charset="0"/>
                <a:cs typeface="Century Gothic" charset="0"/>
              </a:rPr>
              <a:t>Routinely analyze and use data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15386" y="3307367"/>
            <a:ext cx="2903828" cy="786145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Review reports received; submit aggregated reports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15386" y="4159170"/>
            <a:ext cx="2903828" cy="786145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Ensure timeliness and completeness of reporting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615386" y="5010807"/>
            <a:ext cx="2903828" cy="786145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Monitor quality of data captured and reported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615386" y="5870144"/>
            <a:ext cx="2903828" cy="786145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Conduct routine supervisory visits</a:t>
            </a:r>
            <a:endParaRPr lang="en-US" sz="14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615386" y="6732489"/>
            <a:ext cx="2903828" cy="786145"/>
          </a:xfrm>
          <a:prstGeom prst="rect">
            <a:avLst/>
          </a:prstGeom>
          <a:solidFill>
            <a:srgbClr val="DAA5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1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Routinely analyze and use data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925972" y="2620273"/>
            <a:ext cx="2903828" cy="784660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Provide guidelines on data collection, reporting, and  management procedures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925972" y="3472076"/>
            <a:ext cx="2903828" cy="734755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Ensure timeliness and completeness of reporting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925972" y="4309101"/>
            <a:ext cx="2903828" cy="734755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Monitor quality of data throughout all levels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925972" y="5142931"/>
            <a:ext cx="2903828" cy="734755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Monitor quality of data captured and reported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925972" y="5953126"/>
            <a:ext cx="2903828" cy="734755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Conduct </a:t>
            </a:r>
            <a:r>
              <a:rPr lang="en-US" sz="140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supervisory visits </a:t>
            </a:r>
            <a:endParaRPr lang="en-US" sz="140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04800" y="1676400"/>
            <a:ext cx="2903828" cy="1888873"/>
          </a:xfrm>
          <a:prstGeom prst="rect">
            <a:avLst/>
          </a:prstGeom>
          <a:solidFill>
            <a:srgbClr val="232C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en-US" sz="2000" b="1" dirty="0">
                <a:latin typeface="Century Gothic" charset="0"/>
                <a:ea typeface="Century Gothic" charset="0"/>
                <a:cs typeface="Century Gothic" charset="0"/>
              </a:rPr>
              <a:t>Health Facilities</a:t>
            </a:r>
          </a:p>
          <a:p>
            <a:pPr lvl="0" algn="ctr">
              <a:spcAft>
                <a:spcPts val="0"/>
              </a:spcAft>
            </a:pPr>
            <a:r>
              <a:rPr lang="en-US" sz="2000" b="1" dirty="0">
                <a:latin typeface="Century Gothic" charset="0"/>
                <a:ea typeface="Century Gothic" charset="0"/>
                <a:cs typeface="Century Gothic" charset="0"/>
              </a:rPr>
              <a:t>(Service Delivery Sites)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00367" y="1676400"/>
            <a:ext cx="2903828" cy="1509272"/>
          </a:xfrm>
          <a:prstGeom prst="rect">
            <a:avLst/>
          </a:prstGeom>
          <a:solidFill>
            <a:srgbClr val="232C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en-US" sz="2000" b="1" dirty="0" smtClean="0">
                <a:latin typeface="Century Gothic" charset="0"/>
                <a:ea typeface="Century Gothic" charset="0"/>
                <a:cs typeface="Century Gothic" charset="0"/>
              </a:rPr>
              <a:t>Intermediate Level</a:t>
            </a:r>
            <a:endParaRPr lang="en-US" sz="20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925972" y="1676400"/>
            <a:ext cx="2903828" cy="803058"/>
          </a:xfrm>
          <a:prstGeom prst="rect">
            <a:avLst/>
          </a:prstGeom>
          <a:solidFill>
            <a:srgbClr val="232C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Aft>
                <a:spcPts val="0"/>
              </a:spcAft>
            </a:pPr>
            <a:r>
              <a:rPr lang="en-US" sz="2000" b="1" dirty="0" smtClean="0">
                <a:latin typeface="Century Gothic" charset="0"/>
                <a:ea typeface="Century Gothic" charset="0"/>
                <a:cs typeface="Century Gothic" charset="0"/>
              </a:rPr>
              <a:t>Central Level</a:t>
            </a:r>
            <a:endParaRPr lang="en-US" sz="2000" b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00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54380" y="228495"/>
            <a:ext cx="8549640" cy="861774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Rationale for a Harmonized Approach to </a:t>
            </a:r>
            <a:br>
              <a:rPr lang="en-US" altLang="en-US" dirty="0" smtClean="0"/>
            </a:br>
            <a:r>
              <a:rPr lang="en-US" altLang="en-US" dirty="0" smtClean="0"/>
              <a:t>Data Quality Assurance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9503093" cy="5601533"/>
          </a:xfrm>
        </p:spPr>
        <p:txBody>
          <a:bodyPr/>
          <a:lstStyle/>
          <a:p>
            <a:pPr marL="342900" indent="-342900" algn="l" rt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Data quality issues are systemic, not program-specific.</a:t>
            </a:r>
          </a:p>
          <a:p>
            <a:pPr marL="342900" indent="-342900" algn="l" rt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altLang="en-US" sz="2400" kern="1200" dirty="0">
                <a:latin typeface="Century Gothic" panose="020B0502020202020204" pitchFamily="34" charset="0"/>
                <a:cs typeface="Arial" pitchFamily="34" charset="0"/>
              </a:rPr>
              <a:t>Current efforts on data quality assurance are unsystematic, </a:t>
            </a:r>
            <a:r>
              <a:rPr lang="en-GB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inefficient, </a:t>
            </a:r>
            <a:r>
              <a:rPr lang="en-GB" altLang="en-US" sz="2400" kern="1200" dirty="0">
                <a:latin typeface="Century Gothic" panose="020B0502020202020204" pitchFamily="34" charset="0"/>
                <a:cs typeface="Arial" pitchFamily="34" charset="0"/>
              </a:rPr>
              <a:t>and </a:t>
            </a:r>
            <a:r>
              <a:rPr lang="en-GB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burdensome </a:t>
            </a:r>
            <a:r>
              <a:rPr lang="en-GB" altLang="en-US" sz="2400" kern="1200" dirty="0">
                <a:latin typeface="Century Gothic" panose="020B0502020202020204" pitchFamily="34" charset="0"/>
                <a:cs typeface="Arial" pitchFamily="34" charset="0"/>
              </a:rPr>
              <a:t>to the health system.  </a:t>
            </a:r>
          </a:p>
          <a:p>
            <a:pPr marL="342900" indent="-342900" algn="l" rtl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Multiple </a:t>
            </a:r>
            <a:r>
              <a:rPr lang="en-GB" altLang="en-US" sz="2400" kern="1200" dirty="0">
                <a:latin typeface="Century Gothic" panose="020B0502020202020204" pitchFamily="34" charset="0"/>
                <a:cs typeface="Arial" pitchFamily="34" charset="0"/>
              </a:rPr>
              <a:t>assessments for different diseases/programs </a:t>
            </a:r>
            <a:r>
              <a:rPr lang="en-GB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are </a:t>
            </a:r>
            <a:r>
              <a:rPr lang="en-GB" altLang="en-US" sz="2400" kern="1200" dirty="0">
                <a:latin typeface="Century Gothic" panose="020B0502020202020204" pitchFamily="34" charset="0"/>
                <a:cs typeface="Arial" pitchFamily="34" charset="0"/>
              </a:rPr>
              <a:t>inefficient and burdensome for the health </a:t>
            </a:r>
            <a:r>
              <a:rPr lang="en-GB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system. </a:t>
            </a:r>
            <a:endParaRPr lang="en-GB" altLang="en-US" sz="2400" kern="1200" dirty="0">
              <a:latin typeface="Century Gothic" panose="020B0502020202020204" pitchFamily="34" charset="0"/>
              <a:cs typeface="Arial" pitchFamily="34" charset="0"/>
            </a:endParaRPr>
          </a:p>
          <a:p>
            <a:pPr marL="342900" indent="-342900" algn="l" rtl="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US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The </a:t>
            </a:r>
            <a:r>
              <a:rPr lang="en-US" altLang="en-US" sz="2400" kern="1200" dirty="0">
                <a:latin typeface="Century Gothic" panose="020B0502020202020204" pitchFamily="34" charset="0"/>
                <a:cs typeface="Arial" pitchFamily="34" charset="0"/>
              </a:rPr>
              <a:t>application of a standard framework to evaluate data quality enables the understanding of the adequacy of routine data used for health sector </a:t>
            </a:r>
            <a:r>
              <a:rPr lang="en-US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planning.</a:t>
            </a:r>
            <a:endParaRPr lang="en-US" altLang="en-US" sz="2400" kern="1200" dirty="0">
              <a:latin typeface="Century Gothic" panose="020B0502020202020204" pitchFamily="34" charset="0"/>
              <a:cs typeface="Arial" pitchFamily="34" charset="0"/>
            </a:endParaRPr>
          </a:p>
          <a:p>
            <a:pPr marL="342900" indent="-342900" algn="l" rtl="0" eaLnBrk="1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r>
              <a:rPr lang="en-GB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A harmonized approach permits </a:t>
            </a:r>
            <a:r>
              <a:rPr lang="en-GB" altLang="en-US" sz="2400" kern="1200" dirty="0">
                <a:latin typeface="Century Gothic" panose="020B0502020202020204" pitchFamily="34" charset="0"/>
                <a:cs typeface="Arial" pitchFamily="34" charset="0"/>
              </a:rPr>
              <a:t>stakeholders to know that the routine data have undergone a known minimum level of </a:t>
            </a:r>
            <a:r>
              <a:rPr lang="en-GB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scrutiny, </a:t>
            </a:r>
            <a:r>
              <a:rPr lang="en-GB" altLang="en-US" sz="2400" kern="1200" dirty="0">
                <a:latin typeface="Century Gothic" panose="020B0502020202020204" pitchFamily="34" charset="0"/>
                <a:cs typeface="Arial" pitchFamily="34" charset="0"/>
              </a:rPr>
              <a:t>which </a:t>
            </a:r>
            <a:r>
              <a:rPr lang="en-GB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gives the data </a:t>
            </a:r>
            <a:r>
              <a:rPr lang="en-GB" altLang="en-US" sz="2400" kern="1200" dirty="0">
                <a:latin typeface="Century Gothic" panose="020B0502020202020204" pitchFamily="34" charset="0"/>
                <a:cs typeface="Arial" pitchFamily="34" charset="0"/>
              </a:rPr>
              <a:t>credibility and </a:t>
            </a:r>
            <a:r>
              <a:rPr lang="en-GB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increases stakeholders’ confidence </a:t>
            </a:r>
            <a:r>
              <a:rPr lang="en-GB" altLang="en-US" sz="2400" kern="1200" dirty="0">
                <a:latin typeface="Century Gothic" panose="020B0502020202020204" pitchFamily="34" charset="0"/>
                <a:cs typeface="Arial" pitchFamily="34" charset="0"/>
              </a:rPr>
              <a:t>in </a:t>
            </a:r>
            <a:r>
              <a:rPr lang="en-GB" altLang="en-US" sz="2400" kern="1200" dirty="0" smtClean="0">
                <a:latin typeface="Century Gothic" panose="020B0502020202020204" pitchFamily="34" charset="0"/>
                <a:cs typeface="Arial" pitchFamily="34" charset="0"/>
              </a:rPr>
              <a:t>them.</a:t>
            </a:r>
            <a:endParaRPr lang="en-US" altLang="en-US" sz="2400" kern="1200" dirty="0">
              <a:latin typeface="Century Gothic" panose="020B0502020202020204" pitchFamily="34" charset="0"/>
              <a:cs typeface="Arial" pitchFamily="34" charset="0"/>
            </a:endParaRPr>
          </a:p>
          <a:p>
            <a:pPr lvl="1" eaLnBrk="1" hangingPunct="1"/>
            <a:endParaRPr lang="en-US" altLang="en-US" sz="1300" dirty="0"/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297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9627076" cy="43088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WHO Data Quality Review (DQR) Framework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4921314"/>
              </p:ext>
            </p:extLst>
          </p:nvPr>
        </p:nvGraphicFramePr>
        <p:xfrm>
          <a:off x="156080" y="1662431"/>
          <a:ext cx="9780926" cy="47480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0424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152400" y="1752600"/>
            <a:ext cx="9677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marL="342900" indent="-342900" defTabSz="912813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12813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12813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12813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12813" eaLnBrk="0" hangingPunct="0"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09412" indent="-509412" eaLnBrk="1" hangingPunct="1">
              <a:lnSpc>
                <a:spcPct val="150000"/>
              </a:lnSpc>
              <a:spcBef>
                <a:spcPts val="669"/>
              </a:spcBef>
              <a:buClr>
                <a:schemeClr val="tx1">
                  <a:lumMod val="65000"/>
                  <a:lumOff val="35000"/>
                </a:schemeClr>
              </a:buClr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Functioning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information systems</a:t>
            </a:r>
          </a:p>
          <a:p>
            <a:pPr marL="509412" indent="-509412" eaLnBrk="1" hangingPunct="1">
              <a:lnSpc>
                <a:spcPct val="150000"/>
              </a:lnSpc>
              <a:spcBef>
                <a:spcPts val="669"/>
              </a:spcBef>
              <a:buClr>
                <a:schemeClr val="tx1">
                  <a:lumMod val="65000"/>
                  <a:lumOff val="35000"/>
                </a:schemeClr>
              </a:buClr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Clearly defined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indicators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, used consistently</a:t>
            </a:r>
          </a:p>
          <a:p>
            <a:pPr marL="509412" indent="-509412" eaLnBrk="1" hangingPunct="1">
              <a:lnSpc>
                <a:spcPct val="150000"/>
              </a:lnSpc>
              <a:spcBef>
                <a:spcPts val="669"/>
              </a:spcBef>
              <a:buClr>
                <a:schemeClr val="tx1">
                  <a:lumMod val="65000"/>
                  <a:lumOff val="35000"/>
                </a:schemeClr>
              </a:buClr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Description of specific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roles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and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responsibilities</a:t>
            </a:r>
          </a:p>
          <a:p>
            <a:pPr marL="509412" indent="-509412" eaLnBrk="1" hangingPunct="1">
              <a:lnSpc>
                <a:spcPct val="150000"/>
              </a:lnSpc>
              <a:spcBef>
                <a:spcPts val="669"/>
              </a:spcBef>
              <a:buClr>
                <a:schemeClr val="tx1">
                  <a:lumMod val="65000"/>
                  <a:lumOff val="35000"/>
                </a:schemeClr>
              </a:buClr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Reporting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timelines</a:t>
            </a:r>
          </a:p>
          <a:p>
            <a:pPr marL="509412" indent="-509412" eaLnBrk="1" hangingPunct="1">
              <a:lnSpc>
                <a:spcPct val="150000"/>
              </a:lnSpc>
              <a:spcBef>
                <a:spcPts val="669"/>
              </a:spcBef>
              <a:buClr>
                <a:schemeClr val="tx1">
                  <a:lumMod val="65000"/>
                  <a:lumOff val="35000"/>
                </a:schemeClr>
              </a:buClr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Standardized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data collection and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reporting forms</a:t>
            </a:r>
          </a:p>
          <a:p>
            <a:pPr marL="509412" indent="-509412" eaLnBrk="1" hangingPunct="1">
              <a:lnSpc>
                <a:spcPct val="150000"/>
              </a:lnSpc>
              <a:spcBef>
                <a:spcPts val="669"/>
              </a:spcBef>
              <a:buClr>
                <a:schemeClr val="tx1">
                  <a:lumMod val="65000"/>
                  <a:lumOff val="35000"/>
                </a:schemeClr>
              </a:buClr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Documented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data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review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procedures </a:t>
            </a:r>
          </a:p>
          <a:p>
            <a:pPr marL="509412" indent="-509412" eaLnBrk="1" hangingPunct="1">
              <a:lnSpc>
                <a:spcPct val="150000"/>
              </a:lnSpc>
              <a:spcBef>
                <a:spcPts val="669"/>
              </a:spcBef>
              <a:buClr>
                <a:schemeClr val="tx1">
                  <a:lumMod val="65000"/>
                  <a:lumOff val="35000"/>
                </a:schemeClr>
              </a:buClr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Steps to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address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data quality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challenges</a:t>
            </a:r>
            <a:endParaRPr 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cs typeface="Arial" charset="0"/>
            </a:endParaRPr>
          </a:p>
          <a:p>
            <a:pPr marL="509412" indent="-509412" eaLnBrk="1" hangingPunct="1">
              <a:lnSpc>
                <a:spcPct val="150000"/>
              </a:lnSpc>
              <a:spcBef>
                <a:spcPts val="669"/>
              </a:spcBef>
              <a:buClr>
                <a:schemeClr val="tx1">
                  <a:lumMod val="65000"/>
                  <a:lumOff val="35000"/>
                </a:schemeClr>
              </a:buClr>
              <a:buSzPct val="125000"/>
              <a:buFont typeface="Arial" panose="020B0604020202020204" pitchFamily="34" charset="0"/>
              <a:buChar char="•"/>
              <a:defRPr/>
            </a:pP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Storage policy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and </a:t>
            </a:r>
            <a:r>
              <a: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filing </a:t>
            </a: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practices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for easy 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cs typeface="Arial" charset="0"/>
              </a:rPr>
              <a:t>retrieval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cs typeface="Arial" charset="0"/>
            </a:endParaRP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502761" y="457200"/>
            <a:ext cx="9784239" cy="430887"/>
          </a:xfrm>
        </p:spPr>
        <p:txBody>
          <a:bodyPr/>
          <a:lstStyle/>
          <a:p>
            <a:pPr algn="l" eaLnBrk="1" hangingPunct="1"/>
            <a:r>
              <a:rPr lang="en-US" altLang="en-US" dirty="0" smtClean="0"/>
              <a:t>Data Quality Assurances Processes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848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2935" y="432598"/>
            <a:ext cx="9067800" cy="4308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Examples of </a:t>
            </a:r>
            <a:r>
              <a:rPr lang="en-US" dirty="0" smtClean="0"/>
              <a:t>Data </a:t>
            </a:r>
            <a:r>
              <a:rPr lang="en-US" dirty="0"/>
              <a:t>Quality Tools 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67200" y="-402114"/>
            <a:ext cx="9703911" cy="80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1882" tIns="50941" rIns="101882" bIns="50941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3900" dirty="0">
              <a:solidFill>
                <a:srgbClr val="002A6C"/>
              </a:solidFill>
              <a:latin typeface="Gill Sans MT" panose="020B0502020104020203" pitchFamily="34" charset="0"/>
              <a:ea typeface="+mj-e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5087" y="1702349"/>
            <a:ext cx="9496108" cy="964651"/>
          </a:xfrm>
          <a:prstGeom prst="rect">
            <a:avLst/>
          </a:prstGeom>
        </p:spPr>
        <p:txBody>
          <a:bodyPr lIns="101882" tIns="50941" rIns="101882" bIns="50941">
            <a:spAutoFit/>
          </a:bodyPr>
          <a:lstStyle/>
          <a:p>
            <a:pPr>
              <a:defRPr/>
            </a:pPr>
            <a:r>
              <a:rPr lang="en-US" sz="2800" dirty="0" smtClean="0"/>
              <a:t>Designed to verify the </a:t>
            </a:r>
            <a:r>
              <a:rPr lang="en-US" sz="2800" dirty="0"/>
              <a:t>quality of reported </a:t>
            </a:r>
            <a:r>
              <a:rPr lang="en-US" sz="2800" dirty="0" smtClean="0"/>
              <a:t>data </a:t>
            </a:r>
            <a:r>
              <a:rPr lang="en-US" sz="2800" dirty="0"/>
              <a:t>and </a:t>
            </a:r>
            <a:r>
              <a:rPr lang="en-US" sz="2800" dirty="0" smtClean="0"/>
              <a:t>assess </a:t>
            </a:r>
            <a:r>
              <a:rPr lang="en-US" sz="2800" dirty="0"/>
              <a:t>data management </a:t>
            </a:r>
            <a:r>
              <a:rPr lang="en-US" sz="2800" dirty="0" smtClean="0"/>
              <a:t>and </a:t>
            </a:r>
            <a:r>
              <a:rPr lang="en-US" sz="2800" dirty="0"/>
              <a:t>reporting </a:t>
            </a:r>
            <a:r>
              <a:rPr lang="en-US" sz="2800" dirty="0" smtClean="0"/>
              <a:t>systems 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209484" y="3283650"/>
            <a:ext cx="3708230" cy="992257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91471">
              <a:spcAft>
                <a:spcPct val="35000"/>
              </a:spcAft>
              <a:defRPr/>
            </a:pPr>
            <a:r>
              <a:rPr lang="en-US" sz="1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RDQA: Routine Data Quality Assessment </a:t>
            </a:r>
            <a:r>
              <a:rPr lang="en-US" sz="16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(MEASURE Evaluation)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09484" y="4354223"/>
            <a:ext cx="3708230" cy="992257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91471">
              <a:lnSpc>
                <a:spcPct val="90000"/>
              </a:lnSpc>
              <a:defRPr/>
            </a:pPr>
            <a:r>
              <a:rPr lang="en-US" sz="1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PRISM: RHIS Performance Diagnostic Tool </a:t>
            </a:r>
          </a:p>
          <a:p>
            <a:pPr algn="ctr" defTabSz="891471">
              <a:lnSpc>
                <a:spcPct val="90000"/>
              </a:lnSpc>
              <a:defRPr/>
            </a:pPr>
            <a:r>
              <a:rPr lang="en-US" sz="16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(MEASURE Evaluation):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09484" y="5414400"/>
            <a:ext cx="3708230" cy="1402401"/>
          </a:xfrm>
          <a:prstGeom prst="rect">
            <a:avLst/>
          </a:prstGeom>
          <a:solidFill>
            <a:srgbClr val="B05A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91471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sz="160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DQR: Data Quality Review </a:t>
            </a:r>
          </a:p>
          <a:p>
            <a:pPr algn="ctr" defTabSz="891471">
              <a:lnSpc>
                <a:spcPct val="90000"/>
              </a:lnSpc>
              <a:defRPr/>
            </a:pPr>
            <a:r>
              <a:rPr lang="en-US" sz="16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(WHO/MEASURE Evaluation)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974658" y="3276600"/>
            <a:ext cx="5926537" cy="996080"/>
          </a:xfrm>
          <a:prstGeom prst="rect">
            <a:avLst/>
          </a:prstGeom>
          <a:solidFill>
            <a:srgbClr val="DBA5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8383" indent="-31838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Assessment/monitoring</a:t>
            </a:r>
          </a:p>
          <a:p>
            <a:pPr marL="318383" indent="-31838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Simplified version of DQA </a:t>
            </a:r>
            <a:r>
              <a:rPr lang="en-US" sz="1600" dirty="0" smtClean="0">
                <a:latin typeface="Century Gothic" charset="0"/>
                <a:ea typeface="Century Gothic" charset="0"/>
                <a:cs typeface="Century Gothic" charset="0"/>
              </a:rPr>
              <a:t>formerly used </a:t>
            </a: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by programs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974658" y="4347173"/>
            <a:ext cx="5926537" cy="996080"/>
          </a:xfrm>
          <a:prstGeom prst="rect">
            <a:avLst/>
          </a:prstGeom>
          <a:solidFill>
            <a:srgbClr val="DBA5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8383" indent="-31838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Assessment</a:t>
            </a:r>
          </a:p>
          <a:p>
            <a:pPr marL="318383" indent="-31838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Part of PRISM tool package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974658" y="5406991"/>
            <a:ext cx="5926537" cy="1409810"/>
          </a:xfrm>
          <a:prstGeom prst="rect">
            <a:avLst/>
          </a:prstGeom>
          <a:solidFill>
            <a:srgbClr val="DBA5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8383" indent="-31838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Assessment</a:t>
            </a:r>
          </a:p>
          <a:p>
            <a:pPr marL="318383" indent="-31838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National desk review and site visits </a:t>
            </a:r>
          </a:p>
          <a:p>
            <a:pPr marL="318383" indent="-318383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entury Gothic" charset="0"/>
                <a:ea typeface="Century Gothic" charset="0"/>
                <a:cs typeface="Century Gothic" charset="0"/>
              </a:rPr>
              <a:t>Updated version of WHO’s Data Quality Report Card (DQRC)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46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ASURE_Eval_slide_template">
  <a:themeElements>
    <a:clrScheme name="MEASURE_Eval_slide_template 1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C0C0C0"/>
      </a:hlink>
      <a:folHlink>
        <a:srgbClr val="2B3585"/>
      </a:folHlink>
    </a:clrScheme>
    <a:fontScheme name="MEASURE_Eval_slide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ASURE_Eval_slide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1F78"/>
        </a:accent1>
        <a:accent2>
          <a:srgbClr val="19938A"/>
        </a:accent2>
        <a:accent3>
          <a:srgbClr val="FFFFFF"/>
        </a:accent3>
        <a:accent4>
          <a:srgbClr val="000000"/>
        </a:accent4>
        <a:accent5>
          <a:srgbClr val="AAABBE"/>
        </a:accent5>
        <a:accent6>
          <a:srgbClr val="16857D"/>
        </a:accent6>
        <a:hlink>
          <a:srgbClr val="8C1431"/>
        </a:hlink>
        <a:folHlink>
          <a:srgbClr val="946D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DDDDDD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 1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2B3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EASURE_Eval_slide_template-1">
  <a:themeElements>
    <a:clrScheme name="Botswana MoH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141F78"/>
      </a:accent1>
      <a:accent2>
        <a:srgbClr val="0255A0"/>
      </a:accent2>
      <a:accent3>
        <a:srgbClr val="6E6E6E"/>
      </a:accent3>
      <a:accent4>
        <a:srgbClr val="FF6600"/>
      </a:accent4>
      <a:accent5>
        <a:srgbClr val="B8CADD"/>
      </a:accent5>
      <a:accent6>
        <a:srgbClr val="D8D8D8"/>
      </a:accent6>
      <a:hlink>
        <a:srgbClr val="C0C0C0"/>
      </a:hlink>
      <a:folHlink>
        <a:srgbClr val="DDDDDD"/>
      </a:folHlink>
    </a:clrScheme>
    <a:fontScheme name="MEASURE">
      <a:majorFont>
        <a:latin typeface="ITC Avant Garde Std Bk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ASURE_Eval_slide_template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141F78"/>
        </a:accent1>
        <a:accent2>
          <a:srgbClr val="19938A"/>
        </a:accent2>
        <a:accent3>
          <a:srgbClr val="FFFFFF"/>
        </a:accent3>
        <a:accent4>
          <a:srgbClr val="000000"/>
        </a:accent4>
        <a:accent5>
          <a:srgbClr val="AAABBE"/>
        </a:accent5>
        <a:accent6>
          <a:srgbClr val="16857D"/>
        </a:accent6>
        <a:hlink>
          <a:srgbClr val="8C1431"/>
        </a:hlink>
        <a:folHlink>
          <a:srgbClr val="946D0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SURE_Eval_slide_template-1 14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DDDDDD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5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SURE_Eval_slide_template-1 1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C0C0C0"/>
        </a:hlink>
        <a:folHlink>
          <a:srgbClr val="2B3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3303621329D4DAFC578165ED47C26" ma:contentTypeVersion="0" ma:contentTypeDescription="Create a new document." ma:contentTypeScope="" ma:versionID="e9c678eae885f8b7595ed37087805c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c59ee2edf01cfb808cadb27e045d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D6170B-54E3-4772-819C-A9F889AA8C3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2C5FDE-E096-4DDE-8125-E6E7D4594C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B8D467B-29D0-45A3-A7F0-767EAFCDC6C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2867</TotalTime>
  <Words>1121</Words>
  <Application>Microsoft Office PowerPoint</Application>
  <PresentationFormat>Custom</PresentationFormat>
  <Paragraphs>149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Century Gothic</vt:lpstr>
      <vt:lpstr>Futura LT Pro Book</vt:lpstr>
      <vt:lpstr>Gill Sans MT</vt:lpstr>
      <vt:lpstr>ITC Avant Garde Std Bk</vt:lpstr>
      <vt:lpstr>Wingdings</vt:lpstr>
      <vt:lpstr>Office Theme</vt:lpstr>
      <vt:lpstr>MEASURE_Eval_slide_template</vt:lpstr>
      <vt:lpstr>MEASURE_Eval_slide_template-1</vt:lpstr>
      <vt:lpstr>PowerPoint Presentation</vt:lpstr>
      <vt:lpstr>Learning Objectives and Topics Covered</vt:lpstr>
      <vt:lpstr>What Is Data Quality Assurance?</vt:lpstr>
      <vt:lpstr>PowerPoint Presentation</vt:lpstr>
      <vt:lpstr>Roles and Responsibilities for Maintaining Data Quality by RHIS Levels</vt:lpstr>
      <vt:lpstr>Rationale for a Harmonized Approach to  Data Quality Assurance</vt:lpstr>
      <vt:lpstr>WHO Data Quality Review (DQR) Framework</vt:lpstr>
      <vt:lpstr>Data Quality Assurances Processes</vt:lpstr>
      <vt:lpstr>Examples of Data Quality Tools </vt:lpstr>
      <vt:lpstr>Data Quality Assurance Methods</vt:lpstr>
      <vt:lpstr>PowerPoint Presentation</vt:lpstr>
      <vt:lpstr>Final Thoughts on Data Quality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Beth</dc:creator>
  <cp:lastModifiedBy>Hoover, Donald Wayne</cp:lastModifiedBy>
  <cp:revision>126</cp:revision>
  <dcterms:created xsi:type="dcterms:W3CDTF">2015-03-02T15:42:03Z</dcterms:created>
  <dcterms:modified xsi:type="dcterms:W3CDTF">2017-02-08T00:19:33Z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2015-03-02T00:00:00Z</vt:filetime>
  </property>
  <property fmtid="{D5CDD505-2E9C-101B-9397-08002B2CF9AE}" pid="3" name="LastSaved">
    <vt:filetime>2015-03-02T00:00:00Z</vt:filetime>
  </property>
  <property fmtid="{D5CDD505-2E9C-101B-9397-08002B2CF9AE}" pid="4" name="ContentTypeId">
    <vt:lpwstr>0x010100BC83303621329D4DAFC578165ED47C26</vt:lpwstr>
  </property>
</Properties>
</file>