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389" r:id="rId5"/>
    <p:sldId id="393" r:id="rId6"/>
    <p:sldId id="394" r:id="rId7"/>
    <p:sldId id="259" r:id="rId8"/>
    <p:sldId id="395" r:id="rId9"/>
    <p:sldId id="390" r:id="rId1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e Reid" initials="D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D84"/>
    <a:srgbClr val="09236A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713" autoAdjust="0"/>
    <p:restoredTop sz="92542" autoAdjust="0"/>
  </p:normalViewPr>
  <p:slideViewPr>
    <p:cSldViewPr>
      <p:cViewPr varScale="1">
        <p:scale>
          <a:sx n="69" d="100"/>
          <a:sy n="69" d="100"/>
        </p:scale>
        <p:origin x="922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49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1776" y="3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7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7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5863" y="696913"/>
            <a:ext cx="4511675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/>
          <a:lstStyle/>
          <a:p>
            <a:fld id="{9E46DAC6-5992-4D4F-861F-5DD72D6CBE3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83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0ECA4-3C1E-45A7-957B-EF0F58B4D008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839"/>
                </a:moveTo>
                <a:lnTo>
                  <a:pt x="10058400" y="1386839"/>
                </a:lnTo>
                <a:lnTo>
                  <a:pt x="10058400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138D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9363" y="533400"/>
            <a:ext cx="8089900" cy="554798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63EDB-B179-47A7-B913-C12F39EF5023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29173-1E32-42D1-91FB-5F7C6A1E085F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8"/>
          <p:cNvSpPr/>
          <p:nvPr userDrawn="1"/>
        </p:nvSpPr>
        <p:spPr>
          <a:xfrm>
            <a:off x="0" y="0"/>
            <a:ext cx="10058400" cy="1384300"/>
          </a:xfrm>
          <a:custGeom>
            <a:avLst/>
            <a:gdLst/>
            <a:ahLst/>
            <a:cxnLst/>
            <a:rect l="l" t="t" r="r" b="b"/>
            <a:pathLst>
              <a:path w="10058400" h="1384300">
                <a:moveTo>
                  <a:pt x="0" y="1383791"/>
                </a:moveTo>
                <a:lnTo>
                  <a:pt x="10058400" y="1383791"/>
                </a:lnTo>
                <a:lnTo>
                  <a:pt x="10058400" y="0"/>
                </a:lnTo>
                <a:lnTo>
                  <a:pt x="0" y="0"/>
                </a:lnTo>
                <a:lnTo>
                  <a:pt x="0" y="1383791"/>
                </a:lnTo>
                <a:close/>
              </a:path>
            </a:pathLst>
          </a:custGeom>
          <a:solidFill>
            <a:srgbClr val="138D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2737" y="533400"/>
            <a:ext cx="795020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A4FAE-3C74-4DB3-838B-0ECB878616BC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383791"/>
            <a:ext cx="10058400" cy="5036185"/>
          </a:xfrm>
          <a:custGeom>
            <a:avLst/>
            <a:gdLst/>
            <a:ahLst/>
            <a:cxnLst/>
            <a:rect l="l" t="t" r="r" b="b"/>
            <a:pathLst>
              <a:path w="10058400" h="5036185">
                <a:moveTo>
                  <a:pt x="0" y="5036058"/>
                </a:moveTo>
                <a:lnTo>
                  <a:pt x="10058400" y="5036058"/>
                </a:lnTo>
                <a:lnTo>
                  <a:pt x="10058400" y="0"/>
                </a:lnTo>
                <a:lnTo>
                  <a:pt x="0" y="0"/>
                </a:lnTo>
                <a:lnTo>
                  <a:pt x="0" y="5036058"/>
                </a:lnTo>
                <a:close/>
              </a:path>
            </a:pathLst>
          </a:custGeom>
          <a:solidFill>
            <a:srgbClr val="A7B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58400" cy="1384300"/>
          </a:xfrm>
          <a:custGeom>
            <a:avLst/>
            <a:gdLst/>
            <a:ahLst/>
            <a:cxnLst/>
            <a:rect l="l" t="t" r="r" b="b"/>
            <a:pathLst>
              <a:path w="10058400" h="1384300">
                <a:moveTo>
                  <a:pt x="0" y="1383791"/>
                </a:moveTo>
                <a:lnTo>
                  <a:pt x="10058400" y="1383791"/>
                </a:lnTo>
                <a:lnTo>
                  <a:pt x="10058400" y="0"/>
                </a:lnTo>
                <a:lnTo>
                  <a:pt x="0" y="0"/>
                </a:lnTo>
                <a:lnTo>
                  <a:pt x="0" y="1383791"/>
                </a:lnTo>
                <a:close/>
              </a:path>
            </a:pathLst>
          </a:custGeom>
          <a:solidFill>
            <a:srgbClr val="138D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8F9E-A552-4956-9FEE-7E1DDC6A6CCD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7"/>
          <p:cNvSpPr/>
          <p:nvPr userDrawn="1"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839"/>
                </a:moveTo>
                <a:lnTo>
                  <a:pt x="10058400" y="1386839"/>
                </a:lnTo>
                <a:lnTo>
                  <a:pt x="10058400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138D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24088"/>
            <a:ext cx="79502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5060" y="3510998"/>
            <a:ext cx="7828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A4B1-34BB-4AA2-92C0-54F27D61956B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 sz="2800" b="1" i="0">
          <a:solidFill>
            <a:schemeClr val="bg1"/>
          </a:solidFill>
          <a:latin typeface="Century Gothic" charset="0"/>
          <a:ea typeface="Century Gothic" charset="0"/>
          <a:cs typeface="Century Gothic" charset="0"/>
        </a:defRPr>
      </a:lvl1pPr>
    </p:titleStyle>
    <p:bodyStyle>
      <a:lvl1pPr marL="0">
        <a:defRPr>
          <a:latin typeface="Century Gothic" charset="0"/>
          <a:ea typeface="Century Gothic" charset="0"/>
          <a:cs typeface="Century Gothic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xtremepresentation.typepad.com/blog/2006/09/choosing_a_good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is2.org/doc/snapshot/en/user/html/dhis2_user_manual_e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pc.unc.edu/measure/resources/publications/ms-09-39" TargetMode="External"/><Relationship Id="rId4" Type="http://schemas.openxmlformats.org/officeDocument/2006/relationships/hyperlink" Target="http://excelcentral.com/excel2007/essential/lessons/05010-create-a-simple-chart-with-two-clicks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0058401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9" cy="3841674"/>
          </a:xfrm>
          <a:prstGeom prst="rect">
            <a:avLst/>
          </a:prstGeom>
          <a:solidFill>
            <a:srgbClr val="138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96290" y="1838163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5:</a:t>
            </a:r>
          </a:p>
          <a:p>
            <a:r>
              <a:rPr lang="en-US" altLang="en-US" sz="242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RHIS Data Analysis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9" y="5144696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75495" y="3810000"/>
            <a:ext cx="8848248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94545" y="4468627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58215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763000" cy="430887"/>
          </a:xfrm>
        </p:spPr>
        <p:txBody>
          <a:bodyPr/>
          <a:lstStyle/>
          <a:p>
            <a:r>
              <a:rPr lang="en-US" dirty="0" smtClean="0"/>
              <a:t>Module 5: Learning Objectives 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8915400" cy="5039841"/>
          </a:xfrm>
        </p:spPr>
        <p:txBody>
          <a:bodyPr/>
          <a:lstStyle/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US" sz="2000" b="1" dirty="0" smtClean="0"/>
              <a:t>By the </a:t>
            </a:r>
            <a:r>
              <a:rPr lang="en-US" sz="2000" b="1" dirty="0"/>
              <a:t>end of </a:t>
            </a:r>
            <a:r>
              <a:rPr lang="en-US" sz="2000" b="1" dirty="0" smtClean="0"/>
              <a:t>this module, </a:t>
            </a:r>
            <a:r>
              <a:rPr lang="en-US" sz="2000" b="1" dirty="0"/>
              <a:t>participants will be able to: 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Define </a:t>
            </a:r>
            <a:r>
              <a:rPr lang="en-GB" kern="1200" dirty="0" smtClean="0">
                <a:latin typeface="Century Gothic" panose="020B0502020202020204" pitchFamily="34" charset="0"/>
                <a:ea typeface="+mn-ea"/>
                <a:cs typeface="+mn-cs"/>
              </a:rPr>
              <a:t>the basic </a:t>
            </a:r>
            <a:r>
              <a:rPr lang="en-GB" kern="1200" dirty="0">
                <a:latin typeface="Century Gothic" panose="020B0502020202020204" pitchFamily="34" charset="0"/>
                <a:ea typeface="+mn-ea"/>
                <a:cs typeface="+mn-cs"/>
              </a:rPr>
              <a:t>concepts and </a:t>
            </a:r>
            <a:r>
              <a:rPr lang="en-GB" kern="1200" dirty="0" smtClean="0">
                <a:latin typeface="Century Gothic" panose="020B0502020202020204" pitchFamily="34" charset="0"/>
                <a:ea typeface="+mn-ea"/>
                <a:cs typeface="+mn-cs"/>
              </a:rPr>
              <a:t>terminology of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d</a:t>
            </a:r>
            <a:r>
              <a:rPr lang="en-GB" kern="1200" dirty="0">
                <a:latin typeface="Century Gothic" panose="020B0502020202020204" pitchFamily="34" charset="0"/>
                <a:ea typeface="+mn-ea"/>
                <a:cs typeface="+mn-cs"/>
              </a:rPr>
              <a:t>ata </a:t>
            </a:r>
            <a:r>
              <a:rPr lang="en-GB" kern="1200" dirty="0" smtClean="0">
                <a:latin typeface="Century Gothic" panose="020B0502020202020204" pitchFamily="34" charset="0"/>
                <a:ea typeface="+mn-ea"/>
                <a:cs typeface="+mn-cs"/>
              </a:rPr>
              <a:t>analysis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kern="1200" dirty="0" smtClean="0">
                <a:latin typeface="Century Gothic" panose="020B0502020202020204" pitchFamily="34" charset="0"/>
                <a:ea typeface="+mn-ea"/>
                <a:cs typeface="+mn-cs"/>
              </a:rPr>
              <a:t>Select appropriate charts </a:t>
            </a:r>
            <a:endParaRPr lang="en-US" kern="1200" dirty="0"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Select appropriate indicators to be measured with routine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data: the indicators that will be the focus of analysis</a:t>
            </a:r>
            <a:endParaRPr lang="en-US" kern="1200" dirty="0"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Understand the link between data analysis and data quality and also the need to adjust the data, </a:t>
            </a: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if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necessary, prior to analysis </a:t>
            </a:r>
            <a:endParaRPr lang="en-US" kern="1200" dirty="0"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Select appropriate denominators for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the calculation </a:t>
            </a: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of indicators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Compare findings from routine data with findings from other data sources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Analyze routine data to produce information products: tables, graphs, and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maps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Communicate key findings of data analysis</a:t>
            </a:r>
            <a:endParaRPr lang="en-US" kern="1200" dirty="0"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92" y="685800"/>
            <a:ext cx="8763000" cy="430887"/>
          </a:xfrm>
        </p:spPr>
        <p:txBody>
          <a:bodyPr/>
          <a:lstStyle/>
          <a:p>
            <a:r>
              <a:rPr lang="en-US" dirty="0" smtClean="0"/>
              <a:t>Module 5: Structure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732180"/>
            <a:ext cx="9601199" cy="4059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Duration: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9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Number of sessions: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3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1: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Key Concepts of Data Analysis (65 minutes)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2: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Overview of Steps 1−4 of Data Analysis (3 hours, 25 minutes)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Century Gothic" panose="020B0502020202020204" pitchFamily="34" charset="0"/>
              </a:rPr>
              <a:t>Session 3: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Step 5 of Data Analysis (4 hours, 30 minutes)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50292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763000" cy="430887"/>
          </a:xfrm>
        </p:spPr>
        <p:txBody>
          <a:bodyPr/>
          <a:lstStyle/>
          <a:p>
            <a:r>
              <a:rPr lang="en-US" dirty="0" smtClean="0"/>
              <a:t>Module 5: Suggested References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37800"/>
            <a:ext cx="9372600" cy="4739759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200" dirty="0" smtClean="0"/>
              <a:t>World Health Organization (WHO) &amp; United States Agency for International Development. </a:t>
            </a:r>
            <a:r>
              <a:rPr lang="en-GB" sz="2200" dirty="0"/>
              <a:t>(2014</a:t>
            </a:r>
            <a:r>
              <a:rPr lang="en-GB" sz="2200" dirty="0" smtClean="0"/>
              <a:t>). </a:t>
            </a:r>
            <a:r>
              <a:rPr lang="en-GB" sz="2200" dirty="0"/>
              <a:t>Analysis of health facility data: Methodological issues and solutions. Guidance for managers and analysts of health facility </a:t>
            </a:r>
            <a:r>
              <a:rPr lang="en-GB" sz="2200" dirty="0" smtClean="0"/>
              <a:t>data. Geneva, Switzerland: WHO.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World Health Organization. </a:t>
            </a:r>
            <a:r>
              <a:rPr lang="en-US" sz="2200" dirty="0"/>
              <a:t>Global reference list of 100 core health indicators. Retrieved from </a:t>
            </a:r>
            <a:r>
              <a:rPr lang="en-US" sz="2200" u="sng" dirty="0">
                <a:hlinkClick r:id="rId3"/>
              </a:rPr>
              <a:t>http://www.who.int/healthinfo/indicators/2015/en/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World Health Organization (WHO). </a:t>
            </a:r>
            <a:r>
              <a:rPr lang="en-US" sz="2200" dirty="0"/>
              <a:t>(2015). Data quality review (DQR): a toolkit for facility data quality assessment, version 1.0. </a:t>
            </a:r>
            <a:r>
              <a:rPr lang="en-US" sz="2200" dirty="0" smtClean="0"/>
              <a:t>Geneva, Switzerland: WHO.</a:t>
            </a:r>
            <a:endParaRPr lang="en-US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Abela</a:t>
            </a:r>
            <a:r>
              <a:rPr lang="en-US" sz="2200" dirty="0"/>
              <a:t>, A. (2009). Chart suggestions: </a:t>
            </a:r>
            <a:r>
              <a:rPr lang="en-US" sz="2200" dirty="0" smtClean="0"/>
              <a:t>A </a:t>
            </a:r>
            <a:r>
              <a:rPr lang="en-US" sz="2200" dirty="0"/>
              <a:t>thought starter. Retrieved from </a:t>
            </a:r>
            <a:r>
              <a:rPr lang="en-US" sz="2200" u="sng" dirty="0">
                <a:hlinkClick r:id="rId3"/>
              </a:rPr>
              <a:t>http://extremepresentation.typepad.com/blog/2006/09/choosing_a_good.html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763000" cy="430887"/>
          </a:xfrm>
        </p:spPr>
        <p:txBody>
          <a:bodyPr/>
          <a:lstStyle/>
          <a:p>
            <a:r>
              <a:rPr lang="en-US" dirty="0" smtClean="0"/>
              <a:t>Module 5: Suggested References (cont.)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304800" y="1851550"/>
            <a:ext cx="9372600" cy="572464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Evergreen, S. (2014). Presenting data effectively: Communicating your findings for maximum impact. Thousand Oaks, CA: Sage Publications.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DHIS 2 Documentation Team. </a:t>
            </a:r>
            <a:r>
              <a:rPr lang="en-US" sz="2200" i="1" dirty="0" smtClean="0"/>
              <a:t>DHIS </a:t>
            </a:r>
            <a:r>
              <a:rPr lang="en-US" sz="2200" i="1" dirty="0"/>
              <a:t>2 </a:t>
            </a:r>
            <a:r>
              <a:rPr lang="en-US" sz="2200" i="1" dirty="0" smtClean="0"/>
              <a:t>user manual</a:t>
            </a:r>
            <a:r>
              <a:rPr lang="en-US" sz="2200" dirty="0" smtClean="0"/>
              <a:t>. (</a:t>
            </a:r>
            <a:r>
              <a:rPr lang="en-US" sz="2200" dirty="0"/>
              <a:t>2016), retrieved from </a:t>
            </a:r>
            <a:r>
              <a:rPr lang="en-US" sz="2200" u="sng" dirty="0">
                <a:hlinkClick r:id="rId3"/>
              </a:rPr>
              <a:t>https://www.dhis2.org/doc/snapshot/en/user/html/dhis2_user_manual_en.html</a:t>
            </a:r>
            <a:r>
              <a:rPr lang="en-US" sz="2200" u="sng" dirty="0"/>
              <a:t>. </a:t>
            </a:r>
            <a:endParaRPr lang="en-US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Excelcentral.com. (2016). Online </a:t>
            </a:r>
            <a:r>
              <a:rPr lang="en-US" sz="2200" dirty="0"/>
              <a:t>tutorial on using Excel to create </a:t>
            </a:r>
            <a:r>
              <a:rPr lang="en-US" sz="2200" dirty="0" smtClean="0"/>
              <a:t>charts. Retrieved </a:t>
            </a:r>
            <a:r>
              <a:rPr lang="en-US" sz="2200" dirty="0"/>
              <a:t>from </a:t>
            </a:r>
            <a:r>
              <a:rPr lang="en-US" sz="2200" u="sng" dirty="0">
                <a:hlinkClick r:id="rId4"/>
              </a:rPr>
              <a:t>http://excelcentral.com/excel2007/essential/lessons/05010-create-a-simple-chart-with-two-clicks.html</a:t>
            </a:r>
            <a:r>
              <a:rPr lang="en-US" sz="2200" u="sng" dirty="0"/>
              <a:t>.</a:t>
            </a:r>
            <a:r>
              <a:rPr lang="en-US" sz="2200" dirty="0"/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MEASURE </a:t>
            </a:r>
            <a:r>
              <a:rPr lang="en-US" sz="2200" dirty="0"/>
              <a:t>Evaluation. (2009). Making research findings actionable: </a:t>
            </a:r>
            <a:r>
              <a:rPr lang="en-US" sz="2200" dirty="0" smtClean="0"/>
              <a:t>A </a:t>
            </a:r>
            <a:r>
              <a:rPr lang="en-US" sz="2200" dirty="0"/>
              <a:t>quick reference to communicating health information for decision-makers. Retrieved from </a:t>
            </a:r>
            <a:r>
              <a:rPr lang="en-US" sz="2200" u="sng" dirty="0">
                <a:hlinkClick r:id="rId5"/>
              </a:rPr>
              <a:t>http://www.cpc.unc.edu/measure/resources/publications/ms-09-39</a:t>
            </a:r>
            <a:r>
              <a:rPr lang="en-US" sz="2200" u="sng" dirty="0"/>
              <a:t>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8" cy="3824288"/>
          </a:xfrm>
          <a:prstGeom prst="rect">
            <a:avLst/>
          </a:prstGeom>
          <a:solidFill>
            <a:srgbClr val="138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>
              <a:solidFill>
                <a:schemeClr val="bg1"/>
              </a:solidFill>
            </a:endParaRPr>
          </a:p>
          <a:p>
            <a:pPr algn="r"/>
            <a:r>
              <a:rPr lang="en-US" altLang="en-US" sz="209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932" y="3229610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259C32-A3D5-4EB2-A4F9-F94A0CA32B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B1D4DA7-0957-4042-AD91-222800730CA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E085D87-99C2-49F6-A7BB-0844907DCD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6762</TotalTime>
  <Words>523</Words>
  <Application>Microsoft Office PowerPoint</Application>
  <PresentationFormat>Custom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Futura LT Pro Book</vt:lpstr>
      <vt:lpstr>Office Theme</vt:lpstr>
      <vt:lpstr>PowerPoint Presentation</vt:lpstr>
      <vt:lpstr>Module 5: Learning Objectives </vt:lpstr>
      <vt:lpstr>Module 5: Structure</vt:lpstr>
      <vt:lpstr>Module 5: Suggested References</vt:lpstr>
      <vt:lpstr>Module 5: Suggested References (cont.)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296</cp:revision>
  <dcterms:created xsi:type="dcterms:W3CDTF">2015-03-02T15:42:03Z</dcterms:created>
  <dcterms:modified xsi:type="dcterms:W3CDTF">2017-02-08T00:40:33Z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0x010100BC83303621329D4DAFC578165ED47C26</vt:lpwstr>
  </property>
</Properties>
</file>