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sldIdLst>
    <p:sldId id="395" r:id="rId5"/>
    <p:sldId id="372" r:id="rId6"/>
    <p:sldId id="396" r:id="rId7"/>
    <p:sldId id="344" r:id="rId8"/>
    <p:sldId id="345" r:id="rId9"/>
    <p:sldId id="346" r:id="rId10"/>
    <p:sldId id="347" r:id="rId11"/>
    <p:sldId id="348" r:id="rId12"/>
    <p:sldId id="349" r:id="rId13"/>
    <p:sldId id="360" r:id="rId14"/>
    <p:sldId id="361" r:id="rId15"/>
    <p:sldId id="362" r:id="rId16"/>
    <p:sldId id="363" r:id="rId17"/>
    <p:sldId id="364" r:id="rId18"/>
    <p:sldId id="365" r:id="rId19"/>
    <p:sldId id="366" r:id="rId20"/>
    <p:sldId id="367" r:id="rId21"/>
    <p:sldId id="397" r:id="rId22"/>
    <p:sldId id="369" r:id="rId23"/>
    <p:sldId id="370" r:id="rId24"/>
    <p:sldId id="371" r:id="rId25"/>
    <p:sldId id="391" r:id="rId26"/>
    <p:sldId id="374" r:id="rId27"/>
    <p:sldId id="392"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90" r:id="rId42"/>
  </p:sldIdLst>
  <p:sldSz cx="10058400" cy="7772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68">
          <p15:clr>
            <a:srgbClr val="A4A3A4"/>
          </p15:clr>
        </p15:guide>
        <p15:guide id="2" pos="24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e Reid" initials="D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8D84"/>
    <a:srgbClr val="09236A"/>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713" autoAdjust="0"/>
    <p:restoredTop sz="77439" autoAdjust="0"/>
  </p:normalViewPr>
  <p:slideViewPr>
    <p:cSldViewPr>
      <p:cViewPr varScale="1">
        <p:scale>
          <a:sx n="57" d="100"/>
          <a:sy n="57" d="100"/>
        </p:scale>
        <p:origin x="1291" y="53"/>
      </p:cViewPr>
      <p:guideLst>
        <p:guide orient="horz" pos="2880"/>
        <p:guide pos="2160"/>
      </p:guideLst>
    </p:cSldViewPr>
  </p:slideViewPr>
  <p:outlineViewPr>
    <p:cViewPr>
      <p:scale>
        <a:sx n="33" d="100"/>
        <a:sy n="33" d="100"/>
      </p:scale>
      <p:origin x="0" y="-4986"/>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66" d="100"/>
          <a:sy n="66" d="100"/>
        </p:scale>
        <p:origin x="2885" y="19"/>
      </p:cViewPr>
      <p:guideLst>
        <p:guide orient="horz" pos="3168"/>
        <p:guide pos="24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Adults and children on antiretroviral therapy (ART), 2008–2011</a:t>
            </a:r>
          </a:p>
        </c:rich>
      </c:tx>
      <c:overlay val="0"/>
    </c:title>
    <c:autoTitleDeleted val="0"/>
    <c:plotArea>
      <c:layout>
        <c:manualLayout>
          <c:layoutTarget val="inner"/>
          <c:xMode val="edge"/>
          <c:yMode val="edge"/>
          <c:x val="0.11454851033417"/>
          <c:y val="0.13480287620297501"/>
          <c:w val="0.638876065386076"/>
          <c:h val="0.77367516560430005"/>
        </c:manualLayout>
      </c:layout>
      <c:lineChart>
        <c:grouping val="standard"/>
        <c:varyColors val="0"/>
        <c:ser>
          <c:idx val="0"/>
          <c:order val="0"/>
          <c:tx>
            <c:strRef>
              <c:f>Sheet1!$B$1</c:f>
              <c:strCache>
                <c:ptCount val="1"/>
                <c:pt idx="0">
                  <c:v># adults on ART</c:v>
                </c:pt>
              </c:strCache>
            </c:strRef>
          </c:tx>
          <c:spPr>
            <a:ln w="63500">
              <a:solidFill>
                <a:srgbClr val="138D84"/>
              </a:solidFill>
            </a:ln>
          </c:spPr>
          <c:marker>
            <c:symbol val="none"/>
          </c:marker>
          <c:cat>
            <c:numRef>
              <c:f>Sheet1!$A$2:$A$5</c:f>
              <c:numCache>
                <c:formatCode>General</c:formatCode>
                <c:ptCount val="4"/>
                <c:pt idx="0">
                  <c:v>2008</c:v>
                </c:pt>
                <c:pt idx="1">
                  <c:v>2009</c:v>
                </c:pt>
                <c:pt idx="2">
                  <c:v>2010</c:v>
                </c:pt>
                <c:pt idx="3">
                  <c:v>2011</c:v>
                </c:pt>
              </c:numCache>
            </c:numRef>
          </c:cat>
          <c:val>
            <c:numRef>
              <c:f>Sheet1!$B$2:$B$5</c:f>
              <c:numCache>
                <c:formatCode>General</c:formatCode>
                <c:ptCount val="4"/>
                <c:pt idx="0">
                  <c:v>50</c:v>
                </c:pt>
                <c:pt idx="1">
                  <c:v>110</c:v>
                </c:pt>
                <c:pt idx="2">
                  <c:v>153</c:v>
                </c:pt>
                <c:pt idx="3">
                  <c:v>178</c:v>
                </c:pt>
              </c:numCache>
            </c:numRef>
          </c:val>
          <c:smooth val="0"/>
          <c:extLst>
            <c:ext xmlns:c16="http://schemas.microsoft.com/office/drawing/2014/chart" uri="{C3380CC4-5D6E-409C-BE32-E72D297353CC}">
              <c16:uniqueId val="{00000000-0C62-4E49-9A76-4B6FCE93BF39}"/>
            </c:ext>
          </c:extLst>
        </c:ser>
        <c:ser>
          <c:idx val="1"/>
          <c:order val="1"/>
          <c:tx>
            <c:strRef>
              <c:f>Sheet1!$C$1</c:f>
              <c:strCache>
                <c:ptCount val="1"/>
                <c:pt idx="0">
                  <c:v># children on ART</c:v>
                </c:pt>
              </c:strCache>
            </c:strRef>
          </c:tx>
          <c:spPr>
            <a:ln w="63500">
              <a:solidFill>
                <a:srgbClr val="FFC000"/>
              </a:solidFill>
            </a:ln>
          </c:spPr>
          <c:marker>
            <c:symbol val="none"/>
          </c:marker>
          <c:cat>
            <c:numRef>
              <c:f>Sheet1!$A$2:$A$5</c:f>
              <c:numCache>
                <c:formatCode>General</c:formatCode>
                <c:ptCount val="4"/>
                <c:pt idx="0">
                  <c:v>2008</c:v>
                </c:pt>
                <c:pt idx="1">
                  <c:v>2009</c:v>
                </c:pt>
                <c:pt idx="2">
                  <c:v>2010</c:v>
                </c:pt>
                <c:pt idx="3">
                  <c:v>2011</c:v>
                </c:pt>
              </c:numCache>
            </c:numRef>
          </c:cat>
          <c:val>
            <c:numRef>
              <c:f>Sheet1!$C$2:$C$5</c:f>
              <c:numCache>
                <c:formatCode>General</c:formatCode>
                <c:ptCount val="4"/>
                <c:pt idx="0">
                  <c:v>24</c:v>
                </c:pt>
                <c:pt idx="1">
                  <c:v>30</c:v>
                </c:pt>
                <c:pt idx="2">
                  <c:v>37</c:v>
                </c:pt>
                <c:pt idx="3">
                  <c:v>48</c:v>
                </c:pt>
              </c:numCache>
            </c:numRef>
          </c:val>
          <c:smooth val="0"/>
          <c:extLst>
            <c:ext xmlns:c16="http://schemas.microsoft.com/office/drawing/2014/chart" uri="{C3380CC4-5D6E-409C-BE32-E72D297353CC}">
              <c16:uniqueId val="{00000001-0C62-4E49-9A76-4B6FCE93BF39}"/>
            </c:ext>
          </c:extLst>
        </c:ser>
        <c:dLbls>
          <c:showLegendKey val="0"/>
          <c:showVal val="0"/>
          <c:showCatName val="0"/>
          <c:showSerName val="0"/>
          <c:showPercent val="0"/>
          <c:showBubbleSize val="0"/>
        </c:dLbls>
        <c:smooth val="0"/>
        <c:axId val="439219784"/>
        <c:axId val="439218216"/>
      </c:lineChart>
      <c:catAx>
        <c:axId val="439219784"/>
        <c:scaling>
          <c:orientation val="minMax"/>
        </c:scaling>
        <c:delete val="0"/>
        <c:axPos val="b"/>
        <c:numFmt formatCode="General" sourceLinked="1"/>
        <c:majorTickMark val="none"/>
        <c:minorTickMark val="none"/>
        <c:tickLblPos val="nextTo"/>
        <c:crossAx val="439218216"/>
        <c:crosses val="autoZero"/>
        <c:auto val="1"/>
        <c:lblAlgn val="ctr"/>
        <c:lblOffset val="100"/>
        <c:noMultiLvlLbl val="0"/>
      </c:catAx>
      <c:valAx>
        <c:axId val="439218216"/>
        <c:scaling>
          <c:orientation val="minMax"/>
        </c:scaling>
        <c:delete val="0"/>
        <c:axPos val="l"/>
        <c:majorGridlines>
          <c:spPr>
            <a:ln>
              <a:solidFill>
                <a:schemeClr val="accent1"/>
              </a:solidFill>
            </a:ln>
          </c:spPr>
        </c:majorGridlines>
        <c:title>
          <c:tx>
            <c:rich>
              <a:bodyPr/>
              <a:lstStyle/>
              <a:p>
                <a:pPr>
                  <a:defRPr/>
                </a:pPr>
                <a:r>
                  <a:rPr lang="en-US"/>
                  <a:t># of people (in thousands)</a:t>
                </a:r>
              </a:p>
            </c:rich>
          </c:tx>
          <c:overlay val="0"/>
        </c:title>
        <c:numFmt formatCode="General" sourceLinked="1"/>
        <c:majorTickMark val="none"/>
        <c:minorTickMark val="none"/>
        <c:tickLblPos val="nextTo"/>
        <c:crossAx val="439219784"/>
        <c:crosses val="autoZero"/>
        <c:crossBetween val="between"/>
      </c:valAx>
    </c:plotArea>
    <c:legend>
      <c:legendPos val="r"/>
      <c:overlay val="0"/>
      <c:txPr>
        <a:bodyPr/>
        <a:lstStyle/>
        <a:p>
          <a:pPr>
            <a:defRPr sz="1400"/>
          </a:pPr>
          <a:endParaRPr lang="en-US"/>
        </a:p>
      </c:txPr>
    </c:legend>
    <c:plotVisOnly val="1"/>
    <c:dispBlanksAs val="gap"/>
    <c:showDLblsOverMax val="0"/>
  </c:chart>
  <c:spPr>
    <a:noFill/>
  </c:spPr>
  <c:txPr>
    <a:bodyPr/>
    <a:lstStyle/>
    <a:p>
      <a:pPr>
        <a:defRPr sz="1800">
          <a:latin typeface="Century Gothic" charset="0"/>
          <a:ea typeface="Century Gothic" charset="0"/>
          <a:cs typeface="Century Gothic"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Adults on ART and </a:t>
            </a:r>
            <a:r>
              <a:rPr lang="en-US" sz="1800" dirty="0" smtClean="0"/>
              <a:t>children </a:t>
            </a:r>
            <a:r>
              <a:rPr lang="en-US" sz="1800" dirty="0"/>
              <a:t>on ART, 2011</a:t>
            </a:r>
          </a:p>
        </c:rich>
      </c:tx>
      <c:overlay val="0"/>
    </c:title>
    <c:autoTitleDeleted val="0"/>
    <c:plotArea>
      <c:layout/>
      <c:lineChart>
        <c:grouping val="standard"/>
        <c:varyColors val="0"/>
        <c:ser>
          <c:idx val="0"/>
          <c:order val="0"/>
          <c:tx>
            <c:strRef>
              <c:f>Sheet1!$B$1</c:f>
              <c:strCache>
                <c:ptCount val="1"/>
                <c:pt idx="0">
                  <c:v># adults on ART</c:v>
                </c:pt>
              </c:strCache>
            </c:strRef>
          </c:tx>
          <c:spPr>
            <a:ln w="63500">
              <a:solidFill>
                <a:srgbClr val="138D84"/>
              </a:solidFill>
            </a:ln>
          </c:spPr>
          <c:marker>
            <c:symbol val="none"/>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138</c:v>
                </c:pt>
                <c:pt idx="1">
                  <c:v>140</c:v>
                </c:pt>
                <c:pt idx="2">
                  <c:v>149</c:v>
                </c:pt>
                <c:pt idx="3">
                  <c:v>152</c:v>
                </c:pt>
                <c:pt idx="4">
                  <c:v>153</c:v>
                </c:pt>
                <c:pt idx="5">
                  <c:v>166</c:v>
                </c:pt>
                <c:pt idx="6">
                  <c:v>178</c:v>
                </c:pt>
                <c:pt idx="7">
                  <c:v>155</c:v>
                </c:pt>
                <c:pt idx="8">
                  <c:v>145</c:v>
                </c:pt>
                <c:pt idx="9">
                  <c:v>145</c:v>
                </c:pt>
                <c:pt idx="10">
                  <c:v>135</c:v>
                </c:pt>
                <c:pt idx="11">
                  <c:v>133</c:v>
                </c:pt>
              </c:numCache>
            </c:numRef>
          </c:val>
          <c:smooth val="0"/>
          <c:extLst>
            <c:ext xmlns:c16="http://schemas.microsoft.com/office/drawing/2014/chart" uri="{C3380CC4-5D6E-409C-BE32-E72D297353CC}">
              <c16:uniqueId val="{00000000-FE76-4312-8AC4-389B78FDADE9}"/>
            </c:ext>
          </c:extLst>
        </c:ser>
        <c:ser>
          <c:idx val="1"/>
          <c:order val="1"/>
          <c:tx>
            <c:strRef>
              <c:f>Sheet1!$C$1</c:f>
              <c:strCache>
                <c:ptCount val="1"/>
                <c:pt idx="0">
                  <c:v># children on ART</c:v>
                </c:pt>
              </c:strCache>
            </c:strRef>
          </c:tx>
          <c:spPr>
            <a:ln w="63500">
              <a:solidFill>
                <a:srgbClr val="FFC000"/>
              </a:solidFill>
            </a:ln>
          </c:spPr>
          <c:marker>
            <c:symbol val="none"/>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41</c:v>
                </c:pt>
                <c:pt idx="1">
                  <c:v>42</c:v>
                </c:pt>
                <c:pt idx="2">
                  <c:v>43</c:v>
                </c:pt>
                <c:pt idx="3">
                  <c:v>44</c:v>
                </c:pt>
                <c:pt idx="4">
                  <c:v>45</c:v>
                </c:pt>
                <c:pt idx="5">
                  <c:v>46</c:v>
                </c:pt>
                <c:pt idx="6">
                  <c:v>46</c:v>
                </c:pt>
                <c:pt idx="7">
                  <c:v>47</c:v>
                </c:pt>
                <c:pt idx="8">
                  <c:v>51</c:v>
                </c:pt>
                <c:pt idx="9">
                  <c:v>55</c:v>
                </c:pt>
                <c:pt idx="10">
                  <c:v>52</c:v>
                </c:pt>
                <c:pt idx="11">
                  <c:v>51</c:v>
                </c:pt>
              </c:numCache>
            </c:numRef>
          </c:val>
          <c:smooth val="0"/>
          <c:extLst>
            <c:ext xmlns:c16="http://schemas.microsoft.com/office/drawing/2014/chart" uri="{C3380CC4-5D6E-409C-BE32-E72D297353CC}">
              <c16:uniqueId val="{00000001-FE76-4312-8AC4-389B78FDADE9}"/>
            </c:ext>
          </c:extLst>
        </c:ser>
        <c:dLbls>
          <c:showLegendKey val="0"/>
          <c:showVal val="0"/>
          <c:showCatName val="0"/>
          <c:showSerName val="0"/>
          <c:showPercent val="0"/>
          <c:showBubbleSize val="0"/>
        </c:dLbls>
        <c:smooth val="0"/>
        <c:axId val="439221744"/>
        <c:axId val="439216256"/>
      </c:lineChart>
      <c:catAx>
        <c:axId val="439221744"/>
        <c:scaling>
          <c:orientation val="minMax"/>
        </c:scaling>
        <c:delete val="0"/>
        <c:axPos val="b"/>
        <c:numFmt formatCode="General" sourceLinked="1"/>
        <c:majorTickMark val="none"/>
        <c:minorTickMark val="none"/>
        <c:tickLblPos val="nextTo"/>
        <c:crossAx val="439216256"/>
        <c:crosses val="autoZero"/>
        <c:auto val="1"/>
        <c:lblAlgn val="ctr"/>
        <c:lblOffset val="100"/>
        <c:noMultiLvlLbl val="0"/>
      </c:catAx>
      <c:valAx>
        <c:axId val="439216256"/>
        <c:scaling>
          <c:orientation val="minMax"/>
        </c:scaling>
        <c:delete val="0"/>
        <c:axPos val="l"/>
        <c:majorGridlines>
          <c:spPr>
            <a:ln>
              <a:solidFill>
                <a:schemeClr val="accent1"/>
              </a:solidFill>
            </a:ln>
          </c:spPr>
        </c:majorGridlines>
        <c:title>
          <c:tx>
            <c:rich>
              <a:bodyPr/>
              <a:lstStyle/>
              <a:p>
                <a:pPr>
                  <a:defRPr/>
                </a:pPr>
                <a:r>
                  <a:rPr lang="en-US" dirty="0"/>
                  <a:t># of people </a:t>
                </a:r>
                <a:r>
                  <a:rPr lang="en-US" dirty="0" smtClean="0"/>
                  <a:t>(Hundreds)</a:t>
                </a:r>
                <a:endParaRPr lang="en-US" dirty="0"/>
              </a:p>
            </c:rich>
          </c:tx>
          <c:overlay val="0"/>
        </c:title>
        <c:numFmt formatCode="General" sourceLinked="1"/>
        <c:majorTickMark val="none"/>
        <c:minorTickMark val="none"/>
        <c:tickLblPos val="nextTo"/>
        <c:crossAx val="439221744"/>
        <c:crosses val="autoZero"/>
        <c:crossBetween val="between"/>
      </c:valAx>
    </c:plotArea>
    <c:legend>
      <c:legendPos val="r"/>
      <c:overlay val="0"/>
      <c:txPr>
        <a:bodyPr/>
        <a:lstStyle/>
        <a:p>
          <a:pPr>
            <a:defRPr sz="1400"/>
          </a:pPr>
          <a:endParaRPr lang="en-US"/>
        </a:p>
      </c:txPr>
    </c:legend>
    <c:plotVisOnly val="1"/>
    <c:dispBlanksAs val="gap"/>
    <c:showDLblsOverMax val="0"/>
  </c:chart>
  <c:spPr>
    <a:noFill/>
  </c:spPr>
  <c:txPr>
    <a:bodyPr/>
    <a:lstStyle/>
    <a:p>
      <a:pPr>
        <a:defRPr sz="1800">
          <a:latin typeface="Century Gothic" charset="0"/>
          <a:ea typeface="Century Gothic" charset="0"/>
          <a:cs typeface="Century Gothic"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731" y="4778562"/>
            <a:ext cx="6216939" cy="4525870"/>
          </a:xfrm>
          <a:prstGeom prst="rect">
            <a:avLst/>
          </a:prstGeom>
        </p:spPr>
        <p:txBody>
          <a:bodyPr/>
          <a:lstStyle/>
          <a:p>
            <a:endParaRPr lang="en-US"/>
          </a:p>
        </p:txBody>
      </p:sp>
    </p:spTree>
    <p:extLst>
      <p:ext uri="{BB962C8B-B14F-4D97-AF65-F5344CB8AC3E}">
        <p14:creationId xmlns:p14="http://schemas.microsoft.com/office/powerpoint/2010/main" val="3990139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446213" y="754063"/>
            <a:ext cx="4879975" cy="3771900"/>
          </a:xfrm>
          <a:prstGeom prst="rect">
            <a:avLst/>
          </a:prstGeom>
          <a:ln/>
        </p:spPr>
      </p:sp>
      <p:sp>
        <p:nvSpPr>
          <p:cNvPr id="46083" name="Notes Placeholder 2"/>
          <p:cNvSpPr>
            <a:spLocks noGrp="1"/>
          </p:cNvSpPr>
          <p:nvPr>
            <p:ph type="body" idx="1"/>
          </p:nvPr>
        </p:nvSpPr>
        <p:spPr>
          <a:xfrm>
            <a:off x="777240" y="4777740"/>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Now let’s talk about central tendency.</a:t>
            </a:r>
          </a:p>
          <a:p>
            <a:endParaRPr lang="en-US" dirty="0"/>
          </a:p>
          <a:p>
            <a:r>
              <a:rPr lang="en-US" dirty="0"/>
              <a:t>The most commonly investigated characteristic of a collection of data (or </a:t>
            </a:r>
            <a:r>
              <a:rPr lang="en-US" dirty="0" smtClean="0"/>
              <a:t>data set</a:t>
            </a:r>
            <a:r>
              <a:rPr lang="en-US" dirty="0"/>
              <a:t>) is its center, or the point around which the observations tend to cluster. Measures of central tendency measure the middle or center of a distribution of data.</a:t>
            </a:r>
          </a:p>
          <a:p>
            <a:endParaRPr lang="en-US" dirty="0"/>
          </a:p>
          <a:p>
            <a:r>
              <a:rPr lang="en-US" dirty="0"/>
              <a:t>We will discuss the mean and the median. </a:t>
            </a:r>
          </a:p>
        </p:txBody>
      </p:sp>
      <p:sp>
        <p:nvSpPr>
          <p:cNvPr id="46084"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6C2175-D0FF-4FAF-A04E-30A51E8B1275}" type="slidenum">
              <a:rPr lang="en-US" smtClean="0"/>
              <a:pPr eaLnBrk="1" hangingPunct="1"/>
              <a:t>10</a:t>
            </a:fld>
            <a:endParaRPr lang="en-US"/>
          </a:p>
        </p:txBody>
      </p:sp>
    </p:spTree>
    <p:extLst>
      <p:ext uri="{BB962C8B-B14F-4D97-AF65-F5344CB8AC3E}">
        <p14:creationId xmlns:p14="http://schemas.microsoft.com/office/powerpoint/2010/main" val="99060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446213" y="754063"/>
            <a:ext cx="4879975" cy="3771900"/>
          </a:xfrm>
          <a:prstGeom prst="rect">
            <a:avLst/>
          </a:prstGeom>
          <a:ln/>
        </p:spPr>
      </p:sp>
      <p:sp>
        <p:nvSpPr>
          <p:cNvPr id="47107" name="Notes Placeholder 2"/>
          <p:cNvSpPr>
            <a:spLocks noGrp="1"/>
          </p:cNvSpPr>
          <p:nvPr>
            <p:ph type="body" idx="1"/>
          </p:nvPr>
        </p:nvSpPr>
        <p:spPr>
          <a:xfrm>
            <a:off x="777240" y="4777740"/>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mean is the most frequently used measure to look at the central values of a </a:t>
            </a:r>
            <a:r>
              <a:rPr lang="en-US" dirty="0" smtClean="0"/>
              <a:t>data set</a:t>
            </a:r>
            <a:r>
              <a:rPr lang="en-US" dirty="0"/>
              <a:t>.</a:t>
            </a:r>
          </a:p>
          <a:p>
            <a:endParaRPr lang="en-US" dirty="0"/>
          </a:p>
          <a:p>
            <a:r>
              <a:rPr lang="en-US" dirty="0"/>
              <a:t>The mean takes into consideration the magnitude of every value, which makes it sensitive to extreme values.</a:t>
            </a:r>
            <a:r>
              <a:rPr lang="en-US" b="1" i="1" dirty="0"/>
              <a:t> </a:t>
            </a:r>
            <a:r>
              <a:rPr lang="en-US" dirty="0"/>
              <a:t>If there are data in the </a:t>
            </a:r>
            <a:r>
              <a:rPr lang="en-US" dirty="0" smtClean="0"/>
              <a:t>data set </a:t>
            </a:r>
            <a:r>
              <a:rPr lang="en-US" dirty="0"/>
              <a:t>with extreme </a:t>
            </a:r>
            <a:r>
              <a:rPr lang="en-US" dirty="0" smtClean="0"/>
              <a:t>values―extremely </a:t>
            </a:r>
            <a:r>
              <a:rPr lang="en-US" dirty="0"/>
              <a:t>low or high compared to most other values in the </a:t>
            </a:r>
            <a:r>
              <a:rPr lang="en-US" dirty="0" smtClean="0"/>
              <a:t>dataset―the </a:t>
            </a:r>
            <a:r>
              <a:rPr lang="en-US" dirty="0"/>
              <a:t>mean may not be the most accurate method to use in assessing the point around which the observations tend to cluster.</a:t>
            </a:r>
          </a:p>
          <a:p>
            <a:endParaRPr lang="en-US" dirty="0"/>
          </a:p>
          <a:p>
            <a:r>
              <a:rPr lang="en-US" dirty="0"/>
              <a:t>Use the mean when the data are normally distributed (symmetric).</a:t>
            </a:r>
          </a:p>
          <a:p>
            <a:endParaRPr lang="en-US" dirty="0"/>
          </a:p>
          <a:p>
            <a:r>
              <a:rPr lang="en-US" dirty="0"/>
              <a:t>To calculate the mean, you add up all </a:t>
            </a:r>
            <a:r>
              <a:rPr lang="en-US" dirty="0" smtClean="0"/>
              <a:t>of your </a:t>
            </a:r>
            <a:r>
              <a:rPr lang="en-US" dirty="0"/>
              <a:t>figures and divide by the total number of </a:t>
            </a:r>
            <a:r>
              <a:rPr lang="en-US" dirty="0" smtClean="0"/>
              <a:t>figures, as in </a:t>
            </a:r>
            <a:r>
              <a:rPr lang="en-US" dirty="0"/>
              <a:t>the example here.</a:t>
            </a:r>
          </a:p>
          <a:p>
            <a:endParaRPr lang="en-US" dirty="0"/>
          </a:p>
        </p:txBody>
      </p:sp>
      <p:sp>
        <p:nvSpPr>
          <p:cNvPr id="47108"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BE2DD5-1BC4-44A6-B8A8-471C1C12E854}" type="slidenum">
              <a:rPr lang="en-US" smtClean="0"/>
              <a:pPr eaLnBrk="1" hangingPunct="1"/>
              <a:t>11</a:t>
            </a:fld>
            <a:endParaRPr lang="en-US"/>
          </a:p>
        </p:txBody>
      </p:sp>
    </p:spTree>
    <p:extLst>
      <p:ext uri="{BB962C8B-B14F-4D97-AF65-F5344CB8AC3E}">
        <p14:creationId xmlns:p14="http://schemas.microsoft.com/office/powerpoint/2010/main" val="2726180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446213" y="754063"/>
            <a:ext cx="4879975" cy="3771900"/>
          </a:xfrm>
          <a:prstGeom prst="rect">
            <a:avLst/>
          </a:prstGeom>
          <a:ln/>
        </p:spPr>
      </p:sp>
      <p:sp>
        <p:nvSpPr>
          <p:cNvPr id="48131" name="Notes Placeholder 2"/>
          <p:cNvSpPr>
            <a:spLocks noGrp="1"/>
          </p:cNvSpPr>
          <p:nvPr>
            <p:ph type="body" idx="1"/>
          </p:nvPr>
        </p:nvSpPr>
        <p:spPr>
          <a:xfrm>
            <a:off x="708871" y="4788217"/>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Let’s do one together. Who wants to volunteer to calculate the average number of clients counseled per month?</a:t>
            </a:r>
          </a:p>
          <a:p>
            <a:endParaRPr lang="en-US" dirty="0"/>
          </a:p>
          <a:p>
            <a:r>
              <a:rPr lang="en-US" i="1" dirty="0"/>
              <a:t>NOTE to facilitator:  </a:t>
            </a:r>
            <a:r>
              <a:rPr lang="en-US" dirty="0"/>
              <a:t>Wait for a participant to answer before responding.</a:t>
            </a:r>
          </a:p>
          <a:p>
            <a:endParaRPr lang="en-US" dirty="0"/>
          </a:p>
          <a:p>
            <a:r>
              <a:rPr lang="en-US" dirty="0"/>
              <a:t>On this slide, you see the total number of clients counseled per month from </a:t>
            </a:r>
            <a:r>
              <a:rPr lang="en-US" dirty="0" smtClean="0"/>
              <a:t>January </a:t>
            </a:r>
            <a:r>
              <a:rPr lang="en-US" dirty="0"/>
              <a:t>through June. </a:t>
            </a:r>
          </a:p>
          <a:p>
            <a:endParaRPr lang="en-US" dirty="0"/>
          </a:p>
          <a:p>
            <a:r>
              <a:rPr lang="en-US" dirty="0"/>
              <a:t>You add them together and get 231; then divide by 6 (the number of months) and you get 38.5 (231÷ 6). So, the average number of clients counseled per month is 38.5.</a:t>
            </a:r>
          </a:p>
        </p:txBody>
      </p:sp>
      <p:sp>
        <p:nvSpPr>
          <p:cNvPr id="48132"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9AE231-468B-46D6-82CF-07C854B1FC96}" type="slidenum">
              <a:rPr lang="en-US" smtClean="0"/>
              <a:pPr eaLnBrk="1" hangingPunct="1"/>
              <a:t>12</a:t>
            </a:fld>
            <a:endParaRPr lang="en-US"/>
          </a:p>
        </p:txBody>
      </p:sp>
    </p:spTree>
    <p:extLst>
      <p:ext uri="{BB962C8B-B14F-4D97-AF65-F5344CB8AC3E}">
        <p14:creationId xmlns:p14="http://schemas.microsoft.com/office/powerpoint/2010/main" val="1675348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446213" y="754063"/>
            <a:ext cx="4879975" cy="3771900"/>
          </a:xfrm>
          <a:prstGeom prst="rect">
            <a:avLst/>
          </a:prstGeom>
          <a:ln/>
        </p:spPr>
      </p:sp>
      <p:sp>
        <p:nvSpPr>
          <p:cNvPr id="112643" name="Notes Placeholder 2"/>
          <p:cNvSpPr>
            <a:spLocks noGrp="1"/>
          </p:cNvSpPr>
          <p:nvPr>
            <p:ph type="body" idx="1"/>
          </p:nvPr>
        </p:nvSpPr>
        <p:spPr>
          <a:xfrm>
            <a:off x="777240" y="4777740"/>
            <a:ext cx="6217920" cy="4526280"/>
          </a:xfrm>
          <a:prstGeom prst="rect">
            <a:avLst/>
          </a:prstGeom>
        </p:spPr>
        <p:txBody>
          <a:bodyPr/>
          <a:lstStyle/>
          <a:p>
            <a:pPr eaLnBrk="1" hangingPunct="1">
              <a:defRPr/>
            </a:pPr>
            <a:r>
              <a:rPr lang="en-US" dirty="0">
                <a:latin typeface="Arial" pitchFamily="34" charset="0"/>
                <a:cs typeface="Arial" pitchFamily="34" charset="0"/>
              </a:rPr>
              <a:t>The median is another measurement of central </a:t>
            </a:r>
            <a:r>
              <a:rPr lang="en-US" dirty="0" smtClean="0">
                <a:latin typeface="Arial" pitchFamily="34" charset="0"/>
                <a:cs typeface="Arial" pitchFamily="34" charset="0"/>
              </a:rPr>
              <a:t>tendency, </a:t>
            </a:r>
            <a:r>
              <a:rPr lang="en-US" dirty="0">
                <a:latin typeface="Arial" pitchFamily="34" charset="0"/>
                <a:cs typeface="Arial" pitchFamily="34" charset="0"/>
              </a:rPr>
              <a:t>but it is </a:t>
            </a:r>
            <a:r>
              <a:rPr lang="en-US" u="sng" dirty="0">
                <a:latin typeface="Arial" pitchFamily="34" charset="0"/>
                <a:cs typeface="Arial" pitchFamily="34" charset="0"/>
              </a:rPr>
              <a:t>not</a:t>
            </a:r>
            <a:r>
              <a:rPr lang="en-US" dirty="0">
                <a:latin typeface="Arial" pitchFamily="34" charset="0"/>
                <a:cs typeface="Arial" pitchFamily="34" charset="0"/>
              </a:rPr>
              <a:t> as sensitive to extreme values as the </a:t>
            </a:r>
            <a:r>
              <a:rPr lang="en-US" dirty="0" smtClean="0">
                <a:latin typeface="Arial" pitchFamily="34" charset="0"/>
                <a:cs typeface="Arial" pitchFamily="34" charset="0"/>
              </a:rPr>
              <a:t>mean, </a:t>
            </a:r>
            <a:r>
              <a:rPr lang="en-US" dirty="0">
                <a:latin typeface="Arial" pitchFamily="34" charset="0"/>
                <a:cs typeface="Arial" pitchFamily="34" charset="0"/>
              </a:rPr>
              <a:t>because it takes into consideration the ordering and relative magnitude of the values. We therefore use the median when data are not symmetric or skewed. </a:t>
            </a:r>
          </a:p>
          <a:p>
            <a:pPr eaLnBrk="1" hangingPunct="1">
              <a:defRPr/>
            </a:pPr>
            <a:endParaRPr lang="en-US" dirty="0">
              <a:latin typeface="Arial" pitchFamily="34" charset="0"/>
              <a:cs typeface="Arial" pitchFamily="34" charset="0"/>
            </a:endParaRPr>
          </a:p>
          <a:p>
            <a:pPr eaLnBrk="1" hangingPunct="1">
              <a:defRPr/>
            </a:pPr>
            <a:r>
              <a:rPr lang="en-US" dirty="0">
                <a:latin typeface="Arial" pitchFamily="34" charset="0"/>
                <a:cs typeface="Arial" pitchFamily="34" charset="0"/>
              </a:rPr>
              <a:t>If a list of values is ranked from smallest to largest, then half of the values are greater than or equal to the median and the other half are less than or equal to it. </a:t>
            </a:r>
          </a:p>
          <a:p>
            <a:pPr eaLnBrk="1" hangingPunct="1">
              <a:defRPr/>
            </a:pPr>
            <a:endParaRPr lang="en-US" dirty="0">
              <a:latin typeface="+mn-lt"/>
            </a:endParaRPr>
          </a:p>
          <a:p>
            <a:pPr eaLnBrk="1" hangingPunct="1">
              <a:defRPr/>
            </a:pPr>
            <a:r>
              <a:rPr lang="en-US" dirty="0"/>
              <a:t>When there is an odd number of values, the median is the middle value.</a:t>
            </a:r>
          </a:p>
          <a:p>
            <a:pPr eaLnBrk="1" hangingPunct="1">
              <a:defRPr/>
            </a:pPr>
            <a:r>
              <a:rPr lang="en-US" dirty="0"/>
              <a:t>For example, for the first list on the slide (2, 4, 7), the median is 4.</a:t>
            </a:r>
          </a:p>
          <a:p>
            <a:pPr eaLnBrk="1" hangingPunct="1">
              <a:defRPr/>
            </a:pPr>
            <a:endParaRPr lang="en-US" dirty="0"/>
          </a:p>
          <a:p>
            <a:pPr eaLnBrk="1" hangingPunct="1">
              <a:defRPr/>
            </a:pPr>
            <a:r>
              <a:rPr lang="en-US" dirty="0"/>
              <a:t>When there is an even number of values, the median is the average of the two </a:t>
            </a:r>
            <a:r>
              <a:rPr lang="en-US" dirty="0" smtClean="0"/>
              <a:t>midpoint </a:t>
            </a:r>
            <a:r>
              <a:rPr lang="en-US" dirty="0"/>
              <a:t>values. </a:t>
            </a:r>
          </a:p>
          <a:p>
            <a:pPr eaLnBrk="1" hangingPunct="1">
              <a:defRPr/>
            </a:pPr>
            <a:r>
              <a:rPr lang="en-US" dirty="0"/>
              <a:t>For example, for the 2</a:t>
            </a:r>
            <a:r>
              <a:rPr lang="en-US" baseline="30000" dirty="0"/>
              <a:t>nd</a:t>
            </a:r>
            <a:r>
              <a:rPr lang="en-US" dirty="0"/>
              <a:t> list (2, 4, 7, 12), you add 4+7 to get 11, and then divide that by 2 to get 5.5. The median for this list is 5.5.</a:t>
            </a:r>
          </a:p>
          <a:p>
            <a:pPr eaLnBrk="1" hangingPunct="1">
              <a:defRPr/>
            </a:pPr>
            <a:endParaRPr lang="en-US" dirty="0"/>
          </a:p>
          <a:p>
            <a:pPr eaLnBrk="1" hangingPunct="1">
              <a:defRPr/>
            </a:pPr>
            <a:r>
              <a:rPr lang="en-US" dirty="0"/>
              <a:t>Remember: </a:t>
            </a:r>
            <a:r>
              <a:rPr lang="en-US" dirty="0" smtClean="0"/>
              <a:t>For </a:t>
            </a:r>
            <a:r>
              <a:rPr lang="en-US" dirty="0"/>
              <a:t>the median, you have to rank (or order) the figures before you can calculate it.</a:t>
            </a:r>
          </a:p>
          <a:p>
            <a:pPr eaLnBrk="1" hangingPunct="1">
              <a:defRPr/>
            </a:pPr>
            <a:endParaRPr lang="en-US" dirty="0"/>
          </a:p>
        </p:txBody>
      </p:sp>
      <p:sp>
        <p:nvSpPr>
          <p:cNvPr id="49156"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E579A4-C882-44E8-B8BA-3E48DA3729E8}" type="slidenum">
              <a:rPr lang="en-US" smtClean="0"/>
              <a:pPr eaLnBrk="1" hangingPunct="1"/>
              <a:t>13</a:t>
            </a:fld>
            <a:endParaRPr lang="en-US"/>
          </a:p>
        </p:txBody>
      </p:sp>
    </p:spTree>
    <p:extLst>
      <p:ext uri="{BB962C8B-B14F-4D97-AF65-F5344CB8AC3E}">
        <p14:creationId xmlns:p14="http://schemas.microsoft.com/office/powerpoint/2010/main" val="698484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446213" y="754063"/>
            <a:ext cx="4879975" cy="3771900"/>
          </a:xfrm>
          <a:prstGeom prst="rect">
            <a:avLst/>
          </a:prstGeom>
          <a:ln/>
        </p:spPr>
      </p:sp>
      <p:sp>
        <p:nvSpPr>
          <p:cNvPr id="50179" name="Notes Placeholder 2"/>
          <p:cNvSpPr>
            <a:spLocks noGrp="1"/>
          </p:cNvSpPr>
          <p:nvPr>
            <p:ph type="body" idx="1"/>
          </p:nvPr>
        </p:nvSpPr>
        <p:spPr>
          <a:xfrm>
            <a:off x="777240" y="4777740"/>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Let’s </a:t>
            </a:r>
            <a:r>
              <a:rPr lang="en-US" dirty="0"/>
              <a:t>do one together. Who wants to volunteer to find the median number of clients?</a:t>
            </a:r>
          </a:p>
          <a:p>
            <a:endParaRPr lang="en-US" dirty="0"/>
          </a:p>
          <a:p>
            <a:r>
              <a:rPr lang="en-US" i="1" dirty="0"/>
              <a:t>NOTE to facilitator:  </a:t>
            </a:r>
            <a:r>
              <a:rPr lang="en-US" dirty="0"/>
              <a:t>Wait for a participant to answer before responding.</a:t>
            </a:r>
          </a:p>
          <a:p>
            <a:endParaRPr lang="en-US" dirty="0"/>
          </a:p>
          <a:p>
            <a:r>
              <a:rPr lang="en-US" dirty="0"/>
              <a:t>Here we have an odd number of clients, so we </a:t>
            </a:r>
            <a:r>
              <a:rPr lang="en-US" dirty="0" smtClean="0"/>
              <a:t>reorder </a:t>
            </a:r>
            <a:r>
              <a:rPr lang="en-US" dirty="0"/>
              <a:t>the numbers (smallest to largest) and select the middle number = 67.</a:t>
            </a:r>
          </a:p>
          <a:p>
            <a:endParaRPr lang="en-US" dirty="0"/>
          </a:p>
          <a:p>
            <a:r>
              <a:rPr lang="en-US" dirty="0"/>
              <a:t>How about if we have an even number? (</a:t>
            </a:r>
            <a:r>
              <a:rPr lang="en-US" dirty="0" smtClean="0"/>
              <a:t>Facilitator: Click </a:t>
            </a:r>
            <a:r>
              <a:rPr lang="en-US" dirty="0"/>
              <a:t>for the first client to disappear). In this case, we </a:t>
            </a:r>
            <a:r>
              <a:rPr lang="en-US" dirty="0" smtClean="0"/>
              <a:t>reorder </a:t>
            </a:r>
            <a:r>
              <a:rPr lang="en-US" dirty="0"/>
              <a:t>the numbers from smallest to largest, add the </a:t>
            </a:r>
            <a:r>
              <a:rPr lang="en-US" dirty="0" smtClean="0"/>
              <a:t>two </a:t>
            </a:r>
            <a:r>
              <a:rPr lang="en-US" dirty="0"/>
              <a:t>middle figures (67+134), and divide by 2 to get 100.5.</a:t>
            </a:r>
          </a:p>
          <a:p>
            <a:endParaRPr lang="en-US" dirty="0"/>
          </a:p>
        </p:txBody>
      </p:sp>
      <p:sp>
        <p:nvSpPr>
          <p:cNvPr id="50180"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D1A797-389A-4E55-B4FE-3813FCC97062}" type="slidenum">
              <a:rPr lang="en-US" smtClean="0"/>
              <a:pPr eaLnBrk="1" hangingPunct="1"/>
              <a:t>14</a:t>
            </a:fld>
            <a:endParaRPr lang="en-US"/>
          </a:p>
        </p:txBody>
      </p:sp>
    </p:spTree>
    <p:extLst>
      <p:ext uri="{BB962C8B-B14F-4D97-AF65-F5344CB8AC3E}">
        <p14:creationId xmlns:p14="http://schemas.microsoft.com/office/powerpoint/2010/main" val="1989746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p:spPr>
      </p:sp>
      <p:sp>
        <p:nvSpPr>
          <p:cNvPr id="3" name="Notes Placeholder 2"/>
          <p:cNvSpPr>
            <a:spLocks noGrp="1"/>
          </p:cNvSpPr>
          <p:nvPr>
            <p:ph type="body" idx="1"/>
          </p:nvPr>
        </p:nvSpPr>
        <p:spPr>
          <a:xfrm>
            <a:off x="777240" y="4777740"/>
            <a:ext cx="6217920" cy="4526280"/>
          </a:xfrm>
          <a:prstGeom prst="rect">
            <a:avLst/>
          </a:prstGeom>
        </p:spPr>
        <p:txBody>
          <a:bodyPr/>
          <a:lstStyle/>
          <a:p>
            <a:endParaRPr lang="en-US" baseline="0" dirty="0"/>
          </a:p>
          <a:p>
            <a:r>
              <a:rPr lang="en-US" baseline="0" dirty="0"/>
              <a:t>In this example, use the numbers displayed and quickly calculate the mean and median. Write down your answers.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mean is often overused. Keep in mind it is not uncommon to find extreme (low</a:t>
            </a:r>
            <a:r>
              <a:rPr lang="en-US" baseline="0" dirty="0" smtClean="0"/>
              <a:t> or high) scores that affect the mean calculation. See next slide</a:t>
            </a:r>
          </a:p>
          <a:p>
            <a:endParaRPr lang="en-US" baseline="0" dirty="0"/>
          </a:p>
          <a:p>
            <a:endParaRPr lang="en-US" baseline="0" dirty="0"/>
          </a:p>
          <a:p>
            <a:r>
              <a:rPr lang="en-US" baseline="0" dirty="0"/>
              <a:t>Note that the mean and median are nearly equal (29.7 = mean and 29 = median). Also note that the range of data </a:t>
            </a:r>
            <a:r>
              <a:rPr lang="en-US" baseline="0" dirty="0" smtClean="0"/>
              <a:t>points </a:t>
            </a:r>
            <a:r>
              <a:rPr lang="en-US" baseline="0" dirty="0"/>
              <a:t>is not large. The smallest number is </a:t>
            </a:r>
            <a:r>
              <a:rPr lang="en-US" baseline="0" dirty="0" smtClean="0"/>
              <a:t>20; </a:t>
            </a:r>
            <a:r>
              <a:rPr lang="en-US" baseline="0" dirty="0"/>
              <a:t>the highest is 39. The range is not substantial. </a:t>
            </a:r>
            <a:endParaRPr lang="en-US" dirty="0"/>
          </a:p>
        </p:txBody>
      </p:sp>
      <p:sp>
        <p:nvSpPr>
          <p:cNvPr id="4" name="Slide Number Placeholder 3"/>
          <p:cNvSpPr>
            <a:spLocks noGrp="1"/>
          </p:cNvSpPr>
          <p:nvPr>
            <p:ph type="sldNum" sz="quarter" idx="10"/>
          </p:nvPr>
        </p:nvSpPr>
        <p:spPr>
          <a:xfrm>
            <a:off x="4402561" y="9553734"/>
            <a:ext cx="3368040" cy="502920"/>
          </a:xfrm>
          <a:prstGeom prst="rect">
            <a:avLst/>
          </a:prstGeom>
        </p:spPr>
        <p:txBody>
          <a:bodyPr/>
          <a:lstStyle/>
          <a:p>
            <a:pPr>
              <a:defRPr/>
            </a:pPr>
            <a:fld id="{CD899A34-23C8-406C-BF28-2F8A3DE441A9}" type="slidenum">
              <a:rPr lang="en-US" smtClean="0"/>
              <a:pPr>
                <a:defRPr/>
              </a:pPr>
              <a:t>15</a:t>
            </a:fld>
            <a:endParaRPr lang="en-US"/>
          </a:p>
        </p:txBody>
      </p:sp>
    </p:spTree>
    <p:extLst>
      <p:ext uri="{BB962C8B-B14F-4D97-AF65-F5344CB8AC3E}">
        <p14:creationId xmlns:p14="http://schemas.microsoft.com/office/powerpoint/2010/main" val="2060861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p:spPr>
      </p:sp>
      <p:sp>
        <p:nvSpPr>
          <p:cNvPr id="3" name="Notes Placeholder 2"/>
          <p:cNvSpPr>
            <a:spLocks noGrp="1"/>
          </p:cNvSpPr>
          <p:nvPr>
            <p:ph type="body" idx="1"/>
          </p:nvPr>
        </p:nvSpPr>
        <p:spPr>
          <a:xfrm>
            <a:off x="777240" y="4777740"/>
            <a:ext cx="6217920" cy="4526280"/>
          </a:xfrm>
          <a:prstGeom prst="rect">
            <a:avLst/>
          </a:prstGeom>
        </p:spPr>
        <p:txBody>
          <a:bodyPr/>
          <a:lstStyle/>
          <a:p>
            <a:r>
              <a:rPr lang="en-US" dirty="0"/>
              <a:t>In this example, we have different results.</a:t>
            </a:r>
            <a:r>
              <a:rPr lang="en-US" baseline="0" dirty="0"/>
              <a:t> Again, use the data in the table and calculate the mean and median. Write down your answers. </a:t>
            </a:r>
          </a:p>
          <a:p>
            <a:endParaRPr lang="en-US" baseline="0" dirty="0"/>
          </a:p>
          <a:p>
            <a:r>
              <a:rPr lang="en-US" dirty="0"/>
              <a:t>Note that the mean is quite a bit higher than the median (mean = 50.8</a:t>
            </a:r>
            <a:r>
              <a:rPr lang="en-US" baseline="0" dirty="0"/>
              <a:t> and median = 40). This would represent a substantial difference if we were assessing </a:t>
            </a:r>
            <a:r>
              <a:rPr lang="en-US" baseline="0" dirty="0" smtClean="0"/>
              <a:t>facilities’ </a:t>
            </a:r>
            <a:r>
              <a:rPr lang="en-US" baseline="0" dirty="0"/>
              <a:t>compliance with national standards of 40 patients per doctor. If we used the mean, we may think that overall, facilities are not meeting the national standard. However, if we exclude the outliers, we find that overall most facilities are actually meeting the standard, but </a:t>
            </a:r>
            <a:r>
              <a:rPr lang="en-US" baseline="0" dirty="0" smtClean="0"/>
              <a:t>a </a:t>
            </a:r>
            <a:r>
              <a:rPr lang="en-US" baseline="0" dirty="0"/>
              <a:t>few facilities </a:t>
            </a:r>
            <a:r>
              <a:rPr lang="en-US" baseline="0" dirty="0" smtClean="0"/>
              <a:t>are </a:t>
            </a:r>
            <a:r>
              <a:rPr lang="en-US" baseline="0" dirty="0"/>
              <a:t>not. </a:t>
            </a:r>
            <a:endParaRPr lang="en-US" dirty="0"/>
          </a:p>
        </p:txBody>
      </p:sp>
      <p:sp>
        <p:nvSpPr>
          <p:cNvPr id="4" name="Slide Number Placeholder 3"/>
          <p:cNvSpPr>
            <a:spLocks noGrp="1"/>
          </p:cNvSpPr>
          <p:nvPr>
            <p:ph type="sldNum" sz="quarter" idx="10"/>
          </p:nvPr>
        </p:nvSpPr>
        <p:spPr>
          <a:xfrm>
            <a:off x="4402561" y="9553734"/>
            <a:ext cx="3368040" cy="502920"/>
          </a:xfrm>
          <a:prstGeom prst="rect">
            <a:avLst/>
          </a:prstGeom>
        </p:spPr>
        <p:txBody>
          <a:bodyPr/>
          <a:lstStyle/>
          <a:p>
            <a:pPr>
              <a:defRPr/>
            </a:pPr>
            <a:fld id="{CD899A34-23C8-406C-BF28-2F8A3DE441A9}" type="slidenum">
              <a:rPr lang="en-US" smtClean="0"/>
              <a:pPr>
                <a:defRPr/>
              </a:pPr>
              <a:t>16</a:t>
            </a:fld>
            <a:endParaRPr lang="en-US"/>
          </a:p>
        </p:txBody>
      </p:sp>
    </p:spTree>
    <p:extLst>
      <p:ext uri="{BB962C8B-B14F-4D97-AF65-F5344CB8AC3E}">
        <p14:creationId xmlns:p14="http://schemas.microsoft.com/office/powerpoint/2010/main" val="2060861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446213" y="754063"/>
            <a:ext cx="4879975" cy="3771900"/>
          </a:xfrm>
          <a:prstGeom prst="rect">
            <a:avLst/>
          </a:prstGeom>
          <a:ln/>
        </p:spPr>
      </p:sp>
      <p:sp>
        <p:nvSpPr>
          <p:cNvPr id="51203" name="Notes Placeholder 2"/>
          <p:cNvSpPr>
            <a:spLocks noGrp="1"/>
          </p:cNvSpPr>
          <p:nvPr>
            <p:ph type="body" idx="1"/>
          </p:nvPr>
        </p:nvSpPr>
        <p:spPr>
          <a:xfrm>
            <a:off x="777240" y="4777740"/>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cs typeface="Arial" charset="0"/>
              </a:rPr>
              <a:t>Let’s now look at this example. Do we use the mean or the median?</a:t>
            </a:r>
          </a:p>
          <a:p>
            <a:endParaRPr lang="en-US" dirty="0">
              <a:cs typeface="Arial" charset="0"/>
            </a:endParaRPr>
          </a:p>
          <a:p>
            <a:r>
              <a:rPr lang="en-US" i="1" dirty="0"/>
              <a:t>NOTE to facilitator:  </a:t>
            </a:r>
            <a:r>
              <a:rPr lang="en-US" dirty="0"/>
              <a:t>W</a:t>
            </a:r>
            <a:r>
              <a:rPr lang="en-US" dirty="0">
                <a:cs typeface="Arial" charset="0"/>
              </a:rPr>
              <a:t>ait for a participant to answer before responding.</a:t>
            </a:r>
          </a:p>
          <a:p>
            <a:endParaRPr lang="en-US" dirty="0">
              <a:cs typeface="Arial" charset="0"/>
            </a:endParaRPr>
          </a:p>
          <a:p>
            <a:r>
              <a:rPr lang="en-US" dirty="0">
                <a:cs typeface="Arial" charset="0"/>
              </a:rPr>
              <a:t>We can see that there are outliers that may skew the data, so we want to use the median. </a:t>
            </a:r>
          </a:p>
          <a:p>
            <a:r>
              <a:rPr lang="en-US" dirty="0">
                <a:cs typeface="Arial" charset="0"/>
              </a:rPr>
              <a:t>If we rank the values in the table, we get:  9.0, 11.0, 92, 92, 95, 100, 100, 101, 104, </a:t>
            </a:r>
            <a:r>
              <a:rPr lang="en-US" dirty="0" smtClean="0">
                <a:cs typeface="Arial" charset="0"/>
              </a:rPr>
              <a:t>206.</a:t>
            </a:r>
            <a:endParaRPr lang="en-US" dirty="0">
              <a:cs typeface="Arial" charset="0"/>
            </a:endParaRPr>
          </a:p>
          <a:p>
            <a:endParaRPr lang="en-US" dirty="0">
              <a:cs typeface="Arial" charset="0"/>
            </a:endParaRPr>
          </a:p>
          <a:p>
            <a:r>
              <a:rPr lang="en-US" dirty="0" smtClean="0">
                <a:cs typeface="Arial" charset="0"/>
              </a:rPr>
              <a:t>Because </a:t>
            </a:r>
            <a:r>
              <a:rPr lang="en-US" dirty="0">
                <a:cs typeface="Arial" charset="0"/>
              </a:rPr>
              <a:t>there is an even number of observations, the median is calculated as: 95+100 = 195/2 = 97.5</a:t>
            </a:r>
          </a:p>
          <a:p>
            <a:endParaRPr lang="en-US" dirty="0"/>
          </a:p>
          <a:p>
            <a:r>
              <a:rPr lang="en-US" dirty="0"/>
              <a:t>We are choosing the </a:t>
            </a:r>
            <a:r>
              <a:rPr lang="en-US" dirty="0" smtClean="0"/>
              <a:t>two </a:t>
            </a:r>
            <a:r>
              <a:rPr lang="en-US" dirty="0"/>
              <a:t>middle numbers (95 and 100), adding them together to get 195, and then dividing by 2.</a:t>
            </a:r>
          </a:p>
        </p:txBody>
      </p:sp>
      <p:sp>
        <p:nvSpPr>
          <p:cNvPr id="51204"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8C42F9-148B-4929-B0C1-758643635403}" type="slidenum">
              <a:rPr lang="en-US" smtClean="0"/>
              <a:pPr eaLnBrk="1" hangingPunct="1"/>
              <a:t>17</a:t>
            </a:fld>
            <a:endParaRPr lang="en-US"/>
          </a:p>
        </p:txBody>
      </p:sp>
    </p:spTree>
    <p:extLst>
      <p:ext uri="{BB962C8B-B14F-4D97-AF65-F5344CB8AC3E}">
        <p14:creationId xmlns:p14="http://schemas.microsoft.com/office/powerpoint/2010/main" val="3840693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446213" y="754063"/>
            <a:ext cx="4879975" cy="3771900"/>
          </a:xfrm>
          <a:prstGeom prst="rect">
            <a:avLst/>
          </a:prstGeom>
          <a:ln/>
        </p:spPr>
      </p:sp>
      <p:sp>
        <p:nvSpPr>
          <p:cNvPr id="50179" name="Notes Placeholder 2"/>
          <p:cNvSpPr>
            <a:spLocks noGrp="1"/>
          </p:cNvSpPr>
          <p:nvPr>
            <p:ph type="body" idx="1"/>
          </p:nvPr>
        </p:nvSpPr>
        <p:spPr>
          <a:xfrm>
            <a:off x="777240" y="4777740"/>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0180"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D1A797-389A-4E55-B4FE-3813FCC97062}" type="slidenum">
              <a:rPr lang="en-US" smtClean="0"/>
              <a:pPr eaLnBrk="1" hangingPunct="1"/>
              <a:t>18</a:t>
            </a:fld>
            <a:endParaRPr lang="en-US"/>
          </a:p>
        </p:txBody>
      </p:sp>
    </p:spTree>
    <p:extLst>
      <p:ext uri="{BB962C8B-B14F-4D97-AF65-F5344CB8AC3E}">
        <p14:creationId xmlns:p14="http://schemas.microsoft.com/office/powerpoint/2010/main" val="1989746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p:spPr>
      </p:sp>
      <p:sp>
        <p:nvSpPr>
          <p:cNvPr id="3" name="Notes Placeholder 2"/>
          <p:cNvSpPr>
            <a:spLocks noGrp="1"/>
          </p:cNvSpPr>
          <p:nvPr>
            <p:ph type="body" idx="1"/>
          </p:nvPr>
        </p:nvSpPr>
        <p:spPr>
          <a:xfrm>
            <a:off x="777240" y="4777740"/>
            <a:ext cx="6217920" cy="4526280"/>
          </a:xfrm>
          <a:prstGeom prst="rect">
            <a:avLst/>
          </a:prstGeom>
        </p:spPr>
        <p:txBody>
          <a:bodyPr/>
          <a:lstStyle/>
          <a:p>
            <a:r>
              <a:rPr lang="en-US" dirty="0"/>
              <a:t>When information is available across several points</a:t>
            </a:r>
            <a:r>
              <a:rPr lang="en-US" baseline="0" dirty="0"/>
              <a:t> of time, a trend estimation can be helpful to interpret the data and observe increases, </a:t>
            </a:r>
            <a:r>
              <a:rPr lang="en-US" baseline="0" dirty="0" smtClean="0"/>
              <a:t>decreases, </a:t>
            </a:r>
            <a:r>
              <a:rPr lang="en-US" baseline="0" dirty="0"/>
              <a:t>or static behavior. There are different </a:t>
            </a:r>
            <a:r>
              <a:rPr lang="en-US" baseline="0" dirty="0" smtClean="0"/>
              <a:t>periods </a:t>
            </a:r>
            <a:r>
              <a:rPr lang="en-US" baseline="0" dirty="0"/>
              <a:t>to consider when deciding how to observe the trend in data. Data can be observed from century to century, decade to decade, year to year, month to month, or day to day. </a:t>
            </a:r>
          </a:p>
          <a:p>
            <a:endParaRPr lang="en-US" baseline="0" dirty="0"/>
          </a:p>
          <a:p>
            <a:r>
              <a:rPr lang="en-US" baseline="0" dirty="0"/>
              <a:t>Analyzing trends in data can be incredibly helpful to look at when changes occurred, which can assist in determining why this change may have occurred. Trend estimates can also be helpful to do a quick projection of data. Overall, in the most basic form, trends can help us determine if we are on track to meeting targets, and if program or policy changes are moving outcomes in the direction we intend. </a:t>
            </a:r>
          </a:p>
          <a:p>
            <a:endParaRPr lang="en-US" baseline="0" dirty="0"/>
          </a:p>
          <a:p>
            <a:r>
              <a:rPr lang="en-US" baseline="0" dirty="0"/>
              <a:t>Trend data </a:t>
            </a:r>
            <a:r>
              <a:rPr lang="en-US" baseline="0" dirty="0" smtClean="0"/>
              <a:t>are </a:t>
            </a:r>
            <a:r>
              <a:rPr lang="en-US" baseline="0" dirty="0"/>
              <a:t>often best displayed using a line graph. </a:t>
            </a:r>
          </a:p>
          <a:p>
            <a:endParaRPr lang="en-US" baseline="0" dirty="0"/>
          </a:p>
          <a:p>
            <a:r>
              <a:rPr lang="en-US" baseline="0" dirty="0"/>
              <a:t>The graph above shows # of adults on ART and # children on ART for 2008, 2009, </a:t>
            </a:r>
            <a:r>
              <a:rPr lang="en-US" baseline="0" dirty="0" smtClean="0"/>
              <a:t>2010, </a:t>
            </a:r>
            <a:r>
              <a:rPr lang="en-US" baseline="0" dirty="0"/>
              <a:t>and 2011. </a:t>
            </a:r>
            <a:r>
              <a:rPr lang="en-US" baseline="0" dirty="0" smtClean="0"/>
              <a:t>For </a:t>
            </a:r>
            <a:r>
              <a:rPr lang="en-US" baseline="0" dirty="0"/>
              <a:t>both indicators </a:t>
            </a:r>
            <a:r>
              <a:rPr lang="en-US" baseline="0" dirty="0" smtClean="0"/>
              <a:t>there is </a:t>
            </a:r>
            <a:r>
              <a:rPr lang="en-US" baseline="0" dirty="0"/>
              <a:t>a general upward trend. </a:t>
            </a:r>
            <a:endParaRPr lang="en-US" dirty="0"/>
          </a:p>
        </p:txBody>
      </p:sp>
      <p:sp>
        <p:nvSpPr>
          <p:cNvPr id="4" name="Slide Number Placeholder 3"/>
          <p:cNvSpPr>
            <a:spLocks noGrp="1"/>
          </p:cNvSpPr>
          <p:nvPr>
            <p:ph type="sldNum" sz="quarter" idx="10"/>
          </p:nvPr>
        </p:nvSpPr>
        <p:spPr>
          <a:xfrm>
            <a:off x="4402561" y="9553734"/>
            <a:ext cx="3368040" cy="502920"/>
          </a:xfrm>
          <a:prstGeom prst="rect">
            <a:avLst/>
          </a:prstGeom>
        </p:spPr>
        <p:txBody>
          <a:bodyPr/>
          <a:lstStyle/>
          <a:p>
            <a:pPr>
              <a:defRPr/>
            </a:pPr>
            <a:fld id="{CD899A34-23C8-406C-BF28-2F8A3DE441A9}" type="slidenum">
              <a:rPr lang="en-US" smtClean="0"/>
              <a:pPr>
                <a:defRPr/>
              </a:pPr>
              <a:t>19</a:t>
            </a:fld>
            <a:endParaRPr lang="en-US"/>
          </a:p>
        </p:txBody>
      </p:sp>
    </p:spTree>
    <p:extLst>
      <p:ext uri="{BB962C8B-B14F-4D97-AF65-F5344CB8AC3E}">
        <p14:creationId xmlns:p14="http://schemas.microsoft.com/office/powerpoint/2010/main" val="316221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endParaRPr lang="en-US"/>
          </a:p>
        </p:txBody>
      </p:sp>
    </p:spTree>
    <p:extLst>
      <p:ext uri="{BB962C8B-B14F-4D97-AF65-F5344CB8AC3E}">
        <p14:creationId xmlns:p14="http://schemas.microsoft.com/office/powerpoint/2010/main" val="214957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p:spPr>
      </p:sp>
      <p:sp>
        <p:nvSpPr>
          <p:cNvPr id="3" name="Notes Placeholder 2"/>
          <p:cNvSpPr>
            <a:spLocks noGrp="1"/>
          </p:cNvSpPr>
          <p:nvPr>
            <p:ph type="body" idx="1"/>
          </p:nvPr>
        </p:nvSpPr>
        <p:spPr>
          <a:xfrm>
            <a:off x="777240" y="4777740"/>
            <a:ext cx="6217920" cy="4526280"/>
          </a:xfrm>
          <a:prstGeom prst="rect">
            <a:avLst/>
          </a:prstGeom>
        </p:spPr>
        <p:txBody>
          <a:bodyPr/>
          <a:lstStyle/>
          <a:p>
            <a:r>
              <a:rPr lang="en-US" dirty="0"/>
              <a:t>This graph compares the same indicators but month-by-month only</a:t>
            </a:r>
            <a:r>
              <a:rPr lang="en-US" baseline="0" dirty="0"/>
              <a:t> for the year 2011. The </a:t>
            </a:r>
            <a:r>
              <a:rPr lang="en-US" baseline="0" dirty="0" smtClean="0"/>
              <a:t>trend </a:t>
            </a:r>
            <a:r>
              <a:rPr lang="en-US" baseline="0" dirty="0"/>
              <a:t>for adult treatment is </a:t>
            </a:r>
            <a:r>
              <a:rPr lang="en-US" baseline="0" dirty="0" smtClean="0"/>
              <a:t>a general </a:t>
            </a:r>
            <a:r>
              <a:rPr lang="en-US" baseline="0" dirty="0"/>
              <a:t>increase through July, then a sharp decrease and steady decline through the end of the year. The trend for </a:t>
            </a:r>
            <a:r>
              <a:rPr lang="en-US" baseline="0" dirty="0" smtClean="0"/>
              <a:t>treatment of children is </a:t>
            </a:r>
            <a:r>
              <a:rPr lang="en-US" baseline="0" dirty="0"/>
              <a:t>a gradual </a:t>
            </a:r>
            <a:r>
              <a:rPr lang="en-US" baseline="0" dirty="0" smtClean="0"/>
              <a:t>increase </a:t>
            </a:r>
            <a:r>
              <a:rPr lang="en-US" baseline="0" dirty="0"/>
              <a:t>through October, with a slight dip down and stagnant level observed for the last two months of the year. </a:t>
            </a:r>
          </a:p>
          <a:p>
            <a:endParaRPr lang="en-US" baseline="0" dirty="0"/>
          </a:p>
          <a:p>
            <a:r>
              <a:rPr lang="en-US" baseline="0" dirty="0"/>
              <a:t>Say </a:t>
            </a:r>
            <a:r>
              <a:rPr lang="en-US" baseline="0" dirty="0" smtClean="0"/>
              <a:t>these </a:t>
            </a:r>
            <a:r>
              <a:rPr lang="en-US" baseline="0" dirty="0"/>
              <a:t>data </a:t>
            </a:r>
            <a:r>
              <a:rPr lang="en-US" baseline="0" dirty="0" smtClean="0"/>
              <a:t>were </a:t>
            </a:r>
            <a:r>
              <a:rPr lang="en-US" baseline="0" dirty="0"/>
              <a:t>taken from all treatment sites in one province. The graph on the previous slide would lead us to believe that this province is increasing ART treatment </a:t>
            </a:r>
            <a:r>
              <a:rPr lang="en-US" baseline="0" dirty="0" smtClean="0"/>
              <a:t>both for adults </a:t>
            </a:r>
            <a:r>
              <a:rPr lang="en-US" baseline="0" dirty="0"/>
              <a:t>and children. Consequently, if we were to make a decision for this </a:t>
            </a:r>
            <a:r>
              <a:rPr lang="en-US" baseline="0" dirty="0" smtClean="0"/>
              <a:t>province―for </a:t>
            </a:r>
            <a:r>
              <a:rPr lang="en-US" baseline="0" dirty="0"/>
              <a:t>example, </a:t>
            </a:r>
            <a:r>
              <a:rPr lang="en-US" baseline="0" dirty="0" smtClean="0"/>
              <a:t>to set </a:t>
            </a:r>
            <a:r>
              <a:rPr lang="en-US" baseline="0" dirty="0"/>
              <a:t>their 2012 </a:t>
            </a:r>
            <a:r>
              <a:rPr lang="en-US" baseline="0" dirty="0" smtClean="0"/>
              <a:t>targets―we </a:t>
            </a:r>
            <a:r>
              <a:rPr lang="en-US" baseline="0" dirty="0"/>
              <a:t>may aim high given the rate at which the site has been able to grow clients. </a:t>
            </a:r>
          </a:p>
          <a:p>
            <a:endParaRPr lang="en-US" baseline="0" dirty="0"/>
          </a:p>
          <a:p>
            <a:r>
              <a:rPr lang="en-US" baseline="0" dirty="0"/>
              <a:t>Conversely, the graph on this slide may cause us to </a:t>
            </a:r>
            <a:r>
              <a:rPr lang="en-US" baseline="0" dirty="0" smtClean="0"/>
              <a:t>reconsider, </a:t>
            </a:r>
            <a:r>
              <a:rPr lang="en-US" baseline="0" dirty="0"/>
              <a:t>given the sharp decrease in adult treatment from </a:t>
            </a:r>
            <a:r>
              <a:rPr lang="en-US" baseline="0" dirty="0" smtClean="0"/>
              <a:t>July–December</a:t>
            </a:r>
            <a:r>
              <a:rPr lang="en-US" baseline="0" dirty="0"/>
              <a:t>. Instead of assigning higher targets and suggesting that this province is performing well, we may instead be concerned about the performance of this </a:t>
            </a:r>
            <a:r>
              <a:rPr lang="en-US" baseline="0" dirty="0" smtClean="0"/>
              <a:t>province. In that case, we will seek </a:t>
            </a:r>
            <a:r>
              <a:rPr lang="en-US" baseline="0" dirty="0"/>
              <a:t>to </a:t>
            </a:r>
            <a:r>
              <a:rPr lang="en-US" baseline="0" dirty="0" smtClean="0"/>
              <a:t>explain </a:t>
            </a:r>
            <a:r>
              <a:rPr lang="en-US" baseline="0" dirty="0"/>
              <a:t>the dip </a:t>
            </a:r>
            <a:r>
              <a:rPr lang="en-US" baseline="0" dirty="0" smtClean="0"/>
              <a:t>in </a:t>
            </a:r>
            <a:r>
              <a:rPr lang="en-US" baseline="0" dirty="0"/>
              <a:t>July, and explore how we can reverse the downward trend. In setting </a:t>
            </a:r>
            <a:r>
              <a:rPr lang="en-US" baseline="0" dirty="0" smtClean="0"/>
              <a:t>the program’s </a:t>
            </a:r>
            <a:r>
              <a:rPr lang="en-US" baseline="0" dirty="0"/>
              <a:t>targets, we may consider something closer to </a:t>
            </a:r>
            <a:r>
              <a:rPr lang="en-US" baseline="0" dirty="0" smtClean="0"/>
              <a:t>the </a:t>
            </a:r>
            <a:r>
              <a:rPr lang="en-US" baseline="0" dirty="0"/>
              <a:t>2011 </a:t>
            </a:r>
            <a:r>
              <a:rPr lang="en-US" baseline="0" dirty="0" smtClean="0"/>
              <a:t>achievements, </a:t>
            </a:r>
            <a:r>
              <a:rPr lang="en-US" baseline="0" dirty="0"/>
              <a:t>in hopes that </a:t>
            </a:r>
            <a:r>
              <a:rPr lang="en-US" baseline="0" dirty="0" smtClean="0"/>
              <a:t>the program </a:t>
            </a:r>
            <a:r>
              <a:rPr lang="en-US" baseline="0" dirty="0"/>
              <a:t>can get ART enrollment back up to where it was earlier in the year. </a:t>
            </a:r>
            <a:endParaRPr lang="en-US" baseline="0" dirty="0" smtClean="0"/>
          </a:p>
          <a:p>
            <a:endParaRPr lang="en-US" baseline="0" dirty="0" smtClean="0"/>
          </a:p>
          <a:p>
            <a:r>
              <a:rPr lang="en-US" baseline="0" dirty="0" smtClean="0"/>
              <a:t>NOTE: The 2011 summary data for #adults on ART has been the median value of the month of July which was at 180. It would have been preferable to take the mean of the 2011 data for #adults on ART which will be substantially lower than 180.</a:t>
            </a:r>
          </a:p>
        </p:txBody>
      </p:sp>
      <p:sp>
        <p:nvSpPr>
          <p:cNvPr id="4" name="Slide Number Placeholder 3"/>
          <p:cNvSpPr>
            <a:spLocks noGrp="1"/>
          </p:cNvSpPr>
          <p:nvPr>
            <p:ph type="sldNum" sz="quarter" idx="10"/>
          </p:nvPr>
        </p:nvSpPr>
        <p:spPr>
          <a:xfrm>
            <a:off x="4402561" y="9553734"/>
            <a:ext cx="3368040" cy="502920"/>
          </a:xfrm>
          <a:prstGeom prst="rect">
            <a:avLst/>
          </a:prstGeom>
        </p:spPr>
        <p:txBody>
          <a:bodyPr/>
          <a:lstStyle/>
          <a:p>
            <a:pPr>
              <a:defRPr/>
            </a:pPr>
            <a:fld id="{CD899A34-23C8-406C-BF28-2F8A3DE441A9}" type="slidenum">
              <a:rPr lang="en-US" smtClean="0"/>
              <a:pPr>
                <a:defRPr/>
              </a:pPr>
              <a:t>20</a:t>
            </a:fld>
            <a:endParaRPr lang="en-US"/>
          </a:p>
        </p:txBody>
      </p:sp>
    </p:spTree>
    <p:extLst>
      <p:ext uri="{BB962C8B-B14F-4D97-AF65-F5344CB8AC3E}">
        <p14:creationId xmlns:p14="http://schemas.microsoft.com/office/powerpoint/2010/main" val="3162210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446213" y="754063"/>
            <a:ext cx="4879975" cy="3771900"/>
          </a:xfrm>
          <a:prstGeom prst="rect">
            <a:avLst/>
          </a:prstGeom>
          <a:ln/>
        </p:spPr>
      </p:sp>
      <p:sp>
        <p:nvSpPr>
          <p:cNvPr id="52227" name="Notes Placeholder 2"/>
          <p:cNvSpPr>
            <a:spLocks noGrp="1"/>
          </p:cNvSpPr>
          <p:nvPr>
            <p:ph type="body" idx="1"/>
          </p:nvPr>
        </p:nvSpPr>
        <p:spPr>
          <a:xfrm>
            <a:off x="777240" y="4777740"/>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We have come to the end of Part 1 on the key concepts in data analysis. The key messages of this module </a:t>
            </a:r>
            <a:r>
              <a:rPr lang="en-US" dirty="0" smtClean="0"/>
              <a:t>are</a:t>
            </a:r>
            <a:r>
              <a:rPr lang="en-US" dirty="0"/>
              <a:t>:</a:t>
            </a:r>
          </a:p>
          <a:p>
            <a:endParaRPr lang="en-US" dirty="0"/>
          </a:p>
          <a:p>
            <a:r>
              <a:rPr lang="en-US" i="1" dirty="0"/>
              <a:t>NOTE to facilitator:  </a:t>
            </a:r>
            <a:r>
              <a:rPr lang="en-US" dirty="0"/>
              <a:t>Read slide.</a:t>
            </a:r>
          </a:p>
          <a:p>
            <a:endParaRPr lang="en-US" dirty="0"/>
          </a:p>
        </p:txBody>
      </p:sp>
      <p:sp>
        <p:nvSpPr>
          <p:cNvPr id="52228"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DE6741-7F3A-4DE9-9E62-0A41209C8D4F}" type="slidenum">
              <a:rPr lang="en-US" smtClean="0"/>
              <a:pPr eaLnBrk="1" hangingPunct="1"/>
              <a:t>21</a:t>
            </a:fld>
            <a:endParaRPr lang="en-US"/>
          </a:p>
        </p:txBody>
      </p:sp>
    </p:spTree>
    <p:extLst>
      <p:ext uri="{BB962C8B-B14F-4D97-AF65-F5344CB8AC3E}">
        <p14:creationId xmlns:p14="http://schemas.microsoft.com/office/powerpoint/2010/main" val="2750300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258763" y="901700"/>
            <a:ext cx="5835651" cy="4511675"/>
          </a:xfrm>
          <a:prstGeom prst="rect">
            <a:avLst/>
          </a:prstGeom>
          <a:ln/>
        </p:spPr>
      </p:sp>
      <p:sp>
        <p:nvSpPr>
          <p:cNvPr id="58371" name="Notes Placeholder 2"/>
          <p:cNvSpPr>
            <a:spLocks noGrp="1"/>
          </p:cNvSpPr>
          <p:nvPr>
            <p:ph type="body" idx="1"/>
          </p:nvPr>
        </p:nvSpPr>
        <p:spPr>
          <a:xfrm>
            <a:off x="532390" y="5715374"/>
            <a:ext cx="4254211" cy="541337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8372" name="Slide Number Placeholder 3"/>
          <p:cNvSpPr>
            <a:spLocks noGrp="1"/>
          </p:cNvSpPr>
          <p:nvPr>
            <p:ph type="sldNum" sz="quarter" idx="5"/>
          </p:nvPr>
        </p:nvSpPr>
        <p:spPr>
          <a:xfrm>
            <a:off x="3011560" y="11426638"/>
            <a:ext cx="2304977" cy="6019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3F6EA6B-8EE0-4A8A-B223-B1DF3B92B32E}"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122265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731" y="4778562"/>
            <a:ext cx="6216939" cy="4525870"/>
          </a:xfrm>
          <a:prstGeom prst="rect">
            <a:avLst/>
          </a:prstGeom>
        </p:spPr>
        <p:txBody>
          <a:bodyPr/>
          <a:lstStyle/>
          <a:p>
            <a:r>
              <a:rPr lang="en-US" dirty="0" smtClean="0"/>
              <a:t>This slide shows a broad spectrum of charts depending the types of questions you want to</a:t>
            </a:r>
            <a:r>
              <a:rPr lang="en-US" baseline="0" dirty="0" smtClean="0"/>
              <a:t> address and the types of variables you have in hands.</a:t>
            </a:r>
            <a:r>
              <a:rPr lang="en-US" dirty="0" smtClean="0"/>
              <a:t> </a:t>
            </a:r>
            <a:endParaRPr lang="en-US" dirty="0"/>
          </a:p>
        </p:txBody>
      </p:sp>
    </p:spTree>
    <p:extLst>
      <p:ext uri="{BB962C8B-B14F-4D97-AF65-F5344CB8AC3E}">
        <p14:creationId xmlns:p14="http://schemas.microsoft.com/office/powerpoint/2010/main" val="1616919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258763" y="901700"/>
            <a:ext cx="5835651" cy="4511675"/>
          </a:xfrm>
          <a:prstGeom prst="rect">
            <a:avLst/>
          </a:prstGeom>
          <a:ln/>
        </p:spPr>
      </p:sp>
      <p:sp>
        <p:nvSpPr>
          <p:cNvPr id="58371" name="Notes Placeholder 2"/>
          <p:cNvSpPr>
            <a:spLocks noGrp="1"/>
          </p:cNvSpPr>
          <p:nvPr>
            <p:ph type="body" idx="1"/>
          </p:nvPr>
        </p:nvSpPr>
        <p:spPr>
          <a:xfrm>
            <a:off x="532390" y="5715374"/>
            <a:ext cx="4254211" cy="541337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8372" name="Slide Number Placeholder 3"/>
          <p:cNvSpPr>
            <a:spLocks noGrp="1"/>
          </p:cNvSpPr>
          <p:nvPr>
            <p:ph type="sldNum" sz="quarter" idx="5"/>
          </p:nvPr>
        </p:nvSpPr>
        <p:spPr>
          <a:xfrm>
            <a:off x="3011560" y="11426638"/>
            <a:ext cx="2304977" cy="6019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3F6EA6B-8EE0-4A8A-B223-B1DF3B92B32E}"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1466207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731" y="4778562"/>
            <a:ext cx="6216939" cy="4525870"/>
          </a:xfrm>
          <a:prstGeom prst="rect">
            <a:avLst/>
          </a:prstGeom>
        </p:spPr>
        <p:txBody>
          <a:bodyPr/>
          <a:lstStyle/>
          <a:p>
            <a:endParaRPr lang="en-US"/>
          </a:p>
        </p:txBody>
      </p:sp>
    </p:spTree>
    <p:extLst>
      <p:ext uri="{BB962C8B-B14F-4D97-AF65-F5344CB8AC3E}">
        <p14:creationId xmlns:p14="http://schemas.microsoft.com/office/powerpoint/2010/main" val="1788568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731" y="4778562"/>
            <a:ext cx="6216939" cy="4525870"/>
          </a:xfrm>
          <a:prstGeom prst="rect">
            <a:avLst/>
          </a:prstGeom>
        </p:spPr>
        <p:txBody>
          <a:bodyPr/>
          <a:lstStyle/>
          <a:p>
            <a:endParaRPr lang="en-US"/>
          </a:p>
        </p:txBody>
      </p:sp>
    </p:spTree>
    <p:extLst>
      <p:ext uri="{BB962C8B-B14F-4D97-AF65-F5344CB8AC3E}">
        <p14:creationId xmlns:p14="http://schemas.microsoft.com/office/powerpoint/2010/main" val="1267540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731" y="4778562"/>
            <a:ext cx="6216939" cy="4525870"/>
          </a:xfrm>
          <a:prstGeom prst="rect">
            <a:avLst/>
          </a:prstGeom>
        </p:spPr>
        <p:txBody>
          <a:bodyPr/>
          <a:lstStyle/>
          <a:p>
            <a:endParaRPr lang="en-US"/>
          </a:p>
        </p:txBody>
      </p:sp>
    </p:spTree>
    <p:extLst>
      <p:ext uri="{BB962C8B-B14F-4D97-AF65-F5344CB8AC3E}">
        <p14:creationId xmlns:p14="http://schemas.microsoft.com/office/powerpoint/2010/main" val="965584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731" y="4778562"/>
            <a:ext cx="6216939" cy="4525870"/>
          </a:xfrm>
          <a:prstGeom prst="rect">
            <a:avLst/>
          </a:prstGeom>
        </p:spPr>
        <p:txBody>
          <a:bodyPr/>
          <a:lstStyle/>
          <a:p>
            <a:endParaRPr lang="en-US"/>
          </a:p>
        </p:txBody>
      </p:sp>
    </p:spTree>
    <p:extLst>
      <p:ext uri="{BB962C8B-B14F-4D97-AF65-F5344CB8AC3E}">
        <p14:creationId xmlns:p14="http://schemas.microsoft.com/office/powerpoint/2010/main" val="4165215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731" y="4778562"/>
            <a:ext cx="6216939" cy="4525870"/>
          </a:xfrm>
          <a:prstGeom prst="rect">
            <a:avLst/>
          </a:prstGeom>
        </p:spPr>
        <p:txBody>
          <a:bodyPr/>
          <a:lstStyle/>
          <a:p>
            <a:endParaRPr lang="en-US"/>
          </a:p>
        </p:txBody>
      </p:sp>
    </p:spTree>
    <p:extLst>
      <p:ext uri="{BB962C8B-B14F-4D97-AF65-F5344CB8AC3E}">
        <p14:creationId xmlns:p14="http://schemas.microsoft.com/office/powerpoint/2010/main" val="365750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endParaRPr lang="en-US"/>
          </a:p>
        </p:txBody>
      </p:sp>
    </p:spTree>
    <p:extLst>
      <p:ext uri="{BB962C8B-B14F-4D97-AF65-F5344CB8AC3E}">
        <p14:creationId xmlns:p14="http://schemas.microsoft.com/office/powerpoint/2010/main" val="214957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r>
              <a:rPr lang="en-US" dirty="0" smtClean="0"/>
              <a:t>Regions 3 and 4 are not meeting their targets </a:t>
            </a:r>
            <a:endParaRPr lang="en-US" dirty="0"/>
          </a:p>
        </p:txBody>
      </p:sp>
    </p:spTree>
    <p:extLst>
      <p:ext uri="{BB962C8B-B14F-4D97-AF65-F5344CB8AC3E}">
        <p14:creationId xmlns:p14="http://schemas.microsoft.com/office/powerpoint/2010/main" val="3614507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875" y="4778375"/>
            <a:ext cx="6216650" cy="4525963"/>
          </a:xfrm>
          <a:prstGeom prst="rect">
            <a:avLst/>
          </a:prstGeom>
        </p:spPr>
        <p:txBody>
          <a:bodyPr/>
          <a:lstStyle/>
          <a:p>
            <a:endParaRPr lang="en-US"/>
          </a:p>
        </p:txBody>
      </p:sp>
    </p:spTree>
    <p:extLst>
      <p:ext uri="{BB962C8B-B14F-4D97-AF65-F5344CB8AC3E}">
        <p14:creationId xmlns:p14="http://schemas.microsoft.com/office/powerpoint/2010/main" val="3935057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r>
              <a:rPr lang="en-US" dirty="0" smtClean="0"/>
              <a:t>A lot</a:t>
            </a:r>
            <a:r>
              <a:rPr lang="en-US" baseline="0" dirty="0" smtClean="0"/>
              <a:t> </a:t>
            </a:r>
            <a:r>
              <a:rPr lang="en-US" dirty="0" smtClean="0"/>
              <a:t>of variation is observed before Year 3 between clinics. From Year 3 to 4, the numbers of clinicians seem to improve for all the clinics--particularly for Clinics 1 and 2.  </a:t>
            </a:r>
            <a:endParaRPr lang="en-US" dirty="0"/>
          </a:p>
        </p:txBody>
      </p:sp>
    </p:spTree>
    <p:extLst>
      <p:ext uri="{BB962C8B-B14F-4D97-AF65-F5344CB8AC3E}">
        <p14:creationId xmlns:p14="http://schemas.microsoft.com/office/powerpoint/2010/main" val="164328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r>
              <a:rPr lang="en-US" dirty="0" smtClean="0"/>
              <a:t>There is a regular</a:t>
            </a:r>
            <a:r>
              <a:rPr lang="en-US" baseline="0" dirty="0" smtClean="0"/>
              <a:t> increase in </a:t>
            </a:r>
            <a:r>
              <a:rPr lang="en-US" dirty="0" smtClean="0"/>
              <a:t>both the # of PMTCT patients tested and the number of PMTCT patients tested who received their results.</a:t>
            </a:r>
            <a:r>
              <a:rPr lang="en-US" baseline="0" dirty="0" smtClean="0"/>
              <a:t> At the same time, the percentage of HIV-positive women is dropping over time (1 point between 2000 and 2006).</a:t>
            </a:r>
            <a:r>
              <a:rPr lang="en-US" dirty="0" smtClean="0"/>
              <a:t> </a:t>
            </a:r>
            <a:endParaRPr lang="en-US" dirty="0"/>
          </a:p>
        </p:txBody>
      </p:sp>
    </p:spTree>
    <p:extLst>
      <p:ext uri="{BB962C8B-B14F-4D97-AF65-F5344CB8AC3E}">
        <p14:creationId xmlns:p14="http://schemas.microsoft.com/office/powerpoint/2010/main" val="3608686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446213" y="754063"/>
            <a:ext cx="4879975" cy="37719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xfrm>
            <a:off x="777240" y="4777740"/>
            <a:ext cx="6217920" cy="4526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The enrollment  of HIV clients</a:t>
            </a:r>
            <a:r>
              <a:rPr lang="en-US" altLang="en-US" baseline="0" dirty="0" smtClean="0"/>
              <a:t> </a:t>
            </a:r>
            <a:r>
              <a:rPr lang="en-US" altLang="en-US" dirty="0" smtClean="0"/>
              <a:t>in Region b and Region a represent almost the double of Region c. This does not mean in any way that those regions ( a and b) are doing better than the Region c. </a:t>
            </a:r>
          </a:p>
          <a:p>
            <a:pPr>
              <a:spcBef>
                <a:spcPct val="0"/>
              </a:spcBef>
            </a:pPr>
            <a:endParaRPr lang="en-US" altLang="en-US" dirty="0" smtClean="0"/>
          </a:p>
          <a:p>
            <a:pPr>
              <a:spcBef>
                <a:spcPct val="0"/>
              </a:spcBef>
            </a:pPr>
            <a:r>
              <a:rPr lang="en-US" altLang="en-US" dirty="0" smtClean="0"/>
              <a:t>More information might be needed to do any comparison.   </a:t>
            </a:r>
          </a:p>
        </p:txBody>
      </p:sp>
      <p:sp>
        <p:nvSpPr>
          <p:cNvPr id="20484" name="Slide Number Placeholder 3"/>
          <p:cNvSpPr>
            <a:spLocks noGrp="1"/>
          </p:cNvSpPr>
          <p:nvPr>
            <p:ph type="sldNum" sz="quarter" idx="5"/>
          </p:nvPr>
        </p:nvSpPr>
        <p:spPr bwMode="auto">
          <a:xfrm>
            <a:off x="4402561" y="9553734"/>
            <a:ext cx="3368040" cy="502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C46C508-8A5F-4918-B348-CCFA75211C36}" type="slidenum">
              <a:rPr lang="en-US" altLang="en-US"/>
              <a:pPr fontAlgn="base">
                <a:spcBef>
                  <a:spcPct val="0"/>
                </a:spcBef>
                <a:spcAft>
                  <a:spcPct val="0"/>
                </a:spcAft>
              </a:pPr>
              <a:t>34</a:t>
            </a:fld>
            <a:endParaRPr lang="en-US" altLang="en-US"/>
          </a:p>
        </p:txBody>
      </p:sp>
    </p:spTree>
    <p:extLst>
      <p:ext uri="{BB962C8B-B14F-4D97-AF65-F5344CB8AC3E}">
        <p14:creationId xmlns:p14="http://schemas.microsoft.com/office/powerpoint/2010/main" val="341715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446213" y="754063"/>
            <a:ext cx="4879975" cy="37719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777240" y="4777740"/>
            <a:ext cx="6217920" cy="4526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1508" name="Slide Number Placeholder 3"/>
          <p:cNvSpPr>
            <a:spLocks noGrp="1"/>
          </p:cNvSpPr>
          <p:nvPr>
            <p:ph type="sldNum" sz="quarter" idx="5"/>
          </p:nvPr>
        </p:nvSpPr>
        <p:spPr bwMode="auto">
          <a:xfrm>
            <a:off x="4402561" y="9553734"/>
            <a:ext cx="3368040" cy="502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33AA75B-E524-4A6E-9BBB-F6916DCDA240}" type="slidenum">
              <a:rPr lang="en-US" altLang="en-US"/>
              <a:pPr fontAlgn="base">
                <a:spcBef>
                  <a:spcPct val="0"/>
                </a:spcBef>
                <a:spcAft>
                  <a:spcPct val="0"/>
                </a:spcAft>
              </a:pPr>
              <a:t>35</a:t>
            </a:fld>
            <a:endParaRPr lang="en-US" altLang="en-US"/>
          </a:p>
        </p:txBody>
      </p:sp>
    </p:spTree>
    <p:extLst>
      <p:ext uri="{BB962C8B-B14F-4D97-AF65-F5344CB8AC3E}">
        <p14:creationId xmlns:p14="http://schemas.microsoft.com/office/powerpoint/2010/main" val="3930386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446213" y="754063"/>
            <a:ext cx="4879975" cy="37719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xfrm>
            <a:off x="777240" y="4777740"/>
            <a:ext cx="6217920" cy="4526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Most of the patients were enrolled in Quarter 1, and far less in Quarter 4. </a:t>
            </a:r>
          </a:p>
        </p:txBody>
      </p:sp>
      <p:sp>
        <p:nvSpPr>
          <p:cNvPr id="22532" name="Slide Number Placeholder 3"/>
          <p:cNvSpPr>
            <a:spLocks noGrp="1"/>
          </p:cNvSpPr>
          <p:nvPr>
            <p:ph type="sldNum" sz="quarter" idx="5"/>
          </p:nvPr>
        </p:nvSpPr>
        <p:spPr bwMode="auto">
          <a:xfrm>
            <a:off x="4402561" y="9553734"/>
            <a:ext cx="3368040" cy="502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CA04DA6-FE75-4227-AE2F-5B31C14B042A}" type="slidenum">
              <a:rPr lang="en-US" altLang="en-US"/>
              <a:pPr fontAlgn="base">
                <a:spcBef>
                  <a:spcPct val="0"/>
                </a:spcBef>
                <a:spcAft>
                  <a:spcPct val="0"/>
                </a:spcAft>
              </a:pPr>
              <a:t>36</a:t>
            </a:fld>
            <a:endParaRPr lang="en-US" altLang="en-US"/>
          </a:p>
        </p:txBody>
      </p:sp>
    </p:spTree>
    <p:extLst>
      <p:ext uri="{BB962C8B-B14F-4D97-AF65-F5344CB8AC3E}">
        <p14:creationId xmlns:p14="http://schemas.microsoft.com/office/powerpoint/2010/main" val="2849049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446213" y="754063"/>
            <a:ext cx="4879975" cy="37719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777240" y="4777740"/>
            <a:ext cx="6217920" cy="45262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The happiest </a:t>
            </a:r>
            <a:r>
              <a:rPr lang="en-US" altLang="en-US" baseline="0" dirty="0" smtClean="0"/>
              <a:t>customers tend to respond early enough in this survey’s results.</a:t>
            </a:r>
            <a:endParaRPr lang="en-US" altLang="en-US" dirty="0" smtClean="0"/>
          </a:p>
        </p:txBody>
      </p:sp>
      <p:sp>
        <p:nvSpPr>
          <p:cNvPr id="23556" name="Slide Number Placeholder 3"/>
          <p:cNvSpPr>
            <a:spLocks noGrp="1"/>
          </p:cNvSpPr>
          <p:nvPr>
            <p:ph type="sldNum" sz="quarter" idx="5"/>
          </p:nvPr>
        </p:nvSpPr>
        <p:spPr bwMode="auto">
          <a:xfrm>
            <a:off x="4402561" y="9553734"/>
            <a:ext cx="3368040" cy="502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F6143E-C71B-4864-AF2A-D643D5EDA803}" type="slidenum">
              <a:rPr lang="en-US" altLang="en-US"/>
              <a:pPr fontAlgn="base">
                <a:spcBef>
                  <a:spcPct val="0"/>
                </a:spcBef>
                <a:spcAft>
                  <a:spcPct val="0"/>
                </a:spcAft>
              </a:pPr>
              <a:t>37</a:t>
            </a:fld>
            <a:endParaRPr lang="en-US" altLang="en-US"/>
          </a:p>
        </p:txBody>
      </p:sp>
    </p:spTree>
    <p:extLst>
      <p:ext uri="{BB962C8B-B14F-4D97-AF65-F5344CB8AC3E}">
        <p14:creationId xmlns:p14="http://schemas.microsoft.com/office/powerpoint/2010/main" val="4274289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901700"/>
            <a:ext cx="5835651" cy="4511675"/>
          </a:xfrm>
          <a:prstGeom prst="rect">
            <a:avLst/>
          </a:prstGeom>
        </p:spPr>
      </p:sp>
      <p:sp>
        <p:nvSpPr>
          <p:cNvPr id="3" name="Notes Placeholder 2"/>
          <p:cNvSpPr>
            <a:spLocks noGrp="1"/>
          </p:cNvSpPr>
          <p:nvPr>
            <p:ph type="body" idx="1"/>
          </p:nvPr>
        </p:nvSpPr>
        <p:spPr>
          <a:xfrm>
            <a:off x="532390" y="5715374"/>
            <a:ext cx="4254211" cy="5413376"/>
          </a:xfrm>
          <a:prstGeom prst="rect">
            <a:avLst/>
          </a:prstGeom>
        </p:spPr>
        <p:txBody>
          <a:bodyPr/>
          <a:lstStyle/>
          <a:p>
            <a:endParaRPr lang="en-US" dirty="0"/>
          </a:p>
        </p:txBody>
      </p:sp>
      <p:sp>
        <p:nvSpPr>
          <p:cNvPr id="4" name="Slide Number Placeholder 3"/>
          <p:cNvSpPr>
            <a:spLocks noGrp="1"/>
          </p:cNvSpPr>
          <p:nvPr>
            <p:ph type="sldNum" sz="quarter" idx="10"/>
          </p:nvPr>
        </p:nvSpPr>
        <p:spPr>
          <a:xfrm>
            <a:off x="3011560" y="11426638"/>
            <a:ext cx="2304977" cy="601943"/>
          </a:xfrm>
          <a:prstGeom prst="rect">
            <a:avLst/>
          </a:prstGeom>
        </p:spPr>
        <p:txBody>
          <a:bodyPr/>
          <a:lstStyle/>
          <a:p>
            <a:fld id="{9E46DAC6-5992-4D4F-861F-5DD72D6CBE35}" type="slidenum">
              <a:rPr lang="en-US" altLang="en-US" smtClean="0"/>
              <a:pPr/>
              <a:t>38</a:t>
            </a:fld>
            <a:endParaRPr lang="en-US" altLang="en-US"/>
          </a:p>
        </p:txBody>
      </p:sp>
    </p:spTree>
    <p:extLst>
      <p:ext uri="{BB962C8B-B14F-4D97-AF65-F5344CB8AC3E}">
        <p14:creationId xmlns:p14="http://schemas.microsoft.com/office/powerpoint/2010/main" val="1334834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446213" y="754063"/>
            <a:ext cx="4879975" cy="3771900"/>
          </a:xfrm>
          <a:prstGeom prst="rect">
            <a:avLst/>
          </a:prstGeom>
          <a:ln/>
        </p:spPr>
      </p:sp>
      <p:sp>
        <p:nvSpPr>
          <p:cNvPr id="29699" name="Notes Placeholder 2"/>
          <p:cNvSpPr>
            <a:spLocks noGrp="1"/>
          </p:cNvSpPr>
          <p:nvPr>
            <p:ph type="body" idx="1"/>
          </p:nvPr>
        </p:nvSpPr>
        <p:spPr>
          <a:xfrm>
            <a:off x="960755" y="4699160"/>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Arial" pitchFamily="34" charset="0"/>
              </a:rPr>
              <a:t>To begin</a:t>
            </a:r>
            <a:r>
              <a:rPr lang="en-US" sz="1200" baseline="0" dirty="0">
                <a:solidFill>
                  <a:srgbClr val="000000"/>
                </a:solidFill>
                <a:latin typeface="Arial" pitchFamily="34" charset="0"/>
              </a:rPr>
              <a:t> this module</a:t>
            </a:r>
            <a:r>
              <a:rPr lang="en-US" sz="1200" dirty="0">
                <a:solidFill>
                  <a:srgbClr val="000000"/>
                </a:solidFill>
                <a:latin typeface="Arial" pitchFamily="34" charset="0"/>
              </a:rPr>
              <a:t>, we are going to go over key</a:t>
            </a:r>
            <a:r>
              <a:rPr lang="en-US" sz="1200" baseline="0" dirty="0">
                <a:solidFill>
                  <a:srgbClr val="000000"/>
                </a:solidFill>
                <a:latin typeface="Arial" pitchFamily="34" charset="0"/>
              </a:rPr>
              <a:t> concepts of data analysis. The objective of this </a:t>
            </a:r>
            <a:r>
              <a:rPr lang="en-US" sz="1200" baseline="0" dirty="0" smtClean="0">
                <a:solidFill>
                  <a:srgbClr val="000000"/>
                </a:solidFill>
                <a:latin typeface="Arial" pitchFamily="34" charset="0"/>
              </a:rPr>
              <a:t>session </a:t>
            </a:r>
            <a:r>
              <a:rPr lang="en-US" sz="1200" baseline="0" dirty="0">
                <a:solidFill>
                  <a:srgbClr val="000000"/>
                </a:solidFill>
                <a:latin typeface="Arial" pitchFamily="34" charset="0"/>
              </a:rPr>
              <a:t>is to provide a basic understand of important calculations that are useful in our work. We will also explore a few analysis topics to be able to better advise and/or understand information that pertains to the workplace. </a:t>
            </a:r>
            <a:endParaRPr lang="en-US" dirty="0"/>
          </a:p>
          <a:p>
            <a:endParaRPr lang="en-US" dirty="0"/>
          </a:p>
        </p:txBody>
      </p:sp>
      <p:sp>
        <p:nvSpPr>
          <p:cNvPr id="29700"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FD6CC7-D7C2-4435-976E-A19390363663}" type="slidenum">
              <a:rPr lang="en-US" smtClean="0"/>
              <a:pPr eaLnBrk="1" hangingPunct="1"/>
              <a:t>4</a:t>
            </a:fld>
            <a:endParaRPr lang="en-US"/>
          </a:p>
        </p:txBody>
      </p:sp>
    </p:spTree>
    <p:extLst>
      <p:ext uri="{BB962C8B-B14F-4D97-AF65-F5344CB8AC3E}">
        <p14:creationId xmlns:p14="http://schemas.microsoft.com/office/powerpoint/2010/main" val="310366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446213" y="754063"/>
            <a:ext cx="4879975" cy="3771900"/>
          </a:xfrm>
          <a:prstGeom prst="rect">
            <a:avLst/>
          </a:prstGeom>
          <a:ln/>
        </p:spPr>
      </p:sp>
      <p:sp>
        <p:nvSpPr>
          <p:cNvPr id="30723" name="Notes Placeholder 2"/>
          <p:cNvSpPr>
            <a:spLocks noGrp="1"/>
          </p:cNvSpPr>
          <p:nvPr>
            <p:ph type="body" idx="1"/>
          </p:nvPr>
        </p:nvSpPr>
        <p:spPr>
          <a:xfrm>
            <a:off x="777240" y="4777740"/>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rPr>
              <a:t>Although the </a:t>
            </a:r>
            <a:r>
              <a:rPr lang="en-US" dirty="0">
                <a:latin typeface="Calibri" pitchFamily="34" charset="0"/>
              </a:rPr>
              <a:t>terms </a:t>
            </a:r>
            <a:r>
              <a:rPr lang="en-US" dirty="0" smtClean="0">
                <a:latin typeface="Calibri" pitchFamily="34" charset="0"/>
              </a:rPr>
              <a:t>“data” </a:t>
            </a:r>
            <a:r>
              <a:rPr lang="en-US" dirty="0">
                <a:latin typeface="Calibri" pitchFamily="34" charset="0"/>
              </a:rPr>
              <a:t>and </a:t>
            </a:r>
            <a:r>
              <a:rPr lang="en-US" dirty="0" smtClean="0">
                <a:latin typeface="Calibri" pitchFamily="34" charset="0"/>
              </a:rPr>
              <a:t>“information” </a:t>
            </a:r>
            <a:r>
              <a:rPr lang="en-US" dirty="0">
                <a:latin typeface="Calibri" pitchFamily="34" charset="0"/>
              </a:rPr>
              <a:t>often are used interchangeably, there is a distinction. </a:t>
            </a:r>
          </a:p>
          <a:p>
            <a:endParaRPr lang="en-US" dirty="0">
              <a:latin typeface="Calibri" pitchFamily="34" charset="0"/>
            </a:endParaRPr>
          </a:p>
          <a:p>
            <a:r>
              <a:rPr lang="en-US" i="1" dirty="0">
                <a:latin typeface="Calibri" pitchFamily="34" charset="0"/>
              </a:rPr>
              <a:t>Data</a:t>
            </a:r>
            <a:r>
              <a:rPr lang="en-US" dirty="0">
                <a:latin typeface="Calibri" pitchFamily="34" charset="0"/>
              </a:rPr>
              <a:t> refers to raw, unprocessed numbers, measurements, or text. </a:t>
            </a:r>
          </a:p>
          <a:p>
            <a:endParaRPr lang="en-US" i="1" dirty="0">
              <a:latin typeface="Calibri" pitchFamily="34" charset="0"/>
            </a:endParaRPr>
          </a:p>
          <a:p>
            <a:r>
              <a:rPr lang="en-US" i="1" dirty="0">
                <a:latin typeface="Calibri" pitchFamily="34" charset="0"/>
              </a:rPr>
              <a:t>Information</a:t>
            </a:r>
            <a:r>
              <a:rPr lang="en-US" dirty="0">
                <a:latin typeface="Calibri" pitchFamily="34" charset="0"/>
              </a:rPr>
              <a:t> refers to data that are processed, organized, structured, or presented in a specific context. The process of transforming data into information is data analysis.</a:t>
            </a:r>
          </a:p>
          <a:p>
            <a:endParaRPr lang="en-US" dirty="0">
              <a:latin typeface="Calibri" pitchFamily="34" charset="0"/>
            </a:endParaRPr>
          </a:p>
          <a:p>
            <a:r>
              <a:rPr lang="en-US" i="1" dirty="0">
                <a:latin typeface="Calibri" pitchFamily="34" charset="0"/>
              </a:rPr>
              <a:t>NOTE to facilitator</a:t>
            </a:r>
            <a:r>
              <a:rPr lang="en-US" dirty="0">
                <a:latin typeface="Calibri" pitchFamily="34" charset="0"/>
              </a:rPr>
              <a:t>:  Read slide.</a:t>
            </a:r>
          </a:p>
        </p:txBody>
      </p:sp>
      <p:sp>
        <p:nvSpPr>
          <p:cNvPr id="30724"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875EE6-0F63-4E5B-ABB6-19ABBF81851D}" type="slidenum">
              <a:rPr lang="en-US" smtClean="0"/>
              <a:pPr eaLnBrk="1" hangingPunct="1"/>
              <a:t>5</a:t>
            </a:fld>
            <a:endParaRPr lang="en-US"/>
          </a:p>
        </p:txBody>
      </p:sp>
    </p:spTree>
    <p:extLst>
      <p:ext uri="{BB962C8B-B14F-4D97-AF65-F5344CB8AC3E}">
        <p14:creationId xmlns:p14="http://schemas.microsoft.com/office/powerpoint/2010/main" val="343324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03B21C-C84F-40AB-9A0F-982CBEC454AD}" type="slidenum">
              <a:rPr lang="en-US" smtClean="0"/>
              <a:pPr eaLnBrk="1" hangingPunct="1"/>
              <a:t>6</a:t>
            </a:fld>
            <a:endParaRPr lang="en-US"/>
          </a:p>
        </p:txBody>
      </p:sp>
      <p:sp>
        <p:nvSpPr>
          <p:cNvPr id="31747" name="Rectangle 2"/>
          <p:cNvSpPr>
            <a:spLocks noGrp="1" noRot="1" noChangeAspect="1" noChangeArrowheads="1" noTextEdit="1"/>
          </p:cNvSpPr>
          <p:nvPr>
            <p:ph type="sldImg"/>
          </p:nvPr>
        </p:nvSpPr>
        <p:spPr>
          <a:xfrm>
            <a:off x="1446213" y="754063"/>
            <a:ext cx="4879975" cy="3771900"/>
          </a:xfrm>
          <a:prstGeom prst="rect">
            <a:avLst/>
          </a:prstGeom>
          <a:ln/>
        </p:spPr>
      </p:sp>
      <p:sp>
        <p:nvSpPr>
          <p:cNvPr id="31748" name="Rectangle 3"/>
          <p:cNvSpPr>
            <a:spLocks noGrp="1" noChangeArrowheads="1"/>
          </p:cNvSpPr>
          <p:nvPr>
            <p:ph type="body" idx="1"/>
          </p:nvPr>
        </p:nvSpPr>
        <p:spPr>
          <a:xfrm>
            <a:off x="777240" y="4777740"/>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Data analysis does not necessarily mean using a complicated computer analysis package. It means taking the data that you collect and looking at them in the context of the questions that you need to answer.  </a:t>
            </a:r>
          </a:p>
          <a:p>
            <a:pPr eaLnBrk="1" hangingPunct="1"/>
            <a:endParaRPr lang="en-US" dirty="0"/>
          </a:p>
          <a:p>
            <a:pPr eaLnBrk="1" hangingPunct="1"/>
            <a:r>
              <a:rPr lang="en-US" dirty="0"/>
              <a:t>For example, if you need to know whether your program is meeting its objectives, or if it’s on </a:t>
            </a:r>
            <a:r>
              <a:rPr lang="en-US" dirty="0" smtClean="0"/>
              <a:t>track, you </a:t>
            </a:r>
            <a:r>
              <a:rPr lang="en-US" dirty="0"/>
              <a:t>would look at your program targets and compare them to the actual program performance. This is analysis. </a:t>
            </a:r>
          </a:p>
          <a:p>
            <a:pPr eaLnBrk="1" hangingPunct="1"/>
            <a:endParaRPr lang="en-US" dirty="0"/>
          </a:p>
          <a:p>
            <a:pPr eaLnBrk="1" hangingPunct="1"/>
            <a:r>
              <a:rPr lang="en-US" dirty="0"/>
              <a:t>Later, we will take this one step further and talk about </a:t>
            </a:r>
            <a:r>
              <a:rPr lang="en-US" dirty="0" smtClean="0"/>
              <a:t>interpretation. (For</a:t>
            </a:r>
            <a:r>
              <a:rPr lang="en-US" baseline="0" dirty="0" smtClean="0"/>
              <a:t> example,</a:t>
            </a:r>
            <a:r>
              <a:rPr lang="en-US" dirty="0" smtClean="0"/>
              <a:t> </a:t>
            </a:r>
            <a:r>
              <a:rPr lang="en-US" dirty="0"/>
              <a:t>through analysis, you find that your program achieved only 10% of its target; now you have to figure out </a:t>
            </a:r>
            <a:r>
              <a:rPr lang="en-US" i="1" dirty="0"/>
              <a:t>why</a:t>
            </a:r>
            <a:r>
              <a:rPr lang="en-US" dirty="0"/>
              <a:t>).</a:t>
            </a:r>
          </a:p>
          <a:p>
            <a:pPr eaLnBrk="1" hangingPunct="1"/>
            <a:endParaRPr lang="en-US" dirty="0"/>
          </a:p>
          <a:p>
            <a:pPr eaLnBrk="1" hangingPunct="1"/>
            <a:endParaRPr lang="en-US" dirty="0"/>
          </a:p>
        </p:txBody>
      </p:sp>
    </p:spTree>
    <p:extLst>
      <p:ext uri="{BB962C8B-B14F-4D97-AF65-F5344CB8AC3E}">
        <p14:creationId xmlns:p14="http://schemas.microsoft.com/office/powerpoint/2010/main" val="227009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446213" y="754063"/>
            <a:ext cx="4879975" cy="3771900"/>
          </a:xfrm>
          <a:prstGeom prst="rect">
            <a:avLst/>
          </a:prstGeom>
          <a:ln/>
        </p:spPr>
      </p:sp>
      <p:sp>
        <p:nvSpPr>
          <p:cNvPr id="32771" name="Notes Placeholder 2"/>
          <p:cNvSpPr>
            <a:spLocks noGrp="1"/>
          </p:cNvSpPr>
          <p:nvPr>
            <p:ph type="body" idx="1"/>
          </p:nvPr>
        </p:nvSpPr>
        <p:spPr>
          <a:xfrm>
            <a:off x="777240" y="4777740"/>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cs typeface="Arial" charset="0"/>
              </a:rPr>
              <a:t>With regard </a:t>
            </a:r>
            <a:r>
              <a:rPr lang="en-US" dirty="0" smtClean="0">
                <a:cs typeface="Arial" charset="0"/>
              </a:rPr>
              <a:t>to data demand and use (DDU), </a:t>
            </a:r>
            <a:r>
              <a:rPr lang="en-US" dirty="0">
                <a:cs typeface="Arial" charset="0"/>
              </a:rPr>
              <a:t>we talk a lot about answering programmatic questions. Let’s take a minute to discuss what that means.</a:t>
            </a:r>
          </a:p>
          <a:p>
            <a:pPr eaLnBrk="1" hangingPunct="1">
              <a:spcBef>
                <a:spcPct val="0"/>
              </a:spcBef>
            </a:pPr>
            <a:endParaRPr lang="en-US" dirty="0">
              <a:cs typeface="Arial" charset="0"/>
            </a:endParaRPr>
          </a:p>
          <a:p>
            <a:pPr eaLnBrk="1" hangingPunct="1">
              <a:spcBef>
                <a:spcPct val="0"/>
              </a:spcBef>
            </a:pPr>
            <a:r>
              <a:rPr lang="en-US" dirty="0">
                <a:cs typeface="Arial" charset="0"/>
              </a:rPr>
              <a:t>Suppose you need to know if your program is on </a:t>
            </a:r>
            <a:r>
              <a:rPr lang="en-US" dirty="0" smtClean="0">
                <a:cs typeface="Arial" charset="0"/>
              </a:rPr>
              <a:t>track. </a:t>
            </a:r>
            <a:r>
              <a:rPr lang="en-US" dirty="0" smtClean="0"/>
              <a:t>Y</a:t>
            </a:r>
            <a:r>
              <a:rPr lang="en-US" dirty="0" smtClean="0">
                <a:cs typeface="Arial" charset="0"/>
              </a:rPr>
              <a:t>ou </a:t>
            </a:r>
            <a:r>
              <a:rPr lang="en-US" dirty="0">
                <a:cs typeface="Arial" charset="0"/>
              </a:rPr>
              <a:t>probably would look at your program targets and compare them to the actual program performance. This is analysis. </a:t>
            </a:r>
          </a:p>
          <a:p>
            <a:endParaRPr lang="en-US" dirty="0">
              <a:cs typeface="Arial" charset="0"/>
            </a:endParaRPr>
          </a:p>
          <a:p>
            <a:r>
              <a:rPr lang="en-US" dirty="0">
                <a:cs typeface="Arial" charset="0"/>
              </a:rPr>
              <a:t>Interpretation is using the analysis to further explore your findings and understand the implications for your program. In many cases, this means using additional information, such as vital statistics, population-based surveys, and qualitative data, to supplement the routine service statistics. </a:t>
            </a:r>
          </a:p>
          <a:p>
            <a:endParaRPr lang="en-US" dirty="0">
              <a:cs typeface="Arial" charset="0"/>
            </a:endParaRPr>
          </a:p>
          <a:p>
            <a:r>
              <a:rPr lang="en-US" i="1" dirty="0">
                <a:cs typeface="Arial" charset="0"/>
              </a:rPr>
              <a:t>NOTE to facilitator:  </a:t>
            </a:r>
            <a:r>
              <a:rPr lang="en-US" dirty="0">
                <a:cs typeface="Arial" charset="0"/>
              </a:rPr>
              <a:t>Read </a:t>
            </a:r>
            <a:r>
              <a:rPr lang="en-US" dirty="0" smtClean="0">
                <a:cs typeface="Arial" charset="0"/>
              </a:rPr>
              <a:t>the slide</a:t>
            </a:r>
            <a:r>
              <a:rPr lang="en-US" dirty="0">
                <a:cs typeface="Arial" charset="0"/>
              </a:rPr>
              <a:t>.</a:t>
            </a:r>
          </a:p>
        </p:txBody>
      </p:sp>
      <p:sp>
        <p:nvSpPr>
          <p:cNvPr id="32772"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B19D78-DA11-462B-AC37-0E4D0D575547}" type="slidenum">
              <a:rPr lang="en-US" smtClean="0"/>
              <a:pPr eaLnBrk="1" hangingPunct="1"/>
              <a:t>7</a:t>
            </a:fld>
            <a:endParaRPr lang="en-US"/>
          </a:p>
        </p:txBody>
      </p:sp>
    </p:spTree>
    <p:extLst>
      <p:ext uri="{BB962C8B-B14F-4D97-AF65-F5344CB8AC3E}">
        <p14:creationId xmlns:p14="http://schemas.microsoft.com/office/powerpoint/2010/main" val="398253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446213" y="754063"/>
            <a:ext cx="4879975" cy="3771900"/>
          </a:xfrm>
          <a:prstGeom prst="rect">
            <a:avLst/>
          </a:prstGeom>
          <a:ln/>
        </p:spPr>
      </p:sp>
      <p:sp>
        <p:nvSpPr>
          <p:cNvPr id="33795" name="Notes Placeholder 2"/>
          <p:cNvSpPr>
            <a:spLocks noGrp="1"/>
          </p:cNvSpPr>
          <p:nvPr>
            <p:ph type="body" idx="1"/>
          </p:nvPr>
        </p:nvSpPr>
        <p:spPr>
          <a:xfrm>
            <a:off x="777240" y="4777740"/>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world of data analysis is vast and can be complex. In this course, we focus on descriptive analyses that will be most helpful in </a:t>
            </a:r>
            <a:r>
              <a:rPr lang="en-US" dirty="0" smtClean="0"/>
              <a:t>the. </a:t>
            </a:r>
            <a:r>
              <a:rPr lang="en-US" dirty="0"/>
              <a:t>This unit reviews the most common data analysis terms and techniques used for descriptive analysis. In the next session, we’ll apply these techniques to </a:t>
            </a:r>
            <a:r>
              <a:rPr lang="en-US" dirty="0" smtClean="0"/>
              <a:t>monitoring and evaluation (M&amp;E).</a:t>
            </a:r>
            <a:endParaRPr lang="en-US" dirty="0"/>
          </a:p>
          <a:p>
            <a:endParaRPr lang="en-US" i="1" dirty="0"/>
          </a:p>
          <a:p>
            <a:r>
              <a:rPr lang="en-US" i="1" dirty="0"/>
              <a:t>NOTE to facilitator:  </a:t>
            </a:r>
            <a:r>
              <a:rPr lang="en-US" dirty="0"/>
              <a:t>Read </a:t>
            </a:r>
            <a:r>
              <a:rPr lang="en-US" dirty="0" smtClean="0"/>
              <a:t>the slide</a:t>
            </a:r>
            <a:r>
              <a:rPr lang="en-US" dirty="0"/>
              <a:t>.</a:t>
            </a:r>
          </a:p>
          <a:p>
            <a:pPr marL="0" lvl="2"/>
            <a:endParaRPr lang="en-US" dirty="0"/>
          </a:p>
          <a:p>
            <a:pPr marL="0" lvl="2"/>
            <a:endParaRPr lang="en-US" dirty="0"/>
          </a:p>
        </p:txBody>
      </p:sp>
      <p:sp>
        <p:nvSpPr>
          <p:cNvPr id="33796"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9B83C6-0300-47AD-BF6B-55FDE3A92FE2}" type="slidenum">
              <a:rPr lang="en-US" smtClean="0"/>
              <a:pPr eaLnBrk="1" hangingPunct="1"/>
              <a:t>8</a:t>
            </a:fld>
            <a:endParaRPr lang="en-US"/>
          </a:p>
        </p:txBody>
      </p:sp>
    </p:spTree>
    <p:extLst>
      <p:ext uri="{BB962C8B-B14F-4D97-AF65-F5344CB8AC3E}">
        <p14:creationId xmlns:p14="http://schemas.microsoft.com/office/powerpoint/2010/main" val="532247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446213" y="754063"/>
            <a:ext cx="4879975" cy="3771900"/>
          </a:xfrm>
          <a:prstGeom prst="rect">
            <a:avLst/>
          </a:prstGeom>
          <a:ln/>
        </p:spPr>
      </p:sp>
      <p:sp>
        <p:nvSpPr>
          <p:cNvPr id="34819" name="Notes Placeholder 2"/>
          <p:cNvSpPr>
            <a:spLocks noGrp="1"/>
          </p:cNvSpPr>
          <p:nvPr>
            <p:ph type="body" idx="1"/>
          </p:nvPr>
        </p:nvSpPr>
        <p:spPr>
          <a:xfrm>
            <a:off x="777240" y="4777740"/>
            <a:ext cx="6217920" cy="45262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slide lists the basic statistical terms used in data </a:t>
            </a:r>
            <a:r>
              <a:rPr lang="en-US" dirty="0" smtClean="0"/>
              <a:t>analysis. In this session we </a:t>
            </a:r>
            <a:r>
              <a:rPr lang="en-US" dirty="0"/>
              <a:t>will </a:t>
            </a:r>
            <a:r>
              <a:rPr lang="en-US" dirty="0" smtClean="0"/>
              <a:t>mostly be covering the mean , median, and trend.</a:t>
            </a:r>
            <a:endParaRPr lang="en-US" dirty="0"/>
          </a:p>
        </p:txBody>
      </p:sp>
      <p:sp>
        <p:nvSpPr>
          <p:cNvPr id="34820" name="Slide Number Placeholder 3"/>
          <p:cNvSpPr>
            <a:spLocks noGrp="1"/>
          </p:cNvSpPr>
          <p:nvPr>
            <p:ph type="sldNum" sz="quarter" idx="5"/>
          </p:nvPr>
        </p:nvSpPr>
        <p:spPr>
          <a:xfrm>
            <a:off x="4402561" y="9553734"/>
            <a:ext cx="3368040" cy="5029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F81D15-3750-4587-8B06-830B8CF5BC13}" type="slidenum">
              <a:rPr lang="en-US" smtClean="0"/>
              <a:pPr eaLnBrk="1" hangingPunct="1"/>
              <a:t>9</a:t>
            </a:fld>
            <a:endParaRPr lang="en-US"/>
          </a:p>
        </p:txBody>
      </p:sp>
    </p:spTree>
    <p:extLst>
      <p:ext uri="{BB962C8B-B14F-4D97-AF65-F5344CB8AC3E}">
        <p14:creationId xmlns:p14="http://schemas.microsoft.com/office/powerpoint/2010/main" val="1589086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801F639-DD5B-4006-8D49-6BA676C3EF20}" type="datetime1">
              <a:rPr lang="en-US" smtClean="0"/>
              <a:t>2/7/2017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17" name="bk object 17"/>
          <p:cNvSpPr/>
          <p:nvPr/>
        </p:nvSpPr>
        <p:spPr>
          <a:xfrm>
            <a:off x="0" y="0"/>
            <a:ext cx="10058400" cy="1386840"/>
          </a:xfrm>
          <a:custGeom>
            <a:avLst/>
            <a:gdLst/>
            <a:ahLst/>
            <a:cxnLst/>
            <a:rect l="l" t="t" r="r" b="b"/>
            <a:pathLst>
              <a:path w="10058400" h="1386840">
                <a:moveTo>
                  <a:pt x="0" y="1386839"/>
                </a:moveTo>
                <a:lnTo>
                  <a:pt x="10058400" y="1386839"/>
                </a:lnTo>
                <a:lnTo>
                  <a:pt x="10058400" y="0"/>
                </a:lnTo>
                <a:lnTo>
                  <a:pt x="0" y="0"/>
                </a:lnTo>
                <a:lnTo>
                  <a:pt x="0" y="1386839"/>
                </a:lnTo>
                <a:close/>
              </a:path>
            </a:pathLst>
          </a:custGeom>
          <a:solidFill>
            <a:srgbClr val="138D84"/>
          </a:solidFill>
        </p:spPr>
        <p:txBody>
          <a:bodyPr wrap="square" lIns="0" tIns="0" rIns="0" bIns="0" rtlCol="0"/>
          <a:lstStyle/>
          <a:p>
            <a:endParaRPr/>
          </a:p>
        </p:txBody>
      </p:sp>
      <p:sp>
        <p:nvSpPr>
          <p:cNvPr id="2" name="Holder 2"/>
          <p:cNvSpPr>
            <a:spLocks noGrp="1"/>
          </p:cNvSpPr>
          <p:nvPr>
            <p:ph type="title"/>
          </p:nvPr>
        </p:nvSpPr>
        <p:spPr>
          <a:xfrm>
            <a:off x="539363" y="533400"/>
            <a:ext cx="8089900" cy="554798"/>
          </a:xfrm>
        </p:spPr>
        <p:txBody>
          <a:bodyPr lIns="0" tIns="0" rIns="0" bIns="0"/>
          <a:lstStyle>
            <a:lvl1pPr>
              <a:defRPr sz="2800" b="1" i="0">
                <a:solidFill>
                  <a:schemeClr val="bg1"/>
                </a:solidFill>
                <a:latin typeface="Century Gothic" charset="0"/>
                <a:ea typeface="Century Gothic" charset="0"/>
                <a:cs typeface="Century Gothic" charset="0"/>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DB75B46-4D59-49F5-B928-87AD2C55DE0F}" type="datetime1">
              <a:rPr lang="en-US" smtClean="0"/>
              <a:t>2/7/2017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A09BBB"/>
                </a:solidFill>
                <a:latin typeface="Futura LT Pro Book"/>
                <a:cs typeface="Futura LT Pro Book"/>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4159CBA-5502-440F-877B-F24860806E12}" type="datetime1">
              <a:rPr lang="en-US" smtClean="0"/>
              <a:t>2/7/2017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6" name="bk object 18"/>
          <p:cNvSpPr/>
          <p:nvPr userDrawn="1"/>
        </p:nvSpPr>
        <p:spPr>
          <a:xfrm>
            <a:off x="0" y="0"/>
            <a:ext cx="10058400" cy="1384300"/>
          </a:xfrm>
          <a:custGeom>
            <a:avLst/>
            <a:gdLst/>
            <a:ahLst/>
            <a:cxnLst/>
            <a:rect l="l" t="t" r="r" b="b"/>
            <a:pathLst>
              <a:path w="10058400" h="1384300">
                <a:moveTo>
                  <a:pt x="0" y="1383791"/>
                </a:moveTo>
                <a:lnTo>
                  <a:pt x="10058400" y="1383791"/>
                </a:lnTo>
                <a:lnTo>
                  <a:pt x="10058400" y="0"/>
                </a:lnTo>
                <a:lnTo>
                  <a:pt x="0" y="0"/>
                </a:lnTo>
                <a:lnTo>
                  <a:pt x="0" y="1383791"/>
                </a:lnTo>
                <a:close/>
              </a:path>
            </a:pathLst>
          </a:custGeom>
          <a:solidFill>
            <a:srgbClr val="138D84"/>
          </a:solidFill>
        </p:spPr>
        <p:txBody>
          <a:bodyPr wrap="square" lIns="0" tIns="0" rIns="0" bIns="0" rtlCol="0"/>
          <a:lstStyle/>
          <a:p>
            <a:endParaRPr/>
          </a:p>
        </p:txBody>
      </p:sp>
      <p:sp>
        <p:nvSpPr>
          <p:cNvPr id="2" name="Holder 2"/>
          <p:cNvSpPr>
            <a:spLocks noGrp="1"/>
          </p:cNvSpPr>
          <p:nvPr>
            <p:ph type="title"/>
          </p:nvPr>
        </p:nvSpPr>
        <p:spPr>
          <a:xfrm>
            <a:off x="532737" y="533400"/>
            <a:ext cx="7950200" cy="430887"/>
          </a:xfrm>
        </p:spPr>
        <p:txBody>
          <a:bodyPr lIns="0" tIns="0" rIns="0" bIns="0"/>
          <a:lstStyle>
            <a:lvl1pPr>
              <a:defRPr sz="2800" b="1" i="0">
                <a:solidFill>
                  <a:schemeClr val="bg1"/>
                </a:solidFill>
                <a:latin typeface="Century Gothic" charset="0"/>
                <a:ea typeface="Century Gothic" charset="0"/>
                <a:cs typeface="Century Gothic" charset="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5D9D125-B3A2-492E-B7C0-045AD5451643}" type="datetime1">
              <a:rPr lang="en-US" smtClean="0"/>
              <a:t>2/7/2017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383791"/>
            <a:ext cx="10058400" cy="5036185"/>
          </a:xfrm>
          <a:custGeom>
            <a:avLst/>
            <a:gdLst/>
            <a:ahLst/>
            <a:cxnLst/>
            <a:rect l="l" t="t" r="r" b="b"/>
            <a:pathLst>
              <a:path w="10058400" h="5036185">
                <a:moveTo>
                  <a:pt x="0" y="5036058"/>
                </a:moveTo>
                <a:lnTo>
                  <a:pt x="10058400" y="5036058"/>
                </a:lnTo>
                <a:lnTo>
                  <a:pt x="10058400" y="0"/>
                </a:lnTo>
                <a:lnTo>
                  <a:pt x="0" y="0"/>
                </a:lnTo>
                <a:lnTo>
                  <a:pt x="0" y="5036058"/>
                </a:lnTo>
                <a:close/>
              </a:path>
            </a:pathLst>
          </a:custGeom>
          <a:solidFill>
            <a:srgbClr val="A7BF39"/>
          </a:solidFill>
        </p:spPr>
        <p:txBody>
          <a:bodyPr wrap="square" lIns="0" tIns="0" rIns="0" bIns="0" rtlCol="0"/>
          <a:lstStyle/>
          <a:p>
            <a:endParaRPr/>
          </a:p>
        </p:txBody>
      </p:sp>
      <p:sp>
        <p:nvSpPr>
          <p:cNvPr id="17" name="bk object 17"/>
          <p:cNvSpPr/>
          <p:nvPr/>
        </p:nvSpPr>
        <p:spPr>
          <a:xfrm>
            <a:off x="1523" y="0"/>
            <a:ext cx="0" cy="1386840"/>
          </a:xfrm>
          <a:custGeom>
            <a:avLst/>
            <a:gdLst/>
            <a:ahLst/>
            <a:cxnLst/>
            <a:rect l="l" t="t" r="r" b="b"/>
            <a:pathLst>
              <a:path h="1386840">
                <a:moveTo>
                  <a:pt x="0" y="0"/>
                </a:moveTo>
                <a:lnTo>
                  <a:pt x="0" y="1386839"/>
                </a:lnTo>
              </a:path>
            </a:pathLst>
          </a:custGeom>
          <a:ln w="4318">
            <a:solidFill>
              <a:srgbClr val="1E185F"/>
            </a:solidFill>
          </a:ln>
        </p:spPr>
        <p:txBody>
          <a:bodyPr wrap="square" lIns="0" tIns="0" rIns="0" bIns="0" rtlCol="0"/>
          <a:lstStyle/>
          <a:p>
            <a:endParaRPr/>
          </a:p>
        </p:txBody>
      </p:sp>
      <p:sp>
        <p:nvSpPr>
          <p:cNvPr id="18" name="bk object 18"/>
          <p:cNvSpPr/>
          <p:nvPr/>
        </p:nvSpPr>
        <p:spPr>
          <a:xfrm>
            <a:off x="0" y="0"/>
            <a:ext cx="10058400" cy="1384300"/>
          </a:xfrm>
          <a:custGeom>
            <a:avLst/>
            <a:gdLst/>
            <a:ahLst/>
            <a:cxnLst/>
            <a:rect l="l" t="t" r="r" b="b"/>
            <a:pathLst>
              <a:path w="10058400" h="1384300">
                <a:moveTo>
                  <a:pt x="0" y="1383791"/>
                </a:moveTo>
                <a:lnTo>
                  <a:pt x="10058400" y="1383791"/>
                </a:lnTo>
                <a:lnTo>
                  <a:pt x="10058400" y="0"/>
                </a:lnTo>
                <a:lnTo>
                  <a:pt x="0" y="0"/>
                </a:lnTo>
                <a:lnTo>
                  <a:pt x="0" y="1383791"/>
                </a:lnTo>
                <a:close/>
              </a:path>
            </a:pathLst>
          </a:custGeom>
          <a:solidFill>
            <a:srgbClr val="138D8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A3D93AB-13A5-452E-A456-0AB95F06B5E4}" type="datetime1">
              <a:rPr lang="en-US" smtClean="0"/>
              <a:t>2/7/2017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73866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2049361"/>
            <a:ext cx="4444207" cy="415498"/>
          </a:xfrm>
        </p:spPr>
        <p:txBody>
          <a:bodyPr anchor="b"/>
          <a:lstStyle>
            <a:lvl1pPr marL="0" indent="0">
              <a:buNone/>
              <a:defRPr sz="2700" b="1"/>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161582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9" y="2049361"/>
            <a:ext cx="4445952" cy="415498"/>
          </a:xfrm>
        </p:spPr>
        <p:txBody>
          <a:bodyPr anchor="b"/>
          <a:lstStyle>
            <a:lvl1pPr marL="0" indent="0">
              <a:buNone/>
              <a:defRPr sz="2700" b="1"/>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9" y="2464859"/>
            <a:ext cx="4445952" cy="1615827"/>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7242048" y="7228332"/>
            <a:ext cx="2313432" cy="276999"/>
          </a:xfrm>
          <a:ln/>
        </p:spPr>
        <p:txBody>
          <a:bodyPr/>
          <a:lstStyle>
            <a:lvl1pPr>
              <a:defRPr/>
            </a:lvl1pPr>
          </a:lstStyle>
          <a:p>
            <a:pPr>
              <a:defRPr/>
            </a:pPr>
            <a:fld id="{1B8489A3-C05E-491F-BD03-2AF0AD18EE53}" type="slidenum">
              <a:rPr lang="en-US"/>
              <a:pPr>
                <a:defRPr/>
              </a:pPr>
              <a:t>‹#›</a:t>
            </a:fld>
            <a:endParaRPr lang="en-US" sz="1300"/>
          </a:p>
        </p:txBody>
      </p:sp>
      <p:sp>
        <p:nvSpPr>
          <p:cNvPr id="8" name="Rectangle 7"/>
          <p:cNvSpPr>
            <a:spLocks noGrp="1" noChangeArrowheads="1"/>
          </p:cNvSpPr>
          <p:nvPr>
            <p:ph type="ftr" sz="quarter" idx="11"/>
          </p:nvPr>
        </p:nvSpPr>
        <p:spPr>
          <a:xfrm>
            <a:off x="3419856" y="7228332"/>
            <a:ext cx="3218687" cy="276999"/>
          </a:xfrm>
          <a:ln/>
        </p:spPr>
        <p:txBody>
          <a:bodyPr/>
          <a:lstStyle>
            <a:lvl1pPr>
              <a:defRPr/>
            </a:lvl1pPr>
          </a:lstStyle>
          <a:p>
            <a:pPr>
              <a:defRPr/>
            </a:pPr>
            <a:endParaRPr lang="en-US"/>
          </a:p>
        </p:txBody>
      </p:sp>
    </p:spTree>
    <p:extLst>
      <p:ext uri="{BB962C8B-B14F-4D97-AF65-F5344CB8AC3E}">
        <p14:creationId xmlns:p14="http://schemas.microsoft.com/office/powerpoint/2010/main" val="2412457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bk object 17"/>
          <p:cNvSpPr/>
          <p:nvPr userDrawn="1"/>
        </p:nvSpPr>
        <p:spPr>
          <a:xfrm>
            <a:off x="0" y="0"/>
            <a:ext cx="10058400" cy="1386840"/>
          </a:xfrm>
          <a:custGeom>
            <a:avLst/>
            <a:gdLst/>
            <a:ahLst/>
            <a:cxnLst/>
            <a:rect l="l" t="t" r="r" b="b"/>
            <a:pathLst>
              <a:path w="10058400" h="1386840">
                <a:moveTo>
                  <a:pt x="0" y="1386839"/>
                </a:moveTo>
                <a:lnTo>
                  <a:pt x="10058400" y="1386839"/>
                </a:lnTo>
                <a:lnTo>
                  <a:pt x="10058400" y="0"/>
                </a:lnTo>
                <a:lnTo>
                  <a:pt x="0" y="0"/>
                </a:lnTo>
                <a:lnTo>
                  <a:pt x="0" y="1386839"/>
                </a:lnTo>
                <a:close/>
              </a:path>
            </a:pathLst>
          </a:custGeom>
          <a:solidFill>
            <a:srgbClr val="138D84"/>
          </a:solidFill>
        </p:spPr>
        <p:txBody>
          <a:bodyPr wrap="square" lIns="0" tIns="0" rIns="0" bIns="0" rtlCol="0"/>
          <a:lstStyle/>
          <a:p>
            <a:endParaRPr/>
          </a:p>
        </p:txBody>
      </p:sp>
      <p:sp>
        <p:nvSpPr>
          <p:cNvPr id="2" name="Holder 2"/>
          <p:cNvSpPr>
            <a:spLocks noGrp="1"/>
          </p:cNvSpPr>
          <p:nvPr>
            <p:ph type="title"/>
          </p:nvPr>
        </p:nvSpPr>
        <p:spPr>
          <a:xfrm>
            <a:off x="502920" y="324088"/>
            <a:ext cx="7950200" cy="738664"/>
          </a:xfrm>
          <a:prstGeom prst="rect">
            <a:avLst/>
          </a:prstGeom>
        </p:spPr>
        <p:txBody>
          <a:bodyPr wrap="square" lIns="0" tIns="0" rIns="0" bIns="0">
            <a:spAutoFit/>
          </a:bodyPr>
          <a:lstStyle>
            <a:lvl1pPr>
              <a:defRPr sz="4800" b="1" i="0">
                <a:solidFill>
                  <a:srgbClr val="A09BBB"/>
                </a:solidFill>
                <a:latin typeface="Futura LT Pro Book"/>
                <a:cs typeface="Futura LT Pro Book"/>
              </a:defRPr>
            </a:lvl1pPr>
          </a:lstStyle>
          <a:p>
            <a:endParaRPr dirty="0"/>
          </a:p>
        </p:txBody>
      </p:sp>
      <p:sp>
        <p:nvSpPr>
          <p:cNvPr id="3" name="Holder 3"/>
          <p:cNvSpPr>
            <a:spLocks noGrp="1"/>
          </p:cNvSpPr>
          <p:nvPr>
            <p:ph type="body" idx="1"/>
          </p:nvPr>
        </p:nvSpPr>
        <p:spPr>
          <a:xfrm>
            <a:off x="1115060" y="3510998"/>
            <a:ext cx="7828279"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D3A76C73-73B6-41F0-A11F-251BA6C3B41E}" type="datetime1">
              <a:rPr lang="en-US" smtClean="0"/>
              <a:t>2/7/2017</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sz="2800" b="1" i="0">
          <a:solidFill>
            <a:schemeClr val="bg1"/>
          </a:solidFill>
          <a:latin typeface="Century Gothic" charset="0"/>
          <a:ea typeface="Century Gothic" charset="0"/>
          <a:cs typeface="Century Gothic" charset="0"/>
        </a:defRPr>
      </a:lvl1pPr>
    </p:titleStyle>
    <p:bodyStyle>
      <a:lvl1pPr marL="0">
        <a:defRPr>
          <a:latin typeface="Century Gothic" charset="0"/>
          <a:ea typeface="Century Gothic" charset="0"/>
          <a:cs typeface="Century Gothic"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0058401" cy="1399540"/>
          </a:xfrm>
          <a:prstGeom prst="rect">
            <a:avLst/>
          </a:prstGeom>
          <a:solidFill>
            <a:srgbClr val="092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sz="1980">
              <a:solidFill>
                <a:srgbClr val="FFFFFF"/>
              </a:solidFill>
              <a:latin typeface="Calibri" charset="0"/>
            </a:endParaRPr>
          </a:p>
        </p:txBody>
      </p:sp>
      <p:sp>
        <p:nvSpPr>
          <p:cNvPr id="3" name="Rectangle 2"/>
          <p:cNvSpPr/>
          <p:nvPr/>
        </p:nvSpPr>
        <p:spPr>
          <a:xfrm>
            <a:off x="-14289" y="1396048"/>
            <a:ext cx="10072689" cy="3841674"/>
          </a:xfrm>
          <a:prstGeom prst="rect">
            <a:avLst/>
          </a:prstGeom>
          <a:solidFill>
            <a:srgbClr val="138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sz="1980">
              <a:solidFill>
                <a:srgbClr val="FFFFFF"/>
              </a:solidFill>
              <a:latin typeface="Calibri" charset="0"/>
            </a:endParaRPr>
          </a:p>
        </p:txBody>
      </p:sp>
      <p:cxnSp>
        <p:nvCxnSpPr>
          <p:cNvPr id="5" name="Straight Connector 4"/>
          <p:cNvCxnSpPr/>
          <p:nvPr/>
        </p:nvCxnSpPr>
        <p:spPr>
          <a:xfrm>
            <a:off x="516890" y="1925632"/>
            <a:ext cx="0" cy="28825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388" name="TextBox 5"/>
          <p:cNvSpPr txBox="1">
            <a:spLocks noChangeArrowheads="1"/>
          </p:cNvSpPr>
          <p:nvPr/>
        </p:nvSpPr>
        <p:spPr bwMode="auto">
          <a:xfrm>
            <a:off x="796290" y="1838163"/>
            <a:ext cx="8846503"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ltLang="en-US" sz="2420" b="1" dirty="0">
                <a:solidFill>
                  <a:schemeClr val="bg1"/>
                </a:solidFill>
                <a:latin typeface="Century Gothic" charset="0"/>
                <a:ea typeface="Century Gothic" charset="0"/>
                <a:cs typeface="Century Gothic" charset="0"/>
              </a:rPr>
              <a:t>MODULE 5:</a:t>
            </a:r>
          </a:p>
          <a:p>
            <a:r>
              <a:rPr lang="en-US" altLang="en-US" sz="2420" dirty="0">
                <a:solidFill>
                  <a:schemeClr val="bg1"/>
                </a:solidFill>
                <a:latin typeface="Century Gothic" charset="0"/>
                <a:ea typeface="Century Gothic" charset="0"/>
                <a:cs typeface="Century Gothic" charset="0"/>
              </a:rPr>
              <a:t>RHIS Data Analysis</a:t>
            </a:r>
          </a:p>
        </p:txBody>
      </p:sp>
      <p:sp>
        <p:nvSpPr>
          <p:cNvPr id="16389" name="TextBox 6"/>
          <p:cNvSpPr txBox="1">
            <a:spLocks noChangeArrowheads="1"/>
          </p:cNvSpPr>
          <p:nvPr/>
        </p:nvSpPr>
        <p:spPr bwMode="auto">
          <a:xfrm>
            <a:off x="804545" y="3265414"/>
            <a:ext cx="8848248" cy="107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ltLang="en-US" sz="2420" b="1" dirty="0">
                <a:solidFill>
                  <a:schemeClr val="bg1"/>
                </a:solidFill>
                <a:latin typeface="Century Gothic" charset="0"/>
                <a:ea typeface="Century Gothic" charset="0"/>
                <a:cs typeface="Century Gothic" charset="0"/>
              </a:rPr>
              <a:t>SESSION 1:</a:t>
            </a:r>
          </a:p>
          <a:p>
            <a:r>
              <a:rPr lang="en-US" altLang="en-US" sz="3960" dirty="0">
                <a:solidFill>
                  <a:schemeClr val="bg1"/>
                </a:solidFill>
                <a:latin typeface="Century Gothic" charset="0"/>
                <a:ea typeface="Century Gothic" charset="0"/>
                <a:cs typeface="Century Gothic" charset="0"/>
              </a:rPr>
              <a:t>Key Concepts of Data Analysis</a:t>
            </a:r>
            <a:endParaRPr lang="en-US" altLang="en-US" sz="2200" dirty="0">
              <a:solidFill>
                <a:schemeClr val="bg1"/>
              </a:solidFill>
              <a:latin typeface="Century Gothic" charset="0"/>
              <a:ea typeface="Century Gothic" charset="0"/>
              <a:cs typeface="Century Gothic" charset="0"/>
            </a:endParaRPr>
          </a:p>
        </p:txBody>
      </p:sp>
      <p:sp>
        <p:nvSpPr>
          <p:cNvPr id="16390" name="TextBox 7"/>
          <p:cNvSpPr txBox="1">
            <a:spLocks noChangeArrowheads="1"/>
          </p:cNvSpPr>
          <p:nvPr/>
        </p:nvSpPr>
        <p:spPr bwMode="auto">
          <a:xfrm>
            <a:off x="-1791653" y="388462"/>
            <a:ext cx="11645742" cy="78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a:r>
              <a:rPr lang="en-US" altLang="en-US" sz="2420" b="1" dirty="0">
                <a:solidFill>
                  <a:schemeClr val="bg1"/>
                </a:solidFill>
                <a:latin typeface="Century Gothic" charset="0"/>
                <a:ea typeface="Century Gothic" charset="0"/>
                <a:cs typeface="Century Gothic" charset="0"/>
              </a:rPr>
              <a:t>ROUTINE HEALTH INFORMATION SYSTEMS</a:t>
            </a:r>
            <a:endParaRPr lang="en-US" altLang="en-US" sz="2420" dirty="0">
              <a:solidFill>
                <a:schemeClr val="bg1"/>
              </a:solidFill>
            </a:endParaRPr>
          </a:p>
          <a:p>
            <a:pPr algn="r"/>
            <a:r>
              <a:rPr lang="en-US" altLang="en-US" sz="2090" dirty="0">
                <a:solidFill>
                  <a:schemeClr val="bg1"/>
                </a:solidFill>
                <a:latin typeface="Century Gothic" charset="0"/>
                <a:ea typeface="Century Gothic" charset="0"/>
                <a:cs typeface="Century Gothic" charset="0"/>
              </a:rPr>
              <a:t>A Curriculum on Basic Concepts and Practice </a:t>
            </a:r>
          </a:p>
        </p:txBody>
      </p:sp>
      <p:pic>
        <p:nvPicPr>
          <p:cNvPr id="8" name="Picture 9"/>
          <p:cNvPicPr>
            <a:picLocks noChangeAspect="1"/>
          </p:cNvPicPr>
          <p:nvPr/>
        </p:nvPicPr>
        <p:blipFill rotWithShape="1">
          <a:blip r:embed="rId3">
            <a:extLst>
              <a:ext uri="{28A0092B-C50C-407E-A947-70E740481C1C}">
                <a14:useLocalDpi xmlns:a14="http://schemas.microsoft.com/office/drawing/2010/main" val="0"/>
              </a:ext>
            </a:extLst>
          </a:blip>
          <a:srcRect r="1484"/>
          <a:stretch/>
        </p:blipFill>
        <p:spPr bwMode="auto">
          <a:xfrm>
            <a:off x="-14289" y="5144696"/>
            <a:ext cx="10057449" cy="250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794545" y="4468627"/>
            <a:ext cx="564999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dirty="0">
                <a:solidFill>
                  <a:schemeClr val="bg1"/>
                </a:solidFill>
                <a:latin typeface="Century Gothic" panose="020B0502020202020204" pitchFamily="34" charset="0"/>
              </a:rPr>
              <a:t>The complete RHIS curriculum is available here: </a:t>
            </a:r>
            <a:r>
              <a:rPr lang="en-US" altLang="en-US" sz="900" dirty="0" smtClean="0">
                <a:solidFill>
                  <a:schemeClr val="bg1"/>
                </a:solidFill>
                <a:latin typeface="Century Gothic" panose="020B0502020202020204" pitchFamily="34" charset="0"/>
              </a:rPr>
              <a:t/>
            </a:r>
            <a:br>
              <a:rPr lang="en-US" altLang="en-US" sz="900" dirty="0" smtClean="0">
                <a:solidFill>
                  <a:schemeClr val="bg1"/>
                </a:solidFill>
                <a:latin typeface="Century Gothic" panose="020B0502020202020204" pitchFamily="34" charset="0"/>
              </a:rPr>
            </a:br>
            <a:r>
              <a:rPr lang="en-US" altLang="en-US" sz="900" dirty="0" smtClean="0">
                <a:solidFill>
                  <a:schemeClr val="bg1"/>
                </a:solidFill>
                <a:latin typeface="Century Gothic" panose="020B0502020202020204" pitchFamily="34" charset="0"/>
              </a:rPr>
              <a:t>https</a:t>
            </a:r>
            <a:r>
              <a:rPr lang="en-US" altLang="en-US" sz="900" dirty="0">
                <a:solidFill>
                  <a:schemeClr val="bg1"/>
                </a:solidFill>
                <a:latin typeface="Century Gothic" panose="020B0502020202020204" pitchFamily="34" charset="0"/>
              </a:rPr>
              <a:t>://www.measureevaluation.org/our-work/ routine-health-information-systems/</a:t>
            </a:r>
            <a:r>
              <a:rPr lang="en-US" altLang="en-US" sz="900" dirty="0" err="1">
                <a:solidFill>
                  <a:schemeClr val="bg1"/>
                </a:solidFill>
                <a:latin typeface="Century Gothic" panose="020B0502020202020204" pitchFamily="34" charset="0"/>
              </a:rPr>
              <a:t>rhis</a:t>
            </a:r>
            <a:r>
              <a:rPr lang="en-US" altLang="en-US" sz="900" dirty="0">
                <a:solidFill>
                  <a:schemeClr val="bg1"/>
                </a:solidFill>
                <a:latin typeface="Century Gothic" panose="020B0502020202020204" pitchFamily="34" charset="0"/>
              </a:rPr>
              <a:t>-curriculum </a:t>
            </a:r>
          </a:p>
          <a:p>
            <a:endParaRPr lang="en-US" altLang="en-US" sz="900" dirty="0"/>
          </a:p>
        </p:txBody>
      </p:sp>
    </p:spTree>
    <p:extLst>
      <p:ext uri="{BB962C8B-B14F-4D97-AF65-F5344CB8AC3E}">
        <p14:creationId xmlns:p14="http://schemas.microsoft.com/office/powerpoint/2010/main" val="3601620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509302"/>
            <a:ext cx="7950200" cy="738664"/>
          </a:xfrm>
        </p:spPr>
        <p:txBody>
          <a:bodyPr/>
          <a:lstStyle/>
          <a:p>
            <a:r>
              <a:rPr lang="en-US" dirty="0"/>
              <a:t>Central </a:t>
            </a:r>
            <a:r>
              <a:rPr lang="en-US" dirty="0" smtClean="0"/>
              <a:t>Tendency</a:t>
            </a:r>
            <a:endParaRPr lang="en-US" dirty="0"/>
          </a:p>
        </p:txBody>
      </p:sp>
      <p:sp>
        <p:nvSpPr>
          <p:cNvPr id="3" name="Content Placeholder 2"/>
          <p:cNvSpPr>
            <a:spLocks noGrp="1"/>
          </p:cNvSpPr>
          <p:nvPr>
            <p:ph idx="1"/>
          </p:nvPr>
        </p:nvSpPr>
        <p:spPr>
          <a:xfrm>
            <a:off x="609600" y="1981200"/>
            <a:ext cx="7828279" cy="1877437"/>
          </a:xfrm>
        </p:spPr>
        <p:txBody>
          <a:bodyPr/>
          <a:lstStyle/>
          <a:p>
            <a:pPr marL="0" indent="0">
              <a:spcAft>
                <a:spcPts val="1200"/>
              </a:spcAft>
              <a:buNone/>
              <a:defRPr/>
            </a:pPr>
            <a:r>
              <a:rPr lang="en-US" sz="2800" dirty="0"/>
              <a:t>Measures of the location of the middle or the center of a distribution of </a:t>
            </a:r>
            <a:r>
              <a:rPr lang="en-US" sz="2800" dirty="0" smtClean="0"/>
              <a:t>data</a:t>
            </a:r>
            <a:endParaRPr lang="en-US" sz="2800" dirty="0"/>
          </a:p>
          <a:p>
            <a:pPr marL="1028700" lvl="1" indent="-571500">
              <a:buFont typeface="Arial" panose="020B0604020202020204" pitchFamily="34" charset="0"/>
              <a:buChar char="•"/>
              <a:defRPr/>
            </a:pPr>
            <a:r>
              <a:rPr lang="en-US" sz="2800" dirty="0">
                <a:latin typeface="Century Gothic" charset="0"/>
                <a:ea typeface="Century Gothic" charset="0"/>
                <a:cs typeface="Century Gothic" charset="0"/>
              </a:rPr>
              <a:t>Mean</a:t>
            </a:r>
          </a:p>
          <a:p>
            <a:pPr marL="1028700" lvl="1" indent="-571500">
              <a:buFont typeface="Arial" panose="020B0604020202020204" pitchFamily="34" charset="0"/>
              <a:buChar char="•"/>
              <a:defRPr/>
            </a:pPr>
            <a:r>
              <a:rPr lang="en-US" sz="2800" dirty="0">
                <a:latin typeface="Century Gothic" charset="0"/>
                <a:ea typeface="Century Gothic" charset="0"/>
                <a:cs typeface="Century Gothic" charset="0"/>
              </a:rPr>
              <a:t>Median</a:t>
            </a:r>
          </a:p>
        </p:txBody>
      </p:sp>
    </p:spTree>
    <p:extLst>
      <p:ext uri="{BB962C8B-B14F-4D97-AF65-F5344CB8AC3E}">
        <p14:creationId xmlns:p14="http://schemas.microsoft.com/office/powerpoint/2010/main" val="2075983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533400"/>
            <a:ext cx="7950200" cy="738664"/>
          </a:xfrm>
        </p:spPr>
        <p:txBody>
          <a:bodyPr/>
          <a:lstStyle/>
          <a:p>
            <a:pPr eaLnBrk="1" hangingPunct="1"/>
            <a:r>
              <a:rPr lang="en-US" dirty="0"/>
              <a:t>Mean</a:t>
            </a:r>
          </a:p>
        </p:txBody>
      </p:sp>
      <p:sp>
        <p:nvSpPr>
          <p:cNvPr id="21507" name="Content Placeholder 2"/>
          <p:cNvSpPr>
            <a:spLocks noGrp="1"/>
          </p:cNvSpPr>
          <p:nvPr>
            <p:ph idx="1"/>
          </p:nvPr>
        </p:nvSpPr>
        <p:spPr>
          <a:xfrm>
            <a:off x="609600" y="1981200"/>
            <a:ext cx="8382000" cy="3447098"/>
          </a:xfrm>
        </p:spPr>
        <p:txBody>
          <a:bodyPr/>
          <a:lstStyle/>
          <a:p>
            <a:r>
              <a:rPr lang="en-US" sz="2800" b="1" dirty="0"/>
              <a:t>The average of your dataset </a:t>
            </a:r>
            <a:endParaRPr lang="en-US" sz="2800" b="1" dirty="0" smtClean="0"/>
          </a:p>
          <a:p>
            <a:r>
              <a:rPr lang="en-US" sz="2800" dirty="0" smtClean="0"/>
              <a:t>The </a:t>
            </a:r>
            <a:r>
              <a:rPr lang="en-US" sz="2800" dirty="0"/>
              <a:t>value obtained by dividing the sum of a set of quantities by the number of quantities in the </a:t>
            </a:r>
            <a:r>
              <a:rPr lang="en-US" sz="2800" dirty="0" smtClean="0"/>
              <a:t>set</a:t>
            </a:r>
          </a:p>
          <a:p>
            <a:endParaRPr lang="en-US" sz="2800" dirty="0" smtClean="0"/>
          </a:p>
          <a:p>
            <a:r>
              <a:rPr lang="en-US" sz="2800" dirty="0" smtClean="0"/>
              <a:t>Example</a:t>
            </a:r>
            <a:r>
              <a:rPr lang="en-US" sz="2800" dirty="0"/>
              <a:t>: </a:t>
            </a:r>
            <a:endParaRPr lang="en-US" sz="2800" dirty="0" smtClean="0"/>
          </a:p>
          <a:p>
            <a:pPr eaLnBrk="1" hangingPunct="1"/>
            <a:r>
              <a:rPr lang="en-US" sz="2800" dirty="0" smtClean="0"/>
              <a:t>(</a:t>
            </a:r>
            <a:r>
              <a:rPr lang="en-US" sz="2800" dirty="0"/>
              <a:t>22+18+30+19+37+33) = 159 ÷ 6 = </a:t>
            </a:r>
            <a:r>
              <a:rPr lang="en-US" sz="2800" b="1" dirty="0" smtClean="0"/>
              <a:t>26.5</a:t>
            </a:r>
          </a:p>
          <a:p>
            <a:pPr eaLnBrk="1" hangingPunct="1"/>
            <a:endParaRPr lang="en-US" sz="2800" i="1" dirty="0" smtClean="0"/>
          </a:p>
          <a:p>
            <a:pPr eaLnBrk="1" hangingPunct="1"/>
            <a:r>
              <a:rPr lang="en-US" sz="2800" i="1" dirty="0" smtClean="0"/>
              <a:t>The </a:t>
            </a:r>
            <a:r>
              <a:rPr lang="en-US" sz="2800" i="1" dirty="0"/>
              <a:t>mean is sensitive to extreme values</a:t>
            </a:r>
          </a:p>
        </p:txBody>
      </p:sp>
    </p:spTree>
    <p:extLst>
      <p:ext uri="{BB962C8B-B14F-4D97-AF65-F5344CB8AC3E}">
        <p14:creationId xmlns:p14="http://schemas.microsoft.com/office/powerpoint/2010/main" val="2727754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533400"/>
            <a:ext cx="7950200" cy="738664"/>
          </a:xfrm>
        </p:spPr>
        <p:txBody>
          <a:bodyPr/>
          <a:lstStyle/>
          <a:p>
            <a:r>
              <a:rPr lang="en-US" dirty="0"/>
              <a:t>Calculating the </a:t>
            </a:r>
            <a:r>
              <a:rPr lang="en-US" dirty="0" smtClean="0"/>
              <a:t>Mean</a:t>
            </a:r>
            <a:endParaRPr lang="en-US" dirty="0"/>
          </a:p>
        </p:txBody>
      </p:sp>
      <p:sp>
        <p:nvSpPr>
          <p:cNvPr id="22531" name="Content Placeholder 2"/>
          <p:cNvSpPr>
            <a:spLocks noGrp="1"/>
          </p:cNvSpPr>
          <p:nvPr>
            <p:ph idx="1"/>
          </p:nvPr>
        </p:nvSpPr>
        <p:spPr>
          <a:xfrm>
            <a:off x="609600" y="1952552"/>
            <a:ext cx="9220201" cy="430887"/>
          </a:xfrm>
        </p:spPr>
        <p:txBody>
          <a:bodyPr/>
          <a:lstStyle/>
          <a:p>
            <a:r>
              <a:rPr lang="en-US" sz="2800" b="1" dirty="0"/>
              <a:t>Average number of clients counseled per month</a:t>
            </a:r>
          </a:p>
        </p:txBody>
      </p:sp>
      <p:sp>
        <p:nvSpPr>
          <p:cNvPr id="4" name="Content Placeholder 2"/>
          <p:cNvSpPr txBox="1">
            <a:spLocks/>
          </p:cNvSpPr>
          <p:nvPr/>
        </p:nvSpPr>
        <p:spPr bwMode="auto">
          <a:xfrm>
            <a:off x="25400" y="2638657"/>
            <a:ext cx="3787616" cy="4783985"/>
          </a:xfrm>
          <a:prstGeom prst="rect">
            <a:avLst/>
          </a:prstGeom>
          <a:noFill/>
          <a:ln w="9525">
            <a:noFill/>
            <a:miter lim="800000"/>
            <a:headEnd/>
            <a:tailEnd/>
          </a:ln>
        </p:spPr>
        <p:txBody>
          <a:bodyPr lIns="101599" tIns="50799" rIns="101599" bIns="50799"/>
          <a:lstStyle/>
          <a:p>
            <a:pPr marL="507995" lvl="1" eaLnBrk="0" hangingPunct="0">
              <a:spcBef>
                <a:spcPct val="20000"/>
              </a:spcBef>
              <a:defRPr/>
            </a:pPr>
            <a:r>
              <a:rPr lang="en-US" sz="2600" dirty="0">
                <a:latin typeface="Century Gothic" charset="0"/>
                <a:ea typeface="Century Gothic" charset="0"/>
                <a:cs typeface="Century Gothic" charset="0"/>
              </a:rPr>
              <a:t>January: </a:t>
            </a:r>
            <a:r>
              <a:rPr lang="en-US" sz="2600" dirty="0" smtClean="0">
                <a:latin typeface="Century Gothic" charset="0"/>
                <a:ea typeface="Century Gothic" charset="0"/>
                <a:cs typeface="Century Gothic" charset="0"/>
              </a:rPr>
              <a:t>	30</a:t>
            </a:r>
            <a:endParaRPr lang="en-US" sz="2600" dirty="0">
              <a:latin typeface="Century Gothic" charset="0"/>
              <a:ea typeface="Century Gothic" charset="0"/>
              <a:cs typeface="Century Gothic" charset="0"/>
            </a:endParaRPr>
          </a:p>
          <a:p>
            <a:pPr marL="507995" lvl="1" eaLnBrk="0" hangingPunct="0">
              <a:spcBef>
                <a:spcPct val="20000"/>
              </a:spcBef>
              <a:defRPr/>
            </a:pPr>
            <a:r>
              <a:rPr lang="en-US" sz="2600" dirty="0">
                <a:latin typeface="Century Gothic" charset="0"/>
                <a:ea typeface="Century Gothic" charset="0"/>
                <a:cs typeface="Century Gothic" charset="0"/>
              </a:rPr>
              <a:t>February: </a:t>
            </a:r>
            <a:r>
              <a:rPr lang="en-US" sz="2600" dirty="0" smtClean="0">
                <a:latin typeface="Century Gothic" charset="0"/>
                <a:ea typeface="Century Gothic" charset="0"/>
                <a:cs typeface="Century Gothic" charset="0"/>
              </a:rPr>
              <a:t>	45</a:t>
            </a:r>
            <a:endParaRPr lang="en-US" sz="2600" dirty="0">
              <a:latin typeface="Century Gothic" charset="0"/>
              <a:ea typeface="Century Gothic" charset="0"/>
              <a:cs typeface="Century Gothic" charset="0"/>
            </a:endParaRPr>
          </a:p>
          <a:p>
            <a:pPr marL="507995" lvl="1" eaLnBrk="0" hangingPunct="0">
              <a:spcBef>
                <a:spcPct val="20000"/>
              </a:spcBef>
              <a:defRPr/>
            </a:pPr>
            <a:r>
              <a:rPr lang="en-US" sz="2600" dirty="0">
                <a:latin typeface="Century Gothic" charset="0"/>
                <a:ea typeface="Century Gothic" charset="0"/>
                <a:cs typeface="Century Gothic" charset="0"/>
              </a:rPr>
              <a:t>March: </a:t>
            </a:r>
            <a:r>
              <a:rPr lang="en-US" sz="2600" dirty="0" smtClean="0">
                <a:latin typeface="Century Gothic" charset="0"/>
                <a:ea typeface="Century Gothic" charset="0"/>
                <a:cs typeface="Century Gothic" charset="0"/>
              </a:rPr>
              <a:t>		38</a:t>
            </a:r>
            <a:endParaRPr lang="en-US" sz="2600" dirty="0">
              <a:latin typeface="Century Gothic" charset="0"/>
              <a:ea typeface="Century Gothic" charset="0"/>
              <a:cs typeface="Century Gothic" charset="0"/>
            </a:endParaRPr>
          </a:p>
          <a:p>
            <a:pPr marL="507995" lvl="1" eaLnBrk="0" hangingPunct="0">
              <a:spcBef>
                <a:spcPct val="20000"/>
              </a:spcBef>
              <a:defRPr/>
            </a:pPr>
            <a:r>
              <a:rPr lang="en-US" sz="2600" dirty="0">
                <a:latin typeface="Century Gothic" charset="0"/>
                <a:ea typeface="Century Gothic" charset="0"/>
                <a:cs typeface="Century Gothic" charset="0"/>
              </a:rPr>
              <a:t>April: </a:t>
            </a:r>
            <a:r>
              <a:rPr lang="en-US" sz="2600" dirty="0" smtClean="0">
                <a:latin typeface="Century Gothic" charset="0"/>
                <a:ea typeface="Century Gothic" charset="0"/>
                <a:cs typeface="Century Gothic" charset="0"/>
              </a:rPr>
              <a:t>		41</a:t>
            </a:r>
            <a:endParaRPr lang="en-US" sz="2600" dirty="0">
              <a:latin typeface="Century Gothic" charset="0"/>
              <a:ea typeface="Century Gothic" charset="0"/>
              <a:cs typeface="Century Gothic" charset="0"/>
            </a:endParaRPr>
          </a:p>
          <a:p>
            <a:pPr marL="507995" lvl="1" eaLnBrk="0" hangingPunct="0">
              <a:spcBef>
                <a:spcPct val="20000"/>
              </a:spcBef>
              <a:defRPr/>
            </a:pPr>
            <a:r>
              <a:rPr lang="en-US" sz="2600" dirty="0">
                <a:latin typeface="Century Gothic" charset="0"/>
                <a:ea typeface="Century Gothic" charset="0"/>
                <a:cs typeface="Century Gothic" charset="0"/>
              </a:rPr>
              <a:t>May: </a:t>
            </a:r>
            <a:r>
              <a:rPr lang="en-US" sz="2600" dirty="0" smtClean="0">
                <a:latin typeface="Century Gothic" charset="0"/>
                <a:ea typeface="Century Gothic" charset="0"/>
                <a:cs typeface="Century Gothic" charset="0"/>
              </a:rPr>
              <a:t>		37</a:t>
            </a:r>
            <a:endParaRPr lang="en-US" sz="2600" dirty="0">
              <a:latin typeface="Century Gothic" charset="0"/>
              <a:ea typeface="Century Gothic" charset="0"/>
              <a:cs typeface="Century Gothic" charset="0"/>
            </a:endParaRPr>
          </a:p>
          <a:p>
            <a:pPr marL="507995" lvl="1" eaLnBrk="0" hangingPunct="0">
              <a:spcBef>
                <a:spcPct val="20000"/>
              </a:spcBef>
              <a:defRPr/>
            </a:pPr>
            <a:r>
              <a:rPr lang="en-US" sz="2600" dirty="0">
                <a:latin typeface="Century Gothic" charset="0"/>
                <a:ea typeface="Century Gothic" charset="0"/>
                <a:cs typeface="Century Gothic" charset="0"/>
              </a:rPr>
              <a:t>June: </a:t>
            </a:r>
            <a:r>
              <a:rPr lang="en-US" sz="2600" dirty="0" smtClean="0">
                <a:latin typeface="Century Gothic" charset="0"/>
                <a:ea typeface="Century Gothic" charset="0"/>
                <a:cs typeface="Century Gothic" charset="0"/>
              </a:rPr>
              <a:t>		40</a:t>
            </a:r>
            <a:endParaRPr lang="en-US" sz="2600" dirty="0">
              <a:latin typeface="Century Gothic" charset="0"/>
              <a:ea typeface="Century Gothic" charset="0"/>
              <a:cs typeface="Century Gothic" charset="0"/>
            </a:endParaRPr>
          </a:p>
        </p:txBody>
      </p:sp>
      <p:sp>
        <p:nvSpPr>
          <p:cNvPr id="5" name="Content Placeholder 2"/>
          <p:cNvSpPr txBox="1">
            <a:spLocks/>
          </p:cNvSpPr>
          <p:nvPr/>
        </p:nvSpPr>
        <p:spPr bwMode="auto">
          <a:xfrm>
            <a:off x="3961079" y="2584914"/>
            <a:ext cx="5771355" cy="1468120"/>
          </a:xfrm>
          <a:prstGeom prst="rect">
            <a:avLst/>
          </a:prstGeom>
          <a:noFill/>
          <a:ln w="9525">
            <a:noFill/>
            <a:miter lim="800000"/>
            <a:headEnd/>
            <a:tailEnd/>
          </a:ln>
        </p:spPr>
        <p:txBody>
          <a:bodyPr lIns="101599" tIns="50799" rIns="101599" bIns="50799"/>
          <a:lstStyle/>
          <a:p>
            <a:pPr marL="825492" lvl="1" indent="-317497" eaLnBrk="0" hangingPunct="0">
              <a:spcBef>
                <a:spcPct val="20000"/>
              </a:spcBef>
              <a:defRPr/>
            </a:pPr>
            <a:r>
              <a:rPr lang="en-US" sz="2600" dirty="0" smtClean="0">
                <a:latin typeface="Century Gothic" charset="0"/>
                <a:ea typeface="Century Gothic" charset="0"/>
                <a:cs typeface="Century Gothic" charset="0"/>
              </a:rPr>
              <a:t>30+45+38+41+37+40 </a:t>
            </a:r>
            <a:r>
              <a:rPr lang="en-US" sz="2600" dirty="0">
                <a:latin typeface="Century Gothic" charset="0"/>
                <a:ea typeface="Century Gothic" charset="0"/>
                <a:cs typeface="Century Gothic" charset="0"/>
              </a:rPr>
              <a:t>= </a:t>
            </a:r>
            <a:r>
              <a:rPr lang="en-US" sz="2600" dirty="0" smtClean="0">
                <a:latin typeface="Century Gothic" charset="0"/>
                <a:ea typeface="Century Gothic" charset="0"/>
                <a:cs typeface="Century Gothic" charset="0"/>
              </a:rPr>
              <a:t>231 clients</a:t>
            </a:r>
          </a:p>
          <a:p>
            <a:pPr marL="825492" lvl="1" indent="-317497" eaLnBrk="0" hangingPunct="0">
              <a:spcBef>
                <a:spcPct val="20000"/>
              </a:spcBef>
              <a:defRPr/>
            </a:pPr>
            <a:r>
              <a:rPr lang="en-US" sz="2600" dirty="0" smtClean="0">
                <a:latin typeface="Century Gothic" charset="0"/>
                <a:ea typeface="Century Gothic" charset="0"/>
                <a:cs typeface="Century Gothic" charset="0"/>
              </a:rPr>
              <a:t>231 clients ÷ 6 months </a:t>
            </a:r>
            <a:r>
              <a:rPr lang="en-US" sz="2600" dirty="0">
                <a:latin typeface="Century Gothic" charset="0"/>
                <a:ea typeface="Century Gothic" charset="0"/>
                <a:cs typeface="Century Gothic" charset="0"/>
              </a:rPr>
              <a:t>= </a:t>
            </a:r>
            <a:r>
              <a:rPr lang="en-US" sz="2600" dirty="0" smtClean="0">
                <a:latin typeface="Century Gothic" charset="0"/>
                <a:ea typeface="Century Gothic" charset="0"/>
                <a:cs typeface="Century Gothic" charset="0"/>
              </a:rPr>
              <a:t>38.5</a:t>
            </a:r>
            <a:endParaRPr lang="en-US" sz="2600" dirty="0">
              <a:latin typeface="Century Gothic" charset="0"/>
              <a:ea typeface="Century Gothic" charset="0"/>
              <a:cs typeface="Century Gothic" charset="0"/>
            </a:endParaRPr>
          </a:p>
          <a:p>
            <a:pPr marL="825492" lvl="1" indent="-317497" eaLnBrk="0" hangingPunct="0">
              <a:spcBef>
                <a:spcPct val="20000"/>
              </a:spcBef>
              <a:defRPr/>
            </a:pPr>
            <a:endParaRPr lang="en-US" sz="2600" dirty="0">
              <a:latin typeface="Century Gothic" charset="0"/>
              <a:ea typeface="Century Gothic" charset="0"/>
              <a:cs typeface="Century Gothic" charset="0"/>
            </a:endParaRPr>
          </a:p>
          <a:p>
            <a:pPr marL="825492" lvl="1" indent="-317497" eaLnBrk="0" hangingPunct="0">
              <a:spcBef>
                <a:spcPct val="20000"/>
              </a:spcBef>
              <a:defRPr/>
            </a:pPr>
            <a:endParaRPr lang="en-US" sz="2600" dirty="0">
              <a:latin typeface="Century Gothic" charset="0"/>
              <a:ea typeface="Century Gothic" charset="0"/>
              <a:cs typeface="Century Gothic" charset="0"/>
            </a:endParaRPr>
          </a:p>
        </p:txBody>
      </p:sp>
      <p:sp>
        <p:nvSpPr>
          <p:cNvPr id="6" name="Content Placeholder 2"/>
          <p:cNvSpPr txBox="1">
            <a:spLocks/>
          </p:cNvSpPr>
          <p:nvPr/>
        </p:nvSpPr>
        <p:spPr bwMode="auto">
          <a:xfrm>
            <a:off x="3986849" y="4205107"/>
            <a:ext cx="5842952" cy="1468120"/>
          </a:xfrm>
          <a:prstGeom prst="rect">
            <a:avLst/>
          </a:prstGeom>
          <a:noFill/>
          <a:ln w="9525">
            <a:noFill/>
            <a:miter lim="800000"/>
            <a:headEnd/>
            <a:tailEnd/>
          </a:ln>
        </p:spPr>
        <p:txBody>
          <a:bodyPr lIns="101599" tIns="50799" rIns="101599" bIns="50799"/>
          <a:lstStyle/>
          <a:p>
            <a:pPr marL="825492" lvl="1" indent="-317497" eaLnBrk="0" hangingPunct="0">
              <a:spcBef>
                <a:spcPct val="20000"/>
              </a:spcBef>
              <a:defRPr/>
            </a:pPr>
            <a:r>
              <a:rPr lang="en-US" sz="2600" dirty="0">
                <a:latin typeface="Century Gothic" charset="0"/>
                <a:ea typeface="Century Gothic" charset="0"/>
                <a:cs typeface="Century Gothic" charset="0"/>
              </a:rPr>
              <a:t>Mean </a:t>
            </a:r>
            <a:r>
              <a:rPr lang="en-US" sz="2600" dirty="0" smtClean="0">
                <a:latin typeface="Century Gothic" charset="0"/>
                <a:ea typeface="Century Gothic" charset="0"/>
                <a:cs typeface="Century Gothic" charset="0"/>
              </a:rPr>
              <a:t>= 38.5 clients/month</a:t>
            </a:r>
            <a:endParaRPr lang="en-US" sz="2600" dirty="0">
              <a:latin typeface="Century Gothic" charset="0"/>
              <a:ea typeface="Century Gothic" charset="0"/>
              <a:cs typeface="Century Gothic" charset="0"/>
            </a:endParaRPr>
          </a:p>
          <a:p>
            <a:pPr marL="825492" lvl="1" indent="-317497" eaLnBrk="0" hangingPunct="0">
              <a:spcBef>
                <a:spcPct val="20000"/>
              </a:spcBef>
              <a:defRPr/>
            </a:pPr>
            <a:endParaRPr lang="en-US" sz="2600" dirty="0">
              <a:latin typeface="Century Gothic" charset="0"/>
              <a:ea typeface="Century Gothic" charset="0"/>
              <a:cs typeface="Century Gothic" charset="0"/>
            </a:endParaRPr>
          </a:p>
          <a:p>
            <a:pPr marL="825492" lvl="1" indent="-317497" eaLnBrk="0" hangingPunct="0">
              <a:spcBef>
                <a:spcPct val="20000"/>
              </a:spcBef>
              <a:defRPr/>
            </a:pPr>
            <a:endParaRPr lang="en-US" sz="2600" dirty="0">
              <a:latin typeface="Century Gothic" charset="0"/>
              <a:ea typeface="Century Gothic" charset="0"/>
              <a:cs typeface="Century Gothic" charset="0"/>
            </a:endParaRPr>
          </a:p>
        </p:txBody>
      </p:sp>
    </p:spTree>
    <p:extLst>
      <p:ext uri="{BB962C8B-B14F-4D97-AF65-F5344CB8AC3E}">
        <p14:creationId xmlns:p14="http://schemas.microsoft.com/office/powerpoint/2010/main" val="337444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685800" y="480536"/>
            <a:ext cx="7950200" cy="738664"/>
          </a:xfrm>
        </p:spPr>
        <p:txBody>
          <a:bodyPr/>
          <a:lstStyle/>
          <a:p>
            <a:pPr eaLnBrk="1" hangingPunct="1"/>
            <a:r>
              <a:rPr lang="en-US" dirty="0"/>
              <a:t>Median</a:t>
            </a:r>
          </a:p>
        </p:txBody>
      </p:sp>
      <p:sp>
        <p:nvSpPr>
          <p:cNvPr id="32771" name="Content Placeholder 1"/>
          <p:cNvSpPr>
            <a:spLocks noGrp="1"/>
          </p:cNvSpPr>
          <p:nvPr>
            <p:ph idx="1"/>
          </p:nvPr>
        </p:nvSpPr>
        <p:spPr>
          <a:xfrm>
            <a:off x="685800" y="1915668"/>
            <a:ext cx="8991600" cy="5399532"/>
          </a:xfrm>
        </p:spPr>
        <p:txBody>
          <a:bodyPr>
            <a:noAutofit/>
          </a:bodyPr>
          <a:lstStyle/>
          <a:p>
            <a:pPr>
              <a:defRPr/>
            </a:pPr>
            <a:r>
              <a:rPr lang="en-US" sz="2600" dirty="0"/>
              <a:t>The middle of a distribution (when numbers are in order: </a:t>
            </a:r>
            <a:r>
              <a:rPr lang="en-US" sz="2600" dirty="0" smtClean="0"/>
              <a:t>that is, half </a:t>
            </a:r>
            <a:r>
              <a:rPr lang="en-US" sz="2600" dirty="0"/>
              <a:t>of the numbers are above the median and half are below the median)</a:t>
            </a:r>
          </a:p>
          <a:p>
            <a:pPr>
              <a:defRPr/>
            </a:pPr>
            <a:endParaRPr lang="en-US" sz="2600" dirty="0"/>
          </a:p>
          <a:p>
            <a:pPr>
              <a:defRPr/>
            </a:pPr>
            <a:r>
              <a:rPr lang="en-US" sz="2600" dirty="0"/>
              <a:t>The median is </a:t>
            </a:r>
            <a:r>
              <a:rPr lang="en-US" sz="2600" u="sng" dirty="0"/>
              <a:t>not</a:t>
            </a:r>
            <a:r>
              <a:rPr lang="en-US" sz="2600" dirty="0"/>
              <a:t> as sensitive to extreme values as the </a:t>
            </a:r>
            <a:r>
              <a:rPr lang="en-US" sz="2600" dirty="0" smtClean="0"/>
              <a:t>mean.</a:t>
            </a:r>
            <a:endParaRPr lang="en-US" sz="2600" dirty="0"/>
          </a:p>
          <a:p>
            <a:pPr>
              <a:defRPr/>
            </a:pPr>
            <a:endParaRPr lang="en-US" sz="2600" dirty="0"/>
          </a:p>
          <a:p>
            <a:pPr eaLnBrk="1" hangingPunct="1">
              <a:defRPr/>
            </a:pPr>
            <a:r>
              <a:rPr lang="en-US" sz="2600" dirty="0"/>
              <a:t>Odd number of numbers, median = the middle number </a:t>
            </a:r>
          </a:p>
          <a:p>
            <a:pPr lvl="1" eaLnBrk="1" hangingPunct="1">
              <a:defRPr/>
            </a:pPr>
            <a:r>
              <a:rPr lang="en-US" sz="2600" dirty="0">
                <a:latin typeface="Century Gothic" charset="0"/>
                <a:ea typeface="Century Gothic" charset="0"/>
                <a:cs typeface="Century Gothic" charset="0"/>
              </a:rPr>
              <a:t>Median of 2, 4, 7 = </a:t>
            </a:r>
            <a:r>
              <a:rPr lang="en-US" sz="2600" b="1" dirty="0">
                <a:latin typeface="Century Gothic" charset="0"/>
                <a:ea typeface="Century Gothic" charset="0"/>
                <a:cs typeface="Century Gothic" charset="0"/>
              </a:rPr>
              <a:t>4</a:t>
            </a:r>
            <a:r>
              <a:rPr lang="en-US" sz="2600" dirty="0">
                <a:latin typeface="Century Gothic" charset="0"/>
                <a:ea typeface="Century Gothic" charset="0"/>
                <a:cs typeface="Century Gothic" charset="0"/>
              </a:rPr>
              <a:t> </a:t>
            </a:r>
          </a:p>
          <a:p>
            <a:pPr lvl="1" eaLnBrk="1" hangingPunct="1">
              <a:defRPr/>
            </a:pPr>
            <a:endParaRPr lang="en-US" sz="2600" dirty="0">
              <a:latin typeface="Century Gothic" charset="0"/>
              <a:ea typeface="Century Gothic" charset="0"/>
              <a:cs typeface="Century Gothic" charset="0"/>
            </a:endParaRPr>
          </a:p>
          <a:p>
            <a:pPr eaLnBrk="1" hangingPunct="1">
              <a:defRPr/>
            </a:pPr>
            <a:r>
              <a:rPr lang="en-US" sz="2600" dirty="0"/>
              <a:t>Even number of numbers, median = mean of the two middle numbers </a:t>
            </a:r>
          </a:p>
          <a:p>
            <a:pPr lvl="1" eaLnBrk="1" hangingPunct="1">
              <a:defRPr/>
            </a:pPr>
            <a:r>
              <a:rPr lang="en-US" sz="2600" dirty="0">
                <a:latin typeface="Century Gothic" charset="0"/>
                <a:ea typeface="Century Gothic" charset="0"/>
                <a:cs typeface="Century Gothic" charset="0"/>
              </a:rPr>
              <a:t>Median of 2, 4, 7, 12 </a:t>
            </a:r>
            <a:r>
              <a:rPr lang="en-US" sz="2600" dirty="0" smtClean="0">
                <a:latin typeface="Century Gothic" charset="0"/>
                <a:ea typeface="Century Gothic" charset="0"/>
                <a:cs typeface="Century Gothic" charset="0"/>
              </a:rPr>
              <a:t>=&gt;  </a:t>
            </a:r>
            <a:r>
              <a:rPr lang="en-US" sz="2600" dirty="0">
                <a:latin typeface="Century Gothic" charset="0"/>
                <a:ea typeface="Century Gothic" charset="0"/>
                <a:cs typeface="Century Gothic" charset="0"/>
              </a:rPr>
              <a:t>(4+7) </a:t>
            </a:r>
            <a:r>
              <a:rPr lang="en-US" sz="2600" dirty="0" smtClean="0">
                <a:latin typeface="Century Gothic" charset="0"/>
                <a:ea typeface="Century Gothic" charset="0"/>
                <a:cs typeface="Century Gothic" charset="0"/>
              </a:rPr>
              <a:t>/2 </a:t>
            </a:r>
            <a:r>
              <a:rPr lang="en-US" sz="2600" dirty="0">
                <a:latin typeface="Century Gothic" charset="0"/>
                <a:ea typeface="Century Gothic" charset="0"/>
                <a:cs typeface="Century Gothic" charset="0"/>
              </a:rPr>
              <a:t>= </a:t>
            </a:r>
            <a:r>
              <a:rPr lang="en-US" sz="2600" b="1" dirty="0">
                <a:latin typeface="Century Gothic" charset="0"/>
                <a:ea typeface="Century Gothic" charset="0"/>
                <a:cs typeface="Century Gothic" charset="0"/>
              </a:rPr>
              <a:t>5.5</a:t>
            </a:r>
          </a:p>
        </p:txBody>
      </p:sp>
    </p:spTree>
    <p:extLst>
      <p:ext uri="{BB962C8B-B14F-4D97-AF65-F5344CB8AC3E}">
        <p14:creationId xmlns:p14="http://schemas.microsoft.com/office/powerpoint/2010/main" val="3751293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507450"/>
            <a:ext cx="7950200" cy="430887"/>
          </a:xfrm>
        </p:spPr>
        <p:txBody>
          <a:bodyPr/>
          <a:lstStyle/>
          <a:p>
            <a:r>
              <a:rPr lang="en-US" dirty="0"/>
              <a:t>Calculating the </a:t>
            </a:r>
            <a:r>
              <a:rPr lang="en-US" dirty="0" smtClean="0"/>
              <a:t>Median</a:t>
            </a:r>
            <a:endParaRPr lang="en-US" dirty="0"/>
          </a:p>
        </p:txBody>
      </p:sp>
      <p:sp>
        <p:nvSpPr>
          <p:cNvPr id="3" name="Content Placeholder 2"/>
          <p:cNvSpPr>
            <a:spLocks noGrp="1"/>
          </p:cNvSpPr>
          <p:nvPr>
            <p:ph idx="1"/>
          </p:nvPr>
        </p:nvSpPr>
        <p:spPr>
          <a:xfrm>
            <a:off x="685800" y="1905000"/>
            <a:ext cx="7828279" cy="3877985"/>
          </a:xfrm>
        </p:spPr>
        <p:txBody>
          <a:bodyPr/>
          <a:lstStyle/>
          <a:p>
            <a:r>
              <a:rPr lang="en-US" sz="2800" dirty="0"/>
              <a:t>Client 1 – </a:t>
            </a:r>
            <a:r>
              <a:rPr lang="en-US" sz="2800" dirty="0" smtClean="0"/>
              <a:t>2</a:t>
            </a:r>
            <a:endParaRPr lang="en-US" sz="2800" dirty="0"/>
          </a:p>
          <a:p>
            <a:r>
              <a:rPr lang="en-US" sz="2800" dirty="0"/>
              <a:t>Client 2 – 134</a:t>
            </a:r>
          </a:p>
          <a:p>
            <a:r>
              <a:rPr lang="en-US" sz="2800" dirty="0"/>
              <a:t>Client 3 – 67</a:t>
            </a:r>
          </a:p>
          <a:p>
            <a:r>
              <a:rPr lang="en-US" sz="2800" dirty="0"/>
              <a:t>Client 4 – 10</a:t>
            </a:r>
          </a:p>
          <a:p>
            <a:r>
              <a:rPr lang="en-US" sz="2800" dirty="0"/>
              <a:t>Client 5 – 221</a:t>
            </a:r>
          </a:p>
          <a:p>
            <a:r>
              <a:rPr lang="en-US" sz="2800" dirty="0" smtClean="0"/>
              <a:t>Median of clients 1–5 = </a:t>
            </a:r>
            <a:r>
              <a:rPr lang="en-US" sz="2800" b="1" dirty="0" smtClean="0"/>
              <a:t>67 </a:t>
            </a:r>
            <a:endParaRPr lang="en-US" sz="2800" b="1" dirty="0"/>
          </a:p>
          <a:p>
            <a:r>
              <a:rPr lang="en-US" sz="2800" dirty="0" smtClean="0"/>
              <a:t>Median of clients 1–4 = </a:t>
            </a:r>
            <a:r>
              <a:rPr lang="en-US" sz="2800" b="1" dirty="0" smtClean="0"/>
              <a:t>100.5</a:t>
            </a:r>
          </a:p>
          <a:p>
            <a:r>
              <a:rPr lang="en-US" sz="2800" dirty="0"/>
              <a:t>	</a:t>
            </a:r>
            <a:r>
              <a:rPr lang="en-US" sz="2800" dirty="0" smtClean="0"/>
              <a:t>(67+134=201/2 </a:t>
            </a:r>
            <a:r>
              <a:rPr lang="en-US" sz="2800" dirty="0"/>
              <a:t>= </a:t>
            </a:r>
            <a:r>
              <a:rPr lang="en-US" sz="2800" dirty="0" smtClean="0"/>
              <a:t>100.5)</a:t>
            </a:r>
            <a:endParaRPr lang="en-US" sz="2800" dirty="0"/>
          </a:p>
          <a:p>
            <a:endParaRPr lang="en-US" sz="2800" dirty="0"/>
          </a:p>
        </p:txBody>
      </p:sp>
    </p:spTree>
    <p:extLst>
      <p:ext uri="{BB962C8B-B14F-4D97-AF65-F5344CB8AC3E}">
        <p14:creationId xmlns:p14="http://schemas.microsoft.com/office/powerpoint/2010/main" val="2711127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510787"/>
            <a:ext cx="8788400" cy="861774"/>
          </a:xfrm>
        </p:spPr>
        <p:txBody>
          <a:bodyPr/>
          <a:lstStyle/>
          <a:p>
            <a:r>
              <a:rPr lang="en-US" dirty="0"/>
              <a:t>Mean vs. </a:t>
            </a:r>
            <a:r>
              <a:rPr lang="en-US" dirty="0" smtClean="0"/>
              <a:t>Median: When </a:t>
            </a:r>
            <a:r>
              <a:rPr lang="en-US" dirty="0"/>
              <a:t>to </a:t>
            </a:r>
            <a:r>
              <a:rPr lang="en-US" dirty="0" smtClean="0"/>
              <a:t>Use One or the Other?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1950217"/>
              </p:ext>
            </p:extLst>
          </p:nvPr>
        </p:nvGraphicFramePr>
        <p:xfrm>
          <a:off x="3049703" y="1981201"/>
          <a:ext cx="3962400" cy="4507994"/>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594854">
                <a:tc>
                  <a:txBody>
                    <a:bodyPr/>
                    <a:lstStyle/>
                    <a:p>
                      <a:pPr algn="ctr"/>
                      <a:r>
                        <a:rPr lang="en-US" sz="1800" b="1" i="0" dirty="0">
                          <a:latin typeface="Century Gothic" charset="0"/>
                          <a:ea typeface="Century Gothic" charset="0"/>
                          <a:cs typeface="Century Gothic" charset="0"/>
                        </a:rPr>
                        <a:t>EXAMPLE 1</a:t>
                      </a:r>
                    </a:p>
                  </a:txBody>
                  <a:tcPr marL="90526" marR="90526" marT="46634" marB="46634" anchor="ctr">
                    <a:solidFill>
                      <a:srgbClr val="09236A"/>
                    </a:solidFill>
                  </a:tcPr>
                </a:tc>
                <a:tc>
                  <a:txBody>
                    <a:bodyPr/>
                    <a:lstStyle/>
                    <a:p>
                      <a:pPr algn="ctr"/>
                      <a:r>
                        <a:rPr lang="en-US" sz="1800" b="1" i="0" dirty="0">
                          <a:latin typeface="Century Gothic" charset="0"/>
                          <a:ea typeface="Century Gothic" charset="0"/>
                          <a:cs typeface="Century Gothic" charset="0"/>
                        </a:rPr>
                        <a:t># patients / dr.</a:t>
                      </a:r>
                    </a:p>
                  </a:txBody>
                  <a:tcPr marL="90526" marR="90526" marT="46634" marB="46634" anchor="ctr">
                    <a:solidFill>
                      <a:srgbClr val="09236A"/>
                    </a:solidFill>
                  </a:tcPr>
                </a:tc>
                <a:extLst>
                  <a:ext uri="{0D108BD9-81ED-4DB2-BD59-A6C34878D82A}">
                    <a16:rowId xmlns:a16="http://schemas.microsoft.com/office/drawing/2014/main" val="10000"/>
                  </a:ext>
                </a:extLst>
              </a:tr>
              <a:tr h="559020">
                <a:tc>
                  <a:txBody>
                    <a:bodyPr/>
                    <a:lstStyle/>
                    <a:p>
                      <a:pPr algn="ctr"/>
                      <a:r>
                        <a:rPr lang="en-US" sz="1800" b="0" i="0" dirty="0">
                          <a:latin typeface="Century Gothic" charset="0"/>
                          <a:ea typeface="Century Gothic" charset="0"/>
                          <a:cs typeface="Century Gothic" charset="0"/>
                        </a:rPr>
                        <a:t>Facility</a:t>
                      </a:r>
                      <a:r>
                        <a:rPr lang="en-US" sz="1800" b="0" i="0" baseline="0" dirty="0">
                          <a:latin typeface="Century Gothic" charset="0"/>
                          <a:ea typeface="Century Gothic" charset="0"/>
                          <a:cs typeface="Century Gothic" charset="0"/>
                        </a:rPr>
                        <a:t> 1</a:t>
                      </a:r>
                      <a:endParaRPr lang="en-US" sz="1800" b="0" i="0" dirty="0">
                        <a:latin typeface="Century Gothic" charset="0"/>
                        <a:ea typeface="Century Gothic" charset="0"/>
                        <a:cs typeface="Century Gothic" charset="0"/>
                      </a:endParaRPr>
                    </a:p>
                  </a:txBody>
                  <a:tcPr marL="90526" marR="90526" marT="46634" marB="46634" anchor="ctr"/>
                </a:tc>
                <a:tc>
                  <a:txBody>
                    <a:bodyPr/>
                    <a:lstStyle/>
                    <a:p>
                      <a:pPr algn="ctr"/>
                      <a:r>
                        <a:rPr lang="en-US" sz="1800" b="0" i="0" dirty="0">
                          <a:latin typeface="Century Gothic" charset="0"/>
                          <a:ea typeface="Century Gothic" charset="0"/>
                          <a:cs typeface="Century Gothic" charset="0"/>
                        </a:rPr>
                        <a:t>20</a:t>
                      </a:r>
                    </a:p>
                  </a:txBody>
                  <a:tcPr marL="90526" marR="90526" marT="46634" marB="46634" anchor="ctr"/>
                </a:tc>
                <a:extLst>
                  <a:ext uri="{0D108BD9-81ED-4DB2-BD59-A6C34878D82A}">
                    <a16:rowId xmlns:a16="http://schemas.microsoft.com/office/drawing/2014/main" val="10001"/>
                  </a:ext>
                </a:extLst>
              </a:tr>
              <a:tr h="559020">
                <a:tc>
                  <a:txBody>
                    <a:bodyPr/>
                    <a:lstStyle/>
                    <a:p>
                      <a:pPr algn="ctr"/>
                      <a:r>
                        <a:rPr lang="en-US" sz="1800" b="0" i="0" dirty="0">
                          <a:latin typeface="Century Gothic" charset="0"/>
                          <a:ea typeface="Century Gothic" charset="0"/>
                          <a:cs typeface="Century Gothic" charset="0"/>
                        </a:rPr>
                        <a:t>Facility 2</a:t>
                      </a:r>
                    </a:p>
                  </a:txBody>
                  <a:tcPr marL="90526" marR="90526" marT="46634" marB="46634" anchor="ctr"/>
                </a:tc>
                <a:tc>
                  <a:txBody>
                    <a:bodyPr/>
                    <a:lstStyle/>
                    <a:p>
                      <a:pPr algn="ctr"/>
                      <a:r>
                        <a:rPr lang="en-US" sz="1800" b="0" i="0" dirty="0">
                          <a:latin typeface="Century Gothic" charset="0"/>
                          <a:ea typeface="Century Gothic" charset="0"/>
                          <a:cs typeface="Century Gothic" charset="0"/>
                        </a:rPr>
                        <a:t>22</a:t>
                      </a:r>
                    </a:p>
                  </a:txBody>
                  <a:tcPr marL="90526" marR="90526" marT="46634" marB="46634" anchor="ctr"/>
                </a:tc>
                <a:extLst>
                  <a:ext uri="{0D108BD9-81ED-4DB2-BD59-A6C34878D82A}">
                    <a16:rowId xmlns:a16="http://schemas.microsoft.com/office/drawing/2014/main" val="10002"/>
                  </a:ext>
                </a:extLst>
              </a:tr>
              <a:tr h="559020">
                <a:tc>
                  <a:txBody>
                    <a:bodyPr/>
                    <a:lstStyle/>
                    <a:p>
                      <a:pPr algn="ctr"/>
                      <a:r>
                        <a:rPr lang="en-US" sz="1800" b="0" i="0" dirty="0">
                          <a:latin typeface="Century Gothic" charset="0"/>
                          <a:ea typeface="Century Gothic" charset="0"/>
                          <a:cs typeface="Century Gothic" charset="0"/>
                        </a:rPr>
                        <a:t>Facility 3</a:t>
                      </a:r>
                    </a:p>
                  </a:txBody>
                  <a:tcPr marL="90526" marR="90526" marT="46634" marB="46634" anchor="ctr"/>
                </a:tc>
                <a:tc>
                  <a:txBody>
                    <a:bodyPr/>
                    <a:lstStyle/>
                    <a:p>
                      <a:pPr algn="ctr"/>
                      <a:r>
                        <a:rPr lang="en-US" sz="1800" b="0" i="0" dirty="0">
                          <a:latin typeface="Century Gothic" charset="0"/>
                          <a:ea typeface="Century Gothic" charset="0"/>
                          <a:cs typeface="Century Gothic" charset="0"/>
                        </a:rPr>
                        <a:t>26</a:t>
                      </a:r>
                    </a:p>
                  </a:txBody>
                  <a:tcPr marL="90526" marR="90526" marT="46634" marB="46634" anchor="ctr"/>
                </a:tc>
                <a:extLst>
                  <a:ext uri="{0D108BD9-81ED-4DB2-BD59-A6C34878D82A}">
                    <a16:rowId xmlns:a16="http://schemas.microsoft.com/office/drawing/2014/main" val="10003"/>
                  </a:ext>
                </a:extLst>
              </a:tr>
              <a:tr h="559020">
                <a:tc>
                  <a:txBody>
                    <a:bodyPr/>
                    <a:lstStyle/>
                    <a:p>
                      <a:pPr algn="ctr"/>
                      <a:r>
                        <a:rPr lang="en-US" sz="1800" b="0" i="0" dirty="0">
                          <a:latin typeface="Century Gothic" charset="0"/>
                          <a:ea typeface="Century Gothic" charset="0"/>
                          <a:cs typeface="Century Gothic" charset="0"/>
                        </a:rPr>
                        <a:t>Facility 4</a:t>
                      </a:r>
                    </a:p>
                  </a:txBody>
                  <a:tcPr marL="90526" marR="90526" marT="46634" marB="46634" anchor="ctr"/>
                </a:tc>
                <a:tc>
                  <a:txBody>
                    <a:bodyPr/>
                    <a:lstStyle/>
                    <a:p>
                      <a:pPr algn="ctr"/>
                      <a:r>
                        <a:rPr lang="en-US" sz="1800" b="0" i="0" dirty="0">
                          <a:latin typeface="Century Gothic" charset="0"/>
                          <a:ea typeface="Century Gothic" charset="0"/>
                          <a:cs typeface="Century Gothic" charset="0"/>
                        </a:rPr>
                        <a:t>29</a:t>
                      </a:r>
                    </a:p>
                  </a:txBody>
                  <a:tcPr marL="90526" marR="90526" marT="46634" marB="46634" anchor="ctr"/>
                </a:tc>
                <a:extLst>
                  <a:ext uri="{0D108BD9-81ED-4DB2-BD59-A6C34878D82A}">
                    <a16:rowId xmlns:a16="http://schemas.microsoft.com/office/drawing/2014/main" val="10004"/>
                  </a:ext>
                </a:extLst>
              </a:tr>
              <a:tr h="559020">
                <a:tc>
                  <a:txBody>
                    <a:bodyPr/>
                    <a:lstStyle/>
                    <a:p>
                      <a:pPr algn="ctr"/>
                      <a:r>
                        <a:rPr lang="en-US" sz="1800" b="0" i="0" dirty="0">
                          <a:latin typeface="Century Gothic" charset="0"/>
                          <a:ea typeface="Century Gothic" charset="0"/>
                          <a:cs typeface="Century Gothic" charset="0"/>
                        </a:rPr>
                        <a:t>Facility 5</a:t>
                      </a:r>
                    </a:p>
                  </a:txBody>
                  <a:tcPr marL="90526" marR="90526" marT="46634" marB="46634" anchor="ctr"/>
                </a:tc>
                <a:tc>
                  <a:txBody>
                    <a:bodyPr/>
                    <a:lstStyle/>
                    <a:p>
                      <a:pPr algn="ctr"/>
                      <a:r>
                        <a:rPr lang="en-US" sz="1800" b="0" i="0" dirty="0">
                          <a:latin typeface="Century Gothic" charset="0"/>
                          <a:ea typeface="Century Gothic" charset="0"/>
                          <a:cs typeface="Century Gothic" charset="0"/>
                        </a:rPr>
                        <a:t>34</a:t>
                      </a:r>
                    </a:p>
                  </a:txBody>
                  <a:tcPr marL="90526" marR="90526" marT="46634" marB="46634" anchor="ctr"/>
                </a:tc>
                <a:extLst>
                  <a:ext uri="{0D108BD9-81ED-4DB2-BD59-A6C34878D82A}">
                    <a16:rowId xmlns:a16="http://schemas.microsoft.com/office/drawing/2014/main" val="10005"/>
                  </a:ext>
                </a:extLst>
              </a:tr>
              <a:tr h="559020">
                <a:tc>
                  <a:txBody>
                    <a:bodyPr/>
                    <a:lstStyle/>
                    <a:p>
                      <a:pPr algn="ctr"/>
                      <a:r>
                        <a:rPr lang="en-US" sz="1800" b="0" i="0" dirty="0">
                          <a:latin typeface="Century Gothic" charset="0"/>
                          <a:ea typeface="Century Gothic" charset="0"/>
                          <a:cs typeface="Century Gothic" charset="0"/>
                        </a:rPr>
                        <a:t>Facility 6</a:t>
                      </a:r>
                    </a:p>
                  </a:txBody>
                  <a:tcPr marL="90526" marR="90526" marT="46634" marB="46634" anchor="ctr"/>
                </a:tc>
                <a:tc>
                  <a:txBody>
                    <a:bodyPr/>
                    <a:lstStyle/>
                    <a:p>
                      <a:pPr algn="ctr"/>
                      <a:r>
                        <a:rPr lang="en-US" sz="1800" b="0" i="0" dirty="0">
                          <a:latin typeface="Century Gothic" charset="0"/>
                          <a:ea typeface="Century Gothic" charset="0"/>
                          <a:cs typeface="Century Gothic" charset="0"/>
                        </a:rPr>
                        <a:t>38</a:t>
                      </a:r>
                    </a:p>
                  </a:txBody>
                  <a:tcPr marL="90526" marR="90526" marT="46634" marB="46634" anchor="ctr"/>
                </a:tc>
                <a:extLst>
                  <a:ext uri="{0D108BD9-81ED-4DB2-BD59-A6C34878D82A}">
                    <a16:rowId xmlns:a16="http://schemas.microsoft.com/office/drawing/2014/main" val="10006"/>
                  </a:ext>
                </a:extLst>
              </a:tr>
              <a:tr h="559020">
                <a:tc>
                  <a:txBody>
                    <a:bodyPr/>
                    <a:lstStyle/>
                    <a:p>
                      <a:pPr algn="ctr"/>
                      <a:r>
                        <a:rPr lang="en-US" sz="1800" b="0" i="0" dirty="0">
                          <a:latin typeface="Century Gothic" charset="0"/>
                          <a:ea typeface="Century Gothic" charset="0"/>
                          <a:cs typeface="Century Gothic" charset="0"/>
                        </a:rPr>
                        <a:t>Facility</a:t>
                      </a:r>
                      <a:r>
                        <a:rPr lang="en-US" sz="1800" b="0" i="0" baseline="0" dirty="0">
                          <a:latin typeface="Century Gothic" charset="0"/>
                          <a:ea typeface="Century Gothic" charset="0"/>
                          <a:cs typeface="Century Gothic" charset="0"/>
                        </a:rPr>
                        <a:t> 7</a:t>
                      </a:r>
                      <a:endParaRPr lang="en-US" sz="1800" b="0" i="0" dirty="0">
                        <a:latin typeface="Century Gothic" charset="0"/>
                        <a:ea typeface="Century Gothic" charset="0"/>
                        <a:cs typeface="Century Gothic" charset="0"/>
                      </a:endParaRPr>
                    </a:p>
                  </a:txBody>
                  <a:tcPr marL="90526" marR="90526" marT="46634" marB="46634" anchor="ctr"/>
                </a:tc>
                <a:tc>
                  <a:txBody>
                    <a:bodyPr/>
                    <a:lstStyle/>
                    <a:p>
                      <a:pPr algn="ctr"/>
                      <a:r>
                        <a:rPr lang="en-US" sz="1800" b="0" i="0" dirty="0">
                          <a:latin typeface="Century Gothic" charset="0"/>
                          <a:ea typeface="Century Gothic" charset="0"/>
                          <a:cs typeface="Century Gothic" charset="0"/>
                        </a:rPr>
                        <a:t>39</a:t>
                      </a:r>
                    </a:p>
                  </a:txBody>
                  <a:tcPr marL="90526" marR="90526" marT="46634" marB="46634" anchor="ctr"/>
                </a:tc>
                <a:extLst>
                  <a:ext uri="{0D108BD9-81ED-4DB2-BD59-A6C34878D82A}">
                    <a16:rowId xmlns:a16="http://schemas.microsoft.com/office/drawing/2014/main" val="10007"/>
                  </a:ext>
                </a:extLst>
              </a:tr>
            </a:tbl>
          </a:graphicData>
        </a:graphic>
      </p:graphicFrame>
      <p:sp>
        <p:nvSpPr>
          <p:cNvPr id="7" name="TextBox 6"/>
          <p:cNvSpPr txBox="1"/>
          <p:nvPr/>
        </p:nvSpPr>
        <p:spPr>
          <a:xfrm>
            <a:off x="609052" y="1981201"/>
            <a:ext cx="2059651" cy="1938992"/>
          </a:xfrm>
          <a:prstGeom prst="rect">
            <a:avLst/>
          </a:prstGeom>
          <a:solidFill>
            <a:srgbClr val="09236A"/>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endParaRPr lang="en-US" sz="2400" b="1" dirty="0">
              <a:solidFill>
                <a:schemeClr val="bg1"/>
              </a:solidFill>
              <a:latin typeface="Century Gothic" charset="0"/>
              <a:ea typeface="Century Gothic" charset="0"/>
              <a:cs typeface="Century Gothic" charset="0"/>
            </a:endParaRPr>
          </a:p>
          <a:p>
            <a:pPr algn="ctr"/>
            <a:r>
              <a:rPr lang="en-US" sz="2400" b="1" dirty="0">
                <a:solidFill>
                  <a:schemeClr val="bg1"/>
                </a:solidFill>
                <a:latin typeface="Century Gothic" charset="0"/>
                <a:ea typeface="Century Gothic" charset="0"/>
                <a:cs typeface="Century Gothic" charset="0"/>
              </a:rPr>
              <a:t>Mean = ? </a:t>
            </a:r>
          </a:p>
          <a:p>
            <a:pPr algn="ctr"/>
            <a:endParaRPr lang="en-US" sz="2400" b="1" dirty="0">
              <a:solidFill>
                <a:schemeClr val="bg1"/>
              </a:solidFill>
              <a:latin typeface="Century Gothic" charset="0"/>
              <a:ea typeface="Century Gothic" charset="0"/>
              <a:cs typeface="Century Gothic" charset="0"/>
            </a:endParaRPr>
          </a:p>
          <a:p>
            <a:pPr algn="ctr"/>
            <a:r>
              <a:rPr lang="en-US" sz="2400" b="1" dirty="0">
                <a:solidFill>
                  <a:schemeClr val="bg1"/>
                </a:solidFill>
                <a:latin typeface="Century Gothic" charset="0"/>
                <a:ea typeface="Century Gothic" charset="0"/>
                <a:cs typeface="Century Gothic" charset="0"/>
              </a:rPr>
              <a:t>29.7</a:t>
            </a:r>
          </a:p>
          <a:p>
            <a:pPr algn="ctr"/>
            <a:endParaRPr lang="en-US" sz="2400" b="1" dirty="0">
              <a:solidFill>
                <a:schemeClr val="bg1"/>
              </a:solidFill>
              <a:latin typeface="Century Gothic" charset="0"/>
              <a:ea typeface="Century Gothic" charset="0"/>
              <a:cs typeface="Century Gothic" charset="0"/>
            </a:endParaRPr>
          </a:p>
        </p:txBody>
      </p:sp>
      <p:sp>
        <p:nvSpPr>
          <p:cNvPr id="8" name="TextBox 7"/>
          <p:cNvSpPr txBox="1"/>
          <p:nvPr/>
        </p:nvSpPr>
        <p:spPr>
          <a:xfrm>
            <a:off x="7393103" y="1981201"/>
            <a:ext cx="2055697" cy="2046714"/>
          </a:xfrm>
          <a:prstGeom prst="rect">
            <a:avLst/>
          </a:prstGeom>
          <a:solidFill>
            <a:srgbClr val="09236A"/>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endParaRPr lang="en-US" sz="2400" b="1" dirty="0">
              <a:solidFill>
                <a:schemeClr val="bg1"/>
              </a:solidFill>
              <a:latin typeface="Century Gothic" charset="0"/>
              <a:ea typeface="Century Gothic" charset="0"/>
              <a:cs typeface="Century Gothic" charset="0"/>
            </a:endParaRPr>
          </a:p>
          <a:p>
            <a:pPr algn="ctr"/>
            <a:r>
              <a:rPr lang="en-US" sz="2400" b="1" dirty="0">
                <a:solidFill>
                  <a:schemeClr val="bg1"/>
                </a:solidFill>
                <a:latin typeface="Century Gothic" charset="0"/>
                <a:ea typeface="Century Gothic" charset="0"/>
                <a:cs typeface="Century Gothic" charset="0"/>
              </a:rPr>
              <a:t>Median = ? </a:t>
            </a:r>
          </a:p>
          <a:p>
            <a:pPr algn="ctr"/>
            <a:endParaRPr lang="en-US" sz="2400" b="1" dirty="0">
              <a:solidFill>
                <a:schemeClr val="bg1"/>
              </a:solidFill>
              <a:latin typeface="Century Gothic" charset="0"/>
              <a:ea typeface="Century Gothic" charset="0"/>
              <a:cs typeface="Century Gothic" charset="0"/>
            </a:endParaRPr>
          </a:p>
          <a:p>
            <a:pPr algn="ctr"/>
            <a:r>
              <a:rPr lang="en-US" sz="2400" b="1" dirty="0">
                <a:solidFill>
                  <a:schemeClr val="bg1"/>
                </a:solidFill>
                <a:latin typeface="Century Gothic" charset="0"/>
                <a:ea typeface="Century Gothic" charset="0"/>
                <a:cs typeface="Century Gothic" charset="0"/>
              </a:rPr>
              <a:t>29</a:t>
            </a:r>
          </a:p>
          <a:p>
            <a:pPr algn="ctr"/>
            <a:endParaRPr lang="en-US" sz="3100" b="1" dirty="0">
              <a:solidFill>
                <a:srgbClr val="FF0000"/>
              </a:solidFill>
            </a:endParaRPr>
          </a:p>
        </p:txBody>
      </p:sp>
    </p:spTree>
    <p:extLst>
      <p:ext uri="{BB962C8B-B14F-4D97-AF65-F5344CB8AC3E}">
        <p14:creationId xmlns:p14="http://schemas.microsoft.com/office/powerpoint/2010/main" val="300435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478130"/>
            <a:ext cx="9017000" cy="861774"/>
          </a:xfrm>
        </p:spPr>
        <p:txBody>
          <a:bodyPr/>
          <a:lstStyle/>
          <a:p>
            <a:r>
              <a:rPr lang="en-US" dirty="0"/>
              <a:t>Mean vs. Median: </a:t>
            </a:r>
            <a:r>
              <a:rPr lang="en-US" dirty="0" smtClean="0"/>
              <a:t>When </a:t>
            </a:r>
            <a:r>
              <a:rPr lang="en-US" dirty="0"/>
              <a:t>to </a:t>
            </a:r>
            <a:r>
              <a:rPr lang="en-US" dirty="0" smtClean="0"/>
              <a:t>Use One or the Other? </a:t>
            </a:r>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2067383981"/>
              </p:ext>
            </p:extLst>
          </p:nvPr>
        </p:nvGraphicFramePr>
        <p:xfrm>
          <a:off x="3050682" y="1981200"/>
          <a:ext cx="3962400" cy="4507994"/>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594854">
                <a:tc>
                  <a:txBody>
                    <a:bodyPr/>
                    <a:lstStyle/>
                    <a:p>
                      <a:pPr algn="ctr"/>
                      <a:r>
                        <a:rPr lang="en-US" sz="1800" b="1" i="0" dirty="0">
                          <a:latin typeface="Century Gothic" charset="0"/>
                          <a:ea typeface="Century Gothic" charset="0"/>
                          <a:cs typeface="Century Gothic" charset="0"/>
                        </a:rPr>
                        <a:t>EXAMPLE 1</a:t>
                      </a:r>
                    </a:p>
                  </a:txBody>
                  <a:tcPr marL="90526" marR="90526" marT="46634" marB="46634" anchor="ctr">
                    <a:solidFill>
                      <a:srgbClr val="09236A"/>
                    </a:solidFill>
                  </a:tcPr>
                </a:tc>
                <a:tc>
                  <a:txBody>
                    <a:bodyPr/>
                    <a:lstStyle/>
                    <a:p>
                      <a:pPr algn="ctr"/>
                      <a:r>
                        <a:rPr lang="en-US" sz="1800" b="1" i="0" dirty="0">
                          <a:latin typeface="Century Gothic" charset="0"/>
                          <a:ea typeface="Century Gothic" charset="0"/>
                          <a:cs typeface="Century Gothic" charset="0"/>
                        </a:rPr>
                        <a:t># patients / dr.</a:t>
                      </a:r>
                    </a:p>
                  </a:txBody>
                  <a:tcPr marL="90526" marR="90526" marT="46634" marB="46634" anchor="ctr">
                    <a:solidFill>
                      <a:srgbClr val="09236A"/>
                    </a:solidFill>
                  </a:tcPr>
                </a:tc>
                <a:extLst>
                  <a:ext uri="{0D108BD9-81ED-4DB2-BD59-A6C34878D82A}">
                    <a16:rowId xmlns:a16="http://schemas.microsoft.com/office/drawing/2014/main" val="10000"/>
                  </a:ext>
                </a:extLst>
              </a:tr>
              <a:tr h="559020">
                <a:tc>
                  <a:txBody>
                    <a:bodyPr/>
                    <a:lstStyle/>
                    <a:p>
                      <a:pPr algn="ctr"/>
                      <a:r>
                        <a:rPr lang="en-US" sz="1800" b="0" i="0" dirty="0">
                          <a:latin typeface="Century Gothic" charset="0"/>
                          <a:ea typeface="Century Gothic" charset="0"/>
                          <a:cs typeface="Century Gothic" charset="0"/>
                        </a:rPr>
                        <a:t>Facility</a:t>
                      </a:r>
                      <a:r>
                        <a:rPr lang="en-US" sz="1800" b="0" i="0" baseline="0" dirty="0">
                          <a:latin typeface="Century Gothic" charset="0"/>
                          <a:ea typeface="Century Gothic" charset="0"/>
                          <a:cs typeface="Century Gothic" charset="0"/>
                        </a:rPr>
                        <a:t> 1</a:t>
                      </a:r>
                      <a:endParaRPr lang="en-US" sz="1800" b="0" i="0" dirty="0">
                        <a:latin typeface="Century Gothic" charset="0"/>
                        <a:ea typeface="Century Gothic" charset="0"/>
                        <a:cs typeface="Century Gothic" charset="0"/>
                      </a:endParaRPr>
                    </a:p>
                  </a:txBody>
                  <a:tcPr marL="90526" marR="90526" marT="46634" marB="46634" anchor="ctr"/>
                </a:tc>
                <a:tc>
                  <a:txBody>
                    <a:bodyPr/>
                    <a:lstStyle/>
                    <a:p>
                      <a:pPr algn="ctr"/>
                      <a:r>
                        <a:rPr lang="en-US" sz="1800" b="0" i="0" dirty="0" smtClean="0">
                          <a:latin typeface="Century Gothic" charset="0"/>
                          <a:ea typeface="Century Gothic" charset="0"/>
                          <a:cs typeface="Century Gothic" charset="0"/>
                        </a:rPr>
                        <a:t>8</a:t>
                      </a:r>
                      <a:endParaRPr lang="en-US" sz="1800" b="0" i="0" dirty="0">
                        <a:latin typeface="Century Gothic" charset="0"/>
                        <a:ea typeface="Century Gothic" charset="0"/>
                        <a:cs typeface="Century Gothic" charset="0"/>
                      </a:endParaRPr>
                    </a:p>
                  </a:txBody>
                  <a:tcPr marL="90526" marR="90526" marT="46634" marB="46634" anchor="ctr"/>
                </a:tc>
                <a:extLst>
                  <a:ext uri="{0D108BD9-81ED-4DB2-BD59-A6C34878D82A}">
                    <a16:rowId xmlns:a16="http://schemas.microsoft.com/office/drawing/2014/main" val="10001"/>
                  </a:ext>
                </a:extLst>
              </a:tr>
              <a:tr h="559020">
                <a:tc>
                  <a:txBody>
                    <a:bodyPr/>
                    <a:lstStyle/>
                    <a:p>
                      <a:pPr algn="ctr"/>
                      <a:r>
                        <a:rPr lang="en-US" sz="1800" b="0" i="0" dirty="0">
                          <a:latin typeface="Century Gothic" charset="0"/>
                          <a:ea typeface="Century Gothic" charset="0"/>
                          <a:cs typeface="Century Gothic" charset="0"/>
                        </a:rPr>
                        <a:t>Facility 2</a:t>
                      </a:r>
                    </a:p>
                  </a:txBody>
                  <a:tcPr marL="90526" marR="90526" marT="46634" marB="46634" anchor="ctr"/>
                </a:tc>
                <a:tc>
                  <a:txBody>
                    <a:bodyPr/>
                    <a:lstStyle/>
                    <a:p>
                      <a:pPr algn="ctr"/>
                      <a:r>
                        <a:rPr lang="en-US" sz="1800" b="0" i="0" dirty="0" smtClean="0">
                          <a:latin typeface="Century Gothic" charset="0"/>
                          <a:ea typeface="Century Gothic" charset="0"/>
                          <a:cs typeface="Century Gothic" charset="0"/>
                        </a:rPr>
                        <a:t>38</a:t>
                      </a:r>
                      <a:endParaRPr lang="en-US" sz="1800" b="0" i="0" dirty="0">
                        <a:latin typeface="Century Gothic" charset="0"/>
                        <a:ea typeface="Century Gothic" charset="0"/>
                        <a:cs typeface="Century Gothic" charset="0"/>
                      </a:endParaRPr>
                    </a:p>
                  </a:txBody>
                  <a:tcPr marL="90526" marR="90526" marT="46634" marB="46634" anchor="ctr"/>
                </a:tc>
                <a:extLst>
                  <a:ext uri="{0D108BD9-81ED-4DB2-BD59-A6C34878D82A}">
                    <a16:rowId xmlns:a16="http://schemas.microsoft.com/office/drawing/2014/main" val="10002"/>
                  </a:ext>
                </a:extLst>
              </a:tr>
              <a:tr h="559020">
                <a:tc>
                  <a:txBody>
                    <a:bodyPr/>
                    <a:lstStyle/>
                    <a:p>
                      <a:pPr algn="ctr"/>
                      <a:r>
                        <a:rPr lang="en-US" sz="1800" b="0" i="0" dirty="0">
                          <a:latin typeface="Century Gothic" charset="0"/>
                          <a:ea typeface="Century Gothic" charset="0"/>
                          <a:cs typeface="Century Gothic" charset="0"/>
                        </a:rPr>
                        <a:t>Facility 3</a:t>
                      </a:r>
                    </a:p>
                  </a:txBody>
                  <a:tcPr marL="90526" marR="90526" marT="46634" marB="46634" anchor="ctr"/>
                </a:tc>
                <a:tc>
                  <a:txBody>
                    <a:bodyPr/>
                    <a:lstStyle/>
                    <a:p>
                      <a:pPr algn="ctr"/>
                      <a:r>
                        <a:rPr lang="en-US" sz="1800" b="0" i="0" dirty="0" smtClean="0">
                          <a:latin typeface="Century Gothic" charset="0"/>
                          <a:ea typeface="Century Gothic" charset="0"/>
                          <a:cs typeface="Century Gothic" charset="0"/>
                        </a:rPr>
                        <a:t>39</a:t>
                      </a:r>
                      <a:endParaRPr lang="en-US" sz="1800" b="0" i="0" dirty="0">
                        <a:latin typeface="Century Gothic" charset="0"/>
                        <a:ea typeface="Century Gothic" charset="0"/>
                        <a:cs typeface="Century Gothic" charset="0"/>
                      </a:endParaRPr>
                    </a:p>
                  </a:txBody>
                  <a:tcPr marL="90526" marR="90526" marT="46634" marB="46634" anchor="ctr"/>
                </a:tc>
                <a:extLst>
                  <a:ext uri="{0D108BD9-81ED-4DB2-BD59-A6C34878D82A}">
                    <a16:rowId xmlns:a16="http://schemas.microsoft.com/office/drawing/2014/main" val="10003"/>
                  </a:ext>
                </a:extLst>
              </a:tr>
              <a:tr h="559020">
                <a:tc>
                  <a:txBody>
                    <a:bodyPr/>
                    <a:lstStyle/>
                    <a:p>
                      <a:pPr algn="ctr"/>
                      <a:r>
                        <a:rPr lang="en-US" sz="1800" b="0" i="0" dirty="0">
                          <a:latin typeface="Century Gothic" charset="0"/>
                          <a:ea typeface="Century Gothic" charset="0"/>
                          <a:cs typeface="Century Gothic" charset="0"/>
                        </a:rPr>
                        <a:t>Facility 4</a:t>
                      </a:r>
                    </a:p>
                  </a:txBody>
                  <a:tcPr marL="90526" marR="90526" marT="46634" marB="46634" anchor="ctr"/>
                </a:tc>
                <a:tc>
                  <a:txBody>
                    <a:bodyPr/>
                    <a:lstStyle/>
                    <a:p>
                      <a:pPr algn="ctr"/>
                      <a:r>
                        <a:rPr lang="en-US" sz="1800" b="0" i="0" dirty="0" smtClean="0">
                          <a:latin typeface="Century Gothic" charset="0"/>
                          <a:ea typeface="Century Gothic" charset="0"/>
                          <a:cs typeface="Century Gothic" charset="0"/>
                        </a:rPr>
                        <a:t>40</a:t>
                      </a:r>
                      <a:endParaRPr lang="en-US" sz="1800" b="0" i="0" dirty="0">
                        <a:latin typeface="Century Gothic" charset="0"/>
                        <a:ea typeface="Century Gothic" charset="0"/>
                        <a:cs typeface="Century Gothic" charset="0"/>
                      </a:endParaRPr>
                    </a:p>
                  </a:txBody>
                  <a:tcPr marL="90526" marR="90526" marT="46634" marB="46634" anchor="ctr"/>
                </a:tc>
                <a:extLst>
                  <a:ext uri="{0D108BD9-81ED-4DB2-BD59-A6C34878D82A}">
                    <a16:rowId xmlns:a16="http://schemas.microsoft.com/office/drawing/2014/main" val="10004"/>
                  </a:ext>
                </a:extLst>
              </a:tr>
              <a:tr h="559020">
                <a:tc>
                  <a:txBody>
                    <a:bodyPr/>
                    <a:lstStyle/>
                    <a:p>
                      <a:pPr algn="ctr"/>
                      <a:r>
                        <a:rPr lang="en-US" sz="1800" b="0" i="0" dirty="0">
                          <a:latin typeface="Century Gothic" charset="0"/>
                          <a:ea typeface="Century Gothic" charset="0"/>
                          <a:cs typeface="Century Gothic" charset="0"/>
                        </a:rPr>
                        <a:t>Facility 5</a:t>
                      </a:r>
                    </a:p>
                  </a:txBody>
                  <a:tcPr marL="90526" marR="90526" marT="46634" marB="46634" anchor="ctr"/>
                </a:tc>
                <a:tc>
                  <a:txBody>
                    <a:bodyPr/>
                    <a:lstStyle/>
                    <a:p>
                      <a:pPr algn="ctr"/>
                      <a:r>
                        <a:rPr lang="en-US" sz="1800" b="0" i="0" dirty="0" smtClean="0">
                          <a:latin typeface="Century Gothic" charset="0"/>
                          <a:ea typeface="Century Gothic" charset="0"/>
                          <a:cs typeface="Century Gothic" charset="0"/>
                        </a:rPr>
                        <a:t>45</a:t>
                      </a:r>
                      <a:endParaRPr lang="en-US" sz="1800" b="0" i="0" dirty="0">
                        <a:latin typeface="Century Gothic" charset="0"/>
                        <a:ea typeface="Century Gothic" charset="0"/>
                        <a:cs typeface="Century Gothic" charset="0"/>
                      </a:endParaRPr>
                    </a:p>
                  </a:txBody>
                  <a:tcPr marL="90526" marR="90526" marT="46634" marB="46634" anchor="ctr"/>
                </a:tc>
                <a:extLst>
                  <a:ext uri="{0D108BD9-81ED-4DB2-BD59-A6C34878D82A}">
                    <a16:rowId xmlns:a16="http://schemas.microsoft.com/office/drawing/2014/main" val="10005"/>
                  </a:ext>
                </a:extLst>
              </a:tr>
              <a:tr h="559020">
                <a:tc>
                  <a:txBody>
                    <a:bodyPr/>
                    <a:lstStyle/>
                    <a:p>
                      <a:pPr algn="ctr"/>
                      <a:r>
                        <a:rPr lang="en-US" sz="1800" b="0" i="0" dirty="0">
                          <a:latin typeface="Century Gothic" charset="0"/>
                          <a:ea typeface="Century Gothic" charset="0"/>
                          <a:cs typeface="Century Gothic" charset="0"/>
                        </a:rPr>
                        <a:t>Facility 6</a:t>
                      </a:r>
                    </a:p>
                  </a:txBody>
                  <a:tcPr marL="90526" marR="90526" marT="46634" marB="46634" anchor="ctr"/>
                </a:tc>
                <a:tc>
                  <a:txBody>
                    <a:bodyPr/>
                    <a:lstStyle/>
                    <a:p>
                      <a:pPr algn="ctr"/>
                      <a:r>
                        <a:rPr lang="en-US" sz="1800" b="0" i="0" dirty="0" smtClean="0">
                          <a:latin typeface="Century Gothic" charset="0"/>
                          <a:ea typeface="Century Gothic" charset="0"/>
                          <a:cs typeface="Century Gothic" charset="0"/>
                        </a:rPr>
                        <a:t>46</a:t>
                      </a:r>
                      <a:endParaRPr lang="en-US" sz="1800" b="0" i="0" dirty="0">
                        <a:latin typeface="Century Gothic" charset="0"/>
                        <a:ea typeface="Century Gothic" charset="0"/>
                        <a:cs typeface="Century Gothic" charset="0"/>
                      </a:endParaRPr>
                    </a:p>
                  </a:txBody>
                  <a:tcPr marL="90526" marR="90526" marT="46634" marB="46634" anchor="ctr"/>
                </a:tc>
                <a:extLst>
                  <a:ext uri="{0D108BD9-81ED-4DB2-BD59-A6C34878D82A}">
                    <a16:rowId xmlns:a16="http://schemas.microsoft.com/office/drawing/2014/main" val="10006"/>
                  </a:ext>
                </a:extLst>
              </a:tr>
              <a:tr h="559020">
                <a:tc>
                  <a:txBody>
                    <a:bodyPr/>
                    <a:lstStyle/>
                    <a:p>
                      <a:pPr algn="ctr"/>
                      <a:r>
                        <a:rPr lang="en-US" sz="1800" b="0" i="0" dirty="0">
                          <a:latin typeface="Century Gothic" charset="0"/>
                          <a:ea typeface="Century Gothic" charset="0"/>
                          <a:cs typeface="Century Gothic" charset="0"/>
                        </a:rPr>
                        <a:t>Facility</a:t>
                      </a:r>
                      <a:r>
                        <a:rPr lang="en-US" sz="1800" b="0" i="0" baseline="0" dirty="0">
                          <a:latin typeface="Century Gothic" charset="0"/>
                          <a:ea typeface="Century Gothic" charset="0"/>
                          <a:cs typeface="Century Gothic" charset="0"/>
                        </a:rPr>
                        <a:t> 7</a:t>
                      </a:r>
                      <a:endParaRPr lang="en-US" sz="1800" b="0" i="0" dirty="0">
                        <a:latin typeface="Century Gothic" charset="0"/>
                        <a:ea typeface="Century Gothic" charset="0"/>
                        <a:cs typeface="Century Gothic" charset="0"/>
                      </a:endParaRPr>
                    </a:p>
                  </a:txBody>
                  <a:tcPr marL="90526" marR="90526" marT="46634" marB="46634" anchor="ctr"/>
                </a:tc>
                <a:tc>
                  <a:txBody>
                    <a:bodyPr/>
                    <a:lstStyle/>
                    <a:p>
                      <a:pPr algn="ctr"/>
                      <a:r>
                        <a:rPr lang="en-US" sz="1800" b="0" i="0" dirty="0" smtClean="0">
                          <a:latin typeface="Century Gothic" charset="0"/>
                          <a:ea typeface="Century Gothic" charset="0"/>
                          <a:cs typeface="Century Gothic" charset="0"/>
                        </a:rPr>
                        <a:t>140</a:t>
                      </a:r>
                      <a:endParaRPr lang="en-US" sz="1800" b="0" i="0" dirty="0">
                        <a:latin typeface="Century Gothic" charset="0"/>
                        <a:ea typeface="Century Gothic" charset="0"/>
                        <a:cs typeface="Century Gothic" charset="0"/>
                      </a:endParaRPr>
                    </a:p>
                  </a:txBody>
                  <a:tcPr marL="90526" marR="90526" marT="46634" marB="46634" anchor="ctr"/>
                </a:tc>
                <a:extLst>
                  <a:ext uri="{0D108BD9-81ED-4DB2-BD59-A6C34878D82A}">
                    <a16:rowId xmlns:a16="http://schemas.microsoft.com/office/drawing/2014/main" val="10007"/>
                  </a:ext>
                </a:extLst>
              </a:tr>
            </a:tbl>
          </a:graphicData>
        </a:graphic>
      </p:graphicFrame>
      <p:sp>
        <p:nvSpPr>
          <p:cNvPr id="10" name="TextBox 9"/>
          <p:cNvSpPr txBox="1"/>
          <p:nvPr/>
        </p:nvSpPr>
        <p:spPr>
          <a:xfrm>
            <a:off x="610031" y="1981200"/>
            <a:ext cx="2059651" cy="1938992"/>
          </a:xfrm>
          <a:prstGeom prst="rect">
            <a:avLst/>
          </a:prstGeom>
          <a:solidFill>
            <a:srgbClr val="09236A"/>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endParaRPr lang="en-US" sz="2400" b="1" dirty="0">
              <a:solidFill>
                <a:schemeClr val="bg1"/>
              </a:solidFill>
              <a:latin typeface="Century Gothic" charset="0"/>
              <a:ea typeface="Century Gothic" charset="0"/>
              <a:cs typeface="Century Gothic" charset="0"/>
            </a:endParaRPr>
          </a:p>
          <a:p>
            <a:pPr algn="ctr"/>
            <a:r>
              <a:rPr lang="en-US" sz="2400" b="1" dirty="0">
                <a:solidFill>
                  <a:schemeClr val="bg1"/>
                </a:solidFill>
                <a:latin typeface="Century Gothic" charset="0"/>
                <a:ea typeface="Century Gothic" charset="0"/>
                <a:cs typeface="Century Gothic" charset="0"/>
              </a:rPr>
              <a:t>Mean = ? </a:t>
            </a:r>
          </a:p>
          <a:p>
            <a:pPr algn="ctr"/>
            <a:endParaRPr lang="en-US" sz="2400" b="1" dirty="0">
              <a:solidFill>
                <a:schemeClr val="bg1"/>
              </a:solidFill>
              <a:latin typeface="Century Gothic" charset="0"/>
              <a:ea typeface="Century Gothic" charset="0"/>
              <a:cs typeface="Century Gothic" charset="0"/>
            </a:endParaRPr>
          </a:p>
          <a:p>
            <a:pPr algn="ctr"/>
            <a:r>
              <a:rPr lang="en-US" sz="2400" b="1" dirty="0" smtClean="0">
                <a:solidFill>
                  <a:schemeClr val="bg1"/>
                </a:solidFill>
                <a:latin typeface="Century Gothic" charset="0"/>
                <a:ea typeface="Century Gothic" charset="0"/>
                <a:cs typeface="Century Gothic" charset="0"/>
              </a:rPr>
              <a:t>50.8</a:t>
            </a:r>
            <a:endParaRPr lang="en-US" sz="2400" b="1" dirty="0">
              <a:solidFill>
                <a:schemeClr val="bg1"/>
              </a:solidFill>
              <a:latin typeface="Century Gothic" charset="0"/>
              <a:ea typeface="Century Gothic" charset="0"/>
              <a:cs typeface="Century Gothic" charset="0"/>
            </a:endParaRPr>
          </a:p>
          <a:p>
            <a:pPr algn="ctr"/>
            <a:endParaRPr lang="en-US" sz="2400" b="1" dirty="0">
              <a:solidFill>
                <a:schemeClr val="bg1"/>
              </a:solidFill>
              <a:latin typeface="Century Gothic" charset="0"/>
              <a:ea typeface="Century Gothic" charset="0"/>
              <a:cs typeface="Century Gothic" charset="0"/>
            </a:endParaRPr>
          </a:p>
        </p:txBody>
      </p:sp>
      <p:sp>
        <p:nvSpPr>
          <p:cNvPr id="11" name="TextBox 10"/>
          <p:cNvSpPr txBox="1"/>
          <p:nvPr/>
        </p:nvSpPr>
        <p:spPr>
          <a:xfrm>
            <a:off x="7394082" y="1981200"/>
            <a:ext cx="2055697" cy="2046714"/>
          </a:xfrm>
          <a:prstGeom prst="rect">
            <a:avLst/>
          </a:prstGeom>
          <a:solidFill>
            <a:srgbClr val="09236A"/>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endParaRPr lang="en-US" sz="2400" b="1" dirty="0">
              <a:solidFill>
                <a:schemeClr val="bg1"/>
              </a:solidFill>
              <a:latin typeface="Century Gothic" charset="0"/>
              <a:ea typeface="Century Gothic" charset="0"/>
              <a:cs typeface="Century Gothic" charset="0"/>
            </a:endParaRPr>
          </a:p>
          <a:p>
            <a:pPr algn="ctr"/>
            <a:r>
              <a:rPr lang="en-US" sz="2400" b="1" dirty="0">
                <a:solidFill>
                  <a:schemeClr val="bg1"/>
                </a:solidFill>
                <a:latin typeface="Century Gothic" charset="0"/>
                <a:ea typeface="Century Gothic" charset="0"/>
                <a:cs typeface="Century Gothic" charset="0"/>
              </a:rPr>
              <a:t>Median = ? </a:t>
            </a:r>
          </a:p>
          <a:p>
            <a:pPr algn="ctr"/>
            <a:endParaRPr lang="en-US" sz="2400" b="1" dirty="0">
              <a:solidFill>
                <a:schemeClr val="bg1"/>
              </a:solidFill>
              <a:latin typeface="Century Gothic" charset="0"/>
              <a:ea typeface="Century Gothic" charset="0"/>
              <a:cs typeface="Century Gothic" charset="0"/>
            </a:endParaRPr>
          </a:p>
          <a:p>
            <a:pPr algn="ctr"/>
            <a:r>
              <a:rPr lang="en-US" sz="2400" b="1" dirty="0" smtClean="0">
                <a:solidFill>
                  <a:schemeClr val="bg1"/>
                </a:solidFill>
                <a:latin typeface="Century Gothic" charset="0"/>
                <a:ea typeface="Century Gothic" charset="0"/>
                <a:cs typeface="Century Gothic" charset="0"/>
              </a:rPr>
              <a:t>40</a:t>
            </a:r>
            <a:endParaRPr lang="en-US" sz="2400" b="1" dirty="0">
              <a:solidFill>
                <a:schemeClr val="bg1"/>
              </a:solidFill>
              <a:latin typeface="Century Gothic" charset="0"/>
              <a:ea typeface="Century Gothic" charset="0"/>
              <a:cs typeface="Century Gothic" charset="0"/>
            </a:endParaRPr>
          </a:p>
          <a:p>
            <a:pPr algn="ctr"/>
            <a:endParaRPr lang="en-US" sz="3100" b="1" dirty="0">
              <a:solidFill>
                <a:srgbClr val="FF0000"/>
              </a:solidFill>
            </a:endParaRPr>
          </a:p>
        </p:txBody>
      </p:sp>
    </p:spTree>
    <p:extLst>
      <p:ext uri="{BB962C8B-B14F-4D97-AF65-F5344CB8AC3E}">
        <p14:creationId xmlns:p14="http://schemas.microsoft.com/office/powerpoint/2010/main" val="36674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457200"/>
            <a:ext cx="7950200" cy="430887"/>
          </a:xfrm>
        </p:spPr>
        <p:txBody>
          <a:bodyPr/>
          <a:lstStyle/>
          <a:p>
            <a:r>
              <a:rPr lang="en-US" dirty="0"/>
              <a:t>Use the </a:t>
            </a:r>
            <a:r>
              <a:rPr lang="en-US" dirty="0" smtClean="0"/>
              <a:t>Mean </a:t>
            </a:r>
            <a:r>
              <a:rPr lang="en-US" dirty="0"/>
              <a:t>or </a:t>
            </a:r>
            <a:r>
              <a:rPr lang="en-US" dirty="0" smtClean="0"/>
              <a:t>the Median</a:t>
            </a:r>
            <a:r>
              <a:rPr lang="en-US" dirty="0"/>
              <a:t>?</a:t>
            </a:r>
          </a:p>
        </p:txBody>
      </p:sp>
      <p:graphicFrame>
        <p:nvGraphicFramePr>
          <p:cNvPr id="4" name="Content Placeholder 3"/>
          <p:cNvGraphicFramePr>
            <a:graphicFrameLocks noGrp="1"/>
          </p:cNvGraphicFramePr>
          <p:nvPr>
            <p:ph sz="half" idx="4294967295"/>
            <p:extLst>
              <p:ext uri="{D42A27DB-BD31-4B8C-83A1-F6EECF244321}">
                <p14:modId xmlns:p14="http://schemas.microsoft.com/office/powerpoint/2010/main" val="488643886"/>
              </p:ext>
            </p:extLst>
          </p:nvPr>
        </p:nvGraphicFramePr>
        <p:xfrm>
          <a:off x="2822448" y="1752600"/>
          <a:ext cx="4419600" cy="5562601"/>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505691">
                <a:tc>
                  <a:txBody>
                    <a:bodyPr/>
                    <a:lstStyle/>
                    <a:p>
                      <a:pPr algn="ctr"/>
                      <a:endParaRPr lang="en-US" sz="2000" b="1" i="0" dirty="0">
                        <a:solidFill>
                          <a:schemeClr val="bg1"/>
                        </a:solidFill>
                        <a:latin typeface="Century Gothic" charset="0"/>
                        <a:ea typeface="Century Gothic" charset="0"/>
                        <a:cs typeface="Century Gothic" charset="0"/>
                      </a:endParaRPr>
                    </a:p>
                  </a:txBody>
                  <a:tcPr marL="109156" marR="109156" marT="51824" marB="51824">
                    <a:solidFill>
                      <a:srgbClr val="09236A"/>
                    </a:solidFill>
                  </a:tcPr>
                </a:tc>
                <a:tc>
                  <a:txBody>
                    <a:bodyPr/>
                    <a:lstStyle/>
                    <a:p>
                      <a:pPr algn="ctr"/>
                      <a:r>
                        <a:rPr lang="en-US" sz="2000" b="1" i="0" dirty="0">
                          <a:solidFill>
                            <a:schemeClr val="bg1"/>
                          </a:solidFill>
                          <a:latin typeface="Century Gothic" charset="0"/>
                          <a:ea typeface="Century Gothic" charset="0"/>
                          <a:cs typeface="Century Gothic" charset="0"/>
                        </a:rPr>
                        <a:t>CD4 count</a:t>
                      </a:r>
                    </a:p>
                  </a:txBody>
                  <a:tcPr marL="109156" marR="109156" marT="51824" marB="51824">
                    <a:solidFill>
                      <a:srgbClr val="09236A"/>
                    </a:solidFill>
                  </a:tcPr>
                </a:tc>
                <a:extLst>
                  <a:ext uri="{0D108BD9-81ED-4DB2-BD59-A6C34878D82A}">
                    <a16:rowId xmlns:a16="http://schemas.microsoft.com/office/drawing/2014/main" val="10000"/>
                  </a:ext>
                </a:extLst>
              </a:tr>
              <a:tr h="505691">
                <a:tc>
                  <a:txBody>
                    <a:bodyPr/>
                    <a:lstStyle/>
                    <a:p>
                      <a:pPr algn="ctr"/>
                      <a:r>
                        <a:rPr lang="en-US" sz="1800" b="0" i="0" dirty="0">
                          <a:solidFill>
                            <a:schemeClr val="tx1"/>
                          </a:solidFill>
                          <a:latin typeface="Century Gothic" charset="0"/>
                          <a:ea typeface="Century Gothic" charset="0"/>
                          <a:cs typeface="Century Gothic" charset="0"/>
                        </a:rPr>
                        <a:t>Client 1</a:t>
                      </a:r>
                    </a:p>
                  </a:txBody>
                  <a:tcPr marL="109156" marR="109156" marT="51824" marB="51824" anchor="ctr"/>
                </a:tc>
                <a:tc>
                  <a:txBody>
                    <a:bodyPr/>
                    <a:lstStyle/>
                    <a:p>
                      <a:pPr marL="0" algn="ctr" defTabSz="1015990" rtl="0" eaLnBrk="1" fontAlgn="b" latinLnBrk="0" hangingPunct="1"/>
                      <a:r>
                        <a:rPr lang="en-US" sz="1800" b="0" i="0" kern="1200" dirty="0">
                          <a:solidFill>
                            <a:schemeClr val="tx1"/>
                          </a:solidFill>
                          <a:latin typeface="Century Gothic" charset="0"/>
                          <a:ea typeface="Century Gothic" charset="0"/>
                          <a:cs typeface="Century Gothic" charset="0"/>
                        </a:rPr>
                        <a:t>9</a:t>
                      </a:r>
                    </a:p>
                  </a:txBody>
                  <a:tcPr marL="9430" marR="9430" marT="9716" marB="0" anchor="ctr"/>
                </a:tc>
                <a:extLst>
                  <a:ext uri="{0D108BD9-81ED-4DB2-BD59-A6C34878D82A}">
                    <a16:rowId xmlns:a16="http://schemas.microsoft.com/office/drawing/2014/main" val="10001"/>
                  </a:ext>
                </a:extLst>
              </a:tr>
              <a:tr h="505691">
                <a:tc>
                  <a:txBody>
                    <a:bodyPr/>
                    <a:lstStyle/>
                    <a:p>
                      <a:pPr algn="ctr"/>
                      <a:r>
                        <a:rPr lang="en-US" sz="1800" b="0" i="0" dirty="0">
                          <a:solidFill>
                            <a:schemeClr val="tx1"/>
                          </a:solidFill>
                          <a:latin typeface="Century Gothic" charset="0"/>
                          <a:ea typeface="Century Gothic" charset="0"/>
                          <a:cs typeface="Century Gothic" charset="0"/>
                        </a:rPr>
                        <a:t>Client 2</a:t>
                      </a:r>
                    </a:p>
                  </a:txBody>
                  <a:tcPr marL="109156" marR="109156" marT="51824" marB="51824" anchor="ctr"/>
                </a:tc>
                <a:tc>
                  <a:txBody>
                    <a:bodyPr/>
                    <a:lstStyle/>
                    <a:p>
                      <a:pPr marL="0" algn="ctr" defTabSz="1015990" rtl="0" eaLnBrk="1" fontAlgn="b" latinLnBrk="0" hangingPunct="1"/>
                      <a:r>
                        <a:rPr lang="en-US" sz="1800" b="0" i="0" kern="1200" dirty="0">
                          <a:solidFill>
                            <a:schemeClr val="tx1"/>
                          </a:solidFill>
                          <a:latin typeface="Century Gothic" charset="0"/>
                          <a:ea typeface="Century Gothic" charset="0"/>
                          <a:cs typeface="Century Gothic" charset="0"/>
                        </a:rPr>
                        <a:t>11</a:t>
                      </a:r>
                    </a:p>
                  </a:txBody>
                  <a:tcPr marL="9430" marR="9430" marT="9716" marB="0" anchor="ctr"/>
                </a:tc>
                <a:extLst>
                  <a:ext uri="{0D108BD9-81ED-4DB2-BD59-A6C34878D82A}">
                    <a16:rowId xmlns:a16="http://schemas.microsoft.com/office/drawing/2014/main" val="10002"/>
                  </a:ext>
                </a:extLst>
              </a:tr>
              <a:tr h="505691">
                <a:tc>
                  <a:txBody>
                    <a:bodyPr/>
                    <a:lstStyle/>
                    <a:p>
                      <a:pPr algn="ctr"/>
                      <a:r>
                        <a:rPr lang="en-US" sz="1800" b="0" i="0" dirty="0">
                          <a:solidFill>
                            <a:schemeClr val="tx1"/>
                          </a:solidFill>
                          <a:latin typeface="Century Gothic" charset="0"/>
                          <a:ea typeface="Century Gothic" charset="0"/>
                          <a:cs typeface="Century Gothic" charset="0"/>
                        </a:rPr>
                        <a:t>Client 3</a:t>
                      </a:r>
                    </a:p>
                  </a:txBody>
                  <a:tcPr marL="109156" marR="109156" marT="51824" marB="51824" anchor="ctr"/>
                </a:tc>
                <a:tc>
                  <a:txBody>
                    <a:bodyPr/>
                    <a:lstStyle/>
                    <a:p>
                      <a:pPr marL="0" algn="ctr" defTabSz="1015990" rtl="0" eaLnBrk="1" fontAlgn="b" latinLnBrk="0" hangingPunct="1"/>
                      <a:r>
                        <a:rPr lang="en-US" sz="1800" b="0" i="0" kern="1200" dirty="0">
                          <a:solidFill>
                            <a:schemeClr val="tx1"/>
                          </a:solidFill>
                          <a:latin typeface="Century Gothic" charset="0"/>
                          <a:ea typeface="Century Gothic" charset="0"/>
                          <a:cs typeface="Century Gothic" charset="0"/>
                        </a:rPr>
                        <a:t>92</a:t>
                      </a:r>
                    </a:p>
                  </a:txBody>
                  <a:tcPr marL="9430" marR="9430" marT="9716" marB="0" anchor="ctr"/>
                </a:tc>
                <a:extLst>
                  <a:ext uri="{0D108BD9-81ED-4DB2-BD59-A6C34878D82A}">
                    <a16:rowId xmlns:a16="http://schemas.microsoft.com/office/drawing/2014/main" val="10003"/>
                  </a:ext>
                </a:extLst>
              </a:tr>
              <a:tr h="505691">
                <a:tc>
                  <a:txBody>
                    <a:bodyPr/>
                    <a:lstStyle/>
                    <a:p>
                      <a:pPr algn="ctr"/>
                      <a:r>
                        <a:rPr lang="en-US" sz="1800" b="0" i="0" dirty="0">
                          <a:solidFill>
                            <a:schemeClr val="tx1"/>
                          </a:solidFill>
                          <a:latin typeface="Century Gothic" charset="0"/>
                          <a:ea typeface="Century Gothic" charset="0"/>
                          <a:cs typeface="Century Gothic" charset="0"/>
                        </a:rPr>
                        <a:t>Client 4</a:t>
                      </a:r>
                    </a:p>
                  </a:txBody>
                  <a:tcPr marL="109156" marR="109156" marT="51824" marB="51824" anchor="ctr"/>
                </a:tc>
                <a:tc>
                  <a:txBody>
                    <a:bodyPr/>
                    <a:lstStyle/>
                    <a:p>
                      <a:pPr marL="0" algn="ctr" defTabSz="1015990" rtl="0" eaLnBrk="1" fontAlgn="b" latinLnBrk="0" hangingPunct="1"/>
                      <a:r>
                        <a:rPr lang="en-US" sz="1800" b="0" i="0" kern="1200" dirty="0">
                          <a:solidFill>
                            <a:schemeClr val="tx1"/>
                          </a:solidFill>
                          <a:latin typeface="Century Gothic" charset="0"/>
                          <a:ea typeface="Century Gothic" charset="0"/>
                          <a:cs typeface="Century Gothic" charset="0"/>
                        </a:rPr>
                        <a:t>92</a:t>
                      </a:r>
                    </a:p>
                  </a:txBody>
                  <a:tcPr marL="9430" marR="9430" marT="9716" marB="0" anchor="ctr"/>
                </a:tc>
                <a:extLst>
                  <a:ext uri="{0D108BD9-81ED-4DB2-BD59-A6C34878D82A}">
                    <a16:rowId xmlns:a16="http://schemas.microsoft.com/office/drawing/2014/main" val="10004"/>
                  </a:ext>
                </a:extLst>
              </a:tr>
              <a:tr h="505691">
                <a:tc>
                  <a:txBody>
                    <a:bodyPr/>
                    <a:lstStyle/>
                    <a:p>
                      <a:pPr algn="ctr"/>
                      <a:r>
                        <a:rPr lang="en-US" sz="1800" b="0" i="0" dirty="0">
                          <a:solidFill>
                            <a:schemeClr val="tx1"/>
                          </a:solidFill>
                          <a:latin typeface="Century Gothic" charset="0"/>
                          <a:ea typeface="Century Gothic" charset="0"/>
                          <a:cs typeface="Century Gothic" charset="0"/>
                        </a:rPr>
                        <a:t>Client 5</a:t>
                      </a:r>
                    </a:p>
                  </a:txBody>
                  <a:tcPr marL="109156" marR="109156" marT="51824" marB="51824" anchor="ctr"/>
                </a:tc>
                <a:tc>
                  <a:txBody>
                    <a:bodyPr/>
                    <a:lstStyle/>
                    <a:p>
                      <a:pPr marL="0" algn="ctr" defTabSz="1015990" rtl="0" eaLnBrk="1" fontAlgn="b" latinLnBrk="0" hangingPunct="1"/>
                      <a:r>
                        <a:rPr lang="en-US" sz="1800" b="0" i="0" kern="1200" dirty="0">
                          <a:solidFill>
                            <a:schemeClr val="tx1"/>
                          </a:solidFill>
                          <a:latin typeface="Century Gothic" charset="0"/>
                          <a:ea typeface="Century Gothic" charset="0"/>
                          <a:cs typeface="Century Gothic" charset="0"/>
                        </a:rPr>
                        <a:t>95</a:t>
                      </a:r>
                    </a:p>
                  </a:txBody>
                  <a:tcPr marL="9430" marR="9430" marT="9716" marB="0" anchor="ctr"/>
                </a:tc>
                <a:extLst>
                  <a:ext uri="{0D108BD9-81ED-4DB2-BD59-A6C34878D82A}">
                    <a16:rowId xmlns:a16="http://schemas.microsoft.com/office/drawing/2014/main" val="10005"/>
                  </a:ext>
                </a:extLst>
              </a:tr>
              <a:tr h="505691">
                <a:tc>
                  <a:txBody>
                    <a:bodyPr/>
                    <a:lstStyle/>
                    <a:p>
                      <a:pPr algn="ctr"/>
                      <a:r>
                        <a:rPr lang="en-US" sz="1800" b="0" i="0" dirty="0">
                          <a:solidFill>
                            <a:schemeClr val="tx1"/>
                          </a:solidFill>
                          <a:latin typeface="Century Gothic" charset="0"/>
                          <a:ea typeface="Century Gothic" charset="0"/>
                          <a:cs typeface="Century Gothic" charset="0"/>
                        </a:rPr>
                        <a:t>Client 6</a:t>
                      </a:r>
                    </a:p>
                  </a:txBody>
                  <a:tcPr marL="109156" marR="109156" marT="51824" marB="51824" anchor="ctr"/>
                </a:tc>
                <a:tc>
                  <a:txBody>
                    <a:bodyPr/>
                    <a:lstStyle/>
                    <a:p>
                      <a:pPr marL="0" algn="ctr" defTabSz="1015990" rtl="0" eaLnBrk="1" fontAlgn="b" latinLnBrk="0" hangingPunct="1"/>
                      <a:r>
                        <a:rPr lang="en-US" sz="1800" b="0" i="0" kern="1200" dirty="0">
                          <a:solidFill>
                            <a:schemeClr val="tx1"/>
                          </a:solidFill>
                          <a:latin typeface="Century Gothic" charset="0"/>
                          <a:ea typeface="Century Gothic" charset="0"/>
                          <a:cs typeface="Century Gothic" charset="0"/>
                        </a:rPr>
                        <a:t>100</a:t>
                      </a:r>
                    </a:p>
                  </a:txBody>
                  <a:tcPr marL="9430" marR="9430" marT="9716" marB="0" anchor="ctr"/>
                </a:tc>
                <a:extLst>
                  <a:ext uri="{0D108BD9-81ED-4DB2-BD59-A6C34878D82A}">
                    <a16:rowId xmlns:a16="http://schemas.microsoft.com/office/drawing/2014/main" val="10006"/>
                  </a:ext>
                </a:extLst>
              </a:tr>
              <a:tr h="505691">
                <a:tc>
                  <a:txBody>
                    <a:bodyPr/>
                    <a:lstStyle/>
                    <a:p>
                      <a:pPr algn="ctr"/>
                      <a:r>
                        <a:rPr lang="en-US" sz="1800" b="0" i="0" dirty="0">
                          <a:solidFill>
                            <a:schemeClr val="tx1"/>
                          </a:solidFill>
                          <a:latin typeface="Century Gothic" charset="0"/>
                          <a:ea typeface="Century Gothic" charset="0"/>
                          <a:cs typeface="Century Gothic" charset="0"/>
                        </a:rPr>
                        <a:t>Client 7</a:t>
                      </a:r>
                    </a:p>
                  </a:txBody>
                  <a:tcPr marL="109156" marR="109156" marT="51824" marB="51824" anchor="ctr"/>
                </a:tc>
                <a:tc>
                  <a:txBody>
                    <a:bodyPr/>
                    <a:lstStyle/>
                    <a:p>
                      <a:pPr marL="0" algn="ctr" defTabSz="1015990" rtl="0" eaLnBrk="1" fontAlgn="b" latinLnBrk="0" hangingPunct="1"/>
                      <a:r>
                        <a:rPr lang="en-US" sz="1800" b="0" i="0" kern="1200" dirty="0">
                          <a:solidFill>
                            <a:schemeClr val="tx1"/>
                          </a:solidFill>
                          <a:latin typeface="Century Gothic" charset="0"/>
                          <a:ea typeface="Century Gothic" charset="0"/>
                          <a:cs typeface="Century Gothic" charset="0"/>
                        </a:rPr>
                        <a:t>100</a:t>
                      </a:r>
                    </a:p>
                  </a:txBody>
                  <a:tcPr marL="9430" marR="9430" marT="9716" marB="0" anchor="ctr"/>
                </a:tc>
                <a:extLst>
                  <a:ext uri="{0D108BD9-81ED-4DB2-BD59-A6C34878D82A}">
                    <a16:rowId xmlns:a16="http://schemas.microsoft.com/office/drawing/2014/main" val="10007"/>
                  </a:ext>
                </a:extLst>
              </a:tr>
              <a:tr h="505691">
                <a:tc>
                  <a:txBody>
                    <a:bodyPr/>
                    <a:lstStyle/>
                    <a:p>
                      <a:pPr algn="ctr"/>
                      <a:r>
                        <a:rPr lang="en-US" sz="1800" b="0" i="0" dirty="0">
                          <a:solidFill>
                            <a:schemeClr val="tx1"/>
                          </a:solidFill>
                          <a:latin typeface="Century Gothic" charset="0"/>
                          <a:ea typeface="Century Gothic" charset="0"/>
                          <a:cs typeface="Century Gothic" charset="0"/>
                        </a:rPr>
                        <a:t>Client 8</a:t>
                      </a:r>
                    </a:p>
                  </a:txBody>
                  <a:tcPr marL="109156" marR="109156" marT="51824" marB="51824" anchor="ctr"/>
                </a:tc>
                <a:tc>
                  <a:txBody>
                    <a:bodyPr/>
                    <a:lstStyle/>
                    <a:p>
                      <a:pPr marL="0" algn="ctr" defTabSz="1015990" rtl="0" eaLnBrk="1" fontAlgn="b" latinLnBrk="0" hangingPunct="1"/>
                      <a:r>
                        <a:rPr lang="en-US" sz="1800" b="0" i="0" kern="1200" dirty="0">
                          <a:solidFill>
                            <a:schemeClr val="tx1"/>
                          </a:solidFill>
                          <a:latin typeface="Century Gothic" charset="0"/>
                          <a:ea typeface="Century Gothic" charset="0"/>
                          <a:cs typeface="Century Gothic" charset="0"/>
                        </a:rPr>
                        <a:t>101</a:t>
                      </a:r>
                    </a:p>
                  </a:txBody>
                  <a:tcPr marL="9430" marR="9430" marT="9716" marB="0" anchor="ctr"/>
                </a:tc>
                <a:extLst>
                  <a:ext uri="{0D108BD9-81ED-4DB2-BD59-A6C34878D82A}">
                    <a16:rowId xmlns:a16="http://schemas.microsoft.com/office/drawing/2014/main" val="10008"/>
                  </a:ext>
                </a:extLst>
              </a:tr>
              <a:tr h="505691">
                <a:tc>
                  <a:txBody>
                    <a:bodyPr/>
                    <a:lstStyle/>
                    <a:p>
                      <a:pPr algn="ctr"/>
                      <a:r>
                        <a:rPr lang="en-US" sz="1800" b="0" i="0" dirty="0">
                          <a:solidFill>
                            <a:schemeClr val="tx1"/>
                          </a:solidFill>
                          <a:latin typeface="Century Gothic" charset="0"/>
                          <a:ea typeface="Century Gothic" charset="0"/>
                          <a:cs typeface="Century Gothic" charset="0"/>
                        </a:rPr>
                        <a:t>Client 9</a:t>
                      </a:r>
                    </a:p>
                  </a:txBody>
                  <a:tcPr marL="109156" marR="109156" marT="51824" marB="51824" anchor="ctr"/>
                </a:tc>
                <a:tc>
                  <a:txBody>
                    <a:bodyPr/>
                    <a:lstStyle/>
                    <a:p>
                      <a:pPr marL="0" algn="ctr" defTabSz="1015990" rtl="0" eaLnBrk="1" fontAlgn="b" latinLnBrk="0" hangingPunct="1"/>
                      <a:r>
                        <a:rPr lang="en-US" sz="1800" b="0" i="0" kern="1200" dirty="0">
                          <a:solidFill>
                            <a:schemeClr val="tx1"/>
                          </a:solidFill>
                          <a:latin typeface="Century Gothic" charset="0"/>
                          <a:ea typeface="Century Gothic" charset="0"/>
                          <a:cs typeface="Century Gothic" charset="0"/>
                        </a:rPr>
                        <a:t>104</a:t>
                      </a:r>
                    </a:p>
                  </a:txBody>
                  <a:tcPr marL="9430" marR="9430" marT="9716" marB="0" anchor="ctr"/>
                </a:tc>
                <a:extLst>
                  <a:ext uri="{0D108BD9-81ED-4DB2-BD59-A6C34878D82A}">
                    <a16:rowId xmlns:a16="http://schemas.microsoft.com/office/drawing/2014/main" val="10009"/>
                  </a:ext>
                </a:extLst>
              </a:tr>
              <a:tr h="505691">
                <a:tc>
                  <a:txBody>
                    <a:bodyPr/>
                    <a:lstStyle/>
                    <a:p>
                      <a:pPr algn="ctr"/>
                      <a:r>
                        <a:rPr lang="en-US" sz="1800" b="0" i="0" dirty="0">
                          <a:solidFill>
                            <a:schemeClr val="tx1"/>
                          </a:solidFill>
                          <a:latin typeface="Century Gothic" charset="0"/>
                          <a:ea typeface="Century Gothic" charset="0"/>
                          <a:cs typeface="Century Gothic" charset="0"/>
                        </a:rPr>
                        <a:t>Client 10</a:t>
                      </a:r>
                    </a:p>
                  </a:txBody>
                  <a:tcPr marL="109156" marR="109156" marT="51824" marB="51824" anchor="ctr"/>
                </a:tc>
                <a:tc>
                  <a:txBody>
                    <a:bodyPr/>
                    <a:lstStyle/>
                    <a:p>
                      <a:pPr marL="0" algn="ctr" defTabSz="1015990" rtl="0" eaLnBrk="1" fontAlgn="b" latinLnBrk="0" hangingPunct="1"/>
                      <a:r>
                        <a:rPr lang="en-US" sz="1800" b="0" i="0" kern="1200" dirty="0">
                          <a:solidFill>
                            <a:schemeClr val="tx1"/>
                          </a:solidFill>
                          <a:latin typeface="Century Gothic" charset="0"/>
                          <a:ea typeface="Century Gothic" charset="0"/>
                          <a:cs typeface="Century Gothic" charset="0"/>
                        </a:rPr>
                        <a:t>206</a:t>
                      </a:r>
                    </a:p>
                  </a:txBody>
                  <a:tcPr marL="9430" marR="9430" marT="9716"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37829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507450"/>
            <a:ext cx="7950200" cy="430887"/>
          </a:xfrm>
        </p:spPr>
        <p:txBody>
          <a:bodyPr/>
          <a:lstStyle/>
          <a:p>
            <a:r>
              <a:rPr lang="en-US" dirty="0" smtClean="0"/>
              <a:t>Trend </a:t>
            </a:r>
            <a:endParaRPr lang="en-US" dirty="0"/>
          </a:p>
        </p:txBody>
      </p:sp>
      <p:sp>
        <p:nvSpPr>
          <p:cNvPr id="3" name="Content Placeholder 2"/>
          <p:cNvSpPr>
            <a:spLocks noGrp="1"/>
          </p:cNvSpPr>
          <p:nvPr>
            <p:ph idx="1"/>
          </p:nvPr>
        </p:nvSpPr>
        <p:spPr>
          <a:xfrm>
            <a:off x="838200" y="1524000"/>
            <a:ext cx="8305800" cy="6463308"/>
          </a:xfrm>
        </p:spPr>
        <p:txBody>
          <a:bodyPr/>
          <a:lstStyle/>
          <a:p>
            <a:r>
              <a:rPr lang="en-US" sz="2800" dirty="0"/>
              <a:t>A </a:t>
            </a:r>
            <a:r>
              <a:rPr lang="en-US" sz="2800" dirty="0" smtClean="0"/>
              <a:t>trend is a pattern </a:t>
            </a:r>
            <a:r>
              <a:rPr lang="en-US" sz="2800" dirty="0"/>
              <a:t>of gradual change in a condition, output, or process, or an average or general tendency of a series of data points to move in a certain direction over time, represented by a line or curve on a graph</a:t>
            </a:r>
            <a:r>
              <a:rPr lang="en-US" sz="2800" dirty="0" smtClean="0"/>
              <a:t>.</a:t>
            </a:r>
          </a:p>
          <a:p>
            <a:endParaRPr lang="en-US" sz="2800" dirty="0"/>
          </a:p>
          <a:p>
            <a:endParaRPr lang="en-US" sz="2800" dirty="0" smtClean="0"/>
          </a:p>
          <a:p>
            <a:r>
              <a:rPr lang="en-US" sz="2800" dirty="0" smtClean="0"/>
              <a:t>To </a:t>
            </a:r>
            <a:r>
              <a:rPr lang="en-US" sz="2800" dirty="0"/>
              <a:t>follow a trend you must not only be aware of what is currently happening but </a:t>
            </a:r>
            <a:r>
              <a:rPr lang="en-US" sz="2800" dirty="0" smtClean="0"/>
              <a:t>also be </a:t>
            </a:r>
            <a:r>
              <a:rPr lang="en-US" sz="2800" dirty="0"/>
              <a:t>astute enough to predict what is going to happen in the </a:t>
            </a:r>
            <a:r>
              <a:rPr lang="en-US" sz="2800" dirty="0" smtClean="0"/>
              <a:t>future.</a:t>
            </a: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dirty="0"/>
          </a:p>
        </p:txBody>
      </p:sp>
    </p:spTree>
    <p:extLst>
      <p:ext uri="{BB962C8B-B14F-4D97-AF65-F5344CB8AC3E}">
        <p14:creationId xmlns:p14="http://schemas.microsoft.com/office/powerpoint/2010/main" val="1810355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50200" cy="738664"/>
          </a:xfrm>
        </p:spPr>
        <p:txBody>
          <a:bodyPr/>
          <a:lstStyle/>
          <a:p>
            <a:r>
              <a:rPr lang="en-US" dirty="0"/>
              <a:t>Calculating Trends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5264741"/>
              </p:ext>
            </p:extLst>
          </p:nvPr>
        </p:nvGraphicFramePr>
        <p:xfrm>
          <a:off x="381000" y="1828800"/>
          <a:ext cx="917448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19</a:t>
            </a:fld>
            <a:endParaRPr lang="en-US"/>
          </a:p>
        </p:txBody>
      </p:sp>
    </p:spTree>
    <p:extLst>
      <p:ext uri="{BB962C8B-B14F-4D97-AF65-F5344CB8AC3E}">
        <p14:creationId xmlns:p14="http://schemas.microsoft.com/office/powerpoint/2010/main" val="311232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533400"/>
            <a:ext cx="7950200" cy="430887"/>
          </a:xfrm>
        </p:spPr>
        <p:txBody>
          <a:bodyPr/>
          <a:lstStyle/>
          <a:p>
            <a:r>
              <a:rPr lang="en-US" dirty="0" smtClean="0"/>
              <a:t>Session 1: Learning Objectives  </a:t>
            </a:r>
            <a:endParaRPr lang="en-US" dirty="0"/>
          </a:p>
        </p:txBody>
      </p:sp>
      <p:sp>
        <p:nvSpPr>
          <p:cNvPr id="6" name="Text Placeholder 2"/>
          <p:cNvSpPr>
            <a:spLocks noGrp="1"/>
          </p:cNvSpPr>
          <p:nvPr>
            <p:ph type="body" idx="1"/>
          </p:nvPr>
        </p:nvSpPr>
        <p:spPr>
          <a:xfrm>
            <a:off x="584200" y="1905000"/>
            <a:ext cx="8839199" cy="3693319"/>
          </a:xfrm>
        </p:spPr>
        <p:txBody>
          <a:bodyPr/>
          <a:lstStyle/>
          <a:p>
            <a:pPr marL="457200" indent="-457200">
              <a:spcBef>
                <a:spcPts val="600"/>
              </a:spcBef>
              <a:spcAft>
                <a:spcPts val="600"/>
              </a:spcAft>
              <a:buClr>
                <a:schemeClr val="tx1"/>
              </a:buClr>
              <a:buFont typeface="Arial" panose="020B0604020202020204" pitchFamily="34" charset="0"/>
              <a:buChar char="•"/>
            </a:pPr>
            <a:r>
              <a:rPr lang="en-US" sz="2800" b="1" dirty="0" smtClean="0"/>
              <a:t>Objectives</a:t>
            </a:r>
          </a:p>
          <a:p>
            <a:pPr marL="342900" indent="-342900">
              <a:spcBef>
                <a:spcPts val="600"/>
              </a:spcBef>
              <a:spcAft>
                <a:spcPts val="600"/>
              </a:spcAft>
              <a:buClr>
                <a:schemeClr val="tx1"/>
              </a:buClr>
              <a:buFont typeface="Arial" panose="020B0604020202020204" pitchFamily="34" charset="0"/>
              <a:buChar char="•"/>
            </a:pPr>
            <a:r>
              <a:rPr lang="en-US" sz="2400" dirty="0" smtClean="0"/>
              <a:t>By </a:t>
            </a:r>
            <a:r>
              <a:rPr lang="en-US" sz="2400" dirty="0"/>
              <a:t>the end of </a:t>
            </a:r>
            <a:r>
              <a:rPr lang="en-US" sz="2400" dirty="0" smtClean="0"/>
              <a:t>this session, </a:t>
            </a:r>
            <a:r>
              <a:rPr lang="en-US" sz="2400" dirty="0"/>
              <a:t>participants will be able to: </a:t>
            </a:r>
          </a:p>
          <a:p>
            <a:pPr marL="457200" indent="-457200">
              <a:spcBef>
                <a:spcPts val="600"/>
              </a:spcBef>
              <a:spcAft>
                <a:spcPts val="600"/>
              </a:spcAft>
              <a:buClr>
                <a:schemeClr val="tx1"/>
              </a:buClr>
              <a:buFont typeface="Arial" panose="020B0604020202020204" pitchFamily="34" charset="0"/>
              <a:buChar char="•"/>
            </a:pPr>
            <a:r>
              <a:rPr lang="en-US" sz="2400" dirty="0"/>
              <a:t>Define </a:t>
            </a:r>
            <a:r>
              <a:rPr lang="en-GB" sz="2400" dirty="0" smtClean="0"/>
              <a:t>key concepts of </a:t>
            </a:r>
            <a:r>
              <a:rPr lang="en-US" sz="2400" dirty="0" smtClean="0"/>
              <a:t>d</a:t>
            </a:r>
            <a:r>
              <a:rPr lang="en-GB" sz="2400" dirty="0" smtClean="0"/>
              <a:t>ata analysis  </a:t>
            </a:r>
          </a:p>
          <a:p>
            <a:pPr marL="457200" indent="-457200">
              <a:spcBef>
                <a:spcPts val="600"/>
              </a:spcBef>
              <a:spcAft>
                <a:spcPts val="600"/>
              </a:spcAft>
              <a:buClr>
                <a:schemeClr val="tx1"/>
              </a:buClr>
              <a:buFont typeface="Arial" panose="020B0604020202020204" pitchFamily="34" charset="0"/>
              <a:buChar char="•"/>
            </a:pPr>
            <a:r>
              <a:rPr lang="en-GB" sz="2400" dirty="0" smtClean="0"/>
              <a:t>Use data analysis terminology</a:t>
            </a:r>
          </a:p>
          <a:p>
            <a:pPr marL="457200" indent="-457200">
              <a:spcBef>
                <a:spcPts val="600"/>
              </a:spcBef>
              <a:spcAft>
                <a:spcPts val="600"/>
              </a:spcAft>
              <a:buClr>
                <a:schemeClr val="tx1"/>
              </a:buClr>
              <a:buFont typeface="Arial" panose="020B0604020202020204" pitchFamily="34" charset="0"/>
              <a:buChar char="•"/>
            </a:pPr>
            <a:r>
              <a:rPr lang="en-GB" sz="2400" dirty="0" smtClean="0"/>
              <a:t>Select the appropriate chart</a:t>
            </a:r>
          </a:p>
          <a:p>
            <a:pPr marL="457200" indent="-457200">
              <a:spcBef>
                <a:spcPts val="600"/>
              </a:spcBef>
              <a:spcAft>
                <a:spcPts val="600"/>
              </a:spcAft>
              <a:buClr>
                <a:schemeClr val="tx1"/>
              </a:buClr>
              <a:buFont typeface="Arial" panose="020B0604020202020204" pitchFamily="34" charset="0"/>
              <a:buChar char="•"/>
            </a:pPr>
            <a:endParaRPr lang="en-US" sz="2800" dirty="0"/>
          </a:p>
          <a:p>
            <a:pPr marL="457200" indent="-457200">
              <a:spcBef>
                <a:spcPts val="600"/>
              </a:spcBef>
              <a:spcAft>
                <a:spcPts val="600"/>
              </a:spcAft>
              <a:buClr>
                <a:schemeClr val="tx1"/>
              </a:buClr>
              <a:buFont typeface="Arial" panose="020B0604020202020204" pitchFamily="34" charset="0"/>
              <a:buChar char="•"/>
            </a:pPr>
            <a:endParaRPr lang="en-US" sz="2800" dirty="0"/>
          </a:p>
        </p:txBody>
      </p:sp>
    </p:spTree>
    <p:extLst>
      <p:ext uri="{BB962C8B-B14F-4D97-AF65-F5344CB8AC3E}">
        <p14:creationId xmlns:p14="http://schemas.microsoft.com/office/powerpoint/2010/main" val="4072565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950200" cy="738664"/>
          </a:xfrm>
        </p:spPr>
        <p:txBody>
          <a:bodyPr/>
          <a:lstStyle/>
          <a:p>
            <a:r>
              <a:rPr lang="en-US" dirty="0"/>
              <a:t>Calculating Trends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9413824"/>
              </p:ext>
            </p:extLst>
          </p:nvPr>
        </p:nvGraphicFramePr>
        <p:xfrm>
          <a:off x="381000" y="1828800"/>
          <a:ext cx="8965358" cy="496824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20</a:t>
            </a:fld>
            <a:endParaRPr lang="en-US"/>
          </a:p>
        </p:txBody>
      </p:sp>
    </p:spTree>
    <p:extLst>
      <p:ext uri="{BB962C8B-B14F-4D97-AF65-F5344CB8AC3E}">
        <p14:creationId xmlns:p14="http://schemas.microsoft.com/office/powerpoint/2010/main" val="1319921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507313"/>
            <a:ext cx="7950200" cy="738664"/>
          </a:xfrm>
        </p:spPr>
        <p:txBody>
          <a:bodyPr/>
          <a:lstStyle/>
          <a:p>
            <a:r>
              <a:rPr lang="en-US" dirty="0"/>
              <a:t>Key </a:t>
            </a:r>
            <a:r>
              <a:rPr lang="en-US" dirty="0" smtClean="0"/>
              <a:t>Messages</a:t>
            </a:r>
            <a:endParaRPr lang="en-US" dirty="0"/>
          </a:p>
        </p:txBody>
      </p:sp>
      <p:sp>
        <p:nvSpPr>
          <p:cNvPr id="3" name="Content Placeholder 2"/>
          <p:cNvSpPr>
            <a:spLocks noGrp="1"/>
          </p:cNvSpPr>
          <p:nvPr>
            <p:ph idx="1"/>
          </p:nvPr>
        </p:nvSpPr>
        <p:spPr>
          <a:xfrm>
            <a:off x="651933" y="1892675"/>
            <a:ext cx="8610600" cy="4739759"/>
          </a:xfrm>
        </p:spPr>
        <p:txBody>
          <a:bodyPr/>
          <a:lstStyle/>
          <a:p>
            <a:pPr>
              <a:defRPr/>
            </a:pPr>
            <a:r>
              <a:rPr lang="en-US" sz="2800" dirty="0"/>
              <a:t>Purpose of </a:t>
            </a:r>
            <a:r>
              <a:rPr lang="en-US" sz="2800" dirty="0" smtClean="0"/>
              <a:t>analysis: Provide </a:t>
            </a:r>
            <a:r>
              <a:rPr lang="en-US" sz="2800" dirty="0"/>
              <a:t>answers to programmatic questions</a:t>
            </a:r>
          </a:p>
          <a:p>
            <a:pPr marL="380996" lvl="2" indent="-380996">
              <a:defRPr/>
            </a:pPr>
            <a:endParaRPr lang="en-US" sz="2800" dirty="0">
              <a:latin typeface="Century Gothic" charset="0"/>
              <a:ea typeface="Century Gothic" charset="0"/>
              <a:cs typeface="Century Gothic" charset="0"/>
            </a:endParaRPr>
          </a:p>
          <a:p>
            <a:pPr marL="0" lvl="1" indent="-457200">
              <a:defRPr/>
            </a:pPr>
            <a:r>
              <a:rPr lang="en-US" sz="2800" dirty="0">
                <a:latin typeface="Century Gothic" charset="0"/>
                <a:ea typeface="Century Gothic" charset="0"/>
                <a:cs typeface="Century Gothic" charset="0"/>
              </a:rPr>
              <a:t>Descriptive analyses describe the </a:t>
            </a:r>
            <a:r>
              <a:rPr lang="en-US" sz="2800" dirty="0" smtClean="0">
                <a:latin typeface="Century Gothic" charset="0"/>
                <a:ea typeface="Century Gothic" charset="0"/>
                <a:cs typeface="Century Gothic" charset="0"/>
              </a:rPr>
              <a:t>sample or target population.</a:t>
            </a:r>
            <a:endParaRPr lang="en-US" sz="2800" dirty="0">
              <a:latin typeface="Century Gothic" charset="0"/>
              <a:ea typeface="Century Gothic" charset="0"/>
              <a:cs typeface="Century Gothic" charset="0"/>
            </a:endParaRPr>
          </a:p>
          <a:p>
            <a:pPr marL="380996" lvl="2" indent="-380996">
              <a:defRPr/>
            </a:pPr>
            <a:endParaRPr lang="en-US" sz="2800" dirty="0">
              <a:latin typeface="Century Gothic" charset="0"/>
              <a:ea typeface="Century Gothic" charset="0"/>
              <a:cs typeface="Century Gothic" charset="0"/>
            </a:endParaRPr>
          </a:p>
          <a:p>
            <a:pPr marL="0" lvl="1" indent="-457200">
              <a:defRPr/>
            </a:pPr>
            <a:r>
              <a:rPr lang="en-US" sz="2800" dirty="0">
                <a:latin typeface="Century Gothic" charset="0"/>
                <a:ea typeface="Century Gothic" charset="0"/>
                <a:cs typeface="Century Gothic" charset="0"/>
              </a:rPr>
              <a:t>Descriptive analyses do </a:t>
            </a:r>
            <a:r>
              <a:rPr lang="en-US" sz="2800" dirty="0">
                <a:solidFill>
                  <a:schemeClr val="tx2">
                    <a:lumMod val="75000"/>
                  </a:schemeClr>
                </a:solidFill>
                <a:latin typeface="Century Gothic" charset="0"/>
                <a:ea typeface="Century Gothic" charset="0"/>
                <a:cs typeface="Century Gothic" charset="0"/>
              </a:rPr>
              <a:t>not</a:t>
            </a:r>
            <a:r>
              <a:rPr lang="en-US" sz="2800" dirty="0">
                <a:latin typeface="Century Gothic" charset="0"/>
                <a:ea typeface="Century Gothic" charset="0"/>
                <a:cs typeface="Century Gothic" charset="0"/>
              </a:rPr>
              <a:t> define </a:t>
            </a:r>
            <a:r>
              <a:rPr lang="en-US" sz="2800" dirty="0" smtClean="0">
                <a:latin typeface="Century Gothic" charset="0"/>
                <a:ea typeface="Century Gothic" charset="0"/>
                <a:cs typeface="Century Gothic" charset="0"/>
              </a:rPr>
              <a:t>causality. That </a:t>
            </a:r>
            <a:r>
              <a:rPr lang="en-US" sz="2800" dirty="0">
                <a:latin typeface="Century Gothic" charset="0"/>
                <a:ea typeface="Century Gothic" charset="0"/>
                <a:cs typeface="Century Gothic" charset="0"/>
              </a:rPr>
              <a:t>is, they tell you </a:t>
            </a:r>
            <a:r>
              <a:rPr lang="en-US" sz="2800" i="1" dirty="0">
                <a:latin typeface="Century Gothic" charset="0"/>
                <a:ea typeface="Century Gothic" charset="0"/>
                <a:cs typeface="Century Gothic" charset="0"/>
              </a:rPr>
              <a:t>what,</a:t>
            </a:r>
            <a:r>
              <a:rPr lang="en-US" sz="2800" dirty="0">
                <a:latin typeface="Century Gothic" charset="0"/>
                <a:ea typeface="Century Gothic" charset="0"/>
                <a:cs typeface="Century Gothic" charset="0"/>
              </a:rPr>
              <a:t> not </a:t>
            </a:r>
            <a:r>
              <a:rPr lang="en-US" sz="2800" i="1" dirty="0" smtClean="0">
                <a:latin typeface="Century Gothic" charset="0"/>
                <a:ea typeface="Century Gothic" charset="0"/>
                <a:cs typeface="Century Gothic" charset="0"/>
              </a:rPr>
              <a:t>why.</a:t>
            </a:r>
            <a:endParaRPr lang="en-US" sz="2800" i="1" dirty="0">
              <a:latin typeface="Century Gothic" charset="0"/>
              <a:ea typeface="Century Gothic" charset="0"/>
              <a:cs typeface="Century Gothic" charset="0"/>
            </a:endParaRPr>
          </a:p>
          <a:p>
            <a:pPr>
              <a:defRPr/>
            </a:pPr>
            <a:endParaRPr lang="en-US" sz="2800" dirty="0"/>
          </a:p>
          <a:p>
            <a:pPr>
              <a:defRPr/>
            </a:pPr>
            <a:endParaRPr lang="en-US" sz="2800" dirty="0"/>
          </a:p>
          <a:p>
            <a:pPr>
              <a:defRPr/>
            </a:pPr>
            <a:endParaRPr lang="en-US" sz="2800" dirty="0"/>
          </a:p>
        </p:txBody>
      </p:sp>
      <p:sp>
        <p:nvSpPr>
          <p:cNvPr id="2" name="Slide Number Placeholder 1"/>
          <p:cNvSpPr>
            <a:spLocks noGrp="1"/>
          </p:cNvSpPr>
          <p:nvPr>
            <p:ph type="sldNum" sz="quarter" idx="7"/>
          </p:nvPr>
        </p:nvSpPr>
        <p:spPr/>
        <p:txBody>
          <a:bodyPr/>
          <a:lstStyle/>
          <a:p>
            <a:fld id="{B6F15528-21DE-4FAA-801E-634DDDAF4B2B}" type="slidenum">
              <a:rPr lang="en-US" smtClean="0"/>
              <a:t>21</a:t>
            </a:fld>
            <a:endParaRPr lang="en-US"/>
          </a:p>
        </p:txBody>
      </p:sp>
    </p:spTree>
    <p:extLst>
      <p:ext uri="{BB962C8B-B14F-4D97-AF65-F5344CB8AC3E}">
        <p14:creationId xmlns:p14="http://schemas.microsoft.com/office/powerpoint/2010/main" val="4261930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058400" cy="5255261"/>
          </a:xfrm>
          <a:prstGeom prst="rect">
            <a:avLst/>
          </a:prstGeom>
          <a:solidFill>
            <a:srgbClr val="138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a:p>
        </p:txBody>
      </p:sp>
      <p:sp>
        <p:nvSpPr>
          <p:cNvPr id="2" name="Title 1"/>
          <p:cNvSpPr>
            <a:spLocks noGrp="1"/>
          </p:cNvSpPr>
          <p:nvPr>
            <p:ph type="ctrTitle"/>
          </p:nvPr>
        </p:nvSpPr>
        <p:spPr>
          <a:xfrm>
            <a:off x="766645" y="3985458"/>
            <a:ext cx="8549640" cy="677108"/>
          </a:xfrm>
        </p:spPr>
        <p:txBody>
          <a:bodyPr/>
          <a:lstStyle/>
          <a:p>
            <a:pPr algn="ctr"/>
            <a:r>
              <a:rPr lang="en-US" sz="4400" dirty="0" smtClean="0">
                <a:solidFill>
                  <a:schemeClr val="bg1"/>
                </a:solidFill>
                <a:latin typeface="Century Gothic" charset="0"/>
                <a:cs typeface="Century Gothic" charset="0"/>
              </a:rPr>
              <a:t>SELECT </a:t>
            </a:r>
            <a:r>
              <a:rPr lang="en-US" sz="4400" b="0" dirty="0" smtClean="0">
                <a:solidFill>
                  <a:schemeClr val="bg1"/>
                </a:solidFill>
                <a:latin typeface="Century Gothic" charset="0"/>
                <a:cs typeface="Century Gothic" charset="0"/>
              </a:rPr>
              <a:t>THE RIGHT CHART</a:t>
            </a:r>
            <a:endParaRPr lang="en-US" sz="4400" b="0" dirty="0">
              <a:solidFill>
                <a:schemeClr val="bg1"/>
              </a:solidFill>
              <a:latin typeface="Century Gothic" charset="0"/>
              <a:cs typeface="Century Gothic" charset="0"/>
            </a:endParaRPr>
          </a:p>
        </p:txBody>
      </p:sp>
    </p:spTree>
    <p:extLst>
      <p:ext uri="{BB962C8B-B14F-4D97-AF65-F5344CB8AC3E}">
        <p14:creationId xmlns:p14="http://schemas.microsoft.com/office/powerpoint/2010/main" val="652865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50200" cy="738664"/>
          </a:xfrm>
        </p:spPr>
        <p:txBody>
          <a:bodyPr/>
          <a:lstStyle/>
          <a:p>
            <a:r>
              <a:rPr lang="en-US" dirty="0" smtClean="0"/>
              <a:t>Types of Charts</a:t>
            </a:r>
            <a:endParaRPr lang="en-US" dirty="0"/>
          </a:p>
        </p:txBody>
      </p:sp>
      <p:sp>
        <p:nvSpPr>
          <p:cNvPr id="3" name="Content Placeholder 2"/>
          <p:cNvSpPr>
            <a:spLocks noGrp="1"/>
          </p:cNvSpPr>
          <p:nvPr>
            <p:ph idx="1"/>
          </p:nvPr>
        </p:nvSpPr>
        <p:spPr>
          <a:xfrm>
            <a:off x="1115060" y="3510998"/>
            <a:ext cx="7828279" cy="276999"/>
          </a:xfrm>
        </p:spPr>
        <p:txBody>
          <a:bodyPr/>
          <a:lstStyle/>
          <a:p>
            <a:endParaRPr lang="en-US" dirty="0"/>
          </a:p>
        </p:txBody>
      </p:sp>
      <p:pic>
        <p:nvPicPr>
          <p:cNvPr id="35842" name="Picture 2" descr="C:\Users\abarry\Desktop\RHIS October\2016\graphs\data-chart-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813560"/>
            <a:ext cx="8884920" cy="570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121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0058400" cy="5255261"/>
          </a:xfrm>
          <a:prstGeom prst="rect">
            <a:avLst/>
          </a:prstGeom>
          <a:solidFill>
            <a:srgbClr val="138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0"/>
          </a:p>
        </p:txBody>
      </p:sp>
      <p:sp>
        <p:nvSpPr>
          <p:cNvPr id="2" name="Title 1"/>
          <p:cNvSpPr>
            <a:spLocks noGrp="1"/>
          </p:cNvSpPr>
          <p:nvPr>
            <p:ph type="ctrTitle"/>
          </p:nvPr>
        </p:nvSpPr>
        <p:spPr>
          <a:xfrm>
            <a:off x="766645" y="3581400"/>
            <a:ext cx="8549640" cy="1354217"/>
          </a:xfrm>
        </p:spPr>
        <p:txBody>
          <a:bodyPr/>
          <a:lstStyle/>
          <a:p>
            <a:pPr algn="ctr"/>
            <a:r>
              <a:rPr lang="en-US" sz="4400" dirty="0" smtClean="0">
                <a:solidFill>
                  <a:schemeClr val="bg1"/>
                </a:solidFill>
                <a:latin typeface="Century Gothic" charset="0"/>
                <a:cs typeface="Century Gothic" charset="0"/>
              </a:rPr>
              <a:t>5 </a:t>
            </a:r>
            <a:r>
              <a:rPr lang="en-US" sz="4400" smtClean="0">
                <a:solidFill>
                  <a:schemeClr val="bg1"/>
                </a:solidFill>
                <a:latin typeface="Century Gothic" charset="0"/>
                <a:cs typeface="Century Gothic" charset="0"/>
              </a:rPr>
              <a:t>QUESTIONS </a:t>
            </a:r>
            <a:r>
              <a:rPr lang="en-US" sz="4400" b="0" smtClean="0">
                <a:solidFill>
                  <a:schemeClr val="bg1"/>
                </a:solidFill>
                <a:latin typeface="Century Gothic" charset="0"/>
                <a:cs typeface="Century Gothic" charset="0"/>
              </a:rPr>
              <a:t>TO ASK YOURSELF WHEN CHOOSING A CHART</a:t>
            </a:r>
            <a:endParaRPr lang="en-US" sz="4400" b="0" dirty="0">
              <a:solidFill>
                <a:schemeClr val="bg1"/>
              </a:solidFill>
              <a:latin typeface="Century Gothic" charset="0"/>
              <a:cs typeface="Century Gothic" charset="0"/>
            </a:endParaRPr>
          </a:p>
        </p:txBody>
      </p:sp>
    </p:spTree>
    <p:extLst>
      <p:ext uri="{BB962C8B-B14F-4D97-AF65-F5344CB8AC3E}">
        <p14:creationId xmlns:p14="http://schemas.microsoft.com/office/powerpoint/2010/main" val="47795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307538"/>
            <a:ext cx="8318500" cy="1292662"/>
          </a:xfrm>
        </p:spPr>
        <p:txBody>
          <a:bodyPr/>
          <a:lstStyle/>
          <a:p>
            <a:pPr algn="l"/>
            <a:r>
              <a:rPr lang="en-US" dirty="0" smtClean="0"/>
              <a:t>5 </a:t>
            </a:r>
            <a:r>
              <a:rPr lang="en-US" dirty="0"/>
              <a:t>Questions to Ask Yourself </a:t>
            </a:r>
            <a:r>
              <a:rPr lang="en-US"/>
              <a:t>When </a:t>
            </a:r>
            <a:r>
              <a:rPr lang="en-US" smtClean="0"/>
              <a:t/>
            </a:r>
            <a:br>
              <a:rPr lang="en-US" smtClean="0"/>
            </a:br>
            <a:r>
              <a:rPr lang="en-US" smtClean="0"/>
              <a:t>Choosing </a:t>
            </a:r>
            <a:r>
              <a:rPr lang="en-US" dirty="0"/>
              <a:t>a Chart </a:t>
            </a:r>
            <a:br>
              <a:rPr lang="en-US" dirty="0"/>
            </a:br>
            <a:endParaRPr lang="en-US" altLang="en-US" dirty="0"/>
          </a:p>
        </p:txBody>
      </p:sp>
      <p:sp>
        <p:nvSpPr>
          <p:cNvPr id="3" name="Content Placeholder 2"/>
          <p:cNvSpPr>
            <a:spLocks noGrp="1"/>
          </p:cNvSpPr>
          <p:nvPr>
            <p:ph idx="1"/>
          </p:nvPr>
        </p:nvSpPr>
        <p:spPr>
          <a:xfrm>
            <a:off x="609600" y="1905000"/>
            <a:ext cx="9052560" cy="5674360"/>
          </a:xfrm>
        </p:spPr>
        <p:txBody>
          <a:bodyPr rtlCol="0">
            <a:noAutofit/>
          </a:bodyPr>
          <a:lstStyle/>
          <a:p>
            <a:pPr>
              <a:defRPr/>
            </a:pPr>
            <a:r>
              <a:rPr lang="en-US" sz="2800" b="1" dirty="0" smtClean="0"/>
              <a:t>1. Want </a:t>
            </a:r>
            <a:r>
              <a:rPr lang="en-US" sz="2800" b="1" dirty="0"/>
              <a:t>to compare values?</a:t>
            </a:r>
            <a:r>
              <a:rPr lang="en-US" sz="2800" dirty="0"/>
              <a:t/>
            </a:r>
            <a:br>
              <a:rPr lang="en-US" sz="2800" dirty="0"/>
            </a:br>
            <a:r>
              <a:rPr lang="en-US" sz="2800" dirty="0" smtClean="0"/>
              <a:t>Charts </a:t>
            </a:r>
            <a:r>
              <a:rPr lang="en-US" sz="2800" dirty="0"/>
              <a:t>are perfect for comparing one or many value sets, and they can easily show the low and high values in the data sets. </a:t>
            </a:r>
            <a:endParaRPr lang="en-US" sz="2800" dirty="0" smtClean="0"/>
          </a:p>
          <a:p>
            <a:pPr>
              <a:defRPr/>
            </a:pPr>
            <a:endParaRPr lang="en-US" sz="2800" dirty="0" smtClean="0"/>
          </a:p>
          <a:p>
            <a:pPr>
              <a:defRPr/>
            </a:pPr>
            <a:r>
              <a:rPr lang="en-US" sz="2800" dirty="0" smtClean="0"/>
              <a:t>      Use </a:t>
            </a:r>
            <a:r>
              <a:rPr lang="en-US" sz="2800" dirty="0"/>
              <a:t>these </a:t>
            </a:r>
            <a:r>
              <a:rPr lang="en-US" sz="2800" dirty="0" smtClean="0"/>
              <a:t>charts to </a:t>
            </a:r>
            <a:r>
              <a:rPr lang="en-US" sz="2800" dirty="0"/>
              <a:t>show comparisons: </a:t>
            </a:r>
            <a:endParaRPr lang="en-US" sz="2800" dirty="0" smtClean="0"/>
          </a:p>
          <a:p>
            <a:pPr>
              <a:defRPr/>
            </a:pPr>
            <a:r>
              <a:rPr lang="en-US" sz="2800" dirty="0" smtClean="0"/>
              <a:t>		• Column/bar</a:t>
            </a:r>
            <a:br>
              <a:rPr lang="en-US" sz="2800" dirty="0" smtClean="0"/>
            </a:br>
            <a:r>
              <a:rPr lang="en-US" sz="2800" dirty="0" smtClean="0"/>
              <a:t>               </a:t>
            </a:r>
            <a:r>
              <a:rPr lang="en-US" sz="2800" dirty="0"/>
              <a:t>	</a:t>
            </a:r>
            <a:r>
              <a:rPr lang="en-US" sz="2800" dirty="0" smtClean="0"/>
              <a:t>• Circular area </a:t>
            </a:r>
            <a:br>
              <a:rPr lang="en-US" sz="2800" dirty="0" smtClean="0"/>
            </a:br>
            <a:r>
              <a:rPr lang="en-US" sz="2800" dirty="0" smtClean="0"/>
              <a:t>               </a:t>
            </a:r>
            <a:r>
              <a:rPr lang="en-US" sz="2800" dirty="0"/>
              <a:t>	</a:t>
            </a:r>
            <a:r>
              <a:rPr lang="en-US" sz="2800" dirty="0" smtClean="0"/>
              <a:t>• Line </a:t>
            </a:r>
            <a:br>
              <a:rPr lang="en-US" sz="2800" dirty="0" smtClean="0"/>
            </a:br>
            <a:r>
              <a:rPr lang="en-US" sz="2800" dirty="0" smtClean="0"/>
              <a:t>               </a:t>
            </a:r>
            <a:r>
              <a:rPr lang="en-US" sz="2800" dirty="0"/>
              <a:t>	</a:t>
            </a:r>
            <a:r>
              <a:rPr lang="en-US" sz="2800" dirty="0" smtClean="0"/>
              <a:t>• Scatter plot</a:t>
            </a:r>
            <a:br>
              <a:rPr lang="en-US" sz="2800" dirty="0" smtClean="0"/>
            </a:br>
            <a:r>
              <a:rPr lang="en-US" sz="2800" dirty="0" smtClean="0"/>
              <a:t>               </a:t>
            </a:r>
            <a:r>
              <a:rPr lang="en-US" sz="2800" dirty="0"/>
              <a:t>	</a:t>
            </a:r>
            <a:r>
              <a:rPr lang="en-US" sz="2800" dirty="0" smtClean="0"/>
              <a:t>• Bullet</a:t>
            </a:r>
            <a:br>
              <a:rPr lang="en-US" sz="2800" dirty="0" smtClean="0"/>
            </a:br>
            <a:endParaRPr lang="en-US" sz="2800" dirty="0" smtClean="0"/>
          </a:p>
        </p:txBody>
      </p:sp>
    </p:spTree>
    <p:extLst>
      <p:ext uri="{BB962C8B-B14F-4D97-AF65-F5344CB8AC3E}">
        <p14:creationId xmlns:p14="http://schemas.microsoft.com/office/powerpoint/2010/main" val="2619534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304800"/>
            <a:ext cx="7950200" cy="861774"/>
          </a:xfrm>
        </p:spPr>
        <p:txBody>
          <a:bodyPr/>
          <a:lstStyle/>
          <a:p>
            <a:pPr algn="l"/>
            <a:r>
              <a:rPr lang="en-US" dirty="0"/>
              <a:t>5 Questions to Ask Yourself </a:t>
            </a:r>
            <a:r>
              <a:rPr lang="en-US"/>
              <a:t>When </a:t>
            </a:r>
            <a:r>
              <a:rPr lang="en-US" smtClean="0"/>
              <a:t/>
            </a:r>
            <a:br>
              <a:rPr lang="en-US" smtClean="0"/>
            </a:br>
            <a:r>
              <a:rPr lang="en-US" smtClean="0"/>
              <a:t>Choosing </a:t>
            </a:r>
            <a:r>
              <a:rPr lang="en-US" dirty="0"/>
              <a:t>a Chart </a:t>
            </a:r>
            <a:endParaRPr lang="en-US" altLang="en-US" dirty="0" smtClean="0"/>
          </a:p>
        </p:txBody>
      </p:sp>
      <p:sp>
        <p:nvSpPr>
          <p:cNvPr id="3" name="Content Placeholder 2"/>
          <p:cNvSpPr>
            <a:spLocks noGrp="1"/>
          </p:cNvSpPr>
          <p:nvPr>
            <p:ph idx="1"/>
          </p:nvPr>
        </p:nvSpPr>
        <p:spPr>
          <a:xfrm>
            <a:off x="702733" y="1905000"/>
            <a:ext cx="8382000" cy="5562600"/>
          </a:xfrm>
        </p:spPr>
        <p:txBody>
          <a:bodyPr rtlCol="0">
            <a:normAutofit/>
          </a:bodyPr>
          <a:lstStyle/>
          <a:p>
            <a:pPr>
              <a:defRPr/>
            </a:pPr>
            <a:r>
              <a:rPr lang="en-US" sz="2800" b="1" dirty="0" smtClean="0"/>
              <a:t>2. Want to show the composition of something?</a:t>
            </a:r>
            <a:endParaRPr lang="en-US" sz="2800" dirty="0" smtClean="0"/>
          </a:p>
          <a:p>
            <a:pPr>
              <a:defRPr/>
            </a:pPr>
            <a:r>
              <a:rPr lang="en-US" sz="2800" dirty="0" smtClean="0"/>
              <a:t>To show how individual parts make up the whole of something (such as the device used for mobile visitors to your website, or total sales broken down by sales rep) </a:t>
            </a:r>
          </a:p>
          <a:p>
            <a:pPr lvl="1">
              <a:defRPr/>
            </a:pPr>
            <a:endParaRPr lang="en-US" sz="2800" dirty="0" smtClean="0">
              <a:latin typeface="Century Gothic" charset="0"/>
              <a:ea typeface="Century Gothic" charset="0"/>
              <a:cs typeface="Century Gothic" charset="0"/>
            </a:endParaRPr>
          </a:p>
          <a:p>
            <a:pPr lvl="1">
              <a:defRPr/>
            </a:pPr>
            <a:r>
              <a:rPr lang="en-US" sz="2800" dirty="0" smtClean="0">
                <a:latin typeface="Century Gothic" charset="0"/>
                <a:ea typeface="Century Gothic" charset="0"/>
                <a:cs typeface="Century Gothic" charset="0"/>
              </a:rPr>
              <a:t>Use these charts to </a:t>
            </a:r>
            <a:r>
              <a:rPr lang="en-US" sz="2800" dirty="0">
                <a:latin typeface="Century Gothic" charset="0"/>
                <a:ea typeface="Century Gothic" charset="0"/>
                <a:cs typeface="Century Gothic" charset="0"/>
              </a:rPr>
              <a:t>show composition:</a:t>
            </a:r>
            <a:endParaRPr lang="en-US" sz="2800" dirty="0" smtClean="0">
              <a:latin typeface="Century Gothic" charset="0"/>
              <a:ea typeface="Century Gothic" charset="0"/>
              <a:cs typeface="Century Gothic" charset="0"/>
            </a:endParaRPr>
          </a:p>
          <a:p>
            <a:pPr lvl="2">
              <a:defRPr/>
            </a:pP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Pie</a:t>
            </a:r>
          </a:p>
          <a:p>
            <a:pPr lvl="2">
              <a:defRPr/>
            </a:pP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Stacked bar</a:t>
            </a:r>
          </a:p>
          <a:p>
            <a:pPr lvl="2">
              <a:defRPr/>
            </a:pP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Stacked column</a:t>
            </a:r>
          </a:p>
          <a:p>
            <a:pPr lvl="2">
              <a:defRPr/>
            </a:pP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Area</a:t>
            </a:r>
          </a:p>
          <a:p>
            <a:pPr>
              <a:defRPr/>
            </a:pPr>
            <a:endParaRPr lang="en-US" sz="2800" dirty="0" smtClean="0"/>
          </a:p>
        </p:txBody>
      </p:sp>
    </p:spTree>
    <p:extLst>
      <p:ext uri="{BB962C8B-B14F-4D97-AF65-F5344CB8AC3E}">
        <p14:creationId xmlns:p14="http://schemas.microsoft.com/office/powerpoint/2010/main" val="1548683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60400" y="333851"/>
            <a:ext cx="7950200" cy="1723549"/>
          </a:xfrm>
        </p:spPr>
        <p:txBody>
          <a:bodyPr/>
          <a:lstStyle/>
          <a:p>
            <a:pPr algn="l"/>
            <a:r>
              <a:rPr lang="en-US" dirty="0" smtClean="0"/>
              <a:t>5 </a:t>
            </a:r>
            <a:r>
              <a:rPr lang="en-US" dirty="0"/>
              <a:t>Questions to Ask Yourself </a:t>
            </a:r>
            <a:r>
              <a:rPr lang="en-US"/>
              <a:t>When </a:t>
            </a:r>
            <a:r>
              <a:rPr lang="en-US" smtClean="0"/>
              <a:t/>
            </a:r>
            <a:br>
              <a:rPr lang="en-US" smtClean="0"/>
            </a:br>
            <a:r>
              <a:rPr lang="en-US" smtClean="0"/>
              <a:t>Choosing </a:t>
            </a:r>
            <a:r>
              <a:rPr lang="en-US" dirty="0"/>
              <a:t>a Chart </a:t>
            </a:r>
            <a:br>
              <a:rPr lang="en-US" dirty="0"/>
            </a:br>
            <a:r>
              <a:rPr lang="en-US" dirty="0"/>
              <a:t/>
            </a:r>
            <a:br>
              <a:rPr lang="en-US" dirty="0"/>
            </a:br>
            <a:endParaRPr lang="en-US" altLang="en-US" dirty="0"/>
          </a:p>
        </p:txBody>
      </p:sp>
      <p:sp>
        <p:nvSpPr>
          <p:cNvPr id="3" name="Content Placeholder 2"/>
          <p:cNvSpPr>
            <a:spLocks noGrp="1"/>
          </p:cNvSpPr>
          <p:nvPr>
            <p:ph idx="1"/>
          </p:nvPr>
        </p:nvSpPr>
        <p:spPr>
          <a:xfrm>
            <a:off x="609600" y="1828800"/>
            <a:ext cx="8839200" cy="5257800"/>
          </a:xfrm>
        </p:spPr>
        <p:txBody>
          <a:bodyPr rtlCol="0">
            <a:normAutofit/>
          </a:bodyPr>
          <a:lstStyle/>
          <a:p>
            <a:pPr>
              <a:defRPr/>
            </a:pPr>
            <a:r>
              <a:rPr lang="en-US" sz="2800" b="1" dirty="0" smtClean="0"/>
              <a:t>3. Want to understand the distribution of your data?</a:t>
            </a:r>
            <a:endParaRPr lang="en-US" sz="2800" dirty="0" smtClean="0"/>
          </a:p>
          <a:p>
            <a:pPr>
              <a:defRPr/>
            </a:pPr>
            <a:r>
              <a:rPr lang="en-US" sz="2800" dirty="0" smtClean="0"/>
              <a:t>Distribution charts help you to understand outliers, the normal tendency, and the range of information in your values.</a:t>
            </a:r>
          </a:p>
          <a:p>
            <a:pPr lvl="1">
              <a:defRPr/>
            </a:pPr>
            <a:endParaRPr lang="en-US" sz="2800" dirty="0" smtClean="0">
              <a:latin typeface="Century Gothic" charset="0"/>
              <a:ea typeface="Century Gothic" charset="0"/>
              <a:cs typeface="Century Gothic" charset="0"/>
            </a:endParaRPr>
          </a:p>
          <a:p>
            <a:pPr lvl="1">
              <a:defRPr/>
            </a:pPr>
            <a:r>
              <a:rPr lang="en-US" sz="2800" dirty="0" smtClean="0">
                <a:latin typeface="Century Gothic" charset="0"/>
                <a:ea typeface="Century Gothic" charset="0"/>
                <a:cs typeface="Century Gothic" charset="0"/>
              </a:rPr>
              <a:t>Use these charts to show distribution:</a:t>
            </a:r>
          </a:p>
          <a:p>
            <a:pPr lvl="2">
              <a:defRPr/>
            </a:pP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Scatter plot</a:t>
            </a:r>
          </a:p>
          <a:p>
            <a:pPr lvl="2">
              <a:defRPr/>
            </a:pP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Line</a:t>
            </a:r>
          </a:p>
          <a:p>
            <a:pPr lvl="2">
              <a:defRPr/>
            </a:pP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Column</a:t>
            </a:r>
          </a:p>
          <a:p>
            <a:pPr lvl="2">
              <a:defRPr/>
            </a:pP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Bar</a:t>
            </a:r>
          </a:p>
          <a:p>
            <a:pPr>
              <a:defRPr/>
            </a:pPr>
            <a:endParaRPr lang="en-US" sz="2800" dirty="0" smtClean="0"/>
          </a:p>
        </p:txBody>
      </p:sp>
    </p:spTree>
    <p:extLst>
      <p:ext uri="{BB962C8B-B14F-4D97-AF65-F5344CB8AC3E}">
        <p14:creationId xmlns:p14="http://schemas.microsoft.com/office/powerpoint/2010/main" val="2990918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79027" y="333851"/>
            <a:ext cx="9052560" cy="1723549"/>
          </a:xfrm>
        </p:spPr>
        <p:txBody>
          <a:bodyPr/>
          <a:lstStyle/>
          <a:p>
            <a:pPr algn="l"/>
            <a:r>
              <a:rPr lang="en-US" b="1" dirty="0" smtClean="0"/>
              <a:t>5</a:t>
            </a:r>
            <a:r>
              <a:rPr lang="en-US" dirty="0" smtClean="0"/>
              <a:t> </a:t>
            </a:r>
            <a:r>
              <a:rPr lang="en-US" dirty="0"/>
              <a:t>Questions to Ask Yourself </a:t>
            </a:r>
            <a:r>
              <a:rPr lang="en-US" dirty="0" smtClean="0"/>
              <a:t>When </a:t>
            </a:r>
            <a:br>
              <a:rPr lang="en-US" dirty="0" smtClean="0"/>
            </a:br>
            <a:r>
              <a:rPr lang="en-US" dirty="0" smtClean="0"/>
              <a:t>Choosing </a:t>
            </a:r>
            <a:r>
              <a:rPr lang="en-US" dirty="0"/>
              <a:t>a </a:t>
            </a:r>
            <a:r>
              <a:rPr lang="en-US" dirty="0" smtClean="0"/>
              <a:t>Chart</a:t>
            </a:r>
            <a:r>
              <a:rPr lang="en-US" dirty="0"/>
              <a:t/>
            </a:r>
            <a:br>
              <a:rPr lang="en-US" dirty="0"/>
            </a:br>
            <a:r>
              <a:rPr lang="en-US" dirty="0"/>
              <a:t/>
            </a:r>
            <a:br>
              <a:rPr lang="en-US" dirty="0"/>
            </a:br>
            <a:endParaRPr lang="en-US" altLang="en-US" dirty="0"/>
          </a:p>
        </p:txBody>
      </p:sp>
      <p:sp>
        <p:nvSpPr>
          <p:cNvPr id="3" name="Content Placeholder 2"/>
          <p:cNvSpPr>
            <a:spLocks noGrp="1"/>
          </p:cNvSpPr>
          <p:nvPr>
            <p:ph idx="1"/>
          </p:nvPr>
        </p:nvSpPr>
        <p:spPr>
          <a:xfrm>
            <a:off x="670560" y="1905000"/>
            <a:ext cx="8778240" cy="5276745"/>
          </a:xfrm>
        </p:spPr>
        <p:txBody>
          <a:bodyPr rtlCol="0">
            <a:normAutofit/>
          </a:bodyPr>
          <a:lstStyle/>
          <a:p>
            <a:pPr>
              <a:defRPr/>
            </a:pPr>
            <a:r>
              <a:rPr lang="en-US" sz="2800" b="1" dirty="0" smtClean="0"/>
              <a:t>4. Interested in analyzing trends in your data set?</a:t>
            </a:r>
            <a:endParaRPr lang="en-US" sz="2800" dirty="0" smtClean="0"/>
          </a:p>
          <a:p>
            <a:pPr>
              <a:defRPr/>
            </a:pPr>
            <a:r>
              <a:rPr lang="en-US" sz="2800" dirty="0" smtClean="0"/>
              <a:t>If you want more information about how a data set performed during a specific period, there are specific chart types that do this extremely well.</a:t>
            </a:r>
          </a:p>
          <a:p>
            <a:pPr lvl="1">
              <a:defRPr/>
            </a:pPr>
            <a:endParaRPr lang="en-US" sz="2800" dirty="0" smtClean="0">
              <a:latin typeface="Century Gothic" charset="0"/>
              <a:ea typeface="Century Gothic" charset="0"/>
              <a:cs typeface="Century Gothic" charset="0"/>
            </a:endParaRPr>
          </a:p>
          <a:p>
            <a:pPr lvl="1">
              <a:defRPr/>
            </a:pPr>
            <a:r>
              <a:rPr lang="en-US" sz="2800" dirty="0" smtClean="0">
                <a:latin typeface="Century Gothic" charset="0"/>
                <a:ea typeface="Century Gothic" charset="0"/>
                <a:cs typeface="Century Gothic" charset="0"/>
              </a:rPr>
              <a:t>Use these charts to analyze trends:</a:t>
            </a:r>
          </a:p>
          <a:p>
            <a:pPr lvl="2">
              <a:defRPr/>
            </a:pP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Line</a:t>
            </a:r>
          </a:p>
          <a:p>
            <a:pPr lvl="2">
              <a:defRPr/>
            </a:pP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Dual-axis line</a:t>
            </a:r>
          </a:p>
          <a:p>
            <a:pPr lvl="2">
              <a:defRPr/>
            </a:pP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Column</a:t>
            </a:r>
          </a:p>
          <a:p>
            <a:pPr>
              <a:defRPr/>
            </a:pPr>
            <a:endParaRPr lang="en-US" sz="2800" dirty="0" smtClean="0"/>
          </a:p>
        </p:txBody>
      </p:sp>
    </p:spTree>
    <p:extLst>
      <p:ext uri="{BB962C8B-B14F-4D97-AF65-F5344CB8AC3E}">
        <p14:creationId xmlns:p14="http://schemas.microsoft.com/office/powerpoint/2010/main" val="3916685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304800"/>
            <a:ext cx="7950200" cy="1723549"/>
          </a:xfrm>
        </p:spPr>
        <p:txBody>
          <a:bodyPr/>
          <a:lstStyle/>
          <a:p>
            <a:pPr algn="l"/>
            <a:r>
              <a:rPr lang="en-US" dirty="0" smtClean="0"/>
              <a:t>5 </a:t>
            </a:r>
            <a:r>
              <a:rPr lang="en-US" dirty="0"/>
              <a:t>Questions to Ask Yourself When </a:t>
            </a:r>
            <a:r>
              <a:rPr lang="en-US" dirty="0" smtClean="0"/>
              <a:t/>
            </a:r>
            <a:br>
              <a:rPr lang="en-US" dirty="0" smtClean="0"/>
            </a:br>
            <a:r>
              <a:rPr lang="en-US" dirty="0" smtClean="0"/>
              <a:t>Choosing </a:t>
            </a:r>
            <a:r>
              <a:rPr lang="en-US" dirty="0"/>
              <a:t>a Chart </a:t>
            </a:r>
            <a:br>
              <a:rPr lang="en-US" dirty="0"/>
            </a:br>
            <a:r>
              <a:rPr lang="en-US" dirty="0"/>
              <a:t/>
            </a:r>
            <a:br>
              <a:rPr lang="en-US" dirty="0"/>
            </a:br>
            <a:endParaRPr lang="en-US" altLang="en-US" dirty="0"/>
          </a:p>
        </p:txBody>
      </p:sp>
      <p:sp>
        <p:nvSpPr>
          <p:cNvPr id="3" name="Content Placeholder 2"/>
          <p:cNvSpPr>
            <a:spLocks noGrp="1"/>
          </p:cNvSpPr>
          <p:nvPr>
            <p:ph idx="1"/>
          </p:nvPr>
        </p:nvSpPr>
        <p:spPr>
          <a:xfrm>
            <a:off x="685800" y="1905000"/>
            <a:ext cx="9052560" cy="6096000"/>
          </a:xfrm>
        </p:spPr>
        <p:txBody>
          <a:bodyPr rtlCol="0">
            <a:noAutofit/>
          </a:bodyPr>
          <a:lstStyle/>
          <a:p>
            <a:pPr>
              <a:defRPr/>
            </a:pPr>
            <a:r>
              <a:rPr lang="en-US" sz="2800" b="1" dirty="0" smtClean="0"/>
              <a:t>5. Want to better understand the relationships among value sets?</a:t>
            </a:r>
            <a:endParaRPr lang="en-US" sz="2800" dirty="0" smtClean="0"/>
          </a:p>
          <a:p>
            <a:pPr>
              <a:defRPr/>
            </a:pPr>
            <a:r>
              <a:rPr lang="en-US" sz="2800" dirty="0" smtClean="0"/>
              <a:t>Relationship charts are designed to show how one variable relates to one or many different variables. You could show how something positively affects (or has no effect, or negatively affects) another variable. </a:t>
            </a:r>
          </a:p>
          <a:p>
            <a:pPr lvl="1">
              <a:defRPr/>
            </a:pPr>
            <a:endParaRPr lang="en-US" sz="2800" dirty="0" smtClean="0">
              <a:latin typeface="Century Gothic" charset="0"/>
              <a:ea typeface="Century Gothic" charset="0"/>
              <a:cs typeface="Century Gothic" charset="0"/>
            </a:endParaRPr>
          </a:p>
          <a:p>
            <a:pPr lvl="1">
              <a:defRPr/>
            </a:pPr>
            <a:r>
              <a:rPr lang="en-US" sz="2800" dirty="0" smtClean="0">
                <a:latin typeface="Century Gothic" charset="0"/>
                <a:ea typeface="Century Gothic" charset="0"/>
                <a:cs typeface="Century Gothic" charset="0"/>
              </a:rPr>
              <a:t>Use these charts to show relationships:</a:t>
            </a:r>
          </a:p>
          <a:p>
            <a:pPr lvl="2">
              <a:defRPr/>
            </a:pP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Scatter plot</a:t>
            </a:r>
          </a:p>
          <a:p>
            <a:pPr lvl="2">
              <a:defRPr/>
            </a:pP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Bubble</a:t>
            </a:r>
          </a:p>
          <a:p>
            <a:pPr lvl="2">
              <a:defRPr/>
            </a:pPr>
            <a:r>
              <a:rPr lang="en-US" sz="2800" dirty="0">
                <a:latin typeface="Century Gothic" charset="0"/>
                <a:ea typeface="Century Gothic" charset="0"/>
                <a:cs typeface="Century Gothic" charset="0"/>
              </a:rPr>
              <a:t>• </a:t>
            </a:r>
            <a:r>
              <a:rPr lang="en-US" sz="2800" dirty="0" smtClean="0">
                <a:latin typeface="Century Gothic" charset="0"/>
                <a:ea typeface="Century Gothic" charset="0"/>
                <a:cs typeface="Century Gothic" charset="0"/>
              </a:rPr>
              <a:t>Line</a:t>
            </a:r>
          </a:p>
          <a:p>
            <a:pPr>
              <a:defRPr/>
            </a:pPr>
            <a:endParaRPr lang="en-US" sz="2800" dirty="0" smtClean="0"/>
          </a:p>
        </p:txBody>
      </p:sp>
    </p:spTree>
    <p:extLst>
      <p:ext uri="{BB962C8B-B14F-4D97-AF65-F5344CB8AC3E}">
        <p14:creationId xmlns:p14="http://schemas.microsoft.com/office/powerpoint/2010/main" val="3904043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533400"/>
            <a:ext cx="7950200" cy="430887"/>
          </a:xfrm>
        </p:spPr>
        <p:txBody>
          <a:bodyPr/>
          <a:lstStyle/>
          <a:p>
            <a:r>
              <a:rPr lang="en-US" dirty="0" smtClean="0"/>
              <a:t>Session 1: Topics Covered   </a:t>
            </a:r>
            <a:endParaRPr lang="en-US" dirty="0"/>
          </a:p>
        </p:txBody>
      </p:sp>
      <p:sp>
        <p:nvSpPr>
          <p:cNvPr id="6" name="Text Placeholder 2"/>
          <p:cNvSpPr>
            <a:spLocks noGrp="1"/>
          </p:cNvSpPr>
          <p:nvPr>
            <p:ph type="body" idx="1"/>
          </p:nvPr>
        </p:nvSpPr>
        <p:spPr>
          <a:xfrm>
            <a:off x="584200" y="1905000"/>
            <a:ext cx="8839199" cy="3693319"/>
          </a:xfrm>
        </p:spPr>
        <p:txBody>
          <a:bodyPr/>
          <a:lstStyle/>
          <a:p>
            <a:pPr>
              <a:spcBef>
                <a:spcPts val="600"/>
              </a:spcBef>
              <a:spcAft>
                <a:spcPts val="600"/>
              </a:spcAft>
              <a:buClr>
                <a:schemeClr val="tx1"/>
              </a:buClr>
            </a:pPr>
            <a:r>
              <a:rPr lang="en-GB" sz="2800" b="1" dirty="0" smtClean="0"/>
              <a:t>Topics Covered</a:t>
            </a:r>
          </a:p>
          <a:p>
            <a:pPr marL="342900" lvl="0" indent="-342900">
              <a:spcBef>
                <a:spcPts val="600"/>
              </a:spcBef>
              <a:spcAft>
                <a:spcPts val="600"/>
              </a:spcAft>
              <a:buFont typeface="Arial" panose="020B0604020202020204" pitchFamily="34" charset="0"/>
              <a:buChar char="•"/>
            </a:pPr>
            <a:r>
              <a:rPr lang="en-US" sz="2400" dirty="0">
                <a:latin typeface="Century Gothic" panose="020B0502020202020204" pitchFamily="34" charset="0"/>
              </a:rPr>
              <a:t>Descriptive </a:t>
            </a:r>
            <a:r>
              <a:rPr lang="en-US" sz="2400" dirty="0" smtClean="0">
                <a:latin typeface="Century Gothic" panose="020B0502020202020204" pitchFamily="34" charset="0"/>
              </a:rPr>
              <a:t>analysis</a:t>
            </a:r>
            <a:endParaRPr lang="en-US" sz="2400" dirty="0">
              <a:latin typeface="Century Gothic" panose="020B0502020202020204" pitchFamily="34" charset="0"/>
            </a:endParaRPr>
          </a:p>
          <a:p>
            <a:pPr marL="800100" lvl="1" indent="-342900">
              <a:spcBef>
                <a:spcPts val="600"/>
              </a:spcBef>
              <a:spcAft>
                <a:spcPts val="600"/>
              </a:spcAft>
              <a:buFont typeface="Courier New" panose="02070309020205020404" pitchFamily="49" charset="0"/>
              <a:buChar char="o"/>
            </a:pPr>
            <a:r>
              <a:rPr lang="en-US" sz="2400" dirty="0">
                <a:latin typeface="Century Gothic" panose="020B0502020202020204" pitchFamily="34" charset="0"/>
              </a:rPr>
              <a:t>Ratio, proportion, percentage, and rate</a:t>
            </a:r>
          </a:p>
          <a:p>
            <a:pPr marL="800100" lvl="1" indent="-342900">
              <a:spcBef>
                <a:spcPts val="600"/>
              </a:spcBef>
              <a:spcAft>
                <a:spcPts val="600"/>
              </a:spcAft>
              <a:buFont typeface="Courier New" panose="02070309020205020404" pitchFamily="49" charset="0"/>
              <a:buChar char="o"/>
            </a:pPr>
            <a:r>
              <a:rPr lang="en-US" sz="2400" dirty="0">
                <a:latin typeface="Century Gothic" panose="020B0502020202020204" pitchFamily="34" charset="0"/>
              </a:rPr>
              <a:t>Median, mean, and trend</a:t>
            </a:r>
          </a:p>
          <a:p>
            <a:pPr marL="342900" lvl="0" indent="-342900">
              <a:spcBef>
                <a:spcPts val="600"/>
              </a:spcBef>
              <a:spcAft>
                <a:spcPts val="600"/>
              </a:spcAft>
              <a:buFont typeface="Arial" panose="020B0604020202020204" pitchFamily="34" charset="0"/>
              <a:buChar char="•"/>
            </a:pPr>
            <a:r>
              <a:rPr lang="en-US" sz="2400" dirty="0">
                <a:latin typeface="Century Gothic" panose="020B0502020202020204" pitchFamily="34" charset="0"/>
              </a:rPr>
              <a:t>Selection of the appropriate chart   </a:t>
            </a:r>
          </a:p>
          <a:p>
            <a:pPr marL="457200" indent="-457200">
              <a:spcBef>
                <a:spcPts val="600"/>
              </a:spcBef>
              <a:spcAft>
                <a:spcPts val="600"/>
              </a:spcAft>
              <a:buClr>
                <a:schemeClr val="tx1"/>
              </a:buClr>
              <a:buFont typeface="Arial" panose="020B0604020202020204" pitchFamily="34" charset="0"/>
              <a:buChar char="•"/>
            </a:pPr>
            <a:endParaRPr lang="en-US" sz="2800" dirty="0"/>
          </a:p>
          <a:p>
            <a:pPr marL="457200" indent="-457200">
              <a:spcBef>
                <a:spcPts val="600"/>
              </a:spcBef>
              <a:spcAft>
                <a:spcPts val="600"/>
              </a:spcAft>
              <a:buClr>
                <a:schemeClr val="tx1"/>
              </a:buClr>
              <a:buFont typeface="Arial" panose="020B0604020202020204" pitchFamily="34" charset="0"/>
              <a:buChar char="•"/>
            </a:pPr>
            <a:endParaRPr lang="en-US" sz="2800" dirty="0"/>
          </a:p>
        </p:txBody>
      </p:sp>
    </p:spTree>
    <p:extLst>
      <p:ext uri="{BB962C8B-B14F-4D97-AF65-F5344CB8AC3E}">
        <p14:creationId xmlns:p14="http://schemas.microsoft.com/office/powerpoint/2010/main" val="4057540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97972"/>
            <a:ext cx="9052560" cy="984144"/>
          </a:xfrm>
        </p:spPr>
        <p:txBody>
          <a:bodyPr rtlCol="0">
            <a:noAutofit/>
          </a:bodyPr>
          <a:lstStyle/>
          <a:p>
            <a:pPr algn="l">
              <a:defRPr/>
            </a:pPr>
            <a:r>
              <a:rPr lang="en-US" sz="2800" dirty="0" smtClean="0">
                <a:solidFill>
                  <a:schemeClr val="bg1"/>
                </a:solidFill>
                <a:latin typeface="Century Gothic" charset="0"/>
                <a:cs typeface="Century Gothic" charset="0"/>
              </a:rPr>
              <a:t>Examples of Charts to Choose </a:t>
            </a:r>
            <a:br>
              <a:rPr lang="en-US" sz="2800" dirty="0" smtClean="0">
                <a:solidFill>
                  <a:schemeClr val="bg1"/>
                </a:solidFill>
                <a:latin typeface="Century Gothic" charset="0"/>
                <a:cs typeface="Century Gothic" charset="0"/>
              </a:rPr>
            </a:br>
            <a:r>
              <a:rPr lang="en-US" sz="2800" dirty="0" smtClean="0">
                <a:solidFill>
                  <a:schemeClr val="bg1"/>
                </a:solidFill>
                <a:latin typeface="Century Gothic" charset="0"/>
                <a:cs typeface="Century Gothic" charset="0"/>
              </a:rPr>
              <a:t>When Analyzing Data</a:t>
            </a:r>
            <a:br>
              <a:rPr lang="en-US" sz="2800" dirty="0" smtClean="0">
                <a:solidFill>
                  <a:schemeClr val="bg1"/>
                </a:solidFill>
                <a:latin typeface="Century Gothic" charset="0"/>
                <a:cs typeface="Century Gothic" charset="0"/>
              </a:rPr>
            </a:br>
            <a:endParaRPr lang="en-US" sz="2800" dirty="0" smtClean="0">
              <a:solidFill>
                <a:schemeClr val="bg1"/>
              </a:solidFill>
              <a:latin typeface="Century Gothic" charset="0"/>
              <a:cs typeface="Century Gothic" charset="0"/>
            </a:endParaRPr>
          </a:p>
        </p:txBody>
      </p:sp>
      <p:sp>
        <p:nvSpPr>
          <p:cNvPr id="3" name="Text Placeholder 2"/>
          <p:cNvSpPr>
            <a:spLocks noGrp="1"/>
          </p:cNvSpPr>
          <p:nvPr>
            <p:ph type="body" idx="1"/>
          </p:nvPr>
        </p:nvSpPr>
        <p:spPr>
          <a:xfrm>
            <a:off x="685800" y="2438400"/>
            <a:ext cx="4444207" cy="415498"/>
          </a:xfrm>
        </p:spPr>
        <p:txBody>
          <a:bodyPr rtlCol="0">
            <a:noAutofit/>
          </a:bodyPr>
          <a:lstStyle/>
          <a:p>
            <a:pPr>
              <a:defRPr/>
            </a:pPr>
            <a:endParaRPr lang="en-US" sz="2800" dirty="0" smtClean="0"/>
          </a:p>
          <a:p>
            <a:pPr>
              <a:defRPr/>
            </a:pPr>
            <a:endParaRPr lang="en-US" sz="2800" dirty="0" smtClean="0"/>
          </a:p>
          <a:p>
            <a:pPr>
              <a:defRPr/>
            </a:pPr>
            <a:r>
              <a:rPr lang="en-US" sz="2800" dirty="0" smtClean="0"/>
              <a:t>Column</a:t>
            </a:r>
            <a:endParaRPr lang="en-US" sz="2800" dirty="0"/>
          </a:p>
          <a:p>
            <a:pPr>
              <a:defRPr/>
            </a:pPr>
            <a:endParaRPr lang="en-US" sz="2800" dirty="0" smtClean="0"/>
          </a:p>
        </p:txBody>
      </p:sp>
      <p:sp>
        <p:nvSpPr>
          <p:cNvPr id="9220" name="Content Placeholder 3"/>
          <p:cNvSpPr>
            <a:spLocks noGrp="1"/>
          </p:cNvSpPr>
          <p:nvPr>
            <p:ph sz="half" idx="2"/>
          </p:nvPr>
        </p:nvSpPr>
        <p:spPr>
          <a:xfrm>
            <a:off x="685802" y="2623225"/>
            <a:ext cx="3131818" cy="4293483"/>
          </a:xfrm>
        </p:spPr>
        <p:txBody>
          <a:bodyPr/>
          <a:lstStyle/>
          <a:p>
            <a:pPr marL="457200" indent="-457200">
              <a:spcAft>
                <a:spcPts val="1800"/>
              </a:spcAft>
              <a:buFont typeface="Arial" charset="0"/>
              <a:buChar char="•"/>
            </a:pPr>
            <a:r>
              <a:rPr lang="en-US" altLang="en-US" sz="2600" dirty="0" smtClean="0"/>
              <a:t>To show a comparison among different items </a:t>
            </a:r>
          </a:p>
          <a:p>
            <a:pPr marL="457200" indent="-457200">
              <a:spcAft>
                <a:spcPts val="1800"/>
              </a:spcAft>
              <a:buFont typeface="Arial" charset="0"/>
              <a:buChar char="•"/>
            </a:pPr>
            <a:r>
              <a:rPr lang="en-US" altLang="en-US" sz="2600" dirty="0" smtClean="0"/>
              <a:t>To show a comparison of items over time </a:t>
            </a:r>
          </a:p>
          <a:p>
            <a:pPr>
              <a:spcAft>
                <a:spcPts val="1800"/>
              </a:spcAft>
            </a:pPr>
            <a:endParaRPr lang="en-US" altLang="en-US" sz="2600" i="1" dirty="0" smtClean="0"/>
          </a:p>
          <a:p>
            <a:pPr>
              <a:spcAft>
                <a:spcPts val="1800"/>
              </a:spcAft>
            </a:pPr>
            <a:endParaRPr lang="en-US" altLang="en-US" sz="2600" dirty="0" smtClean="0"/>
          </a:p>
        </p:txBody>
      </p:sp>
      <p:sp>
        <p:nvSpPr>
          <p:cNvPr id="9221" name="Text Placeholder 4"/>
          <p:cNvSpPr>
            <a:spLocks noGrp="1"/>
          </p:cNvSpPr>
          <p:nvPr>
            <p:ph type="body" sz="quarter" idx="3"/>
          </p:nvPr>
        </p:nvSpPr>
        <p:spPr>
          <a:xfrm>
            <a:off x="4267200" y="1524000"/>
            <a:ext cx="5343366" cy="830997"/>
          </a:xfrm>
        </p:spPr>
        <p:txBody>
          <a:bodyPr/>
          <a:lstStyle/>
          <a:p>
            <a:pPr algn="ctr"/>
            <a:r>
              <a:rPr lang="en-US" altLang="en-US" dirty="0" smtClean="0"/>
              <a:t>% of HIV-positive women per region</a:t>
            </a:r>
          </a:p>
        </p:txBody>
      </p:sp>
      <p:pic>
        <p:nvPicPr>
          <p:cNvPr id="9224" name="Picture 8"/>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r="34462"/>
          <a:stretch/>
        </p:blipFill>
        <p:spPr bwMode="auto">
          <a:xfrm>
            <a:off x="4114800" y="2590800"/>
            <a:ext cx="3767773" cy="3101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660" y="6858000"/>
            <a:ext cx="7292340" cy="66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65538" t="17199" b="28748"/>
          <a:stretch/>
        </p:blipFill>
        <p:spPr bwMode="auto">
          <a:xfrm>
            <a:off x="7943850" y="3303294"/>
            <a:ext cx="1981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760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 y="304800"/>
            <a:ext cx="9052560" cy="738664"/>
          </a:xfrm>
        </p:spPr>
        <p:txBody>
          <a:bodyPr rtlCol="0">
            <a:noAutofit/>
          </a:bodyPr>
          <a:lstStyle/>
          <a:p>
            <a:pPr algn="l">
              <a:defRPr/>
            </a:pPr>
            <a:r>
              <a:rPr lang="en-US" sz="2800" dirty="0" smtClean="0">
                <a:solidFill>
                  <a:schemeClr val="bg1"/>
                </a:solidFill>
                <a:latin typeface="Century Gothic" charset="0"/>
                <a:cs typeface="Century Gothic" charset="0"/>
              </a:rPr>
              <a:t> Examples </a:t>
            </a:r>
            <a:r>
              <a:rPr lang="en-US" sz="2800" dirty="0">
                <a:solidFill>
                  <a:schemeClr val="bg1"/>
                </a:solidFill>
                <a:latin typeface="Century Gothic" charset="0"/>
                <a:cs typeface="Century Gothic" charset="0"/>
              </a:rPr>
              <a:t>of </a:t>
            </a:r>
            <a:r>
              <a:rPr lang="en-US" sz="2800" dirty="0" smtClean="0">
                <a:solidFill>
                  <a:schemeClr val="bg1"/>
                </a:solidFill>
                <a:latin typeface="Century Gothic" charset="0"/>
                <a:cs typeface="Century Gothic" charset="0"/>
              </a:rPr>
              <a:t>Charts to Choose</a:t>
            </a:r>
            <a:br>
              <a:rPr lang="en-US" sz="2800" dirty="0" smtClean="0">
                <a:solidFill>
                  <a:schemeClr val="bg1"/>
                </a:solidFill>
                <a:latin typeface="Century Gothic" charset="0"/>
                <a:cs typeface="Century Gothic" charset="0"/>
              </a:rPr>
            </a:br>
            <a:r>
              <a:rPr lang="en-US" sz="2800" dirty="0" smtClean="0">
                <a:solidFill>
                  <a:schemeClr val="bg1"/>
                </a:solidFill>
                <a:latin typeface="Century Gothic" charset="0"/>
                <a:cs typeface="Century Gothic" charset="0"/>
              </a:rPr>
              <a:t> When Analyzing Data</a:t>
            </a:r>
          </a:p>
        </p:txBody>
      </p:sp>
      <p:sp>
        <p:nvSpPr>
          <p:cNvPr id="3" name="Text Placeholder 2"/>
          <p:cNvSpPr>
            <a:spLocks noGrp="1"/>
          </p:cNvSpPr>
          <p:nvPr>
            <p:ph type="body" idx="1"/>
          </p:nvPr>
        </p:nvSpPr>
        <p:spPr>
          <a:xfrm>
            <a:off x="677280" y="2133600"/>
            <a:ext cx="4444207" cy="725065"/>
          </a:xfrm>
        </p:spPr>
        <p:txBody>
          <a:bodyPr rtlCol="0">
            <a:noAutofit/>
          </a:bodyPr>
          <a:lstStyle/>
          <a:p>
            <a:pPr>
              <a:defRPr/>
            </a:pPr>
            <a:endParaRPr lang="en-US" sz="2800" dirty="0" smtClean="0"/>
          </a:p>
          <a:p>
            <a:pPr>
              <a:defRPr/>
            </a:pPr>
            <a:endParaRPr lang="en-US" sz="2800" dirty="0" smtClean="0"/>
          </a:p>
          <a:p>
            <a:pPr>
              <a:defRPr/>
            </a:pPr>
            <a:r>
              <a:rPr lang="en-US" sz="2800" dirty="0" smtClean="0"/>
              <a:t>Bar</a:t>
            </a:r>
            <a:endParaRPr lang="en-US" sz="2800" dirty="0"/>
          </a:p>
          <a:p>
            <a:pPr>
              <a:defRPr/>
            </a:pPr>
            <a:endParaRPr lang="en-US" sz="2800" dirty="0" smtClean="0"/>
          </a:p>
        </p:txBody>
      </p:sp>
      <p:sp>
        <p:nvSpPr>
          <p:cNvPr id="10244" name="Content Placeholder 3"/>
          <p:cNvSpPr>
            <a:spLocks noGrp="1"/>
          </p:cNvSpPr>
          <p:nvPr>
            <p:ph sz="half" idx="2"/>
          </p:nvPr>
        </p:nvSpPr>
        <p:spPr>
          <a:xfrm>
            <a:off x="702680" y="2698540"/>
            <a:ext cx="3611880" cy="3831818"/>
          </a:xfrm>
        </p:spPr>
        <p:txBody>
          <a:bodyPr/>
          <a:lstStyle/>
          <a:p>
            <a:pPr marL="457200" indent="-457200">
              <a:spcAft>
                <a:spcPts val="1800"/>
              </a:spcAft>
              <a:buFont typeface="Arial" panose="020B0604020202020204" pitchFamily="34" charset="0"/>
              <a:buChar char="•"/>
            </a:pPr>
            <a:r>
              <a:rPr lang="en-US" altLang="en-US" sz="2600" dirty="0" smtClean="0"/>
              <a:t>Should be used to avoid clutter when one data label is long or if you have more than 10 items to compare</a:t>
            </a:r>
          </a:p>
          <a:p>
            <a:pPr marL="457200" indent="-457200">
              <a:spcAft>
                <a:spcPts val="1800"/>
              </a:spcAft>
              <a:buFont typeface="Arial" panose="020B0604020202020204" pitchFamily="34" charset="0"/>
              <a:buChar char="•"/>
            </a:pPr>
            <a:r>
              <a:rPr lang="en-US" altLang="en-US" sz="2600" dirty="0" smtClean="0"/>
              <a:t>Can also be used to display negative numbers</a:t>
            </a:r>
          </a:p>
        </p:txBody>
      </p:sp>
      <p:sp>
        <p:nvSpPr>
          <p:cNvPr id="10245" name="Text Placeholder 4"/>
          <p:cNvSpPr>
            <a:spLocks noGrp="1"/>
          </p:cNvSpPr>
          <p:nvPr>
            <p:ph type="body" sz="quarter" idx="3"/>
          </p:nvPr>
        </p:nvSpPr>
        <p:spPr>
          <a:xfrm>
            <a:off x="5146887" y="1970896"/>
            <a:ext cx="4445953" cy="861774"/>
          </a:xfrm>
        </p:spPr>
        <p:txBody>
          <a:bodyPr/>
          <a:lstStyle/>
          <a:p>
            <a:pPr algn="ctr"/>
            <a:r>
              <a:rPr lang="en-US" altLang="en-US" sz="2800" dirty="0" smtClean="0"/>
              <a:t>Enrollment of HIV clients in ART in 3 regions</a:t>
            </a:r>
          </a:p>
        </p:txBody>
      </p:sp>
      <p:pic>
        <p:nvPicPr>
          <p:cNvPr id="10247" name="Picture 7"/>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l="1543" t="2969" r="16951" b="3181"/>
          <a:stretch/>
        </p:blipFill>
        <p:spPr bwMode="auto">
          <a:xfrm>
            <a:off x="5094979" y="3048000"/>
            <a:ext cx="4565488" cy="3270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83645" t="35268" r="1881" b="36077"/>
          <a:stretch/>
        </p:blipFill>
        <p:spPr bwMode="auto">
          <a:xfrm>
            <a:off x="5313091" y="6391892"/>
            <a:ext cx="935309" cy="115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221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7393" y="1979480"/>
            <a:ext cx="4444207" cy="725065"/>
          </a:xfrm>
        </p:spPr>
        <p:txBody>
          <a:bodyPr rtlCol="0">
            <a:noAutofit/>
          </a:bodyPr>
          <a:lstStyle/>
          <a:p>
            <a:pPr>
              <a:defRPr/>
            </a:pPr>
            <a:endParaRPr lang="en-US" sz="2800" dirty="0" smtClean="0"/>
          </a:p>
          <a:p>
            <a:pPr>
              <a:defRPr/>
            </a:pPr>
            <a:endParaRPr lang="en-US" sz="2800" dirty="0"/>
          </a:p>
          <a:p>
            <a:pPr>
              <a:defRPr/>
            </a:pPr>
            <a:r>
              <a:rPr lang="en-US" sz="2800" dirty="0" smtClean="0"/>
              <a:t>Line</a:t>
            </a:r>
            <a:endParaRPr lang="en-US" sz="2800" dirty="0"/>
          </a:p>
          <a:p>
            <a:pPr>
              <a:defRPr/>
            </a:pPr>
            <a:endParaRPr lang="en-US" sz="2800" dirty="0" smtClean="0"/>
          </a:p>
        </p:txBody>
      </p:sp>
      <p:sp>
        <p:nvSpPr>
          <p:cNvPr id="11268" name="Content Placeholder 3"/>
          <p:cNvSpPr>
            <a:spLocks noGrp="1"/>
          </p:cNvSpPr>
          <p:nvPr>
            <p:ph sz="half" idx="2"/>
          </p:nvPr>
        </p:nvSpPr>
        <p:spPr>
          <a:xfrm>
            <a:off x="737393" y="2539934"/>
            <a:ext cx="3606007" cy="4462760"/>
          </a:xfrm>
        </p:spPr>
        <p:txBody>
          <a:bodyPr/>
          <a:lstStyle/>
          <a:p>
            <a:pPr>
              <a:spcAft>
                <a:spcPts val="1800"/>
              </a:spcAft>
            </a:pPr>
            <a:r>
              <a:rPr lang="en-US" altLang="en-US" sz="2600" dirty="0" smtClean="0"/>
              <a:t>A line chart reveals trends or progress over time.</a:t>
            </a:r>
          </a:p>
          <a:p>
            <a:pPr marL="457200" indent="-457200">
              <a:spcAft>
                <a:spcPts val="1800"/>
              </a:spcAft>
              <a:buFont typeface="Arial" panose="020B0604020202020204" pitchFamily="34" charset="0"/>
              <a:buChar char="•"/>
            </a:pPr>
            <a:r>
              <a:rPr lang="en-US" altLang="en-US" sz="2600" dirty="0" smtClean="0"/>
              <a:t>Can be used to show many different categories of data</a:t>
            </a:r>
          </a:p>
          <a:p>
            <a:pPr>
              <a:spcAft>
                <a:spcPts val="1800"/>
              </a:spcAft>
            </a:pPr>
            <a:r>
              <a:rPr lang="en-US" altLang="en-US" sz="2600" dirty="0" smtClean="0"/>
              <a:t>Use a line chart to show a continuous data set.</a:t>
            </a:r>
          </a:p>
        </p:txBody>
      </p:sp>
      <p:sp>
        <p:nvSpPr>
          <p:cNvPr id="11269" name="Text Placeholder 4"/>
          <p:cNvSpPr>
            <a:spLocks noGrp="1"/>
          </p:cNvSpPr>
          <p:nvPr>
            <p:ph type="body" sz="quarter" idx="3"/>
          </p:nvPr>
        </p:nvSpPr>
        <p:spPr>
          <a:xfrm>
            <a:off x="4953000" y="869572"/>
            <a:ext cx="4876800" cy="2092881"/>
          </a:xfrm>
        </p:spPr>
        <p:txBody>
          <a:bodyPr/>
          <a:lstStyle/>
          <a:p>
            <a:pPr algn="ctr"/>
            <a:endParaRPr lang="en-US" altLang="en-US" sz="1300" dirty="0"/>
          </a:p>
          <a:p>
            <a:pPr algn="ctr"/>
            <a:endParaRPr lang="en-US" altLang="en-US" sz="1300" dirty="0"/>
          </a:p>
          <a:p>
            <a:pPr algn="ctr"/>
            <a:endParaRPr lang="en-US" altLang="en-US" sz="1300" dirty="0"/>
          </a:p>
          <a:p>
            <a:pPr algn="ctr"/>
            <a:r>
              <a:rPr lang="en-US" altLang="en-US" sz="2800" dirty="0"/>
              <a:t>Number of </a:t>
            </a:r>
            <a:r>
              <a:rPr lang="en-US" altLang="en-US" sz="2800" dirty="0" smtClean="0"/>
              <a:t>clinicians working </a:t>
            </a:r>
            <a:r>
              <a:rPr lang="en-US" altLang="en-US" sz="2800" dirty="0"/>
              <a:t>in </a:t>
            </a:r>
            <a:r>
              <a:rPr lang="en-US" altLang="en-US" sz="2800" dirty="0" smtClean="0"/>
              <a:t>each clinic </a:t>
            </a:r>
            <a:r>
              <a:rPr lang="en-US" altLang="en-US" sz="2800" dirty="0"/>
              <a:t>in </a:t>
            </a:r>
            <a:r>
              <a:rPr lang="en-US" altLang="en-US" sz="2800" dirty="0" smtClean="0"/>
              <a:t>Years </a:t>
            </a:r>
            <a:r>
              <a:rPr lang="en-US" altLang="en-US" sz="2800" dirty="0"/>
              <a:t>1–4</a:t>
            </a:r>
          </a:p>
          <a:p>
            <a:pPr algn="ctr"/>
            <a:endParaRPr lang="en-US" altLang="en-US" sz="1300" dirty="0"/>
          </a:p>
        </p:txBody>
      </p:sp>
      <p:pic>
        <p:nvPicPr>
          <p:cNvPr id="11271" name="Picture 7"/>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l="1454" t="2467" r="15440" b="3447"/>
          <a:stretch/>
        </p:blipFill>
        <p:spPr bwMode="auto">
          <a:xfrm>
            <a:off x="4747432" y="3078933"/>
            <a:ext cx="4983136" cy="294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624840" y="311256"/>
            <a:ext cx="9052560" cy="1292662"/>
          </a:xfrm>
        </p:spPr>
        <p:txBody>
          <a:bodyPr/>
          <a:lstStyle/>
          <a:p>
            <a:r>
              <a:rPr lang="en-US" sz="2800" dirty="0">
                <a:solidFill>
                  <a:schemeClr val="bg1"/>
                </a:solidFill>
                <a:latin typeface="Century Gothic" charset="0"/>
                <a:cs typeface="Century Gothic" charset="0"/>
              </a:rPr>
              <a:t> Examples of Charts to Choose</a:t>
            </a:r>
            <a:br>
              <a:rPr lang="en-US" sz="2800" dirty="0">
                <a:solidFill>
                  <a:schemeClr val="bg1"/>
                </a:solidFill>
                <a:latin typeface="Century Gothic" charset="0"/>
                <a:cs typeface="Century Gothic" charset="0"/>
              </a:rPr>
            </a:br>
            <a:r>
              <a:rPr lang="en-US" sz="2800" dirty="0">
                <a:solidFill>
                  <a:schemeClr val="bg1"/>
                </a:solidFill>
                <a:latin typeface="Century Gothic" charset="0"/>
                <a:cs typeface="Century Gothic" charset="0"/>
              </a:rPr>
              <a:t> When Analyzing Data</a:t>
            </a:r>
            <a:br>
              <a:rPr lang="en-US" sz="2800" dirty="0">
                <a:solidFill>
                  <a:schemeClr val="bg1"/>
                </a:solidFill>
                <a:latin typeface="Century Gothic" charset="0"/>
                <a:cs typeface="Century Gothic" charset="0"/>
              </a:rPr>
            </a:br>
            <a:endParaRPr lang="en-US" sz="2800" dirty="0"/>
          </a:p>
        </p:txBody>
      </p:sp>
      <p:sp>
        <p:nvSpPr>
          <p:cNvPr id="8" name="Title 1"/>
          <p:cNvSpPr txBox="1">
            <a:spLocks/>
          </p:cNvSpPr>
          <p:nvPr/>
        </p:nvSpPr>
        <p:spPr>
          <a:xfrm>
            <a:off x="624840" y="304800"/>
            <a:ext cx="9052560" cy="738664"/>
          </a:xfrm>
          <a:prstGeom prst="rect">
            <a:avLst/>
          </a:prstGeom>
        </p:spPr>
        <p:txBody>
          <a:bodyPr wrap="square" lIns="0" tIns="0" rIns="0" bIns="0" rtlCol="0">
            <a:noAutofit/>
          </a:bodyPr>
          <a:lstStyle>
            <a:lvl1pPr>
              <a:defRPr sz="4800" b="1" i="0">
                <a:solidFill>
                  <a:srgbClr val="A09BBB"/>
                </a:solidFill>
                <a:latin typeface="Futura LT Pro Book"/>
                <a:ea typeface="Century Gothic" charset="0"/>
                <a:cs typeface="Futura LT Pro Book"/>
              </a:defRPr>
            </a:lvl1pPr>
          </a:lstStyle>
          <a:p>
            <a:pPr algn="l">
              <a:defRPr/>
            </a:pPr>
            <a:endParaRPr lang="en-US" sz="2800" kern="0" dirty="0" smtClean="0">
              <a:solidFill>
                <a:schemeClr val="bg1"/>
              </a:solidFill>
              <a:latin typeface="Century Gothic" charset="0"/>
              <a:cs typeface="Century Gothic" charset="0"/>
            </a:endParaRPr>
          </a:p>
        </p:txBody>
      </p:sp>
      <p:pic>
        <p:nvPicPr>
          <p:cNvPr id="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84560" t="28602" r="1544" b="29582"/>
          <a:stretch/>
        </p:blipFill>
        <p:spPr bwMode="auto">
          <a:xfrm>
            <a:off x="8763000" y="6172200"/>
            <a:ext cx="914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435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1256"/>
            <a:ext cx="9052560" cy="1060344"/>
          </a:xfrm>
        </p:spPr>
        <p:txBody>
          <a:bodyPr rtlCol="0">
            <a:noAutofit/>
          </a:bodyPr>
          <a:lstStyle/>
          <a:p>
            <a:pPr algn="l">
              <a:defRPr/>
            </a:pPr>
            <a:r>
              <a:rPr lang="en-US" sz="2800" dirty="0" smtClean="0">
                <a:solidFill>
                  <a:schemeClr val="bg1"/>
                </a:solidFill>
                <a:latin typeface="Century Gothic" charset="0"/>
                <a:cs typeface="Century Gothic" charset="0"/>
              </a:rPr>
              <a:t>Examples of Charts to Choose </a:t>
            </a:r>
            <a:br>
              <a:rPr lang="en-US" sz="2800" dirty="0" smtClean="0">
                <a:solidFill>
                  <a:schemeClr val="bg1"/>
                </a:solidFill>
                <a:latin typeface="Century Gothic" charset="0"/>
                <a:cs typeface="Century Gothic" charset="0"/>
              </a:rPr>
            </a:br>
            <a:r>
              <a:rPr lang="en-US" sz="2800" dirty="0" smtClean="0">
                <a:solidFill>
                  <a:schemeClr val="bg1"/>
                </a:solidFill>
                <a:latin typeface="Century Gothic" charset="0"/>
                <a:cs typeface="Century Gothic" charset="0"/>
              </a:rPr>
              <a:t>When Analyzing Data</a:t>
            </a:r>
          </a:p>
        </p:txBody>
      </p:sp>
      <p:sp>
        <p:nvSpPr>
          <p:cNvPr id="3" name="Text Placeholder 2"/>
          <p:cNvSpPr>
            <a:spLocks noGrp="1"/>
          </p:cNvSpPr>
          <p:nvPr>
            <p:ph type="body" idx="1"/>
          </p:nvPr>
        </p:nvSpPr>
        <p:spPr>
          <a:xfrm>
            <a:off x="711200" y="1926596"/>
            <a:ext cx="4444207" cy="725065"/>
          </a:xfrm>
        </p:spPr>
        <p:txBody>
          <a:bodyPr rtlCol="0">
            <a:noAutofit/>
          </a:bodyPr>
          <a:lstStyle/>
          <a:p>
            <a:pPr>
              <a:defRPr/>
            </a:pPr>
            <a:endParaRPr lang="en-US" sz="2800" dirty="0" smtClean="0"/>
          </a:p>
          <a:p>
            <a:pPr>
              <a:defRPr/>
            </a:pPr>
            <a:endParaRPr lang="en-US" sz="2800" dirty="0"/>
          </a:p>
          <a:p>
            <a:pPr>
              <a:defRPr/>
            </a:pPr>
            <a:r>
              <a:rPr lang="en-US" sz="2800" dirty="0" smtClean="0"/>
              <a:t>Dual axis</a:t>
            </a:r>
            <a:r>
              <a:rPr lang="en-US" sz="2800" dirty="0"/>
              <a:t> </a:t>
            </a:r>
          </a:p>
          <a:p>
            <a:pPr>
              <a:defRPr/>
            </a:pPr>
            <a:endParaRPr lang="en-US" sz="2800" dirty="0" smtClean="0"/>
          </a:p>
        </p:txBody>
      </p:sp>
      <p:sp>
        <p:nvSpPr>
          <p:cNvPr id="4" name="Content Placeholder 3"/>
          <p:cNvSpPr>
            <a:spLocks noGrp="1"/>
          </p:cNvSpPr>
          <p:nvPr>
            <p:ph sz="half" idx="2"/>
          </p:nvPr>
        </p:nvSpPr>
        <p:spPr>
          <a:xfrm>
            <a:off x="711200" y="2415581"/>
            <a:ext cx="4191000" cy="5410200"/>
          </a:xfrm>
        </p:spPr>
        <p:txBody>
          <a:bodyPr rtlCol="0">
            <a:noAutofit/>
          </a:bodyPr>
          <a:lstStyle/>
          <a:p>
            <a:pPr marL="457200" indent="-457200">
              <a:spcAft>
                <a:spcPts val="1800"/>
              </a:spcAft>
              <a:buFont typeface="Arial" panose="020B0604020202020204" pitchFamily="34" charset="0"/>
              <a:buChar char="•"/>
              <a:defRPr/>
            </a:pPr>
            <a:r>
              <a:rPr lang="en-US" sz="2400" dirty="0"/>
              <a:t>U</a:t>
            </a:r>
            <a:r>
              <a:rPr lang="en-US" sz="2400" dirty="0" smtClean="0"/>
              <a:t>sed with 2–3 data sets, at least one of which is based on a continuous set of data, and another of which is better suited to being grouped by category</a:t>
            </a:r>
          </a:p>
          <a:p>
            <a:pPr marL="457200" indent="-457200">
              <a:spcAft>
                <a:spcPts val="1800"/>
              </a:spcAft>
              <a:buFont typeface="Arial" panose="020B0604020202020204" pitchFamily="34" charset="0"/>
              <a:buChar char="•"/>
              <a:defRPr/>
            </a:pPr>
            <a:r>
              <a:rPr lang="en-US" sz="2400" dirty="0" smtClean="0"/>
              <a:t>Should be used to visualize a correlation, or the lack thereof, between these three data sets </a:t>
            </a:r>
          </a:p>
          <a:p>
            <a:pPr>
              <a:spcAft>
                <a:spcPts val="1800"/>
              </a:spcAft>
              <a:defRPr/>
            </a:pPr>
            <a:r>
              <a:rPr lang="en-US" sz="2400" dirty="0" smtClean="0"/>
              <a:t>.</a:t>
            </a:r>
          </a:p>
        </p:txBody>
      </p:sp>
      <p:pic>
        <p:nvPicPr>
          <p:cNvPr id="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24665" r="29298"/>
          <a:stretch/>
        </p:blipFill>
        <p:spPr bwMode="auto">
          <a:xfrm>
            <a:off x="5231607" y="2969753"/>
            <a:ext cx="4303553" cy="289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70702" t="37222" b="18900"/>
          <a:stretch/>
        </p:blipFill>
        <p:spPr bwMode="auto">
          <a:xfrm>
            <a:off x="7668608" y="5943600"/>
            <a:ext cx="1866551" cy="176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r="4344" b="73142"/>
          <a:stretch/>
        </p:blipFill>
        <p:spPr bwMode="auto">
          <a:xfrm>
            <a:off x="4572000" y="1712029"/>
            <a:ext cx="5590017" cy="99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14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000"/>
            <a:ext cx="9052560" cy="738664"/>
          </a:xfrm>
        </p:spPr>
        <p:txBody>
          <a:bodyPr rtlCol="0">
            <a:noAutofit/>
          </a:bodyPr>
          <a:lstStyle/>
          <a:p>
            <a:pPr algn="l">
              <a:defRPr/>
            </a:pPr>
            <a:r>
              <a:rPr lang="en-US" sz="2800" dirty="0">
                <a:solidFill>
                  <a:schemeClr val="bg1"/>
                </a:solidFill>
                <a:latin typeface="Century Gothic" charset="0"/>
                <a:cs typeface="Century Gothic" charset="0"/>
              </a:rPr>
              <a:t>Example of </a:t>
            </a:r>
            <a:r>
              <a:rPr lang="en-US" sz="2800" dirty="0" smtClean="0">
                <a:solidFill>
                  <a:schemeClr val="bg1"/>
                </a:solidFill>
                <a:latin typeface="Century Gothic" charset="0"/>
                <a:cs typeface="Century Gothic" charset="0"/>
              </a:rPr>
              <a:t>Charts to Choose </a:t>
            </a:r>
            <a:br>
              <a:rPr lang="en-US" sz="2800" dirty="0" smtClean="0">
                <a:solidFill>
                  <a:schemeClr val="bg1"/>
                </a:solidFill>
                <a:latin typeface="Century Gothic" charset="0"/>
                <a:cs typeface="Century Gothic" charset="0"/>
              </a:rPr>
            </a:br>
            <a:r>
              <a:rPr lang="en-US" sz="2800" dirty="0" smtClean="0">
                <a:solidFill>
                  <a:schemeClr val="bg1"/>
                </a:solidFill>
                <a:latin typeface="Century Gothic" charset="0"/>
                <a:cs typeface="Century Gothic" charset="0"/>
              </a:rPr>
              <a:t>When Analyzing Data</a:t>
            </a:r>
          </a:p>
        </p:txBody>
      </p:sp>
      <p:sp>
        <p:nvSpPr>
          <p:cNvPr id="3" name="Text Placeholder 2"/>
          <p:cNvSpPr>
            <a:spLocks noGrp="1"/>
          </p:cNvSpPr>
          <p:nvPr>
            <p:ph type="body" idx="1"/>
          </p:nvPr>
        </p:nvSpPr>
        <p:spPr>
          <a:xfrm>
            <a:off x="685800" y="2016330"/>
            <a:ext cx="4444207" cy="725065"/>
          </a:xfrm>
        </p:spPr>
        <p:txBody>
          <a:bodyPr rtlCol="0">
            <a:noAutofit/>
          </a:bodyPr>
          <a:lstStyle/>
          <a:p>
            <a:pPr>
              <a:defRPr/>
            </a:pPr>
            <a:endParaRPr lang="en-US" sz="2800" dirty="0" smtClean="0"/>
          </a:p>
          <a:p>
            <a:pPr>
              <a:defRPr/>
            </a:pPr>
            <a:endParaRPr lang="en-US" sz="2800" dirty="0"/>
          </a:p>
          <a:p>
            <a:pPr>
              <a:defRPr/>
            </a:pPr>
            <a:r>
              <a:rPr lang="en-US" sz="2800" dirty="0" smtClean="0"/>
              <a:t>Area </a:t>
            </a:r>
            <a:endParaRPr lang="en-US" sz="2800" dirty="0"/>
          </a:p>
          <a:p>
            <a:pPr>
              <a:defRPr/>
            </a:pPr>
            <a:endParaRPr lang="en-US" sz="2800" dirty="0" smtClean="0"/>
          </a:p>
        </p:txBody>
      </p:sp>
      <p:sp>
        <p:nvSpPr>
          <p:cNvPr id="4" name="Content Placeholder 3"/>
          <p:cNvSpPr>
            <a:spLocks noGrp="1"/>
          </p:cNvSpPr>
          <p:nvPr>
            <p:ph sz="half" idx="2"/>
          </p:nvPr>
        </p:nvSpPr>
        <p:spPr>
          <a:xfrm>
            <a:off x="710408" y="2473530"/>
            <a:ext cx="3709192" cy="5105400"/>
          </a:xfrm>
        </p:spPr>
        <p:txBody>
          <a:bodyPr rtlCol="0">
            <a:noAutofit/>
          </a:bodyPr>
          <a:lstStyle/>
          <a:p>
            <a:pPr marL="457200" indent="-457200">
              <a:spcAft>
                <a:spcPts val="1800"/>
              </a:spcAft>
              <a:buFont typeface="Arial" panose="020B0604020202020204" pitchFamily="34" charset="0"/>
              <a:buChar char="•"/>
              <a:defRPr/>
            </a:pPr>
            <a:r>
              <a:rPr lang="en-US" sz="2400" dirty="0" smtClean="0"/>
              <a:t>Useful for showing part-to-whole relationships, such as individual data’s  contribution to the total for a given period</a:t>
            </a:r>
          </a:p>
          <a:p>
            <a:pPr marL="457200" indent="-457200">
              <a:spcAft>
                <a:spcPts val="1800"/>
              </a:spcAft>
              <a:buFont typeface="Arial" panose="020B0604020202020204" pitchFamily="34" charset="0"/>
              <a:buChar char="•"/>
              <a:defRPr/>
            </a:pPr>
            <a:r>
              <a:rPr lang="en-US" sz="2400" dirty="0" smtClean="0"/>
              <a:t>Helps you analyze both overall and individual trend information </a:t>
            </a:r>
          </a:p>
        </p:txBody>
      </p:sp>
      <p:sp>
        <p:nvSpPr>
          <p:cNvPr id="13317" name="Text Placeholder 4"/>
          <p:cNvSpPr>
            <a:spLocks noGrp="1"/>
          </p:cNvSpPr>
          <p:nvPr>
            <p:ph type="body" sz="quarter" idx="3"/>
          </p:nvPr>
        </p:nvSpPr>
        <p:spPr>
          <a:xfrm>
            <a:off x="5231448" y="1828800"/>
            <a:ext cx="4445952" cy="861774"/>
          </a:xfrm>
        </p:spPr>
        <p:txBody>
          <a:bodyPr/>
          <a:lstStyle/>
          <a:p>
            <a:pPr algn="ctr"/>
            <a:r>
              <a:rPr lang="en-US" altLang="en-US" sz="2800" dirty="0" smtClean="0"/>
              <a:t>Enrollment of HIV clients in ART in 3 regions </a:t>
            </a:r>
          </a:p>
        </p:txBody>
      </p:sp>
      <p:pic>
        <p:nvPicPr>
          <p:cNvPr id="13319" name="Picture 7"/>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l="1812" t="1493" r="18478" b="2985"/>
          <a:stretch/>
        </p:blipFill>
        <p:spPr bwMode="auto">
          <a:xfrm>
            <a:off x="4724400" y="2829333"/>
            <a:ext cx="5105400" cy="371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82428" t="35821" r="1268" b="37314"/>
          <a:stretch/>
        </p:blipFill>
        <p:spPr bwMode="auto">
          <a:xfrm>
            <a:off x="8042644" y="6293319"/>
            <a:ext cx="1157616" cy="115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911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1680"/>
            <a:ext cx="8945880" cy="745120"/>
          </a:xfrm>
        </p:spPr>
        <p:txBody>
          <a:bodyPr rtlCol="0">
            <a:noAutofit/>
          </a:bodyPr>
          <a:lstStyle/>
          <a:p>
            <a:pPr algn="l">
              <a:defRPr/>
            </a:pPr>
            <a:r>
              <a:rPr lang="en-US" sz="2800" dirty="0">
                <a:solidFill>
                  <a:schemeClr val="bg1"/>
                </a:solidFill>
                <a:latin typeface="Century Gothic" charset="0"/>
                <a:cs typeface="Century Gothic" charset="0"/>
              </a:rPr>
              <a:t>Example of</a:t>
            </a:r>
            <a:r>
              <a:rPr lang="en-US" sz="2800" dirty="0" smtClean="0">
                <a:solidFill>
                  <a:schemeClr val="bg1"/>
                </a:solidFill>
                <a:latin typeface="Century Gothic" charset="0"/>
                <a:cs typeface="Century Gothic" charset="0"/>
              </a:rPr>
              <a:t> Charts to Choose </a:t>
            </a:r>
            <a:br>
              <a:rPr lang="en-US" sz="2800" dirty="0" smtClean="0">
                <a:solidFill>
                  <a:schemeClr val="bg1"/>
                </a:solidFill>
                <a:latin typeface="Century Gothic" charset="0"/>
                <a:cs typeface="Century Gothic" charset="0"/>
              </a:rPr>
            </a:br>
            <a:r>
              <a:rPr lang="en-US" sz="2800" dirty="0" smtClean="0">
                <a:solidFill>
                  <a:schemeClr val="bg1"/>
                </a:solidFill>
                <a:latin typeface="Century Gothic" charset="0"/>
                <a:cs typeface="Century Gothic" charset="0"/>
              </a:rPr>
              <a:t>When Analyzing Data</a:t>
            </a:r>
          </a:p>
        </p:txBody>
      </p:sp>
      <p:sp>
        <p:nvSpPr>
          <p:cNvPr id="3" name="Text Placeholder 2"/>
          <p:cNvSpPr>
            <a:spLocks noGrp="1"/>
          </p:cNvSpPr>
          <p:nvPr>
            <p:ph type="body" idx="1"/>
          </p:nvPr>
        </p:nvSpPr>
        <p:spPr>
          <a:xfrm>
            <a:off x="685800" y="2057400"/>
            <a:ext cx="4444207" cy="725065"/>
          </a:xfrm>
        </p:spPr>
        <p:txBody>
          <a:bodyPr rtlCol="0">
            <a:noAutofit/>
          </a:bodyPr>
          <a:lstStyle/>
          <a:p>
            <a:pPr>
              <a:defRPr/>
            </a:pPr>
            <a:endParaRPr lang="en-US" sz="2800" dirty="0" smtClean="0"/>
          </a:p>
          <a:p>
            <a:pPr>
              <a:defRPr/>
            </a:pPr>
            <a:endParaRPr lang="en-US" sz="2800" dirty="0"/>
          </a:p>
          <a:p>
            <a:pPr>
              <a:defRPr/>
            </a:pPr>
            <a:r>
              <a:rPr lang="en-US" sz="2800" dirty="0" smtClean="0"/>
              <a:t>Stacked bar</a:t>
            </a:r>
            <a:r>
              <a:rPr lang="en-US" sz="2800" dirty="0"/>
              <a:t> </a:t>
            </a:r>
          </a:p>
          <a:p>
            <a:pPr>
              <a:defRPr/>
            </a:pPr>
            <a:endParaRPr lang="en-US" sz="2800" dirty="0" smtClean="0"/>
          </a:p>
        </p:txBody>
      </p:sp>
      <p:sp>
        <p:nvSpPr>
          <p:cNvPr id="14340" name="Content Placeholder 3"/>
          <p:cNvSpPr>
            <a:spLocks noGrp="1"/>
          </p:cNvSpPr>
          <p:nvPr>
            <p:ph sz="half" idx="2"/>
          </p:nvPr>
        </p:nvSpPr>
        <p:spPr>
          <a:xfrm>
            <a:off x="685801" y="2541058"/>
            <a:ext cx="3276599" cy="4632037"/>
          </a:xfrm>
        </p:spPr>
        <p:txBody>
          <a:bodyPr/>
          <a:lstStyle/>
          <a:p>
            <a:pPr marL="457200" indent="-457200">
              <a:spcAft>
                <a:spcPts val="1800"/>
              </a:spcAft>
              <a:buFont typeface="Arial" panose="020B0604020202020204" pitchFamily="34" charset="0"/>
              <a:buChar char="•"/>
            </a:pPr>
            <a:r>
              <a:rPr lang="en-US" altLang="en-US" sz="2600" dirty="0" smtClean="0"/>
              <a:t>Should be used to compare many items and show the composition of each one </a:t>
            </a:r>
          </a:p>
          <a:p>
            <a:pPr marL="457200" indent="-457200">
              <a:spcAft>
                <a:spcPts val="1800"/>
              </a:spcAft>
              <a:buFont typeface="Arial" panose="020B0604020202020204" pitchFamily="34" charset="0"/>
              <a:buChar char="•"/>
            </a:pPr>
            <a:r>
              <a:rPr lang="en-US" altLang="en-US" sz="2600" dirty="0" smtClean="0"/>
              <a:t>Represents </a:t>
            </a:r>
            <a:r>
              <a:rPr lang="en-US" altLang="en-US" sz="2600" dirty="0"/>
              <a:t>components of </a:t>
            </a:r>
            <a:r>
              <a:rPr lang="en-US" altLang="en-US" sz="2600" dirty="0" smtClean="0"/>
              <a:t>a whole and compares </a:t>
            </a:r>
            <a:r>
              <a:rPr lang="en-US" altLang="en-US" sz="2600" dirty="0"/>
              <a:t>wholes</a:t>
            </a:r>
            <a:endParaRPr lang="en-US" altLang="en-US" sz="2600" dirty="0" smtClean="0"/>
          </a:p>
        </p:txBody>
      </p:sp>
      <p:sp>
        <p:nvSpPr>
          <p:cNvPr id="14341" name="Text Placeholder 4"/>
          <p:cNvSpPr>
            <a:spLocks noGrp="1"/>
          </p:cNvSpPr>
          <p:nvPr>
            <p:ph type="body" sz="quarter" idx="3"/>
          </p:nvPr>
        </p:nvSpPr>
        <p:spPr>
          <a:xfrm>
            <a:off x="4648200" y="-4171951"/>
            <a:ext cx="5257800" cy="7325082"/>
          </a:xfrm>
        </p:spPr>
        <p:txBody>
          <a:bodyPr/>
          <a:lstStyle/>
          <a:p>
            <a:pPr algn="ctr">
              <a:spcBef>
                <a:spcPct val="0"/>
              </a:spcBef>
            </a:pPr>
            <a:endParaRPr lang="en-US" altLang="en-US" sz="2800" dirty="0" smtClean="0"/>
          </a:p>
          <a:p>
            <a:pPr algn="ctr">
              <a:spcBef>
                <a:spcPct val="0"/>
              </a:spcBef>
            </a:pPr>
            <a:endParaRPr lang="en-US" altLang="en-US" sz="2800" dirty="0"/>
          </a:p>
          <a:p>
            <a:pPr algn="ctr">
              <a:spcBef>
                <a:spcPct val="0"/>
              </a:spcBef>
            </a:pPr>
            <a:endParaRPr lang="en-US" altLang="en-US" sz="2800" dirty="0" smtClean="0"/>
          </a:p>
          <a:p>
            <a:pPr algn="ctr">
              <a:spcBef>
                <a:spcPct val="0"/>
              </a:spcBef>
            </a:pPr>
            <a:endParaRPr lang="en-US" altLang="en-US" sz="2800" dirty="0"/>
          </a:p>
          <a:p>
            <a:pPr algn="ctr">
              <a:spcBef>
                <a:spcPct val="0"/>
              </a:spcBef>
            </a:pPr>
            <a:endParaRPr lang="en-US" altLang="en-US" sz="2800" dirty="0"/>
          </a:p>
          <a:p>
            <a:pPr algn="ctr">
              <a:spcBef>
                <a:spcPct val="0"/>
              </a:spcBef>
            </a:pPr>
            <a:endParaRPr lang="en-US" altLang="en-US" sz="2800" dirty="0"/>
          </a:p>
          <a:p>
            <a:pPr algn="ctr">
              <a:spcBef>
                <a:spcPct val="0"/>
              </a:spcBef>
            </a:pPr>
            <a:endParaRPr lang="en-US" altLang="en-US" sz="2800" dirty="0"/>
          </a:p>
          <a:p>
            <a:pPr algn="ctr">
              <a:spcBef>
                <a:spcPct val="0"/>
              </a:spcBef>
            </a:pPr>
            <a:endParaRPr lang="en-US" altLang="en-US" sz="2800" dirty="0"/>
          </a:p>
          <a:p>
            <a:pPr algn="ctr">
              <a:spcBef>
                <a:spcPct val="0"/>
              </a:spcBef>
            </a:pPr>
            <a:endParaRPr lang="en-US" altLang="en-US" sz="2800" dirty="0"/>
          </a:p>
          <a:p>
            <a:pPr algn="ctr">
              <a:spcBef>
                <a:spcPct val="0"/>
              </a:spcBef>
            </a:pPr>
            <a:endParaRPr lang="en-US" altLang="en-US" sz="2800" dirty="0"/>
          </a:p>
          <a:p>
            <a:pPr algn="ctr">
              <a:spcBef>
                <a:spcPct val="0"/>
              </a:spcBef>
            </a:pPr>
            <a:endParaRPr lang="en-US" altLang="en-US" sz="2800" dirty="0"/>
          </a:p>
          <a:p>
            <a:pPr algn="ctr">
              <a:spcBef>
                <a:spcPct val="0"/>
              </a:spcBef>
            </a:pPr>
            <a:endParaRPr lang="en-US" altLang="en-US" sz="2800" dirty="0"/>
          </a:p>
          <a:p>
            <a:pPr algn="ctr">
              <a:spcBef>
                <a:spcPct val="0"/>
              </a:spcBef>
            </a:pPr>
            <a:endParaRPr lang="en-US" altLang="en-US" sz="2800" dirty="0"/>
          </a:p>
          <a:p>
            <a:pPr algn="ctr">
              <a:spcBef>
                <a:spcPct val="0"/>
              </a:spcBef>
            </a:pPr>
            <a:r>
              <a:rPr lang="en-US" altLang="en-US" sz="2800" dirty="0"/>
              <a:t>Number of </a:t>
            </a:r>
            <a:r>
              <a:rPr lang="en-US" altLang="en-US" sz="2800" dirty="0" smtClean="0"/>
              <a:t>months female </a:t>
            </a:r>
            <a:r>
              <a:rPr lang="en-US" altLang="en-US" sz="2800" dirty="0"/>
              <a:t>and </a:t>
            </a:r>
            <a:r>
              <a:rPr lang="en-US" altLang="en-US" sz="2800" dirty="0" smtClean="0"/>
              <a:t>male patients have been </a:t>
            </a:r>
            <a:endParaRPr lang="en-US" altLang="en-US" sz="2800" dirty="0"/>
          </a:p>
          <a:p>
            <a:pPr algn="ctr">
              <a:spcBef>
                <a:spcPct val="0"/>
              </a:spcBef>
            </a:pPr>
            <a:r>
              <a:rPr lang="en-US" altLang="en-US" sz="2800" dirty="0" smtClean="0"/>
              <a:t>enrolled </a:t>
            </a:r>
            <a:r>
              <a:rPr lang="en-US" altLang="en-US" sz="2800" dirty="0"/>
              <a:t>in HIV </a:t>
            </a:r>
            <a:r>
              <a:rPr lang="en-US" altLang="en-US" sz="2800" dirty="0" smtClean="0"/>
              <a:t>care</a:t>
            </a:r>
            <a:r>
              <a:rPr lang="en-US" altLang="en-US" sz="2800" dirty="0"/>
              <a:t>, by </a:t>
            </a:r>
            <a:r>
              <a:rPr lang="en-US" altLang="en-US" sz="2800" dirty="0" smtClean="0"/>
              <a:t>age group</a:t>
            </a:r>
            <a:endParaRPr lang="en-US" altLang="en-US" sz="2800" dirty="0"/>
          </a:p>
        </p:txBody>
      </p:sp>
      <p:pic>
        <p:nvPicPr>
          <p:cNvPr id="14343" name="Picture 7"/>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l="1007" t="3863" r="18510" b="2995"/>
          <a:stretch/>
        </p:blipFill>
        <p:spPr bwMode="auto">
          <a:xfrm>
            <a:off x="4495800" y="3581400"/>
            <a:ext cx="53340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81489" t="36980" r="1409" b="38182"/>
          <a:stretch/>
        </p:blipFill>
        <p:spPr bwMode="auto">
          <a:xfrm>
            <a:off x="8565246" y="6629400"/>
            <a:ext cx="1234074" cy="87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342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9052560" cy="738664"/>
          </a:xfrm>
        </p:spPr>
        <p:txBody>
          <a:bodyPr rtlCol="0">
            <a:noAutofit/>
          </a:bodyPr>
          <a:lstStyle/>
          <a:p>
            <a:pPr algn="l">
              <a:defRPr/>
            </a:pPr>
            <a:r>
              <a:rPr lang="en-US" sz="2800" dirty="0">
                <a:solidFill>
                  <a:schemeClr val="bg1"/>
                </a:solidFill>
                <a:latin typeface="Century Gothic" charset="0"/>
                <a:cs typeface="Century Gothic" charset="0"/>
              </a:rPr>
              <a:t>Example of </a:t>
            </a:r>
            <a:r>
              <a:rPr lang="en-US" sz="2800" dirty="0" smtClean="0">
                <a:solidFill>
                  <a:schemeClr val="bg1"/>
                </a:solidFill>
                <a:latin typeface="Century Gothic" charset="0"/>
                <a:cs typeface="Century Gothic" charset="0"/>
              </a:rPr>
              <a:t>Charts to Choose </a:t>
            </a:r>
            <a:br>
              <a:rPr lang="en-US" sz="2800" dirty="0" smtClean="0">
                <a:solidFill>
                  <a:schemeClr val="bg1"/>
                </a:solidFill>
                <a:latin typeface="Century Gothic" charset="0"/>
                <a:cs typeface="Century Gothic" charset="0"/>
              </a:rPr>
            </a:br>
            <a:r>
              <a:rPr lang="en-US" sz="2800" dirty="0" smtClean="0">
                <a:solidFill>
                  <a:schemeClr val="bg1"/>
                </a:solidFill>
                <a:latin typeface="Century Gothic" charset="0"/>
                <a:cs typeface="Century Gothic" charset="0"/>
              </a:rPr>
              <a:t>When Analyzing Data</a:t>
            </a:r>
          </a:p>
        </p:txBody>
      </p:sp>
      <p:sp>
        <p:nvSpPr>
          <p:cNvPr id="3" name="Text Placeholder 2"/>
          <p:cNvSpPr>
            <a:spLocks noGrp="1"/>
          </p:cNvSpPr>
          <p:nvPr>
            <p:ph type="body" idx="1"/>
          </p:nvPr>
        </p:nvSpPr>
        <p:spPr>
          <a:xfrm>
            <a:off x="711201" y="2088357"/>
            <a:ext cx="3098800" cy="725065"/>
          </a:xfrm>
        </p:spPr>
        <p:txBody>
          <a:bodyPr rtlCol="0">
            <a:noAutofit/>
          </a:bodyPr>
          <a:lstStyle/>
          <a:p>
            <a:pPr>
              <a:defRPr/>
            </a:pPr>
            <a:endParaRPr lang="en-US" sz="2800" dirty="0" smtClean="0"/>
          </a:p>
          <a:p>
            <a:pPr>
              <a:defRPr/>
            </a:pPr>
            <a:endParaRPr lang="en-US" sz="2800" dirty="0"/>
          </a:p>
          <a:p>
            <a:pPr>
              <a:defRPr/>
            </a:pPr>
            <a:r>
              <a:rPr lang="en-US" sz="2800" dirty="0" smtClean="0"/>
              <a:t>Pie</a:t>
            </a:r>
            <a:r>
              <a:rPr lang="en-US" sz="2800" dirty="0"/>
              <a:t> </a:t>
            </a:r>
          </a:p>
          <a:p>
            <a:pPr>
              <a:defRPr/>
            </a:pPr>
            <a:endParaRPr lang="en-US" sz="2800" dirty="0" smtClean="0"/>
          </a:p>
        </p:txBody>
      </p:sp>
      <p:sp>
        <p:nvSpPr>
          <p:cNvPr id="15364" name="Content Placeholder 3"/>
          <p:cNvSpPr>
            <a:spLocks noGrp="1"/>
          </p:cNvSpPr>
          <p:nvPr>
            <p:ph sz="half" idx="2"/>
          </p:nvPr>
        </p:nvSpPr>
        <p:spPr>
          <a:xfrm>
            <a:off x="685800" y="2464859"/>
            <a:ext cx="3581400" cy="1477328"/>
          </a:xfrm>
        </p:spPr>
        <p:txBody>
          <a:bodyPr/>
          <a:lstStyle/>
          <a:p>
            <a:pPr marL="457200" indent="-457200">
              <a:buFont typeface="Arial" charset="0"/>
              <a:buChar char="•"/>
            </a:pPr>
            <a:r>
              <a:rPr lang="en-US" altLang="en-US" sz="2400" dirty="0" smtClean="0"/>
              <a:t>Represents percentages, </a:t>
            </a:r>
          </a:p>
          <a:p>
            <a:pPr lvl="1"/>
            <a:r>
              <a:rPr lang="en-US" altLang="en-US" sz="2400" dirty="0" smtClean="0">
                <a:latin typeface="Century Gothic" charset="0"/>
                <a:ea typeface="Century Gothic" charset="0"/>
                <a:cs typeface="Century Gothic" charset="0"/>
              </a:rPr>
              <a:t>with the segments totaling 100 </a:t>
            </a:r>
          </a:p>
        </p:txBody>
      </p:sp>
      <p:sp>
        <p:nvSpPr>
          <p:cNvPr id="15365" name="Text Placeholder 4"/>
          <p:cNvSpPr>
            <a:spLocks noGrp="1"/>
          </p:cNvSpPr>
          <p:nvPr>
            <p:ph type="body" sz="quarter" idx="3"/>
          </p:nvPr>
        </p:nvSpPr>
        <p:spPr/>
        <p:txBody>
          <a:bodyPr/>
          <a:lstStyle/>
          <a:p>
            <a:endParaRPr lang="en-US" altLang="en-US" smtClean="0"/>
          </a:p>
        </p:txBody>
      </p:sp>
      <p:pic>
        <p:nvPicPr>
          <p:cNvPr id="15367" name="Picture 7"/>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l="4599" t="3572" r="2884" b="4591"/>
          <a:stretch/>
        </p:blipFill>
        <p:spPr bwMode="auto">
          <a:xfrm>
            <a:off x="3887892" y="1902407"/>
            <a:ext cx="5867401"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47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304800"/>
            <a:ext cx="9052560" cy="738664"/>
          </a:xfrm>
        </p:spPr>
        <p:txBody>
          <a:bodyPr rtlCol="0">
            <a:noAutofit/>
          </a:bodyPr>
          <a:lstStyle/>
          <a:p>
            <a:pPr algn="l">
              <a:defRPr/>
            </a:pPr>
            <a:r>
              <a:rPr lang="en-US" sz="2800" dirty="0">
                <a:solidFill>
                  <a:schemeClr val="bg1"/>
                </a:solidFill>
                <a:latin typeface="Century Gothic" charset="0"/>
                <a:cs typeface="Century Gothic" charset="0"/>
              </a:rPr>
              <a:t>Example of </a:t>
            </a:r>
            <a:r>
              <a:rPr lang="en-US" sz="2800" dirty="0" smtClean="0">
                <a:solidFill>
                  <a:schemeClr val="bg1"/>
                </a:solidFill>
                <a:latin typeface="Century Gothic" charset="0"/>
                <a:cs typeface="Century Gothic" charset="0"/>
              </a:rPr>
              <a:t>Charts to Choose </a:t>
            </a:r>
            <a:br>
              <a:rPr lang="en-US" sz="2800" dirty="0" smtClean="0">
                <a:solidFill>
                  <a:schemeClr val="bg1"/>
                </a:solidFill>
                <a:latin typeface="Century Gothic" charset="0"/>
                <a:cs typeface="Century Gothic" charset="0"/>
              </a:rPr>
            </a:br>
            <a:r>
              <a:rPr lang="en-US" sz="2800" dirty="0" smtClean="0">
                <a:solidFill>
                  <a:schemeClr val="bg1"/>
                </a:solidFill>
                <a:latin typeface="Century Gothic" charset="0"/>
                <a:cs typeface="Century Gothic" charset="0"/>
              </a:rPr>
              <a:t>When Analyzing Data</a:t>
            </a:r>
          </a:p>
        </p:txBody>
      </p:sp>
      <p:sp>
        <p:nvSpPr>
          <p:cNvPr id="3" name="Text Placeholder 2"/>
          <p:cNvSpPr>
            <a:spLocks noGrp="1"/>
          </p:cNvSpPr>
          <p:nvPr>
            <p:ph type="body" idx="1"/>
          </p:nvPr>
        </p:nvSpPr>
        <p:spPr>
          <a:xfrm>
            <a:off x="685800" y="1855204"/>
            <a:ext cx="4596607" cy="725065"/>
          </a:xfrm>
        </p:spPr>
        <p:txBody>
          <a:bodyPr rtlCol="0">
            <a:noAutofit/>
          </a:bodyPr>
          <a:lstStyle/>
          <a:p>
            <a:pPr>
              <a:defRPr/>
            </a:pPr>
            <a:endParaRPr lang="en-US" sz="2800" dirty="0" smtClean="0"/>
          </a:p>
          <a:p>
            <a:pPr>
              <a:defRPr/>
            </a:pPr>
            <a:r>
              <a:rPr lang="en-US" sz="2400" dirty="0" smtClean="0"/>
              <a:t>Scatter plot</a:t>
            </a:r>
          </a:p>
          <a:p>
            <a:pPr>
              <a:defRPr/>
            </a:pPr>
            <a:endParaRPr lang="en-US" sz="2800" dirty="0" smtClean="0"/>
          </a:p>
        </p:txBody>
      </p:sp>
      <p:sp>
        <p:nvSpPr>
          <p:cNvPr id="4" name="Content Placeholder 3"/>
          <p:cNvSpPr>
            <a:spLocks noGrp="1"/>
          </p:cNvSpPr>
          <p:nvPr>
            <p:ph sz="half" idx="2"/>
          </p:nvPr>
        </p:nvSpPr>
        <p:spPr>
          <a:xfrm>
            <a:off x="710407" y="2275469"/>
            <a:ext cx="3785393" cy="5115560"/>
          </a:xfrm>
        </p:spPr>
        <p:txBody>
          <a:bodyPr rtlCol="0">
            <a:noAutofit/>
          </a:bodyPr>
          <a:lstStyle/>
          <a:p>
            <a:pPr marL="457200" indent="-457200">
              <a:spcAft>
                <a:spcPts val="1200"/>
              </a:spcAft>
              <a:buFont typeface="Arial" charset="0"/>
              <a:buChar char="•"/>
              <a:defRPr/>
            </a:pPr>
            <a:r>
              <a:rPr lang="en-US" sz="2200" dirty="0" smtClean="0"/>
              <a:t>Can show relationship between two variables, or reveal the distribution trends </a:t>
            </a:r>
          </a:p>
          <a:p>
            <a:pPr marL="457200" indent="-457200">
              <a:spcAft>
                <a:spcPts val="1200"/>
              </a:spcAft>
              <a:buFont typeface="Arial" charset="0"/>
              <a:buChar char="•"/>
              <a:defRPr/>
            </a:pPr>
            <a:r>
              <a:rPr lang="en-US" sz="2200" dirty="0" smtClean="0"/>
              <a:t>Should be used when there are many data points, and you want to highlight similarities in the data set</a:t>
            </a:r>
          </a:p>
          <a:p>
            <a:pPr marL="457200" indent="-457200">
              <a:spcAft>
                <a:spcPts val="1200"/>
              </a:spcAft>
              <a:buFont typeface="Arial" charset="0"/>
              <a:buChar char="•"/>
              <a:defRPr/>
            </a:pPr>
            <a:r>
              <a:rPr lang="en-US" sz="2200" dirty="0" smtClean="0"/>
              <a:t>Useful when you are looking for outliers or want to understand the distribution of your data</a:t>
            </a:r>
          </a:p>
        </p:txBody>
      </p:sp>
      <p:pic>
        <p:nvPicPr>
          <p:cNvPr id="16390" name="Picture 2"/>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t="10680"/>
          <a:stretch/>
        </p:blipFill>
        <p:spPr>
          <a:xfrm>
            <a:off x="4758267" y="2196047"/>
            <a:ext cx="5147733" cy="382375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33250" y="1524000"/>
            <a:ext cx="3886200" cy="646331"/>
          </a:xfrm>
          <a:prstGeom prst="rect">
            <a:avLst/>
          </a:prstGeom>
          <a:solidFill>
            <a:schemeClr val="bg1"/>
          </a:solidFill>
        </p:spPr>
        <p:txBody>
          <a:bodyPr wrap="square" rtlCol="0">
            <a:spAutoFit/>
          </a:bodyPr>
          <a:lstStyle/>
          <a:p>
            <a:pPr algn="ctr"/>
            <a:r>
              <a:rPr lang="en-US" b="1" dirty="0" smtClean="0">
                <a:latin typeface="Century Gothic" charset="0"/>
                <a:ea typeface="Century Gothic" charset="0"/>
                <a:cs typeface="Century Gothic" charset="0"/>
              </a:rPr>
              <a:t>Customer happiness, by response time</a:t>
            </a:r>
            <a:endParaRPr lang="en-US" b="1" dirty="0">
              <a:latin typeface="Century Gothic" charset="0"/>
              <a:ea typeface="Century Gothic" charset="0"/>
              <a:cs typeface="Century Gothic" charset="0"/>
            </a:endParaRPr>
          </a:p>
        </p:txBody>
      </p:sp>
    </p:spTree>
    <p:extLst>
      <p:ext uri="{BB962C8B-B14F-4D97-AF65-F5344CB8AC3E}">
        <p14:creationId xmlns:p14="http://schemas.microsoft.com/office/powerpoint/2010/main" val="3597954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058400" cy="1399540"/>
          </a:xfrm>
          <a:prstGeom prst="rect">
            <a:avLst/>
          </a:prstGeom>
          <a:solidFill>
            <a:srgbClr val="092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sz="1980">
              <a:solidFill>
                <a:srgbClr val="FFFFFF"/>
              </a:solidFill>
              <a:latin typeface="Calibri" charset="0"/>
            </a:endParaRPr>
          </a:p>
        </p:txBody>
      </p:sp>
      <p:sp>
        <p:nvSpPr>
          <p:cNvPr id="3" name="Rectangle 2"/>
          <p:cNvSpPr/>
          <p:nvPr/>
        </p:nvSpPr>
        <p:spPr>
          <a:xfrm>
            <a:off x="-14289" y="1396048"/>
            <a:ext cx="10072688" cy="3824288"/>
          </a:xfrm>
          <a:prstGeom prst="rect">
            <a:avLst/>
          </a:prstGeom>
          <a:solidFill>
            <a:srgbClr val="138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sz="1980">
              <a:solidFill>
                <a:srgbClr val="FFFFFF"/>
              </a:solidFill>
              <a:latin typeface="Calibri" charset="0"/>
            </a:endParaRPr>
          </a:p>
        </p:txBody>
      </p:sp>
      <p:sp>
        <p:nvSpPr>
          <p:cNvPr id="17412" name="TextBox 7"/>
          <p:cNvSpPr txBox="1">
            <a:spLocks noChangeArrowheads="1"/>
          </p:cNvSpPr>
          <p:nvPr/>
        </p:nvSpPr>
        <p:spPr bwMode="auto">
          <a:xfrm>
            <a:off x="-1791653" y="388462"/>
            <a:ext cx="11645742" cy="78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a:r>
              <a:rPr lang="en-US" altLang="en-US" sz="2420" b="1">
                <a:solidFill>
                  <a:schemeClr val="bg1"/>
                </a:solidFill>
                <a:latin typeface="Century Gothic" charset="0"/>
                <a:ea typeface="Century Gothic" charset="0"/>
                <a:cs typeface="Century Gothic" charset="0"/>
              </a:rPr>
              <a:t>ROUTINE HEALTH INFORMATION SYSTEMS</a:t>
            </a:r>
            <a:endParaRPr lang="en-US" altLang="en-US" sz="2420">
              <a:solidFill>
                <a:schemeClr val="bg1"/>
              </a:solidFill>
            </a:endParaRPr>
          </a:p>
          <a:p>
            <a:pPr algn="r"/>
            <a:r>
              <a:rPr lang="en-US" altLang="en-US" sz="2090">
                <a:solidFill>
                  <a:schemeClr val="bg1"/>
                </a:solidFill>
                <a:latin typeface="Century Gothic" charset="0"/>
                <a:ea typeface="Century Gothic" charset="0"/>
                <a:cs typeface="Century Gothic" charset="0"/>
              </a:rPr>
              <a:t>A Curriculum on Basic Concepts and Practice </a:t>
            </a:r>
          </a:p>
        </p:txBody>
      </p:sp>
      <p:sp>
        <p:nvSpPr>
          <p:cNvPr id="9" name="TextBox 8"/>
          <p:cNvSpPr txBox="1"/>
          <p:nvPr/>
        </p:nvSpPr>
        <p:spPr>
          <a:xfrm>
            <a:off x="846932" y="3229610"/>
            <a:ext cx="7466965" cy="1573508"/>
          </a:xfrm>
          <a:prstGeom prst="rect">
            <a:avLst/>
          </a:prstGeom>
          <a:noFill/>
        </p:spPr>
        <p:txBody>
          <a:bodyPr>
            <a:spAutoFit/>
          </a:bodyPr>
          <a:lstStyle/>
          <a:p>
            <a:pPr>
              <a:defRPr/>
            </a:pPr>
            <a:r>
              <a:rPr lang="en-US" sz="1375" dirty="0">
                <a:solidFill>
                  <a:schemeClr val="bg1"/>
                </a:solidFill>
                <a:latin typeface="Century Gothic" charset="0"/>
                <a:ea typeface="Century Gothic" charset="0"/>
                <a:cs typeface="Century Gothic" charset="0"/>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The views expressed in this presentation do not necessarily reflect the views of USAID or the United States government.</a:t>
            </a:r>
          </a:p>
        </p:txBody>
      </p:sp>
      <p:pic>
        <p:nvPicPr>
          <p:cNvPr id="8" name="Picture 9"/>
          <p:cNvPicPr>
            <a:picLocks noChangeAspect="1"/>
          </p:cNvPicPr>
          <p:nvPr/>
        </p:nvPicPr>
        <p:blipFill rotWithShape="1">
          <a:blip r:embed="rId3">
            <a:extLst>
              <a:ext uri="{28A0092B-C50C-407E-A947-70E740481C1C}">
                <a14:useLocalDpi xmlns:a14="http://schemas.microsoft.com/office/drawing/2010/main" val="0"/>
              </a:ext>
            </a:extLst>
          </a:blip>
          <a:srcRect r="1334"/>
          <a:stretch/>
        </p:blipFill>
        <p:spPr bwMode="auto">
          <a:xfrm>
            <a:off x="-14288" y="5144696"/>
            <a:ext cx="10072689" cy="250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516890" y="1925632"/>
            <a:ext cx="0" cy="28825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316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a:xfrm>
            <a:off x="533400" y="457200"/>
            <a:ext cx="9296400" cy="738664"/>
          </a:xfrm>
        </p:spPr>
        <p:txBody>
          <a:bodyPr/>
          <a:lstStyle/>
          <a:p>
            <a:r>
              <a:rPr lang="en-US" dirty="0"/>
              <a:t>Data </a:t>
            </a:r>
            <a:r>
              <a:rPr lang="en-US" dirty="0" smtClean="0"/>
              <a:t>Analysis: </a:t>
            </a:r>
            <a:r>
              <a:rPr lang="en-US" dirty="0"/>
              <a:t>Key </a:t>
            </a:r>
            <a:r>
              <a:rPr lang="en-US" dirty="0" smtClean="0"/>
              <a:t>Concepts</a:t>
            </a:r>
            <a:endParaRPr lang="en-US" dirty="0"/>
          </a:p>
        </p:txBody>
      </p:sp>
      <p:pic>
        <p:nvPicPr>
          <p:cNvPr id="5" name="Picture 4" descr="http://www.mocks.ie/Portals/0/images/Calculator_14429651.jpg"/>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38400"/>
            <a:ext cx="5974105" cy="4266230"/>
          </a:xfrm>
          <a:prstGeom prst="rect">
            <a:avLst/>
          </a:prstGeom>
          <a:noFill/>
          <a:ln>
            <a:noFill/>
          </a:ln>
        </p:spPr>
      </p:pic>
    </p:spTree>
    <p:extLst>
      <p:ext uri="{BB962C8B-B14F-4D97-AF65-F5344CB8AC3E}">
        <p14:creationId xmlns:p14="http://schemas.microsoft.com/office/powerpoint/2010/main" val="2571744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457200"/>
            <a:ext cx="8539163" cy="738664"/>
          </a:xfrm>
        </p:spPr>
        <p:txBody>
          <a:bodyPr/>
          <a:lstStyle/>
          <a:p>
            <a:r>
              <a:rPr lang="en-US" dirty="0"/>
              <a:t>Data Analysis</a:t>
            </a:r>
          </a:p>
        </p:txBody>
      </p:sp>
      <p:sp>
        <p:nvSpPr>
          <p:cNvPr id="5123" name="Content Placeholder 2"/>
          <p:cNvSpPr>
            <a:spLocks noGrp="1"/>
          </p:cNvSpPr>
          <p:nvPr>
            <p:ph idx="1"/>
          </p:nvPr>
        </p:nvSpPr>
        <p:spPr>
          <a:xfrm>
            <a:off x="567267" y="1962227"/>
            <a:ext cx="5307499" cy="4869025"/>
          </a:xfrm>
        </p:spPr>
        <p:txBody>
          <a:bodyPr/>
          <a:lstStyle/>
          <a:p>
            <a:pPr eaLnBrk="1" hangingPunct="1">
              <a:lnSpc>
                <a:spcPct val="90000"/>
              </a:lnSpc>
            </a:pPr>
            <a:r>
              <a:rPr lang="en-GB" sz="2800" dirty="0" smtClean="0"/>
              <a:t>Analysis: Turning </a:t>
            </a:r>
            <a:r>
              <a:rPr lang="en-GB" sz="2800" dirty="0"/>
              <a:t>raw </a:t>
            </a:r>
            <a:r>
              <a:rPr lang="en-GB" sz="2800" b="1" dirty="0">
                <a:solidFill>
                  <a:srgbClr val="138D84"/>
                </a:solidFill>
              </a:rPr>
              <a:t>data</a:t>
            </a:r>
            <a:r>
              <a:rPr lang="en-GB" sz="2800" dirty="0">
                <a:solidFill>
                  <a:srgbClr val="FF0000"/>
                </a:solidFill>
              </a:rPr>
              <a:t> </a:t>
            </a:r>
            <a:endParaRPr lang="en-GB" sz="2800" dirty="0" smtClean="0">
              <a:solidFill>
                <a:srgbClr val="FF0000"/>
              </a:solidFill>
            </a:endParaRPr>
          </a:p>
          <a:p>
            <a:pPr eaLnBrk="1" hangingPunct="1">
              <a:lnSpc>
                <a:spcPct val="90000"/>
              </a:lnSpc>
            </a:pPr>
            <a:r>
              <a:rPr lang="en-GB" sz="2800" dirty="0" smtClean="0"/>
              <a:t>into </a:t>
            </a:r>
            <a:r>
              <a:rPr lang="en-GB" sz="2800" dirty="0"/>
              <a:t>useful </a:t>
            </a:r>
            <a:r>
              <a:rPr lang="en-GB" sz="2800" b="1" dirty="0" smtClean="0">
                <a:solidFill>
                  <a:srgbClr val="138D84"/>
                </a:solidFill>
              </a:rPr>
              <a:t>information</a:t>
            </a:r>
            <a:endParaRPr lang="en-GB" sz="2800" b="1" dirty="0">
              <a:solidFill>
                <a:srgbClr val="138D84"/>
              </a:solidFill>
            </a:endParaRPr>
          </a:p>
          <a:p>
            <a:pPr eaLnBrk="1" hangingPunct="1">
              <a:lnSpc>
                <a:spcPct val="90000"/>
              </a:lnSpc>
            </a:pPr>
            <a:endParaRPr lang="en-US" sz="2800" dirty="0"/>
          </a:p>
          <a:p>
            <a:pPr eaLnBrk="1" hangingPunct="1">
              <a:lnSpc>
                <a:spcPct val="90000"/>
              </a:lnSpc>
            </a:pPr>
            <a:r>
              <a:rPr lang="en-US" sz="2800" dirty="0" smtClean="0"/>
              <a:t>Purpose: To </a:t>
            </a:r>
            <a:r>
              <a:rPr lang="en-US" sz="2800" dirty="0"/>
              <a:t>provide answers to questions being asked by a health program </a:t>
            </a:r>
          </a:p>
          <a:p>
            <a:pPr eaLnBrk="1" hangingPunct="1">
              <a:lnSpc>
                <a:spcPct val="90000"/>
              </a:lnSpc>
            </a:pPr>
            <a:endParaRPr lang="en-GB" sz="2800" dirty="0"/>
          </a:p>
          <a:p>
            <a:r>
              <a:rPr lang="en-GB" sz="2800" dirty="0"/>
              <a:t>Even the greatest amount and best quality </a:t>
            </a:r>
            <a:r>
              <a:rPr lang="en-GB" sz="2800" dirty="0" smtClean="0"/>
              <a:t>of data </a:t>
            </a:r>
            <a:r>
              <a:rPr lang="en-GB" sz="2800" dirty="0"/>
              <a:t>mean nothing if </a:t>
            </a:r>
            <a:r>
              <a:rPr lang="en-GB" sz="2800" dirty="0" smtClean="0"/>
              <a:t>data are not </a:t>
            </a:r>
            <a:r>
              <a:rPr lang="en-GB" sz="2800" dirty="0"/>
              <a:t>properly analyzed</a:t>
            </a:r>
            <a:r>
              <a:rPr lang="en-US" sz="2800" dirty="0"/>
              <a:t>—</a:t>
            </a:r>
            <a:r>
              <a:rPr lang="en-GB" sz="2800" dirty="0"/>
              <a:t>or </a:t>
            </a:r>
            <a:r>
              <a:rPr lang="en-GB" sz="2800" dirty="0" smtClean="0"/>
              <a:t>analyzed </a:t>
            </a:r>
            <a:r>
              <a:rPr lang="en-GB" sz="2800" dirty="0"/>
              <a:t>at </a:t>
            </a:r>
            <a:r>
              <a:rPr lang="en-GB" sz="2800" dirty="0" smtClean="0"/>
              <a:t>all.</a:t>
            </a:r>
            <a:endParaRPr lang="en-US" sz="2800" dirty="0">
              <a:solidFill>
                <a:srgbClr val="FF0000"/>
              </a:solidFill>
            </a:endParaRPr>
          </a:p>
          <a:p>
            <a:endParaRPr lang="en-US" sz="2800" dirty="0"/>
          </a:p>
        </p:txBody>
      </p:sp>
      <p:pic>
        <p:nvPicPr>
          <p:cNvPr id="4" name="Picture 3" descr="http://rlv.zcache.com/i_love_to_analyze_magnet-p147578476801409958envtl_400.jpg"/>
          <p:cNvPicPr/>
          <p:nvPr/>
        </p:nvPicPr>
        <p:blipFill rotWithShape="1">
          <a:blip r:embed="rId3">
            <a:extLst>
              <a:ext uri="{28A0092B-C50C-407E-A947-70E740481C1C}">
                <a14:useLocalDpi xmlns:a14="http://schemas.microsoft.com/office/drawing/2010/main" val="0"/>
              </a:ext>
            </a:extLst>
          </a:blip>
          <a:srcRect l="5119" t="6350" r="5357" b="7693"/>
          <a:stretch/>
        </p:blipFill>
        <p:spPr bwMode="auto">
          <a:xfrm>
            <a:off x="6553200" y="1676400"/>
            <a:ext cx="3218688" cy="2720340"/>
          </a:xfrm>
          <a:prstGeom prst="rect">
            <a:avLst/>
          </a:prstGeom>
          <a:noFill/>
          <a:ln>
            <a:noFill/>
          </a:ln>
        </p:spPr>
      </p:pic>
    </p:spTree>
    <p:extLst>
      <p:ext uri="{BB962C8B-B14F-4D97-AF65-F5344CB8AC3E}">
        <p14:creationId xmlns:p14="http://schemas.microsoft.com/office/powerpoint/2010/main" val="2770660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457200"/>
            <a:ext cx="7950200" cy="738664"/>
          </a:xfrm>
        </p:spPr>
        <p:txBody>
          <a:bodyPr/>
          <a:lstStyle/>
          <a:p>
            <a:pPr eaLnBrk="1" hangingPunct="1"/>
            <a:r>
              <a:rPr lang="en-US" dirty="0"/>
              <a:t>Data Analysis</a:t>
            </a:r>
          </a:p>
        </p:txBody>
      </p:sp>
      <p:sp>
        <p:nvSpPr>
          <p:cNvPr id="6147" name="Rectangle 3"/>
          <p:cNvSpPr>
            <a:spLocks noGrp="1" noChangeArrowheads="1"/>
          </p:cNvSpPr>
          <p:nvPr>
            <p:ph type="body" idx="1"/>
          </p:nvPr>
        </p:nvSpPr>
        <p:spPr>
          <a:xfrm>
            <a:off x="558800" y="1905000"/>
            <a:ext cx="4851400" cy="5324535"/>
          </a:xfrm>
        </p:spPr>
        <p:txBody>
          <a:bodyPr/>
          <a:lstStyle/>
          <a:p>
            <a:pPr eaLnBrk="1" hangingPunct="1"/>
            <a:r>
              <a:rPr lang="en-US" sz="2800" dirty="0"/>
              <a:t>Analysis does not mean using </a:t>
            </a:r>
            <a:r>
              <a:rPr lang="en-US" sz="2800" dirty="0" smtClean="0"/>
              <a:t>a computer software package.</a:t>
            </a:r>
            <a:endParaRPr lang="en-US" sz="2800" dirty="0"/>
          </a:p>
          <a:p>
            <a:pPr eaLnBrk="1" hangingPunct="1"/>
            <a:endParaRPr lang="en-US" sz="2800" dirty="0"/>
          </a:p>
          <a:p>
            <a:pPr eaLnBrk="1" hangingPunct="1">
              <a:spcAft>
                <a:spcPts val="1200"/>
              </a:spcAft>
            </a:pPr>
            <a:r>
              <a:rPr lang="en-US" sz="2800" dirty="0"/>
              <a:t>Analysis is looking at the data in light of the questions you need to </a:t>
            </a:r>
            <a:r>
              <a:rPr lang="en-US" sz="2800" dirty="0" smtClean="0"/>
              <a:t>answer:</a:t>
            </a:r>
          </a:p>
          <a:p>
            <a:pPr marL="457200" indent="-457200" eaLnBrk="1" hangingPunct="1">
              <a:buFont typeface="Arial" charset="0"/>
              <a:buChar char="•"/>
            </a:pPr>
            <a:r>
              <a:rPr lang="en-US" sz="2800" dirty="0" smtClean="0">
                <a:latin typeface="Century Gothic" charset="0"/>
                <a:ea typeface="Century Gothic" charset="0"/>
                <a:cs typeface="Century Gothic" charset="0"/>
              </a:rPr>
              <a:t>How </a:t>
            </a:r>
            <a:r>
              <a:rPr lang="en-US" sz="2800" dirty="0">
                <a:latin typeface="Century Gothic" charset="0"/>
                <a:ea typeface="Century Gothic" charset="0"/>
                <a:cs typeface="Century Gothic" charset="0"/>
              </a:rPr>
              <a:t>would you analyze data to determine: “Is my program meeting its objectives?”</a:t>
            </a:r>
          </a:p>
        </p:txBody>
      </p:sp>
      <p:pic>
        <p:nvPicPr>
          <p:cNvPr id="4" name="Picture 3" descr="http://www.leanhealth.us/picts/Dataanalysis_1.jpg"/>
          <p:cNvPicPr/>
          <p:nvPr/>
        </p:nvPicPr>
        <p:blipFill>
          <a:blip r:embed="rId3">
            <a:extLst>
              <a:ext uri="{28A0092B-C50C-407E-A947-70E740481C1C}">
                <a14:useLocalDpi xmlns:a14="http://schemas.microsoft.com/office/drawing/2010/main" val="0"/>
              </a:ext>
            </a:extLst>
          </a:blip>
          <a:srcRect/>
          <a:stretch>
            <a:fillRect/>
          </a:stretch>
        </p:blipFill>
        <p:spPr bwMode="auto">
          <a:xfrm>
            <a:off x="5833872" y="1981200"/>
            <a:ext cx="4224528" cy="3104426"/>
          </a:xfrm>
          <a:prstGeom prst="rect">
            <a:avLst/>
          </a:prstGeom>
          <a:noFill/>
          <a:ln>
            <a:noFill/>
          </a:ln>
        </p:spPr>
      </p:pic>
    </p:spTree>
    <p:extLst>
      <p:ext uri="{BB962C8B-B14F-4D97-AF65-F5344CB8AC3E}">
        <p14:creationId xmlns:p14="http://schemas.microsoft.com/office/powerpoint/2010/main" val="533569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525273"/>
            <a:ext cx="8759190" cy="1295400"/>
          </a:xfrm>
        </p:spPr>
        <p:txBody>
          <a:bodyPr>
            <a:normAutofit/>
          </a:bodyPr>
          <a:lstStyle/>
          <a:p>
            <a:pPr>
              <a:defRPr/>
            </a:pPr>
            <a:r>
              <a:rPr lang="en-US" dirty="0"/>
              <a:t>Answering P</a:t>
            </a:r>
            <a:r>
              <a:rPr lang="en-US" dirty="0" smtClean="0"/>
              <a:t>rogram </a:t>
            </a:r>
            <a:r>
              <a:rPr lang="en-US" dirty="0"/>
              <a:t>Q</a:t>
            </a:r>
            <a:r>
              <a:rPr lang="en-US" dirty="0" smtClean="0"/>
              <a:t>uestions</a:t>
            </a:r>
            <a:endParaRPr lang="en-US" dirty="0"/>
          </a:p>
        </p:txBody>
      </p:sp>
      <p:sp>
        <p:nvSpPr>
          <p:cNvPr id="7171" name="Content Placeholder 2"/>
          <p:cNvSpPr>
            <a:spLocks noGrp="1"/>
          </p:cNvSpPr>
          <p:nvPr>
            <p:ph idx="1"/>
          </p:nvPr>
        </p:nvSpPr>
        <p:spPr>
          <a:xfrm>
            <a:off x="558377" y="1820673"/>
            <a:ext cx="8865870" cy="4708981"/>
          </a:xfrm>
        </p:spPr>
        <p:txBody>
          <a:bodyPr/>
          <a:lstStyle/>
          <a:p>
            <a:pPr>
              <a:spcAft>
                <a:spcPts val="1200"/>
              </a:spcAft>
            </a:pPr>
            <a:r>
              <a:rPr lang="en-US" sz="2800" b="1" dirty="0"/>
              <a:t>Question: </a:t>
            </a:r>
            <a:r>
              <a:rPr lang="en-US" sz="2800" dirty="0"/>
              <a:t>Is my program meeting its objectives?</a:t>
            </a:r>
          </a:p>
          <a:p>
            <a:pPr>
              <a:spcAft>
                <a:spcPts val="1200"/>
              </a:spcAft>
            </a:pPr>
            <a:r>
              <a:rPr lang="en-US" sz="2800" b="1" dirty="0"/>
              <a:t>Analysis</a:t>
            </a:r>
            <a:r>
              <a:rPr lang="en-US" sz="2800" dirty="0"/>
              <a:t>: Compare program targets and actual program performance to learn how far you are from </a:t>
            </a:r>
            <a:r>
              <a:rPr lang="en-US" sz="2800" dirty="0" smtClean="0"/>
              <a:t>the targets</a:t>
            </a:r>
            <a:endParaRPr lang="en-US" sz="2800" dirty="0"/>
          </a:p>
          <a:p>
            <a:pPr>
              <a:spcAft>
                <a:spcPts val="1200"/>
              </a:spcAft>
            </a:pPr>
            <a:r>
              <a:rPr lang="en-US" sz="2800" b="1" dirty="0"/>
              <a:t>Interpretation</a:t>
            </a:r>
            <a:r>
              <a:rPr lang="en-US" sz="2800" dirty="0"/>
              <a:t>: Why </a:t>
            </a:r>
            <a:r>
              <a:rPr lang="en-US" sz="2800" dirty="0" smtClean="0"/>
              <a:t>have you achieved or not achieved a target, </a:t>
            </a:r>
            <a:r>
              <a:rPr lang="en-US" sz="2800" dirty="0"/>
              <a:t>and what </a:t>
            </a:r>
            <a:r>
              <a:rPr lang="en-US" sz="2800" dirty="0" smtClean="0"/>
              <a:t>does this mean </a:t>
            </a:r>
            <a:r>
              <a:rPr lang="en-US" sz="2800" dirty="0"/>
              <a:t>for your </a:t>
            </a:r>
            <a:r>
              <a:rPr lang="en-US" sz="2800" dirty="0" smtClean="0"/>
              <a:t>program?</a:t>
            </a:r>
            <a:endParaRPr lang="en-US" sz="2800" dirty="0"/>
          </a:p>
          <a:p>
            <a:pPr>
              <a:spcAft>
                <a:spcPts val="1200"/>
              </a:spcAft>
            </a:pPr>
            <a:r>
              <a:rPr lang="en-US" sz="2800" dirty="0" smtClean="0"/>
              <a:t>Answering may </a:t>
            </a:r>
            <a:r>
              <a:rPr lang="en-US" sz="2800" dirty="0"/>
              <a:t>require more information. </a:t>
            </a:r>
          </a:p>
          <a:p>
            <a:pPr>
              <a:lnSpc>
                <a:spcPct val="150000"/>
              </a:lnSpc>
              <a:spcAft>
                <a:spcPts val="1200"/>
              </a:spcAft>
            </a:pPr>
            <a:endParaRPr lang="en-US" sz="2800" dirty="0"/>
          </a:p>
        </p:txBody>
      </p:sp>
    </p:spTree>
    <p:extLst>
      <p:ext uri="{BB962C8B-B14F-4D97-AF65-F5344CB8AC3E}">
        <p14:creationId xmlns:p14="http://schemas.microsoft.com/office/powerpoint/2010/main" val="2488292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Descriptive Analysis</a:t>
            </a:r>
            <a:endParaRPr lang="en-US" dirty="0"/>
          </a:p>
        </p:txBody>
      </p:sp>
      <p:sp>
        <p:nvSpPr>
          <p:cNvPr id="8195" name="Content Placeholder 2"/>
          <p:cNvSpPr>
            <a:spLocks noGrp="1"/>
          </p:cNvSpPr>
          <p:nvPr>
            <p:ph idx="1"/>
          </p:nvPr>
        </p:nvSpPr>
        <p:spPr>
          <a:xfrm>
            <a:off x="539363" y="2057400"/>
            <a:ext cx="8909437" cy="3447098"/>
          </a:xfrm>
        </p:spPr>
        <p:txBody>
          <a:bodyPr/>
          <a:lstStyle/>
          <a:p>
            <a:r>
              <a:rPr lang="en-US" sz="2800" dirty="0" smtClean="0"/>
              <a:t>Describes the sample/target population  (demographic and clinical characteristics)</a:t>
            </a:r>
          </a:p>
          <a:p>
            <a:pPr lvl="1"/>
            <a:endParaRPr lang="en-US" sz="2800" dirty="0" smtClean="0">
              <a:latin typeface="Century Gothic" charset="0"/>
              <a:ea typeface="Century Gothic" charset="0"/>
              <a:cs typeface="Century Gothic" charset="0"/>
            </a:endParaRPr>
          </a:p>
          <a:p>
            <a:r>
              <a:rPr lang="en-US" sz="2800" dirty="0" smtClean="0"/>
              <a:t>Does not define causality; tells you what, not why</a:t>
            </a:r>
          </a:p>
          <a:p>
            <a:endParaRPr lang="en-US" sz="2800" dirty="0" smtClean="0"/>
          </a:p>
          <a:p>
            <a:r>
              <a:rPr lang="en-US" sz="2800" dirty="0" smtClean="0"/>
              <a:t>Example: Average number of clients seen per month</a:t>
            </a:r>
          </a:p>
          <a:p>
            <a:endParaRPr lang="en-US" sz="2800" dirty="0"/>
          </a:p>
        </p:txBody>
      </p:sp>
    </p:spTree>
    <p:extLst>
      <p:ext uri="{BB962C8B-B14F-4D97-AF65-F5344CB8AC3E}">
        <p14:creationId xmlns:p14="http://schemas.microsoft.com/office/powerpoint/2010/main" val="3430235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477961"/>
            <a:ext cx="9753600" cy="1477328"/>
          </a:xfrm>
        </p:spPr>
        <p:txBody>
          <a:bodyPr/>
          <a:lstStyle/>
          <a:p>
            <a:pPr eaLnBrk="1" hangingPunct="1"/>
            <a:r>
              <a:rPr lang="en-US" dirty="0"/>
              <a:t>Basic </a:t>
            </a:r>
            <a:r>
              <a:rPr lang="en-US" dirty="0" smtClean="0"/>
              <a:t>Terminology and Concepts</a:t>
            </a:r>
            <a:endParaRPr lang="en-US" dirty="0"/>
          </a:p>
        </p:txBody>
      </p:sp>
      <p:sp>
        <p:nvSpPr>
          <p:cNvPr id="9219" name="Content Placeholder 2"/>
          <p:cNvSpPr>
            <a:spLocks noGrp="1"/>
          </p:cNvSpPr>
          <p:nvPr>
            <p:ph idx="1"/>
          </p:nvPr>
        </p:nvSpPr>
        <p:spPr>
          <a:xfrm>
            <a:off x="533400" y="1863328"/>
            <a:ext cx="8539163" cy="4308872"/>
          </a:xfrm>
        </p:spPr>
        <p:txBody>
          <a:bodyPr/>
          <a:lstStyle/>
          <a:p>
            <a:pPr eaLnBrk="1" hangingPunct="1"/>
            <a:r>
              <a:rPr lang="en-US" sz="2800" b="1" dirty="0"/>
              <a:t>Statistical terms</a:t>
            </a:r>
          </a:p>
          <a:p>
            <a:pPr marL="1028700" lvl="1" indent="-571500" eaLnBrk="1" hangingPunct="1">
              <a:buFont typeface="Arial" panose="020B0604020202020204" pitchFamily="34" charset="0"/>
              <a:buChar char="•"/>
            </a:pPr>
            <a:r>
              <a:rPr lang="en-US" sz="2800" dirty="0">
                <a:latin typeface="Century Gothic" charset="0"/>
                <a:ea typeface="Century Gothic" charset="0"/>
                <a:cs typeface="Century Gothic" charset="0"/>
              </a:rPr>
              <a:t>Ratio</a:t>
            </a:r>
          </a:p>
          <a:p>
            <a:pPr marL="1028700" lvl="1" indent="-571500" eaLnBrk="1" hangingPunct="1">
              <a:buFont typeface="Arial" panose="020B0604020202020204" pitchFamily="34" charset="0"/>
              <a:buChar char="•"/>
            </a:pPr>
            <a:r>
              <a:rPr lang="en-US" sz="2800" dirty="0">
                <a:latin typeface="Century Gothic" charset="0"/>
                <a:ea typeface="Century Gothic" charset="0"/>
                <a:cs typeface="Century Gothic" charset="0"/>
              </a:rPr>
              <a:t>Proportion</a:t>
            </a:r>
          </a:p>
          <a:p>
            <a:pPr marL="1028700" lvl="1" indent="-571500" eaLnBrk="1" hangingPunct="1">
              <a:buFont typeface="Arial" panose="020B0604020202020204" pitchFamily="34" charset="0"/>
              <a:buChar char="•"/>
            </a:pPr>
            <a:r>
              <a:rPr lang="en-US" sz="2800" dirty="0">
                <a:latin typeface="Century Gothic" charset="0"/>
                <a:ea typeface="Century Gothic" charset="0"/>
                <a:cs typeface="Century Gothic" charset="0"/>
              </a:rPr>
              <a:t>Percentage</a:t>
            </a:r>
          </a:p>
          <a:p>
            <a:pPr marL="1028700" lvl="1" indent="-571500" eaLnBrk="1" hangingPunct="1">
              <a:buFont typeface="Arial" panose="020B0604020202020204" pitchFamily="34" charset="0"/>
              <a:buChar char="•"/>
            </a:pPr>
            <a:r>
              <a:rPr lang="en-US" sz="2800" dirty="0">
                <a:latin typeface="Century Gothic" charset="0"/>
                <a:ea typeface="Century Gothic" charset="0"/>
                <a:cs typeface="Century Gothic" charset="0"/>
              </a:rPr>
              <a:t>Rate</a:t>
            </a:r>
          </a:p>
          <a:p>
            <a:pPr marL="1028700" lvl="1" indent="-571500" eaLnBrk="1" hangingPunct="1">
              <a:buFont typeface="Arial" panose="020B0604020202020204" pitchFamily="34" charset="0"/>
              <a:buChar char="•"/>
            </a:pPr>
            <a:r>
              <a:rPr lang="en-US" sz="2800" dirty="0">
                <a:latin typeface="Century Gothic" charset="0"/>
                <a:ea typeface="Century Gothic" charset="0"/>
                <a:cs typeface="Century Gothic" charset="0"/>
              </a:rPr>
              <a:t>Mean</a:t>
            </a:r>
          </a:p>
          <a:p>
            <a:pPr marL="1028700" lvl="1" indent="-571500" eaLnBrk="1" hangingPunct="1">
              <a:buFont typeface="Arial" panose="020B0604020202020204" pitchFamily="34" charset="0"/>
              <a:buChar char="•"/>
            </a:pPr>
            <a:r>
              <a:rPr lang="en-US" sz="2800" dirty="0">
                <a:latin typeface="Century Gothic" charset="0"/>
                <a:ea typeface="Century Gothic" charset="0"/>
                <a:cs typeface="Century Gothic" charset="0"/>
              </a:rPr>
              <a:t>Median</a:t>
            </a:r>
          </a:p>
          <a:p>
            <a:pPr marL="1028700" lvl="1" indent="-571500" eaLnBrk="1" hangingPunct="1">
              <a:buFont typeface="Arial" panose="020B0604020202020204" pitchFamily="34" charset="0"/>
              <a:buChar char="•"/>
            </a:pPr>
            <a:r>
              <a:rPr lang="en-US" sz="2800" dirty="0">
                <a:latin typeface="Century Gothic" charset="0"/>
                <a:ea typeface="Century Gothic" charset="0"/>
                <a:cs typeface="Century Gothic" charset="0"/>
              </a:rPr>
              <a:t>Trend</a:t>
            </a:r>
          </a:p>
          <a:p>
            <a:pPr eaLnBrk="1" hangingPunct="1">
              <a:buFont typeface="Arial" charset="0"/>
              <a:buNone/>
            </a:pPr>
            <a:endParaRPr lang="en-US" sz="2800" dirty="0"/>
          </a:p>
          <a:p>
            <a:pPr eaLnBrk="1" hangingPunct="1"/>
            <a:endParaRPr lang="en-US" sz="2800" dirty="0"/>
          </a:p>
        </p:txBody>
      </p:sp>
      <p:sp>
        <p:nvSpPr>
          <p:cNvPr id="9220" name="Content Placeholder 3"/>
          <p:cNvSpPr>
            <a:spLocks noGrp="1"/>
          </p:cNvSpPr>
          <p:nvPr>
            <p:ph sz="half" idx="4294967295"/>
          </p:nvPr>
        </p:nvSpPr>
        <p:spPr>
          <a:xfrm>
            <a:off x="5615941" y="1813560"/>
            <a:ext cx="4442460" cy="553998"/>
          </a:xfrm>
        </p:spPr>
        <p:txBody>
          <a:bodyPr/>
          <a:lstStyle/>
          <a:p>
            <a:pPr eaLnBrk="1" hangingPunct="1">
              <a:buFont typeface="Wingdings" pitchFamily="2" charset="2"/>
              <a:buNone/>
            </a:pPr>
            <a:endParaRPr lang="en-US" dirty="0"/>
          </a:p>
          <a:p>
            <a:pPr eaLnBrk="1" hangingPunct="1"/>
            <a:endParaRPr lang="en-US" dirty="0"/>
          </a:p>
        </p:txBody>
      </p:sp>
      <p:pic>
        <p:nvPicPr>
          <p:cNvPr id="1026" name="Picture 2" descr="https://peterrawski.files.wordpress.com/2015/02/interest-rate.jpg"/>
          <p:cNvPicPr>
            <a:picLocks noChangeAspect="1" noChangeArrowheads="1"/>
          </p:cNvPicPr>
          <p:nvPr/>
        </p:nvPicPr>
        <p:blipFill rotWithShape="1">
          <a:blip r:embed="rId3">
            <a:extLst>
              <a:ext uri="{28A0092B-C50C-407E-A947-70E740481C1C}">
                <a14:useLocalDpi xmlns:a14="http://schemas.microsoft.com/office/drawing/2010/main" val="0"/>
              </a:ext>
            </a:extLst>
          </a:blip>
          <a:srcRect b="10281"/>
          <a:stretch/>
        </p:blipFill>
        <p:spPr bwMode="auto">
          <a:xfrm>
            <a:off x="4671748" y="4174644"/>
            <a:ext cx="4038600" cy="2683356"/>
          </a:xfrm>
          <a:prstGeom prst="rect">
            <a:avLst/>
          </a:prstGeom>
          <a:noFill/>
          <a:extLst>
            <a:ext uri="{909E8E84-426E-40DD-AFC4-6F175D3DCCD1}">
              <a14:hiddenFill xmlns:a14="http://schemas.microsoft.com/office/drawing/2010/main">
                <a:solidFill>
                  <a:srgbClr val="FFFFFF"/>
                </a:solidFill>
              </a14:hiddenFill>
            </a:ext>
          </a:extLst>
        </p:spPr>
      </p:pic>
      <p:sp>
        <p:nvSpPr>
          <p:cNvPr id="3" name="Right Brace 2"/>
          <p:cNvSpPr/>
          <p:nvPr/>
        </p:nvSpPr>
        <p:spPr>
          <a:xfrm>
            <a:off x="3429000" y="2367558"/>
            <a:ext cx="914400" cy="2890242"/>
          </a:xfrm>
          <a:prstGeom prst="rightBrace">
            <a:avLst/>
          </a:prstGeom>
          <a:ln w="25400">
            <a:solidFill>
              <a:srgbClr val="138D8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5316098" y="3551069"/>
            <a:ext cx="184731" cy="523220"/>
          </a:xfrm>
          <a:prstGeom prst="rect">
            <a:avLst/>
          </a:prstGeom>
          <a:noFill/>
        </p:spPr>
        <p:txBody>
          <a:bodyPr wrap="none" rtlCol="0">
            <a:spAutoFit/>
          </a:bodyPr>
          <a:lstStyle/>
          <a:p>
            <a:endParaRPr lang="en-US" sz="2800" b="1" dirty="0">
              <a:latin typeface="Century Gothic" charset="0"/>
              <a:ea typeface="Century Gothic" charset="0"/>
              <a:cs typeface="Century Gothic" charset="0"/>
            </a:endParaRPr>
          </a:p>
        </p:txBody>
      </p:sp>
    </p:spTree>
    <p:extLst>
      <p:ext uri="{BB962C8B-B14F-4D97-AF65-F5344CB8AC3E}">
        <p14:creationId xmlns:p14="http://schemas.microsoft.com/office/powerpoint/2010/main" val="1808714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83303621329D4DAFC578165ED47C26" ma:contentTypeVersion="0" ma:contentTypeDescription="Create a new document." ma:contentTypeScope="" ma:versionID="e9c678eae885f8b7595ed37087805c11">
  <xsd:schema xmlns:xsd="http://www.w3.org/2001/XMLSchema" xmlns:xs="http://www.w3.org/2001/XMLSchema" xmlns:p="http://schemas.microsoft.com/office/2006/metadata/properties" targetNamespace="http://schemas.microsoft.com/office/2006/metadata/properties" ma:root="true" ma:fieldsID="abc59ee2edf01cfb808cadb27e045d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BBD70E-EBED-4641-B344-43F37F97FA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6D1BAF0-6138-4CDE-B3A7-D4DBDFA618EE}">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19BEF8C-5D27-493F-9E03-29BBA9D252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13026</TotalTime>
  <Words>3579</Words>
  <Application>Microsoft Office PowerPoint</Application>
  <PresentationFormat>Custom</PresentationFormat>
  <Paragraphs>437</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Century Gothic</vt:lpstr>
      <vt:lpstr>Courier New</vt:lpstr>
      <vt:lpstr>Futura LT Pro Book</vt:lpstr>
      <vt:lpstr>Wingdings</vt:lpstr>
      <vt:lpstr>Office Theme</vt:lpstr>
      <vt:lpstr>PowerPoint Presentation</vt:lpstr>
      <vt:lpstr>Session 1: Learning Objectives  </vt:lpstr>
      <vt:lpstr>Session 1: Topics Covered   </vt:lpstr>
      <vt:lpstr>Data Analysis: Key Concepts</vt:lpstr>
      <vt:lpstr>Data Analysis</vt:lpstr>
      <vt:lpstr>Data Analysis</vt:lpstr>
      <vt:lpstr>Answering Program Questions</vt:lpstr>
      <vt:lpstr>Descriptive Analysis</vt:lpstr>
      <vt:lpstr>Basic Terminology and Concepts</vt:lpstr>
      <vt:lpstr>Central Tendency</vt:lpstr>
      <vt:lpstr>Mean</vt:lpstr>
      <vt:lpstr>Calculating the Mean</vt:lpstr>
      <vt:lpstr>Median</vt:lpstr>
      <vt:lpstr>Calculating the Median</vt:lpstr>
      <vt:lpstr>Mean vs. Median: When to Use One or the Other? </vt:lpstr>
      <vt:lpstr>Mean vs. Median: When to Use One or the Other? </vt:lpstr>
      <vt:lpstr>Use the Mean or the Median?</vt:lpstr>
      <vt:lpstr>Trend </vt:lpstr>
      <vt:lpstr>Calculating Trends</vt:lpstr>
      <vt:lpstr>Calculating Trends</vt:lpstr>
      <vt:lpstr>Key Messages</vt:lpstr>
      <vt:lpstr>SELECT THE RIGHT CHART</vt:lpstr>
      <vt:lpstr>Types of Charts</vt:lpstr>
      <vt:lpstr>5 QUESTIONS TO ASK YOURSELF WHEN CHOOSING A CHART</vt:lpstr>
      <vt:lpstr>5 Questions to Ask Yourself When  Choosing a Chart  </vt:lpstr>
      <vt:lpstr>5 Questions to Ask Yourself When  Choosing a Chart </vt:lpstr>
      <vt:lpstr>5 Questions to Ask Yourself When  Choosing a Chart   </vt:lpstr>
      <vt:lpstr>5 Questions to Ask Yourself When  Choosing a Chart  </vt:lpstr>
      <vt:lpstr>5 Questions to Ask Yourself When  Choosing a Chart   </vt:lpstr>
      <vt:lpstr>Examples of Charts to Choose  When Analyzing Data </vt:lpstr>
      <vt:lpstr> Examples of Charts to Choose  When Analyzing Data</vt:lpstr>
      <vt:lpstr> Examples of Charts to Choose  When Analyzing Data </vt:lpstr>
      <vt:lpstr>Examples of Charts to Choose  When Analyzing Data</vt:lpstr>
      <vt:lpstr>Example of Charts to Choose  When Analyzing Data</vt:lpstr>
      <vt:lpstr>Example of Charts to Choose  When Analyzing Data</vt:lpstr>
      <vt:lpstr>Example of Charts to Choose  When Analyzing Data</vt:lpstr>
      <vt:lpstr>Example of Charts to Choose  When Analyzing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Beth</dc:creator>
  <cp:lastModifiedBy>Hoover, Donald Wayne</cp:lastModifiedBy>
  <cp:revision>293</cp:revision>
  <dcterms:created xsi:type="dcterms:W3CDTF">2015-03-02T15:42:03Z</dcterms:created>
  <dcterms:modified xsi:type="dcterms:W3CDTF">2017-02-08T00:41:29Z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2015-03-02T00:00:00Z</vt:filetime>
  </property>
  <property fmtid="{D5CDD505-2E9C-101B-9397-08002B2CF9AE}" pid="3" name="LastSaved">
    <vt:filetime>2015-03-02T00:00:00Z</vt:filetime>
  </property>
  <property fmtid="{D5CDD505-2E9C-101B-9397-08002B2CF9AE}" pid="4" name="ContentTypeId">
    <vt:lpwstr>0x010100BC83303621329D4DAFC578165ED47C26</vt:lpwstr>
  </property>
</Properties>
</file>