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2.xml" ContentType="application/vnd.openxmlformats-officedocument.drawingml.chart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5"/>
  </p:notesMasterIdLst>
  <p:sldIdLst>
    <p:sldId id="387" r:id="rId5"/>
    <p:sldId id="259" r:id="rId6"/>
    <p:sldId id="260" r:id="rId7"/>
    <p:sldId id="283" r:id="rId8"/>
    <p:sldId id="403" r:id="rId9"/>
    <p:sldId id="262" r:id="rId10"/>
    <p:sldId id="264" r:id="rId11"/>
    <p:sldId id="266" r:id="rId12"/>
    <p:sldId id="374" r:id="rId13"/>
    <p:sldId id="377" r:id="rId14"/>
    <p:sldId id="379" r:id="rId15"/>
    <p:sldId id="261" r:id="rId16"/>
    <p:sldId id="284" r:id="rId17"/>
    <p:sldId id="391" r:id="rId18"/>
    <p:sldId id="404" r:id="rId19"/>
    <p:sldId id="405" r:id="rId20"/>
    <p:sldId id="285" r:id="rId21"/>
    <p:sldId id="282" r:id="rId22"/>
    <p:sldId id="286" r:id="rId23"/>
    <p:sldId id="267" r:id="rId24"/>
    <p:sldId id="299" r:id="rId25"/>
    <p:sldId id="287" r:id="rId26"/>
    <p:sldId id="288" r:id="rId27"/>
    <p:sldId id="289" r:id="rId28"/>
    <p:sldId id="290" r:id="rId29"/>
    <p:sldId id="376" r:id="rId30"/>
    <p:sldId id="390" r:id="rId31"/>
    <p:sldId id="406" r:id="rId32"/>
    <p:sldId id="396" r:id="rId33"/>
    <p:sldId id="388" r:id="rId34"/>
  </p:sldIdLst>
  <p:sldSz cx="10058400" cy="7772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8D84"/>
    <a:srgbClr val="09236A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88869" autoAdjust="0"/>
  </p:normalViewPr>
  <p:slideViewPr>
    <p:cSldViewPr>
      <p:cViewPr varScale="1">
        <p:scale>
          <a:sx n="66" d="100"/>
          <a:sy n="66" d="100"/>
        </p:scale>
        <p:origin x="1718" y="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498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6798"/>
    </p:cViewPr>
  </p:sorterViewPr>
  <p:notesViewPr>
    <p:cSldViewPr>
      <p:cViewPr>
        <p:scale>
          <a:sx n="71" d="100"/>
          <a:sy n="71" d="100"/>
        </p:scale>
        <p:origin x="2316" y="-324"/>
      </p:cViewPr>
      <p:guideLst>
        <p:guide orient="horz" pos="3168"/>
        <p:guide pos="24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9236A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>
                    <a:solidFill>
                      <a:schemeClr val="bg1"/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Pregnancies, early</c:v>
                </c:pt>
                <c:pt idx="1">
                  <c:v>Pregnancies, late</c:v>
                </c:pt>
                <c:pt idx="2">
                  <c:v>Deliveries</c:v>
                </c:pt>
                <c:pt idx="3">
                  <c:v>Live births</c:v>
                </c:pt>
                <c:pt idx="4">
                  <c:v>Infants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12415</c:v>
                </c:pt>
                <c:pt idx="1">
                  <c:v>11512</c:v>
                </c:pt>
                <c:pt idx="2">
                  <c:v>11286</c:v>
                </c:pt>
                <c:pt idx="3">
                  <c:v>11400</c:v>
                </c:pt>
                <c:pt idx="4">
                  <c:v>11058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C8-4A56-9E33-6D27FDDADD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"/>
        <c:axId val="442507400"/>
        <c:axId val="442505832"/>
      </c:barChart>
      <c:catAx>
        <c:axId val="442507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0" i="0"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442505832"/>
        <c:crosses val="autoZero"/>
        <c:auto val="1"/>
        <c:lblAlgn val="ctr"/>
        <c:lblOffset val="100"/>
        <c:noMultiLvlLbl val="0"/>
      </c:catAx>
      <c:valAx>
        <c:axId val="442505832"/>
        <c:scaling>
          <c:orientation val="minMax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0" i="0"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442507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DTP3 coverage</c:v>
          </c:tx>
          <c:spPr>
            <a:ln w="28575">
              <a:noFill/>
            </a:ln>
          </c:spPr>
          <c:marker>
            <c:symbol val="circle"/>
            <c:size val="4"/>
          </c:marker>
          <c:dPt>
            <c:idx val="5"/>
            <c:marker>
              <c:spPr>
                <a:solidFill>
                  <a:srgbClr val="FF0000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4D83-495B-8A6A-912A8134E88D}"/>
              </c:ext>
            </c:extLst>
          </c:dPt>
          <c:dPt>
            <c:idx val="12"/>
            <c:marker>
              <c:spPr>
                <a:solidFill>
                  <a:srgbClr val="FF0000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D83-495B-8A6A-912A8134E88D}"/>
              </c:ext>
            </c:extLst>
          </c:dPt>
          <c:dPt>
            <c:idx val="37"/>
            <c:marker>
              <c:spPr>
                <a:solidFill>
                  <a:srgbClr val="FF0000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4D83-495B-8A6A-912A8134E88D}"/>
              </c:ext>
            </c:extLst>
          </c:dPt>
          <c:dPt>
            <c:idx val="38"/>
            <c:marker>
              <c:spPr>
                <a:solidFill>
                  <a:srgbClr val="FF0000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4D83-495B-8A6A-912A8134E88D}"/>
              </c:ext>
            </c:extLst>
          </c:dPt>
          <c:dPt>
            <c:idx val="47"/>
            <c:marker>
              <c:spPr>
                <a:solidFill>
                  <a:srgbClr val="FF0000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4D83-495B-8A6A-912A8134E88D}"/>
              </c:ext>
            </c:extLst>
          </c:dPt>
          <c:dPt>
            <c:idx val="48"/>
            <c:marker>
              <c:spPr>
                <a:solidFill>
                  <a:srgbClr val="FF0000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4D83-495B-8A6A-912A8134E88D}"/>
              </c:ext>
            </c:extLst>
          </c:dPt>
          <c:dPt>
            <c:idx val="73"/>
            <c:marker>
              <c:spPr>
                <a:solidFill>
                  <a:srgbClr val="FF0000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4D83-495B-8A6A-912A8134E88D}"/>
              </c:ext>
            </c:extLst>
          </c:dPt>
          <c:dPt>
            <c:idx val="80"/>
            <c:marker>
              <c:spPr>
                <a:solidFill>
                  <a:srgbClr val="FF0000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4D83-495B-8A6A-912A8134E88D}"/>
              </c:ext>
            </c:extLst>
          </c:dPt>
          <c:dPt>
            <c:idx val="92"/>
            <c:marker>
              <c:spPr>
                <a:solidFill>
                  <a:srgbClr val="FF0000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4D83-495B-8A6A-912A8134E88D}"/>
              </c:ext>
            </c:extLst>
          </c:dPt>
          <c:dPt>
            <c:idx val="111"/>
            <c:marker>
              <c:spPr>
                <a:solidFill>
                  <a:srgbClr val="FF0000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4D83-495B-8A6A-912A8134E88D}"/>
              </c:ext>
            </c:extLst>
          </c:dPt>
          <c:dPt>
            <c:idx val="115"/>
            <c:marker>
              <c:spPr>
                <a:solidFill>
                  <a:srgbClr val="FF0000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4D83-495B-8A6A-912A8134E88D}"/>
              </c:ext>
            </c:extLst>
          </c:dPt>
          <c:dPt>
            <c:idx val="150"/>
            <c:marker>
              <c:spPr>
                <a:solidFill>
                  <a:srgbClr val="FF0000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4D83-495B-8A6A-912A8134E88D}"/>
              </c:ext>
            </c:extLst>
          </c:dPt>
          <c:xVal>
            <c:numRef>
              <c:f>'2014 JRF by district sorted'!$G$3:$G$165</c:f>
              <c:numCache>
                <c:formatCode>0%</c:formatCode>
                <c:ptCount val="163"/>
                <c:pt idx="0">
                  <c:v>1.06</c:v>
                </c:pt>
                <c:pt idx="1">
                  <c:v>0.94</c:v>
                </c:pt>
                <c:pt idx="2">
                  <c:v>0.85</c:v>
                </c:pt>
                <c:pt idx="3">
                  <c:v>0.94</c:v>
                </c:pt>
                <c:pt idx="4">
                  <c:v>0.77</c:v>
                </c:pt>
                <c:pt idx="5">
                  <c:v>1.149999999999999</c:v>
                </c:pt>
                <c:pt idx="6">
                  <c:v>1.170000000000001</c:v>
                </c:pt>
                <c:pt idx="7">
                  <c:v>0.81</c:v>
                </c:pt>
                <c:pt idx="8">
                  <c:v>0.69</c:v>
                </c:pt>
                <c:pt idx="9">
                  <c:v>0.88</c:v>
                </c:pt>
                <c:pt idx="10">
                  <c:v>0.94</c:v>
                </c:pt>
                <c:pt idx="11">
                  <c:v>1.07</c:v>
                </c:pt>
                <c:pt idx="12">
                  <c:v>0.97</c:v>
                </c:pt>
                <c:pt idx="13">
                  <c:v>1.06</c:v>
                </c:pt>
                <c:pt idx="14">
                  <c:v>0.9</c:v>
                </c:pt>
                <c:pt idx="15">
                  <c:v>0.99</c:v>
                </c:pt>
                <c:pt idx="16">
                  <c:v>0.96</c:v>
                </c:pt>
                <c:pt idx="17">
                  <c:v>1.06</c:v>
                </c:pt>
                <c:pt idx="18">
                  <c:v>0.98</c:v>
                </c:pt>
                <c:pt idx="19">
                  <c:v>0.97</c:v>
                </c:pt>
                <c:pt idx="20">
                  <c:v>0.88</c:v>
                </c:pt>
                <c:pt idx="21">
                  <c:v>1.05</c:v>
                </c:pt>
                <c:pt idx="22">
                  <c:v>0.91</c:v>
                </c:pt>
                <c:pt idx="23">
                  <c:v>0.92</c:v>
                </c:pt>
                <c:pt idx="24">
                  <c:v>0.99</c:v>
                </c:pt>
                <c:pt idx="25">
                  <c:v>0.97</c:v>
                </c:pt>
                <c:pt idx="26">
                  <c:v>0.87</c:v>
                </c:pt>
                <c:pt idx="27">
                  <c:v>1.04</c:v>
                </c:pt>
                <c:pt idx="28">
                  <c:v>0.7</c:v>
                </c:pt>
                <c:pt idx="29">
                  <c:v>0.88</c:v>
                </c:pt>
                <c:pt idx="30">
                  <c:v>0.99</c:v>
                </c:pt>
                <c:pt idx="31">
                  <c:v>0.87</c:v>
                </c:pt>
                <c:pt idx="32">
                  <c:v>0.75</c:v>
                </c:pt>
                <c:pt idx="33">
                  <c:v>1.1200000000000001</c:v>
                </c:pt>
                <c:pt idx="34">
                  <c:v>0.69</c:v>
                </c:pt>
                <c:pt idx="35">
                  <c:v>0.91</c:v>
                </c:pt>
                <c:pt idx="36">
                  <c:v>0.76</c:v>
                </c:pt>
                <c:pt idx="37">
                  <c:v>0.94</c:v>
                </c:pt>
                <c:pt idx="38">
                  <c:v>0.85</c:v>
                </c:pt>
                <c:pt idx="39">
                  <c:v>0.92</c:v>
                </c:pt>
                <c:pt idx="40">
                  <c:v>1.1000000000000001</c:v>
                </c:pt>
                <c:pt idx="41">
                  <c:v>0.97</c:v>
                </c:pt>
                <c:pt idx="42">
                  <c:v>1.27</c:v>
                </c:pt>
                <c:pt idx="43">
                  <c:v>1.0900000000000001</c:v>
                </c:pt>
                <c:pt idx="44">
                  <c:v>1.84</c:v>
                </c:pt>
                <c:pt idx="45">
                  <c:v>0.99</c:v>
                </c:pt>
                <c:pt idx="46">
                  <c:v>0.94</c:v>
                </c:pt>
                <c:pt idx="47">
                  <c:v>0.92</c:v>
                </c:pt>
                <c:pt idx="48">
                  <c:v>1.32</c:v>
                </c:pt>
                <c:pt idx="49">
                  <c:v>1.06</c:v>
                </c:pt>
                <c:pt idx="50">
                  <c:v>0.92</c:v>
                </c:pt>
                <c:pt idx="51">
                  <c:v>0.86</c:v>
                </c:pt>
                <c:pt idx="52">
                  <c:v>1.1200000000000001</c:v>
                </c:pt>
                <c:pt idx="53">
                  <c:v>0.94</c:v>
                </c:pt>
                <c:pt idx="54">
                  <c:v>0.94</c:v>
                </c:pt>
                <c:pt idx="55">
                  <c:v>1.31</c:v>
                </c:pt>
                <c:pt idx="56">
                  <c:v>0.86</c:v>
                </c:pt>
                <c:pt idx="57">
                  <c:v>1.159999999999999</c:v>
                </c:pt>
                <c:pt idx="58">
                  <c:v>0.92</c:v>
                </c:pt>
                <c:pt idx="59">
                  <c:v>1.06</c:v>
                </c:pt>
                <c:pt idx="60">
                  <c:v>0.91</c:v>
                </c:pt>
                <c:pt idx="61">
                  <c:v>0.95</c:v>
                </c:pt>
                <c:pt idx="62">
                  <c:v>0.84</c:v>
                </c:pt>
                <c:pt idx="63">
                  <c:v>0.81</c:v>
                </c:pt>
                <c:pt idx="64">
                  <c:v>0.8</c:v>
                </c:pt>
                <c:pt idx="65">
                  <c:v>0.81</c:v>
                </c:pt>
                <c:pt idx="66">
                  <c:v>0.87</c:v>
                </c:pt>
                <c:pt idx="67">
                  <c:v>0.68</c:v>
                </c:pt>
                <c:pt idx="68">
                  <c:v>0.96</c:v>
                </c:pt>
                <c:pt idx="69">
                  <c:v>0.88</c:v>
                </c:pt>
                <c:pt idx="70">
                  <c:v>0.91</c:v>
                </c:pt>
                <c:pt idx="71">
                  <c:v>0.99</c:v>
                </c:pt>
                <c:pt idx="72">
                  <c:v>0.84</c:v>
                </c:pt>
                <c:pt idx="73">
                  <c:v>0.88</c:v>
                </c:pt>
                <c:pt idx="74">
                  <c:v>0.98</c:v>
                </c:pt>
                <c:pt idx="75">
                  <c:v>1.08</c:v>
                </c:pt>
                <c:pt idx="76">
                  <c:v>1.0900000000000001</c:v>
                </c:pt>
                <c:pt idx="77">
                  <c:v>0.95</c:v>
                </c:pt>
                <c:pt idx="78">
                  <c:v>0.96</c:v>
                </c:pt>
                <c:pt idx="79">
                  <c:v>0.99</c:v>
                </c:pt>
                <c:pt idx="80">
                  <c:v>1.02</c:v>
                </c:pt>
                <c:pt idx="81">
                  <c:v>1.2</c:v>
                </c:pt>
                <c:pt idx="82">
                  <c:v>0.71</c:v>
                </c:pt>
                <c:pt idx="83">
                  <c:v>1.01</c:v>
                </c:pt>
                <c:pt idx="84">
                  <c:v>1.2</c:v>
                </c:pt>
                <c:pt idx="85">
                  <c:v>1.02</c:v>
                </c:pt>
                <c:pt idx="86">
                  <c:v>1.1100000000000001</c:v>
                </c:pt>
                <c:pt idx="87">
                  <c:v>0.96</c:v>
                </c:pt>
                <c:pt idx="88">
                  <c:v>1.1200000000000001</c:v>
                </c:pt>
                <c:pt idx="89">
                  <c:v>0.98</c:v>
                </c:pt>
                <c:pt idx="90">
                  <c:v>1.129999999999999</c:v>
                </c:pt>
                <c:pt idx="91">
                  <c:v>0.76</c:v>
                </c:pt>
                <c:pt idx="92">
                  <c:v>0.87</c:v>
                </c:pt>
                <c:pt idx="93">
                  <c:v>1.25</c:v>
                </c:pt>
                <c:pt idx="94">
                  <c:v>0.98</c:v>
                </c:pt>
                <c:pt idx="95">
                  <c:v>1.03</c:v>
                </c:pt>
                <c:pt idx="96">
                  <c:v>0.8</c:v>
                </c:pt>
                <c:pt idx="97">
                  <c:v>0.86</c:v>
                </c:pt>
                <c:pt idx="98">
                  <c:v>0.88</c:v>
                </c:pt>
                <c:pt idx="99">
                  <c:v>0.76</c:v>
                </c:pt>
                <c:pt idx="100">
                  <c:v>0.95</c:v>
                </c:pt>
                <c:pt idx="101">
                  <c:v>0.97</c:v>
                </c:pt>
                <c:pt idx="102">
                  <c:v>0.66</c:v>
                </c:pt>
                <c:pt idx="103">
                  <c:v>0.79</c:v>
                </c:pt>
                <c:pt idx="104">
                  <c:v>0.94</c:v>
                </c:pt>
                <c:pt idx="105">
                  <c:v>0.89</c:v>
                </c:pt>
                <c:pt idx="106">
                  <c:v>0.93</c:v>
                </c:pt>
                <c:pt idx="107">
                  <c:v>0.96</c:v>
                </c:pt>
                <c:pt idx="108">
                  <c:v>0.99</c:v>
                </c:pt>
                <c:pt idx="109">
                  <c:v>0.96</c:v>
                </c:pt>
                <c:pt idx="110">
                  <c:v>0.85</c:v>
                </c:pt>
                <c:pt idx="111">
                  <c:v>0.96</c:v>
                </c:pt>
                <c:pt idx="112">
                  <c:v>1.139999999999999</c:v>
                </c:pt>
                <c:pt idx="113">
                  <c:v>0.98</c:v>
                </c:pt>
                <c:pt idx="114">
                  <c:v>1.01</c:v>
                </c:pt>
                <c:pt idx="115">
                  <c:v>1.159999999999999</c:v>
                </c:pt>
                <c:pt idx="116">
                  <c:v>1.04</c:v>
                </c:pt>
                <c:pt idx="117">
                  <c:v>1.149999999999999</c:v>
                </c:pt>
                <c:pt idx="118">
                  <c:v>1.22</c:v>
                </c:pt>
                <c:pt idx="119">
                  <c:v>1.1900000000000011</c:v>
                </c:pt>
                <c:pt idx="120">
                  <c:v>1.129999999999999</c:v>
                </c:pt>
                <c:pt idx="121">
                  <c:v>1.1100000000000001</c:v>
                </c:pt>
                <c:pt idx="122">
                  <c:v>0.91</c:v>
                </c:pt>
                <c:pt idx="123">
                  <c:v>1.02</c:v>
                </c:pt>
                <c:pt idx="124">
                  <c:v>0.7</c:v>
                </c:pt>
                <c:pt idx="125">
                  <c:v>0.91</c:v>
                </c:pt>
                <c:pt idx="126">
                  <c:v>0.94</c:v>
                </c:pt>
                <c:pt idx="127">
                  <c:v>0.79</c:v>
                </c:pt>
                <c:pt idx="128">
                  <c:v>0.96</c:v>
                </c:pt>
                <c:pt idx="129">
                  <c:v>1.08</c:v>
                </c:pt>
                <c:pt idx="130">
                  <c:v>1.49</c:v>
                </c:pt>
                <c:pt idx="131">
                  <c:v>1.02</c:v>
                </c:pt>
                <c:pt idx="132">
                  <c:v>1.1000000000000001</c:v>
                </c:pt>
                <c:pt idx="133">
                  <c:v>0.91</c:v>
                </c:pt>
                <c:pt idx="134">
                  <c:v>1.22</c:v>
                </c:pt>
                <c:pt idx="135">
                  <c:v>0.96</c:v>
                </c:pt>
                <c:pt idx="136">
                  <c:v>0.91</c:v>
                </c:pt>
                <c:pt idx="137">
                  <c:v>1.25</c:v>
                </c:pt>
                <c:pt idx="138">
                  <c:v>1.3</c:v>
                </c:pt>
                <c:pt idx="139">
                  <c:v>1.1100000000000001</c:v>
                </c:pt>
                <c:pt idx="140">
                  <c:v>0.94</c:v>
                </c:pt>
                <c:pt idx="141">
                  <c:v>0.96</c:v>
                </c:pt>
                <c:pt idx="142">
                  <c:v>0.9</c:v>
                </c:pt>
                <c:pt idx="143">
                  <c:v>0.92</c:v>
                </c:pt>
                <c:pt idx="144">
                  <c:v>0.95</c:v>
                </c:pt>
                <c:pt idx="145">
                  <c:v>0.94</c:v>
                </c:pt>
                <c:pt idx="146">
                  <c:v>1.1000000000000001</c:v>
                </c:pt>
                <c:pt idx="147">
                  <c:v>0.79</c:v>
                </c:pt>
                <c:pt idx="148">
                  <c:v>0.99</c:v>
                </c:pt>
                <c:pt idx="149">
                  <c:v>1.170000000000001</c:v>
                </c:pt>
                <c:pt idx="150">
                  <c:v>1.06</c:v>
                </c:pt>
                <c:pt idx="151">
                  <c:v>1.42</c:v>
                </c:pt>
                <c:pt idx="152">
                  <c:v>0.9</c:v>
                </c:pt>
                <c:pt idx="153">
                  <c:v>0.66</c:v>
                </c:pt>
                <c:pt idx="154">
                  <c:v>0.86</c:v>
                </c:pt>
                <c:pt idx="155">
                  <c:v>1.1000000000000001</c:v>
                </c:pt>
                <c:pt idx="156">
                  <c:v>0.72</c:v>
                </c:pt>
                <c:pt idx="157">
                  <c:v>0.7</c:v>
                </c:pt>
                <c:pt idx="158">
                  <c:v>0.99</c:v>
                </c:pt>
                <c:pt idx="159">
                  <c:v>0.81</c:v>
                </c:pt>
                <c:pt idx="160">
                  <c:v>1.180000000000001</c:v>
                </c:pt>
                <c:pt idx="161">
                  <c:v>0.97</c:v>
                </c:pt>
                <c:pt idx="162">
                  <c:v>0.9</c:v>
                </c:pt>
              </c:numCache>
            </c:numRef>
          </c:xVal>
          <c:yVal>
            <c:numRef>
              <c:f>'2014 JRF by district sorted'!$I$3:$I$165</c:f>
              <c:numCache>
                <c:formatCode>0%</c:formatCode>
                <c:ptCount val="163"/>
                <c:pt idx="0">
                  <c:v>1.0008616445100931</c:v>
                </c:pt>
                <c:pt idx="1">
                  <c:v>0.90802410402791001</c:v>
                </c:pt>
                <c:pt idx="2">
                  <c:v>0.83566978193146402</c:v>
                </c:pt>
                <c:pt idx="3">
                  <c:v>0.95095594347464696</c:v>
                </c:pt>
                <c:pt idx="4">
                  <c:v>0.79061544342507695</c:v>
                </c:pt>
                <c:pt idx="5">
                  <c:v>1.1492585428755651</c:v>
                </c:pt>
                <c:pt idx="6">
                  <c:v>1.029688418577307</c:v>
                </c:pt>
                <c:pt idx="7">
                  <c:v>0.630748153442936</c:v>
                </c:pt>
                <c:pt idx="8">
                  <c:v>0.65755912392812299</c:v>
                </c:pt>
                <c:pt idx="9">
                  <c:v>0.773847461227958</c:v>
                </c:pt>
                <c:pt idx="10">
                  <c:v>0.882958801498128</c:v>
                </c:pt>
                <c:pt idx="11">
                  <c:v>1.0660703075957321</c:v>
                </c:pt>
                <c:pt idx="12">
                  <c:v>0.90006596306068598</c:v>
                </c:pt>
                <c:pt idx="13">
                  <c:v>0.89383043149129504</c:v>
                </c:pt>
                <c:pt idx="14">
                  <c:v>0.94684736639753997</c:v>
                </c:pt>
                <c:pt idx="15">
                  <c:v>0.84328982597054902</c:v>
                </c:pt>
                <c:pt idx="16">
                  <c:v>0.80496092422697896</c:v>
                </c:pt>
                <c:pt idx="17">
                  <c:v>1.212391403749427</c:v>
                </c:pt>
                <c:pt idx="18">
                  <c:v>1.074331926863574</c:v>
                </c:pt>
                <c:pt idx="19">
                  <c:v>0.87802170695609305</c:v>
                </c:pt>
                <c:pt idx="20">
                  <c:v>0.59455667789001099</c:v>
                </c:pt>
                <c:pt idx="21">
                  <c:v>1.275834658187597</c:v>
                </c:pt>
                <c:pt idx="22">
                  <c:v>0.83662508662508805</c:v>
                </c:pt>
                <c:pt idx="23">
                  <c:v>0.84498543487307598</c:v>
                </c:pt>
                <c:pt idx="24">
                  <c:v>0.93011879804332598</c:v>
                </c:pt>
                <c:pt idx="25">
                  <c:v>0.81222707423580798</c:v>
                </c:pt>
                <c:pt idx="26">
                  <c:v>0.44848846459824998</c:v>
                </c:pt>
                <c:pt idx="27">
                  <c:v>0.81864406779661003</c:v>
                </c:pt>
                <c:pt idx="28">
                  <c:v>0.59713203463203501</c:v>
                </c:pt>
                <c:pt idx="29">
                  <c:v>0.706959706959707</c:v>
                </c:pt>
                <c:pt idx="30">
                  <c:v>0.88568773234200804</c:v>
                </c:pt>
                <c:pt idx="31">
                  <c:v>0.75428921568627505</c:v>
                </c:pt>
                <c:pt idx="32">
                  <c:v>0.59879557291666696</c:v>
                </c:pt>
                <c:pt idx="33">
                  <c:v>1.10514752040176</c:v>
                </c:pt>
                <c:pt idx="34">
                  <c:v>0.70031545741324996</c:v>
                </c:pt>
                <c:pt idx="35">
                  <c:v>0.82939322301024399</c:v>
                </c:pt>
                <c:pt idx="36">
                  <c:v>0.73899082568807395</c:v>
                </c:pt>
                <c:pt idx="37">
                  <c:v>0.85618279569892397</c:v>
                </c:pt>
                <c:pt idx="38">
                  <c:v>0.74624060150376004</c:v>
                </c:pt>
                <c:pt idx="39">
                  <c:v>0.80763810597519703</c:v>
                </c:pt>
                <c:pt idx="40">
                  <c:v>1.0428163653663181</c:v>
                </c:pt>
                <c:pt idx="41">
                  <c:v>0.71803461753210596</c:v>
                </c:pt>
                <c:pt idx="42">
                  <c:v>1.265384615384614</c:v>
                </c:pt>
                <c:pt idx="43">
                  <c:v>1.8697916666666661</c:v>
                </c:pt>
                <c:pt idx="44">
                  <c:v>1.297435897435897</c:v>
                </c:pt>
                <c:pt idx="45">
                  <c:v>0.69008515815085203</c:v>
                </c:pt>
                <c:pt idx="46">
                  <c:v>0.85839483394834004</c:v>
                </c:pt>
                <c:pt idx="47">
                  <c:v>0.61129266521423398</c:v>
                </c:pt>
                <c:pt idx="48">
                  <c:v>0.86973749380881704</c:v>
                </c:pt>
                <c:pt idx="49">
                  <c:v>1.0114398422090709</c:v>
                </c:pt>
                <c:pt idx="50">
                  <c:v>0.84515107212475704</c:v>
                </c:pt>
                <c:pt idx="51">
                  <c:v>0.78156384505021403</c:v>
                </c:pt>
                <c:pt idx="52">
                  <c:v>0.53561827956989305</c:v>
                </c:pt>
                <c:pt idx="53">
                  <c:v>0.85984095427435403</c:v>
                </c:pt>
                <c:pt idx="54">
                  <c:v>0.84936268829663897</c:v>
                </c:pt>
                <c:pt idx="55">
                  <c:v>1.131835205992509</c:v>
                </c:pt>
                <c:pt idx="56">
                  <c:v>0.86251402918069597</c:v>
                </c:pt>
                <c:pt idx="57">
                  <c:v>0.96583652618135296</c:v>
                </c:pt>
                <c:pt idx="58">
                  <c:v>0.742260917634052</c:v>
                </c:pt>
                <c:pt idx="59">
                  <c:v>1.2460890493381469</c:v>
                </c:pt>
                <c:pt idx="60">
                  <c:v>0.75834724540901499</c:v>
                </c:pt>
                <c:pt idx="61">
                  <c:v>0.74343185550082203</c:v>
                </c:pt>
                <c:pt idx="62">
                  <c:v>0.79655870445344101</c:v>
                </c:pt>
                <c:pt idx="63">
                  <c:v>0.64692218350754904</c:v>
                </c:pt>
                <c:pt idx="64">
                  <c:v>0.610119047619048</c:v>
                </c:pt>
                <c:pt idx="65">
                  <c:v>0.78892944038929502</c:v>
                </c:pt>
                <c:pt idx="66">
                  <c:v>1.0044671864847301</c:v>
                </c:pt>
                <c:pt idx="67">
                  <c:v>0.82734204793028299</c:v>
                </c:pt>
                <c:pt idx="68">
                  <c:v>1.2343635025754229</c:v>
                </c:pt>
                <c:pt idx="69">
                  <c:v>0.80894562058945696</c:v>
                </c:pt>
                <c:pt idx="70">
                  <c:v>0.77661596958174905</c:v>
                </c:pt>
                <c:pt idx="71">
                  <c:v>0.92958546280522403</c:v>
                </c:pt>
                <c:pt idx="72">
                  <c:v>0.76651305683563697</c:v>
                </c:pt>
                <c:pt idx="73">
                  <c:v>0.92933163048105605</c:v>
                </c:pt>
                <c:pt idx="74">
                  <c:v>1.2338523644752031</c:v>
                </c:pt>
                <c:pt idx="75">
                  <c:v>1.569540229885058</c:v>
                </c:pt>
                <c:pt idx="76">
                  <c:v>0.90075669383003498</c:v>
                </c:pt>
                <c:pt idx="77">
                  <c:v>1.134488448844885</c:v>
                </c:pt>
                <c:pt idx="78">
                  <c:v>0.93019352290679302</c:v>
                </c:pt>
                <c:pt idx="79">
                  <c:v>1.384765625</c:v>
                </c:pt>
                <c:pt idx="80">
                  <c:v>0.69755058572949902</c:v>
                </c:pt>
                <c:pt idx="81">
                  <c:v>0.83756613756613696</c:v>
                </c:pt>
                <c:pt idx="82">
                  <c:v>0.57489711934156396</c:v>
                </c:pt>
                <c:pt idx="83">
                  <c:v>1.0023148148148151</c:v>
                </c:pt>
                <c:pt idx="84">
                  <c:v>1.0897304674172641</c:v>
                </c:pt>
                <c:pt idx="85">
                  <c:v>1.007847831870178</c:v>
                </c:pt>
                <c:pt idx="86">
                  <c:v>0.959801946962068</c:v>
                </c:pt>
                <c:pt idx="87">
                  <c:v>0.89944903581267199</c:v>
                </c:pt>
                <c:pt idx="88">
                  <c:v>1.0040055729710911</c:v>
                </c:pt>
                <c:pt idx="89">
                  <c:v>0.90295358649789104</c:v>
                </c:pt>
                <c:pt idx="90">
                  <c:v>0.65010683760683796</c:v>
                </c:pt>
                <c:pt idx="91">
                  <c:v>0.64613343442001603</c:v>
                </c:pt>
                <c:pt idx="92">
                  <c:v>0.72965184662432503</c:v>
                </c:pt>
                <c:pt idx="93">
                  <c:v>1.0047065337763019</c:v>
                </c:pt>
                <c:pt idx="94">
                  <c:v>1.20315050603983</c:v>
                </c:pt>
                <c:pt idx="95">
                  <c:v>0.80029732408325005</c:v>
                </c:pt>
                <c:pt idx="96">
                  <c:v>0.609101516919487</c:v>
                </c:pt>
                <c:pt idx="97">
                  <c:v>0.74467858663261</c:v>
                </c:pt>
                <c:pt idx="98">
                  <c:v>0.78883744855967097</c:v>
                </c:pt>
                <c:pt idx="99">
                  <c:v>0.62719907407407505</c:v>
                </c:pt>
                <c:pt idx="100">
                  <c:v>0.56067251461988399</c:v>
                </c:pt>
                <c:pt idx="101">
                  <c:v>0.93382352941176405</c:v>
                </c:pt>
                <c:pt idx="102">
                  <c:v>0.51797637390857798</c:v>
                </c:pt>
                <c:pt idx="103">
                  <c:v>0.618848653667596</c:v>
                </c:pt>
                <c:pt idx="104">
                  <c:v>1.017095914742451</c:v>
                </c:pt>
                <c:pt idx="105">
                  <c:v>0.80018726591760203</c:v>
                </c:pt>
                <c:pt idx="106">
                  <c:v>0.83943089430894302</c:v>
                </c:pt>
                <c:pt idx="107">
                  <c:v>0.97207792207792199</c:v>
                </c:pt>
                <c:pt idx="108">
                  <c:v>1.102875488553881</c:v>
                </c:pt>
                <c:pt idx="109">
                  <c:v>0.76542642780584902</c:v>
                </c:pt>
                <c:pt idx="110">
                  <c:v>0.71962341865254598</c:v>
                </c:pt>
                <c:pt idx="111">
                  <c:v>1.043077689243028</c:v>
                </c:pt>
                <c:pt idx="112">
                  <c:v>1.1537610619469041</c:v>
                </c:pt>
                <c:pt idx="113">
                  <c:v>0.99094202898550698</c:v>
                </c:pt>
                <c:pt idx="114">
                  <c:v>1.144495412844037</c:v>
                </c:pt>
                <c:pt idx="115">
                  <c:v>1.1822222222222221</c:v>
                </c:pt>
                <c:pt idx="116">
                  <c:v>1.1905756731662041</c:v>
                </c:pt>
                <c:pt idx="117">
                  <c:v>1.264642857142857</c:v>
                </c:pt>
                <c:pt idx="118">
                  <c:v>1.2123655913978499</c:v>
                </c:pt>
                <c:pt idx="119">
                  <c:v>1.16395810762008</c:v>
                </c:pt>
                <c:pt idx="120">
                  <c:v>1.1676626826029211</c:v>
                </c:pt>
                <c:pt idx="121">
                  <c:v>1.2734639574262221</c:v>
                </c:pt>
                <c:pt idx="122">
                  <c:v>0.70265318088537099</c:v>
                </c:pt>
                <c:pt idx="123">
                  <c:v>0.75643004115226298</c:v>
                </c:pt>
                <c:pt idx="124">
                  <c:v>0.76418439716312103</c:v>
                </c:pt>
                <c:pt idx="125">
                  <c:v>0.82662492546213495</c:v>
                </c:pt>
                <c:pt idx="126">
                  <c:v>0.89777947932618796</c:v>
                </c:pt>
                <c:pt idx="127">
                  <c:v>0.66770941953423801</c:v>
                </c:pt>
                <c:pt idx="128">
                  <c:v>1.2325952735788801</c:v>
                </c:pt>
                <c:pt idx="129">
                  <c:v>1.164766248574685</c:v>
                </c:pt>
                <c:pt idx="130">
                  <c:v>2.0587703435804712</c:v>
                </c:pt>
                <c:pt idx="131">
                  <c:v>1.1383720930232559</c:v>
                </c:pt>
                <c:pt idx="132">
                  <c:v>1.290783558124599</c:v>
                </c:pt>
                <c:pt idx="133">
                  <c:v>1.042587680518716</c:v>
                </c:pt>
                <c:pt idx="134">
                  <c:v>1.591865357643758</c:v>
                </c:pt>
                <c:pt idx="135">
                  <c:v>0.78012519561815397</c:v>
                </c:pt>
                <c:pt idx="136">
                  <c:v>0.613543266769074</c:v>
                </c:pt>
                <c:pt idx="137">
                  <c:v>1.528248587570622</c:v>
                </c:pt>
                <c:pt idx="138">
                  <c:v>1.718636363636364</c:v>
                </c:pt>
                <c:pt idx="139">
                  <c:v>1.2387669801462899</c:v>
                </c:pt>
                <c:pt idx="140">
                  <c:v>0.893113885735905</c:v>
                </c:pt>
                <c:pt idx="141">
                  <c:v>0.87631233595800495</c:v>
                </c:pt>
                <c:pt idx="142">
                  <c:v>0.94119693806541405</c:v>
                </c:pt>
                <c:pt idx="143">
                  <c:v>0.845648604269295</c:v>
                </c:pt>
                <c:pt idx="144">
                  <c:v>0.770489926739927</c:v>
                </c:pt>
                <c:pt idx="145">
                  <c:v>0.94243986254295498</c:v>
                </c:pt>
                <c:pt idx="146">
                  <c:v>0.56072796934865898</c:v>
                </c:pt>
                <c:pt idx="147">
                  <c:v>0.66465472481827703</c:v>
                </c:pt>
                <c:pt idx="148">
                  <c:v>0.85904471544715499</c:v>
                </c:pt>
                <c:pt idx="149">
                  <c:v>0.78705281090289603</c:v>
                </c:pt>
                <c:pt idx="150">
                  <c:v>0.85638776428250096</c:v>
                </c:pt>
                <c:pt idx="151">
                  <c:v>0.73383677795442503</c:v>
                </c:pt>
                <c:pt idx="152">
                  <c:v>0.80643500643500698</c:v>
                </c:pt>
                <c:pt idx="153">
                  <c:v>0.61067961165048701</c:v>
                </c:pt>
                <c:pt idx="154">
                  <c:v>0.79959278650378196</c:v>
                </c:pt>
                <c:pt idx="155">
                  <c:v>1.0510048055919621</c:v>
                </c:pt>
                <c:pt idx="156">
                  <c:v>0.67436884895164695</c:v>
                </c:pt>
                <c:pt idx="157">
                  <c:v>0.66666666666666696</c:v>
                </c:pt>
                <c:pt idx="158">
                  <c:v>0.52466542172424502</c:v>
                </c:pt>
                <c:pt idx="159">
                  <c:v>0.69342105263158005</c:v>
                </c:pt>
                <c:pt idx="160">
                  <c:v>0.85321681864234999</c:v>
                </c:pt>
                <c:pt idx="161">
                  <c:v>0.67337164750958001</c:v>
                </c:pt>
                <c:pt idx="162">
                  <c:v>0.83570075757575801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4D83-495B-8A6A-912A8134E88D}"/>
            </c:ext>
          </c:extLst>
        </c:ser>
        <c:ser>
          <c:idx val="1"/>
          <c:order val="1"/>
          <c:tx>
            <c:v>Equal</c:v>
          </c:tx>
          <c:spPr>
            <a:ln w="28575">
              <a:noFill/>
            </a:ln>
          </c:spPr>
          <c:marker>
            <c:symbol val="none"/>
          </c:marker>
          <c:dPt>
            <c:idx val="1"/>
            <c:bubble3D val="0"/>
            <c:spPr>
              <a:ln w="28575">
                <a:solidFill>
                  <a:schemeClr val="accen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E-4D83-495B-8A6A-912A8134E88D}"/>
              </c:ext>
            </c:extLst>
          </c:dPt>
          <c:trendline>
            <c:trendlineType val="linear"/>
            <c:dispRSqr val="0"/>
            <c:dispEq val="0"/>
          </c:trendline>
          <c:xVal>
            <c:numRef>
              <c:f>'2014 JRF by district sorted'!$AE$3:$AE$4</c:f>
              <c:numCache>
                <c:formatCode>General</c:formatCode>
                <c:ptCount val="2"/>
                <c:pt idx="0">
                  <c:v>0.4</c:v>
                </c:pt>
                <c:pt idx="1">
                  <c:v>2.4</c:v>
                </c:pt>
              </c:numCache>
            </c:numRef>
          </c:xVal>
          <c:yVal>
            <c:numRef>
              <c:f>'2014 JRF by district sorted'!$AF$3:$AF$4</c:f>
              <c:numCache>
                <c:formatCode>General</c:formatCode>
                <c:ptCount val="2"/>
                <c:pt idx="0">
                  <c:v>0.4</c:v>
                </c:pt>
                <c:pt idx="1">
                  <c:v>2.4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4D83-495B-8A6A-912A8134E88D}"/>
            </c:ext>
          </c:extLst>
        </c:ser>
        <c:ser>
          <c:idx val="2"/>
          <c:order val="2"/>
          <c:tx>
            <c:v>Plus 25%</c:v>
          </c:tx>
          <c:spPr>
            <a:ln w="28575">
              <a:noFill/>
            </a:ln>
          </c:spPr>
          <c:marker>
            <c:symbol val="none"/>
          </c:marker>
          <c:trendline>
            <c:spPr>
              <a:ln w="15875">
                <a:solidFill>
                  <a:srgbClr val="00B050"/>
                </a:solidFill>
                <a:prstDash val="sysDash"/>
              </a:ln>
            </c:spPr>
            <c:trendlineType val="linear"/>
            <c:dispRSqr val="0"/>
            <c:dispEq val="0"/>
          </c:trendline>
          <c:xVal>
            <c:numRef>
              <c:f>'2014 JRF by district sorted'!$AG$3:$AG$4</c:f>
              <c:numCache>
                <c:formatCode>General</c:formatCode>
                <c:ptCount val="2"/>
                <c:pt idx="0">
                  <c:v>0.4</c:v>
                </c:pt>
                <c:pt idx="1">
                  <c:v>1.9764705882352951</c:v>
                </c:pt>
              </c:numCache>
            </c:numRef>
          </c:xVal>
          <c:yVal>
            <c:numRef>
              <c:f>'2014 JRF by district sorted'!$AH$3:$AH$4</c:f>
              <c:numCache>
                <c:formatCode>General</c:formatCode>
                <c:ptCount val="2"/>
                <c:pt idx="0">
                  <c:v>0.5</c:v>
                </c:pt>
                <c:pt idx="1">
                  <c:v>2.4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4D83-495B-8A6A-912A8134E88D}"/>
            </c:ext>
          </c:extLst>
        </c:ser>
        <c:ser>
          <c:idx val="3"/>
          <c:order val="3"/>
          <c:tx>
            <c:v>Minus 25%</c:v>
          </c:tx>
          <c:spPr>
            <a:ln w="28575">
              <a:noFill/>
            </a:ln>
          </c:spPr>
          <c:marker>
            <c:symbol val="none"/>
          </c:marker>
          <c:trendline>
            <c:spPr>
              <a:ln w="15875">
                <a:solidFill>
                  <a:srgbClr val="FF0000"/>
                </a:solidFill>
                <a:prstDash val="sysDash"/>
              </a:ln>
            </c:spPr>
            <c:trendlineType val="linear"/>
            <c:dispRSqr val="0"/>
            <c:dispEq val="0"/>
          </c:trendline>
          <c:xVal>
            <c:numRef>
              <c:f>'2014 JRF by district sorted'!$AI$3:$AI$4</c:f>
              <c:numCache>
                <c:formatCode>General</c:formatCode>
                <c:ptCount val="2"/>
                <c:pt idx="0">
                  <c:v>0.5</c:v>
                </c:pt>
                <c:pt idx="1">
                  <c:v>2.4</c:v>
                </c:pt>
              </c:numCache>
            </c:numRef>
          </c:xVal>
          <c:yVal>
            <c:numRef>
              <c:f>'2014 JRF by district sorted'!$AJ$3:$AJ$4</c:f>
              <c:numCache>
                <c:formatCode>General</c:formatCode>
                <c:ptCount val="2"/>
                <c:pt idx="0">
                  <c:v>0.4</c:v>
                </c:pt>
                <c:pt idx="1">
                  <c:v>1.9764705882352951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4D83-495B-8A6A-912A8134E8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2508968"/>
        <c:axId val="442505440"/>
      </c:scatterChart>
      <c:valAx>
        <c:axId val="442508968"/>
        <c:scaling>
          <c:orientation val="minMax"/>
          <c:max val="1.4"/>
          <c:min val="0.4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 sz="1100"/>
                </a:pPr>
                <a:r>
                  <a:rPr lang="en-US" sz="1100">
                    <a:latin typeface="Arial" pitchFamily="34" charset="0"/>
                    <a:cs typeface="Arial" pitchFamily="34" charset="0"/>
                  </a:rPr>
                  <a:t>DTP3 - EPI (JRF) 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442505440"/>
        <c:crosses val="autoZero"/>
        <c:crossBetween val="midCat"/>
        <c:majorUnit val="0.2"/>
      </c:valAx>
      <c:valAx>
        <c:axId val="442505440"/>
        <c:scaling>
          <c:orientation val="minMax"/>
          <c:max val="1.4"/>
          <c:min val="0.4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sz="1100"/>
                </a:pPr>
                <a:r>
                  <a:rPr lang="en-US" sz="1100"/>
                  <a:t>DTP3 -- HMIS (DHIS)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442508968"/>
        <c:crosses val="autoZero"/>
        <c:crossBetween val="midCat"/>
        <c:majorUnit val="0.2"/>
      </c:valAx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6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778562"/>
            <a:ext cx="6216939" cy="452587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913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9832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4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Ask </a:t>
            </a:r>
            <a:r>
              <a:rPr lang="en-US" baseline="0" dirty="0" smtClean="0"/>
              <a:t>participants to </a:t>
            </a:r>
            <a:r>
              <a:rPr lang="en-US" baseline="0" dirty="0"/>
              <a:t>review </a:t>
            </a:r>
            <a:r>
              <a:rPr lang="en-US" baseline="0" dirty="0" smtClean="0"/>
              <a:t>the </a:t>
            </a:r>
            <a:r>
              <a:rPr lang="en-US" baseline="0" dirty="0"/>
              <a:t>list of </a:t>
            </a:r>
            <a:r>
              <a:rPr lang="en-US" baseline="0" dirty="0" smtClean="0"/>
              <a:t>WHO indicators </a:t>
            </a:r>
            <a:r>
              <a:rPr lang="en-US" baseline="0" dirty="0"/>
              <a:t>and identify those that are </a:t>
            </a:r>
            <a:r>
              <a:rPr lang="en-US" baseline="0" dirty="0" smtClean="0"/>
              <a:t>not well-defined </a:t>
            </a:r>
            <a:r>
              <a:rPr lang="en-US" baseline="0" dirty="0"/>
              <a:t>and/or not reliably measureable with routine data</a:t>
            </a:r>
            <a:r>
              <a:rPr lang="en-US" baseline="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9832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131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46213" y="754063"/>
            <a:ext cx="4879975" cy="37719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77240" y="4777740"/>
            <a:ext cx="6217920" cy="452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Arial" pitchFamily="34" charset="0"/>
              </a:rPr>
              <a:t>Facilitator should highlight here that the data quality was covered on Module 4 and participants are just being reminded that when it comes to data analysis, we need to make sure that </a:t>
            </a:r>
            <a:r>
              <a:rPr lang="en-US" altLang="en-US" baseline="0" dirty="0" smtClean="0">
                <a:latin typeface="Arial" pitchFamily="34" charset="0"/>
              </a:rPr>
              <a:t>the data being analyzed are reviewed for quality beforehand.</a:t>
            </a:r>
          </a:p>
          <a:p>
            <a:endParaRPr lang="en-US" altLang="en-US" baseline="0" dirty="0" smtClean="0">
              <a:latin typeface="Arial" pitchFamily="34" charset="0"/>
            </a:endParaRPr>
          </a:p>
          <a:p>
            <a:r>
              <a:rPr lang="en-US" altLang="en-US" baseline="0" dirty="0" smtClean="0">
                <a:latin typeface="Arial" pitchFamily="34" charset="0"/>
              </a:rPr>
              <a:t>Go quickly over the slide and stress the following: </a:t>
            </a:r>
          </a:p>
          <a:p>
            <a:r>
              <a:rPr lang="en-US" altLang="en-US" dirty="0" smtClean="0">
                <a:latin typeface="Arial" pitchFamily="34" charset="0"/>
              </a:rPr>
              <a:t> </a:t>
            </a:r>
          </a:p>
          <a:p>
            <a:r>
              <a:rPr lang="en-US" altLang="en-US" dirty="0" smtClean="0">
                <a:latin typeface="Arial" pitchFamily="34" charset="0"/>
              </a:rPr>
              <a:t>Accuracy: Measured against a reference and found to be correct</a:t>
            </a:r>
            <a:endParaRPr lang="en-US" altLang="en-US" sz="1100" dirty="0" smtClean="0">
              <a:latin typeface="Arial" pitchFamily="34" charset="0"/>
            </a:endParaRPr>
          </a:p>
          <a:p>
            <a:r>
              <a:rPr lang="en-US" altLang="en-US" dirty="0" smtClean="0">
                <a:latin typeface="Arial" pitchFamily="34" charset="0"/>
              </a:rPr>
              <a:t>Completeness: Present, available, and usable</a:t>
            </a:r>
          </a:p>
          <a:p>
            <a:r>
              <a:rPr lang="en-US" altLang="en-US" dirty="0" smtClean="0">
                <a:latin typeface="Arial" pitchFamily="34" charset="0"/>
              </a:rPr>
              <a:t>Timely: Up-to-date and available on time</a:t>
            </a:r>
          </a:p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402561" y="9553734"/>
            <a:ext cx="3368040" cy="50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7075" indent="-279400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19188" indent="-223838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66863" indent="-223838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14538" indent="-223838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71738" indent="-223838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28938" indent="-223838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86138" indent="-223838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43338" indent="-223838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5BE3C1F-768F-423D-A7F1-97C1D2058AC6}" type="slidenum">
              <a:rPr lang="en-US" altLang="en-US" smtClean="0">
                <a:latin typeface="Arial" pitchFamily="34" charset="0"/>
                <a:cs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7459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856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665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778562"/>
            <a:ext cx="6216939" cy="452587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8739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778562"/>
            <a:ext cx="6216939" cy="452587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0726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43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75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r>
              <a:rPr lang="en-US" baseline="0" dirty="0" smtClean="0"/>
              <a:t>Note </a:t>
            </a:r>
            <a:r>
              <a:rPr lang="en-US" baseline="0" dirty="0"/>
              <a:t>that an alternative method that is sometimes used for estimation of surviving infants is to project the number of infants counted during the most recent census. </a:t>
            </a:r>
            <a:r>
              <a:rPr lang="en-US" baseline="0" dirty="0" smtClean="0"/>
              <a:t>Infants </a:t>
            </a:r>
            <a:r>
              <a:rPr lang="en-US" baseline="0" dirty="0"/>
              <a:t>are often under-counted during </a:t>
            </a:r>
            <a:r>
              <a:rPr lang="en-US" baseline="0" dirty="0" smtClean="0"/>
              <a:t>censuses, </a:t>
            </a:r>
            <a:r>
              <a:rPr lang="en-US" baseline="0" dirty="0"/>
              <a:t>so it is usually preferable to use census data to estimate the CBR </a:t>
            </a:r>
            <a:r>
              <a:rPr lang="en-US" baseline="0" dirty="0" smtClean="0"/>
              <a:t>than to use </a:t>
            </a:r>
            <a:r>
              <a:rPr lang="en-US" baseline="0" dirty="0"/>
              <a:t>the CBR to estimate births, surviving </a:t>
            </a:r>
            <a:r>
              <a:rPr lang="en-US" baseline="0" dirty="0" smtClean="0"/>
              <a:t>infants, </a:t>
            </a:r>
            <a:r>
              <a:rPr lang="en-US" baseline="0" dirty="0"/>
              <a:t>and </a:t>
            </a:r>
            <a:r>
              <a:rPr lang="en-US" baseline="0" dirty="0" smtClean="0"/>
              <a:t>pregnancies.</a:t>
            </a: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6849295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Estimates of pregnancies, deliveries, </a:t>
            </a:r>
            <a:r>
              <a:rPr lang="en-US" dirty="0" smtClean="0"/>
              <a:t>births, </a:t>
            </a:r>
            <a:r>
              <a:rPr lang="en-US" dirty="0"/>
              <a:t>and surviving infants must be internally </a:t>
            </a:r>
            <a:r>
              <a:rPr lang="en-US" dirty="0" smtClean="0"/>
              <a:t>consistent.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denominators</a:t>
            </a:r>
            <a:r>
              <a:rPr lang="en-US" baseline="0" dirty="0"/>
              <a:t> used to calculate coverage with ANC services, delivery at health </a:t>
            </a:r>
            <a:r>
              <a:rPr lang="en-US" baseline="0" dirty="0" smtClean="0"/>
              <a:t>facilities, </a:t>
            </a:r>
            <a:r>
              <a:rPr lang="en-US" baseline="0" dirty="0"/>
              <a:t>and immunization must be internally consistent.</a:t>
            </a:r>
          </a:p>
          <a:p>
            <a:endParaRPr lang="en-US" baseline="0" dirty="0"/>
          </a:p>
          <a:p>
            <a:r>
              <a:rPr lang="en-US" baseline="0" dirty="0"/>
              <a:t>Due to early pregnancy loss, the number of early pregnancies (e.g</a:t>
            </a:r>
            <a:r>
              <a:rPr lang="en-US" baseline="0" dirty="0" smtClean="0"/>
              <a:t>., </a:t>
            </a:r>
            <a:r>
              <a:rPr lang="en-US" baseline="0" dirty="0"/>
              <a:t>if measuring coverage with ANC care before 12 weeks) should be about 10% greater than the number of births.</a:t>
            </a:r>
          </a:p>
          <a:p>
            <a:endParaRPr lang="en-US" baseline="0" dirty="0"/>
          </a:p>
          <a:p>
            <a:r>
              <a:rPr lang="en-US" baseline="0" dirty="0"/>
              <a:t>Due to stillbirths, the number of late pregnancies should be about 2% greater than the number of births.</a:t>
            </a:r>
          </a:p>
          <a:p>
            <a:endParaRPr lang="en-US" baseline="0" dirty="0"/>
          </a:p>
          <a:p>
            <a:r>
              <a:rPr lang="en-US" baseline="0" dirty="0"/>
              <a:t>Due to </a:t>
            </a:r>
            <a:r>
              <a:rPr lang="en-US" baseline="0" dirty="0" smtClean="0"/>
              <a:t>births of twins</a:t>
            </a:r>
            <a:r>
              <a:rPr lang="en-US" baseline="0" dirty="0"/>
              <a:t>, the number of deliveries may be 1% less than the number of births.</a:t>
            </a:r>
          </a:p>
          <a:p>
            <a:endParaRPr lang="en-US" baseline="0" dirty="0"/>
          </a:p>
          <a:p>
            <a:r>
              <a:rPr lang="en-US" baseline="0" dirty="0"/>
              <a:t>Due to infant mortality, the number of surviving infants is less than the number of births.</a:t>
            </a:r>
          </a:p>
          <a:p>
            <a:endParaRPr lang="en-US" baseline="0" dirty="0"/>
          </a:p>
          <a:p>
            <a:r>
              <a:rPr lang="en-US" baseline="0" dirty="0"/>
              <a:t>Whatever assumptions are made: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 </a:t>
            </a:r>
            <a:r>
              <a:rPr lang="en-US" baseline="0" dirty="0"/>
              <a:t>estimates of pregnancies, deliveries, </a:t>
            </a:r>
            <a:r>
              <a:rPr lang="en-US" baseline="0" dirty="0" smtClean="0"/>
              <a:t>births, </a:t>
            </a:r>
            <a:r>
              <a:rPr lang="en-US" baseline="0" dirty="0"/>
              <a:t>and surviving infants must be consistent with one </a:t>
            </a:r>
            <a:r>
              <a:rPr lang="en-US" baseline="0" dirty="0" smtClean="0"/>
              <a:t>another.</a:t>
            </a:r>
            <a:endParaRPr lang="en-US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At the national </a:t>
            </a:r>
            <a:r>
              <a:rPr lang="en-US" baseline="0" dirty="0"/>
              <a:t>level, no indicator should have a coverage &gt; 100</a:t>
            </a:r>
            <a:r>
              <a:rPr lang="en-US" baseline="0" dirty="0" smtClean="0"/>
              <a:t>%.</a:t>
            </a:r>
            <a:endParaRPr lang="en-US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Y</a:t>
            </a:r>
            <a:r>
              <a:rPr lang="en-US" baseline="0" dirty="0" smtClean="0"/>
              <a:t>ou </a:t>
            </a:r>
            <a:r>
              <a:rPr lang="en-US" baseline="0" dirty="0"/>
              <a:t>must describe your assumptions as part of the analytic report.</a:t>
            </a:r>
          </a:p>
        </p:txBody>
      </p:sp>
    </p:spTree>
    <p:extLst>
      <p:ext uri="{BB962C8B-B14F-4D97-AF65-F5344CB8AC3E}">
        <p14:creationId xmlns:p14="http://schemas.microsoft.com/office/powerpoint/2010/main" val="34188174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312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832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578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561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Administrative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coverage estimates (the red asterisks) have varied considerably from findings of most coverage surveys.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surveys,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even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though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sometimes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conducted in consecutive years, yielded markedly different estimates.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Surveys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often considered to 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 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gold standard for 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measurement. 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Yet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 quality of survey data depends 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such things as the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percentage of children for whom immunization cards were observed.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case of these surveys in Ethiopia,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cards were observed for as few as 29% of children. 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627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Administrative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coverage estimates (the red asterisks) have varied considerably from findings of most coverage surveys.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surveys,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conducted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consecutive years,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have yielded similar estimates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3405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4035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88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778562"/>
            <a:ext cx="6216939" cy="4525870"/>
          </a:xfrm>
          <a:prstGeom prst="rect">
            <a:avLst/>
          </a:prstGeom>
        </p:spPr>
        <p:txBody>
          <a:bodyPr/>
          <a:lstStyle/>
          <a:p>
            <a:pPr marL="0" indent="0">
              <a:buFont typeface="+mj-lt"/>
              <a:buNone/>
            </a:pPr>
            <a:r>
              <a:rPr lang="en-US" sz="1200" dirty="0" smtClean="0"/>
              <a:t>5 steps applied at district</a:t>
            </a:r>
            <a:r>
              <a:rPr lang="en-US" sz="1200" baseline="0" dirty="0" smtClean="0"/>
              <a:t> level:</a:t>
            </a:r>
          </a:p>
          <a:p>
            <a:pPr marL="0" indent="0">
              <a:buFont typeface="+mj-lt"/>
              <a:buNone/>
            </a:pP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Select </a:t>
            </a:r>
            <a:r>
              <a:rPr lang="en-US" sz="1200" b="1" u="none" dirty="0" smtClean="0"/>
              <a:t>indicators</a:t>
            </a:r>
            <a:r>
              <a:rPr lang="en-US" sz="1200" dirty="0" smtClean="0"/>
              <a:t> for monitoring and evaluation (M&amp;E) of the district health system.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u="none" dirty="0" smtClean="0"/>
              <a:t>Data quality review: Regularly </a:t>
            </a:r>
            <a:r>
              <a:rPr lang="en-US" sz="1200" dirty="0" smtClean="0"/>
              <a:t>review facility-level data for completeness and internal consistency.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u="none" dirty="0" smtClean="0"/>
              <a:t>Denominators</a:t>
            </a:r>
            <a:r>
              <a:rPr lang="en-US" sz="1200" dirty="0" smtClean="0"/>
              <a:t>: Consider using ANC1 and/or DTP1 as denominators for facility-level estimates and district-level estimates.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Reconciliation with </a:t>
            </a:r>
            <a:r>
              <a:rPr lang="en-US" sz="1200" b="1" u="none" dirty="0" smtClean="0"/>
              <a:t>other data sources</a:t>
            </a:r>
            <a:r>
              <a:rPr lang="en-US" sz="1200" dirty="0" smtClean="0"/>
              <a:t>: Surveys don’t provide district estimates but regional estimates can provide approximations of the district estimate.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b="1" u="none" dirty="0" smtClean="0"/>
              <a:t>Communication</a:t>
            </a:r>
            <a:r>
              <a:rPr lang="en-US" sz="1200" dirty="0" smtClean="0"/>
              <a:t>: Give feedback on findings to health facilities to promote improved data quality and use (to be discussed in session 3).</a:t>
            </a:r>
          </a:p>
          <a:p>
            <a:pPr marL="342900" indent="-342900">
              <a:buFont typeface="+mj-lt"/>
              <a:buAutoNum type="arabicPeriod"/>
            </a:pPr>
            <a:endParaRPr lang="en-US" sz="1200" dirty="0" smtClean="0"/>
          </a:p>
          <a:p>
            <a:pPr marL="0" indent="0">
              <a:buFont typeface="+mj-lt"/>
              <a:buNone/>
            </a:pPr>
            <a:r>
              <a:rPr lang="en-US" sz="1200" b="1" i="1" dirty="0" smtClean="0"/>
              <a:t>The fourth item does not necessarily apply in all circumstances.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0608806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258763" y="901700"/>
            <a:ext cx="5835651" cy="45116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32390" y="5715374"/>
            <a:ext cx="4254211" cy="541337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011560" y="11426638"/>
            <a:ext cx="2304977" cy="601943"/>
          </a:xfrm>
          <a:prstGeom prst="rect">
            <a:avLst/>
          </a:prstGeom>
        </p:spPr>
        <p:txBody>
          <a:bodyPr/>
          <a:lstStyle/>
          <a:p>
            <a:fld id="{9E46DAC6-5992-4D4F-861F-5DD72D6CBE35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49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5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47800" y="754063"/>
            <a:ext cx="4879975" cy="3771900"/>
          </a:xfrm>
          <a:prstGeom prst="rect">
            <a:avLst/>
          </a:prstGeom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xfrm>
            <a:off x="778137" y="4778428"/>
            <a:ext cx="6217919" cy="45259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Arial" pitchFamily="34" charset="0"/>
              </a:rPr>
              <a:t>[Remind the participants that this slide was presented in Module 2, Session 1.]</a:t>
            </a:r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401671" y="9553419"/>
            <a:ext cx="3368936" cy="50326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BBEA747F-3FDF-4573-BD27-34396EF88EA8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0303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28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30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Calibri"/>
              </a:rPr>
              <a:t>Identify the best data source for different types of core </a:t>
            </a:r>
            <a:r>
              <a:rPr lang="en-US" dirty="0" smtClean="0">
                <a:latin typeface="Calibri"/>
              </a:rPr>
              <a:t>indicators.</a:t>
            </a:r>
            <a:r>
              <a:rPr lang="en-US" dirty="0">
                <a:latin typeface="Calibri"/>
              </a:rPr>
              <a:t/>
            </a:r>
            <a:br>
              <a:rPr lang="en-US" dirty="0">
                <a:latin typeface="Calibri"/>
              </a:rPr>
            </a:br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068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90688" y="1257300"/>
            <a:ext cx="439102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840194"/>
            <a:ext cx="6216939" cy="396090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77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FAE5A-BD99-4D2E-866F-2AE787F22087}" type="datetime1">
              <a:rPr lang="en-US" smtClean="0"/>
              <a:t>2/7/2017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839"/>
                </a:moveTo>
                <a:lnTo>
                  <a:pt x="10058400" y="1386839"/>
                </a:lnTo>
                <a:lnTo>
                  <a:pt x="10058400" y="0"/>
                </a:lnTo>
                <a:lnTo>
                  <a:pt x="0" y="0"/>
                </a:lnTo>
                <a:lnTo>
                  <a:pt x="0" y="1386839"/>
                </a:lnTo>
                <a:close/>
              </a:path>
            </a:pathLst>
          </a:custGeom>
          <a:solidFill>
            <a:srgbClr val="138D84"/>
          </a:solidFill>
          <a:ln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4200" y="484326"/>
            <a:ext cx="7950200" cy="430887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B7B2C-D997-4C41-8D73-2B0C2C98A85A}" type="datetime1">
              <a:rPr lang="en-US" smtClean="0"/>
              <a:t>2/7/2017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A09BBB"/>
                </a:solidFill>
                <a:latin typeface="Futura LT Pro Book"/>
                <a:cs typeface="Futura LT Pro Book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F59FA-1B59-423B-943E-059C00DD60CF}" type="datetime1">
              <a:rPr lang="en-US" smtClean="0"/>
              <a:t>2/7/2017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A09BBB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B2D69-BBA2-4719-A494-3A2E9FD14131}" type="datetime1">
              <a:rPr lang="en-US" smtClean="0"/>
              <a:t>2/7/2017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1523" y="0"/>
            <a:ext cx="0" cy="1386840"/>
          </a:xfrm>
          <a:custGeom>
            <a:avLst/>
            <a:gdLst/>
            <a:ahLst/>
            <a:cxnLst/>
            <a:rect l="l" t="t" r="r" b="b"/>
            <a:pathLst>
              <a:path h="1386840">
                <a:moveTo>
                  <a:pt x="0" y="0"/>
                </a:moveTo>
                <a:lnTo>
                  <a:pt x="0" y="1386839"/>
                </a:lnTo>
              </a:path>
            </a:pathLst>
          </a:custGeom>
          <a:ln w="4318">
            <a:solidFill>
              <a:srgbClr val="1E18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058400" cy="1384300"/>
          </a:xfrm>
          <a:custGeom>
            <a:avLst/>
            <a:gdLst/>
            <a:ahLst/>
            <a:cxnLst/>
            <a:rect l="l" t="t" r="r" b="b"/>
            <a:pathLst>
              <a:path w="10058400" h="1384300">
                <a:moveTo>
                  <a:pt x="0" y="1383791"/>
                </a:moveTo>
                <a:lnTo>
                  <a:pt x="10058400" y="1383791"/>
                </a:lnTo>
                <a:lnTo>
                  <a:pt x="10058400" y="0"/>
                </a:lnTo>
                <a:lnTo>
                  <a:pt x="0" y="0"/>
                </a:lnTo>
                <a:lnTo>
                  <a:pt x="0" y="138379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34911-3C58-44D8-9B07-C97C79FC40BC}" type="datetime1">
              <a:rPr lang="en-US" smtClean="0"/>
              <a:t>2/7/2017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0058401" cy="1399540"/>
          </a:xfrm>
          <a:prstGeom prst="rect">
            <a:avLst/>
          </a:prstGeom>
          <a:solidFill>
            <a:srgbClr val="138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7386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049361"/>
            <a:ext cx="4444207" cy="41549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995" indent="0">
              <a:buNone/>
              <a:defRPr sz="2200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800" b="1"/>
            </a:lvl4pPr>
            <a:lvl5pPr marL="2031980" indent="0">
              <a:buNone/>
              <a:defRPr sz="1800" b="1"/>
            </a:lvl5pPr>
            <a:lvl6pPr marL="2539975" indent="0">
              <a:buNone/>
              <a:defRPr sz="1800" b="1"/>
            </a:lvl6pPr>
            <a:lvl7pPr marL="3047970" indent="0">
              <a:buNone/>
              <a:defRPr sz="1800" b="1"/>
            </a:lvl7pPr>
            <a:lvl8pPr marL="3555964" indent="0">
              <a:buNone/>
              <a:defRPr sz="1800" b="1"/>
            </a:lvl8pPr>
            <a:lvl9pPr marL="4063959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2031325"/>
          </a:xfrm>
        </p:spPr>
        <p:txBody>
          <a:bodyPr/>
          <a:lstStyle>
            <a:lvl1pPr>
              <a:defRPr sz="2700">
                <a:latin typeface="Century Gothic" charset="0"/>
                <a:ea typeface="Century Gothic" charset="0"/>
                <a:cs typeface="Century Gothic" charset="0"/>
              </a:defRPr>
            </a:lvl1pPr>
            <a:lvl2pPr>
              <a:defRPr sz="2200">
                <a:latin typeface="Century Gothic" charset="0"/>
                <a:ea typeface="Century Gothic" charset="0"/>
                <a:cs typeface="Century Gothic" charset="0"/>
              </a:defRPr>
            </a:lvl2pPr>
            <a:lvl3pPr>
              <a:defRPr sz="2000">
                <a:latin typeface="Century Gothic" charset="0"/>
                <a:ea typeface="Century Gothic" charset="0"/>
                <a:cs typeface="Century Gothic" charset="0"/>
              </a:defRPr>
            </a:lvl3pPr>
            <a:lvl4pPr>
              <a:defRPr sz="1800">
                <a:latin typeface="Century Gothic" charset="0"/>
                <a:ea typeface="Century Gothic" charset="0"/>
                <a:cs typeface="Century Gothic" charset="0"/>
              </a:defRPr>
            </a:lvl4pPr>
            <a:lvl5pPr>
              <a:defRPr sz="1800">
                <a:latin typeface="Century Gothic" charset="0"/>
                <a:ea typeface="Century Gothic" charset="0"/>
                <a:cs typeface="Century Gothic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9" y="2049361"/>
            <a:ext cx="4445952" cy="41549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995" indent="0">
              <a:buNone/>
              <a:defRPr sz="2200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800" b="1"/>
            </a:lvl4pPr>
            <a:lvl5pPr marL="2031980" indent="0">
              <a:buNone/>
              <a:defRPr sz="1800" b="1"/>
            </a:lvl5pPr>
            <a:lvl6pPr marL="2539975" indent="0">
              <a:buNone/>
              <a:defRPr sz="1800" b="1"/>
            </a:lvl6pPr>
            <a:lvl7pPr marL="3047970" indent="0">
              <a:buNone/>
              <a:defRPr sz="1800" b="1"/>
            </a:lvl7pPr>
            <a:lvl8pPr marL="3555964" indent="0">
              <a:buNone/>
              <a:defRPr sz="1800" b="1"/>
            </a:lvl8pPr>
            <a:lvl9pPr marL="4063959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2464859"/>
            <a:ext cx="4445952" cy="2031325"/>
          </a:xfrm>
        </p:spPr>
        <p:txBody>
          <a:bodyPr/>
          <a:lstStyle>
            <a:lvl1pPr>
              <a:defRPr sz="2700">
                <a:latin typeface="Century Gothic" charset="0"/>
                <a:ea typeface="Century Gothic" charset="0"/>
                <a:cs typeface="Century Gothic" charset="0"/>
              </a:defRPr>
            </a:lvl1pPr>
            <a:lvl2pPr>
              <a:defRPr sz="2200">
                <a:latin typeface="Century Gothic" charset="0"/>
                <a:ea typeface="Century Gothic" charset="0"/>
                <a:cs typeface="Century Gothic" charset="0"/>
              </a:defRPr>
            </a:lvl2pPr>
            <a:lvl3pPr>
              <a:defRPr sz="2000">
                <a:latin typeface="Century Gothic" charset="0"/>
                <a:ea typeface="Century Gothic" charset="0"/>
                <a:cs typeface="Century Gothic" charset="0"/>
              </a:defRPr>
            </a:lvl3pPr>
            <a:lvl4pPr>
              <a:defRPr sz="1800">
                <a:latin typeface="Century Gothic" charset="0"/>
                <a:ea typeface="Century Gothic" charset="0"/>
                <a:cs typeface="Century Gothic" charset="0"/>
              </a:defRPr>
            </a:lvl4pPr>
            <a:lvl5pPr>
              <a:defRPr sz="1800">
                <a:latin typeface="Century Gothic" charset="0"/>
                <a:ea typeface="Century Gothic" charset="0"/>
                <a:cs typeface="Century Gothic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42048" y="7228332"/>
            <a:ext cx="231343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489A3-C05E-491F-BD03-2AF0AD18EE53}" type="slidenum">
              <a:rPr lang="en-US"/>
              <a:pPr>
                <a:defRPr/>
              </a:pPr>
              <a:t>‹#›</a:t>
            </a:fld>
            <a:endParaRPr lang="en-US" sz="130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419856" y="7228332"/>
            <a:ext cx="32186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5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54100" y="809711"/>
            <a:ext cx="7950200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A09BBB"/>
                </a:solidFill>
                <a:latin typeface="Futura LT Pro Book"/>
                <a:cs typeface="Futura LT Pro Book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5060" y="3510998"/>
            <a:ext cx="782827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3F737-FB8D-49C7-9B16-9BF01D3E2464}" type="datetime1">
              <a:rPr lang="en-US" smtClean="0"/>
              <a:t>2/7/2017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>
        <a:defRPr sz="2800" b="1" i="0">
          <a:solidFill>
            <a:schemeClr val="bg1"/>
          </a:solidFill>
          <a:latin typeface="Century Gothic" charset="0"/>
          <a:ea typeface="Century Gothic" charset="0"/>
          <a:cs typeface="Century Gothic" charset="0"/>
        </a:defRPr>
      </a:lvl1pPr>
    </p:titleStyle>
    <p:bodyStyle>
      <a:lvl1pPr marL="0">
        <a:defRPr>
          <a:latin typeface="Century Gothic" charset="0"/>
          <a:ea typeface="Century Gothic" charset="0"/>
          <a:cs typeface="Century Gothic" charset="0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csDnRClzCY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xcelcentral.com/excel2007/essential/lessons/05010-create-a-simple-chart-with-two-clicks.html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10058401" cy="139954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4289" y="1396048"/>
            <a:ext cx="10072689" cy="3841674"/>
          </a:xfrm>
          <a:prstGeom prst="rect">
            <a:avLst/>
          </a:prstGeom>
          <a:solidFill>
            <a:srgbClr val="138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16890" y="1925632"/>
            <a:ext cx="0" cy="28825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8" name="TextBox 5"/>
          <p:cNvSpPr txBox="1">
            <a:spLocks noChangeArrowheads="1"/>
          </p:cNvSpPr>
          <p:nvPr/>
        </p:nvSpPr>
        <p:spPr bwMode="auto">
          <a:xfrm>
            <a:off x="796290" y="1838163"/>
            <a:ext cx="8846503" cy="83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242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MODULE 5:</a:t>
            </a:r>
          </a:p>
          <a:p>
            <a:r>
              <a:rPr lang="en-US" altLang="en-US" sz="242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RHIS Data Analysis</a:t>
            </a:r>
          </a:p>
        </p:txBody>
      </p:sp>
      <p:sp>
        <p:nvSpPr>
          <p:cNvPr id="16389" name="TextBox 6"/>
          <p:cNvSpPr txBox="1">
            <a:spLocks noChangeArrowheads="1"/>
          </p:cNvSpPr>
          <p:nvPr/>
        </p:nvSpPr>
        <p:spPr bwMode="auto">
          <a:xfrm>
            <a:off x="804544" y="2826068"/>
            <a:ext cx="9558655" cy="1080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242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SESSION </a:t>
            </a:r>
            <a:r>
              <a:rPr lang="en-US" altLang="en-US" sz="2420" b="1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2:</a:t>
            </a:r>
            <a:endParaRPr lang="en-US" altLang="en-US" sz="242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US" sz="4000" spc="-15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Overview of </a:t>
            </a:r>
            <a:r>
              <a:rPr lang="en-US" sz="4000" spc="-15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Steps </a:t>
            </a:r>
            <a:r>
              <a:rPr lang="en-US" sz="4000" spc="-15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1-4 </a:t>
            </a:r>
            <a:r>
              <a:rPr lang="en-US" sz="4000" spc="-15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of </a:t>
            </a:r>
            <a:r>
              <a:rPr lang="en-US" sz="4000" spc="-15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Data Analysis </a:t>
            </a:r>
            <a:endParaRPr lang="en-US" altLang="en-US" sz="2200" spc="-15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-1791653" y="388462"/>
            <a:ext cx="11645742" cy="78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/>
            <a:r>
              <a:rPr lang="en-US" altLang="en-US" sz="242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420" dirty="0">
              <a:solidFill>
                <a:schemeClr val="bg1"/>
              </a:solidFill>
            </a:endParaRPr>
          </a:p>
          <a:p>
            <a:pPr algn="r"/>
            <a:r>
              <a:rPr lang="en-US" altLang="en-US" sz="209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4"/>
          <a:stretch/>
        </p:blipFill>
        <p:spPr bwMode="auto">
          <a:xfrm>
            <a:off x="-14289" y="5144696"/>
            <a:ext cx="10057449" cy="250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</a:t>
            </a:fld>
            <a:endParaRPr lang="en-US"/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794545" y="4468627"/>
            <a:ext cx="564999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The complete RHIS curriculum is available here: </a:t>
            </a: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https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://www.measureevaluation.org/our-work/ routine-health-information-systems/</a:t>
            </a:r>
            <a:r>
              <a:rPr lang="en-US" altLang="en-US" sz="9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rhis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-curriculum </a:t>
            </a:r>
          </a:p>
          <a:p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54868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3513"/>
            <a:ext cx="7950200" cy="430887"/>
          </a:xfrm>
        </p:spPr>
        <p:txBody>
          <a:bodyPr/>
          <a:lstStyle/>
          <a:p>
            <a:r>
              <a:rPr lang="en-US" dirty="0" smtClean="0"/>
              <a:t>Practicing the First Step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47652"/>
            <a:ext cx="8839199" cy="4493538"/>
          </a:xfrm>
        </p:spPr>
        <p:txBody>
          <a:bodyPr/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A7BF39"/>
              </a:buClr>
              <a:buSzTx/>
              <a:tabLst/>
              <a:defRPr/>
            </a:pPr>
            <a:r>
              <a:rPr lang="en-US" sz="2800" b="1" dirty="0" smtClean="0">
                <a:solidFill>
                  <a:prstClr val="black"/>
                </a:solidFill>
              </a:rPr>
              <a:t>Exercise: Part 1 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Review </a:t>
            </a:r>
            <a:r>
              <a:rPr lang="en-US" sz="2800" dirty="0">
                <a:solidFill>
                  <a:prstClr val="black"/>
                </a:solidFill>
              </a:rPr>
              <a:t>the list </a:t>
            </a:r>
            <a:r>
              <a:rPr lang="en-US" sz="2800" dirty="0" smtClean="0">
                <a:solidFill>
                  <a:prstClr val="black"/>
                </a:solidFill>
              </a:rPr>
              <a:t>of core health indicators (on the next slide  (Handout 5.2.1)</a:t>
            </a:r>
            <a:endParaRPr lang="en-US" sz="2800" dirty="0">
              <a:solidFill>
                <a:prstClr val="black"/>
              </a:solidFill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Identify </a:t>
            </a:r>
            <a:r>
              <a:rPr lang="en-US" sz="2800" dirty="0">
                <a:solidFill>
                  <a:prstClr val="black"/>
                </a:solidFill>
              </a:rPr>
              <a:t>which indicators can/cannot be reliably measured with routine data 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Can </a:t>
            </a:r>
            <a:r>
              <a:rPr lang="en-US" sz="28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the numerator be defined with routine data?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Do </a:t>
            </a:r>
            <a:r>
              <a:rPr lang="en-US" sz="28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you need additional data sources </a:t>
            </a:r>
            <a:r>
              <a:rPr lang="en-US" sz="2800" dirty="0" smtClean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to measure the </a:t>
            </a:r>
            <a:r>
              <a:rPr lang="en-US" sz="28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indicator?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3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80536"/>
            <a:ext cx="9144000" cy="738664"/>
          </a:xfrm>
        </p:spPr>
        <p:txBody>
          <a:bodyPr/>
          <a:lstStyle/>
          <a:p>
            <a:r>
              <a:rPr lang="en-US" dirty="0" smtClean="0"/>
              <a:t>List of Health Indicators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1828800"/>
            <a:ext cx="4114800" cy="6096000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Aft>
                <a:spcPts val="1200"/>
              </a:spcAft>
              <a:buClr>
                <a:srgbClr val="138D84"/>
              </a:buClr>
              <a:buFont typeface="+mj-lt"/>
              <a:buAutoNum type="arabicPeriod"/>
            </a:pP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Percentage of pregnant women attending antenatal clinics who are screened for syphilis</a:t>
            </a:r>
          </a:p>
          <a:p>
            <a:pPr marL="457200" indent="-457200">
              <a:spcAft>
                <a:spcPts val="1200"/>
              </a:spcAft>
              <a:buClr>
                <a:srgbClr val="138D84"/>
              </a:buClr>
              <a:buFont typeface="+mj-lt"/>
              <a:buAutoNum type="arabicPeriod"/>
            </a:pP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Neonatal mortality rate</a:t>
            </a:r>
          </a:p>
          <a:p>
            <a:pPr marL="457200" indent="-457200">
              <a:spcAft>
                <a:spcPts val="1200"/>
              </a:spcAft>
              <a:buClr>
                <a:srgbClr val="138D84"/>
              </a:buClr>
              <a:buFont typeface="+mj-lt"/>
              <a:buAutoNum type="arabicPeriod"/>
            </a:pP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Number of neonatal tetanus cases</a:t>
            </a:r>
          </a:p>
          <a:p>
            <a:pPr marL="457200" indent="-457200">
              <a:spcAft>
                <a:spcPts val="1200"/>
              </a:spcAft>
              <a:buClr>
                <a:srgbClr val="138D84"/>
              </a:buClr>
              <a:buFont typeface="+mj-lt"/>
              <a:buAutoNum type="arabicPeriod"/>
            </a:pP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Cost of one month’s supply of contraception as a </a:t>
            </a:r>
            <a:r>
              <a:rPr lang="en-US" sz="1600" kern="0" dirty="0" smtClean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percentage </a:t>
            </a: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of monthly wages</a:t>
            </a:r>
          </a:p>
          <a:p>
            <a:pPr marL="457200" indent="-457200">
              <a:spcAft>
                <a:spcPts val="1200"/>
              </a:spcAft>
              <a:buClr>
                <a:srgbClr val="138D84"/>
              </a:buClr>
              <a:buFont typeface="+mj-lt"/>
              <a:buAutoNum type="arabicPeriod"/>
            </a:pP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Percentage of infants born protected against neonatal tetanus in a specified period</a:t>
            </a:r>
          </a:p>
          <a:p>
            <a:pPr marL="457200" indent="-457200">
              <a:spcAft>
                <a:spcPts val="1200"/>
              </a:spcAft>
              <a:buClr>
                <a:srgbClr val="138D84"/>
              </a:buClr>
              <a:buFont typeface="+mj-lt"/>
              <a:buAutoNum type="arabicPeriod"/>
            </a:pP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Measles vaccine coverage rate</a:t>
            </a:r>
          </a:p>
          <a:p>
            <a:pPr marL="457200" indent="-457200">
              <a:spcAft>
                <a:spcPts val="1200"/>
              </a:spcAft>
              <a:buClr>
                <a:srgbClr val="138D84"/>
              </a:buClr>
              <a:buFont typeface="+mj-lt"/>
              <a:buAutoNum type="arabicPeriod"/>
            </a:pP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Percentage of registered new and relapse </a:t>
            </a:r>
            <a:r>
              <a:rPr lang="en-US" sz="1600" kern="0" dirty="0" smtClean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tuberculosis (TB) </a:t>
            </a: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patients with documented HIV status</a:t>
            </a:r>
          </a:p>
          <a:p>
            <a:pPr marL="457200" indent="-457200">
              <a:spcAft>
                <a:spcPts val="1200"/>
              </a:spcAft>
              <a:buClr>
                <a:srgbClr val="138D84"/>
              </a:buClr>
              <a:buFont typeface="+mj-lt"/>
              <a:buAutoNum type="arabicPeriod"/>
            </a:pP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Percentage of children </a:t>
            </a:r>
            <a:r>
              <a:rPr lang="en-US" sz="1600" kern="0" dirty="0" smtClean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ages 12–59 </a:t>
            </a: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months who were </a:t>
            </a:r>
            <a:r>
              <a:rPr lang="en-US" sz="1600" kern="0" dirty="0" smtClean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dewormed </a:t>
            </a: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in the past six months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5029200" y="1828799"/>
            <a:ext cx="4146804" cy="5257801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Aft>
                <a:spcPts val="1200"/>
              </a:spcAft>
              <a:buClr>
                <a:srgbClr val="138D84"/>
              </a:buClr>
              <a:buFont typeface="+mj-lt"/>
              <a:buAutoNum type="arabicPeriod" startAt="9"/>
            </a:pP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Percentage of </a:t>
            </a:r>
            <a:r>
              <a:rPr lang="en-US" sz="1600" kern="0" dirty="0" smtClean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HIV-positive </a:t>
            </a: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infants born to </a:t>
            </a:r>
            <a:r>
              <a:rPr lang="en-US" sz="1600" kern="0" dirty="0" smtClean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HIV-positive </a:t>
            </a: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women</a:t>
            </a:r>
          </a:p>
          <a:p>
            <a:pPr marL="457200" indent="-457200" algn="l">
              <a:spcAft>
                <a:spcPts val="1200"/>
              </a:spcAft>
              <a:buClr>
                <a:srgbClr val="138D84"/>
              </a:buClr>
              <a:buFont typeface="+mj-lt"/>
              <a:buAutoNum type="arabicPeriod" startAt="9"/>
            </a:pP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Maternal mortality ratio</a:t>
            </a:r>
          </a:p>
          <a:p>
            <a:pPr marL="457200" indent="-457200" algn="l">
              <a:spcAft>
                <a:spcPts val="1200"/>
              </a:spcAft>
              <a:buClr>
                <a:srgbClr val="138D84"/>
              </a:buClr>
              <a:buFont typeface="+mj-lt"/>
              <a:buAutoNum type="arabicPeriod" startAt="9"/>
            </a:pP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Number of health facilities providing comprehensive emergency obstetric care functions per 500,000 population</a:t>
            </a:r>
          </a:p>
          <a:p>
            <a:pPr marL="457200" indent="-457200" algn="l">
              <a:spcAft>
                <a:spcPts val="1200"/>
              </a:spcAft>
              <a:buClr>
                <a:srgbClr val="138D84"/>
              </a:buClr>
              <a:buFont typeface="+mj-lt"/>
              <a:buAutoNum type="arabicPeriod" startAt="9"/>
            </a:pP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Exclusive breastfeeding rate</a:t>
            </a:r>
          </a:p>
          <a:p>
            <a:pPr marL="457200" indent="-457200" algn="l">
              <a:spcAft>
                <a:spcPts val="1200"/>
              </a:spcAft>
              <a:buClr>
                <a:srgbClr val="138D84"/>
              </a:buClr>
              <a:buFont typeface="+mj-lt"/>
              <a:buAutoNum type="arabicPeriod" startAt="9"/>
            </a:pP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TB treatment success rate</a:t>
            </a:r>
          </a:p>
          <a:p>
            <a:pPr marL="457200" indent="-457200">
              <a:spcAft>
                <a:spcPts val="1200"/>
              </a:spcAft>
              <a:buClr>
                <a:srgbClr val="138D84"/>
              </a:buClr>
              <a:buFont typeface="+mj-lt"/>
              <a:buAutoNum type="arabicPeriod" startAt="9"/>
            </a:pP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Percentage of health facilities with systems that support quality service delivery</a:t>
            </a:r>
          </a:p>
          <a:p>
            <a:pPr marL="457200" indent="-457200">
              <a:spcAft>
                <a:spcPts val="1200"/>
              </a:spcAft>
              <a:buClr>
                <a:srgbClr val="138D84"/>
              </a:buClr>
              <a:buFont typeface="+mj-lt"/>
              <a:buAutoNum type="arabicPeriod" startAt="9"/>
            </a:pP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Percentage of districts with current trend analysis for selected priority diseases at a given time (e.g</a:t>
            </a:r>
            <a:r>
              <a:rPr lang="en-US" sz="1600" kern="0" dirty="0" smtClean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., </a:t>
            </a:r>
            <a:r>
              <a:rPr lang="en-US" sz="1600" kern="0" dirty="0">
                <a:solidFill>
                  <a:sysClr val="windowText" lastClr="000000"/>
                </a:solidFill>
                <a:latin typeface="Century Gothic" charset="0"/>
                <a:ea typeface="Century Gothic" charset="0"/>
                <a:cs typeface="Century Gothic" charset="0"/>
              </a:rPr>
              <a:t>month)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950200" cy="430887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1</a:t>
            </a:r>
            <a:r>
              <a:rPr lang="en-US" dirty="0"/>
              <a:t>: Practicing the First </a:t>
            </a:r>
            <a:r>
              <a:rPr lang="en-US" dirty="0" smtClean="0"/>
              <a:t>Step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447800"/>
            <a:ext cx="8839199" cy="5970865"/>
          </a:xfrm>
        </p:spPr>
        <p:txBody>
          <a:bodyPr/>
          <a:lstStyle/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b="1" dirty="0"/>
              <a:t>Exercise, Part 2</a:t>
            </a:r>
            <a:endParaRPr lang="en-US" sz="2800" b="1" dirty="0" smtClean="0">
              <a:solidFill>
                <a:prstClr val="black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Review the WHO’s </a:t>
            </a:r>
            <a:r>
              <a:rPr lang="en-US" sz="2800" dirty="0">
                <a:solidFill>
                  <a:prstClr val="black"/>
                </a:solidFill>
              </a:rPr>
              <a:t>Global Reference List of Core Health </a:t>
            </a:r>
            <a:r>
              <a:rPr lang="en-US" sz="2800" dirty="0" smtClean="0">
                <a:solidFill>
                  <a:prstClr val="black"/>
                </a:solidFill>
              </a:rPr>
              <a:t>Indicators (Handout 5.2.3) or the list of </a:t>
            </a:r>
            <a:r>
              <a:rPr lang="en-GB" sz="2800" dirty="0" smtClean="0"/>
              <a:t>standard indicators in Handout 5.2.2.</a:t>
            </a:r>
            <a:endParaRPr lang="en-US" sz="2800" dirty="0">
              <a:solidFill>
                <a:prstClr val="black"/>
              </a:solidFill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</a:rPr>
              <a:t>Select five indicators from the </a:t>
            </a:r>
            <a:r>
              <a:rPr lang="en-US" sz="2800" dirty="0" smtClean="0">
                <a:solidFill>
                  <a:prstClr val="black"/>
                </a:solidFill>
              </a:rPr>
              <a:t>list.</a:t>
            </a:r>
            <a:endParaRPr lang="en-US" sz="2800" dirty="0">
              <a:solidFill>
                <a:prstClr val="black"/>
              </a:solidFill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</a:rPr>
              <a:t>For each indicator: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charset="0"/>
              <a:buChar char="o"/>
            </a:pP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Specify the numerator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charset="0"/>
              <a:buChar char="o"/>
            </a:pP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Specify the denominator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charset="0"/>
              <a:buChar char="o"/>
            </a:pP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What is the data source for the numerator?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charset="0"/>
              <a:buChar char="o"/>
            </a:pP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What is the data source for the denominator?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charset="0"/>
              <a:buChar char="o"/>
            </a:pP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How can the indicator be interpreted?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1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3" r="1588"/>
          <a:stretch/>
        </p:blipFill>
        <p:spPr>
          <a:xfrm>
            <a:off x="642212" y="2743200"/>
            <a:ext cx="9379402" cy="44011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950200" cy="430887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2</a:t>
            </a:r>
            <a:r>
              <a:rPr lang="en-US" dirty="0"/>
              <a:t>: Second </a:t>
            </a:r>
            <a:r>
              <a:rPr lang="en-US" dirty="0" smtClean="0"/>
              <a:t>Step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13</a:t>
            </a:fld>
            <a:endParaRPr lang="en-US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648343" y="1905000"/>
            <a:ext cx="782827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latin typeface="Century Gothic" charset="0"/>
                <a:ea typeface="Century Gothic" charset="0"/>
                <a:cs typeface="Century Gothic" charset="0"/>
              </a:rPr>
              <a:t>Review Data Quality</a:t>
            </a:r>
            <a:endParaRPr lang="en-US" sz="2800" kern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33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82" tIns="50941" rIns="101882" bIns="50941"/>
          <a:lstStyle/>
          <a:p>
            <a:pPr>
              <a:defRPr/>
            </a:pPr>
            <a:fld id="{11F5CAC2-B09B-4F3A-B110-EC0FF2B338A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1704311"/>
            <a:ext cx="8818563" cy="5735188"/>
          </a:xfrm>
          <a:prstGeom prst="rect">
            <a:avLst/>
          </a:prstGeom>
        </p:spPr>
        <p:txBody>
          <a:bodyPr lIns="101882" tIns="50941" rIns="101882" bIns="50941">
            <a:spAutoFit/>
          </a:bodyPr>
          <a:lstStyle/>
          <a:p>
            <a:pPr marL="509412" indent="-457200">
              <a:buFont typeface="Arial" charset="0"/>
              <a:buChar char="•"/>
              <a:defRPr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Completeness and timeliness </a:t>
            </a:r>
          </a:p>
          <a:p>
            <a:pPr marL="1423812" lvl="2" indent="-457200">
              <a:spcBef>
                <a:spcPct val="0"/>
              </a:spcBef>
              <a:buFont typeface="Courier New" charset="0"/>
              <a:buChar char="o"/>
              <a:defRPr/>
            </a:pP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Completeness of reports</a:t>
            </a:r>
          </a:p>
          <a:p>
            <a:pPr marL="1423812" lvl="2" indent="-457200">
              <a:spcBef>
                <a:spcPct val="0"/>
              </a:spcBef>
              <a:buFont typeface="Courier New" charset="0"/>
              <a:buChar char="o"/>
              <a:defRPr/>
            </a:pPr>
            <a:r>
              <a:rPr lang="en-US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Completeness of data</a:t>
            </a:r>
          </a:p>
          <a:p>
            <a:pPr marL="1423812" lvl="2" indent="-457200">
              <a:spcBef>
                <a:spcPct val="0"/>
              </a:spcBef>
              <a:spcAft>
                <a:spcPts val="1200"/>
              </a:spcAft>
              <a:buFont typeface="Courier New" charset="0"/>
              <a:buChar char="o"/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Timeliness of reports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 marL="509412" indent="-457200">
              <a:buFont typeface="Arial" charset="0"/>
              <a:buChar char="•"/>
              <a:defRPr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Internal consistency</a:t>
            </a:r>
          </a:p>
          <a:p>
            <a:pPr marL="1423812" lvl="2" indent="-457200">
              <a:buFont typeface="Courier New" charset="0"/>
              <a:buChar char="o"/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Accuracy</a:t>
            </a:r>
          </a:p>
          <a:p>
            <a:pPr marL="1423812" lvl="2" indent="-457200">
              <a:buFont typeface="Courier New" charset="0"/>
              <a:buChar char="o"/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Outliers</a:t>
            </a:r>
          </a:p>
          <a:p>
            <a:pPr marL="1423812" lvl="2" indent="-457200">
              <a:buFont typeface="Courier New" charset="0"/>
              <a:buChar char="o"/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Trends</a:t>
            </a:r>
          </a:p>
          <a:p>
            <a:pPr marL="1423812" lvl="2" indent="-457200">
              <a:spcAft>
                <a:spcPts val="1200"/>
              </a:spcAft>
              <a:buFont typeface="Courier New" charset="0"/>
              <a:buChar char="o"/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Consistency among indicators</a:t>
            </a:r>
          </a:p>
          <a:p>
            <a:pPr marL="509412" indent="-457200">
              <a:buFont typeface="Arial" charset="0"/>
              <a:buChar char="•"/>
              <a:defRPr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External consistency</a:t>
            </a:r>
          </a:p>
          <a:p>
            <a:pPr marL="1423812" lvl="2" indent="-457200">
              <a:buFont typeface="Courier New" charset="0"/>
              <a:buChar char="o"/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Data triangulation</a:t>
            </a:r>
          </a:p>
          <a:p>
            <a:pPr marL="1423812" lvl="2" indent="-457200">
              <a:buFont typeface="Courier New" charset="0"/>
              <a:buChar char="o"/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Comparison with data surveys</a:t>
            </a:r>
          </a:p>
          <a:p>
            <a:pPr marL="1423812" lvl="2" indent="-457200">
              <a:spcAft>
                <a:spcPts val="1200"/>
              </a:spcAft>
              <a:buFont typeface="Courier New" charset="0"/>
              <a:buChar char="o"/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Consistency of population trends</a:t>
            </a:r>
          </a:p>
          <a:p>
            <a:pPr marL="509412" indent="-457200">
              <a:buFont typeface="Arial" charset="0"/>
              <a:buChar char="•"/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External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comparisons (population denominators)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41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9982200" cy="430887"/>
          </a:xfrm>
        </p:spPr>
        <p:txBody>
          <a:bodyPr/>
          <a:lstStyle/>
          <a:p>
            <a:pPr eaLnBrk="1" hangingPunct="1"/>
            <a:r>
              <a:rPr lang="en-US" dirty="0" smtClean="0"/>
              <a:t>Step 2</a:t>
            </a:r>
            <a:r>
              <a:rPr lang="en-US" dirty="0"/>
              <a:t>: </a:t>
            </a:r>
            <a:r>
              <a:rPr lang="en-US" dirty="0" smtClean="0"/>
              <a:t>Review Data Quality (see also Module 4)</a:t>
            </a:r>
            <a:endParaRPr lang="pt-PT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910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457200"/>
            <a:ext cx="7950200" cy="430887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2</a:t>
            </a:r>
            <a:r>
              <a:rPr lang="en-US" dirty="0"/>
              <a:t>: </a:t>
            </a:r>
            <a:r>
              <a:rPr lang="en-US" dirty="0" smtClean="0"/>
              <a:t>Demonstration, Excel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455" y="1852317"/>
            <a:ext cx="8839199" cy="1600438"/>
          </a:xfrm>
        </p:spPr>
        <p:txBody>
          <a:bodyPr/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A7BF39"/>
              </a:buClr>
              <a:buSzTx/>
              <a:tabLst/>
              <a:defRPr/>
            </a:pPr>
            <a:r>
              <a:rPr lang="en-US" sz="2800" dirty="0">
                <a:solidFill>
                  <a:prstClr val="black"/>
                </a:solidFill>
              </a:rPr>
              <a:t>How to use Excel </a:t>
            </a:r>
            <a:r>
              <a:rPr lang="en-US" sz="2800" dirty="0" smtClean="0">
                <a:solidFill>
                  <a:prstClr val="black"/>
                </a:solidFill>
              </a:rPr>
              <a:t>to: 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Create </a:t>
            </a:r>
            <a:r>
              <a:rPr lang="en-US" sz="2800" dirty="0">
                <a:solidFill>
                  <a:prstClr val="black"/>
                </a:solidFill>
              </a:rPr>
              <a:t>a chart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A7BF39"/>
              </a:buClr>
            </a:pPr>
            <a:r>
              <a:rPr lang="en-US" sz="2800" dirty="0" smtClean="0">
                <a:solidFill>
                  <a:prstClr val="black"/>
                </a:solidFill>
              </a:rPr>
              <a:t>Participants </a:t>
            </a:r>
            <a:r>
              <a:rPr lang="en-US" sz="2800" dirty="0">
                <a:solidFill>
                  <a:prstClr val="black"/>
                </a:solidFill>
              </a:rPr>
              <a:t>are invited to practice </a:t>
            </a:r>
            <a:r>
              <a:rPr lang="en-US" sz="2800" dirty="0" smtClean="0">
                <a:solidFill>
                  <a:prstClr val="black"/>
                </a:solidFill>
              </a:rPr>
              <a:t>simultaneously.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4200" y="4267200"/>
            <a:ext cx="90170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A7BF39"/>
              </a:buClr>
            </a:pPr>
            <a:r>
              <a:rPr lang="en-US" sz="2400" dirty="0" smtClean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Here are two websites with 5-minute videos explaining how to create a chart </a:t>
            </a:r>
            <a:r>
              <a:rPr lang="en-US" sz="2400" smtClean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using Excel:</a:t>
            </a:r>
            <a:endParaRPr lang="en-US" sz="2400" dirty="0" smtClean="0">
              <a:solidFill>
                <a:prstClr val="black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A7BF39"/>
              </a:buClr>
            </a:pPr>
            <a:r>
              <a:rPr lang="en-US" sz="2400" dirty="0" smtClean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  <a:hlinkClick r:id="rId3"/>
              </a:rPr>
              <a:t>https</a:t>
            </a:r>
            <a:r>
              <a:rPr lang="en-US" sz="24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  <a:hlinkClick r:id="rId3"/>
              </a:rPr>
              <a:t>://</a:t>
            </a:r>
            <a:r>
              <a:rPr lang="en-US" sz="2400" dirty="0" smtClean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  <a:hlinkClick r:id="rId3"/>
              </a:rPr>
              <a:t>www.youtube.com/watch?v=BcsDnRClzCY</a:t>
            </a:r>
            <a:endParaRPr lang="en-US" sz="2400" dirty="0" smtClean="0">
              <a:solidFill>
                <a:prstClr val="black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A7BF39"/>
              </a:buClr>
            </a:pPr>
            <a:endParaRPr lang="en-US" sz="2400" b="1" dirty="0" smtClean="0">
              <a:solidFill>
                <a:srgbClr val="138D84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A7BF39"/>
              </a:buClr>
            </a:pPr>
            <a:r>
              <a:rPr lang="en-US" sz="2400" u="sng" dirty="0" smtClean="0">
                <a:latin typeface="Century Gothic" panose="020B0502020202020204" pitchFamily="34" charset="0"/>
                <a:hlinkClick r:id="rId4"/>
              </a:rPr>
              <a:t>http</a:t>
            </a:r>
            <a:r>
              <a:rPr lang="en-US" sz="2400" u="sng" dirty="0">
                <a:latin typeface="Century Gothic" panose="020B0502020202020204" pitchFamily="34" charset="0"/>
                <a:hlinkClick r:id="rId4"/>
              </a:rPr>
              <a:t>://excelcentral.com/excel2007/essential/lessons/05010-create-a-simple-chart-with-two-clicks.html</a:t>
            </a:r>
            <a:endParaRPr lang="en-US" sz="2400" b="1" dirty="0">
              <a:solidFill>
                <a:srgbClr val="138D84"/>
              </a:solidFill>
              <a:latin typeface="Century Gothic" panose="020B0502020202020204" pitchFamily="34" charset="0"/>
              <a:ea typeface="Century Gothic" charset="0"/>
              <a:cs typeface="Century Gothic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A7BF39"/>
              </a:buClr>
            </a:pPr>
            <a:endParaRPr lang="en-US" sz="2400" dirty="0" smtClean="0">
              <a:solidFill>
                <a:prstClr val="black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A7BF39"/>
              </a:buClr>
            </a:pPr>
            <a:endParaRPr lang="en-US" sz="2400" dirty="0">
              <a:solidFill>
                <a:prstClr val="black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8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457200"/>
            <a:ext cx="7950200" cy="430887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2</a:t>
            </a:r>
            <a:r>
              <a:rPr lang="en-US" dirty="0"/>
              <a:t>: </a:t>
            </a:r>
            <a:r>
              <a:rPr lang="en-US" dirty="0" smtClean="0"/>
              <a:t>Demonstration DHIS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848" y="1905000"/>
            <a:ext cx="8839199" cy="3354765"/>
          </a:xfrm>
        </p:spPr>
        <p:txBody>
          <a:bodyPr/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A7BF39"/>
              </a:buClr>
              <a:buSzTx/>
              <a:tabLst/>
              <a:defRPr/>
            </a:pPr>
            <a:r>
              <a:rPr lang="en-US" sz="2800" dirty="0">
                <a:solidFill>
                  <a:prstClr val="black"/>
                </a:solidFill>
              </a:rPr>
              <a:t>How to use </a:t>
            </a:r>
            <a:r>
              <a:rPr lang="en-US" sz="2800" dirty="0" smtClean="0">
                <a:solidFill>
                  <a:prstClr val="black"/>
                </a:solidFill>
              </a:rPr>
              <a:t>DHIS 2 to:</a:t>
            </a:r>
            <a:endParaRPr lang="en-US" sz="2800" dirty="0">
              <a:solidFill>
                <a:prstClr val="black"/>
              </a:solidFill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Verify the definition of an indicator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Numerator and denominator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Create a pivot table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rPr>
              <a:t>Create a chart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A7BF39"/>
              </a:buClr>
            </a:pPr>
            <a:r>
              <a:rPr lang="en-US" sz="2800" dirty="0">
                <a:solidFill>
                  <a:prstClr val="black"/>
                </a:solidFill>
              </a:rPr>
              <a:t>Participants are invited to practice </a:t>
            </a:r>
            <a:r>
              <a:rPr lang="en-US" sz="2800" dirty="0" smtClean="0">
                <a:solidFill>
                  <a:prstClr val="black"/>
                </a:solidFill>
              </a:rPr>
              <a:t>simultaneously.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8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72138"/>
            <a:ext cx="7950200" cy="430887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3</a:t>
            </a:r>
            <a:r>
              <a:rPr lang="en-US" dirty="0"/>
              <a:t>: Third </a:t>
            </a:r>
            <a:r>
              <a:rPr lang="en-US" dirty="0" smtClean="0"/>
              <a:t>Step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17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3" r="1588"/>
          <a:stretch/>
        </p:blipFill>
        <p:spPr>
          <a:xfrm>
            <a:off x="642212" y="2743200"/>
            <a:ext cx="9379402" cy="4401195"/>
          </a:xfrm>
          <a:prstGeom prst="rect">
            <a:avLst/>
          </a:prstGeom>
        </p:spPr>
      </p:pic>
      <p:sp>
        <p:nvSpPr>
          <p:cNvPr id="10" name="Text Placeholder 2"/>
          <p:cNvSpPr txBox="1">
            <a:spLocks/>
          </p:cNvSpPr>
          <p:nvPr/>
        </p:nvSpPr>
        <p:spPr>
          <a:xfrm>
            <a:off x="648343" y="1905000"/>
            <a:ext cx="782827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kern="0" dirty="0" smtClean="0">
                <a:latin typeface="Century Gothic" charset="0"/>
                <a:ea typeface="Century Gothic" charset="0"/>
                <a:cs typeface="Century Gothic" charset="0"/>
              </a:rPr>
              <a:t>Select Appropriate Denominators</a:t>
            </a:r>
            <a:endParaRPr lang="en-US" sz="2800" kern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33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9220200" cy="430887"/>
          </a:xfrm>
        </p:spPr>
        <p:txBody>
          <a:bodyPr/>
          <a:lstStyle/>
          <a:p>
            <a:r>
              <a:rPr lang="en-US" dirty="0" smtClean="0"/>
              <a:t>S3</a:t>
            </a:r>
            <a:r>
              <a:rPr lang="en-US" dirty="0"/>
              <a:t>: How Do We Get Coverage Denominators?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890" y="1828800"/>
            <a:ext cx="9383110" cy="4801314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prstClr val="black"/>
                </a:solidFill>
              </a:rPr>
              <a:t>First, </a:t>
            </a:r>
            <a:r>
              <a:rPr lang="en-US" sz="2200" dirty="0">
                <a:solidFill>
                  <a:prstClr val="black"/>
                </a:solidFill>
              </a:rPr>
              <a:t>estimate the size of the target </a:t>
            </a:r>
            <a:r>
              <a:rPr lang="en-US" sz="2200" dirty="0" smtClean="0">
                <a:solidFill>
                  <a:prstClr val="black"/>
                </a:solidFill>
              </a:rPr>
              <a:t>population.</a:t>
            </a:r>
            <a:endParaRPr lang="en-US" sz="2200" dirty="0">
              <a:solidFill>
                <a:prstClr val="black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</a:rPr>
              <a:t>Common target populations for </a:t>
            </a:r>
            <a:r>
              <a:rPr lang="en-US" sz="2200" dirty="0" smtClean="0">
                <a:solidFill>
                  <a:prstClr val="black"/>
                </a:solidFill>
              </a:rPr>
              <a:t>health-facility-based indicators:</a:t>
            </a:r>
            <a:endParaRPr lang="en-US" sz="2200" dirty="0">
              <a:solidFill>
                <a:prstClr val="black"/>
              </a:solidFill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Total population, children&lt; 5 years, infants, pregnancies, women of reproductive age, live births at health facilities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</a:rPr>
              <a:t>Size of target populations </a:t>
            </a:r>
            <a:r>
              <a:rPr lang="en-US" sz="2200" dirty="0" smtClean="0">
                <a:solidFill>
                  <a:prstClr val="black"/>
                </a:solidFill>
              </a:rPr>
              <a:t>is </a:t>
            </a:r>
            <a:r>
              <a:rPr lang="en-US" sz="2200" dirty="0">
                <a:solidFill>
                  <a:prstClr val="black"/>
                </a:solidFill>
              </a:rPr>
              <a:t>often estimated </a:t>
            </a:r>
            <a:r>
              <a:rPr lang="en-US" sz="2200" dirty="0" smtClean="0">
                <a:solidFill>
                  <a:prstClr val="black"/>
                </a:solidFill>
              </a:rPr>
              <a:t>(such as projections/modeled </a:t>
            </a:r>
            <a:r>
              <a:rPr lang="en-US" sz="2200" dirty="0">
                <a:solidFill>
                  <a:prstClr val="black"/>
                </a:solidFill>
              </a:rPr>
              <a:t>estimates from national population census</a:t>
            </a:r>
            <a:r>
              <a:rPr lang="en-US" sz="2200" dirty="0" smtClean="0">
                <a:solidFill>
                  <a:prstClr val="black"/>
                </a:solidFill>
              </a:rPr>
              <a:t>).</a:t>
            </a:r>
            <a:endParaRPr lang="en-US" sz="2200" dirty="0">
              <a:solidFill>
                <a:prstClr val="black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</a:rPr>
              <a:t>Limitations of estimates: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charset="0"/>
              <a:buChar char="o"/>
            </a:pPr>
            <a:r>
              <a:rPr lang="en-US" sz="22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Reliability declines with years since last census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charset="0"/>
              <a:buChar char="o"/>
            </a:pPr>
            <a:r>
              <a:rPr lang="en-US" sz="22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Internal migration may make estimates of populations of regions and districts unreliable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Some programs may use their own </a:t>
            </a:r>
            <a:r>
              <a:rPr lang="en-US" sz="2200" dirty="0" smtClean="0"/>
              <a:t>denominators.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2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9296400" cy="430887"/>
          </a:xfrm>
        </p:spPr>
        <p:txBody>
          <a:bodyPr/>
          <a:lstStyle/>
          <a:p>
            <a:r>
              <a:rPr lang="en-US" dirty="0" smtClean="0"/>
              <a:t>How </a:t>
            </a:r>
            <a:r>
              <a:rPr lang="en-US" dirty="0"/>
              <a:t>Do We Get </a:t>
            </a:r>
            <a:r>
              <a:rPr lang="en-US" dirty="0" smtClean="0"/>
              <a:t>Denominators?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1" y="1861840"/>
            <a:ext cx="8839199" cy="4493538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prstClr val="black"/>
                </a:solidFill>
              </a:rPr>
              <a:t>Document</a:t>
            </a:r>
            <a:r>
              <a:rPr lang="en-US" sz="2200" dirty="0">
                <a:solidFill>
                  <a:prstClr val="black"/>
                </a:solidFill>
              </a:rPr>
              <a:t> how the denominator value was </a:t>
            </a:r>
            <a:r>
              <a:rPr lang="en-US" sz="2200" dirty="0" smtClean="0">
                <a:solidFill>
                  <a:prstClr val="black"/>
                </a:solidFill>
              </a:rPr>
              <a:t>obtained:</a:t>
            </a:r>
            <a:endParaRPr lang="en-US" sz="2200" dirty="0">
              <a:solidFill>
                <a:prstClr val="black"/>
              </a:solidFill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Methods and assumptions used to calculate the denominator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Annual rate of growth if denominators are based </a:t>
            </a:r>
            <a:r>
              <a:rPr lang="en-US" sz="2200" dirty="0" smtClean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on </a:t>
            </a:r>
            <a:r>
              <a:rPr lang="en-US" sz="22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projections of census figures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Present </a:t>
            </a:r>
            <a:r>
              <a:rPr lang="en-US" sz="2200" dirty="0" smtClean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these along </a:t>
            </a:r>
            <a:r>
              <a:rPr lang="en-US" sz="22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with rest of analysis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</a:rPr>
              <a:t>If service coverage &gt;= 95% and data are of high quality, use ANC1 or DTP1 to estimate the number of surviving </a:t>
            </a:r>
            <a:r>
              <a:rPr lang="en-US" sz="2200" dirty="0" smtClean="0">
                <a:solidFill>
                  <a:prstClr val="black"/>
                </a:solidFill>
              </a:rPr>
              <a:t>infants.</a:t>
            </a:r>
            <a:endParaRPr lang="en-US" sz="2200" dirty="0">
              <a:solidFill>
                <a:prstClr val="black"/>
              </a:solidFill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Use of service statistics to estimate size of target population can modify conclusions reached about which districts are strong performers and which are weak </a:t>
            </a:r>
            <a:r>
              <a:rPr lang="en-US" sz="2200" dirty="0" smtClean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performers.</a:t>
            </a:r>
            <a:endParaRPr lang="en-US" sz="2200" dirty="0">
              <a:solidFill>
                <a:prstClr val="black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1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480536"/>
            <a:ext cx="7950200" cy="430887"/>
          </a:xfrm>
        </p:spPr>
        <p:txBody>
          <a:bodyPr/>
          <a:lstStyle/>
          <a:p>
            <a:r>
              <a:rPr lang="en-US" dirty="0"/>
              <a:t>Learning </a:t>
            </a:r>
            <a:r>
              <a:rPr lang="en-US" dirty="0" smtClean="0"/>
              <a:t>Objectives and Topics Covered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8603129" cy="701730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  <a:buClr>
                <a:srgbClr val="A7BF39"/>
              </a:buClr>
            </a:pPr>
            <a:r>
              <a:rPr lang="en-US" sz="2400" b="1" dirty="0" smtClean="0"/>
              <a:t>Objectives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rgbClr val="A7BF39"/>
              </a:buClr>
            </a:pPr>
            <a:r>
              <a:rPr lang="en-US" dirty="0" smtClean="0"/>
              <a:t>By </a:t>
            </a:r>
            <a:r>
              <a:rPr lang="en-US" dirty="0"/>
              <a:t>the end of this </a:t>
            </a:r>
            <a:r>
              <a:rPr lang="en-US" dirty="0" smtClean="0"/>
              <a:t>session, </a:t>
            </a:r>
            <a:r>
              <a:rPr lang="en-US" dirty="0"/>
              <a:t>participants will be able to: 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Select appropriate indicators for data analysis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Conduct a basic desk review of data quality and adjust data if necessary 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Select appropriate </a:t>
            </a:r>
            <a:r>
              <a:rPr lang="en-US" dirty="0" smtClean="0"/>
              <a:t>denominators</a:t>
            </a:r>
            <a:endParaRPr lang="en-US" dirty="0"/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Compare findings from routine data with findings from other data sources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Analyze routine data to produce information products (tables, graphs, and maps</a:t>
            </a:r>
            <a:r>
              <a:rPr lang="en-US" dirty="0" smtClean="0"/>
              <a:t>)</a:t>
            </a:r>
          </a:p>
          <a:p>
            <a:pPr lvl="0">
              <a:spcAft>
                <a:spcPts val="1200"/>
              </a:spcAft>
            </a:pPr>
            <a:r>
              <a:rPr lang="en-US" sz="2400" b="1" dirty="0" smtClean="0"/>
              <a:t>Topics Covered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Selection of indicators for analysis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Desk review of data completeness and internal consistency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Selection of appropriate denominators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Comparison of findings from routine data with findings from other data sources</a:t>
            </a:r>
          </a:p>
          <a:p>
            <a:pPr lvl="0">
              <a:spcAft>
                <a:spcPts val="1200"/>
              </a:spcAft>
            </a:pPr>
            <a:endParaRPr lang="en-US" sz="2400" b="1" dirty="0"/>
          </a:p>
          <a:p>
            <a:pPr marL="457200" indent="-457200">
              <a:spcBef>
                <a:spcPts val="600"/>
              </a:spcBef>
              <a:spcAft>
                <a:spcPts val="1200"/>
              </a:spcAft>
              <a:buClr>
                <a:srgbClr val="A7BF39"/>
              </a:buCl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0536"/>
            <a:ext cx="8534400" cy="738664"/>
          </a:xfrm>
        </p:spPr>
        <p:txBody>
          <a:bodyPr/>
          <a:lstStyle/>
          <a:p>
            <a:r>
              <a:rPr lang="en-US" dirty="0"/>
              <a:t>Estimating Denominators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09600" y="1836877"/>
            <a:ext cx="8035925" cy="472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marL="379413" indent="-379413" algn="l" defTabSz="10144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3913" indent="-317500" algn="l" defTabSz="10144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266825" indent="-252413" algn="l" defTabSz="10144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773238" indent="-252413" algn="l" defTabSz="10144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281238" indent="-254000" algn="l" defTabSz="101441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738438" indent="-254000" algn="l" defTabSz="101441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3195638" indent="-254000" algn="l" defTabSz="101441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652838" indent="-254000" algn="l" defTabSz="101441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4110038" indent="-254000" algn="l" defTabSz="101441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</a:rPr>
              <a:t>Estimating the number of surviving infants:  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kern="0" noProof="0" dirty="0">
                <a:solidFill>
                  <a:srgbClr val="000000"/>
                </a:solidFill>
                <a:latin typeface="Century Gothic" charset="0"/>
                <a:ea typeface="Century Gothic" charset="0"/>
                <a:cs typeface="Century Gothic" charset="0"/>
              </a:rPr>
              <a:t>T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</a:rPr>
              <a:t>otal population: 5,500,000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</a:rPr>
              <a:t>Crude birth rate (CBR): 30/1,000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</a:rPr>
              <a:t>Infant mortality rate (IMR): 80/1,000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charset="0"/>
              <a:ea typeface="Century Gothic" charset="0"/>
              <a:cs typeface="Century Gothic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</a:rPr>
              <a:t>Number of surviving infants 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kumimoji="0" lang="en-US" alt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</a:rPr>
              <a:t>Total population x crude birth rate x (1 - IMR)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1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entury Gothic" charset="0"/>
              <a:ea typeface="Century Gothic" charset="0"/>
              <a:cs typeface="Century Gothic" charset="0"/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</a:rPr>
              <a:t> = 5,500,000 x 30/1000 x (1 - 0.080)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</a:rPr>
              <a:t>                                            = 5,500,000 x 0.030 x 0.920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</a:rPr>
              <a:t>                                            = 151,800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6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7600"/>
            <a:ext cx="9906000" cy="430887"/>
          </a:xfrm>
        </p:spPr>
        <p:txBody>
          <a:bodyPr/>
          <a:lstStyle/>
          <a:p>
            <a:r>
              <a:rPr lang="en-GB" dirty="0" smtClean="0"/>
              <a:t>Data Quality Check for Denominators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8305800" cy="914400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Pregnancies = </a:t>
            </a:r>
            <a:r>
              <a:rPr lang="en-US" sz="2000" dirty="0" smtClean="0">
                <a:latin typeface="Century Gothic" charset="0"/>
                <a:ea typeface="Century Gothic" charset="0"/>
                <a:cs typeface="Century Gothic" charset="0"/>
              </a:rPr>
              <a:t>births 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+ pregnancy loss (2% to 10%);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Surviving infants = births – infant mortality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3587290"/>
              </p:ext>
            </p:extLst>
          </p:nvPr>
        </p:nvGraphicFramePr>
        <p:xfrm>
          <a:off x="762000" y="3235089"/>
          <a:ext cx="8001000" cy="4400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81200" y="2819400"/>
            <a:ext cx="6069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charset="0"/>
                <a:ea typeface="Century Gothic" charset="0"/>
                <a:cs typeface="Century Gothic" charset="0"/>
              </a:rPr>
              <a:t>Number of pregnancies, deliveries, live births, infants</a:t>
            </a:r>
            <a:br>
              <a:rPr lang="en-GB" b="1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GB" b="1" dirty="0">
                <a:latin typeface="Century Gothic" charset="0"/>
                <a:ea typeface="Century Gothic" charset="0"/>
                <a:cs typeface="Century Gothic" charset="0"/>
              </a:rPr>
              <a:t>Tanzania district example,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2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80536"/>
            <a:ext cx="7950200" cy="430887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4</a:t>
            </a:r>
            <a:r>
              <a:rPr lang="en-US" dirty="0"/>
              <a:t>: Fourth </a:t>
            </a:r>
            <a:r>
              <a:rPr lang="en-US" dirty="0" smtClean="0"/>
              <a:t>Step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28800"/>
            <a:ext cx="8731469" cy="369332"/>
          </a:xfrm>
        </p:spPr>
        <p:txBody>
          <a:bodyPr/>
          <a:lstStyle/>
          <a:p>
            <a:r>
              <a:rPr lang="en-US" sz="2400" dirty="0"/>
              <a:t>Reconcile </a:t>
            </a:r>
            <a:r>
              <a:rPr lang="en-US" sz="2400" dirty="0" smtClean="0"/>
              <a:t>Findings </a:t>
            </a:r>
            <a:r>
              <a:rPr lang="en-US" sz="2400" dirty="0"/>
              <a:t>with </a:t>
            </a:r>
            <a:r>
              <a:rPr lang="en-US" sz="2400" dirty="0" smtClean="0"/>
              <a:t>Estimates </a:t>
            </a:r>
            <a:r>
              <a:rPr lang="en-US" sz="2400" dirty="0"/>
              <a:t>from </a:t>
            </a:r>
            <a:r>
              <a:rPr lang="en-US" sz="2400" dirty="0" smtClean="0"/>
              <a:t>Other Data Sources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2" r="1633"/>
          <a:stretch/>
        </p:blipFill>
        <p:spPr>
          <a:xfrm>
            <a:off x="685800" y="2586870"/>
            <a:ext cx="9372600" cy="442353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0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1226"/>
            <a:ext cx="8839200" cy="861774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4</a:t>
            </a:r>
            <a:r>
              <a:rPr lang="en-US" dirty="0"/>
              <a:t>: Reconcile Findings with Estimates from Other Data Sources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28800"/>
            <a:ext cx="8839199" cy="3323987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Compare </a:t>
            </a:r>
            <a:r>
              <a:rPr lang="en-US" sz="2800" dirty="0" smtClean="0">
                <a:solidFill>
                  <a:prstClr val="black"/>
                </a:solidFill>
              </a:rPr>
              <a:t>data </a:t>
            </a:r>
            <a:r>
              <a:rPr lang="en-US" sz="2800" dirty="0">
                <a:solidFill>
                  <a:prstClr val="black"/>
                </a:solidFill>
              </a:rPr>
              <a:t>from parallel systems that routinely report the same health </a:t>
            </a:r>
            <a:r>
              <a:rPr lang="en-US" sz="2800" dirty="0" smtClean="0">
                <a:solidFill>
                  <a:prstClr val="black"/>
                </a:solidFill>
              </a:rPr>
              <a:t>events.</a:t>
            </a:r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Compare estimates from routine </a:t>
            </a:r>
            <a:r>
              <a:rPr lang="en-US" sz="2800" dirty="0" smtClean="0">
                <a:solidFill>
                  <a:prstClr val="black"/>
                </a:solidFill>
              </a:rPr>
              <a:t>health-facility </a:t>
            </a:r>
            <a:r>
              <a:rPr lang="en-US" sz="2800" dirty="0">
                <a:solidFill>
                  <a:prstClr val="black"/>
                </a:solidFill>
              </a:rPr>
              <a:t>data with estimates from household surveys at </a:t>
            </a:r>
            <a:r>
              <a:rPr lang="en-US" sz="2800" dirty="0" smtClean="0">
                <a:solidFill>
                  <a:prstClr val="black"/>
                </a:solidFill>
              </a:rPr>
              <a:t>the national </a:t>
            </a:r>
            <a:r>
              <a:rPr lang="en-US" sz="2800" dirty="0">
                <a:solidFill>
                  <a:prstClr val="black"/>
                </a:solidFill>
              </a:rPr>
              <a:t>and regional </a:t>
            </a:r>
            <a:r>
              <a:rPr lang="en-US" sz="2800" dirty="0" smtClean="0">
                <a:solidFill>
                  <a:prstClr val="black"/>
                </a:solidFill>
              </a:rPr>
              <a:t>levels.</a:t>
            </a:r>
            <a:endParaRPr lang="en-US" sz="2800" dirty="0">
              <a:solidFill>
                <a:prstClr val="black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Compare available data with statistics that have been officially reported to </a:t>
            </a:r>
            <a:r>
              <a:rPr lang="en-US" sz="2800" dirty="0" smtClean="0">
                <a:solidFill>
                  <a:prstClr val="black"/>
                </a:solidFill>
              </a:rPr>
              <a:t>WHO.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5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7538"/>
            <a:ext cx="8839200" cy="1292662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4: </a:t>
            </a:r>
            <a:r>
              <a:rPr lang="en-GB" dirty="0" smtClean="0"/>
              <a:t>Estimates </a:t>
            </a:r>
            <a:r>
              <a:rPr lang="en-GB" dirty="0"/>
              <a:t>from </a:t>
            </a:r>
            <a:r>
              <a:rPr lang="en-GB" dirty="0" smtClean="0"/>
              <a:t>Two Sources </a:t>
            </a:r>
            <a:r>
              <a:rPr lang="en-GB" dirty="0"/>
              <a:t>of </a:t>
            </a:r>
            <a:r>
              <a:rPr lang="en-GB" dirty="0" smtClean="0"/>
              <a:t>Routine </a:t>
            </a:r>
            <a:r>
              <a:rPr lang="en-GB" dirty="0"/>
              <a:t>H</a:t>
            </a:r>
            <a:r>
              <a:rPr lang="en-GB" dirty="0" smtClean="0"/>
              <a:t>ealth </a:t>
            </a:r>
            <a:r>
              <a:rPr lang="en-GB" dirty="0"/>
              <a:t>F</a:t>
            </a:r>
            <a:r>
              <a:rPr lang="en-GB" dirty="0" smtClean="0"/>
              <a:t>acility </a:t>
            </a:r>
            <a:r>
              <a:rPr lang="en-GB" dirty="0"/>
              <a:t>D</a:t>
            </a:r>
            <a:r>
              <a:rPr lang="en-GB" dirty="0" smtClean="0"/>
              <a:t>ata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234663569"/>
              </p:ext>
            </p:extLst>
          </p:nvPr>
        </p:nvGraphicFramePr>
        <p:xfrm>
          <a:off x="1752600" y="2473716"/>
          <a:ext cx="7552268" cy="4751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3191" y="1730514"/>
            <a:ext cx="9318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charset="0"/>
                <a:ea typeface="Century Gothic" charset="0"/>
                <a:cs typeface="Century Gothic" charset="0"/>
              </a:rPr>
              <a:t>Administrative estimates of 2014 DTP3 coverage</a:t>
            </a:r>
            <a:r>
              <a:rPr lang="en-US" sz="2000" b="1">
                <a:latin typeface="Century Gothic" charset="0"/>
                <a:ea typeface="Century Gothic" charset="0"/>
                <a:cs typeface="Century Gothic" charset="0"/>
              </a:rPr>
              <a:t>, </a:t>
            </a:r>
            <a:r>
              <a:rPr lang="en-US" sz="2000" b="1" smtClean="0">
                <a:latin typeface="Century Gothic" charset="0"/>
                <a:ea typeface="Century Gothic" charset="0"/>
                <a:cs typeface="Century Gothic" charset="0"/>
              </a:rPr>
              <a:t>by district</a:t>
            </a:r>
            <a:r>
              <a:rPr lang="en-US" sz="2000" b="1">
                <a:latin typeface="Century Gothic" charset="0"/>
                <a:ea typeface="Century Gothic" charset="0"/>
                <a:cs typeface="Century Gothic" charset="0"/>
              </a:rPr>
              <a:t>, </a:t>
            </a:r>
            <a:endParaRPr lang="en-US" sz="2000" b="1" smtClean="0">
              <a:latin typeface="Century Gothic" charset="0"/>
              <a:ea typeface="Century Gothic" charset="0"/>
              <a:cs typeface="Century Gothic" charset="0"/>
            </a:endParaRPr>
          </a:p>
          <a:p>
            <a:pPr algn="ctr"/>
            <a:r>
              <a:rPr lang="en-US" sz="2000" b="1" dirty="0" smtClean="0">
                <a:latin typeface="Century Gothic" charset="0"/>
                <a:ea typeface="Century Gothic" charset="0"/>
                <a:cs typeface="Century Gothic" charset="0"/>
              </a:rPr>
              <a:t>DPI/JRF </a:t>
            </a:r>
            <a:r>
              <a:rPr lang="en-US" sz="2000" b="1" dirty="0">
                <a:latin typeface="Century Gothic" charset="0"/>
                <a:ea typeface="Century Gothic" charset="0"/>
                <a:cs typeface="Century Gothic" charset="0"/>
              </a:rPr>
              <a:t>versus HMIS/DHIS 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7266801"/>
            <a:ext cx="1005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entury Gothic" charset="0"/>
                <a:ea typeface="Century Gothic" charset="0"/>
                <a:cs typeface="Century Gothic" charset="0"/>
              </a:rPr>
              <a:t>Note: Red marks are for districts with a negative dropout </a:t>
            </a:r>
            <a:r>
              <a:rPr lang="en-US" sz="1200" b="1" dirty="0" smtClean="0">
                <a:latin typeface="Century Gothic" charset="0"/>
                <a:ea typeface="Century Gothic" charset="0"/>
                <a:cs typeface="Century Gothic" charset="0"/>
              </a:rPr>
              <a:t>rate, </a:t>
            </a:r>
            <a:r>
              <a:rPr lang="en-US" sz="1200" b="1" dirty="0">
                <a:latin typeface="Century Gothic" charset="0"/>
                <a:ea typeface="Century Gothic" charset="0"/>
                <a:cs typeface="Century Gothic" charset="0"/>
              </a:rPr>
              <a:t>according to EPI/JRF </a:t>
            </a:r>
            <a:r>
              <a:rPr lang="en-US" sz="1200" b="1" dirty="0" smtClean="0">
                <a:latin typeface="Century Gothic" charset="0"/>
                <a:ea typeface="Century Gothic" charset="0"/>
                <a:cs typeface="Century Gothic" charset="0"/>
              </a:rPr>
              <a:t>data.</a:t>
            </a:r>
            <a:endParaRPr lang="en-US" sz="12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>
          <a:xfrm>
            <a:off x="7242048" y="6255842"/>
            <a:ext cx="2313432" cy="1249489"/>
          </a:xfrm>
        </p:spPr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94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839200" cy="430887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4</a:t>
            </a:r>
            <a:r>
              <a:rPr lang="en-US" dirty="0"/>
              <a:t>: Compare Estimates from Household Surveys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1905000"/>
            <a:ext cx="9318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charset="0"/>
                <a:ea typeface="Century Gothic" charset="0"/>
                <a:cs typeface="Century Gothic" charset="0"/>
              </a:rPr>
              <a:t>DTP3 immunization coverage, Tanzania, </a:t>
            </a:r>
            <a:r>
              <a:rPr lang="en-US" sz="2000" b="1" dirty="0" smtClean="0">
                <a:latin typeface="Century Gothic" charset="0"/>
                <a:ea typeface="Century Gothic" charset="0"/>
                <a:cs typeface="Century Gothic" charset="0"/>
              </a:rPr>
              <a:t>2009–2012 </a:t>
            </a:r>
            <a:endParaRPr lang="en-US" sz="20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7115263"/>
            <a:ext cx="6553200" cy="281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entury Gothic" charset="0"/>
                <a:ea typeface="Century Gothic" charset="0"/>
                <a:cs typeface="Century Gothic" charset="0"/>
              </a:rPr>
              <a:t>Sources: Routine EPI facility data, 2010 </a:t>
            </a:r>
            <a:r>
              <a:rPr lang="en-US" sz="1200" b="1" dirty="0" smtClean="0">
                <a:latin typeface="Century Gothic" charset="0"/>
                <a:ea typeface="Century Gothic" charset="0"/>
                <a:cs typeface="Century Gothic" charset="0"/>
              </a:rPr>
              <a:t>DHS, </a:t>
            </a:r>
            <a:r>
              <a:rPr lang="en-US" sz="1200" b="1" dirty="0">
                <a:latin typeface="Century Gothic" charset="0"/>
                <a:ea typeface="Century Gothic" charset="0"/>
                <a:cs typeface="Century Gothic" charset="0"/>
              </a:rPr>
              <a:t>and 2011 Immunization Coverage Survey</a:t>
            </a:r>
          </a:p>
        </p:txBody>
      </p:sp>
      <p:pic>
        <p:nvPicPr>
          <p:cNvPr id="8" name="Picture 7"/>
          <p:cNvPicPr/>
          <p:nvPr/>
        </p:nvPicPr>
        <p:blipFill rotWithShape="1">
          <a:blip r:embed="rId3"/>
          <a:srcRect l="1408" t="3380" r="2054" b="3676"/>
          <a:stretch/>
        </p:blipFill>
        <p:spPr bwMode="auto">
          <a:xfrm>
            <a:off x="1371600" y="2619464"/>
            <a:ext cx="7162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8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83513"/>
            <a:ext cx="9012646" cy="430887"/>
          </a:xfrm>
        </p:spPr>
        <p:txBody>
          <a:bodyPr/>
          <a:lstStyle/>
          <a:p>
            <a:r>
              <a:rPr lang="en-US" dirty="0" smtClean="0"/>
              <a:t>Reconciling </a:t>
            </a:r>
            <a:r>
              <a:rPr lang="en-US" dirty="0"/>
              <a:t>with </a:t>
            </a:r>
            <a:r>
              <a:rPr lang="en-US" dirty="0" smtClean="0"/>
              <a:t>Survey Findings Is Not Always Easy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676400"/>
            <a:ext cx="85344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dirty="0">
                <a:latin typeface="Century Gothic" charset="0"/>
                <a:ea typeface="Century Gothic" charset="0"/>
                <a:cs typeface="Century Gothic" charset="0"/>
              </a:rPr>
              <a:t>2014 WHO-UNICEF report on trends in DTP3 coverage in </a:t>
            </a:r>
            <a:r>
              <a:rPr lang="en-GB" sz="2000" b="1" dirty="0" smtClean="0">
                <a:latin typeface="Century Gothic" charset="0"/>
                <a:ea typeface="Century Gothic" charset="0"/>
                <a:cs typeface="Century Gothic" charset="0"/>
              </a:rPr>
              <a:t>Ethiopia</a:t>
            </a:r>
          </a:p>
          <a:p>
            <a:pPr algn="ctr">
              <a:spcAft>
                <a:spcPts val="600"/>
              </a:spcAft>
            </a:pPr>
            <a:r>
              <a:rPr lang="en-GB" sz="2000" dirty="0" smtClean="0">
                <a:latin typeface="Century Gothic" charset="0"/>
                <a:ea typeface="Century Gothic" charset="0"/>
                <a:cs typeface="Century Gothic" charset="0"/>
              </a:rPr>
              <a:t>Administrative/official </a:t>
            </a:r>
            <a:r>
              <a:rPr lang="en-GB" sz="2000" dirty="0">
                <a:latin typeface="Century Gothic" charset="0"/>
                <a:ea typeface="Century Gothic" charset="0"/>
                <a:cs typeface="Century Gothic" charset="0"/>
              </a:rPr>
              <a:t>estimates (red stars and circles) versus surveys (vertical red lines) versus WHO-UNICEF estimate (blue line)</a:t>
            </a:r>
            <a:endParaRPr lang="en-US" sz="20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895600"/>
            <a:ext cx="8077200" cy="484632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92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83513"/>
            <a:ext cx="9012646" cy="430887"/>
          </a:xfrm>
        </p:spPr>
        <p:txBody>
          <a:bodyPr/>
          <a:lstStyle/>
          <a:p>
            <a:r>
              <a:rPr lang="en-US" dirty="0" smtClean="0"/>
              <a:t>Reconciling </a:t>
            </a:r>
            <a:r>
              <a:rPr lang="en-US" dirty="0"/>
              <a:t>with </a:t>
            </a:r>
            <a:r>
              <a:rPr lang="en-US" dirty="0" smtClean="0"/>
              <a:t>Survey Findings Is Not Always Easy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676400"/>
            <a:ext cx="85344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dirty="0">
                <a:latin typeface="Century Gothic" charset="0"/>
                <a:ea typeface="Century Gothic" charset="0"/>
                <a:cs typeface="Century Gothic" charset="0"/>
              </a:rPr>
              <a:t>2014 WHO-UNICEF report on trends in DTP3 coverage in </a:t>
            </a:r>
            <a:r>
              <a:rPr lang="en-GB" sz="2000" b="1" dirty="0" smtClean="0">
                <a:latin typeface="Century Gothic" charset="0"/>
                <a:ea typeface="Century Gothic" charset="0"/>
                <a:cs typeface="Century Gothic" charset="0"/>
              </a:rPr>
              <a:t>India</a:t>
            </a:r>
          </a:p>
          <a:p>
            <a:pPr algn="ctr">
              <a:spcAft>
                <a:spcPts val="600"/>
              </a:spcAft>
            </a:pPr>
            <a:r>
              <a:rPr lang="en-GB" sz="2000" dirty="0" smtClean="0">
                <a:latin typeface="Century Gothic" charset="0"/>
                <a:ea typeface="Century Gothic" charset="0"/>
                <a:cs typeface="Century Gothic" charset="0"/>
              </a:rPr>
              <a:t>Administrative/official </a:t>
            </a:r>
            <a:r>
              <a:rPr lang="en-GB" sz="2000" dirty="0">
                <a:latin typeface="Century Gothic" charset="0"/>
                <a:ea typeface="Century Gothic" charset="0"/>
                <a:cs typeface="Century Gothic" charset="0"/>
              </a:rPr>
              <a:t>estimates (red stars and circles) versus surveys (vertical red lines) versus WHO-UNICEF estimate (blue line)</a:t>
            </a:r>
            <a:endParaRPr lang="en-US" sz="20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704743"/>
            <a:ext cx="6892665" cy="506317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9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950200" cy="430887"/>
          </a:xfrm>
        </p:spPr>
        <p:txBody>
          <a:bodyPr/>
          <a:lstStyle/>
          <a:p>
            <a:r>
              <a:rPr lang="en-US" dirty="0" smtClean="0"/>
              <a:t>Small </a:t>
            </a:r>
            <a:r>
              <a:rPr lang="en-US" dirty="0"/>
              <a:t>Group </a:t>
            </a:r>
            <a:r>
              <a:rPr lang="en-US" dirty="0" smtClean="0"/>
              <a:t>Exercise  (Steps 1-4 )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8839199" cy="5539978"/>
          </a:xfrm>
        </p:spPr>
        <p:txBody>
          <a:bodyPr/>
          <a:lstStyle/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prstClr val="black"/>
                </a:solidFill>
              </a:rPr>
              <a:t>Distribute </a:t>
            </a:r>
            <a:r>
              <a:rPr lang="en-US" sz="2000" dirty="0" smtClean="0">
                <a:solidFill>
                  <a:prstClr val="black"/>
                </a:solidFill>
              </a:rPr>
              <a:t>Handouts 5.2.4a and b.</a:t>
            </a:r>
            <a:endParaRPr lang="en-US" sz="2000" dirty="0">
              <a:solidFill>
                <a:prstClr val="black"/>
              </a:solidFill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prstClr val="black"/>
                </a:solidFill>
              </a:rPr>
              <a:t>Form small groups of </a:t>
            </a:r>
            <a:r>
              <a:rPr lang="en-US" sz="2000" dirty="0" smtClean="0">
                <a:solidFill>
                  <a:prstClr val="black"/>
                </a:solidFill>
              </a:rPr>
              <a:t>4–5 participants.</a:t>
            </a:r>
            <a:endParaRPr lang="en-US" sz="2000" dirty="0">
              <a:solidFill>
                <a:prstClr val="black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</a:rPr>
              <a:t>Using Excel and the spreadsheet </a:t>
            </a:r>
            <a:r>
              <a:rPr lang="en-US" sz="2000" dirty="0" smtClean="0">
                <a:solidFill>
                  <a:prstClr val="black"/>
                </a:solidFill>
              </a:rPr>
              <a:t>provided (Penta, </a:t>
            </a:r>
            <a:r>
              <a:rPr lang="en-US" sz="2000" dirty="0">
                <a:solidFill>
                  <a:prstClr val="black"/>
                </a:solidFill>
              </a:rPr>
              <a:t>2014 data from </a:t>
            </a:r>
            <a:r>
              <a:rPr lang="en-US" sz="2000" dirty="0" smtClean="0">
                <a:solidFill>
                  <a:prstClr val="black"/>
                </a:solidFill>
              </a:rPr>
              <a:t>Tanzania, Handout 5.2.4B), </a:t>
            </a:r>
            <a:r>
              <a:rPr lang="en-US" sz="2000" dirty="0">
                <a:solidFill>
                  <a:prstClr val="black"/>
                </a:solidFill>
              </a:rPr>
              <a:t>calculate indicator values by region for: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charset="0"/>
              <a:buChar char="o"/>
            </a:pPr>
            <a:r>
              <a:rPr lang="en-US" sz="20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Penta1 coverage rate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charset="0"/>
              <a:buChar char="o"/>
            </a:pPr>
            <a:r>
              <a:rPr lang="en-US" sz="20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Penta3 coverage rate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charset="0"/>
              <a:buChar char="o"/>
            </a:pPr>
            <a:r>
              <a:rPr lang="en-US" sz="20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Penta1-Penta3 dropout rate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</a:rPr>
              <a:t>For each region, specify </a:t>
            </a:r>
            <a:r>
              <a:rPr lang="en-US" sz="2000" dirty="0" smtClean="0">
                <a:solidFill>
                  <a:prstClr val="black"/>
                </a:solidFill>
              </a:rPr>
              <a:t>whether </a:t>
            </a:r>
            <a:r>
              <a:rPr lang="en-US" sz="2000" dirty="0">
                <a:solidFill>
                  <a:prstClr val="black"/>
                </a:solidFill>
              </a:rPr>
              <a:t>access is good or </a:t>
            </a:r>
            <a:r>
              <a:rPr lang="en-US" sz="2000" dirty="0" smtClean="0">
                <a:solidFill>
                  <a:prstClr val="black"/>
                </a:solidFill>
              </a:rPr>
              <a:t>poor.</a:t>
            </a:r>
            <a:endParaRPr lang="en-US" sz="2000" dirty="0">
              <a:solidFill>
                <a:prstClr val="black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</a:rPr>
              <a:t>For each region, specify whether utilization is good or </a:t>
            </a:r>
            <a:r>
              <a:rPr lang="en-US" sz="2000" dirty="0" smtClean="0">
                <a:solidFill>
                  <a:prstClr val="black"/>
                </a:solidFill>
              </a:rPr>
              <a:t>poor.</a:t>
            </a:r>
            <a:endParaRPr lang="en-US" sz="2000" dirty="0">
              <a:solidFill>
                <a:prstClr val="black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</a:rPr>
              <a:t>Categorize the immunization problem in each region (if any</a:t>
            </a:r>
            <a:r>
              <a:rPr lang="en-US" sz="2000" dirty="0" smtClean="0">
                <a:solidFill>
                  <a:prstClr val="black"/>
                </a:solidFill>
              </a:rPr>
              <a:t>).</a:t>
            </a:r>
            <a:endParaRPr lang="en-US" sz="2000" dirty="0">
              <a:solidFill>
                <a:prstClr val="black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</a:rPr>
              <a:t>Brainstorm the differences in coverage between </a:t>
            </a:r>
            <a:r>
              <a:rPr lang="en-US" sz="2000" dirty="0" smtClean="0">
                <a:solidFill>
                  <a:prstClr val="black"/>
                </a:solidFill>
              </a:rPr>
              <a:t>regions.</a:t>
            </a:r>
            <a:endParaRPr lang="en-US" sz="2000" dirty="0">
              <a:solidFill>
                <a:prstClr val="black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</a:rPr>
              <a:t>Discuss what action managers can take if coverage and dropout rates indicate </a:t>
            </a:r>
            <a:r>
              <a:rPr lang="en-US" sz="2000" dirty="0" smtClean="0">
                <a:solidFill>
                  <a:prstClr val="black"/>
                </a:solidFill>
              </a:rPr>
              <a:t>problems.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2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950200" cy="430887"/>
          </a:xfrm>
        </p:spPr>
        <p:txBody>
          <a:bodyPr/>
          <a:lstStyle/>
          <a:p>
            <a:r>
              <a:rPr lang="en-US" dirty="0"/>
              <a:t>P2: Small Group </a:t>
            </a:r>
            <a:r>
              <a:rPr lang="en-US" dirty="0" smtClean="0"/>
              <a:t>Exercise, Option </a:t>
            </a:r>
            <a:r>
              <a:rPr lang="en-US" dirty="0"/>
              <a:t>B (</a:t>
            </a:r>
            <a:r>
              <a:rPr lang="en-US" dirty="0" smtClean="0"/>
              <a:t>DHIS 2</a:t>
            </a:r>
            <a:r>
              <a:rPr lang="en-US" dirty="0"/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462" y="1981200"/>
            <a:ext cx="8839199" cy="5293757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</a:rPr>
              <a:t>Distribute Handout </a:t>
            </a:r>
            <a:r>
              <a:rPr lang="en-US" sz="2400" dirty="0" smtClean="0">
                <a:solidFill>
                  <a:prstClr val="black"/>
                </a:solidFill>
              </a:rPr>
              <a:t>5.2.6.</a:t>
            </a:r>
            <a:endParaRPr lang="en-US" sz="2400" dirty="0">
              <a:solidFill>
                <a:prstClr val="black"/>
              </a:solidFill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prstClr val="black"/>
                </a:solidFill>
              </a:rPr>
              <a:t>Form </a:t>
            </a:r>
            <a:r>
              <a:rPr lang="en-US" sz="2400" dirty="0">
                <a:solidFill>
                  <a:prstClr val="black"/>
                </a:solidFill>
              </a:rPr>
              <a:t>small groups of </a:t>
            </a:r>
            <a:r>
              <a:rPr lang="en-US" sz="2400" dirty="0" smtClean="0">
                <a:solidFill>
                  <a:prstClr val="black"/>
                </a:solidFill>
              </a:rPr>
              <a:t>4</a:t>
            </a:r>
            <a:r>
              <a:rPr lang="en-US" sz="2400" dirty="0"/>
              <a:t>–</a:t>
            </a:r>
            <a:r>
              <a:rPr lang="en-US" sz="2400" dirty="0" smtClean="0">
                <a:solidFill>
                  <a:prstClr val="black"/>
                </a:solidFill>
              </a:rPr>
              <a:t>5 participants.</a:t>
            </a:r>
            <a:endParaRPr lang="en-US" sz="2400" dirty="0">
              <a:solidFill>
                <a:prstClr val="black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Choose either ANC4 or DTP3 as your </a:t>
            </a:r>
            <a:r>
              <a:rPr lang="en-US" sz="2400" dirty="0" smtClean="0">
                <a:solidFill>
                  <a:prstClr val="black"/>
                </a:solidFill>
              </a:rPr>
              <a:t>indicator.</a:t>
            </a:r>
            <a:endParaRPr lang="en-US" sz="2400" dirty="0">
              <a:solidFill>
                <a:prstClr val="black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Using </a:t>
            </a:r>
            <a:r>
              <a:rPr lang="en-US" sz="2400" dirty="0" smtClean="0">
                <a:solidFill>
                  <a:prstClr val="black"/>
                </a:solidFill>
              </a:rPr>
              <a:t>DHIS 2</a:t>
            </a:r>
            <a:r>
              <a:rPr lang="en-US" sz="2400" dirty="0">
                <a:solidFill>
                  <a:prstClr val="black"/>
                </a:solidFill>
              </a:rPr>
              <a:t>, verify the definition of the </a:t>
            </a:r>
            <a:r>
              <a:rPr lang="en-US" sz="2400" dirty="0" smtClean="0">
                <a:solidFill>
                  <a:prstClr val="black"/>
                </a:solidFill>
              </a:rPr>
              <a:t>indicator. </a:t>
            </a:r>
            <a:endParaRPr lang="en-US" sz="2400" dirty="0">
              <a:solidFill>
                <a:prstClr val="black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Create a pivot table with indicator values by </a:t>
            </a:r>
            <a:r>
              <a:rPr lang="en-US" sz="2400" dirty="0" smtClean="0">
                <a:solidFill>
                  <a:prstClr val="black"/>
                </a:solidFill>
              </a:rPr>
              <a:t>district.</a:t>
            </a:r>
            <a:endParaRPr lang="en-US" sz="2400" dirty="0">
              <a:solidFill>
                <a:prstClr val="black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Graph trends in the completeness of reporting </a:t>
            </a:r>
            <a:r>
              <a:rPr lang="en-US" sz="2400" dirty="0" smtClean="0">
                <a:solidFill>
                  <a:prstClr val="black"/>
                </a:solidFill>
              </a:rPr>
              <a:t>by </a:t>
            </a:r>
            <a:r>
              <a:rPr lang="en-US" sz="2400" dirty="0">
                <a:solidFill>
                  <a:prstClr val="black"/>
                </a:solidFill>
              </a:rPr>
              <a:t>year for the </a:t>
            </a:r>
            <a:r>
              <a:rPr lang="en-US" sz="2400" dirty="0" smtClean="0">
                <a:solidFill>
                  <a:prstClr val="black"/>
                </a:solidFill>
              </a:rPr>
              <a:t>past </a:t>
            </a:r>
            <a:r>
              <a:rPr lang="en-US" sz="2400" dirty="0">
                <a:solidFill>
                  <a:prstClr val="black"/>
                </a:solidFill>
              </a:rPr>
              <a:t>four years by: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charset="0"/>
              <a:buChar char="o"/>
            </a:pPr>
            <a:r>
              <a:rPr lang="en-US" sz="24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Facility (hospital versus health </a:t>
            </a:r>
            <a:r>
              <a:rPr lang="en-US" sz="2400" dirty="0" smtClean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center) </a:t>
            </a:r>
            <a:r>
              <a:rPr lang="en-US" sz="24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and 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Courier New" charset="0"/>
              <a:buChar char="o"/>
            </a:pPr>
            <a:r>
              <a:rPr lang="en-US" sz="2400" dirty="0">
                <a:solidFill>
                  <a:prstClr val="black"/>
                </a:solidFill>
                <a:latin typeface="Century Gothic" charset="0"/>
                <a:ea typeface="Century Gothic" charset="0"/>
                <a:cs typeface="Century Gothic" charset="0"/>
              </a:rPr>
              <a:t>Managing authority (public versus private)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Discuss how the trend in completeness would affect the apparent trend in the </a:t>
            </a:r>
            <a:r>
              <a:rPr lang="en-US" sz="2400" dirty="0" smtClean="0">
                <a:solidFill>
                  <a:prstClr val="black"/>
                </a:solidFill>
              </a:rPr>
              <a:t>indicator.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89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457200"/>
            <a:ext cx="7950200" cy="430887"/>
          </a:xfrm>
        </p:spPr>
        <p:txBody>
          <a:bodyPr/>
          <a:lstStyle/>
          <a:p>
            <a:pPr algn="l"/>
            <a:r>
              <a:rPr lang="en-US" dirty="0" smtClean="0"/>
              <a:t>5 Steps of Data </a:t>
            </a:r>
            <a:r>
              <a:rPr lang="en-US" dirty="0"/>
              <a:t>Analysis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4200" y="1600200"/>
            <a:ext cx="8839199" cy="4416594"/>
          </a:xfrm>
        </p:spPr>
        <p:txBody>
          <a:bodyPr/>
          <a:lstStyle/>
          <a:p>
            <a:pPr>
              <a:buClr>
                <a:schemeClr val="tx1"/>
              </a:buClr>
            </a:pPr>
            <a:endParaRPr lang="en-US" dirty="0"/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+mj-lt"/>
              <a:buAutoNum type="arabicPeriod"/>
              <a:tabLst/>
              <a:defRPr/>
            </a:pPr>
            <a:r>
              <a:rPr lang="en-US" sz="3200" dirty="0">
                <a:solidFill>
                  <a:prstClr val="black"/>
                </a:solidFill>
              </a:rPr>
              <a:t>Select a limited set of core indicators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+mj-lt"/>
              <a:buAutoNum type="arabicPeriod"/>
              <a:tabLst/>
              <a:defRPr/>
            </a:pPr>
            <a:r>
              <a:rPr lang="en-US" sz="3200" dirty="0">
                <a:solidFill>
                  <a:prstClr val="black"/>
                </a:solidFill>
              </a:rPr>
              <a:t>Review data quality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+mj-lt"/>
              <a:buAutoNum type="arabicPeriod"/>
              <a:tabLst/>
              <a:defRPr/>
            </a:pPr>
            <a:r>
              <a:rPr lang="en-US" sz="3200" dirty="0">
                <a:solidFill>
                  <a:prstClr val="black"/>
                </a:solidFill>
              </a:rPr>
              <a:t>Select appropriate denominators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+mj-lt"/>
              <a:buAutoNum type="arabicPeriod"/>
              <a:tabLst/>
              <a:defRPr/>
            </a:pPr>
            <a:r>
              <a:rPr lang="en-US" sz="3200" dirty="0" smtClean="0">
                <a:solidFill>
                  <a:prstClr val="black"/>
                </a:solidFill>
              </a:rPr>
              <a:t>Reconcile findings with estimates from other data </a:t>
            </a:r>
            <a:r>
              <a:rPr lang="en-US" sz="3200" dirty="0">
                <a:solidFill>
                  <a:prstClr val="black"/>
                </a:solidFill>
              </a:rPr>
              <a:t>sources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+mj-lt"/>
              <a:buAutoNum type="arabicPeriod"/>
              <a:tabLst/>
              <a:defRPr/>
            </a:pPr>
            <a:r>
              <a:rPr lang="en-US" sz="3200" dirty="0">
                <a:solidFill>
                  <a:prstClr val="black"/>
                </a:solidFill>
              </a:rPr>
              <a:t>Communicate key </a:t>
            </a:r>
            <a:r>
              <a:rPr lang="en-US" sz="3200" dirty="0" smtClean="0">
                <a:solidFill>
                  <a:prstClr val="black"/>
                </a:solidFill>
              </a:rPr>
              <a:t>findings (to be discussed in Module 5, Session 3)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5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0058400" cy="139954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4289" y="1396048"/>
            <a:ext cx="10072688" cy="3824288"/>
          </a:xfrm>
          <a:prstGeom prst="rect">
            <a:avLst/>
          </a:prstGeom>
          <a:solidFill>
            <a:srgbClr val="138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412" name="TextBox 7"/>
          <p:cNvSpPr txBox="1">
            <a:spLocks noChangeArrowheads="1"/>
          </p:cNvSpPr>
          <p:nvPr/>
        </p:nvSpPr>
        <p:spPr bwMode="auto">
          <a:xfrm>
            <a:off x="-1791653" y="388462"/>
            <a:ext cx="11645742" cy="78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/>
            <a:r>
              <a:rPr lang="en-US" altLang="en-US" sz="2420" b="1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420">
              <a:solidFill>
                <a:schemeClr val="bg1"/>
              </a:solidFill>
            </a:endParaRPr>
          </a:p>
          <a:p>
            <a:pPr algn="r"/>
            <a:r>
              <a:rPr lang="en-US" altLang="en-US" sz="209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6932" y="3229610"/>
            <a:ext cx="7466965" cy="15735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375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This presentation was produced with the support of the United States Agency for International Development (USAID) under the terms of MEASURE Evaluation cooperative agreement AID-OAA-L-14-00004. MEASURE Evaluation is implemented by the Carolina Population Center, University of North Carolina at Chapel Hill in partnership with ICF International; John Snow, Inc.; Management Sciences for Health; Palladium; and Tulane University. The views expressed in this presentation do not necessarily reflect the views of USAID or the United States government.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 bwMode="auto">
          <a:xfrm>
            <a:off x="-14288" y="5144696"/>
            <a:ext cx="10072689" cy="250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516890" y="1925632"/>
            <a:ext cx="0" cy="28825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8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57200"/>
            <a:ext cx="7950200" cy="430887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1</a:t>
            </a:r>
            <a:r>
              <a:rPr lang="en-US" dirty="0"/>
              <a:t>: First </a:t>
            </a:r>
            <a:r>
              <a:rPr lang="en-US" dirty="0" smtClean="0"/>
              <a:t>Step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931" y="1828800"/>
            <a:ext cx="7828279" cy="430887"/>
          </a:xfrm>
        </p:spPr>
        <p:txBody>
          <a:bodyPr/>
          <a:lstStyle/>
          <a:p>
            <a:r>
              <a:rPr lang="en-US" sz="2800" dirty="0"/>
              <a:t>Select a </a:t>
            </a:r>
            <a:r>
              <a:rPr lang="en-US" sz="2800" dirty="0" smtClean="0"/>
              <a:t>Limited Set of Core Indicators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3" r="1588"/>
          <a:stretch/>
        </p:blipFill>
        <p:spPr>
          <a:xfrm>
            <a:off x="685800" y="2667000"/>
            <a:ext cx="9379402" cy="440119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3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567103" cy="954107"/>
          </a:xfrm>
        </p:spPr>
        <p:txBody>
          <a:bodyPr/>
          <a:lstStyle/>
          <a:p>
            <a:pPr eaLnBrk="1" hangingPunct="1"/>
            <a:r>
              <a:rPr lang="en-US" altLang="en-US" sz="3100" dirty="0">
                <a:latin typeface="Century Gothic" pitchFamily="34" charset="0"/>
                <a:ea typeface="Futura LT Pro Book"/>
                <a:cs typeface="Futura LT Pro Book"/>
              </a:rPr>
              <a:t>What Makes an Indicator “SMART</a:t>
            </a:r>
            <a:r>
              <a:rPr lang="en-US" altLang="en-US" sz="3100" dirty="0" smtClean="0">
                <a:latin typeface="Century Gothic" pitchFamily="34" charset="0"/>
                <a:ea typeface="Futura LT Pro Book"/>
                <a:cs typeface="Futura LT Pro Book"/>
              </a:rPr>
              <a:t>”?</a:t>
            </a:r>
            <a:r>
              <a:rPr lang="en-US" altLang="en-US" sz="3100" dirty="0">
                <a:latin typeface="Century Gothic" pitchFamily="34" charset="0"/>
                <a:ea typeface="Futura LT Pro Book"/>
                <a:cs typeface="Futura LT Pro Book"/>
              </a:rPr>
              <a:t/>
            </a:r>
            <a:br>
              <a:rPr lang="en-US" altLang="en-US" sz="3100" dirty="0">
                <a:latin typeface="Century Gothic" pitchFamily="34" charset="0"/>
                <a:ea typeface="Futura LT Pro Book"/>
                <a:cs typeface="Futura LT Pro Book"/>
              </a:rPr>
            </a:br>
            <a:r>
              <a:rPr lang="en-US" altLang="en-US" sz="3100" dirty="0" smtClean="0">
                <a:latin typeface="Century Gothic" pitchFamily="34" charset="0"/>
                <a:ea typeface="Futura LT Pro Book"/>
                <a:cs typeface="Futura LT Pro Book"/>
              </a:rPr>
              <a:t>(Characteristics </a:t>
            </a:r>
            <a:r>
              <a:rPr lang="en-US" altLang="en-US" sz="3100" dirty="0">
                <a:latin typeface="Century Gothic" pitchFamily="34" charset="0"/>
                <a:ea typeface="Futura LT Pro Book"/>
                <a:cs typeface="Futura LT Pro Book"/>
              </a:rPr>
              <a:t>of </a:t>
            </a:r>
            <a:r>
              <a:rPr lang="en-US" altLang="en-US" sz="3100" dirty="0" smtClean="0">
                <a:latin typeface="Century Gothic" pitchFamily="34" charset="0"/>
                <a:ea typeface="Futura LT Pro Book"/>
                <a:cs typeface="Futura LT Pro Book"/>
              </a:rPr>
              <a:t>Good Indicators)</a:t>
            </a:r>
            <a:endParaRPr lang="en-US" altLang="en-US" sz="3100" dirty="0">
              <a:latin typeface="Century Gothic" pitchFamily="34" charset="0"/>
              <a:ea typeface="Futura LT Pro Book"/>
              <a:cs typeface="Futura LT Pro Book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52400" y="1957494"/>
            <a:ext cx="9753600" cy="4976706"/>
          </a:xfrm>
        </p:spPr>
        <p:txBody>
          <a:bodyPr rtlCol="0">
            <a:normAutofit lnSpcReduction="10000"/>
          </a:bodyPr>
          <a:lstStyle/>
          <a:p>
            <a:pPr marL="509412" indent="-509412">
              <a:spcAft>
                <a:spcPts val="669"/>
              </a:spcAft>
              <a:buFontTx/>
              <a:buChar char="•"/>
              <a:defRPr/>
            </a:pPr>
            <a:r>
              <a:rPr lang="en-US" altLang="en-US" sz="2800" b="1" u="sng" dirty="0" smtClean="0"/>
              <a:t>S</a:t>
            </a:r>
            <a:r>
              <a:rPr lang="en-US" altLang="en-US" sz="2800" b="1" dirty="0" smtClean="0"/>
              <a:t>pecific</a:t>
            </a:r>
            <a:r>
              <a:rPr lang="en-US" altLang="en-US" dirty="0" smtClean="0"/>
              <a:t>: </a:t>
            </a:r>
            <a:r>
              <a:rPr lang="en-US" altLang="en-US" sz="2700" dirty="0"/>
              <a:t>Indicator is concrete, detailed, focused, and </a:t>
            </a:r>
            <a:r>
              <a:rPr lang="en-US" altLang="en-US" sz="2700" dirty="0" smtClean="0"/>
              <a:t>well-defined</a:t>
            </a:r>
            <a:endParaRPr lang="en-US" altLang="en-US" b="1" u="sng" dirty="0" smtClean="0"/>
          </a:p>
          <a:p>
            <a:pPr marL="509412" indent="-509412">
              <a:spcAft>
                <a:spcPts val="669"/>
              </a:spcAft>
              <a:buFontTx/>
              <a:buChar char="•"/>
              <a:defRPr/>
            </a:pPr>
            <a:r>
              <a:rPr lang="en-US" altLang="en-US" sz="2800" b="1" u="sng" dirty="0" smtClean="0"/>
              <a:t>M</a:t>
            </a:r>
            <a:r>
              <a:rPr lang="en-US" altLang="en-US" sz="2800" b="1" dirty="0" smtClean="0"/>
              <a:t>easurable</a:t>
            </a:r>
            <a:r>
              <a:rPr lang="en-US" altLang="en-US" dirty="0" smtClean="0"/>
              <a:t>: </a:t>
            </a:r>
            <a:r>
              <a:rPr lang="en-US" altLang="en-US" sz="2700" dirty="0"/>
              <a:t>Indicator tells how many or how much and can </a:t>
            </a:r>
            <a:r>
              <a:rPr lang="en-US" altLang="en-US" sz="2700" dirty="0" smtClean="0"/>
              <a:t>be </a:t>
            </a:r>
            <a:r>
              <a:rPr lang="en-US" altLang="en-US" sz="2700" dirty="0"/>
              <a:t>measured with identified measurement sources</a:t>
            </a:r>
            <a:endParaRPr lang="en-US" altLang="en-US" b="1" u="sng" dirty="0" smtClean="0"/>
          </a:p>
          <a:p>
            <a:pPr marL="509412" indent="-509412">
              <a:spcAft>
                <a:spcPts val="669"/>
              </a:spcAft>
              <a:buFontTx/>
              <a:buChar char="•"/>
              <a:defRPr/>
            </a:pPr>
            <a:r>
              <a:rPr lang="en-US" altLang="en-US" sz="2800" b="1" u="sng" dirty="0" smtClean="0"/>
              <a:t>A</a:t>
            </a:r>
            <a:r>
              <a:rPr lang="en-US" altLang="en-US" sz="2800" b="1" dirty="0" smtClean="0"/>
              <a:t>greed upon</a:t>
            </a:r>
            <a:r>
              <a:rPr lang="en-US" altLang="en-US" dirty="0" smtClean="0"/>
              <a:t>: </a:t>
            </a:r>
            <a:r>
              <a:rPr lang="en-US" altLang="en-US" sz="2700" dirty="0"/>
              <a:t>Stakeholders vested in a specific M&amp;E question should agree that indicator is relevant</a:t>
            </a:r>
            <a:endParaRPr lang="en-US" altLang="en-US" b="1" u="sng" dirty="0" smtClean="0"/>
          </a:p>
          <a:p>
            <a:pPr marL="509412" indent="-509412">
              <a:spcAft>
                <a:spcPts val="669"/>
              </a:spcAft>
              <a:buFontTx/>
              <a:buChar char="•"/>
              <a:defRPr/>
            </a:pPr>
            <a:r>
              <a:rPr lang="en-US" altLang="en-US" sz="2800" b="1" u="sng" dirty="0"/>
              <a:t>R</a:t>
            </a:r>
            <a:r>
              <a:rPr lang="en-US" altLang="en-US" sz="2800" b="1" dirty="0"/>
              <a:t>elevant</a:t>
            </a:r>
            <a:r>
              <a:rPr lang="en-US" altLang="en-US" dirty="0"/>
              <a:t>: </a:t>
            </a:r>
            <a:r>
              <a:rPr lang="en-US" altLang="en-US" sz="2900" dirty="0"/>
              <a:t>Indicator generates data that can answer the question of interest</a:t>
            </a:r>
            <a:endParaRPr lang="en-US" altLang="en-US" sz="2900" b="1" u="sng" dirty="0"/>
          </a:p>
          <a:p>
            <a:pPr marL="509412" indent="-509412">
              <a:spcAft>
                <a:spcPts val="669"/>
              </a:spcAft>
              <a:buFontTx/>
              <a:buChar char="•"/>
              <a:defRPr/>
            </a:pPr>
            <a:r>
              <a:rPr lang="en-US" altLang="en-US" sz="2800" b="1" u="sng" dirty="0" smtClean="0"/>
              <a:t>T</a:t>
            </a:r>
            <a:r>
              <a:rPr lang="en-US" altLang="en-US" sz="2800" b="1" dirty="0" smtClean="0"/>
              <a:t>ime-bound</a:t>
            </a:r>
            <a:r>
              <a:rPr lang="en-US" altLang="en-US" dirty="0" smtClean="0"/>
              <a:t>: </a:t>
            </a:r>
            <a:r>
              <a:rPr lang="en-US" altLang="en-US" sz="2700" dirty="0"/>
              <a:t>Indicator specifies time frame of what it is measuring</a:t>
            </a:r>
          </a:p>
          <a:p>
            <a:pPr marL="509412" lvl="1">
              <a:spcBef>
                <a:spcPct val="0"/>
              </a:spcBef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484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83513"/>
            <a:ext cx="7950200" cy="430887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1</a:t>
            </a:r>
            <a:r>
              <a:rPr lang="en-US" dirty="0"/>
              <a:t>: Select a Limited Set of Core Indicators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05000"/>
            <a:ext cx="8945880" cy="6017032"/>
          </a:xfrm>
        </p:spPr>
        <p:txBody>
          <a:bodyPr/>
          <a:lstStyle/>
          <a:p>
            <a:r>
              <a:rPr lang="en-US" sz="2800" b="1" dirty="0" smtClean="0"/>
              <a:t>Core indicators should:</a:t>
            </a:r>
            <a:endParaRPr lang="en-US" sz="2800" b="1" dirty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Arial" charset="0"/>
              <a:buChar char="•"/>
              <a:tabLst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Be </a:t>
            </a:r>
            <a:r>
              <a:rPr lang="en-US" sz="2800" dirty="0">
                <a:solidFill>
                  <a:prstClr val="black"/>
                </a:solidFill>
              </a:rPr>
              <a:t>based </a:t>
            </a:r>
            <a:r>
              <a:rPr lang="en-US" sz="2800" dirty="0" smtClean="0">
                <a:solidFill>
                  <a:prstClr val="black"/>
                </a:solidFill>
              </a:rPr>
              <a:t>on M&amp;E </a:t>
            </a:r>
            <a:r>
              <a:rPr lang="en-US" sz="2800" dirty="0">
                <a:solidFill>
                  <a:prstClr val="black"/>
                </a:solidFill>
              </a:rPr>
              <a:t>framework for the national health sector strategy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Arial" charset="0"/>
              <a:buChar char="•"/>
              <a:tabLst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Be </a:t>
            </a:r>
            <a:r>
              <a:rPr lang="en-US" sz="2800" dirty="0">
                <a:solidFill>
                  <a:prstClr val="black"/>
                </a:solidFill>
              </a:rPr>
              <a:t>programmatically </a:t>
            </a:r>
            <a:r>
              <a:rPr lang="en-US" sz="2800" dirty="0" smtClean="0">
                <a:solidFill>
                  <a:prstClr val="black"/>
                </a:solidFill>
              </a:rPr>
              <a:t>relevant, </a:t>
            </a:r>
            <a:r>
              <a:rPr lang="en-US" sz="2800" dirty="0">
                <a:solidFill>
                  <a:prstClr val="black"/>
                </a:solidFill>
              </a:rPr>
              <a:t>and facilitate program management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Arial" charset="0"/>
              <a:buChar char="•"/>
              <a:tabLst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Reliably </a:t>
            </a:r>
            <a:r>
              <a:rPr lang="en-US" sz="2800" dirty="0">
                <a:solidFill>
                  <a:prstClr val="black"/>
                </a:solidFill>
              </a:rPr>
              <a:t>and comprehensively assess the performance of the health system </a:t>
            </a:r>
            <a:r>
              <a:rPr lang="en-US" sz="2800" dirty="0" smtClean="0">
                <a:solidFill>
                  <a:prstClr val="black"/>
                </a:solidFill>
              </a:rPr>
              <a:t>(whether </a:t>
            </a:r>
            <a:r>
              <a:rPr lang="en-US" sz="2800" dirty="0">
                <a:solidFill>
                  <a:prstClr val="black"/>
                </a:solidFill>
              </a:rPr>
              <a:t>national or </a:t>
            </a:r>
            <a:r>
              <a:rPr lang="en-US" sz="2800" dirty="0" smtClean="0">
                <a:solidFill>
                  <a:prstClr val="black"/>
                </a:solidFill>
              </a:rPr>
              <a:t>subnational levels) </a:t>
            </a:r>
            <a:endParaRPr lang="en-US" sz="2800" dirty="0">
              <a:solidFill>
                <a:prstClr val="black"/>
              </a:solidFill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Arial" charset="0"/>
              <a:buChar char="•"/>
              <a:tabLst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Be </a:t>
            </a:r>
            <a:r>
              <a:rPr lang="en-US" sz="2800" dirty="0">
                <a:solidFill>
                  <a:prstClr val="black"/>
                </a:solidFill>
              </a:rPr>
              <a:t>clearly defined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Tx/>
              <a:buFont typeface="Arial" charset="0"/>
              <a:buChar char="•"/>
              <a:tabLst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Have numerators that are </a:t>
            </a:r>
            <a:r>
              <a:rPr lang="en-US" sz="2800" dirty="0">
                <a:solidFill>
                  <a:prstClr val="black"/>
                </a:solidFill>
              </a:rPr>
              <a:t>measurable with routine health data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A7BF39"/>
              </a:buClr>
              <a:buSzTx/>
              <a:tabLst/>
              <a:defRPr/>
            </a:pP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1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9144000" cy="430887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1</a:t>
            </a:r>
            <a:r>
              <a:rPr lang="en-US" dirty="0"/>
              <a:t>: Core Indicator </a:t>
            </a:r>
            <a:r>
              <a:rPr lang="en-US" dirty="0" smtClean="0"/>
              <a:t>with 2 </a:t>
            </a:r>
            <a:r>
              <a:rPr lang="en-US" dirty="0"/>
              <a:t>Data </a:t>
            </a:r>
            <a:r>
              <a:rPr lang="en-US" dirty="0" smtClean="0"/>
              <a:t>Sources: </a:t>
            </a:r>
            <a:r>
              <a:rPr lang="en-US" dirty="0"/>
              <a:t>DTP3 </a:t>
            </a:r>
          </a:p>
        </p:txBody>
      </p:sp>
      <p:graphicFrame>
        <p:nvGraphicFramePr>
          <p:cNvPr id="6" name="Group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6594223"/>
              </p:ext>
            </p:extLst>
          </p:nvPr>
        </p:nvGraphicFramePr>
        <p:xfrm>
          <a:off x="762000" y="1981200"/>
          <a:ext cx="8610600" cy="5106158"/>
        </p:xfrm>
        <a:graphic>
          <a:graphicData uri="http://schemas.openxmlformats.org/drawingml/2006/table">
            <a:tbl>
              <a:tblPr/>
              <a:tblGrid>
                <a:gridCol w="3502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8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90800">
                <a:tc>
                  <a:txBody>
                    <a:bodyPr/>
                    <a:lstStyle/>
                    <a:p>
                      <a:pPr marL="0" marR="0" lvl="0" indent="0" algn="l" defTabSz="8858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38D84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Routine health information systems</a:t>
                      </a:r>
                    </a:p>
                  </a:txBody>
                  <a:tcPr marL="101370" marR="101370" marT="50671" marB="506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858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Numerator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: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Number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of infants immunized with DTP3 by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12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months of age in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 given year</a:t>
                      </a:r>
                    </a:p>
                    <a:p>
                      <a:pPr marL="0" marR="0" lvl="0" indent="0" algn="l" defTabSz="8858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Denominator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: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Total number of surviving infants &lt;12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months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of age in same year </a:t>
                      </a:r>
                    </a:p>
                  </a:txBody>
                  <a:tcPr marL="101370" marR="101370" marT="50671" marB="50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8757">
                <a:tc>
                  <a:txBody>
                    <a:bodyPr/>
                    <a:lstStyle/>
                    <a:p>
                      <a:pPr marL="0" marR="0" lvl="0" indent="0" algn="l" defTabSz="8858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38D84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Population-based survey</a:t>
                      </a:r>
                    </a:p>
                  </a:txBody>
                  <a:tcPr marL="101370" marR="101370" marT="50671" marB="506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858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Numerator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: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Number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of children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ages 12–23 months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who received three doses of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DTP3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vaccine by age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12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months</a:t>
                      </a:r>
                    </a:p>
                    <a:p>
                      <a:pPr marL="0" marR="0" lvl="0" indent="0" algn="l" defTabSz="8858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Denominator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: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Total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number of children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ages 12–23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months surveyed </a:t>
                      </a:r>
                    </a:p>
                  </a:txBody>
                  <a:tcPr marL="101370" marR="101370" marT="50671" marB="50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4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1226"/>
            <a:ext cx="8305800" cy="861774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1</a:t>
            </a:r>
            <a:r>
              <a:rPr lang="en-US" dirty="0"/>
              <a:t>: Core Indicators Measured Reliably </a:t>
            </a:r>
            <a:r>
              <a:rPr lang="en-US" dirty="0" smtClean="0"/>
              <a:t>with </a:t>
            </a:r>
            <a:r>
              <a:rPr lang="en-US" dirty="0"/>
              <a:t>One Data Source</a:t>
            </a:r>
          </a:p>
        </p:txBody>
      </p:sp>
      <p:graphicFrame>
        <p:nvGraphicFramePr>
          <p:cNvPr id="6" name="Group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0912686"/>
              </p:ext>
            </p:extLst>
          </p:nvPr>
        </p:nvGraphicFramePr>
        <p:xfrm>
          <a:off x="533400" y="2057400"/>
          <a:ext cx="9022080" cy="5176612"/>
        </p:xfrm>
        <a:graphic>
          <a:graphicData uri="http://schemas.openxmlformats.org/drawingml/2006/table">
            <a:tbl>
              <a:tblPr/>
              <a:tblGrid>
                <a:gridCol w="3409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2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1254">
                <a:tc>
                  <a:txBody>
                    <a:bodyPr/>
                    <a:lstStyle/>
                    <a:p>
                      <a:pPr marL="0" marR="0" lvl="0" indent="0" algn="l" defTabSz="8858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8D84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Antiretroviral therapy (ART) 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38D84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retention rate</a:t>
                      </a:r>
                    </a:p>
                    <a:p>
                      <a:pPr marL="0" marR="0" lvl="0" indent="0" algn="l" defTabSz="8858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marL="0" marR="0" lvl="0" indent="0" algn="l" defTabSz="8858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Source: Routine health information systems</a:t>
                      </a:r>
                    </a:p>
                  </a:txBody>
                  <a:tcPr marL="101370" marR="101370" marT="50671" marB="506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858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Numerator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: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Number of adults and children with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HIV,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alive and on antiretroviral therapy (ART) 12, 24, 36 months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(etc.)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after initiating treatment </a:t>
                      </a:r>
                      <a:r>
                        <a:rPr kumimoji="0" lang="en-US" sz="2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Denominator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: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Total number of patients initiating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ART during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specific period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101370" marR="101370" marT="50671" marB="50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478">
                <a:tc>
                  <a:txBody>
                    <a:bodyPr/>
                    <a:lstStyle/>
                    <a:p>
                      <a:pPr marL="0" marR="0" lvl="0" indent="0" algn="l" defTabSz="8858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38D84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Fully-immunized 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38D84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child</a:t>
                      </a:r>
                    </a:p>
                    <a:p>
                      <a:pPr marL="0" marR="0" lvl="0" indent="0" algn="l" defTabSz="8858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  <a:p>
                      <a:pPr marL="0" marR="0" lvl="0" indent="0" algn="l" defTabSz="8858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Source: Population-based survey</a:t>
                      </a:r>
                    </a:p>
                  </a:txBody>
                  <a:tcPr marL="101370" marR="101370" marT="50671" marB="506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858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Numerator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: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Number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of children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ages 12–23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months who received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3 doses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of OPV,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3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doses of DTP, and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dose each of BCG and measles vaccine before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age 12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months</a:t>
                      </a:r>
                    </a:p>
                    <a:p>
                      <a:pPr marL="0" marR="0" lvl="0" indent="0" algn="l" defTabSz="88582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Denominator</a:t>
                      </a: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: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Total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number of children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ages 12–23 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months surveyed </a:t>
                      </a:r>
                    </a:p>
                  </a:txBody>
                  <a:tcPr marL="101370" marR="101370" marT="50671" marB="506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9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81226"/>
            <a:ext cx="8686799" cy="861774"/>
          </a:xfrm>
        </p:spPr>
        <p:txBody>
          <a:bodyPr/>
          <a:lstStyle/>
          <a:p>
            <a:r>
              <a:rPr lang="en-US" dirty="0" smtClean="0"/>
              <a:t>Some Indicators Are Not Clearly </a:t>
            </a:r>
            <a:r>
              <a:rPr lang="en-US" dirty="0"/>
              <a:t>D</a:t>
            </a:r>
            <a:r>
              <a:rPr lang="en-US" dirty="0" smtClean="0"/>
              <a:t>efined </a:t>
            </a:r>
            <a:r>
              <a:rPr lang="en-US" dirty="0"/>
              <a:t>or </a:t>
            </a:r>
            <a:r>
              <a:rPr lang="en-US" dirty="0" smtClean="0"/>
              <a:t>Cannot Be Reliably Measured </a:t>
            </a:r>
            <a:r>
              <a:rPr lang="en-US" dirty="0"/>
              <a:t>with </a:t>
            </a:r>
            <a:r>
              <a:rPr lang="en-US" dirty="0" smtClean="0"/>
              <a:t>Routine Data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700" y="1828800"/>
            <a:ext cx="8953500" cy="598625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200" dirty="0"/>
              <a:t>Some indicators are </a:t>
            </a:r>
            <a:r>
              <a:rPr lang="en-US" sz="2200" b="1" dirty="0"/>
              <a:t>not clearly defined</a:t>
            </a:r>
            <a:r>
              <a:rPr lang="en-US" sz="22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Percentage of </a:t>
            </a:r>
            <a:r>
              <a:rPr lang="en-US" sz="2200" dirty="0"/>
              <a:t>health facilities with a skilled </a:t>
            </a:r>
            <a:r>
              <a:rPr lang="en-US" sz="2200" dirty="0" smtClean="0"/>
              <a:t>provider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Percentage </a:t>
            </a:r>
            <a:r>
              <a:rPr lang="en-US" sz="2200" dirty="0"/>
              <a:t>of health facilities with an adequate supply of drugs</a:t>
            </a:r>
          </a:p>
          <a:p>
            <a:endParaRPr lang="en-US" sz="2200" dirty="0"/>
          </a:p>
          <a:p>
            <a:pPr>
              <a:spcAft>
                <a:spcPts val="600"/>
              </a:spcAft>
            </a:pPr>
            <a:r>
              <a:rPr lang="en-US" sz="2200" dirty="0"/>
              <a:t>Some health indicators </a:t>
            </a:r>
            <a:r>
              <a:rPr lang="en-US" sz="2200" b="1" dirty="0"/>
              <a:t>can be reliably measured with a household survey or </a:t>
            </a:r>
            <a:r>
              <a:rPr lang="en-US" sz="2200" b="1" dirty="0" smtClean="0"/>
              <a:t>health-facility survey </a:t>
            </a:r>
            <a:r>
              <a:rPr lang="en-US" sz="2200" b="1" dirty="0"/>
              <a:t>but not with data reported routinely </a:t>
            </a:r>
            <a:r>
              <a:rPr lang="en-US" sz="2200" dirty="0"/>
              <a:t>by health facilities: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Proportion of population using an improved drinking water </a:t>
            </a:r>
            <a:r>
              <a:rPr lang="en-US" sz="2200" dirty="0" smtClean="0"/>
              <a:t>source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Proportion of health facilities with </a:t>
            </a:r>
            <a:r>
              <a:rPr lang="en-US" sz="2200" dirty="0" smtClean="0"/>
              <a:t>treatment guidelines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Infant mortality rate</a:t>
            </a:r>
          </a:p>
          <a:p>
            <a:endParaRPr lang="en-US" sz="2200" dirty="0"/>
          </a:p>
          <a:p>
            <a:pPr>
              <a:spcAft>
                <a:spcPts val="600"/>
              </a:spcAft>
            </a:pPr>
            <a:r>
              <a:rPr lang="en-US" sz="2200" dirty="0"/>
              <a:t>Some indicators are </a:t>
            </a:r>
            <a:r>
              <a:rPr lang="en-US" sz="2200" b="1" dirty="0" smtClean="0"/>
              <a:t>not clearly </a:t>
            </a:r>
            <a:r>
              <a:rPr lang="en-US" sz="2200" b="1" dirty="0"/>
              <a:t>defined and usually cannot be reliably measured with data reported routinely </a:t>
            </a:r>
            <a:r>
              <a:rPr lang="en-US" sz="2200" dirty="0"/>
              <a:t>by health facilities: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% of health facilities with health equipment</a:t>
            </a:r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18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83303621329D4DAFC578165ED47C26" ma:contentTypeVersion="0" ma:contentTypeDescription="Create a new document." ma:contentTypeScope="" ma:versionID="e9c678eae885f8b7595ed37087805c1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c59ee2edf01cfb808cadb27e045d2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C2E811-8C62-496F-B38E-4EB25D80F6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58CE255-2A8D-4DD1-8C0F-94D4B66D94D8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2C90F5D-4BEC-489B-8523-3CB1029525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14640</TotalTime>
  <Words>2447</Words>
  <Application>Microsoft Office PowerPoint</Application>
  <PresentationFormat>Custom</PresentationFormat>
  <Paragraphs>288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Century Gothic</vt:lpstr>
      <vt:lpstr>Courier New</vt:lpstr>
      <vt:lpstr>Futura LT Pro Book</vt:lpstr>
      <vt:lpstr>Office Theme</vt:lpstr>
      <vt:lpstr>PowerPoint Presentation</vt:lpstr>
      <vt:lpstr>Learning Objectives and Topics Covered</vt:lpstr>
      <vt:lpstr>5 Steps of Data Analysis</vt:lpstr>
      <vt:lpstr>S1: First Step</vt:lpstr>
      <vt:lpstr>What Makes an Indicator “SMART”? (Characteristics of Good Indicators)</vt:lpstr>
      <vt:lpstr>S1: Select a Limited Set of Core Indicators</vt:lpstr>
      <vt:lpstr>S1: Core Indicator with 2 Data Sources: DTP3 </vt:lpstr>
      <vt:lpstr>S1: Core Indicators Measured Reliably with One Data Source</vt:lpstr>
      <vt:lpstr>Some Indicators Are Not Clearly Defined or Cannot Be Reliably Measured with Routine Data</vt:lpstr>
      <vt:lpstr>Practicing the First Step</vt:lpstr>
      <vt:lpstr>List of Health Indicators</vt:lpstr>
      <vt:lpstr>S1: Practicing the First Step</vt:lpstr>
      <vt:lpstr>S2: Second Step</vt:lpstr>
      <vt:lpstr>Step 2: Review Data Quality (see also Module 4)</vt:lpstr>
      <vt:lpstr>S2: Demonstration, Excel</vt:lpstr>
      <vt:lpstr>S2: Demonstration DHIS 2</vt:lpstr>
      <vt:lpstr>S3: Third Step</vt:lpstr>
      <vt:lpstr>S3: How Do We Get Coverage Denominators?</vt:lpstr>
      <vt:lpstr>How Do We Get Denominators? </vt:lpstr>
      <vt:lpstr>Estimating Denominators</vt:lpstr>
      <vt:lpstr>Data Quality Check for Denominators</vt:lpstr>
      <vt:lpstr>S4: Fourth Step</vt:lpstr>
      <vt:lpstr>S4: Reconcile Findings with Estimates from Other Data Sources</vt:lpstr>
      <vt:lpstr>S4: Estimates from Two Sources of Routine Health Facility Data </vt:lpstr>
      <vt:lpstr>S4: Compare Estimates from Household Surveys</vt:lpstr>
      <vt:lpstr>Reconciling with Survey Findings Is Not Always Easy</vt:lpstr>
      <vt:lpstr>Reconciling with Survey Findings Is Not Always Easy</vt:lpstr>
      <vt:lpstr>Small Group Exercise  (Steps 1-4 )</vt:lpstr>
      <vt:lpstr>P2: Small Group Exercise, Option B (DHIS 2)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Robinson, Beth</dc:creator>
  <cp:lastModifiedBy>Hoover, Donald Wayne</cp:lastModifiedBy>
  <cp:revision>321</cp:revision>
  <dcterms:created xsi:type="dcterms:W3CDTF">2015-03-02T15:42:03Z</dcterms:created>
  <dcterms:modified xsi:type="dcterms:W3CDTF">2017-02-08T00:42:46Z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2015-03-02T00:00:00Z</vt:filetime>
  </property>
  <property fmtid="{D5CDD505-2E9C-101B-9397-08002B2CF9AE}" pid="3" name="LastSaved">
    <vt:filetime>2015-03-02T00:00:00Z</vt:filetime>
  </property>
  <property fmtid="{D5CDD505-2E9C-101B-9397-08002B2CF9AE}" pid="4" name="ContentTypeId">
    <vt:lpwstr>0x010100BC83303621329D4DAFC578165ED47C26</vt:lpwstr>
  </property>
</Properties>
</file>