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4"/>
    <p:sldMasterId id="2147483679" r:id="rId5"/>
    <p:sldMasterId id="2147483686" r:id="rId6"/>
  </p:sldMasterIdLst>
  <p:notesMasterIdLst>
    <p:notesMasterId r:id="rId42"/>
  </p:notesMasterIdLst>
  <p:sldIdLst>
    <p:sldId id="389" r:id="rId7"/>
    <p:sldId id="388" r:id="rId8"/>
    <p:sldId id="292" r:id="rId9"/>
    <p:sldId id="317" r:id="rId10"/>
    <p:sldId id="316" r:id="rId11"/>
    <p:sldId id="318" r:id="rId12"/>
    <p:sldId id="381" r:id="rId13"/>
    <p:sldId id="391" r:id="rId14"/>
    <p:sldId id="383" r:id="rId15"/>
    <p:sldId id="382" r:id="rId16"/>
    <p:sldId id="319" r:id="rId17"/>
    <p:sldId id="305" r:id="rId18"/>
    <p:sldId id="321" r:id="rId19"/>
    <p:sldId id="320" r:id="rId20"/>
    <p:sldId id="373" r:id="rId21"/>
    <p:sldId id="306" r:id="rId22"/>
    <p:sldId id="307" r:id="rId23"/>
    <p:sldId id="324" r:id="rId24"/>
    <p:sldId id="310" r:id="rId25"/>
    <p:sldId id="325" r:id="rId26"/>
    <p:sldId id="308" r:id="rId27"/>
    <p:sldId id="311" r:id="rId28"/>
    <p:sldId id="293" r:id="rId29"/>
    <p:sldId id="342" r:id="rId30"/>
    <p:sldId id="392" r:id="rId31"/>
    <p:sldId id="393" r:id="rId32"/>
    <p:sldId id="327" r:id="rId33"/>
    <p:sldId id="329" r:id="rId34"/>
    <p:sldId id="330" r:id="rId35"/>
    <p:sldId id="331" r:id="rId36"/>
    <p:sldId id="332" r:id="rId37"/>
    <p:sldId id="336" r:id="rId38"/>
    <p:sldId id="333" r:id="rId39"/>
    <p:sldId id="338" r:id="rId40"/>
    <p:sldId id="390" r:id="rId41"/>
  </p:sldIdLst>
  <p:sldSz cx="10058400" cy="7772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2D200454-40CA-4A62-9FC3-DE9A4176ACB9}">
      <p15:notesGuideLst xmlns:p15="http://schemas.microsoft.com/office/powerpoint/2012/main">
        <p15:guide id="1" orient="horz" pos="3168">
          <p15:clr>
            <a:srgbClr val="A4A3A4"/>
          </p15:clr>
        </p15:guide>
        <p15:guide id="2" pos="244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Gill, Debbie" initials="MD" lastIdx="1" clrIdx="0">
    <p:extLst>
      <p:ext uri="{19B8F6BF-5375-455C-9EA6-DF929625EA0E}">
        <p15:presenceInfo xmlns:p15="http://schemas.microsoft.com/office/powerpoint/2012/main" userId="S-1-5-21-344340502-4252695000-2390403120-13253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348" autoAdjust="0"/>
    <p:restoredTop sz="90502" autoAdjust="0"/>
  </p:normalViewPr>
  <p:slideViewPr>
    <p:cSldViewPr>
      <p:cViewPr varScale="1">
        <p:scale>
          <a:sx n="67" d="100"/>
          <a:sy n="67" d="100"/>
        </p:scale>
        <p:origin x="1426" y="62"/>
      </p:cViewPr>
      <p:guideLst>
        <p:guide orient="horz" pos="2880"/>
        <p:guide pos="2160"/>
      </p:guideLst>
    </p:cSldViewPr>
  </p:slideViewPr>
  <p:outlineViewPr>
    <p:cViewPr>
      <p:scale>
        <a:sx n="33" d="100"/>
        <a:sy n="33" d="100"/>
      </p:scale>
      <p:origin x="0" y="0"/>
    </p:cViewPr>
  </p:outlineViewPr>
  <p:notesTextViewPr>
    <p:cViewPr>
      <p:scale>
        <a:sx n="125" d="100"/>
        <a:sy n="125" d="100"/>
      </p:scale>
      <p:origin x="0" y="0"/>
    </p:cViewPr>
  </p:notesTextViewPr>
  <p:sorterViewPr>
    <p:cViewPr varScale="1">
      <p:scale>
        <a:sx n="1" d="1"/>
        <a:sy n="1" d="1"/>
      </p:scale>
      <p:origin x="0" y="0"/>
    </p:cViewPr>
  </p:sorterViewPr>
  <p:notesViewPr>
    <p:cSldViewPr>
      <p:cViewPr>
        <p:scale>
          <a:sx n="84" d="100"/>
          <a:sy n="84" d="100"/>
        </p:scale>
        <p:origin x="2010" y="-720"/>
      </p:cViewPr>
      <p:guideLst>
        <p:guide orient="horz" pos="3168"/>
        <p:guide pos="244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1862" b="1" i="0" u="none" strike="noStrike" baseline="0" dirty="0">
                <a:effectLst/>
              </a:rPr>
              <a:t>Proportion of total outpatient visits </a:t>
            </a:r>
            <a:r>
              <a:rPr lang="en-US" sz="1862" b="0" i="0" u="none" strike="noStrike" baseline="0" dirty="0">
                <a:effectLst/>
              </a:rPr>
              <a:t>due to various causes, </a:t>
            </a:r>
            <a:r>
              <a:rPr lang="en-US" sz="1862" b="1" i="0" u="none" strike="noStrike" baseline="0" dirty="0">
                <a:effectLst/>
              </a:rPr>
              <a:t>Uganda</a:t>
            </a:r>
            <a:r>
              <a:rPr lang="en-US" sz="1862" b="0" i="0" u="none" strike="noStrike" baseline="0" dirty="0">
                <a:effectLst/>
              </a:rPr>
              <a:t>, </a:t>
            </a:r>
            <a:r>
              <a:rPr lang="en-US" sz="1862" b="1" i="0" u="none" strike="noStrike" baseline="0" dirty="0">
                <a:effectLst/>
              </a:rPr>
              <a:t>2009 </a:t>
            </a:r>
            <a:endParaRPr lang="en-US" dirty="0"/>
          </a:p>
        </c:rich>
      </c:tx>
      <c:overlay val="0"/>
      <c:spPr>
        <a:noFill/>
        <a:ln>
          <a:noFill/>
        </a:ln>
        <a:effectLst/>
      </c:spPr>
    </c:title>
    <c:autoTitleDeleted val="0"/>
    <c:plotArea>
      <c:layout>
        <c:manualLayout>
          <c:layoutTarget val="inner"/>
          <c:xMode val="edge"/>
          <c:yMode val="edge"/>
          <c:x val="0.14175098134857"/>
          <c:y val="1.9188161824599502E-2"/>
          <c:w val="0.83267007272945914"/>
          <c:h val="0.72583929849677919"/>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C00000"/>
              </a:solidFill>
              <a:ln>
                <a:noFill/>
              </a:ln>
              <a:effectLst/>
            </c:spPr>
            <c:extLst>
              <c:ext xmlns:c16="http://schemas.microsoft.com/office/drawing/2014/chart" uri="{C3380CC4-5D6E-409C-BE32-E72D297353CC}">
                <c16:uniqueId val="{00000001-51E7-4367-80B9-9C35E1FA8398}"/>
              </c:ext>
            </c:extLst>
          </c:dPt>
          <c:dPt>
            <c:idx val="1"/>
            <c:invertIfNegative val="0"/>
            <c:bubble3D val="0"/>
            <c:spPr>
              <a:solidFill>
                <a:srgbClr val="92D050"/>
              </a:solidFill>
              <a:ln>
                <a:noFill/>
              </a:ln>
              <a:effectLst/>
            </c:spPr>
            <c:extLst>
              <c:ext xmlns:c16="http://schemas.microsoft.com/office/drawing/2014/chart" uri="{C3380CC4-5D6E-409C-BE32-E72D297353CC}">
                <c16:uniqueId val="{00000003-51E7-4367-80B9-9C35E1FA8398}"/>
              </c:ext>
            </c:extLst>
          </c:dPt>
          <c:dPt>
            <c:idx val="2"/>
            <c:invertIfNegative val="0"/>
            <c:bubble3D val="0"/>
            <c:spPr>
              <a:solidFill>
                <a:srgbClr val="7030A0"/>
              </a:solidFill>
              <a:ln>
                <a:noFill/>
              </a:ln>
              <a:effectLst/>
            </c:spPr>
            <c:extLst>
              <c:ext xmlns:c16="http://schemas.microsoft.com/office/drawing/2014/chart" uri="{C3380CC4-5D6E-409C-BE32-E72D297353CC}">
                <c16:uniqueId val="{00000005-51E7-4367-80B9-9C35E1FA8398}"/>
              </c:ext>
            </c:extLst>
          </c:dPt>
          <c:dPt>
            <c:idx val="3"/>
            <c:invertIfNegative val="0"/>
            <c:bubble3D val="0"/>
            <c:spPr>
              <a:solidFill>
                <a:schemeClr val="accent5">
                  <a:lumMod val="75000"/>
                </a:schemeClr>
              </a:solidFill>
              <a:ln>
                <a:noFill/>
              </a:ln>
              <a:effectLst/>
            </c:spPr>
            <c:extLst>
              <c:ext xmlns:c16="http://schemas.microsoft.com/office/drawing/2014/chart" uri="{C3380CC4-5D6E-409C-BE32-E72D297353CC}">
                <c16:uniqueId val="{00000007-51E7-4367-80B9-9C35E1FA8398}"/>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9-51E7-4367-80B9-9C35E1FA8398}"/>
              </c:ext>
            </c:extLst>
          </c:dPt>
          <c:dPt>
            <c:idx val="5"/>
            <c:invertIfNegative val="0"/>
            <c:bubble3D val="0"/>
            <c:spPr>
              <a:solidFill>
                <a:schemeClr val="tx2">
                  <a:lumMod val="40000"/>
                  <a:lumOff val="60000"/>
                </a:schemeClr>
              </a:solidFill>
              <a:ln>
                <a:noFill/>
              </a:ln>
              <a:effectLst/>
            </c:spPr>
            <c:extLst>
              <c:ext xmlns:c16="http://schemas.microsoft.com/office/drawing/2014/chart" uri="{C3380CC4-5D6E-409C-BE32-E72D297353CC}">
                <c16:uniqueId val="{0000000B-51E7-4367-80B9-9C35E1FA8398}"/>
              </c:ext>
            </c:extLst>
          </c:dPt>
          <c:dPt>
            <c:idx val="6"/>
            <c:invertIfNegative val="0"/>
            <c:bubble3D val="0"/>
            <c:spPr>
              <a:solidFill>
                <a:schemeClr val="accent2">
                  <a:lumMod val="60000"/>
                  <a:lumOff val="40000"/>
                </a:schemeClr>
              </a:solidFill>
              <a:ln>
                <a:noFill/>
              </a:ln>
              <a:effectLst/>
            </c:spPr>
            <c:extLst>
              <c:ext xmlns:c16="http://schemas.microsoft.com/office/drawing/2014/chart" uri="{C3380CC4-5D6E-409C-BE32-E72D297353CC}">
                <c16:uniqueId val="{0000000D-51E7-4367-80B9-9C35E1FA8398}"/>
              </c:ext>
            </c:extLst>
          </c:dPt>
          <c:dPt>
            <c:idx val="7"/>
            <c:invertIfNegative val="0"/>
            <c:bubble3D val="0"/>
            <c:spPr>
              <a:solidFill>
                <a:schemeClr val="accent3">
                  <a:lumMod val="40000"/>
                  <a:lumOff val="60000"/>
                </a:schemeClr>
              </a:solidFill>
              <a:ln>
                <a:noFill/>
              </a:ln>
              <a:effectLst/>
            </c:spPr>
            <c:extLst>
              <c:ext xmlns:c16="http://schemas.microsoft.com/office/drawing/2014/chart" uri="{C3380CC4-5D6E-409C-BE32-E72D297353CC}">
                <c16:uniqueId val="{0000000F-51E7-4367-80B9-9C35E1FA8398}"/>
              </c:ext>
            </c:extLst>
          </c:dPt>
          <c:dPt>
            <c:idx val="8"/>
            <c:invertIfNegative val="0"/>
            <c:bubble3D val="0"/>
            <c:spPr>
              <a:solidFill>
                <a:schemeClr val="accent4">
                  <a:lumMod val="40000"/>
                  <a:lumOff val="60000"/>
                </a:schemeClr>
              </a:solidFill>
              <a:ln>
                <a:noFill/>
              </a:ln>
              <a:effectLst/>
            </c:spPr>
            <c:extLst>
              <c:ext xmlns:c16="http://schemas.microsoft.com/office/drawing/2014/chart" uri="{C3380CC4-5D6E-409C-BE32-E72D297353CC}">
                <c16:uniqueId val="{00000011-51E7-4367-80B9-9C35E1FA8398}"/>
              </c:ext>
            </c:extLst>
          </c:dPt>
          <c:dPt>
            <c:idx val="9"/>
            <c:invertIfNegative val="0"/>
            <c:bubble3D val="0"/>
            <c:spPr>
              <a:solidFill>
                <a:schemeClr val="accent5">
                  <a:lumMod val="40000"/>
                  <a:lumOff val="60000"/>
                </a:schemeClr>
              </a:solidFill>
              <a:ln>
                <a:noFill/>
              </a:ln>
              <a:effectLst/>
            </c:spPr>
            <c:extLst>
              <c:ext xmlns:c16="http://schemas.microsoft.com/office/drawing/2014/chart" uri="{C3380CC4-5D6E-409C-BE32-E72D297353CC}">
                <c16:uniqueId val="{00000013-51E7-4367-80B9-9C35E1FA8398}"/>
              </c:ext>
            </c:extLst>
          </c:dPt>
          <c:cat>
            <c:strRef>
              <c:f>Sheet1!$A$2:$A$12</c:f>
              <c:strCache>
                <c:ptCount val="10"/>
                <c:pt idx="0">
                  <c:v>Malaria</c:v>
                </c:pt>
                <c:pt idx="1">
                  <c:v>All others</c:v>
                </c:pt>
                <c:pt idx="2">
                  <c:v>URTI</c:v>
                </c:pt>
                <c:pt idx="3">
                  <c:v>diarrhea</c:v>
                </c:pt>
                <c:pt idx="4">
                  <c:v>Worms</c:v>
                </c:pt>
                <c:pt idx="5">
                  <c:v>Skin diseases</c:v>
                </c:pt>
                <c:pt idx="6">
                  <c:v>Eye conditions</c:v>
                </c:pt>
                <c:pt idx="7">
                  <c:v>UTI</c:v>
                </c:pt>
                <c:pt idx="8">
                  <c:v>Pneumonia</c:v>
                </c:pt>
                <c:pt idx="9">
                  <c:v>Injuries</c:v>
                </c:pt>
              </c:strCache>
            </c:strRef>
          </c:cat>
          <c:val>
            <c:numRef>
              <c:f>Sheet1!$B$2:$B$12</c:f>
              <c:numCache>
                <c:formatCode>General</c:formatCode>
                <c:ptCount val="11"/>
                <c:pt idx="0">
                  <c:v>0.34</c:v>
                </c:pt>
                <c:pt idx="1">
                  <c:v>0.23</c:v>
                </c:pt>
                <c:pt idx="2">
                  <c:v>0.2</c:v>
                </c:pt>
                <c:pt idx="3">
                  <c:v>0.1</c:v>
                </c:pt>
                <c:pt idx="4">
                  <c:v>8.0000000000000016E-2</c:v>
                </c:pt>
                <c:pt idx="5">
                  <c:v>7.0000000000000021E-2</c:v>
                </c:pt>
                <c:pt idx="6">
                  <c:v>0.05</c:v>
                </c:pt>
                <c:pt idx="7">
                  <c:v>4.0000000000000008E-2</c:v>
                </c:pt>
                <c:pt idx="8">
                  <c:v>4.0000000000000008E-2</c:v>
                </c:pt>
                <c:pt idx="9">
                  <c:v>3.0000000000000002E-2</c:v>
                </c:pt>
              </c:numCache>
            </c:numRef>
          </c:val>
          <c:extLst>
            <c:ext xmlns:c16="http://schemas.microsoft.com/office/drawing/2014/chart" uri="{C3380CC4-5D6E-409C-BE32-E72D297353CC}">
              <c16:uniqueId val="{00000014-51E7-4367-80B9-9C35E1FA8398}"/>
            </c:ext>
          </c:extLst>
        </c:ser>
        <c:dLbls>
          <c:showLegendKey val="0"/>
          <c:showVal val="0"/>
          <c:showCatName val="0"/>
          <c:showSerName val="0"/>
          <c:showPercent val="0"/>
          <c:showBubbleSize val="0"/>
        </c:dLbls>
        <c:gapWidth val="182"/>
        <c:axId val="442510928"/>
        <c:axId val="442509752"/>
      </c:barChart>
      <c:catAx>
        <c:axId val="4425109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2509752"/>
        <c:crossesAt val="0"/>
        <c:auto val="1"/>
        <c:lblAlgn val="ctr"/>
        <c:lblOffset val="100"/>
        <c:noMultiLvlLbl val="0"/>
      </c:catAx>
      <c:valAx>
        <c:axId val="442509752"/>
        <c:scaling>
          <c:orientation val="minMax"/>
          <c:max val="0.4"/>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2510928"/>
        <c:crosses val="autoZero"/>
        <c:crossBetween val="between"/>
        <c:majorUnit val="0.2"/>
        <c:minorUnit val="1.0000000000000002E-2"/>
      </c:valAx>
      <c:spPr>
        <a:noFill/>
        <a:ln>
          <a:noFill/>
        </a:ln>
        <a:effectLst/>
      </c:spPr>
    </c:plotArea>
    <c:legend>
      <c:legendPos val="b"/>
      <c:layout>
        <c:manualLayout>
          <c:xMode val="edge"/>
          <c:yMode val="edge"/>
          <c:x val="4.3944905116948901E-2"/>
          <c:y val="0.79447851615530807"/>
          <c:w val="0.9"/>
          <c:h val="4.65089477451682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0.02655</cdr:x>
      <cdr:y>0.85324</cdr:y>
    </cdr:from>
    <cdr:to>
      <cdr:x>0.93342</cdr:x>
      <cdr:y>1</cdr:y>
    </cdr:to>
    <cdr:sp macro="" textlink="">
      <cdr:nvSpPr>
        <cdr:cNvPr id="2" name="TextBox 1"/>
        <cdr:cNvSpPr txBox="1"/>
      </cdr:nvSpPr>
      <cdr:spPr>
        <a:xfrm xmlns:a="http://schemas.openxmlformats.org/drawingml/2006/main">
          <a:off x="228611" y="5313922"/>
          <a:ext cx="7808695" cy="91401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dirty="0"/>
            <a:t>Malaria and </a:t>
          </a:r>
          <a:r>
            <a:rPr lang="en-US" sz="1800" dirty="0" smtClean="0"/>
            <a:t>upper respiratory tract infections (URTIs) </a:t>
          </a:r>
          <a:r>
            <a:rPr lang="en-US" sz="1800" dirty="0"/>
            <a:t>account for the majority of outpatient visits in 2009. Visits for diarrhea, </a:t>
          </a:r>
          <a:r>
            <a:rPr lang="en-US" sz="1800" dirty="0" smtClean="0"/>
            <a:t>worms, </a:t>
          </a:r>
          <a:r>
            <a:rPr lang="en-US" sz="1800" dirty="0"/>
            <a:t>and skin disease were the next </a:t>
          </a:r>
          <a:r>
            <a:rPr lang="en-US" sz="1800" dirty="0" smtClean="0"/>
            <a:t>most-common </a:t>
          </a:r>
          <a:r>
            <a:rPr lang="en-US" sz="1800" dirty="0"/>
            <a:t>reasons for visits.  </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652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581981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endParaRPr lang="en-US"/>
          </a:p>
        </p:txBody>
      </p:sp>
    </p:spTree>
    <p:extLst>
      <p:ext uri="{BB962C8B-B14F-4D97-AF65-F5344CB8AC3E}">
        <p14:creationId xmlns:p14="http://schemas.microsoft.com/office/powerpoint/2010/main" val="13258417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r>
              <a:rPr lang="en-US" dirty="0" smtClean="0"/>
              <a:t>See also Handout 5.3.2.</a:t>
            </a:r>
            <a:endParaRPr lang="en-US" dirty="0"/>
          </a:p>
        </p:txBody>
      </p:sp>
    </p:spTree>
    <p:extLst>
      <p:ext uri="{BB962C8B-B14F-4D97-AF65-F5344CB8AC3E}">
        <p14:creationId xmlns:p14="http://schemas.microsoft.com/office/powerpoint/2010/main" val="2660709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endParaRPr lang="en-US"/>
          </a:p>
        </p:txBody>
      </p:sp>
    </p:spTree>
    <p:extLst>
      <p:ext uri="{BB962C8B-B14F-4D97-AF65-F5344CB8AC3E}">
        <p14:creationId xmlns:p14="http://schemas.microsoft.com/office/powerpoint/2010/main" val="2537820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1945150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3350288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r>
              <a:rPr lang="en-US" dirty="0"/>
              <a:t>This slide shows outpatient visits</a:t>
            </a:r>
            <a:r>
              <a:rPr lang="en-US" baseline="0" dirty="0"/>
              <a:t> for one year. It is helpful to see the detail of the </a:t>
            </a:r>
            <a:r>
              <a:rPr lang="en-US" baseline="0" dirty="0" smtClean="0"/>
              <a:t>less-common </a:t>
            </a:r>
            <a:r>
              <a:rPr lang="en-US" baseline="0" dirty="0"/>
              <a:t>reasons for visits. To be able to see this </a:t>
            </a:r>
            <a:r>
              <a:rPr lang="en-US" baseline="0" dirty="0" smtClean="0"/>
              <a:t>detail, </a:t>
            </a:r>
            <a:r>
              <a:rPr lang="en-US" baseline="0" dirty="0"/>
              <a:t>we circumscribed the Y axis at 40%. </a:t>
            </a:r>
            <a:r>
              <a:rPr lang="en-US" baseline="0" dirty="0" smtClean="0"/>
              <a:t>This </a:t>
            </a:r>
            <a:r>
              <a:rPr lang="en-US" baseline="0" dirty="0"/>
              <a:t>level of detail is lost on the larger </a:t>
            </a:r>
            <a:r>
              <a:rPr lang="en-US" baseline="0" dirty="0" smtClean="0"/>
              <a:t>graph, and can </a:t>
            </a:r>
            <a:r>
              <a:rPr lang="en-US" baseline="0" dirty="0"/>
              <a:t>help </a:t>
            </a:r>
            <a:r>
              <a:rPr lang="en-US" baseline="0" dirty="0" smtClean="0"/>
              <a:t>with plans </a:t>
            </a:r>
            <a:r>
              <a:rPr lang="en-US" baseline="0" dirty="0"/>
              <a:t>for </a:t>
            </a:r>
            <a:r>
              <a:rPr lang="en-US" baseline="0" dirty="0" smtClean="0"/>
              <a:t>secondary </a:t>
            </a:r>
            <a:r>
              <a:rPr lang="en-US" baseline="0" dirty="0"/>
              <a:t>outpatient </a:t>
            </a:r>
            <a:r>
              <a:rPr lang="en-US" baseline="0" dirty="0" smtClean="0"/>
              <a:t>health </a:t>
            </a:r>
            <a:r>
              <a:rPr lang="en-US" baseline="0" dirty="0"/>
              <a:t>service priorities. </a:t>
            </a:r>
            <a:r>
              <a:rPr lang="en-US" baseline="0" dirty="0" smtClean="0"/>
              <a:t>Another </a:t>
            </a:r>
            <a:r>
              <a:rPr lang="en-US" baseline="0" dirty="0"/>
              <a:t>detailed presentation that could be done is to graph the secondary services (diarrhea, </a:t>
            </a:r>
            <a:r>
              <a:rPr lang="en-US" baseline="0" dirty="0" smtClean="0"/>
              <a:t>worms, </a:t>
            </a:r>
            <a:r>
              <a:rPr lang="en-US" baseline="0" dirty="0"/>
              <a:t>and skin diseases) over the five years represented in the first graph. </a:t>
            </a:r>
            <a:endParaRPr lang="en-US" dirty="0"/>
          </a:p>
        </p:txBody>
      </p:sp>
    </p:spTree>
    <p:extLst>
      <p:ext uri="{BB962C8B-B14F-4D97-AF65-F5344CB8AC3E}">
        <p14:creationId xmlns:p14="http://schemas.microsoft.com/office/powerpoint/2010/main" val="637113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3" y="887413"/>
            <a:ext cx="5740401" cy="4437062"/>
          </a:xfrm>
          <a:prstGeom prst="rect">
            <a:avLst/>
          </a:prstGeom>
        </p:spPr>
      </p:sp>
      <p:sp>
        <p:nvSpPr>
          <p:cNvPr id="3" name="Notes Placeholder 2"/>
          <p:cNvSpPr>
            <a:spLocks noGrp="1"/>
          </p:cNvSpPr>
          <p:nvPr>
            <p:ph type="body" idx="1"/>
          </p:nvPr>
        </p:nvSpPr>
        <p:spPr>
          <a:xfrm>
            <a:off x="529936" y="5620871"/>
            <a:ext cx="4239491" cy="5325035"/>
          </a:xfrm>
          <a:prstGeom prst="rect">
            <a:avLst/>
          </a:prstGeom>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Use color to HIGHLIGHT your </a:t>
            </a:r>
            <a:r>
              <a:rPr lang="en-US" sz="1200" kern="1200" dirty="0" smtClean="0">
                <a:solidFill>
                  <a:schemeClr val="tx1"/>
                </a:solidFill>
                <a:latin typeface="+mn-lt"/>
                <a:ea typeface="+mn-ea"/>
                <a:cs typeface="+mn-cs"/>
              </a:rPr>
              <a:t>message.</a:t>
            </a: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Best practices: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Presentation of institutional maternal mortality</a:t>
            </a:r>
            <a:r>
              <a:rPr lang="en-US" sz="1200" kern="1200" baseline="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baseline="0" dirty="0" smtClean="0">
                <a:solidFill>
                  <a:schemeClr val="tx1"/>
                </a:solidFill>
                <a:latin typeface="+mn-lt"/>
                <a:ea typeface="+mn-ea"/>
                <a:cs typeface="+mn-cs"/>
              </a:rPr>
              <a:t>As </a:t>
            </a:r>
            <a:r>
              <a:rPr lang="en-US" sz="1200" kern="1200" baseline="0" dirty="0">
                <a:solidFill>
                  <a:schemeClr val="tx1"/>
                </a:solidFill>
                <a:latin typeface="+mn-lt"/>
                <a:ea typeface="+mn-ea"/>
                <a:cs typeface="+mn-cs"/>
              </a:rPr>
              <a:t>noted, this is a case fatality </a:t>
            </a:r>
            <a:r>
              <a:rPr lang="en-US" sz="1200" kern="1200" baseline="0" dirty="0" smtClean="0">
                <a:solidFill>
                  <a:schemeClr val="tx1"/>
                </a:solidFill>
                <a:latin typeface="+mn-lt"/>
                <a:ea typeface="+mn-ea"/>
                <a:cs typeface="+mn-cs"/>
              </a:rPr>
              <a:t>rate. It is </a:t>
            </a:r>
            <a:r>
              <a:rPr lang="en-US" sz="1200" kern="1200" baseline="0" dirty="0">
                <a:solidFill>
                  <a:schemeClr val="tx1"/>
                </a:solidFill>
                <a:latin typeface="+mn-lt"/>
                <a:ea typeface="+mn-ea"/>
                <a:cs typeface="+mn-cs"/>
              </a:rPr>
              <a:t>as much an indicator of the quality of services as it is an indicator of health </a:t>
            </a:r>
            <a:r>
              <a:rPr lang="en-US" sz="1200" kern="1200" baseline="0" dirty="0" smtClean="0">
                <a:solidFill>
                  <a:schemeClr val="tx1"/>
                </a:solidFill>
                <a:latin typeface="+mn-lt"/>
                <a:ea typeface="+mn-ea"/>
                <a:cs typeface="+mn-cs"/>
              </a:rPr>
              <a:t>status.</a:t>
            </a:r>
            <a:endParaRPr lang="en-US" sz="1200"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Disaggregation by </a:t>
            </a:r>
            <a:r>
              <a:rPr lang="en-US" sz="1200" kern="1200" dirty="0" smtClean="0">
                <a:solidFill>
                  <a:schemeClr val="tx1"/>
                </a:solidFill>
                <a:latin typeface="+mn-lt"/>
                <a:ea typeface="+mn-ea"/>
                <a:cs typeface="+mn-cs"/>
              </a:rPr>
              <a:t>regions</a:t>
            </a:r>
            <a:r>
              <a:rPr lang="en-US" sz="1200" kern="1200" baseline="0" dirty="0" smtClean="0">
                <a:solidFill>
                  <a:schemeClr val="tx1"/>
                </a:solidFill>
                <a:latin typeface="+mn-lt"/>
                <a:ea typeface="+mn-ea"/>
                <a:cs typeface="+mn-cs"/>
              </a:rPr>
              <a:t>, to </a:t>
            </a:r>
            <a:r>
              <a:rPr lang="en-US" sz="1200" kern="1200" baseline="0" dirty="0">
                <a:solidFill>
                  <a:schemeClr val="tx1"/>
                </a:solidFill>
                <a:latin typeface="+mn-lt"/>
                <a:ea typeface="+mn-ea"/>
                <a:cs typeface="+mn-cs"/>
              </a:rPr>
              <a:t>examine geographic equity</a:t>
            </a:r>
            <a:r>
              <a:rPr lang="en-US" sz="1200" kern="1200" dirty="0">
                <a:solidFill>
                  <a:schemeClr val="tx1"/>
                </a:solidFill>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smtClean="0">
                <a:solidFill>
                  <a:schemeClr val="tx1"/>
                </a:solidFill>
                <a:latin typeface="+mn-lt"/>
                <a:ea typeface="+mn-ea"/>
                <a:cs typeface="+mn-cs"/>
              </a:rPr>
              <a:t>Title</a:t>
            </a:r>
            <a:r>
              <a:rPr lang="en-US" sz="1200" kern="1200" baseline="0" dirty="0" smtClean="0">
                <a:solidFill>
                  <a:schemeClr val="tx1"/>
                </a:solidFill>
                <a:latin typeface="+mn-lt"/>
                <a:ea typeface="+mn-ea"/>
                <a:cs typeface="+mn-cs"/>
              </a:rPr>
              <a:t>: What</a:t>
            </a:r>
            <a:r>
              <a:rPr lang="en-US" sz="1200" kern="1200" baseline="0" dirty="0">
                <a:solidFill>
                  <a:schemeClr val="tx1"/>
                </a:solidFill>
                <a:latin typeface="+mn-lt"/>
                <a:ea typeface="+mn-ea"/>
                <a:cs typeface="+mn-cs"/>
              </a:rPr>
              <a:t>, where, when, data source</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Written</a:t>
            </a:r>
            <a:r>
              <a:rPr lang="en-US" sz="1200" kern="1200" baseline="0" dirty="0">
                <a:solidFill>
                  <a:schemeClr val="tx1"/>
                </a:solidFill>
                <a:latin typeface="+mn-lt"/>
                <a:ea typeface="+mn-ea"/>
                <a:cs typeface="+mn-cs"/>
              </a:rPr>
              <a:t> interpretation of key findings and limitations</a:t>
            </a:r>
            <a:endParaRPr lang="en-US" sz="1200" kern="120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Discussion of any </a:t>
            </a:r>
            <a:r>
              <a:rPr lang="en-US" sz="1200" kern="1200" dirty="0" smtClean="0">
                <a:solidFill>
                  <a:schemeClr val="tx1"/>
                </a:solidFill>
                <a:latin typeface="+mn-lt"/>
                <a:ea typeface="+mn-ea"/>
                <a:cs typeface="+mn-cs"/>
              </a:rPr>
              <a:t>inconsistencies from </a:t>
            </a:r>
            <a:r>
              <a:rPr lang="en-US" sz="1200" kern="1200" dirty="0">
                <a:solidFill>
                  <a:schemeClr val="tx1"/>
                </a:solidFill>
                <a:latin typeface="+mn-lt"/>
                <a:ea typeface="+mn-ea"/>
                <a:cs typeface="+mn-cs"/>
              </a:rPr>
              <a:t>review of trends over time</a:t>
            </a:r>
          </a:p>
        </p:txBody>
      </p:sp>
      <p:sp>
        <p:nvSpPr>
          <p:cNvPr id="4" name="Slide Number Placeholder 3"/>
          <p:cNvSpPr>
            <a:spLocks noGrp="1"/>
          </p:cNvSpPr>
          <p:nvPr>
            <p:ph type="sldNum" sz="quarter" idx="10"/>
          </p:nvPr>
        </p:nvSpPr>
        <p:spPr>
          <a:xfrm>
            <a:off x="3001746" y="11239687"/>
            <a:ext cx="2296391" cy="591671"/>
          </a:xfrm>
          <a:prstGeom prst="rect">
            <a:avLst/>
          </a:prstGeom>
        </p:spPr>
        <p:txBody>
          <a:bodyPr/>
          <a:lstStyle/>
          <a:p>
            <a:fld id="{86E3132A-37D6-4F49-8139-C18D6D1D977A}" type="slidenum">
              <a:rPr lang="en-US" smtClean="0"/>
              <a:pPr/>
              <a:t>16</a:t>
            </a:fld>
            <a:endParaRPr lang="en-US"/>
          </a:p>
        </p:txBody>
      </p:sp>
    </p:spTree>
    <p:extLst>
      <p:ext uri="{BB962C8B-B14F-4D97-AF65-F5344CB8AC3E}">
        <p14:creationId xmlns:p14="http://schemas.microsoft.com/office/powerpoint/2010/main" val="11352404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0663" y="887413"/>
            <a:ext cx="5740401" cy="4437062"/>
          </a:xfrm>
          <a:prstGeom prst="rect">
            <a:avLst/>
          </a:prstGeom>
        </p:spPr>
      </p:sp>
      <p:sp>
        <p:nvSpPr>
          <p:cNvPr id="3" name="Notes Placeholder 2"/>
          <p:cNvSpPr>
            <a:spLocks noGrp="1"/>
          </p:cNvSpPr>
          <p:nvPr>
            <p:ph type="body" idx="1"/>
          </p:nvPr>
        </p:nvSpPr>
        <p:spPr>
          <a:xfrm>
            <a:off x="529936" y="5620871"/>
            <a:ext cx="4239491" cy="5325035"/>
          </a:xfrm>
          <a:prstGeom prst="rect">
            <a:avLst/>
          </a:prstGeom>
        </p:spPr>
        <p:txBody>
          <a:bodyPr>
            <a:normAutofit/>
          </a:bodyPr>
          <a:lstStyle/>
          <a:p>
            <a:pPr lvl="0"/>
            <a:r>
              <a:rPr lang="en-US" dirty="0"/>
              <a:t>Best practices:  </a:t>
            </a:r>
          </a:p>
          <a:p>
            <a:pPr lvl="0">
              <a:buFont typeface="Arial" pitchFamily="34" charset="0"/>
              <a:buChar char="•"/>
            </a:pPr>
            <a:r>
              <a:rPr lang="en-US" dirty="0"/>
              <a:t>Presentation of health worker </a:t>
            </a:r>
            <a:r>
              <a:rPr lang="en-US" dirty="0" smtClean="0"/>
              <a:t>density</a:t>
            </a:r>
            <a:endParaRPr lang="en-US" dirty="0"/>
          </a:p>
          <a:p>
            <a:pPr lvl="0">
              <a:buFont typeface="Arial" pitchFamily="34" charset="0"/>
              <a:buChar char="•"/>
            </a:pPr>
            <a:r>
              <a:rPr lang="en-US" dirty="0"/>
              <a:t>Disaggregated by core </a:t>
            </a:r>
            <a:r>
              <a:rPr lang="en-US" dirty="0" smtClean="0"/>
              <a:t>cadres</a:t>
            </a:r>
            <a:endParaRPr lang="en-US" dirty="0"/>
          </a:p>
          <a:p>
            <a:pPr lvl="0">
              <a:buFont typeface="Arial" pitchFamily="34" charset="0"/>
              <a:buChar char="•"/>
            </a:pPr>
            <a:r>
              <a:rPr lang="en-US" dirty="0" smtClean="0"/>
              <a:t>Title</a:t>
            </a:r>
            <a:r>
              <a:rPr lang="en-US" baseline="0" dirty="0" smtClean="0"/>
              <a:t>: Where</a:t>
            </a:r>
            <a:r>
              <a:rPr lang="en-US" baseline="0" dirty="0"/>
              <a:t>, when, data source</a:t>
            </a:r>
            <a:r>
              <a:rPr lang="en-US" dirty="0"/>
              <a:t> </a:t>
            </a:r>
          </a:p>
          <a:p>
            <a:pPr marL="0" marR="0" lvl="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200" kern="1200" dirty="0">
                <a:solidFill>
                  <a:schemeClr val="tx1"/>
                </a:solidFill>
                <a:latin typeface="+mn-lt"/>
                <a:ea typeface="+mn-ea"/>
                <a:cs typeface="+mn-cs"/>
              </a:rPr>
              <a:t>Written</a:t>
            </a:r>
            <a:r>
              <a:rPr lang="en-US" sz="1200" kern="1200" baseline="0" dirty="0">
                <a:solidFill>
                  <a:schemeClr val="tx1"/>
                </a:solidFill>
                <a:latin typeface="+mn-lt"/>
                <a:ea typeface="+mn-ea"/>
                <a:cs typeface="+mn-cs"/>
              </a:rPr>
              <a:t> interpretation of key findings and limitations</a:t>
            </a:r>
            <a:endParaRPr lang="en-US" dirty="0"/>
          </a:p>
          <a:p>
            <a:pPr lvl="0">
              <a:buFont typeface="Arial" pitchFamily="34" charset="0"/>
              <a:buChar char="•"/>
            </a:pPr>
            <a:r>
              <a:rPr lang="en-US" dirty="0"/>
              <a:t>Discussion of </a:t>
            </a:r>
            <a:r>
              <a:rPr lang="en-US" dirty="0" smtClean="0"/>
              <a:t>completeness</a:t>
            </a:r>
            <a:endParaRPr lang="en-US" dirty="0"/>
          </a:p>
          <a:p>
            <a:pPr lvl="0">
              <a:buFont typeface="Arial" pitchFamily="34" charset="0"/>
              <a:buChar char="•"/>
            </a:pPr>
            <a:r>
              <a:rPr lang="en-US" baseline="0" dirty="0"/>
              <a:t>D</a:t>
            </a:r>
            <a:r>
              <a:rPr lang="en-US" dirty="0"/>
              <a:t>iscussion of changes in classification and how this affects trend analysis; specification of the data source</a:t>
            </a:r>
          </a:p>
          <a:p>
            <a:pPr lvl="0"/>
            <a:endParaRPr lang="en-US" dirty="0" smtClean="0"/>
          </a:p>
          <a:p>
            <a:pPr lvl="0"/>
            <a:r>
              <a:rPr lang="en-US" dirty="0" smtClean="0"/>
              <a:t>A way </a:t>
            </a:r>
            <a:r>
              <a:rPr lang="en-US" dirty="0"/>
              <a:t>to improve: </a:t>
            </a:r>
            <a:r>
              <a:rPr lang="en-US" dirty="0" smtClean="0"/>
              <a:t>The </a:t>
            </a:r>
            <a:r>
              <a:rPr lang="en-US" dirty="0"/>
              <a:t>label for the graph should indicate whether or not data from the major referral centers have been excluded.</a:t>
            </a:r>
          </a:p>
          <a:p>
            <a:endParaRPr lang="en-US" dirty="0"/>
          </a:p>
        </p:txBody>
      </p:sp>
      <p:sp>
        <p:nvSpPr>
          <p:cNvPr id="4" name="Slide Number Placeholder 3"/>
          <p:cNvSpPr>
            <a:spLocks noGrp="1"/>
          </p:cNvSpPr>
          <p:nvPr>
            <p:ph type="sldNum" sz="quarter" idx="10"/>
          </p:nvPr>
        </p:nvSpPr>
        <p:spPr>
          <a:xfrm>
            <a:off x="3001746" y="11239687"/>
            <a:ext cx="2296391" cy="591671"/>
          </a:xfrm>
          <a:prstGeom prst="rect">
            <a:avLst/>
          </a:prstGeom>
        </p:spPr>
        <p:txBody>
          <a:bodyPr/>
          <a:lstStyle/>
          <a:p>
            <a:fld id="{86E3132A-37D6-4F49-8139-C18D6D1D977A}" type="slidenum">
              <a:rPr lang="en-US" smtClean="0"/>
              <a:pPr/>
              <a:t>17</a:t>
            </a:fld>
            <a:endParaRPr lang="en-US"/>
          </a:p>
        </p:txBody>
      </p:sp>
    </p:spTree>
    <p:extLst>
      <p:ext uri="{BB962C8B-B14F-4D97-AF65-F5344CB8AC3E}">
        <p14:creationId xmlns:p14="http://schemas.microsoft.com/office/powerpoint/2010/main" val="9314706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65464" y="4437529"/>
            <a:ext cx="6217920" cy="4526280"/>
          </a:xfrm>
          <a:prstGeom prst="rect">
            <a:avLst/>
          </a:prstGeom>
        </p:spPr>
        <p:txBody>
          <a:bodyPr/>
          <a:lstStyle/>
          <a:p>
            <a:r>
              <a:rPr lang="en-US" dirty="0"/>
              <a:t>Note to facilitator: </a:t>
            </a:r>
            <a:r>
              <a:rPr lang="en-US" dirty="0" smtClean="0"/>
              <a:t>USE THIS</a:t>
            </a:r>
            <a:r>
              <a:rPr lang="en-US" baseline="0" dirty="0" smtClean="0"/>
              <a:t> SLIDE </a:t>
            </a:r>
            <a:r>
              <a:rPr lang="en-US" dirty="0" smtClean="0"/>
              <a:t>ONLY</a:t>
            </a:r>
            <a:r>
              <a:rPr lang="en-US" baseline="0" dirty="0" smtClean="0"/>
              <a:t> IF TEACHING THE </a:t>
            </a:r>
            <a:r>
              <a:rPr lang="en-US" dirty="0" smtClean="0"/>
              <a:t>DHIS 2</a:t>
            </a:r>
            <a:r>
              <a:rPr lang="en-US" baseline="0" dirty="0" smtClean="0"/>
              <a:t> OPTION.</a:t>
            </a:r>
            <a:endParaRPr lang="en-US" baseline="0" dirty="0"/>
          </a:p>
          <a:p>
            <a:endParaRPr lang="en-US" dirty="0"/>
          </a:p>
          <a:p>
            <a:r>
              <a:rPr lang="en-US" dirty="0" smtClean="0"/>
              <a:t>DHIS 2 </a:t>
            </a:r>
            <a:r>
              <a:rPr lang="en-US" dirty="0"/>
              <a:t>has a data visualizer tool that enables users to create charts, tables, and </a:t>
            </a:r>
            <a:r>
              <a:rPr lang="en-US" dirty="0" smtClean="0"/>
              <a:t>maps.</a:t>
            </a:r>
            <a:endParaRPr lang="en-US" baseline="0" dirty="0"/>
          </a:p>
          <a:p>
            <a:r>
              <a:rPr lang="en-US" baseline="0" dirty="0"/>
              <a:t>There are many options for displaying </a:t>
            </a:r>
            <a:r>
              <a:rPr lang="en-US" baseline="0" dirty="0" smtClean="0"/>
              <a:t>data―several options </a:t>
            </a:r>
            <a:r>
              <a:rPr lang="en-US" baseline="0" dirty="0"/>
              <a:t>of charts you can make, pivot tables, and GIS maps.</a:t>
            </a:r>
          </a:p>
          <a:p>
            <a:endParaRPr lang="en-US" baseline="0" dirty="0"/>
          </a:p>
          <a:p>
            <a:r>
              <a:rPr lang="en-US" baseline="0" dirty="0"/>
              <a:t>Once a chart is created, you are able to display it, share it, embed it in an email or on a website, and download it in various formats.</a:t>
            </a:r>
          </a:p>
          <a:p>
            <a:endParaRPr lang="en-US" baseline="0" dirty="0"/>
          </a:p>
          <a:p>
            <a:r>
              <a:rPr lang="en-US" baseline="0" dirty="0" smtClean="0"/>
              <a:t>DHIS 2 </a:t>
            </a:r>
            <a:r>
              <a:rPr lang="en-US" baseline="0" dirty="0"/>
              <a:t>is </a:t>
            </a:r>
            <a:r>
              <a:rPr lang="en-US" baseline="0" dirty="0" smtClean="0"/>
              <a:t>user-friendly</a:t>
            </a:r>
            <a:r>
              <a:rPr lang="en-US" baseline="0" dirty="0"/>
              <a:t>. The </a:t>
            </a:r>
            <a:r>
              <a:rPr lang="en-US" baseline="0" dirty="0" smtClean="0"/>
              <a:t>point-and-click </a:t>
            </a:r>
            <a:r>
              <a:rPr lang="en-US" baseline="0" dirty="0"/>
              <a:t>functionality of </a:t>
            </a:r>
            <a:r>
              <a:rPr lang="en-US" baseline="0" dirty="0" smtClean="0"/>
              <a:t>DHIS 2</a:t>
            </a:r>
            <a:r>
              <a:rPr lang="en-US" baseline="0" dirty="0"/>
              <a:t>, particularly of the data visualizer tool, does most of the work for you. Even users who are uncomfortable or unfamiliar with other forms of data </a:t>
            </a:r>
            <a:r>
              <a:rPr lang="en-US" baseline="0" dirty="0" smtClean="0"/>
              <a:t>visualization </a:t>
            </a:r>
            <a:r>
              <a:rPr lang="en-US" baseline="0" dirty="0"/>
              <a:t>will find the </a:t>
            </a:r>
            <a:r>
              <a:rPr lang="en-US" baseline="0" dirty="0" smtClean="0"/>
              <a:t>DHIS 2 </a:t>
            </a:r>
            <a:r>
              <a:rPr lang="en-US" baseline="0" dirty="0"/>
              <a:t>data visualizer easy to use. </a:t>
            </a:r>
          </a:p>
          <a:p>
            <a:endParaRPr lang="en-US" baseline="0" dirty="0"/>
          </a:p>
          <a:p>
            <a:r>
              <a:rPr lang="en-US" baseline="0" dirty="0"/>
              <a:t>For more information and instructions on how to use the </a:t>
            </a:r>
            <a:r>
              <a:rPr lang="en-US" baseline="0" dirty="0" smtClean="0"/>
              <a:t>tool, </a:t>
            </a:r>
            <a:r>
              <a:rPr lang="en-US" baseline="0" dirty="0"/>
              <a:t>you can </a:t>
            </a:r>
            <a:r>
              <a:rPr lang="en-US" baseline="0" dirty="0" smtClean="0"/>
              <a:t>visit: </a:t>
            </a:r>
            <a:r>
              <a:rPr lang="en-US" baseline="0" dirty="0"/>
              <a:t>https://</a:t>
            </a:r>
            <a:r>
              <a:rPr lang="en-US" baseline="0" dirty="0" smtClean="0"/>
              <a:t>www.dhis2.org/doc/snapshot/en/end-user/html/ch06.html</a:t>
            </a:r>
            <a:endParaRPr lang="en-US" dirty="0"/>
          </a:p>
          <a:p>
            <a:endParaRPr lang="en-US" dirty="0" smtClean="0"/>
          </a:p>
          <a:p>
            <a:r>
              <a:rPr lang="en-US" dirty="0" smtClean="0"/>
              <a:t>There </a:t>
            </a:r>
            <a:r>
              <a:rPr lang="en-US" dirty="0"/>
              <a:t>are many different options for charts you can create. It</a:t>
            </a:r>
            <a:r>
              <a:rPr lang="en-US" baseline="0" dirty="0"/>
              <a:t> is easy to choose your indicators, the type of chart you want, the period </a:t>
            </a:r>
            <a:r>
              <a:rPr lang="en-US" baseline="0" dirty="0" smtClean="0"/>
              <a:t>you </a:t>
            </a:r>
            <a:r>
              <a:rPr lang="en-US" baseline="0" dirty="0"/>
              <a:t>want to display, etc.</a:t>
            </a:r>
            <a:endParaRPr lang="en-US" dirty="0"/>
          </a:p>
          <a:p>
            <a:r>
              <a:rPr lang="en-US" dirty="0" smtClean="0"/>
              <a:t>https</a:t>
            </a:r>
            <a:r>
              <a:rPr lang="en-US" dirty="0"/>
              <a:t>://www.dhis2.org/data-management</a:t>
            </a:r>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fld id="{955E545C-E81D-4FCE-A57B-C00007D112CE}" type="slidenum">
              <a:rPr lang="en-US" smtClean="0"/>
              <a:pPr/>
              <a:t>18</a:t>
            </a:fld>
            <a:endParaRPr lang="en-US"/>
          </a:p>
        </p:txBody>
      </p:sp>
    </p:spTree>
    <p:extLst>
      <p:ext uri="{BB962C8B-B14F-4D97-AF65-F5344CB8AC3E}">
        <p14:creationId xmlns:p14="http://schemas.microsoft.com/office/powerpoint/2010/main" val="1449659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r>
              <a:rPr lang="en-GB" sz="1200" kern="1200" dirty="0">
                <a:solidFill>
                  <a:schemeClr val="tx1"/>
                </a:solidFill>
                <a:effectLst/>
                <a:latin typeface="+mn-lt"/>
                <a:ea typeface="+mn-ea"/>
                <a:cs typeface="+mn-cs"/>
              </a:rPr>
              <a:t>Thematic </a:t>
            </a:r>
            <a:r>
              <a:rPr lang="en-GB" sz="1200" kern="1200" dirty="0" smtClean="0">
                <a:solidFill>
                  <a:schemeClr val="tx1"/>
                </a:solidFill>
                <a:effectLst/>
                <a:latin typeface="+mn-lt"/>
                <a:ea typeface="+mn-ea"/>
                <a:cs typeface="+mn-cs"/>
              </a:rPr>
              <a:t>maps </a:t>
            </a:r>
            <a:r>
              <a:rPr lang="en-GB" sz="1200" kern="1200" dirty="0">
                <a:solidFill>
                  <a:schemeClr val="tx1"/>
                </a:solidFill>
                <a:effectLst/>
                <a:latin typeface="+mn-lt"/>
                <a:ea typeface="+mn-ea"/>
                <a:cs typeface="+mn-cs"/>
              </a:rPr>
              <a:t>give a different color to each geographic region for quick appreciation of regional disparities in a key indicator. Maps can be created with sophisticated GIS software.</a:t>
            </a:r>
            <a:r>
              <a:rPr lang="en-GB" sz="1200" kern="1200" baseline="0" dirty="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Some </a:t>
            </a:r>
            <a:r>
              <a:rPr lang="en-GB" sz="1200" kern="1200" dirty="0">
                <a:solidFill>
                  <a:schemeClr val="tx1"/>
                </a:solidFill>
                <a:effectLst/>
                <a:latin typeface="+mn-lt"/>
                <a:ea typeface="+mn-ea"/>
                <a:cs typeface="+mn-cs"/>
              </a:rPr>
              <a:t>data management software such as </a:t>
            </a:r>
            <a:r>
              <a:rPr lang="en-GB" sz="1200" kern="1200" dirty="0" smtClean="0">
                <a:solidFill>
                  <a:schemeClr val="tx1"/>
                </a:solidFill>
                <a:effectLst/>
                <a:latin typeface="+mn-lt"/>
                <a:ea typeface="+mn-ea"/>
                <a:cs typeface="+mn-cs"/>
              </a:rPr>
              <a:t>DHIS 2 </a:t>
            </a:r>
            <a:r>
              <a:rPr lang="en-GB" sz="1200" kern="1200" dirty="0">
                <a:solidFill>
                  <a:schemeClr val="tx1"/>
                </a:solidFill>
                <a:effectLst/>
                <a:latin typeface="+mn-lt"/>
                <a:ea typeface="+mn-ea"/>
                <a:cs typeface="+mn-cs"/>
              </a:rPr>
              <a:t>has </a:t>
            </a:r>
            <a:r>
              <a:rPr lang="en-GB" sz="1200" kern="1200" dirty="0" smtClean="0">
                <a:solidFill>
                  <a:schemeClr val="tx1"/>
                </a:solidFill>
                <a:effectLst/>
                <a:latin typeface="+mn-lt"/>
                <a:ea typeface="+mn-ea"/>
                <a:cs typeface="+mn-cs"/>
              </a:rPr>
              <a:t>built-in </a:t>
            </a:r>
            <a:r>
              <a:rPr lang="en-GB" sz="1200" kern="1200" dirty="0">
                <a:solidFill>
                  <a:schemeClr val="tx1"/>
                </a:solidFill>
                <a:effectLst/>
                <a:latin typeface="+mn-lt"/>
                <a:ea typeface="+mn-ea"/>
                <a:cs typeface="+mn-cs"/>
              </a:rPr>
              <a:t>mapping capabilities. </a:t>
            </a:r>
            <a:r>
              <a:rPr lang="en-GB" sz="1200" kern="1200" dirty="0" smtClean="0">
                <a:solidFill>
                  <a:schemeClr val="tx1"/>
                </a:solidFill>
                <a:effectLst/>
                <a:latin typeface="+mn-lt"/>
                <a:ea typeface="+mn-ea"/>
                <a:cs typeface="+mn-cs"/>
              </a:rPr>
              <a:t>Alternatively</a:t>
            </a:r>
            <a:r>
              <a:rPr lang="en-GB" sz="1200" kern="1200" dirty="0">
                <a:solidFill>
                  <a:schemeClr val="tx1"/>
                </a:solidFill>
                <a:effectLst/>
                <a:latin typeface="+mn-lt"/>
                <a:ea typeface="+mn-ea"/>
                <a:cs typeface="+mn-cs"/>
              </a:rPr>
              <a:t>, If each row of data in a spreadsheet includes the </a:t>
            </a:r>
            <a:r>
              <a:rPr lang="en-GB" sz="1200" kern="1200" dirty="0" smtClean="0">
                <a:solidFill>
                  <a:schemeClr val="tx1"/>
                </a:solidFill>
                <a:effectLst/>
                <a:latin typeface="+mn-lt"/>
                <a:ea typeface="+mn-ea"/>
                <a:cs typeface="+mn-cs"/>
              </a:rPr>
              <a:t>geographic coordinates </a:t>
            </a:r>
            <a:r>
              <a:rPr lang="en-GB" sz="1200" kern="1200" dirty="0">
                <a:solidFill>
                  <a:schemeClr val="tx1"/>
                </a:solidFill>
                <a:effectLst/>
                <a:latin typeface="+mn-lt"/>
                <a:ea typeface="+mn-ea"/>
                <a:cs typeface="+mn-cs"/>
              </a:rPr>
              <a:t>(latitude and longitude), “fusion tables” can be used to map the data using the Google Maps website.</a:t>
            </a:r>
            <a:endParaRPr lang="en-US" dirty="0"/>
          </a:p>
        </p:txBody>
      </p:sp>
    </p:spTree>
    <p:extLst>
      <p:ext uri="{BB962C8B-B14F-4D97-AF65-F5344CB8AC3E}">
        <p14:creationId xmlns:p14="http://schemas.microsoft.com/office/powerpoint/2010/main" val="2242602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endParaRPr lang="en-US"/>
          </a:p>
        </p:txBody>
      </p:sp>
    </p:spTree>
    <p:extLst>
      <p:ext uri="{BB962C8B-B14F-4D97-AF65-F5344CB8AC3E}">
        <p14:creationId xmlns:p14="http://schemas.microsoft.com/office/powerpoint/2010/main" val="2149575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What is the color of this map?</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 red = lot of work to do!</a:t>
            </a:r>
            <a:endParaRPr lang="en-US" baseline="0" dirty="0"/>
          </a:p>
          <a:p>
            <a:endParaRPr lang="en-US" sz="1200" b="0" i="0" kern="1200" dirty="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DHIS 2’s </a:t>
            </a:r>
            <a:r>
              <a:rPr lang="en-US" sz="1200" b="0" i="0" kern="1200" dirty="0">
                <a:solidFill>
                  <a:schemeClr val="tx1"/>
                </a:solidFill>
                <a:effectLst/>
                <a:latin typeface="+mn-lt"/>
                <a:ea typeface="+mn-ea"/>
                <a:cs typeface="+mn-cs"/>
              </a:rPr>
              <a:t>GIS features are extremely</a:t>
            </a:r>
            <a:r>
              <a:rPr lang="en-US" sz="1200" b="0" i="0" kern="1200" baseline="0" dirty="0">
                <a:solidFill>
                  <a:schemeClr val="tx1"/>
                </a:solidFill>
                <a:effectLst/>
                <a:latin typeface="+mn-lt"/>
                <a:ea typeface="+mn-ea"/>
                <a:cs typeface="+mn-cs"/>
              </a:rPr>
              <a:t> </a:t>
            </a:r>
            <a:r>
              <a:rPr lang="en-US" sz="1200" b="0" i="0" kern="1200" baseline="0" dirty="0" smtClean="0">
                <a:solidFill>
                  <a:schemeClr val="tx1"/>
                </a:solidFill>
                <a:effectLst/>
                <a:latin typeface="+mn-lt"/>
                <a:ea typeface="+mn-ea"/>
                <a:cs typeface="+mn-cs"/>
              </a:rPr>
              <a:t>user-friendly</a:t>
            </a:r>
            <a:r>
              <a:rPr lang="en-US" sz="1200" b="0" i="0" kern="1200" baseline="0" dirty="0">
                <a:solidFill>
                  <a:schemeClr val="tx1"/>
                </a:solidFill>
                <a:effectLst/>
                <a:latin typeface="+mn-lt"/>
                <a:ea typeface="+mn-ea"/>
                <a:cs typeface="+mn-cs"/>
              </a:rPr>
              <a:t>. The GIS functionality enables users to create thematic maps, view facilities based on various classifications, and visualize catchment areas. </a:t>
            </a:r>
            <a:r>
              <a:rPr lang="en-US" dirty="0"/>
              <a:t>You</a:t>
            </a:r>
            <a:r>
              <a:rPr lang="en-US" baseline="0" dirty="0"/>
              <a:t> can also overlay features with Google </a:t>
            </a:r>
            <a:r>
              <a:rPr lang="en-US" baseline="0" dirty="0" smtClean="0"/>
              <a:t>Maps/Google Earth</a:t>
            </a:r>
            <a:r>
              <a:rPr lang="en-US" baseline="0" dirty="0"/>
              <a:t>. </a:t>
            </a:r>
            <a:r>
              <a:rPr lang="en-US" dirty="0"/>
              <a:t/>
            </a:r>
            <a:br>
              <a:rPr lang="en-US" dirty="0"/>
            </a:br>
            <a:endParaRPr lang="en-US" dirty="0"/>
          </a:p>
          <a:p>
            <a:r>
              <a:rPr lang="en-US" dirty="0"/>
              <a:t>Displaying data geographically is becoming </a:t>
            </a:r>
            <a:r>
              <a:rPr lang="en-US" dirty="0" smtClean="0"/>
              <a:t>increasingly important,</a:t>
            </a:r>
            <a:r>
              <a:rPr lang="en-US" baseline="0" dirty="0" smtClean="0"/>
              <a:t> because</a:t>
            </a:r>
            <a:r>
              <a:rPr lang="en-US" dirty="0" smtClean="0"/>
              <a:t> </a:t>
            </a:r>
            <a:r>
              <a:rPr lang="en-US" dirty="0"/>
              <a:t>many programs encourage countries to prioritize and target</a:t>
            </a:r>
            <a:r>
              <a:rPr lang="en-US" baseline="0" dirty="0"/>
              <a:t> based on location. While GIS software can be difficult to use, </a:t>
            </a:r>
            <a:r>
              <a:rPr lang="en-US" baseline="0" dirty="0" smtClean="0"/>
              <a:t>DHIS 2’s </a:t>
            </a:r>
            <a:r>
              <a:rPr lang="en-US" baseline="0" dirty="0"/>
              <a:t>functionality, </a:t>
            </a:r>
            <a:r>
              <a:rPr lang="en-US" baseline="0" dirty="0" smtClean="0"/>
              <a:t>though </a:t>
            </a:r>
            <a:r>
              <a:rPr lang="en-US" baseline="0" dirty="0"/>
              <a:t>not advanced, is easy to use. </a:t>
            </a:r>
          </a:p>
          <a:p>
            <a:endParaRPr lang="en-US" baseline="0" dirty="0"/>
          </a:p>
          <a:p>
            <a:r>
              <a:rPr lang="en-US" dirty="0"/>
              <a:t>https://www.dhis2.org/data-management</a:t>
            </a:r>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fld id="{955E545C-E81D-4FCE-A57B-C00007D112CE}" type="slidenum">
              <a:rPr lang="en-US" smtClean="0"/>
              <a:pPr/>
              <a:t>20</a:t>
            </a:fld>
            <a:endParaRPr lang="en-US"/>
          </a:p>
        </p:txBody>
      </p:sp>
    </p:spTree>
    <p:extLst>
      <p:ext uri="{BB962C8B-B14F-4D97-AF65-F5344CB8AC3E}">
        <p14:creationId xmlns:p14="http://schemas.microsoft.com/office/powerpoint/2010/main" val="4058567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114991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A small set of standard indicators representing a range of health service functions can be selected to provide a comprehensive assessment of the overall performance of a national, </a:t>
            </a:r>
            <a:r>
              <a:rPr lang="en-GB" sz="1200" kern="1200" dirty="0" smtClean="0">
                <a:solidFill>
                  <a:schemeClr val="tx1"/>
                </a:solidFill>
                <a:effectLst/>
                <a:latin typeface="+mn-lt"/>
                <a:ea typeface="+mn-ea"/>
                <a:cs typeface="+mn-cs"/>
              </a:rPr>
              <a:t>regional, </a:t>
            </a:r>
            <a:r>
              <a:rPr lang="en-GB" sz="1200" kern="1200" dirty="0">
                <a:solidFill>
                  <a:schemeClr val="tx1"/>
                </a:solidFill>
                <a:effectLst/>
                <a:latin typeface="+mn-lt"/>
                <a:ea typeface="+mn-ea"/>
                <a:cs typeface="+mn-cs"/>
              </a:rPr>
              <a:t>or district health system. </a:t>
            </a:r>
            <a:r>
              <a:rPr lang="en-GB" sz="1200" kern="1200" dirty="0" smtClean="0">
                <a:solidFill>
                  <a:schemeClr val="tx1"/>
                </a:solidFill>
                <a:effectLst/>
                <a:latin typeface="+mn-lt"/>
                <a:ea typeface="+mn-ea"/>
                <a:cs typeface="+mn-cs"/>
              </a:rPr>
              <a:t>The </a:t>
            </a:r>
            <a:r>
              <a:rPr lang="en-GB" sz="1200" kern="1200" dirty="0">
                <a:solidFill>
                  <a:schemeClr val="tx1"/>
                </a:solidFill>
                <a:effectLst/>
                <a:latin typeface="+mn-lt"/>
                <a:ea typeface="+mn-ea"/>
                <a:cs typeface="+mn-cs"/>
              </a:rPr>
              <a:t>scores from this fixed set of indicators can be combined mathematically (e.g</a:t>
            </a:r>
            <a:r>
              <a:rPr lang="en-GB" sz="1200" kern="1200" dirty="0" smtClean="0">
                <a:solidFill>
                  <a:schemeClr val="tx1"/>
                </a:solidFill>
                <a:effectLst/>
                <a:latin typeface="+mn-lt"/>
                <a:ea typeface="+mn-ea"/>
                <a:cs typeface="+mn-cs"/>
              </a:rPr>
              <a:t>., </a:t>
            </a:r>
            <a:r>
              <a:rPr lang="en-GB" sz="1200" kern="1200" dirty="0">
                <a:solidFill>
                  <a:schemeClr val="tx1"/>
                </a:solidFill>
                <a:effectLst/>
                <a:latin typeface="+mn-lt"/>
                <a:ea typeface="+mn-ea"/>
                <a:cs typeface="+mn-cs"/>
              </a:rPr>
              <a:t>by averaging the coverage achieved with various health services) to calculate an index with which to judge trends from year to year or compare one district or </a:t>
            </a:r>
            <a:r>
              <a:rPr lang="en-GB" sz="1200" kern="1200" dirty="0" smtClean="0">
                <a:solidFill>
                  <a:schemeClr val="tx1"/>
                </a:solidFill>
                <a:effectLst/>
                <a:latin typeface="+mn-lt"/>
                <a:ea typeface="+mn-ea"/>
                <a:cs typeface="+mn-cs"/>
              </a:rPr>
              <a:t>region </a:t>
            </a:r>
            <a:r>
              <a:rPr lang="en-GB" sz="1200" kern="1200" dirty="0">
                <a:solidFill>
                  <a:schemeClr val="tx1"/>
                </a:solidFill>
                <a:effectLst/>
                <a:latin typeface="+mn-lt"/>
                <a:ea typeface="+mn-ea"/>
                <a:cs typeface="+mn-cs"/>
              </a:rPr>
              <a:t>to another. </a:t>
            </a:r>
            <a:r>
              <a:rPr lang="en-GB" sz="1200" kern="1200" dirty="0" smtClean="0">
                <a:solidFill>
                  <a:schemeClr val="tx1"/>
                </a:solidFill>
                <a:effectLst/>
                <a:latin typeface="+mn-lt"/>
                <a:ea typeface="+mn-ea"/>
                <a:cs typeface="+mn-cs"/>
              </a:rPr>
              <a:t>In </a:t>
            </a:r>
            <a:r>
              <a:rPr lang="en-GB" sz="1200" kern="1200" dirty="0">
                <a:solidFill>
                  <a:schemeClr val="tx1"/>
                </a:solidFill>
                <a:effectLst/>
                <a:latin typeface="+mn-lt"/>
                <a:ea typeface="+mn-ea"/>
                <a:cs typeface="+mn-cs"/>
              </a:rPr>
              <a:t>this way, a “league table” can be </a:t>
            </a:r>
            <a:r>
              <a:rPr lang="en-GB" sz="1200" kern="1200" dirty="0" smtClean="0">
                <a:solidFill>
                  <a:schemeClr val="tx1"/>
                </a:solidFill>
                <a:effectLst/>
                <a:latin typeface="+mn-lt"/>
                <a:ea typeface="+mn-ea"/>
                <a:cs typeface="+mn-cs"/>
              </a:rPr>
              <a:t>generated.</a:t>
            </a:r>
            <a:endParaRPr lang="en-US" sz="1200" kern="1200" dirty="0">
              <a:solidFill>
                <a:schemeClr val="tx1"/>
              </a:solidFill>
              <a:effectLst/>
              <a:latin typeface="+mn-lt"/>
              <a:ea typeface="+mn-ea"/>
              <a:cs typeface="+mn-cs"/>
            </a:endParaRPr>
          </a:p>
          <a:p>
            <a:endParaRPr lang="en-US" dirty="0"/>
          </a:p>
        </p:txBody>
      </p:sp>
    </p:spTree>
    <p:extLst>
      <p:ext uri="{BB962C8B-B14F-4D97-AF65-F5344CB8AC3E}">
        <p14:creationId xmlns:p14="http://schemas.microsoft.com/office/powerpoint/2010/main" val="271061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9737405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r>
              <a:rPr lang="en-GB" sz="1200" kern="1200" dirty="0">
                <a:solidFill>
                  <a:schemeClr val="tx1"/>
                </a:solidFill>
                <a:effectLst/>
                <a:latin typeface="+mn-lt"/>
                <a:ea typeface="+mn-ea"/>
                <a:cs typeface="+mn-cs"/>
              </a:rPr>
              <a:t>Many health information systems are “data-rich” but “</a:t>
            </a:r>
            <a:r>
              <a:rPr lang="en-GB" sz="1200" kern="1200" dirty="0" smtClean="0">
                <a:solidFill>
                  <a:schemeClr val="tx1"/>
                </a:solidFill>
                <a:effectLst/>
                <a:latin typeface="+mn-lt"/>
                <a:ea typeface="+mn-ea"/>
                <a:cs typeface="+mn-cs"/>
              </a:rPr>
              <a:t>information-poor.” </a:t>
            </a:r>
            <a:r>
              <a:rPr lang="en-GB" sz="1200" kern="1200" dirty="0">
                <a:solidFill>
                  <a:schemeClr val="tx1"/>
                </a:solidFill>
                <a:effectLst/>
                <a:latin typeface="+mn-lt"/>
                <a:ea typeface="+mn-ea"/>
                <a:cs typeface="+mn-cs"/>
              </a:rPr>
              <a:t>This is a consequence of the belief that data can be used directly for </a:t>
            </a:r>
            <a:r>
              <a:rPr lang="en-GB" sz="1200" kern="1200" dirty="0" smtClean="0">
                <a:solidFill>
                  <a:schemeClr val="tx1"/>
                </a:solidFill>
                <a:effectLst/>
                <a:latin typeface="+mn-lt"/>
                <a:ea typeface="+mn-ea"/>
                <a:cs typeface="+mn-cs"/>
              </a:rPr>
              <a:t>decision making</a:t>
            </a:r>
            <a:r>
              <a:rPr lang="en-GB" sz="1200" kern="1200" dirty="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Raw </a:t>
            </a:r>
            <a:r>
              <a:rPr lang="en-GB" sz="1200" kern="1200" dirty="0">
                <a:solidFill>
                  <a:schemeClr val="tx1"/>
                </a:solidFill>
                <a:effectLst/>
                <a:latin typeface="+mn-lt"/>
                <a:ea typeface="+mn-ea"/>
                <a:cs typeface="+mn-cs"/>
              </a:rPr>
              <a:t>data alone are rarely useful. The point of a health information system is not just to generate high-quality data and hope that </a:t>
            </a:r>
            <a:r>
              <a:rPr lang="en-GB" sz="1200" kern="1200" dirty="0" smtClean="0">
                <a:solidFill>
                  <a:schemeClr val="tx1"/>
                </a:solidFill>
                <a:effectLst/>
                <a:latin typeface="+mn-lt"/>
                <a:ea typeface="+mn-ea"/>
                <a:cs typeface="+mn-cs"/>
              </a:rPr>
              <a:t>they </a:t>
            </a:r>
            <a:r>
              <a:rPr lang="en-GB" sz="1200" kern="1200" dirty="0">
                <a:solidFill>
                  <a:schemeClr val="tx1"/>
                </a:solidFill>
                <a:effectLst/>
                <a:latin typeface="+mn-lt"/>
                <a:ea typeface="+mn-ea"/>
                <a:cs typeface="+mn-cs"/>
              </a:rPr>
              <a:t>will be used, but to convert </a:t>
            </a:r>
            <a:r>
              <a:rPr lang="en-GB" sz="1200" kern="1200" dirty="0" smtClean="0">
                <a:solidFill>
                  <a:schemeClr val="tx1"/>
                </a:solidFill>
                <a:effectLst/>
                <a:latin typeface="+mn-lt"/>
                <a:ea typeface="+mn-ea"/>
                <a:cs typeface="+mn-cs"/>
              </a:rPr>
              <a:t>them </a:t>
            </a:r>
            <a:r>
              <a:rPr lang="en-GB" sz="1200" kern="1200" dirty="0">
                <a:solidFill>
                  <a:schemeClr val="tx1"/>
                </a:solidFill>
                <a:effectLst/>
                <a:latin typeface="+mn-lt"/>
                <a:ea typeface="+mn-ea"/>
                <a:cs typeface="+mn-cs"/>
              </a:rPr>
              <a:t>into credible and compelling evidence that </a:t>
            </a:r>
            <a:r>
              <a:rPr lang="en-GB" sz="1200" kern="1200" dirty="0" smtClean="0">
                <a:solidFill>
                  <a:schemeClr val="tx1"/>
                </a:solidFill>
                <a:effectLst/>
                <a:latin typeface="+mn-lt"/>
                <a:ea typeface="+mn-ea"/>
                <a:cs typeface="+mn-cs"/>
              </a:rPr>
              <a:t>inform </a:t>
            </a:r>
            <a:r>
              <a:rPr lang="en-GB" sz="1200" kern="1200" dirty="0">
                <a:solidFill>
                  <a:schemeClr val="tx1"/>
                </a:solidFill>
                <a:effectLst/>
                <a:latin typeface="+mn-lt"/>
                <a:ea typeface="+mn-ea"/>
                <a:cs typeface="+mn-cs"/>
              </a:rPr>
              <a:t>local health system </a:t>
            </a:r>
            <a:r>
              <a:rPr lang="en-GB" sz="1200" kern="1200" dirty="0" smtClean="0">
                <a:solidFill>
                  <a:schemeClr val="tx1"/>
                </a:solidFill>
                <a:effectLst/>
                <a:latin typeface="+mn-lt"/>
                <a:ea typeface="+mn-ea"/>
                <a:cs typeface="+mn-cs"/>
              </a:rPr>
              <a:t>decision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making</a:t>
            </a:r>
            <a:r>
              <a:rPr lang="en-GB" sz="120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Only after </a:t>
            </a:r>
            <a:r>
              <a:rPr lang="en-GB" sz="1200" b="1" kern="1200" dirty="0">
                <a:solidFill>
                  <a:schemeClr val="tx1"/>
                </a:solidFill>
                <a:effectLst/>
                <a:latin typeface="+mn-lt"/>
                <a:ea typeface="+mn-ea"/>
                <a:cs typeface="+mn-cs"/>
              </a:rPr>
              <a:t>data</a:t>
            </a:r>
            <a:r>
              <a:rPr lang="en-GB" sz="1200" kern="1200" dirty="0">
                <a:solidFill>
                  <a:schemeClr val="tx1"/>
                </a:solidFill>
                <a:effectLst/>
                <a:latin typeface="+mn-lt"/>
                <a:ea typeface="+mn-ea"/>
                <a:cs typeface="+mn-cs"/>
              </a:rPr>
              <a:t> have been compiled, </a:t>
            </a:r>
            <a:r>
              <a:rPr lang="en-GB" sz="1200" kern="1200" dirty="0" smtClean="0">
                <a:solidFill>
                  <a:schemeClr val="tx1"/>
                </a:solidFill>
                <a:effectLst/>
                <a:latin typeface="+mn-lt"/>
                <a:ea typeface="+mn-ea"/>
                <a:cs typeface="+mn-cs"/>
              </a:rPr>
              <a:t>processed, </a:t>
            </a:r>
            <a:r>
              <a:rPr lang="en-GB" sz="1200" kern="1200" dirty="0">
                <a:solidFill>
                  <a:schemeClr val="tx1"/>
                </a:solidFill>
                <a:effectLst/>
                <a:latin typeface="+mn-lt"/>
                <a:ea typeface="+mn-ea"/>
                <a:cs typeface="+mn-cs"/>
              </a:rPr>
              <a:t>and analyzed do they produce </a:t>
            </a:r>
            <a:r>
              <a:rPr lang="en-GB" sz="1200" b="1" kern="1200" dirty="0">
                <a:solidFill>
                  <a:schemeClr val="tx1"/>
                </a:solidFill>
                <a:effectLst/>
                <a:latin typeface="+mn-lt"/>
                <a:ea typeface="+mn-ea"/>
                <a:cs typeface="+mn-cs"/>
              </a:rPr>
              <a:t>information</a:t>
            </a:r>
            <a:r>
              <a:rPr lang="en-GB" sz="1200" kern="1200" dirty="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a:t>
            </a:r>
            <a:r>
              <a:rPr lang="en-GB" sz="1200" kern="1200" dirty="0">
                <a:solidFill>
                  <a:schemeClr val="tx1"/>
                </a:solidFill>
                <a:effectLst/>
                <a:latin typeface="+mn-lt"/>
                <a:ea typeface="+mn-ea"/>
                <a:cs typeface="+mn-cs"/>
              </a:rPr>
              <a:t>can be integrated with other information and interpreted in terms of the issues confronting the health system. </a:t>
            </a:r>
            <a:r>
              <a:rPr lang="en-GB" sz="1200" kern="1200" dirty="0" smtClean="0">
                <a:solidFill>
                  <a:schemeClr val="tx1"/>
                </a:solidFill>
                <a:effectLst/>
                <a:latin typeface="+mn-lt"/>
                <a:ea typeface="+mn-ea"/>
                <a:cs typeface="+mn-cs"/>
              </a:rPr>
              <a:t>Information </a:t>
            </a:r>
            <a:r>
              <a:rPr lang="en-GB" sz="1200" kern="1200" dirty="0">
                <a:solidFill>
                  <a:schemeClr val="tx1"/>
                </a:solidFill>
                <a:effectLst/>
                <a:latin typeface="+mn-lt"/>
                <a:ea typeface="+mn-ea"/>
                <a:cs typeface="+mn-cs"/>
              </a:rPr>
              <a:t>then becomes </a:t>
            </a:r>
            <a:r>
              <a:rPr lang="en-GB" sz="1200" b="1" kern="1200" dirty="0">
                <a:solidFill>
                  <a:schemeClr val="tx1"/>
                </a:solidFill>
                <a:effectLst/>
                <a:latin typeface="+mn-lt"/>
                <a:ea typeface="+mn-ea"/>
                <a:cs typeface="+mn-cs"/>
              </a:rPr>
              <a:t>evidence</a:t>
            </a:r>
            <a:r>
              <a:rPr lang="en-GB" sz="1200" kern="1200" dirty="0">
                <a:solidFill>
                  <a:schemeClr val="tx1"/>
                </a:solidFill>
                <a:effectLst/>
                <a:latin typeface="+mn-lt"/>
                <a:ea typeface="+mn-ea"/>
                <a:cs typeface="+mn-cs"/>
              </a:rPr>
              <a:t> that can be used by </a:t>
            </a:r>
            <a:r>
              <a:rPr lang="en-GB" sz="1200" kern="1200" dirty="0" smtClean="0">
                <a:solidFill>
                  <a:schemeClr val="tx1"/>
                </a:solidFill>
                <a:effectLst/>
                <a:latin typeface="+mn-lt"/>
                <a:ea typeface="+mn-ea"/>
                <a:cs typeface="+mn-cs"/>
              </a:rPr>
              <a:t>decision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makers</a:t>
            </a:r>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Evidence must be effectively communicated to </a:t>
            </a:r>
            <a:r>
              <a:rPr lang="en-GB" sz="1200" kern="1200" dirty="0" smtClean="0">
                <a:solidFill>
                  <a:schemeClr val="tx1"/>
                </a:solidFill>
                <a:effectLst/>
                <a:latin typeface="+mn-lt"/>
                <a:ea typeface="+mn-ea"/>
                <a:cs typeface="+mn-cs"/>
              </a:rPr>
              <a:t>decision</a:t>
            </a:r>
            <a:r>
              <a:rPr lang="en-GB" sz="1200" kern="1200" baseline="0" dirty="0" smtClean="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makers </a:t>
            </a:r>
            <a:r>
              <a:rPr lang="en-GB" sz="1200" kern="1200" dirty="0">
                <a:solidFill>
                  <a:schemeClr val="tx1"/>
                </a:solidFill>
                <a:effectLst/>
                <a:latin typeface="+mn-lt"/>
                <a:ea typeface="+mn-ea"/>
                <a:cs typeface="+mn-cs"/>
              </a:rPr>
              <a:t>in order to shape their understanding of health issues and needs. It must be properly formatted into reports and presentations with </a:t>
            </a:r>
            <a:r>
              <a:rPr lang="en-GB" sz="1200" kern="1200" dirty="0" smtClean="0">
                <a:solidFill>
                  <a:schemeClr val="tx1"/>
                </a:solidFill>
                <a:effectLst/>
                <a:latin typeface="+mn-lt"/>
                <a:ea typeface="+mn-ea"/>
                <a:cs typeface="+mn-cs"/>
              </a:rPr>
              <a:t>user-friendly </a:t>
            </a:r>
            <a:r>
              <a:rPr lang="en-GB" sz="1200" kern="1200" dirty="0">
                <a:solidFill>
                  <a:schemeClr val="tx1"/>
                </a:solidFill>
                <a:effectLst/>
                <a:latin typeface="+mn-lt"/>
                <a:ea typeface="+mn-ea"/>
                <a:cs typeface="+mn-cs"/>
              </a:rPr>
              <a:t>graphs, </a:t>
            </a:r>
            <a:r>
              <a:rPr lang="en-GB" sz="1200" kern="1200" dirty="0" smtClean="0">
                <a:solidFill>
                  <a:schemeClr val="tx1"/>
                </a:solidFill>
                <a:effectLst/>
                <a:latin typeface="+mn-lt"/>
                <a:ea typeface="+mn-ea"/>
                <a:cs typeface="+mn-cs"/>
              </a:rPr>
              <a:t>tables, </a:t>
            </a:r>
            <a:r>
              <a:rPr lang="en-GB" sz="1200" kern="1200" dirty="0">
                <a:solidFill>
                  <a:schemeClr val="tx1"/>
                </a:solidFill>
                <a:effectLst/>
                <a:latin typeface="+mn-lt"/>
                <a:ea typeface="+mn-ea"/>
                <a:cs typeface="+mn-cs"/>
              </a:rPr>
              <a:t>and maps. </a:t>
            </a:r>
            <a:r>
              <a:rPr lang="en-GB" sz="1200" kern="1200" dirty="0" smtClean="0">
                <a:solidFill>
                  <a:schemeClr val="tx1"/>
                </a:solidFill>
                <a:effectLst/>
                <a:latin typeface="+mn-lt"/>
                <a:ea typeface="+mn-ea"/>
                <a:cs typeface="+mn-cs"/>
              </a:rPr>
              <a:t>This </a:t>
            </a:r>
            <a:r>
              <a:rPr lang="en-GB" sz="1200" kern="1200" dirty="0">
                <a:solidFill>
                  <a:schemeClr val="tx1"/>
                </a:solidFill>
                <a:effectLst/>
                <a:latin typeface="+mn-lt"/>
                <a:ea typeface="+mn-ea"/>
                <a:cs typeface="+mn-cs"/>
              </a:rPr>
              <a:t>is the process of transforming evidence into </a:t>
            </a:r>
            <a:r>
              <a:rPr lang="en-GB" sz="1200" b="1" kern="1200" dirty="0">
                <a:solidFill>
                  <a:schemeClr val="tx1"/>
                </a:solidFill>
                <a:effectLst/>
                <a:latin typeface="+mn-lt"/>
                <a:ea typeface="+mn-ea"/>
                <a:cs typeface="+mn-cs"/>
              </a:rPr>
              <a:t>knowledge</a:t>
            </a:r>
            <a:r>
              <a:rPr lang="en-GB" sz="1200" kern="1200" dirty="0">
                <a:solidFill>
                  <a:schemeClr val="tx1"/>
                </a:solidFill>
                <a:effectLst/>
                <a:latin typeface="+mn-lt"/>
                <a:ea typeface="+mn-ea"/>
                <a:cs typeface="+mn-cs"/>
              </a:rPr>
              <a:t>, and once applied can result in </a:t>
            </a:r>
            <a:r>
              <a:rPr lang="en-GB" sz="1200" b="1" kern="1200" dirty="0">
                <a:solidFill>
                  <a:schemeClr val="tx1"/>
                </a:solidFill>
                <a:effectLst/>
                <a:latin typeface="+mn-lt"/>
                <a:ea typeface="+mn-ea"/>
                <a:cs typeface="+mn-cs"/>
              </a:rPr>
              <a:t>decisions</a:t>
            </a:r>
            <a:r>
              <a:rPr lang="en-GB" sz="1200" kern="1200" dirty="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that </a:t>
            </a:r>
            <a:r>
              <a:rPr lang="en-GB" sz="1200" kern="1200" dirty="0">
                <a:solidFill>
                  <a:schemeClr val="tx1"/>
                </a:solidFill>
                <a:effectLst/>
                <a:latin typeface="+mn-lt"/>
                <a:ea typeface="+mn-ea"/>
                <a:cs typeface="+mn-cs"/>
              </a:rPr>
              <a:t>will directly </a:t>
            </a:r>
            <a:r>
              <a:rPr lang="en-GB" sz="1200" b="1" kern="1200" dirty="0">
                <a:solidFill>
                  <a:schemeClr val="tx1"/>
                </a:solidFill>
                <a:effectLst/>
                <a:latin typeface="+mn-lt"/>
                <a:ea typeface="+mn-ea"/>
                <a:cs typeface="+mn-cs"/>
              </a:rPr>
              <a:t>impact </a:t>
            </a:r>
            <a:r>
              <a:rPr lang="en-GB" sz="1200" kern="1200" dirty="0" smtClean="0">
                <a:solidFill>
                  <a:schemeClr val="tx1"/>
                </a:solidFill>
                <a:effectLst/>
                <a:latin typeface="+mn-lt"/>
                <a:ea typeface="+mn-ea"/>
                <a:cs typeface="+mn-cs"/>
              </a:rPr>
              <a:t>health </a:t>
            </a:r>
            <a:r>
              <a:rPr lang="en-GB" sz="1200" kern="1200" dirty="0">
                <a:solidFill>
                  <a:schemeClr val="tx1"/>
                </a:solidFill>
                <a:effectLst/>
                <a:latin typeface="+mn-lt"/>
                <a:ea typeface="+mn-ea"/>
                <a:cs typeface="+mn-cs"/>
              </a:rPr>
              <a:t>and health equity. The impact on health can then be monitored by the health information </a:t>
            </a:r>
            <a:r>
              <a:rPr lang="en-GB" sz="1200" kern="1200" dirty="0" smtClean="0">
                <a:solidFill>
                  <a:schemeClr val="tx1"/>
                </a:solidFill>
                <a:effectLst/>
                <a:latin typeface="+mn-lt"/>
                <a:ea typeface="+mn-ea"/>
                <a:cs typeface="+mn-cs"/>
              </a:rPr>
              <a:t>system, </a:t>
            </a:r>
            <a:r>
              <a:rPr lang="en-GB" sz="1200" kern="1200" dirty="0">
                <a:solidFill>
                  <a:schemeClr val="tx1"/>
                </a:solidFill>
                <a:effectLst/>
                <a:latin typeface="+mn-lt"/>
                <a:ea typeface="+mn-ea"/>
                <a:cs typeface="+mn-cs"/>
              </a:rPr>
              <a:t>by measuring changes in health indicators. </a:t>
            </a:r>
            <a:endParaRPr lang="en-US" dirty="0"/>
          </a:p>
        </p:txBody>
      </p:sp>
    </p:spTree>
    <p:extLst>
      <p:ext uri="{BB962C8B-B14F-4D97-AF65-F5344CB8AC3E}">
        <p14:creationId xmlns:p14="http://schemas.microsoft.com/office/powerpoint/2010/main" val="13472102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endParaRPr lang="en-US" dirty="0"/>
          </a:p>
        </p:txBody>
      </p:sp>
    </p:spTree>
    <p:extLst>
      <p:ext uri="{BB962C8B-B14F-4D97-AF65-F5344CB8AC3E}">
        <p14:creationId xmlns:p14="http://schemas.microsoft.com/office/powerpoint/2010/main" val="32464035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r>
              <a:rPr lang="en-US" dirty="0" smtClean="0"/>
              <a:t>Presentations</a:t>
            </a:r>
            <a:r>
              <a:rPr lang="en-US" baseline="0" dirty="0" smtClean="0"/>
              <a:t> should be brief and contain only highlights of the findings (akin to an “elevator speech”: the main points a person would have time to cover on an elevator ride). </a:t>
            </a:r>
            <a:endParaRPr lang="en-US" dirty="0"/>
          </a:p>
        </p:txBody>
      </p:sp>
    </p:spTree>
    <p:extLst>
      <p:ext uri="{BB962C8B-B14F-4D97-AF65-F5344CB8AC3E}">
        <p14:creationId xmlns:p14="http://schemas.microsoft.com/office/powerpoint/2010/main" val="32464035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a:lstStyle/>
          <a:p>
            <a:r>
              <a:rPr lang="en-US" sz="1200" b="0" i="0" u="none" strike="noStrike" kern="1200" baseline="0" dirty="0" smtClean="0">
                <a:solidFill>
                  <a:schemeClr val="tx1"/>
                </a:solidFill>
                <a:latin typeface="+mn-lt"/>
                <a:ea typeface="+mn-ea"/>
                <a:cs typeface="+mn-cs"/>
              </a:rPr>
              <a:t>Active </a:t>
            </a:r>
            <a:r>
              <a:rPr lang="en-US" sz="1200" b="0" i="0" u="none" strike="noStrike" kern="1200" baseline="0" dirty="0">
                <a:solidFill>
                  <a:schemeClr val="tx1"/>
                </a:solidFill>
                <a:latin typeface="+mn-lt"/>
                <a:ea typeface="+mn-ea"/>
                <a:cs typeface="+mn-cs"/>
              </a:rPr>
              <a:t>engagement with decision makers is key to ensuring that data are put to use.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Active engagement with </a:t>
            </a:r>
            <a:r>
              <a:rPr lang="en-US" sz="1200" b="0" i="0" u="none" strike="noStrike" kern="1200" baseline="0" dirty="0" smtClean="0">
                <a:solidFill>
                  <a:schemeClr val="tx1"/>
                </a:solidFill>
                <a:latin typeface="+mn-lt"/>
                <a:ea typeface="+mn-ea"/>
                <a:cs typeface="+mn-cs"/>
              </a:rPr>
              <a:t>decision makers </a:t>
            </a:r>
            <a:r>
              <a:rPr lang="en-US" sz="1200" b="0" i="0" u="none" strike="noStrike" kern="1200" baseline="0" dirty="0">
                <a:solidFill>
                  <a:schemeClr val="tx1"/>
                </a:solidFill>
                <a:latin typeface="+mn-lt"/>
                <a:ea typeface="+mn-ea"/>
                <a:cs typeface="+mn-cs"/>
              </a:rPr>
              <a:t>means that we: </a:t>
            </a: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Communicate data </a:t>
            </a:r>
            <a:r>
              <a:rPr lang="en-US" sz="1200" b="0" i="0" u="none" strike="noStrike" kern="1200" baseline="0" dirty="0">
                <a:solidFill>
                  <a:schemeClr val="tx1"/>
                </a:solidFill>
                <a:latin typeface="+mn-lt"/>
                <a:ea typeface="+mn-ea"/>
                <a:cs typeface="+mn-cs"/>
              </a:rPr>
              <a:t>by sharing or exchanging information and ideas through a variety of channels, from printed documents to face-to-face </a:t>
            </a:r>
            <a:r>
              <a:rPr lang="en-US" sz="1200" b="0" i="0" u="none" strike="noStrike" kern="1200" baseline="0" dirty="0" smtClean="0">
                <a:solidFill>
                  <a:schemeClr val="tx1"/>
                </a:solidFill>
                <a:latin typeface="+mn-lt"/>
                <a:ea typeface="+mn-ea"/>
                <a:cs typeface="+mn-cs"/>
              </a:rPr>
              <a:t>conversations.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Influence </a:t>
            </a:r>
            <a:r>
              <a:rPr lang="en-US" sz="1200" b="0" i="0" u="none" strike="noStrike" kern="1200" baseline="0" dirty="0">
                <a:solidFill>
                  <a:schemeClr val="tx1"/>
                </a:solidFill>
                <a:latin typeface="+mn-lt"/>
                <a:ea typeface="+mn-ea"/>
                <a:cs typeface="+mn-cs"/>
              </a:rPr>
              <a:t>decision making through our communication and interaction with decision makers by providing quality data and facilitating discussions about the data that affect an individual or organizational </a:t>
            </a:r>
            <a:r>
              <a:rPr lang="en-US" sz="1200" b="0" i="0" u="none" strike="noStrike" kern="1200" baseline="0" dirty="0" smtClean="0">
                <a:solidFill>
                  <a:schemeClr val="tx1"/>
                </a:solidFill>
                <a:latin typeface="+mn-lt"/>
                <a:ea typeface="+mn-ea"/>
                <a:cs typeface="+mn-cs"/>
              </a:rPr>
              <a:t>decision making process. </a:t>
            </a:r>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Advocate </a:t>
            </a:r>
            <a:r>
              <a:rPr lang="en-US" sz="1200" b="1" i="0" u="none" strike="noStrike" kern="1200" baseline="0" dirty="0" smtClean="0">
                <a:solidFill>
                  <a:schemeClr val="tx1"/>
                </a:solidFill>
                <a:latin typeface="+mn-lt"/>
                <a:ea typeface="+mn-ea"/>
                <a:cs typeface="+mn-cs"/>
              </a:rPr>
              <a:t>change </a:t>
            </a:r>
            <a:r>
              <a:rPr lang="en-US" sz="1200" b="0" i="0" u="none" strike="noStrike" kern="1200" baseline="0" dirty="0">
                <a:solidFill>
                  <a:schemeClr val="tx1"/>
                </a:solidFill>
                <a:latin typeface="+mn-lt"/>
                <a:ea typeface="+mn-ea"/>
                <a:cs typeface="+mn-cs"/>
              </a:rPr>
              <a:t>through a planned and deliberate process that uses evidence to promote the implementation of a specific recommendation or set of </a:t>
            </a:r>
            <a:r>
              <a:rPr lang="en-US" sz="1200" b="0" i="0" u="none" strike="noStrike" kern="1200" baseline="0" dirty="0" smtClean="0">
                <a:solidFill>
                  <a:schemeClr val="tx1"/>
                </a:solidFill>
                <a:latin typeface="+mn-lt"/>
                <a:ea typeface="+mn-ea"/>
                <a:cs typeface="+mn-cs"/>
              </a:rPr>
              <a:t>recommendations. </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fld id="{5213CF6F-2E44-4D7D-BE1F-A235274A493A}" type="slidenum">
              <a:rPr lang="en-US" smtClean="0"/>
              <a:pPr/>
              <a:t>27</a:t>
            </a:fld>
            <a:endParaRPr lang="en-US"/>
          </a:p>
        </p:txBody>
      </p:sp>
    </p:spTree>
    <p:extLst>
      <p:ext uri="{BB962C8B-B14F-4D97-AF65-F5344CB8AC3E}">
        <p14:creationId xmlns:p14="http://schemas.microsoft.com/office/powerpoint/2010/main" val="12783048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endParaRPr lang="en-US"/>
          </a:p>
        </p:txBody>
      </p:sp>
    </p:spTree>
    <p:extLst>
      <p:ext uri="{BB962C8B-B14F-4D97-AF65-F5344CB8AC3E}">
        <p14:creationId xmlns:p14="http://schemas.microsoft.com/office/powerpoint/2010/main" val="34088316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a:lstStyle/>
          <a:p>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fld id="{5213CF6F-2E44-4D7D-BE1F-A235274A493A}" type="slidenum">
              <a:rPr lang="en-US" smtClean="0"/>
              <a:pPr/>
              <a:t>29</a:t>
            </a:fld>
            <a:endParaRPr lang="en-US"/>
          </a:p>
        </p:txBody>
      </p:sp>
    </p:spTree>
    <p:extLst>
      <p:ext uri="{BB962C8B-B14F-4D97-AF65-F5344CB8AC3E}">
        <p14:creationId xmlns:p14="http://schemas.microsoft.com/office/powerpoint/2010/main" val="7519214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r>
              <a:rPr lang="en-GB" kern="1200" dirty="0">
                <a:solidFill>
                  <a:schemeClr val="tx1"/>
                </a:solidFill>
                <a:effectLst/>
              </a:rPr>
              <a:t>Many health information systems are “data-rich” but “</a:t>
            </a:r>
            <a:r>
              <a:rPr lang="en-GB" kern="1200" dirty="0" smtClean="0">
                <a:solidFill>
                  <a:schemeClr val="tx1"/>
                </a:solidFill>
                <a:effectLst/>
              </a:rPr>
              <a:t>information-poor.” </a:t>
            </a:r>
            <a:r>
              <a:rPr lang="en-GB" kern="1200" dirty="0">
                <a:solidFill>
                  <a:schemeClr val="tx1"/>
                </a:solidFill>
                <a:effectLst/>
              </a:rPr>
              <a:t>This is a consequence of the belief that data can be used directly for </a:t>
            </a:r>
            <a:r>
              <a:rPr lang="en-GB" kern="1200" dirty="0" smtClean="0">
                <a:solidFill>
                  <a:schemeClr val="tx1"/>
                </a:solidFill>
                <a:effectLst/>
              </a:rPr>
              <a:t>decision making</a:t>
            </a:r>
            <a:r>
              <a:rPr lang="en-GB" kern="1200" dirty="0">
                <a:solidFill>
                  <a:schemeClr val="tx1"/>
                </a:solidFill>
                <a:effectLst/>
              </a:rPr>
              <a:t>. </a:t>
            </a:r>
            <a:r>
              <a:rPr lang="en-GB" kern="1200" dirty="0" smtClean="0">
                <a:solidFill>
                  <a:schemeClr val="tx1"/>
                </a:solidFill>
                <a:effectLst/>
              </a:rPr>
              <a:t>Raw </a:t>
            </a:r>
            <a:r>
              <a:rPr lang="en-GB" kern="1200" dirty="0">
                <a:solidFill>
                  <a:schemeClr val="tx1"/>
                </a:solidFill>
                <a:effectLst/>
              </a:rPr>
              <a:t>data alone are rarely useful. The point of a health information system is not just to generate high-quality data and hope that </a:t>
            </a:r>
            <a:r>
              <a:rPr lang="en-GB" kern="1200" dirty="0" smtClean="0">
                <a:solidFill>
                  <a:schemeClr val="tx1"/>
                </a:solidFill>
                <a:effectLst/>
              </a:rPr>
              <a:t>they </a:t>
            </a:r>
            <a:r>
              <a:rPr lang="en-GB" kern="1200" dirty="0">
                <a:solidFill>
                  <a:schemeClr val="tx1"/>
                </a:solidFill>
                <a:effectLst/>
              </a:rPr>
              <a:t>will be used, but to convert </a:t>
            </a:r>
            <a:r>
              <a:rPr lang="en-GB" kern="1200" dirty="0" smtClean="0">
                <a:solidFill>
                  <a:schemeClr val="tx1"/>
                </a:solidFill>
                <a:effectLst/>
              </a:rPr>
              <a:t>them </a:t>
            </a:r>
            <a:r>
              <a:rPr lang="en-GB" kern="1200" dirty="0">
                <a:solidFill>
                  <a:schemeClr val="tx1"/>
                </a:solidFill>
                <a:effectLst/>
              </a:rPr>
              <a:t>into credible and compelling evidence that informs local health system </a:t>
            </a:r>
            <a:r>
              <a:rPr lang="en-GB" kern="1200" dirty="0" smtClean="0">
                <a:solidFill>
                  <a:schemeClr val="tx1"/>
                </a:solidFill>
                <a:effectLst/>
              </a:rPr>
              <a:t>decision making</a:t>
            </a:r>
            <a:r>
              <a:rPr lang="en-GB" kern="1200" dirty="0">
                <a:solidFill>
                  <a:schemeClr val="tx1"/>
                </a:solidFill>
                <a:effectLst/>
              </a:rPr>
              <a:t>.</a:t>
            </a:r>
            <a:endParaRPr lang="en-US" kern="1200" dirty="0">
              <a:solidFill>
                <a:schemeClr val="tx1"/>
              </a:solidFill>
              <a:effectLst/>
            </a:endParaRPr>
          </a:p>
          <a:p>
            <a:r>
              <a:rPr lang="en-GB" kern="1200" dirty="0">
                <a:solidFill>
                  <a:schemeClr val="tx1"/>
                </a:solidFill>
                <a:effectLst/>
              </a:rPr>
              <a:t> </a:t>
            </a:r>
            <a:endParaRPr lang="en-US" kern="1200" dirty="0">
              <a:solidFill>
                <a:schemeClr val="tx1"/>
              </a:solidFill>
              <a:effectLst/>
            </a:endParaRPr>
          </a:p>
          <a:p>
            <a:r>
              <a:rPr lang="en-GB" kern="1200" dirty="0">
                <a:solidFill>
                  <a:schemeClr val="tx1"/>
                </a:solidFill>
                <a:effectLst/>
              </a:rPr>
              <a:t>Only after </a:t>
            </a:r>
            <a:r>
              <a:rPr lang="en-GB" b="1" kern="1200" dirty="0">
                <a:solidFill>
                  <a:schemeClr val="tx1"/>
                </a:solidFill>
                <a:effectLst/>
              </a:rPr>
              <a:t>data</a:t>
            </a:r>
            <a:r>
              <a:rPr lang="en-GB" kern="1200" dirty="0">
                <a:solidFill>
                  <a:schemeClr val="tx1"/>
                </a:solidFill>
                <a:effectLst/>
              </a:rPr>
              <a:t> have been compiled, </a:t>
            </a:r>
            <a:r>
              <a:rPr lang="en-GB" kern="1200" dirty="0" smtClean="0">
                <a:solidFill>
                  <a:schemeClr val="tx1"/>
                </a:solidFill>
                <a:effectLst/>
              </a:rPr>
              <a:t>processed, </a:t>
            </a:r>
            <a:r>
              <a:rPr lang="en-GB" kern="1200" dirty="0">
                <a:solidFill>
                  <a:schemeClr val="tx1"/>
                </a:solidFill>
                <a:effectLst/>
              </a:rPr>
              <a:t>and analyzed do they produce </a:t>
            </a:r>
            <a:r>
              <a:rPr lang="en-GB" b="1" kern="1200" dirty="0">
                <a:solidFill>
                  <a:schemeClr val="tx1"/>
                </a:solidFill>
                <a:effectLst/>
              </a:rPr>
              <a:t>information</a:t>
            </a:r>
            <a:r>
              <a:rPr lang="en-GB" kern="1200" dirty="0">
                <a:solidFill>
                  <a:schemeClr val="tx1"/>
                </a:solidFill>
                <a:effectLst/>
              </a:rPr>
              <a:t> </a:t>
            </a:r>
            <a:r>
              <a:rPr lang="en-GB" kern="1200" dirty="0" smtClean="0">
                <a:solidFill>
                  <a:schemeClr val="tx1"/>
                </a:solidFill>
                <a:effectLst/>
              </a:rPr>
              <a:t>that </a:t>
            </a:r>
            <a:r>
              <a:rPr lang="en-GB" kern="1200" dirty="0">
                <a:solidFill>
                  <a:schemeClr val="tx1"/>
                </a:solidFill>
                <a:effectLst/>
              </a:rPr>
              <a:t>can be integrated with other information and interpreted in terms of the issues confronting the health system. </a:t>
            </a:r>
            <a:r>
              <a:rPr lang="en-GB" kern="1200" dirty="0" smtClean="0">
                <a:solidFill>
                  <a:schemeClr val="tx1"/>
                </a:solidFill>
                <a:effectLst/>
              </a:rPr>
              <a:t>Information </a:t>
            </a:r>
            <a:r>
              <a:rPr lang="en-GB" kern="1200" dirty="0">
                <a:solidFill>
                  <a:schemeClr val="tx1"/>
                </a:solidFill>
                <a:effectLst/>
              </a:rPr>
              <a:t>then becomes </a:t>
            </a:r>
            <a:r>
              <a:rPr lang="en-GB" b="1" kern="1200" dirty="0">
                <a:solidFill>
                  <a:schemeClr val="tx1"/>
                </a:solidFill>
                <a:effectLst/>
              </a:rPr>
              <a:t>evidence</a:t>
            </a:r>
            <a:r>
              <a:rPr lang="en-GB" kern="1200" dirty="0">
                <a:solidFill>
                  <a:schemeClr val="tx1"/>
                </a:solidFill>
                <a:effectLst/>
              </a:rPr>
              <a:t> that can be used by </a:t>
            </a:r>
            <a:r>
              <a:rPr lang="en-GB" kern="1200" dirty="0" smtClean="0">
                <a:solidFill>
                  <a:schemeClr val="tx1"/>
                </a:solidFill>
                <a:effectLst/>
              </a:rPr>
              <a:t>decision makers</a:t>
            </a:r>
            <a:r>
              <a:rPr lang="en-GB" kern="1200" dirty="0">
                <a:solidFill>
                  <a:schemeClr val="tx1"/>
                </a:solidFill>
                <a:effectLst/>
              </a:rPr>
              <a:t>. </a:t>
            </a:r>
            <a:endParaRPr lang="en-US" kern="1200" dirty="0">
              <a:solidFill>
                <a:schemeClr val="tx1"/>
              </a:solidFill>
              <a:effectLst/>
            </a:endParaRPr>
          </a:p>
          <a:p>
            <a:r>
              <a:rPr lang="en-GB" kern="1200" dirty="0">
                <a:solidFill>
                  <a:schemeClr val="tx1"/>
                </a:solidFill>
                <a:effectLst/>
              </a:rPr>
              <a:t> </a:t>
            </a:r>
            <a:endParaRPr lang="en-US" kern="1200" dirty="0">
              <a:solidFill>
                <a:schemeClr val="tx1"/>
              </a:solidFill>
              <a:effectLst/>
            </a:endParaRPr>
          </a:p>
          <a:p>
            <a:r>
              <a:rPr lang="en-GB" kern="1200" dirty="0">
                <a:solidFill>
                  <a:schemeClr val="tx1"/>
                </a:solidFill>
                <a:effectLst/>
              </a:rPr>
              <a:t>Evidence must be effectively communicated to </a:t>
            </a:r>
            <a:r>
              <a:rPr lang="en-GB" kern="1200" dirty="0" smtClean="0">
                <a:solidFill>
                  <a:schemeClr val="tx1"/>
                </a:solidFill>
                <a:effectLst/>
              </a:rPr>
              <a:t>decision makers </a:t>
            </a:r>
            <a:r>
              <a:rPr lang="en-GB" kern="1200" dirty="0">
                <a:solidFill>
                  <a:schemeClr val="tx1"/>
                </a:solidFill>
                <a:effectLst/>
              </a:rPr>
              <a:t>in order to shape their understanding of health issues and needs. It must be properly formatted </a:t>
            </a:r>
            <a:r>
              <a:rPr lang="en-GB" kern="1200" dirty="0" smtClean="0">
                <a:solidFill>
                  <a:schemeClr val="tx1"/>
                </a:solidFill>
                <a:effectLst/>
              </a:rPr>
              <a:t>in </a:t>
            </a:r>
            <a:r>
              <a:rPr lang="en-GB" kern="1200" dirty="0">
                <a:solidFill>
                  <a:schemeClr val="tx1"/>
                </a:solidFill>
                <a:effectLst/>
              </a:rPr>
              <a:t>reports and presentations with </a:t>
            </a:r>
            <a:r>
              <a:rPr lang="en-GB" kern="1200" dirty="0" smtClean="0">
                <a:solidFill>
                  <a:schemeClr val="tx1"/>
                </a:solidFill>
                <a:effectLst/>
              </a:rPr>
              <a:t>user-friendly graphics</a:t>
            </a:r>
            <a:r>
              <a:rPr lang="en-GB" kern="1200" dirty="0">
                <a:solidFill>
                  <a:schemeClr val="tx1"/>
                </a:solidFill>
                <a:effectLst/>
              </a:rPr>
              <a:t>, </a:t>
            </a:r>
            <a:r>
              <a:rPr lang="en-GB" kern="1200" dirty="0" smtClean="0">
                <a:solidFill>
                  <a:schemeClr val="tx1"/>
                </a:solidFill>
                <a:effectLst/>
              </a:rPr>
              <a:t>tables, </a:t>
            </a:r>
            <a:r>
              <a:rPr lang="en-GB" kern="1200" dirty="0">
                <a:solidFill>
                  <a:schemeClr val="tx1"/>
                </a:solidFill>
                <a:effectLst/>
              </a:rPr>
              <a:t>and maps. </a:t>
            </a:r>
            <a:r>
              <a:rPr lang="en-GB" kern="1200" dirty="0" smtClean="0">
                <a:solidFill>
                  <a:schemeClr val="tx1"/>
                </a:solidFill>
                <a:effectLst/>
              </a:rPr>
              <a:t>This </a:t>
            </a:r>
            <a:r>
              <a:rPr lang="en-GB" kern="1200" dirty="0">
                <a:solidFill>
                  <a:schemeClr val="tx1"/>
                </a:solidFill>
                <a:effectLst/>
              </a:rPr>
              <a:t>is the process of transforming evidence into </a:t>
            </a:r>
            <a:r>
              <a:rPr lang="en-GB" b="1" kern="1200" dirty="0">
                <a:solidFill>
                  <a:schemeClr val="tx1"/>
                </a:solidFill>
                <a:effectLst/>
              </a:rPr>
              <a:t>knowledge</a:t>
            </a:r>
            <a:r>
              <a:rPr lang="en-GB" kern="1200" dirty="0">
                <a:solidFill>
                  <a:schemeClr val="tx1"/>
                </a:solidFill>
                <a:effectLst/>
              </a:rPr>
              <a:t>, and once applied can result in </a:t>
            </a:r>
            <a:r>
              <a:rPr lang="en-GB" b="1" kern="1200" dirty="0">
                <a:solidFill>
                  <a:schemeClr val="tx1"/>
                </a:solidFill>
                <a:effectLst/>
              </a:rPr>
              <a:t>decisions</a:t>
            </a:r>
            <a:r>
              <a:rPr lang="en-GB" kern="1200" dirty="0">
                <a:solidFill>
                  <a:schemeClr val="tx1"/>
                </a:solidFill>
                <a:effectLst/>
              </a:rPr>
              <a:t> </a:t>
            </a:r>
            <a:r>
              <a:rPr lang="en-GB" kern="1200" dirty="0" smtClean="0">
                <a:solidFill>
                  <a:schemeClr val="tx1"/>
                </a:solidFill>
                <a:effectLst/>
              </a:rPr>
              <a:t>that </a:t>
            </a:r>
            <a:r>
              <a:rPr lang="en-GB" kern="1200" dirty="0">
                <a:solidFill>
                  <a:schemeClr val="tx1"/>
                </a:solidFill>
                <a:effectLst/>
              </a:rPr>
              <a:t>will directly </a:t>
            </a:r>
            <a:r>
              <a:rPr lang="en-GB" b="1" kern="1200" dirty="0">
                <a:solidFill>
                  <a:schemeClr val="tx1"/>
                </a:solidFill>
                <a:effectLst/>
              </a:rPr>
              <a:t>impact </a:t>
            </a:r>
            <a:r>
              <a:rPr lang="en-GB" kern="1200" dirty="0" smtClean="0">
                <a:solidFill>
                  <a:schemeClr val="tx1"/>
                </a:solidFill>
                <a:effectLst/>
              </a:rPr>
              <a:t>health </a:t>
            </a:r>
            <a:r>
              <a:rPr lang="en-GB" kern="1200" dirty="0">
                <a:solidFill>
                  <a:schemeClr val="tx1"/>
                </a:solidFill>
                <a:effectLst/>
              </a:rPr>
              <a:t>and health equity. The impact on health can then be monitored by the health information </a:t>
            </a:r>
            <a:r>
              <a:rPr lang="en-GB" kern="1200" dirty="0" smtClean="0">
                <a:solidFill>
                  <a:schemeClr val="tx1"/>
                </a:solidFill>
                <a:effectLst/>
              </a:rPr>
              <a:t>system, </a:t>
            </a:r>
            <a:r>
              <a:rPr lang="en-GB" kern="1200" dirty="0">
                <a:solidFill>
                  <a:schemeClr val="tx1"/>
                </a:solidFill>
                <a:effectLst/>
              </a:rPr>
              <a:t>by measuring changes in health indicators. </a:t>
            </a:r>
            <a:endParaRPr lang="en-US" dirty="0"/>
          </a:p>
        </p:txBody>
      </p:sp>
    </p:spTree>
    <p:extLst>
      <p:ext uri="{BB962C8B-B14F-4D97-AF65-F5344CB8AC3E}">
        <p14:creationId xmlns:p14="http://schemas.microsoft.com/office/powerpoint/2010/main" val="1347210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a:lstStyle/>
          <a:p>
            <a:r>
              <a:rPr lang="en-US" dirty="0"/>
              <a:t>Key questions to </a:t>
            </a:r>
            <a:r>
              <a:rPr lang="en-US" dirty="0" smtClean="0"/>
              <a:t>consider:</a:t>
            </a:r>
            <a:endParaRPr lang="en-US" dirty="0"/>
          </a:p>
          <a:p>
            <a:pPr lvl="1"/>
            <a:r>
              <a:rPr lang="en-US" dirty="0"/>
              <a:t>Who can take action?</a:t>
            </a:r>
          </a:p>
          <a:p>
            <a:pPr lvl="1"/>
            <a:r>
              <a:rPr lang="en-US" dirty="0"/>
              <a:t>Who has influence and resources?</a:t>
            </a:r>
          </a:p>
          <a:p>
            <a:pPr lvl="1"/>
            <a:r>
              <a:rPr lang="en-US" dirty="0"/>
              <a:t>Who can affect the outcome?</a:t>
            </a:r>
          </a:p>
          <a:p>
            <a:pPr lvl="1"/>
            <a:r>
              <a:rPr lang="en-US" dirty="0"/>
              <a:t>Who will oppose the action?</a:t>
            </a:r>
          </a:p>
          <a:p>
            <a:endParaRPr lang="en-US" dirty="0"/>
          </a:p>
          <a:p>
            <a:r>
              <a:rPr lang="en-US" dirty="0"/>
              <a:t>Messages should be tailored to the </a:t>
            </a:r>
            <a:r>
              <a:rPr lang="en-US" dirty="0" smtClean="0"/>
              <a:t>people you </a:t>
            </a:r>
            <a:r>
              <a:rPr lang="en-US" dirty="0"/>
              <a:t>are communicating </a:t>
            </a:r>
            <a:r>
              <a:rPr lang="en-US" dirty="0" smtClean="0"/>
              <a:t>with and hoping </a:t>
            </a:r>
            <a:r>
              <a:rPr lang="en-US" dirty="0"/>
              <a:t>to </a:t>
            </a:r>
            <a:r>
              <a:rPr lang="en-US" dirty="0" smtClean="0"/>
              <a:t>influence. Consider these people’s knowledge </a:t>
            </a:r>
            <a:r>
              <a:rPr lang="en-US" dirty="0"/>
              <a:t>of </a:t>
            </a:r>
            <a:r>
              <a:rPr lang="en-US" dirty="0" smtClean="0"/>
              <a:t>the subject, </a:t>
            </a:r>
            <a:r>
              <a:rPr lang="en-US" dirty="0"/>
              <a:t>data </a:t>
            </a:r>
            <a:r>
              <a:rPr lang="en-US" dirty="0" smtClean="0"/>
              <a:t>literacy, and </a:t>
            </a:r>
            <a:r>
              <a:rPr lang="en-US" dirty="0"/>
              <a:t>time </a:t>
            </a:r>
            <a:r>
              <a:rPr lang="en-US" dirty="0" smtClean="0"/>
              <a:t>available to receive the message.</a:t>
            </a:r>
            <a:endParaRPr lang="en-US" dirty="0"/>
          </a:p>
          <a:p>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fld id="{5213CF6F-2E44-4D7D-BE1F-A235274A493A}" type="slidenum">
              <a:rPr lang="en-US" smtClean="0"/>
              <a:pPr/>
              <a:t>30</a:t>
            </a:fld>
            <a:endParaRPr lang="en-US"/>
          </a:p>
        </p:txBody>
      </p:sp>
    </p:spTree>
    <p:extLst>
      <p:ext uri="{BB962C8B-B14F-4D97-AF65-F5344CB8AC3E}">
        <p14:creationId xmlns:p14="http://schemas.microsoft.com/office/powerpoint/2010/main" val="2620465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Your message(s) are based on your objective and your </a:t>
            </a:r>
            <a:r>
              <a:rPr lang="en-US" dirty="0" smtClean="0"/>
              <a:t>audience.</a:t>
            </a:r>
            <a:endParaRPr lang="en-US" dirty="0"/>
          </a:p>
          <a:p>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fld id="{5213CF6F-2E44-4D7D-BE1F-A235274A493A}" type="slidenum">
              <a:rPr lang="en-US" smtClean="0"/>
              <a:pPr/>
              <a:t>31</a:t>
            </a:fld>
            <a:endParaRPr lang="en-US"/>
          </a:p>
        </p:txBody>
      </p:sp>
    </p:spTree>
    <p:extLst>
      <p:ext uri="{BB962C8B-B14F-4D97-AF65-F5344CB8AC3E}">
        <p14:creationId xmlns:p14="http://schemas.microsoft.com/office/powerpoint/2010/main" val="23347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a:lstStyle/>
          <a:p>
            <a:r>
              <a:rPr lang="en-US" sz="1200" b="0" i="0" u="none" strike="noStrike" kern="1200" baseline="0" dirty="0">
                <a:solidFill>
                  <a:schemeClr val="tx1"/>
                </a:solidFill>
                <a:latin typeface="+mn-lt"/>
                <a:ea typeface="+mn-ea"/>
                <a:cs typeface="+mn-cs"/>
              </a:rPr>
              <a:t>Try to integrate a range of communication messages and channels over time. Always be prepared to provide additional resources for information seekers. Prioritize the communication channel with the widest reach if your target audience is a group. If your target audience is an individual, prioritize the communication channel that is most likely to get a response. Decide when you want the intended audience to receive the message. </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Keep in mind that the various communication channels and media outlets </a:t>
            </a:r>
            <a:r>
              <a:rPr lang="en-US" sz="1200" b="1" i="0" u="none" strike="noStrike" kern="1200" baseline="0" dirty="0">
                <a:solidFill>
                  <a:schemeClr val="tx1"/>
                </a:solidFill>
                <a:latin typeface="+mn-lt"/>
                <a:ea typeface="+mn-ea"/>
                <a:cs typeface="+mn-cs"/>
              </a:rPr>
              <a:t>are tools to support </a:t>
            </a:r>
            <a:r>
              <a:rPr lang="en-US" sz="1200" b="0" i="0" u="none" strike="noStrike" kern="1200" baseline="0" dirty="0">
                <a:solidFill>
                  <a:schemeClr val="tx1"/>
                </a:solidFill>
                <a:latin typeface="+mn-lt"/>
                <a:ea typeface="+mn-ea"/>
                <a:cs typeface="+mn-cs"/>
              </a:rPr>
              <a:t>your communication strategy; they are NOT a communication strategy in </a:t>
            </a:r>
            <a:r>
              <a:rPr lang="en-US" sz="1200" b="0" i="0" u="none" strike="noStrike" kern="1200" baseline="0" dirty="0" smtClean="0">
                <a:solidFill>
                  <a:schemeClr val="tx1"/>
                </a:solidFill>
                <a:latin typeface="+mn-lt"/>
                <a:ea typeface="+mn-ea"/>
                <a:cs typeface="+mn-cs"/>
              </a:rPr>
              <a:t>themselves. </a:t>
            </a:r>
            <a:endParaRPr lang="en-US" sz="1200" b="0" i="0" u="none" strike="noStrike" kern="1200" baseline="0" dirty="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fld id="{5213CF6F-2E44-4D7D-BE1F-A235274A493A}" type="slidenum">
              <a:rPr lang="en-US" smtClean="0"/>
              <a:pPr/>
              <a:t>32</a:t>
            </a:fld>
            <a:endParaRPr lang="en-US"/>
          </a:p>
        </p:txBody>
      </p:sp>
    </p:spTree>
    <p:extLst>
      <p:ext uri="{BB962C8B-B14F-4D97-AF65-F5344CB8AC3E}">
        <p14:creationId xmlns:p14="http://schemas.microsoft.com/office/powerpoint/2010/main" val="1402003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p:spPr>
      </p:sp>
      <p:sp>
        <p:nvSpPr>
          <p:cNvPr id="3" name="Notes Placeholder 2"/>
          <p:cNvSpPr>
            <a:spLocks noGrp="1"/>
          </p:cNvSpPr>
          <p:nvPr>
            <p:ph type="body" idx="1"/>
          </p:nvPr>
        </p:nvSpPr>
        <p:spPr>
          <a:xfrm>
            <a:off x="777240" y="4777740"/>
            <a:ext cx="6217920" cy="4526280"/>
          </a:xfrm>
          <a:prstGeom prst="rect">
            <a:avLst/>
          </a:prstGeom>
        </p:spPr>
        <p:txBody>
          <a:bodyPr/>
          <a:lstStyle/>
          <a:p>
            <a:r>
              <a:rPr lang="en-US" dirty="0" smtClean="0"/>
              <a:t>In your group, work on how you would present this message to a policymaker/donor/community leader in one minute. You can add or modify elements in this message that will make it more effective (i.e.,</a:t>
            </a:r>
            <a:r>
              <a:rPr lang="en-US" baseline="0" dirty="0" smtClean="0"/>
              <a:t> well-received, understood, and remembered).</a:t>
            </a:r>
          </a:p>
          <a:p>
            <a:endParaRPr lang="en-US" baseline="0" dirty="0" smtClean="0"/>
          </a:p>
          <a:p>
            <a:r>
              <a:rPr lang="en-US" baseline="0" dirty="0" smtClean="0"/>
              <a:t>Select one person from the group to communicate this message to the health minister/community leader.</a:t>
            </a:r>
            <a:endParaRPr lang="en-US" dirty="0"/>
          </a:p>
        </p:txBody>
      </p:sp>
      <p:sp>
        <p:nvSpPr>
          <p:cNvPr id="4" name="Slide Number Placeholder 3"/>
          <p:cNvSpPr>
            <a:spLocks noGrp="1"/>
          </p:cNvSpPr>
          <p:nvPr>
            <p:ph type="sldNum" sz="quarter" idx="10"/>
          </p:nvPr>
        </p:nvSpPr>
        <p:spPr>
          <a:xfrm>
            <a:off x="4402561" y="9553734"/>
            <a:ext cx="3368040" cy="502920"/>
          </a:xfrm>
          <a:prstGeom prst="rect">
            <a:avLst/>
          </a:prstGeom>
        </p:spPr>
        <p:txBody>
          <a:bodyPr/>
          <a:lstStyle/>
          <a:p>
            <a:fld id="{5213CF6F-2E44-4D7D-BE1F-A235274A493A}" type="slidenum">
              <a:rPr lang="en-US" smtClean="0"/>
              <a:pPr/>
              <a:t>33</a:t>
            </a:fld>
            <a:endParaRPr lang="en-US"/>
          </a:p>
        </p:txBody>
      </p:sp>
    </p:spTree>
    <p:extLst>
      <p:ext uri="{BB962C8B-B14F-4D97-AF65-F5344CB8AC3E}">
        <p14:creationId xmlns:p14="http://schemas.microsoft.com/office/powerpoint/2010/main" val="323149114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r>
              <a:rPr lang="en-US" dirty="0" smtClean="0"/>
              <a:t>Ask participants to comment on the messages presented by </a:t>
            </a:r>
            <a:r>
              <a:rPr lang="en-US" smtClean="0"/>
              <a:t>the groups.</a:t>
            </a:r>
            <a:endParaRPr lang="en-US"/>
          </a:p>
        </p:txBody>
      </p:sp>
    </p:spTree>
    <p:extLst>
      <p:ext uri="{BB962C8B-B14F-4D97-AF65-F5344CB8AC3E}">
        <p14:creationId xmlns:p14="http://schemas.microsoft.com/office/powerpoint/2010/main" val="30576429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8763" y="901700"/>
            <a:ext cx="5835651" cy="4511675"/>
          </a:xfrm>
          <a:prstGeom prst="rect">
            <a:avLst/>
          </a:prstGeom>
        </p:spPr>
      </p:sp>
      <p:sp>
        <p:nvSpPr>
          <p:cNvPr id="3" name="Notes Placeholder 2"/>
          <p:cNvSpPr>
            <a:spLocks noGrp="1"/>
          </p:cNvSpPr>
          <p:nvPr>
            <p:ph type="body" idx="1"/>
          </p:nvPr>
        </p:nvSpPr>
        <p:spPr>
          <a:xfrm>
            <a:off x="532390" y="5715374"/>
            <a:ext cx="4254211" cy="3061074"/>
          </a:xfrm>
          <a:prstGeom prst="rect">
            <a:avLst/>
          </a:prstGeom>
        </p:spPr>
        <p:txBody>
          <a:bodyPr/>
          <a:lstStyle/>
          <a:p>
            <a:endParaRPr lang="en-US" dirty="0"/>
          </a:p>
        </p:txBody>
      </p:sp>
      <p:sp>
        <p:nvSpPr>
          <p:cNvPr id="4" name="Slide Number Placeholder 3"/>
          <p:cNvSpPr>
            <a:spLocks noGrp="1"/>
          </p:cNvSpPr>
          <p:nvPr>
            <p:ph type="sldNum" sz="quarter" idx="10"/>
          </p:nvPr>
        </p:nvSpPr>
        <p:spPr>
          <a:xfrm>
            <a:off x="3011560" y="11426638"/>
            <a:ext cx="2304977" cy="601943"/>
          </a:xfrm>
          <a:prstGeom prst="rect">
            <a:avLst/>
          </a:prstGeom>
        </p:spPr>
        <p:txBody>
          <a:bodyPr/>
          <a:lstStyle/>
          <a:p>
            <a:fld id="{9E46DAC6-5992-4D4F-861F-5DD72D6CBE35}" type="slidenum">
              <a:rPr lang="en-US" altLang="en-US" smtClean="0">
                <a:solidFill>
                  <a:srgbClr val="000000"/>
                </a:solidFill>
              </a:rPr>
              <a:pPr/>
              <a:t>35</a:t>
            </a:fld>
            <a:endParaRPr lang="en-US" altLang="en-US">
              <a:solidFill>
                <a:srgbClr val="000000"/>
              </a:solidFill>
            </a:endParaRPr>
          </a:p>
        </p:txBody>
      </p:sp>
    </p:spTree>
    <p:extLst>
      <p:ext uri="{BB962C8B-B14F-4D97-AF65-F5344CB8AC3E}">
        <p14:creationId xmlns:p14="http://schemas.microsoft.com/office/powerpoint/2010/main" val="1043796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endParaRPr lang="en-US"/>
          </a:p>
        </p:txBody>
      </p:sp>
    </p:spTree>
    <p:extLst>
      <p:ext uri="{BB962C8B-B14F-4D97-AF65-F5344CB8AC3E}">
        <p14:creationId xmlns:p14="http://schemas.microsoft.com/office/powerpoint/2010/main" val="42563801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endParaRPr lang="en-US"/>
          </a:p>
        </p:txBody>
      </p:sp>
    </p:spTree>
    <p:extLst>
      <p:ext uri="{BB962C8B-B14F-4D97-AF65-F5344CB8AC3E}">
        <p14:creationId xmlns:p14="http://schemas.microsoft.com/office/powerpoint/2010/main" val="3716655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3960906"/>
          </a:xfrm>
          <a:prstGeom prst="rect">
            <a:avLst/>
          </a:prstGeom>
        </p:spPr>
        <p:txBody>
          <a:bodyPr/>
          <a:lstStyle/>
          <a:p>
            <a:endParaRPr lang="en-US"/>
          </a:p>
        </p:txBody>
      </p:sp>
    </p:spTree>
    <p:extLst>
      <p:ext uri="{BB962C8B-B14F-4D97-AF65-F5344CB8AC3E}">
        <p14:creationId xmlns:p14="http://schemas.microsoft.com/office/powerpoint/2010/main" val="6645444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4232088"/>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To interpret the data, </a:t>
            </a:r>
            <a:r>
              <a:rPr lang="en-GB" dirty="0" smtClean="0"/>
              <a:t>you </a:t>
            </a:r>
            <a:r>
              <a:rPr lang="en-GB" dirty="0"/>
              <a:t>can </a:t>
            </a:r>
            <a:r>
              <a:rPr lang="en-GB" dirty="0" smtClean="0"/>
              <a:t>analyze </a:t>
            </a:r>
            <a:r>
              <a:rPr lang="en-GB" dirty="0"/>
              <a:t>and </a:t>
            </a:r>
            <a:r>
              <a:rPr lang="en-GB" dirty="0" smtClean="0"/>
              <a:t>present them </a:t>
            </a:r>
            <a:r>
              <a:rPr lang="en-GB" dirty="0"/>
              <a:t>in various ways.</a:t>
            </a:r>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Absolute </a:t>
            </a:r>
            <a:r>
              <a:rPr lang="en-US" b="1" u="none" dirty="0" smtClean="0"/>
              <a:t>numbers: </a:t>
            </a:r>
            <a:r>
              <a:rPr lang="en-US" dirty="0" smtClean="0"/>
              <a:t>Absolute </a:t>
            </a:r>
            <a:r>
              <a:rPr lang="en-US" dirty="0"/>
              <a:t>numbers can sometimes provide a useful sense of the volume of services (e.g</a:t>
            </a:r>
            <a:r>
              <a:rPr lang="en-US" dirty="0" smtClean="0"/>
              <a:t>., </a:t>
            </a:r>
            <a:r>
              <a:rPr lang="en-US" dirty="0"/>
              <a:t>“7,623,415 rapid diagnostic tests for malaria were performed nationwide during 2012</a:t>
            </a:r>
            <a:r>
              <a:rPr lang="en-US" dirty="0" smtClean="0"/>
              <a:t>”). They </a:t>
            </a:r>
            <a:r>
              <a:rPr lang="en-US" dirty="0"/>
              <a:t>usually cannot be easily interpreted and compared with the statistics from another geographic region or time.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u="sng"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Rates: </a:t>
            </a:r>
            <a:r>
              <a:rPr lang="en-US" dirty="0"/>
              <a:t>For this reason, health statistics are best presented as rates (e.g</a:t>
            </a:r>
            <a:r>
              <a:rPr lang="en-US" dirty="0" smtClean="0"/>
              <a:t>., </a:t>
            </a:r>
            <a:r>
              <a:rPr lang="en-US" dirty="0"/>
              <a:t>“During 2011, the reported incidence of genital ulcer disease was 45 cases per thousand population in Ashanti Region compared to 37 per thousand in Upper East Region”);</a:t>
            </a:r>
            <a:r>
              <a:rPr lang="en-US" baseline="0" dirty="0"/>
              <a:t> </a:t>
            </a:r>
            <a:r>
              <a:rPr lang="en-US" dirty="0"/>
              <a:t>or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Coverage: </a:t>
            </a:r>
            <a:r>
              <a:rPr lang="en-US" dirty="0"/>
              <a:t>“35.6% of newborns were reported to have been visited by a health professional within 2 days of </a:t>
            </a:r>
            <a:r>
              <a:rPr lang="en-US" dirty="0" smtClean="0"/>
              <a:t>birth.”</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a:t>Proportional</a:t>
            </a:r>
            <a:r>
              <a:rPr lang="en-US" b="1" u="none" baseline="0" dirty="0"/>
              <a:t> mortality and morbidity</a:t>
            </a:r>
            <a:r>
              <a:rPr lang="en-US" baseline="0" dirty="0"/>
              <a:t>:  </a:t>
            </a:r>
            <a:r>
              <a:rPr lang="en-US" dirty="0"/>
              <a:t>One of the most meaningful ways to analyze disease-specific data on outpatient and inpatient morbidity and mortality is as a proportion of all diseases presenting at the health facility. For example, “Injuries accounted for 2.3% of all outpatient visits.”</a:t>
            </a:r>
          </a:p>
          <a:p>
            <a:endParaRPr lang="en-US" dirty="0"/>
          </a:p>
        </p:txBody>
      </p:sp>
    </p:spTree>
    <p:extLst>
      <p:ext uri="{BB962C8B-B14F-4D97-AF65-F5344CB8AC3E}">
        <p14:creationId xmlns:p14="http://schemas.microsoft.com/office/powerpoint/2010/main" val="4122183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90688" y="1257300"/>
            <a:ext cx="4391025" cy="3394075"/>
          </a:xfrm>
          <a:prstGeom prst="rect">
            <a:avLst/>
          </a:prstGeom>
          <a:noFill/>
          <a:ln w="12700">
            <a:solidFill>
              <a:prstClr val="black"/>
            </a:solidFill>
          </a:ln>
        </p:spPr>
      </p:sp>
      <p:sp>
        <p:nvSpPr>
          <p:cNvPr id="3" name="Notes Placeholder 2"/>
          <p:cNvSpPr>
            <a:spLocks noGrp="1"/>
          </p:cNvSpPr>
          <p:nvPr>
            <p:ph type="body" idx="1"/>
          </p:nvPr>
        </p:nvSpPr>
        <p:spPr>
          <a:xfrm>
            <a:off x="777731" y="4840194"/>
            <a:ext cx="6216939" cy="4330700"/>
          </a:xfrm>
          <a:prstGeom prst="rect">
            <a:avLst/>
          </a:prstGeom>
        </p:spPr>
        <p:txBody>
          <a:bodyPr/>
          <a:lstStyle/>
          <a:p>
            <a:pPr lvl="0"/>
            <a:r>
              <a:rPr lang="en-US" b="1" u="none" dirty="0" smtClean="0"/>
              <a:t>Trends</a:t>
            </a:r>
            <a:r>
              <a:rPr lang="en-US" u="none" dirty="0"/>
              <a:t>: </a:t>
            </a:r>
            <a:r>
              <a:rPr lang="en-US" dirty="0" smtClean="0"/>
              <a:t>If </a:t>
            </a:r>
            <a:r>
              <a:rPr lang="en-US" dirty="0"/>
              <a:t>comparable data (i.e</a:t>
            </a:r>
            <a:r>
              <a:rPr lang="en-US" dirty="0" smtClean="0"/>
              <a:t>., </a:t>
            </a:r>
            <a:r>
              <a:rPr lang="en-US" dirty="0"/>
              <a:t>similar case definition, similar completeness) are available from multiple years, a </a:t>
            </a:r>
            <a:r>
              <a:rPr lang="en-US" dirty="0" smtClean="0"/>
              <a:t>multiyear </a:t>
            </a:r>
            <a:r>
              <a:rPr lang="en-US" dirty="0"/>
              <a:t>trend is most enlightening. While some diseases (e.g</a:t>
            </a:r>
            <a:r>
              <a:rPr lang="en-US" dirty="0" smtClean="0"/>
              <a:t>., laboratory-confirmed </a:t>
            </a:r>
            <a:r>
              <a:rPr lang="en-US" dirty="0"/>
              <a:t>malaria) and services (e.g</a:t>
            </a:r>
            <a:r>
              <a:rPr lang="en-US" dirty="0" smtClean="0"/>
              <a:t>., </a:t>
            </a:r>
            <a:r>
              <a:rPr lang="en-US" dirty="0"/>
              <a:t>total outpatient attendance) may show a seasonal trend, the data for most other diseases would not be expected to show a meaningful short-term trend. In such cases, disaggregation by month should be avoided in tables and graphs.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u="none" dirty="0" smtClean="0"/>
              <a:t>For</a:t>
            </a:r>
            <a:r>
              <a:rPr lang="en-US" b="1" u="none" baseline="0" dirty="0" smtClean="0"/>
              <a:t> </a:t>
            </a:r>
            <a:r>
              <a:rPr lang="en-US" b="1" u="none" baseline="0" dirty="0"/>
              <a:t>most indicators, the data and the analysis should be “disaggregated</a:t>
            </a:r>
            <a:r>
              <a:rPr lang="en-US" b="1" u="none" baseline="0" dirty="0" smtClean="0"/>
              <a:t>”: </a:t>
            </a:r>
            <a:r>
              <a:rPr lang="en-US" u="none" baseline="0" dirty="0" smtClean="0"/>
              <a:t>That </a:t>
            </a:r>
            <a:r>
              <a:rPr lang="en-US" u="none" baseline="0" dirty="0"/>
              <a:t>is, separate statistics should be produced for different groups. </a:t>
            </a:r>
            <a:r>
              <a:rPr lang="en-US" u="none" baseline="0" dirty="0" smtClean="0"/>
              <a:t>Thus</a:t>
            </a:r>
            <a:r>
              <a:rPr lang="en-US" u="none" baseline="0" dirty="0"/>
              <a:t>, the analytic calculations are done multiple </a:t>
            </a:r>
            <a:r>
              <a:rPr lang="en-US" u="none" baseline="0" dirty="0" smtClean="0"/>
              <a:t>times―once </a:t>
            </a:r>
            <a:r>
              <a:rPr lang="en-US" u="none" baseline="0" dirty="0"/>
              <a:t>for each group with its own numerator and its own denominator</a:t>
            </a:r>
            <a:r>
              <a:rPr lang="en-US" u="none" baseline="0" dirty="0" smtClean="0"/>
              <a:t>. The </a:t>
            </a:r>
            <a:r>
              <a:rPr lang="en-US" u="none" baseline="0" dirty="0"/>
              <a:t>most common types of disaggregation involve:</a:t>
            </a:r>
            <a:endParaRPr lang="en-US"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a:t>Age groups and</a:t>
            </a:r>
            <a:r>
              <a:rPr lang="en-US" b="1" u="none" baseline="0" dirty="0"/>
              <a:t> sexes</a:t>
            </a:r>
            <a:r>
              <a:rPr lang="en-US" baseline="0" dirty="0"/>
              <a:t>:  </a:t>
            </a:r>
            <a:r>
              <a:rPr lang="en-US" dirty="0"/>
              <a:t>For most diseases and most types of </a:t>
            </a:r>
            <a:r>
              <a:rPr lang="en-US" dirty="0" smtClean="0"/>
              <a:t>services, </a:t>
            </a:r>
            <a:r>
              <a:rPr lang="en-US" dirty="0"/>
              <a:t>there are important age differences, especially between children younger than 5 and older patients. </a:t>
            </a:r>
            <a:r>
              <a:rPr lang="en-US" dirty="0" smtClean="0"/>
              <a:t>For </a:t>
            </a:r>
            <a:r>
              <a:rPr lang="en-US" dirty="0"/>
              <a:t>some </a:t>
            </a:r>
            <a:r>
              <a:rPr lang="en-US" dirty="0" smtClean="0"/>
              <a:t>diseases, </a:t>
            </a:r>
            <a:r>
              <a:rPr lang="en-US" dirty="0"/>
              <a:t>such as </a:t>
            </a:r>
            <a:r>
              <a:rPr lang="en-US" dirty="0" smtClean="0"/>
              <a:t>HIV, </a:t>
            </a:r>
            <a:r>
              <a:rPr lang="en-US" dirty="0"/>
              <a:t>there may also be important differences between males and females. </a:t>
            </a:r>
            <a:endParaRPr lang="en-US"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1" u="none" dirty="0" smtClean="0"/>
              <a:t>Geographic </a:t>
            </a:r>
            <a:r>
              <a:rPr lang="en-US" b="1" u="none" dirty="0"/>
              <a:t>areas</a:t>
            </a:r>
            <a:r>
              <a:rPr lang="en-US" dirty="0"/>
              <a:t>: Routine facility data are an ideal source for assessment of disparities between geographic regions, </a:t>
            </a:r>
            <a:r>
              <a:rPr lang="en-US" dirty="0" smtClean="0"/>
              <a:t>districts, </a:t>
            </a:r>
            <a:r>
              <a:rPr lang="en-US" dirty="0"/>
              <a:t>and even individual health facilities.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u="none" dirty="0" smtClean="0"/>
              <a:t>Type </a:t>
            </a:r>
            <a:r>
              <a:rPr lang="en-GB" b="1" u="none" dirty="0"/>
              <a:t>of health facility:</a:t>
            </a:r>
            <a:r>
              <a:rPr lang="en-GB" b="0" u="none" dirty="0"/>
              <a:t> Hospitals provide</a:t>
            </a:r>
            <a:r>
              <a:rPr lang="en-GB" b="0" u="none" baseline="0" dirty="0"/>
              <a:t> a different volume and range of services than smaller health </a:t>
            </a:r>
            <a:r>
              <a:rPr lang="en-GB" b="0" u="none" baseline="0" dirty="0" smtClean="0"/>
              <a:t>facilities do. Disaggregated </a:t>
            </a:r>
            <a:r>
              <a:rPr lang="en-GB" b="0" u="none" baseline="0" dirty="0"/>
              <a:t>statistics by type of health facility </a:t>
            </a:r>
            <a:r>
              <a:rPr lang="en-GB" b="0" u="none" baseline="0" dirty="0" smtClean="0"/>
              <a:t>helps</a:t>
            </a:r>
            <a:r>
              <a:rPr lang="en-GB" b="0" u="none" dirty="0" smtClean="0"/>
              <a:t> </a:t>
            </a:r>
            <a:r>
              <a:rPr lang="en-GB" b="0" u="none" baseline="0" dirty="0" smtClean="0"/>
              <a:t>to </a:t>
            </a:r>
            <a:r>
              <a:rPr lang="en-GB" b="0" u="none" baseline="0" dirty="0"/>
              <a:t>examine whether the completeness of reporting is lower from some types of health facilities than others.</a:t>
            </a:r>
            <a:endParaRPr lang="en-GB" b="1" u="sng"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1" u="none" dirty="0" smtClean="0"/>
              <a:t>Managing </a:t>
            </a:r>
            <a:r>
              <a:rPr lang="en-GB" b="1" u="none" dirty="0"/>
              <a:t>authority</a:t>
            </a:r>
            <a:r>
              <a:rPr lang="en-GB" u="none" dirty="0"/>
              <a:t>: </a:t>
            </a:r>
            <a:r>
              <a:rPr lang="en-GB" baseline="0" dirty="0" smtClean="0"/>
              <a:t>Government </a:t>
            </a:r>
            <a:r>
              <a:rPr lang="en-GB" baseline="0" dirty="0"/>
              <a:t>versus </a:t>
            </a:r>
            <a:r>
              <a:rPr lang="en-GB" baseline="0" dirty="0" smtClean="0"/>
              <a:t>private/for-profit </a:t>
            </a:r>
            <a:r>
              <a:rPr lang="en-GB" baseline="0" dirty="0"/>
              <a:t>versus </a:t>
            </a:r>
            <a:r>
              <a:rPr lang="en-GB" baseline="0" dirty="0" smtClean="0"/>
              <a:t>private/</a:t>
            </a:r>
            <a:r>
              <a:rPr lang="en-GB" baseline="0" dirty="0" err="1" smtClean="0"/>
              <a:t>nonprofit</a:t>
            </a:r>
            <a:r>
              <a:rPr lang="en-GB" baseline="0" dirty="0"/>
              <a:t>. </a:t>
            </a:r>
            <a:endParaRPr lang="en-US" dirty="0"/>
          </a:p>
        </p:txBody>
      </p:sp>
    </p:spTree>
    <p:extLst>
      <p:ext uri="{BB962C8B-B14F-4D97-AF65-F5344CB8AC3E}">
        <p14:creationId xmlns:p14="http://schemas.microsoft.com/office/powerpoint/2010/main" val="4122183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6213" y="754063"/>
            <a:ext cx="4879975" cy="3771900"/>
          </a:xfrm>
          <a:prstGeom prst="rect">
            <a:avLst/>
          </a:prstGeom>
          <a:noFill/>
          <a:ln w="12700">
            <a:solidFill>
              <a:prstClr val="black"/>
            </a:solidFill>
          </a:ln>
        </p:spPr>
      </p:sp>
      <p:sp>
        <p:nvSpPr>
          <p:cNvPr id="3" name="Notes Placeholder 2"/>
          <p:cNvSpPr>
            <a:spLocks noGrp="1"/>
          </p:cNvSpPr>
          <p:nvPr>
            <p:ph type="body" idx="1"/>
          </p:nvPr>
        </p:nvSpPr>
        <p:spPr>
          <a:xfrm>
            <a:off x="777731" y="4778562"/>
            <a:ext cx="6216939" cy="4525870"/>
          </a:xfrm>
          <a:prstGeom prst="rect">
            <a:avLst/>
          </a:prstGeo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Tables present precise numerical statistics in an orderly fashion. </a:t>
            </a:r>
            <a:r>
              <a:rPr lang="en-GB" sz="1200" kern="1200" dirty="0" smtClean="0">
                <a:solidFill>
                  <a:schemeClr val="tx1"/>
                </a:solidFill>
                <a:effectLst/>
                <a:latin typeface="+mn-lt"/>
                <a:ea typeface="+mn-ea"/>
                <a:cs typeface="+mn-cs"/>
              </a:rPr>
              <a:t>Interested readers </a:t>
            </a:r>
            <a:r>
              <a:rPr lang="en-GB" sz="1200" kern="1200" dirty="0">
                <a:solidFill>
                  <a:schemeClr val="tx1"/>
                </a:solidFill>
                <a:effectLst/>
                <a:latin typeface="+mn-lt"/>
                <a:ea typeface="+mn-ea"/>
                <a:cs typeface="+mn-cs"/>
              </a:rPr>
              <a:t>can conduct some further analysis of these statistics if they </a:t>
            </a:r>
            <a:r>
              <a:rPr lang="en-GB" sz="1200" kern="1200" dirty="0" smtClean="0">
                <a:solidFill>
                  <a:schemeClr val="tx1"/>
                </a:solidFill>
                <a:effectLst/>
                <a:latin typeface="+mn-lt"/>
                <a:ea typeface="+mn-ea"/>
                <a:cs typeface="+mn-cs"/>
              </a:rPr>
              <a:t>choose</a:t>
            </a:r>
            <a:r>
              <a:rPr lang="en-GB" sz="1200" kern="1200" dirty="0">
                <a:solidFill>
                  <a:schemeClr val="tx1"/>
                </a:solidFill>
                <a:effectLst/>
                <a:latin typeface="+mn-lt"/>
                <a:ea typeface="+mn-ea"/>
                <a:cs typeface="+mn-cs"/>
              </a:rPr>
              <a:t>. </a:t>
            </a:r>
            <a:r>
              <a:rPr lang="en-GB" sz="1200" kern="1200" dirty="0" smtClean="0">
                <a:solidFill>
                  <a:schemeClr val="tx1"/>
                </a:solidFill>
                <a:effectLst/>
                <a:latin typeface="+mn-lt"/>
                <a:ea typeface="+mn-ea"/>
                <a:cs typeface="+mn-cs"/>
              </a:rPr>
              <a:t>However</a:t>
            </a:r>
            <a:r>
              <a:rPr lang="en-GB" sz="1200" kern="1200" dirty="0">
                <a:solidFill>
                  <a:schemeClr val="tx1"/>
                </a:solidFill>
                <a:effectLst/>
                <a:latin typeface="+mn-lt"/>
                <a:ea typeface="+mn-ea"/>
                <a:cs typeface="+mn-cs"/>
              </a:rPr>
              <a:t>, it is often difficult for the reader to appreciate the most important conclusions to be derived from a large table of numbers. </a:t>
            </a:r>
            <a:endParaRPr lang="en-US" dirty="0"/>
          </a:p>
          <a:p>
            <a:endParaRPr lang="en-US" dirty="0"/>
          </a:p>
        </p:txBody>
      </p:sp>
    </p:spTree>
    <p:extLst>
      <p:ext uri="{BB962C8B-B14F-4D97-AF65-F5344CB8AC3E}">
        <p14:creationId xmlns:p14="http://schemas.microsoft.com/office/powerpoint/2010/main" val="30004073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1272011"/>
            <a:ext cx="8549640" cy="2705947"/>
          </a:xfrm>
        </p:spPr>
        <p:txBody>
          <a:bodyPr anchor="b"/>
          <a:lstStyle>
            <a:lvl1pPr algn="ctr">
              <a:defRPr sz="6600"/>
            </a:lvl1pPr>
          </a:lstStyle>
          <a:p>
            <a:r>
              <a:rPr lang="en-US" smtClean="0"/>
              <a:t>Click to edit Master title style</a:t>
            </a:r>
            <a:endParaRPr lang="en-US" dirty="0"/>
          </a:p>
        </p:txBody>
      </p:sp>
      <p:sp>
        <p:nvSpPr>
          <p:cNvPr id="3" name="Subtitle 2"/>
          <p:cNvSpPr>
            <a:spLocks noGrp="1"/>
          </p:cNvSpPr>
          <p:nvPr>
            <p:ph type="subTitle" idx="1"/>
          </p:nvPr>
        </p:nvSpPr>
        <p:spPr>
          <a:xfrm>
            <a:off x="1257300" y="4082310"/>
            <a:ext cx="7543800" cy="1876530"/>
          </a:xfrm>
        </p:spPr>
        <p:txBody>
          <a:bodyPr/>
          <a:lstStyle>
            <a:lvl1pPr marL="0" indent="0" algn="ctr">
              <a:buNone/>
              <a:defRPr sz="2640"/>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smtClean="0"/>
              <a:t>Click to edit Master subtitle style</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B801F639-DD5B-4006-8D49-6BA676C3EF20}" type="datetime1">
              <a:rPr lang="en-US" smtClean="0"/>
              <a:pPr/>
              <a:t>2/7/2017</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31325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D3A76C73-73B6-41F0-A11F-251BA6C3B41E}" type="datetime1">
              <a:rPr lang="en-US" smtClean="0"/>
              <a:pPr/>
              <a:t>2/7/2017</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7871489"/>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8043" y="413808"/>
            <a:ext cx="2168843" cy="658675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91515" y="413808"/>
            <a:ext cx="6380798" cy="65867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D3A76C73-73B6-41F0-A11F-251BA6C3B41E}" type="datetime1">
              <a:rPr lang="en-US" smtClean="0"/>
              <a:pPr/>
              <a:t>2/7/2017</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44608747"/>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5"/>
            <a:ext cx="8549640" cy="276999"/>
          </a:xfrm>
          <a:prstGeom prst="rect">
            <a:avLst/>
          </a:prstGeom>
        </p:spPr>
        <p:txBody>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1508762" y="4352545"/>
            <a:ext cx="7040879" cy="276999"/>
          </a:xfrm>
          <a:prstGeom prst="rect">
            <a:avLst/>
          </a:prstGeom>
        </p:spPr>
        <p:txBody>
          <a:bodyPr/>
          <a:lstStyle>
            <a:lvl1pPr>
              <a:defRPr/>
            </a:lvl1pPr>
          </a:lstStyle>
          <a:p>
            <a:r>
              <a:rPr lang="en-US" smtClean="0"/>
              <a:t>Click to edit Master subtitle style</a:t>
            </a:r>
            <a:endParaRPr/>
          </a:p>
        </p:txBody>
      </p:sp>
      <p:sp>
        <p:nvSpPr>
          <p:cNvPr id="4" name="Holder 4"/>
          <p:cNvSpPr>
            <a:spLocks noGrp="1"/>
          </p:cNvSpPr>
          <p:nvPr>
            <p:ph type="ftr" sz="quarter" idx="10"/>
          </p:nvPr>
        </p:nvSpPr>
        <p:spPr/>
        <p:txBody>
          <a:bodyPr/>
          <a:lstStyle>
            <a:lvl1pPr>
              <a:defRPr/>
            </a:lvl1pPr>
          </a:lstStyle>
          <a:p>
            <a:endParaRPr lang="en-US" altLang="en-US"/>
          </a:p>
        </p:txBody>
      </p:sp>
      <p:sp>
        <p:nvSpPr>
          <p:cNvPr id="5" name="Holder 5"/>
          <p:cNvSpPr>
            <a:spLocks noGrp="1"/>
          </p:cNvSpPr>
          <p:nvPr>
            <p:ph type="dt" sz="half" idx="11"/>
          </p:nvPr>
        </p:nvSpPr>
        <p:spPr/>
        <p:txBody>
          <a:bodyPr/>
          <a:lstStyle>
            <a:lvl1pPr>
              <a:defRPr/>
            </a:lvl1pPr>
          </a:lstStyle>
          <a:p>
            <a:fld id="{D2C42CCF-2499-C941-A8D5-DD783A4BA0E6}" type="datetimeFigureOut">
              <a:rPr lang="en-US" altLang="en-US"/>
              <a:pPr/>
              <a:t>2/7/2017</a:t>
            </a:fld>
            <a:endParaRPr lang="en-US" altLang="en-US"/>
          </a:p>
        </p:txBody>
      </p:sp>
      <p:sp>
        <p:nvSpPr>
          <p:cNvPr id="6" name="Holder 6"/>
          <p:cNvSpPr>
            <a:spLocks noGrp="1"/>
          </p:cNvSpPr>
          <p:nvPr>
            <p:ph type="sldNum" sz="quarter" idx="12"/>
          </p:nvPr>
        </p:nvSpPr>
        <p:spPr/>
        <p:txBody>
          <a:bodyPr/>
          <a:lstStyle>
            <a:lvl1pPr>
              <a:defRPr/>
            </a:lvl1pPr>
          </a:lstStyle>
          <a:p>
            <a:fld id="{2D03ED31-7CD4-3D4C-B748-E2EA752B91BA}" type="slidenum">
              <a:rPr lang="en-US" altLang="en-US"/>
              <a:pPr/>
              <a:t>‹#›</a:t>
            </a:fld>
            <a:endParaRPr lang="en-US" altLang="en-US"/>
          </a:p>
        </p:txBody>
      </p:sp>
    </p:spTree>
    <p:extLst>
      <p:ext uri="{BB962C8B-B14F-4D97-AF65-F5344CB8AC3E}">
        <p14:creationId xmlns:p14="http://schemas.microsoft.com/office/powerpoint/2010/main" val="42074438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8907" y="809383"/>
            <a:ext cx="7920586" cy="1477515"/>
          </a:xfrm>
        </p:spPr>
        <p:txBody>
          <a:bodyPr/>
          <a:lstStyle>
            <a:lvl1pPr>
              <a:defRPr sz="4660"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type="body" idx="1"/>
          </p:nvPr>
        </p:nvSpPr>
        <p:spPr/>
        <p:txBody>
          <a:bodyPr/>
          <a:lstStyle>
            <a:lvl1pPr>
              <a:defRPr b="0" i="0">
                <a:solidFill>
                  <a:schemeClr val="tx1"/>
                </a:solidFill>
              </a:defRPr>
            </a:lvl1pPr>
          </a:lstStyle>
          <a:p>
            <a:pPr lvl="0"/>
            <a:r>
              <a:rPr lang="en-US" smtClean="0"/>
              <a:t>Click to edit Master text styles</a:t>
            </a:r>
          </a:p>
        </p:txBody>
      </p:sp>
      <p:sp>
        <p:nvSpPr>
          <p:cNvPr id="5" name="Holder 4"/>
          <p:cNvSpPr>
            <a:spLocks noGrp="1"/>
          </p:cNvSpPr>
          <p:nvPr>
            <p:ph type="ftr" sz="quarter" idx="10"/>
          </p:nvPr>
        </p:nvSpPr>
        <p:spPr/>
        <p:txBody>
          <a:bodyPr/>
          <a:lstStyle>
            <a:lvl1pPr>
              <a:defRPr/>
            </a:lvl1pPr>
          </a:lstStyle>
          <a:p>
            <a:endParaRPr lang="en-US" altLang="en-US"/>
          </a:p>
        </p:txBody>
      </p:sp>
      <p:sp>
        <p:nvSpPr>
          <p:cNvPr id="6" name="Holder 5"/>
          <p:cNvSpPr>
            <a:spLocks noGrp="1"/>
          </p:cNvSpPr>
          <p:nvPr>
            <p:ph type="dt" sz="half" idx="11"/>
          </p:nvPr>
        </p:nvSpPr>
        <p:spPr/>
        <p:txBody>
          <a:bodyPr/>
          <a:lstStyle>
            <a:lvl1pPr>
              <a:defRPr/>
            </a:lvl1pPr>
          </a:lstStyle>
          <a:p>
            <a:fld id="{44989692-D3C7-4448-86FC-5C19B14B8F64}" type="datetimeFigureOut">
              <a:rPr lang="en-US" altLang="en-US"/>
              <a:pPr/>
              <a:t>2/7/2017</a:t>
            </a:fld>
            <a:endParaRPr lang="en-US" altLang="en-US"/>
          </a:p>
        </p:txBody>
      </p:sp>
      <p:sp>
        <p:nvSpPr>
          <p:cNvPr id="7" name="Holder 6"/>
          <p:cNvSpPr>
            <a:spLocks noGrp="1"/>
          </p:cNvSpPr>
          <p:nvPr>
            <p:ph type="sldNum" sz="quarter" idx="12"/>
          </p:nvPr>
        </p:nvSpPr>
        <p:spPr/>
        <p:txBody>
          <a:bodyPr/>
          <a:lstStyle>
            <a:lvl1pPr>
              <a:defRPr/>
            </a:lvl1pPr>
          </a:lstStyle>
          <a:p>
            <a:fld id="{616031ED-A9F9-BF4F-AC3B-4FAEA708E8BF}" type="slidenum">
              <a:rPr lang="en-US" altLang="en-US"/>
              <a:pPr/>
              <a:t>‹#›</a:t>
            </a:fld>
            <a:endParaRPr lang="en-US" altLang="en-US" sz="1320"/>
          </a:p>
        </p:txBody>
      </p:sp>
    </p:spTree>
    <p:extLst>
      <p:ext uri="{BB962C8B-B14F-4D97-AF65-F5344CB8AC3E}">
        <p14:creationId xmlns:p14="http://schemas.microsoft.com/office/powerpoint/2010/main" val="2014090968"/>
      </p:ext>
    </p:extLst>
  </p:cSld>
  <p:clrMapOvr>
    <a:masterClrMapping/>
  </p:clrMapOvr>
  <p:transition>
    <p:cut/>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8907" y="809383"/>
            <a:ext cx="7920586" cy="1477515"/>
          </a:xfrm>
        </p:spPr>
        <p:txBody>
          <a:bodyPr/>
          <a:lstStyle>
            <a:lvl1pPr>
              <a:defRPr sz="4660"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sz="half" idx="2"/>
          </p:nvPr>
        </p:nvSpPr>
        <p:spPr>
          <a:xfrm>
            <a:off x="502920" y="1787653"/>
            <a:ext cx="4375404" cy="276999"/>
          </a:xfrm>
          <a:prstGeom prst="rect">
            <a:avLst/>
          </a:prstGeom>
        </p:spPr>
        <p:txBody>
          <a:bodyPr/>
          <a:lstStyle>
            <a:lvl1pPr>
              <a:defRPr/>
            </a:lvl1pPr>
          </a:lstStyle>
          <a:p>
            <a:pPr lvl="0"/>
            <a:r>
              <a:rPr lang="en-US" smtClean="0"/>
              <a:t>Click to edit Master text styles</a:t>
            </a:r>
          </a:p>
        </p:txBody>
      </p:sp>
      <p:sp>
        <p:nvSpPr>
          <p:cNvPr id="4" name="Holder 4"/>
          <p:cNvSpPr>
            <a:spLocks noGrp="1"/>
          </p:cNvSpPr>
          <p:nvPr>
            <p:ph sz="half" idx="3"/>
          </p:nvPr>
        </p:nvSpPr>
        <p:spPr>
          <a:xfrm>
            <a:off x="5180075" y="1787653"/>
            <a:ext cx="4375404" cy="276999"/>
          </a:xfrm>
          <a:prstGeom prst="rect">
            <a:avLst/>
          </a:prstGeom>
        </p:spPr>
        <p:txBody>
          <a:bodyPr/>
          <a:lstStyle>
            <a:lvl1pPr>
              <a:defRPr/>
            </a:lvl1pPr>
          </a:lstStyle>
          <a:p>
            <a:pPr lvl="0"/>
            <a:r>
              <a:rPr lang="en-US" smtClean="0"/>
              <a:t>Click to edit Master text styles</a:t>
            </a:r>
          </a:p>
        </p:txBody>
      </p:sp>
      <p:sp>
        <p:nvSpPr>
          <p:cNvPr id="5" name="Holder 5"/>
          <p:cNvSpPr>
            <a:spLocks noGrp="1"/>
          </p:cNvSpPr>
          <p:nvPr>
            <p:ph type="ftr" sz="quarter" idx="10"/>
          </p:nvPr>
        </p:nvSpPr>
        <p:spPr/>
        <p:txBody>
          <a:bodyPr/>
          <a:lstStyle>
            <a:lvl1pPr>
              <a:defRPr/>
            </a:lvl1pPr>
          </a:lstStyle>
          <a:p>
            <a:endParaRPr lang="en-US" altLang="en-US"/>
          </a:p>
        </p:txBody>
      </p:sp>
      <p:sp>
        <p:nvSpPr>
          <p:cNvPr id="6" name="Holder 6"/>
          <p:cNvSpPr>
            <a:spLocks noGrp="1"/>
          </p:cNvSpPr>
          <p:nvPr>
            <p:ph type="dt" sz="half" idx="11"/>
          </p:nvPr>
        </p:nvSpPr>
        <p:spPr/>
        <p:txBody>
          <a:bodyPr/>
          <a:lstStyle>
            <a:lvl1pPr>
              <a:defRPr/>
            </a:lvl1pPr>
          </a:lstStyle>
          <a:p>
            <a:fld id="{CAE8FABA-0DBF-3747-A6DD-B8107ADDC88D}" type="datetimeFigureOut">
              <a:rPr lang="en-US" altLang="en-US"/>
              <a:pPr/>
              <a:t>2/7/2017</a:t>
            </a:fld>
            <a:endParaRPr lang="en-US" altLang="en-US"/>
          </a:p>
        </p:txBody>
      </p:sp>
      <p:sp>
        <p:nvSpPr>
          <p:cNvPr id="7" name="Holder 7"/>
          <p:cNvSpPr>
            <a:spLocks noGrp="1"/>
          </p:cNvSpPr>
          <p:nvPr>
            <p:ph type="sldNum" sz="quarter" idx="12"/>
          </p:nvPr>
        </p:nvSpPr>
        <p:spPr/>
        <p:txBody>
          <a:bodyPr/>
          <a:lstStyle>
            <a:lvl1pPr>
              <a:defRPr/>
            </a:lvl1pPr>
          </a:lstStyle>
          <a:p>
            <a:fld id="{189AE3AB-2769-0348-A6F3-8BA189FFD605}" type="slidenum">
              <a:rPr lang="en-US" altLang="en-US"/>
              <a:pPr/>
              <a:t>‹#›</a:t>
            </a:fld>
            <a:endParaRPr lang="en-US" altLang="en-US" sz="1320"/>
          </a:p>
        </p:txBody>
      </p:sp>
    </p:spTree>
    <p:extLst>
      <p:ext uri="{BB962C8B-B14F-4D97-AF65-F5344CB8AC3E}">
        <p14:creationId xmlns:p14="http://schemas.microsoft.com/office/powerpoint/2010/main" val="24696786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68907" y="809383"/>
            <a:ext cx="7920586" cy="1477515"/>
          </a:xfrm>
        </p:spPr>
        <p:txBody>
          <a:bodyPr/>
          <a:lstStyle>
            <a:lvl1pPr>
              <a:defRPr sz="4660"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type="ftr" sz="quarter" idx="10"/>
          </p:nvPr>
        </p:nvSpPr>
        <p:spPr/>
        <p:txBody>
          <a:bodyPr/>
          <a:lstStyle>
            <a:lvl1pPr>
              <a:defRPr/>
            </a:lvl1pPr>
          </a:lstStyle>
          <a:p>
            <a:endParaRPr lang="en-US" altLang="en-US"/>
          </a:p>
        </p:txBody>
      </p:sp>
      <p:sp>
        <p:nvSpPr>
          <p:cNvPr id="4" name="Holder 4"/>
          <p:cNvSpPr>
            <a:spLocks noGrp="1"/>
          </p:cNvSpPr>
          <p:nvPr>
            <p:ph type="dt" sz="half" idx="11"/>
          </p:nvPr>
        </p:nvSpPr>
        <p:spPr/>
        <p:txBody>
          <a:bodyPr/>
          <a:lstStyle>
            <a:lvl1pPr>
              <a:defRPr/>
            </a:lvl1pPr>
          </a:lstStyle>
          <a:p>
            <a:fld id="{07B460CD-7A18-C343-AED9-07DEC835A209}" type="datetimeFigureOut">
              <a:rPr lang="en-US" altLang="en-US"/>
              <a:pPr/>
              <a:t>2/7/2017</a:t>
            </a:fld>
            <a:endParaRPr lang="en-US" altLang="en-US"/>
          </a:p>
        </p:txBody>
      </p:sp>
      <p:sp>
        <p:nvSpPr>
          <p:cNvPr id="5" name="Holder 5"/>
          <p:cNvSpPr>
            <a:spLocks noGrp="1"/>
          </p:cNvSpPr>
          <p:nvPr>
            <p:ph type="sldNum" sz="quarter" idx="12"/>
          </p:nvPr>
        </p:nvSpPr>
        <p:spPr/>
        <p:txBody>
          <a:bodyPr/>
          <a:lstStyle>
            <a:lvl1pPr>
              <a:defRPr/>
            </a:lvl1pPr>
          </a:lstStyle>
          <a:p>
            <a:fld id="{2BC94B8E-75C0-4348-8219-613B539B1B16}" type="slidenum">
              <a:rPr lang="en-US" altLang="en-US"/>
              <a:pPr/>
              <a:t>‹#›</a:t>
            </a:fld>
            <a:endParaRPr lang="en-US" altLang="en-US" sz="1320"/>
          </a:p>
        </p:txBody>
      </p:sp>
    </p:spTree>
    <p:extLst>
      <p:ext uri="{BB962C8B-B14F-4D97-AF65-F5344CB8AC3E}">
        <p14:creationId xmlns:p14="http://schemas.microsoft.com/office/powerpoint/2010/main" val="24761259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bk object 16"/>
          <p:cNvSpPr>
            <a:spLocks/>
          </p:cNvSpPr>
          <p:nvPr/>
        </p:nvSpPr>
        <p:spPr bwMode="auto">
          <a:xfrm>
            <a:off x="6985" y="1"/>
            <a:ext cx="0" cy="1387158"/>
          </a:xfrm>
          <a:custGeom>
            <a:avLst/>
            <a:gdLst>
              <a:gd name="T0" fmla="*/ 0 h 1386840"/>
              <a:gd name="T1" fmla="*/ 113943 h 1386840"/>
              <a:gd name="T2" fmla="*/ 0 60000 65536"/>
              <a:gd name="T3" fmla="*/ 0 60000 65536"/>
            </a:gdLst>
            <a:ahLst/>
            <a:cxnLst>
              <a:cxn ang="T2">
                <a:pos x="0" y="T0"/>
              </a:cxn>
              <a:cxn ang="T3">
                <a:pos x="0" y="T1"/>
              </a:cxn>
            </a:cxnLst>
            <a:rect l="0" t="0" r="r" b="b"/>
            <a:pathLst>
              <a:path h="1386840">
                <a:moveTo>
                  <a:pt x="0" y="0"/>
                </a:moveTo>
                <a:lnTo>
                  <a:pt x="0" y="1386281"/>
                </a:lnTo>
              </a:path>
            </a:pathLst>
          </a:custGeom>
          <a:noFill/>
          <a:ln w="15519">
            <a:solidFill>
              <a:srgbClr val="D8A31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980">
              <a:solidFill>
                <a:srgbClr val="000000"/>
              </a:solidFill>
              <a:latin typeface="Arial" charset="0"/>
              <a:cs typeface="Arial" charset="0"/>
            </a:endParaRPr>
          </a:p>
        </p:txBody>
      </p:sp>
      <p:sp>
        <p:nvSpPr>
          <p:cNvPr id="5" name="Holder 2"/>
          <p:cNvSpPr>
            <a:spLocks noGrp="1"/>
          </p:cNvSpPr>
          <p:nvPr>
            <p:ph type="ftr" sz="quarter" idx="10"/>
          </p:nvPr>
        </p:nvSpPr>
        <p:spPr/>
        <p:txBody>
          <a:bodyPr/>
          <a:lstStyle>
            <a:lvl1pPr>
              <a:defRPr/>
            </a:lvl1pPr>
          </a:lstStyle>
          <a:p>
            <a:endParaRPr lang="en-US" altLang="en-US"/>
          </a:p>
        </p:txBody>
      </p:sp>
      <p:sp>
        <p:nvSpPr>
          <p:cNvPr id="6" name="Holder 3"/>
          <p:cNvSpPr>
            <a:spLocks noGrp="1"/>
          </p:cNvSpPr>
          <p:nvPr>
            <p:ph type="dt" sz="half" idx="11"/>
          </p:nvPr>
        </p:nvSpPr>
        <p:spPr/>
        <p:txBody>
          <a:bodyPr/>
          <a:lstStyle>
            <a:lvl1pPr>
              <a:defRPr/>
            </a:lvl1pPr>
          </a:lstStyle>
          <a:p>
            <a:fld id="{43828119-58CB-D34B-93D3-AF8DA270345A}" type="datetimeFigureOut">
              <a:rPr lang="en-US" altLang="en-US"/>
              <a:pPr/>
              <a:t>2/7/2017</a:t>
            </a:fld>
            <a:endParaRPr lang="en-US" altLang="en-US"/>
          </a:p>
        </p:txBody>
      </p:sp>
      <p:sp>
        <p:nvSpPr>
          <p:cNvPr id="7" name="Holder 4"/>
          <p:cNvSpPr>
            <a:spLocks noGrp="1"/>
          </p:cNvSpPr>
          <p:nvPr>
            <p:ph type="sldNum" sz="quarter" idx="12"/>
          </p:nvPr>
        </p:nvSpPr>
        <p:spPr/>
        <p:txBody>
          <a:bodyPr/>
          <a:lstStyle>
            <a:lvl1pPr>
              <a:defRPr/>
            </a:lvl1pPr>
          </a:lstStyle>
          <a:p>
            <a:fld id="{74A5C7BB-E951-D545-860F-C0863877D5DA}" type="slidenum">
              <a:rPr lang="en-US" altLang="en-US"/>
              <a:pPr/>
              <a:t>‹#›</a:t>
            </a:fld>
            <a:endParaRPr lang="en-US" altLang="en-US" sz="1320"/>
          </a:p>
        </p:txBody>
      </p:sp>
    </p:spTree>
    <p:extLst>
      <p:ext uri="{BB962C8B-B14F-4D97-AF65-F5344CB8AC3E}">
        <p14:creationId xmlns:p14="http://schemas.microsoft.com/office/powerpoint/2010/main" val="740310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27699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2058594"/>
            <a:ext cx="4444207" cy="406265"/>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1828193"/>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2058594"/>
            <a:ext cx="4445953" cy="406265"/>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1828193"/>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fld id="{84AF1105-6001-3242-A9CC-9D5F74480CEF}" type="slidenum">
              <a:rPr lang="en-US" altLang="en-US"/>
              <a:pPr/>
              <a:t>‹#›</a:t>
            </a:fld>
            <a:endParaRPr lang="en-US" altLang="en-US" sz="1320"/>
          </a:p>
        </p:txBody>
      </p:sp>
      <p:sp>
        <p:nvSpPr>
          <p:cNvPr id="8" name="Rectangle 7"/>
          <p:cNvSpPr>
            <a:spLocks noGrp="1" noChangeArrowheads="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40388571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754380" y="2409445"/>
            <a:ext cx="8549640" cy="276999"/>
          </a:xfrm>
          <a:prstGeom prst="rect">
            <a:avLst/>
          </a:prstGeom>
        </p:spPr>
        <p:txBody>
          <a:bodyPr/>
          <a:lstStyle>
            <a:lvl1pPr>
              <a:defRPr/>
            </a:lvl1pPr>
          </a:lstStyle>
          <a:p>
            <a:r>
              <a:rPr lang="en-US" smtClean="0"/>
              <a:t>Click to edit Master title style</a:t>
            </a:r>
            <a:endParaRPr/>
          </a:p>
        </p:txBody>
      </p:sp>
      <p:sp>
        <p:nvSpPr>
          <p:cNvPr id="3" name="Holder 3"/>
          <p:cNvSpPr>
            <a:spLocks noGrp="1"/>
          </p:cNvSpPr>
          <p:nvPr>
            <p:ph type="subTitle" idx="4"/>
          </p:nvPr>
        </p:nvSpPr>
        <p:spPr>
          <a:xfrm>
            <a:off x="1508762" y="4352545"/>
            <a:ext cx="7040879" cy="276999"/>
          </a:xfrm>
          <a:prstGeom prst="rect">
            <a:avLst/>
          </a:prstGeom>
        </p:spPr>
        <p:txBody>
          <a:bodyPr/>
          <a:lstStyle>
            <a:lvl1pPr>
              <a:defRPr/>
            </a:lvl1pPr>
          </a:lstStyle>
          <a:p>
            <a:r>
              <a:rPr lang="en-US" smtClean="0"/>
              <a:t>Click to edit Master subtitle style</a:t>
            </a:r>
            <a:endParaRPr/>
          </a:p>
        </p:txBody>
      </p:sp>
      <p:sp>
        <p:nvSpPr>
          <p:cNvPr id="4" name="Holder 4"/>
          <p:cNvSpPr>
            <a:spLocks noGrp="1"/>
          </p:cNvSpPr>
          <p:nvPr>
            <p:ph type="ftr" sz="quarter" idx="10"/>
          </p:nvPr>
        </p:nvSpPr>
        <p:spPr/>
        <p:txBody>
          <a:bodyPr/>
          <a:lstStyle>
            <a:lvl1pPr>
              <a:defRPr/>
            </a:lvl1pPr>
          </a:lstStyle>
          <a:p>
            <a:endParaRPr lang="en-US" altLang="en-US"/>
          </a:p>
        </p:txBody>
      </p:sp>
      <p:sp>
        <p:nvSpPr>
          <p:cNvPr id="5" name="Holder 5"/>
          <p:cNvSpPr>
            <a:spLocks noGrp="1"/>
          </p:cNvSpPr>
          <p:nvPr>
            <p:ph type="dt" sz="half" idx="11"/>
          </p:nvPr>
        </p:nvSpPr>
        <p:spPr/>
        <p:txBody>
          <a:bodyPr/>
          <a:lstStyle>
            <a:lvl1pPr>
              <a:defRPr/>
            </a:lvl1pPr>
          </a:lstStyle>
          <a:p>
            <a:fld id="{D2C42CCF-2499-C941-A8D5-DD783A4BA0E6}" type="datetimeFigureOut">
              <a:rPr lang="en-US" altLang="en-US"/>
              <a:pPr/>
              <a:t>2/7/2017</a:t>
            </a:fld>
            <a:endParaRPr lang="en-US" altLang="en-US"/>
          </a:p>
        </p:txBody>
      </p:sp>
      <p:sp>
        <p:nvSpPr>
          <p:cNvPr id="6" name="Holder 6"/>
          <p:cNvSpPr>
            <a:spLocks noGrp="1"/>
          </p:cNvSpPr>
          <p:nvPr>
            <p:ph type="sldNum" sz="quarter" idx="12"/>
          </p:nvPr>
        </p:nvSpPr>
        <p:spPr/>
        <p:txBody>
          <a:bodyPr/>
          <a:lstStyle>
            <a:lvl1pPr>
              <a:defRPr/>
            </a:lvl1pPr>
          </a:lstStyle>
          <a:p>
            <a:fld id="{2D03ED31-7CD4-3D4C-B748-E2EA752B91BA}" type="slidenum">
              <a:rPr lang="en-US" altLang="en-US"/>
              <a:pPr/>
              <a:t>‹#›</a:t>
            </a:fld>
            <a:endParaRPr lang="en-US" altLang="en-US"/>
          </a:p>
        </p:txBody>
      </p:sp>
    </p:spTree>
    <p:extLst>
      <p:ext uri="{BB962C8B-B14F-4D97-AF65-F5344CB8AC3E}">
        <p14:creationId xmlns:p14="http://schemas.microsoft.com/office/powerpoint/2010/main" val="414136873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8907" y="809383"/>
            <a:ext cx="7920586" cy="1477515"/>
          </a:xfrm>
        </p:spPr>
        <p:txBody>
          <a:bodyPr/>
          <a:lstStyle>
            <a:lvl1pPr>
              <a:defRPr sz="4660"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type="body" idx="1"/>
          </p:nvPr>
        </p:nvSpPr>
        <p:spPr/>
        <p:txBody>
          <a:bodyPr/>
          <a:lstStyle>
            <a:lvl1pPr>
              <a:defRPr b="0" i="0">
                <a:solidFill>
                  <a:schemeClr val="tx1"/>
                </a:solidFill>
              </a:defRPr>
            </a:lvl1pPr>
          </a:lstStyle>
          <a:p>
            <a:pPr lvl="0"/>
            <a:r>
              <a:rPr lang="en-US" smtClean="0"/>
              <a:t>Click to edit Master text styles</a:t>
            </a:r>
          </a:p>
        </p:txBody>
      </p:sp>
      <p:sp>
        <p:nvSpPr>
          <p:cNvPr id="5" name="Holder 4"/>
          <p:cNvSpPr>
            <a:spLocks noGrp="1"/>
          </p:cNvSpPr>
          <p:nvPr>
            <p:ph type="ftr" sz="quarter" idx="10"/>
          </p:nvPr>
        </p:nvSpPr>
        <p:spPr/>
        <p:txBody>
          <a:bodyPr/>
          <a:lstStyle>
            <a:lvl1pPr>
              <a:defRPr/>
            </a:lvl1pPr>
          </a:lstStyle>
          <a:p>
            <a:endParaRPr lang="en-US" altLang="en-US"/>
          </a:p>
        </p:txBody>
      </p:sp>
      <p:sp>
        <p:nvSpPr>
          <p:cNvPr id="6" name="Holder 5"/>
          <p:cNvSpPr>
            <a:spLocks noGrp="1"/>
          </p:cNvSpPr>
          <p:nvPr>
            <p:ph type="dt" sz="half" idx="11"/>
          </p:nvPr>
        </p:nvSpPr>
        <p:spPr/>
        <p:txBody>
          <a:bodyPr/>
          <a:lstStyle>
            <a:lvl1pPr>
              <a:defRPr/>
            </a:lvl1pPr>
          </a:lstStyle>
          <a:p>
            <a:fld id="{44989692-D3C7-4448-86FC-5C19B14B8F64}" type="datetimeFigureOut">
              <a:rPr lang="en-US" altLang="en-US"/>
              <a:pPr/>
              <a:t>2/7/2017</a:t>
            </a:fld>
            <a:endParaRPr lang="en-US" altLang="en-US"/>
          </a:p>
        </p:txBody>
      </p:sp>
      <p:sp>
        <p:nvSpPr>
          <p:cNvPr id="7" name="Holder 6"/>
          <p:cNvSpPr>
            <a:spLocks noGrp="1"/>
          </p:cNvSpPr>
          <p:nvPr>
            <p:ph type="sldNum" sz="quarter" idx="12"/>
          </p:nvPr>
        </p:nvSpPr>
        <p:spPr/>
        <p:txBody>
          <a:bodyPr/>
          <a:lstStyle>
            <a:lvl1pPr>
              <a:defRPr/>
            </a:lvl1pPr>
          </a:lstStyle>
          <a:p>
            <a:fld id="{616031ED-A9F9-BF4F-AC3B-4FAEA708E8BF}" type="slidenum">
              <a:rPr lang="en-US" altLang="en-US"/>
              <a:pPr/>
              <a:t>‹#›</a:t>
            </a:fld>
            <a:endParaRPr lang="en-US" altLang="en-US" sz="1320"/>
          </a:p>
        </p:txBody>
      </p:sp>
    </p:spTree>
    <p:extLst>
      <p:ext uri="{BB962C8B-B14F-4D97-AF65-F5344CB8AC3E}">
        <p14:creationId xmlns:p14="http://schemas.microsoft.com/office/powerpoint/2010/main" val="2504371547"/>
      </p:ext>
    </p:extLst>
  </p:cSld>
  <p:clrMapOvr>
    <a:masterClrMapping/>
  </p:clrMapOvr>
  <p:transition>
    <p:cu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6819" y="228600"/>
            <a:ext cx="8675370" cy="931969"/>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DDB75B46-4D59-49F5-B928-87AD2C55DE0F}" type="datetime1">
              <a:rPr lang="en-US" smtClean="0"/>
              <a:pPr/>
              <a:t>2/7/2017</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405828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1068907" y="809383"/>
            <a:ext cx="7920586" cy="1477515"/>
          </a:xfrm>
        </p:spPr>
        <p:txBody>
          <a:bodyPr/>
          <a:lstStyle>
            <a:lvl1pPr>
              <a:defRPr sz="4660"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sz="half" idx="2"/>
          </p:nvPr>
        </p:nvSpPr>
        <p:spPr>
          <a:xfrm>
            <a:off x="502920" y="1787653"/>
            <a:ext cx="4375404" cy="276999"/>
          </a:xfrm>
          <a:prstGeom prst="rect">
            <a:avLst/>
          </a:prstGeom>
        </p:spPr>
        <p:txBody>
          <a:bodyPr/>
          <a:lstStyle>
            <a:lvl1pPr>
              <a:defRPr/>
            </a:lvl1pPr>
          </a:lstStyle>
          <a:p>
            <a:pPr lvl="0"/>
            <a:r>
              <a:rPr lang="en-US" smtClean="0"/>
              <a:t>Click to edit Master text styles</a:t>
            </a:r>
          </a:p>
        </p:txBody>
      </p:sp>
      <p:sp>
        <p:nvSpPr>
          <p:cNvPr id="4" name="Holder 4"/>
          <p:cNvSpPr>
            <a:spLocks noGrp="1"/>
          </p:cNvSpPr>
          <p:nvPr>
            <p:ph sz="half" idx="3"/>
          </p:nvPr>
        </p:nvSpPr>
        <p:spPr>
          <a:xfrm>
            <a:off x="5180075" y="1787653"/>
            <a:ext cx="4375404" cy="276999"/>
          </a:xfrm>
          <a:prstGeom prst="rect">
            <a:avLst/>
          </a:prstGeom>
        </p:spPr>
        <p:txBody>
          <a:bodyPr/>
          <a:lstStyle>
            <a:lvl1pPr>
              <a:defRPr/>
            </a:lvl1pPr>
          </a:lstStyle>
          <a:p>
            <a:pPr lvl="0"/>
            <a:r>
              <a:rPr lang="en-US" smtClean="0"/>
              <a:t>Click to edit Master text styles</a:t>
            </a:r>
          </a:p>
        </p:txBody>
      </p:sp>
      <p:sp>
        <p:nvSpPr>
          <p:cNvPr id="5" name="Holder 5"/>
          <p:cNvSpPr>
            <a:spLocks noGrp="1"/>
          </p:cNvSpPr>
          <p:nvPr>
            <p:ph type="ftr" sz="quarter" idx="10"/>
          </p:nvPr>
        </p:nvSpPr>
        <p:spPr/>
        <p:txBody>
          <a:bodyPr/>
          <a:lstStyle>
            <a:lvl1pPr>
              <a:defRPr/>
            </a:lvl1pPr>
          </a:lstStyle>
          <a:p>
            <a:endParaRPr lang="en-US" altLang="en-US"/>
          </a:p>
        </p:txBody>
      </p:sp>
      <p:sp>
        <p:nvSpPr>
          <p:cNvPr id="6" name="Holder 6"/>
          <p:cNvSpPr>
            <a:spLocks noGrp="1"/>
          </p:cNvSpPr>
          <p:nvPr>
            <p:ph type="dt" sz="half" idx="11"/>
          </p:nvPr>
        </p:nvSpPr>
        <p:spPr/>
        <p:txBody>
          <a:bodyPr/>
          <a:lstStyle>
            <a:lvl1pPr>
              <a:defRPr/>
            </a:lvl1pPr>
          </a:lstStyle>
          <a:p>
            <a:fld id="{CAE8FABA-0DBF-3747-A6DD-B8107ADDC88D}" type="datetimeFigureOut">
              <a:rPr lang="en-US" altLang="en-US"/>
              <a:pPr/>
              <a:t>2/7/2017</a:t>
            </a:fld>
            <a:endParaRPr lang="en-US" altLang="en-US"/>
          </a:p>
        </p:txBody>
      </p:sp>
      <p:sp>
        <p:nvSpPr>
          <p:cNvPr id="7" name="Holder 7"/>
          <p:cNvSpPr>
            <a:spLocks noGrp="1"/>
          </p:cNvSpPr>
          <p:nvPr>
            <p:ph type="sldNum" sz="quarter" idx="12"/>
          </p:nvPr>
        </p:nvSpPr>
        <p:spPr/>
        <p:txBody>
          <a:bodyPr/>
          <a:lstStyle>
            <a:lvl1pPr>
              <a:defRPr/>
            </a:lvl1pPr>
          </a:lstStyle>
          <a:p>
            <a:fld id="{189AE3AB-2769-0348-A6F3-8BA189FFD605}" type="slidenum">
              <a:rPr lang="en-US" altLang="en-US"/>
              <a:pPr/>
              <a:t>‹#›</a:t>
            </a:fld>
            <a:endParaRPr lang="en-US" altLang="en-US" sz="1320"/>
          </a:p>
        </p:txBody>
      </p:sp>
    </p:spTree>
    <p:extLst>
      <p:ext uri="{BB962C8B-B14F-4D97-AF65-F5344CB8AC3E}">
        <p14:creationId xmlns:p14="http://schemas.microsoft.com/office/powerpoint/2010/main" val="11759707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1068907" y="809383"/>
            <a:ext cx="7920586" cy="1477515"/>
          </a:xfrm>
        </p:spPr>
        <p:txBody>
          <a:bodyPr/>
          <a:lstStyle>
            <a:lvl1pPr>
              <a:defRPr sz="4660" b="1" i="0">
                <a:solidFill>
                  <a:srgbClr val="7A1E02"/>
                </a:solidFill>
                <a:latin typeface="Futura LT Pro Book"/>
                <a:cs typeface="Futura LT Pro Book"/>
              </a:defRPr>
            </a:lvl1pPr>
          </a:lstStyle>
          <a:p>
            <a:r>
              <a:rPr lang="en-US" smtClean="0"/>
              <a:t>Click to edit Master title style</a:t>
            </a:r>
            <a:endParaRPr/>
          </a:p>
        </p:txBody>
      </p:sp>
      <p:sp>
        <p:nvSpPr>
          <p:cNvPr id="3" name="Holder 3"/>
          <p:cNvSpPr>
            <a:spLocks noGrp="1"/>
          </p:cNvSpPr>
          <p:nvPr>
            <p:ph type="ftr" sz="quarter" idx="10"/>
          </p:nvPr>
        </p:nvSpPr>
        <p:spPr/>
        <p:txBody>
          <a:bodyPr/>
          <a:lstStyle>
            <a:lvl1pPr>
              <a:defRPr/>
            </a:lvl1pPr>
          </a:lstStyle>
          <a:p>
            <a:endParaRPr lang="en-US" altLang="en-US"/>
          </a:p>
        </p:txBody>
      </p:sp>
      <p:sp>
        <p:nvSpPr>
          <p:cNvPr id="4" name="Holder 4"/>
          <p:cNvSpPr>
            <a:spLocks noGrp="1"/>
          </p:cNvSpPr>
          <p:nvPr>
            <p:ph type="dt" sz="half" idx="11"/>
          </p:nvPr>
        </p:nvSpPr>
        <p:spPr/>
        <p:txBody>
          <a:bodyPr/>
          <a:lstStyle>
            <a:lvl1pPr>
              <a:defRPr/>
            </a:lvl1pPr>
          </a:lstStyle>
          <a:p>
            <a:fld id="{07B460CD-7A18-C343-AED9-07DEC835A209}" type="datetimeFigureOut">
              <a:rPr lang="en-US" altLang="en-US"/>
              <a:pPr/>
              <a:t>2/7/2017</a:t>
            </a:fld>
            <a:endParaRPr lang="en-US" altLang="en-US"/>
          </a:p>
        </p:txBody>
      </p:sp>
      <p:sp>
        <p:nvSpPr>
          <p:cNvPr id="5" name="Holder 5"/>
          <p:cNvSpPr>
            <a:spLocks noGrp="1"/>
          </p:cNvSpPr>
          <p:nvPr>
            <p:ph type="sldNum" sz="quarter" idx="12"/>
          </p:nvPr>
        </p:nvSpPr>
        <p:spPr/>
        <p:txBody>
          <a:bodyPr/>
          <a:lstStyle>
            <a:lvl1pPr>
              <a:defRPr/>
            </a:lvl1pPr>
          </a:lstStyle>
          <a:p>
            <a:fld id="{2BC94B8E-75C0-4348-8219-613B539B1B16}" type="slidenum">
              <a:rPr lang="en-US" altLang="en-US"/>
              <a:pPr/>
              <a:t>‹#›</a:t>
            </a:fld>
            <a:endParaRPr lang="en-US" altLang="en-US" sz="1320"/>
          </a:p>
        </p:txBody>
      </p:sp>
    </p:spTree>
    <p:extLst>
      <p:ext uri="{BB962C8B-B14F-4D97-AF65-F5344CB8AC3E}">
        <p14:creationId xmlns:p14="http://schemas.microsoft.com/office/powerpoint/2010/main" val="25724142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bk object 16"/>
          <p:cNvSpPr>
            <a:spLocks/>
          </p:cNvSpPr>
          <p:nvPr/>
        </p:nvSpPr>
        <p:spPr bwMode="auto">
          <a:xfrm>
            <a:off x="6985" y="1"/>
            <a:ext cx="0" cy="1387158"/>
          </a:xfrm>
          <a:custGeom>
            <a:avLst/>
            <a:gdLst>
              <a:gd name="T0" fmla="*/ 0 h 1386840"/>
              <a:gd name="T1" fmla="*/ 113943 h 1386840"/>
              <a:gd name="T2" fmla="*/ 0 60000 65536"/>
              <a:gd name="T3" fmla="*/ 0 60000 65536"/>
            </a:gdLst>
            <a:ahLst/>
            <a:cxnLst>
              <a:cxn ang="T2">
                <a:pos x="0" y="T0"/>
              </a:cxn>
              <a:cxn ang="T3">
                <a:pos x="0" y="T1"/>
              </a:cxn>
            </a:cxnLst>
            <a:rect l="0" t="0" r="r" b="b"/>
            <a:pathLst>
              <a:path h="1386840">
                <a:moveTo>
                  <a:pt x="0" y="0"/>
                </a:moveTo>
                <a:lnTo>
                  <a:pt x="0" y="1386281"/>
                </a:lnTo>
              </a:path>
            </a:pathLst>
          </a:custGeom>
          <a:noFill/>
          <a:ln w="15519">
            <a:solidFill>
              <a:srgbClr val="D8A31F"/>
            </a:solidFill>
            <a:round/>
            <a:headEnd/>
            <a:tailEnd/>
          </a:ln>
          <a:extLst>
            <a:ext uri="{909E8E84-426E-40DD-AFC4-6F175D3DCCD1}">
              <a14:hiddenFill xmlns:a14="http://schemas.microsoft.com/office/drawing/2010/main">
                <a:solidFill>
                  <a:srgbClr val="FFFFFF"/>
                </a:solidFill>
              </a14:hiddenFill>
            </a:ext>
          </a:extLst>
        </p:spPr>
        <p:txBody>
          <a:bodyPr lIns="0" tIns="0" rIns="0" bIns="0"/>
          <a:lstStyle/>
          <a:p>
            <a:pPr eaLnBrk="0" fontAlgn="base" hangingPunct="0">
              <a:spcBef>
                <a:spcPct val="0"/>
              </a:spcBef>
              <a:spcAft>
                <a:spcPct val="0"/>
              </a:spcAft>
            </a:pPr>
            <a:endParaRPr lang="en-US" sz="1980">
              <a:solidFill>
                <a:srgbClr val="000000"/>
              </a:solidFill>
              <a:latin typeface="Arial" charset="0"/>
              <a:cs typeface="Arial" charset="0"/>
            </a:endParaRPr>
          </a:p>
        </p:txBody>
      </p:sp>
      <p:sp>
        <p:nvSpPr>
          <p:cNvPr id="5" name="Holder 2"/>
          <p:cNvSpPr>
            <a:spLocks noGrp="1"/>
          </p:cNvSpPr>
          <p:nvPr>
            <p:ph type="ftr" sz="quarter" idx="10"/>
          </p:nvPr>
        </p:nvSpPr>
        <p:spPr/>
        <p:txBody>
          <a:bodyPr/>
          <a:lstStyle>
            <a:lvl1pPr>
              <a:defRPr/>
            </a:lvl1pPr>
          </a:lstStyle>
          <a:p>
            <a:endParaRPr lang="en-US" altLang="en-US"/>
          </a:p>
        </p:txBody>
      </p:sp>
      <p:sp>
        <p:nvSpPr>
          <p:cNvPr id="6" name="Holder 3"/>
          <p:cNvSpPr>
            <a:spLocks noGrp="1"/>
          </p:cNvSpPr>
          <p:nvPr>
            <p:ph type="dt" sz="half" idx="11"/>
          </p:nvPr>
        </p:nvSpPr>
        <p:spPr/>
        <p:txBody>
          <a:bodyPr/>
          <a:lstStyle>
            <a:lvl1pPr>
              <a:defRPr/>
            </a:lvl1pPr>
          </a:lstStyle>
          <a:p>
            <a:fld id="{43828119-58CB-D34B-93D3-AF8DA270345A}" type="datetimeFigureOut">
              <a:rPr lang="en-US" altLang="en-US"/>
              <a:pPr/>
              <a:t>2/7/2017</a:t>
            </a:fld>
            <a:endParaRPr lang="en-US" altLang="en-US"/>
          </a:p>
        </p:txBody>
      </p:sp>
      <p:sp>
        <p:nvSpPr>
          <p:cNvPr id="7" name="Holder 4"/>
          <p:cNvSpPr>
            <a:spLocks noGrp="1"/>
          </p:cNvSpPr>
          <p:nvPr>
            <p:ph type="sldNum" sz="quarter" idx="12"/>
          </p:nvPr>
        </p:nvSpPr>
        <p:spPr/>
        <p:txBody>
          <a:bodyPr/>
          <a:lstStyle>
            <a:lvl1pPr>
              <a:defRPr/>
            </a:lvl1pPr>
          </a:lstStyle>
          <a:p>
            <a:fld id="{74A5C7BB-E951-D545-860F-C0863877D5DA}" type="slidenum">
              <a:rPr lang="en-US" altLang="en-US"/>
              <a:pPr/>
              <a:t>‹#›</a:t>
            </a:fld>
            <a:endParaRPr lang="en-US" altLang="en-US" sz="1320"/>
          </a:p>
        </p:txBody>
      </p:sp>
    </p:spTree>
    <p:extLst>
      <p:ext uri="{BB962C8B-B14F-4D97-AF65-F5344CB8AC3E}">
        <p14:creationId xmlns:p14="http://schemas.microsoft.com/office/powerpoint/2010/main" val="26312378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27699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2920" y="2058594"/>
            <a:ext cx="4444207" cy="406265"/>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502920" y="2464859"/>
            <a:ext cx="4444207" cy="1828193"/>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09528" y="2058594"/>
            <a:ext cx="4445953" cy="406265"/>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109528" y="2464859"/>
            <a:ext cx="4445953" cy="1828193"/>
          </a:xfrm>
        </p:spPr>
        <p:txBody>
          <a:bodyPr/>
          <a:lstStyle>
            <a:lvl1pPr>
              <a:defRPr sz="2640"/>
            </a:lvl1pPr>
            <a:lvl2pPr>
              <a:defRPr sz="2200"/>
            </a:lvl2pPr>
            <a:lvl3pPr>
              <a:defRPr sz="1980"/>
            </a:lvl3pPr>
            <a:lvl4pPr>
              <a:defRPr sz="1760"/>
            </a:lvl4pPr>
            <a:lvl5pPr>
              <a:defRPr sz="1760"/>
            </a:lvl5pPr>
            <a:lvl6pPr>
              <a:defRPr sz="1760"/>
            </a:lvl6pPr>
            <a:lvl7pPr>
              <a:defRPr sz="1760"/>
            </a:lvl7pPr>
            <a:lvl8pPr>
              <a:defRPr sz="1760"/>
            </a:lvl8pPr>
            <a:lvl9pPr>
              <a:defRPr sz="1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sldNum" sz="quarter" idx="10"/>
          </p:nvPr>
        </p:nvSpPr>
        <p:spPr/>
        <p:txBody>
          <a:bodyPr/>
          <a:lstStyle>
            <a:lvl1pPr>
              <a:defRPr/>
            </a:lvl1pPr>
          </a:lstStyle>
          <a:p>
            <a:fld id="{84AF1105-6001-3242-A9CC-9D5F74480CEF}" type="slidenum">
              <a:rPr lang="en-US" altLang="en-US"/>
              <a:pPr/>
              <a:t>‹#›</a:t>
            </a:fld>
            <a:endParaRPr lang="en-US" altLang="en-US" sz="1320"/>
          </a:p>
        </p:txBody>
      </p:sp>
      <p:sp>
        <p:nvSpPr>
          <p:cNvPr id="8" name="Rectangle 7"/>
          <p:cNvSpPr>
            <a:spLocks noGrp="1" noChangeArrowheads="1"/>
          </p:cNvSpPr>
          <p:nvPr>
            <p:ph type="ftr" sz="quarter" idx="11"/>
          </p:nvPr>
        </p:nvSpPr>
        <p:spPr/>
        <p:txBody>
          <a:bodyPr/>
          <a:lstStyle>
            <a:lvl1pPr>
              <a:defRPr/>
            </a:lvl1pPr>
          </a:lstStyle>
          <a:p>
            <a:endParaRPr lang="en-US" altLang="en-US"/>
          </a:p>
        </p:txBody>
      </p:sp>
    </p:spTree>
    <p:extLst>
      <p:ext uri="{BB962C8B-B14F-4D97-AF65-F5344CB8AC3E}">
        <p14:creationId xmlns:p14="http://schemas.microsoft.com/office/powerpoint/2010/main" val="1624109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6277" y="1937705"/>
            <a:ext cx="8675370" cy="3233102"/>
          </a:xfrm>
        </p:spPr>
        <p:txBody>
          <a:bodyPr anchor="b"/>
          <a:lstStyle>
            <a:lvl1pPr>
              <a:defRPr sz="6600"/>
            </a:lvl1pPr>
          </a:lstStyle>
          <a:p>
            <a:r>
              <a:rPr lang="en-US" smtClean="0"/>
              <a:t>Click to edit Master title style</a:t>
            </a:r>
            <a:endParaRPr lang="en-US" dirty="0"/>
          </a:p>
        </p:txBody>
      </p:sp>
      <p:sp>
        <p:nvSpPr>
          <p:cNvPr id="3" name="Text Placeholder 2"/>
          <p:cNvSpPr>
            <a:spLocks noGrp="1"/>
          </p:cNvSpPr>
          <p:nvPr>
            <p:ph type="body" idx="1"/>
          </p:nvPr>
        </p:nvSpPr>
        <p:spPr>
          <a:xfrm>
            <a:off x="686277" y="5201393"/>
            <a:ext cx="8675370" cy="1700212"/>
          </a:xfrm>
        </p:spPr>
        <p:txBody>
          <a:bodyPr/>
          <a:lstStyle>
            <a:lvl1pPr marL="0" indent="0">
              <a:buNone/>
              <a:defRPr sz="2640">
                <a:solidFill>
                  <a:schemeClr val="tx1"/>
                </a:solidFill>
              </a:defRPr>
            </a:lvl1pPr>
            <a:lvl2pPr marL="502920" indent="0">
              <a:buNone/>
              <a:defRPr sz="2200">
                <a:solidFill>
                  <a:schemeClr val="tx1">
                    <a:tint val="75000"/>
                  </a:schemeClr>
                </a:solidFill>
              </a:defRPr>
            </a:lvl2pPr>
            <a:lvl3pPr marL="1005840" indent="0">
              <a:buNone/>
              <a:defRPr sz="1980">
                <a:solidFill>
                  <a:schemeClr val="tx1">
                    <a:tint val="75000"/>
                  </a:schemeClr>
                </a:solidFill>
              </a:defRPr>
            </a:lvl3pPr>
            <a:lvl4pPr marL="1508760" indent="0">
              <a:buNone/>
              <a:defRPr sz="1760">
                <a:solidFill>
                  <a:schemeClr val="tx1">
                    <a:tint val="75000"/>
                  </a:schemeClr>
                </a:solidFill>
              </a:defRPr>
            </a:lvl4pPr>
            <a:lvl5pPr marL="2011680" indent="0">
              <a:buNone/>
              <a:defRPr sz="1760">
                <a:solidFill>
                  <a:schemeClr val="tx1">
                    <a:tint val="75000"/>
                  </a:schemeClr>
                </a:solidFill>
              </a:defRPr>
            </a:lvl5pPr>
            <a:lvl6pPr marL="2514600" indent="0">
              <a:buNone/>
              <a:defRPr sz="1760">
                <a:solidFill>
                  <a:schemeClr val="tx1">
                    <a:tint val="75000"/>
                  </a:schemeClr>
                </a:solidFill>
              </a:defRPr>
            </a:lvl6pPr>
            <a:lvl7pPr marL="3017520" indent="0">
              <a:buNone/>
              <a:defRPr sz="1760">
                <a:solidFill>
                  <a:schemeClr val="tx1">
                    <a:tint val="75000"/>
                  </a:schemeClr>
                </a:solidFill>
              </a:defRPr>
            </a:lvl7pPr>
            <a:lvl8pPr marL="3520440" indent="0">
              <a:buNone/>
              <a:defRPr sz="1760">
                <a:solidFill>
                  <a:schemeClr val="tx1">
                    <a:tint val="75000"/>
                  </a:schemeClr>
                </a:solidFill>
              </a:defRPr>
            </a:lvl8pPr>
            <a:lvl9pPr marL="4023360" indent="0">
              <a:buNone/>
              <a:defRPr sz="176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91515" y="7203865"/>
            <a:ext cx="2263140" cy="413808"/>
          </a:xfrm>
          <a:prstGeom prst="rect">
            <a:avLst/>
          </a:prstGeom>
        </p:spPr>
        <p:txBody>
          <a:bodyPr/>
          <a:lstStyle/>
          <a:p>
            <a:fld id="{D3A76C73-73B6-41F0-A11F-251BA6C3B41E}" type="datetime1">
              <a:rPr lang="en-US" smtClean="0"/>
              <a:pPr/>
              <a:t>2/7/2017</a:t>
            </a:fld>
            <a:endParaRPr lang="en-US"/>
          </a:p>
        </p:txBody>
      </p:sp>
      <p:sp>
        <p:nvSpPr>
          <p:cNvPr id="5" name="Footer Placeholder 4"/>
          <p:cNvSpPr>
            <a:spLocks noGrp="1"/>
          </p:cNvSpPr>
          <p:nvPr>
            <p:ph type="ftr" sz="quarter" idx="11"/>
          </p:nvPr>
        </p:nvSpPr>
        <p:spPr>
          <a:xfrm>
            <a:off x="3331845" y="7203865"/>
            <a:ext cx="3394710" cy="413808"/>
          </a:xfrm>
          <a:prstGeom prst="rect">
            <a:avLst/>
          </a:prstGeom>
        </p:spPr>
        <p:txBody>
          <a:bodyPr/>
          <a:lstStyle/>
          <a:p>
            <a:endParaRPr lang="en-US"/>
          </a:p>
        </p:txBody>
      </p:sp>
      <p:sp>
        <p:nvSpPr>
          <p:cNvPr id="6" name="Slide Number Placeholder 5"/>
          <p:cNvSpPr>
            <a:spLocks noGrp="1"/>
          </p:cNvSpPr>
          <p:nvPr>
            <p:ph type="sldNum" sz="quarter" idx="12"/>
          </p:nvPr>
        </p:nvSpPr>
        <p:spPr>
          <a:xfrm>
            <a:off x="7103745" y="7203865"/>
            <a:ext cx="2263140" cy="41380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7838278"/>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9151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92065" y="2069042"/>
            <a:ext cx="4274820" cy="49315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54159CBA-5502-440F-877B-F24860806E12}" type="datetime1">
              <a:rPr lang="en-US" smtClean="0"/>
              <a:pPr/>
              <a:t>2/7/2017</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97947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825" y="413810"/>
            <a:ext cx="8675370" cy="1502305"/>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92826" y="1905318"/>
            <a:ext cx="4255174"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4" name="Content Placeholder 3"/>
          <p:cNvSpPr>
            <a:spLocks noGrp="1"/>
          </p:cNvSpPr>
          <p:nvPr>
            <p:ph sz="half" idx="2"/>
          </p:nvPr>
        </p:nvSpPr>
        <p:spPr>
          <a:xfrm>
            <a:off x="692826" y="2839085"/>
            <a:ext cx="4255174"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2066" y="1905318"/>
            <a:ext cx="4276130" cy="933767"/>
          </a:xfrm>
        </p:spPr>
        <p:txBody>
          <a:bodyPr anchor="b"/>
          <a:lstStyle>
            <a:lvl1pPr marL="0" indent="0">
              <a:buNone/>
              <a:defRPr sz="2640" b="1"/>
            </a:lvl1pPr>
            <a:lvl2pPr marL="502920" indent="0">
              <a:buNone/>
              <a:defRPr sz="2200" b="1"/>
            </a:lvl2pPr>
            <a:lvl3pPr marL="1005840" indent="0">
              <a:buNone/>
              <a:defRPr sz="1980" b="1"/>
            </a:lvl3pPr>
            <a:lvl4pPr marL="1508760" indent="0">
              <a:buNone/>
              <a:defRPr sz="1760" b="1"/>
            </a:lvl4pPr>
            <a:lvl5pPr marL="2011680" indent="0">
              <a:buNone/>
              <a:defRPr sz="1760" b="1"/>
            </a:lvl5pPr>
            <a:lvl6pPr marL="2514600" indent="0">
              <a:buNone/>
              <a:defRPr sz="1760" b="1"/>
            </a:lvl6pPr>
            <a:lvl7pPr marL="3017520" indent="0">
              <a:buNone/>
              <a:defRPr sz="1760" b="1"/>
            </a:lvl7pPr>
            <a:lvl8pPr marL="3520440" indent="0">
              <a:buNone/>
              <a:defRPr sz="1760" b="1"/>
            </a:lvl8pPr>
            <a:lvl9pPr marL="4023360" indent="0">
              <a:buNone/>
              <a:defRPr sz="1760" b="1"/>
            </a:lvl9pPr>
          </a:lstStyle>
          <a:p>
            <a:pPr lvl="0"/>
            <a:r>
              <a:rPr lang="en-US" smtClean="0"/>
              <a:t>Click to edit Master text styles</a:t>
            </a:r>
          </a:p>
        </p:txBody>
      </p:sp>
      <p:sp>
        <p:nvSpPr>
          <p:cNvPr id="6" name="Content Placeholder 5"/>
          <p:cNvSpPr>
            <a:spLocks noGrp="1"/>
          </p:cNvSpPr>
          <p:nvPr>
            <p:ph sz="quarter" idx="4"/>
          </p:nvPr>
        </p:nvSpPr>
        <p:spPr>
          <a:xfrm>
            <a:off x="5092066" y="2839085"/>
            <a:ext cx="4276130" cy="417586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a:off x="691515" y="7203865"/>
            <a:ext cx="2263140" cy="413808"/>
          </a:xfrm>
          <a:prstGeom prst="rect">
            <a:avLst/>
          </a:prstGeom>
        </p:spPr>
        <p:txBody>
          <a:bodyPr/>
          <a:lstStyle/>
          <a:p>
            <a:fld id="{9B787244-9313-44B0-9D5E-C97049E5CC99}" type="datetimeFigureOut">
              <a:rPr lang="en-US" smtClean="0"/>
              <a:pPr/>
              <a:t>2/7/2017</a:t>
            </a:fld>
            <a:endParaRPr lang="en-US"/>
          </a:p>
        </p:txBody>
      </p:sp>
      <p:sp>
        <p:nvSpPr>
          <p:cNvPr id="8" name="Footer Placeholder 7"/>
          <p:cNvSpPr>
            <a:spLocks noGrp="1"/>
          </p:cNvSpPr>
          <p:nvPr>
            <p:ph type="ftr" sz="quarter" idx="11"/>
          </p:nvPr>
        </p:nvSpPr>
        <p:spPr>
          <a:xfrm>
            <a:off x="3331845" y="7203865"/>
            <a:ext cx="3394710" cy="413808"/>
          </a:xfrm>
          <a:prstGeom prst="rect">
            <a:avLst/>
          </a:prstGeom>
        </p:spPr>
        <p:txBody>
          <a:bodyPr/>
          <a:lstStyle/>
          <a:p>
            <a:pPr>
              <a:defRPr/>
            </a:pPr>
            <a:endParaRPr lang="en-US"/>
          </a:p>
        </p:txBody>
      </p:sp>
      <p:sp>
        <p:nvSpPr>
          <p:cNvPr id="9" name="Slide Number Placeholder 8"/>
          <p:cNvSpPr>
            <a:spLocks noGrp="1"/>
          </p:cNvSpPr>
          <p:nvPr>
            <p:ph type="sldNum" sz="quarter" idx="12"/>
          </p:nvPr>
        </p:nvSpPr>
        <p:spPr>
          <a:xfrm>
            <a:off x="7103745" y="7203865"/>
            <a:ext cx="2263140" cy="413808"/>
          </a:xfrm>
          <a:prstGeom prst="rect">
            <a:avLst/>
          </a:prstGeom>
        </p:spPr>
        <p:txBody>
          <a:bodyPr/>
          <a:lstStyle/>
          <a:p>
            <a:pPr>
              <a:defRPr/>
            </a:pPr>
            <a:fld id="{1B8489A3-C05E-491F-BD03-2AF0AD18EE53}" type="slidenum">
              <a:rPr lang="en-US" smtClean="0"/>
              <a:pPr>
                <a:defRPr/>
              </a:pPr>
              <a:t>‹#›</a:t>
            </a:fld>
            <a:endParaRPr lang="en-US" sz="1300"/>
          </a:p>
        </p:txBody>
      </p:sp>
    </p:spTree>
    <p:extLst>
      <p:ext uri="{BB962C8B-B14F-4D97-AF65-F5344CB8AC3E}">
        <p14:creationId xmlns:p14="http://schemas.microsoft.com/office/powerpoint/2010/main" val="2159345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91515" y="7203865"/>
            <a:ext cx="2263140" cy="413808"/>
          </a:xfrm>
          <a:prstGeom prst="rect">
            <a:avLst/>
          </a:prstGeom>
        </p:spPr>
        <p:txBody>
          <a:bodyPr/>
          <a:lstStyle/>
          <a:p>
            <a:fld id="{15D9D125-B3A2-492E-B7C0-045AD5451643}" type="datetime1">
              <a:rPr lang="en-US" smtClean="0"/>
              <a:pPr/>
              <a:t>2/7/2017</a:t>
            </a:fld>
            <a:endParaRPr lang="en-US"/>
          </a:p>
        </p:txBody>
      </p:sp>
      <p:sp>
        <p:nvSpPr>
          <p:cNvPr id="4" name="Footer Placeholder 3"/>
          <p:cNvSpPr>
            <a:spLocks noGrp="1"/>
          </p:cNvSpPr>
          <p:nvPr>
            <p:ph type="ftr" sz="quarter" idx="11"/>
          </p:nvPr>
        </p:nvSpPr>
        <p:spPr>
          <a:xfrm>
            <a:off x="3331845" y="7203865"/>
            <a:ext cx="3394710" cy="413808"/>
          </a:xfrm>
          <a:prstGeom prst="rect">
            <a:avLst/>
          </a:prstGeom>
        </p:spPr>
        <p:txBody>
          <a:bodyPr/>
          <a:lstStyle/>
          <a:p>
            <a:endParaRPr lang="en-US"/>
          </a:p>
        </p:txBody>
      </p:sp>
      <p:sp>
        <p:nvSpPr>
          <p:cNvPr id="5" name="Slide Number Placeholder 4"/>
          <p:cNvSpPr>
            <a:spLocks noGrp="1"/>
          </p:cNvSpPr>
          <p:nvPr>
            <p:ph type="sldNum" sz="quarter" idx="12"/>
          </p:nvPr>
        </p:nvSpPr>
        <p:spPr>
          <a:xfrm>
            <a:off x="7103745" y="7203865"/>
            <a:ext cx="2263140" cy="41380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23561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91515" y="7203865"/>
            <a:ext cx="2263140" cy="413808"/>
          </a:xfrm>
          <a:prstGeom prst="rect">
            <a:avLst/>
          </a:prstGeom>
        </p:spPr>
        <p:txBody>
          <a:bodyPr/>
          <a:lstStyle/>
          <a:p>
            <a:fld id="{DA3D93AB-13A5-452E-A456-0AB95F06B5E4}" type="datetime1">
              <a:rPr lang="en-US" smtClean="0"/>
              <a:pPr/>
              <a:t>2/7/2017</a:t>
            </a:fld>
            <a:endParaRPr lang="en-US"/>
          </a:p>
        </p:txBody>
      </p:sp>
      <p:sp>
        <p:nvSpPr>
          <p:cNvPr id="3" name="Footer Placeholder 2"/>
          <p:cNvSpPr>
            <a:spLocks noGrp="1"/>
          </p:cNvSpPr>
          <p:nvPr>
            <p:ph type="ftr" sz="quarter" idx="11"/>
          </p:nvPr>
        </p:nvSpPr>
        <p:spPr>
          <a:xfrm>
            <a:off x="3331845" y="7203865"/>
            <a:ext cx="3394710" cy="413808"/>
          </a:xfrm>
          <a:prstGeom prst="rect">
            <a:avLst/>
          </a:prstGeom>
        </p:spPr>
        <p:txBody>
          <a:bodyPr/>
          <a:lstStyle/>
          <a:p>
            <a:endParaRPr lang="en-US"/>
          </a:p>
        </p:txBody>
      </p:sp>
      <p:sp>
        <p:nvSpPr>
          <p:cNvPr id="4" name="Slide Number Placeholder 3"/>
          <p:cNvSpPr>
            <a:spLocks noGrp="1"/>
          </p:cNvSpPr>
          <p:nvPr>
            <p:ph type="sldNum" sz="quarter" idx="12"/>
          </p:nvPr>
        </p:nvSpPr>
        <p:spPr>
          <a:xfrm>
            <a:off x="7103745" y="7203865"/>
            <a:ext cx="2263140" cy="41380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2009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Content Placeholder 2"/>
          <p:cNvSpPr>
            <a:spLocks noGrp="1"/>
          </p:cNvSpPr>
          <p:nvPr>
            <p:ph idx="1"/>
          </p:nvPr>
        </p:nvSpPr>
        <p:spPr>
          <a:xfrm>
            <a:off x="4276130" y="1119083"/>
            <a:ext cx="5092065" cy="5523442"/>
          </a:xfrm>
        </p:spPr>
        <p:txBody>
          <a:bodyPr/>
          <a:lstStyle>
            <a:lvl1pPr>
              <a:defRPr sz="3520"/>
            </a:lvl1pPr>
            <a:lvl2pPr>
              <a:defRPr sz="3080"/>
            </a:lvl2pPr>
            <a:lvl3pPr>
              <a:defRPr sz="2640"/>
            </a:lvl3pPr>
            <a:lvl4pPr>
              <a:defRPr sz="2200"/>
            </a:lvl4pPr>
            <a:lvl5pPr>
              <a:defRPr sz="2200"/>
            </a:lvl5pPr>
            <a:lvl6pPr>
              <a:defRPr sz="2200"/>
            </a:lvl6pPr>
            <a:lvl7pPr>
              <a:defRPr sz="2200"/>
            </a:lvl7pPr>
            <a:lvl8pPr>
              <a:defRPr sz="2200"/>
            </a:lvl8pPr>
            <a:lvl9pPr>
              <a:defRPr sz="2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D3A76C73-73B6-41F0-A11F-251BA6C3B41E}" type="datetime1">
              <a:rPr lang="en-US" smtClean="0"/>
              <a:pPr/>
              <a:t>2/7/2017</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884469106"/>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825" y="518160"/>
            <a:ext cx="3244096" cy="1813560"/>
          </a:xfrm>
        </p:spPr>
        <p:txBody>
          <a:bodyPr anchor="b"/>
          <a:lstStyle>
            <a:lvl1pPr>
              <a:defRPr sz="352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76130" y="1119083"/>
            <a:ext cx="5092065" cy="5523442"/>
          </a:xfrm>
        </p:spPr>
        <p:txBody>
          <a:bodyPr anchor="t"/>
          <a:lstStyle>
            <a:lvl1pPr marL="0" indent="0">
              <a:buNone/>
              <a:defRPr sz="3520"/>
            </a:lvl1pPr>
            <a:lvl2pPr marL="502920" indent="0">
              <a:buNone/>
              <a:defRPr sz="3080"/>
            </a:lvl2pPr>
            <a:lvl3pPr marL="1005840" indent="0">
              <a:buNone/>
              <a:defRPr sz="2640"/>
            </a:lvl3pPr>
            <a:lvl4pPr marL="1508760" indent="0">
              <a:buNone/>
              <a:defRPr sz="2200"/>
            </a:lvl4pPr>
            <a:lvl5pPr marL="2011680" indent="0">
              <a:buNone/>
              <a:defRPr sz="2200"/>
            </a:lvl5pPr>
            <a:lvl6pPr marL="2514600" indent="0">
              <a:buNone/>
              <a:defRPr sz="2200"/>
            </a:lvl6pPr>
            <a:lvl7pPr marL="3017520" indent="0">
              <a:buNone/>
              <a:defRPr sz="2200"/>
            </a:lvl7pPr>
            <a:lvl8pPr marL="3520440" indent="0">
              <a:buNone/>
              <a:defRPr sz="2200"/>
            </a:lvl8pPr>
            <a:lvl9pPr marL="4023360" indent="0">
              <a:buNone/>
              <a:defRPr sz="2200"/>
            </a:lvl9pPr>
          </a:lstStyle>
          <a:p>
            <a:r>
              <a:rPr lang="en-US" smtClean="0"/>
              <a:t>Click icon to add picture</a:t>
            </a:r>
            <a:endParaRPr lang="en-US" dirty="0"/>
          </a:p>
        </p:txBody>
      </p:sp>
      <p:sp>
        <p:nvSpPr>
          <p:cNvPr id="4" name="Text Placeholder 3"/>
          <p:cNvSpPr>
            <a:spLocks noGrp="1"/>
          </p:cNvSpPr>
          <p:nvPr>
            <p:ph type="body" sz="half" idx="2"/>
          </p:nvPr>
        </p:nvSpPr>
        <p:spPr>
          <a:xfrm>
            <a:off x="692825" y="2331720"/>
            <a:ext cx="3244096" cy="4319800"/>
          </a:xfrm>
        </p:spPr>
        <p:txBody>
          <a:bodyPr/>
          <a:lstStyle>
            <a:lvl1pPr marL="0" indent="0">
              <a:buNone/>
              <a:defRPr sz="1760"/>
            </a:lvl1pPr>
            <a:lvl2pPr marL="502920" indent="0">
              <a:buNone/>
              <a:defRPr sz="1540"/>
            </a:lvl2pPr>
            <a:lvl3pPr marL="1005840" indent="0">
              <a:buNone/>
              <a:defRPr sz="1320"/>
            </a:lvl3pPr>
            <a:lvl4pPr marL="1508760" indent="0">
              <a:buNone/>
              <a:defRPr sz="1100"/>
            </a:lvl4pPr>
            <a:lvl5pPr marL="2011680" indent="0">
              <a:buNone/>
              <a:defRPr sz="1100"/>
            </a:lvl5pPr>
            <a:lvl6pPr marL="2514600" indent="0">
              <a:buNone/>
              <a:defRPr sz="1100"/>
            </a:lvl6pPr>
            <a:lvl7pPr marL="3017520" indent="0">
              <a:buNone/>
              <a:defRPr sz="1100"/>
            </a:lvl7pPr>
            <a:lvl8pPr marL="3520440" indent="0">
              <a:buNone/>
              <a:defRPr sz="1100"/>
            </a:lvl8pPr>
            <a:lvl9pPr marL="4023360" indent="0">
              <a:buNone/>
              <a:defRPr sz="1100"/>
            </a:lvl9pPr>
          </a:lstStyle>
          <a:p>
            <a:pPr lvl="0"/>
            <a:r>
              <a:rPr lang="en-US" smtClean="0"/>
              <a:t>Click to edit Master text styles</a:t>
            </a:r>
          </a:p>
        </p:txBody>
      </p:sp>
      <p:sp>
        <p:nvSpPr>
          <p:cNvPr id="5" name="Date Placeholder 4"/>
          <p:cNvSpPr>
            <a:spLocks noGrp="1"/>
          </p:cNvSpPr>
          <p:nvPr>
            <p:ph type="dt" sz="half" idx="10"/>
          </p:nvPr>
        </p:nvSpPr>
        <p:spPr>
          <a:xfrm>
            <a:off x="691515" y="7203865"/>
            <a:ext cx="2263140" cy="413808"/>
          </a:xfrm>
          <a:prstGeom prst="rect">
            <a:avLst/>
          </a:prstGeom>
        </p:spPr>
        <p:txBody>
          <a:bodyPr/>
          <a:lstStyle/>
          <a:p>
            <a:fld id="{D3A76C73-73B6-41F0-A11F-251BA6C3B41E}" type="datetime1">
              <a:rPr lang="en-US" smtClean="0"/>
              <a:pPr/>
              <a:t>2/7/2017</a:t>
            </a:fld>
            <a:endParaRPr lang="en-US"/>
          </a:p>
        </p:txBody>
      </p:sp>
      <p:sp>
        <p:nvSpPr>
          <p:cNvPr id="6" name="Footer Placeholder 5"/>
          <p:cNvSpPr>
            <a:spLocks noGrp="1"/>
          </p:cNvSpPr>
          <p:nvPr>
            <p:ph type="ftr" sz="quarter" idx="11"/>
          </p:nvPr>
        </p:nvSpPr>
        <p:spPr>
          <a:xfrm>
            <a:off x="3331845" y="7203865"/>
            <a:ext cx="3394710" cy="413808"/>
          </a:xfrm>
          <a:prstGeom prst="rect">
            <a:avLst/>
          </a:prstGeom>
        </p:spPr>
        <p:txBody>
          <a:bodyPr/>
          <a:lstStyle/>
          <a:p>
            <a:endParaRPr lang="en-US"/>
          </a:p>
        </p:txBody>
      </p:sp>
      <p:sp>
        <p:nvSpPr>
          <p:cNvPr id="7" name="Slide Number Placeholder 6"/>
          <p:cNvSpPr>
            <a:spLocks noGrp="1"/>
          </p:cNvSpPr>
          <p:nvPr>
            <p:ph type="sldNum" sz="quarter" idx="12"/>
          </p:nvPr>
        </p:nvSpPr>
        <p:spPr>
          <a:xfrm>
            <a:off x="7103745" y="7203865"/>
            <a:ext cx="2263140" cy="413808"/>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99373033"/>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0.xml"/><Relationship Id="rId7" Type="http://schemas.openxmlformats.org/officeDocument/2006/relationships/theme" Target="../theme/theme3.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Rectangle 4"/>
          <p:cNvSpPr/>
          <p:nvPr/>
        </p:nvSpPr>
        <p:spPr>
          <a:xfrm>
            <a:off x="-1" y="0"/>
            <a:ext cx="10058401" cy="1324187"/>
          </a:xfrm>
          <a:prstGeom prst="rect">
            <a:avLst/>
          </a:prstGeom>
          <a:solidFill>
            <a:srgbClr val="138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a:endParaRPr lang="en-US" altLang="en-US" sz="1980">
              <a:solidFill>
                <a:srgbClr val="FFFFFF"/>
              </a:solidFill>
              <a:latin typeface="Calibri" charset="0"/>
            </a:endParaRPr>
          </a:p>
        </p:txBody>
      </p:sp>
      <p:sp>
        <p:nvSpPr>
          <p:cNvPr id="2" name="Title Placeholder 1"/>
          <p:cNvSpPr>
            <a:spLocks noGrp="1"/>
          </p:cNvSpPr>
          <p:nvPr>
            <p:ph type="title"/>
          </p:nvPr>
        </p:nvSpPr>
        <p:spPr>
          <a:xfrm>
            <a:off x="456819" y="363431"/>
            <a:ext cx="8675370" cy="150230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91515" y="2069042"/>
            <a:ext cx="8675370" cy="49315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966608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Lst>
  <p:hf hdr="0" ftr="0" dt="0"/>
  <p:txStyles>
    <p:titleStyle>
      <a:lvl1pPr algn="l" defTabSz="1005840" rtl="0" eaLnBrk="1" latinLnBrk="0" hangingPunct="1">
        <a:lnSpc>
          <a:spcPct val="90000"/>
        </a:lnSpc>
        <a:spcBef>
          <a:spcPct val="0"/>
        </a:spcBef>
        <a:buNone/>
        <a:defRPr sz="3080" b="1" kern="1200">
          <a:solidFill>
            <a:schemeClr val="bg1"/>
          </a:solidFill>
          <a:latin typeface="+mj-lt"/>
          <a:ea typeface="+mj-ea"/>
          <a:cs typeface="+mj-cs"/>
        </a:defRPr>
      </a:lvl1pPr>
    </p:titleStyle>
    <p:bodyStyle>
      <a:lvl1pPr marL="0" indent="0" algn="l" defTabSz="1005840" rtl="0" eaLnBrk="1" latinLnBrk="0" hangingPunct="1">
        <a:lnSpc>
          <a:spcPct val="90000"/>
        </a:lnSpc>
        <a:spcBef>
          <a:spcPts val="1100"/>
        </a:spcBef>
        <a:buFont typeface="Arial" panose="020B0604020202020204" pitchFamily="34" charset="0"/>
        <a:buNone/>
        <a:defRPr sz="3080" kern="1200">
          <a:solidFill>
            <a:schemeClr val="tx1"/>
          </a:solidFill>
          <a:latin typeface="+mn-lt"/>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640" kern="1200">
          <a:solidFill>
            <a:schemeClr val="tx1"/>
          </a:solidFill>
          <a:latin typeface="+mn-lt"/>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200" kern="1200">
          <a:solidFill>
            <a:schemeClr val="tx1"/>
          </a:solidFill>
          <a:latin typeface="+mn-lt"/>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alpha val="63921"/>
          </a:schemeClr>
        </a:solidFill>
        <a:effectLst/>
      </p:bgPr>
    </p:bg>
    <p:spTree>
      <p:nvGrpSpPr>
        <p:cNvPr id="1" name=""/>
        <p:cNvGrpSpPr/>
        <p:nvPr/>
      </p:nvGrpSpPr>
      <p:grpSpPr>
        <a:xfrm>
          <a:off x="0" y="0"/>
          <a:ext cx="0" cy="0"/>
          <a:chOff x="0" y="0"/>
          <a:chExt cx="0" cy="0"/>
        </a:xfrm>
      </p:grpSpPr>
      <p:sp>
        <p:nvSpPr>
          <p:cNvPr id="2050" name="Holder 2"/>
          <p:cNvSpPr>
            <a:spLocks noGrp="1"/>
          </p:cNvSpPr>
          <p:nvPr>
            <p:ph type="title"/>
          </p:nvPr>
        </p:nvSpPr>
        <p:spPr bwMode="auto">
          <a:xfrm>
            <a:off x="1068705" y="809625"/>
            <a:ext cx="7920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endParaRPr lang="en-US" altLang="en-US"/>
          </a:p>
        </p:txBody>
      </p:sp>
      <p:sp>
        <p:nvSpPr>
          <p:cNvPr id="2051" name="Holder 3"/>
          <p:cNvSpPr>
            <a:spLocks noGrp="1"/>
          </p:cNvSpPr>
          <p:nvPr>
            <p:ph type="body" idx="1"/>
          </p:nvPr>
        </p:nvSpPr>
        <p:spPr bwMode="auto">
          <a:xfrm>
            <a:off x="1129825" y="3510175"/>
            <a:ext cx="7798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419158" y="7229052"/>
            <a:ext cx="3220085" cy="276999"/>
          </a:xfrm>
          <a:prstGeom prst="rect">
            <a:avLst/>
          </a:prstGeom>
        </p:spPr>
        <p:txBody>
          <a:bodyPr vert="horz" wrap="square" lIns="0" tIns="0" rIns="0" bIns="0" numCol="1" anchor="t" anchorCtr="0" compatLnSpc="1">
            <a:prstTxWarp prst="textNoShape">
              <a:avLst/>
            </a:prstTxWarp>
            <a:spAutoFit/>
          </a:bodyPr>
          <a:lstStyle>
            <a:lvl1pPr algn="ctr">
              <a:defRPr>
                <a:solidFill>
                  <a:srgbClr val="898989"/>
                </a:solidFill>
              </a:defRPr>
            </a:lvl1pPr>
          </a:lstStyle>
          <a:p>
            <a:pPr eaLnBrk="0" fontAlgn="base" hangingPunct="0">
              <a:spcBef>
                <a:spcPct val="0"/>
              </a:spcBef>
              <a:spcAft>
                <a:spcPct val="0"/>
              </a:spcAft>
            </a:pPr>
            <a:endParaRPr lang="en-US" altLang="en-US">
              <a:latin typeface="Arial" charset="0"/>
              <a:cs typeface="Arial" charset="0"/>
            </a:endParaRPr>
          </a:p>
        </p:txBody>
      </p:sp>
      <p:sp>
        <p:nvSpPr>
          <p:cNvPr id="5" name="Holder 5"/>
          <p:cNvSpPr>
            <a:spLocks noGrp="1"/>
          </p:cNvSpPr>
          <p:nvPr>
            <p:ph type="dt" sz="half" idx="6"/>
          </p:nvPr>
        </p:nvSpPr>
        <p:spPr>
          <a:xfrm>
            <a:off x="502920" y="7229052"/>
            <a:ext cx="2313782" cy="276999"/>
          </a:xfrm>
          <a:prstGeom prst="rect">
            <a:avLst/>
          </a:prstGeom>
        </p:spPr>
        <p:txBody>
          <a:bodyPr vert="horz" wrap="square" lIns="0" tIns="0" rIns="0" bIns="0" numCol="1" anchor="t" anchorCtr="0" compatLnSpc="1">
            <a:prstTxWarp prst="textNoShape">
              <a:avLst/>
            </a:prstTxWarp>
            <a:spAutoFit/>
          </a:bodyPr>
          <a:lstStyle>
            <a:lvl1pPr>
              <a:defRPr>
                <a:solidFill>
                  <a:srgbClr val="898989"/>
                </a:solidFill>
              </a:defRPr>
            </a:lvl1pPr>
          </a:lstStyle>
          <a:p>
            <a:pPr eaLnBrk="0" fontAlgn="base" hangingPunct="0">
              <a:spcBef>
                <a:spcPct val="0"/>
              </a:spcBef>
              <a:spcAft>
                <a:spcPct val="0"/>
              </a:spcAft>
            </a:pPr>
            <a:fld id="{F19049AD-CC2A-204E-9A24-41F48320B6CB}" type="datetimeFigureOut">
              <a:rPr lang="en-US" altLang="en-US">
                <a:latin typeface="Arial" charset="0"/>
                <a:cs typeface="Arial" charset="0"/>
              </a:rPr>
              <a:pPr eaLnBrk="0" fontAlgn="base" hangingPunct="0">
                <a:spcBef>
                  <a:spcPct val="0"/>
                </a:spcBef>
                <a:spcAft>
                  <a:spcPct val="0"/>
                </a:spcAft>
              </a:pPr>
              <a:t>2/7/2017</a:t>
            </a:fld>
            <a:endParaRPr lang="en-US" altLang="en-US">
              <a:latin typeface="Arial" charset="0"/>
              <a:cs typeface="Arial" charset="0"/>
            </a:endParaRPr>
          </a:p>
        </p:txBody>
      </p:sp>
      <p:sp>
        <p:nvSpPr>
          <p:cNvPr id="6" name="Holder 6"/>
          <p:cNvSpPr>
            <a:spLocks noGrp="1"/>
          </p:cNvSpPr>
          <p:nvPr>
            <p:ph type="sldNum" sz="quarter" idx="7"/>
          </p:nvPr>
        </p:nvSpPr>
        <p:spPr>
          <a:xfrm>
            <a:off x="7241700" y="7229052"/>
            <a:ext cx="2313781" cy="276999"/>
          </a:xfrm>
          <a:prstGeom prst="rect">
            <a:avLst/>
          </a:prstGeom>
        </p:spPr>
        <p:txBody>
          <a:bodyPr vert="horz" wrap="square" lIns="0" tIns="0" rIns="0" bIns="0" numCol="1" anchor="t" anchorCtr="0" compatLnSpc="1">
            <a:prstTxWarp prst="textNoShape">
              <a:avLst/>
            </a:prstTxWarp>
            <a:spAutoFit/>
          </a:bodyPr>
          <a:lstStyle>
            <a:lvl1pPr algn="r">
              <a:defRPr>
                <a:solidFill>
                  <a:srgbClr val="898989"/>
                </a:solidFill>
              </a:defRPr>
            </a:lvl1pPr>
          </a:lstStyle>
          <a:p>
            <a:pPr eaLnBrk="0" fontAlgn="base" hangingPunct="0">
              <a:spcBef>
                <a:spcPct val="0"/>
              </a:spcBef>
              <a:spcAft>
                <a:spcPct val="0"/>
              </a:spcAft>
            </a:pPr>
            <a:fld id="{034FEDDC-4AB7-E44C-B2CF-5924ED0237B8}" type="slidenum">
              <a:rPr lang="en-US" altLang="en-US">
                <a:latin typeface="Arial" charset="0"/>
                <a:cs typeface="Arial" charset="0"/>
              </a:rPr>
              <a:pPr eaLnBrk="0" fontAlgn="base" hangingPunct="0">
                <a:spcBef>
                  <a:spcPct val="0"/>
                </a:spcBef>
                <a:spcAft>
                  <a:spcPct val="0"/>
                </a:spcAft>
              </a:pPr>
              <a:t>‹#›</a:t>
            </a:fld>
            <a:endParaRPr lang="en-US" altLang="en-US">
              <a:latin typeface="Arial" charset="0"/>
              <a:cs typeface="Arial" charset="0"/>
            </a:endParaRPr>
          </a:p>
        </p:txBody>
      </p:sp>
    </p:spTree>
    <p:extLst>
      <p:ext uri="{BB962C8B-B14F-4D97-AF65-F5344CB8AC3E}">
        <p14:creationId xmlns:p14="http://schemas.microsoft.com/office/powerpoint/2010/main" val="42243557"/>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502920" algn="ctr" rtl="0" fontAlgn="base">
        <a:spcBef>
          <a:spcPct val="0"/>
        </a:spcBef>
        <a:spcAft>
          <a:spcPct val="0"/>
        </a:spcAft>
        <a:defRPr>
          <a:solidFill>
            <a:schemeClr val="tx2"/>
          </a:solidFill>
          <a:latin typeface="Calibri" panose="020F0502020204030204" pitchFamily="34" charset="0"/>
        </a:defRPr>
      </a:lvl6pPr>
      <a:lvl7pPr marL="1005840" algn="ctr" rtl="0" fontAlgn="base">
        <a:spcBef>
          <a:spcPct val="0"/>
        </a:spcBef>
        <a:spcAft>
          <a:spcPct val="0"/>
        </a:spcAft>
        <a:defRPr>
          <a:solidFill>
            <a:schemeClr val="tx2"/>
          </a:solidFill>
          <a:latin typeface="Calibri" panose="020F0502020204030204" pitchFamily="34" charset="0"/>
        </a:defRPr>
      </a:lvl7pPr>
      <a:lvl8pPr marL="1508760" algn="ctr" rtl="0" fontAlgn="base">
        <a:spcBef>
          <a:spcPct val="0"/>
        </a:spcBef>
        <a:spcAft>
          <a:spcPct val="0"/>
        </a:spcAft>
        <a:defRPr>
          <a:solidFill>
            <a:schemeClr val="tx2"/>
          </a:solidFill>
          <a:latin typeface="Calibri" panose="020F0502020204030204" pitchFamily="34" charset="0"/>
        </a:defRPr>
      </a:lvl8pPr>
      <a:lvl9pPr marL="2011680" algn="ctr" rtl="0" fontAlgn="base">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43548" algn="l" rtl="0" eaLnBrk="0" fontAlgn="base" hangingPunct="0">
        <a:spcBef>
          <a:spcPct val="20000"/>
        </a:spcBef>
        <a:spcAft>
          <a:spcPct val="0"/>
        </a:spcAft>
        <a:defRPr>
          <a:solidFill>
            <a:schemeClr val="tx1"/>
          </a:solidFill>
          <a:latin typeface="+mn-lt"/>
          <a:ea typeface="+mn-ea"/>
          <a:cs typeface="+mn-cs"/>
        </a:defRPr>
      </a:lvl2pPr>
      <a:lvl3pPr marL="887095" algn="l" rtl="0" eaLnBrk="0" fontAlgn="base" hangingPunct="0">
        <a:spcBef>
          <a:spcPct val="20000"/>
        </a:spcBef>
        <a:spcAft>
          <a:spcPct val="0"/>
        </a:spcAft>
        <a:defRPr>
          <a:solidFill>
            <a:schemeClr val="tx1"/>
          </a:solidFill>
          <a:latin typeface="+mn-lt"/>
          <a:ea typeface="+mn-ea"/>
          <a:cs typeface="+mn-cs"/>
        </a:defRPr>
      </a:lvl3pPr>
      <a:lvl4pPr marL="1330643" algn="l" rtl="0" eaLnBrk="0" fontAlgn="base" hangingPunct="0">
        <a:spcBef>
          <a:spcPct val="20000"/>
        </a:spcBef>
        <a:spcAft>
          <a:spcPct val="0"/>
        </a:spcAft>
        <a:defRPr>
          <a:solidFill>
            <a:schemeClr val="tx1"/>
          </a:solidFill>
          <a:latin typeface="+mn-lt"/>
          <a:ea typeface="+mn-ea"/>
          <a:cs typeface="+mn-cs"/>
        </a:defRPr>
      </a:lvl4pPr>
      <a:lvl5pPr marL="1774190" algn="l" rtl="0" eaLnBrk="0" fontAlgn="base" hangingPunct="0">
        <a:spcBef>
          <a:spcPct val="20000"/>
        </a:spcBef>
        <a:spcAft>
          <a:spcPct val="0"/>
        </a:spcAft>
        <a:defRPr>
          <a:solidFill>
            <a:schemeClr val="tx1"/>
          </a:solidFill>
          <a:latin typeface="+mn-lt"/>
          <a:ea typeface="+mn-ea"/>
          <a:cs typeface="+mn-cs"/>
        </a:defRPr>
      </a:lvl5pPr>
      <a:lvl6pPr marL="2218883" eaLnBrk="1" hangingPunct="1">
        <a:defRPr>
          <a:latin typeface="+mn-lt"/>
          <a:ea typeface="+mn-ea"/>
          <a:cs typeface="+mn-cs"/>
        </a:defRPr>
      </a:lvl6pPr>
      <a:lvl7pPr marL="2662660" eaLnBrk="1" hangingPunct="1">
        <a:defRPr>
          <a:latin typeface="+mn-lt"/>
          <a:ea typeface="+mn-ea"/>
          <a:cs typeface="+mn-cs"/>
        </a:defRPr>
      </a:lvl7pPr>
      <a:lvl8pPr marL="3106436" eaLnBrk="1" hangingPunct="1">
        <a:defRPr>
          <a:latin typeface="+mn-lt"/>
          <a:ea typeface="+mn-ea"/>
          <a:cs typeface="+mn-cs"/>
        </a:defRPr>
      </a:lvl8pPr>
      <a:lvl9pPr marL="3550213" eaLnBrk="1" hangingPunct="1">
        <a:defRPr>
          <a:latin typeface="+mn-lt"/>
          <a:ea typeface="+mn-ea"/>
          <a:cs typeface="+mn-cs"/>
        </a:defRPr>
      </a:lvl9pPr>
    </p:bodyStyle>
    <p:otherStyle>
      <a:lvl1pPr marL="0" eaLnBrk="1" hangingPunct="1">
        <a:defRPr>
          <a:latin typeface="+mn-lt"/>
          <a:ea typeface="+mn-ea"/>
          <a:cs typeface="+mn-cs"/>
        </a:defRPr>
      </a:lvl1pPr>
      <a:lvl2pPr marL="443776" eaLnBrk="1" hangingPunct="1">
        <a:defRPr>
          <a:latin typeface="+mn-lt"/>
          <a:ea typeface="+mn-ea"/>
          <a:cs typeface="+mn-cs"/>
        </a:defRPr>
      </a:lvl2pPr>
      <a:lvl3pPr marL="887554" eaLnBrk="1" hangingPunct="1">
        <a:defRPr>
          <a:latin typeface="+mn-lt"/>
          <a:ea typeface="+mn-ea"/>
          <a:cs typeface="+mn-cs"/>
        </a:defRPr>
      </a:lvl3pPr>
      <a:lvl4pPr marL="1331330" eaLnBrk="1" hangingPunct="1">
        <a:defRPr>
          <a:latin typeface="+mn-lt"/>
          <a:ea typeface="+mn-ea"/>
          <a:cs typeface="+mn-cs"/>
        </a:defRPr>
      </a:lvl4pPr>
      <a:lvl5pPr marL="1775106" eaLnBrk="1" hangingPunct="1">
        <a:defRPr>
          <a:latin typeface="+mn-lt"/>
          <a:ea typeface="+mn-ea"/>
          <a:cs typeface="+mn-cs"/>
        </a:defRPr>
      </a:lvl5pPr>
      <a:lvl6pPr marL="2218883" eaLnBrk="1" hangingPunct="1">
        <a:defRPr>
          <a:latin typeface="+mn-lt"/>
          <a:ea typeface="+mn-ea"/>
          <a:cs typeface="+mn-cs"/>
        </a:defRPr>
      </a:lvl6pPr>
      <a:lvl7pPr marL="2662660" eaLnBrk="1" hangingPunct="1">
        <a:defRPr>
          <a:latin typeface="+mn-lt"/>
          <a:ea typeface="+mn-ea"/>
          <a:cs typeface="+mn-cs"/>
        </a:defRPr>
      </a:lvl7pPr>
      <a:lvl8pPr marL="3106436" eaLnBrk="1" hangingPunct="1">
        <a:defRPr>
          <a:latin typeface="+mn-lt"/>
          <a:ea typeface="+mn-ea"/>
          <a:cs typeface="+mn-cs"/>
        </a:defRPr>
      </a:lvl8pPr>
      <a:lvl9pPr marL="3550213" eaLnBrk="1" hangingPunct="1">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alpha val="63921"/>
          </a:schemeClr>
        </a:solidFill>
        <a:effectLst/>
      </p:bgPr>
    </p:bg>
    <p:spTree>
      <p:nvGrpSpPr>
        <p:cNvPr id="1" name=""/>
        <p:cNvGrpSpPr/>
        <p:nvPr/>
      </p:nvGrpSpPr>
      <p:grpSpPr>
        <a:xfrm>
          <a:off x="0" y="0"/>
          <a:ext cx="0" cy="0"/>
          <a:chOff x="0" y="0"/>
          <a:chExt cx="0" cy="0"/>
        </a:xfrm>
      </p:grpSpPr>
      <p:sp>
        <p:nvSpPr>
          <p:cNvPr id="2050" name="Holder 2"/>
          <p:cNvSpPr>
            <a:spLocks noGrp="1"/>
          </p:cNvSpPr>
          <p:nvPr>
            <p:ph type="title"/>
          </p:nvPr>
        </p:nvSpPr>
        <p:spPr bwMode="auto">
          <a:xfrm>
            <a:off x="1068705" y="809625"/>
            <a:ext cx="792099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endParaRPr lang="en-US" altLang="en-US"/>
          </a:p>
        </p:txBody>
      </p:sp>
      <p:sp>
        <p:nvSpPr>
          <p:cNvPr id="2051" name="Holder 3"/>
          <p:cNvSpPr>
            <a:spLocks noGrp="1"/>
          </p:cNvSpPr>
          <p:nvPr>
            <p:ph type="body" idx="1"/>
          </p:nvPr>
        </p:nvSpPr>
        <p:spPr bwMode="auto">
          <a:xfrm>
            <a:off x="1129825" y="3510175"/>
            <a:ext cx="779875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endParaRPr lang="en-US" altLang="en-US"/>
          </a:p>
        </p:txBody>
      </p:sp>
      <p:sp>
        <p:nvSpPr>
          <p:cNvPr id="4" name="Holder 4"/>
          <p:cNvSpPr>
            <a:spLocks noGrp="1"/>
          </p:cNvSpPr>
          <p:nvPr>
            <p:ph type="ftr" sz="quarter" idx="5"/>
          </p:nvPr>
        </p:nvSpPr>
        <p:spPr>
          <a:xfrm>
            <a:off x="3419158" y="7229052"/>
            <a:ext cx="3220085" cy="276999"/>
          </a:xfrm>
          <a:prstGeom prst="rect">
            <a:avLst/>
          </a:prstGeom>
        </p:spPr>
        <p:txBody>
          <a:bodyPr vert="horz" wrap="square" lIns="0" tIns="0" rIns="0" bIns="0" numCol="1" anchor="t" anchorCtr="0" compatLnSpc="1">
            <a:prstTxWarp prst="textNoShape">
              <a:avLst/>
            </a:prstTxWarp>
            <a:spAutoFit/>
          </a:bodyPr>
          <a:lstStyle>
            <a:lvl1pPr algn="ctr">
              <a:defRPr>
                <a:solidFill>
                  <a:srgbClr val="898989"/>
                </a:solidFill>
              </a:defRPr>
            </a:lvl1pPr>
          </a:lstStyle>
          <a:p>
            <a:pPr eaLnBrk="0" fontAlgn="base" hangingPunct="0">
              <a:spcBef>
                <a:spcPct val="0"/>
              </a:spcBef>
              <a:spcAft>
                <a:spcPct val="0"/>
              </a:spcAft>
            </a:pPr>
            <a:endParaRPr lang="en-US" altLang="en-US">
              <a:latin typeface="Arial" charset="0"/>
              <a:cs typeface="Arial" charset="0"/>
            </a:endParaRPr>
          </a:p>
        </p:txBody>
      </p:sp>
      <p:sp>
        <p:nvSpPr>
          <p:cNvPr id="5" name="Holder 5"/>
          <p:cNvSpPr>
            <a:spLocks noGrp="1"/>
          </p:cNvSpPr>
          <p:nvPr>
            <p:ph type="dt" sz="half" idx="6"/>
          </p:nvPr>
        </p:nvSpPr>
        <p:spPr>
          <a:xfrm>
            <a:off x="502920" y="7229052"/>
            <a:ext cx="2313782" cy="276999"/>
          </a:xfrm>
          <a:prstGeom prst="rect">
            <a:avLst/>
          </a:prstGeom>
        </p:spPr>
        <p:txBody>
          <a:bodyPr vert="horz" wrap="square" lIns="0" tIns="0" rIns="0" bIns="0" numCol="1" anchor="t" anchorCtr="0" compatLnSpc="1">
            <a:prstTxWarp prst="textNoShape">
              <a:avLst/>
            </a:prstTxWarp>
            <a:spAutoFit/>
          </a:bodyPr>
          <a:lstStyle>
            <a:lvl1pPr>
              <a:defRPr>
                <a:solidFill>
                  <a:srgbClr val="898989"/>
                </a:solidFill>
              </a:defRPr>
            </a:lvl1pPr>
          </a:lstStyle>
          <a:p>
            <a:pPr eaLnBrk="0" fontAlgn="base" hangingPunct="0">
              <a:spcBef>
                <a:spcPct val="0"/>
              </a:spcBef>
              <a:spcAft>
                <a:spcPct val="0"/>
              </a:spcAft>
            </a:pPr>
            <a:fld id="{F19049AD-CC2A-204E-9A24-41F48320B6CB}" type="datetimeFigureOut">
              <a:rPr lang="en-US" altLang="en-US">
                <a:latin typeface="Arial" charset="0"/>
                <a:cs typeface="Arial" charset="0"/>
              </a:rPr>
              <a:pPr eaLnBrk="0" fontAlgn="base" hangingPunct="0">
                <a:spcBef>
                  <a:spcPct val="0"/>
                </a:spcBef>
                <a:spcAft>
                  <a:spcPct val="0"/>
                </a:spcAft>
              </a:pPr>
              <a:t>2/7/2017</a:t>
            </a:fld>
            <a:endParaRPr lang="en-US" altLang="en-US">
              <a:latin typeface="Arial" charset="0"/>
              <a:cs typeface="Arial" charset="0"/>
            </a:endParaRPr>
          </a:p>
        </p:txBody>
      </p:sp>
      <p:sp>
        <p:nvSpPr>
          <p:cNvPr id="6" name="Holder 6"/>
          <p:cNvSpPr>
            <a:spLocks noGrp="1"/>
          </p:cNvSpPr>
          <p:nvPr>
            <p:ph type="sldNum" sz="quarter" idx="7"/>
          </p:nvPr>
        </p:nvSpPr>
        <p:spPr>
          <a:xfrm>
            <a:off x="7241700" y="7229052"/>
            <a:ext cx="2313781" cy="276999"/>
          </a:xfrm>
          <a:prstGeom prst="rect">
            <a:avLst/>
          </a:prstGeom>
        </p:spPr>
        <p:txBody>
          <a:bodyPr vert="horz" wrap="square" lIns="0" tIns="0" rIns="0" bIns="0" numCol="1" anchor="t" anchorCtr="0" compatLnSpc="1">
            <a:prstTxWarp prst="textNoShape">
              <a:avLst/>
            </a:prstTxWarp>
            <a:spAutoFit/>
          </a:bodyPr>
          <a:lstStyle>
            <a:lvl1pPr algn="r">
              <a:defRPr>
                <a:solidFill>
                  <a:srgbClr val="898989"/>
                </a:solidFill>
              </a:defRPr>
            </a:lvl1pPr>
          </a:lstStyle>
          <a:p>
            <a:pPr eaLnBrk="0" fontAlgn="base" hangingPunct="0">
              <a:spcBef>
                <a:spcPct val="0"/>
              </a:spcBef>
              <a:spcAft>
                <a:spcPct val="0"/>
              </a:spcAft>
            </a:pPr>
            <a:fld id="{034FEDDC-4AB7-E44C-B2CF-5924ED0237B8}" type="slidenum">
              <a:rPr lang="en-US" altLang="en-US">
                <a:latin typeface="Arial" charset="0"/>
                <a:cs typeface="Arial" charset="0"/>
              </a:rPr>
              <a:pPr eaLnBrk="0" fontAlgn="base" hangingPunct="0">
                <a:spcBef>
                  <a:spcPct val="0"/>
                </a:spcBef>
                <a:spcAft>
                  <a:spcPct val="0"/>
                </a:spcAft>
              </a:pPr>
              <a:t>‹#›</a:t>
            </a:fld>
            <a:endParaRPr lang="en-US" altLang="en-US">
              <a:latin typeface="Arial" charset="0"/>
              <a:cs typeface="Arial" charset="0"/>
            </a:endParaRPr>
          </a:p>
        </p:txBody>
      </p:sp>
    </p:spTree>
    <p:extLst>
      <p:ext uri="{BB962C8B-B14F-4D97-AF65-F5344CB8AC3E}">
        <p14:creationId xmlns:p14="http://schemas.microsoft.com/office/powerpoint/2010/main" val="1523004989"/>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Lst>
  <p:txStyles>
    <p:titleStyle>
      <a:lvl1pPr algn="ctr" rtl="0" eaLnBrk="0" fontAlgn="base" hangingPunct="0">
        <a:spcBef>
          <a:spcPct val="0"/>
        </a:spcBef>
        <a:spcAft>
          <a:spcPct val="0"/>
        </a:spcAft>
        <a:defRPr>
          <a:solidFill>
            <a:schemeClr val="tx2"/>
          </a:solidFill>
          <a:latin typeface="+mj-lt"/>
          <a:ea typeface="+mj-ea"/>
          <a:cs typeface="+mj-cs"/>
        </a:defRPr>
      </a:lvl1pPr>
      <a:lvl2pPr algn="ctr" rtl="0" eaLnBrk="0" fontAlgn="base" hangingPunct="0">
        <a:spcBef>
          <a:spcPct val="0"/>
        </a:spcBef>
        <a:spcAft>
          <a:spcPct val="0"/>
        </a:spcAft>
        <a:defRPr>
          <a:solidFill>
            <a:schemeClr val="tx2"/>
          </a:solidFill>
          <a:latin typeface="Calibri" panose="020F0502020204030204" pitchFamily="34" charset="0"/>
        </a:defRPr>
      </a:lvl2pPr>
      <a:lvl3pPr algn="ctr" rtl="0" eaLnBrk="0" fontAlgn="base" hangingPunct="0">
        <a:spcBef>
          <a:spcPct val="0"/>
        </a:spcBef>
        <a:spcAft>
          <a:spcPct val="0"/>
        </a:spcAft>
        <a:defRPr>
          <a:solidFill>
            <a:schemeClr val="tx2"/>
          </a:solidFill>
          <a:latin typeface="Calibri" panose="020F0502020204030204" pitchFamily="34" charset="0"/>
        </a:defRPr>
      </a:lvl3pPr>
      <a:lvl4pPr algn="ctr" rtl="0" eaLnBrk="0" fontAlgn="base" hangingPunct="0">
        <a:spcBef>
          <a:spcPct val="0"/>
        </a:spcBef>
        <a:spcAft>
          <a:spcPct val="0"/>
        </a:spcAft>
        <a:defRPr>
          <a:solidFill>
            <a:schemeClr val="tx2"/>
          </a:solidFill>
          <a:latin typeface="Calibri" panose="020F0502020204030204" pitchFamily="34" charset="0"/>
        </a:defRPr>
      </a:lvl4pPr>
      <a:lvl5pPr algn="ctr" rtl="0" eaLnBrk="0" fontAlgn="base" hangingPunct="0">
        <a:spcBef>
          <a:spcPct val="0"/>
        </a:spcBef>
        <a:spcAft>
          <a:spcPct val="0"/>
        </a:spcAft>
        <a:defRPr>
          <a:solidFill>
            <a:schemeClr val="tx2"/>
          </a:solidFill>
          <a:latin typeface="Calibri" panose="020F0502020204030204" pitchFamily="34" charset="0"/>
        </a:defRPr>
      </a:lvl5pPr>
      <a:lvl6pPr marL="502920" algn="ctr" rtl="0" fontAlgn="base">
        <a:spcBef>
          <a:spcPct val="0"/>
        </a:spcBef>
        <a:spcAft>
          <a:spcPct val="0"/>
        </a:spcAft>
        <a:defRPr>
          <a:solidFill>
            <a:schemeClr val="tx2"/>
          </a:solidFill>
          <a:latin typeface="Calibri" panose="020F0502020204030204" pitchFamily="34" charset="0"/>
        </a:defRPr>
      </a:lvl6pPr>
      <a:lvl7pPr marL="1005840" algn="ctr" rtl="0" fontAlgn="base">
        <a:spcBef>
          <a:spcPct val="0"/>
        </a:spcBef>
        <a:spcAft>
          <a:spcPct val="0"/>
        </a:spcAft>
        <a:defRPr>
          <a:solidFill>
            <a:schemeClr val="tx2"/>
          </a:solidFill>
          <a:latin typeface="Calibri" panose="020F0502020204030204" pitchFamily="34" charset="0"/>
        </a:defRPr>
      </a:lvl7pPr>
      <a:lvl8pPr marL="1508760" algn="ctr" rtl="0" fontAlgn="base">
        <a:spcBef>
          <a:spcPct val="0"/>
        </a:spcBef>
        <a:spcAft>
          <a:spcPct val="0"/>
        </a:spcAft>
        <a:defRPr>
          <a:solidFill>
            <a:schemeClr val="tx2"/>
          </a:solidFill>
          <a:latin typeface="Calibri" panose="020F0502020204030204" pitchFamily="34" charset="0"/>
        </a:defRPr>
      </a:lvl8pPr>
      <a:lvl9pPr marL="2011680" algn="ctr" rtl="0" fontAlgn="base">
        <a:spcBef>
          <a:spcPct val="0"/>
        </a:spcBef>
        <a:spcAft>
          <a:spcPct val="0"/>
        </a:spcAft>
        <a:defRPr>
          <a:solidFill>
            <a:schemeClr val="tx2"/>
          </a:solidFill>
          <a:latin typeface="Calibri" panose="020F0502020204030204" pitchFamily="34" charset="0"/>
        </a:defRPr>
      </a:lvl9pPr>
    </p:titleStyle>
    <p:bodyStyle>
      <a:lvl1pPr algn="l" rtl="0" eaLnBrk="0" fontAlgn="base" hangingPunct="0">
        <a:spcBef>
          <a:spcPct val="20000"/>
        </a:spcBef>
        <a:spcAft>
          <a:spcPct val="0"/>
        </a:spcAft>
        <a:defRPr>
          <a:solidFill>
            <a:schemeClr val="tx1"/>
          </a:solidFill>
          <a:latin typeface="+mn-lt"/>
          <a:ea typeface="+mn-ea"/>
          <a:cs typeface="+mn-cs"/>
        </a:defRPr>
      </a:lvl1pPr>
      <a:lvl2pPr marL="443548" algn="l" rtl="0" eaLnBrk="0" fontAlgn="base" hangingPunct="0">
        <a:spcBef>
          <a:spcPct val="20000"/>
        </a:spcBef>
        <a:spcAft>
          <a:spcPct val="0"/>
        </a:spcAft>
        <a:defRPr>
          <a:solidFill>
            <a:schemeClr val="tx1"/>
          </a:solidFill>
          <a:latin typeface="+mn-lt"/>
          <a:ea typeface="+mn-ea"/>
          <a:cs typeface="+mn-cs"/>
        </a:defRPr>
      </a:lvl2pPr>
      <a:lvl3pPr marL="887095" algn="l" rtl="0" eaLnBrk="0" fontAlgn="base" hangingPunct="0">
        <a:spcBef>
          <a:spcPct val="20000"/>
        </a:spcBef>
        <a:spcAft>
          <a:spcPct val="0"/>
        </a:spcAft>
        <a:defRPr>
          <a:solidFill>
            <a:schemeClr val="tx1"/>
          </a:solidFill>
          <a:latin typeface="+mn-lt"/>
          <a:ea typeface="+mn-ea"/>
          <a:cs typeface="+mn-cs"/>
        </a:defRPr>
      </a:lvl3pPr>
      <a:lvl4pPr marL="1330643" algn="l" rtl="0" eaLnBrk="0" fontAlgn="base" hangingPunct="0">
        <a:spcBef>
          <a:spcPct val="20000"/>
        </a:spcBef>
        <a:spcAft>
          <a:spcPct val="0"/>
        </a:spcAft>
        <a:defRPr>
          <a:solidFill>
            <a:schemeClr val="tx1"/>
          </a:solidFill>
          <a:latin typeface="+mn-lt"/>
          <a:ea typeface="+mn-ea"/>
          <a:cs typeface="+mn-cs"/>
        </a:defRPr>
      </a:lvl4pPr>
      <a:lvl5pPr marL="1774190" algn="l" rtl="0" eaLnBrk="0" fontAlgn="base" hangingPunct="0">
        <a:spcBef>
          <a:spcPct val="20000"/>
        </a:spcBef>
        <a:spcAft>
          <a:spcPct val="0"/>
        </a:spcAft>
        <a:defRPr>
          <a:solidFill>
            <a:schemeClr val="tx1"/>
          </a:solidFill>
          <a:latin typeface="+mn-lt"/>
          <a:ea typeface="+mn-ea"/>
          <a:cs typeface="+mn-cs"/>
        </a:defRPr>
      </a:lvl5pPr>
      <a:lvl6pPr marL="2218883" eaLnBrk="1" hangingPunct="1">
        <a:defRPr>
          <a:latin typeface="+mn-lt"/>
          <a:ea typeface="+mn-ea"/>
          <a:cs typeface="+mn-cs"/>
        </a:defRPr>
      </a:lvl6pPr>
      <a:lvl7pPr marL="2662660" eaLnBrk="1" hangingPunct="1">
        <a:defRPr>
          <a:latin typeface="+mn-lt"/>
          <a:ea typeface="+mn-ea"/>
          <a:cs typeface="+mn-cs"/>
        </a:defRPr>
      </a:lvl7pPr>
      <a:lvl8pPr marL="3106436" eaLnBrk="1" hangingPunct="1">
        <a:defRPr>
          <a:latin typeface="+mn-lt"/>
          <a:ea typeface="+mn-ea"/>
          <a:cs typeface="+mn-cs"/>
        </a:defRPr>
      </a:lvl8pPr>
      <a:lvl9pPr marL="3550213" eaLnBrk="1" hangingPunct="1">
        <a:defRPr>
          <a:latin typeface="+mn-lt"/>
          <a:ea typeface="+mn-ea"/>
          <a:cs typeface="+mn-cs"/>
        </a:defRPr>
      </a:lvl9pPr>
    </p:bodyStyle>
    <p:otherStyle>
      <a:lvl1pPr marL="0" eaLnBrk="1" hangingPunct="1">
        <a:defRPr>
          <a:latin typeface="+mn-lt"/>
          <a:ea typeface="+mn-ea"/>
          <a:cs typeface="+mn-cs"/>
        </a:defRPr>
      </a:lvl1pPr>
      <a:lvl2pPr marL="443776" eaLnBrk="1" hangingPunct="1">
        <a:defRPr>
          <a:latin typeface="+mn-lt"/>
          <a:ea typeface="+mn-ea"/>
          <a:cs typeface="+mn-cs"/>
        </a:defRPr>
      </a:lvl2pPr>
      <a:lvl3pPr marL="887554" eaLnBrk="1" hangingPunct="1">
        <a:defRPr>
          <a:latin typeface="+mn-lt"/>
          <a:ea typeface="+mn-ea"/>
          <a:cs typeface="+mn-cs"/>
        </a:defRPr>
      </a:lvl3pPr>
      <a:lvl4pPr marL="1331330" eaLnBrk="1" hangingPunct="1">
        <a:defRPr>
          <a:latin typeface="+mn-lt"/>
          <a:ea typeface="+mn-ea"/>
          <a:cs typeface="+mn-cs"/>
        </a:defRPr>
      </a:lvl4pPr>
      <a:lvl5pPr marL="1775106" eaLnBrk="1" hangingPunct="1">
        <a:defRPr>
          <a:latin typeface="+mn-lt"/>
          <a:ea typeface="+mn-ea"/>
          <a:cs typeface="+mn-cs"/>
        </a:defRPr>
      </a:lvl5pPr>
      <a:lvl6pPr marL="2218883" eaLnBrk="1" hangingPunct="1">
        <a:defRPr>
          <a:latin typeface="+mn-lt"/>
          <a:ea typeface="+mn-ea"/>
          <a:cs typeface="+mn-cs"/>
        </a:defRPr>
      </a:lvl6pPr>
      <a:lvl7pPr marL="2662660" eaLnBrk="1" hangingPunct="1">
        <a:defRPr>
          <a:latin typeface="+mn-lt"/>
          <a:ea typeface="+mn-ea"/>
          <a:cs typeface="+mn-cs"/>
        </a:defRPr>
      </a:lvl7pPr>
      <a:lvl8pPr marL="3106436" eaLnBrk="1" hangingPunct="1">
        <a:defRPr>
          <a:latin typeface="+mn-lt"/>
          <a:ea typeface="+mn-ea"/>
          <a:cs typeface="+mn-cs"/>
        </a:defRPr>
      </a:lvl8pPr>
      <a:lvl9pPr marL="3550213" eaLnBrk="1" hangingPunct="1">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1" y="0"/>
            <a:ext cx="10058401" cy="1399540"/>
          </a:xfrm>
          <a:prstGeom prst="rect">
            <a:avLst/>
          </a:prstGeom>
          <a:solidFill>
            <a:srgbClr val="092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0" fontAlgn="base" hangingPunct="0">
              <a:spcBef>
                <a:spcPct val="0"/>
              </a:spcBef>
              <a:spcAft>
                <a:spcPct val="0"/>
              </a:spcAft>
            </a:pPr>
            <a:endParaRPr lang="en-US" altLang="en-US" sz="1980">
              <a:solidFill>
                <a:srgbClr val="FFFFFF"/>
              </a:solidFill>
              <a:latin typeface="Calibri" charset="0"/>
            </a:endParaRPr>
          </a:p>
        </p:txBody>
      </p:sp>
      <p:sp>
        <p:nvSpPr>
          <p:cNvPr id="3" name="Rectangle 2"/>
          <p:cNvSpPr/>
          <p:nvPr/>
        </p:nvSpPr>
        <p:spPr>
          <a:xfrm>
            <a:off x="-14289" y="1396048"/>
            <a:ext cx="10072689" cy="3841674"/>
          </a:xfrm>
          <a:prstGeom prst="rect">
            <a:avLst/>
          </a:prstGeom>
          <a:solidFill>
            <a:srgbClr val="138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0" fontAlgn="base" hangingPunct="0">
              <a:spcBef>
                <a:spcPct val="0"/>
              </a:spcBef>
              <a:spcAft>
                <a:spcPct val="0"/>
              </a:spcAft>
            </a:pPr>
            <a:endParaRPr lang="en-US" altLang="en-US" sz="1980">
              <a:solidFill>
                <a:srgbClr val="FFFFFF"/>
              </a:solidFill>
              <a:latin typeface="Calibri" charset="0"/>
            </a:endParaRPr>
          </a:p>
        </p:txBody>
      </p:sp>
      <p:cxnSp>
        <p:nvCxnSpPr>
          <p:cNvPr id="5" name="Straight Connector 4"/>
          <p:cNvCxnSpPr/>
          <p:nvPr/>
        </p:nvCxnSpPr>
        <p:spPr>
          <a:xfrm>
            <a:off x="516890" y="1925632"/>
            <a:ext cx="0" cy="28825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6388" name="TextBox 5"/>
          <p:cNvSpPr txBox="1">
            <a:spLocks noChangeArrowheads="1"/>
          </p:cNvSpPr>
          <p:nvPr/>
        </p:nvSpPr>
        <p:spPr bwMode="auto">
          <a:xfrm>
            <a:off x="796290" y="1838163"/>
            <a:ext cx="8846503" cy="837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0" fontAlgn="base" hangingPunct="0">
              <a:spcBef>
                <a:spcPct val="0"/>
              </a:spcBef>
              <a:spcAft>
                <a:spcPct val="0"/>
              </a:spcAft>
            </a:pPr>
            <a:r>
              <a:rPr lang="en-US" altLang="en-US" sz="2420" b="1" dirty="0">
                <a:solidFill>
                  <a:srgbClr val="FFFFFF"/>
                </a:solidFill>
                <a:latin typeface="Century Gothic" charset="0"/>
                <a:ea typeface="Century Gothic" charset="0"/>
                <a:cs typeface="Century Gothic" charset="0"/>
              </a:rPr>
              <a:t>MODULE 5:</a:t>
            </a:r>
          </a:p>
          <a:p>
            <a:pPr eaLnBrk="0" fontAlgn="base" hangingPunct="0">
              <a:spcBef>
                <a:spcPct val="0"/>
              </a:spcBef>
              <a:spcAft>
                <a:spcPct val="0"/>
              </a:spcAft>
            </a:pPr>
            <a:r>
              <a:rPr lang="en-US" altLang="en-US" sz="2420" dirty="0">
                <a:solidFill>
                  <a:srgbClr val="FFFFFF"/>
                </a:solidFill>
                <a:latin typeface="Century Gothic" charset="0"/>
                <a:ea typeface="Century Gothic" charset="0"/>
                <a:cs typeface="Century Gothic" charset="0"/>
              </a:rPr>
              <a:t>RHIS Data Analysis</a:t>
            </a:r>
          </a:p>
        </p:txBody>
      </p:sp>
      <p:sp>
        <p:nvSpPr>
          <p:cNvPr id="16389" name="TextBox 6"/>
          <p:cNvSpPr txBox="1">
            <a:spLocks noChangeArrowheads="1"/>
          </p:cNvSpPr>
          <p:nvPr/>
        </p:nvSpPr>
        <p:spPr bwMode="auto">
          <a:xfrm>
            <a:off x="804545" y="3265414"/>
            <a:ext cx="8848248" cy="1074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0" fontAlgn="base" hangingPunct="0">
              <a:spcBef>
                <a:spcPct val="0"/>
              </a:spcBef>
              <a:spcAft>
                <a:spcPct val="0"/>
              </a:spcAft>
            </a:pPr>
            <a:r>
              <a:rPr lang="en-US" altLang="en-US" sz="2420" b="1" dirty="0">
                <a:solidFill>
                  <a:srgbClr val="FFFFFF"/>
                </a:solidFill>
                <a:latin typeface="Century Gothic" charset="0"/>
                <a:ea typeface="Century Gothic" charset="0"/>
                <a:cs typeface="Century Gothic" charset="0"/>
              </a:rPr>
              <a:t>SESSION </a:t>
            </a:r>
            <a:r>
              <a:rPr lang="en-US" altLang="en-US" sz="2420" b="1" dirty="0" smtClean="0">
                <a:solidFill>
                  <a:srgbClr val="FFFFFF"/>
                </a:solidFill>
                <a:latin typeface="Century Gothic" charset="0"/>
                <a:ea typeface="Century Gothic" charset="0"/>
                <a:cs typeface="Century Gothic" charset="0"/>
              </a:rPr>
              <a:t>3:</a:t>
            </a:r>
            <a:endParaRPr lang="en-US" altLang="en-US" sz="2420" b="1" dirty="0">
              <a:solidFill>
                <a:srgbClr val="FFFFFF"/>
              </a:solidFill>
              <a:latin typeface="Century Gothic" charset="0"/>
              <a:ea typeface="Century Gothic" charset="0"/>
              <a:cs typeface="Century Gothic" charset="0"/>
            </a:endParaRPr>
          </a:p>
          <a:p>
            <a:pPr eaLnBrk="0" fontAlgn="base" hangingPunct="0">
              <a:spcBef>
                <a:spcPct val="0"/>
              </a:spcBef>
              <a:spcAft>
                <a:spcPct val="0"/>
              </a:spcAft>
            </a:pPr>
            <a:r>
              <a:rPr lang="en-US" altLang="en-US" sz="3960" smtClean="0">
                <a:solidFill>
                  <a:srgbClr val="FFFFFF"/>
                </a:solidFill>
                <a:latin typeface="Century Gothic" charset="0"/>
                <a:ea typeface="Century Gothic" charset="0"/>
                <a:cs typeface="Century Gothic" charset="0"/>
              </a:rPr>
              <a:t>Overview of Step </a:t>
            </a:r>
            <a:r>
              <a:rPr lang="en-US" altLang="en-US" sz="3960" dirty="0" smtClean="0">
                <a:solidFill>
                  <a:srgbClr val="FFFFFF"/>
                </a:solidFill>
                <a:latin typeface="Century Gothic" charset="0"/>
                <a:ea typeface="Century Gothic" charset="0"/>
                <a:cs typeface="Century Gothic" charset="0"/>
              </a:rPr>
              <a:t>5 of Data Analysis</a:t>
            </a:r>
            <a:endParaRPr lang="en-US" altLang="en-US" sz="2200" dirty="0">
              <a:solidFill>
                <a:srgbClr val="FFFFFF"/>
              </a:solidFill>
              <a:latin typeface="Century Gothic" charset="0"/>
              <a:ea typeface="Century Gothic" charset="0"/>
              <a:cs typeface="Century Gothic" charset="0"/>
            </a:endParaRPr>
          </a:p>
        </p:txBody>
      </p:sp>
      <p:sp>
        <p:nvSpPr>
          <p:cNvPr id="16390" name="TextBox 7"/>
          <p:cNvSpPr txBox="1">
            <a:spLocks noChangeArrowheads="1"/>
          </p:cNvSpPr>
          <p:nvPr/>
        </p:nvSpPr>
        <p:spPr bwMode="auto">
          <a:xfrm>
            <a:off x="-1791653" y="388462"/>
            <a:ext cx="11645742" cy="78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0" fontAlgn="base" hangingPunct="0">
              <a:spcBef>
                <a:spcPct val="0"/>
              </a:spcBef>
              <a:spcAft>
                <a:spcPct val="0"/>
              </a:spcAft>
            </a:pPr>
            <a:r>
              <a:rPr lang="en-US" altLang="en-US" sz="2420" b="1" dirty="0">
                <a:solidFill>
                  <a:srgbClr val="FFFFFF"/>
                </a:solidFill>
                <a:latin typeface="Century Gothic" charset="0"/>
                <a:ea typeface="Century Gothic" charset="0"/>
                <a:cs typeface="Century Gothic" charset="0"/>
              </a:rPr>
              <a:t>ROUTINE HEALTH INFORMATION SYSTEMS</a:t>
            </a:r>
            <a:endParaRPr lang="en-US" altLang="en-US" sz="2420" dirty="0">
              <a:solidFill>
                <a:srgbClr val="FFFFFF"/>
              </a:solidFill>
            </a:endParaRPr>
          </a:p>
          <a:p>
            <a:pPr algn="r" eaLnBrk="0" fontAlgn="base" hangingPunct="0">
              <a:spcBef>
                <a:spcPct val="0"/>
              </a:spcBef>
              <a:spcAft>
                <a:spcPct val="0"/>
              </a:spcAft>
            </a:pPr>
            <a:r>
              <a:rPr lang="en-US" altLang="en-US" sz="2090" dirty="0">
                <a:solidFill>
                  <a:srgbClr val="FFFFFF"/>
                </a:solidFill>
                <a:latin typeface="Century Gothic" charset="0"/>
                <a:ea typeface="Century Gothic" charset="0"/>
                <a:cs typeface="Century Gothic" charset="0"/>
              </a:rPr>
              <a:t>A Curriculum on Basic Concepts and Practice </a:t>
            </a:r>
          </a:p>
        </p:txBody>
      </p:sp>
      <p:pic>
        <p:nvPicPr>
          <p:cNvPr id="8"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1484"/>
          <a:stretch/>
        </p:blipFill>
        <p:spPr bwMode="auto">
          <a:xfrm>
            <a:off x="-14289" y="5144696"/>
            <a:ext cx="10072689" cy="262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3"/>
          <p:cNvSpPr txBox="1">
            <a:spLocks noChangeArrowheads="1"/>
          </p:cNvSpPr>
          <p:nvPr/>
        </p:nvSpPr>
        <p:spPr bwMode="auto">
          <a:xfrm>
            <a:off x="794545" y="4468627"/>
            <a:ext cx="5649993"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900" dirty="0">
                <a:solidFill>
                  <a:schemeClr val="bg1"/>
                </a:solidFill>
                <a:latin typeface="Century Gothic" panose="020B0502020202020204" pitchFamily="34" charset="0"/>
              </a:rPr>
              <a:t>The complete RHIS curriculum is available here: </a:t>
            </a:r>
            <a:r>
              <a:rPr lang="en-US" altLang="en-US" sz="900" dirty="0" smtClean="0">
                <a:solidFill>
                  <a:schemeClr val="bg1"/>
                </a:solidFill>
                <a:latin typeface="Century Gothic" panose="020B0502020202020204" pitchFamily="34" charset="0"/>
              </a:rPr>
              <a:t/>
            </a:r>
            <a:br>
              <a:rPr lang="en-US" altLang="en-US" sz="900" dirty="0" smtClean="0">
                <a:solidFill>
                  <a:schemeClr val="bg1"/>
                </a:solidFill>
                <a:latin typeface="Century Gothic" panose="020B0502020202020204" pitchFamily="34" charset="0"/>
              </a:rPr>
            </a:br>
            <a:r>
              <a:rPr lang="en-US" altLang="en-US" sz="900" dirty="0" smtClean="0">
                <a:solidFill>
                  <a:schemeClr val="bg1"/>
                </a:solidFill>
                <a:latin typeface="Century Gothic" panose="020B0502020202020204" pitchFamily="34" charset="0"/>
              </a:rPr>
              <a:t>https</a:t>
            </a:r>
            <a:r>
              <a:rPr lang="en-US" altLang="en-US" sz="900" dirty="0">
                <a:solidFill>
                  <a:schemeClr val="bg1"/>
                </a:solidFill>
                <a:latin typeface="Century Gothic" panose="020B0502020202020204" pitchFamily="34" charset="0"/>
              </a:rPr>
              <a:t>://www.measureevaluation.org/our-work/ routine-health-information-systems/</a:t>
            </a:r>
            <a:r>
              <a:rPr lang="en-US" altLang="en-US" sz="900" dirty="0" err="1">
                <a:solidFill>
                  <a:schemeClr val="bg1"/>
                </a:solidFill>
                <a:latin typeface="Century Gothic" panose="020B0502020202020204" pitchFamily="34" charset="0"/>
              </a:rPr>
              <a:t>rhis</a:t>
            </a:r>
            <a:r>
              <a:rPr lang="en-US" altLang="en-US" sz="900" dirty="0">
                <a:solidFill>
                  <a:schemeClr val="bg1"/>
                </a:solidFill>
                <a:latin typeface="Century Gothic" panose="020B0502020202020204" pitchFamily="34" charset="0"/>
              </a:rPr>
              <a:t>-curriculum </a:t>
            </a:r>
          </a:p>
          <a:p>
            <a:endParaRPr lang="en-US" altLang="en-US" sz="900" dirty="0"/>
          </a:p>
        </p:txBody>
      </p:sp>
    </p:spTree>
    <p:extLst>
      <p:ext uri="{BB962C8B-B14F-4D97-AF65-F5344CB8AC3E}">
        <p14:creationId xmlns:p14="http://schemas.microsoft.com/office/powerpoint/2010/main" val="7530096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144000" cy="738664"/>
          </a:xfrm>
        </p:spPr>
        <p:txBody>
          <a:bodyPr>
            <a:normAutofit/>
          </a:bodyPr>
          <a:lstStyle/>
          <a:p>
            <a:r>
              <a:rPr lang="en-US" sz="2800" dirty="0" smtClean="0"/>
              <a:t>What Is Data </a:t>
            </a:r>
            <a:r>
              <a:rPr lang="en-US" sz="2800" dirty="0"/>
              <a:t>V</a:t>
            </a:r>
            <a:r>
              <a:rPr lang="en-US" sz="2800" dirty="0" smtClean="0"/>
              <a:t>isualization</a:t>
            </a:r>
            <a:r>
              <a:rPr lang="en-US" sz="2800" dirty="0"/>
              <a:t>?</a:t>
            </a:r>
          </a:p>
        </p:txBody>
      </p:sp>
      <p:sp>
        <p:nvSpPr>
          <p:cNvPr id="3" name="Text Placeholder 2"/>
          <p:cNvSpPr>
            <a:spLocks noGrp="1"/>
          </p:cNvSpPr>
          <p:nvPr>
            <p:ph idx="1"/>
          </p:nvPr>
        </p:nvSpPr>
        <p:spPr>
          <a:xfrm>
            <a:off x="685800" y="2133600"/>
            <a:ext cx="8686800" cy="3600986"/>
          </a:xfrm>
        </p:spPr>
        <p:txBody>
          <a:bodyPr>
            <a:noAutofit/>
          </a:bodyPr>
          <a:lstStyle/>
          <a:p>
            <a:r>
              <a:rPr lang="en-US" sz="3200" dirty="0"/>
              <a:t>Data visualization is the </a:t>
            </a:r>
            <a:r>
              <a:rPr lang="en-US" sz="3200" b="1" dirty="0"/>
              <a:t>presentation of data </a:t>
            </a:r>
            <a:r>
              <a:rPr lang="en-US" sz="3200" dirty="0"/>
              <a:t>in a </a:t>
            </a:r>
            <a:r>
              <a:rPr lang="en-US" sz="3200" b="1" dirty="0"/>
              <a:t>pictorial</a:t>
            </a:r>
            <a:r>
              <a:rPr lang="en-US" sz="3200" dirty="0"/>
              <a:t> or </a:t>
            </a:r>
            <a:r>
              <a:rPr lang="en-US" sz="3200" b="1" dirty="0" smtClean="0"/>
              <a:t>graphic</a:t>
            </a:r>
            <a:r>
              <a:rPr lang="en-US" sz="3200" dirty="0" smtClean="0"/>
              <a:t> format.</a:t>
            </a:r>
            <a:endParaRPr lang="en-US" sz="3200" dirty="0"/>
          </a:p>
          <a:p>
            <a:endParaRPr lang="en-US" sz="3200" dirty="0"/>
          </a:p>
          <a:p>
            <a:r>
              <a:rPr lang="en-US" sz="3200" dirty="0"/>
              <a:t>The human brain processes information </a:t>
            </a:r>
            <a:r>
              <a:rPr lang="en-US" sz="3200" b="1" dirty="0"/>
              <a:t>faster</a:t>
            </a:r>
            <a:r>
              <a:rPr lang="en-US" sz="3200" dirty="0"/>
              <a:t> when looking at </a:t>
            </a:r>
            <a:r>
              <a:rPr lang="en-US" sz="3200" b="1" dirty="0"/>
              <a:t>charts and graphs </a:t>
            </a:r>
            <a:r>
              <a:rPr lang="en-US" sz="3200" dirty="0" smtClean="0"/>
              <a:t>than when reading </a:t>
            </a:r>
            <a:r>
              <a:rPr lang="en-US" sz="3200" dirty="0"/>
              <a:t>long spreadsheets or reports. </a:t>
            </a:r>
          </a:p>
          <a:p>
            <a:endParaRPr lang="en-US" dirty="0"/>
          </a:p>
        </p:txBody>
      </p:sp>
    </p:spTree>
    <p:extLst>
      <p:ext uri="{BB962C8B-B14F-4D97-AF65-F5344CB8AC3E}">
        <p14:creationId xmlns:p14="http://schemas.microsoft.com/office/powerpoint/2010/main" val="29807654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794" y="-29528"/>
            <a:ext cx="8763000" cy="1477328"/>
          </a:xfrm>
        </p:spPr>
        <p:txBody>
          <a:bodyPr>
            <a:normAutofit/>
          </a:bodyPr>
          <a:lstStyle/>
          <a:p>
            <a:r>
              <a:rPr lang="en-US" sz="2800" dirty="0" smtClean="0"/>
              <a:t>Pick </a:t>
            </a:r>
            <a:r>
              <a:rPr lang="en-US" sz="2800" dirty="0"/>
              <a:t>the </a:t>
            </a:r>
            <a:r>
              <a:rPr lang="en-US" sz="2800" dirty="0" smtClean="0"/>
              <a:t>Right Data Presentation Format</a:t>
            </a:r>
            <a:endParaRPr lang="en-US" sz="2800" dirty="0"/>
          </a:p>
        </p:txBody>
      </p:sp>
      <p:pic>
        <p:nvPicPr>
          <p:cNvPr id="4"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0225" t="27000" r="21628" b="13387"/>
          <a:stretch/>
        </p:blipFill>
        <p:spPr bwMode="auto">
          <a:xfrm>
            <a:off x="838200" y="1828800"/>
            <a:ext cx="8443535" cy="5410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66528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5169" y="152400"/>
            <a:ext cx="7950200" cy="1139911"/>
          </a:xfrm>
        </p:spPr>
        <p:txBody>
          <a:bodyPr>
            <a:noAutofit/>
          </a:bodyPr>
          <a:lstStyle/>
          <a:p>
            <a:r>
              <a:rPr lang="en-US" sz="2800" dirty="0" smtClean="0"/>
              <a:t>Best Practices</a:t>
            </a:r>
            <a:endParaRPr lang="en-US" sz="2800" dirty="0"/>
          </a:p>
        </p:txBody>
      </p:sp>
      <p:sp>
        <p:nvSpPr>
          <p:cNvPr id="3" name="Content Placeholder 2"/>
          <p:cNvSpPr>
            <a:spLocks noGrp="1"/>
          </p:cNvSpPr>
          <p:nvPr>
            <p:ph idx="1"/>
          </p:nvPr>
        </p:nvSpPr>
        <p:spPr>
          <a:xfrm>
            <a:off x="457200" y="1905000"/>
            <a:ext cx="8486139" cy="5562600"/>
          </a:xfrm>
        </p:spPr>
        <p:txBody>
          <a:bodyPr>
            <a:normAutofit/>
          </a:bodyPr>
          <a:lstStyle/>
          <a:p>
            <a:pPr marL="457200" indent="-457200">
              <a:lnSpc>
                <a:spcPct val="100000"/>
              </a:lnSpc>
              <a:spcBef>
                <a:spcPts val="600"/>
              </a:spcBef>
              <a:spcAft>
                <a:spcPts val="600"/>
              </a:spcAft>
              <a:buFont typeface="Arial" panose="020B0604020202020204" pitchFamily="34" charset="0"/>
              <a:buChar char="•"/>
            </a:pPr>
            <a:r>
              <a:rPr lang="en-US" sz="2400" dirty="0" smtClean="0"/>
              <a:t>Simple graphs can </a:t>
            </a:r>
            <a:r>
              <a:rPr lang="en-GB" sz="2400" dirty="0" smtClean="0"/>
              <a:t>convey </a:t>
            </a:r>
            <a:r>
              <a:rPr lang="en-GB" sz="2400" dirty="0"/>
              <a:t>the relative size and trends in key </a:t>
            </a:r>
            <a:r>
              <a:rPr lang="en-GB" sz="2400" dirty="0" smtClean="0"/>
              <a:t>values, if you provide the right context for interpreting meaning.</a:t>
            </a:r>
            <a:endParaRPr lang="en-GB" sz="2400" dirty="0"/>
          </a:p>
          <a:p>
            <a:pPr marL="457200" indent="-457200">
              <a:lnSpc>
                <a:spcPct val="100000"/>
              </a:lnSpc>
              <a:spcBef>
                <a:spcPts val="600"/>
              </a:spcBef>
              <a:spcAft>
                <a:spcPts val="600"/>
              </a:spcAft>
              <a:buFont typeface="Arial" panose="020B0604020202020204" pitchFamily="34" charset="0"/>
              <a:buChar char="•"/>
            </a:pPr>
            <a:r>
              <a:rPr lang="en-US" sz="2400" dirty="0"/>
              <a:t>Specify the period and the geographic area for which the statistics apply</a:t>
            </a:r>
            <a:r>
              <a:rPr lang="en-US" sz="2400" dirty="0" smtClean="0"/>
              <a:t>.</a:t>
            </a:r>
            <a:endParaRPr lang="en-US" sz="2400" dirty="0"/>
          </a:p>
          <a:p>
            <a:pPr marL="457200" indent="-457200">
              <a:lnSpc>
                <a:spcPct val="100000"/>
              </a:lnSpc>
              <a:spcBef>
                <a:spcPts val="600"/>
              </a:spcBef>
              <a:spcAft>
                <a:spcPts val="600"/>
              </a:spcAft>
              <a:buFont typeface="Arial" panose="020B0604020202020204" pitchFamily="34" charset="0"/>
              <a:buChar char="•"/>
            </a:pPr>
            <a:r>
              <a:rPr lang="en-GB" sz="2400" dirty="0"/>
              <a:t>Specify the data source. </a:t>
            </a:r>
          </a:p>
          <a:p>
            <a:pPr marL="457200" indent="-457200">
              <a:lnSpc>
                <a:spcPct val="100000"/>
              </a:lnSpc>
              <a:spcBef>
                <a:spcPts val="600"/>
              </a:spcBef>
              <a:spcAft>
                <a:spcPts val="600"/>
              </a:spcAft>
              <a:buFont typeface="Arial" panose="020B0604020202020204" pitchFamily="34" charset="0"/>
              <a:buChar char="•"/>
            </a:pPr>
            <a:r>
              <a:rPr lang="en-GB" sz="2400" dirty="0"/>
              <a:t>For each table, </a:t>
            </a:r>
            <a:r>
              <a:rPr lang="en-GB" sz="2400" dirty="0" smtClean="0"/>
              <a:t>graph, </a:t>
            </a:r>
            <a:r>
              <a:rPr lang="en-GB" sz="2400" dirty="0"/>
              <a:t>or map, include narrative in the report that interprets the most important </a:t>
            </a:r>
            <a:r>
              <a:rPr lang="en-GB" sz="2400" dirty="0" smtClean="0"/>
              <a:t>findings.</a:t>
            </a:r>
            <a:endParaRPr lang="en-GB" sz="2400" dirty="0"/>
          </a:p>
          <a:p>
            <a:pPr marL="457200" indent="-457200">
              <a:lnSpc>
                <a:spcPct val="100000"/>
              </a:lnSpc>
              <a:spcBef>
                <a:spcPts val="600"/>
              </a:spcBef>
              <a:spcAft>
                <a:spcPts val="600"/>
              </a:spcAft>
              <a:buFont typeface="Arial" panose="020B0604020202020204" pitchFamily="34" charset="0"/>
              <a:buChar char="•"/>
            </a:pPr>
            <a:r>
              <a:rPr lang="en-GB" sz="2400" dirty="0"/>
              <a:t>Discuss limitations (</a:t>
            </a:r>
            <a:r>
              <a:rPr lang="en-GB" sz="2400" dirty="0" smtClean="0"/>
              <a:t>completeness; </a:t>
            </a:r>
            <a:r>
              <a:rPr lang="en-GB" sz="2400" dirty="0"/>
              <a:t>changes in reporting systems</a:t>
            </a:r>
            <a:r>
              <a:rPr lang="en-GB" sz="2400" dirty="0" smtClean="0"/>
              <a:t>). </a:t>
            </a:r>
            <a:endParaRPr lang="en-GB" sz="2400" dirty="0"/>
          </a:p>
          <a:p>
            <a:endParaRPr lang="en-GB" dirty="0"/>
          </a:p>
        </p:txBody>
      </p:sp>
    </p:spTree>
    <p:extLst>
      <p:ext uri="{BB962C8B-B14F-4D97-AF65-F5344CB8AC3E}">
        <p14:creationId xmlns:p14="http://schemas.microsoft.com/office/powerpoint/2010/main" val="37934472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1" y="304800"/>
            <a:ext cx="7950200" cy="738664"/>
          </a:xfrm>
        </p:spPr>
        <p:txBody>
          <a:bodyPr>
            <a:normAutofit/>
          </a:bodyPr>
          <a:lstStyle/>
          <a:p>
            <a:r>
              <a:rPr lang="en-US" sz="2800" dirty="0" smtClean="0"/>
              <a:t>Keep </a:t>
            </a:r>
            <a:r>
              <a:rPr lang="en-US" sz="2800" dirty="0"/>
              <a:t>I</a:t>
            </a:r>
            <a:r>
              <a:rPr lang="en-US" sz="2800" dirty="0" smtClean="0"/>
              <a:t>t </a:t>
            </a:r>
            <a:r>
              <a:rPr lang="en-US" sz="2800" dirty="0"/>
              <a:t>S</a:t>
            </a:r>
            <a:r>
              <a:rPr lang="en-US" sz="2800" dirty="0" smtClean="0"/>
              <a:t>imple</a:t>
            </a:r>
            <a:endParaRPr lang="en-US" sz="2800" dirty="0"/>
          </a:p>
        </p:txBody>
      </p:sp>
      <p:sp>
        <p:nvSpPr>
          <p:cNvPr id="3" name="Text Placeholder 2"/>
          <p:cNvSpPr>
            <a:spLocks noGrp="1"/>
          </p:cNvSpPr>
          <p:nvPr>
            <p:ph idx="1"/>
          </p:nvPr>
        </p:nvSpPr>
        <p:spPr>
          <a:xfrm>
            <a:off x="1066801" y="2286000"/>
            <a:ext cx="7797800" cy="3970318"/>
          </a:xfrm>
        </p:spPr>
        <p:txBody>
          <a:bodyPr>
            <a:normAutofit/>
          </a:bodyPr>
          <a:lstStyle/>
          <a:p>
            <a:pPr marL="285750" indent="-285750">
              <a:lnSpc>
                <a:spcPct val="100000"/>
              </a:lnSpc>
              <a:spcBef>
                <a:spcPts val="1200"/>
              </a:spcBef>
              <a:spcAft>
                <a:spcPts val="1200"/>
              </a:spcAft>
              <a:buFont typeface="Arial" panose="020B0604020202020204" pitchFamily="34" charset="0"/>
              <a:buChar char="•"/>
            </a:pPr>
            <a:r>
              <a:rPr lang="en-US" sz="3200" dirty="0"/>
              <a:t>Don’t try to do too much at </a:t>
            </a:r>
            <a:r>
              <a:rPr lang="en-US" sz="3200" dirty="0" smtClean="0"/>
              <a:t>once.</a:t>
            </a:r>
            <a:endParaRPr lang="en-US" sz="3200" dirty="0"/>
          </a:p>
          <a:p>
            <a:pPr marL="285750" indent="-285750">
              <a:lnSpc>
                <a:spcPct val="100000"/>
              </a:lnSpc>
              <a:spcBef>
                <a:spcPts val="1200"/>
              </a:spcBef>
              <a:spcAft>
                <a:spcPts val="1200"/>
              </a:spcAft>
              <a:buFont typeface="Arial" panose="020B0604020202020204" pitchFamily="34" charset="0"/>
              <a:buChar char="•"/>
            </a:pPr>
            <a:r>
              <a:rPr lang="en-US" sz="3200" dirty="0"/>
              <a:t>Remove extraneous </a:t>
            </a:r>
            <a:r>
              <a:rPr lang="en-US" sz="3200" dirty="0" smtClean="0"/>
              <a:t>information </a:t>
            </a:r>
            <a:r>
              <a:rPr lang="en-US" sz="3200" dirty="0"/>
              <a:t>and graphics (grid lines, values, etc</a:t>
            </a:r>
            <a:r>
              <a:rPr lang="en-US" sz="3200" dirty="0" smtClean="0"/>
              <a:t>.).</a:t>
            </a:r>
            <a:endParaRPr lang="en-US" sz="3200" dirty="0"/>
          </a:p>
          <a:p>
            <a:pPr marL="285750" indent="-285750">
              <a:lnSpc>
                <a:spcPct val="100000"/>
              </a:lnSpc>
              <a:spcBef>
                <a:spcPts val="1200"/>
              </a:spcBef>
              <a:spcAft>
                <a:spcPts val="1200"/>
              </a:spcAft>
              <a:buFont typeface="Arial" panose="020B0604020202020204" pitchFamily="34" charset="0"/>
              <a:buChar char="•"/>
            </a:pPr>
            <a:r>
              <a:rPr lang="en-US" sz="3200" dirty="0"/>
              <a:t>Use only what helps to tell your </a:t>
            </a:r>
            <a:r>
              <a:rPr lang="en-US" sz="3200" dirty="0" smtClean="0"/>
              <a:t>story. </a:t>
            </a:r>
            <a:endParaRPr lang="en-US" sz="3200" dirty="0"/>
          </a:p>
          <a:p>
            <a:endParaRPr lang="en-US" dirty="0"/>
          </a:p>
        </p:txBody>
      </p:sp>
    </p:spTree>
    <p:extLst>
      <p:ext uri="{BB962C8B-B14F-4D97-AF65-F5344CB8AC3E}">
        <p14:creationId xmlns:p14="http://schemas.microsoft.com/office/powerpoint/2010/main" val="318778807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3855"/>
            <a:ext cx="7950200" cy="1477328"/>
          </a:xfrm>
        </p:spPr>
        <p:txBody>
          <a:bodyPr>
            <a:normAutofit/>
          </a:bodyPr>
          <a:lstStyle/>
          <a:p>
            <a:r>
              <a:rPr lang="en-US" sz="2800" dirty="0" smtClean="0"/>
              <a:t>Use Graphics to Your </a:t>
            </a:r>
            <a:r>
              <a:rPr lang="en-US" sz="2800" dirty="0"/>
              <a:t>A</a:t>
            </a:r>
            <a:r>
              <a:rPr lang="en-US" sz="2800" dirty="0" smtClean="0"/>
              <a:t>dvantage</a:t>
            </a:r>
            <a:endParaRPr lang="en-US" sz="2800" dirty="0"/>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1000" y="2719786"/>
            <a:ext cx="4602524" cy="27666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Circular Arrow 4"/>
          <p:cNvSpPr/>
          <p:nvPr/>
        </p:nvSpPr>
        <p:spPr>
          <a:xfrm>
            <a:off x="4797088" y="2188564"/>
            <a:ext cx="769023" cy="914400"/>
          </a:xfrm>
          <a:prstGeom prst="circular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6"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723444"/>
            <a:ext cx="4604927" cy="27629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631749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9220200" cy="738664"/>
          </a:xfrm>
        </p:spPr>
        <p:txBody>
          <a:bodyPr>
            <a:normAutofit fontScale="90000"/>
          </a:bodyPr>
          <a:lstStyle/>
          <a:p>
            <a:r>
              <a:rPr lang="en-US" sz="2800" dirty="0" smtClean="0"/>
              <a:t>Use Colors in Your Graphs: Focus </a:t>
            </a:r>
            <a:r>
              <a:rPr lang="en-US" sz="2800" dirty="0"/>
              <a:t>on a S</a:t>
            </a:r>
            <a:r>
              <a:rPr lang="en-US" sz="2800" dirty="0" smtClean="0"/>
              <a:t>pecific </a:t>
            </a:r>
            <a:r>
              <a:rPr lang="en-US" sz="2800" dirty="0"/>
              <a:t>F</a:t>
            </a:r>
            <a:r>
              <a:rPr lang="en-US" sz="2800" dirty="0" smtClean="0"/>
              <a:t>inding</a:t>
            </a:r>
            <a:endParaRPr lang="en-US" sz="2800" dirty="0"/>
          </a:p>
        </p:txBody>
      </p:sp>
      <p:graphicFrame>
        <p:nvGraphicFramePr>
          <p:cNvPr id="7" name="Chart 6"/>
          <p:cNvGraphicFramePr/>
          <p:nvPr>
            <p:extLst>
              <p:ext uri="{D42A27DB-BD31-4B8C-83A1-F6EECF244321}">
                <p14:modId xmlns:p14="http://schemas.microsoft.com/office/powerpoint/2010/main" val="1947084499"/>
              </p:ext>
            </p:extLst>
          </p:nvPr>
        </p:nvGraphicFramePr>
        <p:xfrm>
          <a:off x="609600" y="1299122"/>
          <a:ext cx="8610600" cy="645886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247533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2920" y="228600"/>
            <a:ext cx="9052560" cy="955198"/>
          </a:xfrm>
        </p:spPr>
        <p:txBody>
          <a:bodyPr>
            <a:normAutofit/>
          </a:bodyPr>
          <a:lstStyle/>
          <a:p>
            <a:r>
              <a:rPr lang="en-US" sz="2800" dirty="0" smtClean="0"/>
              <a:t>More Examples </a:t>
            </a:r>
            <a:r>
              <a:rPr lang="en-US" sz="2800" dirty="0"/>
              <a:t>of </a:t>
            </a:r>
            <a:r>
              <a:rPr lang="en-US" sz="2800" dirty="0" smtClean="0"/>
              <a:t>Best </a:t>
            </a:r>
            <a:r>
              <a:rPr lang="en-US" sz="2800" dirty="0"/>
              <a:t>P</a:t>
            </a:r>
            <a:r>
              <a:rPr lang="en-US" sz="2800" dirty="0" smtClean="0"/>
              <a:t>ractices</a:t>
            </a:r>
            <a:r>
              <a:rPr lang="en-US" sz="2800" dirty="0"/>
              <a:t/>
            </a:r>
            <a:br>
              <a:rPr lang="en-US" sz="2800" dirty="0"/>
            </a:br>
            <a:r>
              <a:rPr lang="en-US" sz="2800" dirty="0"/>
              <a:t>(from Tanzania’s </a:t>
            </a:r>
            <a:r>
              <a:rPr lang="en-US" sz="2800" dirty="0" smtClean="0"/>
              <a:t>Midterm </a:t>
            </a:r>
            <a:r>
              <a:rPr lang="en-US" sz="2800" dirty="0"/>
              <a:t>Analytic Review, 2013)</a:t>
            </a:r>
          </a:p>
        </p:txBody>
      </p:sp>
      <p:pic>
        <p:nvPicPr>
          <p:cNvPr id="4" name="Picture 3"/>
          <p:cNvPicPr/>
          <p:nvPr/>
        </p:nvPicPr>
        <p:blipFill>
          <a:blip r:embed="rId3" cstate="print"/>
          <a:srcRect/>
          <a:stretch>
            <a:fillRect/>
          </a:stretch>
        </p:blipFill>
        <p:spPr bwMode="auto">
          <a:xfrm>
            <a:off x="2053590" y="1514945"/>
            <a:ext cx="6118860" cy="5113020"/>
          </a:xfrm>
          <a:prstGeom prst="rect">
            <a:avLst/>
          </a:prstGeom>
          <a:noFill/>
          <a:ln w="9525">
            <a:noFill/>
            <a:miter lim="800000"/>
            <a:headEnd/>
            <a:tailEnd/>
          </a:ln>
        </p:spPr>
      </p:pic>
      <p:sp>
        <p:nvSpPr>
          <p:cNvPr id="5" name="TextBox 4"/>
          <p:cNvSpPr txBox="1"/>
          <p:nvPr/>
        </p:nvSpPr>
        <p:spPr>
          <a:xfrm>
            <a:off x="670560" y="6627965"/>
            <a:ext cx="8884920" cy="923330"/>
          </a:xfrm>
          <a:prstGeom prst="rect">
            <a:avLst/>
          </a:prstGeom>
          <a:noFill/>
        </p:spPr>
        <p:txBody>
          <a:bodyPr wrap="square" rtlCol="0">
            <a:spAutoFit/>
          </a:bodyPr>
          <a:lstStyle/>
          <a:p>
            <a:r>
              <a:rPr lang="en-GB" dirty="0"/>
              <a:t>“Regional institutional maternal mortality ratios vary from about 100 in Dar es Salaam, </a:t>
            </a:r>
            <a:r>
              <a:rPr lang="en-GB" dirty="0" smtClean="0"/>
              <a:t>Arusha, </a:t>
            </a:r>
            <a:r>
              <a:rPr lang="en-GB" dirty="0"/>
              <a:t>and Kilimanjaro to over 250 in </a:t>
            </a:r>
            <a:r>
              <a:rPr lang="en-GB" dirty="0" err="1"/>
              <a:t>Tabora</a:t>
            </a:r>
            <a:r>
              <a:rPr lang="en-GB" dirty="0"/>
              <a:t> and </a:t>
            </a:r>
            <a:r>
              <a:rPr lang="en-GB" dirty="0" err="1" smtClean="0"/>
              <a:t>Mtwara</a:t>
            </a:r>
            <a:r>
              <a:rPr lang="en-GB" dirty="0" smtClean="0"/>
              <a:t>. . .   </a:t>
            </a:r>
            <a:endParaRPr lang="en-GB" dirty="0"/>
          </a:p>
          <a:p>
            <a:pPr algn="ctr"/>
            <a:r>
              <a:rPr lang="en-GB" dirty="0"/>
              <a:t> trends are fairly </a:t>
            </a:r>
            <a:r>
              <a:rPr lang="en-GB" dirty="0" smtClean="0"/>
              <a:t>consistent. . . except </a:t>
            </a:r>
            <a:r>
              <a:rPr lang="en-GB" dirty="0"/>
              <a:t>for </a:t>
            </a:r>
            <a:r>
              <a:rPr lang="en-GB" dirty="0" err="1"/>
              <a:t>Kagera</a:t>
            </a:r>
            <a:r>
              <a:rPr lang="en-GB" dirty="0"/>
              <a:t> </a:t>
            </a:r>
            <a:r>
              <a:rPr lang="en-GB" dirty="0" smtClean="0"/>
              <a:t>region.”</a:t>
            </a:r>
            <a:endParaRPr lang="en-US" dirty="0"/>
          </a:p>
        </p:txBody>
      </p:sp>
    </p:spTree>
    <p:extLst>
      <p:ext uri="{BB962C8B-B14F-4D97-AF65-F5344CB8AC3E}">
        <p14:creationId xmlns:p14="http://schemas.microsoft.com/office/powerpoint/2010/main" val="20346798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8698" y="410126"/>
            <a:ext cx="8994003" cy="635000"/>
          </a:xfrm>
        </p:spPr>
        <p:txBody>
          <a:bodyPr>
            <a:noAutofit/>
          </a:bodyPr>
          <a:lstStyle/>
          <a:p>
            <a:r>
              <a:rPr lang="en-US" sz="2800" dirty="0" smtClean="0"/>
              <a:t>More Examples </a:t>
            </a:r>
            <a:r>
              <a:rPr lang="en-US" sz="2800" dirty="0"/>
              <a:t>of </a:t>
            </a:r>
            <a:r>
              <a:rPr lang="en-US" sz="2800" dirty="0" smtClean="0"/>
              <a:t>Best </a:t>
            </a:r>
            <a:r>
              <a:rPr lang="en-US" sz="2800" dirty="0"/>
              <a:t>P</a:t>
            </a:r>
            <a:r>
              <a:rPr lang="en-US" sz="2800" dirty="0" smtClean="0"/>
              <a:t>ractices</a:t>
            </a:r>
            <a:r>
              <a:rPr lang="en-US" sz="2800" dirty="0"/>
              <a:t/>
            </a:r>
            <a:br>
              <a:rPr lang="en-US" sz="2800" dirty="0"/>
            </a:br>
            <a:r>
              <a:rPr lang="en-US" sz="2800" dirty="0"/>
              <a:t>(from Tanzania’s Midterm Analytic Review, 2013)</a:t>
            </a:r>
          </a:p>
        </p:txBody>
      </p:sp>
      <p:pic>
        <p:nvPicPr>
          <p:cNvPr id="4" name="Picture 3"/>
          <p:cNvPicPr/>
          <p:nvPr/>
        </p:nvPicPr>
        <p:blipFill>
          <a:blip r:embed="rId3" cstate="print"/>
          <a:srcRect/>
          <a:stretch>
            <a:fillRect/>
          </a:stretch>
        </p:blipFill>
        <p:spPr bwMode="auto">
          <a:xfrm>
            <a:off x="1143000" y="2149927"/>
            <a:ext cx="6789420" cy="4358640"/>
          </a:xfrm>
          <a:prstGeom prst="rect">
            <a:avLst/>
          </a:prstGeom>
          <a:noFill/>
          <a:ln w="9525">
            <a:noFill/>
            <a:miter lim="800000"/>
            <a:headEnd/>
            <a:tailEnd/>
          </a:ln>
        </p:spPr>
      </p:pic>
      <p:sp>
        <p:nvSpPr>
          <p:cNvPr id="5" name="TextBox 4"/>
          <p:cNvSpPr txBox="1"/>
          <p:nvPr/>
        </p:nvSpPr>
        <p:spPr>
          <a:xfrm>
            <a:off x="680583" y="6457153"/>
            <a:ext cx="9304020" cy="1615827"/>
          </a:xfrm>
          <a:prstGeom prst="rect">
            <a:avLst/>
          </a:prstGeom>
          <a:noFill/>
        </p:spPr>
        <p:txBody>
          <a:bodyPr wrap="square" rtlCol="0">
            <a:spAutoFit/>
          </a:bodyPr>
          <a:lstStyle/>
          <a:p>
            <a:r>
              <a:rPr lang="en-GB" sz="1980" dirty="0"/>
              <a:t>“The HRIS data show the substantial differences in health worker density </a:t>
            </a:r>
            <a:r>
              <a:rPr lang="en-GB" sz="1980" dirty="0" smtClean="0"/>
              <a:t>among </a:t>
            </a:r>
            <a:r>
              <a:rPr lang="en-GB" sz="1980" dirty="0"/>
              <a:t>regions. Reporting is incomplete for the 8 referral hospitals and the private sector. In 2012, the classification of nurses and midwives differed from previous years.”</a:t>
            </a:r>
            <a:endParaRPr lang="en-US" sz="1980" dirty="0"/>
          </a:p>
          <a:p>
            <a:endParaRPr lang="en-US" sz="1980" dirty="0"/>
          </a:p>
        </p:txBody>
      </p:sp>
      <p:sp>
        <p:nvSpPr>
          <p:cNvPr id="6" name="TextBox 5"/>
          <p:cNvSpPr txBox="1"/>
          <p:nvPr/>
        </p:nvSpPr>
        <p:spPr>
          <a:xfrm>
            <a:off x="690880" y="1391149"/>
            <a:ext cx="8549640" cy="701731"/>
          </a:xfrm>
          <a:prstGeom prst="rect">
            <a:avLst/>
          </a:prstGeom>
          <a:noFill/>
        </p:spPr>
        <p:txBody>
          <a:bodyPr wrap="square" rtlCol="0">
            <a:spAutoFit/>
          </a:bodyPr>
          <a:lstStyle/>
          <a:p>
            <a:r>
              <a:rPr lang="en-GB" sz="1980" dirty="0"/>
              <a:t>Health workers per 10,000 population, Tanzania, by region, </a:t>
            </a:r>
            <a:r>
              <a:rPr lang="en-GB" sz="1980" dirty="0" smtClean="0"/>
              <a:t>2012     </a:t>
            </a:r>
            <a:endParaRPr lang="en-GB" sz="1980" dirty="0"/>
          </a:p>
          <a:p>
            <a:r>
              <a:rPr lang="en-GB" sz="1980" dirty="0"/>
              <a:t>Source:  HRIS database</a:t>
            </a:r>
            <a:endParaRPr lang="en-US" sz="1980" dirty="0"/>
          </a:p>
        </p:txBody>
      </p:sp>
    </p:spTree>
    <p:extLst>
      <p:ext uri="{BB962C8B-B14F-4D97-AF65-F5344CB8AC3E}">
        <p14:creationId xmlns:p14="http://schemas.microsoft.com/office/powerpoint/2010/main" val="5555704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950200" cy="738664"/>
          </a:xfrm>
        </p:spPr>
        <p:txBody>
          <a:bodyPr>
            <a:normAutofit/>
          </a:bodyPr>
          <a:lstStyle/>
          <a:p>
            <a:r>
              <a:rPr lang="en-US" sz="2800" dirty="0" smtClean="0"/>
              <a:t>Charts </a:t>
            </a:r>
            <a:r>
              <a:rPr lang="en-US" sz="2800" dirty="0"/>
              <a:t>in </a:t>
            </a:r>
            <a:r>
              <a:rPr lang="en-US" sz="2800" dirty="0" smtClean="0"/>
              <a:t>DHIS 2</a:t>
            </a:r>
            <a:endParaRPr lang="en-US" sz="2800" dirty="0"/>
          </a:p>
        </p:txBody>
      </p:sp>
      <p:pic>
        <p:nvPicPr>
          <p:cNvPr id="4098" name="Picture 2" descr="https://www.dhis2.org/sites/all/themes/dhis/images/screenshots/dv4.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920" y="2072641"/>
            <a:ext cx="9014143" cy="4725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94350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353520"/>
            <a:ext cx="7950200" cy="738664"/>
          </a:xfrm>
        </p:spPr>
        <p:txBody>
          <a:bodyPr>
            <a:normAutofit/>
          </a:bodyPr>
          <a:lstStyle/>
          <a:p>
            <a:r>
              <a:rPr lang="en-US" sz="2800" dirty="0" smtClean="0"/>
              <a:t>Thematic Map</a:t>
            </a:r>
            <a:endParaRPr lang="en-US" sz="280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19</a:t>
            </a:fld>
            <a:endParaRPr lang="en-US"/>
          </a:p>
        </p:txBody>
      </p:sp>
      <p:pic>
        <p:nvPicPr>
          <p:cNvPr id="4" name="Picture 3"/>
          <p:cNvPicPr/>
          <p:nvPr/>
        </p:nvPicPr>
        <p:blipFill>
          <a:blip r:embed="rId3" cstate="print"/>
          <a:srcRect/>
          <a:stretch>
            <a:fillRect/>
          </a:stretch>
        </p:blipFill>
        <p:spPr bwMode="auto">
          <a:xfrm>
            <a:off x="990600" y="2322512"/>
            <a:ext cx="8013700" cy="5221288"/>
          </a:xfrm>
          <a:prstGeom prst="rect">
            <a:avLst/>
          </a:prstGeom>
          <a:noFill/>
          <a:ln w="9525">
            <a:noFill/>
            <a:miter lim="800000"/>
            <a:headEnd/>
            <a:tailEnd/>
          </a:ln>
        </p:spPr>
      </p:pic>
      <p:sp>
        <p:nvSpPr>
          <p:cNvPr id="5" name="TextBox 4"/>
          <p:cNvSpPr txBox="1"/>
          <p:nvPr/>
        </p:nvSpPr>
        <p:spPr>
          <a:xfrm>
            <a:off x="990600" y="1514598"/>
            <a:ext cx="7950200" cy="646331"/>
          </a:xfrm>
          <a:prstGeom prst="rect">
            <a:avLst/>
          </a:prstGeom>
          <a:noFill/>
        </p:spPr>
        <p:txBody>
          <a:bodyPr wrap="square" rtlCol="0">
            <a:spAutoFit/>
          </a:bodyPr>
          <a:lstStyle/>
          <a:p>
            <a:r>
              <a:rPr lang="en-GB" dirty="0"/>
              <a:t>Proportion of all outpatient visits attributed to </a:t>
            </a:r>
            <a:r>
              <a:rPr lang="en-GB" dirty="0" smtClean="0"/>
              <a:t>malaria, </a:t>
            </a:r>
            <a:r>
              <a:rPr lang="en-GB" dirty="0"/>
              <a:t>Rwanda, </a:t>
            </a:r>
            <a:r>
              <a:rPr lang="en-GB" dirty="0" smtClean="0"/>
              <a:t>2012  </a:t>
            </a:r>
            <a:r>
              <a:rPr lang="en-GB" dirty="0"/>
              <a:t>Source: </a:t>
            </a:r>
            <a:r>
              <a:rPr lang="en-GB" dirty="0" smtClean="0"/>
              <a:t>Rwanda </a:t>
            </a:r>
            <a:r>
              <a:rPr lang="en-GB" dirty="0"/>
              <a:t>Annual Health Statistics </a:t>
            </a:r>
            <a:r>
              <a:rPr lang="en-GB" dirty="0" smtClean="0"/>
              <a:t>Bulletin, 2012</a:t>
            </a:r>
            <a:endParaRPr lang="en-US" dirty="0"/>
          </a:p>
        </p:txBody>
      </p:sp>
    </p:spTree>
    <p:extLst>
      <p:ext uri="{BB962C8B-B14F-4D97-AF65-F5344CB8AC3E}">
        <p14:creationId xmlns:p14="http://schemas.microsoft.com/office/powerpoint/2010/main" val="9115565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7950200" cy="738664"/>
          </a:xfrm>
        </p:spPr>
        <p:txBody>
          <a:bodyPr>
            <a:normAutofit/>
          </a:bodyPr>
          <a:lstStyle/>
          <a:p>
            <a:r>
              <a:rPr lang="en-US" sz="2800" dirty="0"/>
              <a:t>Learning </a:t>
            </a:r>
            <a:r>
              <a:rPr lang="en-US" sz="2800" dirty="0" smtClean="0"/>
              <a:t>Objectives and Topics Covered</a:t>
            </a:r>
            <a:endParaRPr lang="en-US" sz="2800" dirty="0"/>
          </a:p>
        </p:txBody>
      </p:sp>
      <p:sp>
        <p:nvSpPr>
          <p:cNvPr id="6" name="Text Placeholder 2"/>
          <p:cNvSpPr>
            <a:spLocks noGrp="1"/>
          </p:cNvSpPr>
          <p:nvPr>
            <p:ph idx="1"/>
          </p:nvPr>
        </p:nvSpPr>
        <p:spPr>
          <a:xfrm>
            <a:off x="457200" y="1752600"/>
            <a:ext cx="9144000" cy="5570756"/>
          </a:xfrm>
        </p:spPr>
        <p:txBody>
          <a:bodyPr>
            <a:normAutofit/>
          </a:bodyPr>
          <a:lstStyle/>
          <a:p>
            <a:pPr>
              <a:spcBef>
                <a:spcPts val="600"/>
              </a:spcBef>
              <a:spcAft>
                <a:spcPts val="600"/>
              </a:spcAft>
              <a:buClr>
                <a:srgbClr val="A7BF39"/>
              </a:buClr>
            </a:pPr>
            <a:r>
              <a:rPr lang="en-US" sz="2400" b="1" dirty="0" smtClean="0"/>
              <a:t>Objectives</a:t>
            </a:r>
          </a:p>
          <a:p>
            <a:pPr>
              <a:spcBef>
                <a:spcPts val="600"/>
              </a:spcBef>
              <a:spcAft>
                <a:spcPts val="600"/>
              </a:spcAft>
              <a:buClr>
                <a:srgbClr val="A7BF39"/>
              </a:buClr>
            </a:pPr>
            <a:r>
              <a:rPr lang="en-US" sz="2000" dirty="0" smtClean="0"/>
              <a:t>By </a:t>
            </a:r>
            <a:r>
              <a:rPr lang="en-US" sz="2000" dirty="0"/>
              <a:t>the end of this </a:t>
            </a:r>
            <a:r>
              <a:rPr lang="en-US" sz="2000" dirty="0" smtClean="0"/>
              <a:t>session, </a:t>
            </a:r>
            <a:r>
              <a:rPr lang="en-US" sz="2000" dirty="0"/>
              <a:t>participants will be able </a:t>
            </a:r>
            <a:r>
              <a:rPr lang="en-US" sz="2000" dirty="0" smtClean="0"/>
              <a:t>to:</a:t>
            </a:r>
          </a:p>
          <a:p>
            <a:pPr marL="342900" indent="-342900">
              <a:spcBef>
                <a:spcPts val="600"/>
              </a:spcBef>
              <a:spcAft>
                <a:spcPts val="600"/>
              </a:spcAft>
              <a:buClr>
                <a:srgbClr val="A7BF39"/>
              </a:buClr>
              <a:buFont typeface="Arial" panose="020B0604020202020204" pitchFamily="34" charset="0"/>
              <a:buChar char="•"/>
            </a:pPr>
            <a:r>
              <a:rPr lang="en-US" sz="2000" dirty="0" smtClean="0"/>
              <a:t>  Effectively communicate key findings</a:t>
            </a:r>
          </a:p>
          <a:p>
            <a:pPr marL="457200" lvl="0" indent="-457200">
              <a:buFont typeface="Arial" panose="020B0604020202020204" pitchFamily="34" charset="0"/>
              <a:buChar char="•"/>
            </a:pPr>
            <a:r>
              <a:rPr lang="en-US" sz="2000" dirty="0" smtClean="0"/>
              <a:t>Use the elements </a:t>
            </a:r>
            <a:r>
              <a:rPr lang="en-US" sz="2000" dirty="0"/>
              <a:t>of a good </a:t>
            </a:r>
            <a:r>
              <a:rPr lang="en-US" sz="2000" dirty="0" smtClean="0"/>
              <a:t>communications strategy</a:t>
            </a:r>
          </a:p>
          <a:p>
            <a:pPr marL="457200" lvl="0" indent="-457200">
              <a:buFont typeface="Arial" panose="020B0604020202020204" pitchFamily="34" charset="0"/>
              <a:buChar char="•"/>
            </a:pPr>
            <a:r>
              <a:rPr lang="en-US" sz="2000" dirty="0" smtClean="0"/>
              <a:t>Communicate using </a:t>
            </a:r>
            <a:r>
              <a:rPr lang="en-US" sz="2000" dirty="0"/>
              <a:t>methods that are </a:t>
            </a:r>
            <a:r>
              <a:rPr lang="en-US" sz="2000" dirty="0" smtClean="0"/>
              <a:t>appropriate </a:t>
            </a:r>
            <a:r>
              <a:rPr lang="en-US" sz="2000" dirty="0"/>
              <a:t>for different </a:t>
            </a:r>
            <a:r>
              <a:rPr lang="en-US" sz="2000" dirty="0" smtClean="0"/>
              <a:t>target audiences</a:t>
            </a:r>
          </a:p>
          <a:p>
            <a:pPr marL="457200" lvl="0" indent="-457200">
              <a:buFont typeface="Arial" panose="020B0604020202020204" pitchFamily="34" charset="0"/>
              <a:buChar char="•"/>
            </a:pPr>
            <a:r>
              <a:rPr lang="en-US" sz="2000" dirty="0" smtClean="0"/>
              <a:t>Distribute key messages through common dissemination </a:t>
            </a:r>
            <a:r>
              <a:rPr lang="en-US" sz="2000" dirty="0"/>
              <a:t>vehicles</a:t>
            </a:r>
          </a:p>
          <a:p>
            <a:pPr>
              <a:spcBef>
                <a:spcPts val="600"/>
              </a:spcBef>
              <a:spcAft>
                <a:spcPts val="600"/>
              </a:spcAft>
              <a:buClr>
                <a:srgbClr val="A7BF39"/>
              </a:buClr>
            </a:pPr>
            <a:endParaRPr lang="en-US" sz="2400" b="1" dirty="0" smtClean="0">
              <a:latin typeface="Futura LT Pro Book"/>
            </a:endParaRPr>
          </a:p>
          <a:p>
            <a:pPr>
              <a:spcBef>
                <a:spcPts val="600"/>
              </a:spcBef>
              <a:spcAft>
                <a:spcPts val="600"/>
              </a:spcAft>
              <a:buClr>
                <a:srgbClr val="A7BF39"/>
              </a:buClr>
            </a:pPr>
            <a:r>
              <a:rPr lang="en-US" sz="2400" b="1" dirty="0" smtClean="0">
                <a:latin typeface="Futura LT Pro Book"/>
              </a:rPr>
              <a:t>Topics Covered</a:t>
            </a:r>
          </a:p>
          <a:p>
            <a:pPr marL="342900" lvl="0" indent="-342900">
              <a:buFont typeface="Arial" panose="020B0604020202020204" pitchFamily="34" charset="0"/>
              <a:buChar char="•"/>
            </a:pPr>
            <a:r>
              <a:rPr lang="en-US" sz="2000" dirty="0"/>
              <a:t>Key dimensions of data presentation</a:t>
            </a:r>
          </a:p>
          <a:p>
            <a:pPr marL="342900" lvl="0" indent="-342900">
              <a:buFont typeface="Arial" panose="020B0604020202020204" pitchFamily="34" charset="0"/>
              <a:buChar char="•"/>
            </a:pPr>
            <a:r>
              <a:rPr lang="en-US" sz="2000" dirty="0"/>
              <a:t>Data visualization </a:t>
            </a:r>
          </a:p>
          <a:p>
            <a:pPr marL="342900" lvl="0" indent="-342900">
              <a:buFont typeface="Arial" panose="020B0604020202020204" pitchFamily="34" charset="0"/>
              <a:buChar char="•"/>
            </a:pPr>
            <a:r>
              <a:rPr lang="en-US" sz="2000" dirty="0"/>
              <a:t>Best practices for communicating findings</a:t>
            </a:r>
          </a:p>
          <a:p>
            <a:pPr marL="342900" lvl="0" indent="-342900">
              <a:buFont typeface="Arial" panose="020B0604020202020204" pitchFamily="34" charset="0"/>
              <a:buChar char="•"/>
            </a:pPr>
            <a:r>
              <a:rPr lang="en-US" sz="2000" dirty="0"/>
              <a:t>Identifying and understanding your audience </a:t>
            </a:r>
          </a:p>
          <a:p>
            <a:pPr>
              <a:spcBef>
                <a:spcPts val="600"/>
              </a:spcBef>
              <a:spcAft>
                <a:spcPts val="600"/>
              </a:spcAft>
              <a:buClr>
                <a:srgbClr val="A7BF39"/>
              </a:buClr>
            </a:pPr>
            <a:endParaRPr lang="en-US" sz="2000" b="1" dirty="0">
              <a:latin typeface="Futura LT Pro Book"/>
            </a:endParaRPr>
          </a:p>
        </p:txBody>
      </p:sp>
    </p:spTree>
    <p:extLst>
      <p:ext uri="{BB962C8B-B14F-4D97-AF65-F5344CB8AC3E}">
        <p14:creationId xmlns:p14="http://schemas.microsoft.com/office/powerpoint/2010/main" val="32966702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7950200" cy="738664"/>
          </a:xfrm>
        </p:spPr>
        <p:txBody>
          <a:bodyPr>
            <a:normAutofit/>
          </a:bodyPr>
          <a:lstStyle/>
          <a:p>
            <a:r>
              <a:rPr lang="en-US" sz="2800" dirty="0" smtClean="0"/>
              <a:t>Maps </a:t>
            </a:r>
            <a:r>
              <a:rPr lang="en-US" sz="2800" dirty="0"/>
              <a:t>in </a:t>
            </a:r>
            <a:r>
              <a:rPr lang="en-US" sz="2800" dirty="0" smtClean="0"/>
              <a:t>DHIS 2</a:t>
            </a:r>
            <a:endParaRPr lang="en-US" sz="2800" dirty="0"/>
          </a:p>
        </p:txBody>
      </p:sp>
      <p:pic>
        <p:nvPicPr>
          <p:cNvPr id="6146" name="Picture 2" descr="https://www.dhis2.org/sites/all/themes/dhis/images/screenshots/gis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3563" y="1899919"/>
            <a:ext cx="9555480" cy="5009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2285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595" y="152400"/>
            <a:ext cx="9052560" cy="1559402"/>
          </a:xfrm>
        </p:spPr>
        <p:txBody>
          <a:bodyPr>
            <a:noAutofit/>
          </a:bodyPr>
          <a:lstStyle/>
          <a:p>
            <a:r>
              <a:rPr lang="en-US" sz="2800" dirty="0" smtClean="0"/>
              <a:t>Dashboard</a:t>
            </a:r>
            <a:r>
              <a:rPr lang="en-US" sz="2800" dirty="0"/>
              <a:t/>
            </a:r>
            <a:br>
              <a:rPr lang="en-US" sz="2800" dirty="0"/>
            </a:br>
            <a:endParaRPr lang="en-US" sz="2800" dirty="0"/>
          </a:p>
        </p:txBody>
      </p:sp>
      <p:pic>
        <p:nvPicPr>
          <p:cNvPr id="4" name="Picture 3"/>
          <p:cNvPicPr/>
          <p:nvPr/>
        </p:nvPicPr>
        <p:blipFill>
          <a:blip r:embed="rId3" cstate="print"/>
          <a:srcRect/>
          <a:stretch>
            <a:fillRect/>
          </a:stretch>
        </p:blipFill>
        <p:spPr bwMode="auto">
          <a:xfrm>
            <a:off x="586740" y="2042160"/>
            <a:ext cx="8884920" cy="5364480"/>
          </a:xfrm>
          <a:prstGeom prst="rect">
            <a:avLst/>
          </a:prstGeom>
          <a:noFill/>
          <a:ln w="9525">
            <a:noFill/>
            <a:miter lim="800000"/>
            <a:headEnd/>
            <a:tailEnd/>
          </a:ln>
        </p:spPr>
      </p:pic>
    </p:spTree>
    <p:extLst>
      <p:ext uri="{BB962C8B-B14F-4D97-AF65-F5344CB8AC3E}">
        <p14:creationId xmlns:p14="http://schemas.microsoft.com/office/powerpoint/2010/main" val="256251713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16005"/>
            <a:ext cx="8699500" cy="738664"/>
          </a:xfrm>
        </p:spPr>
        <p:txBody>
          <a:bodyPr>
            <a:normAutofit/>
          </a:bodyPr>
          <a:lstStyle/>
          <a:p>
            <a:r>
              <a:rPr lang="en-US" sz="2800" dirty="0" smtClean="0"/>
              <a:t>League </a:t>
            </a:r>
            <a:r>
              <a:rPr lang="en-US" sz="2800" dirty="0"/>
              <a:t>Table</a:t>
            </a:r>
          </a:p>
        </p:txBody>
      </p:sp>
      <p:sp>
        <p:nvSpPr>
          <p:cNvPr id="3" name="Text Placeholder 2"/>
          <p:cNvSpPr>
            <a:spLocks noGrp="1"/>
          </p:cNvSpPr>
          <p:nvPr>
            <p:ph idx="1"/>
          </p:nvPr>
        </p:nvSpPr>
        <p:spPr>
          <a:xfrm>
            <a:off x="914400" y="1752600"/>
            <a:ext cx="7828279" cy="553998"/>
          </a:xfrm>
        </p:spPr>
        <p:txBody>
          <a:bodyPr>
            <a:normAutofit fontScale="55000" lnSpcReduction="20000"/>
          </a:bodyPr>
          <a:lstStyle/>
          <a:p>
            <a:r>
              <a:rPr lang="en-GB" dirty="0"/>
              <a:t>Ghana’s regional league </a:t>
            </a:r>
            <a:r>
              <a:rPr lang="en-GB" dirty="0" smtClean="0"/>
              <a:t>table  (Source</a:t>
            </a:r>
            <a:r>
              <a:rPr lang="en-GB" dirty="0"/>
              <a:t>: </a:t>
            </a:r>
            <a:r>
              <a:rPr lang="en-GB" i="1" dirty="0" smtClean="0"/>
              <a:t>Holistic </a:t>
            </a:r>
            <a:r>
              <a:rPr lang="en-GB" i="1" dirty="0"/>
              <a:t>Assessment of the Health Sector Programme of Work 2012</a:t>
            </a:r>
            <a:r>
              <a:rPr lang="en-GB" dirty="0"/>
              <a:t>, </a:t>
            </a:r>
            <a:r>
              <a:rPr lang="en-GB" dirty="0" smtClean="0"/>
              <a:t>Ghana MOH</a:t>
            </a:r>
            <a:r>
              <a:rPr lang="en-GB" dirty="0"/>
              <a:t>, June </a:t>
            </a:r>
            <a:r>
              <a:rPr lang="en-GB" dirty="0" smtClean="0"/>
              <a:t>2013) </a:t>
            </a:r>
            <a:endParaRPr lang="en-US" dirty="0"/>
          </a:p>
        </p:txBody>
      </p:sp>
      <p:pic>
        <p:nvPicPr>
          <p:cNvPr id="4" name="Picture 3"/>
          <p:cNvPicPr/>
          <p:nvPr/>
        </p:nvPicPr>
        <p:blipFill>
          <a:blip r:embed="rId3" cstate="print"/>
          <a:srcRect/>
          <a:stretch>
            <a:fillRect/>
          </a:stretch>
        </p:blipFill>
        <p:spPr bwMode="auto">
          <a:xfrm>
            <a:off x="762000" y="2362201"/>
            <a:ext cx="8242300" cy="2819400"/>
          </a:xfrm>
          <a:prstGeom prst="rect">
            <a:avLst/>
          </a:prstGeom>
          <a:noFill/>
          <a:ln w="9525">
            <a:noFill/>
            <a:miter lim="800000"/>
            <a:headEnd/>
            <a:tailEnd/>
          </a:ln>
        </p:spPr>
      </p:pic>
      <p:sp>
        <p:nvSpPr>
          <p:cNvPr id="5" name="TextBox 4"/>
          <p:cNvSpPr txBox="1"/>
          <p:nvPr/>
        </p:nvSpPr>
        <p:spPr>
          <a:xfrm>
            <a:off x="914400" y="5638800"/>
            <a:ext cx="8089900" cy="1477328"/>
          </a:xfrm>
          <a:prstGeom prst="rect">
            <a:avLst/>
          </a:prstGeom>
          <a:noFill/>
        </p:spPr>
        <p:txBody>
          <a:bodyPr wrap="square" rtlCol="0">
            <a:spAutoFit/>
          </a:bodyPr>
          <a:lstStyle/>
          <a:p>
            <a:r>
              <a:rPr lang="en-US" dirty="0"/>
              <a:t>“In the regional analysis of POW 2011, three regions came out with a score of zero or below. In the current </a:t>
            </a:r>
            <a:r>
              <a:rPr lang="en-US" dirty="0" smtClean="0"/>
              <a:t>review, </a:t>
            </a:r>
            <a:r>
              <a:rPr lang="en-US" dirty="0"/>
              <a:t>all regions have a positive score, which indicates a relative improvement over 2011 for these selected service delivery indicators.” </a:t>
            </a:r>
          </a:p>
          <a:p>
            <a:endParaRPr lang="en-US" dirty="0"/>
          </a:p>
        </p:txBody>
      </p:sp>
    </p:spTree>
    <p:extLst>
      <p:ext uri="{BB962C8B-B14F-4D97-AF65-F5344CB8AC3E}">
        <p14:creationId xmlns:p14="http://schemas.microsoft.com/office/powerpoint/2010/main" val="947492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9448800" cy="553998"/>
          </a:xfrm>
        </p:spPr>
        <p:txBody>
          <a:bodyPr>
            <a:normAutofit/>
          </a:bodyPr>
          <a:lstStyle/>
          <a:p>
            <a:r>
              <a:rPr lang="en-US" sz="2800" dirty="0" smtClean="0"/>
              <a:t>The 5 </a:t>
            </a:r>
            <a:r>
              <a:rPr lang="en-US" sz="2800" dirty="0"/>
              <a:t>S</a:t>
            </a:r>
            <a:r>
              <a:rPr lang="en-US" sz="2800" dirty="0" smtClean="0"/>
              <a:t>teps Applied to District </a:t>
            </a:r>
            <a:r>
              <a:rPr lang="en-US" sz="2800" dirty="0"/>
              <a:t>L</a:t>
            </a:r>
            <a:r>
              <a:rPr lang="en-US" sz="2800" dirty="0" smtClean="0"/>
              <a:t>evel</a:t>
            </a:r>
            <a:endParaRPr lang="en-US" sz="2800" dirty="0"/>
          </a:p>
        </p:txBody>
      </p:sp>
      <p:sp>
        <p:nvSpPr>
          <p:cNvPr id="3" name="Text Placeholder 2"/>
          <p:cNvSpPr>
            <a:spLocks noGrp="1"/>
          </p:cNvSpPr>
          <p:nvPr>
            <p:ph idx="1"/>
          </p:nvPr>
        </p:nvSpPr>
        <p:spPr>
          <a:xfrm>
            <a:off x="533400" y="1752600"/>
            <a:ext cx="9144000" cy="5181600"/>
          </a:xfrm>
        </p:spPr>
        <p:txBody>
          <a:bodyPr/>
          <a:lstStyle/>
          <a:p>
            <a:pPr marL="514350" indent="-514350">
              <a:spcBef>
                <a:spcPts val="600"/>
              </a:spcBef>
              <a:spcAft>
                <a:spcPts val="600"/>
              </a:spcAft>
              <a:buAutoNum type="arabicPeriod"/>
            </a:pPr>
            <a:r>
              <a:rPr lang="en-US" sz="2400" b="1" dirty="0" smtClean="0">
                <a:solidFill>
                  <a:prstClr val="black"/>
                </a:solidFill>
              </a:rPr>
              <a:t>Select a limited set of core indicators: </a:t>
            </a:r>
            <a:r>
              <a:rPr lang="en-US" sz="2400" dirty="0" smtClean="0">
                <a:solidFill>
                  <a:prstClr val="black"/>
                </a:solidFill>
              </a:rPr>
              <a:t>for M&amp;E of the district health system</a:t>
            </a:r>
          </a:p>
          <a:p>
            <a:pPr marL="457200" indent="-457200">
              <a:spcBef>
                <a:spcPts val="600"/>
              </a:spcBef>
              <a:spcAft>
                <a:spcPts val="600"/>
              </a:spcAft>
              <a:buAutoNum type="arabicPeriod"/>
            </a:pPr>
            <a:r>
              <a:rPr lang="en-US" sz="2400" b="1" dirty="0" smtClean="0">
                <a:solidFill>
                  <a:prstClr val="black"/>
                </a:solidFill>
              </a:rPr>
              <a:t>Review data quality: </a:t>
            </a:r>
            <a:r>
              <a:rPr lang="en-US" sz="2400" dirty="0" smtClean="0">
                <a:solidFill>
                  <a:prstClr val="black"/>
                </a:solidFill>
              </a:rPr>
              <a:t>Review facility-level data for completeness and internal consistency.</a:t>
            </a:r>
          </a:p>
          <a:p>
            <a:pPr marL="457200" indent="-457200">
              <a:spcBef>
                <a:spcPts val="600"/>
              </a:spcBef>
              <a:spcAft>
                <a:spcPts val="600"/>
              </a:spcAft>
              <a:buAutoNum type="arabicPeriod"/>
            </a:pPr>
            <a:r>
              <a:rPr lang="en-US" sz="2400" b="1" dirty="0" smtClean="0">
                <a:solidFill>
                  <a:prstClr val="black"/>
                </a:solidFill>
              </a:rPr>
              <a:t>Select appropriate denominators: </a:t>
            </a:r>
            <a:r>
              <a:rPr lang="en-US" sz="2400" dirty="0" smtClean="0">
                <a:solidFill>
                  <a:prstClr val="black"/>
                </a:solidFill>
              </a:rPr>
              <a:t>Consider using ANC1 and /or DTP1 as denominators for facility-level and district-level numbers of DPT3 and/or ANC4.</a:t>
            </a:r>
          </a:p>
          <a:p>
            <a:pPr marL="457200" indent="-457200">
              <a:spcBef>
                <a:spcPts val="600"/>
              </a:spcBef>
              <a:spcAft>
                <a:spcPts val="600"/>
              </a:spcAft>
              <a:buAutoNum type="arabicPeriod"/>
            </a:pPr>
            <a:r>
              <a:rPr lang="en-US" sz="2400" b="1" dirty="0" smtClean="0">
                <a:solidFill>
                  <a:prstClr val="black"/>
                </a:solidFill>
              </a:rPr>
              <a:t>Reconcile findings with other data sources: </a:t>
            </a:r>
            <a:r>
              <a:rPr lang="en-US" sz="2400" dirty="0" smtClean="0">
                <a:solidFill>
                  <a:prstClr val="black"/>
                </a:solidFill>
              </a:rPr>
              <a:t>Surveys don’t provide district estimates, but regional estimates can provide approximations of the district estimate.</a:t>
            </a:r>
          </a:p>
          <a:p>
            <a:pPr marL="457200" indent="-457200">
              <a:spcBef>
                <a:spcPts val="600"/>
              </a:spcBef>
              <a:spcAft>
                <a:spcPts val="600"/>
              </a:spcAft>
              <a:buAutoNum type="arabicPeriod"/>
            </a:pPr>
            <a:r>
              <a:rPr lang="en-US" sz="2400" b="1" dirty="0" smtClean="0">
                <a:solidFill>
                  <a:prstClr val="black"/>
                </a:solidFill>
              </a:rPr>
              <a:t>Communicate key findings: </a:t>
            </a:r>
            <a:r>
              <a:rPr lang="en-US" sz="2400" dirty="0" smtClean="0">
                <a:solidFill>
                  <a:prstClr val="black"/>
                </a:solidFill>
              </a:rPr>
              <a:t>Share with health facilities to promote improved data quality and use.</a:t>
            </a:r>
            <a:endParaRPr lang="en-US" sz="2400" dirty="0">
              <a:solidFill>
                <a:prstClr val="black"/>
              </a:solidFill>
            </a:endParaRPr>
          </a:p>
        </p:txBody>
      </p:sp>
    </p:spTree>
    <p:extLst>
      <p:ext uri="{BB962C8B-B14F-4D97-AF65-F5344CB8AC3E}">
        <p14:creationId xmlns:p14="http://schemas.microsoft.com/office/powerpoint/2010/main" val="364609720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9158450" cy="1524000"/>
          </a:xfrm>
        </p:spPr>
        <p:txBody>
          <a:bodyPr>
            <a:normAutofit/>
          </a:bodyPr>
          <a:lstStyle/>
          <a:p>
            <a:r>
              <a:rPr lang="en-US" sz="2800" dirty="0"/>
              <a:t/>
            </a:r>
            <a:br>
              <a:rPr lang="en-US" sz="2800" dirty="0"/>
            </a:br>
            <a:r>
              <a:rPr lang="en-US" sz="2800" dirty="0" smtClean="0"/>
              <a:t>Present Key Findings</a:t>
            </a:r>
            <a:endParaRPr lang="en-US" sz="28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133600"/>
            <a:ext cx="10058400" cy="4368800"/>
          </a:xfrm>
          <a:prstGeom prst="rect">
            <a:avLst/>
          </a:prstGeom>
        </p:spPr>
      </p:pic>
    </p:spTree>
    <p:extLst>
      <p:ext uri="{BB962C8B-B14F-4D97-AF65-F5344CB8AC3E}">
        <p14:creationId xmlns:p14="http://schemas.microsoft.com/office/powerpoint/2010/main" val="12384079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50200" cy="430887"/>
          </a:xfrm>
        </p:spPr>
        <p:txBody>
          <a:bodyPr>
            <a:normAutofit fontScale="90000"/>
          </a:bodyPr>
          <a:lstStyle/>
          <a:p>
            <a:r>
              <a:rPr lang="en-US" dirty="0" smtClean="0"/>
              <a:t>Group Work Exercise: Practice Steps 1-5</a:t>
            </a:r>
            <a:endParaRPr lang="en-US" dirty="0"/>
          </a:p>
        </p:txBody>
      </p:sp>
      <p:sp>
        <p:nvSpPr>
          <p:cNvPr id="3" name="Text Placeholder 2"/>
          <p:cNvSpPr>
            <a:spLocks noGrp="1"/>
          </p:cNvSpPr>
          <p:nvPr>
            <p:ph type="body" idx="1"/>
          </p:nvPr>
        </p:nvSpPr>
        <p:spPr>
          <a:xfrm>
            <a:off x="609600" y="1524001"/>
            <a:ext cx="8839199" cy="5999412"/>
          </a:xfrm>
        </p:spPr>
        <p:txBody>
          <a:bodyPr>
            <a:noAutofit/>
          </a:bodyPr>
          <a:lstStyle/>
          <a:p>
            <a:pPr marL="457200" lvl="0" indent="-457200" defTabSz="914400">
              <a:lnSpc>
                <a:spcPct val="100000"/>
              </a:lnSpc>
              <a:spcBef>
                <a:spcPts val="600"/>
              </a:spcBef>
              <a:spcAft>
                <a:spcPts val="600"/>
              </a:spcAft>
              <a:buClr>
                <a:schemeClr val="tx1"/>
              </a:buClr>
              <a:buFont typeface="Arial" panose="020B0604020202020204" pitchFamily="34" charset="0"/>
              <a:buChar char="•"/>
              <a:defRPr/>
            </a:pPr>
            <a:r>
              <a:rPr lang="en-US" sz="1800" dirty="0">
                <a:solidFill>
                  <a:prstClr val="black"/>
                </a:solidFill>
              </a:rPr>
              <a:t>Distribute </a:t>
            </a:r>
            <a:r>
              <a:rPr lang="en-US" sz="1800" dirty="0" smtClean="0">
                <a:solidFill>
                  <a:prstClr val="black"/>
                </a:solidFill>
              </a:rPr>
              <a:t>Handouts 5.3.1a (exercise instructions) and 5.3.1.b (data set).</a:t>
            </a:r>
            <a:endParaRPr lang="en-US" sz="1800" dirty="0">
              <a:solidFill>
                <a:prstClr val="black"/>
              </a:solidFill>
            </a:endParaRPr>
          </a:p>
          <a:p>
            <a:pPr marL="457200" marR="0" lvl="0" indent="-457200" defTabSz="914400" eaLnBrk="1" fontAlgn="auto" latinLnBrk="0" hangingPunct="1">
              <a:lnSpc>
                <a:spcPct val="100000"/>
              </a:lnSpc>
              <a:spcBef>
                <a:spcPts val="600"/>
              </a:spcBef>
              <a:spcAft>
                <a:spcPts val="600"/>
              </a:spcAft>
              <a:buClr>
                <a:schemeClr val="tx1"/>
              </a:buClr>
              <a:buSzTx/>
              <a:buFont typeface="Arial" panose="020B0604020202020204" pitchFamily="34" charset="0"/>
              <a:buChar char="•"/>
              <a:tabLst/>
              <a:defRPr/>
            </a:pPr>
            <a:r>
              <a:rPr lang="en-US" sz="1800" dirty="0">
                <a:solidFill>
                  <a:prstClr val="black"/>
                </a:solidFill>
              </a:rPr>
              <a:t>Form small groups of 4–5 participants.</a:t>
            </a:r>
          </a:p>
          <a:p>
            <a:r>
              <a:rPr lang="en-IN" sz="1800" dirty="0" smtClean="0"/>
              <a:t>Use the Excel </a:t>
            </a:r>
            <a:r>
              <a:rPr lang="en-IN" sz="1800" dirty="0"/>
              <a:t>sheet </a:t>
            </a:r>
            <a:r>
              <a:rPr lang="en-IN" sz="1800" dirty="0" smtClean="0"/>
              <a:t>provided on the annual </a:t>
            </a:r>
            <a:r>
              <a:rPr lang="en-IN" sz="1800" dirty="0"/>
              <a:t>block-level data from the district </a:t>
            </a:r>
            <a:r>
              <a:rPr lang="en-IN" sz="1800" dirty="0" smtClean="0"/>
              <a:t>Gumla, </a:t>
            </a:r>
            <a:r>
              <a:rPr lang="en-IN" sz="1800" dirty="0"/>
              <a:t>of Jharkhand, </a:t>
            </a:r>
            <a:r>
              <a:rPr lang="en-IN" sz="1800" dirty="0" smtClean="0"/>
              <a:t>India. (This </a:t>
            </a:r>
            <a:r>
              <a:rPr lang="en-IN" sz="1800" dirty="0"/>
              <a:t>sheet has reported </a:t>
            </a:r>
            <a:r>
              <a:rPr lang="en-IN" sz="1800" dirty="0" smtClean="0"/>
              <a:t>facility-level </a:t>
            </a:r>
            <a:r>
              <a:rPr lang="en-IN" sz="1800" dirty="0"/>
              <a:t>health </a:t>
            </a:r>
            <a:r>
              <a:rPr lang="en-IN" sz="1800" dirty="0" smtClean="0"/>
              <a:t>data).  </a:t>
            </a:r>
            <a:endParaRPr lang="en-US" sz="1800" dirty="0"/>
          </a:p>
          <a:p>
            <a:pPr lvl="0"/>
            <a:r>
              <a:rPr lang="en-IN" sz="1800" dirty="0" smtClean="0"/>
              <a:t>Each </a:t>
            </a:r>
            <a:r>
              <a:rPr lang="en-IN" sz="1800" dirty="0"/>
              <a:t>group is expected to identify at least 3 indicators (for example, antenatal care coverage, births attended by skilled health </a:t>
            </a:r>
            <a:r>
              <a:rPr lang="en-IN" sz="1800" dirty="0" smtClean="0"/>
              <a:t>personnel, </a:t>
            </a:r>
            <a:r>
              <a:rPr lang="en-IN" sz="1800" dirty="0"/>
              <a:t>and infant immunization) related to MNCH that can be calculated from the data provided in the </a:t>
            </a:r>
            <a:r>
              <a:rPr lang="en-IN" sz="1800" dirty="0" smtClean="0"/>
              <a:t>Excel </a:t>
            </a:r>
            <a:r>
              <a:rPr lang="en-IN" sz="1800" dirty="0"/>
              <a:t>sheet (based on the WHO defined list of core health indicators).  </a:t>
            </a:r>
            <a:endParaRPr lang="en-US" sz="1800" dirty="0"/>
          </a:p>
          <a:p>
            <a:pPr lvl="0"/>
            <a:r>
              <a:rPr lang="en-IN" sz="1800" dirty="0" smtClean="0"/>
              <a:t>For </a:t>
            </a:r>
            <a:r>
              <a:rPr lang="en-IN" sz="1800" dirty="0"/>
              <a:t>each of the indicator you want to calculate, specify the numerator.</a:t>
            </a:r>
            <a:endParaRPr lang="en-US" sz="1800" dirty="0"/>
          </a:p>
          <a:p>
            <a:pPr lvl="0"/>
            <a:r>
              <a:rPr lang="en-IN" sz="1800" dirty="0"/>
              <a:t>Use the following assumptions to estimate the denominator (if required</a:t>
            </a:r>
            <a:r>
              <a:rPr lang="en-IN" sz="1800" dirty="0" smtClean="0"/>
              <a:t>):</a:t>
            </a:r>
          </a:p>
          <a:p>
            <a:pPr lvl="1"/>
            <a:r>
              <a:rPr lang="en-IN" sz="1800" dirty="0" smtClean="0">
                <a:latin typeface="Century Gothic" panose="020B0502020202020204" pitchFamily="34" charset="0"/>
              </a:rPr>
              <a:t>Assuming </a:t>
            </a:r>
            <a:r>
              <a:rPr lang="en-IN" sz="1800" dirty="0">
                <a:latin typeface="Century Gothic" panose="020B0502020202020204" pitchFamily="34" charset="0"/>
              </a:rPr>
              <a:t>a crude birth rate of 24.6 per </a:t>
            </a:r>
            <a:r>
              <a:rPr lang="en-IN" sz="1800" dirty="0" smtClean="0">
                <a:latin typeface="Century Gothic" panose="020B0502020202020204" pitchFamily="34" charset="0"/>
              </a:rPr>
              <a:t>1,000 </a:t>
            </a:r>
            <a:r>
              <a:rPr lang="en-IN" sz="1800" dirty="0">
                <a:latin typeface="Century Gothic" panose="020B0502020202020204" pitchFamily="34" charset="0"/>
              </a:rPr>
              <a:t>population for Jharkhand</a:t>
            </a:r>
            <a:endParaRPr lang="en-US" sz="1800" dirty="0">
              <a:latin typeface="Century Gothic" panose="020B0502020202020204" pitchFamily="34" charset="0"/>
            </a:endParaRPr>
          </a:p>
          <a:p>
            <a:pPr lvl="1"/>
            <a:r>
              <a:rPr lang="en-IN" sz="1800" dirty="0" smtClean="0">
                <a:latin typeface="Century Gothic" panose="020B0502020202020204" pitchFamily="34" charset="0"/>
              </a:rPr>
              <a:t>Births=CBR </a:t>
            </a:r>
            <a:r>
              <a:rPr lang="en-IN" sz="1800" dirty="0">
                <a:latin typeface="Century Gothic" panose="020B0502020202020204" pitchFamily="34" charset="0"/>
              </a:rPr>
              <a:t>x population</a:t>
            </a:r>
            <a:endParaRPr lang="en-US" sz="1800" dirty="0">
              <a:latin typeface="Century Gothic" panose="020B0502020202020204" pitchFamily="34" charset="0"/>
            </a:endParaRPr>
          </a:p>
          <a:p>
            <a:pPr lvl="1"/>
            <a:r>
              <a:rPr lang="en-IN" sz="1800" dirty="0" smtClean="0">
                <a:latin typeface="Century Gothic" panose="020B0502020202020204" pitchFamily="34" charset="0"/>
              </a:rPr>
              <a:t>Pregnancies=Birth </a:t>
            </a:r>
            <a:r>
              <a:rPr lang="en-IN" sz="1800" dirty="0">
                <a:latin typeface="Century Gothic" panose="020B0502020202020204" pitchFamily="34" charset="0"/>
              </a:rPr>
              <a:t>x 1.02</a:t>
            </a:r>
            <a:endParaRPr lang="en-US" sz="1800" dirty="0">
              <a:latin typeface="Century Gothic" panose="020B0502020202020204" pitchFamily="34" charset="0"/>
            </a:endParaRPr>
          </a:p>
          <a:p>
            <a:pPr lvl="1"/>
            <a:r>
              <a:rPr lang="en-IN" sz="1800" dirty="0" smtClean="0">
                <a:latin typeface="Century Gothic" panose="020B0502020202020204" pitchFamily="34" charset="0"/>
              </a:rPr>
              <a:t>Deliveries=Births </a:t>
            </a:r>
            <a:r>
              <a:rPr lang="en-IN" sz="1800" dirty="0">
                <a:latin typeface="Century Gothic" panose="020B0502020202020204" pitchFamily="34" charset="0"/>
              </a:rPr>
              <a:t>X 0.99</a:t>
            </a:r>
            <a:endParaRPr lang="en-US" sz="1800" dirty="0">
              <a:latin typeface="Century Gothic" panose="020B0502020202020204" pitchFamily="34" charset="0"/>
            </a:endParaRPr>
          </a:p>
          <a:p>
            <a:pPr lvl="1"/>
            <a:r>
              <a:rPr lang="en-IN" sz="1800" dirty="0">
                <a:latin typeface="Century Gothic" panose="020B0502020202020204" pitchFamily="34" charset="0"/>
              </a:rPr>
              <a:t>Surviving </a:t>
            </a:r>
            <a:r>
              <a:rPr lang="en-IN" sz="1800" dirty="0" smtClean="0">
                <a:latin typeface="Century Gothic" panose="020B0502020202020204" pitchFamily="34" charset="0"/>
              </a:rPr>
              <a:t>infants=Births </a:t>
            </a:r>
            <a:r>
              <a:rPr lang="en-IN" sz="1800" dirty="0">
                <a:latin typeface="Century Gothic" panose="020B0502020202020204" pitchFamily="34" charset="0"/>
              </a:rPr>
              <a:t>x (1-IMR) [IMR for Jharkhand: 37 per </a:t>
            </a:r>
            <a:r>
              <a:rPr lang="en-IN" sz="1800" dirty="0" smtClean="0">
                <a:latin typeface="Century Gothic" panose="020B0502020202020204" pitchFamily="34" charset="0"/>
              </a:rPr>
              <a:t>1,000 </a:t>
            </a:r>
            <a:r>
              <a:rPr lang="en-IN" sz="1800" dirty="0">
                <a:latin typeface="Century Gothic" panose="020B0502020202020204" pitchFamily="34" charset="0"/>
              </a:rPr>
              <a:t>live births]</a:t>
            </a:r>
            <a:endParaRPr lang="en-US" sz="1800" dirty="0">
              <a:latin typeface="Century Gothic" panose="020B0502020202020204" pitchFamily="34" charset="0"/>
            </a:endParaRPr>
          </a:p>
          <a:p>
            <a:r>
              <a:rPr lang="en-IN" sz="1800" dirty="0">
                <a:latin typeface="Century Gothic" panose="020B0502020202020204" pitchFamily="34" charset="0"/>
              </a:rPr>
              <a:t> </a:t>
            </a:r>
            <a:endParaRPr lang="en-US" sz="1800" dirty="0">
              <a:latin typeface="Century Gothic" panose="020B0502020202020204" pitchFamily="34" charset="0"/>
            </a:endParaRPr>
          </a:p>
        </p:txBody>
      </p:sp>
    </p:spTree>
    <p:extLst>
      <p:ext uri="{BB962C8B-B14F-4D97-AF65-F5344CB8AC3E}">
        <p14:creationId xmlns:p14="http://schemas.microsoft.com/office/powerpoint/2010/main" val="206033370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50200" cy="430887"/>
          </a:xfrm>
        </p:spPr>
        <p:txBody>
          <a:bodyPr>
            <a:normAutofit fontScale="90000"/>
          </a:bodyPr>
          <a:lstStyle/>
          <a:p>
            <a:r>
              <a:rPr lang="en-US" dirty="0"/>
              <a:t>Group Work </a:t>
            </a:r>
            <a:r>
              <a:rPr lang="en-US" dirty="0" smtClean="0"/>
              <a:t>Exercise: Practice Steps </a:t>
            </a:r>
            <a:r>
              <a:rPr lang="en-US" dirty="0"/>
              <a:t>1-5</a:t>
            </a:r>
          </a:p>
        </p:txBody>
      </p:sp>
      <p:sp>
        <p:nvSpPr>
          <p:cNvPr id="3" name="Text Placeholder 2"/>
          <p:cNvSpPr>
            <a:spLocks noGrp="1"/>
          </p:cNvSpPr>
          <p:nvPr>
            <p:ph type="body" idx="1"/>
          </p:nvPr>
        </p:nvSpPr>
        <p:spPr>
          <a:xfrm>
            <a:off x="609601" y="1447800"/>
            <a:ext cx="8839199" cy="5943599"/>
          </a:xfrm>
        </p:spPr>
        <p:txBody>
          <a:bodyPr>
            <a:normAutofit fontScale="40000" lnSpcReduction="20000"/>
          </a:bodyPr>
          <a:lstStyle/>
          <a:p>
            <a:r>
              <a:rPr lang="en-IN" dirty="0"/>
              <a:t> </a:t>
            </a:r>
            <a:endParaRPr lang="en-US" dirty="0"/>
          </a:p>
          <a:p>
            <a:pPr marL="685800" lvl="0" indent="-685800">
              <a:lnSpc>
                <a:spcPct val="120000"/>
              </a:lnSpc>
              <a:buFont typeface="Arial" panose="020B0604020202020204" pitchFamily="34" charset="0"/>
              <a:buChar char="•"/>
            </a:pPr>
            <a:r>
              <a:rPr lang="en-IN" sz="5000" dirty="0"/>
              <a:t>Calculate the  block-wise and overall district level </a:t>
            </a:r>
            <a:r>
              <a:rPr lang="en-IN" sz="5000" dirty="0" smtClean="0"/>
              <a:t>indicators.</a:t>
            </a:r>
            <a:endParaRPr lang="en-US" sz="5000" dirty="0"/>
          </a:p>
          <a:p>
            <a:pPr marL="685800" lvl="0" indent="-685800">
              <a:lnSpc>
                <a:spcPct val="120000"/>
              </a:lnSpc>
              <a:buFont typeface="Arial" panose="020B0604020202020204" pitchFamily="34" charset="0"/>
              <a:buChar char="•"/>
            </a:pPr>
            <a:r>
              <a:rPr lang="en-IN" sz="5000" dirty="0"/>
              <a:t>Assess the data quality of the selected </a:t>
            </a:r>
            <a:r>
              <a:rPr lang="en-IN" sz="5000" dirty="0" smtClean="0"/>
              <a:t>indicators.</a:t>
            </a:r>
            <a:endParaRPr lang="en-US" sz="5000" dirty="0"/>
          </a:p>
          <a:p>
            <a:pPr marL="690563" lvl="0" indent="-690563">
              <a:lnSpc>
                <a:spcPct val="120000"/>
              </a:lnSpc>
              <a:buFont typeface="Arial" pitchFamily="34" charset="0"/>
              <a:buChar char="•"/>
            </a:pPr>
            <a:r>
              <a:rPr lang="en-US" sz="5100" dirty="0" smtClean="0"/>
              <a:t>Decide on three questions that you would like to answer using the data.</a:t>
            </a:r>
          </a:p>
          <a:p>
            <a:pPr marL="690563" lvl="0" indent="-690563">
              <a:lnSpc>
                <a:spcPct val="120000"/>
              </a:lnSpc>
              <a:buFont typeface="Arial" pitchFamily="34" charset="0"/>
              <a:buChar char="•"/>
            </a:pPr>
            <a:r>
              <a:rPr lang="en-US" sz="5100" dirty="0" smtClean="0"/>
              <a:t>Create charts, tables etc., using the Excel spreadsheet, to analyze your data. What type of analysis is possible using the given data?</a:t>
            </a:r>
          </a:p>
          <a:p>
            <a:pPr marL="690563" lvl="0" indent="-690563">
              <a:lnSpc>
                <a:spcPct val="120000"/>
              </a:lnSpc>
              <a:buFont typeface="Arial" pitchFamily="34" charset="0"/>
              <a:buChar char="•"/>
            </a:pPr>
            <a:r>
              <a:rPr lang="en-US" sz="5100" dirty="0" smtClean="0"/>
              <a:t>Do you see any story emerging from the analysis of the data? Summarize the main finding of that story.</a:t>
            </a:r>
          </a:p>
          <a:p>
            <a:pPr marL="690563" lvl="0" indent="-690563">
              <a:lnSpc>
                <a:spcPct val="120000"/>
              </a:lnSpc>
              <a:buFont typeface="Arial" pitchFamily="34" charset="0"/>
              <a:buChar char="•"/>
            </a:pPr>
            <a:r>
              <a:rPr lang="en-US" sz="5100" dirty="0" smtClean="0"/>
              <a:t>Prepare a brief report (using PPT) to discuss the block-wise performance of the indicators and possible reasons for (non) performance across blocks for an upcoming data review meeting. </a:t>
            </a:r>
          </a:p>
          <a:p>
            <a:pPr marL="685800" lvl="0" indent="-685800">
              <a:lnSpc>
                <a:spcPct val="120000"/>
              </a:lnSpc>
              <a:buFont typeface="Arial" panose="020B0604020202020204" pitchFamily="34" charset="0"/>
              <a:buChar char="•"/>
            </a:pPr>
            <a:r>
              <a:rPr lang="en-IN" sz="5000" dirty="0" smtClean="0"/>
              <a:t>Prepare </a:t>
            </a:r>
            <a:r>
              <a:rPr lang="en-IN" sz="5000" dirty="0"/>
              <a:t>a presentation of not more than 10 </a:t>
            </a:r>
            <a:r>
              <a:rPr lang="en-IN" sz="5000" dirty="0" smtClean="0"/>
              <a:t>minutes for </a:t>
            </a:r>
            <a:r>
              <a:rPr lang="en-IN" sz="5000" dirty="0"/>
              <a:t>an upcoming </a:t>
            </a:r>
            <a:r>
              <a:rPr lang="en-IN" sz="5000" dirty="0" smtClean="0"/>
              <a:t>program </a:t>
            </a:r>
            <a:r>
              <a:rPr lang="en-IN" sz="5000" dirty="0"/>
              <a:t>review </a:t>
            </a:r>
            <a:r>
              <a:rPr lang="en-IN" sz="5000" dirty="0" smtClean="0"/>
              <a:t>meeting.</a:t>
            </a:r>
            <a:endParaRPr lang="en-US" sz="5000" dirty="0"/>
          </a:p>
        </p:txBody>
      </p:sp>
    </p:spTree>
    <p:extLst>
      <p:ext uri="{BB962C8B-B14F-4D97-AF65-F5344CB8AC3E}">
        <p14:creationId xmlns:p14="http://schemas.microsoft.com/office/powerpoint/2010/main" val="41627239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9372600" cy="635000"/>
          </a:xfrm>
        </p:spPr>
        <p:txBody>
          <a:bodyPr>
            <a:noAutofit/>
          </a:bodyPr>
          <a:lstStyle/>
          <a:p>
            <a:r>
              <a:rPr lang="en-US" sz="2800" dirty="0" smtClean="0"/>
              <a:t>Communicate </a:t>
            </a:r>
            <a:r>
              <a:rPr lang="en-US" sz="2800" dirty="0"/>
              <a:t>D</a:t>
            </a:r>
            <a:r>
              <a:rPr lang="en-US" sz="2800" dirty="0" smtClean="0"/>
              <a:t>ata to Improve </a:t>
            </a:r>
            <a:r>
              <a:rPr lang="en-US" sz="2800" dirty="0"/>
              <a:t>D</a:t>
            </a:r>
            <a:r>
              <a:rPr lang="en-US" sz="2800" dirty="0" smtClean="0"/>
              <a:t>ecision </a:t>
            </a:r>
            <a:r>
              <a:rPr lang="en-US" sz="2800" dirty="0"/>
              <a:t>M</a:t>
            </a:r>
            <a:r>
              <a:rPr lang="en-US" sz="2800" dirty="0" smtClean="0"/>
              <a:t>aking</a:t>
            </a:r>
            <a:endParaRPr lang="en-US" sz="2800" dirty="0"/>
          </a:p>
        </p:txBody>
      </p:sp>
      <p:sp>
        <p:nvSpPr>
          <p:cNvPr id="3" name="Content Placeholder 2"/>
          <p:cNvSpPr>
            <a:spLocks noGrp="1"/>
          </p:cNvSpPr>
          <p:nvPr>
            <p:ph idx="1"/>
          </p:nvPr>
        </p:nvSpPr>
        <p:spPr>
          <a:xfrm>
            <a:off x="762000" y="2057400"/>
            <a:ext cx="8534400" cy="4431983"/>
          </a:xfrm>
        </p:spPr>
        <p:txBody>
          <a:bodyPr>
            <a:normAutofit/>
          </a:bodyPr>
          <a:lstStyle/>
          <a:p>
            <a:pPr marL="571500" indent="-571500">
              <a:lnSpc>
                <a:spcPct val="100000"/>
              </a:lnSpc>
              <a:spcBef>
                <a:spcPts val="600"/>
              </a:spcBef>
              <a:spcAft>
                <a:spcPts val="600"/>
              </a:spcAft>
              <a:buFont typeface="Arial" panose="020B0604020202020204" pitchFamily="34" charset="0"/>
              <a:buChar char="•"/>
            </a:pPr>
            <a:r>
              <a:rPr lang="en-US" sz="2800" dirty="0"/>
              <a:t>A beautiful chart on your computer won’t affect decision </a:t>
            </a:r>
            <a:r>
              <a:rPr lang="en-US" sz="2800" dirty="0" smtClean="0"/>
              <a:t>making. </a:t>
            </a:r>
            <a:endParaRPr lang="en-US" sz="2800" dirty="0"/>
          </a:p>
          <a:p>
            <a:pPr marL="571500" indent="-571500">
              <a:lnSpc>
                <a:spcPct val="100000"/>
              </a:lnSpc>
              <a:spcBef>
                <a:spcPts val="600"/>
              </a:spcBef>
              <a:spcAft>
                <a:spcPts val="600"/>
              </a:spcAft>
              <a:buFont typeface="Arial" panose="020B0604020202020204" pitchFamily="34" charset="0"/>
              <a:buChar char="•"/>
            </a:pPr>
            <a:r>
              <a:rPr lang="en-US" sz="2800" dirty="0"/>
              <a:t>Active communication is crucial for increasing the use of </a:t>
            </a:r>
            <a:r>
              <a:rPr lang="en-US" sz="2800" dirty="0" smtClean="0"/>
              <a:t>data. </a:t>
            </a:r>
            <a:endParaRPr lang="en-US" sz="2800" dirty="0"/>
          </a:p>
          <a:p>
            <a:pPr marL="571500" indent="-571500">
              <a:lnSpc>
                <a:spcPct val="100000"/>
              </a:lnSpc>
              <a:spcBef>
                <a:spcPts val="600"/>
              </a:spcBef>
              <a:spcAft>
                <a:spcPts val="600"/>
              </a:spcAft>
              <a:buFont typeface="Arial" panose="020B0604020202020204" pitchFamily="34" charset="0"/>
              <a:buChar char="•"/>
            </a:pPr>
            <a:r>
              <a:rPr lang="en-US" sz="2800" dirty="0"/>
              <a:t>Engage with decision makers to disseminate your message </a:t>
            </a:r>
            <a:r>
              <a:rPr lang="en-US" sz="2800" dirty="0" smtClean="0"/>
              <a:t>and </a:t>
            </a:r>
            <a:r>
              <a:rPr lang="en-US" sz="2800" dirty="0"/>
              <a:t>influence decision </a:t>
            </a:r>
            <a:r>
              <a:rPr lang="en-US" sz="2800" dirty="0" smtClean="0"/>
              <a:t>making.</a:t>
            </a:r>
            <a:endParaRPr lang="en-US" sz="2800" dirty="0"/>
          </a:p>
          <a:p>
            <a:pPr marL="571500" indent="-571500">
              <a:lnSpc>
                <a:spcPct val="100000"/>
              </a:lnSpc>
              <a:spcBef>
                <a:spcPts val="600"/>
              </a:spcBef>
              <a:spcAft>
                <a:spcPts val="600"/>
              </a:spcAft>
              <a:buFont typeface="Arial" panose="020B0604020202020204" pitchFamily="34" charset="0"/>
              <a:buChar char="•"/>
            </a:pPr>
            <a:r>
              <a:rPr lang="en-US" sz="2800" dirty="0"/>
              <a:t>Advocate </a:t>
            </a:r>
            <a:r>
              <a:rPr lang="en-US" sz="2800" dirty="0" smtClean="0"/>
              <a:t>change.</a:t>
            </a:r>
            <a:endParaRPr lang="en-US" sz="2800" dirty="0"/>
          </a:p>
        </p:txBody>
      </p:sp>
    </p:spTree>
    <p:extLst>
      <p:ext uri="{BB962C8B-B14F-4D97-AF65-F5344CB8AC3E}">
        <p14:creationId xmlns:p14="http://schemas.microsoft.com/office/powerpoint/2010/main" val="19159911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7950200" cy="635000"/>
          </a:xfrm>
        </p:spPr>
        <p:txBody>
          <a:bodyPr>
            <a:normAutofit/>
          </a:bodyPr>
          <a:lstStyle/>
          <a:p>
            <a:r>
              <a:rPr lang="en-US" dirty="0" smtClean="0"/>
              <a:t>Key Steps for Effective </a:t>
            </a:r>
            <a:r>
              <a:rPr lang="en-US" dirty="0"/>
              <a:t>C</a:t>
            </a:r>
            <a:r>
              <a:rPr lang="en-US" dirty="0" smtClean="0"/>
              <a:t>ommunication</a:t>
            </a:r>
            <a:endParaRPr lang="en-US" dirty="0"/>
          </a:p>
        </p:txBody>
      </p:sp>
      <p:sp>
        <p:nvSpPr>
          <p:cNvPr id="3" name="Content Placeholder 2"/>
          <p:cNvSpPr>
            <a:spLocks noGrp="1"/>
          </p:cNvSpPr>
          <p:nvPr>
            <p:ph idx="1"/>
          </p:nvPr>
        </p:nvSpPr>
        <p:spPr>
          <a:xfrm>
            <a:off x="1066800" y="1981200"/>
            <a:ext cx="8382000" cy="4308872"/>
          </a:xfrm>
        </p:spPr>
        <p:txBody>
          <a:bodyPr>
            <a:normAutofit/>
          </a:bodyPr>
          <a:lstStyle/>
          <a:p>
            <a:pPr marL="573089" indent="-573089">
              <a:lnSpc>
                <a:spcPct val="100000"/>
              </a:lnSpc>
              <a:spcBef>
                <a:spcPts val="600"/>
              </a:spcBef>
              <a:spcAft>
                <a:spcPts val="600"/>
              </a:spcAft>
              <a:buFont typeface="+mj-lt"/>
              <a:buAutoNum type="arabicPeriod"/>
            </a:pPr>
            <a:r>
              <a:rPr lang="en-US" sz="2800" dirty="0"/>
              <a:t>Develop your </a:t>
            </a:r>
            <a:r>
              <a:rPr lang="en-US" sz="2800" dirty="0" smtClean="0"/>
              <a:t>objective.</a:t>
            </a:r>
            <a:endParaRPr lang="en-US" sz="2800" dirty="0"/>
          </a:p>
          <a:p>
            <a:pPr marL="573089" indent="-573089">
              <a:lnSpc>
                <a:spcPct val="100000"/>
              </a:lnSpc>
              <a:spcBef>
                <a:spcPts val="600"/>
              </a:spcBef>
              <a:spcAft>
                <a:spcPts val="600"/>
              </a:spcAft>
              <a:buFont typeface="+mj-lt"/>
              <a:buAutoNum type="arabicPeriod"/>
            </a:pPr>
            <a:r>
              <a:rPr lang="en-US" sz="2800" dirty="0"/>
              <a:t>Identify </a:t>
            </a:r>
            <a:r>
              <a:rPr lang="en-US" sz="2800" dirty="0" smtClean="0"/>
              <a:t>and </a:t>
            </a:r>
            <a:r>
              <a:rPr lang="en-US" sz="2800" dirty="0"/>
              <a:t>understand your </a:t>
            </a:r>
            <a:r>
              <a:rPr lang="en-US" sz="2800" dirty="0" smtClean="0"/>
              <a:t>audience.</a:t>
            </a:r>
            <a:endParaRPr lang="en-US" sz="2800" dirty="0"/>
          </a:p>
          <a:p>
            <a:pPr marL="573089" indent="-573089">
              <a:lnSpc>
                <a:spcPct val="100000"/>
              </a:lnSpc>
              <a:spcBef>
                <a:spcPts val="600"/>
              </a:spcBef>
              <a:spcAft>
                <a:spcPts val="600"/>
              </a:spcAft>
              <a:buFont typeface="+mj-lt"/>
              <a:buAutoNum type="arabicPeriod"/>
            </a:pPr>
            <a:r>
              <a:rPr lang="en-US" sz="2800" dirty="0"/>
              <a:t>Craft your </a:t>
            </a:r>
            <a:r>
              <a:rPr lang="en-US" sz="2800" dirty="0" smtClean="0"/>
              <a:t>message.</a:t>
            </a:r>
            <a:endParaRPr lang="en-US" sz="2800" dirty="0"/>
          </a:p>
          <a:p>
            <a:pPr marL="573089" indent="-573089">
              <a:lnSpc>
                <a:spcPct val="100000"/>
              </a:lnSpc>
              <a:spcBef>
                <a:spcPts val="600"/>
              </a:spcBef>
              <a:spcAft>
                <a:spcPts val="600"/>
              </a:spcAft>
              <a:buFont typeface="+mj-lt"/>
              <a:buAutoNum type="arabicPeriod"/>
            </a:pPr>
            <a:r>
              <a:rPr lang="en-US" sz="2800" dirty="0"/>
              <a:t>Identify communication </a:t>
            </a:r>
            <a:r>
              <a:rPr lang="en-US" sz="2800" dirty="0" smtClean="0"/>
              <a:t>channels.</a:t>
            </a:r>
            <a:endParaRPr lang="en-US" sz="2800" dirty="0"/>
          </a:p>
          <a:p>
            <a:pPr marL="573089" indent="-573089">
              <a:lnSpc>
                <a:spcPct val="100000"/>
              </a:lnSpc>
              <a:spcBef>
                <a:spcPts val="600"/>
              </a:spcBef>
              <a:spcAft>
                <a:spcPts val="600"/>
              </a:spcAft>
              <a:buFont typeface="+mj-lt"/>
              <a:buAutoNum type="arabicPeriod"/>
            </a:pPr>
            <a:r>
              <a:rPr lang="en-US" sz="2800" dirty="0"/>
              <a:t>Assess the effects of your communication </a:t>
            </a:r>
            <a:r>
              <a:rPr lang="en-US" sz="2800" dirty="0" smtClean="0"/>
              <a:t>efforts.</a:t>
            </a:r>
            <a:endParaRPr lang="en-US" sz="2800" dirty="0"/>
          </a:p>
        </p:txBody>
      </p:sp>
    </p:spTree>
    <p:extLst>
      <p:ext uri="{BB962C8B-B14F-4D97-AF65-F5344CB8AC3E}">
        <p14:creationId xmlns:p14="http://schemas.microsoft.com/office/powerpoint/2010/main" val="371505036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50200" cy="738664"/>
          </a:xfrm>
        </p:spPr>
        <p:txBody>
          <a:bodyPr>
            <a:normAutofit/>
          </a:bodyPr>
          <a:lstStyle/>
          <a:p>
            <a:r>
              <a:rPr lang="en-US" sz="2800" dirty="0" smtClean="0"/>
              <a:t>Develop </a:t>
            </a:r>
            <a:r>
              <a:rPr lang="en-US" sz="2800" dirty="0"/>
              <a:t>Y</a:t>
            </a:r>
            <a:r>
              <a:rPr lang="en-US" sz="2800" dirty="0" smtClean="0"/>
              <a:t>our </a:t>
            </a:r>
            <a:r>
              <a:rPr lang="en-US" sz="2800" dirty="0"/>
              <a:t>O</a:t>
            </a:r>
            <a:r>
              <a:rPr lang="en-US" sz="2800" dirty="0" smtClean="0"/>
              <a:t>bjective</a:t>
            </a:r>
            <a:endParaRPr lang="en-US" sz="2800" dirty="0"/>
          </a:p>
        </p:txBody>
      </p:sp>
      <p:sp>
        <p:nvSpPr>
          <p:cNvPr id="3" name="Content Placeholder 2"/>
          <p:cNvSpPr>
            <a:spLocks noGrp="1"/>
          </p:cNvSpPr>
          <p:nvPr>
            <p:ph idx="1"/>
          </p:nvPr>
        </p:nvSpPr>
        <p:spPr>
          <a:xfrm>
            <a:off x="838200" y="2133600"/>
            <a:ext cx="8153400" cy="4585871"/>
          </a:xfrm>
        </p:spPr>
        <p:txBody>
          <a:bodyPr/>
          <a:lstStyle/>
          <a:p>
            <a:r>
              <a:rPr lang="en-US" sz="3200" dirty="0"/>
              <a:t>If you were successful in communicating your data to a decision maker, what would your ideal objective be?</a:t>
            </a:r>
          </a:p>
          <a:p>
            <a:endParaRPr lang="en-US" sz="3200" dirty="0"/>
          </a:p>
          <a:p>
            <a:r>
              <a:rPr lang="en-US" sz="3200" dirty="0"/>
              <a:t>Objectives must be </a:t>
            </a:r>
            <a:r>
              <a:rPr lang="en-US" sz="3200" b="1" dirty="0"/>
              <a:t>achievable</a:t>
            </a:r>
            <a:r>
              <a:rPr lang="en-US" sz="3200" dirty="0"/>
              <a:t> </a:t>
            </a:r>
            <a:r>
              <a:rPr lang="en-US" sz="3200" dirty="0" smtClean="0"/>
              <a:t/>
            </a:r>
            <a:br>
              <a:rPr lang="en-US" sz="3200" dirty="0" smtClean="0"/>
            </a:br>
            <a:r>
              <a:rPr lang="en-US" sz="3200" dirty="0" smtClean="0"/>
              <a:t>and </a:t>
            </a:r>
            <a:r>
              <a:rPr lang="en-US" sz="3200" b="1" dirty="0" smtClean="0"/>
              <a:t>measurable.</a:t>
            </a:r>
            <a:endParaRPr lang="en-US" sz="3200" dirty="0"/>
          </a:p>
          <a:p>
            <a:endParaRPr lang="en-US" dirty="0"/>
          </a:p>
        </p:txBody>
      </p:sp>
    </p:spTree>
    <p:extLst>
      <p:ext uri="{BB962C8B-B14F-4D97-AF65-F5344CB8AC3E}">
        <p14:creationId xmlns:p14="http://schemas.microsoft.com/office/powerpoint/2010/main" val="7735544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0"/>
            <a:ext cx="9525000" cy="1477328"/>
          </a:xfrm>
        </p:spPr>
        <p:txBody>
          <a:bodyPr>
            <a:normAutofit/>
          </a:bodyPr>
          <a:lstStyle/>
          <a:p>
            <a:r>
              <a:rPr lang="en-US" sz="2800" dirty="0" smtClean="0"/>
              <a:t>Fifth Step of Data Analysis</a:t>
            </a:r>
            <a:endParaRPr lang="en-US" sz="2800" dirty="0"/>
          </a:p>
        </p:txBody>
      </p:sp>
      <p:sp>
        <p:nvSpPr>
          <p:cNvPr id="3" name="Text Placeholder 2"/>
          <p:cNvSpPr>
            <a:spLocks noGrp="1"/>
          </p:cNvSpPr>
          <p:nvPr>
            <p:ph idx="1"/>
          </p:nvPr>
        </p:nvSpPr>
        <p:spPr>
          <a:xfrm>
            <a:off x="609600" y="2057400"/>
            <a:ext cx="8382000" cy="615553"/>
          </a:xfrm>
        </p:spPr>
        <p:txBody>
          <a:bodyPr>
            <a:normAutofit/>
          </a:bodyPr>
          <a:lstStyle/>
          <a:p>
            <a:r>
              <a:rPr lang="en-US" sz="2800" dirty="0" smtClean="0">
                <a:latin typeface="+mj-lt"/>
              </a:rPr>
              <a:t>Communicate Key Findings</a:t>
            </a:r>
            <a:endParaRPr lang="en-US" sz="2800" dirty="0">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888996"/>
            <a:ext cx="9296400" cy="4121404"/>
          </a:xfrm>
          <a:prstGeom prst="rect">
            <a:avLst/>
          </a:prstGeom>
        </p:spPr>
      </p:pic>
    </p:spTree>
    <p:extLst>
      <p:ext uri="{BB962C8B-B14F-4D97-AF65-F5344CB8AC3E}">
        <p14:creationId xmlns:p14="http://schemas.microsoft.com/office/powerpoint/2010/main" val="104748461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7950200" cy="635000"/>
          </a:xfrm>
        </p:spPr>
        <p:txBody>
          <a:bodyPr>
            <a:normAutofit/>
          </a:bodyPr>
          <a:lstStyle/>
          <a:p>
            <a:r>
              <a:rPr lang="en-US" dirty="0" smtClean="0"/>
              <a:t>Identify and </a:t>
            </a:r>
            <a:r>
              <a:rPr lang="en-US" dirty="0"/>
              <a:t>U</a:t>
            </a:r>
            <a:r>
              <a:rPr lang="en-US" dirty="0" smtClean="0"/>
              <a:t>nderstand Your </a:t>
            </a:r>
            <a:r>
              <a:rPr lang="en-US" dirty="0"/>
              <a:t>A</a:t>
            </a:r>
            <a:r>
              <a:rPr lang="en-US" dirty="0" smtClean="0"/>
              <a:t>udience</a:t>
            </a:r>
            <a:endParaRPr lang="en-US" dirty="0"/>
          </a:p>
        </p:txBody>
      </p:sp>
      <p:sp>
        <p:nvSpPr>
          <p:cNvPr id="3" name="Content Placeholder 2"/>
          <p:cNvSpPr>
            <a:spLocks noGrp="1"/>
          </p:cNvSpPr>
          <p:nvPr>
            <p:ph idx="1"/>
          </p:nvPr>
        </p:nvSpPr>
        <p:spPr>
          <a:xfrm>
            <a:off x="1066800" y="1828800"/>
            <a:ext cx="7828279" cy="2176779"/>
          </a:xfrm>
        </p:spPr>
        <p:txBody>
          <a:bodyPr>
            <a:noAutofit/>
          </a:bodyPr>
          <a:lstStyle/>
          <a:p>
            <a:r>
              <a:rPr lang="en-US" sz="3200" dirty="0"/>
              <a:t>Assess your stakeholders to determine </a:t>
            </a:r>
            <a:r>
              <a:rPr lang="en-US" sz="3200" dirty="0" smtClean="0"/>
              <a:t>whom </a:t>
            </a:r>
            <a:r>
              <a:rPr lang="en-US" sz="3200" dirty="0"/>
              <a:t>you need to reach with your </a:t>
            </a:r>
            <a:r>
              <a:rPr lang="en-US" sz="3200" dirty="0" smtClean="0"/>
              <a:t>messages.</a:t>
            </a:r>
            <a:endParaRPr lang="en-US" sz="3200" dirty="0"/>
          </a:p>
          <a:p>
            <a:endParaRPr lang="en-US" sz="4000" dirty="0"/>
          </a:p>
          <a:p>
            <a:r>
              <a:rPr lang="en-US" sz="3200" dirty="0" smtClean="0"/>
              <a:t>Tailor messages to </a:t>
            </a:r>
            <a:r>
              <a:rPr lang="en-US" sz="3200" dirty="0"/>
              <a:t>the </a:t>
            </a:r>
            <a:r>
              <a:rPr lang="en-US" sz="3200" dirty="0" smtClean="0"/>
              <a:t>people </a:t>
            </a:r>
            <a:r>
              <a:rPr lang="en-US" sz="3200" dirty="0"/>
              <a:t>you are communicating </a:t>
            </a:r>
            <a:r>
              <a:rPr lang="en-US" sz="3200" dirty="0" smtClean="0"/>
              <a:t>with and hoping </a:t>
            </a:r>
            <a:r>
              <a:rPr lang="en-US" sz="3200" dirty="0"/>
              <a:t>to </a:t>
            </a:r>
            <a:r>
              <a:rPr lang="en-US" sz="3200" dirty="0" smtClean="0"/>
              <a:t>influence.</a:t>
            </a:r>
            <a:endParaRPr lang="en-US" sz="3200" dirty="0"/>
          </a:p>
        </p:txBody>
      </p:sp>
    </p:spTree>
    <p:extLst>
      <p:ext uri="{BB962C8B-B14F-4D97-AF65-F5344CB8AC3E}">
        <p14:creationId xmlns:p14="http://schemas.microsoft.com/office/powerpoint/2010/main" val="217424038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950200" cy="738664"/>
          </a:xfrm>
        </p:spPr>
        <p:txBody>
          <a:bodyPr>
            <a:normAutofit/>
          </a:bodyPr>
          <a:lstStyle/>
          <a:p>
            <a:r>
              <a:rPr lang="en-US" sz="2800" dirty="0" smtClean="0"/>
              <a:t>Craft </a:t>
            </a:r>
            <a:r>
              <a:rPr lang="en-US" sz="2800" dirty="0"/>
              <a:t>Y</a:t>
            </a:r>
            <a:r>
              <a:rPr lang="en-US" sz="2800" dirty="0" smtClean="0"/>
              <a:t>our </a:t>
            </a:r>
            <a:r>
              <a:rPr lang="en-US" sz="2800" dirty="0"/>
              <a:t>M</a:t>
            </a:r>
            <a:r>
              <a:rPr lang="en-US" sz="2800" dirty="0" smtClean="0"/>
              <a:t>essage</a:t>
            </a:r>
            <a:endParaRPr lang="en-US" sz="2800" dirty="0"/>
          </a:p>
        </p:txBody>
      </p:sp>
      <p:sp>
        <p:nvSpPr>
          <p:cNvPr id="3" name="Content Placeholder 2"/>
          <p:cNvSpPr>
            <a:spLocks noGrp="1"/>
          </p:cNvSpPr>
          <p:nvPr>
            <p:ph idx="1"/>
          </p:nvPr>
        </p:nvSpPr>
        <p:spPr>
          <a:xfrm>
            <a:off x="914400" y="2057400"/>
            <a:ext cx="8610600" cy="4114800"/>
          </a:xfrm>
        </p:spPr>
        <p:txBody>
          <a:bodyPr>
            <a:noAutofit/>
          </a:bodyPr>
          <a:lstStyle/>
          <a:p>
            <a:pPr marL="571500" indent="-571500">
              <a:lnSpc>
                <a:spcPct val="100000"/>
              </a:lnSpc>
              <a:spcBef>
                <a:spcPts val="600"/>
              </a:spcBef>
              <a:spcAft>
                <a:spcPts val="600"/>
              </a:spcAft>
              <a:buFont typeface="Arial" panose="020B0604020202020204" pitchFamily="34" charset="0"/>
              <a:buChar char="•"/>
            </a:pPr>
            <a:r>
              <a:rPr lang="en-US" sz="2800" dirty="0"/>
              <a:t>Start with a short description of how the health </a:t>
            </a:r>
            <a:r>
              <a:rPr lang="en-US" sz="2800" dirty="0" smtClean="0"/>
              <a:t>(service delivery) issue </a:t>
            </a:r>
            <a:r>
              <a:rPr lang="en-US" sz="2800" dirty="0"/>
              <a:t>affects an individual or a </a:t>
            </a:r>
            <a:r>
              <a:rPr lang="en-US" sz="2800" dirty="0" smtClean="0"/>
              <a:t>group.</a:t>
            </a:r>
            <a:endParaRPr lang="en-US" sz="2800" dirty="0"/>
          </a:p>
          <a:p>
            <a:pPr marL="571500" indent="-571500">
              <a:lnSpc>
                <a:spcPct val="100000"/>
              </a:lnSpc>
              <a:spcBef>
                <a:spcPts val="600"/>
              </a:spcBef>
              <a:spcAft>
                <a:spcPts val="600"/>
              </a:spcAft>
              <a:buFont typeface="Arial" panose="020B0604020202020204" pitchFamily="34" charset="0"/>
              <a:buChar char="•"/>
            </a:pPr>
            <a:r>
              <a:rPr lang="en-US" sz="2800" dirty="0"/>
              <a:t>Introduce the problem and </a:t>
            </a:r>
            <a:r>
              <a:rPr lang="en-US" sz="2800" dirty="0" smtClean="0"/>
              <a:t>entice </a:t>
            </a:r>
            <a:r>
              <a:rPr lang="en-US" sz="2800" dirty="0"/>
              <a:t>your audience to want to know </a:t>
            </a:r>
            <a:r>
              <a:rPr lang="en-US" sz="2800" dirty="0" smtClean="0"/>
              <a:t>more.</a:t>
            </a:r>
            <a:endParaRPr lang="en-US" sz="2800" dirty="0"/>
          </a:p>
          <a:p>
            <a:pPr marL="571500" indent="-571500">
              <a:lnSpc>
                <a:spcPct val="100000"/>
              </a:lnSpc>
              <a:spcBef>
                <a:spcPts val="600"/>
              </a:spcBef>
              <a:spcAft>
                <a:spcPts val="600"/>
              </a:spcAft>
              <a:buFont typeface="Arial" panose="020B0604020202020204" pitchFamily="34" charset="0"/>
              <a:buChar char="•"/>
            </a:pPr>
            <a:r>
              <a:rPr lang="en-US" sz="2800" dirty="0"/>
              <a:t>Describe what is </a:t>
            </a:r>
            <a:r>
              <a:rPr lang="en-US" sz="2800" dirty="0" smtClean="0"/>
              <a:t>going wrong</a:t>
            </a:r>
            <a:r>
              <a:rPr lang="en-US" sz="2800" dirty="0"/>
              <a:t>, why </a:t>
            </a:r>
            <a:r>
              <a:rPr lang="en-US" sz="2800" dirty="0" smtClean="0"/>
              <a:t>that </a:t>
            </a:r>
            <a:r>
              <a:rPr lang="en-US" sz="2800" dirty="0"/>
              <a:t>matters, and what should be </a:t>
            </a:r>
            <a:r>
              <a:rPr lang="en-US" sz="2800" dirty="0" smtClean="0"/>
              <a:t>done.</a:t>
            </a:r>
            <a:endParaRPr lang="en-US" sz="2800" dirty="0"/>
          </a:p>
          <a:p>
            <a:pPr marL="571500" indent="-571500">
              <a:lnSpc>
                <a:spcPct val="100000"/>
              </a:lnSpc>
              <a:spcBef>
                <a:spcPts val="600"/>
              </a:spcBef>
              <a:spcAft>
                <a:spcPts val="600"/>
              </a:spcAft>
              <a:buFont typeface="Arial" panose="020B0604020202020204" pitchFamily="34" charset="0"/>
              <a:buChar char="•"/>
            </a:pPr>
            <a:r>
              <a:rPr lang="en-US" sz="2800" dirty="0"/>
              <a:t>Use examples to provide </a:t>
            </a:r>
            <a:r>
              <a:rPr lang="en-US" sz="2800" dirty="0" smtClean="0"/>
              <a:t>context.</a:t>
            </a:r>
            <a:endParaRPr lang="en-US" sz="2800" dirty="0"/>
          </a:p>
          <a:p>
            <a:pPr marL="571500" indent="-571500">
              <a:lnSpc>
                <a:spcPct val="100000"/>
              </a:lnSpc>
              <a:spcBef>
                <a:spcPts val="600"/>
              </a:spcBef>
              <a:spcAft>
                <a:spcPts val="600"/>
              </a:spcAft>
              <a:buFont typeface="Arial" panose="020B0604020202020204" pitchFamily="34" charset="0"/>
              <a:buChar char="•"/>
            </a:pPr>
            <a:r>
              <a:rPr lang="en-US" sz="2800" dirty="0" smtClean="0"/>
              <a:t>Content should be 20</a:t>
            </a:r>
            <a:r>
              <a:rPr lang="en-US" sz="2800" dirty="0"/>
              <a:t>% </a:t>
            </a:r>
            <a:r>
              <a:rPr lang="en-US" sz="2800" dirty="0" smtClean="0"/>
              <a:t>problem and </a:t>
            </a:r>
            <a:r>
              <a:rPr lang="en-US" sz="2800" dirty="0"/>
              <a:t>80% </a:t>
            </a:r>
            <a:r>
              <a:rPr lang="en-US" sz="2800" dirty="0" smtClean="0"/>
              <a:t>solution.</a:t>
            </a:r>
            <a:endParaRPr lang="en-US" sz="2800" dirty="0"/>
          </a:p>
        </p:txBody>
      </p:sp>
    </p:spTree>
    <p:extLst>
      <p:ext uri="{BB962C8B-B14F-4D97-AF65-F5344CB8AC3E}">
        <p14:creationId xmlns:p14="http://schemas.microsoft.com/office/powerpoint/2010/main" val="21120931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0050" y="0"/>
            <a:ext cx="8528685" cy="1477328"/>
          </a:xfrm>
        </p:spPr>
        <p:txBody>
          <a:bodyPr>
            <a:normAutofit/>
          </a:bodyPr>
          <a:lstStyle/>
          <a:p>
            <a:r>
              <a:rPr lang="en-US" sz="2800" dirty="0" smtClean="0"/>
              <a:t>Identify Appropriate </a:t>
            </a:r>
            <a:r>
              <a:rPr lang="en-US" sz="2800" dirty="0"/>
              <a:t>C</a:t>
            </a:r>
            <a:r>
              <a:rPr lang="en-US" sz="2800" dirty="0" smtClean="0"/>
              <a:t>ommunication </a:t>
            </a:r>
            <a:r>
              <a:rPr lang="en-US" sz="2800" dirty="0"/>
              <a:t>C</a:t>
            </a:r>
            <a:r>
              <a:rPr lang="en-US" sz="2800" dirty="0" smtClean="0"/>
              <a:t>hannels</a:t>
            </a:r>
            <a:endParaRPr lang="en-US" sz="2800" dirty="0"/>
          </a:p>
        </p:txBody>
      </p:sp>
      <p:sp>
        <p:nvSpPr>
          <p:cNvPr id="3" name="Content Placeholder 2"/>
          <p:cNvSpPr>
            <a:spLocks noGrp="1"/>
          </p:cNvSpPr>
          <p:nvPr>
            <p:ph idx="1"/>
          </p:nvPr>
        </p:nvSpPr>
        <p:spPr>
          <a:xfrm>
            <a:off x="710050" y="2209800"/>
            <a:ext cx="8458200" cy="4585871"/>
          </a:xfrm>
        </p:spPr>
        <p:txBody>
          <a:bodyPr>
            <a:normAutofit/>
          </a:bodyPr>
          <a:lstStyle/>
          <a:p>
            <a:pPr marL="571500" indent="-571500">
              <a:lnSpc>
                <a:spcPct val="100000"/>
              </a:lnSpc>
              <a:spcBef>
                <a:spcPts val="600"/>
              </a:spcBef>
              <a:spcAft>
                <a:spcPts val="600"/>
              </a:spcAft>
              <a:buFont typeface="Arial" panose="020B0604020202020204" pitchFamily="34" charset="0"/>
              <a:buChar char="•"/>
            </a:pPr>
            <a:r>
              <a:rPr lang="en-US" sz="3200" dirty="0" smtClean="0"/>
              <a:t>Internet: Email</a:t>
            </a:r>
            <a:r>
              <a:rPr lang="en-US" sz="3200" dirty="0"/>
              <a:t>, video/DVD, social media, website</a:t>
            </a:r>
          </a:p>
          <a:p>
            <a:pPr marL="571500" indent="-571500">
              <a:lnSpc>
                <a:spcPct val="100000"/>
              </a:lnSpc>
              <a:spcBef>
                <a:spcPts val="600"/>
              </a:spcBef>
              <a:spcAft>
                <a:spcPts val="600"/>
              </a:spcAft>
              <a:buFont typeface="Arial" panose="020B0604020202020204" pitchFamily="34" charset="0"/>
              <a:buChar char="•"/>
            </a:pPr>
            <a:r>
              <a:rPr lang="en-US" sz="3200" dirty="0" smtClean="0"/>
              <a:t>Print/traditional: Report</a:t>
            </a:r>
            <a:r>
              <a:rPr lang="en-US" sz="3200" dirty="0"/>
              <a:t>, executive summary, newsletter, poster</a:t>
            </a:r>
          </a:p>
          <a:p>
            <a:pPr marL="571500" indent="-571500">
              <a:lnSpc>
                <a:spcPct val="100000"/>
              </a:lnSpc>
              <a:spcBef>
                <a:spcPts val="600"/>
              </a:spcBef>
              <a:spcAft>
                <a:spcPts val="600"/>
              </a:spcAft>
              <a:buFont typeface="Arial" panose="020B0604020202020204" pitchFamily="34" charset="0"/>
              <a:buChar char="•"/>
            </a:pPr>
            <a:r>
              <a:rPr lang="en-US" sz="3200" dirty="0"/>
              <a:t>In </a:t>
            </a:r>
            <a:r>
              <a:rPr lang="en-US" sz="3200" dirty="0" smtClean="0"/>
              <a:t>person: Face-to-face conversation, </a:t>
            </a:r>
            <a:r>
              <a:rPr lang="en-US" sz="3200" dirty="0"/>
              <a:t>presentation, open forum, community meeting</a:t>
            </a:r>
          </a:p>
          <a:p>
            <a:endParaRPr lang="en-US" dirty="0"/>
          </a:p>
        </p:txBody>
      </p:sp>
    </p:spTree>
    <p:extLst>
      <p:ext uri="{BB962C8B-B14F-4D97-AF65-F5344CB8AC3E}">
        <p14:creationId xmlns:p14="http://schemas.microsoft.com/office/powerpoint/2010/main" val="398661397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9655" y="304800"/>
            <a:ext cx="7950200" cy="738664"/>
          </a:xfrm>
        </p:spPr>
        <p:txBody>
          <a:bodyPr>
            <a:normAutofit/>
          </a:bodyPr>
          <a:lstStyle/>
          <a:p>
            <a:r>
              <a:rPr lang="en-US" sz="2800" dirty="0" smtClean="0"/>
              <a:t>Message Example</a:t>
            </a:r>
            <a:endParaRPr lang="en-US" sz="2800" dirty="0"/>
          </a:p>
        </p:txBody>
      </p:sp>
      <p:sp>
        <p:nvSpPr>
          <p:cNvPr id="3" name="Content Placeholder 2"/>
          <p:cNvSpPr>
            <a:spLocks noGrp="1"/>
          </p:cNvSpPr>
          <p:nvPr>
            <p:ph idx="1"/>
          </p:nvPr>
        </p:nvSpPr>
        <p:spPr>
          <a:xfrm>
            <a:off x="685800" y="1524000"/>
            <a:ext cx="8686800" cy="6019800"/>
          </a:xfrm>
        </p:spPr>
        <p:txBody>
          <a:bodyPr>
            <a:noAutofit/>
          </a:bodyPr>
          <a:lstStyle/>
          <a:p>
            <a:pPr>
              <a:lnSpc>
                <a:spcPct val="100000"/>
              </a:lnSpc>
              <a:spcBef>
                <a:spcPts val="600"/>
              </a:spcBef>
              <a:spcAft>
                <a:spcPts val="1200"/>
              </a:spcAft>
            </a:pPr>
            <a:r>
              <a:rPr lang="en-US" sz="2400" dirty="0"/>
              <a:t>In our district, 100 children under 5 years of age die annually because of diarrhea. </a:t>
            </a:r>
            <a:r>
              <a:rPr lang="en-US" sz="2400" dirty="0" smtClean="0"/>
              <a:t>A major cause of these preventable deaths is the overcrowding of latrines. </a:t>
            </a:r>
            <a:endParaRPr lang="en-US" sz="2400" dirty="0"/>
          </a:p>
          <a:p>
            <a:pPr>
              <a:lnSpc>
                <a:spcPct val="100000"/>
              </a:lnSpc>
              <a:spcBef>
                <a:spcPts val="600"/>
              </a:spcBef>
              <a:spcAft>
                <a:spcPts val="1200"/>
              </a:spcAft>
            </a:pPr>
            <a:r>
              <a:rPr lang="en-US" sz="2400" dirty="0" smtClean="0"/>
              <a:t>Data </a:t>
            </a:r>
            <a:r>
              <a:rPr lang="en-US" sz="2400" dirty="0"/>
              <a:t>show </a:t>
            </a:r>
            <a:r>
              <a:rPr lang="en-US" sz="2400" dirty="0" smtClean="0"/>
              <a:t>that when more than </a:t>
            </a:r>
            <a:r>
              <a:rPr lang="en-US" sz="2400" dirty="0"/>
              <a:t>25 people </a:t>
            </a:r>
            <a:r>
              <a:rPr lang="en-US" sz="2400" dirty="0" smtClean="0"/>
              <a:t>use </a:t>
            </a:r>
            <a:r>
              <a:rPr lang="en-US" sz="2400" dirty="0"/>
              <a:t>the same latrine, the prevalence of diarrhea in children under 5 climbs above </a:t>
            </a:r>
            <a:r>
              <a:rPr lang="en-US" sz="2400" dirty="0" smtClean="0"/>
              <a:t>15 percent. With 70 users per latrine, </a:t>
            </a:r>
            <a:r>
              <a:rPr lang="en-US" sz="2400" dirty="0"/>
              <a:t>diarrhea prevalence climbs to over </a:t>
            </a:r>
            <a:r>
              <a:rPr lang="en-US" sz="2400" dirty="0" smtClean="0"/>
              <a:t>50 percent. This </a:t>
            </a:r>
            <a:r>
              <a:rPr lang="en-US" sz="2400" dirty="0"/>
              <a:t>problem is </a:t>
            </a:r>
            <a:r>
              <a:rPr lang="en-US" sz="2400" dirty="0" smtClean="0"/>
              <a:t>even more </a:t>
            </a:r>
            <a:r>
              <a:rPr lang="en-US" sz="2400" dirty="0"/>
              <a:t>serious in urban settings. </a:t>
            </a:r>
          </a:p>
          <a:p>
            <a:pPr>
              <a:lnSpc>
                <a:spcPct val="100000"/>
              </a:lnSpc>
              <a:spcBef>
                <a:spcPts val="600"/>
              </a:spcBef>
              <a:spcAft>
                <a:spcPts val="1200"/>
              </a:spcAft>
            </a:pPr>
            <a:r>
              <a:rPr lang="en-US" sz="2400" dirty="0" smtClean="0"/>
              <a:t>We ask you to help save children’s lives by securing </a:t>
            </a:r>
            <a:r>
              <a:rPr lang="en-US" sz="2400" dirty="0"/>
              <a:t>funding and other resources to </a:t>
            </a:r>
            <a:r>
              <a:rPr lang="en-US" sz="2400" dirty="0" smtClean="0"/>
              <a:t>increase </a:t>
            </a:r>
            <a:r>
              <a:rPr lang="en-US" sz="2400" dirty="0"/>
              <a:t>the number of latrines in our district </a:t>
            </a:r>
            <a:r>
              <a:rPr lang="en-US" sz="2400" dirty="0" smtClean="0"/>
              <a:t>so </a:t>
            </a:r>
            <a:r>
              <a:rPr lang="en-US" sz="2400" dirty="0"/>
              <a:t>that </a:t>
            </a:r>
            <a:r>
              <a:rPr lang="en-US" sz="2400" dirty="0" smtClean="0"/>
              <a:t>they don’t exceed 25 people per latrine. </a:t>
            </a:r>
            <a:r>
              <a:rPr lang="en-US" sz="2400" dirty="0"/>
              <a:t>We </a:t>
            </a:r>
            <a:r>
              <a:rPr lang="en-US" sz="2400" dirty="0" smtClean="0"/>
              <a:t>wish to begin in </a:t>
            </a:r>
            <a:r>
              <a:rPr lang="en-US" sz="2400" dirty="0"/>
              <a:t>the urban area of </a:t>
            </a:r>
            <a:r>
              <a:rPr lang="en-US" sz="2400" dirty="0" smtClean="0"/>
              <a:t>X, where </a:t>
            </a:r>
            <a:r>
              <a:rPr lang="en-US" sz="2400" dirty="0"/>
              <a:t>latrine </a:t>
            </a:r>
            <a:r>
              <a:rPr lang="en-US" sz="2400" dirty="0" smtClean="0"/>
              <a:t>overcrowding </a:t>
            </a:r>
            <a:r>
              <a:rPr lang="en-US" sz="2400" dirty="0"/>
              <a:t>is </a:t>
            </a:r>
            <a:r>
              <a:rPr lang="en-US" sz="2400" dirty="0" smtClean="0"/>
              <a:t>greatest</a:t>
            </a:r>
            <a:r>
              <a:rPr lang="en-US" sz="2400" dirty="0"/>
              <a:t>. </a:t>
            </a:r>
          </a:p>
        </p:txBody>
      </p:sp>
    </p:spTree>
    <p:extLst>
      <p:ext uri="{BB962C8B-B14F-4D97-AF65-F5344CB8AC3E}">
        <p14:creationId xmlns:p14="http://schemas.microsoft.com/office/powerpoint/2010/main" val="12682013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2232" y="381000"/>
            <a:ext cx="7950200" cy="635000"/>
          </a:xfrm>
        </p:spPr>
        <p:txBody>
          <a:bodyPr>
            <a:normAutofit fontScale="90000"/>
          </a:bodyPr>
          <a:lstStyle/>
          <a:p>
            <a:r>
              <a:rPr lang="en-US" dirty="0" smtClean="0"/>
              <a:t>Assess </a:t>
            </a:r>
            <a:r>
              <a:rPr lang="en-US" dirty="0"/>
              <a:t>the </a:t>
            </a:r>
            <a:r>
              <a:rPr lang="en-US" dirty="0" smtClean="0"/>
              <a:t>Effects </a:t>
            </a:r>
            <a:r>
              <a:rPr lang="en-US" dirty="0"/>
              <a:t>of </a:t>
            </a:r>
            <a:r>
              <a:rPr lang="en-US" dirty="0" smtClean="0"/>
              <a:t>Your </a:t>
            </a:r>
            <a:r>
              <a:rPr lang="en-US" dirty="0"/>
              <a:t>C</a:t>
            </a:r>
            <a:r>
              <a:rPr lang="en-US" dirty="0" smtClean="0"/>
              <a:t>ommunications</a:t>
            </a:r>
            <a:endParaRPr lang="en-US" dirty="0"/>
          </a:p>
        </p:txBody>
      </p:sp>
      <p:sp>
        <p:nvSpPr>
          <p:cNvPr id="3" name="Content Placeholder 2"/>
          <p:cNvSpPr>
            <a:spLocks noGrp="1"/>
          </p:cNvSpPr>
          <p:nvPr>
            <p:ph idx="1"/>
          </p:nvPr>
        </p:nvSpPr>
        <p:spPr>
          <a:xfrm>
            <a:off x="562232" y="1828800"/>
            <a:ext cx="7828279" cy="5323332"/>
          </a:xfrm>
        </p:spPr>
        <p:txBody>
          <a:bodyPr>
            <a:normAutofit fontScale="25000" lnSpcReduction="20000"/>
          </a:bodyPr>
          <a:lstStyle/>
          <a:p>
            <a:pPr marL="495000" indent="-495000">
              <a:lnSpc>
                <a:spcPct val="120000"/>
              </a:lnSpc>
              <a:spcBef>
                <a:spcPts val="600"/>
              </a:spcBef>
              <a:spcAft>
                <a:spcPts val="600"/>
              </a:spcAft>
              <a:buFont typeface="Arial" charset="0"/>
              <a:buChar char="•"/>
            </a:pPr>
            <a:r>
              <a:rPr lang="en-US" sz="11200" dirty="0"/>
              <a:t>Did the target audience see </a:t>
            </a:r>
            <a:r>
              <a:rPr lang="en-US" sz="11200" dirty="0" smtClean="0"/>
              <a:t>and/or understand </a:t>
            </a:r>
            <a:r>
              <a:rPr lang="en-US" sz="11200" dirty="0"/>
              <a:t>the message</a:t>
            </a:r>
            <a:r>
              <a:rPr lang="en-US" sz="11200" dirty="0" smtClean="0"/>
              <a:t>?</a:t>
            </a:r>
            <a:endParaRPr lang="en-US" sz="11200" dirty="0"/>
          </a:p>
          <a:p>
            <a:pPr marL="495000" indent="-495000">
              <a:lnSpc>
                <a:spcPct val="120000"/>
              </a:lnSpc>
              <a:spcBef>
                <a:spcPts val="600"/>
              </a:spcBef>
              <a:spcAft>
                <a:spcPts val="600"/>
              </a:spcAft>
              <a:buFont typeface="Arial" charset="0"/>
              <a:buChar char="•"/>
            </a:pPr>
            <a:r>
              <a:rPr lang="en-US" sz="11200" dirty="0"/>
              <a:t>Did they understand that you based the message on data</a:t>
            </a:r>
            <a:r>
              <a:rPr lang="en-US" sz="11200" dirty="0" smtClean="0"/>
              <a:t>?</a:t>
            </a:r>
            <a:endParaRPr lang="en-US" sz="11200" dirty="0"/>
          </a:p>
          <a:p>
            <a:pPr marL="495000" indent="-495000">
              <a:lnSpc>
                <a:spcPct val="120000"/>
              </a:lnSpc>
              <a:spcBef>
                <a:spcPts val="600"/>
              </a:spcBef>
              <a:spcAft>
                <a:spcPts val="600"/>
              </a:spcAft>
              <a:buFont typeface="Arial" charset="0"/>
              <a:buChar char="•"/>
            </a:pPr>
            <a:r>
              <a:rPr lang="en-US" sz="11200" dirty="0"/>
              <a:t>Did they act on </a:t>
            </a:r>
            <a:r>
              <a:rPr lang="en-US" sz="11200" dirty="0" smtClean="0"/>
              <a:t>your recommendations?</a:t>
            </a:r>
          </a:p>
          <a:p>
            <a:pPr marL="495000" indent="-495000">
              <a:lnSpc>
                <a:spcPct val="120000"/>
              </a:lnSpc>
              <a:spcBef>
                <a:spcPts val="600"/>
              </a:spcBef>
              <a:spcAft>
                <a:spcPts val="600"/>
              </a:spcAft>
              <a:buFont typeface="Arial" charset="0"/>
              <a:buChar char="•"/>
            </a:pPr>
            <a:r>
              <a:rPr lang="en-US" sz="11200" dirty="0" smtClean="0"/>
              <a:t>Has </a:t>
            </a:r>
            <a:r>
              <a:rPr lang="en-US" sz="11200" dirty="0"/>
              <a:t>there been an evaluation of </a:t>
            </a:r>
            <a:r>
              <a:rPr lang="en-US" sz="11200" dirty="0" smtClean="0"/>
              <a:t>the impacts </a:t>
            </a:r>
            <a:r>
              <a:rPr lang="en-US" sz="11200" dirty="0"/>
              <a:t>of any such action</a:t>
            </a:r>
            <a:r>
              <a:rPr lang="en-US" sz="11200" dirty="0" smtClean="0"/>
              <a:t>?</a:t>
            </a:r>
          </a:p>
          <a:p>
            <a:pPr marL="495000" indent="-495000">
              <a:lnSpc>
                <a:spcPct val="120000"/>
              </a:lnSpc>
              <a:spcBef>
                <a:spcPts val="600"/>
              </a:spcBef>
              <a:spcAft>
                <a:spcPts val="600"/>
              </a:spcAft>
              <a:buFont typeface="Arial" charset="0"/>
              <a:buChar char="•"/>
            </a:pPr>
            <a:r>
              <a:rPr lang="en-US" sz="11200" dirty="0" smtClean="0"/>
              <a:t>Has </a:t>
            </a:r>
            <a:r>
              <a:rPr lang="en-US" sz="11200" dirty="0"/>
              <a:t>the </a:t>
            </a:r>
            <a:r>
              <a:rPr lang="en-US" sz="11200" dirty="0" smtClean="0"/>
              <a:t>health (service) problem status </a:t>
            </a:r>
            <a:r>
              <a:rPr lang="en-US" sz="11200" dirty="0"/>
              <a:t>changed?</a:t>
            </a:r>
          </a:p>
          <a:p>
            <a:endParaRPr lang="en-US" dirty="0"/>
          </a:p>
        </p:txBody>
      </p:sp>
    </p:spTree>
    <p:extLst>
      <p:ext uri="{BB962C8B-B14F-4D97-AF65-F5344CB8AC3E}">
        <p14:creationId xmlns:p14="http://schemas.microsoft.com/office/powerpoint/2010/main" val="201324915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10058400" cy="1399540"/>
          </a:xfrm>
          <a:prstGeom prst="rect">
            <a:avLst/>
          </a:prstGeom>
          <a:solidFill>
            <a:srgbClr val="09236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0" fontAlgn="base" hangingPunct="0">
              <a:spcBef>
                <a:spcPct val="0"/>
              </a:spcBef>
              <a:spcAft>
                <a:spcPct val="0"/>
              </a:spcAft>
            </a:pPr>
            <a:endParaRPr lang="en-US" altLang="en-US" sz="1980">
              <a:solidFill>
                <a:srgbClr val="FFFFFF"/>
              </a:solidFill>
              <a:latin typeface="Calibri" charset="0"/>
            </a:endParaRPr>
          </a:p>
        </p:txBody>
      </p:sp>
      <p:sp>
        <p:nvSpPr>
          <p:cNvPr id="3" name="Rectangle 2"/>
          <p:cNvSpPr/>
          <p:nvPr/>
        </p:nvSpPr>
        <p:spPr>
          <a:xfrm>
            <a:off x="-14289" y="1396048"/>
            <a:ext cx="10072688" cy="3824288"/>
          </a:xfrm>
          <a:prstGeom prst="rect">
            <a:avLst/>
          </a:prstGeom>
          <a:solidFill>
            <a:srgbClr val="138D8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ctr" eaLnBrk="0" fontAlgn="base" hangingPunct="0">
              <a:spcBef>
                <a:spcPct val="0"/>
              </a:spcBef>
              <a:spcAft>
                <a:spcPct val="0"/>
              </a:spcAft>
            </a:pPr>
            <a:endParaRPr lang="en-US" altLang="en-US" sz="1980">
              <a:solidFill>
                <a:srgbClr val="FFFFFF"/>
              </a:solidFill>
              <a:latin typeface="Calibri" charset="0"/>
            </a:endParaRPr>
          </a:p>
        </p:txBody>
      </p:sp>
      <p:sp>
        <p:nvSpPr>
          <p:cNvPr id="17412" name="TextBox 7"/>
          <p:cNvSpPr txBox="1">
            <a:spLocks noChangeArrowheads="1"/>
          </p:cNvSpPr>
          <p:nvPr/>
        </p:nvSpPr>
        <p:spPr bwMode="auto">
          <a:xfrm>
            <a:off x="-1791653" y="388462"/>
            <a:ext cx="11645742" cy="786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ea typeface="Arial" charset="0"/>
                <a:cs typeface="Arial" charset="0"/>
              </a:defRPr>
            </a:lvl1pPr>
            <a:lvl2pPr marL="742950" indent="-285750">
              <a:defRPr>
                <a:solidFill>
                  <a:schemeClr val="tx1"/>
                </a:solidFill>
                <a:latin typeface="Arial" charset="0"/>
                <a:ea typeface="Arial" charset="0"/>
                <a:cs typeface="Arial" charset="0"/>
              </a:defRPr>
            </a:lvl2pPr>
            <a:lvl3pPr marL="1143000" indent="-228600">
              <a:defRPr>
                <a:solidFill>
                  <a:schemeClr val="tx1"/>
                </a:solidFill>
                <a:latin typeface="Arial" charset="0"/>
                <a:ea typeface="Arial" charset="0"/>
                <a:cs typeface="Arial" charset="0"/>
              </a:defRPr>
            </a:lvl3pPr>
            <a:lvl4pPr marL="1600200" indent="-228600">
              <a:defRPr>
                <a:solidFill>
                  <a:schemeClr val="tx1"/>
                </a:solidFill>
                <a:latin typeface="Arial" charset="0"/>
                <a:ea typeface="Arial" charset="0"/>
                <a:cs typeface="Arial" charset="0"/>
              </a:defRPr>
            </a:lvl4pPr>
            <a:lvl5pPr marL="2057400" indent="-22860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0" fontAlgn="base" hangingPunct="0">
              <a:spcBef>
                <a:spcPct val="0"/>
              </a:spcBef>
              <a:spcAft>
                <a:spcPct val="0"/>
              </a:spcAft>
            </a:pPr>
            <a:r>
              <a:rPr lang="en-US" altLang="en-US" sz="2420" b="1">
                <a:solidFill>
                  <a:srgbClr val="FFFFFF"/>
                </a:solidFill>
                <a:latin typeface="Century Gothic" charset="0"/>
                <a:ea typeface="Century Gothic" charset="0"/>
                <a:cs typeface="Century Gothic" charset="0"/>
              </a:rPr>
              <a:t>ROUTINE HEALTH INFORMATION SYSTEMS</a:t>
            </a:r>
            <a:endParaRPr lang="en-US" altLang="en-US" sz="2420">
              <a:solidFill>
                <a:srgbClr val="FFFFFF"/>
              </a:solidFill>
            </a:endParaRPr>
          </a:p>
          <a:p>
            <a:pPr algn="r" eaLnBrk="0" fontAlgn="base" hangingPunct="0">
              <a:spcBef>
                <a:spcPct val="0"/>
              </a:spcBef>
              <a:spcAft>
                <a:spcPct val="0"/>
              </a:spcAft>
            </a:pPr>
            <a:r>
              <a:rPr lang="en-US" altLang="en-US" sz="2090">
                <a:solidFill>
                  <a:srgbClr val="FFFFFF"/>
                </a:solidFill>
                <a:latin typeface="Century Gothic" charset="0"/>
                <a:ea typeface="Century Gothic" charset="0"/>
                <a:cs typeface="Century Gothic" charset="0"/>
              </a:rPr>
              <a:t>A Curriculum on Basic Concepts and Practice </a:t>
            </a:r>
          </a:p>
        </p:txBody>
      </p:sp>
      <p:sp>
        <p:nvSpPr>
          <p:cNvPr id="9" name="TextBox 8"/>
          <p:cNvSpPr txBox="1"/>
          <p:nvPr/>
        </p:nvSpPr>
        <p:spPr>
          <a:xfrm>
            <a:off x="846932" y="3229610"/>
            <a:ext cx="7466965" cy="1573508"/>
          </a:xfrm>
          <a:prstGeom prst="rect">
            <a:avLst/>
          </a:prstGeom>
          <a:noFill/>
        </p:spPr>
        <p:txBody>
          <a:bodyPr>
            <a:spAutoFit/>
          </a:bodyPr>
          <a:lstStyle/>
          <a:p>
            <a:pPr eaLnBrk="0" fontAlgn="base" hangingPunct="0">
              <a:spcBef>
                <a:spcPct val="0"/>
              </a:spcBef>
              <a:spcAft>
                <a:spcPct val="0"/>
              </a:spcAft>
              <a:defRPr/>
            </a:pPr>
            <a:r>
              <a:rPr lang="en-US" sz="1375" dirty="0">
                <a:solidFill>
                  <a:srgbClr val="FFFFFF"/>
                </a:solidFill>
                <a:latin typeface="Century Gothic" charset="0"/>
                <a:ea typeface="Century Gothic" charset="0"/>
                <a:cs typeface="Century Gothic" charset="0"/>
              </a:rPr>
              <a:t>This presentation was produced with the support of the United States Agency for International Development (USAID) under the terms of MEASURE Evaluation cooperative agreement AID-OAA-L-14-00004. MEASURE Evaluation is implemented by the Carolina Population Center, University of North Carolina at Chapel Hill in partnership with ICF International; John Snow, Inc.; Management Sciences for Health; Palladium; and Tulane University. The views expressed in this presentation do not necessarily reflect the views of USAID or the United States government.</a:t>
            </a:r>
          </a:p>
        </p:txBody>
      </p:sp>
      <p:pic>
        <p:nvPicPr>
          <p:cNvPr id="8"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1334"/>
          <a:stretch/>
        </p:blipFill>
        <p:spPr bwMode="auto">
          <a:xfrm>
            <a:off x="-14288" y="5144696"/>
            <a:ext cx="10072689" cy="2627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10"/>
          <p:cNvCxnSpPr/>
          <p:nvPr/>
        </p:nvCxnSpPr>
        <p:spPr>
          <a:xfrm>
            <a:off x="516890" y="1925632"/>
            <a:ext cx="0" cy="2882589"/>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631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9677400" cy="1415772"/>
          </a:xfrm>
        </p:spPr>
        <p:txBody>
          <a:bodyPr>
            <a:normAutofit/>
          </a:bodyPr>
          <a:lstStyle/>
          <a:p>
            <a:r>
              <a:rPr lang="en-US" sz="2800" dirty="0" smtClean="0"/>
              <a:t>S5</a:t>
            </a:r>
            <a:r>
              <a:rPr lang="en-US" sz="2800" dirty="0"/>
              <a:t>: Basic S</a:t>
            </a:r>
            <a:r>
              <a:rPr lang="en-US" sz="2800" dirty="0" smtClean="0"/>
              <a:t>teps of Data </a:t>
            </a:r>
            <a:r>
              <a:rPr lang="en-US" sz="2800" dirty="0"/>
              <a:t>P</a:t>
            </a:r>
            <a:r>
              <a:rPr lang="en-US" sz="2800" dirty="0" smtClean="0"/>
              <a:t>resentation and Communication</a:t>
            </a:r>
            <a:endParaRPr lang="en-US" sz="2800" dirty="0"/>
          </a:p>
        </p:txBody>
      </p:sp>
      <p:sp>
        <p:nvSpPr>
          <p:cNvPr id="3" name="Text Placeholder 2"/>
          <p:cNvSpPr>
            <a:spLocks noGrp="1"/>
          </p:cNvSpPr>
          <p:nvPr>
            <p:ph idx="1"/>
          </p:nvPr>
        </p:nvSpPr>
        <p:spPr>
          <a:xfrm>
            <a:off x="1143000" y="2286000"/>
            <a:ext cx="7828279" cy="3354765"/>
          </a:xfrm>
        </p:spPr>
        <p:txBody>
          <a:bodyPr>
            <a:normAutofit lnSpcReduction="10000"/>
          </a:bodyPr>
          <a:lstStyle/>
          <a:p>
            <a:pPr marL="571500" indent="-571500">
              <a:lnSpc>
                <a:spcPct val="100000"/>
              </a:lnSpc>
              <a:spcBef>
                <a:spcPts val="600"/>
              </a:spcBef>
              <a:spcAft>
                <a:spcPts val="600"/>
              </a:spcAft>
              <a:buFont typeface="Arial" panose="020B0604020202020204" pitchFamily="34" charset="0"/>
              <a:buChar char="•"/>
            </a:pPr>
            <a:r>
              <a:rPr lang="en-US" sz="3600" dirty="0"/>
              <a:t>Identify your </a:t>
            </a:r>
            <a:r>
              <a:rPr lang="en-US" sz="3600" dirty="0" smtClean="0"/>
              <a:t>audience.</a:t>
            </a:r>
            <a:endParaRPr lang="en-US" sz="3600" dirty="0"/>
          </a:p>
          <a:p>
            <a:pPr marL="571500" indent="-571500">
              <a:lnSpc>
                <a:spcPct val="100000"/>
              </a:lnSpc>
              <a:spcBef>
                <a:spcPts val="600"/>
              </a:spcBef>
              <a:spcAft>
                <a:spcPts val="600"/>
              </a:spcAft>
              <a:buFont typeface="Arial" panose="020B0604020202020204" pitchFamily="34" charset="0"/>
              <a:buChar char="•"/>
            </a:pPr>
            <a:r>
              <a:rPr lang="en-US" sz="3600" dirty="0"/>
              <a:t>Find the story in your </a:t>
            </a:r>
            <a:r>
              <a:rPr lang="en-US" sz="3600" dirty="0" smtClean="0"/>
              <a:t>data.</a:t>
            </a:r>
            <a:endParaRPr lang="en-US" sz="3600" dirty="0"/>
          </a:p>
          <a:p>
            <a:pPr marL="571500" indent="-571500">
              <a:lnSpc>
                <a:spcPct val="100000"/>
              </a:lnSpc>
              <a:spcBef>
                <a:spcPts val="600"/>
              </a:spcBef>
              <a:spcAft>
                <a:spcPts val="600"/>
              </a:spcAft>
              <a:buFont typeface="Arial" panose="020B0604020202020204" pitchFamily="34" charset="0"/>
              <a:buChar char="•"/>
            </a:pPr>
            <a:r>
              <a:rPr lang="en-US" sz="3600" dirty="0"/>
              <a:t>Pick the right </a:t>
            </a:r>
            <a:r>
              <a:rPr lang="en-US" sz="3600" dirty="0" smtClean="0"/>
              <a:t>format for presenting your data.</a:t>
            </a:r>
            <a:endParaRPr lang="en-US" sz="3600" dirty="0"/>
          </a:p>
          <a:p>
            <a:pPr marL="571500" indent="-571500">
              <a:lnSpc>
                <a:spcPct val="100000"/>
              </a:lnSpc>
              <a:spcBef>
                <a:spcPts val="600"/>
              </a:spcBef>
              <a:spcAft>
                <a:spcPts val="600"/>
              </a:spcAft>
              <a:buFont typeface="Arial" panose="020B0604020202020204" pitchFamily="34" charset="0"/>
              <a:buChar char="•"/>
            </a:pPr>
            <a:r>
              <a:rPr lang="en-US" sz="3600" dirty="0"/>
              <a:t>Keep it </a:t>
            </a:r>
            <a:r>
              <a:rPr lang="en-US" sz="3600" dirty="0" smtClean="0"/>
              <a:t>simple.</a:t>
            </a:r>
            <a:endParaRPr lang="en-US" sz="3600" dirty="0"/>
          </a:p>
          <a:p>
            <a:endParaRPr lang="en-US" dirty="0"/>
          </a:p>
        </p:txBody>
      </p:sp>
    </p:spTree>
    <p:extLst>
      <p:ext uri="{BB962C8B-B14F-4D97-AF65-F5344CB8AC3E}">
        <p14:creationId xmlns:p14="http://schemas.microsoft.com/office/powerpoint/2010/main" val="29216817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950200" cy="738664"/>
          </a:xfrm>
        </p:spPr>
        <p:txBody>
          <a:bodyPr>
            <a:normAutofit/>
          </a:bodyPr>
          <a:lstStyle/>
          <a:p>
            <a:r>
              <a:rPr lang="en-US" sz="2800" dirty="0" smtClean="0"/>
              <a:t>Identify </a:t>
            </a:r>
            <a:r>
              <a:rPr lang="en-US" sz="2800" dirty="0"/>
              <a:t>Y</a:t>
            </a:r>
            <a:r>
              <a:rPr lang="en-US" sz="2800" dirty="0" smtClean="0"/>
              <a:t>our </a:t>
            </a:r>
            <a:r>
              <a:rPr lang="en-US" sz="2800" dirty="0"/>
              <a:t>A</a:t>
            </a:r>
            <a:r>
              <a:rPr lang="en-US" sz="2800" dirty="0" smtClean="0"/>
              <a:t>udience</a:t>
            </a:r>
            <a:endParaRPr lang="en-US" sz="2800" dirty="0"/>
          </a:p>
        </p:txBody>
      </p:sp>
      <p:pic>
        <p:nvPicPr>
          <p:cNvPr id="4"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6800" y="1672430"/>
            <a:ext cx="7871210" cy="5576114"/>
          </a:xfrm>
          <a:prstGeom prst="rect">
            <a:avLst/>
          </a:prstGeom>
        </p:spPr>
      </p:pic>
    </p:spTree>
    <p:extLst>
      <p:ext uri="{BB962C8B-B14F-4D97-AF65-F5344CB8AC3E}">
        <p14:creationId xmlns:p14="http://schemas.microsoft.com/office/powerpoint/2010/main" val="21418000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2601" y="381000"/>
            <a:ext cx="7950200" cy="738664"/>
          </a:xfrm>
        </p:spPr>
        <p:txBody>
          <a:bodyPr>
            <a:normAutofit/>
          </a:bodyPr>
          <a:lstStyle/>
          <a:p>
            <a:r>
              <a:rPr lang="en-US" sz="2800" dirty="0" smtClean="0"/>
              <a:t>Find </a:t>
            </a:r>
            <a:r>
              <a:rPr lang="en-US" sz="2800" dirty="0"/>
              <a:t>the </a:t>
            </a:r>
            <a:r>
              <a:rPr lang="en-US" sz="2800" dirty="0" smtClean="0"/>
              <a:t>Story </a:t>
            </a:r>
            <a:r>
              <a:rPr lang="en-US" sz="2800" dirty="0"/>
              <a:t>in </a:t>
            </a:r>
            <a:r>
              <a:rPr lang="en-US" sz="2800" dirty="0" smtClean="0"/>
              <a:t>Your </a:t>
            </a:r>
            <a:r>
              <a:rPr lang="en-US" sz="2800" dirty="0"/>
              <a:t>D</a:t>
            </a:r>
            <a:r>
              <a:rPr lang="en-US" sz="2800" dirty="0" smtClean="0"/>
              <a:t>ata</a:t>
            </a:r>
            <a:endParaRPr lang="en-US" sz="2800" dirty="0"/>
          </a:p>
        </p:txBody>
      </p:sp>
      <p:sp>
        <p:nvSpPr>
          <p:cNvPr id="3" name="Text Placeholder 2"/>
          <p:cNvSpPr>
            <a:spLocks noGrp="1"/>
          </p:cNvSpPr>
          <p:nvPr>
            <p:ph idx="1"/>
          </p:nvPr>
        </p:nvSpPr>
        <p:spPr>
          <a:xfrm>
            <a:off x="881449" y="2209800"/>
            <a:ext cx="7828279" cy="3970318"/>
          </a:xfrm>
        </p:spPr>
        <p:txBody>
          <a:bodyPr>
            <a:normAutofit/>
          </a:bodyPr>
          <a:lstStyle/>
          <a:p>
            <a:pPr marL="1028700" lvl="1" indent="-571500">
              <a:lnSpc>
                <a:spcPct val="100000"/>
              </a:lnSpc>
              <a:spcBef>
                <a:spcPts val="600"/>
              </a:spcBef>
              <a:spcAft>
                <a:spcPts val="600"/>
              </a:spcAft>
              <a:buFont typeface="Arial" panose="020B0604020202020204" pitchFamily="34" charset="0"/>
              <a:buChar char="•"/>
            </a:pPr>
            <a:r>
              <a:rPr lang="en-US" sz="3600" dirty="0"/>
              <a:t>What is the point you are trying to make</a:t>
            </a:r>
            <a:r>
              <a:rPr lang="en-US" sz="3600" dirty="0" smtClean="0"/>
              <a:t>?</a:t>
            </a:r>
            <a:endParaRPr lang="en-US" sz="3600" dirty="0"/>
          </a:p>
          <a:p>
            <a:pPr marL="1028700" lvl="1" indent="-571500">
              <a:lnSpc>
                <a:spcPct val="100000"/>
              </a:lnSpc>
              <a:spcBef>
                <a:spcPts val="600"/>
              </a:spcBef>
              <a:spcAft>
                <a:spcPts val="600"/>
              </a:spcAft>
              <a:buFont typeface="Arial" panose="020B0604020202020204" pitchFamily="34" charset="0"/>
              <a:buChar char="•"/>
            </a:pPr>
            <a:r>
              <a:rPr lang="en-US" sz="3600" dirty="0" smtClean="0"/>
              <a:t>Do you have the data to support that point?</a:t>
            </a:r>
            <a:endParaRPr lang="en-US" sz="3600" dirty="0"/>
          </a:p>
          <a:p>
            <a:pPr marL="1028700" lvl="1" indent="-571500">
              <a:lnSpc>
                <a:spcPct val="100000"/>
              </a:lnSpc>
              <a:spcBef>
                <a:spcPts val="600"/>
              </a:spcBef>
              <a:spcAft>
                <a:spcPts val="600"/>
              </a:spcAft>
              <a:buFont typeface="Arial" panose="020B0604020202020204" pitchFamily="34" charset="0"/>
              <a:buChar char="•"/>
            </a:pPr>
            <a:r>
              <a:rPr lang="en-US" sz="3600" dirty="0" smtClean="0"/>
              <a:t>Do you need additional data to support your story?</a:t>
            </a:r>
            <a:endParaRPr lang="en-US" sz="3600" dirty="0"/>
          </a:p>
          <a:p>
            <a:endParaRPr lang="en-US" dirty="0"/>
          </a:p>
        </p:txBody>
      </p:sp>
    </p:spTree>
    <p:extLst>
      <p:ext uri="{BB962C8B-B14F-4D97-AF65-F5344CB8AC3E}">
        <p14:creationId xmlns:p14="http://schemas.microsoft.com/office/powerpoint/2010/main" val="251901317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 y="202839"/>
            <a:ext cx="9601200" cy="1231106"/>
          </a:xfrm>
        </p:spPr>
        <p:txBody>
          <a:bodyPr>
            <a:normAutofit/>
          </a:bodyPr>
          <a:lstStyle/>
          <a:p>
            <a:r>
              <a:rPr lang="en-US" sz="2800" dirty="0" smtClean="0"/>
              <a:t>Pick the Right </a:t>
            </a:r>
            <a:r>
              <a:rPr lang="en-US" sz="2800" dirty="0"/>
              <a:t>F</a:t>
            </a:r>
            <a:r>
              <a:rPr lang="en-US" sz="2800" dirty="0" smtClean="0"/>
              <a:t>ormat for Presenting </a:t>
            </a:r>
            <a:r>
              <a:rPr lang="en-US" sz="2800" dirty="0"/>
              <a:t>Y</a:t>
            </a:r>
            <a:r>
              <a:rPr lang="en-US" sz="2800" dirty="0" smtClean="0"/>
              <a:t>our Data (1)</a:t>
            </a:r>
            <a:endParaRPr lang="en-US" sz="2800" dirty="0"/>
          </a:p>
        </p:txBody>
      </p:sp>
      <p:sp>
        <p:nvSpPr>
          <p:cNvPr id="3" name="Text Placeholder 2"/>
          <p:cNvSpPr>
            <a:spLocks noGrp="1"/>
          </p:cNvSpPr>
          <p:nvPr>
            <p:ph idx="1"/>
          </p:nvPr>
        </p:nvSpPr>
        <p:spPr>
          <a:xfrm>
            <a:off x="685800" y="1447800"/>
            <a:ext cx="8534400" cy="5867400"/>
          </a:xfrm>
        </p:spPr>
        <p:txBody>
          <a:bodyPr>
            <a:noAutofit/>
          </a:bodyPr>
          <a:lstStyle/>
          <a:p>
            <a:pPr lvl="0"/>
            <a:r>
              <a:rPr lang="en-US" sz="3200" b="1" dirty="0" smtClean="0"/>
              <a:t>It Depends on the Type of Data</a:t>
            </a:r>
            <a:endParaRPr lang="en-US" sz="3200" b="1" u="sng" dirty="0" smtClean="0"/>
          </a:p>
          <a:p>
            <a:pPr lvl="0">
              <a:lnSpc>
                <a:spcPct val="100000"/>
              </a:lnSpc>
              <a:spcAft>
                <a:spcPts val="300"/>
              </a:spcAft>
            </a:pPr>
            <a:r>
              <a:rPr lang="en-US" sz="2400" b="1" dirty="0" smtClean="0"/>
              <a:t>Absolute </a:t>
            </a:r>
            <a:r>
              <a:rPr lang="en-US" sz="2400" b="1" dirty="0"/>
              <a:t>numbers</a:t>
            </a:r>
            <a:r>
              <a:rPr lang="en-US" sz="2400" dirty="0"/>
              <a:t>: </a:t>
            </a:r>
            <a:r>
              <a:rPr lang="en-US" sz="2400" dirty="0" smtClean="0"/>
              <a:t>“In 2012, 7,623,415 </a:t>
            </a:r>
            <a:r>
              <a:rPr lang="en-US" sz="2400" dirty="0"/>
              <a:t>rapid diagnostic tests for malaria were performed </a:t>
            </a:r>
            <a:r>
              <a:rPr lang="en-US" sz="2400" dirty="0" smtClean="0"/>
              <a:t>nationwide.”</a:t>
            </a:r>
            <a:endParaRPr lang="en-US" sz="2400" b="1" u="sng" dirty="0"/>
          </a:p>
          <a:p>
            <a:pPr lvl="0">
              <a:lnSpc>
                <a:spcPct val="100000"/>
              </a:lnSpc>
              <a:spcAft>
                <a:spcPts val="300"/>
              </a:spcAft>
            </a:pPr>
            <a:r>
              <a:rPr lang="en-US" sz="2400" b="1" dirty="0"/>
              <a:t>Rates: </a:t>
            </a:r>
            <a:r>
              <a:rPr lang="en-US" sz="2400" dirty="0" smtClean="0"/>
              <a:t>“In </a:t>
            </a:r>
            <a:r>
              <a:rPr lang="en-US" sz="2400" dirty="0"/>
              <a:t>2011, the reported incidence of genital ulcer disease was 45 cases per thousand population in Ashanti Region compared to 37 per thousand in Upper East </a:t>
            </a:r>
            <a:r>
              <a:rPr lang="en-US" sz="2400" dirty="0" smtClean="0"/>
              <a:t>Region.”</a:t>
            </a:r>
            <a:endParaRPr lang="en-US" sz="2400" dirty="0"/>
          </a:p>
          <a:p>
            <a:pPr lvl="0">
              <a:lnSpc>
                <a:spcPct val="100000"/>
              </a:lnSpc>
              <a:spcAft>
                <a:spcPts val="300"/>
              </a:spcAft>
            </a:pPr>
            <a:r>
              <a:rPr lang="en-US" sz="2400" b="1" dirty="0"/>
              <a:t>Coverage: </a:t>
            </a:r>
            <a:r>
              <a:rPr lang="en-US" sz="2400" dirty="0" smtClean="0"/>
              <a:t>“About 36% of </a:t>
            </a:r>
            <a:r>
              <a:rPr lang="en-US" sz="2400" dirty="0"/>
              <a:t>newborns were reported to have been visited by a health professional within 2 days of </a:t>
            </a:r>
            <a:r>
              <a:rPr lang="en-US" sz="2400" dirty="0" smtClean="0"/>
              <a:t>birth.”</a:t>
            </a:r>
            <a:endParaRPr lang="en-US" sz="2400" b="1" u="sng" dirty="0" smtClean="0"/>
          </a:p>
          <a:p>
            <a:pPr algn="l" rtl="0">
              <a:lnSpc>
                <a:spcPct val="100000"/>
              </a:lnSpc>
              <a:spcAft>
                <a:spcPts val="300"/>
              </a:spcAft>
            </a:pPr>
            <a:r>
              <a:rPr lang="en-US" sz="2400" b="1" dirty="0" smtClean="0"/>
              <a:t>Proportional morbidity and mortality: </a:t>
            </a:r>
            <a:r>
              <a:rPr lang="en-US" sz="2400" dirty="0" smtClean="0"/>
              <a:t>“Injuries accounted for 2.3% of all outpatient visits.”</a:t>
            </a:r>
            <a:endParaRPr lang="en-US" sz="2400" dirty="0"/>
          </a:p>
        </p:txBody>
      </p:sp>
    </p:spTree>
    <p:extLst>
      <p:ext uri="{BB962C8B-B14F-4D97-AF65-F5344CB8AC3E}">
        <p14:creationId xmlns:p14="http://schemas.microsoft.com/office/powerpoint/2010/main" val="17226981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 y="202839"/>
            <a:ext cx="9601200" cy="1231106"/>
          </a:xfrm>
        </p:spPr>
        <p:txBody>
          <a:bodyPr>
            <a:normAutofit/>
          </a:bodyPr>
          <a:lstStyle/>
          <a:p>
            <a:r>
              <a:rPr lang="en-US" sz="2800" dirty="0" smtClean="0"/>
              <a:t>Pick the Right </a:t>
            </a:r>
            <a:r>
              <a:rPr lang="en-US" sz="2800" dirty="0"/>
              <a:t>F</a:t>
            </a:r>
            <a:r>
              <a:rPr lang="en-US" sz="2800" dirty="0" smtClean="0"/>
              <a:t>ormat for Presenting </a:t>
            </a:r>
            <a:r>
              <a:rPr lang="en-US" sz="2800" dirty="0"/>
              <a:t>Y</a:t>
            </a:r>
            <a:r>
              <a:rPr lang="en-US" sz="2800" dirty="0" smtClean="0"/>
              <a:t>our Data (2)</a:t>
            </a:r>
            <a:endParaRPr lang="en-US" sz="2800" dirty="0"/>
          </a:p>
        </p:txBody>
      </p:sp>
      <p:sp>
        <p:nvSpPr>
          <p:cNvPr id="3" name="Text Placeholder 2"/>
          <p:cNvSpPr>
            <a:spLocks noGrp="1"/>
          </p:cNvSpPr>
          <p:nvPr>
            <p:ph idx="1"/>
          </p:nvPr>
        </p:nvSpPr>
        <p:spPr>
          <a:xfrm>
            <a:off x="685800" y="1447800"/>
            <a:ext cx="8793480" cy="5867399"/>
          </a:xfrm>
        </p:spPr>
        <p:txBody>
          <a:bodyPr>
            <a:noAutofit/>
          </a:bodyPr>
          <a:lstStyle/>
          <a:p>
            <a:pPr marL="0" lvl="1" indent="0" algn="l" rtl="0">
              <a:lnSpc>
                <a:spcPct val="100000"/>
              </a:lnSpc>
              <a:spcAft>
                <a:spcPts val="300"/>
              </a:spcAft>
              <a:buNone/>
            </a:pPr>
            <a:r>
              <a:rPr lang="en-US" sz="2400" b="1" dirty="0" smtClean="0"/>
              <a:t>Trends</a:t>
            </a:r>
            <a:r>
              <a:rPr lang="en-US" sz="2400" dirty="0"/>
              <a:t>: </a:t>
            </a:r>
            <a:r>
              <a:rPr lang="en-US" sz="2400" dirty="0" smtClean="0"/>
              <a:t>If </a:t>
            </a:r>
            <a:r>
              <a:rPr lang="en-US" sz="2400" dirty="0"/>
              <a:t>comparable data (i.e</a:t>
            </a:r>
            <a:r>
              <a:rPr lang="en-US" sz="2400" dirty="0" smtClean="0"/>
              <a:t>., </a:t>
            </a:r>
            <a:r>
              <a:rPr lang="en-US" sz="2400" dirty="0"/>
              <a:t>similar case definition, similar completeness) are available from multiple </a:t>
            </a:r>
            <a:r>
              <a:rPr lang="en-US" sz="2400" dirty="0" smtClean="0"/>
              <a:t>years</a:t>
            </a:r>
            <a:endParaRPr lang="en-US" sz="2400" dirty="0"/>
          </a:p>
          <a:p>
            <a:pPr algn="l" rtl="0">
              <a:lnSpc>
                <a:spcPct val="100000"/>
              </a:lnSpc>
              <a:spcAft>
                <a:spcPts val="300"/>
              </a:spcAft>
            </a:pPr>
            <a:r>
              <a:rPr lang="en-US" sz="2400" b="1" dirty="0"/>
              <a:t>Disaggregation</a:t>
            </a:r>
            <a:r>
              <a:rPr lang="en-US" sz="2400" dirty="0"/>
              <a:t>: </a:t>
            </a:r>
            <a:r>
              <a:rPr lang="en-US" sz="2400" dirty="0" smtClean="0"/>
              <a:t>The </a:t>
            </a:r>
            <a:r>
              <a:rPr lang="en-US" sz="2400" dirty="0"/>
              <a:t>calculation of separate statistics for different groups </a:t>
            </a:r>
          </a:p>
          <a:p>
            <a:pPr marL="502920" lvl="1" indent="0" algn="l" rtl="0">
              <a:lnSpc>
                <a:spcPct val="100000"/>
              </a:lnSpc>
              <a:spcAft>
                <a:spcPts val="300"/>
              </a:spcAft>
              <a:buNone/>
            </a:pPr>
            <a:r>
              <a:rPr lang="en-US" sz="2400" b="1" dirty="0"/>
              <a:t>Age groups and </a:t>
            </a:r>
            <a:r>
              <a:rPr lang="en-US" sz="2400" b="1" dirty="0" smtClean="0"/>
              <a:t>sexes</a:t>
            </a:r>
          </a:p>
          <a:p>
            <a:pPr marL="502920" lvl="1" indent="0" algn="l" rtl="0">
              <a:lnSpc>
                <a:spcPct val="100000"/>
              </a:lnSpc>
              <a:spcAft>
                <a:spcPts val="300"/>
              </a:spcAft>
              <a:buNone/>
            </a:pPr>
            <a:r>
              <a:rPr lang="en-US" sz="2400" b="1" dirty="0" smtClean="0"/>
              <a:t>Geographic areas: </a:t>
            </a:r>
            <a:r>
              <a:rPr lang="en-US" sz="2400" dirty="0" smtClean="0"/>
              <a:t>To </a:t>
            </a:r>
            <a:r>
              <a:rPr lang="en-US" sz="2400" dirty="0"/>
              <a:t>assess geographic equity </a:t>
            </a:r>
            <a:r>
              <a:rPr lang="en-US" sz="2400" dirty="0" smtClean="0"/>
              <a:t>(e.g., rural versus urban)</a:t>
            </a:r>
          </a:p>
          <a:p>
            <a:pPr marL="502920" lvl="1" indent="0" algn="l" rtl="0">
              <a:lnSpc>
                <a:spcPct val="100000"/>
              </a:lnSpc>
              <a:spcAft>
                <a:spcPts val="300"/>
              </a:spcAft>
              <a:buNone/>
            </a:pPr>
            <a:r>
              <a:rPr lang="en-US" sz="2400" b="1" dirty="0" smtClean="0"/>
              <a:t>Type </a:t>
            </a:r>
            <a:r>
              <a:rPr lang="en-US" sz="2400" b="1" dirty="0"/>
              <a:t>of health </a:t>
            </a:r>
            <a:r>
              <a:rPr lang="en-US" sz="2400" b="1" dirty="0" smtClean="0"/>
              <a:t>facility: </a:t>
            </a:r>
            <a:r>
              <a:rPr lang="en-US" sz="2400" dirty="0" smtClean="0"/>
              <a:t>Hospital </a:t>
            </a:r>
            <a:r>
              <a:rPr lang="en-US" sz="2400" dirty="0"/>
              <a:t>versus health center versus </a:t>
            </a:r>
            <a:r>
              <a:rPr lang="en-US" sz="2400" dirty="0" smtClean="0"/>
              <a:t>dispensary</a:t>
            </a:r>
          </a:p>
          <a:p>
            <a:pPr marL="502920" lvl="1" indent="0" algn="l" rtl="0">
              <a:lnSpc>
                <a:spcPct val="100000"/>
              </a:lnSpc>
              <a:spcAft>
                <a:spcPts val="300"/>
              </a:spcAft>
              <a:buNone/>
            </a:pPr>
            <a:r>
              <a:rPr lang="en-US" sz="2400" b="1" dirty="0" smtClean="0"/>
              <a:t>Managing authority: </a:t>
            </a:r>
            <a:r>
              <a:rPr lang="en-US" sz="2400" dirty="0" smtClean="0"/>
              <a:t>Government </a:t>
            </a:r>
            <a:r>
              <a:rPr lang="en-US" sz="2400" dirty="0"/>
              <a:t>versus </a:t>
            </a:r>
            <a:r>
              <a:rPr lang="en-US" sz="2400" dirty="0" smtClean="0"/>
              <a:t>private/nonprofit </a:t>
            </a:r>
            <a:r>
              <a:rPr lang="en-US" sz="2400" dirty="0"/>
              <a:t>versus </a:t>
            </a:r>
            <a:r>
              <a:rPr lang="en-US" sz="2400" dirty="0" smtClean="0"/>
              <a:t>private/for-profit </a:t>
            </a:r>
            <a:endParaRPr lang="en-US" sz="2400" dirty="0"/>
          </a:p>
          <a:p>
            <a:pPr marL="457200" lvl="1" indent="0" algn="l" rtl="0">
              <a:lnSpc>
                <a:spcPct val="100000"/>
              </a:lnSpc>
              <a:spcAft>
                <a:spcPts val="300"/>
              </a:spcAft>
              <a:buNone/>
            </a:pPr>
            <a:r>
              <a:rPr lang="en-GB" sz="2400" dirty="0" smtClean="0"/>
              <a:t>(</a:t>
            </a:r>
            <a:r>
              <a:rPr lang="en-GB" sz="2400" dirty="0"/>
              <a:t>At least acknowledge the absence or incompleteness of the </a:t>
            </a:r>
            <a:r>
              <a:rPr lang="en-GB" sz="2400" dirty="0" smtClean="0"/>
              <a:t>private-sector data.)  </a:t>
            </a:r>
            <a:endParaRPr lang="en-US" sz="2400" dirty="0"/>
          </a:p>
        </p:txBody>
      </p:sp>
    </p:spTree>
    <p:extLst>
      <p:ext uri="{BB962C8B-B14F-4D97-AF65-F5344CB8AC3E}">
        <p14:creationId xmlns:p14="http://schemas.microsoft.com/office/powerpoint/2010/main" val="1336119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3970" y="0"/>
            <a:ext cx="8166100" cy="1477328"/>
          </a:xfrm>
        </p:spPr>
        <p:txBody>
          <a:bodyPr>
            <a:normAutofit/>
          </a:bodyPr>
          <a:lstStyle/>
          <a:p>
            <a:r>
              <a:rPr lang="en-US" sz="2800" dirty="0" smtClean="0"/>
              <a:t>Raw Data Alone </a:t>
            </a:r>
            <a:r>
              <a:rPr lang="en-US" sz="2800" dirty="0"/>
              <a:t>C</a:t>
            </a:r>
            <a:r>
              <a:rPr lang="en-US" sz="2800" dirty="0" smtClean="0"/>
              <a:t>annot Tell the Story</a:t>
            </a:r>
            <a:endParaRPr lang="en-US" sz="2800" dirty="0"/>
          </a:p>
        </p:txBody>
      </p:sp>
      <p:pic>
        <p:nvPicPr>
          <p:cNvPr id="4" name="Picture 2" descr="The sample Northwind customer table in an Excel spreadshee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5770" y="1639493"/>
            <a:ext cx="5029430" cy="332948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http://annkemery.com/wp-content/uploads/2014/11/small_multiples_bar_4-e141693315926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28800" y="4792268"/>
            <a:ext cx="5676441" cy="2980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605326"/>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5">
  <a:themeElements>
    <a:clrScheme name="Custom 3">
      <a:dk1>
        <a:sysClr val="windowText" lastClr="000000"/>
      </a:dk1>
      <a:lt1>
        <a:sysClr val="window" lastClr="FFFFFF"/>
      </a:lt1>
      <a:dk2>
        <a:srgbClr val="FFFFFF"/>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entury Gothic"/>
        <a:ea typeface=""/>
        <a:cs typeface=""/>
      </a:majorFont>
      <a:minorFont>
        <a:latin typeface="Century Gothic"/>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7FF63C0-BE08-4BD8-9794-F5E243E254B5}" vid="{3E3A8147-A8C6-4BA3-BDCF-F45146CA035F}"/>
    </a:ext>
  </a:extLst>
</a:theme>
</file>

<file path=ppt/theme/theme2.xml><?xml version="1.0" encoding="utf-8"?>
<a:theme xmlns:a="http://schemas.openxmlformats.org/drawingml/2006/main" name="Theme1">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ule3" id="{EA8A297B-37AC-3048-A72C-1CC04CB3C429}" vid="{FDCFC896-D81A-324E-8952-928204F68ACD}"/>
    </a:ext>
  </a:extLst>
</a:theme>
</file>

<file path=ppt/theme/theme3.xml><?xml version="1.0" encoding="utf-8"?>
<a:theme xmlns:a="http://schemas.openxmlformats.org/drawingml/2006/main" name="1_Theme1">
  <a:themeElements>
    <a:clrScheme name="Custom 1">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1E185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ule3" id="{EA8A297B-37AC-3048-A72C-1CC04CB3C429}" vid="{FDCFC896-D81A-324E-8952-928204F68A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C83303621329D4DAFC578165ED47C26" ma:contentTypeVersion="0" ma:contentTypeDescription="Create a new document." ma:contentTypeScope="" ma:versionID="e9c678eae885f8b7595ed37087805c11">
  <xsd:schema xmlns:xsd="http://www.w3.org/2001/XMLSchema" xmlns:xs="http://www.w3.org/2001/XMLSchema" xmlns:p="http://schemas.microsoft.com/office/2006/metadata/properties" targetNamespace="http://schemas.microsoft.com/office/2006/metadata/properties" ma:root="true" ma:fieldsID="abc59ee2edf01cfb808cadb27e045d28">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A563C05-A465-48AD-ACC7-1EA4FBFC27CD}">
  <ds:schemaRefs>
    <ds:schemaRef ds:uri="http://schemas.microsoft.com/sharepoint/v3/contenttype/forms"/>
  </ds:schemaRefs>
</ds:datastoreItem>
</file>

<file path=customXml/itemProps2.xml><?xml version="1.0" encoding="utf-8"?>
<ds:datastoreItem xmlns:ds="http://schemas.openxmlformats.org/officeDocument/2006/customXml" ds:itemID="{14113A3A-65BA-4319-8441-82EE63EED22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AF69DD96-140A-4B24-A64B-72EBE74FDA5C}">
  <ds:schemaRefs>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mod5</Template>
  <TotalTime>5410</TotalTime>
  <Words>3362</Words>
  <Application>Microsoft Office PowerPoint</Application>
  <PresentationFormat>Custom</PresentationFormat>
  <Paragraphs>253</Paragraphs>
  <Slides>35</Slides>
  <Notes>35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35</vt:i4>
      </vt:variant>
    </vt:vector>
  </HeadingPairs>
  <TitlesOfParts>
    <vt:vector size="42" baseType="lpstr">
      <vt:lpstr>Arial</vt:lpstr>
      <vt:lpstr>Calibri</vt:lpstr>
      <vt:lpstr>Century Gothic</vt:lpstr>
      <vt:lpstr>Futura LT Pro Book</vt:lpstr>
      <vt:lpstr>mod5</vt:lpstr>
      <vt:lpstr>Theme1</vt:lpstr>
      <vt:lpstr>1_Theme1</vt:lpstr>
      <vt:lpstr>PowerPoint Presentation</vt:lpstr>
      <vt:lpstr>Learning Objectives and Topics Covered</vt:lpstr>
      <vt:lpstr>Fifth Step of Data Analysis</vt:lpstr>
      <vt:lpstr>S5: Basic Steps of Data Presentation and Communication</vt:lpstr>
      <vt:lpstr>Identify Your Audience</vt:lpstr>
      <vt:lpstr>Find the Story in Your Data</vt:lpstr>
      <vt:lpstr>Pick the Right Format for Presenting Your Data (1)</vt:lpstr>
      <vt:lpstr>Pick the Right Format for Presenting Your Data (2)</vt:lpstr>
      <vt:lpstr>Raw Data Alone Cannot Tell the Story</vt:lpstr>
      <vt:lpstr>What Is Data Visualization?</vt:lpstr>
      <vt:lpstr>Pick the Right Data Presentation Format</vt:lpstr>
      <vt:lpstr>Best Practices</vt:lpstr>
      <vt:lpstr>Keep It Simple</vt:lpstr>
      <vt:lpstr>Use Graphics to Your Advantage</vt:lpstr>
      <vt:lpstr>Use Colors in Your Graphs: Focus on a Specific Finding</vt:lpstr>
      <vt:lpstr>More Examples of Best Practices (from Tanzania’s Midterm Analytic Review, 2013)</vt:lpstr>
      <vt:lpstr>More Examples of Best Practices (from Tanzania’s Midterm Analytic Review, 2013)</vt:lpstr>
      <vt:lpstr>Charts in DHIS 2</vt:lpstr>
      <vt:lpstr>Thematic Map</vt:lpstr>
      <vt:lpstr>Maps in DHIS 2</vt:lpstr>
      <vt:lpstr>Dashboard </vt:lpstr>
      <vt:lpstr>League Table</vt:lpstr>
      <vt:lpstr>The 5 Steps Applied to District Level</vt:lpstr>
      <vt:lpstr> Present Key Findings</vt:lpstr>
      <vt:lpstr>Group Work Exercise: Practice Steps 1-5</vt:lpstr>
      <vt:lpstr>Group Work Exercise: Practice Steps 1-5</vt:lpstr>
      <vt:lpstr>Communicate Data to Improve Decision Making</vt:lpstr>
      <vt:lpstr>Key Steps for Effective Communication</vt:lpstr>
      <vt:lpstr>Develop Your Objective</vt:lpstr>
      <vt:lpstr>Identify and Understand Your Audience</vt:lpstr>
      <vt:lpstr>Craft Your Message</vt:lpstr>
      <vt:lpstr>Identify Appropriate Communication Channels</vt:lpstr>
      <vt:lpstr>Message Example</vt:lpstr>
      <vt:lpstr>Assess the Effects of Your Communications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Robinson, Beth</dc:creator>
  <cp:lastModifiedBy>Hoover, Donald Wayne</cp:lastModifiedBy>
  <cp:revision>288</cp:revision>
  <dcterms:created xsi:type="dcterms:W3CDTF">2015-03-02T15:42:03Z</dcterms:created>
  <dcterms:modified xsi:type="dcterms:W3CDTF">2017-02-08T00:44:24Z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2015-03-02T00:00:00Z</vt:filetime>
  </property>
  <property fmtid="{D5CDD505-2E9C-101B-9397-08002B2CF9AE}" pid="3" name="LastSaved">
    <vt:filetime>2015-03-02T00:00:00Z</vt:filetime>
  </property>
  <property fmtid="{D5CDD505-2E9C-101B-9397-08002B2CF9AE}" pid="4" name="ContentTypeId">
    <vt:lpwstr>0x010100BC83303621329D4DAFC578165ED47C26</vt:lpwstr>
  </property>
</Properties>
</file>