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2" r:id="rId5"/>
    <p:sldMasterId id="2147483679" r:id="rId6"/>
  </p:sldMasterIdLst>
  <p:notesMasterIdLst>
    <p:notesMasterId r:id="rId25"/>
  </p:notesMasterIdLst>
  <p:handoutMasterIdLst>
    <p:handoutMasterId r:id="rId26"/>
  </p:handoutMasterIdLst>
  <p:sldIdLst>
    <p:sldId id="275" r:id="rId7"/>
    <p:sldId id="258" r:id="rId8"/>
    <p:sldId id="260" r:id="rId9"/>
    <p:sldId id="279" r:id="rId10"/>
    <p:sldId id="280" r:id="rId11"/>
    <p:sldId id="262" r:id="rId12"/>
    <p:sldId id="281" r:id="rId13"/>
    <p:sldId id="284" r:id="rId14"/>
    <p:sldId id="282" r:id="rId15"/>
    <p:sldId id="283" r:id="rId16"/>
    <p:sldId id="268" r:id="rId17"/>
    <p:sldId id="270" r:id="rId18"/>
    <p:sldId id="286" r:id="rId19"/>
    <p:sldId id="288" r:id="rId20"/>
    <p:sldId id="285" r:id="rId21"/>
    <p:sldId id="287" r:id="rId22"/>
    <p:sldId id="274" r:id="rId23"/>
    <p:sldId id="276" r:id="rId2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88" autoAdjust="0"/>
  </p:normalViewPr>
  <p:slideViewPr>
    <p:cSldViewPr>
      <p:cViewPr varScale="1">
        <p:scale>
          <a:sx n="75" d="100"/>
          <a:sy n="75" d="100"/>
        </p:scale>
        <p:origin x="1594" y="4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5" d="100"/>
          <a:sy n="85" d="100"/>
        </p:scale>
        <p:origin x="2184" y="-53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754E208E-FB5E-437E-BF23-20606C4524D0}" type="datetimeFigureOut">
              <a:rPr lang="en-US" smtClean="0"/>
              <a:t>2/8/2017</a:t>
            </a:fld>
            <a:endParaRPr lang="en-US"/>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A082E2D1-F576-47AE-9181-61902322A011}" type="slidenum">
              <a:rPr lang="en-US" smtClean="0"/>
              <a:t>‹#›</a:t>
            </a:fld>
            <a:endParaRPr lang="en-US"/>
          </a:p>
        </p:txBody>
      </p:sp>
    </p:spTree>
    <p:extLst>
      <p:ext uri="{BB962C8B-B14F-4D97-AF65-F5344CB8AC3E}">
        <p14:creationId xmlns:p14="http://schemas.microsoft.com/office/powerpoint/2010/main" val="1669561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65396C7F-502D-4374-849E-B94E6D09A70D}" type="datetimeFigureOut">
              <a:rPr lang="en-US" smtClean="0"/>
              <a:t>2/8/2017</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58B3D399-8434-4EA0-9ECA-93E93D633B09}" type="slidenum">
              <a:rPr lang="en-US" smtClean="0"/>
              <a:t>‹#›</a:t>
            </a:fld>
            <a:endParaRPr lang="en-US"/>
          </a:p>
        </p:txBody>
      </p:sp>
    </p:spTree>
    <p:extLst>
      <p:ext uri="{BB962C8B-B14F-4D97-AF65-F5344CB8AC3E}">
        <p14:creationId xmlns:p14="http://schemas.microsoft.com/office/powerpoint/2010/main" val="270601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a:t>
            </a:fld>
            <a:endParaRPr lang="en-US"/>
          </a:p>
        </p:txBody>
      </p:sp>
    </p:spTree>
    <p:extLst>
      <p:ext uri="{BB962C8B-B14F-4D97-AF65-F5344CB8AC3E}">
        <p14:creationId xmlns:p14="http://schemas.microsoft.com/office/powerpoint/2010/main" val="1818025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“HIS Strategic Planning in Afghanistan.”</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10</a:t>
            </a:fld>
            <a:endParaRPr lang="en-US"/>
          </a:p>
        </p:txBody>
      </p:sp>
    </p:spTree>
    <p:extLst>
      <p:ext uri="{BB962C8B-B14F-4D97-AF65-F5344CB8AC3E}">
        <p14:creationId xmlns:p14="http://schemas.microsoft.com/office/powerpoint/2010/main" val="1655220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“Examples of Common HIS-Related Regulations and Legislation.”</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11</a:t>
            </a:fld>
            <a:endParaRPr lang="en-US"/>
          </a:p>
        </p:txBody>
      </p:sp>
    </p:spTree>
    <p:extLst>
      <p:ext uri="{BB962C8B-B14F-4D97-AF65-F5344CB8AC3E}">
        <p14:creationId xmlns:p14="http://schemas.microsoft.com/office/powerpoint/2010/main" val="1655220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“Examples of RHIS Accountability and Transparency.”</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12</a:t>
            </a:fld>
            <a:endParaRPr lang="en-US"/>
          </a:p>
        </p:txBody>
      </p:sp>
    </p:spTree>
    <p:extLst>
      <p:ext uri="{BB962C8B-B14F-4D97-AF65-F5344CB8AC3E}">
        <p14:creationId xmlns:p14="http://schemas.microsoft.com/office/powerpoint/2010/main" val="2524676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“Examples of RHIS Accountability and Transparency.”</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13</a:t>
            </a:fld>
            <a:endParaRPr lang="en-US"/>
          </a:p>
        </p:txBody>
      </p:sp>
    </p:spTree>
    <p:extLst>
      <p:ext uri="{BB962C8B-B14F-4D97-AF65-F5344CB8AC3E}">
        <p14:creationId xmlns:p14="http://schemas.microsoft.com/office/powerpoint/2010/main" val="2524676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“Exercise on Accountability and Transparency.”</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14</a:t>
            </a:fld>
            <a:endParaRPr lang="en-US"/>
          </a:p>
        </p:txBody>
      </p:sp>
    </p:spTree>
    <p:extLst>
      <p:ext uri="{BB962C8B-B14F-4D97-AF65-F5344CB8AC3E}">
        <p14:creationId xmlns:p14="http://schemas.microsoft.com/office/powerpoint/2010/main" val="3729868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a:t>
            </a:r>
            <a:r>
              <a:rPr lang="en-US" baseline="0" dirty="0" smtClean="0"/>
              <a:t> the handout “Two Examples of HIS Coordination and Partnership.”</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15</a:t>
            </a:fld>
            <a:endParaRPr lang="en-US"/>
          </a:p>
        </p:txBody>
      </p:sp>
    </p:spTree>
    <p:extLst>
      <p:ext uri="{BB962C8B-B14F-4D97-AF65-F5344CB8AC3E}">
        <p14:creationId xmlns:p14="http://schemas.microsoft.com/office/powerpoint/2010/main" val="2524676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 “Examples of RHIS Accountability</a:t>
            </a:r>
            <a:r>
              <a:rPr lang="en-US" baseline="0" dirty="0" smtClean="0"/>
              <a:t> and Transparency.”</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16</a:t>
            </a:fld>
            <a:endParaRPr lang="en-US"/>
          </a:p>
        </p:txBody>
      </p:sp>
    </p:spTree>
    <p:extLst>
      <p:ext uri="{BB962C8B-B14F-4D97-AF65-F5344CB8AC3E}">
        <p14:creationId xmlns:p14="http://schemas.microsoft.com/office/powerpoint/2010/main" val="2524676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first question, see the handout “National HIS Functions as Suggested by HIS Core Indicators.”</a:t>
            </a:r>
          </a:p>
          <a:p>
            <a:endParaRPr lang="en-US" dirty="0" smtClean="0"/>
          </a:p>
          <a:p>
            <a:r>
              <a:rPr lang="en-US" dirty="0" smtClean="0"/>
              <a:t>For the second question, see the handout “Selected HIS Organizational Practices, Principles, and Pitfall.”</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17</a:t>
            </a:fld>
            <a:endParaRPr lang="en-US"/>
          </a:p>
        </p:txBody>
      </p:sp>
    </p:spTree>
    <p:extLst>
      <p:ext uri="{BB962C8B-B14F-4D97-AF65-F5344CB8AC3E}">
        <p14:creationId xmlns:p14="http://schemas.microsoft.com/office/powerpoint/2010/main" val="1099313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46DAC6-5992-4D4F-861F-5DD72D6CBE35}" type="slidenum">
              <a:rPr lang="en-US" altLang="en-US" smtClean="0">
                <a:solidFill>
                  <a:srgbClr val="000000"/>
                </a:solidFill>
              </a:rPr>
              <a:pPr/>
              <a:t>18</a:t>
            </a:fld>
            <a:endParaRPr lang="en-US" altLang="en-US">
              <a:solidFill>
                <a:srgbClr val="000000"/>
              </a:solidFill>
            </a:endParaRPr>
          </a:p>
        </p:txBody>
      </p:sp>
    </p:spTree>
    <p:extLst>
      <p:ext uri="{BB962C8B-B14F-4D97-AF65-F5344CB8AC3E}">
        <p14:creationId xmlns:p14="http://schemas.microsoft.com/office/powerpoint/2010/main" val="2637753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2</a:t>
            </a:fld>
            <a:endParaRPr lang="en-US"/>
          </a:p>
        </p:txBody>
      </p:sp>
    </p:spTree>
    <p:extLst>
      <p:ext uri="{BB962C8B-B14F-4D97-AF65-F5344CB8AC3E}">
        <p14:creationId xmlns:p14="http://schemas.microsoft.com/office/powerpoint/2010/main" val="760428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 handouts “Health System Definitions” and “Aspects of Decentralization in the Health System.”</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3</a:t>
            </a:fld>
            <a:endParaRPr lang="en-US"/>
          </a:p>
        </p:txBody>
      </p:sp>
    </p:spTree>
    <p:extLst>
      <p:ext uri="{BB962C8B-B14F-4D97-AF65-F5344CB8AC3E}">
        <p14:creationId xmlns:p14="http://schemas.microsoft.com/office/powerpoint/2010/main" val="3077787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54243" indent="-290093" eaLnBrk="0" hangingPunct="0">
              <a:spcBef>
                <a:spcPct val="30000"/>
              </a:spcBef>
              <a:defRPr sz="1200">
                <a:solidFill>
                  <a:schemeClr val="tx1"/>
                </a:solidFill>
                <a:latin typeface="Arial" charset="0"/>
              </a:defRPr>
            </a:lvl2pPr>
            <a:lvl3pPr marL="1160374" indent="-232075" eaLnBrk="0" hangingPunct="0">
              <a:spcBef>
                <a:spcPct val="30000"/>
              </a:spcBef>
              <a:defRPr sz="1200">
                <a:solidFill>
                  <a:schemeClr val="tx1"/>
                </a:solidFill>
                <a:latin typeface="Arial" charset="0"/>
              </a:defRPr>
            </a:lvl3pPr>
            <a:lvl4pPr marL="1624523" indent="-232075" eaLnBrk="0" hangingPunct="0">
              <a:spcBef>
                <a:spcPct val="30000"/>
              </a:spcBef>
              <a:defRPr sz="1200">
                <a:solidFill>
                  <a:schemeClr val="tx1"/>
                </a:solidFill>
                <a:latin typeface="Arial" charset="0"/>
              </a:defRPr>
            </a:lvl4pPr>
            <a:lvl5pPr marL="2088672" indent="-232075" eaLnBrk="0" hangingPunct="0">
              <a:spcBef>
                <a:spcPct val="30000"/>
              </a:spcBef>
              <a:defRPr sz="1200">
                <a:solidFill>
                  <a:schemeClr val="tx1"/>
                </a:solidFill>
                <a:latin typeface="Arial" charset="0"/>
              </a:defRPr>
            </a:lvl5pPr>
            <a:lvl6pPr marL="2552822" indent="-232075" eaLnBrk="0" fontAlgn="base" hangingPunct="0">
              <a:spcBef>
                <a:spcPct val="30000"/>
              </a:spcBef>
              <a:spcAft>
                <a:spcPct val="0"/>
              </a:spcAft>
              <a:defRPr sz="1200">
                <a:solidFill>
                  <a:schemeClr val="tx1"/>
                </a:solidFill>
                <a:latin typeface="Arial" charset="0"/>
              </a:defRPr>
            </a:lvl6pPr>
            <a:lvl7pPr marL="3016971" indent="-232075" eaLnBrk="0" fontAlgn="base" hangingPunct="0">
              <a:spcBef>
                <a:spcPct val="30000"/>
              </a:spcBef>
              <a:spcAft>
                <a:spcPct val="0"/>
              </a:spcAft>
              <a:defRPr sz="1200">
                <a:solidFill>
                  <a:schemeClr val="tx1"/>
                </a:solidFill>
                <a:latin typeface="Arial" charset="0"/>
              </a:defRPr>
            </a:lvl7pPr>
            <a:lvl8pPr marL="3481121" indent="-232075" eaLnBrk="0" fontAlgn="base" hangingPunct="0">
              <a:spcBef>
                <a:spcPct val="30000"/>
              </a:spcBef>
              <a:spcAft>
                <a:spcPct val="0"/>
              </a:spcAft>
              <a:defRPr sz="1200">
                <a:solidFill>
                  <a:schemeClr val="tx1"/>
                </a:solidFill>
                <a:latin typeface="Arial" charset="0"/>
              </a:defRPr>
            </a:lvl8pPr>
            <a:lvl9pPr marL="3945270" indent="-232075"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36818A9-DE2F-4423-AF00-D49132C964BF}" type="slidenum">
              <a:rPr lang="en-US" altLang="en-US" smtClean="0"/>
              <a:pPr eaLnBrk="1" hangingPunct="1">
                <a:spcBef>
                  <a:spcPct val="0"/>
                </a:spcBef>
              </a:pPr>
              <a:t>4</a:t>
            </a:fld>
            <a:endParaRPr lang="en-US" altLang="en-US" smtClean="0"/>
          </a:p>
        </p:txBody>
      </p:sp>
      <p:sp>
        <p:nvSpPr>
          <p:cNvPr id="69635" name="Rectangle 2"/>
          <p:cNvSpPr>
            <a:spLocks noGrp="1" noRot="1" noChangeAspect="1" noChangeArrowheads="1" noTextEdit="1"/>
          </p:cNvSpPr>
          <p:nvPr>
            <p:ph type="sldImg"/>
          </p:nvPr>
        </p:nvSpPr>
        <p:spPr>
          <a:xfrm>
            <a:off x="1238250" y="717550"/>
            <a:ext cx="4579938" cy="3433763"/>
          </a:xfrm>
          <a:ln/>
        </p:spPr>
      </p:sp>
      <p:sp>
        <p:nvSpPr>
          <p:cNvPr id="69636" name="Rectangle 3"/>
          <p:cNvSpPr>
            <a:spLocks noGrp="1" noChangeArrowheads="1"/>
          </p:cNvSpPr>
          <p:nvPr>
            <p:ph type="body" idx="1"/>
          </p:nvPr>
        </p:nvSpPr>
        <p:spPr>
          <a:xfrm>
            <a:off x="989895" y="4239615"/>
            <a:ext cx="5131223" cy="4151424"/>
          </a:xfrm>
          <a:noFill/>
        </p:spPr>
        <p:txBody>
          <a:bodyPr/>
          <a:lstStyle/>
          <a:p>
            <a:pPr eaLnBrk="1" hangingPunct="1"/>
            <a:r>
              <a:rPr lang="en-US" altLang="en-US" dirty="0" smtClean="0"/>
              <a:t>This slide could also be called a “health system map.”</a:t>
            </a:r>
          </a:p>
          <a:p>
            <a:pPr eaLnBrk="1" hangingPunct="1"/>
            <a:endParaRPr lang="en-US" altLang="en-US" dirty="0" smtClean="0"/>
          </a:p>
          <a:p>
            <a:pPr eaLnBrk="1" hangingPunct="1"/>
            <a:endParaRPr lang="en-US" altLang="en-US" dirty="0"/>
          </a:p>
          <a:p>
            <a:pPr eaLnBrk="1" hangingPunct="1"/>
            <a:r>
              <a:rPr lang="en-US" altLang="en-US" dirty="0" smtClean="0"/>
              <a:t>The left side is the “health services system,” or the part of health services delivered by health facilities and communities. It shows the three healthcare levels (primary, secondary, and tertiary care) as rows, and the three management levels (beneficiary, health unit, and system management) as columns.</a:t>
            </a:r>
          </a:p>
          <a:p>
            <a:pPr eaLnBrk="1" hangingPunct="1"/>
            <a:endParaRPr lang="en-US" altLang="en-US" dirty="0"/>
          </a:p>
          <a:p>
            <a:pPr eaLnBrk="1" hangingPunct="1"/>
            <a:r>
              <a:rPr lang="en-US" altLang="en-US" dirty="0" smtClean="0"/>
              <a:t>The right side is about health or health-related services delivered by other sectors, such as environment, water and sanitation, civil administration, and agriculture. </a:t>
            </a:r>
          </a:p>
          <a:p>
            <a:pPr eaLnBrk="1" hangingPunct="1"/>
            <a:endParaRPr lang="en-US" altLang="en-US" dirty="0"/>
          </a:p>
          <a:p>
            <a:pPr eaLnBrk="1" hangingPunct="1"/>
            <a:r>
              <a:rPr lang="en-US" altLang="en-US" dirty="0" smtClean="0"/>
              <a:t>Coordination within the health sector, as well as between the health sector and other sectors, should start at the community level and each of the three administrative levels (district, regional, and national). </a:t>
            </a:r>
          </a:p>
          <a:p>
            <a:pPr eaLnBrk="1" hangingPunct="1"/>
            <a:endParaRPr lang="en-US" altLang="en-US" dirty="0"/>
          </a:p>
          <a:p>
            <a:pPr eaLnBrk="1" hangingPunct="1"/>
            <a:r>
              <a:rPr lang="en-US" altLang="en-US" dirty="0" smtClean="0"/>
              <a:t>In the yellow-highlighted area are the nonroutine data sources such as population based surveys and the census. The green highlighted area is the routine health information system (RHIS), which matches perfectly the health services system.                                                                                                                                                                                                                                                                                                                                                                                                                                                                                                                                                                                                                                                                                                                                                                                                                                                                                                                                                                                                                                                                                                                                                                                                                                                                                                                                                                                                                                                                                                                                                                                                                                                                                                                                                                                                                                                                                                                                                                                                                                                                                                                                                                                                                                                                                                                                                                                                                                                                                                                                                                                                                                                                                                                                                                                                                                                                                                                                                                                                                                                                                                                                                                                                                                                                                                                                                                                                                                                                                                                                                                                                                                                                                                                                                                                                                                                                                                                                                                                                                                                                                                                                                                                                                                                                                                                                                                                                                                                                                                                                                                                                                                                                                                                                                                                                                                                                                                                                                                                                                                                                                                                                                                                                                                                                                                                                                                                                                                                                                                                                                                                                                                                                                                                                                                                                                                                                                                                                                                                                                                                                                                                                                                                                                                                                                                                                                                                                                                                                                                                                                                                                                                                                                                                                                                                                                                                                                                                                                                                                                                                                                                                                                                                                                                                                                                                                                                                                                                                                                                                                                                                                                                                                                                                                                                                                                                                                                                                                                                                                                                                                                                                                                                                                                                                                                                                                                                                                                                                                                                                                                                                                                  </a:t>
            </a:r>
          </a:p>
        </p:txBody>
      </p:sp>
    </p:spTree>
    <p:extLst>
      <p:ext uri="{BB962C8B-B14F-4D97-AF65-F5344CB8AC3E}">
        <p14:creationId xmlns:p14="http://schemas.microsoft.com/office/powerpoint/2010/main" val="4165311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the</a:t>
            </a:r>
            <a:r>
              <a:rPr lang="en-US" baseline="0" dirty="0" smtClean="0"/>
              <a:t> handout “Aspects of Decentralization in the Health System.”</a:t>
            </a:r>
            <a:endParaRPr lang="en-US" dirty="0" smtClean="0"/>
          </a:p>
          <a:p>
            <a:endParaRPr lang="en-US" dirty="0" smtClean="0"/>
          </a:p>
          <a:p>
            <a:r>
              <a:rPr lang="en-US" dirty="0" smtClean="0"/>
              <a:t>In many countries, decentralization is a national (health) strategy to bring ownership of and accountability for various (health) functions closer to the communities.</a:t>
            </a:r>
          </a:p>
          <a:p>
            <a:endParaRPr lang="en-US" baseline="0" dirty="0" smtClean="0"/>
          </a:p>
          <a:p>
            <a:r>
              <a:rPr lang="en-US" dirty="0" smtClean="0"/>
              <a:t>Unfortunately, decentralization is often in early stages of implementation (most frequently as “</a:t>
            </a:r>
            <a:r>
              <a:rPr lang="en-US" dirty="0" err="1" smtClean="0"/>
              <a:t>deconcentration</a:t>
            </a:r>
            <a:r>
              <a:rPr lang="en-US" dirty="0" smtClean="0"/>
              <a:t>”), with a lot of uncertainty and poor definition of roles and responsibilities for each administrative level. This in turn influences the decision-making process and is one of the barriers for better use of information.</a:t>
            </a:r>
            <a:endParaRPr lang="en-US" baseline="0" dirty="0"/>
          </a:p>
        </p:txBody>
      </p:sp>
      <p:sp>
        <p:nvSpPr>
          <p:cNvPr id="4" name="Slide Number Placeholder 3"/>
          <p:cNvSpPr>
            <a:spLocks noGrp="1"/>
          </p:cNvSpPr>
          <p:nvPr>
            <p:ph type="sldNum" sz="quarter" idx="10"/>
          </p:nvPr>
        </p:nvSpPr>
        <p:spPr/>
        <p:txBody>
          <a:bodyPr/>
          <a:lstStyle/>
          <a:p>
            <a:fld id="{58B3D399-8434-4EA0-9ECA-93E93D633B09}"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077787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056" indent="-174056">
              <a:buFont typeface="Arial" panose="020B0604020202020204" pitchFamily="34" charset="0"/>
              <a:buChar char="•"/>
            </a:pPr>
            <a:r>
              <a:rPr lang="en-US" dirty="0" smtClean="0"/>
              <a:t>See the handouts “Definitions of Governance in Health” and “Common Tools Used to Enable Subfunctions of Governance in Health.”</a:t>
            </a:r>
          </a:p>
          <a:p>
            <a:pPr marL="174056" indent="-174056">
              <a:buFont typeface="Arial" panose="020B0604020202020204" pitchFamily="34" charset="0"/>
              <a:buChar char="•"/>
            </a:pPr>
            <a:endParaRPr lang="en-US" dirty="0" smtClean="0"/>
          </a:p>
          <a:p>
            <a:pPr marL="174056" indent="-174056">
              <a:buFont typeface="Arial" panose="020B0604020202020204" pitchFamily="34" charset="0"/>
              <a:buChar char="•"/>
            </a:pPr>
            <a:r>
              <a:rPr lang="en-US" dirty="0" smtClean="0"/>
              <a:t>The</a:t>
            </a:r>
            <a:r>
              <a:rPr lang="en-US" baseline="0" dirty="0" smtClean="0"/>
              <a:t> facilitator needs to give a brief background drawn from the definitions of governance (Handout 7.1.3) about the divergence among the various definitions, and the overlap that has occurred across management, leadership, organizational development, and various forms of governance.</a:t>
            </a:r>
          </a:p>
          <a:p>
            <a:pPr marL="174056" indent="-174056">
              <a:buFont typeface="Arial" panose="020B0604020202020204" pitchFamily="34" charset="0"/>
              <a:buChar char="•"/>
            </a:pPr>
            <a:endParaRPr lang="en-US" baseline="0" dirty="0" smtClean="0"/>
          </a:p>
          <a:p>
            <a:pPr marL="174056" indent="-174056">
              <a:buFont typeface="Arial" panose="020B0604020202020204" pitchFamily="34" charset="0"/>
              <a:buChar char="•"/>
            </a:pPr>
            <a:r>
              <a:rPr lang="en-US" dirty="0" smtClean="0"/>
              <a:t>The facilitator goes through Handout 7.1.4 , which lists a number of </a:t>
            </a:r>
            <a:r>
              <a:rPr lang="en-US" baseline="0" dirty="0" smtClean="0"/>
              <a:t>forms and tools of governance in health that influence and support the operations and use of HIS and RHIS to the benefit of the health system and services.</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6</a:t>
            </a:fld>
            <a:endParaRPr lang="en-US"/>
          </a:p>
        </p:txBody>
      </p:sp>
    </p:spTree>
    <p:extLst>
      <p:ext uri="{BB962C8B-B14F-4D97-AF65-F5344CB8AC3E}">
        <p14:creationId xmlns:p14="http://schemas.microsoft.com/office/powerpoint/2010/main" val="2598507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056" indent="-174056">
              <a:buFont typeface="Arial" panose="020B0604020202020204" pitchFamily="34" charset="0"/>
              <a:buChar char="•"/>
            </a:pPr>
            <a:r>
              <a:rPr lang="en-US" dirty="0" smtClean="0"/>
              <a:t>In the remaining part of this session, each of the following five concepts and functions will be detailed.</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7</a:t>
            </a:fld>
            <a:endParaRPr lang="en-US"/>
          </a:p>
        </p:txBody>
      </p:sp>
    </p:spTree>
    <p:extLst>
      <p:ext uri="{BB962C8B-B14F-4D97-AF65-F5344CB8AC3E}">
        <p14:creationId xmlns:p14="http://schemas.microsoft.com/office/powerpoint/2010/main" val="2598507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056" indent="-174056">
              <a:buFont typeface="Arial" panose="020B0604020202020204" pitchFamily="34" charset="0"/>
              <a:buChar char="•"/>
            </a:pPr>
            <a:r>
              <a:rPr lang="en-US" dirty="0" smtClean="0"/>
              <a:t>See the handout “Aspects of HIS/RHIS Strategic Planning and Policy.”</a:t>
            </a:r>
            <a:endParaRPr lang="en-US" dirty="0"/>
          </a:p>
        </p:txBody>
      </p:sp>
      <p:sp>
        <p:nvSpPr>
          <p:cNvPr id="4" name="Slide Number Placeholder 3"/>
          <p:cNvSpPr>
            <a:spLocks noGrp="1"/>
          </p:cNvSpPr>
          <p:nvPr>
            <p:ph type="sldNum" sz="quarter" idx="10"/>
          </p:nvPr>
        </p:nvSpPr>
        <p:spPr/>
        <p:txBody>
          <a:bodyPr/>
          <a:lstStyle/>
          <a:p>
            <a:fld id="{58B3D399-8434-4EA0-9ECA-93E93D633B09}" type="slidenum">
              <a:rPr lang="en-US" smtClean="0"/>
              <a:t>8</a:t>
            </a:fld>
            <a:endParaRPr lang="en-US"/>
          </a:p>
        </p:txBody>
      </p:sp>
    </p:spTree>
    <p:extLst>
      <p:ext uri="{BB962C8B-B14F-4D97-AF65-F5344CB8AC3E}">
        <p14:creationId xmlns:p14="http://schemas.microsoft.com/office/powerpoint/2010/main" val="2598507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itchFamily="34" charset="0"/>
              </a:rPr>
              <a:t>In 2008, the Health Metrics Network developed guidelines for HIS strategic planning. The document is quite complex and organizes the process of consensual HIS strategic planning in 12 steps (see slide).</a:t>
            </a:r>
          </a:p>
          <a:p>
            <a:endParaRPr lang="en-US" altLang="en-US" dirty="0">
              <a:latin typeface="Arial" pitchFamily="34" charset="0"/>
            </a:endParaRPr>
          </a:p>
          <a:p>
            <a:r>
              <a:rPr lang="en-US" altLang="en-US" dirty="0" smtClean="0">
                <a:latin typeface="Arial" pitchFamily="34" charset="0"/>
              </a:rPr>
              <a:t>Coordination of the process is managed by three groups:</a:t>
            </a:r>
          </a:p>
          <a:p>
            <a:pPr marL="171450" indent="-171450">
              <a:buFont typeface="Arial" panose="020B0604020202020204" pitchFamily="34" charset="0"/>
              <a:buChar char="•"/>
            </a:pPr>
            <a:r>
              <a:rPr lang="en-US" altLang="en-US" dirty="0" smtClean="0">
                <a:latin typeface="Arial" pitchFamily="34" charset="0"/>
              </a:rPr>
              <a:t>HIS Steering Committee: senior decision makers of a health ministry and the donor community</a:t>
            </a:r>
          </a:p>
          <a:p>
            <a:pPr marL="171450" indent="-171450">
              <a:buFont typeface="Arial" panose="020B0604020202020204" pitchFamily="34" charset="0"/>
              <a:buChar char="•"/>
            </a:pPr>
            <a:r>
              <a:rPr lang="en-US" altLang="en-US" dirty="0" smtClean="0">
                <a:latin typeface="Arial" pitchFamily="34" charset="0"/>
              </a:rPr>
              <a:t>HIS core team: mid-level technical staff, who manage the day-to-day activities, prepare the documents, and call together the stakeholders</a:t>
            </a:r>
          </a:p>
          <a:p>
            <a:pPr marL="171450" indent="-171450">
              <a:buFont typeface="Arial" panose="020B0604020202020204" pitchFamily="34" charset="0"/>
              <a:buChar char="•"/>
            </a:pPr>
            <a:r>
              <a:rPr lang="en-US" altLang="en-US" dirty="0" smtClean="0">
                <a:latin typeface="Arial" pitchFamily="34" charset="0"/>
              </a:rPr>
              <a:t>Stakeholder working group: representatives of all groups that are involved in producing and using data, as well as donors </a:t>
            </a:r>
          </a:p>
          <a:p>
            <a:endParaRPr lang="en-US" altLang="en-US" dirty="0">
              <a:latin typeface="Arial" pitchFamily="34" charset="0"/>
            </a:endParaRPr>
          </a:p>
          <a:p>
            <a:r>
              <a:rPr lang="en-US" altLang="en-US" dirty="0" smtClean="0">
                <a:latin typeface="Arial" pitchFamily="34" charset="0"/>
              </a:rPr>
              <a:t>MEASURE Evaluation</a:t>
            </a:r>
            <a:r>
              <a:rPr lang="en-US" altLang="en-US" baseline="0" dirty="0" smtClean="0">
                <a:latin typeface="Arial" pitchFamily="34" charset="0"/>
              </a:rPr>
              <a:t> is currently undertaking a revision of the HIS strategic guidelines to make them more user-friendly, simpler, and shorter.</a:t>
            </a:r>
          </a:p>
          <a:p>
            <a:endParaRPr lang="en-US" altLang="en-US" dirty="0">
              <a:latin typeface="Arial" pitchFamily="34" charset="0"/>
            </a:endParaRPr>
          </a:p>
          <a:p>
            <a:r>
              <a:rPr lang="en-US" altLang="en-US" dirty="0" smtClean="0">
                <a:latin typeface="Arial" pitchFamily="34" charset="0"/>
              </a:rPr>
              <a:t>For further information on HIS strategic planning, see the handout “Aspects of HIS/RHIS Strategic</a:t>
            </a:r>
            <a:r>
              <a:rPr lang="en-US" altLang="en-US" baseline="0" dirty="0" smtClean="0">
                <a:latin typeface="Arial" pitchFamily="34" charset="0"/>
              </a:rPr>
              <a:t> Planning and Policy</a:t>
            </a:r>
            <a:r>
              <a:rPr lang="en-US" altLang="en-US" dirty="0" smtClean="0">
                <a:latin typeface="Arial" pitchFamily="34" charset="0"/>
              </a:rPr>
              <a:t>.”</a:t>
            </a:r>
          </a:p>
        </p:txBody>
      </p:sp>
    </p:spTree>
    <p:extLst>
      <p:ext uri="{BB962C8B-B14F-4D97-AF65-F5344CB8AC3E}">
        <p14:creationId xmlns:p14="http://schemas.microsoft.com/office/powerpoint/2010/main" val="2258138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589E9E4-47BF-4B34-B1AD-146DF92542F6}" type="datetime1">
              <a:rPr lang="en-US" smtClean="0"/>
              <a:t>2/8/2017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Tree>
    <p:extLst>
      <p:ext uri="{BB962C8B-B14F-4D97-AF65-F5344CB8AC3E}">
        <p14:creationId xmlns:p14="http://schemas.microsoft.com/office/powerpoint/2010/main" val="1561306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206529-14A9-4B4D-9C3D-55B272C96804}" type="datetime1">
              <a:rPr lang="en-US" smtClean="0"/>
              <a:t>2/8/2017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114005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1B730D-FBF2-4999-B3B1-BEAB54B0C241}" type="datetime1">
              <a:rPr lang="en-US" smtClean="0"/>
              <a:t>2/8/2017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1297486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1"/>
            <a:ext cx="7772400" cy="1477328"/>
          </a:xfrm>
          <a:prstGeom prst="rect">
            <a:avLst/>
          </a:prstGeom>
        </p:spPr>
        <p:txBody>
          <a:bodyPr/>
          <a:lstStyle>
            <a:lvl1pPr>
              <a:defRPr/>
            </a:lvl1pPr>
          </a:lstStyle>
          <a:p>
            <a:r>
              <a:rPr lang="en-US" smtClean="0"/>
              <a:t>Click to edit Master title style</a:t>
            </a:r>
            <a:endParaRPr/>
          </a:p>
        </p:txBody>
      </p:sp>
      <p:sp>
        <p:nvSpPr>
          <p:cNvPr id="3" name="Holder 3"/>
          <p:cNvSpPr>
            <a:spLocks noGrp="1"/>
          </p:cNvSpPr>
          <p:nvPr>
            <p:ph type="subTitle" idx="4"/>
          </p:nvPr>
        </p:nvSpPr>
        <p:spPr>
          <a:xfrm>
            <a:off x="1371601" y="3840480"/>
            <a:ext cx="6400799" cy="276999"/>
          </a:xfrm>
          <a:prstGeom prst="rect">
            <a:avLst/>
          </a:prstGeom>
        </p:spPr>
        <p:txBody>
          <a:bodyPr/>
          <a:lstStyle>
            <a:lvl1pPr>
              <a:defRPr/>
            </a:lvl1pPr>
          </a:lstStyle>
          <a:p>
            <a:r>
              <a:rPr lang="en-US" smtClean="0"/>
              <a:t>Click to edit Master subtitle style</a:t>
            </a:r>
            <a:endParaRPr/>
          </a:p>
        </p:txBody>
      </p:sp>
      <p:sp>
        <p:nvSpPr>
          <p:cNvPr id="4" name="Holder 4"/>
          <p:cNvSpPr>
            <a:spLocks noGrp="1"/>
          </p:cNvSpPr>
          <p:nvPr>
            <p:ph type="ftr" sz="quarter" idx="10"/>
          </p:nvPr>
        </p:nvSpPr>
        <p:spPr/>
        <p:txBody>
          <a:bodyPr/>
          <a:lstStyle>
            <a:lvl1pPr>
              <a:defRPr/>
            </a:lvl1pPr>
          </a:lstStyle>
          <a:p>
            <a:endParaRPr lang="en-US" altLang="en-US"/>
          </a:p>
        </p:txBody>
      </p:sp>
      <p:sp>
        <p:nvSpPr>
          <p:cNvPr id="5" name="Holder 5"/>
          <p:cNvSpPr>
            <a:spLocks noGrp="1"/>
          </p:cNvSpPr>
          <p:nvPr>
            <p:ph type="dt" sz="half" idx="11"/>
          </p:nvPr>
        </p:nvSpPr>
        <p:spPr/>
        <p:txBody>
          <a:bodyPr/>
          <a:lstStyle>
            <a:lvl1pPr>
              <a:defRPr/>
            </a:lvl1pPr>
          </a:lstStyle>
          <a:p>
            <a:fld id="{1D5F1276-9CC4-49EB-9487-BC0518DFF7DD}" type="datetime1">
              <a:rPr lang="en-US" altLang="en-US" smtClean="0"/>
              <a:t>2/8/2017</a:t>
            </a:fld>
            <a:endParaRPr lang="en-US" altLang="en-US"/>
          </a:p>
        </p:txBody>
      </p:sp>
      <p:sp>
        <p:nvSpPr>
          <p:cNvPr id="6" name="Holder 6"/>
          <p:cNvSpPr>
            <a:spLocks noGrp="1"/>
          </p:cNvSpPr>
          <p:nvPr>
            <p:ph type="sldNum" sz="quarter" idx="12"/>
          </p:nvPr>
        </p:nvSpPr>
        <p:spPr/>
        <p:txBody>
          <a:bodyPr/>
          <a:lstStyle>
            <a:lvl1pPr>
              <a:defRPr/>
            </a:lvl1pPr>
          </a:lstStyle>
          <a:p>
            <a:fld id="{2D03ED31-7CD4-3D4C-B748-E2EA752B91BA}" type="slidenum">
              <a:rPr lang="en-US" altLang="en-US"/>
              <a:pPr/>
              <a:t>‹#›</a:t>
            </a:fld>
            <a:endParaRPr lang="en-US" altLang="en-US"/>
          </a:p>
        </p:txBody>
      </p:sp>
    </p:spTree>
    <p:extLst>
      <p:ext uri="{BB962C8B-B14F-4D97-AF65-F5344CB8AC3E}">
        <p14:creationId xmlns:p14="http://schemas.microsoft.com/office/powerpoint/2010/main" val="3873319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body" idx="1"/>
          </p:nvPr>
        </p:nvSpPr>
        <p:spPr/>
        <p:txBody>
          <a:bodyPr/>
          <a:lstStyle>
            <a:lvl1pPr>
              <a:defRPr b="0" i="0">
                <a:solidFill>
                  <a:schemeClr val="tx1"/>
                </a:solidFill>
              </a:defRPr>
            </a:lvl1pPr>
          </a:lstStyle>
          <a:p>
            <a:pPr lvl="0"/>
            <a:r>
              <a:rPr lang="en-US" smtClean="0"/>
              <a:t>Click to edit Master text styles</a:t>
            </a:r>
          </a:p>
        </p:txBody>
      </p:sp>
      <p:sp>
        <p:nvSpPr>
          <p:cNvPr id="5" name="Holder 4"/>
          <p:cNvSpPr>
            <a:spLocks noGrp="1"/>
          </p:cNvSpPr>
          <p:nvPr>
            <p:ph type="ftr" sz="quarter" idx="10"/>
          </p:nvPr>
        </p:nvSpPr>
        <p:spPr/>
        <p:txBody>
          <a:bodyPr/>
          <a:lstStyle>
            <a:lvl1pPr>
              <a:defRPr/>
            </a:lvl1pPr>
          </a:lstStyle>
          <a:p>
            <a:endParaRPr lang="en-US" altLang="en-US"/>
          </a:p>
        </p:txBody>
      </p:sp>
      <p:sp>
        <p:nvSpPr>
          <p:cNvPr id="6" name="Holder 5"/>
          <p:cNvSpPr>
            <a:spLocks noGrp="1"/>
          </p:cNvSpPr>
          <p:nvPr>
            <p:ph type="dt" sz="half" idx="11"/>
          </p:nvPr>
        </p:nvSpPr>
        <p:spPr/>
        <p:txBody>
          <a:bodyPr/>
          <a:lstStyle>
            <a:lvl1pPr>
              <a:defRPr/>
            </a:lvl1pPr>
          </a:lstStyle>
          <a:p>
            <a:fld id="{2107DF27-9D18-4354-8FE7-798FD4F92D16}" type="datetime1">
              <a:rPr lang="en-US" altLang="en-US" smtClean="0"/>
              <a:t>2/8/2017</a:t>
            </a:fld>
            <a:endParaRPr lang="en-US" altLang="en-US"/>
          </a:p>
        </p:txBody>
      </p:sp>
      <p:sp>
        <p:nvSpPr>
          <p:cNvPr id="7" name="Holder 6"/>
          <p:cNvSpPr>
            <a:spLocks noGrp="1"/>
          </p:cNvSpPr>
          <p:nvPr>
            <p:ph type="sldNum" sz="quarter" idx="12"/>
          </p:nvPr>
        </p:nvSpPr>
        <p:spPr/>
        <p:txBody>
          <a:bodyPr/>
          <a:lstStyle>
            <a:lvl1pPr>
              <a:defRPr/>
            </a:lvl1pPr>
          </a:lstStyle>
          <a:p>
            <a:fld id="{616031ED-A9F9-BF4F-AC3B-4FAEA708E8BF}" type="slidenum">
              <a:rPr lang="en-US" altLang="en-US"/>
              <a:pPr/>
              <a:t>‹#›</a:t>
            </a:fld>
            <a:endParaRPr lang="en-US" altLang="en-US" sz="1200"/>
          </a:p>
        </p:txBody>
      </p:sp>
    </p:spTree>
    <p:extLst>
      <p:ext uri="{BB962C8B-B14F-4D97-AF65-F5344CB8AC3E}">
        <p14:creationId xmlns:p14="http://schemas.microsoft.com/office/powerpoint/2010/main" val="2277123547"/>
      </p:ext>
    </p:extLst>
  </p:cSld>
  <p:clrMapOvr>
    <a:masterClrMapping/>
  </p:clrMapOvr>
  <p:transition>
    <p:cu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pPr lvl="0"/>
            <a:r>
              <a:rPr lang="en-US" smtClean="0"/>
              <a:t>Click to edit Master text styles</a:t>
            </a:r>
          </a:p>
        </p:txBody>
      </p:sp>
      <p:sp>
        <p:nvSpPr>
          <p:cNvPr id="4" name="Holder 4"/>
          <p:cNvSpPr>
            <a:spLocks noGrp="1"/>
          </p:cNvSpPr>
          <p:nvPr>
            <p:ph sz="half" idx="3"/>
          </p:nvPr>
        </p:nvSpPr>
        <p:spPr>
          <a:xfrm>
            <a:off x="4709159" y="1577340"/>
            <a:ext cx="3977640" cy="276999"/>
          </a:xfrm>
          <a:prstGeom prst="rect">
            <a:avLst/>
          </a:prstGeom>
        </p:spPr>
        <p:txBody>
          <a:bodyPr/>
          <a:lstStyle>
            <a:lvl1pPr>
              <a:defRPr/>
            </a:lvl1pPr>
          </a:lstStyle>
          <a:p>
            <a:pPr lvl="0"/>
            <a:r>
              <a:rPr lang="en-US" smtClean="0"/>
              <a:t>Click to edit Master text styles</a:t>
            </a:r>
          </a:p>
        </p:txBody>
      </p:sp>
      <p:sp>
        <p:nvSpPr>
          <p:cNvPr id="5" name="Holder 5"/>
          <p:cNvSpPr>
            <a:spLocks noGrp="1"/>
          </p:cNvSpPr>
          <p:nvPr>
            <p:ph type="ftr" sz="quarter" idx="10"/>
          </p:nvPr>
        </p:nvSpPr>
        <p:spPr/>
        <p:txBody>
          <a:bodyPr/>
          <a:lstStyle>
            <a:lvl1pPr>
              <a:defRPr/>
            </a:lvl1pPr>
          </a:lstStyle>
          <a:p>
            <a:endParaRPr lang="en-US" altLang="en-US"/>
          </a:p>
        </p:txBody>
      </p:sp>
      <p:sp>
        <p:nvSpPr>
          <p:cNvPr id="6" name="Holder 6"/>
          <p:cNvSpPr>
            <a:spLocks noGrp="1"/>
          </p:cNvSpPr>
          <p:nvPr>
            <p:ph type="dt" sz="half" idx="11"/>
          </p:nvPr>
        </p:nvSpPr>
        <p:spPr/>
        <p:txBody>
          <a:bodyPr/>
          <a:lstStyle>
            <a:lvl1pPr>
              <a:defRPr/>
            </a:lvl1pPr>
          </a:lstStyle>
          <a:p>
            <a:fld id="{1601344B-9ADB-4605-948A-465C31751D2C}" type="datetime1">
              <a:rPr lang="en-US" altLang="en-US" smtClean="0"/>
              <a:t>2/8/2017</a:t>
            </a:fld>
            <a:endParaRPr lang="en-US" altLang="en-US"/>
          </a:p>
        </p:txBody>
      </p:sp>
      <p:sp>
        <p:nvSpPr>
          <p:cNvPr id="7" name="Holder 7"/>
          <p:cNvSpPr>
            <a:spLocks noGrp="1"/>
          </p:cNvSpPr>
          <p:nvPr>
            <p:ph type="sldNum" sz="quarter" idx="12"/>
          </p:nvPr>
        </p:nvSpPr>
        <p:spPr/>
        <p:txBody>
          <a:bodyPr/>
          <a:lstStyle>
            <a:lvl1pPr>
              <a:defRPr/>
            </a:lvl1pPr>
          </a:lstStyle>
          <a:p>
            <a:fld id="{189AE3AB-2769-0348-A6F3-8BA189FFD605}" type="slidenum">
              <a:rPr lang="en-US" altLang="en-US"/>
              <a:pPr/>
              <a:t>‹#›</a:t>
            </a:fld>
            <a:endParaRPr lang="en-US" altLang="en-US" sz="1200"/>
          </a:p>
        </p:txBody>
      </p:sp>
    </p:spTree>
    <p:extLst>
      <p:ext uri="{BB962C8B-B14F-4D97-AF65-F5344CB8AC3E}">
        <p14:creationId xmlns:p14="http://schemas.microsoft.com/office/powerpoint/2010/main" val="1318163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ftr" sz="quarter" idx="10"/>
          </p:nvPr>
        </p:nvSpPr>
        <p:spPr/>
        <p:txBody>
          <a:bodyPr/>
          <a:lstStyle>
            <a:lvl1pPr>
              <a:defRPr/>
            </a:lvl1pPr>
          </a:lstStyle>
          <a:p>
            <a:endParaRPr lang="en-US" altLang="en-US"/>
          </a:p>
        </p:txBody>
      </p:sp>
      <p:sp>
        <p:nvSpPr>
          <p:cNvPr id="4" name="Holder 4"/>
          <p:cNvSpPr>
            <a:spLocks noGrp="1"/>
          </p:cNvSpPr>
          <p:nvPr>
            <p:ph type="dt" sz="half" idx="11"/>
          </p:nvPr>
        </p:nvSpPr>
        <p:spPr/>
        <p:txBody>
          <a:bodyPr/>
          <a:lstStyle>
            <a:lvl1pPr>
              <a:defRPr/>
            </a:lvl1pPr>
          </a:lstStyle>
          <a:p>
            <a:fld id="{D322D892-20D5-4E3D-A0CD-F0A1D5413734}" type="datetime1">
              <a:rPr lang="en-US" altLang="en-US" smtClean="0"/>
              <a:t>2/8/2017</a:t>
            </a:fld>
            <a:endParaRPr lang="en-US" altLang="en-US"/>
          </a:p>
        </p:txBody>
      </p:sp>
      <p:sp>
        <p:nvSpPr>
          <p:cNvPr id="5" name="Holder 5"/>
          <p:cNvSpPr>
            <a:spLocks noGrp="1"/>
          </p:cNvSpPr>
          <p:nvPr>
            <p:ph type="sldNum" sz="quarter" idx="12"/>
          </p:nvPr>
        </p:nvSpPr>
        <p:spPr/>
        <p:txBody>
          <a:bodyPr/>
          <a:lstStyle>
            <a:lvl1pPr>
              <a:defRPr/>
            </a:lvl1pPr>
          </a:lstStyle>
          <a:p>
            <a:fld id="{2BC94B8E-75C0-4348-8219-613B539B1B16}" type="slidenum">
              <a:rPr lang="en-US" altLang="en-US"/>
              <a:pPr/>
              <a:t>‹#›</a:t>
            </a:fld>
            <a:endParaRPr lang="en-US" altLang="en-US" sz="1200"/>
          </a:p>
        </p:txBody>
      </p:sp>
    </p:spTree>
    <p:extLst>
      <p:ext uri="{BB962C8B-B14F-4D97-AF65-F5344CB8AC3E}">
        <p14:creationId xmlns:p14="http://schemas.microsoft.com/office/powerpoint/2010/main" val="67381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bk object 16"/>
          <p:cNvSpPr>
            <a:spLocks/>
          </p:cNvSpPr>
          <p:nvPr/>
        </p:nvSpPr>
        <p:spPr bwMode="auto">
          <a:xfrm>
            <a:off x="6350" y="0"/>
            <a:ext cx="0" cy="1223963"/>
          </a:xfrm>
          <a:custGeom>
            <a:avLst/>
            <a:gdLst>
              <a:gd name="T0" fmla="*/ 0 h 1386840"/>
              <a:gd name="T1" fmla="*/ 113943 h 1386840"/>
              <a:gd name="T2" fmla="*/ 0 60000 65536"/>
              <a:gd name="T3" fmla="*/ 0 60000 65536"/>
            </a:gdLst>
            <a:ahLst/>
            <a:cxnLst>
              <a:cxn ang="T2">
                <a:pos x="0" y="T0"/>
              </a:cxn>
              <a:cxn ang="T3">
                <a:pos x="0" y="T1"/>
              </a:cxn>
            </a:cxnLst>
            <a:rect l="0" t="0" r="r" b="b"/>
            <a:pathLst>
              <a:path h="1386840">
                <a:moveTo>
                  <a:pt x="0" y="0"/>
                </a:moveTo>
                <a:lnTo>
                  <a:pt x="0" y="1386281"/>
                </a:lnTo>
              </a:path>
            </a:pathLst>
          </a:custGeom>
          <a:noFill/>
          <a:ln w="15519">
            <a:solidFill>
              <a:srgbClr val="D8A3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pPr eaLnBrk="0" fontAlgn="base" hangingPunct="0">
              <a:spcBef>
                <a:spcPct val="0"/>
              </a:spcBef>
              <a:spcAft>
                <a:spcPct val="0"/>
              </a:spcAft>
            </a:pPr>
            <a:endParaRPr lang="en-US">
              <a:solidFill>
                <a:srgbClr val="000000"/>
              </a:solidFill>
              <a:latin typeface="Arial" charset="0"/>
              <a:cs typeface="Arial" charset="0"/>
            </a:endParaRPr>
          </a:p>
        </p:txBody>
      </p:sp>
      <p:sp>
        <p:nvSpPr>
          <p:cNvPr id="5" name="Holder 2"/>
          <p:cNvSpPr>
            <a:spLocks noGrp="1"/>
          </p:cNvSpPr>
          <p:nvPr>
            <p:ph type="ftr" sz="quarter" idx="10"/>
          </p:nvPr>
        </p:nvSpPr>
        <p:spPr/>
        <p:txBody>
          <a:bodyPr/>
          <a:lstStyle>
            <a:lvl1pPr>
              <a:defRPr/>
            </a:lvl1pPr>
          </a:lstStyle>
          <a:p>
            <a:endParaRPr lang="en-US" altLang="en-US"/>
          </a:p>
        </p:txBody>
      </p:sp>
      <p:sp>
        <p:nvSpPr>
          <p:cNvPr id="6" name="Holder 3"/>
          <p:cNvSpPr>
            <a:spLocks noGrp="1"/>
          </p:cNvSpPr>
          <p:nvPr>
            <p:ph type="dt" sz="half" idx="11"/>
          </p:nvPr>
        </p:nvSpPr>
        <p:spPr/>
        <p:txBody>
          <a:bodyPr/>
          <a:lstStyle>
            <a:lvl1pPr>
              <a:defRPr/>
            </a:lvl1pPr>
          </a:lstStyle>
          <a:p>
            <a:fld id="{538D927A-2D4C-497C-B251-A05CAA7D22C4}" type="datetime1">
              <a:rPr lang="en-US" altLang="en-US" smtClean="0"/>
              <a:t>2/8/2017</a:t>
            </a:fld>
            <a:endParaRPr lang="en-US" altLang="en-US"/>
          </a:p>
        </p:txBody>
      </p:sp>
      <p:sp>
        <p:nvSpPr>
          <p:cNvPr id="7" name="Holder 4"/>
          <p:cNvSpPr>
            <a:spLocks noGrp="1"/>
          </p:cNvSpPr>
          <p:nvPr>
            <p:ph type="sldNum" sz="quarter" idx="12"/>
          </p:nvPr>
        </p:nvSpPr>
        <p:spPr/>
        <p:txBody>
          <a:bodyPr/>
          <a:lstStyle>
            <a:lvl1pPr>
              <a:defRPr/>
            </a:lvl1pPr>
          </a:lstStyle>
          <a:p>
            <a:fld id="{74A5C7BB-E951-D545-860F-C0863877D5DA}" type="slidenum">
              <a:rPr lang="en-US" altLang="en-US"/>
              <a:pPr/>
              <a:t>‹#›</a:t>
            </a:fld>
            <a:endParaRPr lang="en-US" altLang="en-US" sz="1200"/>
          </a:p>
        </p:txBody>
      </p:sp>
    </p:spTree>
    <p:extLst>
      <p:ext uri="{BB962C8B-B14F-4D97-AF65-F5344CB8AC3E}">
        <p14:creationId xmlns:p14="http://schemas.microsoft.com/office/powerpoint/2010/main" val="4244622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p:txBody>
          <a:bodyPr/>
          <a:lstStyle>
            <a:lvl1pPr>
              <a:defRPr/>
            </a:lvl1pPr>
          </a:lstStyle>
          <a:p>
            <a:fld id="{84AF1105-6001-3242-A9CC-9D5F74480CEF}" type="slidenum">
              <a:rPr lang="en-US" altLang="en-US"/>
              <a:pPr/>
              <a:t>‹#›</a:t>
            </a:fld>
            <a:endParaRPr lang="en-US" altLang="en-US" sz="1200"/>
          </a:p>
        </p:txBody>
      </p:sp>
      <p:sp>
        <p:nvSpPr>
          <p:cNvPr id="8" name="Rectangle 7"/>
          <p:cNvSpPr>
            <a:spLocks noGrp="1" noChangeArrowheads="1"/>
          </p:cNvSpPr>
          <p:nvPr>
            <p:ph type="ftr"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39141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1"/>
            <a:ext cx="7772400" cy="1477328"/>
          </a:xfrm>
          <a:prstGeom prst="rect">
            <a:avLst/>
          </a:prstGeom>
        </p:spPr>
        <p:txBody>
          <a:bodyPr/>
          <a:lstStyle>
            <a:lvl1pPr>
              <a:defRPr/>
            </a:lvl1pPr>
          </a:lstStyle>
          <a:p>
            <a:r>
              <a:rPr lang="en-US" smtClean="0"/>
              <a:t>Click to edit Master title style</a:t>
            </a:r>
            <a:endParaRPr/>
          </a:p>
        </p:txBody>
      </p:sp>
      <p:sp>
        <p:nvSpPr>
          <p:cNvPr id="3" name="Holder 3"/>
          <p:cNvSpPr>
            <a:spLocks noGrp="1"/>
          </p:cNvSpPr>
          <p:nvPr>
            <p:ph type="subTitle" idx="4"/>
          </p:nvPr>
        </p:nvSpPr>
        <p:spPr>
          <a:xfrm>
            <a:off x="1371601" y="3840480"/>
            <a:ext cx="6400799" cy="276999"/>
          </a:xfrm>
          <a:prstGeom prst="rect">
            <a:avLst/>
          </a:prstGeom>
        </p:spPr>
        <p:txBody>
          <a:bodyPr/>
          <a:lstStyle>
            <a:lvl1pPr>
              <a:defRPr/>
            </a:lvl1pPr>
          </a:lstStyle>
          <a:p>
            <a:r>
              <a:rPr lang="en-US" smtClean="0"/>
              <a:t>Click to edit Master subtitle style</a:t>
            </a:r>
            <a:endParaRPr/>
          </a:p>
        </p:txBody>
      </p:sp>
      <p:sp>
        <p:nvSpPr>
          <p:cNvPr id="4" name="Holder 4"/>
          <p:cNvSpPr>
            <a:spLocks noGrp="1"/>
          </p:cNvSpPr>
          <p:nvPr>
            <p:ph type="ftr" sz="quarter" idx="10"/>
          </p:nvPr>
        </p:nvSpPr>
        <p:spPr/>
        <p:txBody>
          <a:bodyPr/>
          <a:lstStyle>
            <a:lvl1pPr>
              <a:defRPr/>
            </a:lvl1pPr>
          </a:lstStyle>
          <a:p>
            <a:endParaRPr lang="en-US" altLang="en-US"/>
          </a:p>
        </p:txBody>
      </p:sp>
      <p:sp>
        <p:nvSpPr>
          <p:cNvPr id="5" name="Holder 5"/>
          <p:cNvSpPr>
            <a:spLocks noGrp="1"/>
          </p:cNvSpPr>
          <p:nvPr>
            <p:ph type="dt" sz="half" idx="11"/>
          </p:nvPr>
        </p:nvSpPr>
        <p:spPr/>
        <p:txBody>
          <a:bodyPr/>
          <a:lstStyle>
            <a:lvl1pPr>
              <a:defRPr/>
            </a:lvl1pPr>
          </a:lstStyle>
          <a:p>
            <a:fld id="{E8F9903A-79BE-4DD1-9EAF-877CB8B44687}" type="datetime1">
              <a:rPr lang="en-US" altLang="en-US" smtClean="0"/>
              <a:t>2/8/2017</a:t>
            </a:fld>
            <a:endParaRPr lang="en-US" altLang="en-US"/>
          </a:p>
        </p:txBody>
      </p:sp>
      <p:sp>
        <p:nvSpPr>
          <p:cNvPr id="6" name="Holder 6"/>
          <p:cNvSpPr>
            <a:spLocks noGrp="1"/>
          </p:cNvSpPr>
          <p:nvPr>
            <p:ph type="sldNum" sz="quarter" idx="12"/>
          </p:nvPr>
        </p:nvSpPr>
        <p:spPr/>
        <p:txBody>
          <a:bodyPr/>
          <a:lstStyle>
            <a:lvl1pPr>
              <a:defRPr/>
            </a:lvl1pPr>
          </a:lstStyle>
          <a:p>
            <a:fld id="{2D03ED31-7CD4-3D4C-B748-E2EA752B91BA}" type="slidenum">
              <a:rPr lang="en-US" altLang="en-US"/>
              <a:pPr/>
              <a:t>‹#›</a:t>
            </a:fld>
            <a:endParaRPr lang="en-US" altLang="en-US"/>
          </a:p>
        </p:txBody>
      </p:sp>
    </p:spTree>
    <p:extLst>
      <p:ext uri="{BB962C8B-B14F-4D97-AF65-F5344CB8AC3E}">
        <p14:creationId xmlns:p14="http://schemas.microsoft.com/office/powerpoint/2010/main" val="19786495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body" idx="1"/>
          </p:nvPr>
        </p:nvSpPr>
        <p:spPr/>
        <p:txBody>
          <a:bodyPr/>
          <a:lstStyle>
            <a:lvl1pPr>
              <a:defRPr b="0" i="0">
                <a:solidFill>
                  <a:schemeClr val="tx1"/>
                </a:solidFill>
              </a:defRPr>
            </a:lvl1pPr>
          </a:lstStyle>
          <a:p>
            <a:pPr lvl="0"/>
            <a:r>
              <a:rPr lang="en-US" smtClean="0"/>
              <a:t>Click to edit Master text styles</a:t>
            </a:r>
          </a:p>
        </p:txBody>
      </p:sp>
      <p:sp>
        <p:nvSpPr>
          <p:cNvPr id="5" name="Holder 4"/>
          <p:cNvSpPr>
            <a:spLocks noGrp="1"/>
          </p:cNvSpPr>
          <p:nvPr>
            <p:ph type="ftr" sz="quarter" idx="10"/>
          </p:nvPr>
        </p:nvSpPr>
        <p:spPr/>
        <p:txBody>
          <a:bodyPr/>
          <a:lstStyle>
            <a:lvl1pPr>
              <a:defRPr/>
            </a:lvl1pPr>
          </a:lstStyle>
          <a:p>
            <a:endParaRPr lang="en-US" altLang="en-US"/>
          </a:p>
        </p:txBody>
      </p:sp>
      <p:sp>
        <p:nvSpPr>
          <p:cNvPr id="6" name="Holder 5"/>
          <p:cNvSpPr>
            <a:spLocks noGrp="1"/>
          </p:cNvSpPr>
          <p:nvPr>
            <p:ph type="dt" sz="half" idx="11"/>
          </p:nvPr>
        </p:nvSpPr>
        <p:spPr/>
        <p:txBody>
          <a:bodyPr/>
          <a:lstStyle>
            <a:lvl1pPr>
              <a:defRPr/>
            </a:lvl1pPr>
          </a:lstStyle>
          <a:p>
            <a:fld id="{E3647B4B-FCDF-40B0-AB90-7C87A30DE220}" type="datetime1">
              <a:rPr lang="en-US" altLang="en-US" smtClean="0"/>
              <a:t>2/8/2017</a:t>
            </a:fld>
            <a:endParaRPr lang="en-US" altLang="en-US"/>
          </a:p>
        </p:txBody>
      </p:sp>
      <p:sp>
        <p:nvSpPr>
          <p:cNvPr id="7" name="Holder 6"/>
          <p:cNvSpPr>
            <a:spLocks noGrp="1"/>
          </p:cNvSpPr>
          <p:nvPr>
            <p:ph type="sldNum" sz="quarter" idx="12"/>
          </p:nvPr>
        </p:nvSpPr>
        <p:spPr/>
        <p:txBody>
          <a:bodyPr/>
          <a:lstStyle>
            <a:lvl1pPr>
              <a:defRPr/>
            </a:lvl1pPr>
          </a:lstStyle>
          <a:p>
            <a:fld id="{616031ED-A9F9-BF4F-AC3B-4FAEA708E8BF}" type="slidenum">
              <a:rPr lang="en-US" altLang="en-US"/>
              <a:pPr/>
              <a:t>‹#›</a:t>
            </a:fld>
            <a:endParaRPr lang="en-US" altLang="en-US" sz="1200"/>
          </a:p>
        </p:txBody>
      </p:sp>
    </p:spTree>
    <p:extLst>
      <p:ext uri="{BB962C8B-B14F-4D97-AF65-F5344CB8AC3E}">
        <p14:creationId xmlns:p14="http://schemas.microsoft.com/office/powerpoint/2010/main" val="2228816159"/>
      </p:ext>
    </p:extLst>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4E055A8B-9C83-49C3-9C89-E1CE0F7EC23F}" type="datetime1">
              <a:rPr lang="en-US" smtClean="0"/>
              <a:t>2/8/2017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36246538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pPr lvl="0"/>
            <a:r>
              <a:rPr lang="en-US" smtClean="0"/>
              <a:t>Click to edit Master text styles</a:t>
            </a:r>
          </a:p>
        </p:txBody>
      </p:sp>
      <p:sp>
        <p:nvSpPr>
          <p:cNvPr id="4" name="Holder 4"/>
          <p:cNvSpPr>
            <a:spLocks noGrp="1"/>
          </p:cNvSpPr>
          <p:nvPr>
            <p:ph sz="half" idx="3"/>
          </p:nvPr>
        </p:nvSpPr>
        <p:spPr>
          <a:xfrm>
            <a:off x="4709159" y="1577340"/>
            <a:ext cx="3977640" cy="276999"/>
          </a:xfrm>
          <a:prstGeom prst="rect">
            <a:avLst/>
          </a:prstGeom>
        </p:spPr>
        <p:txBody>
          <a:bodyPr/>
          <a:lstStyle>
            <a:lvl1pPr>
              <a:defRPr/>
            </a:lvl1pPr>
          </a:lstStyle>
          <a:p>
            <a:pPr lvl="0"/>
            <a:r>
              <a:rPr lang="en-US" smtClean="0"/>
              <a:t>Click to edit Master text styles</a:t>
            </a:r>
          </a:p>
        </p:txBody>
      </p:sp>
      <p:sp>
        <p:nvSpPr>
          <p:cNvPr id="5" name="Holder 5"/>
          <p:cNvSpPr>
            <a:spLocks noGrp="1"/>
          </p:cNvSpPr>
          <p:nvPr>
            <p:ph type="ftr" sz="quarter" idx="10"/>
          </p:nvPr>
        </p:nvSpPr>
        <p:spPr/>
        <p:txBody>
          <a:bodyPr/>
          <a:lstStyle>
            <a:lvl1pPr>
              <a:defRPr/>
            </a:lvl1pPr>
          </a:lstStyle>
          <a:p>
            <a:endParaRPr lang="en-US" altLang="en-US"/>
          </a:p>
        </p:txBody>
      </p:sp>
      <p:sp>
        <p:nvSpPr>
          <p:cNvPr id="6" name="Holder 6"/>
          <p:cNvSpPr>
            <a:spLocks noGrp="1"/>
          </p:cNvSpPr>
          <p:nvPr>
            <p:ph type="dt" sz="half" idx="11"/>
          </p:nvPr>
        </p:nvSpPr>
        <p:spPr/>
        <p:txBody>
          <a:bodyPr/>
          <a:lstStyle>
            <a:lvl1pPr>
              <a:defRPr/>
            </a:lvl1pPr>
          </a:lstStyle>
          <a:p>
            <a:fld id="{E61D6B59-7876-4429-97BD-3C2FEADB4B35}" type="datetime1">
              <a:rPr lang="en-US" altLang="en-US" smtClean="0"/>
              <a:t>2/8/2017</a:t>
            </a:fld>
            <a:endParaRPr lang="en-US" altLang="en-US"/>
          </a:p>
        </p:txBody>
      </p:sp>
      <p:sp>
        <p:nvSpPr>
          <p:cNvPr id="7" name="Holder 7"/>
          <p:cNvSpPr>
            <a:spLocks noGrp="1"/>
          </p:cNvSpPr>
          <p:nvPr>
            <p:ph type="sldNum" sz="quarter" idx="12"/>
          </p:nvPr>
        </p:nvSpPr>
        <p:spPr/>
        <p:txBody>
          <a:bodyPr/>
          <a:lstStyle>
            <a:lvl1pPr>
              <a:defRPr/>
            </a:lvl1pPr>
          </a:lstStyle>
          <a:p>
            <a:fld id="{189AE3AB-2769-0348-A6F3-8BA189FFD605}" type="slidenum">
              <a:rPr lang="en-US" altLang="en-US"/>
              <a:pPr/>
              <a:t>‹#›</a:t>
            </a:fld>
            <a:endParaRPr lang="en-US" altLang="en-US" sz="1200"/>
          </a:p>
        </p:txBody>
      </p:sp>
    </p:spTree>
    <p:extLst>
      <p:ext uri="{BB962C8B-B14F-4D97-AF65-F5344CB8AC3E}">
        <p14:creationId xmlns:p14="http://schemas.microsoft.com/office/powerpoint/2010/main" val="395980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971733" y="714161"/>
            <a:ext cx="7200533" cy="1303690"/>
          </a:xfrm>
        </p:spPr>
        <p:txBody>
          <a:bodyPr/>
          <a:lstStyle>
            <a:lvl1pPr>
              <a:defRPr sz="4236"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ftr" sz="quarter" idx="10"/>
          </p:nvPr>
        </p:nvSpPr>
        <p:spPr/>
        <p:txBody>
          <a:bodyPr/>
          <a:lstStyle>
            <a:lvl1pPr>
              <a:defRPr/>
            </a:lvl1pPr>
          </a:lstStyle>
          <a:p>
            <a:endParaRPr lang="en-US" altLang="en-US"/>
          </a:p>
        </p:txBody>
      </p:sp>
      <p:sp>
        <p:nvSpPr>
          <p:cNvPr id="4" name="Holder 4"/>
          <p:cNvSpPr>
            <a:spLocks noGrp="1"/>
          </p:cNvSpPr>
          <p:nvPr>
            <p:ph type="dt" sz="half" idx="11"/>
          </p:nvPr>
        </p:nvSpPr>
        <p:spPr/>
        <p:txBody>
          <a:bodyPr/>
          <a:lstStyle>
            <a:lvl1pPr>
              <a:defRPr/>
            </a:lvl1pPr>
          </a:lstStyle>
          <a:p>
            <a:fld id="{7DBE9BBE-98A9-421E-A47F-A23E79463F09}" type="datetime1">
              <a:rPr lang="en-US" altLang="en-US" smtClean="0"/>
              <a:t>2/8/2017</a:t>
            </a:fld>
            <a:endParaRPr lang="en-US" altLang="en-US"/>
          </a:p>
        </p:txBody>
      </p:sp>
      <p:sp>
        <p:nvSpPr>
          <p:cNvPr id="5" name="Holder 5"/>
          <p:cNvSpPr>
            <a:spLocks noGrp="1"/>
          </p:cNvSpPr>
          <p:nvPr>
            <p:ph type="sldNum" sz="quarter" idx="12"/>
          </p:nvPr>
        </p:nvSpPr>
        <p:spPr/>
        <p:txBody>
          <a:bodyPr/>
          <a:lstStyle>
            <a:lvl1pPr>
              <a:defRPr/>
            </a:lvl1pPr>
          </a:lstStyle>
          <a:p>
            <a:fld id="{2BC94B8E-75C0-4348-8219-613B539B1B16}" type="slidenum">
              <a:rPr lang="en-US" altLang="en-US"/>
              <a:pPr/>
              <a:t>‹#›</a:t>
            </a:fld>
            <a:endParaRPr lang="en-US" altLang="en-US" sz="1200"/>
          </a:p>
        </p:txBody>
      </p:sp>
    </p:spTree>
    <p:extLst>
      <p:ext uri="{BB962C8B-B14F-4D97-AF65-F5344CB8AC3E}">
        <p14:creationId xmlns:p14="http://schemas.microsoft.com/office/powerpoint/2010/main" val="2558849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bk object 16"/>
          <p:cNvSpPr>
            <a:spLocks/>
          </p:cNvSpPr>
          <p:nvPr/>
        </p:nvSpPr>
        <p:spPr bwMode="auto">
          <a:xfrm>
            <a:off x="6350" y="0"/>
            <a:ext cx="0" cy="1223963"/>
          </a:xfrm>
          <a:custGeom>
            <a:avLst/>
            <a:gdLst>
              <a:gd name="T0" fmla="*/ 0 h 1386840"/>
              <a:gd name="T1" fmla="*/ 113943 h 1386840"/>
              <a:gd name="T2" fmla="*/ 0 60000 65536"/>
              <a:gd name="T3" fmla="*/ 0 60000 65536"/>
            </a:gdLst>
            <a:ahLst/>
            <a:cxnLst>
              <a:cxn ang="T2">
                <a:pos x="0" y="T0"/>
              </a:cxn>
              <a:cxn ang="T3">
                <a:pos x="0" y="T1"/>
              </a:cxn>
            </a:cxnLst>
            <a:rect l="0" t="0" r="r" b="b"/>
            <a:pathLst>
              <a:path h="1386840">
                <a:moveTo>
                  <a:pt x="0" y="0"/>
                </a:moveTo>
                <a:lnTo>
                  <a:pt x="0" y="1386281"/>
                </a:lnTo>
              </a:path>
            </a:pathLst>
          </a:custGeom>
          <a:noFill/>
          <a:ln w="15519">
            <a:solidFill>
              <a:srgbClr val="D8A3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pPr eaLnBrk="0" fontAlgn="base" hangingPunct="0">
              <a:spcBef>
                <a:spcPct val="0"/>
              </a:spcBef>
              <a:spcAft>
                <a:spcPct val="0"/>
              </a:spcAft>
            </a:pPr>
            <a:endParaRPr lang="en-US">
              <a:solidFill>
                <a:srgbClr val="000000"/>
              </a:solidFill>
              <a:latin typeface="Arial" charset="0"/>
              <a:cs typeface="Arial" charset="0"/>
            </a:endParaRPr>
          </a:p>
        </p:txBody>
      </p:sp>
      <p:sp>
        <p:nvSpPr>
          <p:cNvPr id="5" name="Holder 2"/>
          <p:cNvSpPr>
            <a:spLocks noGrp="1"/>
          </p:cNvSpPr>
          <p:nvPr>
            <p:ph type="ftr" sz="quarter" idx="10"/>
          </p:nvPr>
        </p:nvSpPr>
        <p:spPr/>
        <p:txBody>
          <a:bodyPr/>
          <a:lstStyle>
            <a:lvl1pPr>
              <a:defRPr/>
            </a:lvl1pPr>
          </a:lstStyle>
          <a:p>
            <a:endParaRPr lang="en-US" altLang="en-US"/>
          </a:p>
        </p:txBody>
      </p:sp>
      <p:sp>
        <p:nvSpPr>
          <p:cNvPr id="6" name="Holder 3"/>
          <p:cNvSpPr>
            <a:spLocks noGrp="1"/>
          </p:cNvSpPr>
          <p:nvPr>
            <p:ph type="dt" sz="half" idx="11"/>
          </p:nvPr>
        </p:nvSpPr>
        <p:spPr/>
        <p:txBody>
          <a:bodyPr/>
          <a:lstStyle>
            <a:lvl1pPr>
              <a:defRPr/>
            </a:lvl1pPr>
          </a:lstStyle>
          <a:p>
            <a:fld id="{7916C0E2-56D1-44C3-A905-319F60CA2BE6}" type="datetime1">
              <a:rPr lang="en-US" altLang="en-US" smtClean="0"/>
              <a:t>2/8/2017</a:t>
            </a:fld>
            <a:endParaRPr lang="en-US" altLang="en-US"/>
          </a:p>
        </p:txBody>
      </p:sp>
      <p:sp>
        <p:nvSpPr>
          <p:cNvPr id="7" name="Holder 4"/>
          <p:cNvSpPr>
            <a:spLocks noGrp="1"/>
          </p:cNvSpPr>
          <p:nvPr>
            <p:ph type="sldNum" sz="quarter" idx="12"/>
          </p:nvPr>
        </p:nvSpPr>
        <p:spPr/>
        <p:txBody>
          <a:bodyPr/>
          <a:lstStyle>
            <a:lvl1pPr>
              <a:defRPr/>
            </a:lvl1pPr>
          </a:lstStyle>
          <a:p>
            <a:fld id="{74A5C7BB-E951-D545-860F-C0863877D5DA}" type="slidenum">
              <a:rPr lang="en-US" altLang="en-US"/>
              <a:pPr/>
              <a:t>‹#›</a:t>
            </a:fld>
            <a:endParaRPr lang="en-US" altLang="en-US" sz="1200"/>
          </a:p>
        </p:txBody>
      </p:sp>
    </p:spTree>
    <p:extLst>
      <p:ext uri="{BB962C8B-B14F-4D97-AF65-F5344CB8AC3E}">
        <p14:creationId xmlns:p14="http://schemas.microsoft.com/office/powerpoint/2010/main" val="40768879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p:txBody>
          <a:bodyPr/>
          <a:lstStyle>
            <a:lvl1pPr>
              <a:defRPr/>
            </a:lvl1pPr>
          </a:lstStyle>
          <a:p>
            <a:fld id="{84AF1105-6001-3242-A9CC-9D5F74480CEF}" type="slidenum">
              <a:rPr lang="en-US" altLang="en-US"/>
              <a:pPr/>
              <a:t>‹#›</a:t>
            </a:fld>
            <a:endParaRPr lang="en-US" altLang="en-US" sz="1200"/>
          </a:p>
        </p:txBody>
      </p:sp>
      <p:sp>
        <p:nvSpPr>
          <p:cNvPr id="8" name="Rectangle 7"/>
          <p:cNvSpPr>
            <a:spLocks noGrp="1" noChangeArrowheads="1"/>
          </p:cNvSpPr>
          <p:nvPr>
            <p:ph type="ftr"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2354983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2D59968-F291-4576-AE88-C822B2388C08}" type="datetime1">
              <a:rPr lang="en-US" smtClean="0"/>
              <a:t>2/8/2017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258698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F154B38-9A10-41D0-8DF3-52F89D94E8F5}" type="datetime1">
              <a:rPr lang="en-US" smtClean="0"/>
              <a:t>2/8/2017</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44348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2EBF1D42-40FD-440A-AC5A-BC4DBD9FDBFE}" type="datetime1">
              <a:rPr lang="en-US" smtClean="0"/>
              <a:t>2/8/2017</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2350827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8D6B4CDD-A4FB-4C68-BC6F-6A02E1566C6E}" type="datetime1">
              <a:rPr lang="en-US" smtClean="0"/>
              <a:t>2/8/2017</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380514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F5E98C32-AA29-4B05-AF9F-CCCB0B9C4F62}" type="datetime1">
              <a:rPr lang="en-US" smtClean="0"/>
              <a:t>2/8/2017</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1374011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D86B7E-6CCC-48CC-A96C-10C6C85143E2}" type="datetime1">
              <a:rPr lang="en-US" smtClean="0"/>
              <a:t>2/8/2017</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146373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7320F43B-E345-4044-9177-806F21DC22E9}" type="datetime1">
              <a:rPr lang="en-US" smtClean="0"/>
              <a:t>2/8/2017</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346DA60-26DC-46A0-921A-016218715EC9}" type="slidenum">
              <a:rPr lang="en-US" smtClean="0"/>
              <a:t>‹#›</a:t>
            </a:fld>
            <a:endParaRPr lang="en-US"/>
          </a:p>
        </p:txBody>
      </p:sp>
    </p:spTree>
    <p:extLst>
      <p:ext uri="{BB962C8B-B14F-4D97-AF65-F5344CB8AC3E}">
        <p14:creationId xmlns:p14="http://schemas.microsoft.com/office/powerpoint/2010/main" val="39389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p:nvSpPr>
        <p:spPr>
          <a:xfrm>
            <a:off x="-123825" y="-155575"/>
            <a:ext cx="9391650" cy="1323975"/>
          </a:xfrm>
          <a:prstGeom prst="rect">
            <a:avLst/>
          </a:prstGeom>
          <a:solidFill>
            <a:srgbClr val="264D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a:solidFill>
                <a:srgbClr val="FFFFFF"/>
              </a:solidFill>
              <a:latin typeface="Calibri" charset="0"/>
            </a:endParaRPr>
          </a:p>
        </p:txBody>
      </p:sp>
      <p:sp>
        <p:nvSpPr>
          <p:cNvPr id="2" name="Title Placeholder 1"/>
          <p:cNvSpPr>
            <a:spLocks noGrp="1"/>
          </p:cNvSpPr>
          <p:nvPr>
            <p:ph type="title"/>
          </p:nvPr>
        </p:nvSpPr>
        <p:spPr>
          <a:xfrm>
            <a:off x="303530" y="280034"/>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999719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2800" b="1" kern="1200">
          <a:solidFill>
            <a:schemeClr val="bg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63921"/>
          </a:schemeClr>
        </a:solidFill>
        <a:effectLst/>
      </p:bgPr>
    </p:bg>
    <p:spTree>
      <p:nvGrpSpPr>
        <p:cNvPr id="1" name=""/>
        <p:cNvGrpSpPr/>
        <p:nvPr/>
      </p:nvGrpSpPr>
      <p:grpSpPr>
        <a:xfrm>
          <a:off x="0" y="0"/>
          <a:ext cx="0" cy="0"/>
          <a:chOff x="0" y="0"/>
          <a:chExt cx="0" cy="0"/>
        </a:xfrm>
      </p:grpSpPr>
      <p:sp>
        <p:nvSpPr>
          <p:cNvPr id="2050" name="Holder 2"/>
          <p:cNvSpPr>
            <a:spLocks noGrp="1"/>
          </p:cNvSpPr>
          <p:nvPr>
            <p:ph type="title"/>
          </p:nvPr>
        </p:nvSpPr>
        <p:spPr bwMode="auto">
          <a:xfrm>
            <a:off x="971550" y="714375"/>
            <a:ext cx="72009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2051" name="Holder 3"/>
          <p:cNvSpPr>
            <a:spLocks noGrp="1"/>
          </p:cNvSpPr>
          <p:nvPr>
            <p:ph type="body" idx="1"/>
          </p:nvPr>
        </p:nvSpPr>
        <p:spPr bwMode="auto">
          <a:xfrm>
            <a:off x="1027113" y="3097213"/>
            <a:ext cx="7089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4" name="Holder 4"/>
          <p:cNvSpPr>
            <a:spLocks noGrp="1"/>
          </p:cNvSpPr>
          <p:nvPr>
            <p:ph type="ftr" sz="quarter" idx="5"/>
          </p:nvPr>
        </p:nvSpPr>
        <p:spPr>
          <a:xfrm>
            <a:off x="3108325" y="6378575"/>
            <a:ext cx="2927350" cy="276225"/>
          </a:xfrm>
          <a:prstGeom prst="rect">
            <a:avLst/>
          </a:prstGeom>
        </p:spPr>
        <p:txBody>
          <a:bodyPr vert="horz" wrap="square" lIns="0" tIns="0" rIns="0" bIns="0" numCol="1" anchor="t" anchorCtr="0" compatLnSpc="1">
            <a:prstTxWarp prst="textNoShape">
              <a:avLst/>
            </a:prstTxWarp>
            <a:spAutoFit/>
          </a:bodyPr>
          <a:lstStyle>
            <a:lvl1pPr algn="ctr">
              <a:defRPr>
                <a:solidFill>
                  <a:srgbClr val="898989"/>
                </a:solidFill>
              </a:defRPr>
            </a:lvl1pPr>
          </a:lstStyle>
          <a:p>
            <a:pPr eaLnBrk="0" fontAlgn="base" hangingPunct="0">
              <a:spcBef>
                <a:spcPct val="0"/>
              </a:spcBef>
              <a:spcAft>
                <a:spcPct val="0"/>
              </a:spcAft>
            </a:pPr>
            <a:endParaRPr lang="en-US" altLang="en-US">
              <a:latin typeface="Arial" charset="0"/>
              <a:cs typeface="Arial" charset="0"/>
            </a:endParaRPr>
          </a:p>
        </p:txBody>
      </p:sp>
      <p:sp>
        <p:nvSpPr>
          <p:cNvPr id="5" name="Holder 5"/>
          <p:cNvSpPr>
            <a:spLocks noGrp="1"/>
          </p:cNvSpPr>
          <p:nvPr>
            <p:ph type="dt" sz="half" idx="6"/>
          </p:nvPr>
        </p:nvSpPr>
        <p:spPr>
          <a:xfrm>
            <a:off x="457200" y="6378575"/>
            <a:ext cx="2103438" cy="276225"/>
          </a:xfrm>
          <a:prstGeom prst="rect">
            <a:avLst/>
          </a:prstGeom>
        </p:spPr>
        <p:txBody>
          <a:bodyPr vert="horz" wrap="square" lIns="0" tIns="0" rIns="0" bIns="0" numCol="1" anchor="t" anchorCtr="0" compatLnSpc="1">
            <a:prstTxWarp prst="textNoShape">
              <a:avLst/>
            </a:prstTxWarp>
            <a:spAutoFit/>
          </a:bodyPr>
          <a:lstStyle>
            <a:lvl1pPr>
              <a:defRPr>
                <a:solidFill>
                  <a:srgbClr val="898989"/>
                </a:solidFill>
              </a:defRPr>
            </a:lvl1pPr>
          </a:lstStyle>
          <a:p>
            <a:pPr eaLnBrk="0" fontAlgn="base" hangingPunct="0">
              <a:spcBef>
                <a:spcPct val="0"/>
              </a:spcBef>
              <a:spcAft>
                <a:spcPct val="0"/>
              </a:spcAft>
            </a:pPr>
            <a:fld id="{9B4327B8-D7F4-4414-A3EC-C7F99E01921C}" type="datetime1">
              <a:rPr lang="en-US" altLang="en-US" smtClean="0">
                <a:latin typeface="Arial" charset="0"/>
                <a:cs typeface="Arial" charset="0"/>
              </a:rPr>
              <a:t>2/8/2017</a:t>
            </a:fld>
            <a:endParaRPr lang="en-US" altLang="en-US">
              <a:latin typeface="Arial" charset="0"/>
              <a:cs typeface="Arial" charset="0"/>
            </a:endParaRPr>
          </a:p>
        </p:txBody>
      </p:sp>
      <p:sp>
        <p:nvSpPr>
          <p:cNvPr id="6" name="Holder 6"/>
          <p:cNvSpPr>
            <a:spLocks noGrp="1"/>
          </p:cNvSpPr>
          <p:nvPr>
            <p:ph type="sldNum" sz="quarter" idx="7"/>
          </p:nvPr>
        </p:nvSpPr>
        <p:spPr>
          <a:xfrm>
            <a:off x="6583363" y="6378575"/>
            <a:ext cx="2103437" cy="276225"/>
          </a:xfrm>
          <a:prstGeom prst="rect">
            <a:avLst/>
          </a:prstGeom>
        </p:spPr>
        <p:txBody>
          <a:bodyPr vert="horz" wrap="square" lIns="0" tIns="0" rIns="0" bIns="0" numCol="1" anchor="t" anchorCtr="0" compatLnSpc="1">
            <a:prstTxWarp prst="textNoShape">
              <a:avLst/>
            </a:prstTxWarp>
            <a:spAutoFit/>
          </a:bodyPr>
          <a:lstStyle>
            <a:lvl1pPr algn="r">
              <a:defRPr>
                <a:solidFill>
                  <a:srgbClr val="898989"/>
                </a:solidFill>
              </a:defRPr>
            </a:lvl1pPr>
          </a:lstStyle>
          <a:p>
            <a:pPr eaLnBrk="0" fontAlgn="base" hangingPunct="0">
              <a:spcBef>
                <a:spcPct val="0"/>
              </a:spcBef>
              <a:spcAft>
                <a:spcPct val="0"/>
              </a:spcAft>
            </a:pPr>
            <a:fld id="{034FEDDC-4AB7-E44C-B2CF-5924ED0237B8}" type="slidenum">
              <a:rPr lang="en-US" altLang="en-US">
                <a:latin typeface="Arial" charset="0"/>
                <a:cs typeface="Arial" charset="0"/>
              </a:rPr>
              <a:pPr eaLnBrk="0" fontAlgn="base" hangingPunct="0">
                <a:spcBef>
                  <a:spcPct val="0"/>
                </a:spcBef>
                <a:spcAft>
                  <a:spcPct val="0"/>
                </a:spcAft>
              </a:pPr>
              <a:t>‹#›</a:t>
            </a:fld>
            <a:endParaRPr lang="en-US" altLang="en-US">
              <a:latin typeface="Arial" charset="0"/>
              <a:cs typeface="Arial" charset="0"/>
            </a:endParaRPr>
          </a:p>
        </p:txBody>
      </p:sp>
    </p:spTree>
    <p:extLst>
      <p:ext uri="{BB962C8B-B14F-4D97-AF65-F5344CB8AC3E}">
        <p14:creationId xmlns:p14="http://schemas.microsoft.com/office/powerpoint/2010/main" val="36231431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hdr="0" ftr="0" dt="0"/>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fontAlgn="base">
        <a:spcBef>
          <a:spcPct val="0"/>
        </a:spcBef>
        <a:spcAft>
          <a:spcPct val="0"/>
        </a:spcAft>
        <a:defRPr>
          <a:solidFill>
            <a:schemeClr val="tx2"/>
          </a:solidFill>
          <a:latin typeface="Calibri" panose="020F0502020204030204" pitchFamily="34" charset="0"/>
        </a:defRPr>
      </a:lvl6pPr>
      <a:lvl7pPr marL="914400" algn="ctr" rtl="0" fontAlgn="base">
        <a:spcBef>
          <a:spcPct val="0"/>
        </a:spcBef>
        <a:spcAft>
          <a:spcPct val="0"/>
        </a:spcAft>
        <a:defRPr>
          <a:solidFill>
            <a:schemeClr val="tx2"/>
          </a:solidFill>
          <a:latin typeface="Calibri" panose="020F0502020204030204" pitchFamily="34" charset="0"/>
        </a:defRPr>
      </a:lvl7pPr>
      <a:lvl8pPr marL="1371600" algn="ctr" rtl="0" fontAlgn="base">
        <a:spcBef>
          <a:spcPct val="0"/>
        </a:spcBef>
        <a:spcAft>
          <a:spcPct val="0"/>
        </a:spcAft>
        <a:defRPr>
          <a:solidFill>
            <a:schemeClr val="tx2"/>
          </a:solidFill>
          <a:latin typeface="Calibri" panose="020F0502020204030204" pitchFamily="34" charset="0"/>
        </a:defRPr>
      </a:lvl8pPr>
      <a:lvl9pPr marL="1828800" algn="ctr" rtl="0" fontAlgn="base">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03225" algn="l" rtl="0" eaLnBrk="0" fontAlgn="base" hangingPunct="0">
        <a:spcBef>
          <a:spcPct val="20000"/>
        </a:spcBef>
        <a:spcAft>
          <a:spcPct val="0"/>
        </a:spcAft>
        <a:defRPr>
          <a:solidFill>
            <a:schemeClr val="tx1"/>
          </a:solidFill>
          <a:latin typeface="+mn-lt"/>
          <a:ea typeface="+mn-ea"/>
          <a:cs typeface="+mn-cs"/>
        </a:defRPr>
      </a:lvl2pPr>
      <a:lvl3pPr marL="806450" algn="l" rtl="0" eaLnBrk="0" fontAlgn="base" hangingPunct="0">
        <a:spcBef>
          <a:spcPct val="20000"/>
        </a:spcBef>
        <a:spcAft>
          <a:spcPct val="0"/>
        </a:spcAft>
        <a:defRPr>
          <a:solidFill>
            <a:schemeClr val="tx1"/>
          </a:solidFill>
          <a:latin typeface="+mn-lt"/>
          <a:ea typeface="+mn-ea"/>
          <a:cs typeface="+mn-cs"/>
        </a:defRPr>
      </a:lvl3pPr>
      <a:lvl4pPr marL="1209675" algn="l" rtl="0" eaLnBrk="0" fontAlgn="base" hangingPunct="0">
        <a:spcBef>
          <a:spcPct val="20000"/>
        </a:spcBef>
        <a:spcAft>
          <a:spcPct val="0"/>
        </a:spcAft>
        <a:defRPr>
          <a:solidFill>
            <a:schemeClr val="tx1"/>
          </a:solidFill>
          <a:latin typeface="+mn-lt"/>
          <a:ea typeface="+mn-ea"/>
          <a:cs typeface="+mn-cs"/>
        </a:defRPr>
      </a:lvl4pPr>
      <a:lvl5pPr marL="1612900" algn="l" rtl="0" eaLnBrk="0" fontAlgn="base" hangingPunct="0">
        <a:spcBef>
          <a:spcPct val="20000"/>
        </a:spcBef>
        <a:spcAft>
          <a:spcPct val="0"/>
        </a:spcAft>
        <a:defRPr>
          <a:solidFill>
            <a:schemeClr val="tx1"/>
          </a:solidFill>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bodyStyle>
    <p:otherStyle>
      <a:lvl1pPr marL="0" eaLnBrk="1" hangingPunct="1">
        <a:defRPr>
          <a:latin typeface="+mn-lt"/>
          <a:ea typeface="+mn-ea"/>
          <a:cs typeface="+mn-cs"/>
        </a:defRPr>
      </a:lvl1pPr>
      <a:lvl2pPr marL="403433" eaLnBrk="1" hangingPunct="1">
        <a:defRPr>
          <a:latin typeface="+mn-lt"/>
          <a:ea typeface="+mn-ea"/>
          <a:cs typeface="+mn-cs"/>
        </a:defRPr>
      </a:lvl2pPr>
      <a:lvl3pPr marL="806867" eaLnBrk="1" hangingPunct="1">
        <a:defRPr>
          <a:latin typeface="+mn-lt"/>
          <a:ea typeface="+mn-ea"/>
          <a:cs typeface="+mn-cs"/>
        </a:defRPr>
      </a:lvl3pPr>
      <a:lvl4pPr marL="1210300" eaLnBrk="1" hangingPunct="1">
        <a:defRPr>
          <a:latin typeface="+mn-lt"/>
          <a:ea typeface="+mn-ea"/>
          <a:cs typeface="+mn-cs"/>
        </a:defRPr>
      </a:lvl4pPr>
      <a:lvl5pPr marL="1613733" eaLnBrk="1" hangingPunct="1">
        <a:defRPr>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alpha val="63921"/>
          </a:schemeClr>
        </a:solidFill>
        <a:effectLst/>
      </p:bgPr>
    </p:bg>
    <p:spTree>
      <p:nvGrpSpPr>
        <p:cNvPr id="1" name=""/>
        <p:cNvGrpSpPr/>
        <p:nvPr/>
      </p:nvGrpSpPr>
      <p:grpSpPr>
        <a:xfrm>
          <a:off x="0" y="0"/>
          <a:ext cx="0" cy="0"/>
          <a:chOff x="0" y="0"/>
          <a:chExt cx="0" cy="0"/>
        </a:xfrm>
      </p:grpSpPr>
      <p:sp>
        <p:nvSpPr>
          <p:cNvPr id="2050" name="Holder 2"/>
          <p:cNvSpPr>
            <a:spLocks noGrp="1"/>
          </p:cNvSpPr>
          <p:nvPr>
            <p:ph type="title"/>
          </p:nvPr>
        </p:nvSpPr>
        <p:spPr bwMode="auto">
          <a:xfrm>
            <a:off x="971550" y="714375"/>
            <a:ext cx="72009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2051" name="Holder 3"/>
          <p:cNvSpPr>
            <a:spLocks noGrp="1"/>
          </p:cNvSpPr>
          <p:nvPr>
            <p:ph type="body" idx="1"/>
          </p:nvPr>
        </p:nvSpPr>
        <p:spPr bwMode="auto">
          <a:xfrm>
            <a:off x="1027113" y="3097213"/>
            <a:ext cx="7089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4" name="Holder 4"/>
          <p:cNvSpPr>
            <a:spLocks noGrp="1"/>
          </p:cNvSpPr>
          <p:nvPr>
            <p:ph type="ftr" sz="quarter" idx="5"/>
          </p:nvPr>
        </p:nvSpPr>
        <p:spPr>
          <a:xfrm>
            <a:off x="3108325" y="6378575"/>
            <a:ext cx="2927350" cy="276225"/>
          </a:xfrm>
          <a:prstGeom prst="rect">
            <a:avLst/>
          </a:prstGeom>
        </p:spPr>
        <p:txBody>
          <a:bodyPr vert="horz" wrap="square" lIns="0" tIns="0" rIns="0" bIns="0" numCol="1" anchor="t" anchorCtr="0" compatLnSpc="1">
            <a:prstTxWarp prst="textNoShape">
              <a:avLst/>
            </a:prstTxWarp>
            <a:spAutoFit/>
          </a:bodyPr>
          <a:lstStyle>
            <a:lvl1pPr algn="ctr">
              <a:defRPr>
                <a:solidFill>
                  <a:srgbClr val="898989"/>
                </a:solidFill>
              </a:defRPr>
            </a:lvl1pPr>
          </a:lstStyle>
          <a:p>
            <a:pPr eaLnBrk="0" fontAlgn="base" hangingPunct="0">
              <a:spcBef>
                <a:spcPct val="0"/>
              </a:spcBef>
              <a:spcAft>
                <a:spcPct val="0"/>
              </a:spcAft>
            </a:pPr>
            <a:endParaRPr lang="en-US" altLang="en-US">
              <a:latin typeface="Arial" charset="0"/>
              <a:cs typeface="Arial" charset="0"/>
            </a:endParaRPr>
          </a:p>
        </p:txBody>
      </p:sp>
      <p:sp>
        <p:nvSpPr>
          <p:cNvPr id="5" name="Holder 5"/>
          <p:cNvSpPr>
            <a:spLocks noGrp="1"/>
          </p:cNvSpPr>
          <p:nvPr>
            <p:ph type="dt" sz="half" idx="6"/>
          </p:nvPr>
        </p:nvSpPr>
        <p:spPr>
          <a:xfrm>
            <a:off x="457200" y="6378575"/>
            <a:ext cx="2103438" cy="276225"/>
          </a:xfrm>
          <a:prstGeom prst="rect">
            <a:avLst/>
          </a:prstGeom>
        </p:spPr>
        <p:txBody>
          <a:bodyPr vert="horz" wrap="square" lIns="0" tIns="0" rIns="0" bIns="0" numCol="1" anchor="t" anchorCtr="0" compatLnSpc="1">
            <a:prstTxWarp prst="textNoShape">
              <a:avLst/>
            </a:prstTxWarp>
            <a:spAutoFit/>
          </a:bodyPr>
          <a:lstStyle>
            <a:lvl1pPr>
              <a:defRPr>
                <a:solidFill>
                  <a:srgbClr val="898989"/>
                </a:solidFill>
              </a:defRPr>
            </a:lvl1pPr>
          </a:lstStyle>
          <a:p>
            <a:pPr eaLnBrk="0" fontAlgn="base" hangingPunct="0">
              <a:spcBef>
                <a:spcPct val="0"/>
              </a:spcBef>
              <a:spcAft>
                <a:spcPct val="0"/>
              </a:spcAft>
            </a:pPr>
            <a:fld id="{B678B731-0912-42A0-999B-A7FE10D612B5}" type="datetime1">
              <a:rPr lang="en-US" altLang="en-US" smtClean="0">
                <a:latin typeface="Arial" charset="0"/>
                <a:cs typeface="Arial" charset="0"/>
              </a:rPr>
              <a:t>2/8/2017</a:t>
            </a:fld>
            <a:endParaRPr lang="en-US" altLang="en-US">
              <a:latin typeface="Arial" charset="0"/>
              <a:cs typeface="Arial" charset="0"/>
            </a:endParaRPr>
          </a:p>
        </p:txBody>
      </p:sp>
      <p:sp>
        <p:nvSpPr>
          <p:cNvPr id="6" name="Holder 6"/>
          <p:cNvSpPr>
            <a:spLocks noGrp="1"/>
          </p:cNvSpPr>
          <p:nvPr>
            <p:ph type="sldNum" sz="quarter" idx="7"/>
          </p:nvPr>
        </p:nvSpPr>
        <p:spPr>
          <a:xfrm>
            <a:off x="6583363" y="6378575"/>
            <a:ext cx="2103437" cy="276225"/>
          </a:xfrm>
          <a:prstGeom prst="rect">
            <a:avLst/>
          </a:prstGeom>
        </p:spPr>
        <p:txBody>
          <a:bodyPr vert="horz" wrap="square" lIns="0" tIns="0" rIns="0" bIns="0" numCol="1" anchor="t" anchorCtr="0" compatLnSpc="1">
            <a:prstTxWarp prst="textNoShape">
              <a:avLst/>
            </a:prstTxWarp>
            <a:spAutoFit/>
          </a:bodyPr>
          <a:lstStyle>
            <a:lvl1pPr algn="r">
              <a:defRPr>
                <a:solidFill>
                  <a:srgbClr val="898989"/>
                </a:solidFill>
              </a:defRPr>
            </a:lvl1pPr>
          </a:lstStyle>
          <a:p>
            <a:pPr eaLnBrk="0" fontAlgn="base" hangingPunct="0">
              <a:spcBef>
                <a:spcPct val="0"/>
              </a:spcBef>
              <a:spcAft>
                <a:spcPct val="0"/>
              </a:spcAft>
            </a:pPr>
            <a:fld id="{034FEDDC-4AB7-E44C-B2CF-5924ED0237B8}" type="slidenum">
              <a:rPr lang="en-US" altLang="en-US">
                <a:latin typeface="Arial" charset="0"/>
                <a:cs typeface="Arial" charset="0"/>
              </a:rPr>
              <a:pPr eaLnBrk="0" fontAlgn="base" hangingPunct="0">
                <a:spcBef>
                  <a:spcPct val="0"/>
                </a:spcBef>
                <a:spcAft>
                  <a:spcPct val="0"/>
                </a:spcAft>
              </a:pPr>
              <a:t>‹#›</a:t>
            </a:fld>
            <a:endParaRPr lang="en-US" altLang="en-US">
              <a:latin typeface="Arial" charset="0"/>
              <a:cs typeface="Arial" charset="0"/>
            </a:endParaRPr>
          </a:p>
        </p:txBody>
      </p:sp>
    </p:spTree>
    <p:extLst>
      <p:ext uri="{BB962C8B-B14F-4D97-AF65-F5344CB8AC3E}">
        <p14:creationId xmlns:p14="http://schemas.microsoft.com/office/powerpoint/2010/main" val="346167971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Lst>
  <p:hf hdr="0" ftr="0" dt="0"/>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fontAlgn="base">
        <a:spcBef>
          <a:spcPct val="0"/>
        </a:spcBef>
        <a:spcAft>
          <a:spcPct val="0"/>
        </a:spcAft>
        <a:defRPr>
          <a:solidFill>
            <a:schemeClr val="tx2"/>
          </a:solidFill>
          <a:latin typeface="Calibri" panose="020F0502020204030204" pitchFamily="34" charset="0"/>
        </a:defRPr>
      </a:lvl6pPr>
      <a:lvl7pPr marL="914400" algn="ctr" rtl="0" fontAlgn="base">
        <a:spcBef>
          <a:spcPct val="0"/>
        </a:spcBef>
        <a:spcAft>
          <a:spcPct val="0"/>
        </a:spcAft>
        <a:defRPr>
          <a:solidFill>
            <a:schemeClr val="tx2"/>
          </a:solidFill>
          <a:latin typeface="Calibri" panose="020F0502020204030204" pitchFamily="34" charset="0"/>
        </a:defRPr>
      </a:lvl7pPr>
      <a:lvl8pPr marL="1371600" algn="ctr" rtl="0" fontAlgn="base">
        <a:spcBef>
          <a:spcPct val="0"/>
        </a:spcBef>
        <a:spcAft>
          <a:spcPct val="0"/>
        </a:spcAft>
        <a:defRPr>
          <a:solidFill>
            <a:schemeClr val="tx2"/>
          </a:solidFill>
          <a:latin typeface="Calibri" panose="020F0502020204030204" pitchFamily="34" charset="0"/>
        </a:defRPr>
      </a:lvl8pPr>
      <a:lvl9pPr marL="1828800" algn="ctr" rtl="0" fontAlgn="base">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03225" algn="l" rtl="0" eaLnBrk="0" fontAlgn="base" hangingPunct="0">
        <a:spcBef>
          <a:spcPct val="20000"/>
        </a:spcBef>
        <a:spcAft>
          <a:spcPct val="0"/>
        </a:spcAft>
        <a:defRPr>
          <a:solidFill>
            <a:schemeClr val="tx1"/>
          </a:solidFill>
          <a:latin typeface="+mn-lt"/>
          <a:ea typeface="+mn-ea"/>
          <a:cs typeface="+mn-cs"/>
        </a:defRPr>
      </a:lvl2pPr>
      <a:lvl3pPr marL="806450" algn="l" rtl="0" eaLnBrk="0" fontAlgn="base" hangingPunct="0">
        <a:spcBef>
          <a:spcPct val="20000"/>
        </a:spcBef>
        <a:spcAft>
          <a:spcPct val="0"/>
        </a:spcAft>
        <a:defRPr>
          <a:solidFill>
            <a:schemeClr val="tx1"/>
          </a:solidFill>
          <a:latin typeface="+mn-lt"/>
          <a:ea typeface="+mn-ea"/>
          <a:cs typeface="+mn-cs"/>
        </a:defRPr>
      </a:lvl3pPr>
      <a:lvl4pPr marL="1209675" algn="l" rtl="0" eaLnBrk="0" fontAlgn="base" hangingPunct="0">
        <a:spcBef>
          <a:spcPct val="20000"/>
        </a:spcBef>
        <a:spcAft>
          <a:spcPct val="0"/>
        </a:spcAft>
        <a:defRPr>
          <a:solidFill>
            <a:schemeClr val="tx1"/>
          </a:solidFill>
          <a:latin typeface="+mn-lt"/>
          <a:ea typeface="+mn-ea"/>
          <a:cs typeface="+mn-cs"/>
        </a:defRPr>
      </a:lvl4pPr>
      <a:lvl5pPr marL="1612900" algn="l" rtl="0" eaLnBrk="0" fontAlgn="base" hangingPunct="0">
        <a:spcBef>
          <a:spcPct val="20000"/>
        </a:spcBef>
        <a:spcAft>
          <a:spcPct val="0"/>
        </a:spcAft>
        <a:defRPr>
          <a:solidFill>
            <a:schemeClr val="tx1"/>
          </a:solidFill>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bodyStyle>
    <p:otherStyle>
      <a:lvl1pPr marL="0" eaLnBrk="1" hangingPunct="1">
        <a:defRPr>
          <a:latin typeface="+mn-lt"/>
          <a:ea typeface="+mn-ea"/>
          <a:cs typeface="+mn-cs"/>
        </a:defRPr>
      </a:lvl1pPr>
      <a:lvl2pPr marL="403433" eaLnBrk="1" hangingPunct="1">
        <a:defRPr>
          <a:latin typeface="+mn-lt"/>
          <a:ea typeface="+mn-ea"/>
          <a:cs typeface="+mn-cs"/>
        </a:defRPr>
      </a:lvl2pPr>
      <a:lvl3pPr marL="806867" eaLnBrk="1" hangingPunct="1">
        <a:defRPr>
          <a:latin typeface="+mn-lt"/>
          <a:ea typeface="+mn-ea"/>
          <a:cs typeface="+mn-cs"/>
        </a:defRPr>
      </a:lvl3pPr>
      <a:lvl4pPr marL="1210300" eaLnBrk="1" hangingPunct="1">
        <a:defRPr>
          <a:latin typeface="+mn-lt"/>
          <a:ea typeface="+mn-ea"/>
          <a:cs typeface="+mn-cs"/>
        </a:defRPr>
      </a:lvl4pPr>
      <a:lvl5pPr marL="1613733" eaLnBrk="1" hangingPunct="1">
        <a:defRPr>
          <a:latin typeface="+mn-lt"/>
          <a:ea typeface="+mn-ea"/>
          <a:cs typeface="+mn-cs"/>
        </a:defRPr>
      </a:lvl5pPr>
      <a:lvl6pPr marL="2017166" eaLnBrk="1" hangingPunct="1">
        <a:defRPr>
          <a:latin typeface="+mn-lt"/>
          <a:ea typeface="+mn-ea"/>
          <a:cs typeface="+mn-cs"/>
        </a:defRPr>
      </a:lvl6pPr>
      <a:lvl7pPr marL="2420600" eaLnBrk="1" hangingPunct="1">
        <a:defRPr>
          <a:latin typeface="+mn-lt"/>
          <a:ea typeface="+mn-ea"/>
          <a:cs typeface="+mn-cs"/>
        </a:defRPr>
      </a:lvl7pPr>
      <a:lvl8pPr marL="2824033" eaLnBrk="1" hangingPunct="1">
        <a:defRPr>
          <a:latin typeface="+mn-lt"/>
          <a:ea typeface="+mn-ea"/>
          <a:cs typeface="+mn-cs"/>
        </a:defRPr>
      </a:lvl8pPr>
      <a:lvl9pPr marL="3227466"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 y="0"/>
            <a:ext cx="9144001" cy="116840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a:solidFill>
                <a:srgbClr val="FFFFFF"/>
              </a:solidFill>
              <a:latin typeface="Calibri" charset="0"/>
            </a:endParaRPr>
          </a:p>
        </p:txBody>
      </p:sp>
      <p:sp>
        <p:nvSpPr>
          <p:cNvPr id="3" name="Rectangle 2"/>
          <p:cNvSpPr/>
          <p:nvPr/>
        </p:nvSpPr>
        <p:spPr>
          <a:xfrm>
            <a:off x="-12990" y="1165225"/>
            <a:ext cx="9156990" cy="3492431"/>
          </a:xfrm>
          <a:prstGeom prst="rect">
            <a:avLst/>
          </a:prstGeom>
          <a:solidFill>
            <a:srgbClr val="264D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a:solidFill>
                <a:srgbClr val="FFFFFF"/>
              </a:solidFill>
              <a:latin typeface="Calibri" charset="0"/>
            </a:endParaRPr>
          </a:p>
        </p:txBody>
      </p:sp>
      <p:cxnSp>
        <p:nvCxnSpPr>
          <p:cNvPr id="5" name="Straight Connector 4"/>
          <p:cNvCxnSpPr/>
          <p:nvPr/>
        </p:nvCxnSpPr>
        <p:spPr>
          <a:xfrm>
            <a:off x="469900" y="1646665"/>
            <a:ext cx="0" cy="26205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388" name="TextBox 5"/>
          <p:cNvSpPr txBox="1">
            <a:spLocks noChangeArrowheads="1"/>
          </p:cNvSpPr>
          <p:nvPr/>
        </p:nvSpPr>
        <p:spPr bwMode="auto">
          <a:xfrm>
            <a:off x="723900" y="1567148"/>
            <a:ext cx="804227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0" fontAlgn="base" hangingPunct="0">
              <a:spcBef>
                <a:spcPct val="0"/>
              </a:spcBef>
              <a:spcAft>
                <a:spcPct val="0"/>
              </a:spcAft>
            </a:pPr>
            <a:r>
              <a:rPr lang="en-US" altLang="en-US" sz="2200" b="1" dirty="0" smtClean="0">
                <a:solidFill>
                  <a:srgbClr val="FFFFFF"/>
                </a:solidFill>
                <a:latin typeface="Century Gothic" charset="0"/>
                <a:ea typeface="Century Gothic" charset="0"/>
                <a:cs typeface="Century Gothic" charset="0"/>
              </a:rPr>
              <a:t>MODULE 7:</a:t>
            </a:r>
          </a:p>
          <a:p>
            <a:pPr eaLnBrk="0" fontAlgn="base" hangingPunct="0">
              <a:spcBef>
                <a:spcPct val="0"/>
              </a:spcBef>
              <a:spcAft>
                <a:spcPct val="0"/>
              </a:spcAft>
            </a:pPr>
            <a:r>
              <a:rPr lang="en-US" altLang="en-US" sz="2200" dirty="0" smtClean="0">
                <a:solidFill>
                  <a:srgbClr val="FFFFFF"/>
                </a:solidFill>
                <a:latin typeface="Century Gothic" charset="0"/>
                <a:ea typeface="Century Gothic" charset="0"/>
                <a:cs typeface="Century Gothic" charset="0"/>
              </a:rPr>
              <a:t>RHIS Governance and Management of Resources</a:t>
            </a:r>
          </a:p>
        </p:txBody>
      </p:sp>
      <p:sp>
        <p:nvSpPr>
          <p:cNvPr id="16389" name="TextBox 6"/>
          <p:cNvSpPr txBox="1">
            <a:spLocks noChangeArrowheads="1"/>
          </p:cNvSpPr>
          <p:nvPr/>
        </p:nvSpPr>
        <p:spPr bwMode="auto">
          <a:xfrm>
            <a:off x="731404" y="2864649"/>
            <a:ext cx="8043862" cy="984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0" fontAlgn="base" hangingPunct="0">
              <a:spcBef>
                <a:spcPct val="0"/>
              </a:spcBef>
              <a:spcAft>
                <a:spcPct val="0"/>
              </a:spcAft>
            </a:pPr>
            <a:r>
              <a:rPr lang="en-US" altLang="en-US" sz="2200" b="1" dirty="0">
                <a:solidFill>
                  <a:srgbClr val="FFFFFF"/>
                </a:solidFill>
                <a:latin typeface="Century Gothic" charset="0"/>
                <a:ea typeface="Century Gothic" charset="0"/>
                <a:cs typeface="Century Gothic" charset="0"/>
              </a:rPr>
              <a:t>SESSION 1:</a:t>
            </a:r>
          </a:p>
          <a:p>
            <a:pPr eaLnBrk="0" fontAlgn="base" hangingPunct="0">
              <a:spcBef>
                <a:spcPct val="0"/>
              </a:spcBef>
              <a:spcAft>
                <a:spcPct val="0"/>
              </a:spcAft>
            </a:pPr>
            <a:r>
              <a:rPr lang="en-US" altLang="en-US" sz="3600" dirty="0" smtClean="0">
                <a:solidFill>
                  <a:srgbClr val="FFFFFF"/>
                </a:solidFill>
                <a:latin typeface="Century Gothic" charset="0"/>
                <a:ea typeface="Century Gothic" charset="0"/>
                <a:cs typeface="Century Gothic" charset="0"/>
              </a:rPr>
              <a:t>RHIS Governance</a:t>
            </a:r>
            <a:endParaRPr lang="en-US" altLang="en-US" sz="2000" dirty="0">
              <a:solidFill>
                <a:srgbClr val="FFFFFF"/>
              </a:solidFill>
              <a:latin typeface="Century Gothic" charset="0"/>
              <a:ea typeface="Century Gothic" charset="0"/>
              <a:cs typeface="Century Gothic" charset="0"/>
            </a:endParaRPr>
          </a:p>
        </p:txBody>
      </p:sp>
      <p:sp>
        <p:nvSpPr>
          <p:cNvPr id="16390" name="TextBox 7"/>
          <p:cNvSpPr txBox="1">
            <a:spLocks noChangeArrowheads="1"/>
          </p:cNvSpPr>
          <p:nvPr/>
        </p:nvSpPr>
        <p:spPr bwMode="auto">
          <a:xfrm>
            <a:off x="-1628775" y="249238"/>
            <a:ext cx="10587038"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eaLnBrk="0" fontAlgn="base" hangingPunct="0">
              <a:spcBef>
                <a:spcPct val="0"/>
              </a:spcBef>
              <a:spcAft>
                <a:spcPct val="0"/>
              </a:spcAft>
            </a:pPr>
            <a:r>
              <a:rPr lang="en-US" altLang="en-US" sz="2200" b="1" dirty="0">
                <a:solidFill>
                  <a:srgbClr val="FFFFFF"/>
                </a:solidFill>
                <a:latin typeface="Century Gothic" charset="0"/>
                <a:ea typeface="Century Gothic" charset="0"/>
                <a:cs typeface="Century Gothic" charset="0"/>
              </a:rPr>
              <a:t>ROUTINE HEALTH INFORMATION SYSTEMS</a:t>
            </a:r>
            <a:endParaRPr lang="en-US" altLang="en-US" sz="2200" dirty="0">
              <a:solidFill>
                <a:srgbClr val="FFFFFF"/>
              </a:solidFill>
            </a:endParaRPr>
          </a:p>
          <a:p>
            <a:pPr algn="r" eaLnBrk="0" fontAlgn="base" hangingPunct="0">
              <a:spcBef>
                <a:spcPct val="0"/>
              </a:spcBef>
              <a:spcAft>
                <a:spcPct val="0"/>
              </a:spcAft>
            </a:pPr>
            <a:r>
              <a:rPr lang="en-US" altLang="en-US" sz="1900" dirty="0">
                <a:solidFill>
                  <a:srgbClr val="FFFFFF"/>
                </a:solidFill>
                <a:latin typeface="Century Gothic" charset="0"/>
                <a:ea typeface="Century Gothic" charset="0"/>
                <a:cs typeface="Century Gothic" charset="0"/>
              </a:rPr>
              <a:t>A Curriculum on Basic Concepts and Practice </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484"/>
          <a:stretch/>
        </p:blipFill>
        <p:spPr bwMode="auto">
          <a:xfrm>
            <a:off x="-12990" y="4573087"/>
            <a:ext cx="9143135" cy="2278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74A5C7BB-E951-D545-860F-C0863877D5DA}" type="slidenum">
              <a:rPr lang="en-US" altLang="en-US" smtClean="0"/>
              <a:pPr/>
              <a:t>1</a:t>
            </a:fld>
            <a:endParaRPr lang="en-US" altLang="en-US" sz="1200"/>
          </a:p>
        </p:txBody>
      </p:sp>
      <p:sp>
        <p:nvSpPr>
          <p:cNvPr id="10" name="TextBox 3"/>
          <p:cNvSpPr txBox="1">
            <a:spLocks noChangeArrowheads="1"/>
          </p:cNvSpPr>
          <p:nvPr/>
        </p:nvSpPr>
        <p:spPr bwMode="auto">
          <a:xfrm>
            <a:off x="731404" y="3948247"/>
            <a:ext cx="564999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a:lstStyle>
          <a:p>
            <a:r>
              <a:rPr lang="en-US" altLang="en-US" sz="900" dirty="0">
                <a:solidFill>
                  <a:schemeClr val="bg1"/>
                </a:solidFill>
                <a:latin typeface="Century Gothic" panose="020B0502020202020204" pitchFamily="34" charset="0"/>
              </a:rPr>
              <a:t>The complete RHIS curriculum is available here: </a:t>
            </a:r>
            <a:r>
              <a:rPr lang="en-US" altLang="en-US" sz="900" dirty="0" smtClean="0">
                <a:solidFill>
                  <a:schemeClr val="bg1"/>
                </a:solidFill>
                <a:latin typeface="Century Gothic" panose="020B0502020202020204" pitchFamily="34" charset="0"/>
              </a:rPr>
              <a:t/>
            </a:r>
            <a:br>
              <a:rPr lang="en-US" altLang="en-US" sz="900" dirty="0" smtClean="0">
                <a:solidFill>
                  <a:schemeClr val="bg1"/>
                </a:solidFill>
                <a:latin typeface="Century Gothic" panose="020B0502020202020204" pitchFamily="34" charset="0"/>
              </a:rPr>
            </a:br>
            <a:r>
              <a:rPr lang="en-US" altLang="en-US" sz="900" dirty="0" smtClean="0">
                <a:solidFill>
                  <a:schemeClr val="bg1"/>
                </a:solidFill>
                <a:latin typeface="Century Gothic" panose="020B0502020202020204" pitchFamily="34" charset="0"/>
              </a:rPr>
              <a:t>https</a:t>
            </a:r>
            <a:r>
              <a:rPr lang="en-US" altLang="en-US" sz="900" dirty="0">
                <a:solidFill>
                  <a:schemeClr val="bg1"/>
                </a:solidFill>
                <a:latin typeface="Century Gothic" panose="020B0502020202020204" pitchFamily="34" charset="0"/>
              </a:rPr>
              <a:t>://www.measureevaluation.org/our-work/ routine-health-information-systems/</a:t>
            </a:r>
            <a:r>
              <a:rPr lang="en-US" altLang="en-US" sz="900" dirty="0" err="1">
                <a:solidFill>
                  <a:schemeClr val="bg1"/>
                </a:solidFill>
                <a:latin typeface="Century Gothic" panose="020B0502020202020204" pitchFamily="34" charset="0"/>
              </a:rPr>
              <a:t>rhis</a:t>
            </a:r>
            <a:r>
              <a:rPr lang="en-US" altLang="en-US" sz="900" dirty="0">
                <a:solidFill>
                  <a:schemeClr val="bg1"/>
                </a:solidFill>
                <a:latin typeface="Century Gothic" panose="020B0502020202020204" pitchFamily="34" charset="0"/>
              </a:rPr>
              <a:t>-curriculum </a:t>
            </a:r>
          </a:p>
          <a:p>
            <a:endParaRPr lang="en-US" altLang="en-US" sz="900" dirty="0">
              <a:solidFill>
                <a:schemeClr val="bg1"/>
              </a:solidFill>
            </a:endParaRPr>
          </a:p>
        </p:txBody>
      </p:sp>
    </p:spTree>
    <p:extLst>
      <p:ext uri="{BB962C8B-B14F-4D97-AF65-F5344CB8AC3E}">
        <p14:creationId xmlns:p14="http://schemas.microsoft.com/office/powerpoint/2010/main" val="3569641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630362"/>
          </a:xfrm>
        </p:spPr>
        <p:txBody>
          <a:bodyPr>
            <a:normAutofit/>
          </a:bodyPr>
          <a:lstStyle/>
          <a:p>
            <a:r>
              <a:rPr lang="en-US" b="1" dirty="0" smtClean="0"/>
              <a:t>Exercise: HIS Policy and Strategic Planning</a:t>
            </a:r>
            <a:endParaRPr lang="en-US" b="1" dirty="0"/>
          </a:p>
        </p:txBody>
      </p:sp>
      <p:sp>
        <p:nvSpPr>
          <p:cNvPr id="3" name="Content Placeholder 2"/>
          <p:cNvSpPr>
            <a:spLocks noGrp="1"/>
          </p:cNvSpPr>
          <p:nvPr>
            <p:ph idx="1"/>
          </p:nvPr>
        </p:nvSpPr>
        <p:spPr>
          <a:xfrm>
            <a:off x="685800" y="1752600"/>
            <a:ext cx="7391400" cy="3840163"/>
          </a:xfrm>
        </p:spPr>
        <p:txBody>
          <a:bodyPr>
            <a:normAutofit fontScale="62500" lnSpcReduction="20000"/>
          </a:bodyPr>
          <a:lstStyle/>
          <a:p>
            <a:r>
              <a:rPr lang="en-US" dirty="0" smtClean="0"/>
              <a:t>See the handout “HIS Strategic Planning in Afghanistan.”</a:t>
            </a:r>
          </a:p>
          <a:p>
            <a:endParaRPr lang="en-US" dirty="0"/>
          </a:p>
          <a:p>
            <a:pPr marL="457200" lvl="0" indent="-457200">
              <a:buFont typeface="Arial" panose="020B0604020202020204" pitchFamily="34" charset="0"/>
              <a:buChar char="•"/>
            </a:pPr>
            <a:r>
              <a:rPr lang="en-US" dirty="0"/>
              <a:t>Read </a:t>
            </a:r>
            <a:r>
              <a:rPr lang="en-US" dirty="0" smtClean="0"/>
              <a:t>the case </a:t>
            </a:r>
            <a:r>
              <a:rPr lang="en-US" dirty="0"/>
              <a:t>s</a:t>
            </a:r>
            <a:r>
              <a:rPr lang="en-US" dirty="0" smtClean="0"/>
              <a:t>tudy (15 minutes).</a:t>
            </a:r>
            <a:endParaRPr lang="en-US" dirty="0"/>
          </a:p>
          <a:p>
            <a:r>
              <a:rPr lang="en-US" b="1" dirty="0"/>
              <a:t> </a:t>
            </a:r>
            <a:endParaRPr lang="en-US" dirty="0"/>
          </a:p>
          <a:p>
            <a:pPr marL="457200" lvl="0" indent="-457200">
              <a:lnSpc>
                <a:spcPts val="2900"/>
              </a:lnSpc>
              <a:spcBef>
                <a:spcPts val="0"/>
              </a:spcBef>
              <a:spcAft>
                <a:spcPts val="600"/>
              </a:spcAft>
              <a:buFont typeface="Arial" panose="020B0604020202020204" pitchFamily="34" charset="0"/>
              <a:buChar char="•"/>
            </a:pPr>
            <a:r>
              <a:rPr lang="en-US" dirty="0" smtClean="0"/>
              <a:t>Discuss in small groups and list </a:t>
            </a:r>
            <a:r>
              <a:rPr lang="en-US" dirty="0"/>
              <a:t>some lessons learned based on the observations </a:t>
            </a:r>
            <a:r>
              <a:rPr lang="en-US" dirty="0" smtClean="0"/>
              <a:t>of </a:t>
            </a:r>
            <a:r>
              <a:rPr lang="en-US" dirty="0"/>
              <a:t>the technical advisor (</a:t>
            </a:r>
            <a:r>
              <a:rPr lang="en-US" dirty="0" smtClean="0"/>
              <a:t>p.10 of the handout) </a:t>
            </a:r>
            <a:r>
              <a:rPr lang="en-US" dirty="0"/>
              <a:t>and based on your own country </a:t>
            </a:r>
            <a:r>
              <a:rPr lang="en-US" dirty="0" smtClean="0"/>
              <a:t>experience (20 minutes).</a:t>
            </a:r>
          </a:p>
          <a:p>
            <a:pPr marL="457200" lvl="0" indent="-457200">
              <a:buFont typeface="Arial" panose="020B0604020202020204" pitchFamily="34" charset="0"/>
              <a:buChar char="•"/>
            </a:pPr>
            <a:endParaRPr lang="en-US" dirty="0"/>
          </a:p>
          <a:p>
            <a:pPr marL="457200" lvl="0" indent="-457200">
              <a:buFont typeface="Arial" panose="020B0604020202020204" pitchFamily="34" charset="0"/>
              <a:buChar char="•"/>
            </a:pPr>
            <a:r>
              <a:rPr lang="en-US" dirty="0" smtClean="0"/>
              <a:t>Plenary discussion (10 minutes) </a:t>
            </a:r>
            <a:endParaRPr lang="en-US" dirty="0"/>
          </a:p>
          <a:p>
            <a:r>
              <a:rPr lang="en-US" b="1" dirty="0"/>
              <a:t> </a:t>
            </a:r>
            <a:endParaRPr lang="en-US" dirty="0"/>
          </a:p>
          <a:p>
            <a:endParaRPr lang="en-US" dirty="0"/>
          </a:p>
        </p:txBody>
      </p:sp>
      <p:sp>
        <p:nvSpPr>
          <p:cNvPr id="4" name="Slide Number Placeholder 3"/>
          <p:cNvSpPr>
            <a:spLocks noGrp="1"/>
          </p:cNvSpPr>
          <p:nvPr>
            <p:ph type="sldNum" sz="quarter" idx="12"/>
          </p:nvPr>
        </p:nvSpPr>
        <p:spPr/>
        <p:txBody>
          <a:bodyPr/>
          <a:lstStyle/>
          <a:p>
            <a:fld id="{E346DA60-26DC-46A0-921A-016218715EC9}" type="slidenum">
              <a:rPr lang="en-US" smtClean="0"/>
              <a:t>10</a:t>
            </a:fld>
            <a:endParaRPr lang="en-US"/>
          </a:p>
        </p:txBody>
      </p:sp>
    </p:spTree>
    <p:extLst>
      <p:ext uri="{BB962C8B-B14F-4D97-AF65-F5344CB8AC3E}">
        <p14:creationId xmlns:p14="http://schemas.microsoft.com/office/powerpoint/2010/main" val="3747430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630362"/>
          </a:xfrm>
        </p:spPr>
        <p:txBody>
          <a:bodyPr>
            <a:normAutofit/>
          </a:bodyPr>
          <a:lstStyle/>
          <a:p>
            <a:r>
              <a:rPr lang="en-US" b="1" dirty="0" smtClean="0"/>
              <a:t>HIS/RHIS Legal and Regulatory </a:t>
            </a:r>
            <a:r>
              <a:rPr lang="en-US" b="1" dirty="0"/>
              <a:t>F</a:t>
            </a:r>
            <a:r>
              <a:rPr lang="en-US" b="1" dirty="0" smtClean="0"/>
              <a:t>ramework and Legislation</a:t>
            </a:r>
            <a:endParaRPr lang="en-US" b="1" dirty="0"/>
          </a:p>
        </p:txBody>
      </p:sp>
      <p:sp>
        <p:nvSpPr>
          <p:cNvPr id="3" name="Content Placeholder 2"/>
          <p:cNvSpPr>
            <a:spLocks noGrp="1"/>
          </p:cNvSpPr>
          <p:nvPr>
            <p:ph idx="1"/>
          </p:nvPr>
        </p:nvSpPr>
        <p:spPr>
          <a:xfrm>
            <a:off x="533400" y="1676400"/>
            <a:ext cx="8229600" cy="3840163"/>
          </a:xfrm>
        </p:spPr>
        <p:txBody>
          <a:bodyPr>
            <a:normAutofit/>
          </a:bodyPr>
          <a:lstStyle/>
          <a:p>
            <a:pPr marL="457200" indent="-457200">
              <a:lnSpc>
                <a:spcPct val="100000"/>
              </a:lnSpc>
              <a:spcBef>
                <a:spcPts val="600"/>
              </a:spcBef>
              <a:spcAft>
                <a:spcPts val="600"/>
              </a:spcAft>
              <a:buFont typeface="Arial" panose="020B0604020202020204" pitchFamily="34" charset="0"/>
              <a:buChar char="•"/>
            </a:pPr>
            <a:r>
              <a:rPr lang="en-US" sz="2400" dirty="0" smtClean="0"/>
              <a:t>Examples of HIS/RHIS related regulations and legislation</a:t>
            </a:r>
          </a:p>
          <a:p>
            <a:pPr marL="457200" indent="-457200">
              <a:lnSpc>
                <a:spcPct val="100000"/>
              </a:lnSpc>
              <a:spcBef>
                <a:spcPts val="600"/>
              </a:spcBef>
              <a:spcAft>
                <a:spcPts val="600"/>
              </a:spcAft>
              <a:buFont typeface="Arial" panose="020B0604020202020204" pitchFamily="34" charset="0"/>
              <a:buChar char="•"/>
            </a:pPr>
            <a:r>
              <a:rPr lang="en-US" sz="2400" dirty="0" smtClean="0"/>
              <a:t>Functions and categories of HIS/RHIS regulations</a:t>
            </a:r>
          </a:p>
          <a:p>
            <a:pPr marL="457200" indent="-457200">
              <a:lnSpc>
                <a:spcPct val="100000"/>
              </a:lnSpc>
              <a:spcBef>
                <a:spcPts val="600"/>
              </a:spcBef>
              <a:spcAft>
                <a:spcPts val="600"/>
              </a:spcAft>
              <a:buFont typeface="Arial" panose="020B0604020202020204" pitchFamily="34" charset="0"/>
              <a:buChar char="•"/>
            </a:pPr>
            <a:r>
              <a:rPr lang="en-US" sz="2400" dirty="0" smtClean="0"/>
              <a:t>Implications, benefits, and risks of HIS/RHIS legislation and regulations</a:t>
            </a:r>
          </a:p>
          <a:p>
            <a:pPr marL="457200" indent="-457200">
              <a:lnSpc>
                <a:spcPct val="100000"/>
              </a:lnSpc>
              <a:spcBef>
                <a:spcPts val="600"/>
              </a:spcBef>
              <a:spcAft>
                <a:spcPts val="600"/>
              </a:spcAft>
              <a:buFont typeface="Arial" panose="020B0604020202020204" pitchFamily="34" charset="0"/>
              <a:buChar char="•"/>
            </a:pPr>
            <a:r>
              <a:rPr lang="en-US" sz="2400" dirty="0" smtClean="0"/>
              <a:t>Exercise on HIS/RHIS regulation and legislation</a:t>
            </a: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11</a:t>
            </a:fld>
            <a:endParaRPr lang="en-US"/>
          </a:p>
        </p:txBody>
      </p:sp>
    </p:spTree>
    <p:extLst>
      <p:ext uri="{BB962C8B-B14F-4D97-AF65-F5344CB8AC3E}">
        <p14:creationId xmlns:p14="http://schemas.microsoft.com/office/powerpoint/2010/main" val="702415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b="1" dirty="0" smtClean="0"/>
              <a:t/>
            </a:r>
            <a:br>
              <a:rPr lang="en-US" b="1" dirty="0" smtClean="0"/>
            </a:br>
            <a:r>
              <a:rPr lang="en-US" b="1" dirty="0" smtClean="0"/>
              <a:t>Promoting HIS/RHIS Accountability and Transparency</a:t>
            </a:r>
            <a:endParaRPr lang="en-US" b="1" dirty="0"/>
          </a:p>
        </p:txBody>
      </p:sp>
      <p:sp>
        <p:nvSpPr>
          <p:cNvPr id="3" name="Content Placeholder 2"/>
          <p:cNvSpPr>
            <a:spLocks noGrp="1"/>
          </p:cNvSpPr>
          <p:nvPr>
            <p:ph idx="1"/>
          </p:nvPr>
        </p:nvSpPr>
        <p:spPr>
          <a:xfrm>
            <a:off x="457200" y="1600994"/>
            <a:ext cx="8210550" cy="4297363"/>
          </a:xfrm>
        </p:spPr>
        <p:txBody>
          <a:bodyPr>
            <a:normAutofit fontScale="92500"/>
          </a:bodyPr>
          <a:lstStyle/>
          <a:p>
            <a:pPr marL="342900" indent="-342900">
              <a:lnSpc>
                <a:spcPct val="100000"/>
              </a:lnSpc>
              <a:spcBef>
                <a:spcPts val="600"/>
              </a:spcBef>
              <a:spcAft>
                <a:spcPts val="600"/>
              </a:spcAft>
              <a:buFont typeface="Arial" panose="020B0604020202020204" pitchFamily="34" charset="0"/>
              <a:buChar char="•"/>
            </a:pPr>
            <a:r>
              <a:rPr lang="en-US" sz="2400" dirty="0"/>
              <a:t>Examples of </a:t>
            </a:r>
            <a:r>
              <a:rPr lang="en-US" sz="2400" dirty="0" smtClean="0"/>
              <a:t>HIS/RHIS performance </a:t>
            </a:r>
            <a:r>
              <a:rPr lang="en-US" sz="2400" dirty="0"/>
              <a:t>and development as possible subjects for accountability</a:t>
            </a:r>
          </a:p>
          <a:p>
            <a:pPr marL="342900" indent="-342900">
              <a:lnSpc>
                <a:spcPct val="100000"/>
              </a:lnSpc>
              <a:spcBef>
                <a:spcPts val="600"/>
              </a:spcBef>
              <a:spcAft>
                <a:spcPts val="600"/>
              </a:spcAft>
              <a:buFont typeface="Arial" panose="020B0604020202020204" pitchFamily="34" charset="0"/>
              <a:buChar char="•"/>
            </a:pPr>
            <a:r>
              <a:rPr lang="en-US" sz="2400" dirty="0" smtClean="0"/>
              <a:t>Types of accountability and levels of implementation </a:t>
            </a:r>
          </a:p>
          <a:p>
            <a:pPr marL="342900" indent="-342900">
              <a:lnSpc>
                <a:spcPct val="100000"/>
              </a:lnSpc>
              <a:spcBef>
                <a:spcPts val="600"/>
              </a:spcBef>
              <a:spcAft>
                <a:spcPts val="600"/>
              </a:spcAft>
              <a:buFont typeface="Arial" panose="020B0604020202020204" pitchFamily="34" charset="0"/>
              <a:buChar char="•"/>
            </a:pPr>
            <a:r>
              <a:rPr lang="en-US" sz="2400" dirty="0" smtClean="0"/>
              <a:t>Methods to increase accountability of health system units, departments, managers, and staff for proper RHIS operations, management, and use.</a:t>
            </a:r>
          </a:p>
          <a:p>
            <a:pPr marL="342900" indent="-342900">
              <a:lnSpc>
                <a:spcPct val="100000"/>
              </a:lnSpc>
              <a:spcBef>
                <a:spcPts val="600"/>
              </a:spcBef>
              <a:spcAft>
                <a:spcPts val="600"/>
              </a:spcAft>
              <a:buFont typeface="Arial" panose="020B0604020202020204" pitchFamily="34" charset="0"/>
              <a:buChar char="•"/>
            </a:pPr>
            <a:r>
              <a:rPr lang="en-US" sz="2400" dirty="0" smtClean="0"/>
              <a:t>Requirements for enforcing HIS/RHIS transparency and accountability</a:t>
            </a:r>
          </a:p>
          <a:p>
            <a:pPr marL="342900" indent="-342900">
              <a:lnSpc>
                <a:spcPct val="100000"/>
              </a:lnSpc>
              <a:spcBef>
                <a:spcPts val="600"/>
              </a:spcBef>
              <a:spcAft>
                <a:spcPts val="600"/>
              </a:spcAft>
              <a:buFont typeface="Arial" panose="020B0604020202020204" pitchFamily="34" charset="0"/>
              <a:buChar char="•"/>
            </a:pPr>
            <a:r>
              <a:rPr lang="en-US" sz="2400" dirty="0" smtClean="0"/>
              <a:t>Benefits of HIS/RHIS transparency and accountability</a:t>
            </a: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12</a:t>
            </a:fld>
            <a:endParaRPr lang="en-US"/>
          </a:p>
        </p:txBody>
      </p:sp>
    </p:spTree>
    <p:extLst>
      <p:ext uri="{BB962C8B-B14F-4D97-AF65-F5344CB8AC3E}">
        <p14:creationId xmlns:p14="http://schemas.microsoft.com/office/powerpoint/2010/main" val="3072174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8490"/>
            <a:ext cx="8686800" cy="1447800"/>
          </a:xfrm>
        </p:spPr>
        <p:txBody>
          <a:bodyPr>
            <a:noAutofit/>
          </a:bodyPr>
          <a:lstStyle/>
          <a:p>
            <a:r>
              <a:rPr lang="en-US" b="1" dirty="0" smtClean="0"/>
              <a:t/>
            </a:r>
            <a:br>
              <a:rPr lang="en-US" b="1" dirty="0" smtClean="0"/>
            </a:br>
            <a:r>
              <a:rPr lang="en-US" b="1" dirty="0" smtClean="0"/>
              <a:t>Exercise on HIS/RHIS Accountability</a:t>
            </a:r>
            <a:endParaRPr lang="en-US" b="1" dirty="0"/>
          </a:p>
        </p:txBody>
      </p:sp>
      <p:sp>
        <p:nvSpPr>
          <p:cNvPr id="3" name="Content Placeholder 2"/>
          <p:cNvSpPr>
            <a:spLocks noGrp="1"/>
          </p:cNvSpPr>
          <p:nvPr>
            <p:ph idx="1"/>
          </p:nvPr>
        </p:nvSpPr>
        <p:spPr>
          <a:xfrm>
            <a:off x="609600" y="1524000"/>
            <a:ext cx="8001000" cy="5638800"/>
          </a:xfrm>
        </p:spPr>
        <p:txBody>
          <a:bodyPr>
            <a:normAutofit fontScale="25000" lnSpcReduction="20000"/>
          </a:bodyPr>
          <a:lstStyle/>
          <a:p>
            <a:pPr>
              <a:lnSpc>
                <a:spcPct val="120000"/>
              </a:lnSpc>
              <a:spcBef>
                <a:spcPts val="0"/>
              </a:spcBef>
            </a:pPr>
            <a:r>
              <a:rPr lang="en-US" sz="7600" dirty="0"/>
              <a:t>Working in small groups, please discuss the concept of </a:t>
            </a:r>
            <a:r>
              <a:rPr lang="en-US" sz="7600" dirty="0" smtClean="0"/>
              <a:t>HIS/RHIS </a:t>
            </a:r>
            <a:r>
              <a:rPr lang="en-US" sz="7600" dirty="0"/>
              <a:t>accountability and its relationship to development and performance. </a:t>
            </a:r>
          </a:p>
          <a:p>
            <a:pPr>
              <a:lnSpc>
                <a:spcPct val="120000"/>
              </a:lnSpc>
            </a:pPr>
            <a:r>
              <a:rPr lang="en-US" sz="7600" dirty="0" smtClean="0"/>
              <a:t>First</a:t>
            </a:r>
            <a:r>
              <a:rPr lang="en-US" sz="7600" dirty="0"/>
              <a:t>, review, discuss, and possibly expand the list of examples of </a:t>
            </a:r>
            <a:r>
              <a:rPr lang="en-US" sz="7600" dirty="0" smtClean="0"/>
              <a:t>HIS/RHIS </a:t>
            </a:r>
            <a:r>
              <a:rPr lang="en-US" sz="7600" dirty="0"/>
              <a:t>performance and development presented in </a:t>
            </a:r>
            <a:r>
              <a:rPr lang="en-US" sz="7600" dirty="0" smtClean="0"/>
              <a:t>Section 1 of the handout “Examples of RHIS Accountability and Transparency.” Then </a:t>
            </a:r>
            <a:r>
              <a:rPr lang="en-US" sz="7600" dirty="0"/>
              <a:t>review, discuss, and possibly expand the lists shown in Sections 2 (A, B, and C), and 3 of the same handout:  </a:t>
            </a:r>
          </a:p>
          <a:p>
            <a:pPr lvl="1">
              <a:lnSpc>
                <a:spcPct val="120000"/>
              </a:lnSpc>
            </a:pPr>
            <a:r>
              <a:rPr lang="en-US" sz="7600" dirty="0"/>
              <a:t>Types of accountability </a:t>
            </a:r>
          </a:p>
          <a:p>
            <a:pPr lvl="1">
              <a:lnSpc>
                <a:spcPct val="120000"/>
              </a:lnSpc>
            </a:pPr>
            <a:r>
              <a:rPr lang="en-US" sz="7600" dirty="0"/>
              <a:t>Relevant system levels, where accountability is felt to exist </a:t>
            </a:r>
          </a:p>
          <a:p>
            <a:pPr lvl="1">
              <a:lnSpc>
                <a:spcPct val="120000"/>
              </a:lnSpc>
            </a:pPr>
            <a:r>
              <a:rPr lang="en-US" sz="7600" dirty="0"/>
              <a:t>Examples of methods/indicators for monitoring/assessing fulfillment of </a:t>
            </a:r>
            <a:r>
              <a:rPr lang="en-US" sz="7600" dirty="0" smtClean="0"/>
              <a:t>accountability</a:t>
            </a:r>
          </a:p>
          <a:p>
            <a:pPr lvl="1">
              <a:lnSpc>
                <a:spcPct val="120000"/>
              </a:lnSpc>
            </a:pPr>
            <a:r>
              <a:rPr lang="en-US" sz="7600" dirty="0" smtClean="0"/>
              <a:t>Examples of the use </a:t>
            </a:r>
            <a:r>
              <a:rPr lang="en-US" sz="7600" dirty="0"/>
              <a:t>of transparency to foster and benefit from adequate </a:t>
            </a:r>
            <a:r>
              <a:rPr lang="en-US" sz="7600" dirty="0" smtClean="0"/>
              <a:t>HIS/RHIS </a:t>
            </a:r>
            <a:r>
              <a:rPr lang="en-US" sz="7600" dirty="0"/>
              <a:t>performance and accountability                                                                                                                                                                                                                                                                                                                                                                                                                                                                                                                                                                                                                                                                                                                                                                                                                                                                                                                                                                                                                                                                                                                                                                                                                                                    </a:t>
            </a:r>
          </a:p>
          <a:p>
            <a:pPr marL="342900" indent="-342900">
              <a:lnSpc>
                <a:spcPct val="100000"/>
              </a:lnSpc>
              <a:spcBef>
                <a:spcPts val="600"/>
              </a:spcBef>
              <a:spcAft>
                <a:spcPts val="600"/>
              </a:spcAft>
              <a:buFont typeface="Arial" panose="020B0604020202020204" pitchFamily="34" charset="0"/>
              <a:buChar char="•"/>
            </a:pP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13</a:t>
            </a:fld>
            <a:endParaRPr lang="en-US"/>
          </a:p>
        </p:txBody>
      </p:sp>
    </p:spTree>
    <p:extLst>
      <p:ext uri="{BB962C8B-B14F-4D97-AF65-F5344CB8AC3E}">
        <p14:creationId xmlns:p14="http://schemas.microsoft.com/office/powerpoint/2010/main" val="1250110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8490"/>
            <a:ext cx="8686800" cy="1447800"/>
          </a:xfrm>
        </p:spPr>
        <p:txBody>
          <a:bodyPr>
            <a:noAutofit/>
          </a:bodyPr>
          <a:lstStyle/>
          <a:p>
            <a:r>
              <a:rPr lang="en-US" b="1" dirty="0" smtClean="0"/>
              <a:t/>
            </a:r>
            <a:br>
              <a:rPr lang="en-US" b="1" dirty="0" smtClean="0"/>
            </a:br>
            <a:r>
              <a:rPr lang="en-US" b="1" dirty="0" smtClean="0"/>
              <a:t>Exercise on HIS/RHIS Accountability (Continued)</a:t>
            </a:r>
            <a:endParaRPr lang="en-US" b="1" dirty="0"/>
          </a:p>
        </p:txBody>
      </p:sp>
      <p:sp>
        <p:nvSpPr>
          <p:cNvPr id="3" name="Content Placeholder 2"/>
          <p:cNvSpPr>
            <a:spLocks noGrp="1"/>
          </p:cNvSpPr>
          <p:nvPr>
            <p:ph idx="1"/>
          </p:nvPr>
        </p:nvSpPr>
        <p:spPr>
          <a:xfrm>
            <a:off x="685800" y="1524000"/>
            <a:ext cx="7391400" cy="5638800"/>
          </a:xfrm>
        </p:spPr>
        <p:txBody>
          <a:bodyPr>
            <a:normAutofit/>
          </a:bodyPr>
          <a:lstStyle/>
          <a:p>
            <a:pPr>
              <a:lnSpc>
                <a:spcPct val="120000"/>
              </a:lnSpc>
            </a:pPr>
            <a:r>
              <a:rPr lang="en-US" sz="2400" dirty="0" smtClean="0"/>
              <a:t>Next</a:t>
            </a:r>
            <a:r>
              <a:rPr lang="en-US" sz="2400" dirty="0"/>
              <a:t>, please work with your subgroup to select 2–4 examples of </a:t>
            </a:r>
            <a:r>
              <a:rPr lang="en-US" sz="2400" dirty="0" smtClean="0"/>
              <a:t>HIS/RHIS </a:t>
            </a:r>
            <a:r>
              <a:rPr lang="en-US" sz="2400" dirty="0"/>
              <a:t>performance and development for which the </a:t>
            </a:r>
            <a:r>
              <a:rPr lang="en-US" sz="2400" dirty="0" smtClean="0"/>
              <a:t>form in the handout “Exercise on Accountability and Transparency” could </a:t>
            </a:r>
            <a:r>
              <a:rPr lang="en-US" sz="2400" dirty="0"/>
              <a:t>be completed.  </a:t>
            </a:r>
          </a:p>
          <a:p>
            <a:r>
              <a:rPr lang="en-US" sz="8000" dirty="0"/>
              <a:t> </a:t>
            </a:r>
          </a:p>
          <a:p>
            <a:pPr marL="342900" indent="-342900">
              <a:lnSpc>
                <a:spcPct val="100000"/>
              </a:lnSpc>
              <a:spcBef>
                <a:spcPts val="600"/>
              </a:spcBef>
              <a:spcAft>
                <a:spcPts val="600"/>
              </a:spcAft>
              <a:buFont typeface="Arial" panose="020B0604020202020204" pitchFamily="34" charset="0"/>
              <a:buChar char="•"/>
            </a:pP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14</a:t>
            </a:fld>
            <a:endParaRPr lang="en-US"/>
          </a:p>
        </p:txBody>
      </p:sp>
    </p:spTree>
    <p:extLst>
      <p:ext uri="{BB962C8B-B14F-4D97-AF65-F5344CB8AC3E}">
        <p14:creationId xmlns:p14="http://schemas.microsoft.com/office/powerpoint/2010/main" val="3935401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686800" cy="1447800"/>
          </a:xfrm>
        </p:spPr>
        <p:txBody>
          <a:bodyPr>
            <a:noAutofit/>
          </a:bodyPr>
          <a:lstStyle/>
          <a:p>
            <a:r>
              <a:rPr lang="en-US" b="1" dirty="0" smtClean="0"/>
              <a:t/>
            </a:r>
            <a:br>
              <a:rPr lang="en-US" b="1" dirty="0" smtClean="0"/>
            </a:br>
            <a:r>
              <a:rPr lang="en-US" b="1" dirty="0" smtClean="0"/>
              <a:t>Fostering HIS/RHIS Partnership and Coordination</a:t>
            </a:r>
            <a:br>
              <a:rPr lang="en-US" b="1" dirty="0" smtClean="0"/>
            </a:br>
            <a:endParaRPr lang="en-US" b="1" dirty="0"/>
          </a:p>
        </p:txBody>
      </p:sp>
      <p:sp>
        <p:nvSpPr>
          <p:cNvPr id="3" name="Content Placeholder 2"/>
          <p:cNvSpPr>
            <a:spLocks noGrp="1"/>
          </p:cNvSpPr>
          <p:nvPr>
            <p:ph idx="1"/>
          </p:nvPr>
        </p:nvSpPr>
        <p:spPr>
          <a:xfrm>
            <a:off x="510651" y="1524000"/>
            <a:ext cx="8001000" cy="4297363"/>
          </a:xfrm>
        </p:spPr>
        <p:txBody>
          <a:bodyPr>
            <a:normAutofit lnSpcReduction="10000"/>
          </a:bodyPr>
          <a:lstStyle/>
          <a:p>
            <a:pPr marL="342900" indent="-342900">
              <a:lnSpc>
                <a:spcPct val="100000"/>
              </a:lnSpc>
              <a:spcBef>
                <a:spcPts val="600"/>
              </a:spcBef>
              <a:spcAft>
                <a:spcPts val="600"/>
              </a:spcAft>
              <a:buFont typeface="Arial" panose="020B0604020202020204" pitchFamily="34" charset="0"/>
              <a:buChar char="•"/>
            </a:pPr>
            <a:r>
              <a:rPr lang="en-US" sz="2400" b="1" dirty="0" smtClean="0"/>
              <a:t>Coordination</a:t>
            </a:r>
            <a:r>
              <a:rPr lang="en-US" sz="2400" dirty="0" smtClean="0"/>
              <a:t> and maintenance of collaborative </a:t>
            </a:r>
            <a:r>
              <a:rPr lang="en-US" sz="2400" b="1" dirty="0" smtClean="0"/>
              <a:t>partnerships </a:t>
            </a:r>
            <a:r>
              <a:rPr lang="en-US" sz="2400" dirty="0" smtClean="0"/>
              <a:t>are critical factors for </a:t>
            </a:r>
            <a:r>
              <a:rPr lang="en-US" sz="2400" dirty="0"/>
              <a:t>the development </a:t>
            </a:r>
            <a:r>
              <a:rPr lang="en-US" sz="2400" dirty="0" smtClean="0"/>
              <a:t>of health-information </a:t>
            </a:r>
            <a:r>
              <a:rPr lang="en-US" sz="2400" dirty="0"/>
              <a:t>systems, and for the effective operation and sustainability of important routine health information system/health information system </a:t>
            </a:r>
            <a:r>
              <a:rPr lang="en-US" sz="2400" dirty="0" smtClean="0"/>
              <a:t>(HIS/RHIS</a:t>
            </a:r>
            <a:r>
              <a:rPr lang="en-US" sz="2400" dirty="0"/>
              <a:t>) functions. </a:t>
            </a:r>
            <a:endParaRPr lang="en-US" sz="2400" dirty="0" smtClean="0"/>
          </a:p>
          <a:p>
            <a:pPr marL="342900" indent="-342900">
              <a:lnSpc>
                <a:spcPct val="100000"/>
              </a:lnSpc>
              <a:spcBef>
                <a:spcPts val="600"/>
              </a:spcBef>
              <a:spcAft>
                <a:spcPts val="600"/>
              </a:spcAft>
              <a:buFont typeface="Arial" panose="020B0604020202020204" pitchFamily="34" charset="0"/>
              <a:buChar char="•"/>
            </a:pPr>
            <a:r>
              <a:rPr lang="en-US" sz="2400" dirty="0" smtClean="0"/>
              <a:t>Examples of approaches </a:t>
            </a:r>
            <a:r>
              <a:rPr lang="en-US" sz="2400" dirty="0"/>
              <a:t>to </a:t>
            </a:r>
            <a:r>
              <a:rPr lang="en-US" sz="2400" dirty="0" smtClean="0"/>
              <a:t>HIS/RHIS </a:t>
            </a:r>
            <a:r>
              <a:rPr lang="en-US" sz="2400" dirty="0"/>
              <a:t>coordination and </a:t>
            </a:r>
            <a:r>
              <a:rPr lang="en-US" sz="2400" dirty="0" smtClean="0"/>
              <a:t>collaboration</a:t>
            </a:r>
          </a:p>
          <a:p>
            <a:pPr marL="342900" indent="-342900">
              <a:lnSpc>
                <a:spcPct val="100000"/>
              </a:lnSpc>
              <a:spcBef>
                <a:spcPts val="600"/>
              </a:spcBef>
              <a:spcAft>
                <a:spcPts val="600"/>
              </a:spcAft>
              <a:buFont typeface="Arial" panose="020B0604020202020204" pitchFamily="34" charset="0"/>
              <a:buChar char="•"/>
            </a:pPr>
            <a:r>
              <a:rPr lang="en-US" sz="2400" b="1" dirty="0" smtClean="0"/>
              <a:t>Leadership</a:t>
            </a:r>
            <a:r>
              <a:rPr lang="en-US" sz="2400" dirty="0" smtClean="0"/>
              <a:t> is another critical factor: no functional sustainable HIS/RHIS without a </a:t>
            </a:r>
            <a:r>
              <a:rPr lang="en-US" sz="2400" b="1" dirty="0" smtClean="0"/>
              <a:t>CHAMPION </a:t>
            </a:r>
          </a:p>
          <a:p>
            <a:pPr>
              <a:lnSpc>
                <a:spcPct val="100000"/>
              </a:lnSpc>
              <a:spcBef>
                <a:spcPts val="600"/>
              </a:spcBef>
              <a:spcAft>
                <a:spcPts val="600"/>
              </a:spcAft>
            </a:pP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15</a:t>
            </a:fld>
            <a:endParaRPr lang="en-US"/>
          </a:p>
        </p:txBody>
      </p:sp>
    </p:spTree>
    <p:extLst>
      <p:ext uri="{BB962C8B-B14F-4D97-AF65-F5344CB8AC3E}">
        <p14:creationId xmlns:p14="http://schemas.microsoft.com/office/powerpoint/2010/main" val="20975422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b="1" dirty="0" smtClean="0"/>
              <a:t/>
            </a:r>
            <a:br>
              <a:rPr lang="en-US" b="1" dirty="0" smtClean="0"/>
            </a:br>
            <a:r>
              <a:rPr lang="en-US" b="1" dirty="0" smtClean="0"/>
              <a:t>Exercise on Partnership and Coordination</a:t>
            </a:r>
            <a:br>
              <a:rPr lang="en-US" b="1" dirty="0" smtClean="0"/>
            </a:br>
            <a:endParaRPr lang="en-US" b="1" dirty="0"/>
          </a:p>
        </p:txBody>
      </p:sp>
      <p:sp>
        <p:nvSpPr>
          <p:cNvPr id="3" name="Content Placeholder 2"/>
          <p:cNvSpPr>
            <a:spLocks noGrp="1"/>
          </p:cNvSpPr>
          <p:nvPr>
            <p:ph idx="1"/>
          </p:nvPr>
        </p:nvSpPr>
        <p:spPr>
          <a:xfrm>
            <a:off x="457200" y="1600200"/>
            <a:ext cx="8534400" cy="4297363"/>
          </a:xfrm>
        </p:spPr>
        <p:txBody>
          <a:bodyPr>
            <a:normAutofit/>
          </a:bodyPr>
          <a:lstStyle/>
          <a:p>
            <a:pPr marL="342900" indent="-342900">
              <a:lnSpc>
                <a:spcPct val="100000"/>
              </a:lnSpc>
              <a:spcBef>
                <a:spcPts val="600"/>
              </a:spcBef>
              <a:spcAft>
                <a:spcPts val="600"/>
              </a:spcAft>
              <a:buFont typeface="Arial" panose="020B0604020202020204" pitchFamily="34" charset="0"/>
              <a:buChar char="•"/>
            </a:pPr>
            <a:r>
              <a:rPr lang="en-US" sz="2400" dirty="0" smtClean="0"/>
              <a:t>Participants work in small groups for 30 minutes.</a:t>
            </a:r>
          </a:p>
          <a:p>
            <a:pPr marL="342900" indent="-342900">
              <a:lnSpc>
                <a:spcPct val="100000"/>
              </a:lnSpc>
              <a:spcBef>
                <a:spcPts val="600"/>
              </a:spcBef>
              <a:spcAft>
                <a:spcPts val="600"/>
              </a:spcAft>
              <a:buFont typeface="Arial" panose="020B0604020202020204" pitchFamily="34" charset="0"/>
              <a:buChar char="•"/>
            </a:pPr>
            <a:r>
              <a:rPr lang="en-US" sz="2400" dirty="0" smtClean="0"/>
              <a:t>Identify HIS/RHIS performance subjects that need partnership and collaboration in Section 1 of  the handout “Examples of Accountability and Transparency,” based on your experience.</a:t>
            </a:r>
          </a:p>
          <a:p>
            <a:pPr marL="342900" indent="-342900">
              <a:lnSpc>
                <a:spcPct val="100000"/>
              </a:lnSpc>
              <a:spcBef>
                <a:spcPts val="600"/>
              </a:spcBef>
              <a:spcAft>
                <a:spcPts val="600"/>
              </a:spcAft>
              <a:buFont typeface="Arial" panose="020B0604020202020204" pitchFamily="34" charset="0"/>
              <a:buChar char="•"/>
            </a:pPr>
            <a:r>
              <a:rPr lang="en-US" sz="2400" dirty="0" smtClean="0"/>
              <a:t>Present examples in plenary discussion.</a:t>
            </a:r>
          </a:p>
          <a:p>
            <a:pPr marL="342900" indent="-342900">
              <a:lnSpc>
                <a:spcPct val="100000"/>
              </a:lnSpc>
              <a:spcBef>
                <a:spcPts val="600"/>
              </a:spcBef>
              <a:spcAft>
                <a:spcPts val="600"/>
              </a:spcAft>
              <a:buFont typeface="Arial" panose="020B0604020202020204" pitchFamily="34" charset="0"/>
              <a:buChar char="•"/>
            </a:pPr>
            <a:endParaRPr lang="en-US" sz="2400" dirty="0" smtClean="0"/>
          </a:p>
        </p:txBody>
      </p:sp>
      <p:sp>
        <p:nvSpPr>
          <p:cNvPr id="4" name="Slide Number Placeholder 3"/>
          <p:cNvSpPr>
            <a:spLocks noGrp="1"/>
          </p:cNvSpPr>
          <p:nvPr>
            <p:ph type="sldNum" sz="quarter" idx="12"/>
          </p:nvPr>
        </p:nvSpPr>
        <p:spPr/>
        <p:txBody>
          <a:bodyPr/>
          <a:lstStyle/>
          <a:p>
            <a:fld id="{E346DA60-26DC-46A0-921A-016218715EC9}" type="slidenum">
              <a:rPr lang="en-US" smtClean="0"/>
              <a:t>16</a:t>
            </a:fld>
            <a:endParaRPr lang="en-US"/>
          </a:p>
        </p:txBody>
      </p:sp>
    </p:spTree>
    <p:extLst>
      <p:ext uri="{BB962C8B-B14F-4D97-AF65-F5344CB8AC3E}">
        <p14:creationId xmlns:p14="http://schemas.microsoft.com/office/powerpoint/2010/main" val="540681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7886700" cy="1325563"/>
          </a:xfrm>
        </p:spPr>
        <p:txBody>
          <a:bodyPr>
            <a:normAutofit/>
          </a:bodyPr>
          <a:lstStyle/>
          <a:p>
            <a:r>
              <a:rPr lang="en-US" b="1" dirty="0" smtClean="0"/>
              <a:t>HIS/RHIS Organization Principles and Structural Considerations</a:t>
            </a:r>
            <a:endParaRPr lang="en-US" b="1" dirty="0"/>
          </a:p>
        </p:txBody>
      </p:sp>
      <p:sp>
        <p:nvSpPr>
          <p:cNvPr id="3" name="Content Placeholder 2"/>
          <p:cNvSpPr>
            <a:spLocks noGrp="1"/>
          </p:cNvSpPr>
          <p:nvPr>
            <p:ph idx="1"/>
          </p:nvPr>
        </p:nvSpPr>
        <p:spPr>
          <a:xfrm>
            <a:off x="609600" y="1524000"/>
            <a:ext cx="7391400" cy="4351338"/>
          </a:xfrm>
        </p:spPr>
        <p:txBody>
          <a:bodyPr>
            <a:normAutofit/>
          </a:bodyPr>
          <a:lstStyle/>
          <a:p>
            <a:pPr marL="457200" lvl="0" indent="-457200">
              <a:lnSpc>
                <a:spcPct val="100000"/>
              </a:lnSpc>
              <a:spcBef>
                <a:spcPts val="600"/>
              </a:spcBef>
              <a:spcAft>
                <a:spcPts val="600"/>
              </a:spcAft>
              <a:buFont typeface="Arial" panose="020B0604020202020204" pitchFamily="34" charset="0"/>
              <a:buChar char="•"/>
            </a:pPr>
            <a:r>
              <a:rPr lang="en-US" sz="2400" dirty="0" smtClean="0">
                <a:solidFill>
                  <a:prstClr val="black"/>
                </a:solidFill>
              </a:rPr>
              <a:t>How are </a:t>
            </a:r>
            <a:r>
              <a:rPr lang="en-US" sz="2400" dirty="0">
                <a:solidFill>
                  <a:prstClr val="black"/>
                </a:solidFill>
              </a:rPr>
              <a:t>c</a:t>
            </a:r>
            <a:r>
              <a:rPr lang="en-US" sz="2400" dirty="0" smtClean="0">
                <a:solidFill>
                  <a:prstClr val="black"/>
                </a:solidFill>
              </a:rPr>
              <a:t>ommon national HIS subsystems and functions  structurally organized and linked? </a:t>
            </a:r>
          </a:p>
          <a:p>
            <a:pPr marL="457200" indent="-457200">
              <a:lnSpc>
                <a:spcPct val="100000"/>
              </a:lnSpc>
              <a:spcBef>
                <a:spcPts val="600"/>
              </a:spcBef>
              <a:spcAft>
                <a:spcPts val="600"/>
              </a:spcAft>
              <a:buFont typeface="Arial" panose="020B0604020202020204" pitchFamily="34" charset="0"/>
              <a:buChar char="•"/>
            </a:pPr>
            <a:r>
              <a:rPr lang="en-US" sz="2400" dirty="0" smtClean="0"/>
              <a:t>What are common HIS organizational principles and  practices  to consider, and what are pitfalls to avoid?</a:t>
            </a:r>
            <a:endParaRPr lang="en-US" sz="2400" dirty="0"/>
          </a:p>
        </p:txBody>
      </p:sp>
      <p:sp>
        <p:nvSpPr>
          <p:cNvPr id="4" name="Slide Number Placeholder 3"/>
          <p:cNvSpPr>
            <a:spLocks noGrp="1"/>
          </p:cNvSpPr>
          <p:nvPr>
            <p:ph type="sldNum" sz="quarter" idx="12"/>
          </p:nvPr>
        </p:nvSpPr>
        <p:spPr/>
        <p:txBody>
          <a:bodyPr/>
          <a:lstStyle/>
          <a:p>
            <a:fld id="{E346DA60-26DC-46A0-921A-016218715EC9}" type="slidenum">
              <a:rPr lang="en-US" smtClean="0"/>
              <a:t>17</a:t>
            </a:fld>
            <a:endParaRPr lang="en-US"/>
          </a:p>
        </p:txBody>
      </p:sp>
    </p:spTree>
    <p:extLst>
      <p:ext uri="{BB962C8B-B14F-4D97-AF65-F5344CB8AC3E}">
        <p14:creationId xmlns:p14="http://schemas.microsoft.com/office/powerpoint/2010/main" val="93173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0"/>
            <a:ext cx="9144000" cy="116840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a:solidFill>
                <a:srgbClr val="FFFFFF"/>
              </a:solidFill>
              <a:latin typeface="Calibri" charset="0"/>
            </a:endParaRPr>
          </a:p>
        </p:txBody>
      </p:sp>
      <p:sp>
        <p:nvSpPr>
          <p:cNvPr id="3" name="Rectangle 2"/>
          <p:cNvSpPr/>
          <p:nvPr/>
        </p:nvSpPr>
        <p:spPr>
          <a:xfrm>
            <a:off x="-12990" y="1165225"/>
            <a:ext cx="9156989" cy="3476625"/>
          </a:xfrm>
          <a:prstGeom prst="rect">
            <a:avLst/>
          </a:prstGeom>
          <a:solidFill>
            <a:srgbClr val="264D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a:solidFill>
                <a:srgbClr val="FFFFFF"/>
              </a:solidFill>
              <a:latin typeface="Calibri" charset="0"/>
            </a:endParaRPr>
          </a:p>
        </p:txBody>
      </p:sp>
      <p:sp>
        <p:nvSpPr>
          <p:cNvPr id="17412" name="TextBox 7"/>
          <p:cNvSpPr txBox="1">
            <a:spLocks noChangeArrowheads="1"/>
          </p:cNvSpPr>
          <p:nvPr/>
        </p:nvSpPr>
        <p:spPr bwMode="auto">
          <a:xfrm>
            <a:off x="-1628775" y="249238"/>
            <a:ext cx="10587038"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eaLnBrk="0" fontAlgn="base" hangingPunct="0">
              <a:spcBef>
                <a:spcPct val="0"/>
              </a:spcBef>
              <a:spcAft>
                <a:spcPct val="0"/>
              </a:spcAft>
            </a:pPr>
            <a:r>
              <a:rPr lang="en-US" altLang="en-US" sz="2200" b="1">
                <a:solidFill>
                  <a:srgbClr val="FFFFFF"/>
                </a:solidFill>
                <a:latin typeface="Century Gothic" charset="0"/>
                <a:ea typeface="Century Gothic" charset="0"/>
                <a:cs typeface="Century Gothic" charset="0"/>
              </a:rPr>
              <a:t>ROUTINE HEALTH INFORMATION SYSTEMS</a:t>
            </a:r>
            <a:endParaRPr lang="en-US" altLang="en-US" sz="2200">
              <a:solidFill>
                <a:srgbClr val="FFFFFF"/>
              </a:solidFill>
            </a:endParaRPr>
          </a:p>
          <a:p>
            <a:pPr algn="r" eaLnBrk="0" fontAlgn="base" hangingPunct="0">
              <a:spcBef>
                <a:spcPct val="0"/>
              </a:spcBef>
              <a:spcAft>
                <a:spcPct val="0"/>
              </a:spcAft>
            </a:pPr>
            <a:r>
              <a:rPr lang="en-US" altLang="en-US" sz="1900">
                <a:solidFill>
                  <a:srgbClr val="FFFFFF"/>
                </a:solidFill>
                <a:latin typeface="Century Gothic" charset="0"/>
                <a:ea typeface="Century Gothic" charset="0"/>
                <a:cs typeface="Century Gothic" charset="0"/>
              </a:rPr>
              <a:t>A Curriculum on Basic Concepts and Practice </a:t>
            </a:r>
          </a:p>
        </p:txBody>
      </p:sp>
      <p:sp>
        <p:nvSpPr>
          <p:cNvPr id="9" name="TextBox 8"/>
          <p:cNvSpPr txBox="1"/>
          <p:nvPr/>
        </p:nvSpPr>
        <p:spPr>
          <a:xfrm>
            <a:off x="769938" y="2832100"/>
            <a:ext cx="6788150" cy="1438275"/>
          </a:xfrm>
          <a:prstGeom prst="rect">
            <a:avLst/>
          </a:prstGeom>
          <a:noFill/>
        </p:spPr>
        <p:txBody>
          <a:bodyPr>
            <a:spAutoFit/>
          </a:bodyPr>
          <a:lstStyle/>
          <a:p>
            <a:pPr eaLnBrk="0" fontAlgn="base" hangingPunct="0">
              <a:spcBef>
                <a:spcPct val="0"/>
              </a:spcBef>
              <a:spcAft>
                <a:spcPct val="0"/>
              </a:spcAft>
              <a:defRPr/>
            </a:pPr>
            <a:r>
              <a:rPr lang="en-US" sz="1250" dirty="0">
                <a:solidFill>
                  <a:srgbClr val="FFFFFF"/>
                </a:solidFill>
                <a:latin typeface="Century Gothic" charset="0"/>
                <a:ea typeface="Century Gothic" charset="0"/>
                <a:cs typeface="Century Gothic" charset="0"/>
              </a:rPr>
              <a:t>This presentation was produced with the support of the United States Agency for International Development (USAID) under the terms of MEASURE Evaluation cooperative agreement AID-OAA-L-14-00004. MEASURE Evaluation is implemented by the Carolina Population Center, University of North Carolina at Chapel Hill in partnership with ICF International; John Snow, Inc.; Management Sciences for Health; Palladium; and Tulane University. The views expressed in this presentation do not necessarily reflect the views of USAID or the United States government.</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334"/>
          <a:stretch/>
        </p:blipFill>
        <p:spPr bwMode="auto">
          <a:xfrm>
            <a:off x="-12989" y="4573087"/>
            <a:ext cx="9156990" cy="2278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p:nvCxnSpPr>
        <p:spPr>
          <a:xfrm>
            <a:off x="469900" y="1646665"/>
            <a:ext cx="0" cy="26205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74A5C7BB-E951-D545-860F-C0863877D5DA}" type="slidenum">
              <a:rPr lang="en-US" altLang="en-US" smtClean="0"/>
              <a:pPr/>
              <a:t>18</a:t>
            </a:fld>
            <a:endParaRPr lang="en-US" altLang="en-US" sz="1200"/>
          </a:p>
        </p:txBody>
      </p:sp>
    </p:spTree>
    <p:extLst>
      <p:ext uri="{BB962C8B-B14F-4D97-AF65-F5344CB8AC3E}">
        <p14:creationId xmlns:p14="http://schemas.microsoft.com/office/powerpoint/2010/main" val="3373657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9067800" cy="944562"/>
          </a:xfrm>
        </p:spPr>
        <p:txBody>
          <a:bodyPr>
            <a:normAutofit/>
          </a:bodyPr>
          <a:lstStyle/>
          <a:p>
            <a:r>
              <a:rPr lang="en-US" b="1" dirty="0" smtClean="0"/>
              <a:t>Session</a:t>
            </a:r>
            <a:r>
              <a:rPr lang="en-US" b="1" i="1" dirty="0" smtClean="0"/>
              <a:t> </a:t>
            </a:r>
            <a:r>
              <a:rPr lang="en-US" dirty="0" smtClean="0"/>
              <a:t>1: Learning </a:t>
            </a:r>
            <a:r>
              <a:rPr lang="en-US" b="1" dirty="0" smtClean="0"/>
              <a:t>Objectives and Topics Covered</a:t>
            </a:r>
            <a:endParaRPr lang="en-US" b="1" dirty="0"/>
          </a:p>
        </p:txBody>
      </p:sp>
      <p:sp>
        <p:nvSpPr>
          <p:cNvPr id="3" name="Content Placeholder 2"/>
          <p:cNvSpPr>
            <a:spLocks noGrp="1"/>
          </p:cNvSpPr>
          <p:nvPr>
            <p:ph idx="1"/>
          </p:nvPr>
        </p:nvSpPr>
        <p:spPr>
          <a:xfrm>
            <a:off x="533400" y="1447800"/>
            <a:ext cx="8229600" cy="5257800"/>
          </a:xfrm>
        </p:spPr>
        <p:txBody>
          <a:bodyPr>
            <a:normAutofit lnSpcReduction="10000"/>
          </a:bodyPr>
          <a:lstStyle/>
          <a:p>
            <a:pPr marL="0" indent="0">
              <a:lnSpc>
                <a:spcPct val="100000"/>
              </a:lnSpc>
              <a:spcBef>
                <a:spcPts val="600"/>
              </a:spcBef>
              <a:spcAft>
                <a:spcPts val="600"/>
              </a:spcAft>
              <a:buNone/>
            </a:pPr>
            <a:r>
              <a:rPr lang="en-US" sz="2400" b="1" dirty="0" smtClean="0"/>
              <a:t>Learning Objectives:</a:t>
            </a:r>
          </a:p>
          <a:p>
            <a:pPr marL="457200" lvl="0" indent="-457200">
              <a:lnSpc>
                <a:spcPct val="100000"/>
              </a:lnSpc>
              <a:spcBef>
                <a:spcPts val="600"/>
              </a:spcBef>
              <a:spcAft>
                <a:spcPts val="600"/>
              </a:spcAft>
              <a:buFont typeface="Arial" panose="020B0604020202020204" pitchFamily="34" charset="0"/>
              <a:buChar char="•"/>
            </a:pPr>
            <a:r>
              <a:rPr lang="en-US" sz="2400" dirty="0"/>
              <a:t>Understand the overall concept of governance and governance functions</a:t>
            </a:r>
          </a:p>
          <a:p>
            <a:pPr marL="457200" lvl="0" indent="-457200">
              <a:lnSpc>
                <a:spcPct val="100000"/>
              </a:lnSpc>
              <a:spcBef>
                <a:spcPts val="600"/>
              </a:spcBef>
              <a:spcAft>
                <a:spcPts val="600"/>
              </a:spcAft>
              <a:buFont typeface="Arial" panose="020B0604020202020204" pitchFamily="34" charset="0"/>
              <a:buChar char="•"/>
            </a:pPr>
            <a:r>
              <a:rPr lang="en-US" sz="2400" dirty="0"/>
              <a:t>Relate governance concepts to </a:t>
            </a:r>
            <a:r>
              <a:rPr lang="en-US" sz="2400" dirty="0" smtClean="0"/>
              <a:t>HIS and RHIS </a:t>
            </a:r>
            <a:r>
              <a:rPr lang="en-US" sz="2400" dirty="0"/>
              <a:t>governance</a:t>
            </a:r>
          </a:p>
          <a:p>
            <a:pPr marL="0" indent="0">
              <a:lnSpc>
                <a:spcPct val="100000"/>
              </a:lnSpc>
              <a:spcBef>
                <a:spcPts val="600"/>
              </a:spcBef>
              <a:spcAft>
                <a:spcPts val="600"/>
              </a:spcAft>
              <a:buNone/>
            </a:pPr>
            <a:endParaRPr lang="en-US" sz="2400" b="1" dirty="0" smtClean="0"/>
          </a:p>
          <a:p>
            <a:pPr marL="0" indent="0">
              <a:lnSpc>
                <a:spcPct val="100000"/>
              </a:lnSpc>
              <a:spcBef>
                <a:spcPts val="600"/>
              </a:spcBef>
              <a:spcAft>
                <a:spcPts val="600"/>
              </a:spcAft>
              <a:buNone/>
            </a:pPr>
            <a:r>
              <a:rPr lang="en-US" sz="2400" b="1" dirty="0" smtClean="0"/>
              <a:t>Topics:</a:t>
            </a:r>
            <a:endParaRPr lang="en-US" sz="2400" b="1" dirty="0"/>
          </a:p>
          <a:p>
            <a:pPr marL="457200" indent="-457200">
              <a:lnSpc>
                <a:spcPct val="100000"/>
              </a:lnSpc>
              <a:spcBef>
                <a:spcPts val="600"/>
              </a:spcBef>
              <a:spcAft>
                <a:spcPts val="600"/>
              </a:spcAft>
              <a:buFont typeface="Arial" panose="020B0604020202020204" pitchFamily="34" charset="0"/>
              <a:buChar char="•"/>
            </a:pPr>
            <a:r>
              <a:rPr lang="en-US" sz="2400" dirty="0" smtClean="0"/>
              <a:t>Definition and examples of governance</a:t>
            </a:r>
          </a:p>
          <a:p>
            <a:pPr marL="457200" indent="-457200">
              <a:lnSpc>
                <a:spcPct val="100000"/>
              </a:lnSpc>
              <a:spcBef>
                <a:spcPts val="600"/>
              </a:spcBef>
              <a:spcAft>
                <a:spcPts val="600"/>
              </a:spcAft>
              <a:buFont typeface="Arial" panose="020B0604020202020204" pitchFamily="34" charset="0"/>
              <a:buChar char="•"/>
            </a:pPr>
            <a:r>
              <a:rPr lang="en-US" sz="2400" dirty="0" smtClean="0"/>
              <a:t>Governance functions</a:t>
            </a:r>
          </a:p>
          <a:p>
            <a:pPr marL="457200" indent="-457200">
              <a:lnSpc>
                <a:spcPct val="100000"/>
              </a:lnSpc>
              <a:spcBef>
                <a:spcPts val="600"/>
              </a:spcBef>
              <a:spcAft>
                <a:spcPts val="600"/>
              </a:spcAft>
              <a:buFont typeface="Arial" panose="020B0604020202020204" pitchFamily="34" charset="0"/>
              <a:buChar char="•"/>
            </a:pPr>
            <a:r>
              <a:rPr lang="en-US" sz="2400" dirty="0" smtClean="0"/>
              <a:t>Tools of governance</a:t>
            </a:r>
          </a:p>
          <a:p>
            <a:pPr marL="457200" indent="-457200">
              <a:lnSpc>
                <a:spcPct val="100000"/>
              </a:lnSpc>
              <a:spcBef>
                <a:spcPts val="600"/>
              </a:spcBef>
              <a:spcAft>
                <a:spcPts val="600"/>
              </a:spcAft>
              <a:buFont typeface="Arial" panose="020B0604020202020204" pitchFamily="34" charset="0"/>
              <a:buChar char="•"/>
            </a:pPr>
            <a:r>
              <a:rPr lang="en-US" sz="2400" dirty="0" smtClean="0"/>
              <a:t>Governance indicators</a:t>
            </a:r>
          </a:p>
        </p:txBody>
      </p:sp>
      <p:sp>
        <p:nvSpPr>
          <p:cNvPr id="4" name="Slide Number Placeholder 3"/>
          <p:cNvSpPr>
            <a:spLocks noGrp="1"/>
          </p:cNvSpPr>
          <p:nvPr>
            <p:ph type="sldNum" sz="quarter" idx="12"/>
          </p:nvPr>
        </p:nvSpPr>
        <p:spPr/>
        <p:txBody>
          <a:bodyPr/>
          <a:lstStyle/>
          <a:p>
            <a:fld id="{E346DA60-26DC-46A0-921A-016218715EC9}" type="slidenum">
              <a:rPr lang="en-US" smtClean="0"/>
              <a:t>2</a:t>
            </a:fld>
            <a:endParaRPr lang="en-US"/>
          </a:p>
        </p:txBody>
      </p:sp>
    </p:spTree>
    <p:extLst>
      <p:ext uri="{BB962C8B-B14F-4D97-AF65-F5344CB8AC3E}">
        <p14:creationId xmlns:p14="http://schemas.microsoft.com/office/powerpoint/2010/main" val="2135688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1325562"/>
          </a:xfrm>
        </p:spPr>
        <p:txBody>
          <a:bodyPr>
            <a:normAutofit/>
          </a:bodyPr>
          <a:lstStyle/>
          <a:p>
            <a:r>
              <a:rPr lang="en-US" b="1" dirty="0" smtClean="0"/>
              <a:t/>
            </a:r>
            <a:br>
              <a:rPr lang="en-US" b="1" dirty="0" smtClean="0"/>
            </a:br>
            <a:r>
              <a:rPr lang="en-US" b="1" dirty="0" smtClean="0"/>
              <a:t>Overview of Health Services System and Links with Country’s Governance System</a:t>
            </a:r>
            <a:endParaRPr lang="en-US" b="1" dirty="0"/>
          </a:p>
        </p:txBody>
      </p:sp>
      <p:sp>
        <p:nvSpPr>
          <p:cNvPr id="3" name="Content Placeholder 2"/>
          <p:cNvSpPr>
            <a:spLocks noGrp="1"/>
          </p:cNvSpPr>
          <p:nvPr>
            <p:ph idx="1"/>
          </p:nvPr>
        </p:nvSpPr>
        <p:spPr>
          <a:xfrm>
            <a:off x="609600" y="1524000"/>
            <a:ext cx="7924800" cy="4953000"/>
          </a:xfrm>
        </p:spPr>
        <p:txBody>
          <a:bodyPr>
            <a:noAutofit/>
          </a:bodyPr>
          <a:lstStyle/>
          <a:p>
            <a:pPr marL="342900" indent="-342900">
              <a:lnSpc>
                <a:spcPct val="100000"/>
              </a:lnSpc>
              <a:spcBef>
                <a:spcPts val="600"/>
              </a:spcBef>
              <a:buFont typeface="Arial" panose="020B0604020202020204" pitchFamily="34" charset="0"/>
              <a:buChar char="•"/>
            </a:pPr>
            <a:r>
              <a:rPr lang="en-US" sz="2400" dirty="0" smtClean="0"/>
              <a:t>Health services system structure and the close link with the RHIS</a:t>
            </a:r>
            <a:endParaRPr lang="en-US" sz="2400" dirty="0"/>
          </a:p>
          <a:p>
            <a:pPr marL="342900" indent="-342900">
              <a:lnSpc>
                <a:spcPct val="100000"/>
              </a:lnSpc>
              <a:spcBef>
                <a:spcPts val="600"/>
              </a:spcBef>
              <a:buFont typeface="Arial" panose="020B0604020202020204" pitchFamily="34" charset="0"/>
              <a:buChar char="•"/>
            </a:pPr>
            <a:r>
              <a:rPr lang="en-US" sz="2400" dirty="0" smtClean="0"/>
              <a:t>Centralized versus decentralized health system</a:t>
            </a:r>
            <a:endParaRPr lang="en-US" sz="2000" dirty="0"/>
          </a:p>
          <a:p>
            <a:pPr>
              <a:lnSpc>
                <a:spcPct val="100000"/>
              </a:lnSpc>
              <a:spcBef>
                <a:spcPts val="600"/>
              </a:spcBef>
            </a:pPr>
            <a:endParaRPr lang="en-US" sz="2000" dirty="0" smtClean="0"/>
          </a:p>
          <a:p>
            <a:pPr>
              <a:lnSpc>
                <a:spcPct val="100000"/>
              </a:lnSpc>
              <a:spcBef>
                <a:spcPts val="600"/>
              </a:spcBef>
            </a:pPr>
            <a:endParaRPr lang="en-US" sz="2000" dirty="0"/>
          </a:p>
        </p:txBody>
      </p:sp>
      <p:sp>
        <p:nvSpPr>
          <p:cNvPr id="4" name="Slide Number Placeholder 3"/>
          <p:cNvSpPr>
            <a:spLocks noGrp="1"/>
          </p:cNvSpPr>
          <p:nvPr>
            <p:ph type="sldNum" sz="quarter" idx="12"/>
          </p:nvPr>
        </p:nvSpPr>
        <p:spPr/>
        <p:txBody>
          <a:bodyPr/>
          <a:lstStyle/>
          <a:p>
            <a:fld id="{E346DA60-26DC-46A0-921A-016218715EC9}" type="slidenum">
              <a:rPr lang="en-US" smtClean="0"/>
              <a:t>3</a:t>
            </a:fld>
            <a:endParaRPr lang="en-US"/>
          </a:p>
        </p:txBody>
      </p:sp>
    </p:spTree>
    <p:extLst>
      <p:ext uri="{BB962C8B-B14F-4D97-AF65-F5344CB8AC3E}">
        <p14:creationId xmlns:p14="http://schemas.microsoft.com/office/powerpoint/2010/main" val="2753305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81756" y="-14748"/>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eaLnBrk="1" hangingPunct="1">
              <a:spcBef>
                <a:spcPct val="0"/>
              </a:spcBef>
              <a:spcAft>
                <a:spcPct val="0"/>
              </a:spcAft>
              <a:buClrTx/>
              <a:buFontTx/>
              <a:buNone/>
            </a:pPr>
            <a:r>
              <a:rPr lang="en-US" altLang="en-US" sz="2400" b="1" dirty="0">
                <a:solidFill>
                  <a:schemeClr val="accent5">
                    <a:lumMod val="50000"/>
                  </a:schemeClr>
                </a:solidFill>
                <a:effectLst/>
                <a:latin typeface="+mj-lt"/>
              </a:rPr>
              <a:t>Close </a:t>
            </a:r>
            <a:r>
              <a:rPr lang="en-US" altLang="en-US" sz="2400" b="1" dirty="0" smtClean="0">
                <a:solidFill>
                  <a:schemeClr val="accent5">
                    <a:lumMod val="50000"/>
                  </a:schemeClr>
                </a:solidFill>
                <a:effectLst/>
                <a:latin typeface="+mj-lt"/>
              </a:rPr>
              <a:t>Link </a:t>
            </a:r>
            <a:r>
              <a:rPr lang="en-US" altLang="en-US" sz="2400" b="1" dirty="0">
                <a:solidFill>
                  <a:schemeClr val="accent5">
                    <a:lumMod val="50000"/>
                  </a:schemeClr>
                </a:solidFill>
                <a:effectLst/>
                <a:latin typeface="+mj-lt"/>
              </a:rPr>
              <a:t>between </a:t>
            </a:r>
            <a:r>
              <a:rPr lang="en-US" altLang="en-US" sz="2400" b="1" dirty="0" smtClean="0">
                <a:solidFill>
                  <a:schemeClr val="accent5">
                    <a:lumMod val="50000"/>
                  </a:schemeClr>
                </a:solidFill>
                <a:effectLst/>
                <a:latin typeface="+mj-lt"/>
              </a:rPr>
              <a:t>Health Services System </a:t>
            </a:r>
            <a:r>
              <a:rPr lang="en-US" altLang="en-US" sz="2400" b="1" dirty="0">
                <a:solidFill>
                  <a:schemeClr val="accent5">
                    <a:lumMod val="50000"/>
                  </a:schemeClr>
                </a:solidFill>
                <a:effectLst/>
                <a:latin typeface="+mj-lt"/>
              </a:rPr>
              <a:t>and RHIS</a:t>
            </a:r>
          </a:p>
        </p:txBody>
      </p:sp>
      <p:sp>
        <p:nvSpPr>
          <p:cNvPr id="25603" name="Rectangle 3"/>
          <p:cNvSpPr>
            <a:spLocks noChangeArrowheads="1"/>
          </p:cNvSpPr>
          <p:nvPr/>
        </p:nvSpPr>
        <p:spPr bwMode="auto">
          <a:xfrm>
            <a:off x="1447800" y="944563"/>
            <a:ext cx="7467600" cy="641350"/>
          </a:xfrm>
          <a:prstGeom prst="rect">
            <a:avLst/>
          </a:prstGeom>
          <a:noFill/>
          <a:ln w="0">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sp>
        <p:nvSpPr>
          <p:cNvPr id="22532" name="Text Box 4"/>
          <p:cNvSpPr txBox="1">
            <a:spLocks noChangeArrowheads="1"/>
          </p:cNvSpPr>
          <p:nvPr/>
        </p:nvSpPr>
        <p:spPr bwMode="auto">
          <a:xfrm>
            <a:off x="4941888" y="877888"/>
            <a:ext cx="2495550" cy="45720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wrap="none"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2400">
                <a:effectLst/>
                <a:latin typeface="CG Omega" pitchFamily="34" charset="0"/>
              </a:rPr>
              <a:t>Community Level</a:t>
            </a:r>
          </a:p>
        </p:txBody>
      </p:sp>
      <p:sp>
        <p:nvSpPr>
          <p:cNvPr id="25605" name="Rectangle 5"/>
          <p:cNvSpPr>
            <a:spLocks noChangeArrowheads="1"/>
          </p:cNvSpPr>
          <p:nvPr/>
        </p:nvSpPr>
        <p:spPr bwMode="auto">
          <a:xfrm>
            <a:off x="1447800" y="1581150"/>
            <a:ext cx="4572000" cy="3348038"/>
          </a:xfrm>
          <a:prstGeom prst="rect">
            <a:avLst/>
          </a:prstGeom>
          <a:noFill/>
          <a:ln w="3175">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sp>
        <p:nvSpPr>
          <p:cNvPr id="25606" name="Rectangle 6"/>
          <p:cNvSpPr>
            <a:spLocks noChangeArrowheads="1"/>
          </p:cNvSpPr>
          <p:nvPr/>
        </p:nvSpPr>
        <p:spPr bwMode="auto">
          <a:xfrm>
            <a:off x="6019800" y="1581150"/>
            <a:ext cx="990600" cy="3319463"/>
          </a:xfrm>
          <a:prstGeom prst="rect">
            <a:avLst/>
          </a:prstGeom>
          <a:solidFill>
            <a:srgbClr val="FFFF99"/>
          </a:solidFill>
          <a:ln w="3175">
            <a:solidFill>
              <a:schemeClr val="folHlink"/>
            </a:solidFill>
            <a:miter lim="800000"/>
            <a:headEnd/>
            <a:tailEnd/>
          </a:ln>
          <a:effectLst>
            <a:prstShdw prst="shdw17" dist="17961" dir="2700000">
              <a:schemeClr val="folHlink">
                <a:gamma/>
                <a:shade val="60000"/>
                <a:invGamma/>
              </a:schemeClr>
            </a:prstShdw>
          </a:effectLst>
        </p:spPr>
        <p:txBody>
          <a:bodyPr wrap="none" anchor="ctr"/>
          <a:lstStyle/>
          <a:p>
            <a:pPr>
              <a:defRPr/>
            </a:pPr>
            <a:endParaRPr lang="en-US"/>
          </a:p>
        </p:txBody>
      </p:sp>
      <p:sp>
        <p:nvSpPr>
          <p:cNvPr id="25607" name="Rectangle 7"/>
          <p:cNvSpPr>
            <a:spLocks noChangeArrowheads="1"/>
          </p:cNvSpPr>
          <p:nvPr/>
        </p:nvSpPr>
        <p:spPr bwMode="auto">
          <a:xfrm flipV="1">
            <a:off x="1447800" y="4929188"/>
            <a:ext cx="4572000" cy="646112"/>
          </a:xfrm>
          <a:prstGeom prst="rect">
            <a:avLst/>
          </a:prstGeom>
          <a:noFill/>
          <a:ln w="3175">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sp>
        <p:nvSpPr>
          <p:cNvPr id="25608" name="Line 8"/>
          <p:cNvSpPr>
            <a:spLocks noChangeShapeType="1"/>
          </p:cNvSpPr>
          <p:nvPr/>
        </p:nvSpPr>
        <p:spPr bwMode="auto">
          <a:xfrm flipH="1">
            <a:off x="304800" y="1581150"/>
            <a:ext cx="1143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09" name="Line 9"/>
          <p:cNvSpPr>
            <a:spLocks noChangeShapeType="1"/>
          </p:cNvSpPr>
          <p:nvPr/>
        </p:nvSpPr>
        <p:spPr bwMode="auto">
          <a:xfrm flipH="1">
            <a:off x="304800" y="2301875"/>
            <a:ext cx="1143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10" name="Line 10"/>
          <p:cNvSpPr>
            <a:spLocks noChangeShapeType="1"/>
          </p:cNvSpPr>
          <p:nvPr/>
        </p:nvSpPr>
        <p:spPr bwMode="auto">
          <a:xfrm flipH="1">
            <a:off x="304800" y="6140450"/>
            <a:ext cx="1143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11" name="Rectangle 11"/>
          <p:cNvSpPr>
            <a:spLocks noChangeArrowheads="1"/>
          </p:cNvSpPr>
          <p:nvPr/>
        </p:nvSpPr>
        <p:spPr bwMode="auto">
          <a:xfrm>
            <a:off x="1524000" y="1600200"/>
            <a:ext cx="4572000" cy="3352800"/>
          </a:xfrm>
          <a:prstGeom prst="rect">
            <a:avLst/>
          </a:prstGeom>
          <a:solidFill>
            <a:srgbClr val="CCFF99"/>
          </a:solidFill>
          <a:ln w="3175">
            <a:solidFill>
              <a:schemeClr val="folHlink"/>
            </a:solidFill>
            <a:miter lim="800000"/>
            <a:headEnd/>
            <a:tailEnd/>
          </a:ln>
          <a:effectLst>
            <a:prstShdw prst="shdw17" dist="17961" dir="2700000">
              <a:schemeClr val="folHlink">
                <a:gamma/>
                <a:shade val="60000"/>
                <a:invGamma/>
              </a:schemeClr>
            </a:prstShdw>
          </a:effectLst>
        </p:spPr>
        <p:txBody>
          <a:bodyPr wrap="none" anchor="ctr"/>
          <a:lstStyle/>
          <a:p>
            <a:pPr>
              <a:defRPr/>
            </a:pPr>
            <a:endParaRPr lang="en-US"/>
          </a:p>
        </p:txBody>
      </p:sp>
      <p:sp>
        <p:nvSpPr>
          <p:cNvPr id="25612" name="Line 12"/>
          <p:cNvSpPr>
            <a:spLocks noChangeShapeType="1"/>
          </p:cNvSpPr>
          <p:nvPr/>
        </p:nvSpPr>
        <p:spPr bwMode="auto">
          <a:xfrm>
            <a:off x="1457325" y="2301875"/>
            <a:ext cx="28956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41" name="Text Box 13"/>
          <p:cNvSpPr txBox="1">
            <a:spLocks noChangeArrowheads="1"/>
          </p:cNvSpPr>
          <p:nvPr/>
        </p:nvSpPr>
        <p:spPr bwMode="auto">
          <a:xfrm>
            <a:off x="0" y="890588"/>
            <a:ext cx="1343025"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HEALTH CARE LEVEL</a:t>
            </a:r>
          </a:p>
        </p:txBody>
      </p:sp>
      <p:sp>
        <p:nvSpPr>
          <p:cNvPr id="22542" name="Text Box 14"/>
          <p:cNvSpPr txBox="1">
            <a:spLocks noChangeArrowheads="1"/>
          </p:cNvSpPr>
          <p:nvPr/>
        </p:nvSpPr>
        <p:spPr bwMode="auto">
          <a:xfrm>
            <a:off x="266700" y="1785938"/>
            <a:ext cx="1219200" cy="33655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PRIMARY</a:t>
            </a:r>
          </a:p>
        </p:txBody>
      </p:sp>
      <p:sp>
        <p:nvSpPr>
          <p:cNvPr id="22543" name="Text Box 15"/>
          <p:cNvSpPr txBox="1">
            <a:spLocks noChangeArrowheads="1"/>
          </p:cNvSpPr>
          <p:nvPr/>
        </p:nvSpPr>
        <p:spPr bwMode="auto">
          <a:xfrm>
            <a:off x="85725" y="2486025"/>
            <a:ext cx="1485900" cy="33655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SECONDARY</a:t>
            </a:r>
          </a:p>
        </p:txBody>
      </p:sp>
      <p:sp>
        <p:nvSpPr>
          <p:cNvPr id="22544" name="Text Box 16"/>
          <p:cNvSpPr txBox="1">
            <a:spLocks noChangeArrowheads="1"/>
          </p:cNvSpPr>
          <p:nvPr/>
        </p:nvSpPr>
        <p:spPr bwMode="auto">
          <a:xfrm>
            <a:off x="295275" y="3170238"/>
            <a:ext cx="1219200" cy="33655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TERTIARY</a:t>
            </a:r>
          </a:p>
        </p:txBody>
      </p:sp>
      <p:sp>
        <p:nvSpPr>
          <p:cNvPr id="22545" name="Text Box 17"/>
          <p:cNvSpPr txBox="1">
            <a:spLocks noChangeArrowheads="1"/>
          </p:cNvSpPr>
          <p:nvPr/>
        </p:nvSpPr>
        <p:spPr bwMode="auto">
          <a:xfrm>
            <a:off x="1403350" y="1630363"/>
            <a:ext cx="1582738"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Patient/Client contact</a:t>
            </a:r>
          </a:p>
        </p:txBody>
      </p:sp>
      <p:sp>
        <p:nvSpPr>
          <p:cNvPr id="22546" name="Text Box 18"/>
          <p:cNvSpPr txBox="1">
            <a:spLocks noChangeArrowheads="1"/>
          </p:cNvSpPr>
          <p:nvPr/>
        </p:nvSpPr>
        <p:spPr bwMode="auto">
          <a:xfrm>
            <a:off x="1447800" y="2325688"/>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Referred patients</a:t>
            </a:r>
          </a:p>
        </p:txBody>
      </p:sp>
      <p:sp>
        <p:nvSpPr>
          <p:cNvPr id="25619" name="Text Box 19"/>
          <p:cNvSpPr txBox="1">
            <a:spLocks noChangeArrowheads="1"/>
          </p:cNvSpPr>
          <p:nvPr/>
        </p:nvSpPr>
        <p:spPr bwMode="auto">
          <a:xfrm>
            <a:off x="2895600" y="1662113"/>
            <a:ext cx="1371600" cy="581025"/>
          </a:xfrm>
          <a:prstGeom prst="rect">
            <a:avLst/>
          </a:prstGeom>
          <a:noFill/>
          <a:ln>
            <a:noFill/>
          </a:ln>
          <a:effectLst>
            <a:prstShdw prst="shdw17" dist="17961" dir="2700000">
              <a:schemeClr val="tx1">
                <a:gamma/>
                <a:shade val="60000"/>
                <a:invGamma/>
              </a:schemeClr>
            </a:prst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p>
            <a:pPr algn="ctr" eaLnBrk="0" hangingPunct="0">
              <a:defRPr/>
            </a:pPr>
            <a:r>
              <a:rPr lang="en-US" altLang="en-US" sz="1600" b="1">
                <a:solidFill>
                  <a:srgbClr val="000000"/>
                </a:solidFill>
                <a:effectLst/>
                <a:latin typeface="CG Omega" pitchFamily="34" charset="0"/>
              </a:rPr>
              <a:t>First level care unit</a:t>
            </a:r>
          </a:p>
        </p:txBody>
      </p:sp>
      <p:sp>
        <p:nvSpPr>
          <p:cNvPr id="22548" name="Text Box 20"/>
          <p:cNvSpPr txBox="1">
            <a:spLocks noChangeArrowheads="1"/>
          </p:cNvSpPr>
          <p:nvPr/>
        </p:nvSpPr>
        <p:spPr bwMode="auto">
          <a:xfrm>
            <a:off x="2895600" y="2373313"/>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District Hospital</a:t>
            </a:r>
          </a:p>
        </p:txBody>
      </p:sp>
      <p:sp>
        <p:nvSpPr>
          <p:cNvPr id="22549" name="Text Box 21"/>
          <p:cNvSpPr txBox="1">
            <a:spLocks noChangeArrowheads="1"/>
          </p:cNvSpPr>
          <p:nvPr/>
        </p:nvSpPr>
        <p:spPr bwMode="auto">
          <a:xfrm>
            <a:off x="1466850" y="3059113"/>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Referred patients</a:t>
            </a:r>
          </a:p>
        </p:txBody>
      </p:sp>
      <p:sp>
        <p:nvSpPr>
          <p:cNvPr id="22550" name="Text Box 22"/>
          <p:cNvSpPr txBox="1">
            <a:spLocks noChangeArrowheads="1"/>
          </p:cNvSpPr>
          <p:nvPr/>
        </p:nvSpPr>
        <p:spPr bwMode="auto">
          <a:xfrm>
            <a:off x="2905125" y="3092450"/>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Regional Hospital</a:t>
            </a:r>
          </a:p>
        </p:txBody>
      </p:sp>
      <p:sp>
        <p:nvSpPr>
          <p:cNvPr id="22551" name="Text Box 23"/>
          <p:cNvSpPr txBox="1">
            <a:spLocks noChangeArrowheads="1"/>
          </p:cNvSpPr>
          <p:nvPr/>
        </p:nvSpPr>
        <p:spPr bwMode="auto">
          <a:xfrm>
            <a:off x="4406900" y="3028950"/>
            <a:ext cx="165735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Regional Health Mgmt Team</a:t>
            </a:r>
          </a:p>
        </p:txBody>
      </p:sp>
      <p:sp>
        <p:nvSpPr>
          <p:cNvPr id="22552" name="Text Box 24"/>
          <p:cNvSpPr txBox="1">
            <a:spLocks noChangeArrowheads="1"/>
          </p:cNvSpPr>
          <p:nvPr/>
        </p:nvSpPr>
        <p:spPr bwMode="auto">
          <a:xfrm>
            <a:off x="1447800" y="4010025"/>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Referred patients</a:t>
            </a:r>
          </a:p>
        </p:txBody>
      </p:sp>
      <p:sp>
        <p:nvSpPr>
          <p:cNvPr id="22553" name="Text Box 25"/>
          <p:cNvSpPr txBox="1">
            <a:spLocks noChangeArrowheads="1"/>
          </p:cNvSpPr>
          <p:nvPr/>
        </p:nvSpPr>
        <p:spPr bwMode="auto">
          <a:xfrm>
            <a:off x="2844800" y="3873500"/>
            <a:ext cx="1524000" cy="113030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National Hospital</a:t>
            </a:r>
          </a:p>
          <a:p>
            <a:pPr algn="ctr">
              <a:spcBef>
                <a:spcPct val="0"/>
              </a:spcBef>
              <a:spcAft>
                <a:spcPct val="0"/>
              </a:spcAft>
              <a:buClrTx/>
              <a:buFontTx/>
              <a:buNone/>
            </a:pPr>
            <a:endParaRPr lang="en-US" altLang="en-US" sz="400" b="1">
              <a:effectLst/>
              <a:latin typeface="CG Omega" pitchFamily="34" charset="0"/>
            </a:endParaRPr>
          </a:p>
          <a:p>
            <a:pPr algn="ctr">
              <a:spcBef>
                <a:spcPct val="0"/>
              </a:spcBef>
              <a:spcAft>
                <a:spcPct val="0"/>
              </a:spcAft>
              <a:buClrTx/>
              <a:buFontTx/>
              <a:buNone/>
            </a:pPr>
            <a:r>
              <a:rPr lang="en-US" altLang="en-US" sz="1600" b="1">
                <a:effectLst/>
                <a:latin typeface="CG Omega" pitchFamily="34" charset="0"/>
              </a:rPr>
              <a:t>University Hospital</a:t>
            </a:r>
          </a:p>
        </p:txBody>
      </p:sp>
      <p:sp>
        <p:nvSpPr>
          <p:cNvPr id="22554" name="Text Box 26"/>
          <p:cNvSpPr txBox="1">
            <a:spLocks noChangeArrowheads="1"/>
          </p:cNvSpPr>
          <p:nvPr/>
        </p:nvSpPr>
        <p:spPr bwMode="auto">
          <a:xfrm>
            <a:off x="4262438" y="3786188"/>
            <a:ext cx="1828800" cy="106997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Ministry of Health</a:t>
            </a:r>
            <a:endParaRPr lang="en-US" altLang="en-US" sz="800" b="1">
              <a:effectLst/>
              <a:latin typeface="CG Omega" pitchFamily="34" charset="0"/>
            </a:endParaRPr>
          </a:p>
          <a:p>
            <a:pPr algn="ctr">
              <a:spcBef>
                <a:spcPct val="0"/>
              </a:spcBef>
              <a:spcAft>
                <a:spcPct val="0"/>
              </a:spcAft>
              <a:buClrTx/>
              <a:buFontTx/>
              <a:buNone/>
            </a:pPr>
            <a:r>
              <a:rPr lang="en-US" altLang="en-US" sz="1600" b="1">
                <a:effectLst/>
                <a:latin typeface="CG Omega" pitchFamily="34" charset="0"/>
              </a:rPr>
              <a:t>Universities </a:t>
            </a:r>
          </a:p>
          <a:p>
            <a:pPr algn="ctr">
              <a:spcBef>
                <a:spcPct val="0"/>
              </a:spcBef>
              <a:spcAft>
                <a:spcPct val="0"/>
              </a:spcAft>
              <a:buClrTx/>
              <a:buFontTx/>
              <a:buNone/>
            </a:pPr>
            <a:r>
              <a:rPr lang="en-US" altLang="en-US" sz="1600" b="1">
                <a:effectLst/>
                <a:latin typeface="CG Omega" pitchFamily="34" charset="0"/>
              </a:rPr>
              <a:t>Other Health Institutions</a:t>
            </a:r>
          </a:p>
        </p:txBody>
      </p:sp>
      <p:sp>
        <p:nvSpPr>
          <p:cNvPr id="25627" name="Line 27"/>
          <p:cNvSpPr>
            <a:spLocks noChangeShapeType="1"/>
          </p:cNvSpPr>
          <p:nvPr/>
        </p:nvSpPr>
        <p:spPr bwMode="auto">
          <a:xfrm flipV="1">
            <a:off x="2905125" y="1581150"/>
            <a:ext cx="0" cy="3989388"/>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28" name="Line 28"/>
          <p:cNvSpPr>
            <a:spLocks noChangeShapeType="1"/>
          </p:cNvSpPr>
          <p:nvPr/>
        </p:nvSpPr>
        <p:spPr bwMode="auto">
          <a:xfrm>
            <a:off x="4343400" y="1581150"/>
            <a:ext cx="0" cy="3989388"/>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57" name="Text Box 29"/>
          <p:cNvSpPr txBox="1">
            <a:spLocks noChangeArrowheads="1"/>
          </p:cNvSpPr>
          <p:nvPr/>
        </p:nvSpPr>
        <p:spPr bwMode="auto">
          <a:xfrm>
            <a:off x="1347788" y="4910138"/>
            <a:ext cx="1638300" cy="687387"/>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300" b="1">
                <a:effectLst/>
                <a:latin typeface="CG Omega" pitchFamily="34" charset="0"/>
              </a:rPr>
              <a:t>INDIVIDUAL</a:t>
            </a:r>
          </a:p>
          <a:p>
            <a:pPr algn="ctr">
              <a:spcBef>
                <a:spcPct val="0"/>
              </a:spcBef>
              <a:spcAft>
                <a:spcPct val="0"/>
              </a:spcAft>
              <a:buClrTx/>
              <a:buFontTx/>
              <a:buNone/>
            </a:pPr>
            <a:r>
              <a:rPr lang="en-US" altLang="en-US" sz="1300" b="1">
                <a:effectLst/>
                <a:latin typeface="CG Omega" pitchFamily="34" charset="0"/>
              </a:rPr>
              <a:t> CARE MANANAGEMENT</a:t>
            </a:r>
          </a:p>
        </p:txBody>
      </p:sp>
      <p:sp>
        <p:nvSpPr>
          <p:cNvPr id="22558" name="Text Box 30"/>
          <p:cNvSpPr txBox="1">
            <a:spLocks noChangeArrowheads="1"/>
          </p:cNvSpPr>
          <p:nvPr/>
        </p:nvSpPr>
        <p:spPr bwMode="auto">
          <a:xfrm>
            <a:off x="2886075" y="5032375"/>
            <a:ext cx="1447800" cy="48895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300" b="1">
                <a:effectLst/>
                <a:latin typeface="CG Omega" pitchFamily="34" charset="0"/>
              </a:rPr>
              <a:t>HEALTH UNIT MANAGEMENT</a:t>
            </a:r>
          </a:p>
        </p:txBody>
      </p:sp>
      <p:sp>
        <p:nvSpPr>
          <p:cNvPr id="22559" name="Text Box 31"/>
          <p:cNvSpPr txBox="1">
            <a:spLocks noChangeArrowheads="1"/>
          </p:cNvSpPr>
          <p:nvPr/>
        </p:nvSpPr>
        <p:spPr bwMode="auto">
          <a:xfrm>
            <a:off x="4391025" y="5029200"/>
            <a:ext cx="1447800" cy="48895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300" b="1">
                <a:effectLst/>
                <a:latin typeface="CG Omega" pitchFamily="34" charset="0"/>
              </a:rPr>
              <a:t>SYSTEM MANAGEMENT</a:t>
            </a:r>
          </a:p>
        </p:txBody>
      </p:sp>
      <p:sp>
        <p:nvSpPr>
          <p:cNvPr id="25632" name="Line 32"/>
          <p:cNvSpPr>
            <a:spLocks noChangeShapeType="1"/>
          </p:cNvSpPr>
          <p:nvPr/>
        </p:nvSpPr>
        <p:spPr bwMode="auto">
          <a:xfrm>
            <a:off x="7010400" y="3700463"/>
            <a:ext cx="1905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33" name="Rectangle 33"/>
          <p:cNvSpPr>
            <a:spLocks noChangeArrowheads="1"/>
          </p:cNvSpPr>
          <p:nvPr/>
        </p:nvSpPr>
        <p:spPr bwMode="auto">
          <a:xfrm>
            <a:off x="7010400" y="1581150"/>
            <a:ext cx="1905000" cy="4562475"/>
          </a:xfrm>
          <a:prstGeom prst="rect">
            <a:avLst/>
          </a:prstGeom>
          <a:noFill/>
          <a:ln w="3175">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sp>
        <p:nvSpPr>
          <p:cNvPr id="25634" name="Line 34"/>
          <p:cNvSpPr>
            <a:spLocks noChangeShapeType="1"/>
          </p:cNvSpPr>
          <p:nvPr/>
        </p:nvSpPr>
        <p:spPr bwMode="auto">
          <a:xfrm>
            <a:off x="7005638" y="4929188"/>
            <a:ext cx="1905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63" name="Text Box 35"/>
          <p:cNvSpPr txBox="1">
            <a:spLocks noChangeArrowheads="1"/>
          </p:cNvSpPr>
          <p:nvPr/>
        </p:nvSpPr>
        <p:spPr bwMode="auto">
          <a:xfrm>
            <a:off x="7315200" y="2089150"/>
            <a:ext cx="12192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DISTRICT LEVEL</a:t>
            </a:r>
          </a:p>
        </p:txBody>
      </p:sp>
      <p:sp>
        <p:nvSpPr>
          <p:cNvPr id="22564" name="Text Box 36"/>
          <p:cNvSpPr txBox="1">
            <a:spLocks noChangeArrowheads="1"/>
          </p:cNvSpPr>
          <p:nvPr/>
        </p:nvSpPr>
        <p:spPr bwMode="auto">
          <a:xfrm>
            <a:off x="7391400" y="3087688"/>
            <a:ext cx="13716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REGIONAL LEVEL</a:t>
            </a:r>
          </a:p>
        </p:txBody>
      </p:sp>
      <p:sp>
        <p:nvSpPr>
          <p:cNvPr id="22565" name="Text Box 37"/>
          <p:cNvSpPr txBox="1">
            <a:spLocks noChangeArrowheads="1"/>
          </p:cNvSpPr>
          <p:nvPr/>
        </p:nvSpPr>
        <p:spPr bwMode="auto">
          <a:xfrm>
            <a:off x="7391400" y="3973513"/>
            <a:ext cx="1409700"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NATIONAL LEVEL</a:t>
            </a:r>
          </a:p>
        </p:txBody>
      </p:sp>
      <p:sp>
        <p:nvSpPr>
          <p:cNvPr id="22566" name="Text Box 38"/>
          <p:cNvSpPr txBox="1">
            <a:spLocks noChangeArrowheads="1"/>
          </p:cNvSpPr>
          <p:nvPr/>
        </p:nvSpPr>
        <p:spPr bwMode="auto">
          <a:xfrm>
            <a:off x="7010400" y="4868863"/>
            <a:ext cx="2133600" cy="1314450"/>
          </a:xfrm>
          <a:prstGeom prst="rect">
            <a:avLst/>
          </a:prstGeom>
          <a:noFill/>
          <a:ln>
            <a:noFill/>
          </a:ln>
          <a:effectLst>
            <a:prstShdw prst="shdw17" dist="17961" dir="2700000">
              <a:srgbClr val="7A9999"/>
            </a:prstShdw>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spcBef>
                <a:spcPct val="0"/>
              </a:spcBef>
              <a:spcAft>
                <a:spcPct val="0"/>
              </a:spcAft>
              <a:buClrTx/>
              <a:buFontTx/>
              <a:buNone/>
            </a:pPr>
            <a:r>
              <a:rPr lang="en-US" altLang="en-US" sz="1600" b="1">
                <a:effectLst/>
                <a:latin typeface="CG Omega" pitchFamily="34" charset="0"/>
              </a:rPr>
              <a:t>OTHER SECTORS:</a:t>
            </a:r>
          </a:p>
          <a:p>
            <a:pPr>
              <a:spcBef>
                <a:spcPct val="0"/>
              </a:spcBef>
              <a:spcAft>
                <a:spcPct val="0"/>
              </a:spcAft>
              <a:buClrTx/>
              <a:buFontTx/>
              <a:buNone/>
            </a:pPr>
            <a:r>
              <a:rPr lang="en-US" altLang="en-US" sz="1600" b="1">
                <a:effectLst/>
                <a:latin typeface="CG Omega" pitchFamily="34" charset="0"/>
              </a:rPr>
              <a:t>-Environment</a:t>
            </a:r>
          </a:p>
          <a:p>
            <a:pPr>
              <a:spcBef>
                <a:spcPct val="0"/>
              </a:spcBef>
              <a:spcAft>
                <a:spcPct val="0"/>
              </a:spcAft>
              <a:buClrTx/>
              <a:buFontTx/>
              <a:buNone/>
            </a:pPr>
            <a:r>
              <a:rPr lang="en-US" altLang="en-US" sz="1600" b="1">
                <a:effectLst/>
                <a:latin typeface="CG Omega" pitchFamily="34" charset="0"/>
              </a:rPr>
              <a:t>-Civil Administr.</a:t>
            </a:r>
          </a:p>
          <a:p>
            <a:pPr>
              <a:spcBef>
                <a:spcPct val="0"/>
              </a:spcBef>
              <a:spcAft>
                <a:spcPct val="0"/>
              </a:spcAft>
              <a:buClrTx/>
              <a:buFontTx/>
              <a:buNone/>
            </a:pPr>
            <a:r>
              <a:rPr lang="en-US" altLang="en-US" sz="1600" b="1">
                <a:effectLst/>
                <a:latin typeface="CG Omega" pitchFamily="34" charset="0"/>
              </a:rPr>
              <a:t>-Transport</a:t>
            </a:r>
          </a:p>
          <a:p>
            <a:pPr>
              <a:spcBef>
                <a:spcPct val="0"/>
              </a:spcBef>
              <a:spcAft>
                <a:spcPct val="0"/>
              </a:spcAft>
              <a:buClrTx/>
              <a:buFontTx/>
              <a:buNone/>
            </a:pPr>
            <a:r>
              <a:rPr lang="en-US" altLang="en-US" sz="1600" b="1">
                <a:effectLst/>
                <a:latin typeface="CG Omega" pitchFamily="34" charset="0"/>
              </a:rPr>
              <a:t>-Education</a:t>
            </a:r>
          </a:p>
        </p:txBody>
      </p:sp>
      <p:sp>
        <p:nvSpPr>
          <p:cNvPr id="25639" name="Line 39"/>
          <p:cNvSpPr>
            <a:spLocks noChangeShapeType="1"/>
          </p:cNvSpPr>
          <p:nvPr/>
        </p:nvSpPr>
        <p:spPr bwMode="auto">
          <a:xfrm>
            <a:off x="1428750" y="2913063"/>
            <a:ext cx="4572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40" name="Rectangle 40"/>
          <p:cNvSpPr>
            <a:spLocks noChangeArrowheads="1"/>
          </p:cNvSpPr>
          <p:nvPr/>
        </p:nvSpPr>
        <p:spPr bwMode="auto">
          <a:xfrm>
            <a:off x="1447800" y="5584825"/>
            <a:ext cx="2895600" cy="274638"/>
          </a:xfrm>
          <a:prstGeom prst="rect">
            <a:avLst/>
          </a:prstGeom>
          <a:noFill/>
          <a:ln w="3175">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sp>
        <p:nvSpPr>
          <p:cNvPr id="25641" name="Line 41"/>
          <p:cNvSpPr>
            <a:spLocks noChangeShapeType="1"/>
          </p:cNvSpPr>
          <p:nvPr/>
        </p:nvSpPr>
        <p:spPr bwMode="auto">
          <a:xfrm>
            <a:off x="1447800" y="5859463"/>
            <a:ext cx="0" cy="284162"/>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70" name="Text Box 42"/>
          <p:cNvSpPr txBox="1">
            <a:spLocks noChangeArrowheads="1"/>
          </p:cNvSpPr>
          <p:nvPr/>
        </p:nvSpPr>
        <p:spPr bwMode="auto">
          <a:xfrm>
            <a:off x="1371600" y="5575300"/>
            <a:ext cx="3009900" cy="30480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400" b="1">
                <a:effectLst/>
                <a:latin typeface="CG Omega" pitchFamily="34" charset="0"/>
              </a:rPr>
              <a:t>HEALTH CARE SERVICES</a:t>
            </a:r>
          </a:p>
        </p:txBody>
      </p:sp>
      <p:sp>
        <p:nvSpPr>
          <p:cNvPr id="22571" name="Text Box 43"/>
          <p:cNvSpPr txBox="1">
            <a:spLocks noChangeArrowheads="1"/>
          </p:cNvSpPr>
          <p:nvPr/>
        </p:nvSpPr>
        <p:spPr bwMode="auto">
          <a:xfrm>
            <a:off x="2466975" y="5848350"/>
            <a:ext cx="3009900" cy="304800"/>
          </a:xfrm>
          <a:prstGeom prst="rect">
            <a:avLst/>
          </a:prstGeom>
          <a:solidFill>
            <a:srgbClr val="FF0000"/>
          </a:solidFill>
          <a:ln>
            <a:noFill/>
          </a:ln>
          <a:effectLst>
            <a:prstShdw prst="shdw17" dist="17961" dir="2700000">
              <a:srgbClr val="990000"/>
            </a:prstShdw>
          </a:effectLst>
          <a:extLs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400" b="1">
                <a:solidFill>
                  <a:schemeClr val="tx2"/>
                </a:solidFill>
                <a:effectLst/>
                <a:cs typeface="Arial" charset="0"/>
              </a:rPr>
              <a:t>►►</a:t>
            </a:r>
            <a:r>
              <a:rPr lang="en-US" altLang="en-US" sz="1400" b="1">
                <a:solidFill>
                  <a:schemeClr val="tx2"/>
                </a:solidFill>
                <a:effectLst/>
                <a:latin typeface="CG Omega" pitchFamily="34" charset="0"/>
              </a:rPr>
              <a:t>HEALTH SERVICES SYSTEM</a:t>
            </a:r>
          </a:p>
        </p:txBody>
      </p:sp>
      <p:sp>
        <p:nvSpPr>
          <p:cNvPr id="22572" name="Text Box 44"/>
          <p:cNvSpPr txBox="1">
            <a:spLocks noChangeArrowheads="1"/>
          </p:cNvSpPr>
          <p:nvPr/>
        </p:nvSpPr>
        <p:spPr bwMode="auto">
          <a:xfrm>
            <a:off x="3314700" y="6113463"/>
            <a:ext cx="3009900" cy="366712"/>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800" b="1">
                <a:effectLst/>
                <a:latin typeface="CG Omega" pitchFamily="34" charset="0"/>
              </a:rPr>
              <a:t>HEALTH SYSTEM</a:t>
            </a:r>
          </a:p>
        </p:txBody>
      </p:sp>
      <p:sp>
        <p:nvSpPr>
          <p:cNvPr id="25645" name="Line 45"/>
          <p:cNvSpPr>
            <a:spLocks noChangeShapeType="1"/>
          </p:cNvSpPr>
          <p:nvPr/>
        </p:nvSpPr>
        <p:spPr bwMode="auto">
          <a:xfrm flipH="1">
            <a:off x="309563" y="2970213"/>
            <a:ext cx="1143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74" name="Text Box 46"/>
          <p:cNvSpPr txBox="1">
            <a:spLocks noChangeArrowheads="1"/>
          </p:cNvSpPr>
          <p:nvPr/>
        </p:nvSpPr>
        <p:spPr bwMode="auto">
          <a:xfrm>
            <a:off x="209550" y="5143500"/>
            <a:ext cx="1371600" cy="106997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spcBef>
                <a:spcPct val="0"/>
              </a:spcBef>
              <a:spcAft>
                <a:spcPct val="0"/>
              </a:spcAft>
              <a:buClrTx/>
              <a:buFontTx/>
              <a:buNone/>
            </a:pPr>
            <a:r>
              <a:rPr lang="en-US" altLang="en-US" sz="1600" b="1">
                <a:effectLst/>
                <a:latin typeface="CG Omega" pitchFamily="34" charset="0"/>
              </a:rPr>
              <a:t>Routine Health Information System</a:t>
            </a:r>
          </a:p>
        </p:txBody>
      </p:sp>
      <p:sp>
        <p:nvSpPr>
          <p:cNvPr id="25647" name="Rectangle 47"/>
          <p:cNvSpPr>
            <a:spLocks noChangeArrowheads="1"/>
          </p:cNvSpPr>
          <p:nvPr/>
        </p:nvSpPr>
        <p:spPr bwMode="auto">
          <a:xfrm>
            <a:off x="319088" y="4933950"/>
            <a:ext cx="595312" cy="284163"/>
          </a:xfrm>
          <a:prstGeom prst="rect">
            <a:avLst/>
          </a:prstGeom>
          <a:solidFill>
            <a:srgbClr val="CCFF99"/>
          </a:solidFill>
          <a:ln w="3175">
            <a:solidFill>
              <a:schemeClr val="folHlink"/>
            </a:solidFill>
            <a:miter lim="800000"/>
            <a:headEnd/>
            <a:tailEnd/>
          </a:ln>
          <a:effectLst>
            <a:prstShdw prst="shdw17" dist="17961" dir="2700000">
              <a:schemeClr val="folHlink">
                <a:gamma/>
                <a:shade val="60000"/>
                <a:invGamma/>
              </a:schemeClr>
            </a:prstShdw>
          </a:effectLst>
        </p:spPr>
        <p:txBody>
          <a:bodyPr wrap="none" anchor="ctr"/>
          <a:lstStyle/>
          <a:p>
            <a:pPr>
              <a:defRPr/>
            </a:pPr>
            <a:endParaRPr lang="en-US"/>
          </a:p>
        </p:txBody>
      </p:sp>
      <p:sp>
        <p:nvSpPr>
          <p:cNvPr id="25648" name="Line 48"/>
          <p:cNvSpPr>
            <a:spLocks noChangeShapeType="1"/>
          </p:cNvSpPr>
          <p:nvPr/>
        </p:nvSpPr>
        <p:spPr bwMode="auto">
          <a:xfrm>
            <a:off x="1447800" y="3662363"/>
            <a:ext cx="4572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49" name="Line 49"/>
          <p:cNvSpPr>
            <a:spLocks noChangeShapeType="1"/>
          </p:cNvSpPr>
          <p:nvPr/>
        </p:nvSpPr>
        <p:spPr bwMode="auto">
          <a:xfrm flipV="1">
            <a:off x="6172200" y="1230313"/>
            <a:ext cx="0" cy="2916237"/>
          </a:xfrm>
          <a:prstGeom prst="line">
            <a:avLst/>
          </a:prstGeom>
          <a:noFill/>
          <a:ln w="3175">
            <a:solidFill>
              <a:schemeClr val="folHlink"/>
            </a:solidFill>
            <a:round/>
            <a:headEn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0" name="Line 50"/>
          <p:cNvSpPr>
            <a:spLocks noChangeShapeType="1"/>
          </p:cNvSpPr>
          <p:nvPr/>
        </p:nvSpPr>
        <p:spPr bwMode="auto">
          <a:xfrm flipV="1">
            <a:off x="6172200" y="1320800"/>
            <a:ext cx="685800" cy="212725"/>
          </a:xfrm>
          <a:prstGeom prst="line">
            <a:avLst/>
          </a:prstGeom>
          <a:noFill/>
          <a:ln w="3175">
            <a:solidFill>
              <a:schemeClr val="folHlink"/>
            </a:solidFill>
            <a:round/>
            <a:headEn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1" name="Line 51"/>
          <p:cNvSpPr>
            <a:spLocks noChangeShapeType="1"/>
          </p:cNvSpPr>
          <p:nvPr/>
        </p:nvSpPr>
        <p:spPr bwMode="auto">
          <a:xfrm rot="13016989" flipV="1">
            <a:off x="5486400" y="1301750"/>
            <a:ext cx="685800" cy="212725"/>
          </a:xfrm>
          <a:prstGeom prst="line">
            <a:avLst/>
          </a:prstGeom>
          <a:noFill/>
          <a:ln w="3175">
            <a:solidFill>
              <a:schemeClr val="folHlink"/>
            </a:solidFill>
            <a:round/>
            <a:headEn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2" name="Line 52"/>
          <p:cNvSpPr>
            <a:spLocks noChangeShapeType="1"/>
          </p:cNvSpPr>
          <p:nvPr/>
        </p:nvSpPr>
        <p:spPr bwMode="auto">
          <a:xfrm>
            <a:off x="6019800" y="2297113"/>
            <a:ext cx="1524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3" name="Line 53"/>
          <p:cNvSpPr>
            <a:spLocks noChangeShapeType="1"/>
          </p:cNvSpPr>
          <p:nvPr/>
        </p:nvSpPr>
        <p:spPr bwMode="auto">
          <a:xfrm>
            <a:off x="6019800" y="3367088"/>
            <a:ext cx="1524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4" name="Line 54"/>
          <p:cNvSpPr>
            <a:spLocks noChangeShapeType="1"/>
          </p:cNvSpPr>
          <p:nvPr/>
        </p:nvSpPr>
        <p:spPr bwMode="auto">
          <a:xfrm>
            <a:off x="6019800" y="4149725"/>
            <a:ext cx="1524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5" name="Line 55"/>
          <p:cNvSpPr>
            <a:spLocks noChangeShapeType="1"/>
          </p:cNvSpPr>
          <p:nvPr/>
        </p:nvSpPr>
        <p:spPr bwMode="auto">
          <a:xfrm>
            <a:off x="5876925" y="3535363"/>
            <a:ext cx="1276350" cy="0"/>
          </a:xfrm>
          <a:prstGeom prst="line">
            <a:avLst/>
          </a:prstGeom>
          <a:noFill/>
          <a:ln w="3175">
            <a:solidFill>
              <a:schemeClr val="folHlink"/>
            </a:solidFill>
            <a:prstDash val="lgDashDot"/>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56" name="Line 56"/>
          <p:cNvSpPr>
            <a:spLocks noChangeShapeType="1"/>
          </p:cNvSpPr>
          <p:nvPr/>
        </p:nvSpPr>
        <p:spPr bwMode="auto">
          <a:xfrm>
            <a:off x="5886450" y="4381500"/>
            <a:ext cx="1276350" cy="0"/>
          </a:xfrm>
          <a:prstGeom prst="line">
            <a:avLst/>
          </a:prstGeom>
          <a:noFill/>
          <a:ln w="3175">
            <a:solidFill>
              <a:schemeClr val="folHlink"/>
            </a:solidFill>
            <a:prstDash val="lgDashDot"/>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2585" name="Text Box 57"/>
          <p:cNvSpPr txBox="1">
            <a:spLocks noChangeArrowheads="1"/>
          </p:cNvSpPr>
          <p:nvPr/>
        </p:nvSpPr>
        <p:spPr bwMode="auto">
          <a:xfrm rot="-5409694">
            <a:off x="5112545" y="3044031"/>
            <a:ext cx="2849562" cy="581025"/>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NON-ROUTINE DATA</a:t>
            </a:r>
            <a:r>
              <a:rPr lang="en-US" altLang="en-US" sz="1600" b="1">
                <a:solidFill>
                  <a:schemeClr val="tx1"/>
                </a:solidFill>
                <a:effectLst/>
                <a:latin typeface="CG Omega" pitchFamily="34" charset="0"/>
              </a:rPr>
              <a:t> </a:t>
            </a:r>
            <a:r>
              <a:rPr lang="en-US" altLang="en-US" sz="1600" b="1">
                <a:effectLst/>
                <a:latin typeface="CG Omega" pitchFamily="34" charset="0"/>
              </a:rPr>
              <a:t>COLLECTION METHODS</a:t>
            </a:r>
          </a:p>
        </p:txBody>
      </p:sp>
      <p:sp>
        <p:nvSpPr>
          <p:cNvPr id="25658" name="Rectangle 58"/>
          <p:cNvSpPr>
            <a:spLocks noChangeArrowheads="1"/>
          </p:cNvSpPr>
          <p:nvPr/>
        </p:nvSpPr>
        <p:spPr bwMode="auto">
          <a:xfrm>
            <a:off x="1447800" y="1209675"/>
            <a:ext cx="2895600" cy="355600"/>
          </a:xfrm>
          <a:prstGeom prst="rect">
            <a:avLst/>
          </a:prstGeom>
          <a:solidFill>
            <a:srgbClr val="CCFF99"/>
          </a:solidFill>
          <a:ln w="3175">
            <a:solidFill>
              <a:schemeClr val="folHlink"/>
            </a:solidFill>
            <a:miter lim="800000"/>
            <a:headEnd/>
            <a:tailEnd/>
          </a:ln>
          <a:effectLst>
            <a:prstShdw prst="shdw17" dist="17961" dir="2700000">
              <a:schemeClr val="folHlink">
                <a:gamma/>
                <a:shade val="60000"/>
                <a:invGamma/>
              </a:schemeClr>
            </a:prstShdw>
          </a:effectLst>
        </p:spPr>
        <p:txBody>
          <a:bodyPr wrap="none" anchor="ctr"/>
          <a:lstStyle/>
          <a:p>
            <a:pPr>
              <a:defRPr/>
            </a:pPr>
            <a:endParaRPr lang="en-US"/>
          </a:p>
        </p:txBody>
      </p:sp>
      <p:sp>
        <p:nvSpPr>
          <p:cNvPr id="22587" name="Text Box 59"/>
          <p:cNvSpPr txBox="1">
            <a:spLocks noChangeArrowheads="1"/>
          </p:cNvSpPr>
          <p:nvPr/>
        </p:nvSpPr>
        <p:spPr bwMode="auto">
          <a:xfrm>
            <a:off x="1414463" y="1225550"/>
            <a:ext cx="3486150" cy="304800"/>
          </a:xfrm>
          <a:prstGeom prst="rect">
            <a:avLst/>
          </a:prstGeom>
          <a:noFill/>
          <a:ln>
            <a:noFill/>
          </a:ln>
          <a:effectLst>
            <a:prstShdw prst="shdw17" dist="17961" dir="2700000">
              <a:srgbClr val="7A9999"/>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 uri="{91240B29-F687-4F45-9708-019B960494DF}">
              <a14:hiddenLine xmlns:a14="http://schemas.microsoft.com/office/drawing/2010/main" w="3175">
                <a:solidFill>
                  <a:srgbClr val="FFFFCC"/>
                </a:solidFill>
                <a:miter lim="800000"/>
                <a:headEnd/>
                <a:tailEnd/>
              </a14:hiddenLine>
            </a:ext>
          </a:extLst>
        </p:spPr>
        <p:txBody>
          <a:bodyPr anchor="ctr">
            <a:spAutoFit/>
          </a:bodyP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spcBef>
                <a:spcPct val="0"/>
              </a:spcBef>
              <a:spcAft>
                <a:spcPct val="0"/>
              </a:spcAft>
              <a:buClrTx/>
              <a:buFontTx/>
              <a:buNone/>
            </a:pPr>
            <a:r>
              <a:rPr lang="en-US" altLang="en-US" sz="1400" b="1">
                <a:effectLst/>
                <a:latin typeface="CG Omega" pitchFamily="34" charset="0"/>
              </a:rPr>
              <a:t>CATCHMENT AREA POPULATION</a:t>
            </a:r>
          </a:p>
        </p:txBody>
      </p:sp>
      <p:sp>
        <p:nvSpPr>
          <p:cNvPr id="25660" name="Line 60"/>
          <p:cNvSpPr>
            <a:spLocks noChangeShapeType="1"/>
          </p:cNvSpPr>
          <p:nvPr/>
        </p:nvSpPr>
        <p:spPr bwMode="auto">
          <a:xfrm>
            <a:off x="2108200" y="3582988"/>
            <a:ext cx="0" cy="28575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1" name="Line 61"/>
          <p:cNvSpPr>
            <a:spLocks noChangeShapeType="1"/>
          </p:cNvSpPr>
          <p:nvPr/>
        </p:nvSpPr>
        <p:spPr bwMode="auto">
          <a:xfrm>
            <a:off x="2082800" y="2835275"/>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2" name="Line 62"/>
          <p:cNvSpPr>
            <a:spLocks noChangeShapeType="1"/>
          </p:cNvSpPr>
          <p:nvPr/>
        </p:nvSpPr>
        <p:spPr bwMode="auto">
          <a:xfrm>
            <a:off x="2108200" y="2159000"/>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3" name="Line 63"/>
          <p:cNvSpPr>
            <a:spLocks noChangeShapeType="1"/>
          </p:cNvSpPr>
          <p:nvPr/>
        </p:nvSpPr>
        <p:spPr bwMode="auto">
          <a:xfrm>
            <a:off x="2133600" y="1447800"/>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4" name="Line 64"/>
          <p:cNvSpPr>
            <a:spLocks noChangeShapeType="1"/>
          </p:cNvSpPr>
          <p:nvPr/>
        </p:nvSpPr>
        <p:spPr bwMode="auto">
          <a:xfrm>
            <a:off x="3581400" y="3582988"/>
            <a:ext cx="0" cy="28575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5" name="Line 65"/>
          <p:cNvSpPr>
            <a:spLocks noChangeShapeType="1"/>
          </p:cNvSpPr>
          <p:nvPr/>
        </p:nvSpPr>
        <p:spPr bwMode="auto">
          <a:xfrm>
            <a:off x="3594100" y="2835275"/>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6" name="Line 66"/>
          <p:cNvSpPr>
            <a:spLocks noChangeShapeType="1"/>
          </p:cNvSpPr>
          <p:nvPr/>
        </p:nvSpPr>
        <p:spPr bwMode="auto">
          <a:xfrm>
            <a:off x="3581400" y="2171700"/>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7" name="Line 67"/>
          <p:cNvSpPr>
            <a:spLocks noChangeShapeType="1"/>
          </p:cNvSpPr>
          <p:nvPr/>
        </p:nvSpPr>
        <p:spPr bwMode="auto">
          <a:xfrm>
            <a:off x="3581400" y="1435100"/>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8" name="Line 68"/>
          <p:cNvSpPr>
            <a:spLocks noChangeShapeType="1"/>
          </p:cNvSpPr>
          <p:nvPr/>
        </p:nvSpPr>
        <p:spPr bwMode="auto">
          <a:xfrm>
            <a:off x="4457700" y="3571875"/>
            <a:ext cx="0" cy="284163"/>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69" name="Line 69"/>
          <p:cNvSpPr>
            <a:spLocks noChangeShapeType="1"/>
          </p:cNvSpPr>
          <p:nvPr/>
        </p:nvSpPr>
        <p:spPr bwMode="auto">
          <a:xfrm rot="5400000">
            <a:off x="2882900" y="4225925"/>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0" name="Line 70"/>
          <p:cNvSpPr>
            <a:spLocks noChangeShapeType="1"/>
          </p:cNvSpPr>
          <p:nvPr/>
        </p:nvSpPr>
        <p:spPr bwMode="auto">
          <a:xfrm rot="5400000">
            <a:off x="2895600" y="3181350"/>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1" name="Line 71"/>
          <p:cNvSpPr>
            <a:spLocks noChangeShapeType="1"/>
          </p:cNvSpPr>
          <p:nvPr/>
        </p:nvSpPr>
        <p:spPr bwMode="auto">
          <a:xfrm rot="5400000">
            <a:off x="2895600" y="2468563"/>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2" name="Line 72"/>
          <p:cNvSpPr>
            <a:spLocks noChangeShapeType="1"/>
          </p:cNvSpPr>
          <p:nvPr/>
        </p:nvSpPr>
        <p:spPr bwMode="auto">
          <a:xfrm rot="5400000">
            <a:off x="2882900" y="1827213"/>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3" name="Line 73"/>
          <p:cNvSpPr>
            <a:spLocks noChangeShapeType="1"/>
          </p:cNvSpPr>
          <p:nvPr/>
        </p:nvSpPr>
        <p:spPr bwMode="auto">
          <a:xfrm rot="5400000">
            <a:off x="4343400" y="4249738"/>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4" name="Line 74"/>
          <p:cNvSpPr>
            <a:spLocks noChangeShapeType="1"/>
          </p:cNvSpPr>
          <p:nvPr/>
        </p:nvSpPr>
        <p:spPr bwMode="auto">
          <a:xfrm rot="5400000">
            <a:off x="4356100" y="3205163"/>
            <a:ext cx="0" cy="304800"/>
          </a:xfrm>
          <a:prstGeom prst="line">
            <a:avLst/>
          </a:prstGeom>
          <a:noFill/>
          <a:ln w="12700">
            <a:solidFill>
              <a:schemeClr val="folHlink"/>
            </a:solidFill>
            <a:round/>
            <a:headEnd type="triangle" w="med" len="med"/>
            <a:tailEnd type="triangle" w="med" len="me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5" name="Line 75"/>
          <p:cNvSpPr>
            <a:spLocks noChangeShapeType="1"/>
          </p:cNvSpPr>
          <p:nvPr/>
        </p:nvSpPr>
        <p:spPr bwMode="auto">
          <a:xfrm>
            <a:off x="6019800" y="5565775"/>
            <a:ext cx="0" cy="569913"/>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76" name="Rectangle 76"/>
          <p:cNvSpPr>
            <a:spLocks noChangeArrowheads="1"/>
          </p:cNvSpPr>
          <p:nvPr/>
        </p:nvSpPr>
        <p:spPr bwMode="auto">
          <a:xfrm>
            <a:off x="1447800" y="6143625"/>
            <a:ext cx="7467600" cy="285750"/>
          </a:xfrm>
          <a:prstGeom prst="rect">
            <a:avLst/>
          </a:prstGeom>
          <a:noFill/>
          <a:ln w="28575">
            <a:solidFill>
              <a:schemeClr val="folHlink"/>
            </a:solidFill>
            <a:miter lim="800000"/>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gradFill rotWithShape="0">
                  <a:gsLst>
                    <a:gs pos="0">
                      <a:srgbClr val="CCFFFF"/>
                    </a:gs>
                    <a:gs pos="100000">
                      <a:schemeClr val="accent2"/>
                    </a:gs>
                  </a:gsLst>
                  <a:lin ang="0" scaled="1"/>
                </a:gradFill>
              </a14:hiddenFill>
            </a:ext>
          </a:extLst>
        </p:spPr>
        <p:txBody>
          <a:bodyPr wrap="none" anchor="ctr"/>
          <a:lstStyle/>
          <a:p>
            <a:pPr>
              <a:defRPr/>
            </a:pPr>
            <a:endParaRPr lang="en-US"/>
          </a:p>
        </p:txBody>
      </p:sp>
      <p:grpSp>
        <p:nvGrpSpPr>
          <p:cNvPr id="25677" name="Group 77"/>
          <p:cNvGrpSpPr>
            <a:grpSpLocks/>
          </p:cNvGrpSpPr>
          <p:nvPr/>
        </p:nvGrpSpPr>
        <p:grpSpPr bwMode="auto">
          <a:xfrm>
            <a:off x="4029075" y="1411288"/>
            <a:ext cx="3175000" cy="1781175"/>
            <a:chOff x="2512" y="894"/>
            <a:chExt cx="2000" cy="1139"/>
          </a:xfrm>
        </p:grpSpPr>
        <p:sp>
          <p:nvSpPr>
            <p:cNvPr id="22613" name="Rectangle 78"/>
            <p:cNvSpPr>
              <a:spLocks noChangeArrowheads="1"/>
            </p:cNvSpPr>
            <p:nvPr/>
          </p:nvSpPr>
          <p:spPr bwMode="auto">
            <a:xfrm>
              <a:off x="2784" y="1235"/>
              <a:ext cx="972" cy="493"/>
            </a:xfrm>
            <a:prstGeom prst="rect">
              <a:avLst/>
            </a:prstGeom>
            <a:solidFill>
              <a:srgbClr val="9999FF"/>
            </a:solidFill>
            <a:ln w="3175">
              <a:solidFill>
                <a:srgbClr val="FFFFCC"/>
              </a:solidFill>
              <a:miter lim="800000"/>
              <a:headEnd/>
              <a:tailEnd/>
            </a:ln>
            <a:effectLst>
              <a:prstShdw prst="shdw17" dist="17961" dir="2700000">
                <a:srgbClr val="99997A"/>
              </a:prstShdw>
            </a:effectLst>
          </p:spPr>
          <p:txBody>
            <a:bodyPr anchor="ctr"/>
            <a:lstStyle>
              <a:lvl1pPr eaLnBrk="0" hangingPunct="0">
                <a:spcBef>
                  <a:spcPct val="20000"/>
                </a:spcBef>
                <a:spcAft>
                  <a:spcPct val="20000"/>
                </a:spcAft>
                <a:buClr>
                  <a:schemeClr val="bg1"/>
                </a:buClr>
                <a:buFont typeface="Wingdings" pitchFamily="2" charset="2"/>
                <a:buChar char="§"/>
                <a:defRPr sz="2600">
                  <a:solidFill>
                    <a:srgbClr val="000000"/>
                  </a:solidFill>
                  <a:latin typeface="Arial" charset="0"/>
                </a:defRPr>
              </a:lvl1pPr>
              <a:lvl2pPr marL="742950" indent="-285750" eaLnBrk="0" hangingPunct="0">
                <a:spcBef>
                  <a:spcPct val="20000"/>
                </a:spcBef>
                <a:spcAft>
                  <a:spcPct val="20000"/>
                </a:spcAft>
                <a:buClr>
                  <a:schemeClr val="bg1"/>
                </a:buClr>
                <a:buFont typeface="Wingdings" pitchFamily="2" charset="2"/>
                <a:buChar char="§"/>
                <a:defRPr sz="2400">
                  <a:solidFill>
                    <a:srgbClr val="000000"/>
                  </a:solidFill>
                  <a:latin typeface="Arial" charset="0"/>
                </a:defRPr>
              </a:lvl2pPr>
              <a:lvl3pPr marL="11430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3pPr>
              <a:lvl4pPr marL="16002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4pPr>
              <a:lvl5pPr marL="2057400" indent="-228600" eaLnBrk="0" hangingPunct="0">
                <a:spcBef>
                  <a:spcPct val="20000"/>
                </a:spcBef>
                <a:spcAft>
                  <a:spcPct val="20000"/>
                </a:spcAft>
                <a:buClr>
                  <a:schemeClr val="bg1"/>
                </a:buClr>
                <a:buFont typeface="Wingdings" pitchFamily="2" charset="2"/>
                <a:buChar char="§"/>
                <a:defRPr sz="2200">
                  <a:solidFill>
                    <a:srgbClr val="000000"/>
                  </a:solidFill>
                  <a:latin typeface="Arial" charset="0"/>
                </a:defRPr>
              </a:lvl5pPr>
              <a:lvl6pPr marL="25146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6pPr>
              <a:lvl7pPr marL="29718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7pPr>
              <a:lvl8pPr marL="34290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8pPr>
              <a:lvl9pPr marL="3886200" indent="-228600" eaLnBrk="0" fontAlgn="base" hangingPunct="0">
                <a:spcBef>
                  <a:spcPct val="20000"/>
                </a:spcBef>
                <a:spcAft>
                  <a:spcPct val="20000"/>
                </a:spcAft>
                <a:buClr>
                  <a:schemeClr val="bg1"/>
                </a:buClr>
                <a:buFont typeface="Wingdings" pitchFamily="2" charset="2"/>
                <a:buChar char="§"/>
                <a:defRPr sz="2200">
                  <a:solidFill>
                    <a:srgbClr val="000000"/>
                  </a:solidFill>
                  <a:latin typeface="Arial" charset="0"/>
                </a:defRPr>
              </a:lvl9pPr>
            </a:lstStyle>
            <a:p>
              <a:pPr algn="ctr">
                <a:spcBef>
                  <a:spcPct val="0"/>
                </a:spcBef>
                <a:spcAft>
                  <a:spcPct val="0"/>
                </a:spcAft>
                <a:buClrTx/>
                <a:buFontTx/>
                <a:buNone/>
              </a:pPr>
              <a:r>
                <a:rPr lang="en-US" altLang="en-US" sz="1600" b="1">
                  <a:effectLst/>
                  <a:latin typeface="CG Omega" pitchFamily="34" charset="0"/>
                </a:rPr>
                <a:t>District Health Management Team</a:t>
              </a:r>
              <a:endParaRPr lang="en-US" altLang="en-US" sz="1600">
                <a:effectLst/>
                <a:latin typeface="CG Omega" pitchFamily="34" charset="0"/>
              </a:endParaRPr>
            </a:p>
          </p:txBody>
        </p:sp>
        <p:sp>
          <p:nvSpPr>
            <p:cNvPr id="25679" name="Line 79"/>
            <p:cNvSpPr>
              <a:spLocks noChangeShapeType="1"/>
            </p:cNvSpPr>
            <p:nvPr/>
          </p:nvSpPr>
          <p:spPr bwMode="auto">
            <a:xfrm>
              <a:off x="3708" y="1234"/>
              <a:ext cx="804" cy="0"/>
            </a:xfrm>
            <a:prstGeom prst="line">
              <a:avLst/>
            </a:prstGeom>
            <a:noFill/>
            <a:ln w="38100">
              <a:solidFill>
                <a:srgbClr val="FF3300"/>
              </a:solidFill>
              <a:round/>
              <a:headEnd type="triangle" w="med" len="med"/>
              <a:tailEnd type="triangle" w="med" len="med"/>
            </a:ln>
            <a:effectLst>
              <a:prstShdw prst="shdw17" dist="17961" dir="2700000">
                <a:srgbClr val="FF33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0" name="Line 80"/>
            <p:cNvSpPr>
              <a:spLocks noChangeShapeType="1"/>
            </p:cNvSpPr>
            <p:nvPr/>
          </p:nvSpPr>
          <p:spPr bwMode="auto">
            <a:xfrm>
              <a:off x="2976" y="894"/>
              <a:ext cx="0" cy="273"/>
            </a:xfrm>
            <a:prstGeom prst="line">
              <a:avLst/>
            </a:prstGeom>
            <a:noFill/>
            <a:ln w="38100">
              <a:solidFill>
                <a:srgbClr val="FF3300"/>
              </a:solidFill>
              <a:round/>
              <a:headEnd type="triangle" w="med" len="med"/>
              <a:tailEnd type="triangle" w="med" len="med"/>
            </a:ln>
            <a:effectLst>
              <a:prstShdw prst="shdw17" dist="17961" dir="2700000">
                <a:srgbClr val="FF33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1" name="Line 81"/>
            <p:cNvSpPr>
              <a:spLocks noChangeShapeType="1"/>
            </p:cNvSpPr>
            <p:nvPr/>
          </p:nvSpPr>
          <p:spPr bwMode="auto">
            <a:xfrm rot="5400000">
              <a:off x="2684" y="1086"/>
              <a:ext cx="0" cy="344"/>
            </a:xfrm>
            <a:prstGeom prst="line">
              <a:avLst/>
            </a:prstGeom>
            <a:noFill/>
            <a:ln w="38100">
              <a:solidFill>
                <a:srgbClr val="FF3300"/>
              </a:solidFill>
              <a:round/>
              <a:headEnd type="triangle" w="med" len="med"/>
              <a:tailEnd type="triangle" w="med" len="med"/>
            </a:ln>
            <a:effectLst>
              <a:prstShdw prst="shdw17" dist="17961" dir="2700000">
                <a:srgbClr val="FF33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2" name="Line 82"/>
            <p:cNvSpPr>
              <a:spLocks noChangeShapeType="1"/>
            </p:cNvSpPr>
            <p:nvPr/>
          </p:nvSpPr>
          <p:spPr bwMode="auto">
            <a:xfrm rot="5400000">
              <a:off x="2708" y="1451"/>
              <a:ext cx="0" cy="344"/>
            </a:xfrm>
            <a:prstGeom prst="line">
              <a:avLst/>
            </a:prstGeom>
            <a:noFill/>
            <a:ln w="38100">
              <a:solidFill>
                <a:srgbClr val="FF3300"/>
              </a:solidFill>
              <a:round/>
              <a:headEnd type="triangle" w="med" len="med"/>
              <a:tailEnd type="triangle" w="med" len="med"/>
            </a:ln>
            <a:effectLst>
              <a:prstShdw prst="shdw17" dist="17961" dir="2700000">
                <a:srgbClr val="FF33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3" name="Line 83"/>
            <p:cNvSpPr>
              <a:spLocks noChangeShapeType="1"/>
            </p:cNvSpPr>
            <p:nvPr/>
          </p:nvSpPr>
          <p:spPr bwMode="auto">
            <a:xfrm>
              <a:off x="2832" y="1759"/>
              <a:ext cx="0" cy="274"/>
            </a:xfrm>
            <a:prstGeom prst="line">
              <a:avLst/>
            </a:prstGeom>
            <a:noFill/>
            <a:ln w="38100">
              <a:solidFill>
                <a:srgbClr val="FF3300"/>
              </a:solidFill>
              <a:round/>
              <a:headEnd type="triangle" w="med" len="med"/>
              <a:tailEnd type="triangle" w="med" len="med"/>
            </a:ln>
            <a:effectLst>
              <a:prstShdw prst="shdw17" dist="17961" dir="2700000">
                <a:srgbClr val="FF33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grpSp>
      <p:sp>
        <p:nvSpPr>
          <p:cNvPr id="25684" name="Line 84"/>
          <p:cNvSpPr>
            <a:spLocks noChangeShapeType="1"/>
          </p:cNvSpPr>
          <p:nvPr/>
        </p:nvSpPr>
        <p:spPr bwMode="auto">
          <a:xfrm>
            <a:off x="7010400" y="2978150"/>
            <a:ext cx="1905000" cy="0"/>
          </a:xfrm>
          <a:prstGeom prst="line">
            <a:avLst/>
          </a:prstGeom>
          <a:noFill/>
          <a:ln w="3175">
            <a:solidFill>
              <a:schemeClr val="folHlink"/>
            </a:solidFill>
            <a:round/>
            <a:headEnd/>
            <a:tailEnd/>
          </a:ln>
          <a:effectLst>
            <a:prstShdw prst="shdw17" dist="17961" dir="2700000">
              <a:schemeClr val="folHlink">
                <a:gamma/>
                <a:shade val="60000"/>
                <a:invGamma/>
              </a:scheme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grpSp>
        <p:nvGrpSpPr>
          <p:cNvPr id="25685" name="Group 85"/>
          <p:cNvGrpSpPr>
            <a:grpSpLocks/>
          </p:cNvGrpSpPr>
          <p:nvPr/>
        </p:nvGrpSpPr>
        <p:grpSpPr bwMode="auto">
          <a:xfrm>
            <a:off x="5486400" y="1214438"/>
            <a:ext cx="1371600" cy="1125537"/>
            <a:chOff x="3456" y="768"/>
            <a:chExt cx="864" cy="720"/>
          </a:xfrm>
        </p:grpSpPr>
        <p:sp>
          <p:nvSpPr>
            <p:cNvPr id="25686" name="Line 86"/>
            <p:cNvSpPr>
              <a:spLocks noChangeShapeType="1"/>
            </p:cNvSpPr>
            <p:nvPr/>
          </p:nvSpPr>
          <p:spPr bwMode="auto">
            <a:xfrm flipV="1">
              <a:off x="3888" y="826"/>
              <a:ext cx="432" cy="136"/>
            </a:xfrm>
            <a:prstGeom prst="line">
              <a:avLst/>
            </a:prstGeom>
            <a:noFill/>
            <a:ln w="28575">
              <a:solidFill>
                <a:srgbClr val="FF0000"/>
              </a:solidFill>
              <a:round/>
              <a:headEnd/>
              <a:tailEnd type="triangle" w="med" len="med"/>
            </a:ln>
            <a:effectLst>
              <a:prstShdw prst="shdw17" dist="17961" dir="2700000">
                <a:srgbClr val="FF00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7" name="Line 87"/>
            <p:cNvSpPr>
              <a:spLocks noChangeShapeType="1"/>
            </p:cNvSpPr>
            <p:nvPr/>
          </p:nvSpPr>
          <p:spPr bwMode="auto">
            <a:xfrm rot="13016989" flipV="1">
              <a:off x="3456" y="820"/>
              <a:ext cx="432" cy="136"/>
            </a:xfrm>
            <a:prstGeom prst="line">
              <a:avLst/>
            </a:prstGeom>
            <a:noFill/>
            <a:ln w="28575">
              <a:solidFill>
                <a:srgbClr val="FF0000"/>
              </a:solidFill>
              <a:round/>
              <a:headEnd/>
              <a:tailEnd type="triangle" w="med" len="med"/>
            </a:ln>
            <a:effectLst>
              <a:prstShdw prst="shdw17" dist="17961" dir="2700000">
                <a:srgbClr val="FF00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8" name="Line 88"/>
            <p:cNvSpPr>
              <a:spLocks noChangeShapeType="1"/>
            </p:cNvSpPr>
            <p:nvPr/>
          </p:nvSpPr>
          <p:spPr bwMode="auto">
            <a:xfrm flipV="1">
              <a:off x="3888" y="768"/>
              <a:ext cx="0" cy="720"/>
            </a:xfrm>
            <a:prstGeom prst="line">
              <a:avLst/>
            </a:prstGeom>
            <a:noFill/>
            <a:ln w="28575">
              <a:solidFill>
                <a:srgbClr val="FF0000"/>
              </a:solidFill>
              <a:round/>
              <a:headEnd/>
              <a:tailEnd type="triangle" w="med" len="med"/>
            </a:ln>
            <a:effectLst>
              <a:prstShdw prst="shdw17" dist="17961" dir="2700000">
                <a:srgbClr val="FF00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5689" name="Line 89"/>
            <p:cNvSpPr>
              <a:spLocks noChangeShapeType="1"/>
            </p:cNvSpPr>
            <p:nvPr/>
          </p:nvSpPr>
          <p:spPr bwMode="auto">
            <a:xfrm>
              <a:off x="3792" y="1470"/>
              <a:ext cx="96" cy="0"/>
            </a:xfrm>
            <a:prstGeom prst="line">
              <a:avLst/>
            </a:prstGeom>
            <a:noFill/>
            <a:ln w="28575">
              <a:solidFill>
                <a:srgbClr val="FF0000"/>
              </a:solidFill>
              <a:round/>
              <a:headEnd/>
              <a:tailEnd/>
            </a:ln>
            <a:effectLst>
              <a:prstShdw prst="shdw17" dist="17961" dir="2700000">
                <a:srgbClr val="FF00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grpSp>
      <p:sp>
        <p:nvSpPr>
          <p:cNvPr id="25690" name="Line 90"/>
          <p:cNvSpPr>
            <a:spLocks noChangeShapeType="1"/>
          </p:cNvSpPr>
          <p:nvPr/>
        </p:nvSpPr>
        <p:spPr bwMode="auto">
          <a:xfrm flipH="1">
            <a:off x="4341813" y="1128713"/>
            <a:ext cx="623887" cy="187325"/>
          </a:xfrm>
          <a:prstGeom prst="line">
            <a:avLst/>
          </a:prstGeom>
          <a:noFill/>
          <a:ln w="12700">
            <a:solidFill>
              <a:srgbClr val="FF0000"/>
            </a:solidFill>
            <a:round/>
            <a:headEnd type="triangle" w="med" len="med"/>
            <a:tailEnd type="triangle" w="med" len="med"/>
          </a:ln>
          <a:effectLst>
            <a:prstShdw prst="shdw17" dist="17961" dir="2700000">
              <a:srgbClr val="FF0000">
                <a:gamma/>
                <a:shade val="60000"/>
                <a:invGamma/>
              </a:srgbClr>
            </a:prst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 name="Slide Number Placeholder 1"/>
          <p:cNvSpPr>
            <a:spLocks noGrp="1"/>
          </p:cNvSpPr>
          <p:nvPr>
            <p:ph type="sldNum" sz="quarter" idx="12"/>
          </p:nvPr>
        </p:nvSpPr>
        <p:spPr/>
        <p:txBody>
          <a:bodyPr/>
          <a:lstStyle/>
          <a:p>
            <a:fld id="{E346DA60-26DC-46A0-921A-016218715EC9}" type="slidenum">
              <a:rPr lang="en-US" smtClean="0"/>
              <a:t>4</a:t>
            </a:fld>
            <a:endParaRPr lang="en-US"/>
          </a:p>
        </p:txBody>
      </p:sp>
    </p:spTree>
    <p:extLst>
      <p:ext uri="{BB962C8B-B14F-4D97-AF65-F5344CB8AC3E}">
        <p14:creationId xmlns:p14="http://schemas.microsoft.com/office/powerpoint/2010/main" val="326264608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25677"/>
                                        </p:tgtEl>
                                        <p:attrNameLst>
                                          <p:attrName>style.visibility</p:attrName>
                                        </p:attrNameLst>
                                      </p:cBhvr>
                                      <p:to>
                                        <p:strVal val="visible"/>
                                      </p:to>
                                    </p:set>
                                    <p:anim calcmode="lin" valueType="num">
                                      <p:cBhvr>
                                        <p:cTn id="7" dur="1000" fill="hold"/>
                                        <p:tgtEl>
                                          <p:spTgt spid="25677"/>
                                        </p:tgtEl>
                                        <p:attrNameLst>
                                          <p:attrName>ppt_w</p:attrName>
                                        </p:attrNameLst>
                                      </p:cBhvr>
                                      <p:tavLst>
                                        <p:tav tm="0">
                                          <p:val>
                                            <p:fltVal val="0"/>
                                          </p:val>
                                        </p:tav>
                                        <p:tav tm="100000">
                                          <p:val>
                                            <p:strVal val="#ppt_w"/>
                                          </p:val>
                                        </p:tav>
                                      </p:tavLst>
                                    </p:anim>
                                    <p:anim calcmode="lin" valueType="num">
                                      <p:cBhvr>
                                        <p:cTn id="8" dur="1000" fill="hold"/>
                                        <p:tgtEl>
                                          <p:spTgt spid="25677"/>
                                        </p:tgtEl>
                                        <p:attrNameLst>
                                          <p:attrName>ppt_h</p:attrName>
                                        </p:attrNameLst>
                                      </p:cBhvr>
                                      <p:tavLst>
                                        <p:tav tm="0">
                                          <p:val>
                                            <p:fltVal val="0"/>
                                          </p:val>
                                        </p:tav>
                                        <p:tav tm="100000">
                                          <p:val>
                                            <p:strVal val="#ppt_h"/>
                                          </p:val>
                                        </p:tav>
                                      </p:tavLst>
                                    </p:anim>
                                    <p:anim calcmode="lin" valueType="num">
                                      <p:cBhvr>
                                        <p:cTn id="9" dur="1000" fill="hold"/>
                                        <p:tgtEl>
                                          <p:spTgt spid="2567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5677"/>
                                        </p:tgtEl>
                                        <p:attrNameLst>
                                          <p:attrName>ppt_y</p:attrName>
                                        </p:attrNameLst>
                                      </p:cBhvr>
                                      <p:tavLst>
                                        <p:tav tm="0" fmla="#ppt_y+(sin(-2*pi*(1-$))*-#ppt_x+cos(-2*pi*(1-$))*(1-#ppt_y))*(1-$)">
                                          <p:val>
                                            <p:fltVal val="0"/>
                                          </p:val>
                                        </p:tav>
                                        <p:tav tm="100000">
                                          <p:val>
                                            <p:fltVal val="1"/>
                                          </p:val>
                                        </p:tav>
                                      </p:tavLst>
                                    </p:anim>
                                  </p:childTnLst>
                                </p:cTn>
                              </p:par>
                            </p:childTnLst>
                          </p:cTn>
                        </p:par>
                        <p:par>
                          <p:cTn id="11" fill="hold" nodeType="afterGroup">
                            <p:stCondLst>
                              <p:cond delay="1000"/>
                            </p:stCondLst>
                            <p:childTnLst>
                              <p:par>
                                <p:cTn id="12" presetID="15" presetClass="entr" presetSubtype="0" fill="hold" nodeType="afterEffect">
                                  <p:stCondLst>
                                    <p:cond delay="0"/>
                                  </p:stCondLst>
                                  <p:childTnLst>
                                    <p:set>
                                      <p:cBhvr>
                                        <p:cTn id="13" dur="1" fill="hold">
                                          <p:stCondLst>
                                            <p:cond delay="0"/>
                                          </p:stCondLst>
                                        </p:cTn>
                                        <p:tgtEl>
                                          <p:spTgt spid="25685"/>
                                        </p:tgtEl>
                                        <p:attrNameLst>
                                          <p:attrName>style.visibility</p:attrName>
                                        </p:attrNameLst>
                                      </p:cBhvr>
                                      <p:to>
                                        <p:strVal val="visible"/>
                                      </p:to>
                                    </p:set>
                                    <p:anim calcmode="lin" valueType="num">
                                      <p:cBhvr>
                                        <p:cTn id="14" dur="1000" fill="hold"/>
                                        <p:tgtEl>
                                          <p:spTgt spid="25685"/>
                                        </p:tgtEl>
                                        <p:attrNameLst>
                                          <p:attrName>ppt_w</p:attrName>
                                        </p:attrNameLst>
                                      </p:cBhvr>
                                      <p:tavLst>
                                        <p:tav tm="0">
                                          <p:val>
                                            <p:fltVal val="0"/>
                                          </p:val>
                                        </p:tav>
                                        <p:tav tm="100000">
                                          <p:val>
                                            <p:strVal val="#ppt_w"/>
                                          </p:val>
                                        </p:tav>
                                      </p:tavLst>
                                    </p:anim>
                                    <p:anim calcmode="lin" valueType="num">
                                      <p:cBhvr>
                                        <p:cTn id="15" dur="1000" fill="hold"/>
                                        <p:tgtEl>
                                          <p:spTgt spid="25685"/>
                                        </p:tgtEl>
                                        <p:attrNameLst>
                                          <p:attrName>ppt_h</p:attrName>
                                        </p:attrNameLst>
                                      </p:cBhvr>
                                      <p:tavLst>
                                        <p:tav tm="0">
                                          <p:val>
                                            <p:fltVal val="0"/>
                                          </p:val>
                                        </p:tav>
                                        <p:tav tm="100000">
                                          <p:val>
                                            <p:strVal val="#ppt_h"/>
                                          </p:val>
                                        </p:tav>
                                      </p:tavLst>
                                    </p:anim>
                                    <p:anim calcmode="lin" valueType="num">
                                      <p:cBhvr>
                                        <p:cTn id="16" dur="1000" fill="hold"/>
                                        <p:tgtEl>
                                          <p:spTgt spid="25685"/>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25685"/>
                                        </p:tgtEl>
                                        <p:attrNameLst>
                                          <p:attrName>ppt_y</p:attrName>
                                        </p:attrNameLst>
                                      </p:cBhvr>
                                      <p:tavLst>
                                        <p:tav tm="0" fmla="#ppt_y+(sin(-2*pi*(1-$))*-#ppt_x+cos(-2*pi*(1-$))*(1-#ppt_y))*(1-$)">
                                          <p:val>
                                            <p:fltVal val="0"/>
                                          </p:val>
                                        </p:tav>
                                        <p:tav tm="100000">
                                          <p:val>
                                            <p:fltVal val="1"/>
                                          </p:val>
                                        </p:tav>
                                      </p:tavLst>
                                    </p:anim>
                                  </p:childTnLst>
                                </p:cTn>
                              </p:par>
                            </p:childTnLst>
                          </p:cTn>
                        </p:par>
                        <p:par>
                          <p:cTn id="18" fill="hold" nodeType="afterGroup">
                            <p:stCondLst>
                              <p:cond delay="2000"/>
                            </p:stCondLst>
                            <p:childTnLst>
                              <p:par>
                                <p:cTn id="19" presetID="15" presetClass="entr" presetSubtype="0" fill="hold" grpId="0" nodeType="afterEffect">
                                  <p:stCondLst>
                                    <p:cond delay="0"/>
                                  </p:stCondLst>
                                  <p:childTnLst>
                                    <p:set>
                                      <p:cBhvr>
                                        <p:cTn id="20" dur="1" fill="hold">
                                          <p:stCondLst>
                                            <p:cond delay="0"/>
                                          </p:stCondLst>
                                        </p:cTn>
                                        <p:tgtEl>
                                          <p:spTgt spid="25658"/>
                                        </p:tgtEl>
                                        <p:attrNameLst>
                                          <p:attrName>style.visibility</p:attrName>
                                        </p:attrNameLst>
                                      </p:cBhvr>
                                      <p:to>
                                        <p:strVal val="visible"/>
                                      </p:to>
                                    </p:set>
                                    <p:anim calcmode="lin" valueType="num">
                                      <p:cBhvr>
                                        <p:cTn id="21" dur="1000" fill="hold"/>
                                        <p:tgtEl>
                                          <p:spTgt spid="25658"/>
                                        </p:tgtEl>
                                        <p:attrNameLst>
                                          <p:attrName>ppt_w</p:attrName>
                                        </p:attrNameLst>
                                      </p:cBhvr>
                                      <p:tavLst>
                                        <p:tav tm="0">
                                          <p:val>
                                            <p:fltVal val="0"/>
                                          </p:val>
                                        </p:tav>
                                        <p:tav tm="100000">
                                          <p:val>
                                            <p:strVal val="#ppt_w"/>
                                          </p:val>
                                        </p:tav>
                                      </p:tavLst>
                                    </p:anim>
                                    <p:anim calcmode="lin" valueType="num">
                                      <p:cBhvr>
                                        <p:cTn id="22" dur="1000" fill="hold"/>
                                        <p:tgtEl>
                                          <p:spTgt spid="25658"/>
                                        </p:tgtEl>
                                        <p:attrNameLst>
                                          <p:attrName>ppt_h</p:attrName>
                                        </p:attrNameLst>
                                      </p:cBhvr>
                                      <p:tavLst>
                                        <p:tav tm="0">
                                          <p:val>
                                            <p:fltVal val="0"/>
                                          </p:val>
                                        </p:tav>
                                        <p:tav tm="100000">
                                          <p:val>
                                            <p:strVal val="#ppt_h"/>
                                          </p:val>
                                        </p:tav>
                                      </p:tavLst>
                                    </p:anim>
                                    <p:anim calcmode="lin" valueType="num">
                                      <p:cBhvr>
                                        <p:cTn id="23" dur="1000" fill="hold"/>
                                        <p:tgtEl>
                                          <p:spTgt spid="25658"/>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256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5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1325562"/>
          </a:xfrm>
        </p:spPr>
        <p:txBody>
          <a:bodyPr>
            <a:normAutofit/>
          </a:bodyPr>
          <a:lstStyle/>
          <a:p>
            <a:r>
              <a:rPr lang="en-US" b="1" dirty="0" smtClean="0"/>
              <a:t/>
            </a:r>
            <a:br>
              <a:rPr lang="en-US" b="1" dirty="0" smtClean="0"/>
            </a:br>
            <a:r>
              <a:rPr lang="en-US" b="1" dirty="0" smtClean="0"/>
              <a:t> Centralized </a:t>
            </a:r>
            <a:r>
              <a:rPr lang="en-US" dirty="0" smtClean="0"/>
              <a:t>Versus Decentralized Health System</a:t>
            </a:r>
            <a:endParaRPr lang="en-US" b="1" dirty="0"/>
          </a:p>
        </p:txBody>
      </p:sp>
      <p:sp>
        <p:nvSpPr>
          <p:cNvPr id="3" name="Content Placeholder 2"/>
          <p:cNvSpPr>
            <a:spLocks noGrp="1"/>
          </p:cNvSpPr>
          <p:nvPr>
            <p:ph idx="1"/>
          </p:nvPr>
        </p:nvSpPr>
        <p:spPr>
          <a:xfrm>
            <a:off x="609600" y="1524000"/>
            <a:ext cx="7924800" cy="4953000"/>
          </a:xfrm>
        </p:spPr>
        <p:txBody>
          <a:bodyPr>
            <a:noAutofit/>
          </a:bodyPr>
          <a:lstStyle/>
          <a:p>
            <a:pPr algn="ctr">
              <a:lnSpc>
                <a:spcPct val="100000"/>
              </a:lnSpc>
              <a:spcBef>
                <a:spcPts val="600"/>
              </a:spcBef>
            </a:pPr>
            <a:r>
              <a:rPr lang="en-US" sz="2000" dirty="0" smtClean="0"/>
              <a:t>DEGREE OF DECENTRALIZATION</a:t>
            </a:r>
          </a:p>
          <a:p>
            <a:pPr algn="ctr">
              <a:lnSpc>
                <a:spcPct val="100000"/>
              </a:lnSpc>
              <a:spcBef>
                <a:spcPts val="600"/>
              </a:spcBef>
            </a:pPr>
            <a:endParaRPr lang="en-US" sz="2000" dirty="0" smtClean="0"/>
          </a:p>
          <a:p>
            <a:pPr algn="ctr">
              <a:lnSpc>
                <a:spcPct val="100000"/>
              </a:lnSpc>
              <a:spcBef>
                <a:spcPts val="600"/>
              </a:spcBef>
            </a:pPr>
            <a:r>
              <a:rPr lang="en-US" sz="2000" dirty="0" err="1" smtClean="0"/>
              <a:t>Deconcentration</a:t>
            </a:r>
            <a:endParaRPr lang="en-US" sz="2000" dirty="0" smtClean="0"/>
          </a:p>
          <a:p>
            <a:pPr marL="342900" indent="-342900">
              <a:lnSpc>
                <a:spcPct val="100000"/>
              </a:lnSpc>
              <a:spcBef>
                <a:spcPts val="600"/>
              </a:spcBef>
              <a:buFont typeface="Arial" panose="020B0604020202020204" pitchFamily="34" charset="0"/>
              <a:buChar char="•"/>
            </a:pPr>
            <a:endParaRPr lang="en-US" sz="2000" dirty="0" smtClean="0"/>
          </a:p>
          <a:p>
            <a:pPr algn="ctr">
              <a:lnSpc>
                <a:spcPct val="100000"/>
              </a:lnSpc>
              <a:spcBef>
                <a:spcPts val="600"/>
              </a:spcBef>
            </a:pPr>
            <a:r>
              <a:rPr lang="en-US" sz="2000" dirty="0" smtClean="0"/>
              <a:t>Delegation</a:t>
            </a:r>
          </a:p>
          <a:p>
            <a:pPr algn="ctr">
              <a:lnSpc>
                <a:spcPct val="100000"/>
              </a:lnSpc>
              <a:spcBef>
                <a:spcPts val="600"/>
              </a:spcBef>
            </a:pPr>
            <a:endParaRPr lang="en-US" sz="2000" dirty="0" smtClean="0"/>
          </a:p>
          <a:p>
            <a:pPr algn="ctr">
              <a:lnSpc>
                <a:spcPct val="100000"/>
              </a:lnSpc>
              <a:spcBef>
                <a:spcPts val="600"/>
              </a:spcBef>
            </a:pPr>
            <a:r>
              <a:rPr lang="en-US" sz="2000" dirty="0" smtClean="0"/>
              <a:t>Devolution</a:t>
            </a:r>
          </a:p>
          <a:p>
            <a:pPr algn="ctr">
              <a:lnSpc>
                <a:spcPct val="100000"/>
              </a:lnSpc>
              <a:spcBef>
                <a:spcPts val="600"/>
              </a:spcBef>
            </a:pPr>
            <a:endParaRPr lang="en-US" sz="2000" dirty="0" smtClean="0"/>
          </a:p>
          <a:p>
            <a:pPr algn="ctr">
              <a:lnSpc>
                <a:spcPct val="100000"/>
              </a:lnSpc>
              <a:spcBef>
                <a:spcPts val="600"/>
              </a:spcBef>
            </a:pPr>
            <a:r>
              <a:rPr lang="en-US" sz="2000" dirty="0" smtClean="0"/>
              <a:t>Privatization</a:t>
            </a:r>
            <a:endParaRPr lang="en-US" sz="2000" dirty="0"/>
          </a:p>
          <a:p>
            <a:pPr marL="342900" indent="-342900">
              <a:lnSpc>
                <a:spcPct val="100000"/>
              </a:lnSpc>
              <a:spcBef>
                <a:spcPts val="600"/>
              </a:spcBef>
              <a:buFont typeface="Arial" panose="020B0604020202020204" pitchFamily="34" charset="0"/>
              <a:buChar char="•"/>
            </a:pPr>
            <a:endParaRPr lang="en-US" sz="2000" dirty="0"/>
          </a:p>
        </p:txBody>
      </p:sp>
      <p:sp>
        <p:nvSpPr>
          <p:cNvPr id="4" name="Down Arrow 3"/>
          <p:cNvSpPr/>
          <p:nvPr/>
        </p:nvSpPr>
        <p:spPr>
          <a:xfrm>
            <a:off x="4343400" y="2667000"/>
            <a:ext cx="484632"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3428207"/>
            <a:ext cx="517525" cy="381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4267199"/>
            <a:ext cx="517525" cy="38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E346DA60-26DC-46A0-921A-016218715EC9}" type="slidenum">
              <a:rPr lang="en-US" smtClean="0"/>
              <a:t>5</a:t>
            </a:fld>
            <a:endParaRPr lang="en-US"/>
          </a:p>
        </p:txBody>
      </p:sp>
    </p:spTree>
    <p:extLst>
      <p:ext uri="{BB962C8B-B14F-4D97-AF65-F5344CB8AC3E}">
        <p14:creationId xmlns:p14="http://schemas.microsoft.com/office/powerpoint/2010/main" val="2742154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1325563"/>
          </a:xfrm>
        </p:spPr>
        <p:txBody>
          <a:bodyPr>
            <a:normAutofit/>
          </a:bodyPr>
          <a:lstStyle/>
          <a:p>
            <a:r>
              <a:rPr lang="en-US" b="1" dirty="0" smtClean="0"/>
              <a:t>Definition of Governance in Health and HIS/RHIS </a:t>
            </a:r>
            <a:br>
              <a:rPr lang="en-US" b="1" dirty="0" smtClean="0"/>
            </a:br>
            <a:endParaRPr lang="en-US" b="1" dirty="0"/>
          </a:p>
        </p:txBody>
      </p:sp>
      <p:sp>
        <p:nvSpPr>
          <p:cNvPr id="3" name="Content Placeholder 2"/>
          <p:cNvSpPr>
            <a:spLocks noGrp="1"/>
          </p:cNvSpPr>
          <p:nvPr>
            <p:ph idx="1"/>
          </p:nvPr>
        </p:nvSpPr>
        <p:spPr>
          <a:xfrm>
            <a:off x="457200" y="1600200"/>
            <a:ext cx="8382000" cy="4525963"/>
          </a:xfrm>
        </p:spPr>
        <p:txBody>
          <a:bodyPr>
            <a:normAutofit fontScale="92500" lnSpcReduction="10000"/>
          </a:bodyPr>
          <a:lstStyle/>
          <a:p>
            <a:pPr marL="457200" indent="-457200">
              <a:buFont typeface="Arial" panose="020B0604020202020204" pitchFamily="34" charset="0"/>
              <a:buChar char="•"/>
            </a:pPr>
            <a:r>
              <a:rPr lang="en-US" dirty="0" smtClean="0"/>
              <a:t>Recognition of the importance of governance in public sectors is a recent phenomenon.</a:t>
            </a:r>
          </a:p>
          <a:p>
            <a:pPr marL="457200" indent="-457200">
              <a:buFont typeface="Arial" panose="020B0604020202020204" pitchFamily="34" charset="0"/>
              <a:buChar char="•"/>
            </a:pPr>
            <a:r>
              <a:rPr lang="en-US" dirty="0" smtClean="0"/>
              <a:t>Many definitions of governance in health have emerged. </a:t>
            </a:r>
          </a:p>
          <a:p>
            <a:pPr marL="457200" indent="-457200">
              <a:buFont typeface="Arial" panose="020B0604020202020204" pitchFamily="34" charset="0"/>
              <a:buChar char="•"/>
            </a:pPr>
            <a:r>
              <a:rPr lang="en-US" dirty="0" smtClean="0"/>
              <a:t>We will discuss examples of governance that influence and support the HIS and RHIS.</a:t>
            </a:r>
          </a:p>
          <a:p>
            <a:pPr marL="457200" indent="-457200">
              <a:buFont typeface="Arial" panose="020B0604020202020204" pitchFamily="34" charset="0"/>
              <a:buChar char="•"/>
            </a:pPr>
            <a:r>
              <a:rPr lang="en-US" dirty="0" smtClean="0"/>
              <a:t>Many governance functions pertain to the national HIS as well as the RHIS.</a:t>
            </a:r>
          </a:p>
          <a:p>
            <a:pPr marL="1028700" lvl="1" indent="-342900">
              <a:buFont typeface="Courier New" panose="02070309020205020404" pitchFamily="49" charset="0"/>
              <a:buChar char="o"/>
            </a:pPr>
            <a:r>
              <a:rPr lang="en-US" dirty="0" smtClean="0"/>
              <a:t>Therefore, here we’ll use the term HIS/RHIS.</a:t>
            </a:r>
          </a:p>
          <a:p>
            <a:pPr marL="457200" indent="-457200">
              <a:buFont typeface="Arial" panose="020B0604020202020204" pitchFamily="34" charset="0"/>
              <a:buChar char="•"/>
            </a:pPr>
            <a:r>
              <a:rPr lang="en-US" dirty="0" smtClean="0"/>
              <a:t>Governance tools list Give examples of HIS/RHIS governance tools in your country</a:t>
            </a:r>
          </a:p>
        </p:txBody>
      </p:sp>
      <p:sp>
        <p:nvSpPr>
          <p:cNvPr id="4" name="Slide Number Placeholder 3"/>
          <p:cNvSpPr>
            <a:spLocks noGrp="1"/>
          </p:cNvSpPr>
          <p:nvPr>
            <p:ph type="sldNum" sz="quarter" idx="12"/>
          </p:nvPr>
        </p:nvSpPr>
        <p:spPr/>
        <p:txBody>
          <a:bodyPr/>
          <a:lstStyle/>
          <a:p>
            <a:fld id="{E346DA60-26DC-46A0-921A-016218715EC9}" type="slidenum">
              <a:rPr lang="en-US" smtClean="0"/>
              <a:t>6</a:t>
            </a:fld>
            <a:endParaRPr lang="en-US"/>
          </a:p>
        </p:txBody>
      </p:sp>
    </p:spTree>
    <p:extLst>
      <p:ext uri="{BB962C8B-B14F-4D97-AF65-F5344CB8AC3E}">
        <p14:creationId xmlns:p14="http://schemas.microsoft.com/office/powerpoint/2010/main" val="4038779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886700" cy="1325563"/>
          </a:xfrm>
        </p:spPr>
        <p:txBody>
          <a:bodyPr>
            <a:normAutofit/>
          </a:bodyPr>
          <a:lstStyle/>
          <a:p>
            <a:r>
              <a:rPr lang="en-US" b="1" dirty="0" smtClean="0"/>
              <a:t>HIS/RHIS Governance </a:t>
            </a:r>
            <a:br>
              <a:rPr lang="en-US" b="1" dirty="0" smtClean="0"/>
            </a:br>
            <a:r>
              <a:rPr lang="en-US" dirty="0" smtClean="0"/>
              <a:t>Key Concepts </a:t>
            </a:r>
            <a:r>
              <a:rPr lang="en-US" dirty="0"/>
              <a:t>and </a:t>
            </a:r>
            <a:r>
              <a:rPr lang="en-US" dirty="0" smtClean="0"/>
              <a:t>Functions </a:t>
            </a:r>
            <a:r>
              <a:rPr lang="en-US" b="1" dirty="0" smtClean="0"/>
              <a:t/>
            </a:r>
            <a:br>
              <a:rPr lang="en-US" b="1" dirty="0" smtClean="0"/>
            </a:br>
            <a:endParaRPr lang="en-US" b="1" dirty="0"/>
          </a:p>
        </p:txBody>
      </p:sp>
      <p:sp>
        <p:nvSpPr>
          <p:cNvPr id="3" name="Content Placeholder 2"/>
          <p:cNvSpPr>
            <a:spLocks noGrp="1"/>
          </p:cNvSpPr>
          <p:nvPr>
            <p:ph idx="1"/>
          </p:nvPr>
        </p:nvSpPr>
        <p:spPr>
          <a:xfrm>
            <a:off x="457200" y="1600200"/>
            <a:ext cx="8382000" cy="4525963"/>
          </a:xfrm>
        </p:spPr>
        <p:txBody>
          <a:bodyPr>
            <a:normAutofit/>
          </a:bodyPr>
          <a:lstStyle/>
          <a:p>
            <a:pPr marL="457200" indent="-457200">
              <a:buFont typeface="Arial" panose="020B0604020202020204" pitchFamily="34" charset="0"/>
              <a:buChar char="•"/>
            </a:pPr>
            <a:r>
              <a:rPr lang="en-US" dirty="0" smtClean="0"/>
              <a:t>HIS/RHIS Policy and Strategic Planning</a:t>
            </a:r>
          </a:p>
          <a:p>
            <a:pPr marL="457200" indent="-457200">
              <a:buFont typeface="Arial" panose="020B0604020202020204" pitchFamily="34" charset="0"/>
              <a:buChar char="•"/>
            </a:pPr>
            <a:r>
              <a:rPr lang="en-US" dirty="0" smtClean="0"/>
              <a:t>HIS/RHIS Regulatory and Legal Framework and Legislation</a:t>
            </a:r>
          </a:p>
          <a:p>
            <a:pPr marL="457200" indent="-457200">
              <a:buFont typeface="Arial" panose="020B0604020202020204" pitchFamily="34" charset="0"/>
              <a:buChar char="•"/>
            </a:pPr>
            <a:r>
              <a:rPr lang="en-US" dirty="0" smtClean="0"/>
              <a:t>Promoting HIS/RHIS Accountability and Transparency</a:t>
            </a:r>
          </a:p>
          <a:p>
            <a:pPr marL="457200" indent="-457200">
              <a:buFont typeface="Arial" panose="020B0604020202020204" pitchFamily="34" charset="0"/>
              <a:buChar char="•"/>
            </a:pPr>
            <a:r>
              <a:rPr lang="en-US" dirty="0" smtClean="0"/>
              <a:t>Fostering Partnerships and Coordination</a:t>
            </a:r>
          </a:p>
          <a:p>
            <a:pPr marL="457200" indent="-457200">
              <a:buFont typeface="Arial" panose="020B0604020202020204" pitchFamily="34" charset="0"/>
              <a:buChar char="•"/>
            </a:pPr>
            <a:r>
              <a:rPr lang="en-US" dirty="0" smtClean="0"/>
              <a:t>Organizational Structure of HIS/RHIS </a:t>
            </a:r>
          </a:p>
          <a:p>
            <a:pPr marL="457200" indent="-457200">
              <a:buFont typeface="Arial" panose="020B0604020202020204" pitchFamily="34" charset="0"/>
              <a:buChar char="•"/>
            </a:pPr>
            <a:endParaRPr lang="en-US" dirty="0" smtClean="0"/>
          </a:p>
        </p:txBody>
      </p:sp>
      <p:sp>
        <p:nvSpPr>
          <p:cNvPr id="4" name="Slide Number Placeholder 3"/>
          <p:cNvSpPr>
            <a:spLocks noGrp="1"/>
          </p:cNvSpPr>
          <p:nvPr>
            <p:ph type="sldNum" sz="quarter" idx="12"/>
          </p:nvPr>
        </p:nvSpPr>
        <p:spPr/>
        <p:txBody>
          <a:bodyPr/>
          <a:lstStyle/>
          <a:p>
            <a:fld id="{E346DA60-26DC-46A0-921A-016218715EC9}" type="slidenum">
              <a:rPr lang="en-US" smtClean="0"/>
              <a:t>7</a:t>
            </a:fld>
            <a:endParaRPr lang="en-US"/>
          </a:p>
        </p:txBody>
      </p:sp>
    </p:spTree>
    <p:extLst>
      <p:ext uri="{BB962C8B-B14F-4D97-AF65-F5344CB8AC3E}">
        <p14:creationId xmlns:p14="http://schemas.microsoft.com/office/powerpoint/2010/main" val="16523890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886700" cy="1325563"/>
          </a:xfrm>
        </p:spPr>
        <p:txBody>
          <a:bodyPr>
            <a:normAutofit/>
          </a:bodyPr>
          <a:lstStyle/>
          <a:p>
            <a:r>
              <a:rPr lang="en-US" b="1" dirty="0" smtClean="0"/>
              <a:t>HIS/RHIS Policy and Strategic Planning </a:t>
            </a:r>
            <a:br>
              <a:rPr lang="en-US" b="1" dirty="0" smtClean="0"/>
            </a:br>
            <a:r>
              <a:rPr lang="en-US" b="1" dirty="0" smtClean="0"/>
              <a:t/>
            </a:r>
            <a:br>
              <a:rPr lang="en-US" b="1" dirty="0" smtClean="0"/>
            </a:br>
            <a:endParaRPr lang="en-US" b="1" dirty="0"/>
          </a:p>
        </p:txBody>
      </p:sp>
      <p:sp>
        <p:nvSpPr>
          <p:cNvPr id="3" name="Content Placeholder 2"/>
          <p:cNvSpPr>
            <a:spLocks noGrp="1"/>
          </p:cNvSpPr>
          <p:nvPr>
            <p:ph idx="1"/>
          </p:nvPr>
        </p:nvSpPr>
        <p:spPr>
          <a:xfrm>
            <a:off x="304800" y="1600200"/>
            <a:ext cx="8839200" cy="4525963"/>
          </a:xfrm>
        </p:spPr>
        <p:txBody>
          <a:bodyPr>
            <a:normAutofit fontScale="92500"/>
          </a:bodyPr>
          <a:lstStyle/>
          <a:p>
            <a:pPr marL="457200" indent="-457200">
              <a:buFont typeface="Arial" panose="020B0604020202020204" pitchFamily="34" charset="0"/>
              <a:buChar char="•"/>
            </a:pPr>
            <a:r>
              <a:rPr lang="en-US" dirty="0" smtClean="0"/>
              <a:t>An HIS/RHIS policy </a:t>
            </a:r>
            <a:r>
              <a:rPr lang="en-US" dirty="0"/>
              <a:t>is a document that refers to decisions, plans, and actions undertaken to achieve specific HIS/RHIS development objectives, strategies, and results</a:t>
            </a:r>
            <a:r>
              <a:rPr lang="en-US" dirty="0" smtClean="0"/>
              <a:t>.</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smtClean="0"/>
              <a:t>HIS strategic plans are mostly for 5 to 10 years and can take 3 to 6 months to develop. They include operational costed plans for 1 or 2 years.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smtClean="0"/>
              <a:t>HIS/RHIS policy and strategic planning </a:t>
            </a:r>
            <a:r>
              <a:rPr lang="en-US" dirty="0"/>
              <a:t>are often </a:t>
            </a:r>
            <a:r>
              <a:rPr lang="en-US" dirty="0" smtClean="0"/>
              <a:t>combined in one document </a:t>
            </a:r>
            <a:endParaRPr lang="en-US" dirty="0"/>
          </a:p>
          <a:p>
            <a:pPr marL="457200" indent="-457200">
              <a:buFont typeface="Arial" panose="020B0604020202020204" pitchFamily="34" charset="0"/>
              <a:buChar char="•"/>
            </a:pPr>
            <a:endParaRPr lang="en-US" dirty="0" smtClean="0"/>
          </a:p>
        </p:txBody>
      </p:sp>
      <p:sp>
        <p:nvSpPr>
          <p:cNvPr id="4" name="Slide Number Placeholder 3"/>
          <p:cNvSpPr>
            <a:spLocks noGrp="1"/>
          </p:cNvSpPr>
          <p:nvPr>
            <p:ph type="sldNum" sz="quarter" idx="12"/>
          </p:nvPr>
        </p:nvSpPr>
        <p:spPr/>
        <p:txBody>
          <a:bodyPr/>
          <a:lstStyle/>
          <a:p>
            <a:fld id="{E346DA60-26DC-46A0-921A-016218715EC9}" type="slidenum">
              <a:rPr lang="en-US" smtClean="0"/>
              <a:t>8</a:t>
            </a:fld>
            <a:endParaRPr lang="en-US"/>
          </a:p>
        </p:txBody>
      </p:sp>
    </p:spTree>
    <p:extLst>
      <p:ext uri="{BB962C8B-B14F-4D97-AF65-F5344CB8AC3E}">
        <p14:creationId xmlns:p14="http://schemas.microsoft.com/office/powerpoint/2010/main" val="1739212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79413" y="0"/>
            <a:ext cx="8543925" cy="1143000"/>
          </a:xfrm>
        </p:spPr>
        <p:txBody>
          <a:bodyPr/>
          <a:lstStyle/>
          <a:p>
            <a:r>
              <a:rPr lang="en-GB" altLang="en-US" sz="3200" dirty="0" smtClean="0"/>
              <a:t>HIS Strategic Planning and Design Process</a:t>
            </a:r>
            <a:br>
              <a:rPr lang="en-GB" altLang="en-US" sz="3200" dirty="0" smtClean="0"/>
            </a:br>
            <a:r>
              <a:rPr lang="en-GB" altLang="en-US" sz="3200" dirty="0" smtClean="0"/>
              <a:t>in Twelve Steps </a:t>
            </a:r>
            <a:endParaRPr lang="en-US" altLang="en-US" sz="3200" dirty="0" smtClean="0"/>
          </a:p>
        </p:txBody>
      </p:sp>
      <p:sp>
        <p:nvSpPr>
          <p:cNvPr id="15363" name="Rectangle 3"/>
          <p:cNvSpPr>
            <a:spLocks noGrp="1" noChangeArrowheads="1"/>
          </p:cNvSpPr>
          <p:nvPr>
            <p:ph type="body" idx="1"/>
          </p:nvPr>
        </p:nvSpPr>
        <p:spPr>
          <a:xfrm>
            <a:off x="1763713" y="2209800"/>
            <a:ext cx="6858000" cy="4648200"/>
          </a:xfrm>
        </p:spPr>
        <p:txBody>
          <a:bodyPr/>
          <a:lstStyle/>
          <a:p>
            <a:pPr>
              <a:buFontTx/>
              <a:buNone/>
            </a:pPr>
            <a:endParaRPr lang="en-US" altLang="en-US" smtClean="0"/>
          </a:p>
        </p:txBody>
      </p:sp>
      <p:sp>
        <p:nvSpPr>
          <p:cNvPr id="15364" name="Rectangle 4"/>
          <p:cNvSpPr>
            <a:spLocks noChangeArrowheads="1"/>
          </p:cNvSpPr>
          <p:nvPr/>
        </p:nvSpPr>
        <p:spPr bwMode="auto">
          <a:xfrm>
            <a:off x="4164013" y="5400675"/>
            <a:ext cx="1474787" cy="539750"/>
          </a:xfrm>
          <a:prstGeom prst="rect">
            <a:avLst/>
          </a:prstGeom>
          <a:solidFill>
            <a:srgbClr val="92D050"/>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a:ea typeface="Times New Roman" pitchFamily="18" charset="0"/>
                <a:cs typeface="Arial" pitchFamily="34" charset="0"/>
              </a:rPr>
              <a:t>7.  HIS Objectives and Interventions</a:t>
            </a:r>
            <a:endParaRPr lang="en-US" altLang="en-US" sz="1200" b="1">
              <a:latin typeface="Times" pitchFamily="18" charset="0"/>
              <a:ea typeface="Times New Roman" pitchFamily="18" charset="0"/>
              <a:cs typeface="Arial" pitchFamily="34" charset="0"/>
            </a:endParaRPr>
          </a:p>
        </p:txBody>
      </p:sp>
      <p:sp>
        <p:nvSpPr>
          <p:cNvPr id="15365" name="Rectangle 5"/>
          <p:cNvSpPr>
            <a:spLocks noChangeArrowheads="1"/>
          </p:cNvSpPr>
          <p:nvPr/>
        </p:nvSpPr>
        <p:spPr bwMode="auto">
          <a:xfrm>
            <a:off x="4148138" y="3044825"/>
            <a:ext cx="1431925" cy="600075"/>
          </a:xfrm>
          <a:prstGeom prst="rect">
            <a:avLst/>
          </a:prstGeom>
          <a:solidFill>
            <a:srgbClr val="92D050"/>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a:ea typeface="Times New Roman" pitchFamily="18" charset="0"/>
                <a:cs typeface="Arial" pitchFamily="34" charset="0"/>
              </a:rPr>
              <a:t>4. Priority HIS Components  and Problems</a:t>
            </a:r>
            <a:endParaRPr lang="en-US" altLang="en-US" sz="1200" b="1">
              <a:latin typeface="Times" pitchFamily="18" charset="0"/>
              <a:ea typeface="Times New Roman" pitchFamily="18" charset="0"/>
              <a:cs typeface="Arial" pitchFamily="34" charset="0"/>
            </a:endParaRPr>
          </a:p>
        </p:txBody>
      </p:sp>
      <p:sp>
        <p:nvSpPr>
          <p:cNvPr id="15366" name="Rectangle 6"/>
          <p:cNvSpPr>
            <a:spLocks noChangeArrowheads="1"/>
          </p:cNvSpPr>
          <p:nvPr/>
        </p:nvSpPr>
        <p:spPr bwMode="auto">
          <a:xfrm>
            <a:off x="4152900" y="6022975"/>
            <a:ext cx="1446213" cy="608013"/>
          </a:xfrm>
          <a:prstGeom prst="rect">
            <a:avLst/>
          </a:prstGeom>
          <a:solidFill>
            <a:srgbClr val="92D050"/>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a:ea typeface="Times New Roman" pitchFamily="18" charset="0"/>
                <a:cs typeface="Arial" pitchFamily="34" charset="0"/>
              </a:rPr>
              <a:t>8.  Intervention Implementation Phasing</a:t>
            </a:r>
            <a:endParaRPr lang="en-US" altLang="en-US" sz="1200" b="1">
              <a:latin typeface="Times" pitchFamily="18" charset="0"/>
              <a:ea typeface="Times New Roman" pitchFamily="18" charset="0"/>
              <a:cs typeface="Arial" pitchFamily="34" charset="0"/>
            </a:endParaRPr>
          </a:p>
        </p:txBody>
      </p:sp>
      <p:sp>
        <p:nvSpPr>
          <p:cNvPr id="15367" name="Rectangle 7"/>
          <p:cNvSpPr>
            <a:spLocks noChangeArrowheads="1"/>
          </p:cNvSpPr>
          <p:nvPr/>
        </p:nvSpPr>
        <p:spPr bwMode="auto">
          <a:xfrm>
            <a:off x="4240213" y="4479925"/>
            <a:ext cx="1322387" cy="784225"/>
          </a:xfrm>
          <a:prstGeom prst="rect">
            <a:avLst/>
          </a:prstGeom>
          <a:solidFill>
            <a:srgbClr val="92D050"/>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a:ea typeface="Times New Roman" pitchFamily="18" charset="0"/>
                <a:cs typeface="Arial" pitchFamily="34" charset="0"/>
              </a:rPr>
              <a:t>6.  Ongoing &amp; Planned HIS Strengthening</a:t>
            </a:r>
            <a:endParaRPr lang="en-US" altLang="en-US" sz="1200" b="1">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a:ea typeface="Times New Roman" pitchFamily="18" charset="0"/>
                <a:cs typeface="Arial" pitchFamily="34" charset="0"/>
              </a:rPr>
              <a:t>Efforts</a:t>
            </a:r>
            <a:endParaRPr lang="en-US" altLang="en-US" sz="1200" b="1">
              <a:latin typeface="Times" pitchFamily="18" charset="0"/>
              <a:ea typeface="Times New Roman" pitchFamily="18" charset="0"/>
              <a:cs typeface="Arial" pitchFamily="34" charset="0"/>
            </a:endParaRPr>
          </a:p>
        </p:txBody>
      </p:sp>
      <p:cxnSp>
        <p:nvCxnSpPr>
          <p:cNvPr id="15368" name="AutoShape 8"/>
          <p:cNvCxnSpPr>
            <a:cxnSpLocks noChangeShapeType="1"/>
          </p:cNvCxnSpPr>
          <p:nvPr/>
        </p:nvCxnSpPr>
        <p:spPr bwMode="auto">
          <a:xfrm flipH="1">
            <a:off x="4654550" y="5819775"/>
            <a:ext cx="9525" cy="2063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5369" name="Rectangle 10"/>
          <p:cNvSpPr>
            <a:spLocks noChangeArrowheads="1"/>
          </p:cNvSpPr>
          <p:nvPr/>
        </p:nvSpPr>
        <p:spPr bwMode="auto">
          <a:xfrm>
            <a:off x="6008688" y="4540250"/>
            <a:ext cx="1144587" cy="455613"/>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10.  Strategy </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Costing</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70" name="Rectangle 11"/>
          <p:cNvSpPr>
            <a:spLocks noChangeArrowheads="1"/>
          </p:cNvSpPr>
          <p:nvPr/>
        </p:nvSpPr>
        <p:spPr bwMode="auto">
          <a:xfrm>
            <a:off x="5907088" y="5338763"/>
            <a:ext cx="1560512" cy="342900"/>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11.  HIS M&amp;E Plan</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71" name="Rectangle 12"/>
          <p:cNvSpPr>
            <a:spLocks noChangeArrowheads="1"/>
          </p:cNvSpPr>
          <p:nvPr/>
        </p:nvSpPr>
        <p:spPr bwMode="auto">
          <a:xfrm>
            <a:off x="6019800" y="5976938"/>
            <a:ext cx="1295400" cy="652462"/>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12.  HIS Strategic Plan Document </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72" name="Rectangle 13"/>
          <p:cNvSpPr>
            <a:spLocks noChangeArrowheads="1"/>
          </p:cNvSpPr>
          <p:nvPr/>
        </p:nvSpPr>
        <p:spPr bwMode="auto">
          <a:xfrm>
            <a:off x="5862638" y="3432175"/>
            <a:ext cx="1530350" cy="649288"/>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9.  Detailed Strategy and Operational Plan</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73" name="Line 14"/>
          <p:cNvSpPr>
            <a:spLocks noChangeShapeType="1"/>
          </p:cNvSpPr>
          <p:nvPr/>
        </p:nvSpPr>
        <p:spPr bwMode="auto">
          <a:xfrm flipH="1">
            <a:off x="6630988" y="4102100"/>
            <a:ext cx="0" cy="4365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4" name="Line 15"/>
          <p:cNvSpPr>
            <a:spLocks noChangeShapeType="1"/>
          </p:cNvSpPr>
          <p:nvPr/>
        </p:nvSpPr>
        <p:spPr bwMode="auto">
          <a:xfrm flipH="1">
            <a:off x="6627813" y="4881563"/>
            <a:ext cx="1587"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5375" name="Group 16"/>
          <p:cNvGrpSpPr>
            <a:grpSpLocks/>
          </p:cNvGrpSpPr>
          <p:nvPr/>
        </p:nvGrpSpPr>
        <p:grpSpPr bwMode="auto">
          <a:xfrm>
            <a:off x="7772400" y="4081463"/>
            <a:ext cx="1371600" cy="2405062"/>
            <a:chOff x="13009" y="3420"/>
            <a:chExt cx="2160" cy="3787"/>
          </a:xfrm>
        </p:grpSpPr>
        <p:sp>
          <p:nvSpPr>
            <p:cNvPr id="17461" name="Rectangle 17"/>
            <p:cNvSpPr>
              <a:spLocks noChangeArrowheads="1"/>
            </p:cNvSpPr>
            <p:nvPr/>
          </p:nvSpPr>
          <p:spPr bwMode="auto">
            <a:xfrm>
              <a:off x="13009" y="3420"/>
              <a:ext cx="2160" cy="722"/>
            </a:xfrm>
            <a:prstGeom prst="rect">
              <a:avLst/>
            </a:prstGeom>
            <a:solidFill>
              <a:srgbClr val="FF99CC"/>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9pPr>
            </a:lstStyle>
            <a:p>
              <a:pPr eaLnBrk="1" hangingPunct="1">
                <a:spcBef>
                  <a:spcPct val="0"/>
                </a:spcBef>
                <a:spcAft>
                  <a:spcPct val="0"/>
                </a:spcAft>
                <a:buClrTx/>
                <a:buFontTx/>
                <a:buNone/>
                <a:defRPr/>
              </a:pPr>
              <a:r>
                <a:rPr lang="en-US" altLang="en-US" sz="1200" b="1" dirty="0" smtClean="0">
                  <a:solidFill>
                    <a:schemeClr val="accent4">
                      <a:lumMod val="10000"/>
                    </a:schemeClr>
                  </a:solidFill>
                  <a:ea typeface="Times New Roman" pitchFamily="18" charset="0"/>
                  <a:cs typeface="Arial" charset="0"/>
                </a:rPr>
                <a:t>Commence Implementation</a:t>
              </a:r>
              <a:endParaRPr lang="en-US" altLang="en-US" sz="1200" b="1" dirty="0" smtClean="0">
                <a:solidFill>
                  <a:schemeClr val="accent4">
                    <a:lumMod val="10000"/>
                  </a:schemeClr>
                </a:solidFill>
                <a:latin typeface="Times" pitchFamily="18" charset="0"/>
                <a:ea typeface="Times New Roman" pitchFamily="18" charset="0"/>
                <a:cs typeface="Arial" charset="0"/>
              </a:endParaRPr>
            </a:p>
          </p:txBody>
        </p:sp>
        <p:sp>
          <p:nvSpPr>
            <p:cNvPr id="17462" name="Rectangle 18"/>
            <p:cNvSpPr>
              <a:spLocks noChangeArrowheads="1"/>
            </p:cNvSpPr>
            <p:nvPr/>
          </p:nvSpPr>
          <p:spPr bwMode="auto">
            <a:xfrm>
              <a:off x="13009" y="4860"/>
              <a:ext cx="2145" cy="1005"/>
            </a:xfrm>
            <a:prstGeom prst="rect">
              <a:avLst/>
            </a:prstGeom>
            <a:solidFill>
              <a:srgbClr val="FF99CC"/>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9pPr>
            </a:lstStyle>
            <a:p>
              <a:pPr eaLnBrk="1" hangingPunct="1">
                <a:spcBef>
                  <a:spcPct val="0"/>
                </a:spcBef>
                <a:spcAft>
                  <a:spcPct val="0"/>
                </a:spcAft>
                <a:buClrTx/>
                <a:buFontTx/>
                <a:buNone/>
                <a:defRPr/>
              </a:pPr>
              <a:r>
                <a:rPr lang="en-US" altLang="en-US" sz="1200" b="1" dirty="0" smtClean="0">
                  <a:solidFill>
                    <a:schemeClr val="accent4">
                      <a:lumMod val="10000"/>
                    </a:schemeClr>
                  </a:solidFill>
                  <a:ea typeface="Times New Roman" pitchFamily="18" charset="0"/>
                  <a:cs typeface="Arial" charset="0"/>
                </a:rPr>
                <a:t>Commence monitoring and evaluation</a:t>
              </a:r>
              <a:endParaRPr lang="en-US" altLang="en-US" sz="1200" b="1" dirty="0" smtClean="0">
                <a:solidFill>
                  <a:schemeClr val="accent4">
                    <a:lumMod val="10000"/>
                  </a:schemeClr>
                </a:solidFill>
                <a:latin typeface="Times" pitchFamily="18" charset="0"/>
                <a:ea typeface="Times New Roman" pitchFamily="18" charset="0"/>
                <a:cs typeface="Arial" charset="0"/>
              </a:endParaRPr>
            </a:p>
          </p:txBody>
        </p:sp>
        <p:sp>
          <p:nvSpPr>
            <p:cNvPr id="17463" name="Rectangle 19"/>
            <p:cNvSpPr>
              <a:spLocks noChangeArrowheads="1"/>
            </p:cNvSpPr>
            <p:nvPr/>
          </p:nvSpPr>
          <p:spPr bwMode="auto">
            <a:xfrm>
              <a:off x="13009" y="6300"/>
              <a:ext cx="1680" cy="907"/>
            </a:xfrm>
            <a:prstGeom prst="rect">
              <a:avLst/>
            </a:prstGeom>
            <a:solidFill>
              <a:srgbClr val="FF99CC"/>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charset="0"/>
                </a:defRPr>
              </a:lvl9pPr>
            </a:lstStyle>
            <a:p>
              <a:pPr eaLnBrk="1" hangingPunct="1">
                <a:spcBef>
                  <a:spcPct val="0"/>
                </a:spcBef>
                <a:spcAft>
                  <a:spcPct val="0"/>
                </a:spcAft>
                <a:buClrTx/>
                <a:buFontTx/>
                <a:buNone/>
                <a:defRPr/>
              </a:pPr>
              <a:r>
                <a:rPr lang="en-US" altLang="en-US" sz="1200" b="1" dirty="0" smtClean="0">
                  <a:solidFill>
                    <a:schemeClr val="accent4">
                      <a:lumMod val="10000"/>
                    </a:schemeClr>
                  </a:solidFill>
                  <a:ea typeface="Times New Roman" pitchFamily="18" charset="0"/>
                  <a:cs typeface="Arial" charset="0"/>
                </a:rPr>
                <a:t>Reprogramming as necessary</a:t>
              </a:r>
              <a:endParaRPr lang="en-US" altLang="en-US" sz="1200" b="1" dirty="0" smtClean="0">
                <a:solidFill>
                  <a:schemeClr val="accent4">
                    <a:lumMod val="10000"/>
                  </a:schemeClr>
                </a:solidFill>
                <a:latin typeface="Times" pitchFamily="18" charset="0"/>
                <a:ea typeface="Times New Roman" pitchFamily="18" charset="0"/>
                <a:cs typeface="Arial" charset="0"/>
              </a:endParaRPr>
            </a:p>
          </p:txBody>
        </p:sp>
        <p:sp>
          <p:nvSpPr>
            <p:cNvPr id="15416" name="Line 20"/>
            <p:cNvSpPr>
              <a:spLocks noChangeShapeType="1"/>
            </p:cNvSpPr>
            <p:nvPr/>
          </p:nvSpPr>
          <p:spPr bwMode="auto">
            <a:xfrm>
              <a:off x="13841" y="4142"/>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17" name="Line 21"/>
            <p:cNvSpPr>
              <a:spLocks noChangeShapeType="1"/>
            </p:cNvSpPr>
            <p:nvPr/>
          </p:nvSpPr>
          <p:spPr bwMode="auto">
            <a:xfrm flipH="1">
              <a:off x="13819" y="5872"/>
              <a:ext cx="0" cy="42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5376" name="Rectangle 22"/>
          <p:cNvSpPr>
            <a:spLocks noChangeArrowheads="1"/>
          </p:cNvSpPr>
          <p:nvPr/>
        </p:nvSpPr>
        <p:spPr bwMode="auto">
          <a:xfrm>
            <a:off x="0" y="1878013"/>
            <a:ext cx="1676400" cy="571500"/>
          </a:xfrm>
          <a:prstGeom prst="rect">
            <a:avLst/>
          </a:prstGeom>
          <a:solidFill>
            <a:srgbClr val="B6DDE8"/>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Leadership, </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Coordination, and</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Assessment</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2400" b="1" dirty="0">
              <a:latin typeface="Times" pitchFamily="18" charset="0"/>
              <a:ea typeface="Times New Roman" pitchFamily="18" charset="0"/>
              <a:cs typeface="Arial" pitchFamily="34" charset="0"/>
            </a:endParaRPr>
          </a:p>
        </p:txBody>
      </p:sp>
      <p:sp>
        <p:nvSpPr>
          <p:cNvPr id="15377" name="Rectangle 23"/>
          <p:cNvSpPr>
            <a:spLocks noChangeArrowheads="1"/>
          </p:cNvSpPr>
          <p:nvPr/>
        </p:nvSpPr>
        <p:spPr bwMode="auto">
          <a:xfrm>
            <a:off x="1905000" y="1736725"/>
            <a:ext cx="1819275" cy="815975"/>
          </a:xfrm>
          <a:prstGeom prst="rect">
            <a:avLst/>
          </a:prstGeom>
          <a:solidFill>
            <a:srgbClr val="B6DDE8"/>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Planning Module I</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Preparing for Strategic Planning</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78" name="Rectangle 24"/>
          <p:cNvSpPr>
            <a:spLocks noChangeArrowheads="1"/>
          </p:cNvSpPr>
          <p:nvPr/>
        </p:nvSpPr>
        <p:spPr bwMode="auto">
          <a:xfrm>
            <a:off x="3733800" y="1736725"/>
            <a:ext cx="1828800" cy="815975"/>
          </a:xfrm>
          <a:prstGeom prst="rect">
            <a:avLst/>
          </a:prstGeom>
          <a:solidFill>
            <a:srgbClr val="B6DDE8"/>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Planning Module II</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Conducting HIS Strategic Planning</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2400" b="1" dirty="0">
              <a:latin typeface="Times" pitchFamily="18" charset="0"/>
              <a:ea typeface="Times New Roman" pitchFamily="18" charset="0"/>
              <a:cs typeface="Arial" pitchFamily="34" charset="0"/>
            </a:endParaRPr>
          </a:p>
        </p:txBody>
      </p:sp>
      <p:sp>
        <p:nvSpPr>
          <p:cNvPr id="15379" name="Rectangle 25"/>
          <p:cNvSpPr>
            <a:spLocks noChangeArrowheads="1"/>
          </p:cNvSpPr>
          <p:nvPr/>
        </p:nvSpPr>
        <p:spPr bwMode="auto">
          <a:xfrm>
            <a:off x="7543800" y="1884363"/>
            <a:ext cx="1590675" cy="571500"/>
          </a:xfrm>
          <a:prstGeom prst="rect">
            <a:avLst/>
          </a:prstGeom>
          <a:solidFill>
            <a:srgbClr val="B6DDE8"/>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Implementation</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2400" b="1" dirty="0">
              <a:solidFill>
                <a:schemeClr val="accent5">
                  <a:lumMod val="50000"/>
                </a:schemeClr>
              </a:solidFill>
              <a:latin typeface="Times" pitchFamily="18" charset="0"/>
              <a:ea typeface="Times New Roman" pitchFamily="18" charset="0"/>
              <a:cs typeface="Arial" pitchFamily="34" charset="0"/>
            </a:endParaRPr>
          </a:p>
        </p:txBody>
      </p:sp>
      <p:sp>
        <p:nvSpPr>
          <p:cNvPr id="15380" name="Rectangle 26"/>
          <p:cNvSpPr>
            <a:spLocks noChangeArrowheads="1"/>
          </p:cNvSpPr>
          <p:nvPr/>
        </p:nvSpPr>
        <p:spPr bwMode="auto">
          <a:xfrm>
            <a:off x="5597525" y="1736725"/>
            <a:ext cx="1743075" cy="815975"/>
          </a:xfrm>
          <a:prstGeom prst="rect">
            <a:avLst/>
          </a:prstGeom>
          <a:solidFill>
            <a:srgbClr val="B6DDE8"/>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Planning Module III</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Detailed HIS Planning and Costing</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2400" b="1" dirty="0">
              <a:solidFill>
                <a:schemeClr val="accent5">
                  <a:lumMod val="50000"/>
                </a:schemeClr>
              </a:solidFill>
              <a:latin typeface="Times" pitchFamily="18" charset="0"/>
              <a:ea typeface="Times New Roman" pitchFamily="18" charset="0"/>
              <a:cs typeface="Arial" pitchFamily="34" charset="0"/>
            </a:endParaRPr>
          </a:p>
        </p:txBody>
      </p:sp>
      <p:sp>
        <p:nvSpPr>
          <p:cNvPr id="15381" name="Rectangle 27"/>
          <p:cNvSpPr>
            <a:spLocks noChangeArrowheads="1"/>
          </p:cNvSpPr>
          <p:nvPr/>
        </p:nvSpPr>
        <p:spPr bwMode="auto">
          <a:xfrm>
            <a:off x="1933575" y="3503613"/>
            <a:ext cx="1604963" cy="690562"/>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1.  Review HIS Assessment Results</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82" name="Rectangle 28"/>
          <p:cNvSpPr>
            <a:spLocks noChangeArrowheads="1"/>
          </p:cNvSpPr>
          <p:nvPr/>
        </p:nvSpPr>
        <p:spPr bwMode="auto">
          <a:xfrm>
            <a:off x="1931988" y="5838825"/>
            <a:ext cx="1752600" cy="647700"/>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smtClean="0">
                <a:solidFill>
                  <a:schemeClr val="accent5">
                    <a:lumMod val="50000"/>
                  </a:schemeClr>
                </a:solidFill>
                <a:ea typeface="Times New Roman" pitchFamily="18" charset="0"/>
                <a:cs typeface="Arial" pitchFamily="34" charset="0"/>
              </a:rPr>
              <a:t>Inventory </a:t>
            </a:r>
            <a:r>
              <a:rPr lang="en-US" altLang="en-US" sz="1200" b="1" dirty="0">
                <a:solidFill>
                  <a:schemeClr val="accent5">
                    <a:lumMod val="50000"/>
                  </a:schemeClr>
                </a:solidFill>
                <a:ea typeface="Times New Roman" pitchFamily="18" charset="0"/>
                <a:cs typeface="Arial" pitchFamily="34" charset="0"/>
              </a:rPr>
              <a:t>On-going HIS strengthening Efforts</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83" name="Oval 29"/>
          <p:cNvSpPr>
            <a:spLocks noChangeArrowheads="1"/>
          </p:cNvSpPr>
          <p:nvPr/>
        </p:nvSpPr>
        <p:spPr bwMode="auto">
          <a:xfrm>
            <a:off x="2009775" y="2587625"/>
            <a:ext cx="6858000" cy="457200"/>
          </a:xfrm>
          <a:prstGeom prst="ellipse">
            <a:avLst/>
          </a:prstGeom>
          <a:solidFill>
            <a:srgbClr val="FFFF00"/>
          </a:solidFill>
          <a:ln w="9525">
            <a:solidFill>
              <a:srgbClr val="000000"/>
            </a:solidFill>
            <a:round/>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400" b="1" dirty="0" smtClean="0">
                <a:solidFill>
                  <a:schemeClr val="accent5">
                    <a:lumMod val="50000"/>
                  </a:schemeClr>
                </a:solidFill>
                <a:ea typeface="Times New Roman" pitchFamily="18" charset="0"/>
                <a:cs typeface="Arial" pitchFamily="34" charset="0"/>
              </a:rPr>
              <a:t>Steering Committee, </a:t>
            </a:r>
            <a:r>
              <a:rPr lang="en-US" altLang="en-US" sz="1400" b="1" dirty="0">
                <a:solidFill>
                  <a:schemeClr val="accent5">
                    <a:lumMod val="50000"/>
                  </a:schemeClr>
                </a:solidFill>
                <a:ea typeface="Times New Roman" pitchFamily="18" charset="0"/>
                <a:cs typeface="Arial" pitchFamily="34" charset="0"/>
              </a:rPr>
              <a:t>Core Team, </a:t>
            </a:r>
            <a:r>
              <a:rPr lang="en-US" altLang="en-US" sz="1400" b="1" dirty="0" smtClean="0">
                <a:solidFill>
                  <a:schemeClr val="accent5">
                    <a:lumMod val="50000"/>
                  </a:schemeClr>
                </a:solidFill>
                <a:ea typeface="Times New Roman" pitchFamily="18" charset="0"/>
                <a:cs typeface="Arial" pitchFamily="34" charset="0"/>
              </a:rPr>
              <a:t>HIS Stakeholder WG </a:t>
            </a:r>
            <a:endParaRPr lang="en-US" altLang="en-US" sz="1400" b="1" dirty="0">
              <a:solidFill>
                <a:schemeClr val="accent5">
                  <a:lumMod val="50000"/>
                </a:schemeClr>
              </a:solidFill>
              <a:latin typeface="Times" pitchFamily="18" charset="0"/>
              <a:ea typeface="Times New Roman" pitchFamily="18" charset="0"/>
              <a:cs typeface="Arial" pitchFamily="34" charset="0"/>
            </a:endParaRPr>
          </a:p>
        </p:txBody>
      </p:sp>
      <p:sp>
        <p:nvSpPr>
          <p:cNvPr id="15384" name="Line 30"/>
          <p:cNvSpPr>
            <a:spLocks noChangeShapeType="1"/>
          </p:cNvSpPr>
          <p:nvPr/>
        </p:nvSpPr>
        <p:spPr bwMode="auto">
          <a:xfrm>
            <a:off x="1403350" y="2781300"/>
            <a:ext cx="685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85" name="Rectangle 31"/>
          <p:cNvSpPr>
            <a:spLocks noChangeArrowheads="1"/>
          </p:cNvSpPr>
          <p:nvPr/>
        </p:nvSpPr>
        <p:spPr bwMode="auto">
          <a:xfrm>
            <a:off x="250825" y="2647950"/>
            <a:ext cx="1225550" cy="720725"/>
          </a:xfrm>
          <a:prstGeom prst="rect">
            <a:avLst/>
          </a:prstGeom>
          <a:solidFill>
            <a:srgbClr val="FF99CC"/>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000" b="1" dirty="0">
                <a:solidFill>
                  <a:schemeClr val="accent5">
                    <a:lumMod val="50000"/>
                  </a:schemeClr>
                </a:solidFill>
                <a:ea typeface="Times New Roman" pitchFamily="18" charset="0"/>
                <a:cs typeface="Arial" pitchFamily="34" charset="0"/>
              </a:rPr>
              <a:t> </a:t>
            </a:r>
            <a:r>
              <a:rPr lang="en-US" altLang="en-US" sz="1200" b="1" dirty="0">
                <a:solidFill>
                  <a:schemeClr val="accent5">
                    <a:lumMod val="50000"/>
                  </a:schemeClr>
                </a:solidFill>
                <a:ea typeface="Times New Roman" pitchFamily="18" charset="0"/>
                <a:cs typeface="Arial" pitchFamily="34" charset="0"/>
              </a:rPr>
              <a:t>Organize the HIS Planning Groups </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86" name="Line 32"/>
          <p:cNvSpPr>
            <a:spLocks noChangeShapeType="1"/>
          </p:cNvSpPr>
          <p:nvPr/>
        </p:nvSpPr>
        <p:spPr bwMode="auto">
          <a:xfrm>
            <a:off x="1476375" y="4005263"/>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5387" name="Group 33"/>
          <p:cNvGrpSpPr>
            <a:grpSpLocks/>
          </p:cNvGrpSpPr>
          <p:nvPr/>
        </p:nvGrpSpPr>
        <p:grpSpPr bwMode="auto">
          <a:xfrm>
            <a:off x="3625850" y="3452813"/>
            <a:ext cx="522288" cy="2628900"/>
            <a:chOff x="6450" y="4176"/>
            <a:chExt cx="822" cy="3451"/>
          </a:xfrm>
        </p:grpSpPr>
        <p:cxnSp>
          <p:nvCxnSpPr>
            <p:cNvPr id="15410" name="AutoShape 34"/>
            <p:cNvCxnSpPr>
              <a:cxnSpLocks noChangeShapeType="1"/>
            </p:cNvCxnSpPr>
            <p:nvPr/>
          </p:nvCxnSpPr>
          <p:spPr bwMode="auto">
            <a:xfrm>
              <a:off x="6792" y="4176"/>
              <a:ext cx="0" cy="3451"/>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5411" name="AutoShape 35"/>
            <p:cNvCxnSpPr>
              <a:cxnSpLocks noChangeShapeType="1"/>
            </p:cNvCxnSpPr>
            <p:nvPr/>
          </p:nvCxnSpPr>
          <p:spPr bwMode="auto">
            <a:xfrm>
              <a:off x="6792" y="4176"/>
              <a:ext cx="48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5412" name="AutoShape 36"/>
            <p:cNvCxnSpPr>
              <a:cxnSpLocks noChangeShapeType="1"/>
            </p:cNvCxnSpPr>
            <p:nvPr/>
          </p:nvCxnSpPr>
          <p:spPr bwMode="auto">
            <a:xfrm flipH="1">
              <a:off x="6450" y="7627"/>
              <a:ext cx="342"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sp>
        <p:nvSpPr>
          <p:cNvPr id="15388" name="Rectangle 37"/>
          <p:cNvSpPr>
            <a:spLocks noChangeArrowheads="1"/>
          </p:cNvSpPr>
          <p:nvPr/>
        </p:nvSpPr>
        <p:spPr bwMode="auto">
          <a:xfrm>
            <a:off x="1933575" y="4602163"/>
            <a:ext cx="1801813" cy="846137"/>
          </a:xfrm>
          <a:prstGeom prst="rect">
            <a:avLst/>
          </a:prstGeom>
          <a:solidFill>
            <a:srgbClr val="CCFF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2.  Review Health System Development Priorities and  define HIS Problems</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89" name="Rectangle 38"/>
          <p:cNvSpPr>
            <a:spLocks noChangeArrowheads="1"/>
          </p:cNvSpPr>
          <p:nvPr/>
        </p:nvSpPr>
        <p:spPr bwMode="auto">
          <a:xfrm>
            <a:off x="250825" y="3716338"/>
            <a:ext cx="1219200" cy="457200"/>
          </a:xfrm>
          <a:prstGeom prst="rect">
            <a:avLst/>
          </a:prstGeom>
          <a:solidFill>
            <a:srgbClr val="FF99CC"/>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HIS</a:t>
            </a:r>
            <a:endParaRPr lang="en-US" altLang="en-US" sz="1200" b="1" dirty="0">
              <a:solidFill>
                <a:schemeClr val="accent5">
                  <a:lumMod val="50000"/>
                </a:schemeClr>
              </a:solidFill>
              <a:latin typeface="Times" pitchFamily="18" charset="0"/>
              <a:ea typeface="Times New Roman" pitchFamily="18" charset="0"/>
              <a:cs typeface="Arial" pitchFamily="34" charset="0"/>
            </a:endParaRPr>
          </a:p>
          <a:p>
            <a:pPr eaLnBrk="1" hangingPunct="1">
              <a:spcBef>
                <a:spcPct val="0"/>
              </a:spcBef>
              <a:spcAft>
                <a:spcPct val="0"/>
              </a:spcAft>
              <a:buClrTx/>
              <a:buFontTx/>
              <a:buNone/>
            </a:pPr>
            <a:r>
              <a:rPr lang="en-US" altLang="en-US" sz="1200" b="1" dirty="0">
                <a:solidFill>
                  <a:schemeClr val="accent5">
                    <a:lumMod val="50000"/>
                  </a:schemeClr>
                </a:solidFill>
                <a:ea typeface="Times New Roman" pitchFamily="18" charset="0"/>
                <a:cs typeface="Arial" pitchFamily="34" charset="0"/>
              </a:rPr>
              <a:t>Assessment</a:t>
            </a:r>
            <a:endParaRPr lang="en-US" altLang="en-US" sz="1200" b="1" dirty="0">
              <a:solidFill>
                <a:schemeClr val="accent5">
                  <a:lumMod val="50000"/>
                </a:schemeClr>
              </a:solidFill>
              <a:latin typeface="Times" pitchFamily="18" charset="0"/>
              <a:ea typeface="Times New Roman" pitchFamily="18" charset="0"/>
              <a:cs typeface="Arial" pitchFamily="34" charset="0"/>
            </a:endParaRPr>
          </a:p>
        </p:txBody>
      </p:sp>
      <p:sp>
        <p:nvSpPr>
          <p:cNvPr id="15390" name="Rectangle 39"/>
          <p:cNvSpPr>
            <a:spLocks noChangeArrowheads="1"/>
          </p:cNvSpPr>
          <p:nvPr/>
        </p:nvSpPr>
        <p:spPr bwMode="auto">
          <a:xfrm>
            <a:off x="22225" y="1349375"/>
            <a:ext cx="1676400" cy="342900"/>
          </a:xfrm>
          <a:prstGeom prst="rect">
            <a:avLst/>
          </a:prstGeom>
          <a:solidFill>
            <a:srgbClr val="99CC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400" b="1" dirty="0">
                <a:solidFill>
                  <a:schemeClr val="accent5">
                    <a:lumMod val="50000"/>
                  </a:schemeClr>
                </a:solidFill>
                <a:ea typeface="Times New Roman" pitchFamily="18" charset="0"/>
                <a:cs typeface="Arial" pitchFamily="34" charset="0"/>
              </a:rPr>
              <a:t>Phase 1</a:t>
            </a:r>
            <a:endParaRPr lang="en-US" altLang="en-US" sz="1400" b="1" dirty="0">
              <a:solidFill>
                <a:schemeClr val="accent5">
                  <a:lumMod val="50000"/>
                </a:schemeClr>
              </a:solidFill>
              <a:latin typeface="Times" pitchFamily="18" charset="0"/>
              <a:ea typeface="Times New Roman" pitchFamily="18" charset="0"/>
              <a:cs typeface="Arial" pitchFamily="34" charset="0"/>
            </a:endParaRPr>
          </a:p>
        </p:txBody>
      </p:sp>
      <p:sp>
        <p:nvSpPr>
          <p:cNvPr id="15391" name="Rectangle 40"/>
          <p:cNvSpPr>
            <a:spLocks noChangeArrowheads="1"/>
          </p:cNvSpPr>
          <p:nvPr/>
        </p:nvSpPr>
        <p:spPr bwMode="auto">
          <a:xfrm>
            <a:off x="1905000" y="1349375"/>
            <a:ext cx="5410200" cy="342900"/>
          </a:xfrm>
          <a:prstGeom prst="rect">
            <a:avLst/>
          </a:prstGeom>
          <a:solidFill>
            <a:srgbClr val="99CC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400" b="1" dirty="0">
                <a:solidFill>
                  <a:schemeClr val="accent5">
                    <a:lumMod val="50000"/>
                  </a:schemeClr>
                </a:solidFill>
                <a:ea typeface="Times New Roman" pitchFamily="18" charset="0"/>
                <a:cs typeface="Arial" pitchFamily="34" charset="0"/>
              </a:rPr>
              <a:t>Phase 2 </a:t>
            </a:r>
            <a:r>
              <a:rPr lang="en-US" altLang="en-US" sz="1400" b="1" dirty="0">
                <a:solidFill>
                  <a:schemeClr val="accent5">
                    <a:lumMod val="50000"/>
                  </a:schemeClr>
                </a:solidFill>
                <a:latin typeface="Times" pitchFamily="18" charset="0"/>
                <a:ea typeface="Times New Roman" pitchFamily="18" charset="0"/>
                <a:cs typeface="Arial" pitchFamily="34" charset="0"/>
              </a:rPr>
              <a:t>–</a:t>
            </a:r>
            <a:r>
              <a:rPr lang="en-US" altLang="en-US" sz="1400" b="1" dirty="0">
                <a:solidFill>
                  <a:schemeClr val="accent5">
                    <a:lumMod val="50000"/>
                  </a:schemeClr>
                </a:solidFill>
                <a:ea typeface="Times New Roman" pitchFamily="18" charset="0"/>
                <a:cs typeface="Arial" pitchFamily="34" charset="0"/>
              </a:rPr>
              <a:t> Priority-setting and Planning</a:t>
            </a:r>
            <a:endParaRPr lang="en-US" altLang="en-US" sz="1400" b="1" dirty="0">
              <a:solidFill>
                <a:schemeClr val="accent5">
                  <a:lumMod val="50000"/>
                </a:schemeClr>
              </a:solidFill>
              <a:latin typeface="Times" pitchFamily="18" charset="0"/>
              <a:ea typeface="Times New Roman" pitchFamily="18" charset="0"/>
              <a:cs typeface="Arial" pitchFamily="34" charset="0"/>
            </a:endParaRPr>
          </a:p>
        </p:txBody>
      </p:sp>
      <p:sp>
        <p:nvSpPr>
          <p:cNvPr id="15392" name="Rectangle 41"/>
          <p:cNvSpPr>
            <a:spLocks noChangeArrowheads="1"/>
          </p:cNvSpPr>
          <p:nvPr/>
        </p:nvSpPr>
        <p:spPr bwMode="auto">
          <a:xfrm>
            <a:off x="7553325" y="1393825"/>
            <a:ext cx="1600200" cy="342900"/>
          </a:xfrm>
          <a:prstGeom prst="rect">
            <a:avLst/>
          </a:prstGeom>
          <a:solidFill>
            <a:srgbClr val="99CCFF"/>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400" b="1" dirty="0">
                <a:solidFill>
                  <a:schemeClr val="accent5">
                    <a:lumMod val="50000"/>
                  </a:schemeClr>
                </a:solidFill>
                <a:ea typeface="Times New Roman" pitchFamily="18" charset="0"/>
                <a:cs typeface="Arial" pitchFamily="34" charset="0"/>
              </a:rPr>
              <a:t>Phase 3</a:t>
            </a:r>
            <a:endParaRPr lang="en-US" altLang="en-US" sz="1400" b="1" dirty="0">
              <a:solidFill>
                <a:schemeClr val="accent5">
                  <a:lumMod val="50000"/>
                </a:schemeClr>
              </a:solidFill>
              <a:latin typeface="Times" pitchFamily="18" charset="0"/>
              <a:ea typeface="Times New Roman" pitchFamily="18" charset="0"/>
              <a:cs typeface="Arial" pitchFamily="34" charset="0"/>
            </a:endParaRPr>
          </a:p>
        </p:txBody>
      </p:sp>
      <p:sp>
        <p:nvSpPr>
          <p:cNvPr id="15393" name="Line 42"/>
          <p:cNvSpPr>
            <a:spLocks noChangeShapeType="1"/>
          </p:cNvSpPr>
          <p:nvPr/>
        </p:nvSpPr>
        <p:spPr bwMode="auto">
          <a:xfrm>
            <a:off x="860425" y="3368675"/>
            <a:ext cx="3175" cy="3476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4" name="Line 43"/>
          <p:cNvSpPr>
            <a:spLocks noChangeShapeType="1"/>
          </p:cNvSpPr>
          <p:nvPr/>
        </p:nvSpPr>
        <p:spPr bwMode="auto">
          <a:xfrm flipH="1">
            <a:off x="2652713" y="5472113"/>
            <a:ext cx="0" cy="3333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5" name="Line 44"/>
          <p:cNvSpPr>
            <a:spLocks noChangeShapeType="1"/>
          </p:cNvSpPr>
          <p:nvPr/>
        </p:nvSpPr>
        <p:spPr bwMode="auto">
          <a:xfrm>
            <a:off x="5503863" y="634841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6" name="Line 45"/>
          <p:cNvSpPr>
            <a:spLocks noChangeShapeType="1"/>
          </p:cNvSpPr>
          <p:nvPr/>
        </p:nvSpPr>
        <p:spPr bwMode="auto">
          <a:xfrm flipV="1">
            <a:off x="5776913" y="3848100"/>
            <a:ext cx="0" cy="2514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7" name="Line 46"/>
          <p:cNvSpPr>
            <a:spLocks noChangeShapeType="1"/>
          </p:cNvSpPr>
          <p:nvPr/>
        </p:nvSpPr>
        <p:spPr bwMode="auto">
          <a:xfrm>
            <a:off x="5776913" y="3860800"/>
            <a:ext cx="13017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8" name="Line 47"/>
          <p:cNvSpPr>
            <a:spLocks noChangeShapeType="1"/>
          </p:cNvSpPr>
          <p:nvPr/>
        </p:nvSpPr>
        <p:spPr bwMode="auto">
          <a:xfrm>
            <a:off x="7162800" y="6138863"/>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9" name="Line 48"/>
          <p:cNvSpPr>
            <a:spLocks noChangeShapeType="1"/>
          </p:cNvSpPr>
          <p:nvPr/>
        </p:nvSpPr>
        <p:spPr bwMode="auto">
          <a:xfrm flipV="1">
            <a:off x="7467600" y="4310063"/>
            <a:ext cx="0" cy="1828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0" name="Line 49"/>
          <p:cNvSpPr>
            <a:spLocks noChangeShapeType="1"/>
          </p:cNvSpPr>
          <p:nvPr/>
        </p:nvSpPr>
        <p:spPr bwMode="auto">
          <a:xfrm>
            <a:off x="7467600" y="4310063"/>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1" name="Line 50"/>
          <p:cNvSpPr>
            <a:spLocks noChangeShapeType="1"/>
          </p:cNvSpPr>
          <p:nvPr/>
        </p:nvSpPr>
        <p:spPr bwMode="auto">
          <a:xfrm>
            <a:off x="2627313" y="4221163"/>
            <a:ext cx="635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2" name="Rectangle 51"/>
          <p:cNvSpPr>
            <a:spLocks noChangeArrowheads="1"/>
          </p:cNvSpPr>
          <p:nvPr/>
        </p:nvSpPr>
        <p:spPr bwMode="auto">
          <a:xfrm>
            <a:off x="4240213" y="3848100"/>
            <a:ext cx="1247775" cy="449263"/>
          </a:xfrm>
          <a:prstGeom prst="rect">
            <a:avLst/>
          </a:prstGeom>
          <a:solidFill>
            <a:srgbClr val="92D050"/>
          </a:solidFill>
          <a:ln w="9525">
            <a:solidFill>
              <a:srgbClr val="000000"/>
            </a:solidFill>
            <a:miter lim="800000"/>
            <a:headEnd/>
            <a:tailEnd/>
          </a:ln>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b="1">
                <a:ea typeface="Times New Roman" pitchFamily="18" charset="0"/>
                <a:cs typeface="Arial" pitchFamily="34" charset="0"/>
              </a:rPr>
              <a:t>5.  The HIS Vision</a:t>
            </a:r>
            <a:endParaRPr lang="en-US" altLang="en-US" sz="1200" b="1">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1200" b="1">
              <a:latin typeface="Times" pitchFamily="18" charset="0"/>
              <a:ea typeface="Times New Roman" pitchFamily="18" charset="0"/>
              <a:cs typeface="Arial" pitchFamily="34" charset="0"/>
            </a:endParaRPr>
          </a:p>
        </p:txBody>
      </p:sp>
      <p:sp>
        <p:nvSpPr>
          <p:cNvPr id="15403" name="Line 52"/>
          <p:cNvSpPr>
            <a:spLocks noChangeShapeType="1"/>
          </p:cNvSpPr>
          <p:nvPr/>
        </p:nvSpPr>
        <p:spPr bwMode="auto">
          <a:xfrm>
            <a:off x="4643438" y="3644900"/>
            <a:ext cx="0" cy="203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4" name="Line 53"/>
          <p:cNvSpPr>
            <a:spLocks noChangeShapeType="1"/>
          </p:cNvSpPr>
          <p:nvPr/>
        </p:nvSpPr>
        <p:spPr bwMode="auto">
          <a:xfrm flipH="1">
            <a:off x="4648200" y="4297363"/>
            <a:ext cx="3175" cy="1825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5" name="Line 54"/>
          <p:cNvSpPr>
            <a:spLocks noChangeShapeType="1"/>
          </p:cNvSpPr>
          <p:nvPr/>
        </p:nvSpPr>
        <p:spPr bwMode="auto">
          <a:xfrm flipH="1">
            <a:off x="4667250" y="5264150"/>
            <a:ext cx="7938" cy="2381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6" name="Line 55"/>
          <p:cNvSpPr>
            <a:spLocks noChangeShapeType="1"/>
          </p:cNvSpPr>
          <p:nvPr/>
        </p:nvSpPr>
        <p:spPr bwMode="auto">
          <a:xfrm>
            <a:off x="6629400" y="5681663"/>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07" name="Rectangle 56"/>
          <p:cNvSpPr>
            <a:spLocks noChangeArrowheads="1"/>
          </p:cNvSpPr>
          <p:nvPr/>
        </p:nvSpPr>
        <p:spPr bwMode="auto">
          <a:xfrm>
            <a:off x="1249363" y="-820738"/>
            <a:ext cx="1520825" cy="2584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731607" tIns="731607" rIns="731607" bIns="731607" anchor="ctr">
            <a:spAutoFit/>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endParaRPr lang="en-US" altLang="en-US" sz="1200" b="1">
              <a:ea typeface="Times New Roman" pitchFamily="18" charset="0"/>
              <a:cs typeface="Arial" pitchFamily="34" charset="0"/>
            </a:endParaRPr>
          </a:p>
          <a:p>
            <a:pPr eaLnBrk="1" hangingPunct="1">
              <a:spcBef>
                <a:spcPct val="0"/>
              </a:spcBef>
              <a:spcAft>
                <a:spcPct val="0"/>
              </a:spcAft>
              <a:buClrTx/>
              <a:buFontTx/>
              <a:buNone/>
            </a:pPr>
            <a:endParaRPr lang="en-US" altLang="en-US" sz="1200" b="1">
              <a:ea typeface="Times New Roman" pitchFamily="18" charset="0"/>
              <a:cs typeface="Arial" pitchFamily="34" charset="0"/>
            </a:endParaRPr>
          </a:p>
          <a:p>
            <a:pPr eaLnBrk="1" hangingPunct="1">
              <a:spcBef>
                <a:spcPct val="0"/>
              </a:spcBef>
              <a:spcAft>
                <a:spcPct val="0"/>
              </a:spcAft>
              <a:buClrTx/>
              <a:buFontTx/>
              <a:buNone/>
            </a:pPr>
            <a:endParaRPr lang="en-US" altLang="en-US" sz="1200" b="1">
              <a:ea typeface="Times New Roman" pitchFamily="18" charset="0"/>
              <a:cs typeface="Arial" pitchFamily="34" charset="0"/>
            </a:endParaRPr>
          </a:p>
          <a:p>
            <a:pPr eaLnBrk="1" hangingPunct="1">
              <a:spcBef>
                <a:spcPct val="0"/>
              </a:spcBef>
              <a:spcAft>
                <a:spcPct val="0"/>
              </a:spcAft>
              <a:buClrTx/>
              <a:buFontTx/>
              <a:buNone/>
            </a:pPr>
            <a:r>
              <a:rPr lang="en-US" altLang="en-US" sz="1200" b="1">
                <a:ea typeface="Times New Roman" pitchFamily="18" charset="0"/>
                <a:cs typeface="Arial" pitchFamily="34" charset="0"/>
              </a:rPr>
              <a:t> </a:t>
            </a:r>
            <a:endParaRPr lang="en-US" altLang="en-US" sz="1100" b="1">
              <a:latin typeface="Times" pitchFamily="18" charset="0"/>
              <a:ea typeface="Times New Roman" pitchFamily="18" charset="0"/>
              <a:cs typeface="Arial" pitchFamily="34" charset="0"/>
            </a:endParaRPr>
          </a:p>
          <a:p>
            <a:pPr eaLnBrk="1" hangingPunct="1">
              <a:spcBef>
                <a:spcPct val="0"/>
              </a:spcBef>
              <a:spcAft>
                <a:spcPct val="0"/>
              </a:spcAft>
              <a:buClrTx/>
              <a:buFontTx/>
              <a:buNone/>
            </a:pPr>
            <a:endParaRPr lang="en-US" altLang="en-US" sz="2400" b="1">
              <a:latin typeface="Times" pitchFamily="18" charset="0"/>
              <a:ea typeface="Times New Roman" pitchFamily="18" charset="0"/>
              <a:cs typeface="Arial" pitchFamily="34" charset="0"/>
            </a:endParaRPr>
          </a:p>
        </p:txBody>
      </p:sp>
      <p:sp>
        <p:nvSpPr>
          <p:cNvPr id="15408" name="Rectangle 57"/>
          <p:cNvSpPr>
            <a:spLocks noChangeArrowheads="1"/>
          </p:cNvSpPr>
          <p:nvPr/>
        </p:nvSpPr>
        <p:spPr bwMode="auto">
          <a:xfrm>
            <a:off x="4529138" y="1565275"/>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400" b="1">
                <a:latin typeface="Times" pitchFamily="18" charset="0"/>
                <a:cs typeface="Times New Roman" pitchFamily="18" charset="0"/>
              </a:rPr>
              <a:t> </a:t>
            </a:r>
            <a:endParaRPr lang="en-US" altLang="en-US" sz="2400" b="1">
              <a:latin typeface="Times" pitchFamily="18" charset="0"/>
            </a:endParaRPr>
          </a:p>
        </p:txBody>
      </p:sp>
      <p:sp>
        <p:nvSpPr>
          <p:cNvPr id="15409" name="Rectangle 59"/>
          <p:cNvSpPr>
            <a:spLocks noChangeArrowheads="1"/>
          </p:cNvSpPr>
          <p:nvPr/>
        </p:nvSpPr>
        <p:spPr bwMode="auto">
          <a:xfrm>
            <a:off x="1792288" y="6629400"/>
            <a:ext cx="6367462" cy="228600"/>
          </a:xfrm>
          <a:prstGeom prst="rect">
            <a:avLst/>
          </a:prstGeom>
          <a:solidFill>
            <a:srgbClr val="FFFF00"/>
          </a:solidFill>
          <a:ln w="9525">
            <a:solidFill>
              <a:srgbClr val="000000"/>
            </a:solidFill>
            <a:miter lim="800000"/>
            <a:headEnd/>
            <a:tailEnd/>
          </a:ln>
          <a:effectLst>
            <a:outerShdw sy="50000" rotWithShape="0">
              <a:srgbClr val="808080">
                <a:alpha val="50000"/>
              </a:srgbClr>
            </a:outerShdw>
          </a:effectLst>
        </p:spPr>
        <p:txBody>
          <a:bodyPr/>
          <a:lstStyle>
            <a:lvl1pPr eaLnBrk="0" hangingPunct="0">
              <a:spcBef>
                <a:spcPct val="20000"/>
              </a:spcBef>
              <a:spcAft>
                <a:spcPct val="20000"/>
              </a:spcAft>
              <a:buClr>
                <a:schemeClr val="hlink"/>
              </a:buClr>
              <a:buFont typeface="Wingdings" pitchFamily="2" charset="2"/>
              <a:buChar char="§"/>
              <a:defRPr sz="2600">
                <a:solidFill>
                  <a:schemeClr val="tx1"/>
                </a:solidFill>
                <a:latin typeface="Arial" pitchFamily="34" charset="0"/>
              </a:defRPr>
            </a:lvl1pPr>
            <a:lvl2pPr marL="742950" indent="-285750" eaLnBrk="0" hangingPunct="0">
              <a:spcBef>
                <a:spcPct val="20000"/>
              </a:spcBef>
              <a:spcAft>
                <a:spcPct val="20000"/>
              </a:spcAft>
              <a:buClr>
                <a:schemeClr val="hlink"/>
              </a:buClr>
              <a:buFont typeface="Wingdings" pitchFamily="2" charset="2"/>
              <a:buChar char="§"/>
              <a:defRPr sz="2400">
                <a:solidFill>
                  <a:schemeClr val="tx1"/>
                </a:solidFill>
                <a:latin typeface="Arial" pitchFamily="34" charset="0"/>
              </a:defRPr>
            </a:lvl2pPr>
            <a:lvl3pPr marL="11430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3pPr>
            <a:lvl4pPr marL="16002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4pPr>
            <a:lvl5pPr marL="2057400" indent="-228600" eaLnBrk="0"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5pPr>
            <a:lvl6pPr marL="25146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6pPr>
            <a:lvl7pPr marL="29718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7pPr>
            <a:lvl8pPr marL="34290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8pPr>
            <a:lvl9pPr marL="3886200" indent="-228600" eaLnBrk="0" fontAlgn="base" hangingPunct="0">
              <a:spcBef>
                <a:spcPct val="20000"/>
              </a:spcBef>
              <a:spcAft>
                <a:spcPct val="20000"/>
              </a:spcAft>
              <a:buClr>
                <a:schemeClr val="hlink"/>
              </a:buClr>
              <a:buFont typeface="Wingdings" pitchFamily="2" charset="2"/>
              <a:buChar char="§"/>
              <a:defRPr sz="2200">
                <a:solidFill>
                  <a:schemeClr val="tx1"/>
                </a:solidFill>
                <a:latin typeface="Arial" pitchFamily="34" charset="0"/>
              </a:defRPr>
            </a:lvl9pPr>
          </a:lstStyle>
          <a:p>
            <a:pPr eaLnBrk="1" hangingPunct="1">
              <a:spcBef>
                <a:spcPct val="0"/>
              </a:spcBef>
              <a:spcAft>
                <a:spcPct val="0"/>
              </a:spcAft>
              <a:buClrTx/>
              <a:buFontTx/>
              <a:buNone/>
            </a:pPr>
            <a:r>
              <a:rPr lang="en-US" altLang="en-US" sz="1200" dirty="0">
                <a:solidFill>
                  <a:schemeClr val="accent5">
                    <a:lumMod val="50000"/>
                  </a:schemeClr>
                </a:solidFill>
                <a:ea typeface="Times New Roman" pitchFamily="18" charset="0"/>
                <a:cs typeface="Arial" pitchFamily="34" charset="0"/>
              </a:rPr>
              <a:t>Green steps are carried out by the SWG, blue steps by the CT or small working groups</a:t>
            </a:r>
          </a:p>
        </p:txBody>
      </p:sp>
      <p:sp>
        <p:nvSpPr>
          <p:cNvPr id="2" name="Slide Number Placeholder 1"/>
          <p:cNvSpPr>
            <a:spLocks noGrp="1"/>
          </p:cNvSpPr>
          <p:nvPr>
            <p:ph type="sldNum" sz="quarter" idx="12"/>
          </p:nvPr>
        </p:nvSpPr>
        <p:spPr/>
        <p:txBody>
          <a:bodyPr/>
          <a:lstStyle/>
          <a:p>
            <a:fld id="{E346DA60-26DC-46A0-921A-016218715EC9}" type="slidenum">
              <a:rPr lang="en-US" smtClean="0"/>
              <a:t>9</a:t>
            </a:fld>
            <a:endParaRPr lang="en-US"/>
          </a:p>
        </p:txBody>
      </p:sp>
    </p:spTree>
    <p:extLst>
      <p:ext uri="{BB962C8B-B14F-4D97-AF65-F5344CB8AC3E}">
        <p14:creationId xmlns:p14="http://schemas.microsoft.com/office/powerpoint/2010/main" val="2281055702"/>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mod7">
  <a:themeElements>
    <a:clrScheme name="Custom 3">
      <a:dk1>
        <a:sysClr val="windowText" lastClr="000000"/>
      </a:dk1>
      <a:lt1>
        <a:sysClr val="window" lastClr="FFFFFF"/>
      </a:lt1>
      <a:dk2>
        <a:srgbClr val="FFFFFF"/>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Century Gothic"/>
        <a:ea typeface=""/>
        <a:cs typeface=""/>
      </a:majorFont>
      <a:minorFont>
        <a:latin typeface="Century Gothic"/>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3" id="{A1C57C80-2897-459B-BA1C-B0134762B375}" vid="{03591F1F-2F49-4B3E-8D0B-756BD401D0C5}"/>
    </a:ext>
  </a:extLst>
</a:theme>
</file>

<file path=ppt/theme/theme2.xml><?xml version="1.0" encoding="utf-8"?>
<a:theme xmlns:a="http://schemas.openxmlformats.org/drawingml/2006/main" name="Theme1">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85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ule6" id="{73A55C0A-8E28-B741-9BBE-94A5E474B4B6}" vid="{7962A836-E441-B948-A2EF-B12AC741AACE}"/>
    </a:ext>
  </a:extLst>
</a:theme>
</file>

<file path=ppt/theme/theme3.xml><?xml version="1.0" encoding="utf-8"?>
<a:theme xmlns:a="http://schemas.openxmlformats.org/drawingml/2006/main" name="1_Theme1">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85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ule6" id="{73A55C0A-8E28-B741-9BBE-94A5E474B4B6}" vid="{7962A836-E441-B948-A2EF-B12AC741AAC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83303621329D4DAFC578165ED47C26" ma:contentTypeVersion="0" ma:contentTypeDescription="Create a new document." ma:contentTypeScope="" ma:versionID="e9c678eae885f8b7595ed37087805c11">
  <xsd:schema xmlns:xsd="http://www.w3.org/2001/XMLSchema" xmlns:xs="http://www.w3.org/2001/XMLSchema" xmlns:p="http://schemas.microsoft.com/office/2006/metadata/properties" targetNamespace="http://schemas.microsoft.com/office/2006/metadata/properties" ma:root="true" ma:fieldsID="abc59ee2edf01cfb808cadb27e045d2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345E15-FEF3-426B-868A-ECF587AA0F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0A5C6B6-BCF6-41F4-85B2-B73DCFB6C97D}">
  <ds:schemaRef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www.w3.org/XML/1998/namespace"/>
  </ds:schemaRefs>
</ds:datastoreItem>
</file>

<file path=customXml/itemProps3.xml><?xml version="1.0" encoding="utf-8"?>
<ds:datastoreItem xmlns:ds="http://schemas.openxmlformats.org/officeDocument/2006/customXml" ds:itemID="{B466DC7A-AC07-49D0-B868-23BD6770B6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mod7</Template>
  <TotalTime>11514</TotalTime>
  <Words>1777</Words>
  <Application>Microsoft Office PowerPoint</Application>
  <PresentationFormat>On-screen Show (4:3)</PresentationFormat>
  <Paragraphs>251</Paragraphs>
  <Slides>18</Slides>
  <Notes>18</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18</vt:i4>
      </vt:variant>
    </vt:vector>
  </HeadingPairs>
  <TitlesOfParts>
    <vt:vector size="29" baseType="lpstr">
      <vt:lpstr>Arial</vt:lpstr>
      <vt:lpstr>Calibri</vt:lpstr>
      <vt:lpstr>Century Gothic</vt:lpstr>
      <vt:lpstr>CG Omega</vt:lpstr>
      <vt:lpstr>Courier New</vt:lpstr>
      <vt:lpstr>Futura LT Pro Book</vt:lpstr>
      <vt:lpstr>Times</vt:lpstr>
      <vt:lpstr>Times New Roman</vt:lpstr>
      <vt:lpstr>mod7</vt:lpstr>
      <vt:lpstr>Theme1</vt:lpstr>
      <vt:lpstr>1_Theme1</vt:lpstr>
      <vt:lpstr>PowerPoint Presentation</vt:lpstr>
      <vt:lpstr>Session 1: Learning Objectives and Topics Covered</vt:lpstr>
      <vt:lpstr> Overview of Health Services System and Links with Country’s Governance System</vt:lpstr>
      <vt:lpstr>PowerPoint Presentation</vt:lpstr>
      <vt:lpstr>  Centralized Versus Decentralized Health System</vt:lpstr>
      <vt:lpstr>Definition of Governance in Health and HIS/RHIS  </vt:lpstr>
      <vt:lpstr>HIS/RHIS Governance  Key Concepts and Functions  </vt:lpstr>
      <vt:lpstr>HIS/RHIS Policy and Strategic Planning   </vt:lpstr>
      <vt:lpstr>HIS Strategic Planning and Design Process in Twelve Steps </vt:lpstr>
      <vt:lpstr>Exercise: HIS Policy and Strategic Planning</vt:lpstr>
      <vt:lpstr>HIS/RHIS Legal and Regulatory Framework and Legislation</vt:lpstr>
      <vt:lpstr> Promoting HIS/RHIS Accountability and Transparency</vt:lpstr>
      <vt:lpstr> Exercise on HIS/RHIS Accountability</vt:lpstr>
      <vt:lpstr> Exercise on HIS/RHIS Accountability (Continued)</vt:lpstr>
      <vt:lpstr> Fostering HIS/RHIS Partnership and Coordination </vt:lpstr>
      <vt:lpstr> Exercise on Partnership and Coordination </vt:lpstr>
      <vt:lpstr>HIS/RHIS Organization Principles and Structural Considerations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SSapirie</dc:creator>
  <cp:lastModifiedBy>Hoover, Donald Wayne</cp:lastModifiedBy>
  <cp:revision>204</cp:revision>
  <cp:lastPrinted>2016-01-14T14:38:16Z</cp:lastPrinted>
  <dcterms:created xsi:type="dcterms:W3CDTF">2015-11-17T14:49:26Z</dcterms:created>
  <dcterms:modified xsi:type="dcterms:W3CDTF">2017-02-08T13:26:56Z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0x010100BC83303621329D4DAFC578165ED47C26</vt:lpwstr>
  </property>
</Properties>
</file>