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79" r:id="rId6"/>
  </p:sldMasterIdLst>
  <p:notesMasterIdLst>
    <p:notesMasterId r:id="rId22"/>
  </p:notesMasterIdLst>
  <p:handoutMasterIdLst>
    <p:handoutMasterId r:id="rId23"/>
  </p:handoutMasterIdLst>
  <p:sldIdLst>
    <p:sldId id="295" r:id="rId7"/>
    <p:sldId id="293" r:id="rId8"/>
    <p:sldId id="294" r:id="rId9"/>
    <p:sldId id="297" r:id="rId10"/>
    <p:sldId id="280" r:id="rId11"/>
    <p:sldId id="282" r:id="rId12"/>
    <p:sldId id="281" r:id="rId13"/>
    <p:sldId id="284" r:id="rId14"/>
    <p:sldId id="285" r:id="rId15"/>
    <p:sldId id="287" r:id="rId16"/>
    <p:sldId id="289" r:id="rId17"/>
    <p:sldId id="290" r:id="rId18"/>
    <p:sldId id="292" r:id="rId19"/>
    <p:sldId id="291" r:id="rId20"/>
    <p:sldId id="296" r:id="rId21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988" autoAdjust="0"/>
  </p:normalViewPr>
  <p:slideViewPr>
    <p:cSldViewPr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44" y="-72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E208E-FB5E-437E-BF23-20606C4524D0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2E2D1-F576-47AE-9181-61902322A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61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65396C7F-502D-4374-849E-B94E6D09A70D}" type="datetimeFigureOut">
              <a:rPr lang="en-US" smtClean="0"/>
              <a:t>2/8/2017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58B3D399-8434-4EA0-9ECA-93E93D633B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12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39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Facilitator shows this slide.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hen participants work in small groups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discussing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questions in the handout “Instructions for the Subgroup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Exercise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.” (These questions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also on the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 slide.)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405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84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46DAC6-5992-4D4F-861F-5DD72D6CBE35}" type="slidenum">
              <a:rPr lang="en-US" altLang="en-US" smtClean="0">
                <a:solidFill>
                  <a:srgbClr val="000000"/>
                </a:solidFill>
              </a:rPr>
              <a:pPr/>
              <a:t>15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830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resources: commodities and information and communication technology (ICT) = Infrastructure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19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Physical resources: commodities and information and communication technology (ICT) = Infrastructure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37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slide presentation, p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articipants read the handouts “Some Common RHIS/HIS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Resource Mobilization Challenges” and “Case Study of Resource Sustainability for LQAS Health Monitoring in Uganda”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understand some common RHIS/HIS resource-mobilization challenges.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5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Facilitator summarizes the handout “Challenges of RHIS Funding” and invites discussion, using this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10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Participants review the handout “Common Health Service Subsystems and Functions Requiring Staff Development” to link the types of staff involved in carrying out RHIS functions.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(Participants list the staff involved in RHIS/HIS functions in Column 6 of the framework only for the </a:t>
            </a:r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two service support systems: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Basic Health Services and Specialized Health Programs.)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67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facilitator summarizes the discussion using this slide and the next one.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9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Participants review the handout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“Challenges of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RHIS Funding” and express their views in the plenary.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56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Facilitator shows this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lide to discuss the common sources of RHIS funding requirements.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B3D399-8434-4EA0-9ECA-93E93D633B0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296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091095-ABCB-4A6C-A9CB-A9F5F6AAD4DB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9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2C3B103-DEAC-458E-990B-2A304B8B8A19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646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EA6FD2A-81D3-4F7F-ADAE-430A1AD22D7E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62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1"/>
            <a:ext cx="7772400" cy="14773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3840480"/>
            <a:ext cx="6400799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10FB760-BC77-49EB-9F74-917767D9F9E0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3ED31-7CD4-3D4C-B748-E2EA752B91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02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C59C545-E240-4B8C-9EF5-6428E80A71D4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031ED-A9F9-BF4F-AC3B-4FAEA708E8BF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087046641"/>
      </p:ext>
    </p:extLst>
  </p:cSld>
  <p:clrMapOvr>
    <a:masterClrMapping/>
  </p:clrMapOvr>
  <p:transition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C17E824-02CD-49F7-A63F-7AEC188BE2DD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AE3AB-2769-0348-A6F3-8BA189FFD605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3520861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589DD9C-157E-4D9A-9A15-97617ACDA405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94B8E-75C0-4348-8219-613B539B1B16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38256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16"/>
          <p:cNvSpPr>
            <a:spLocks/>
          </p:cNvSpPr>
          <p:nvPr/>
        </p:nvSpPr>
        <p:spPr bwMode="auto">
          <a:xfrm>
            <a:off x="6350" y="0"/>
            <a:ext cx="0" cy="1223963"/>
          </a:xfrm>
          <a:custGeom>
            <a:avLst/>
            <a:gdLst>
              <a:gd name="T0" fmla="*/ 0 h 1386840"/>
              <a:gd name="T1" fmla="*/ 113943 h 1386840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386840">
                <a:moveTo>
                  <a:pt x="0" y="0"/>
                </a:moveTo>
                <a:lnTo>
                  <a:pt x="0" y="1386281"/>
                </a:lnTo>
              </a:path>
            </a:pathLst>
          </a:custGeom>
          <a:noFill/>
          <a:ln w="15519">
            <a:solidFill>
              <a:srgbClr val="D8A31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34B838E-DFE8-4D26-B8D0-DA33DBD80785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5C7BB-E951-D545-860F-C0863877D5DA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147858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AF1105-6001-3242-A9CC-9D5F74480CEF}" type="slidenum">
              <a:rPr lang="en-US" altLang="en-US"/>
              <a:pPr/>
              <a:t>‹#›</a:t>
            </a:fld>
            <a:endParaRPr lang="en-US" altLang="en-US" sz="120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8136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1"/>
            <a:ext cx="7772400" cy="14773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3840480"/>
            <a:ext cx="6400799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2CFEC41E-517D-4B09-808A-4F17CCD618CD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03ED31-7CD4-3D4C-B748-E2EA752B91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99908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84FBE4D9-573A-4641-AB17-A4EA845F7288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031ED-A9F9-BF4F-AC3B-4FAEA708E8BF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608037585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7BEBE5B-F00A-4429-B0F5-BD1011B81FDA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3202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6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BF908563-EB99-4E8C-B2FE-F913C7469FCD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AE3AB-2769-0348-A6F3-8BA189FFD605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583094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71733" y="714161"/>
            <a:ext cx="7200533" cy="1303690"/>
          </a:xfrm>
        </p:spPr>
        <p:txBody>
          <a:bodyPr/>
          <a:lstStyle>
            <a:lvl1pPr>
              <a:defRPr sz="4236" b="1" i="0">
                <a:solidFill>
                  <a:srgbClr val="7A1E02"/>
                </a:solidFill>
                <a:latin typeface="Futura LT Pro Book"/>
                <a:cs typeface="Futura LT Pro Book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E85749A-DDCA-4A82-A9AB-CD3CC6522161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C94B8E-75C0-4348-8219-613B539B1B16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2887251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16"/>
          <p:cNvSpPr>
            <a:spLocks/>
          </p:cNvSpPr>
          <p:nvPr/>
        </p:nvSpPr>
        <p:spPr bwMode="auto">
          <a:xfrm>
            <a:off x="6350" y="0"/>
            <a:ext cx="0" cy="1223963"/>
          </a:xfrm>
          <a:custGeom>
            <a:avLst/>
            <a:gdLst>
              <a:gd name="T0" fmla="*/ 0 h 1386840"/>
              <a:gd name="T1" fmla="*/ 113943 h 1386840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1386840">
                <a:moveTo>
                  <a:pt x="0" y="0"/>
                </a:moveTo>
                <a:lnTo>
                  <a:pt x="0" y="1386281"/>
                </a:lnTo>
              </a:path>
            </a:pathLst>
          </a:custGeom>
          <a:noFill/>
          <a:ln w="15519">
            <a:solidFill>
              <a:srgbClr val="D8A31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5A244ED-969A-40E6-B07F-6307F8333F9D}" type="datetime1">
              <a:rPr lang="en-US" altLang="en-US" smtClean="0"/>
              <a:t>2/8/2017</a:t>
            </a:fld>
            <a:endParaRPr lang="en-US" altLang="en-US"/>
          </a:p>
        </p:txBody>
      </p:sp>
      <p:sp>
        <p:nvSpPr>
          <p:cNvPr id="7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5C7BB-E951-D545-860F-C0863877D5DA}" type="slidenum">
              <a:rPr lang="en-US" altLang="en-US"/>
              <a:pPr/>
              <a:t>‹#›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2479336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AF1105-6001-3242-A9CC-9D5F74480CEF}" type="slidenum">
              <a:rPr lang="en-US" altLang="en-US"/>
              <a:pPr/>
              <a:t>‹#›</a:t>
            </a:fld>
            <a:endParaRPr lang="en-US" altLang="en-US" sz="120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934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FCCB54A-DBED-482F-B174-9A2F0C57EF04}" type="datetime1">
              <a:rPr lang="en-US" smtClean="0"/>
              <a:t>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9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40E68D9-193D-4859-9346-214052325D86}" type="datetime1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39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252D88E-220F-42C0-9344-767C7FFD1836}" type="datetime1">
              <a:rPr lang="en-US" smtClean="0"/>
              <a:t>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860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7E98FDD-DFDE-43BF-AA1A-F10504968BB5}" type="datetime1">
              <a:rPr lang="en-US" smtClean="0"/>
              <a:t>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40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C61D832-5214-4531-A091-15D038FAE937}" type="datetime1">
              <a:rPr lang="en-US" smtClean="0"/>
              <a:t>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4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FCC8FE-1FA8-4739-BF2C-ED8C0D6222E9}" type="datetime1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11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AC18854-A550-4028-A2F4-D2D9B2F982B1}" type="datetime1">
              <a:rPr lang="en-US" smtClean="0"/>
              <a:t>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346DA60-26DC-46A0-921A-016218715E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72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23825" y="-155575"/>
            <a:ext cx="9391650" cy="1323975"/>
          </a:xfrm>
          <a:prstGeom prst="rect">
            <a:avLst/>
          </a:prstGeom>
          <a:solidFill>
            <a:srgbClr val="264D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3530" y="28003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74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older 2"/>
          <p:cNvSpPr>
            <a:spLocks noGrp="1"/>
          </p:cNvSpPr>
          <p:nvPr>
            <p:ph type="title"/>
          </p:nvPr>
        </p:nvSpPr>
        <p:spPr bwMode="auto">
          <a:xfrm>
            <a:off x="971550" y="714375"/>
            <a:ext cx="72009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2051" name="Holder 3"/>
          <p:cNvSpPr>
            <a:spLocks noGrp="1"/>
          </p:cNvSpPr>
          <p:nvPr>
            <p:ph type="body" idx="1"/>
          </p:nvPr>
        </p:nvSpPr>
        <p:spPr bwMode="auto">
          <a:xfrm>
            <a:off x="1027113" y="3097213"/>
            <a:ext cx="7089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325" y="6378575"/>
            <a:ext cx="2927350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E125922-3ED0-44B5-B437-857DC7C84D19}" type="datetime1">
              <a:rPr lang="en-US" altLang="en-US" smtClean="0">
                <a:latin typeface="Arial" charset="0"/>
                <a:cs typeface="Arial" charset="0"/>
              </a:rPr>
              <a:t>2/8/2017</a:t>
            </a:fld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34FEDDC-4AB7-E44C-B2CF-5924ED0237B8}" type="slidenum">
              <a:rPr lang="en-US" altLang="en-US"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474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0322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0645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0967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1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03433" eaLnBrk="1" hangingPunct="1">
        <a:defRPr>
          <a:latin typeface="+mn-lt"/>
          <a:ea typeface="+mn-ea"/>
          <a:cs typeface="+mn-cs"/>
        </a:defRPr>
      </a:lvl2pPr>
      <a:lvl3pPr marL="806867" eaLnBrk="1" hangingPunct="1">
        <a:defRPr>
          <a:latin typeface="+mn-lt"/>
          <a:ea typeface="+mn-ea"/>
          <a:cs typeface="+mn-cs"/>
        </a:defRPr>
      </a:lvl3pPr>
      <a:lvl4pPr marL="1210300" eaLnBrk="1" hangingPunct="1">
        <a:defRPr>
          <a:latin typeface="+mn-lt"/>
          <a:ea typeface="+mn-ea"/>
          <a:cs typeface="+mn-cs"/>
        </a:defRPr>
      </a:lvl4pPr>
      <a:lvl5pPr marL="1613733" eaLnBrk="1" hangingPunct="1">
        <a:defRPr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392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older 2"/>
          <p:cNvSpPr>
            <a:spLocks noGrp="1"/>
          </p:cNvSpPr>
          <p:nvPr>
            <p:ph type="title"/>
          </p:nvPr>
        </p:nvSpPr>
        <p:spPr bwMode="auto">
          <a:xfrm>
            <a:off x="971550" y="714375"/>
            <a:ext cx="7200900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2051" name="Holder 3"/>
          <p:cNvSpPr>
            <a:spLocks noGrp="1"/>
          </p:cNvSpPr>
          <p:nvPr>
            <p:ph type="body" idx="1"/>
          </p:nvPr>
        </p:nvSpPr>
        <p:spPr bwMode="auto">
          <a:xfrm>
            <a:off x="1027113" y="3097213"/>
            <a:ext cx="70897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en-US" altLang="en-US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325" y="6378575"/>
            <a:ext cx="2927350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E1714617-2A47-46D2-8A4D-59D8D92941F0}" type="datetime1">
              <a:rPr lang="en-US" altLang="en-US" smtClean="0">
                <a:latin typeface="Arial" charset="0"/>
                <a:cs typeface="Arial" charset="0"/>
              </a:rPr>
              <a:t>2/8/2017</a:t>
            </a:fld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034FEDDC-4AB7-E44C-B2CF-5924ED0237B8}" type="slidenum">
              <a:rPr lang="en-US" altLang="en-US">
                <a:latin typeface="Arial" charset="0"/>
                <a:cs typeface="Arial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587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0322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0645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0967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1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03433" eaLnBrk="1" hangingPunct="1">
        <a:defRPr>
          <a:latin typeface="+mn-lt"/>
          <a:ea typeface="+mn-ea"/>
          <a:cs typeface="+mn-cs"/>
        </a:defRPr>
      </a:lvl2pPr>
      <a:lvl3pPr marL="806867" eaLnBrk="1" hangingPunct="1">
        <a:defRPr>
          <a:latin typeface="+mn-lt"/>
          <a:ea typeface="+mn-ea"/>
          <a:cs typeface="+mn-cs"/>
        </a:defRPr>
      </a:lvl3pPr>
      <a:lvl4pPr marL="1210300" eaLnBrk="1" hangingPunct="1">
        <a:defRPr>
          <a:latin typeface="+mn-lt"/>
          <a:ea typeface="+mn-ea"/>
          <a:cs typeface="+mn-cs"/>
        </a:defRPr>
      </a:lvl4pPr>
      <a:lvl5pPr marL="1613733" eaLnBrk="1" hangingPunct="1">
        <a:defRPr>
          <a:latin typeface="+mn-lt"/>
          <a:ea typeface="+mn-ea"/>
          <a:cs typeface="+mn-cs"/>
        </a:defRPr>
      </a:lvl5pPr>
      <a:lvl6pPr marL="2017166" eaLnBrk="1" hangingPunct="1">
        <a:defRPr>
          <a:latin typeface="+mn-lt"/>
          <a:ea typeface="+mn-ea"/>
          <a:cs typeface="+mn-cs"/>
        </a:defRPr>
      </a:lvl6pPr>
      <a:lvl7pPr marL="2420600" eaLnBrk="1" hangingPunct="1">
        <a:defRPr>
          <a:latin typeface="+mn-lt"/>
          <a:ea typeface="+mn-ea"/>
          <a:cs typeface="+mn-cs"/>
        </a:defRPr>
      </a:lvl7pPr>
      <a:lvl8pPr marL="2824033" eaLnBrk="1" hangingPunct="1">
        <a:defRPr>
          <a:latin typeface="+mn-lt"/>
          <a:ea typeface="+mn-ea"/>
          <a:cs typeface="+mn-cs"/>
        </a:defRPr>
      </a:lvl8pPr>
      <a:lvl9pPr marL="32274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0"/>
            <a:ext cx="9144001" cy="1168400"/>
          </a:xfrm>
          <a:prstGeom prst="rect">
            <a:avLst/>
          </a:prstGeom>
          <a:solidFill>
            <a:srgbClr val="092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2990" y="1165225"/>
            <a:ext cx="9156990" cy="3492431"/>
          </a:xfrm>
          <a:prstGeom prst="rect">
            <a:avLst/>
          </a:prstGeom>
          <a:solidFill>
            <a:srgbClr val="264D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69900" y="1646665"/>
            <a:ext cx="0" cy="262053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TextBox 5"/>
          <p:cNvSpPr txBox="1">
            <a:spLocks noChangeArrowheads="1"/>
          </p:cNvSpPr>
          <p:nvPr/>
        </p:nvSpPr>
        <p:spPr bwMode="auto">
          <a:xfrm>
            <a:off x="723900" y="1567148"/>
            <a:ext cx="80422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MODULE 7: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RHIS Governance and Management of Resources</a:t>
            </a:r>
          </a:p>
        </p:txBody>
      </p:sp>
      <p:sp>
        <p:nvSpPr>
          <p:cNvPr id="16389" name="TextBox 6"/>
          <p:cNvSpPr txBox="1">
            <a:spLocks noChangeArrowheads="1"/>
          </p:cNvSpPr>
          <p:nvPr/>
        </p:nvSpPr>
        <p:spPr bwMode="auto">
          <a:xfrm>
            <a:off x="731404" y="2864649"/>
            <a:ext cx="804386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SESSION </a:t>
            </a:r>
            <a:r>
              <a:rPr lang="en-US" altLang="en-US" sz="2200" b="1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2: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 smtClean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Management of RHIS Resources</a:t>
            </a:r>
            <a:endParaRPr lang="en-US" altLang="en-US" sz="2000" dirty="0">
              <a:solidFill>
                <a:srgbClr val="FFFFFF"/>
              </a:solidFill>
              <a:latin typeface="Century Gothic" charset="0"/>
              <a:ea typeface="Century Gothic" charset="0"/>
              <a:cs typeface="Century Gothic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-1628775" y="249238"/>
            <a:ext cx="10587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ROUTINE HEALTH INFORMATION SYSTEMS</a:t>
            </a:r>
            <a:endParaRPr lang="en-US" altLang="en-US" sz="2200" dirty="0">
              <a:solidFill>
                <a:srgbClr val="FFFFFF"/>
              </a:solidFill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900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A Curriculum on Basic Concepts and Practice </a:t>
            </a:r>
          </a:p>
        </p:txBody>
      </p:sp>
      <p:pic>
        <p:nvPicPr>
          <p:cNvPr id="8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84"/>
          <a:stretch/>
        </p:blipFill>
        <p:spPr bwMode="auto">
          <a:xfrm>
            <a:off x="-12990" y="4573087"/>
            <a:ext cx="9143135" cy="2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C7BB-E951-D545-860F-C0863877D5DA}" type="slidenum">
              <a:rPr lang="en-US" altLang="en-US" smtClean="0"/>
              <a:pPr/>
              <a:t>1</a:t>
            </a:fld>
            <a:endParaRPr lang="en-US" altLang="en-US" sz="1200"/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713543" y="3912312"/>
            <a:ext cx="5649993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r>
              <a:rPr lang="en-US" alt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The complete RHIS curriculum is available here: </a:t>
            </a:r>
            <a:r>
              <a:rPr lang="en-US" altLang="en-US" sz="9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/>
            </a:r>
            <a:br>
              <a:rPr lang="en-US" altLang="en-US" sz="900" dirty="0" smtClean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altLang="en-US" sz="9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https</a:t>
            </a:r>
            <a:r>
              <a:rPr lang="en-US" alt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://www.measureevaluation.org/our-work/ routine-health-information-systems/</a:t>
            </a:r>
            <a:r>
              <a:rPr lang="en-US" altLang="en-US" sz="9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rhis</a:t>
            </a:r>
            <a:r>
              <a:rPr lang="en-US" altLang="en-US" sz="900" dirty="0">
                <a:solidFill>
                  <a:schemeClr val="bg1"/>
                </a:solidFill>
                <a:latin typeface="Century Gothic" panose="020B0502020202020204" pitchFamily="34" charset="0"/>
              </a:rPr>
              <a:t>-curriculum </a:t>
            </a:r>
          </a:p>
          <a:p>
            <a:endParaRPr lang="en-US" altLang="en-US" sz="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2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530" y="280035"/>
            <a:ext cx="7886700" cy="786766"/>
          </a:xfrm>
        </p:spPr>
        <p:txBody>
          <a:bodyPr>
            <a:normAutofit/>
          </a:bodyPr>
          <a:lstStyle/>
          <a:p>
            <a:r>
              <a:rPr lang="en-US" b="1" dirty="0" smtClean="0"/>
              <a:t>Management of RHIS Financial 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8006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Principal requirements for RHIS funding and resource mobilization</a:t>
            </a:r>
          </a:p>
          <a:p>
            <a:pPr marL="796925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Staff support (full- and part-time)</a:t>
            </a:r>
          </a:p>
          <a:p>
            <a:pPr marL="796925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Routine supplies at service level</a:t>
            </a:r>
          </a:p>
          <a:p>
            <a:pPr marL="796925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ICT/software development and maintenance</a:t>
            </a:r>
          </a:p>
          <a:p>
            <a:pPr marL="796925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ICT hardware procurement and maintenance</a:t>
            </a:r>
          </a:p>
          <a:p>
            <a:pPr marL="796925" lvl="1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Transportation and per-diem costs for field activities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Financial budgeting, accounting, and reporting requirements and challenges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9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886700" cy="1020763"/>
          </a:xfrm>
        </p:spPr>
        <p:txBody>
          <a:bodyPr>
            <a:normAutofit/>
          </a:bodyPr>
          <a:lstStyle/>
          <a:p>
            <a:r>
              <a:rPr lang="en-US" b="1" dirty="0" smtClean="0"/>
              <a:t>Common Sources of RHIS Funding</a:t>
            </a:r>
            <a:r>
              <a:rPr lang="en-US" dirty="0"/>
              <a:t> </a:t>
            </a:r>
            <a:r>
              <a:rPr lang="en-US" b="1" dirty="0" smtClean="0"/>
              <a:t>for Various Purposes</a:t>
            </a:r>
            <a:endParaRPr lang="en-US" b="1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>
          <a:xfrm>
            <a:off x="609600" y="1295400"/>
            <a:ext cx="3124200" cy="446087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 smtClean="0"/>
              <a:t>Funding Requirement</a:t>
            </a:r>
            <a:endParaRPr lang="en-US" dirty="0"/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16494419"/>
              </p:ext>
            </p:extLst>
          </p:nvPr>
        </p:nvGraphicFramePr>
        <p:xfrm>
          <a:off x="685800" y="1828800"/>
          <a:ext cx="73152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300">
                <a:tc>
                  <a:txBody>
                    <a:bodyPr/>
                    <a:lstStyle/>
                    <a:p>
                      <a:r>
                        <a:rPr lang="en-US" dirty="0" smtClean="0"/>
                        <a:t>Staff: f</a:t>
                      </a:r>
                      <a:r>
                        <a:rPr lang="en-US" baseline="0" dirty="0" smtClean="0"/>
                        <a:t>ull-time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Regular</a:t>
                      </a:r>
                      <a:r>
                        <a:rPr lang="en-US" baseline="0" dirty="0" smtClean="0"/>
                        <a:t> operational budget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Program and facility budgets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300">
                <a:tc>
                  <a:txBody>
                    <a:bodyPr/>
                    <a:lstStyle/>
                    <a:p>
                      <a:r>
                        <a:rPr lang="en-US" dirty="0" smtClean="0"/>
                        <a:t>Staff: part-time </a:t>
                      </a:r>
                      <a:r>
                        <a:rPr lang="en-US" baseline="0" dirty="0" smtClean="0"/>
                        <a:t>or</a:t>
                      </a:r>
                      <a:r>
                        <a:rPr lang="en-US" dirty="0" smtClean="0"/>
                        <a:t> short-term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Development budgets, donor projects, NGOs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873">
                <a:tc>
                  <a:txBody>
                    <a:bodyPr/>
                    <a:lstStyle/>
                    <a:p>
                      <a:r>
                        <a:rPr lang="en-US" dirty="0" smtClean="0"/>
                        <a:t>RHIS supplies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Development budgets, donor projects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300">
                <a:tc>
                  <a:txBody>
                    <a:bodyPr/>
                    <a:lstStyle/>
                    <a:p>
                      <a:r>
                        <a:rPr lang="en-US" dirty="0" smtClean="0"/>
                        <a:t>Software procurement and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development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Development budgets, donor projects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300">
                <a:tc>
                  <a:txBody>
                    <a:bodyPr/>
                    <a:lstStyle/>
                    <a:p>
                      <a:r>
                        <a:rPr lang="en-US" dirty="0" smtClean="0"/>
                        <a:t>Hardware procurement and maintenance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Development budgets, donor projects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8300">
                <a:tc>
                  <a:txBody>
                    <a:bodyPr/>
                    <a:lstStyle/>
                    <a:p>
                      <a:r>
                        <a:rPr lang="en-US" dirty="0" smtClean="0"/>
                        <a:t>Field work transport,</a:t>
                      </a:r>
                      <a:r>
                        <a:rPr lang="en-US" baseline="0" dirty="0" smtClean="0"/>
                        <a:t> per diem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Development budgets, donor projects, NGOs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>
          <a:xfrm>
            <a:off x="3352800" y="1295400"/>
            <a:ext cx="5029200" cy="44608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Common Sources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348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152401"/>
            <a:ext cx="78867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Management of RHIS </a:t>
            </a:r>
            <a:br>
              <a:rPr lang="en-US" b="1" dirty="0" smtClean="0"/>
            </a:br>
            <a:r>
              <a:rPr lang="en-US" b="1" dirty="0" smtClean="0"/>
              <a:t>Infrastructure and Commodities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73563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Main items of interest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2200" dirty="0" smtClean="0"/>
              <a:t>Printed supplies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2200" dirty="0" smtClean="0"/>
              <a:t>Communications infrastructure (telephone, Internet)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</a:pPr>
            <a:r>
              <a:rPr lang="en-US" sz="2200" dirty="0" smtClean="0"/>
              <a:t>Hardware and software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Capacity assessment: gaps and needs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Forecasting and stock management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Troubleshooting and maintenance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40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Group Exercise </a:t>
            </a:r>
            <a:br>
              <a:rPr lang="en-US" b="1" dirty="0" smtClean="0"/>
            </a:br>
            <a:r>
              <a:rPr lang="en-US" b="1" dirty="0" smtClean="0"/>
              <a:t>Ideas for Preventing and Responding to: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886700" cy="31242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Breakdown in routine and emergency telephone communications (fixed and mobile)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Computer, software, and Internet functionality problems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Frequent stockouts of important registers, records, and report formats</a:t>
            </a:r>
          </a:p>
          <a:p>
            <a:pPr marL="514350" indent="-514350">
              <a:buFont typeface="+mj-lt"/>
              <a:buAutoNum type="alphaUcPeriod" startAt="3"/>
            </a:pPr>
            <a:endParaRPr lang="en-US" dirty="0" smtClean="0"/>
          </a:p>
          <a:p>
            <a:pPr marL="514350" indent="-514350">
              <a:buFont typeface="+mj-lt"/>
              <a:buAutoNum type="alphaUcPeriod" startAt="3"/>
            </a:pPr>
            <a:endParaRPr lang="en-US" dirty="0" smtClean="0"/>
          </a:p>
          <a:p>
            <a:pPr marL="514350" indent="-514350">
              <a:buFont typeface="+mj-lt"/>
              <a:buAutoNum type="alphaUcPeriod" startAt="3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9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530" y="280035"/>
            <a:ext cx="7886700" cy="786766"/>
          </a:xfrm>
        </p:spPr>
        <p:txBody>
          <a:bodyPr>
            <a:normAutofit/>
          </a:bodyPr>
          <a:lstStyle/>
          <a:p>
            <a:r>
              <a:rPr lang="en-US" b="1" dirty="0" smtClean="0"/>
              <a:t>Plenary Presentation and Discussion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229600" cy="3382963"/>
          </a:xfrm>
        </p:spPr>
        <p:txBody>
          <a:bodyPr>
            <a:normAutofit/>
          </a:bodyPr>
          <a:lstStyle/>
          <a:p>
            <a:pPr marL="457200" lvl="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How can we best monitor and assess the occurrence of the problem across the health districts and service facilities</a:t>
            </a:r>
            <a:r>
              <a:rPr lang="en-US" sz="2400" dirty="0" smtClean="0"/>
              <a:t>?</a:t>
            </a:r>
            <a:endParaRPr lang="en-US" sz="2400" dirty="0"/>
          </a:p>
          <a:p>
            <a:pPr marL="457200" lvl="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How can we rapidly solve the problem in the facilities and offices currently affected</a:t>
            </a:r>
            <a:r>
              <a:rPr lang="en-US" sz="2400" dirty="0" smtClean="0"/>
              <a:t>?</a:t>
            </a:r>
            <a:endParaRPr lang="en-US" sz="2400" dirty="0"/>
          </a:p>
          <a:p>
            <a:pPr marL="457200" lvl="0" indent="-45720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How can we prevent the problem from occurring frequently, within the limits of current resources?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10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168400"/>
          </a:xfrm>
          <a:prstGeom prst="rect">
            <a:avLst/>
          </a:prstGeom>
          <a:solidFill>
            <a:srgbClr val="092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2990" y="1165225"/>
            <a:ext cx="9156989" cy="3476625"/>
          </a:xfrm>
          <a:prstGeom prst="rect">
            <a:avLst/>
          </a:prstGeom>
          <a:solidFill>
            <a:srgbClr val="264D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7412" name="TextBox 7"/>
          <p:cNvSpPr txBox="1">
            <a:spLocks noChangeArrowheads="1"/>
          </p:cNvSpPr>
          <p:nvPr/>
        </p:nvSpPr>
        <p:spPr bwMode="auto">
          <a:xfrm>
            <a:off x="-1628775" y="249238"/>
            <a:ext cx="10587038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ROUTINE HEALTH INFORMATION SYSTEMS</a:t>
            </a:r>
            <a:endParaRPr lang="en-US" altLang="en-US" sz="2200">
              <a:solidFill>
                <a:srgbClr val="FFFFFF"/>
              </a:solidFill>
            </a:endParaRP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90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A Curriculum on Basic Concepts and Practice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938" y="2832100"/>
            <a:ext cx="6788150" cy="1438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50" dirty="0">
                <a:solidFill>
                  <a:srgbClr val="FFFFFF"/>
                </a:solidFill>
                <a:latin typeface="Century Gothic" charset="0"/>
                <a:ea typeface="Century Gothic" charset="0"/>
                <a:cs typeface="Century Gothic" charset="0"/>
              </a:rPr>
              <a:t>This presentation was produced with the support of the United States Agency for International Development (USAID) under the terms of MEASURE Evaluation cooperative agreement AID-OAA-L-14-00004. MEASURE Evaluation is implemented by the Carolina Population Center, University of North Carolina at Chapel Hill in partnership with ICF International; John Snow, Inc.; Management Sciences for Health; Palladium; and Tulane University. The views expressed in this presentation do not necessarily reflect the views of USAID or the United States government.</a:t>
            </a:r>
          </a:p>
        </p:txBody>
      </p:sp>
      <p:pic>
        <p:nvPicPr>
          <p:cNvPr id="8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"/>
          <a:stretch/>
        </p:blipFill>
        <p:spPr bwMode="auto">
          <a:xfrm>
            <a:off x="-12989" y="4573087"/>
            <a:ext cx="9156990" cy="2278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Connector 10"/>
          <p:cNvCxnSpPr/>
          <p:nvPr/>
        </p:nvCxnSpPr>
        <p:spPr>
          <a:xfrm>
            <a:off x="469900" y="1646665"/>
            <a:ext cx="0" cy="262053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5C7BB-E951-D545-860F-C0863877D5DA}" type="slidenum">
              <a:rPr lang="en-US" altLang="en-US" smtClean="0"/>
              <a:pPr/>
              <a:t>15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286489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905000"/>
            <a:ext cx="807720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 smtClean="0"/>
              <a:t>By </a:t>
            </a:r>
            <a:r>
              <a:rPr lang="en-US" sz="2400" dirty="0"/>
              <a:t>the end of this session, participants </a:t>
            </a:r>
            <a:r>
              <a:rPr lang="en-US" sz="2400" dirty="0" smtClean="0"/>
              <a:t>will: </a:t>
            </a:r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Be </a:t>
            </a:r>
            <a:r>
              <a:rPr lang="en-US" sz="2400" dirty="0"/>
              <a:t>able to describe essential aspects of managing RHIS resources (particularly human, financial, and physical resources) </a:t>
            </a:r>
            <a:endParaRPr lang="en-US" sz="2400" dirty="0" smtClean="0"/>
          </a:p>
          <a:p>
            <a:pPr marL="285750" indent="-28575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Understand </a:t>
            </a:r>
            <a:r>
              <a:rPr lang="en-US" sz="2400" dirty="0"/>
              <a:t>the importance of adhering to RHIS procedures and </a:t>
            </a:r>
            <a:r>
              <a:rPr lang="en-US" sz="2400" dirty="0" smtClean="0"/>
              <a:t>standards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2288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520851"/>
            <a:ext cx="9464675" cy="43088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Learning Objectives</a:t>
            </a:r>
          </a:p>
        </p:txBody>
      </p:sp>
    </p:spTree>
    <p:extLst>
      <p:ext uri="{BB962C8B-B14F-4D97-AF65-F5344CB8AC3E}">
        <p14:creationId xmlns:p14="http://schemas.microsoft.com/office/powerpoint/2010/main" val="201767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682740"/>
            <a:ext cx="7620000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Management </a:t>
            </a:r>
            <a:r>
              <a:rPr lang="en-US" sz="2000" dirty="0"/>
              <a:t>of RHIS resources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Human resources (staffing and workforce development)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Workforce needs/capacity assessment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Training infrastructure (database on </a:t>
            </a:r>
            <a:r>
              <a:rPr lang="en-US" sz="2000" dirty="0" smtClean="0"/>
              <a:t>preservice </a:t>
            </a:r>
            <a:r>
              <a:rPr lang="en-US" sz="2000" dirty="0"/>
              <a:t>and in-service training methods, materials, policies, and resources)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Supportive supervision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Mechanisms for professional development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Adherence to procedures and standards of RHIS operations and functioning (for example, standard operating procedures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533400" y="457200"/>
            <a:ext cx="701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Topics Covered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77000" y="6324600"/>
            <a:ext cx="236220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2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0" y="1371600"/>
            <a:ext cx="7265504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smtClean="0"/>
              <a:t>Financial </a:t>
            </a:r>
            <a:r>
              <a:rPr lang="en-US" sz="2000" dirty="0"/>
              <a:t>resources (financial planning and management including budgeting and accounting mechanisms)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Physical resources: commodities and ICT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Needs/capacity assessment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Procurement</a:t>
            </a:r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000" dirty="0"/>
              <a:t>Maintenance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457200"/>
            <a:ext cx="701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Topics Covered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77000" y="6324600"/>
            <a:ext cx="236220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5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Management </a:t>
            </a:r>
            <a:r>
              <a:rPr lang="en-US" b="1" dirty="0"/>
              <a:t>of RHIS </a:t>
            </a:r>
            <a:r>
              <a:rPr lang="en-US" b="1" dirty="0" smtClean="0"/>
              <a:t>Resources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87476"/>
            <a:ext cx="8229600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Aft>
                <a:spcPts val="600"/>
              </a:spcAft>
              <a:buNone/>
            </a:pPr>
            <a:r>
              <a:rPr lang="en-US" sz="2400" b="1" dirty="0"/>
              <a:t>General Categories and Types </a:t>
            </a:r>
            <a:r>
              <a:rPr lang="en-US" sz="2400" b="1" dirty="0" smtClean="0"/>
              <a:t>of </a:t>
            </a:r>
            <a:r>
              <a:rPr lang="en-US" sz="2400" b="1" dirty="0"/>
              <a:t>RHIS Resources</a:t>
            </a:r>
            <a:endParaRPr lang="en-US" sz="2400" dirty="0" smtClean="0"/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Human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Full-time senior managers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Specialized technologists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Full-time data managers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Health-service staff with RHIS responsibilities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Financial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Development funding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Operations funding</a:t>
            </a:r>
          </a:p>
          <a:p>
            <a:pPr marL="3429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smtClean="0"/>
              <a:t>Infrastructure and commodities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Printed materials and formats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Communications (telephone, Internet)</a:t>
            </a:r>
          </a:p>
          <a:p>
            <a:pPr lvl="1">
              <a:lnSpc>
                <a:spcPct val="100000"/>
              </a:lnSpc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US" sz="2200" dirty="0" smtClean="0"/>
              <a:t>Hardware and software (eHealth)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2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1"/>
            <a:ext cx="7886700" cy="1066800"/>
          </a:xfrm>
        </p:spPr>
        <p:txBody>
          <a:bodyPr>
            <a:normAutofit/>
          </a:bodyPr>
          <a:lstStyle/>
          <a:p>
            <a:r>
              <a:rPr lang="en-US" b="1" dirty="0" smtClean="0"/>
              <a:t>General Challenges Related to RHIS Resource Mobilization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1399" y="1524000"/>
            <a:ext cx="7543800" cy="4191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RHIS covers many disparate functions managed by different departments.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Much HR support is provided by service managers and staff―few of them full-time.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Many RHIS operating costs must be covered by broader service facility and office budgets.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This often results in inadequate staff support, supplies, equipment, and maintenance.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3812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54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10600" cy="914400"/>
          </a:xfrm>
        </p:spPr>
        <p:txBody>
          <a:bodyPr>
            <a:normAutofit/>
          </a:bodyPr>
          <a:lstStyle/>
          <a:p>
            <a:r>
              <a:rPr lang="en-US" b="1" dirty="0" smtClean="0"/>
              <a:t>RHIS Human Resources Workforce Requirements and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239000" cy="4351338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Workforce needs for RHIS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Degrees of involvement and specialization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Training and staff capacity development (types of training and training resource requirements for specific functions)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Means for professional development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Staff performance monitoring and support</a:t>
            </a:r>
          </a:p>
          <a:p>
            <a:endParaRPr lang="en-US" sz="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3812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39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530" y="280035"/>
            <a:ext cx="7886700" cy="710566"/>
          </a:xfrm>
        </p:spPr>
        <p:txBody>
          <a:bodyPr/>
          <a:lstStyle/>
          <a:p>
            <a:r>
              <a:rPr lang="en-US" b="1" dirty="0" smtClean="0"/>
              <a:t>Some Types of RHIS Staff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5181600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Managers of RHIS functional departments (full-time)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RHIS technical staff (development and operations― full-time)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ICT technical </a:t>
            </a:r>
            <a:r>
              <a:rPr lang="en-US" sz="2400" dirty="0"/>
              <a:t>s</a:t>
            </a:r>
            <a:r>
              <a:rPr lang="en-US" sz="2400" dirty="0" smtClean="0"/>
              <a:t>taff (development, operations, maintenance―full-time)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Health </a:t>
            </a:r>
            <a:r>
              <a:rPr lang="en-US" sz="2400" dirty="0"/>
              <a:t>p</a:t>
            </a:r>
            <a:r>
              <a:rPr lang="en-US" sz="2400" dirty="0" smtClean="0"/>
              <a:t>rogram </a:t>
            </a:r>
            <a:r>
              <a:rPr lang="en-US" sz="2400" dirty="0"/>
              <a:t>d</a:t>
            </a:r>
            <a:r>
              <a:rPr lang="en-US" sz="2400" dirty="0" smtClean="0"/>
              <a:t>ata </a:t>
            </a:r>
            <a:r>
              <a:rPr lang="en-US" sz="2400" dirty="0"/>
              <a:t>m</a:t>
            </a:r>
            <a:r>
              <a:rPr lang="en-US" sz="2400" dirty="0" smtClean="0"/>
              <a:t>anagers (full- and part-time)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Health office and facility managers―RHIS (part-time)</a:t>
            </a:r>
          </a:p>
          <a:p>
            <a:pPr marL="342900" lvl="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Office and service </a:t>
            </a:r>
            <a:r>
              <a:rPr lang="en-US" sz="2400" dirty="0">
                <a:solidFill>
                  <a:prstClr val="black"/>
                </a:solidFill>
              </a:rPr>
              <a:t>d</a:t>
            </a:r>
            <a:r>
              <a:rPr lang="en-US" sz="2400" dirty="0" smtClean="0">
                <a:solidFill>
                  <a:prstClr val="black"/>
                </a:solidFill>
              </a:rPr>
              <a:t>ata </a:t>
            </a:r>
            <a:r>
              <a:rPr lang="en-US" sz="2400" dirty="0">
                <a:solidFill>
                  <a:prstClr val="black"/>
                </a:solidFill>
              </a:rPr>
              <a:t>m</a:t>
            </a:r>
            <a:r>
              <a:rPr lang="en-US" sz="2400" dirty="0" smtClean="0">
                <a:solidFill>
                  <a:prstClr val="black"/>
                </a:solidFill>
              </a:rPr>
              <a:t>anagers (full- </a:t>
            </a:r>
            <a:r>
              <a:rPr lang="en-US" sz="2400" dirty="0">
                <a:solidFill>
                  <a:prstClr val="black"/>
                </a:solidFill>
              </a:rPr>
              <a:t>and </a:t>
            </a:r>
            <a:r>
              <a:rPr lang="en-US" sz="2400" dirty="0" smtClean="0">
                <a:solidFill>
                  <a:prstClr val="black"/>
                </a:solidFill>
              </a:rPr>
              <a:t>part-time)</a:t>
            </a:r>
            <a:endParaRPr lang="en-US" sz="2400" dirty="0">
              <a:solidFill>
                <a:prstClr val="black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Health-service providers―RHIS (part-time)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CHWs―RHIS (part-time)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33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1"/>
            <a:ext cx="7886700" cy="990600"/>
          </a:xfrm>
        </p:spPr>
        <p:txBody>
          <a:bodyPr>
            <a:normAutofit/>
          </a:bodyPr>
          <a:lstStyle/>
          <a:p>
            <a:r>
              <a:rPr lang="en-US" b="1" dirty="0" smtClean="0"/>
              <a:t>Types of RHIS Workforce Preparation and Capacity Building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534400" cy="48768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Service-specific basic </a:t>
            </a:r>
            <a:r>
              <a:rPr lang="en-US" sz="2400" dirty="0"/>
              <a:t>t</a:t>
            </a:r>
            <a:r>
              <a:rPr lang="en-US" sz="2400" dirty="0" smtClean="0"/>
              <a:t>raining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University degree program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Service-specific in-service, short-courses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RHIS in-service, short-courses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Team/department </a:t>
            </a:r>
            <a:r>
              <a:rPr lang="en-US" sz="2400" dirty="0"/>
              <a:t>p</a:t>
            </a:r>
            <a:r>
              <a:rPr lang="en-US" sz="2400" dirty="0" smtClean="0"/>
              <a:t>rocess learning-by-doing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In-place supervision and mentoring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Virtual, online distance learning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Planned assignment-based career </a:t>
            </a:r>
            <a:r>
              <a:rPr lang="en-US" sz="2400" dirty="0"/>
              <a:t>d</a:t>
            </a:r>
            <a:r>
              <a:rPr lang="en-US" sz="2400" dirty="0" smtClean="0"/>
              <a:t>evelopment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457450" cy="365125"/>
          </a:xfrm>
        </p:spPr>
        <p:txBody>
          <a:bodyPr/>
          <a:lstStyle/>
          <a:p>
            <a:r>
              <a:rPr lang="en-US" dirty="0" smtClean="0"/>
              <a:t>		</a:t>
            </a:r>
            <a:fld id="{E346DA60-26DC-46A0-921A-016218715EC9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87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7">
  <a:themeElements>
    <a:clrScheme name="Custom 3">
      <a:dk1>
        <a:sysClr val="windowText" lastClr="000000"/>
      </a:dk1>
      <a:lt1>
        <a:sysClr val="window" lastClr="FFFFFF"/>
      </a:lt1>
      <a:dk2>
        <a:srgbClr val="FFFFFF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3" id="{A1C57C80-2897-459B-BA1C-B0134762B375}" vid="{03591F1F-2F49-4B3E-8D0B-756BD401D0C5}"/>
    </a:ext>
  </a:extLst>
</a:theme>
</file>

<file path=ppt/theme/theme2.xml><?xml version="1.0" encoding="utf-8"?>
<a:theme xmlns:a="http://schemas.openxmlformats.org/drawingml/2006/main" name="Theme1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18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6" id="{73A55C0A-8E28-B741-9BBE-94A5E474B4B6}" vid="{7962A836-E441-B948-A2EF-B12AC741AACE}"/>
    </a:ext>
  </a:extLst>
</a:theme>
</file>

<file path=ppt/theme/theme3.xml><?xml version="1.0" encoding="utf-8"?>
<a:theme xmlns:a="http://schemas.openxmlformats.org/drawingml/2006/main" name="1_Theme1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E185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ule6" id="{73A55C0A-8E28-B741-9BBE-94A5E474B4B6}" vid="{7962A836-E441-B948-A2EF-B12AC741AACE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83303621329D4DAFC578165ED47C26" ma:contentTypeVersion="0" ma:contentTypeDescription="Create a new document." ma:contentTypeScope="" ma:versionID="e9c678eae885f8b7595ed37087805c1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c59ee2edf01cfb808cadb27e045d2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44B2B4-1222-4BA7-913D-920BFECEF1C3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A08DE3F-FA92-4D6B-B3A0-99599B5DAA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D57786-7770-4FD7-9C10-429470CEEB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mod7</Template>
  <TotalTime>10498</TotalTime>
  <Words>998</Words>
  <Application>Microsoft Office PowerPoint</Application>
  <PresentationFormat>On-screen Show (4:3)</PresentationFormat>
  <Paragraphs>149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Century Gothic</vt:lpstr>
      <vt:lpstr>Courier New</vt:lpstr>
      <vt:lpstr>Futura LT Pro Book</vt:lpstr>
      <vt:lpstr>Times New Roman</vt:lpstr>
      <vt:lpstr>mod7</vt:lpstr>
      <vt:lpstr>Theme1</vt:lpstr>
      <vt:lpstr>1_Theme1</vt:lpstr>
      <vt:lpstr>PowerPoint Presentation</vt:lpstr>
      <vt:lpstr>PowerPoint Presentation</vt:lpstr>
      <vt:lpstr>PowerPoint Presentation</vt:lpstr>
      <vt:lpstr>PowerPoint Presentation</vt:lpstr>
      <vt:lpstr>Management of RHIS Resources</vt:lpstr>
      <vt:lpstr>General Challenges Related to RHIS Resource Mobilization</vt:lpstr>
      <vt:lpstr>RHIS Human Resources Workforce Requirements and Development</vt:lpstr>
      <vt:lpstr>Some Types of RHIS Staff </vt:lpstr>
      <vt:lpstr>Types of RHIS Workforce Preparation and Capacity Building</vt:lpstr>
      <vt:lpstr>Management of RHIS Financial Resources</vt:lpstr>
      <vt:lpstr>Common Sources of RHIS Funding for Various Purposes</vt:lpstr>
      <vt:lpstr>Management of RHIS  Infrastructure and Commodities</vt:lpstr>
      <vt:lpstr>Group Exercise  Ideas for Preventing and Responding to:</vt:lpstr>
      <vt:lpstr>Plenary Presentation and Discussion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SSapirie</dc:creator>
  <cp:lastModifiedBy>Hoover, Donald Wayne</cp:lastModifiedBy>
  <cp:revision>155</cp:revision>
  <cp:lastPrinted>2016-01-14T14:38:16Z</cp:lastPrinted>
  <dcterms:created xsi:type="dcterms:W3CDTF">2015-11-17T14:49:26Z</dcterms:created>
  <dcterms:modified xsi:type="dcterms:W3CDTF">2017-02-08T13:27:32Z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0x010100BC83303621329D4DAFC578165ED47C26</vt:lpwstr>
  </property>
</Properties>
</file>