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6" r:id="rId5"/>
    <p:sldMasterId id="2147483679" r:id="rId6"/>
  </p:sldMasterIdLst>
  <p:notesMasterIdLst>
    <p:notesMasterId r:id="rId13"/>
  </p:notesMasterIdLst>
  <p:handoutMasterIdLst>
    <p:handoutMasterId r:id="rId14"/>
  </p:handoutMasterIdLst>
  <p:sldIdLst>
    <p:sldId id="297" r:id="rId7"/>
    <p:sldId id="260" r:id="rId8"/>
    <p:sldId id="300" r:id="rId9"/>
    <p:sldId id="301" r:id="rId10"/>
    <p:sldId id="302" r:id="rId11"/>
    <p:sldId id="298" r:id="rId12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mar, Manish" initials="K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61F"/>
    <a:srgbClr val="1E18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94849" autoAdjust="0"/>
  </p:normalViewPr>
  <p:slideViewPr>
    <p:cSldViewPr>
      <p:cViewPr varScale="1">
        <p:scale>
          <a:sx n="70" d="100"/>
          <a:sy n="70" d="100"/>
        </p:scale>
        <p:origin x="869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1914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97899-D241-4B69-B5C3-46964D67CF6F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3B051-16B9-4B91-BC28-6C64083C1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69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657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3622" tIns="41811" rIns="83622" bIns="41811">
            <a:normAutofit fontScale="25000" lnSpcReduction="20000"/>
          </a:bodyPr>
          <a:lstStyle/>
          <a:p>
            <a:r>
              <a:rPr lang="en-US" dirty="0" smtClean="0"/>
              <a:t>Source: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9600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</p:spPr>
        <p:txBody>
          <a:bodyPr lIns="83622" tIns="41811" rIns="83622" bIns="41811">
            <a:normAutofit/>
          </a:bodyPr>
          <a:lstStyle/>
          <a:p>
            <a:r>
              <a:rPr lang="en-US" dirty="0" smtClean="0"/>
              <a:t>Source: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9600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5863" y="696913"/>
            <a:ext cx="4511675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/>
          <a:lstStyle/>
          <a:p>
            <a:fld id="{9E46DAC6-5992-4D4F-861F-5DD72D6CBE3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523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51E33-BE20-4E37-810D-68DA0F02031D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46AB8-79C8-4861-87AB-2BFC4DE8D55B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6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23152-0EE7-4D66-AA47-FFF6E8B1FB98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76488-F69C-40B6-B2F5-2FFD0DC9443E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08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01AB8-9CA1-42F2-A919-DAA2E0D3E7CE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43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69FA6-866D-4436-96BB-6254A739C538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87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CF2D6-8CDF-4323-9D8C-A16108BE5640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56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1563" y="311256"/>
            <a:ext cx="2133918" cy="59930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318" y="311256"/>
            <a:ext cx="6237605" cy="59930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F5B4E-54C7-45B9-8C41-11BFCE4E39B5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38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+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431389" y="3886200"/>
            <a:ext cx="2553931" cy="31161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431389" y="7261437"/>
            <a:ext cx="7412666" cy="510963"/>
          </a:xfrm>
        </p:spPr>
        <p:txBody>
          <a:bodyPr/>
          <a:lstStyle>
            <a:lvl1pPr>
              <a:lnSpc>
                <a:spcPct val="85000"/>
              </a:lnSpc>
              <a:buFontTx/>
              <a:buNone/>
              <a:defRPr sz="880" i="0">
                <a:solidFill>
                  <a:schemeClr val="bg2"/>
                </a:solidFill>
                <a:latin typeface="+mn-lt"/>
              </a:defRPr>
            </a:lvl1pPr>
            <a:lvl2pPr>
              <a:lnSpc>
                <a:spcPct val="85000"/>
              </a:lnSpc>
              <a:buFontTx/>
              <a:buNone/>
              <a:defRPr sz="880">
                <a:solidFill>
                  <a:schemeClr val="bg2"/>
                </a:solidFill>
                <a:latin typeface="+mn-lt"/>
              </a:defRPr>
            </a:lvl2pPr>
            <a:lvl3pPr>
              <a:lnSpc>
                <a:spcPct val="85000"/>
              </a:lnSpc>
              <a:buFontTx/>
              <a:buNone/>
              <a:defRPr sz="880">
                <a:solidFill>
                  <a:schemeClr val="bg2"/>
                </a:solidFill>
                <a:latin typeface="+mn-lt"/>
              </a:defRPr>
            </a:lvl3pPr>
            <a:lvl4pPr>
              <a:lnSpc>
                <a:spcPct val="85000"/>
              </a:lnSpc>
              <a:buFontTx/>
              <a:buNone/>
              <a:defRPr sz="880">
                <a:solidFill>
                  <a:schemeClr val="bg2"/>
                </a:solidFill>
                <a:latin typeface="+mn-lt"/>
              </a:defRPr>
            </a:lvl4pPr>
            <a:lvl5pPr marL="0" indent="0">
              <a:lnSpc>
                <a:spcPct val="85000"/>
              </a:lnSpc>
              <a:buFontTx/>
              <a:buNone/>
              <a:defRPr sz="88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6596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354320"/>
            <a:ext cx="10058400" cy="241808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980" smtClean="0">
              <a:solidFill>
                <a:srgbClr val="FFFFFF"/>
              </a:solidFill>
            </a:endParaRPr>
          </a:p>
        </p:txBody>
      </p:sp>
      <p:pic>
        <p:nvPicPr>
          <p:cNvPr id="5" name="Picture 5" descr="Vertical_RGB_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358" y="5678170"/>
            <a:ext cx="1840548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logo_200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138" y="5678170"/>
            <a:ext cx="1592580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754380" y="622512"/>
            <a:ext cx="8549640" cy="247565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760" y="3486785"/>
            <a:ext cx="7040880" cy="1986280"/>
          </a:xfrm>
        </p:spPr>
        <p:txBody>
          <a:bodyPr/>
          <a:lstStyle>
            <a:lvl1pPr marL="0" indent="0"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2640"/>
            </a:lvl1pPr>
          </a:lstStyle>
          <a:p>
            <a:r>
              <a:rPr lang="en-US"/>
              <a:t>Your Name Here</a:t>
            </a:r>
          </a:p>
          <a:p>
            <a:r>
              <a:rPr lang="en-US"/>
              <a:t>MEASURE Evaluation</a:t>
            </a:r>
          </a:p>
          <a:p>
            <a:r>
              <a:rPr lang="en-US"/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37768346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2BFCA-73DB-44AA-AEFD-606426DDB782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7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01739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A7515-96E9-4981-8CBA-F13DFD1DDF55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6EC34-15FB-4A98-9CE4-ED6C4104A629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06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317" y="1813560"/>
            <a:ext cx="4185762" cy="449072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9720" y="1813560"/>
            <a:ext cx="4185761" cy="449072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DD7B8-88FB-4CA5-9696-2D77C7EBA681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107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46AB8-79C8-4861-87AB-2BFC4DE8D55B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409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23152-0EE7-4D66-AA47-FFF6E8B1FB98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027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76488-F69C-40B6-B2F5-2FFD0DC9443E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339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01AB8-9CA1-42F2-A919-DAA2E0D3E7CE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305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69FA6-866D-4436-96BB-6254A739C538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176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CF2D6-8CDF-4323-9D8C-A16108BE5640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55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1563" y="311256"/>
            <a:ext cx="2133918" cy="59930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318" y="311256"/>
            <a:ext cx="6237605" cy="59930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F5B4E-54C7-45B9-8C41-11BFCE4E39B5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417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+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431389" y="3886200"/>
            <a:ext cx="2553931" cy="31161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431389" y="7261437"/>
            <a:ext cx="7412666" cy="510963"/>
          </a:xfrm>
        </p:spPr>
        <p:txBody>
          <a:bodyPr/>
          <a:lstStyle>
            <a:lvl1pPr>
              <a:lnSpc>
                <a:spcPct val="85000"/>
              </a:lnSpc>
              <a:buFontTx/>
              <a:buNone/>
              <a:defRPr sz="880" i="0">
                <a:solidFill>
                  <a:schemeClr val="bg2"/>
                </a:solidFill>
                <a:latin typeface="+mn-lt"/>
              </a:defRPr>
            </a:lvl1pPr>
            <a:lvl2pPr>
              <a:lnSpc>
                <a:spcPct val="85000"/>
              </a:lnSpc>
              <a:buFontTx/>
              <a:buNone/>
              <a:defRPr sz="880">
                <a:solidFill>
                  <a:schemeClr val="bg2"/>
                </a:solidFill>
                <a:latin typeface="+mn-lt"/>
              </a:defRPr>
            </a:lvl2pPr>
            <a:lvl3pPr>
              <a:lnSpc>
                <a:spcPct val="85000"/>
              </a:lnSpc>
              <a:buFontTx/>
              <a:buNone/>
              <a:defRPr sz="880">
                <a:solidFill>
                  <a:schemeClr val="bg2"/>
                </a:solidFill>
                <a:latin typeface="+mn-lt"/>
              </a:defRPr>
            </a:lvl3pPr>
            <a:lvl4pPr>
              <a:lnSpc>
                <a:spcPct val="85000"/>
              </a:lnSpc>
              <a:buFontTx/>
              <a:buNone/>
              <a:defRPr sz="880">
                <a:solidFill>
                  <a:schemeClr val="bg2"/>
                </a:solidFill>
                <a:latin typeface="+mn-lt"/>
              </a:defRPr>
            </a:lvl4pPr>
            <a:lvl5pPr marL="0" indent="0">
              <a:lnSpc>
                <a:spcPct val="85000"/>
              </a:lnSpc>
              <a:buFontTx/>
              <a:buNone/>
              <a:defRPr sz="88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575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k object 17"/>
          <p:cNvSpPr/>
          <p:nvPr userDrawn="1"/>
        </p:nvSpPr>
        <p:spPr>
          <a:xfrm>
            <a:off x="0" y="0"/>
            <a:ext cx="10058400" cy="1383665"/>
          </a:xfrm>
          <a:custGeom>
            <a:avLst/>
            <a:gdLst/>
            <a:ahLst/>
            <a:cxnLst/>
            <a:rect l="l" t="t" r="r" b="b"/>
            <a:pathLst>
              <a:path w="10058400" h="1383665">
                <a:moveTo>
                  <a:pt x="0" y="1383233"/>
                </a:moveTo>
                <a:lnTo>
                  <a:pt x="10058400" y="1383233"/>
                </a:lnTo>
                <a:lnTo>
                  <a:pt x="10058400" y="0"/>
                </a:lnTo>
                <a:lnTo>
                  <a:pt x="0" y="0"/>
                </a:lnTo>
                <a:lnTo>
                  <a:pt x="0" y="1383233"/>
                </a:lnTo>
                <a:close/>
              </a:path>
            </a:pathLst>
          </a:custGeom>
          <a:solidFill>
            <a:srgbClr val="E866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476388"/>
            <a:ext cx="7920586" cy="430887"/>
          </a:xfrm>
        </p:spPr>
        <p:txBody>
          <a:bodyPr lIns="0" tIns="0" rIns="0" bIns="0"/>
          <a:lstStyle>
            <a:lvl1pPr>
              <a:defRPr sz="2800" b="1" i="0" baseline="0">
                <a:solidFill>
                  <a:schemeClr val="bg1"/>
                </a:solidFill>
                <a:latin typeface="Century Gothic Bold" charset="0"/>
                <a:cs typeface="Futura LT Pro Book"/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07DB0-B06E-4DF2-94F5-A51B39BF315D}" type="datetime1">
              <a:rPr lang="en-US" smtClean="0"/>
              <a:t>2/8/2017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01739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54572-E7BD-4E85-AD4F-1831BD0293F6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0" y="0"/>
            <a:ext cx="10058400" cy="1383665"/>
          </a:xfrm>
          <a:custGeom>
            <a:avLst/>
            <a:gdLst/>
            <a:ahLst/>
            <a:cxnLst/>
            <a:rect l="l" t="t" r="r" b="b"/>
            <a:pathLst>
              <a:path w="10058400" h="1383665">
                <a:moveTo>
                  <a:pt x="0" y="1383233"/>
                </a:moveTo>
                <a:lnTo>
                  <a:pt x="10058400" y="1383233"/>
                </a:lnTo>
                <a:lnTo>
                  <a:pt x="10058400" y="0"/>
                </a:lnTo>
                <a:lnTo>
                  <a:pt x="0" y="0"/>
                </a:lnTo>
                <a:lnTo>
                  <a:pt x="0" y="1383233"/>
                </a:lnTo>
                <a:close/>
              </a:path>
            </a:pathLst>
          </a:custGeom>
          <a:solidFill>
            <a:srgbClr val="E866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26FEE-BAEC-4FFF-9010-8B57792E5DD4}" type="datetime1">
              <a:rPr lang="en-US" smtClean="0"/>
              <a:t>2/8/2017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354320"/>
            <a:ext cx="10058400" cy="241808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980" smtClean="0">
              <a:solidFill>
                <a:srgbClr val="FFFFFF"/>
              </a:solidFill>
            </a:endParaRPr>
          </a:p>
        </p:txBody>
      </p:sp>
      <p:pic>
        <p:nvPicPr>
          <p:cNvPr id="5" name="Picture 5" descr="Vertical_RGB_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358" y="5678170"/>
            <a:ext cx="1840548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logo_200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138" y="5678170"/>
            <a:ext cx="1592580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754380" y="622512"/>
            <a:ext cx="8549640" cy="247565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760" y="3486785"/>
            <a:ext cx="7040880" cy="1986280"/>
          </a:xfrm>
        </p:spPr>
        <p:txBody>
          <a:bodyPr/>
          <a:lstStyle>
            <a:lvl1pPr marL="0" indent="0"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2640"/>
            </a:lvl1pPr>
          </a:lstStyle>
          <a:p>
            <a:r>
              <a:rPr lang="en-US"/>
              <a:t>Your Name Here</a:t>
            </a:r>
          </a:p>
          <a:p>
            <a:r>
              <a:rPr lang="en-US"/>
              <a:t>MEASURE Evaluation</a:t>
            </a:r>
          </a:p>
          <a:p>
            <a:r>
              <a:rPr lang="en-US"/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342383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2BFCA-73DB-44AA-AEFD-606426DDB782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76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6EC34-15FB-4A98-9CE4-ED6C4104A629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0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317" y="1813560"/>
            <a:ext cx="4185762" cy="449072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9720" y="1813560"/>
            <a:ext cx="4185761" cy="4490720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DD7B8-88FB-4CA5-9696-2D77C7EBA681}" type="slidenum">
              <a:rPr lang="en-US" altLang="en-US"/>
              <a:pPr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0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8906" y="809382"/>
            <a:ext cx="792058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301739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29842" y="3509589"/>
            <a:ext cx="779871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F7690-2DB5-4EAD-9939-F779F68DA58F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Century Gothic" charset="0"/>
          <a:ea typeface="Century Gothic" charset="0"/>
          <a:cs typeface="Century Gothic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33D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477000"/>
            <a:ext cx="100584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980" smtClean="0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16318" y="311256"/>
            <a:ext cx="853916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318" y="1813560"/>
            <a:ext cx="8539163" cy="44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" y="6941185"/>
            <a:ext cx="117348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 b="1">
                <a:solidFill>
                  <a:srgbClr val="969696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CEB515-A086-4B92-809D-E05BB76FC312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397000" y="7340600"/>
            <a:ext cx="83261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80" smtClean="0">
              <a:solidFill>
                <a:srgbClr val="FFFFFF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4380" y="6908800"/>
            <a:ext cx="46101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20" b="1">
                <a:solidFill>
                  <a:srgbClr val="969696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pic>
        <p:nvPicPr>
          <p:cNvPr id="1032" name="Picture 8" descr="Vertical_RGB_600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207" y="6606540"/>
            <a:ext cx="1227613" cy="103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logo_200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5220" y="6606540"/>
            <a:ext cx="1061720" cy="103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710443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5pPr>
      <a:lvl6pPr marL="502920" algn="l" rtl="0" fontAlgn="base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6pPr>
      <a:lvl7pPr marL="1005840" algn="l" rtl="0" fontAlgn="base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7pPr>
      <a:lvl8pPr marL="1508760" algn="l" rtl="0" fontAlgn="base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8pPr>
      <a:lvl9pPr marL="2011680" algn="l" rtl="0" fontAlgn="base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86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1pPr>
      <a:lvl2pPr marL="817245" indent="-314325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64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2pPr>
      <a:lvl3pPr marL="1257300" indent="-25146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42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3pPr>
      <a:lvl4pPr marL="1760220" indent="-25146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42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4pPr>
      <a:lvl5pPr marL="2263140" indent="-25146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420">
          <a:solidFill>
            <a:schemeClr val="tx1"/>
          </a:solidFill>
          <a:latin typeface="Century Gothic" charset="0"/>
          <a:ea typeface="Century Gothic" charset="0"/>
          <a:cs typeface="Century Gothic" charset="0"/>
        </a:defRPr>
      </a:lvl5pPr>
      <a:lvl6pPr marL="2766060" indent="-25146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420">
          <a:solidFill>
            <a:schemeClr val="tx1"/>
          </a:solidFill>
          <a:latin typeface="+mn-lt"/>
        </a:defRPr>
      </a:lvl6pPr>
      <a:lvl7pPr marL="3268980" indent="-25146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420">
          <a:solidFill>
            <a:schemeClr val="tx1"/>
          </a:solidFill>
          <a:latin typeface="+mn-lt"/>
        </a:defRPr>
      </a:lvl7pPr>
      <a:lvl8pPr marL="3771900" indent="-25146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420">
          <a:solidFill>
            <a:schemeClr val="tx1"/>
          </a:solidFill>
          <a:latin typeface="+mn-lt"/>
        </a:defRPr>
      </a:lvl8pPr>
      <a:lvl9pPr marL="4274820" indent="-25146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42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33D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477000"/>
            <a:ext cx="10058400" cy="129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980" smtClean="0">
              <a:solidFill>
                <a:srgbClr val="FFFFFF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16318" y="311256"/>
            <a:ext cx="853916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318" y="1813560"/>
            <a:ext cx="8539163" cy="44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" y="6941185"/>
            <a:ext cx="117348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 b="1">
                <a:solidFill>
                  <a:srgbClr val="969696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CEB515-A086-4B92-809D-E05BB76FC312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32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397000" y="7340600"/>
            <a:ext cx="83261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980" smtClean="0">
              <a:solidFill>
                <a:srgbClr val="FFFFFF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4380" y="6908800"/>
            <a:ext cx="46101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20" b="1">
                <a:solidFill>
                  <a:srgbClr val="969696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pic>
        <p:nvPicPr>
          <p:cNvPr id="1032" name="Picture 8" descr="Vertical_RGB_600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207" y="6606540"/>
            <a:ext cx="1227613" cy="103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logo_200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5220" y="6606540"/>
            <a:ext cx="1061720" cy="103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191955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5pPr>
      <a:lvl6pPr marL="502920" algn="l" rtl="0" fontAlgn="base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6pPr>
      <a:lvl7pPr marL="1005840" algn="l" rtl="0" fontAlgn="base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7pPr>
      <a:lvl8pPr marL="1508760" algn="l" rtl="0" fontAlgn="base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8pPr>
      <a:lvl9pPr marL="2011680" algn="l" rtl="0" fontAlgn="base">
        <a:spcBef>
          <a:spcPct val="0"/>
        </a:spcBef>
        <a:spcAft>
          <a:spcPct val="0"/>
        </a:spcAft>
        <a:defRPr sz="3960" b="1">
          <a:solidFill>
            <a:schemeClr val="tx1"/>
          </a:solidFill>
          <a:latin typeface="Arial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86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640">
          <a:solidFill>
            <a:schemeClr val="tx1"/>
          </a:solidFill>
          <a:latin typeface="+mn-lt"/>
        </a:defRPr>
      </a:lvl2pPr>
      <a:lvl3pPr marL="1257300" indent="-25146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420">
          <a:solidFill>
            <a:schemeClr val="tx1"/>
          </a:solidFill>
          <a:latin typeface="+mn-lt"/>
        </a:defRPr>
      </a:lvl3pPr>
      <a:lvl4pPr marL="1760220" indent="-25146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420">
          <a:solidFill>
            <a:schemeClr val="tx1"/>
          </a:solidFill>
          <a:latin typeface="+mn-lt"/>
        </a:defRPr>
      </a:lvl4pPr>
      <a:lvl5pPr marL="2263140" indent="-25146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anose="05000000000000000000" pitchFamily="2" charset="2"/>
        <a:buChar char="§"/>
        <a:defRPr sz="2420">
          <a:solidFill>
            <a:schemeClr val="tx1"/>
          </a:solidFill>
          <a:latin typeface="+mn-lt"/>
        </a:defRPr>
      </a:lvl5pPr>
      <a:lvl6pPr marL="2766060" indent="-25146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420">
          <a:solidFill>
            <a:schemeClr val="tx1"/>
          </a:solidFill>
          <a:latin typeface="+mn-lt"/>
        </a:defRPr>
      </a:lvl6pPr>
      <a:lvl7pPr marL="3268980" indent="-25146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420">
          <a:solidFill>
            <a:schemeClr val="tx1"/>
          </a:solidFill>
          <a:latin typeface="+mn-lt"/>
        </a:defRPr>
      </a:lvl7pPr>
      <a:lvl8pPr marL="3771900" indent="-25146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420">
          <a:solidFill>
            <a:schemeClr val="tx1"/>
          </a:solidFill>
          <a:latin typeface="+mn-lt"/>
        </a:defRPr>
      </a:lvl8pPr>
      <a:lvl9pPr marL="4274820" indent="-25146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42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3.amazonaws.com/rdcms-himss/files/production/public/FileDownloads/2014-02-11-InteroperabilityDefinitionPage.pdf" TargetMode="External"/><Relationship Id="rId2" Type="http://schemas.openxmlformats.org/officeDocument/2006/relationships/hyperlink" Target="http://digitalprinciples.org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slideshare.net/rohansandeep/anintroductiontoucd" TargetMode="External"/><Relationship Id="rId5" Type="http://schemas.openxmlformats.org/officeDocument/2006/relationships/hyperlink" Target="http://www.jointlearningnetwork.org/resources/connecting-health-information-systems-for-better-health" TargetMode="External"/><Relationship Id="rId4" Type="http://schemas.openxmlformats.org/officeDocument/2006/relationships/hyperlink" Target="http://www.himss.org/ResourceLibrary/genResourceFAQReg.aspx?ItemNumber=2399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abilityfirst.com/about-usability/introduction-to-user-centered-design/" TargetMode="External"/><Relationship Id="rId2" Type="http://schemas.openxmlformats.org/officeDocument/2006/relationships/hyperlink" Target="https://www.hingx.org/Share/Details/986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w3.org/WAI/redesign/project.html" TargetMode="External"/><Relationship Id="rId4" Type="http://schemas.openxmlformats.org/officeDocument/2006/relationships/hyperlink" Target="http://www.usability.gov/what-and-why/user-centered-design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0058401" cy="13995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89" y="1396048"/>
            <a:ext cx="10072689" cy="3841674"/>
          </a:xfrm>
          <a:prstGeom prst="rect">
            <a:avLst/>
          </a:prstGeom>
          <a:solidFill>
            <a:srgbClr val="E76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16890" y="1925632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796290" y="1838164"/>
            <a:ext cx="8846503" cy="83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MODULE 8:</a:t>
            </a:r>
          </a:p>
          <a:p>
            <a:r>
              <a:rPr lang="en-US" sz="242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Information and Communication Technology for RHIS</a:t>
            </a: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-1791653" y="388462"/>
            <a:ext cx="11645742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 dirty="0">
              <a:solidFill>
                <a:schemeClr val="bg1"/>
              </a:solidFill>
            </a:endParaRPr>
          </a:p>
          <a:p>
            <a:pPr algn="r"/>
            <a:r>
              <a:rPr lang="en-US" altLang="en-US" sz="209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4"/>
          <a:stretch/>
        </p:blipFill>
        <p:spPr bwMode="auto">
          <a:xfrm>
            <a:off x="-14289" y="5144696"/>
            <a:ext cx="1005744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795417" y="3682777"/>
            <a:ext cx="8848248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396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Introduction</a:t>
            </a:r>
            <a:endParaRPr lang="en-US" altLang="en-US" sz="22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</a:t>
            </a:fld>
            <a:endParaRPr lang="en-US"/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794545" y="4468627"/>
            <a:ext cx="564999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The complete RHIS curriculum is available here: </a:t>
            </a: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https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://www.measureevaluation.org/our-work/ routine-health-information-systems/</a:t>
            </a:r>
            <a:r>
              <a:rPr lang="en-US" altLang="en-US" sz="9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rhis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-curriculum </a:t>
            </a:r>
          </a:p>
          <a:p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64773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3400" y="685800"/>
            <a:ext cx="92159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dirty="0" smtClean="0"/>
              <a:t>MODULE 8: Learning Objectives</a:t>
            </a:r>
            <a:endParaRPr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4294967295"/>
          </p:nvPr>
        </p:nvSpPr>
        <p:spPr>
          <a:xfrm>
            <a:off x="685800" y="1752600"/>
            <a:ext cx="8382000" cy="3898503"/>
          </a:xfrm>
        </p:spPr>
        <p:txBody>
          <a:bodyPr/>
          <a:lstStyle/>
          <a:p>
            <a:r>
              <a:rPr lang="en-US" sz="2000" b="1" dirty="0" smtClean="0"/>
              <a:t>By the </a:t>
            </a:r>
            <a:r>
              <a:rPr lang="en-US" sz="2000" b="1" dirty="0"/>
              <a:t>end of this module, participants will be able to: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000" kern="1200" dirty="0" smtClean="0">
                <a:latin typeface="Century Gothic" panose="020B0502020202020204" pitchFamily="34" charset="0"/>
                <a:ea typeface="+mn-ea"/>
                <a:cs typeface="+mn-cs"/>
              </a:rPr>
              <a:t>Explain </a:t>
            </a: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key terms used in eHealth and </a:t>
            </a:r>
            <a:r>
              <a:rPr lang="en-US" sz="2000" kern="1200" dirty="0" err="1">
                <a:latin typeface="Century Gothic" panose="020B0502020202020204" pitchFamily="34" charset="0"/>
                <a:ea typeface="+mn-ea"/>
                <a:cs typeface="+mn-cs"/>
              </a:rPr>
              <a:t>mHealth</a:t>
            </a: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 (the use of ICT in health systems) 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Discuss how application architecture fits in the overall enterprise architecture (EA)</a:t>
            </a:r>
          </a:p>
          <a:p>
            <a:pPr marL="342900" lvl="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Describe the role of ICT in integration and interoperability of RHIS</a:t>
            </a:r>
          </a:p>
          <a:p>
            <a:pPr marL="342900" lvl="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Explain the importance and application of patient-centered information systems</a:t>
            </a:r>
          </a:p>
          <a:p>
            <a:pPr marL="342900" lvl="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Explain definitions and concepts of data repositories and data </a:t>
            </a:r>
            <a:r>
              <a:rPr lang="en-US" sz="2000" kern="1200" dirty="0" smtClean="0">
                <a:latin typeface="Century Gothic" panose="020B0502020202020204" pitchFamily="34" charset="0"/>
                <a:ea typeface="+mn-ea"/>
                <a:cs typeface="+mn-cs"/>
              </a:rPr>
              <a:t>warehousing</a:t>
            </a:r>
            <a:endParaRPr lang="en-US" sz="2000" kern="1200" dirty="0"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058400" y="1351876"/>
            <a:ext cx="0" cy="5064760"/>
          </a:xfrm>
          <a:custGeom>
            <a:avLst/>
            <a:gdLst/>
            <a:ahLst/>
            <a:cxnLst/>
            <a:rect l="l" t="t" r="r" b="b"/>
            <a:pathLst>
              <a:path h="5064760">
                <a:moveTo>
                  <a:pt x="0" y="0"/>
                </a:moveTo>
                <a:lnTo>
                  <a:pt x="0" y="5064772"/>
                </a:lnTo>
              </a:path>
            </a:pathLst>
          </a:custGeom>
          <a:ln w="3175">
            <a:solidFill>
              <a:srgbClr val="5EA1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4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685800"/>
            <a:ext cx="92159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dirty="0" smtClean="0"/>
              <a:t>MODULE 8: Structure</a:t>
            </a:r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0058400" y="1351876"/>
            <a:ext cx="0" cy="5064760"/>
          </a:xfrm>
          <a:custGeom>
            <a:avLst/>
            <a:gdLst/>
            <a:ahLst/>
            <a:cxnLst/>
            <a:rect l="l" t="t" r="r" b="b"/>
            <a:pathLst>
              <a:path h="5064760">
                <a:moveTo>
                  <a:pt x="0" y="0"/>
                </a:moveTo>
                <a:lnTo>
                  <a:pt x="0" y="5064772"/>
                </a:lnTo>
              </a:path>
            </a:pathLst>
          </a:custGeom>
          <a:ln w="3175">
            <a:solidFill>
              <a:srgbClr val="5EA1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1450" y="1788756"/>
            <a:ext cx="9829800" cy="419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dirty="0" smtClean="0">
                <a:latin typeface="Century Gothic" panose="020B0502020202020204" pitchFamily="34" charset="0"/>
              </a:rPr>
              <a:t>Duration: </a:t>
            </a:r>
            <a:r>
              <a:rPr lang="en-US" altLang="en-US" sz="2800" dirty="0">
                <a:latin typeface="Century Gothic" panose="020B0502020202020204" pitchFamily="34" charset="0"/>
              </a:rPr>
              <a:t>6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hours</a:t>
            </a: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dirty="0" smtClean="0">
                <a:latin typeface="Century Gothic" panose="020B0502020202020204" pitchFamily="34" charset="0"/>
              </a:rPr>
              <a:t>Number of sessions: </a:t>
            </a:r>
            <a:r>
              <a:rPr lang="en-US" altLang="en-US" sz="2800" dirty="0">
                <a:latin typeface="Century Gothic" panose="020B0502020202020204" pitchFamily="34" charset="0"/>
              </a:rPr>
              <a:t>4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</a:p>
          <a:p>
            <a:pPr marL="4572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</a:t>
            </a:r>
            <a:r>
              <a:rPr lang="en-US" sz="2400" b="1" dirty="0">
                <a:latin typeface="Century Gothic" panose="020B0502020202020204" pitchFamily="34" charset="0"/>
              </a:rPr>
              <a:t>1: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eHealth, mHealth, and HIS Enterprise Architecture (2h)</a:t>
            </a:r>
          </a:p>
          <a:p>
            <a:pPr marL="4572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</a:t>
            </a:r>
            <a:r>
              <a:rPr lang="en-US" sz="2400" b="1" dirty="0">
                <a:latin typeface="Century Gothic" panose="020B0502020202020204" pitchFamily="34" charset="0"/>
              </a:rPr>
              <a:t>2: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RHIS Integration and Interoperability (1h30min)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4572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latin typeface="Century Gothic" panose="020B0502020202020204" pitchFamily="34" charset="0"/>
              </a:rPr>
              <a:t>Session 3</a:t>
            </a:r>
            <a:r>
              <a:rPr lang="en-US" sz="2400" b="1">
                <a:latin typeface="Century Gothic" panose="020B0502020202020204" pitchFamily="34" charset="0"/>
              </a:rPr>
              <a:t>:</a:t>
            </a:r>
            <a:r>
              <a:rPr lang="en-US" sz="2400">
                <a:latin typeface="Century Gothic" panose="020B0502020202020204" pitchFamily="34" charset="0"/>
              </a:rPr>
              <a:t> </a:t>
            </a:r>
            <a:r>
              <a:rPr lang="en-US" sz="2400" smtClean="0">
                <a:latin typeface="Century Gothic" panose="020B0502020202020204" pitchFamily="34" charset="0"/>
              </a:rPr>
              <a:t>Patient-Centered </a:t>
            </a:r>
            <a:r>
              <a:rPr lang="en-US" sz="2400" dirty="0" smtClean="0">
                <a:latin typeface="Century Gothic" panose="020B0502020202020204" pitchFamily="34" charset="0"/>
              </a:rPr>
              <a:t>Information Systems (1h)</a:t>
            </a:r>
          </a:p>
          <a:p>
            <a:pPr marL="4572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4: </a:t>
            </a:r>
            <a:r>
              <a:rPr lang="en-US" sz="2400" dirty="0" smtClean="0">
                <a:latin typeface="Century Gothic" panose="020B0502020202020204" pitchFamily="34" charset="0"/>
              </a:rPr>
              <a:t>Data Repository/Data Warehouse (1h30min)</a:t>
            </a:r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1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227888" cy="430887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ea typeface="Futura LT Pro Book"/>
              </a:rPr>
              <a:t>Module 8: Suggested References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390650"/>
            <a:ext cx="10058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entury Gothic" panose="020B0502020202020204" pitchFamily="34" charset="0"/>
              </a:rPr>
              <a:t>Digital </a:t>
            </a:r>
            <a:r>
              <a:rPr lang="en-US" sz="2000" dirty="0">
                <a:latin typeface="Century Gothic" panose="020B0502020202020204" pitchFamily="34" charset="0"/>
              </a:rPr>
              <a:t>Development Principles Working Group. (</a:t>
            </a:r>
            <a:r>
              <a:rPr lang="en-US" sz="2000" dirty="0" err="1">
                <a:latin typeface="Century Gothic" panose="020B0502020202020204" pitchFamily="34" charset="0"/>
              </a:rPr>
              <a:t>n.d.</a:t>
            </a:r>
            <a:r>
              <a:rPr lang="en-US" sz="2000" dirty="0">
                <a:latin typeface="Century Gothic" panose="020B0502020202020204" pitchFamily="34" charset="0"/>
              </a:rPr>
              <a:t>) Principles of digital development (Website). Retrieved from </a:t>
            </a:r>
            <a:r>
              <a:rPr lang="en-US" sz="2000" u="sng" dirty="0">
                <a:latin typeface="Century Gothic" panose="020B0502020202020204" pitchFamily="34" charset="0"/>
                <a:hlinkClick r:id="rId2"/>
              </a:rPr>
              <a:t>http://digitalprinciples.org/</a:t>
            </a:r>
            <a:r>
              <a:rPr lang="en-US" sz="2000" u="sng" dirty="0">
                <a:latin typeface="Century Gothic" panose="020B0502020202020204" pitchFamily="34" charset="0"/>
              </a:rPr>
              <a:t>.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HIMSS. (2013). </a:t>
            </a:r>
            <a:r>
              <a:rPr lang="en-US" sz="2000" u="sng" dirty="0">
                <a:latin typeface="Century Gothic" panose="020B0502020202020204" pitchFamily="34" charset="0"/>
                <a:hlinkClick r:id="rId3" tooltip="HIMSS Board Approved Definition of Interoperability"/>
              </a:rPr>
              <a:t>HIMSS board-approved definition of interoperability</a:t>
            </a:r>
            <a:r>
              <a:rPr lang="en-US" sz="2000" dirty="0">
                <a:latin typeface="Century Gothic" panose="020B0502020202020204" pitchFamily="34" charset="0"/>
              </a:rPr>
              <a:t> [Website]. Retrieved from </a:t>
            </a:r>
            <a:r>
              <a:rPr lang="en-US" sz="2000" u="sng" dirty="0">
                <a:latin typeface="Century Gothic" panose="020B0502020202020204" pitchFamily="34" charset="0"/>
                <a:hlinkClick r:id="rId4"/>
              </a:rPr>
              <a:t>http://</a:t>
            </a:r>
            <a:r>
              <a:rPr lang="en-US" sz="2000" u="sng" dirty="0" smtClean="0">
                <a:latin typeface="Century Gothic" panose="020B0502020202020204" pitchFamily="34" charset="0"/>
                <a:hlinkClick r:id="rId4"/>
              </a:rPr>
              <a:t>www.himss.org/ResourceLibrary/genResourceFAQReg.aspx?ItemNumber=23990</a:t>
            </a:r>
            <a:endParaRPr lang="en-US" sz="2000" u="sng" dirty="0" smtClean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Ritz, D., </a:t>
            </a:r>
            <a:r>
              <a:rPr lang="en-US" sz="2000" dirty="0" err="1">
                <a:latin typeface="Century Gothic" panose="020B0502020202020204" pitchFamily="34" charset="0"/>
              </a:rPr>
              <a:t>Althauser</a:t>
            </a:r>
            <a:r>
              <a:rPr lang="en-US" sz="2000" dirty="0">
                <a:latin typeface="Century Gothic" panose="020B0502020202020204" pitchFamily="34" charset="0"/>
              </a:rPr>
              <a:t>, C., &amp; Wilson, K. (2014). Connecting health information systems for better health: leveraging interoperability standards to link patient, provider, payer, and policymaker data. Seattle, WA: PATH and Joint Learning Network for Universal Health Coverage. Retrieved from </a:t>
            </a:r>
            <a:r>
              <a:rPr lang="en-US" sz="2000" u="sng" dirty="0">
                <a:latin typeface="Century Gothic" panose="020B0502020202020204" pitchFamily="34" charset="0"/>
                <a:hlinkClick r:id="rId5"/>
              </a:rPr>
              <a:t>http://www.jointlearningnetwork.org/resources/connecting-health-information-systems-for-better-health</a:t>
            </a:r>
            <a:r>
              <a:rPr lang="en-US" sz="2000" dirty="0">
                <a:latin typeface="Century Gothic" panose="020B0502020202020204" pitchFamily="34" charset="0"/>
              </a:rPr>
              <a:t>. </a:t>
            </a:r>
            <a:endParaRPr lang="en-US" sz="2000" dirty="0" smtClean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Sandeep, R. (2016). An introduction to user centered design (Website). Retrieved from </a:t>
            </a:r>
            <a:r>
              <a:rPr lang="en-US" sz="2000" u="sng" dirty="0">
                <a:latin typeface="Century Gothic" panose="020B0502020202020204" pitchFamily="34" charset="0"/>
                <a:hlinkClick r:id="rId6"/>
              </a:rPr>
              <a:t>http://www.slideshare.net/rohansandeep/anintroductiontoucd</a:t>
            </a:r>
            <a:r>
              <a:rPr lang="en-US" sz="2000" dirty="0">
                <a:latin typeface="Century Gothic" panose="020B0502020202020204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7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227888" cy="430887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ea typeface="Futura LT Pro Book"/>
              </a:rPr>
              <a:t>Module 8: Suggested References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390650"/>
            <a:ext cx="100584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Stansfield, S., </a:t>
            </a:r>
            <a:r>
              <a:rPr lang="en-US" sz="2000" dirty="0" err="1">
                <a:latin typeface="Century Gothic" panose="020B0502020202020204" pitchFamily="34" charset="0"/>
              </a:rPr>
              <a:t>Orobaton</a:t>
            </a:r>
            <a:r>
              <a:rPr lang="en-US" sz="2000" dirty="0">
                <a:latin typeface="Century Gothic" panose="020B0502020202020204" pitchFamily="34" charset="0"/>
              </a:rPr>
              <a:t>, N., </a:t>
            </a:r>
            <a:r>
              <a:rPr lang="en-US" sz="2000" dirty="0" err="1">
                <a:latin typeface="Century Gothic" panose="020B0502020202020204" pitchFamily="34" charset="0"/>
              </a:rPr>
              <a:t>Lubinski</a:t>
            </a:r>
            <a:r>
              <a:rPr lang="en-US" sz="2000" dirty="0">
                <a:latin typeface="Century Gothic" panose="020B0502020202020204" pitchFamily="34" charset="0"/>
              </a:rPr>
              <a:t>, D., </a:t>
            </a:r>
            <a:r>
              <a:rPr lang="en-US" sz="2000" dirty="0" err="1">
                <a:latin typeface="Century Gothic" panose="020B0502020202020204" pitchFamily="34" charset="0"/>
              </a:rPr>
              <a:t>Uggowitzer</a:t>
            </a:r>
            <a:r>
              <a:rPr lang="en-US" sz="2000" dirty="0">
                <a:latin typeface="Century Gothic" panose="020B0502020202020204" pitchFamily="34" charset="0"/>
              </a:rPr>
              <a:t>, S., &amp; </a:t>
            </a:r>
            <a:r>
              <a:rPr lang="en-US" sz="2000" dirty="0" err="1">
                <a:latin typeface="Century Gothic" panose="020B0502020202020204" pitchFamily="34" charset="0"/>
              </a:rPr>
              <a:t>Mwanyika</a:t>
            </a:r>
            <a:r>
              <a:rPr lang="en-US" sz="2000" dirty="0">
                <a:latin typeface="Century Gothic" panose="020B0502020202020204" pitchFamily="34" charset="0"/>
              </a:rPr>
              <a:t>, H. The case for a national health information system architecture: a missing link to guiding national development and implementation. Retrieved from </a:t>
            </a:r>
            <a:r>
              <a:rPr lang="en-US" sz="2000" u="sng" dirty="0">
                <a:latin typeface="Century Gothic" panose="020B0502020202020204" pitchFamily="34" charset="0"/>
                <a:hlinkClick r:id="rId2"/>
              </a:rPr>
              <a:t>https://www.hingx.org/Share/Details/986</a:t>
            </a:r>
            <a:r>
              <a:rPr lang="en-US" sz="2000" dirty="0">
                <a:latin typeface="Century Gothic" panose="020B0502020202020204" pitchFamily="34" charset="0"/>
              </a:rPr>
              <a:t>. </a:t>
            </a:r>
            <a:endParaRPr lang="en-US" sz="2000" dirty="0" smtClean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Usability First. (</a:t>
            </a:r>
            <a:r>
              <a:rPr lang="en-US" sz="2000" dirty="0" err="1">
                <a:latin typeface="Century Gothic" panose="020B0502020202020204" pitchFamily="34" charset="0"/>
              </a:rPr>
              <a:t>n.d.</a:t>
            </a:r>
            <a:r>
              <a:rPr lang="en-US" sz="2000" dirty="0">
                <a:latin typeface="Century Gothic" panose="020B0502020202020204" pitchFamily="34" charset="0"/>
              </a:rPr>
              <a:t>) Introduction to user-centered design (Website). Retrieved from </a:t>
            </a:r>
            <a:r>
              <a:rPr lang="en-US" sz="2000" u="sng" dirty="0">
                <a:latin typeface="Century Gothic" panose="020B0502020202020204" pitchFamily="34" charset="0"/>
                <a:hlinkClick r:id="rId3"/>
              </a:rPr>
              <a:t>http://www.usabilityfirst.com/about-usability/introduction-to-user-centered-design</a:t>
            </a:r>
            <a:r>
              <a:rPr lang="en-US" sz="2000" u="sng" dirty="0" smtClean="0">
                <a:latin typeface="Century Gothic" panose="020B0502020202020204" pitchFamily="34" charset="0"/>
                <a:hlinkClick r:id="rId3"/>
              </a:rPr>
              <a:t>/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Usability.gov. (2016). What and why of usability: user-centered design basics. Retrieved from </a:t>
            </a:r>
            <a:r>
              <a:rPr lang="en-US" sz="2000" u="sng" dirty="0">
                <a:latin typeface="Century Gothic" panose="020B0502020202020204" pitchFamily="34" charset="0"/>
                <a:hlinkClick r:id="rId4"/>
              </a:rPr>
              <a:t>http://www.usability.gov/what-and-why/user-centered-design.html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Web Accessibility Initiative. (</a:t>
            </a:r>
            <a:r>
              <a:rPr lang="en-US" sz="2000" dirty="0" err="1">
                <a:latin typeface="Century Gothic" panose="020B0502020202020204" pitchFamily="34" charset="0"/>
              </a:rPr>
              <a:t>n.d.</a:t>
            </a:r>
            <a:r>
              <a:rPr lang="en-US" sz="2000" dirty="0">
                <a:latin typeface="Century Gothic" panose="020B0502020202020204" pitchFamily="34" charset="0"/>
              </a:rPr>
              <a:t>) WAI website redesign project. Retrieved from </a:t>
            </a:r>
            <a:r>
              <a:rPr lang="en-US" sz="2000" u="sng" dirty="0">
                <a:latin typeface="Century Gothic" panose="020B0502020202020204" pitchFamily="34" charset="0"/>
                <a:hlinkClick r:id="rId5"/>
              </a:rPr>
              <a:t>https://www.w3.org/WAI/redesign/project.html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8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0058400" cy="13995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89" y="1396048"/>
            <a:ext cx="10072688" cy="3824288"/>
          </a:xfrm>
          <a:prstGeom prst="rect">
            <a:avLst/>
          </a:prstGeom>
          <a:solidFill>
            <a:srgbClr val="E766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-1791653" y="388462"/>
            <a:ext cx="11645742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>
              <a:solidFill>
                <a:schemeClr val="bg1"/>
              </a:solidFill>
            </a:endParaRPr>
          </a:p>
          <a:p>
            <a:pPr algn="r"/>
            <a:r>
              <a:rPr lang="en-US" altLang="en-US" sz="209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6932" y="3229610"/>
            <a:ext cx="7466965" cy="15735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375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The views expressed in this presentation do not necessarily reflect the views of USAID or the United States government.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-14288" y="5144696"/>
            <a:ext cx="1007268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516890" y="1925632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4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ASURE_Eval_slide_template-1">
  <a:themeElements>
    <a:clrScheme name="MEASURE_Eval_slide_template-1 1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C0C0C0"/>
      </a:hlink>
      <a:folHlink>
        <a:srgbClr val="2B3585"/>
      </a:folHlink>
    </a:clrScheme>
    <a:fontScheme name="MEASURE_Eval_slide_template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ASURE_Eval_slide_template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1F78"/>
        </a:accent1>
        <a:accent2>
          <a:srgbClr val="19938A"/>
        </a:accent2>
        <a:accent3>
          <a:srgbClr val="FFFFFF"/>
        </a:accent3>
        <a:accent4>
          <a:srgbClr val="000000"/>
        </a:accent4>
        <a:accent5>
          <a:srgbClr val="AAABBE"/>
        </a:accent5>
        <a:accent6>
          <a:srgbClr val="16857D"/>
        </a:accent6>
        <a:hlink>
          <a:srgbClr val="8C1431"/>
        </a:hlink>
        <a:folHlink>
          <a:srgbClr val="946D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14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DDDDDD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2B3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EASURE_Eval_slide_template-1">
  <a:themeElements>
    <a:clrScheme name="MEASURE_Eval_slide_template-1 1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C0C0C0"/>
      </a:hlink>
      <a:folHlink>
        <a:srgbClr val="2B3585"/>
      </a:folHlink>
    </a:clrScheme>
    <a:fontScheme name="MEASURE_Eval_slide_template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ASURE_Eval_slide_template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1F78"/>
        </a:accent1>
        <a:accent2>
          <a:srgbClr val="19938A"/>
        </a:accent2>
        <a:accent3>
          <a:srgbClr val="FFFFFF"/>
        </a:accent3>
        <a:accent4>
          <a:srgbClr val="000000"/>
        </a:accent4>
        <a:accent5>
          <a:srgbClr val="AAABBE"/>
        </a:accent5>
        <a:accent6>
          <a:srgbClr val="16857D"/>
        </a:accent6>
        <a:hlink>
          <a:srgbClr val="8C1431"/>
        </a:hlink>
        <a:folHlink>
          <a:srgbClr val="946D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14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DDDDDD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2B3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3303621329D4DAFC578165ED47C26" ma:contentTypeVersion="0" ma:contentTypeDescription="Create a new document." ma:contentTypeScope="" ma:versionID="e9c678eae885f8b7595ed37087805c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c59ee2edf01cfb808cadb27e045d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EDF8D8-1A82-4A6F-A081-CEDDDB53A2C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1CDFE77-7B2D-49F7-9915-3838FC53D2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924E67-73F6-4444-828E-3141693D6E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7523</TotalTime>
  <Words>507</Words>
  <Application>Microsoft Office PowerPoint</Application>
  <PresentationFormat>Custom</PresentationFormat>
  <Paragraphs>50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Century Gothic Bold</vt:lpstr>
      <vt:lpstr>Futura LT Pro Book</vt:lpstr>
      <vt:lpstr>Wingdings</vt:lpstr>
      <vt:lpstr>Office Theme</vt:lpstr>
      <vt:lpstr>MEASURE_Eval_slide_template-1</vt:lpstr>
      <vt:lpstr>1_MEASURE_Eval_slide_template-1</vt:lpstr>
      <vt:lpstr>PowerPoint Presentation</vt:lpstr>
      <vt:lpstr>MODULE 8: Learning Objectives</vt:lpstr>
      <vt:lpstr>MODULE 8: Structure</vt:lpstr>
      <vt:lpstr>Module 8: Suggested References</vt:lpstr>
      <vt:lpstr>Module 8: Suggested 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Beth</dc:creator>
  <cp:lastModifiedBy>Hoover, Donald Wayne</cp:lastModifiedBy>
  <cp:revision>246</cp:revision>
  <cp:lastPrinted>2015-10-05T14:56:23Z</cp:lastPrinted>
  <dcterms:created xsi:type="dcterms:W3CDTF">2015-03-04T15:52:39Z</dcterms:created>
  <dcterms:modified xsi:type="dcterms:W3CDTF">2017-02-08T14:25:27Z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2015-03-04T00:00:00Z</vt:filetime>
  </property>
  <property fmtid="{D5CDD505-2E9C-101B-9397-08002B2CF9AE}" pid="3" name="LastSaved">
    <vt:filetime>2015-03-04T00:00:00Z</vt:filetime>
  </property>
  <property fmtid="{D5CDD505-2E9C-101B-9397-08002B2CF9AE}" pid="4" name="ContentTypeId">
    <vt:lpwstr>0x010100BC83303621329D4DAFC578165ED47C26</vt:lpwstr>
  </property>
</Properties>
</file>