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6" r:id="rId5"/>
    <p:sldMasterId id="2147483679" r:id="rId6"/>
  </p:sldMasterIdLst>
  <p:notesMasterIdLst>
    <p:notesMasterId r:id="rId30"/>
  </p:notesMasterIdLst>
  <p:handoutMasterIdLst>
    <p:handoutMasterId r:id="rId31"/>
  </p:handoutMasterIdLst>
  <p:sldIdLst>
    <p:sldId id="297" r:id="rId7"/>
    <p:sldId id="299" r:id="rId8"/>
    <p:sldId id="266" r:id="rId9"/>
    <p:sldId id="265" r:id="rId10"/>
    <p:sldId id="268" r:id="rId11"/>
    <p:sldId id="269" r:id="rId12"/>
    <p:sldId id="271" r:id="rId13"/>
    <p:sldId id="280" r:id="rId14"/>
    <p:sldId id="277" r:id="rId15"/>
    <p:sldId id="276" r:id="rId16"/>
    <p:sldId id="302" r:id="rId17"/>
    <p:sldId id="278" r:id="rId18"/>
    <p:sldId id="303" r:id="rId19"/>
    <p:sldId id="296" r:id="rId20"/>
    <p:sldId id="288" r:id="rId21"/>
    <p:sldId id="284" r:id="rId22"/>
    <p:sldId id="285" r:id="rId23"/>
    <p:sldId id="286" r:id="rId24"/>
    <p:sldId id="287" r:id="rId25"/>
    <p:sldId id="291" r:id="rId26"/>
    <p:sldId id="301" r:id="rId27"/>
    <p:sldId id="294" r:id="rId28"/>
    <p:sldId id="298" r:id="rId29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mar, Manish" initials="K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61F"/>
    <a:srgbClr val="1E18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79763" autoAdjust="0"/>
  </p:normalViewPr>
  <p:slideViewPr>
    <p:cSldViewPr>
      <p:cViewPr varScale="1">
        <p:scale>
          <a:sx n="59" d="100"/>
          <a:sy n="59" d="100"/>
        </p:scale>
        <p:origin x="1238" y="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10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46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885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97899-D241-4B69-B5C3-46964D67CF6F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885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3B051-16B9-4B91-BC28-6C64083C1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69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592EE-EAA2-4301-9ABF-B29024C05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765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696913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519" y="4416633"/>
            <a:ext cx="5607362" cy="41829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43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Do you have any of these in your country?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54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Do you have any of these in your country?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89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Source: 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01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Source: 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3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01519" y="4416633"/>
            <a:ext cx="5607362" cy="4182960"/>
          </a:xfrm>
          <a:prstGeom prst="rect">
            <a:avLst/>
          </a:prstGeom>
        </p:spPr>
        <p:txBody>
          <a:bodyPr lIns="83622" tIns="41811" rIns="83622" bIns="41811">
            <a:normAutofit/>
          </a:bodyPr>
          <a:lstStyle/>
          <a:p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11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01519" y="4416633"/>
            <a:ext cx="5607362" cy="4182960"/>
          </a:xfrm>
          <a:prstGeom prst="rect">
            <a:avLst/>
          </a:prstGeom>
        </p:spPr>
        <p:txBody>
          <a:bodyPr lIns="83622" tIns="41811" rIns="83622" bIns="41811">
            <a:normAutofit/>
          </a:bodyPr>
          <a:lstStyle/>
          <a:p>
            <a:pPr marL="156791" indent="-156791"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96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01519" y="4416633"/>
            <a:ext cx="5607362" cy="4182960"/>
          </a:xfrm>
          <a:prstGeom prst="rect">
            <a:avLst/>
          </a:prstGeom>
        </p:spPr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Source: 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42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01519" y="4416633"/>
            <a:ext cx="5607362" cy="4182960"/>
          </a:xfrm>
          <a:prstGeom prst="rect">
            <a:avLst/>
          </a:prstGeom>
        </p:spPr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Source: 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56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01519" y="4416633"/>
            <a:ext cx="5607362" cy="4182960"/>
          </a:xfrm>
          <a:prstGeom prst="rect">
            <a:avLst/>
          </a:prstGeom>
        </p:spPr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Source: 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534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01519" y="4416633"/>
            <a:ext cx="5607362" cy="4182960"/>
          </a:xfrm>
          <a:prstGeom prst="rect">
            <a:avLst/>
          </a:prstGeom>
        </p:spPr>
        <p:txBody>
          <a:bodyPr lIns="83622" tIns="41811" rIns="83622" bIns="41811">
            <a:normAutofit/>
          </a:bodyPr>
          <a:lstStyle/>
          <a:p>
            <a:endParaRPr sz="1800" dirty="0">
              <a:solidFill>
                <a:srgbClr val="FF0000"/>
              </a:solidFill>
            </a:endParaRPr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09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01519" y="4416633"/>
            <a:ext cx="5607362" cy="4182960"/>
          </a:xfrm>
          <a:prstGeom prst="rect">
            <a:avLst/>
          </a:prstGeom>
        </p:spPr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Source: 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004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01519" y="4416633"/>
            <a:ext cx="5607362" cy="4182960"/>
          </a:xfrm>
          <a:prstGeom prst="rect">
            <a:avLst/>
          </a:prstGeom>
        </p:spPr>
        <p:txBody>
          <a:bodyPr lIns="83622" tIns="41811" rIns="83622" bIns="41811">
            <a:normAutofit/>
          </a:bodyPr>
          <a:lstStyle/>
          <a:p>
            <a:pPr marL="156791" indent="-156791"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467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50950" y="696913"/>
            <a:ext cx="45085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8" y="8829966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8267B0-8729-4771-8FE7-E928039C88A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7615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01519" y="4416633"/>
            <a:ext cx="5607362" cy="4182960"/>
          </a:xfrm>
          <a:prstGeom prst="rect">
            <a:avLst/>
          </a:prstGeom>
        </p:spPr>
        <p:txBody>
          <a:bodyPr lIns="83622" tIns="41811" rIns="83622" bIns="41811">
            <a:normAutofit/>
          </a:bodyPr>
          <a:lstStyle/>
          <a:p>
            <a:pPr marL="156791" indent="-156791"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41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395288" y="923925"/>
            <a:ext cx="5980113" cy="46228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9555" y="5856564"/>
            <a:ext cx="4151651" cy="554710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938957" y="11708917"/>
            <a:ext cx="2249409" cy="616813"/>
          </a:xfrm>
          <a:prstGeom prst="rect">
            <a:avLst/>
          </a:prstGeom>
        </p:spPr>
        <p:txBody>
          <a:bodyPr/>
          <a:lstStyle/>
          <a:p>
            <a:fld id="{9E46DAC6-5992-4D4F-861F-5DD72D6CBE3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523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Source: </a:t>
            </a:r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92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Source: 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5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Source: 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0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Source: 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65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Source: 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43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Source: </a:t>
            </a:r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79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622" tIns="41811" rIns="83622" bIns="41811">
            <a:normAutofit/>
          </a:bodyPr>
          <a:lstStyle/>
          <a:p>
            <a:r>
              <a:rPr lang="en-US" dirty="0" smtClean="0"/>
              <a:t>Source: 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592EE-EAA2-4301-9ABF-B29024C05D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11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BC13A-F948-4EDD-B737-1E6D995421FB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46AB8-79C8-4861-87AB-2BFC4DE8D55B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6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23152-0EE7-4D66-AA47-FFF6E8B1FB98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76488-F69C-40B6-B2F5-2FFD0DC9443E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08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1AB8-9CA1-42F2-A919-DAA2E0D3E7CE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43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69FA6-866D-4436-96BB-6254A739C538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7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CF2D6-8CDF-4323-9D8C-A16108BE5640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5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1563" y="311256"/>
            <a:ext cx="2133918" cy="59930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318" y="311256"/>
            <a:ext cx="6237605" cy="59930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F5B4E-54C7-45B9-8C41-11BFCE4E39B5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38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+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431389" y="3886200"/>
            <a:ext cx="2553931" cy="31161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31389" y="7261437"/>
            <a:ext cx="7412666" cy="510963"/>
          </a:xfrm>
        </p:spPr>
        <p:txBody>
          <a:bodyPr/>
          <a:lstStyle>
            <a:lvl1pPr>
              <a:lnSpc>
                <a:spcPct val="85000"/>
              </a:lnSpc>
              <a:buFontTx/>
              <a:buNone/>
              <a:defRPr sz="880" i="0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2pPr>
            <a:lvl3pPr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3pPr>
            <a:lvl4pPr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596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354320"/>
            <a:ext cx="10058400" cy="241808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980" smtClean="0">
              <a:solidFill>
                <a:srgbClr val="FFFFFF"/>
              </a:solidFill>
            </a:endParaRPr>
          </a:p>
        </p:txBody>
      </p:sp>
      <p:pic>
        <p:nvPicPr>
          <p:cNvPr id="5" name="Picture 5" descr="Vertical_RGB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358" y="5678170"/>
            <a:ext cx="1840548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logo_20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8" y="5678170"/>
            <a:ext cx="1592580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622512"/>
            <a:ext cx="8549640" cy="247565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760" y="3486785"/>
            <a:ext cx="7040880" cy="198628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2640"/>
            </a:lvl1pPr>
          </a:lstStyle>
          <a:p>
            <a:r>
              <a:rPr lang="en-US"/>
              <a:t>Your Name Here</a:t>
            </a:r>
          </a:p>
          <a:p>
            <a:r>
              <a:rPr lang="en-US"/>
              <a:t>MEASURE Evaluation</a:t>
            </a:r>
          </a:p>
          <a:p>
            <a:r>
              <a:rPr lang="en-US"/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3776834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2BFCA-73DB-44AA-AEFD-606426DDB782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7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9C853-4D08-43C2-93D2-26BE24B3479B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6EC34-15FB-4A98-9CE4-ED6C4104A629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0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317" y="1813560"/>
            <a:ext cx="4185762" cy="449072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9720" y="1813560"/>
            <a:ext cx="4185761" cy="449072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DD7B8-88FB-4CA5-9696-2D77C7EBA681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10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46AB8-79C8-4861-87AB-2BFC4DE8D55B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409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23152-0EE7-4D66-AA47-FFF6E8B1FB98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02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76488-F69C-40B6-B2F5-2FFD0DC9443E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339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1AB8-9CA1-42F2-A919-DAA2E0D3E7CE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30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69FA6-866D-4436-96BB-6254A739C538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176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CF2D6-8CDF-4323-9D8C-A16108BE5640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555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1563" y="311256"/>
            <a:ext cx="2133918" cy="59930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318" y="311256"/>
            <a:ext cx="6237605" cy="59930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F5B4E-54C7-45B9-8C41-11BFCE4E39B5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417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+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431389" y="3886200"/>
            <a:ext cx="2553931" cy="31161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31389" y="7261437"/>
            <a:ext cx="7412666" cy="510963"/>
          </a:xfrm>
        </p:spPr>
        <p:txBody>
          <a:bodyPr/>
          <a:lstStyle>
            <a:lvl1pPr>
              <a:lnSpc>
                <a:spcPct val="85000"/>
              </a:lnSpc>
              <a:buFontTx/>
              <a:buNone/>
              <a:defRPr sz="880" i="0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2pPr>
            <a:lvl3pPr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3pPr>
            <a:lvl4pPr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5000"/>
              </a:lnSpc>
              <a:buFontTx/>
              <a:buNone/>
              <a:defRPr sz="88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575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/>
          <p:cNvSpPr/>
          <p:nvPr userDrawn="1"/>
        </p:nvSpPr>
        <p:spPr>
          <a:xfrm>
            <a:off x="0" y="0"/>
            <a:ext cx="10058400" cy="1383665"/>
          </a:xfrm>
          <a:custGeom>
            <a:avLst/>
            <a:gdLst/>
            <a:ahLst/>
            <a:cxnLst/>
            <a:rect l="l" t="t" r="r" b="b"/>
            <a:pathLst>
              <a:path w="10058400" h="1383665">
                <a:moveTo>
                  <a:pt x="0" y="1383233"/>
                </a:moveTo>
                <a:lnTo>
                  <a:pt x="10058400" y="1383233"/>
                </a:lnTo>
                <a:lnTo>
                  <a:pt x="10058400" y="0"/>
                </a:lnTo>
                <a:lnTo>
                  <a:pt x="0" y="0"/>
                </a:lnTo>
                <a:lnTo>
                  <a:pt x="0" y="1383233"/>
                </a:lnTo>
                <a:close/>
              </a:path>
            </a:pathLst>
          </a:custGeom>
          <a:solidFill>
            <a:srgbClr val="E8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476388"/>
            <a:ext cx="7920586" cy="430887"/>
          </a:xfrm>
        </p:spPr>
        <p:txBody>
          <a:bodyPr lIns="0" tIns="0" rIns="0" bIns="0"/>
          <a:lstStyle>
            <a:lvl1pPr>
              <a:defRPr sz="2800" b="1" i="0" baseline="0">
                <a:solidFill>
                  <a:schemeClr val="bg1"/>
                </a:solidFill>
                <a:latin typeface="Century Gothic Bold" charset="0"/>
                <a:cs typeface="Futura LT Pro Book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DB0F6-1E4E-4D83-AA8E-C9D71E11C02D}" type="datetime1">
              <a:rPr lang="en-US" smtClean="0"/>
              <a:t>2/8/2017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ABC40-8306-40B8-B8BE-A4CAB01ADB24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0"/>
            <a:ext cx="10058400" cy="1383665"/>
          </a:xfrm>
          <a:custGeom>
            <a:avLst/>
            <a:gdLst/>
            <a:ahLst/>
            <a:cxnLst/>
            <a:rect l="l" t="t" r="r" b="b"/>
            <a:pathLst>
              <a:path w="10058400" h="1383665">
                <a:moveTo>
                  <a:pt x="0" y="1383233"/>
                </a:moveTo>
                <a:lnTo>
                  <a:pt x="10058400" y="1383233"/>
                </a:lnTo>
                <a:lnTo>
                  <a:pt x="10058400" y="0"/>
                </a:lnTo>
                <a:lnTo>
                  <a:pt x="0" y="0"/>
                </a:lnTo>
                <a:lnTo>
                  <a:pt x="0" y="1383233"/>
                </a:lnTo>
                <a:close/>
              </a:path>
            </a:pathLst>
          </a:custGeom>
          <a:solidFill>
            <a:srgbClr val="E8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477A-A719-45C8-8D95-3E0DFFCE5D8C}" type="datetime1">
              <a:rPr lang="en-US" smtClean="0"/>
              <a:t>2/8/2017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354320"/>
            <a:ext cx="10058400" cy="241808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980" smtClean="0">
              <a:solidFill>
                <a:srgbClr val="FFFFFF"/>
              </a:solidFill>
            </a:endParaRPr>
          </a:p>
        </p:txBody>
      </p:sp>
      <p:pic>
        <p:nvPicPr>
          <p:cNvPr id="5" name="Picture 5" descr="Vertical_RGB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358" y="5678170"/>
            <a:ext cx="1840548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logo_20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8" y="5678170"/>
            <a:ext cx="1592580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622512"/>
            <a:ext cx="8549640" cy="247565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760" y="3486785"/>
            <a:ext cx="7040880" cy="198628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2640"/>
            </a:lvl1pPr>
          </a:lstStyle>
          <a:p>
            <a:r>
              <a:rPr lang="en-US"/>
              <a:t>Your Name Here</a:t>
            </a:r>
          </a:p>
          <a:p>
            <a:r>
              <a:rPr lang="en-US"/>
              <a:t>MEASURE Evaluation</a:t>
            </a:r>
          </a:p>
          <a:p>
            <a:r>
              <a:rPr lang="en-US"/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342383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2BFCA-73DB-44AA-AEFD-606426DDB782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6EC34-15FB-4A98-9CE4-ED6C4104A629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0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317" y="1813560"/>
            <a:ext cx="4185762" cy="449072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9720" y="1813560"/>
            <a:ext cx="4185761" cy="449072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DD7B8-88FB-4CA5-9696-2D77C7EBA681}" type="slidenum">
              <a:rPr lang="en-US" altLang="en-US"/>
              <a:pPr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0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8906" y="809382"/>
            <a:ext cx="792058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9842" y="3509589"/>
            <a:ext cx="779871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734BC-398D-47E7-9E52-0887AEDADEB4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Century Gothic" charset="0"/>
          <a:ea typeface="Century Gothic" charset="0"/>
          <a:cs typeface="Century Gothic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3D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77000"/>
            <a:ext cx="100584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980" smtClean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16318" y="311256"/>
            <a:ext cx="85391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318" y="1813560"/>
            <a:ext cx="8539163" cy="44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" y="6941185"/>
            <a:ext cx="117348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CEB515-A086-4B92-809D-E05BB76FC312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397000" y="7340600"/>
            <a:ext cx="83261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80" smtClean="0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4380" y="6908800"/>
            <a:ext cx="46101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20" b="1">
                <a:solidFill>
                  <a:srgbClr val="969696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pic>
        <p:nvPicPr>
          <p:cNvPr id="1032" name="Picture 8" descr="Vertical_RGB_60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207" y="6606540"/>
            <a:ext cx="1227613" cy="103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_200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220" y="6606540"/>
            <a:ext cx="1061720" cy="103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1044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5pPr>
      <a:lvl6pPr marL="50292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6pPr>
      <a:lvl7pPr marL="100584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7pPr>
      <a:lvl8pPr marL="150876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8pPr>
      <a:lvl9pPr marL="201168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86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  <a:lvl2pPr marL="817245" indent="-314325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64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2pPr>
      <a:lvl3pPr marL="1257300" indent="-25146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2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3pPr>
      <a:lvl4pPr marL="1760220" indent="-25146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2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4pPr>
      <a:lvl5pPr marL="2263140" indent="-25146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2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5pPr>
      <a:lvl6pPr marL="276606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6pPr>
      <a:lvl7pPr marL="326898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7pPr>
      <a:lvl8pPr marL="377190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8pPr>
      <a:lvl9pPr marL="427482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3D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77000"/>
            <a:ext cx="100584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980" smtClean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16318" y="311256"/>
            <a:ext cx="85391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318" y="1813560"/>
            <a:ext cx="8539163" cy="44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" y="6941185"/>
            <a:ext cx="117348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rgbClr val="96969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CEB515-A086-4B92-809D-E05BB76FC312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32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397000" y="7340600"/>
            <a:ext cx="83261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80" smtClean="0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4380" y="6908800"/>
            <a:ext cx="46101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20" b="1">
                <a:solidFill>
                  <a:srgbClr val="969696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pic>
        <p:nvPicPr>
          <p:cNvPr id="1032" name="Picture 8" descr="Vertical_RGB_60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207" y="6606540"/>
            <a:ext cx="1227613" cy="103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_200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220" y="6606540"/>
            <a:ext cx="1061720" cy="103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9195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5pPr>
      <a:lvl6pPr marL="50292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6pPr>
      <a:lvl7pPr marL="100584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7pPr>
      <a:lvl8pPr marL="150876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8pPr>
      <a:lvl9pPr marL="2011680" algn="l" rtl="0" fontAlgn="base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Arial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86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640">
          <a:solidFill>
            <a:schemeClr val="tx1"/>
          </a:solidFill>
          <a:latin typeface="+mn-lt"/>
        </a:defRPr>
      </a:lvl2pPr>
      <a:lvl3pPr marL="1257300" indent="-25146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20">
          <a:solidFill>
            <a:schemeClr val="tx1"/>
          </a:solidFill>
          <a:latin typeface="+mn-lt"/>
        </a:defRPr>
      </a:lvl3pPr>
      <a:lvl4pPr marL="1760220" indent="-25146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20">
          <a:solidFill>
            <a:schemeClr val="tx1"/>
          </a:solidFill>
          <a:latin typeface="+mn-lt"/>
        </a:defRPr>
      </a:lvl4pPr>
      <a:lvl5pPr marL="2263140" indent="-251460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anose="05000000000000000000" pitchFamily="2" charset="2"/>
        <a:buChar char="§"/>
        <a:defRPr sz="2420">
          <a:solidFill>
            <a:schemeClr val="tx1"/>
          </a:solidFill>
          <a:latin typeface="+mn-lt"/>
        </a:defRPr>
      </a:lvl5pPr>
      <a:lvl6pPr marL="276606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6pPr>
      <a:lvl7pPr marL="326898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7pPr>
      <a:lvl8pPr marL="377190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8pPr>
      <a:lvl9pPr marL="4274820" indent="-251460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42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0058401" cy="13995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89" cy="3841674"/>
          </a:xfrm>
          <a:prstGeom prst="rect">
            <a:avLst/>
          </a:prstGeom>
          <a:solidFill>
            <a:srgbClr val="E76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6890" y="19256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605947" y="1838164"/>
            <a:ext cx="8846503" cy="87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MODULE 8:</a:t>
            </a:r>
          </a:p>
          <a:p>
            <a:r>
              <a:rPr lang="en-US" sz="264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Information and Communication Technology for RHIS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547370" y="2795588"/>
            <a:ext cx="9719310" cy="160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SESSION </a:t>
            </a:r>
            <a:r>
              <a:rPr lang="en-US" altLang="en-US" sz="242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1:</a:t>
            </a:r>
          </a:p>
          <a:p>
            <a:r>
              <a:rPr lang="en-US" sz="3700" spc="-15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eHealth, mHealth, and Health Information System Enterprise Architecture</a:t>
            </a:r>
            <a:endParaRPr lang="en-US" sz="3700" spc="-15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-1791653" y="3884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 dirty="0">
              <a:solidFill>
                <a:schemeClr val="bg1"/>
              </a:solidFill>
            </a:endParaRPr>
          </a:p>
          <a:p>
            <a:pPr algn="r"/>
            <a:r>
              <a:rPr lang="en-US" altLang="en-US" sz="209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"/>
          <a:stretch/>
        </p:blipFill>
        <p:spPr bwMode="auto">
          <a:xfrm>
            <a:off x="-14289" y="5144696"/>
            <a:ext cx="1005744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05947" y="4485520"/>
            <a:ext cx="564999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The complete RHIS curriculum is available here: </a:t>
            </a: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https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://www.measureevaluation.org/our-work/ routine-health-information-systems/</a:t>
            </a:r>
            <a:r>
              <a:rPr lang="en-US" altLang="en-US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rhis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-curriculum </a:t>
            </a:r>
          </a:p>
          <a:p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6477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err="1" smtClean="0"/>
              <a:t>mHealth</a:t>
            </a:r>
            <a:r>
              <a:rPr lang="en-US" dirty="0" smtClean="0"/>
              <a:t> Applications</a:t>
            </a: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609600" y="1604772"/>
            <a:ext cx="8458201" cy="4875437"/>
          </a:xfrm>
        </p:spPr>
        <p:txBody>
          <a:bodyPr/>
          <a:lstStyle/>
          <a:p>
            <a:pPr marL="381563" indent="-381563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Rapid collection/sharing of current data via mobile phones</a:t>
            </a:r>
          </a:p>
          <a:p>
            <a:pPr marL="381563" indent="-381563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Public </a:t>
            </a:r>
            <a:r>
              <a:rPr lang="en-US" sz="2400" dirty="0">
                <a:solidFill>
                  <a:srgbClr val="000000"/>
                </a:solidFill>
              </a:rPr>
              <a:t>health and lifestyle messages over </a:t>
            </a:r>
            <a:r>
              <a:rPr lang="en-US" sz="2400" dirty="0" smtClean="0">
                <a:solidFill>
                  <a:srgbClr val="000000"/>
                </a:solidFill>
              </a:rPr>
              <a:t>mobile phones</a:t>
            </a:r>
          </a:p>
          <a:p>
            <a:pPr marL="381563" indent="-381563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Medication </a:t>
            </a:r>
            <a:r>
              <a:rPr lang="en-US" sz="2400" dirty="0">
                <a:solidFill>
                  <a:srgbClr val="000000"/>
                </a:solidFill>
              </a:rPr>
              <a:t>alerts using mobile phones</a:t>
            </a:r>
          </a:p>
          <a:p>
            <a:pPr marL="381563" indent="-381563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E-prescribing for repeat prescriptions via mobile phones</a:t>
            </a:r>
          </a:p>
          <a:p>
            <a:pPr marL="381563" indent="-381563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Telemonitoring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to transmit patient results to clinicians</a:t>
            </a:r>
          </a:p>
          <a:p>
            <a:pPr marL="381563" indent="-381563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err="1" smtClean="0"/>
              <a:t>mHealth</a:t>
            </a:r>
            <a:r>
              <a:rPr lang="en-US" dirty="0" smtClean="0"/>
              <a:t> Applications</a:t>
            </a: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609600" y="1604772"/>
            <a:ext cx="8458201" cy="5429435"/>
          </a:xfrm>
        </p:spPr>
        <p:txBody>
          <a:bodyPr/>
          <a:lstStyle/>
          <a:p>
            <a:pPr marL="381563" indent="-381563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Transmission </a:t>
            </a:r>
            <a:r>
              <a:rPr lang="en-US" sz="2400" dirty="0">
                <a:solidFill>
                  <a:srgbClr val="000000"/>
                </a:solidFill>
              </a:rPr>
              <a:t>of test results to patients via SMS messages</a:t>
            </a:r>
          </a:p>
          <a:p>
            <a:pPr marL="381563" indent="-381563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Online electronic health records via computer or phone</a:t>
            </a:r>
          </a:p>
          <a:p>
            <a:pPr marL="381563" indent="-381563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Clinical </a:t>
            </a:r>
            <a:r>
              <a:rPr lang="en-US" sz="2400" dirty="0" smtClean="0">
                <a:solidFill>
                  <a:srgbClr val="000000"/>
                </a:solidFill>
              </a:rPr>
              <a:t>emergency </a:t>
            </a:r>
            <a:r>
              <a:rPr lang="en-US" sz="2400" dirty="0">
                <a:solidFill>
                  <a:srgbClr val="000000"/>
                </a:solidFill>
              </a:rPr>
              <a:t>care for accidents, natural disasters</a:t>
            </a:r>
          </a:p>
          <a:p>
            <a:pPr marL="381563" indent="-381563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Patient </a:t>
            </a:r>
            <a:r>
              <a:rPr lang="en-US" sz="2400" dirty="0">
                <a:solidFill>
                  <a:srgbClr val="000000"/>
                </a:solidFill>
              </a:rPr>
              <a:t>appointment booking and alerts via wireless </a:t>
            </a:r>
            <a:r>
              <a:rPr lang="en-US" sz="2400" dirty="0" smtClean="0">
                <a:solidFill>
                  <a:srgbClr val="000000"/>
                </a:solidFill>
              </a:rPr>
              <a:t>e-mail (continuity of care)</a:t>
            </a:r>
          </a:p>
          <a:p>
            <a:pPr marL="381563" indent="-381563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Efficient </a:t>
            </a:r>
            <a:r>
              <a:rPr lang="en-US" sz="2400" dirty="0">
                <a:solidFill>
                  <a:srgbClr val="000000"/>
                </a:solidFill>
              </a:rPr>
              <a:t>workflow via wireless communication</a:t>
            </a:r>
          </a:p>
          <a:p>
            <a:pPr marL="381563" indent="-381563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2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1707" y="457200"/>
            <a:ext cx="8684693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Limitations and Considerations </a:t>
            </a: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611707" y="1905000"/>
            <a:ext cx="8153400" cy="2523768"/>
          </a:xfrm>
        </p:spPr>
        <p:txBody>
          <a:bodyPr/>
          <a:lstStyle/>
          <a:p>
            <a:pPr marL="381563" lvl="1" indent="-381563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Lack of knowledge 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by health professionals concerning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the possible applications of eHealth</a:t>
            </a:r>
          </a:p>
          <a:p>
            <a:pPr marL="381563" lvl="1" indent="-381563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Unknown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cost-effectiveness of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mHealth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/eHealth initiatives</a:t>
            </a:r>
          </a:p>
          <a:p>
            <a:pPr marL="381563" lvl="1" indent="-381563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Cost of implementing eHealth solutions is perceived to be high</a:t>
            </a: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1707" y="457200"/>
            <a:ext cx="8684693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Limitations and Considerations </a:t>
            </a: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611707" y="1905000"/>
            <a:ext cx="8153400" cy="2893100"/>
          </a:xfrm>
        </p:spPr>
        <p:txBody>
          <a:bodyPr/>
          <a:lstStyle/>
          <a:p>
            <a:pPr marL="381563" lvl="1" indent="-381563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ICT infrastructure and particularly Internet access limited by low connectivity and bandwidth (urban areas are better covered than rural areas) </a:t>
            </a:r>
          </a:p>
          <a:p>
            <a:pPr marL="381563" lvl="1" indent="-381563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Absence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of legal guidelines on privacy and confidentiality in the 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eHealth and </a:t>
            </a:r>
            <a:r>
              <a:rPr lang="en-US" sz="2400" dirty="0" err="1" smtClean="0">
                <a:latin typeface="Century Gothic" charset="0"/>
                <a:ea typeface="Century Gothic" charset="0"/>
                <a:cs typeface="Century Gothic" charset="0"/>
              </a:rPr>
              <a:t>mHealth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 domains</a:t>
            </a:r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381563" lvl="1" indent="-381563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Change management to consider to deal with the new ICT cultural environment</a:t>
            </a:r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3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76200" y="1635556"/>
            <a:ext cx="990600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HIS Architecture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0058400" cy="5359400"/>
          </a:xfrm>
          <a:prstGeom prst="rect">
            <a:avLst/>
          </a:prstGeom>
          <a:solidFill>
            <a:srgbClr val="E866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4114800"/>
            <a:ext cx="100584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301739"/>
                </a:solidFill>
                <a:latin typeface="Futura LT Pro Book"/>
                <a:ea typeface="+mj-ea"/>
                <a:cs typeface="Futura LT Pro Book"/>
              </a:defRPr>
            </a:lvl1pPr>
          </a:lstStyle>
          <a:p>
            <a:pPr algn="ctr"/>
            <a:r>
              <a:rPr lang="en-US" sz="4000" kern="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HIS </a:t>
            </a:r>
            <a:r>
              <a:rPr lang="en-US" sz="4000" b="0" kern="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ARCHITECTURE</a:t>
            </a:r>
            <a:endParaRPr lang="en-US" sz="4000" b="0" kern="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1410286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E8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3814" y="483513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Ecology of HIS in LMICs </a:t>
            </a:r>
            <a:endParaRPr sz="28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763000" cy="2516073"/>
          </a:xfrm>
        </p:spPr>
        <p:txBody>
          <a:bodyPr/>
          <a:lstStyle/>
          <a:p>
            <a:pPr marL="741363" indent="-3937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1363" indent="-3937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5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3814" y="1849030"/>
            <a:ext cx="8229601" cy="5219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55A92A"/>
              </a:buClr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5A92A"/>
              </a:buClr>
              <a:buChar char="–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5A92A"/>
              </a:buClr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5A92A"/>
              </a:buClr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5A92A"/>
              </a:buClr>
              <a:buChar char="»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2600" indent="-372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defRPr/>
            </a:pPr>
            <a:r>
              <a:rPr lang="en-US" alt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Widespread dissatisfaction among both users and producers of h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ealth </a:t>
            </a:r>
            <a:r>
              <a:rPr lang="en-US" alt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nformation</a:t>
            </a:r>
            <a:endParaRPr lang="en-US" altLang="en-US" sz="24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72600" indent="-372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Complex and </a:t>
            </a:r>
            <a:r>
              <a:rPr lang="en-US" alt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fragmented by disease-focused programs and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donors</a:t>
            </a:r>
            <a:endParaRPr lang="en-US" altLang="en-US" sz="24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72600" indent="-372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defRPr/>
            </a:pPr>
            <a:r>
              <a:rPr lang="en-US" alt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E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pidemic </a:t>
            </a:r>
            <a:r>
              <a:rPr lang="en-US" alt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of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indicators and </a:t>
            </a:r>
            <a:r>
              <a:rPr lang="en-US" alt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burdensome demands on health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personnel</a:t>
            </a:r>
            <a:endParaRPr lang="en-US" altLang="en-US" sz="24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72600" indent="-372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0000"/>
              <a:defRPr/>
            </a:pPr>
            <a:r>
              <a:rPr lang="en-US" alt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Poor quality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data; </a:t>
            </a:r>
            <a:r>
              <a:rPr lang="en-US" alt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lack of common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standards; </a:t>
            </a:r>
            <a:r>
              <a:rPr lang="en-US" alt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data inconsistencies and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inefficiencies; difficult </a:t>
            </a:r>
            <a:r>
              <a:rPr lang="en-US" altLang="en-US" sz="2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to analyze and </a:t>
            </a:r>
            <a:r>
              <a:rPr lang="en-US" altLang="en-US" sz="24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synthesize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8760893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What Is Enterprise </a:t>
            </a:r>
            <a:r>
              <a:rPr lang="en-US" dirty="0"/>
              <a:t>A</a:t>
            </a:r>
            <a:r>
              <a:rPr lang="en-US" dirty="0" smtClean="0"/>
              <a:t>rchitecture?</a:t>
            </a: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609601" y="1752600"/>
            <a:ext cx="8839200" cy="350865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z="2400" dirty="0" smtClean="0"/>
              <a:t>Enterprise architecture </a:t>
            </a:r>
            <a:r>
              <a:rPr lang="en-US" altLang="en-US" sz="2400" dirty="0"/>
              <a:t>is the technical foundation of an effective IT </a:t>
            </a:r>
            <a:r>
              <a:rPr lang="en-US" altLang="en-US" sz="2400" dirty="0" smtClean="0"/>
              <a:t>strategy. It </a:t>
            </a:r>
            <a:r>
              <a:rPr lang="en-US" altLang="en-US" sz="2400" dirty="0"/>
              <a:t>consists of four types of </a:t>
            </a:r>
            <a:r>
              <a:rPr lang="en-US" altLang="en-US" sz="2400" dirty="0" smtClean="0"/>
              <a:t>interrelated architecture</a:t>
            </a:r>
            <a:r>
              <a:rPr lang="en-US" altLang="en-US" sz="2400" dirty="0"/>
              <a:t>: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chemeClr val="tx1"/>
                </a:solidFill>
              </a:rPr>
              <a:t>Business </a:t>
            </a:r>
            <a:r>
              <a:rPr lang="en-US" altLang="en-US" sz="2400" dirty="0" smtClean="0">
                <a:solidFill>
                  <a:schemeClr val="tx1"/>
                </a:solidFill>
              </a:rPr>
              <a:t>architecture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 smtClean="0">
                <a:solidFill>
                  <a:schemeClr val="tx1"/>
                </a:solidFill>
              </a:rPr>
              <a:t>Data </a:t>
            </a:r>
            <a:r>
              <a:rPr lang="en-US" altLang="en-US" sz="2400" dirty="0">
                <a:solidFill>
                  <a:schemeClr val="tx1"/>
                </a:solidFill>
              </a:rPr>
              <a:t>or information architecture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chemeClr val="tx1"/>
                </a:solidFill>
              </a:rPr>
              <a:t>Application </a:t>
            </a:r>
            <a:r>
              <a:rPr lang="en-US" altLang="en-US" sz="2400" dirty="0" smtClean="0">
                <a:solidFill>
                  <a:schemeClr val="tx1"/>
                </a:solidFill>
              </a:rPr>
              <a:t>architecture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 smtClean="0">
                <a:solidFill>
                  <a:schemeClr val="tx1"/>
                </a:solidFill>
              </a:rPr>
              <a:t>Technology architecture</a:t>
            </a: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6477000" y="3965579"/>
            <a:ext cx="342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25" lvl="1"/>
            <a:r>
              <a:rPr lang="en-US" altLang="en-US" sz="2400" dirty="0" smtClean="0">
                <a:latin typeface="Century Gothic" charset="0"/>
                <a:ea typeface="Century Gothic" charset="0"/>
                <a:cs typeface="Century Gothic" charset="0"/>
              </a:rPr>
              <a:t>Health information system (HIS) architecture</a:t>
            </a:r>
            <a:endParaRPr lang="en-US" altLang="en-US" sz="2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6172200" y="3508379"/>
            <a:ext cx="228600" cy="1752874"/>
          </a:xfrm>
          <a:prstGeom prst="rightBrace">
            <a:avLst/>
          </a:prstGeom>
          <a:ln w="38100">
            <a:solidFill>
              <a:srgbClr val="E86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899159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Need for Enterprise Architecture?</a:t>
            </a:r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1676400"/>
            <a:ext cx="9213138" cy="58674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</a:pPr>
            <a:r>
              <a:rPr lang="en-US" altLang="en-US" sz="2000" b="1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To give management the big picture</a:t>
            </a:r>
            <a:r>
              <a:rPr lang="en-US" altLang="en-US" sz="2000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  <a:p>
            <a:pPr lvl="1">
              <a:spcAft>
                <a:spcPts val="1200"/>
              </a:spcAft>
            </a:pPr>
            <a:r>
              <a:rPr lang="en-US" altLang="en-US" sz="2000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Enterprise architecture gives a “systems thinking” view that combines vision and strategy, business architecture, information systems, and technology domains. </a:t>
            </a:r>
          </a:p>
          <a:p>
            <a:pPr lvl="1">
              <a:spcAft>
                <a:spcPts val="1200"/>
              </a:spcAft>
            </a:pPr>
            <a:r>
              <a:rPr lang="en-US" altLang="en-US" sz="2000" b="1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To align IT investments with business goals</a:t>
            </a:r>
            <a:endParaRPr lang="en-US" altLang="en-US" sz="2000" kern="0" dirty="0" smtClean="0">
              <a:solidFill>
                <a:sysClr val="windowText" lastClr="000000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lvl="1">
              <a:spcAft>
                <a:spcPts val="1800"/>
              </a:spcAft>
            </a:pPr>
            <a:r>
              <a:rPr lang="en-US" altLang="en-US" sz="2000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Creating a platform for business-ICT stakeholder collaboration is essential. Effective EA supports strategy, analysis, and planning by providing stakeholders a blueprint of the current state of the business and IT landscape, and of the desired future state (vision).</a:t>
            </a:r>
          </a:p>
          <a:p>
            <a:pPr lvl="1">
              <a:spcAft>
                <a:spcPts val="1200"/>
              </a:spcAft>
            </a:pPr>
            <a:r>
              <a:rPr lang="en-US" altLang="en-US" sz="2000" b="1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To provide IT developers with specific requirements for software applications</a:t>
            </a:r>
          </a:p>
          <a:p>
            <a:pPr lvl="1">
              <a:spcAft>
                <a:spcPts val="600"/>
              </a:spcAft>
            </a:pPr>
            <a:r>
              <a:rPr lang="en-US" altLang="en-US" sz="2000" kern="0" dirty="0" smtClean="0">
                <a:solidFill>
                  <a:sysClr val="windowText" lastClr="000000"/>
                </a:solidFill>
                <a:latin typeface="Century Gothic" charset="0"/>
                <a:ea typeface="Century Gothic" charset="0"/>
                <a:cs typeface="Century Gothic" charset="0"/>
              </a:rPr>
              <a:t>The business architecture provides the IT developer with the specific software requirements of an application.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133600"/>
            <a:ext cx="9264650" cy="45759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5589" y="446494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Enterprise Architecture</a:t>
            </a:r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70476"/>
            <a:ext cx="9601200" cy="651170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2554" y="461289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AU" altLang="en-US" dirty="0" smtClean="0">
                <a:latin typeface="Century Gothic" charset="0"/>
                <a:ea typeface="Century Gothic" charset="0"/>
                <a:cs typeface="Century Gothic" charset="0"/>
              </a:rPr>
              <a:t>HIS Architecture </a:t>
            </a:r>
            <a:r>
              <a:rPr lang="en-AU" altLang="en-US" dirty="0">
                <a:latin typeface="Century Gothic" charset="0"/>
                <a:ea typeface="Century Gothic" charset="0"/>
                <a:cs typeface="Century Gothic" charset="0"/>
              </a:rPr>
              <a:t>Principles</a:t>
            </a: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8775" y="944563"/>
            <a:ext cx="815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2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52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52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52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52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502920" algn="l" rtl="0" eaLnBrk="1" fontAlgn="base" hangingPunct="1">
              <a:spcBef>
                <a:spcPct val="0"/>
              </a:spcBef>
              <a:spcAft>
                <a:spcPct val="0"/>
              </a:spcAft>
              <a:defRPr sz="352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1005840" algn="l" rtl="0" eaLnBrk="1" fontAlgn="base" hangingPunct="1">
              <a:spcBef>
                <a:spcPct val="0"/>
              </a:spcBef>
              <a:spcAft>
                <a:spcPct val="0"/>
              </a:spcAft>
              <a:defRPr sz="352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1508760" algn="l" rtl="0" eaLnBrk="1" fontAlgn="base" hangingPunct="1">
              <a:spcBef>
                <a:spcPct val="0"/>
              </a:spcBef>
              <a:spcAft>
                <a:spcPct val="0"/>
              </a:spcAft>
              <a:defRPr sz="352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2011680" algn="l" rtl="0" eaLnBrk="1" fontAlgn="base" hangingPunct="1">
              <a:spcBef>
                <a:spcPct val="0"/>
              </a:spcBef>
              <a:spcAft>
                <a:spcPct val="0"/>
              </a:spcAft>
              <a:defRPr sz="352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endParaRPr lang="en-AU" alt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2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9215986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 smtClean="0"/>
              <a:t>Session 1: eHealth, mHealth, and HIS Enterprise Architecture</a:t>
            </a:r>
            <a:br>
              <a:rPr lang="en-US" sz="2800" dirty="0" smtClean="0"/>
            </a:b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613814" y="1752600"/>
            <a:ext cx="8382000" cy="5601533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sz="2200" b="1" dirty="0" smtClean="0"/>
              <a:t>Learning Objectives</a:t>
            </a:r>
          </a:p>
          <a:p>
            <a:pPr lvl="0">
              <a:spcAft>
                <a:spcPts val="1200"/>
              </a:spcAft>
            </a:pPr>
            <a:r>
              <a:rPr lang="en-US" sz="2200" dirty="0" smtClean="0"/>
              <a:t>By the end of this session, participants will be able to:</a:t>
            </a:r>
            <a:endParaRPr lang="en-US" sz="2200" dirty="0"/>
          </a:p>
          <a:p>
            <a:pPr lvl="1">
              <a:spcAft>
                <a:spcPts val="1200"/>
              </a:spcAft>
            </a:pP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Explain key </a:t>
            </a:r>
            <a:r>
              <a:rPr lang="en-US" sz="2200" b="1" dirty="0" smtClean="0">
                <a:latin typeface="Century Gothic" charset="0"/>
                <a:ea typeface="Century Gothic" charset="0"/>
                <a:cs typeface="Century Gothic" charset="0"/>
              </a:rPr>
              <a:t>eHealth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 and </a:t>
            </a:r>
            <a:r>
              <a:rPr lang="en-US" sz="2200" b="1" dirty="0" err="1" smtClean="0">
                <a:latin typeface="Century Gothic" charset="0"/>
                <a:ea typeface="Century Gothic" charset="0"/>
                <a:cs typeface="Century Gothic" charset="0"/>
              </a:rPr>
              <a:t>mHealth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 concepts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Define commonly used eHealth and </a:t>
            </a:r>
            <a:r>
              <a:rPr lang="en-US" sz="2200" dirty="0" err="1" smtClean="0">
                <a:latin typeface="Century Gothic" charset="0"/>
                <a:ea typeface="Century Gothic" charset="0"/>
                <a:cs typeface="Century Gothic" charset="0"/>
              </a:rPr>
              <a:t>mHealth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 terms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Illustrate eHealth and </a:t>
            </a:r>
            <a:r>
              <a:rPr lang="en-US" sz="2200" dirty="0" err="1" smtClean="0">
                <a:latin typeface="Century Gothic" charset="0"/>
                <a:ea typeface="Century Gothic" charset="0"/>
                <a:cs typeface="Century Gothic" charset="0"/>
              </a:rPr>
              <a:t>mHealth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 applications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Describe limitations </a:t>
            </a: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and considerations for 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eHealth and </a:t>
            </a:r>
            <a:r>
              <a:rPr lang="en-US" sz="2200" dirty="0" err="1" smtClean="0">
                <a:latin typeface="Century Gothic" charset="0"/>
                <a:ea typeface="Century Gothic" charset="0"/>
                <a:cs typeface="Century Gothic" charset="0"/>
              </a:rPr>
              <a:t>mHealth</a:t>
            </a:r>
            <a:endParaRPr lang="en-US" sz="22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lvl="1">
              <a:spcAft>
                <a:spcPts val="1200"/>
              </a:spcAft>
            </a:pP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Explain key </a:t>
            </a:r>
            <a:r>
              <a:rPr lang="en-US" sz="2200" b="1" dirty="0" smtClean="0">
                <a:latin typeface="Century Gothic" charset="0"/>
                <a:ea typeface="Century Gothic" charset="0"/>
                <a:cs typeface="Century Gothic" charset="0"/>
              </a:rPr>
              <a:t>HIS enterprise architecture (EA)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 concepts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Explain the need for 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the EA approach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Describe </a:t>
            </a: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HIS architecture and its ecology </a:t>
            </a:r>
          </a:p>
          <a:p>
            <a:pPr>
              <a:spcAft>
                <a:spcPts val="1200"/>
              </a:spcAft>
            </a:pPr>
            <a:r>
              <a:rPr lang="en-US" sz="2200" b="1" dirty="0" smtClean="0"/>
              <a:t>Topics Covered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eHealth and mHealth</a:t>
            </a: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6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HIS Architecture 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502920" y="1828800"/>
            <a:ext cx="8610600" cy="5170646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Can align and leverage investments to </a:t>
            </a:r>
            <a:r>
              <a:rPr lang="en-US" sz="2400" dirty="0"/>
              <a:t>build stronger </a:t>
            </a:r>
            <a:r>
              <a:rPr lang="en-US" sz="2400" dirty="0" smtClean="0"/>
              <a:t>and better integrated HIS </a:t>
            </a:r>
            <a:r>
              <a:rPr lang="en-US" sz="2400" dirty="0"/>
              <a:t>supporting better health </a:t>
            </a:r>
            <a:r>
              <a:rPr lang="en-US" sz="2400" dirty="0" smtClean="0"/>
              <a:t>policy and local </a:t>
            </a:r>
            <a:r>
              <a:rPr lang="en-US" sz="2400" dirty="0"/>
              <a:t>health services </a:t>
            </a:r>
            <a:r>
              <a:rPr lang="en-US" sz="2400" dirty="0" smtClean="0"/>
              <a:t>management, </a:t>
            </a:r>
            <a:r>
              <a:rPr lang="en-US" sz="2400" dirty="0"/>
              <a:t>and ultimately stronger health </a:t>
            </a:r>
            <a:r>
              <a:rPr lang="en-US" sz="2400" dirty="0" smtClean="0"/>
              <a:t>systems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To be built on a coherent </a:t>
            </a:r>
            <a:r>
              <a:rPr lang="en-US" sz="2400" dirty="0"/>
              <a:t>set of best practices for promoting data </a:t>
            </a:r>
            <a:r>
              <a:rPr lang="en-US" sz="2400" dirty="0" smtClean="0"/>
              <a:t>integration 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To foster stakeholder </a:t>
            </a:r>
            <a:r>
              <a:rPr lang="en-US" sz="2400" dirty="0"/>
              <a:t>groups </a:t>
            </a:r>
            <a:r>
              <a:rPr lang="en-US" sz="2400" dirty="0" smtClean="0"/>
              <a:t>to collaboratively build on common </a:t>
            </a:r>
            <a:r>
              <a:rPr lang="en-US" sz="2400" dirty="0"/>
              <a:t>components and </a:t>
            </a:r>
            <a:r>
              <a:rPr lang="en-US" sz="2400" dirty="0" smtClean="0"/>
              <a:t>a </a:t>
            </a:r>
            <a:r>
              <a:rPr lang="en-US" sz="2400" dirty="0"/>
              <a:t>common architecture within the </a:t>
            </a:r>
            <a:r>
              <a:rPr lang="en-US" sz="2400" dirty="0" smtClean="0"/>
              <a:t>HIS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Helps identify and create interoperability </a:t>
            </a:r>
            <a:r>
              <a:rPr lang="en-US" sz="2400" dirty="0"/>
              <a:t>between the components of the </a:t>
            </a:r>
            <a:r>
              <a:rPr lang="en-US" sz="2400" dirty="0" smtClean="0"/>
              <a:t>system</a:t>
            </a:r>
            <a:endParaRPr lang="en-US" sz="2400" dirty="0"/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4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152400" y="152400"/>
            <a:ext cx="905256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entury Gothic Bold" panose="020B0702020202020204" pitchFamily="34" charset="0"/>
              </a:rPr>
              <a:t>Rwanda Health Enterprise Architecture </a:t>
            </a:r>
            <a:r>
              <a:rPr lang="en-US" dirty="0" smtClean="0">
                <a:latin typeface="Century Gothic Bold" panose="020B0702020202020204" pitchFamily="34" charset="0"/>
              </a:rPr>
              <a:t>Framework</a:t>
            </a:r>
            <a:endParaRPr lang="en-US" dirty="0">
              <a:latin typeface="Century Gothic Bold" panose="020B0702020202020204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36321"/>
            <a:ext cx="10033953" cy="629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40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0" y="1676400"/>
            <a:ext cx="8763000" cy="2516188"/>
          </a:xfrm>
        </p:spPr>
        <p:txBody>
          <a:bodyPr/>
          <a:lstStyle/>
          <a:p>
            <a:pPr marL="741363" indent="-3937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1363" indent="-3937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500" dirty="0"/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534401" cy="5219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55A92A"/>
              </a:buClr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5A92A"/>
              </a:buClr>
              <a:buChar char="–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5A92A"/>
              </a:buClr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5A92A"/>
              </a:buClr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5A92A"/>
              </a:buClr>
              <a:buChar char="»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2600" indent="-3366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5000"/>
            </a:pPr>
            <a:r>
              <a:rPr lang="en-US" altLang="en-US" sz="22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Plethora of tools, methods, and practices for data collection and analysis have created an unsustainable burden on frontline health workers.</a:t>
            </a:r>
          </a:p>
          <a:p>
            <a:pPr marL="372600" indent="-3366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5000"/>
            </a:pPr>
            <a:r>
              <a:rPr lang="en-US" altLang="en-US" sz="22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This </a:t>
            </a:r>
            <a:r>
              <a:rPr lang="en-US" altLang="en-US" sz="2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burden causes poor data quality and diverts critical health resources from </a:t>
            </a:r>
            <a:r>
              <a:rPr lang="en-US" altLang="en-US" sz="2200" dirty="0" smtClean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using information for decision making at all management levels.</a:t>
            </a:r>
            <a:endParaRPr lang="en-US" altLang="en-US" sz="22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72600" indent="-3366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5000"/>
            </a:pPr>
            <a:r>
              <a:rPr lang="en-US" altLang="en-US" sz="22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An enterprise architecture approach can help address these challenges.</a:t>
            </a:r>
          </a:p>
          <a:p>
            <a:pPr marL="372600" indent="-33660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5000"/>
            </a:pP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Improving health system performance through the consistent use of EA will be the blueprint for better health outcomes resulting from the routine use of better information 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to </a:t>
            </a: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stronger national health information systems. </a:t>
            </a:r>
            <a:endParaRPr lang="en-US" sz="22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5000"/>
              <a:buNone/>
            </a:pPr>
            <a:endParaRPr lang="en-US" altLang="en-US" sz="2200" dirty="0" smtClean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457200" lvl="1" indent="0">
              <a:buClr>
                <a:schemeClr val="tx1"/>
              </a:buClr>
              <a:buNone/>
            </a:pPr>
            <a:endParaRPr lang="en-US" altLang="en-US" sz="22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13995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88" cy="3824288"/>
          </a:xfrm>
          <a:prstGeom prst="rect">
            <a:avLst/>
          </a:prstGeom>
          <a:solidFill>
            <a:srgbClr val="E76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-1791653" y="3884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>
              <a:solidFill>
                <a:schemeClr val="bg1"/>
              </a:solidFill>
            </a:endParaRPr>
          </a:p>
          <a:p>
            <a:pPr algn="r"/>
            <a:r>
              <a:rPr lang="en-US" altLang="en-US" sz="209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6932" y="3229610"/>
            <a:ext cx="7466965" cy="1573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75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The views expressed in this presentation do not necessarily reflect the views of USAID or the United States government.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-14288" y="5144696"/>
            <a:ext cx="1007268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16890" y="19256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4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3814" y="4572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eHealth</a:t>
            </a: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152400" y="1752600"/>
            <a:ext cx="8763000" cy="4862870"/>
          </a:xfrm>
        </p:spPr>
        <p:txBody>
          <a:bodyPr/>
          <a:lstStyle/>
          <a:p>
            <a:pPr marL="914400" lvl="1" indent="-457200"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latin typeface="Century Gothic" charset="0"/>
                <a:ea typeface="Century Gothic" charset="0"/>
                <a:cs typeface="Century Gothic" charset="0"/>
              </a:rPr>
              <a:t>eHealth</a:t>
            </a: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(or</a:t>
            </a: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r>
              <a:rPr lang="en-US" sz="2200" b="1" dirty="0">
                <a:latin typeface="Century Gothic" charset="0"/>
                <a:ea typeface="Century Gothic" charset="0"/>
                <a:cs typeface="Century Gothic" charset="0"/>
              </a:rPr>
              <a:t>e-health</a:t>
            </a: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) is a relatively recent term for healthcare practice supported by electronic processes and communication, dating back to at least 1999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endParaRPr lang="en-US" sz="22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914400" lvl="1" indent="-457200"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Century Gothic" charset="0"/>
                <a:ea typeface="Century Gothic" charset="0"/>
                <a:cs typeface="Century Gothic" charset="0"/>
              </a:rPr>
              <a:t>World Health Organization definition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: </a:t>
            </a:r>
            <a:r>
              <a:rPr lang="en-US" sz="2200" i="1" dirty="0">
                <a:latin typeface="Century Gothic" charset="0"/>
                <a:ea typeface="Century Gothic" charset="0"/>
                <a:cs typeface="Century Gothic" charset="0"/>
              </a:rPr>
              <a:t>eHealth is the cost-effective and secure use of information and communications technologies in support of health and health-related </a:t>
            </a:r>
            <a:r>
              <a:rPr lang="en-US" sz="2200" i="1" dirty="0" smtClean="0">
                <a:latin typeface="Century Gothic" charset="0"/>
                <a:ea typeface="Century Gothic" charset="0"/>
                <a:cs typeface="Century Gothic" charset="0"/>
              </a:rPr>
              <a:t>fields, </a:t>
            </a:r>
            <a:r>
              <a:rPr lang="en-US" sz="2200" i="1" dirty="0">
                <a:latin typeface="Century Gothic" charset="0"/>
                <a:ea typeface="Century Gothic" charset="0"/>
                <a:cs typeface="Century Gothic" charset="0"/>
              </a:rPr>
              <a:t>including </a:t>
            </a:r>
            <a:r>
              <a:rPr lang="en-US" sz="2200" i="1" dirty="0" smtClean="0">
                <a:latin typeface="Century Gothic" charset="0"/>
                <a:ea typeface="Century Gothic" charset="0"/>
                <a:cs typeface="Century Gothic" charset="0"/>
              </a:rPr>
              <a:t>healthcare </a:t>
            </a:r>
            <a:r>
              <a:rPr lang="en-US" sz="2200" i="1" dirty="0">
                <a:latin typeface="Century Gothic" charset="0"/>
                <a:ea typeface="Century Gothic" charset="0"/>
                <a:cs typeface="Century Gothic" charset="0"/>
              </a:rPr>
              <a:t>services, health surveillance, health literature, and health education, knowledge and </a:t>
            </a:r>
            <a:r>
              <a:rPr lang="en-US" sz="2200" i="1" dirty="0" smtClean="0">
                <a:latin typeface="Century Gothic" charset="0"/>
                <a:ea typeface="Century Gothic" charset="0"/>
                <a:cs typeface="Century Gothic" charset="0"/>
              </a:rPr>
              <a:t>research.</a:t>
            </a:r>
            <a:endParaRPr lang="en-US" sz="2200" i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914400" lvl="1" indent="-457200"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Century Gothic" charset="0"/>
                <a:ea typeface="Century Gothic" charset="0"/>
                <a:cs typeface="Century Gothic" charset="0"/>
              </a:rPr>
              <a:t>European Commission</a:t>
            </a:r>
            <a:r>
              <a:rPr lang="en-US" sz="2200" i="1" dirty="0" smtClean="0">
                <a:latin typeface="Century Gothic" charset="0"/>
                <a:ea typeface="Century Gothic" charset="0"/>
                <a:cs typeface="Century Gothic" charset="0"/>
              </a:rPr>
              <a:t>: the </a:t>
            </a:r>
            <a:r>
              <a:rPr lang="en-US" sz="2200" i="1" dirty="0">
                <a:latin typeface="Century Gothic" charset="0"/>
                <a:ea typeface="Century Gothic" charset="0"/>
                <a:cs typeface="Century Gothic" charset="0"/>
              </a:rPr>
              <a:t>use of modern information and communication technologies to meet needs of citizens, patients, healthcare professionals, healthcare providers, </a:t>
            </a:r>
            <a:r>
              <a:rPr lang="en-US" sz="2200" i="1" dirty="0" smtClean="0">
                <a:latin typeface="Century Gothic" charset="0"/>
                <a:ea typeface="Century Gothic" charset="0"/>
                <a:cs typeface="Century Gothic" charset="0"/>
              </a:rPr>
              <a:t>and policymakers</a:t>
            </a:r>
            <a:endParaRPr lang="en-US" sz="2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5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496385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Common Terms in eHealth</a:t>
            </a: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609600" y="1752600"/>
            <a:ext cx="8610600" cy="4185761"/>
          </a:xfrm>
        </p:spPr>
        <p:txBody>
          <a:bodyPr/>
          <a:lstStyle/>
          <a:p>
            <a:pPr marL="309563" indent="-309563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b="1" dirty="0"/>
              <a:t>E</a:t>
            </a:r>
            <a:r>
              <a:rPr lang="en-US" sz="2200" b="1" dirty="0" smtClean="0"/>
              <a:t>lectronic </a:t>
            </a:r>
            <a:r>
              <a:rPr lang="en-US" sz="2200" b="1" dirty="0"/>
              <a:t>health record</a:t>
            </a:r>
            <a:r>
              <a:rPr lang="en-US" sz="2200" dirty="0"/>
              <a:t> (</a:t>
            </a:r>
            <a:r>
              <a:rPr lang="en-US" sz="2200" b="1" dirty="0"/>
              <a:t>EHR</a:t>
            </a:r>
            <a:r>
              <a:rPr lang="en-US" sz="2200" dirty="0"/>
              <a:t>), or </a:t>
            </a:r>
            <a:r>
              <a:rPr lang="en-US" sz="2200" b="1" dirty="0"/>
              <a:t>electronic medical record</a:t>
            </a:r>
            <a:r>
              <a:rPr lang="en-US" sz="2200" dirty="0"/>
              <a:t> (</a:t>
            </a:r>
            <a:r>
              <a:rPr lang="en-US" sz="2200" b="1" dirty="0"/>
              <a:t>EMR</a:t>
            </a:r>
            <a:r>
              <a:rPr lang="en-US" sz="2200" dirty="0" smtClean="0"/>
              <a:t>): systematized </a:t>
            </a:r>
            <a:r>
              <a:rPr lang="en-US" sz="2200" dirty="0"/>
              <a:t>collection of patient </a:t>
            </a:r>
            <a:r>
              <a:rPr lang="en-US" sz="2200" dirty="0" smtClean="0"/>
              <a:t>and population health data in </a:t>
            </a:r>
            <a:r>
              <a:rPr lang="en-US" sz="2200" dirty="0"/>
              <a:t>a digital </a:t>
            </a:r>
            <a:r>
              <a:rPr lang="en-US" sz="2200" dirty="0" smtClean="0"/>
              <a:t>format that is electronically-stored</a:t>
            </a:r>
          </a:p>
          <a:p>
            <a:pPr marL="309563" indent="-309563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b="1" dirty="0"/>
              <a:t>C</a:t>
            </a:r>
            <a:r>
              <a:rPr lang="en-US" sz="2200" b="1" dirty="0" smtClean="0"/>
              <a:t>linical </a:t>
            </a:r>
            <a:r>
              <a:rPr lang="en-US" sz="2200" b="1" dirty="0"/>
              <a:t>decision support system (</a:t>
            </a:r>
            <a:r>
              <a:rPr lang="en-US" sz="2200" b="1" dirty="0" smtClean="0"/>
              <a:t>CDSS): </a:t>
            </a:r>
            <a:r>
              <a:rPr lang="en-US" sz="2200" dirty="0" smtClean="0"/>
              <a:t>ICT solution </a:t>
            </a:r>
            <a:r>
              <a:rPr lang="en-US" sz="2200" dirty="0"/>
              <a:t>designed to provide </a:t>
            </a:r>
            <a:r>
              <a:rPr lang="en-US" sz="2200" dirty="0" smtClean="0"/>
              <a:t>health </a:t>
            </a:r>
            <a:r>
              <a:rPr lang="en-US" sz="2200" dirty="0"/>
              <a:t>professionals with clinical decision support (CDS</a:t>
            </a:r>
            <a:r>
              <a:rPr lang="en-US" sz="2200" dirty="0" smtClean="0"/>
              <a:t>) such as </a:t>
            </a:r>
            <a:r>
              <a:rPr lang="en-US" sz="2200" dirty="0"/>
              <a:t>assistance with clinical decision-making </a:t>
            </a:r>
            <a:r>
              <a:rPr lang="en-US" sz="2200" dirty="0" smtClean="0"/>
              <a:t>tasks</a:t>
            </a:r>
            <a:endParaRPr lang="en-US" sz="2200" dirty="0"/>
          </a:p>
          <a:p>
            <a:pPr marL="309563" indent="-309563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b="1" dirty="0"/>
              <a:t>Telemedicine: </a:t>
            </a:r>
            <a:r>
              <a:rPr lang="en-US" sz="2200" dirty="0"/>
              <a:t>physical and psychological diagnosis and treatments at a distance, including </a:t>
            </a:r>
            <a:r>
              <a:rPr lang="en-US" sz="2200" dirty="0" err="1" smtClean="0"/>
              <a:t>telemonitoring</a:t>
            </a:r>
            <a:r>
              <a:rPr lang="en-US" sz="2200" dirty="0" smtClean="0"/>
              <a:t> </a:t>
            </a:r>
            <a:r>
              <a:rPr lang="en-US" sz="2200" dirty="0"/>
              <a:t>of </a:t>
            </a:r>
            <a:r>
              <a:rPr lang="en-US" sz="2200" dirty="0" smtClean="0"/>
              <a:t>patient </a:t>
            </a:r>
            <a:r>
              <a:rPr lang="en-US" sz="2200" dirty="0"/>
              <a:t>functions</a:t>
            </a: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3814" y="4572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eHealth Interventions </a:t>
            </a: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613814" y="1828800"/>
            <a:ext cx="8481882" cy="3508653"/>
          </a:xfrm>
        </p:spPr>
        <p:txBody>
          <a:bodyPr/>
          <a:lstStyle/>
          <a:p>
            <a:pPr marL="374400" lvl="1" indent="-385200"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>
                <a:latin typeface="Century Gothic" panose="020B0502020202020204" pitchFamily="34" charset="0"/>
              </a:rPr>
              <a:t>Delivering </a:t>
            </a:r>
            <a:r>
              <a:rPr lang="en-US" sz="2200" dirty="0">
                <a:latin typeface="Century Gothic" panose="020B0502020202020204" pitchFamily="34" charset="0"/>
              </a:rPr>
              <a:t>health information </a:t>
            </a:r>
            <a:r>
              <a:rPr lang="en-US" sz="2200" dirty="0" smtClean="0">
                <a:latin typeface="Century Gothic" panose="020B0502020202020204" pitchFamily="34" charset="0"/>
              </a:rPr>
              <a:t>to health </a:t>
            </a:r>
            <a:r>
              <a:rPr lang="en-US" sz="2200" dirty="0">
                <a:latin typeface="Century Gothic" panose="020B0502020202020204" pitchFamily="34" charset="0"/>
              </a:rPr>
              <a:t>professionals and health consumers through the Internet and </a:t>
            </a:r>
            <a:r>
              <a:rPr lang="en-US" sz="2200" dirty="0" smtClean="0">
                <a:latin typeface="Century Gothic" panose="020B0502020202020204" pitchFamily="34" charset="0"/>
              </a:rPr>
              <a:t>telecommunication</a:t>
            </a:r>
          </a:p>
          <a:p>
            <a:pPr marL="374400" lvl="1" indent="-385200"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>
                <a:latin typeface="Century Gothic" panose="020B0502020202020204" pitchFamily="34" charset="0"/>
              </a:rPr>
              <a:t>Using </a:t>
            </a:r>
            <a:r>
              <a:rPr lang="en-US" sz="2200" dirty="0">
                <a:latin typeface="Century Gothic" panose="020B0502020202020204" pitchFamily="34" charset="0"/>
              </a:rPr>
              <a:t>IT and e-commerce to improve public health </a:t>
            </a:r>
            <a:r>
              <a:rPr lang="en-US" sz="2200" dirty="0" smtClean="0">
                <a:latin typeface="Century Gothic" panose="020B0502020202020204" pitchFamily="34" charset="0"/>
              </a:rPr>
              <a:t>services―for example, </a:t>
            </a:r>
            <a:r>
              <a:rPr lang="en-US" sz="2200" dirty="0">
                <a:latin typeface="Century Gothic" panose="020B0502020202020204" pitchFamily="34" charset="0"/>
              </a:rPr>
              <a:t>through the education and training of health </a:t>
            </a:r>
            <a:r>
              <a:rPr lang="en-US" sz="2200" dirty="0" smtClean="0">
                <a:latin typeface="Century Gothic" panose="020B0502020202020204" pitchFamily="34" charset="0"/>
              </a:rPr>
              <a:t>workers</a:t>
            </a:r>
          </a:p>
          <a:p>
            <a:pPr marL="374400" lvl="1" indent="-385200"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>
                <a:latin typeface="Century Gothic" panose="020B0502020202020204" pitchFamily="34" charset="0"/>
              </a:rPr>
              <a:t>Applying </a:t>
            </a:r>
            <a:r>
              <a:rPr lang="en-US" sz="2200" dirty="0">
                <a:latin typeface="Century Gothic" panose="020B0502020202020204" pitchFamily="34" charset="0"/>
              </a:rPr>
              <a:t>e-commerce and e-business practices in </a:t>
            </a:r>
            <a:r>
              <a:rPr lang="en-US" sz="2200" dirty="0" smtClean="0">
                <a:latin typeface="Century Gothic" panose="020B0502020202020204" pitchFamily="34" charset="0"/>
              </a:rPr>
              <a:t>health systems management (planning, budgeting, accounting, etc.)</a:t>
            </a:r>
            <a:endParaRPr lang="en-US" sz="2200" dirty="0">
              <a:latin typeface="Century Gothic" panose="020B0502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483513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Why eHealth?</a:t>
            </a: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609600" y="1752600"/>
            <a:ext cx="8839200" cy="4524315"/>
          </a:xfrm>
        </p:spPr>
        <p:txBody>
          <a:bodyPr/>
          <a:lstStyle/>
          <a:p>
            <a:pPr marL="381563" indent="-381563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altLang="en-US" sz="2200" dirty="0">
                <a:solidFill>
                  <a:srgbClr val="000000"/>
                </a:solidFill>
              </a:rPr>
              <a:t>In many </a:t>
            </a:r>
            <a:r>
              <a:rPr lang="en-US" altLang="en-US" sz="2200" dirty="0" smtClean="0">
                <a:solidFill>
                  <a:srgbClr val="000000"/>
                </a:solidFill>
              </a:rPr>
              <a:t>low- </a:t>
            </a:r>
            <a:r>
              <a:rPr lang="en-US" altLang="en-US" sz="2200" dirty="0">
                <a:solidFill>
                  <a:srgbClr val="000000"/>
                </a:solidFill>
              </a:rPr>
              <a:t>and middle-income countries (LMICs), </a:t>
            </a:r>
            <a:r>
              <a:rPr lang="en-US" altLang="en-US" sz="2200" dirty="0" smtClean="0">
                <a:solidFill>
                  <a:srgbClr val="000000"/>
                </a:solidFill>
              </a:rPr>
              <a:t>health </a:t>
            </a:r>
            <a:r>
              <a:rPr lang="en-US" altLang="en-US" sz="2200" dirty="0">
                <a:solidFill>
                  <a:srgbClr val="000000"/>
                </a:solidFill>
              </a:rPr>
              <a:t>system challenges relating to weak governance, health workforce shortages, and geographic and economic barriers to care impede effective delivery of health services to those in need</a:t>
            </a:r>
            <a:r>
              <a:rPr lang="en-US" altLang="en-US" sz="2200" dirty="0" smtClean="0">
                <a:solidFill>
                  <a:srgbClr val="000000"/>
                </a:solidFill>
              </a:rPr>
              <a:t>.</a:t>
            </a:r>
          </a:p>
          <a:p>
            <a:pPr marL="381563" indent="-381563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/>
              <a:t>Information and communication technology (ICT) offers </a:t>
            </a:r>
            <a:r>
              <a:rPr lang="en-US" sz="2200" dirty="0"/>
              <a:t>the potential for addressing some of these challenges with innovative solutions, especially if offered at scale</a:t>
            </a:r>
            <a:r>
              <a:rPr lang="en-US" sz="2200" dirty="0" smtClean="0"/>
              <a:t>.</a:t>
            </a:r>
          </a:p>
          <a:p>
            <a:pPr marL="381563" indent="-381563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/>
              <a:t>LMICs account for three-quarters of the rapidly expanding </a:t>
            </a:r>
            <a:r>
              <a:rPr lang="en-US" sz="2200" dirty="0" smtClean="0"/>
              <a:t>Internet </a:t>
            </a:r>
            <a:r>
              <a:rPr lang="en-US" sz="2200" dirty="0"/>
              <a:t>and mobile cellular subscriptions globally</a:t>
            </a:r>
            <a:r>
              <a:rPr lang="en-US" sz="2200" dirty="0" smtClean="0"/>
              <a:t>, </a:t>
            </a:r>
            <a:r>
              <a:rPr lang="en-US" sz="2200" dirty="0"/>
              <a:t>thus creating opportunities for innovative and cost-effective health services through the use of ICT. </a:t>
            </a: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8532293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Application of eHealth in </a:t>
            </a:r>
            <a:r>
              <a:rPr lang="en-US" dirty="0"/>
              <a:t>H</a:t>
            </a:r>
            <a:r>
              <a:rPr lang="en-US" dirty="0" smtClean="0"/>
              <a:t>IS</a:t>
            </a: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304800" y="1676400"/>
            <a:ext cx="9067800" cy="5693866"/>
          </a:xfrm>
        </p:spPr>
        <p:txBody>
          <a:bodyPr/>
          <a:lstStyle/>
          <a:p>
            <a:pPr>
              <a:spcAft>
                <a:spcPts val="600"/>
              </a:spcAft>
              <a:buClr>
                <a:schemeClr val="tx1"/>
              </a:buClr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b="1" dirty="0" smtClean="0">
                <a:solidFill>
                  <a:srgbClr val="000000"/>
                </a:solidFill>
              </a:rPr>
              <a:t>	Data collection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766763" lvl="1" indent="-309563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Use </a:t>
            </a:r>
            <a:r>
              <a:rPr lang="en-US" sz="22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of </a:t>
            </a: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hand-held devices</a:t>
            </a:r>
          </a:p>
          <a:p>
            <a:pPr marL="766763" lvl="1" indent="-309563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Automated information messaging </a:t>
            </a:r>
          </a:p>
          <a:p>
            <a:pPr marL="766763" lvl="1" indent="-309563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Use of different </a:t>
            </a:r>
            <a:r>
              <a:rPr lang="en-US" sz="22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data </a:t>
            </a: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management applications </a:t>
            </a:r>
            <a:r>
              <a:rPr lang="en-US" sz="22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such as </a:t>
            </a: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DHIS 2, iHRIS, and eLMIS to collect</a:t>
            </a:r>
            <a:r>
              <a:rPr lang="en-US" sz="22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aggregate, and report routine </a:t>
            </a:r>
            <a:r>
              <a:rPr lang="en-US" sz="22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data. </a:t>
            </a:r>
            <a:endParaRPr lang="en-US" sz="2200" dirty="0" smtClean="0">
              <a:solidFill>
                <a:srgbClr val="000000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766763" lvl="1" indent="-309563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endParaRPr lang="en-US" sz="2200" dirty="0">
              <a:solidFill>
                <a:srgbClr val="000000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>
              <a:spcAft>
                <a:spcPts val="600"/>
              </a:spcAft>
              <a:buClr>
                <a:schemeClr val="tx1"/>
              </a:buClr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b="1" dirty="0" smtClean="0">
                <a:solidFill>
                  <a:srgbClr val="000000"/>
                </a:solidFill>
              </a:rPr>
              <a:t>	Data management and storage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766763" lvl="1" indent="-309563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To address requirements </a:t>
            </a:r>
            <a:r>
              <a:rPr lang="en-US" sz="22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of interoperability and integrated sets of </a:t>
            </a: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data</a:t>
            </a:r>
          </a:p>
          <a:p>
            <a:pPr marL="766763" lvl="1" indent="-309563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More sophisticated data storage to address complexity </a:t>
            </a:r>
            <a:r>
              <a:rPr lang="en-US" sz="22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and variability of health </a:t>
            </a: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data across </a:t>
            </a:r>
            <a:r>
              <a:rPr lang="en-US" sz="22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the health </a:t>
            </a: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enterprise</a:t>
            </a:r>
          </a:p>
          <a:p>
            <a:pPr marL="766763" lvl="1" indent="-309563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Relational databases </a:t>
            </a:r>
            <a:r>
              <a:rPr lang="en-US" sz="22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are increasingly the </a:t>
            </a: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norm, as </a:t>
            </a:r>
            <a:r>
              <a:rPr lang="en-US" sz="22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opposed to the </a:t>
            </a: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older, </a:t>
            </a:r>
            <a:r>
              <a:rPr lang="en-US" sz="22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flat database </a:t>
            </a: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formats that limited </a:t>
            </a:r>
            <a:r>
              <a:rPr lang="en-US" sz="22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functionality and scalability, such as </a:t>
            </a: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Microsoft Excel </a:t>
            </a:r>
            <a:r>
              <a:rPr lang="en-US" sz="2200" dirty="0" smtClean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workbooks</a:t>
            </a:r>
            <a:endParaRPr lang="en-US" sz="2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8532293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Application of eHealth in HMIS</a:t>
            </a: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653459" y="1796076"/>
            <a:ext cx="8488434" cy="5709255"/>
          </a:xfrm>
        </p:spPr>
        <p:txBody>
          <a:bodyPr/>
          <a:lstStyle/>
          <a:p>
            <a:pPr>
              <a:buClr>
                <a:schemeClr val="tx1"/>
              </a:buClr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b="1" dirty="0"/>
              <a:t>Data analysis, </a:t>
            </a:r>
            <a:r>
              <a:rPr lang="en-US" sz="2200" b="1" dirty="0" smtClean="0"/>
              <a:t>presentation, </a:t>
            </a:r>
            <a:r>
              <a:rPr lang="en-US" sz="2200" b="1" dirty="0"/>
              <a:t>and </a:t>
            </a:r>
            <a:r>
              <a:rPr lang="en-US" sz="2200" b="1" dirty="0" smtClean="0"/>
              <a:t>use</a:t>
            </a:r>
            <a:endParaRPr lang="en-US" sz="2200" i="1" dirty="0"/>
          </a:p>
          <a:p>
            <a:pPr marL="766763" lvl="1" indent="-309563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Extraction </a:t>
            </a: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and triangulation of health 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data</a:t>
            </a:r>
          </a:p>
          <a:p>
            <a:pPr marL="766763" lvl="1" indent="-309563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Data </a:t>
            </a: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analysis and synthesis tools to produce routine or 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ad hoc reports, identify trends and issues of concerns, and track progress </a:t>
            </a:r>
          </a:p>
          <a:p>
            <a:pPr marL="766763" lvl="1" indent="-309563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Data </a:t>
            </a: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dashboards and other data 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visualization tools can </a:t>
            </a: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be customized to include 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maps (geographic information systems, or GIS)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b="1" dirty="0" smtClean="0"/>
              <a:t>Data quality</a:t>
            </a:r>
            <a:endParaRPr lang="en-US" sz="2200" i="1" dirty="0" smtClean="0"/>
          </a:p>
          <a:p>
            <a:pPr marL="766763" lvl="1" indent="-309563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Tools </a:t>
            </a: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for improving data 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quality include data </a:t>
            </a: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standardization, geocoding, data matching, data </a:t>
            </a:r>
            <a:r>
              <a:rPr lang="en-US" sz="2200" dirty="0" smtClean="0">
                <a:latin typeface="Century Gothic" charset="0"/>
                <a:ea typeface="Century Gothic" charset="0"/>
                <a:cs typeface="Century Gothic" charset="0"/>
              </a:rPr>
              <a:t>monitoring, </a:t>
            </a:r>
            <a:r>
              <a:rPr lang="en-US" sz="2200" dirty="0">
                <a:latin typeface="Century Gothic" charset="0"/>
                <a:ea typeface="Century Gothic" charset="0"/>
                <a:cs typeface="Century Gothic" charset="0"/>
              </a:rPr>
              <a:t>and profiling.</a:t>
            </a:r>
          </a:p>
          <a:p>
            <a:pPr marL="1223963" lvl="2" indent="-309563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endParaRPr lang="en-US" sz="2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495692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Common Terms in </a:t>
            </a:r>
            <a:r>
              <a:rPr lang="en-US" dirty="0" err="1" smtClean="0"/>
              <a:t>mHealth</a:t>
            </a:r>
            <a:endParaRPr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647700" y="1834783"/>
            <a:ext cx="8907780" cy="4201150"/>
          </a:xfrm>
        </p:spPr>
        <p:txBody>
          <a:bodyPr/>
          <a:lstStyle/>
          <a:p>
            <a:pPr>
              <a:spcAft>
                <a:spcPts val="1800"/>
              </a:spcAft>
              <a:buClr>
                <a:schemeClr val="tx1"/>
              </a:buClr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b="1" dirty="0" smtClean="0"/>
              <a:t>mHealth </a:t>
            </a:r>
            <a:r>
              <a:rPr lang="en-US" sz="2200" b="1" dirty="0"/>
              <a:t>or </a:t>
            </a:r>
            <a:r>
              <a:rPr lang="en-US" sz="2200" b="1" dirty="0" smtClean="0"/>
              <a:t>m-Health: </a:t>
            </a:r>
            <a:r>
              <a:rPr lang="en-US" sz="2200" dirty="0" smtClean="0"/>
              <a:t>includes the use </a:t>
            </a:r>
            <a:r>
              <a:rPr lang="en-US" sz="2200" dirty="0"/>
              <a:t>of mobile devices </a:t>
            </a:r>
            <a:r>
              <a:rPr lang="en-US" sz="2200" dirty="0" smtClean="0"/>
              <a:t>in:</a:t>
            </a:r>
          </a:p>
          <a:p>
            <a:pPr marL="457200" indent="-457200"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/>
              <a:t>Collecting </a:t>
            </a:r>
            <a:r>
              <a:rPr lang="en-US" sz="2200" dirty="0"/>
              <a:t>aggregate and </a:t>
            </a:r>
            <a:r>
              <a:rPr lang="en-US" sz="2200" dirty="0" smtClean="0"/>
              <a:t>patient-level </a:t>
            </a:r>
            <a:r>
              <a:rPr lang="en-US" sz="2200" dirty="0"/>
              <a:t>health </a:t>
            </a:r>
            <a:r>
              <a:rPr lang="en-US" sz="2200" dirty="0" smtClean="0"/>
              <a:t>data</a:t>
            </a:r>
          </a:p>
          <a:p>
            <a:pPr marL="457200" indent="-457200"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/>
              <a:t>Providing healthcare </a:t>
            </a:r>
            <a:r>
              <a:rPr lang="en-US" sz="2200" dirty="0"/>
              <a:t>information to practitioners, researchers, and </a:t>
            </a:r>
            <a:r>
              <a:rPr lang="en-US" sz="2200" dirty="0" smtClean="0"/>
              <a:t>patients via Short Message Services (SMS) platforms such as </a:t>
            </a:r>
            <a:r>
              <a:rPr lang="en-US" sz="2200" dirty="0" err="1" smtClean="0"/>
              <a:t>mHero</a:t>
            </a:r>
            <a:endParaRPr lang="en-US" sz="2200" dirty="0" smtClean="0"/>
          </a:p>
          <a:p>
            <a:pPr marL="457200" indent="-457200"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r>
              <a:rPr lang="en-US" sz="2200" dirty="0" smtClean="0"/>
              <a:t>Real-time </a:t>
            </a:r>
            <a:r>
              <a:rPr lang="en-US" sz="2200" dirty="0"/>
              <a:t>monitoring of patient </a:t>
            </a:r>
            <a:r>
              <a:rPr lang="en-US" sz="2200" dirty="0" smtClean="0"/>
              <a:t>vital signs and direct </a:t>
            </a:r>
            <a:r>
              <a:rPr lang="en-US" sz="2200" dirty="0"/>
              <a:t>provision of </a:t>
            </a:r>
            <a:r>
              <a:rPr lang="en-US" sz="2200" dirty="0" smtClean="0"/>
              <a:t>care</a:t>
            </a:r>
          </a:p>
          <a:p>
            <a:pPr>
              <a:spcAft>
                <a:spcPts val="1800"/>
              </a:spcAft>
              <a:buClr>
                <a:schemeClr val="tx1"/>
              </a:buClr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endParaRPr lang="en-US" sz="2200" dirty="0"/>
          </a:p>
          <a:p>
            <a:pPr>
              <a:spcAft>
                <a:spcPts val="1800"/>
              </a:spcAft>
              <a:buClr>
                <a:schemeClr val="tx1"/>
              </a:buClr>
              <a:tabLst>
                <a:tab pos="309563" algn="l"/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</a:tabLst>
            </a:pPr>
            <a:endParaRPr lang="en-US" sz="2200" dirty="0" smtClean="0"/>
          </a:p>
        </p:txBody>
      </p:sp>
      <p:sp>
        <p:nvSpPr>
          <p:cNvPr id="6" name="object 6"/>
          <p:cNvSpPr/>
          <p:nvPr/>
        </p:nvSpPr>
        <p:spPr>
          <a:xfrm>
            <a:off x="10058400" y="1351876"/>
            <a:ext cx="0" cy="5064760"/>
          </a:xfrm>
          <a:custGeom>
            <a:avLst/>
            <a:gdLst/>
            <a:ahLst/>
            <a:cxnLst/>
            <a:rect l="l" t="t" r="r" b="b"/>
            <a:pathLst>
              <a:path h="5064760">
                <a:moveTo>
                  <a:pt x="0" y="0"/>
                </a:moveTo>
                <a:lnTo>
                  <a:pt x="0" y="5064772"/>
                </a:lnTo>
              </a:path>
            </a:pathLst>
          </a:custGeom>
          <a:ln w="3175">
            <a:solidFill>
              <a:srgbClr val="5EA1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3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ASURE_Eval_slide_template-1">
  <a:themeElements>
    <a:clrScheme name="MEASURE_Eval_slide_template-1 1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C0C0C0"/>
      </a:hlink>
      <a:folHlink>
        <a:srgbClr val="2B3585"/>
      </a:folHlink>
    </a:clrScheme>
    <a:fontScheme name="MEASURE_Eval_slide_template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SURE_Eval_slide_template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1F78"/>
        </a:accent1>
        <a:accent2>
          <a:srgbClr val="19938A"/>
        </a:accent2>
        <a:accent3>
          <a:srgbClr val="FFFFFF"/>
        </a:accent3>
        <a:accent4>
          <a:srgbClr val="000000"/>
        </a:accent4>
        <a:accent5>
          <a:srgbClr val="AAABBE"/>
        </a:accent5>
        <a:accent6>
          <a:srgbClr val="16857D"/>
        </a:accent6>
        <a:hlink>
          <a:srgbClr val="8C1431"/>
        </a:hlink>
        <a:folHlink>
          <a:srgbClr val="946D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DDDDDD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2B3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EASURE_Eval_slide_template-1">
  <a:themeElements>
    <a:clrScheme name="MEASURE_Eval_slide_template-1 1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C0C0C0"/>
      </a:hlink>
      <a:folHlink>
        <a:srgbClr val="2B3585"/>
      </a:folHlink>
    </a:clrScheme>
    <a:fontScheme name="MEASURE_Eval_slide_template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SURE_Eval_slide_template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1F78"/>
        </a:accent1>
        <a:accent2>
          <a:srgbClr val="19938A"/>
        </a:accent2>
        <a:accent3>
          <a:srgbClr val="FFFFFF"/>
        </a:accent3>
        <a:accent4>
          <a:srgbClr val="000000"/>
        </a:accent4>
        <a:accent5>
          <a:srgbClr val="AAABBE"/>
        </a:accent5>
        <a:accent6>
          <a:srgbClr val="16857D"/>
        </a:accent6>
        <a:hlink>
          <a:srgbClr val="8C1431"/>
        </a:hlink>
        <a:folHlink>
          <a:srgbClr val="946D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-1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DDDDDD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-1 1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2B3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3303621329D4DAFC578165ED47C26" ma:contentTypeVersion="0" ma:contentTypeDescription="Create a new document." ma:contentTypeScope="" ma:versionID="e9c678eae885f8b7595ed37087805c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c59ee2edf01cfb808cadb27e045d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7DD416-69D2-4003-958C-14449AA8457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8A5D475-43E8-4791-B420-51551F6F59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8AB041-3324-4E59-BB9F-DEBF468B5C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7884</TotalTime>
  <Words>1158</Words>
  <Application>Microsoft Office PowerPoint</Application>
  <PresentationFormat>Custom</PresentationFormat>
  <Paragraphs>182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Century Gothic</vt:lpstr>
      <vt:lpstr>Century Gothic Bold</vt:lpstr>
      <vt:lpstr>Futura LT Pro Book</vt:lpstr>
      <vt:lpstr>Wingdings</vt:lpstr>
      <vt:lpstr>Office Theme</vt:lpstr>
      <vt:lpstr>MEASURE_Eval_slide_template-1</vt:lpstr>
      <vt:lpstr>1_MEASURE_Eval_slide_template-1</vt:lpstr>
      <vt:lpstr>PowerPoint Presentation</vt:lpstr>
      <vt:lpstr>Session 1: eHealth, mHealth, and HIS Enterprise Architecture </vt:lpstr>
      <vt:lpstr>eHealth</vt:lpstr>
      <vt:lpstr>Common Terms in eHealth</vt:lpstr>
      <vt:lpstr>eHealth Interventions </vt:lpstr>
      <vt:lpstr>Why eHealth?</vt:lpstr>
      <vt:lpstr>Application of eHealth in HIS</vt:lpstr>
      <vt:lpstr>Application of eHealth in HMIS</vt:lpstr>
      <vt:lpstr>Common Terms in mHealth</vt:lpstr>
      <vt:lpstr>mHealth Applications</vt:lpstr>
      <vt:lpstr>mHealth Applications</vt:lpstr>
      <vt:lpstr>Limitations and Considerations </vt:lpstr>
      <vt:lpstr>Limitations and Considerations </vt:lpstr>
      <vt:lpstr>PowerPoint Presentation</vt:lpstr>
      <vt:lpstr>Ecology of HIS in LMICs </vt:lpstr>
      <vt:lpstr>What Is Enterprise Architecture?</vt:lpstr>
      <vt:lpstr>Need for Enterprise Architecture?</vt:lpstr>
      <vt:lpstr>Enterprise Architecture</vt:lpstr>
      <vt:lpstr>HIS Architecture Principles</vt:lpstr>
      <vt:lpstr>HIS Architecture </vt:lpstr>
      <vt:lpstr>PowerPoint Presentation</vt:lpstr>
      <vt:lpstr>Summary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Beth</dc:creator>
  <cp:lastModifiedBy>Hoover, Donald Wayne</cp:lastModifiedBy>
  <cp:revision>245</cp:revision>
  <cp:lastPrinted>2016-08-25T14:49:47Z</cp:lastPrinted>
  <dcterms:created xsi:type="dcterms:W3CDTF">2015-03-04T15:52:39Z</dcterms:created>
  <dcterms:modified xsi:type="dcterms:W3CDTF">2017-02-08T14:25:56Z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2015-03-04T00:00:00Z</vt:filetime>
  </property>
  <property fmtid="{D5CDD505-2E9C-101B-9397-08002B2CF9AE}" pid="3" name="LastSaved">
    <vt:filetime>2015-03-04T00:00:00Z</vt:filetime>
  </property>
  <property fmtid="{D5CDD505-2E9C-101B-9397-08002B2CF9AE}" pid="4" name="ContentTypeId">
    <vt:lpwstr>0x010100BC83303621329D4DAFC578165ED47C26</vt:lpwstr>
  </property>
</Properties>
</file>