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5" r:id="rId4"/>
    <p:sldMasterId id="2147483818" r:id="rId5"/>
    <p:sldMasterId id="2147483825" r:id="rId6"/>
  </p:sldMasterIdLst>
  <p:notesMasterIdLst>
    <p:notesMasterId r:id="rId31"/>
  </p:notesMasterIdLst>
  <p:handoutMasterIdLst>
    <p:handoutMasterId r:id="rId32"/>
  </p:handoutMasterIdLst>
  <p:sldIdLst>
    <p:sldId id="553" r:id="rId7"/>
    <p:sldId id="551" r:id="rId8"/>
    <p:sldId id="539" r:id="rId9"/>
    <p:sldId id="527" r:id="rId10"/>
    <p:sldId id="554" r:id="rId11"/>
    <p:sldId id="536" r:id="rId12"/>
    <p:sldId id="550" r:id="rId13"/>
    <p:sldId id="541" r:id="rId14"/>
    <p:sldId id="542" r:id="rId15"/>
    <p:sldId id="537" r:id="rId16"/>
    <p:sldId id="545" r:id="rId17"/>
    <p:sldId id="544" r:id="rId18"/>
    <p:sldId id="529" r:id="rId19"/>
    <p:sldId id="369" r:id="rId20"/>
    <p:sldId id="370" r:id="rId21"/>
    <p:sldId id="377" r:id="rId22"/>
    <p:sldId id="530" r:id="rId23"/>
    <p:sldId id="514" r:id="rId24"/>
    <p:sldId id="516" r:id="rId25"/>
    <p:sldId id="515" r:id="rId26"/>
    <p:sldId id="547" r:id="rId27"/>
    <p:sldId id="549" r:id="rId28"/>
    <p:sldId id="548" r:id="rId29"/>
    <p:sldId id="552" r:id="rId30"/>
  </p:sldIdLst>
  <p:sldSz cx="9144000" cy="6858000" type="screen4x3"/>
  <p:notesSz cx="69469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CC0000"/>
    <a:srgbClr val="FF6600"/>
    <a:srgbClr val="FF9900"/>
    <a:srgbClr val="FFCC66"/>
    <a:srgbClr val="FFFF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2" autoAdjust="0"/>
    <p:restoredTop sz="80817" autoAdjust="0"/>
  </p:normalViewPr>
  <p:slideViewPr>
    <p:cSldViewPr>
      <p:cViewPr varScale="1">
        <p:scale>
          <a:sx n="67" d="100"/>
          <a:sy n="67" d="100"/>
        </p:scale>
        <p:origin x="197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406" y="-258"/>
      </p:cViewPr>
      <p:guideLst>
        <p:guide orient="horz" pos="2908"/>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NHMIS\GRAPH\RAdministration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TMPTMP1!$G$1</c:f>
              <c:strCache>
                <c:ptCount val="1"/>
                <c:pt idx="0">
                  <c:v>Admissions per Doctor</c:v>
                </c:pt>
              </c:strCache>
            </c:strRef>
          </c:tx>
          <c:spPr>
            <a:solidFill>
              <a:srgbClr val="002060"/>
            </a:solidFill>
          </c:spPr>
          <c:invertIfNegative val="0"/>
          <c:cat>
            <c:strRef>
              <c:f>TMPTMP1!$F$2:$F$8</c:f>
              <c:strCache>
                <c:ptCount val="7"/>
                <c:pt idx="0">
                  <c:v>ANSEBA</c:v>
                </c:pt>
                <c:pt idx="1">
                  <c:v>DEBUB</c:v>
                </c:pt>
                <c:pt idx="2">
                  <c:v>DEBUBAWI KEYHI BAHRI</c:v>
                </c:pt>
                <c:pt idx="3">
                  <c:v>GASH-BARKA</c:v>
                </c:pt>
                <c:pt idx="4">
                  <c:v>MAAKEL</c:v>
                </c:pt>
                <c:pt idx="5">
                  <c:v>NATIONAL REFERRAL</c:v>
                </c:pt>
                <c:pt idx="6">
                  <c:v>SEMENAWI KEYHI BAHRI</c:v>
                </c:pt>
              </c:strCache>
            </c:strRef>
          </c:cat>
          <c:val>
            <c:numRef>
              <c:f>TMPTMP1!$G$2:$G$8</c:f>
              <c:numCache>
                <c:formatCode>General</c:formatCode>
                <c:ptCount val="7"/>
                <c:pt idx="0">
                  <c:v>438.04255319148939</c:v>
                </c:pt>
                <c:pt idx="1">
                  <c:v>322.5035294117647</c:v>
                </c:pt>
                <c:pt idx="2">
                  <c:v>81.126760563380273</c:v>
                </c:pt>
                <c:pt idx="3">
                  <c:v>1105.4054054054054</c:v>
                </c:pt>
                <c:pt idx="4">
                  <c:v>60.774193548387096</c:v>
                </c:pt>
                <c:pt idx="5">
                  <c:v>199.90728476821192</c:v>
                </c:pt>
                <c:pt idx="6">
                  <c:v>238.2051282051282</c:v>
                </c:pt>
              </c:numCache>
            </c:numRef>
          </c:val>
          <c:extLst>
            <c:ext xmlns:c16="http://schemas.microsoft.com/office/drawing/2014/chart" uri="{C3380CC4-5D6E-409C-BE32-E72D297353CC}">
              <c16:uniqueId val="{00000000-5ECA-4570-B5B4-2AD0D301CB18}"/>
            </c:ext>
          </c:extLst>
        </c:ser>
        <c:dLbls>
          <c:showLegendKey val="0"/>
          <c:showVal val="0"/>
          <c:showCatName val="0"/>
          <c:showSerName val="0"/>
          <c:showPercent val="0"/>
          <c:showBubbleSize val="0"/>
        </c:dLbls>
        <c:gapWidth val="150"/>
        <c:axId val="556887168"/>
        <c:axId val="556887560"/>
      </c:barChart>
      <c:catAx>
        <c:axId val="556887168"/>
        <c:scaling>
          <c:orientation val="minMax"/>
        </c:scaling>
        <c:delete val="0"/>
        <c:axPos val="l"/>
        <c:numFmt formatCode="General" sourceLinked="0"/>
        <c:majorTickMark val="out"/>
        <c:minorTickMark val="none"/>
        <c:tickLblPos val="nextTo"/>
        <c:crossAx val="556887560"/>
        <c:crosses val="autoZero"/>
        <c:auto val="1"/>
        <c:lblAlgn val="ctr"/>
        <c:lblOffset val="100"/>
        <c:noMultiLvlLbl val="0"/>
      </c:catAx>
      <c:valAx>
        <c:axId val="556887560"/>
        <c:scaling>
          <c:orientation val="minMax"/>
        </c:scaling>
        <c:delete val="0"/>
        <c:axPos val="b"/>
        <c:numFmt formatCode="General" sourceLinked="1"/>
        <c:majorTickMark val="out"/>
        <c:minorTickMark val="none"/>
        <c:tickLblPos val="nextTo"/>
        <c:crossAx val="55688716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eaLnBrk="0" hangingPunct="0">
              <a:defRPr sz="120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eaLnBrk="0" hangingPunct="0">
              <a:defRPr sz="1200">
                <a:latin typeface="Times New Roman" pitchFamily="18" charset="0"/>
              </a:defRPr>
            </a:lvl1pPr>
          </a:lstStyle>
          <a:p>
            <a:pPr>
              <a:defRPr/>
            </a:pPr>
            <a:fld id="{5EC21854-B649-42E2-AAF8-6E634CEF4F7F}" type="slidenum">
              <a:rPr lang="en-US"/>
              <a:pPr>
                <a:defRPr/>
              </a:pPr>
              <a:t>‹#›</a:t>
            </a:fld>
            <a:endParaRPr lang="en-US"/>
          </a:p>
        </p:txBody>
      </p:sp>
    </p:spTree>
    <p:extLst>
      <p:ext uri="{BB962C8B-B14F-4D97-AF65-F5344CB8AC3E}">
        <p14:creationId xmlns:p14="http://schemas.microsoft.com/office/powerpoint/2010/main" val="3709574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37000" y="0"/>
            <a:ext cx="3009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lvl1pPr algn="r" defTabSz="923925" eaLnBrk="0" hangingPunct="0">
              <a:defRPr sz="1200">
                <a:latin typeface="Times New Roman" pitchFamily="18"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6522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5513" y="4386263"/>
            <a:ext cx="5095875" cy="415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37000" y="8770938"/>
            <a:ext cx="300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5" tIns="46227" rIns="92455" bIns="46227" numCol="1" anchor="b" anchorCtr="0" compatLnSpc="1">
            <a:prstTxWarp prst="textNoShape">
              <a:avLst/>
            </a:prstTxWarp>
          </a:bodyPr>
          <a:lstStyle>
            <a:lvl1pPr algn="r" defTabSz="923925" eaLnBrk="0" hangingPunct="0">
              <a:defRPr sz="1200">
                <a:latin typeface="Times New Roman" pitchFamily="18" charset="0"/>
              </a:defRPr>
            </a:lvl1pPr>
          </a:lstStyle>
          <a:p>
            <a:pPr>
              <a:defRPr/>
            </a:pPr>
            <a:fld id="{3D5B4EC9-61BA-4D00-967B-0530DA48482C}" type="slidenum">
              <a:rPr lang="en-US"/>
              <a:pPr>
                <a:defRPr/>
              </a:pPr>
              <a:t>‹#›</a:t>
            </a:fld>
            <a:endParaRPr lang="en-US"/>
          </a:p>
        </p:txBody>
      </p:sp>
    </p:spTree>
    <p:extLst>
      <p:ext uri="{BB962C8B-B14F-4D97-AF65-F5344CB8AC3E}">
        <p14:creationId xmlns:p14="http://schemas.microsoft.com/office/powerpoint/2010/main" val="794049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a:t>
            </a:fld>
            <a:endParaRPr lang="en-US"/>
          </a:p>
        </p:txBody>
      </p:sp>
    </p:spTree>
    <p:extLst>
      <p:ext uri="{BB962C8B-B14F-4D97-AF65-F5344CB8AC3E}">
        <p14:creationId xmlns:p14="http://schemas.microsoft.com/office/powerpoint/2010/main" val="344368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10</a:t>
            </a:fld>
            <a:endParaRPr lang="en-US"/>
          </a:p>
        </p:txBody>
      </p:sp>
    </p:spTree>
    <p:extLst>
      <p:ext uri="{BB962C8B-B14F-4D97-AF65-F5344CB8AC3E}">
        <p14:creationId xmlns:p14="http://schemas.microsoft.com/office/powerpoint/2010/main" val="129439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11</a:t>
            </a:fld>
            <a:endParaRPr lang="en-US"/>
          </a:p>
        </p:txBody>
      </p:sp>
    </p:spTree>
    <p:extLst>
      <p:ext uri="{BB962C8B-B14F-4D97-AF65-F5344CB8AC3E}">
        <p14:creationId xmlns:p14="http://schemas.microsoft.com/office/powerpoint/2010/main" val="115015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12</a:t>
            </a:fld>
            <a:endParaRPr lang="en-US"/>
          </a:p>
        </p:txBody>
      </p:sp>
    </p:spTree>
    <p:extLst>
      <p:ext uri="{BB962C8B-B14F-4D97-AF65-F5344CB8AC3E}">
        <p14:creationId xmlns:p14="http://schemas.microsoft.com/office/powerpoint/2010/main" val="2212721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13</a:t>
            </a:fld>
            <a:endParaRPr lang="en-US"/>
          </a:p>
        </p:txBody>
      </p:sp>
    </p:spTree>
    <p:extLst>
      <p:ext uri="{BB962C8B-B14F-4D97-AF65-F5344CB8AC3E}">
        <p14:creationId xmlns:p14="http://schemas.microsoft.com/office/powerpoint/2010/main" val="4133748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F11C1EB1-39A6-4D78-86D3-87546614AAF6}" type="slidenum">
              <a:rPr lang="en-US" smtClean="0">
                <a:latin typeface="Times New Roman" pitchFamily="18" charset="0"/>
              </a:rPr>
              <a:pPr/>
              <a:t>14</a:t>
            </a:fld>
            <a:endParaRPr lang="en-US" smtClean="0">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5601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E512D849-150A-4664-9BDA-831BA40658D0}" type="slidenum">
              <a:rPr lang="en-US" smtClean="0">
                <a:latin typeface="Times New Roman" pitchFamily="18" charset="0"/>
              </a:rPr>
              <a:pPr/>
              <a:t>15</a:t>
            </a:fld>
            <a:endParaRPr lang="en-US" smtClean="0">
              <a:latin typeface="Times New Roman" pitchFamily="18" charset="0"/>
            </a:endParaRPr>
          </a:p>
        </p:txBody>
      </p:sp>
      <p:sp>
        <p:nvSpPr>
          <p:cNvPr id="115715" name="Rectangle 2"/>
          <p:cNvSpPr>
            <a:spLocks noGrp="1" noRot="1" noChangeAspect="1" noChangeArrowheads="1" noTextEdit="1"/>
          </p:cNvSpPr>
          <p:nvPr>
            <p:ph type="sldImg"/>
          </p:nvPr>
        </p:nvSpPr>
        <p:spPr>
          <a:xfrm>
            <a:off x="1166813" y="692150"/>
            <a:ext cx="4616450" cy="3462338"/>
          </a:xfrm>
          <a:ln/>
        </p:spPr>
      </p:sp>
      <p:sp>
        <p:nvSpPr>
          <p:cNvPr id="115716"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46796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1A0BE7A1-69D5-44F9-AED5-AA84CB4AF0FD}" type="slidenum">
              <a:rPr lang="en-US" smtClean="0">
                <a:latin typeface="Times New Roman" pitchFamily="18" charset="0"/>
              </a:rPr>
              <a:pPr/>
              <a:t>16</a:t>
            </a:fld>
            <a:endParaRPr lang="en-US"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dirty="0" smtClean="0"/>
              <a:t>The Eritrea National Health Management Information System (NHMIS) is an integrated, decentralized information system that includes data on vaccine stocks as well as the number of children vaccinated. Vaccine stockouts are calculated as 0 vaccines available at the end of the month. The NHMIS was an important tool that allowed the Eritrean Ministry of Health to locate facilities with stockout problems. The graph here shows the relationship between stockouts and children vaccinated.  </a:t>
            </a:r>
          </a:p>
          <a:p>
            <a:endParaRPr lang="en-US" dirty="0" smtClean="0"/>
          </a:p>
        </p:txBody>
      </p:sp>
    </p:spTree>
    <p:extLst>
      <p:ext uri="{BB962C8B-B14F-4D97-AF65-F5344CB8AC3E}">
        <p14:creationId xmlns:p14="http://schemas.microsoft.com/office/powerpoint/2010/main" val="328782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17</a:t>
            </a:fld>
            <a:endParaRPr lang="en-US"/>
          </a:p>
        </p:txBody>
      </p:sp>
    </p:spTree>
    <p:extLst>
      <p:ext uri="{BB962C8B-B14F-4D97-AF65-F5344CB8AC3E}">
        <p14:creationId xmlns:p14="http://schemas.microsoft.com/office/powerpoint/2010/main" val="326401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2133F25C-69E8-420C-92A8-2104D6B6387A}" type="slidenum">
              <a:rPr lang="en-US" smtClean="0">
                <a:latin typeface="Times New Roman" pitchFamily="18" charset="0"/>
              </a:rPr>
              <a:pPr/>
              <a:t>18</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27100" y="4386263"/>
            <a:ext cx="5092700" cy="4154487"/>
          </a:xfrm>
          <a:noFill/>
        </p:spPr>
        <p:txBody>
          <a:bodyPr/>
          <a:lstStyle/>
          <a:p>
            <a:r>
              <a:rPr lang="en-US" sz="1400" b="1" dirty="0" smtClean="0">
                <a:latin typeface="Arial" charset="0"/>
              </a:rPr>
              <a:t>First some explanation of DSS.</a:t>
            </a:r>
          </a:p>
        </p:txBody>
      </p:sp>
    </p:spTree>
    <p:extLst>
      <p:ext uri="{BB962C8B-B14F-4D97-AF65-F5344CB8AC3E}">
        <p14:creationId xmlns:p14="http://schemas.microsoft.com/office/powerpoint/2010/main" val="657820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3C305E86-2A43-476A-992B-9BB3558F1490}" type="slidenum">
              <a:rPr lang="en-US" smtClean="0">
                <a:latin typeface="Times New Roman" pitchFamily="18" charset="0"/>
              </a:rPr>
              <a:pPr/>
              <a:t>19</a:t>
            </a:fld>
            <a:endParaRPr lang="en-US" smtClean="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0869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2</a:t>
            </a:fld>
            <a:endParaRPr lang="en-US"/>
          </a:p>
        </p:txBody>
      </p:sp>
    </p:spTree>
    <p:extLst>
      <p:ext uri="{BB962C8B-B14F-4D97-AF65-F5344CB8AC3E}">
        <p14:creationId xmlns:p14="http://schemas.microsoft.com/office/powerpoint/2010/main" val="165581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BF8B19C8-D007-4ED5-A95E-AE5415B93B1A}" type="slidenum">
              <a:rPr lang="en-US" smtClean="0">
                <a:latin typeface="Times New Roman" pitchFamily="18" charset="0"/>
              </a:rPr>
              <a:pPr/>
              <a:t>20</a:t>
            </a:fld>
            <a:endParaRPr lang="en-US" smtClean="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06463" y="4389438"/>
            <a:ext cx="5092700" cy="4154487"/>
          </a:xfrm>
          <a:noFill/>
        </p:spPr>
        <p:txBody>
          <a:bodyPr/>
          <a:lstStyle/>
          <a:p>
            <a:endParaRPr lang="en-US" smtClean="0">
              <a:latin typeface="Arial" charset="0"/>
            </a:endParaRPr>
          </a:p>
        </p:txBody>
      </p:sp>
    </p:spTree>
    <p:extLst>
      <p:ext uri="{BB962C8B-B14F-4D97-AF65-F5344CB8AC3E}">
        <p14:creationId xmlns:p14="http://schemas.microsoft.com/office/powerpoint/2010/main" val="311385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21</a:t>
            </a:fld>
            <a:endParaRPr lang="en-US"/>
          </a:p>
        </p:txBody>
      </p:sp>
    </p:spTree>
    <p:extLst>
      <p:ext uri="{BB962C8B-B14F-4D97-AF65-F5344CB8AC3E}">
        <p14:creationId xmlns:p14="http://schemas.microsoft.com/office/powerpoint/2010/main" val="1798921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22</a:t>
            </a:fld>
            <a:endParaRPr lang="en-US"/>
          </a:p>
        </p:txBody>
      </p:sp>
    </p:spTree>
    <p:extLst>
      <p:ext uri="{BB962C8B-B14F-4D97-AF65-F5344CB8AC3E}">
        <p14:creationId xmlns:p14="http://schemas.microsoft.com/office/powerpoint/2010/main" val="415972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23</a:t>
            </a:fld>
            <a:endParaRPr lang="en-US"/>
          </a:p>
        </p:txBody>
      </p:sp>
    </p:spTree>
    <p:extLst>
      <p:ext uri="{BB962C8B-B14F-4D97-AF65-F5344CB8AC3E}">
        <p14:creationId xmlns:p14="http://schemas.microsoft.com/office/powerpoint/2010/main" val="58115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6DAC6-5992-4D4F-861F-5DD72D6CBE35}" type="slidenum">
              <a:rPr lang="en-US" altLang="en-US" smtClean="0">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413097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3</a:t>
            </a:fld>
            <a:endParaRPr lang="en-US"/>
          </a:p>
        </p:txBody>
      </p:sp>
    </p:spTree>
    <p:extLst>
      <p:ext uri="{BB962C8B-B14F-4D97-AF65-F5344CB8AC3E}">
        <p14:creationId xmlns:p14="http://schemas.microsoft.com/office/powerpoint/2010/main" val="92410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4</a:t>
            </a:fld>
            <a:endParaRPr lang="en-US"/>
          </a:p>
        </p:txBody>
      </p:sp>
    </p:spTree>
    <p:extLst>
      <p:ext uri="{BB962C8B-B14F-4D97-AF65-F5344CB8AC3E}">
        <p14:creationId xmlns:p14="http://schemas.microsoft.com/office/powerpoint/2010/main" val="3983979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6450" cy="3462338"/>
          </a:xfrm>
          <a:prstGeom prst="rect">
            <a:avLst/>
          </a:prstGeom>
          <a:noFill/>
          <a:ln w="12700">
            <a:solidFill>
              <a:prstClr val="black"/>
            </a:solidFill>
          </a:ln>
        </p:spPr>
      </p:sp>
      <p:sp>
        <p:nvSpPr>
          <p:cNvPr id="3" name="Notes Placeholder 2"/>
          <p:cNvSpPr>
            <a:spLocks noGrp="1"/>
          </p:cNvSpPr>
          <p:nvPr>
            <p:ph type="body" idx="1"/>
          </p:nvPr>
        </p:nvSpPr>
        <p:spPr>
          <a:xfrm>
            <a:off x="695129" y="4386382"/>
            <a:ext cx="5556643" cy="4154429"/>
          </a:xfrm>
          <a:prstGeom prst="rect">
            <a:avLst/>
          </a:prstGeom>
        </p:spPr>
        <p:txBody>
          <a:bodyPr/>
          <a:lstStyle/>
          <a:p>
            <a:r>
              <a:rPr lang="en-US" sz="1100" b="1" dirty="0" smtClean="0">
                <a:latin typeface="+mn-lt"/>
              </a:rPr>
              <a:t>The </a:t>
            </a:r>
            <a:r>
              <a:rPr lang="en-US" sz="1100" b="1" dirty="0">
                <a:latin typeface="+mn-lt"/>
              </a:rPr>
              <a:t>Human Challenges</a:t>
            </a:r>
          </a:p>
          <a:p>
            <a:r>
              <a:rPr lang="en-US" sz="1100" dirty="0">
                <a:latin typeface="+mn-lt"/>
              </a:rPr>
              <a:t>HIS integration is usually more than IT systems integration or engineering. It is also a politically sensitive process that usually requires substantial change in how organizations operate. Key stakeholders at all levels need to be aware of (and promote) the benefits of integration and information sharing and actively participate in the change process. Only by long-term, high-level focus on good HIS governance, capacity building for data management and information use, and strong commitment to change by leadership across stakeholder </a:t>
            </a:r>
            <a:r>
              <a:rPr lang="en-US" sz="1100" dirty="0" smtClean="0">
                <a:latin typeface="+mn-lt"/>
              </a:rPr>
              <a:t>groups </a:t>
            </a:r>
            <a:r>
              <a:rPr lang="en-US" sz="1100" dirty="0">
                <a:latin typeface="+mn-lt"/>
              </a:rPr>
              <a:t>can an integrated HIS be achieved.</a:t>
            </a:r>
          </a:p>
          <a:p>
            <a:endParaRPr lang="en-US" sz="1100" dirty="0">
              <a:latin typeface="+mn-lt"/>
            </a:endParaRPr>
          </a:p>
          <a:p>
            <a:r>
              <a:rPr lang="en-US" sz="1100" dirty="0">
                <a:latin typeface="+mn-lt"/>
              </a:rPr>
              <a:t>To move from a fragmented system toward an integrated approach, national HIS need to be strengthened to suit the needs of all stakeholders, and data collection systems across health programs require standardization and rationalization The rationale behind an integrated HIS applies equally at all levels, and a technical solution such as an integrated data warehouse should be introduced at national and local levels, along with integrated organizational systems and long-term initiatives to address health worker behavior.</a:t>
            </a:r>
          </a:p>
          <a:p>
            <a:endParaRPr lang="en-US" dirty="0" smtClean="0"/>
          </a:p>
          <a:p>
            <a:r>
              <a:rPr lang="en-US" sz="1100" dirty="0" smtClean="0">
                <a:latin typeface="+mj-lt"/>
              </a:rPr>
              <a:t>See also MODULE 3, Session 3, on Data Integration and Interoperability.</a:t>
            </a:r>
            <a:endParaRPr lang="en-US" sz="1100" dirty="0">
              <a:latin typeface="+mj-lt"/>
            </a:endParaRPr>
          </a:p>
        </p:txBody>
      </p:sp>
    </p:spTree>
    <p:extLst>
      <p:ext uri="{BB962C8B-B14F-4D97-AF65-F5344CB8AC3E}">
        <p14:creationId xmlns:p14="http://schemas.microsoft.com/office/powerpoint/2010/main" val="226219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6</a:t>
            </a:fld>
            <a:endParaRPr lang="en-US"/>
          </a:p>
        </p:txBody>
      </p:sp>
    </p:spTree>
    <p:extLst>
      <p:ext uri="{BB962C8B-B14F-4D97-AF65-F5344CB8AC3E}">
        <p14:creationId xmlns:p14="http://schemas.microsoft.com/office/powerpoint/2010/main" val="258203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XML is the most recent Information Exchange Protocol</a:t>
            </a:r>
            <a:r>
              <a:rPr lang="en-US" baseline="0" dirty="0" smtClean="0"/>
              <a:t> (IEP).</a:t>
            </a:r>
            <a:endParaRPr lang="en-US" dirty="0"/>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7</a:t>
            </a:fld>
            <a:endParaRPr lang="en-US"/>
          </a:p>
        </p:txBody>
      </p:sp>
    </p:spTree>
    <p:extLst>
      <p:ext uri="{BB962C8B-B14F-4D97-AF65-F5344CB8AC3E}">
        <p14:creationId xmlns:p14="http://schemas.microsoft.com/office/powerpoint/2010/main" val="244205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8</a:t>
            </a:fld>
            <a:endParaRPr lang="en-US"/>
          </a:p>
        </p:txBody>
      </p:sp>
    </p:spTree>
    <p:extLst>
      <p:ext uri="{BB962C8B-B14F-4D97-AF65-F5344CB8AC3E}">
        <p14:creationId xmlns:p14="http://schemas.microsoft.com/office/powerpoint/2010/main" val="357794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Managed</a:t>
            </a:r>
            <a:r>
              <a:rPr lang="en-US" baseline="0" dirty="0" smtClean="0"/>
              <a:t> by the </a:t>
            </a:r>
            <a:r>
              <a:rPr lang="en-US" baseline="0" dirty="0" err="1" smtClean="0"/>
              <a:t>Regenstrief</a:t>
            </a:r>
            <a:r>
              <a:rPr lang="en-US" baseline="0" dirty="0" smtClean="0"/>
              <a:t> Institute (University of Indiana, USA)</a:t>
            </a:r>
            <a:endParaRPr lang="en-US" dirty="0"/>
          </a:p>
        </p:txBody>
      </p:sp>
      <p:sp>
        <p:nvSpPr>
          <p:cNvPr id="4" name="Slide Number Placeholder 3"/>
          <p:cNvSpPr>
            <a:spLocks noGrp="1"/>
          </p:cNvSpPr>
          <p:nvPr>
            <p:ph type="sldNum" sz="quarter" idx="10"/>
          </p:nvPr>
        </p:nvSpPr>
        <p:spPr/>
        <p:txBody>
          <a:bodyPr/>
          <a:lstStyle/>
          <a:p>
            <a:pPr>
              <a:defRPr/>
            </a:pPr>
            <a:fld id="{3D5B4EC9-61BA-4D00-967B-0530DA48482C}" type="slidenum">
              <a:rPr lang="en-US" smtClean="0"/>
              <a:pPr>
                <a:defRPr/>
              </a:pPr>
              <a:t>9</a:t>
            </a:fld>
            <a:endParaRPr lang="en-US"/>
          </a:p>
        </p:txBody>
      </p:sp>
    </p:spTree>
    <p:extLst>
      <p:ext uri="{BB962C8B-B14F-4D97-AF65-F5344CB8AC3E}">
        <p14:creationId xmlns:p14="http://schemas.microsoft.com/office/powerpoint/2010/main" val="389624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BEDE7465-1E03-401C-8CA2-F8463E153192}" type="datetime1">
              <a:rPr lang="en-US" smtClean="0"/>
              <a:t>2/8/2017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5C788500-3E01-49D7-AEFB-288EBFD281E3}" type="slidenum">
              <a:rPr lang="en-US" smtClean="0"/>
              <a:pPr>
                <a:defRPr/>
              </a:pPr>
              <a:t>‹#›</a:t>
            </a:fld>
            <a:endParaRPr lang="en-US"/>
          </a:p>
        </p:txBody>
      </p:sp>
    </p:spTree>
    <p:extLst>
      <p:ext uri="{BB962C8B-B14F-4D97-AF65-F5344CB8AC3E}">
        <p14:creationId xmlns:p14="http://schemas.microsoft.com/office/powerpoint/2010/main" val="98557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8F8BFEB4-9CB6-4377-A6FF-87313E20908C}" type="datetime1">
              <a:rPr lang="en-US" smtClean="0"/>
              <a:t>2/8/2017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E7BD347A-0429-4623-9BC1-95F362992A4C}" type="slidenum">
              <a:rPr lang="en-US" smtClean="0"/>
              <a:pPr>
                <a:defRPr/>
              </a:pPr>
              <a:t>‹#›</a:t>
            </a:fld>
            <a:endParaRPr lang="en-US"/>
          </a:p>
        </p:txBody>
      </p:sp>
    </p:spTree>
    <p:extLst>
      <p:ext uri="{BB962C8B-B14F-4D97-AF65-F5344CB8AC3E}">
        <p14:creationId xmlns:p14="http://schemas.microsoft.com/office/powerpoint/2010/main" val="405949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54AE898C-9716-4264-BF16-55289D666C98}" type="datetime1">
              <a:rPr lang="en-US" smtClean="0"/>
              <a:t>2/8/2017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1C4415E1-BC17-474F-92FF-AD4590ACC2AA}" type="slidenum">
              <a:rPr lang="en-US" smtClean="0"/>
              <a:pPr>
                <a:defRPr/>
              </a:pPr>
              <a:t>‹#›</a:t>
            </a:fld>
            <a:endParaRPr lang="en-US"/>
          </a:p>
        </p:txBody>
      </p:sp>
    </p:spTree>
    <p:extLst>
      <p:ext uri="{BB962C8B-B14F-4D97-AF65-F5344CB8AC3E}">
        <p14:creationId xmlns:p14="http://schemas.microsoft.com/office/powerpoint/2010/main" val="3236617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C90F6F8-C9E4-409C-A54D-EA741C0D5688}" type="datetime1">
              <a:rPr lang="en-US" smtClean="0"/>
              <a:t>2/8/2017</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06F89BA-FC84-4476-B0E5-88CCB25E6E0C}" type="slidenum">
              <a:rPr lang="en-US"/>
              <a:pPr>
                <a:defRPr/>
              </a:pPr>
              <a:t>‹#›</a:t>
            </a:fld>
            <a:endParaRPr lang="en-US"/>
          </a:p>
        </p:txBody>
      </p:sp>
    </p:spTree>
    <p:extLst>
      <p:ext uri="{BB962C8B-B14F-4D97-AF65-F5344CB8AC3E}">
        <p14:creationId xmlns:p14="http://schemas.microsoft.com/office/powerpoint/2010/main" val="150546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1477328"/>
          </a:xfrm>
          <a:prstGeom prst="rect">
            <a:avLst/>
          </a:prstGeom>
        </p:spPr>
        <p:txBody>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371601" y="3840480"/>
            <a:ext cx="6400799" cy="276999"/>
          </a:xfrm>
          <a:prstGeom prst="rect">
            <a:avLst/>
          </a:prstGeom>
        </p:spPr>
        <p:txBody>
          <a:bodyPr/>
          <a:lstStyle>
            <a:lvl1pPr>
              <a:defRPr/>
            </a:lvl1pPr>
          </a:lstStyle>
          <a:p>
            <a:r>
              <a:rPr lang="en-US" smtClean="0"/>
              <a:t>Click to edit Master subtitle style</a:t>
            </a:r>
            <a:endParaRPr/>
          </a:p>
        </p:txBody>
      </p:sp>
      <p:sp>
        <p:nvSpPr>
          <p:cNvPr id="4" name="Holder 4"/>
          <p:cNvSpPr>
            <a:spLocks noGrp="1"/>
          </p:cNvSpPr>
          <p:nvPr>
            <p:ph type="ftr" sz="quarter" idx="10"/>
          </p:nvPr>
        </p:nvSpPr>
        <p:spPr/>
        <p:txBody>
          <a:bodyPr/>
          <a:lstStyle>
            <a:lvl1pPr>
              <a:defRPr/>
            </a:lvl1pPr>
          </a:lstStyle>
          <a:p>
            <a:endParaRPr lang="en-US" altLang="en-US"/>
          </a:p>
        </p:txBody>
      </p:sp>
      <p:sp>
        <p:nvSpPr>
          <p:cNvPr id="5" name="Holder 5"/>
          <p:cNvSpPr>
            <a:spLocks noGrp="1"/>
          </p:cNvSpPr>
          <p:nvPr>
            <p:ph type="dt" sz="half" idx="11"/>
          </p:nvPr>
        </p:nvSpPr>
        <p:spPr/>
        <p:txBody>
          <a:bodyPr/>
          <a:lstStyle>
            <a:lvl1pPr>
              <a:defRPr/>
            </a:lvl1pPr>
          </a:lstStyle>
          <a:p>
            <a:fld id="{7C837549-4494-452C-9ABB-28E5D5C2FB7A}" type="datetime1">
              <a:rPr lang="en-US" altLang="en-US" smtClean="0"/>
              <a:t>2/8/2017</a:t>
            </a:fld>
            <a:endParaRPr lang="en-US" altLang="en-US"/>
          </a:p>
        </p:txBody>
      </p:sp>
      <p:sp>
        <p:nvSpPr>
          <p:cNvPr id="6" name="Holder 6"/>
          <p:cNvSpPr>
            <a:spLocks noGrp="1"/>
          </p:cNvSpPr>
          <p:nvPr>
            <p:ph type="sldNum" sz="quarter" idx="12"/>
          </p:nvPr>
        </p:nvSpPr>
        <p:spPr/>
        <p:txBody>
          <a:bodyPr/>
          <a:lstStyle>
            <a:lvl1pPr>
              <a:defRPr/>
            </a:lvl1pPr>
          </a:lstStyle>
          <a:p>
            <a:fld id="{2D03ED31-7CD4-3D4C-B748-E2EA752B91BA}" type="slidenum">
              <a:rPr lang="en-US" altLang="en-US"/>
              <a:pPr/>
              <a:t>‹#›</a:t>
            </a:fld>
            <a:endParaRPr lang="en-US" altLang="en-US"/>
          </a:p>
        </p:txBody>
      </p:sp>
    </p:spTree>
    <p:extLst>
      <p:ext uri="{BB962C8B-B14F-4D97-AF65-F5344CB8AC3E}">
        <p14:creationId xmlns:p14="http://schemas.microsoft.com/office/powerpoint/2010/main" val="203125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71733" y="714161"/>
            <a:ext cx="7200533" cy="1303690"/>
          </a:xfrm>
        </p:spPr>
        <p:txBody>
          <a:bodyPr/>
          <a:lstStyle>
            <a:lvl1pPr>
              <a:defRPr sz="4236"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en-US" smtClean="0"/>
              <a:t>Click to edit Master text styles</a:t>
            </a:r>
          </a:p>
        </p:txBody>
      </p:sp>
      <p:sp>
        <p:nvSpPr>
          <p:cNvPr id="5" name="Holder 4"/>
          <p:cNvSpPr>
            <a:spLocks noGrp="1"/>
          </p:cNvSpPr>
          <p:nvPr>
            <p:ph type="ftr" sz="quarter" idx="10"/>
          </p:nvPr>
        </p:nvSpPr>
        <p:spPr/>
        <p:txBody>
          <a:bodyPr/>
          <a:lstStyle>
            <a:lvl1pPr>
              <a:defRPr/>
            </a:lvl1pPr>
          </a:lstStyle>
          <a:p>
            <a:endParaRPr lang="en-US" altLang="en-US"/>
          </a:p>
        </p:txBody>
      </p:sp>
      <p:sp>
        <p:nvSpPr>
          <p:cNvPr id="6" name="Holder 5"/>
          <p:cNvSpPr>
            <a:spLocks noGrp="1"/>
          </p:cNvSpPr>
          <p:nvPr>
            <p:ph type="dt" sz="half" idx="11"/>
          </p:nvPr>
        </p:nvSpPr>
        <p:spPr/>
        <p:txBody>
          <a:bodyPr/>
          <a:lstStyle>
            <a:lvl1pPr>
              <a:defRPr/>
            </a:lvl1pPr>
          </a:lstStyle>
          <a:p>
            <a:fld id="{132B5989-D910-4DED-96CF-6C55ADE4FF99}" type="datetime1">
              <a:rPr lang="en-US" altLang="en-US" smtClean="0"/>
              <a:t>2/8/2017</a:t>
            </a:fld>
            <a:endParaRPr lang="en-US" altLang="en-US"/>
          </a:p>
        </p:txBody>
      </p:sp>
      <p:sp>
        <p:nvSpPr>
          <p:cNvPr id="7" name="Holder 6"/>
          <p:cNvSpPr>
            <a:spLocks noGrp="1"/>
          </p:cNvSpPr>
          <p:nvPr>
            <p:ph type="sldNum" sz="quarter" idx="12"/>
          </p:nvPr>
        </p:nvSpPr>
        <p:spPr/>
        <p:txBody>
          <a:bodyPr/>
          <a:lstStyle>
            <a:lvl1pPr>
              <a:defRPr/>
            </a:lvl1pPr>
          </a:lstStyle>
          <a:p>
            <a:fld id="{616031ED-A9F9-BF4F-AC3B-4FAEA708E8BF}" type="slidenum">
              <a:rPr lang="en-US" altLang="en-US"/>
              <a:pPr/>
              <a:t>‹#›</a:t>
            </a:fld>
            <a:endParaRPr lang="en-US" altLang="en-US" sz="1200"/>
          </a:p>
        </p:txBody>
      </p:sp>
    </p:spTree>
    <p:extLst>
      <p:ext uri="{BB962C8B-B14F-4D97-AF65-F5344CB8AC3E}">
        <p14:creationId xmlns:p14="http://schemas.microsoft.com/office/powerpoint/2010/main" val="1295960007"/>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71733" y="714161"/>
            <a:ext cx="7200533" cy="1303690"/>
          </a:xfrm>
        </p:spPr>
        <p:txBody>
          <a:bodyPr/>
          <a:lstStyle>
            <a:lvl1pPr>
              <a:defRPr sz="4236"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276999"/>
          </a:xfrm>
          <a:prstGeom prst="rect">
            <a:avLst/>
          </a:prstGeom>
        </p:spPr>
        <p:txBody>
          <a:bodyPr/>
          <a:lstStyle>
            <a:lvl1pPr>
              <a:defRPr/>
            </a:lvl1pPr>
          </a:lstStyle>
          <a:p>
            <a:pPr lvl="0"/>
            <a:r>
              <a:rPr lang="en-US" smtClean="0"/>
              <a:t>Click to edit Master text styles</a:t>
            </a:r>
          </a:p>
        </p:txBody>
      </p:sp>
      <p:sp>
        <p:nvSpPr>
          <p:cNvPr id="4" name="Holder 4"/>
          <p:cNvSpPr>
            <a:spLocks noGrp="1"/>
          </p:cNvSpPr>
          <p:nvPr>
            <p:ph sz="half" idx="3"/>
          </p:nvPr>
        </p:nvSpPr>
        <p:spPr>
          <a:xfrm>
            <a:off x="4709159" y="1577340"/>
            <a:ext cx="3977640" cy="276999"/>
          </a:xfrm>
          <a:prstGeom prst="rect">
            <a:avLst/>
          </a:prstGeom>
        </p:spPr>
        <p:txBody>
          <a:bodyPr/>
          <a:lstStyle>
            <a:lvl1pPr>
              <a:defRPr/>
            </a:lvl1pPr>
          </a:lstStyle>
          <a:p>
            <a:pPr lvl="0"/>
            <a:r>
              <a:rPr lang="en-US" smtClean="0"/>
              <a:t>Click to edit Master text styles</a:t>
            </a:r>
          </a:p>
        </p:txBody>
      </p:sp>
      <p:sp>
        <p:nvSpPr>
          <p:cNvPr id="5" name="Holder 5"/>
          <p:cNvSpPr>
            <a:spLocks noGrp="1"/>
          </p:cNvSpPr>
          <p:nvPr>
            <p:ph type="ftr" sz="quarter" idx="10"/>
          </p:nvPr>
        </p:nvSpPr>
        <p:spPr/>
        <p:txBody>
          <a:bodyPr/>
          <a:lstStyle>
            <a:lvl1pPr>
              <a:defRPr/>
            </a:lvl1pPr>
          </a:lstStyle>
          <a:p>
            <a:endParaRPr lang="en-US" altLang="en-US"/>
          </a:p>
        </p:txBody>
      </p:sp>
      <p:sp>
        <p:nvSpPr>
          <p:cNvPr id="6" name="Holder 6"/>
          <p:cNvSpPr>
            <a:spLocks noGrp="1"/>
          </p:cNvSpPr>
          <p:nvPr>
            <p:ph type="dt" sz="half" idx="11"/>
          </p:nvPr>
        </p:nvSpPr>
        <p:spPr/>
        <p:txBody>
          <a:bodyPr/>
          <a:lstStyle>
            <a:lvl1pPr>
              <a:defRPr/>
            </a:lvl1pPr>
          </a:lstStyle>
          <a:p>
            <a:fld id="{D78CDE7B-883D-4C14-B9B1-976436A0AB67}" type="datetime1">
              <a:rPr lang="en-US" altLang="en-US" smtClean="0"/>
              <a:t>2/8/2017</a:t>
            </a:fld>
            <a:endParaRPr lang="en-US" altLang="en-US"/>
          </a:p>
        </p:txBody>
      </p:sp>
      <p:sp>
        <p:nvSpPr>
          <p:cNvPr id="7" name="Holder 7"/>
          <p:cNvSpPr>
            <a:spLocks noGrp="1"/>
          </p:cNvSpPr>
          <p:nvPr>
            <p:ph type="sldNum" sz="quarter" idx="12"/>
          </p:nvPr>
        </p:nvSpPr>
        <p:spPr/>
        <p:txBody>
          <a:bodyPr/>
          <a:lstStyle>
            <a:lvl1pPr>
              <a:defRPr/>
            </a:lvl1pPr>
          </a:lstStyle>
          <a:p>
            <a:fld id="{189AE3AB-2769-0348-A6F3-8BA189FFD605}" type="slidenum">
              <a:rPr lang="en-US" altLang="en-US"/>
              <a:pPr/>
              <a:t>‹#›</a:t>
            </a:fld>
            <a:endParaRPr lang="en-US" altLang="en-US" sz="1200"/>
          </a:p>
        </p:txBody>
      </p:sp>
    </p:spTree>
    <p:extLst>
      <p:ext uri="{BB962C8B-B14F-4D97-AF65-F5344CB8AC3E}">
        <p14:creationId xmlns:p14="http://schemas.microsoft.com/office/powerpoint/2010/main" val="42573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71733" y="714161"/>
            <a:ext cx="7200533" cy="1303690"/>
          </a:xfrm>
        </p:spPr>
        <p:txBody>
          <a:bodyPr/>
          <a:lstStyle>
            <a:lvl1pPr>
              <a:defRPr sz="4236"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ftr" sz="quarter" idx="10"/>
          </p:nvPr>
        </p:nvSpPr>
        <p:spPr/>
        <p:txBody>
          <a:bodyPr/>
          <a:lstStyle>
            <a:lvl1pPr>
              <a:defRPr/>
            </a:lvl1pPr>
          </a:lstStyle>
          <a:p>
            <a:endParaRPr lang="en-US" altLang="en-US"/>
          </a:p>
        </p:txBody>
      </p:sp>
      <p:sp>
        <p:nvSpPr>
          <p:cNvPr id="4" name="Holder 4"/>
          <p:cNvSpPr>
            <a:spLocks noGrp="1"/>
          </p:cNvSpPr>
          <p:nvPr>
            <p:ph type="dt" sz="half" idx="11"/>
          </p:nvPr>
        </p:nvSpPr>
        <p:spPr/>
        <p:txBody>
          <a:bodyPr/>
          <a:lstStyle>
            <a:lvl1pPr>
              <a:defRPr/>
            </a:lvl1pPr>
          </a:lstStyle>
          <a:p>
            <a:fld id="{5AC4FC29-8B81-4735-9889-0F6DD4CD215E}" type="datetime1">
              <a:rPr lang="en-US" altLang="en-US" smtClean="0"/>
              <a:t>2/8/2017</a:t>
            </a:fld>
            <a:endParaRPr lang="en-US" altLang="en-US"/>
          </a:p>
        </p:txBody>
      </p:sp>
      <p:sp>
        <p:nvSpPr>
          <p:cNvPr id="5" name="Holder 5"/>
          <p:cNvSpPr>
            <a:spLocks noGrp="1"/>
          </p:cNvSpPr>
          <p:nvPr>
            <p:ph type="sldNum" sz="quarter" idx="12"/>
          </p:nvPr>
        </p:nvSpPr>
        <p:spPr/>
        <p:txBody>
          <a:bodyPr/>
          <a:lstStyle>
            <a:lvl1pPr>
              <a:defRPr/>
            </a:lvl1pPr>
          </a:lstStyle>
          <a:p>
            <a:fld id="{2BC94B8E-75C0-4348-8219-613B539B1B16}" type="slidenum">
              <a:rPr lang="en-US" altLang="en-US"/>
              <a:pPr/>
              <a:t>‹#›</a:t>
            </a:fld>
            <a:endParaRPr lang="en-US" altLang="en-US" sz="1200"/>
          </a:p>
        </p:txBody>
      </p:sp>
    </p:spTree>
    <p:extLst>
      <p:ext uri="{BB962C8B-B14F-4D97-AF65-F5344CB8AC3E}">
        <p14:creationId xmlns:p14="http://schemas.microsoft.com/office/powerpoint/2010/main" val="4190038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p:cNvSpPr>
          <p:nvPr/>
        </p:nvSpPr>
        <p:spPr bwMode="auto">
          <a:xfrm>
            <a:off x="6350" y="0"/>
            <a:ext cx="0" cy="1223963"/>
          </a:xfrm>
          <a:custGeom>
            <a:avLst/>
            <a:gdLst>
              <a:gd name="T0" fmla="*/ 0 h 1386840"/>
              <a:gd name="T1" fmla="*/ 113943 h 1386840"/>
              <a:gd name="T2" fmla="*/ 0 60000 65536"/>
              <a:gd name="T3" fmla="*/ 0 60000 65536"/>
            </a:gdLst>
            <a:ahLst/>
            <a:cxnLst>
              <a:cxn ang="T2">
                <a:pos x="0" y="T0"/>
              </a:cxn>
              <a:cxn ang="T3">
                <a:pos x="0" y="T1"/>
              </a:cxn>
            </a:cxnLst>
            <a:rect l="0" t="0" r="r" b="b"/>
            <a:pathLst>
              <a:path h="1386840">
                <a:moveTo>
                  <a:pt x="0" y="0"/>
                </a:moveTo>
                <a:lnTo>
                  <a:pt x="0" y="1386281"/>
                </a:lnTo>
              </a:path>
            </a:pathLst>
          </a:custGeom>
          <a:noFill/>
          <a:ln w="15519">
            <a:solidFill>
              <a:srgbClr val="D8A31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en-US">
              <a:solidFill>
                <a:srgbClr val="000000"/>
              </a:solidFill>
              <a:cs typeface="Arial" charset="0"/>
            </a:endParaRPr>
          </a:p>
        </p:txBody>
      </p:sp>
      <p:sp>
        <p:nvSpPr>
          <p:cNvPr id="5" name="Holder 2"/>
          <p:cNvSpPr>
            <a:spLocks noGrp="1"/>
          </p:cNvSpPr>
          <p:nvPr>
            <p:ph type="ftr" sz="quarter" idx="10"/>
          </p:nvPr>
        </p:nvSpPr>
        <p:spPr/>
        <p:txBody>
          <a:bodyPr/>
          <a:lstStyle>
            <a:lvl1pPr>
              <a:defRPr/>
            </a:lvl1pPr>
          </a:lstStyle>
          <a:p>
            <a:endParaRPr lang="en-US" altLang="en-US"/>
          </a:p>
        </p:txBody>
      </p:sp>
      <p:sp>
        <p:nvSpPr>
          <p:cNvPr id="6" name="Holder 3"/>
          <p:cNvSpPr>
            <a:spLocks noGrp="1"/>
          </p:cNvSpPr>
          <p:nvPr>
            <p:ph type="dt" sz="half" idx="11"/>
          </p:nvPr>
        </p:nvSpPr>
        <p:spPr/>
        <p:txBody>
          <a:bodyPr/>
          <a:lstStyle>
            <a:lvl1pPr>
              <a:defRPr/>
            </a:lvl1pPr>
          </a:lstStyle>
          <a:p>
            <a:fld id="{08DF473C-C815-4486-B4A4-EA14DB67C80B}" type="datetime1">
              <a:rPr lang="en-US" altLang="en-US" smtClean="0"/>
              <a:t>2/8/2017</a:t>
            </a:fld>
            <a:endParaRPr lang="en-US" altLang="en-US"/>
          </a:p>
        </p:txBody>
      </p:sp>
      <p:sp>
        <p:nvSpPr>
          <p:cNvPr id="7" name="Holder 4"/>
          <p:cNvSpPr>
            <a:spLocks noGrp="1"/>
          </p:cNvSpPr>
          <p:nvPr>
            <p:ph type="sldNum" sz="quarter" idx="12"/>
          </p:nvPr>
        </p:nvSpPr>
        <p:spPr/>
        <p:txBody>
          <a:bodyPr/>
          <a:lstStyle>
            <a:lvl1pPr>
              <a:defRPr/>
            </a:lvl1pPr>
          </a:lstStyle>
          <a:p>
            <a:fld id="{74A5C7BB-E951-D545-860F-C0863877D5DA}" type="slidenum">
              <a:rPr lang="en-US" altLang="en-US"/>
              <a:pPr/>
              <a:t>‹#›</a:t>
            </a:fld>
            <a:endParaRPr lang="en-US" altLang="en-US" sz="1200"/>
          </a:p>
        </p:txBody>
      </p:sp>
    </p:spTree>
    <p:extLst>
      <p:ext uri="{BB962C8B-B14F-4D97-AF65-F5344CB8AC3E}">
        <p14:creationId xmlns:p14="http://schemas.microsoft.com/office/powerpoint/2010/main" val="330555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84AF1105-6001-3242-A9CC-9D5F74480CEF}" type="slidenum">
              <a:rPr lang="en-US" altLang="en-US"/>
              <a:pPr/>
              <a:t>‹#›</a:t>
            </a:fld>
            <a:endParaRPr lang="en-US" altLang="en-US" sz="1200"/>
          </a:p>
        </p:txBody>
      </p:sp>
      <p:sp>
        <p:nvSpPr>
          <p:cNvPr id="8" name="Rectangle 7"/>
          <p:cNvSpPr>
            <a:spLocks noGrp="1" noChangeArrowheads="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713355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1477328"/>
          </a:xfrm>
          <a:prstGeom prst="rect">
            <a:avLst/>
          </a:prstGeom>
        </p:spPr>
        <p:txBody>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371601" y="3840480"/>
            <a:ext cx="6400799" cy="276999"/>
          </a:xfrm>
          <a:prstGeom prst="rect">
            <a:avLst/>
          </a:prstGeom>
        </p:spPr>
        <p:txBody>
          <a:bodyPr/>
          <a:lstStyle>
            <a:lvl1pPr>
              <a:defRPr/>
            </a:lvl1pPr>
          </a:lstStyle>
          <a:p>
            <a:r>
              <a:rPr lang="en-US" smtClean="0"/>
              <a:t>Click to edit Master subtitle style</a:t>
            </a:r>
            <a:endParaRPr/>
          </a:p>
        </p:txBody>
      </p:sp>
      <p:sp>
        <p:nvSpPr>
          <p:cNvPr id="4" name="Holder 4"/>
          <p:cNvSpPr>
            <a:spLocks noGrp="1"/>
          </p:cNvSpPr>
          <p:nvPr>
            <p:ph type="ftr" sz="quarter" idx="10"/>
          </p:nvPr>
        </p:nvSpPr>
        <p:spPr/>
        <p:txBody>
          <a:bodyPr/>
          <a:lstStyle>
            <a:lvl1pPr>
              <a:defRPr/>
            </a:lvl1pPr>
          </a:lstStyle>
          <a:p>
            <a:endParaRPr lang="en-US" altLang="en-US"/>
          </a:p>
        </p:txBody>
      </p:sp>
      <p:sp>
        <p:nvSpPr>
          <p:cNvPr id="5" name="Holder 5"/>
          <p:cNvSpPr>
            <a:spLocks noGrp="1"/>
          </p:cNvSpPr>
          <p:nvPr>
            <p:ph type="dt" sz="half" idx="11"/>
          </p:nvPr>
        </p:nvSpPr>
        <p:spPr/>
        <p:txBody>
          <a:bodyPr/>
          <a:lstStyle>
            <a:lvl1pPr>
              <a:defRPr/>
            </a:lvl1pPr>
          </a:lstStyle>
          <a:p>
            <a:fld id="{4318578B-CBDD-42BE-AE8E-8C64908FD704}" type="datetime1">
              <a:rPr lang="en-US" altLang="en-US" smtClean="0"/>
              <a:t>2/8/2017</a:t>
            </a:fld>
            <a:endParaRPr lang="en-US" altLang="en-US"/>
          </a:p>
        </p:txBody>
      </p:sp>
      <p:sp>
        <p:nvSpPr>
          <p:cNvPr id="6" name="Holder 6"/>
          <p:cNvSpPr>
            <a:spLocks noGrp="1"/>
          </p:cNvSpPr>
          <p:nvPr>
            <p:ph type="sldNum" sz="quarter" idx="12"/>
          </p:nvPr>
        </p:nvSpPr>
        <p:spPr/>
        <p:txBody>
          <a:bodyPr/>
          <a:lstStyle>
            <a:lvl1pPr>
              <a:defRPr/>
            </a:lvl1pPr>
          </a:lstStyle>
          <a:p>
            <a:fld id="{2D03ED31-7CD4-3D4C-B748-E2EA752B91BA}" type="slidenum">
              <a:rPr lang="en-US" altLang="en-US"/>
              <a:pPr/>
              <a:t>‹#›</a:t>
            </a:fld>
            <a:endParaRPr lang="en-US" altLang="en-US"/>
          </a:p>
        </p:txBody>
      </p:sp>
    </p:spTree>
    <p:extLst>
      <p:ext uri="{BB962C8B-B14F-4D97-AF65-F5344CB8AC3E}">
        <p14:creationId xmlns:p14="http://schemas.microsoft.com/office/powerpoint/2010/main" val="311451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439061C4-BDE3-4696-8A0B-517B2D396F88}" type="datetime1">
              <a:rPr lang="en-US" smtClean="0"/>
              <a:t>2/8/2017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7798BA2F-D83D-4500-BEB1-C0B86CD095D4}" type="slidenum">
              <a:rPr lang="en-US" smtClean="0"/>
              <a:pPr>
                <a:defRPr/>
              </a:pPr>
              <a:t>‹#›</a:t>
            </a:fld>
            <a:endParaRPr lang="en-US"/>
          </a:p>
        </p:txBody>
      </p:sp>
    </p:spTree>
    <p:extLst>
      <p:ext uri="{BB962C8B-B14F-4D97-AF65-F5344CB8AC3E}">
        <p14:creationId xmlns:p14="http://schemas.microsoft.com/office/powerpoint/2010/main" val="98802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71733" y="714161"/>
            <a:ext cx="7200533" cy="1303690"/>
          </a:xfrm>
        </p:spPr>
        <p:txBody>
          <a:bodyPr/>
          <a:lstStyle>
            <a:lvl1pPr>
              <a:defRPr sz="4236"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en-US" smtClean="0"/>
              <a:t>Click to edit Master text styles</a:t>
            </a:r>
          </a:p>
        </p:txBody>
      </p:sp>
      <p:sp>
        <p:nvSpPr>
          <p:cNvPr id="5" name="Holder 4"/>
          <p:cNvSpPr>
            <a:spLocks noGrp="1"/>
          </p:cNvSpPr>
          <p:nvPr>
            <p:ph type="ftr" sz="quarter" idx="10"/>
          </p:nvPr>
        </p:nvSpPr>
        <p:spPr/>
        <p:txBody>
          <a:bodyPr/>
          <a:lstStyle>
            <a:lvl1pPr>
              <a:defRPr/>
            </a:lvl1pPr>
          </a:lstStyle>
          <a:p>
            <a:endParaRPr lang="en-US" altLang="en-US"/>
          </a:p>
        </p:txBody>
      </p:sp>
      <p:sp>
        <p:nvSpPr>
          <p:cNvPr id="6" name="Holder 5"/>
          <p:cNvSpPr>
            <a:spLocks noGrp="1"/>
          </p:cNvSpPr>
          <p:nvPr>
            <p:ph type="dt" sz="half" idx="11"/>
          </p:nvPr>
        </p:nvSpPr>
        <p:spPr/>
        <p:txBody>
          <a:bodyPr/>
          <a:lstStyle>
            <a:lvl1pPr>
              <a:defRPr/>
            </a:lvl1pPr>
          </a:lstStyle>
          <a:p>
            <a:fld id="{2367DCA8-9DB1-40F8-AD96-D132F6236489}" type="datetime1">
              <a:rPr lang="en-US" altLang="en-US" smtClean="0"/>
              <a:t>2/8/2017</a:t>
            </a:fld>
            <a:endParaRPr lang="en-US" altLang="en-US"/>
          </a:p>
        </p:txBody>
      </p:sp>
      <p:sp>
        <p:nvSpPr>
          <p:cNvPr id="7" name="Holder 6"/>
          <p:cNvSpPr>
            <a:spLocks noGrp="1"/>
          </p:cNvSpPr>
          <p:nvPr>
            <p:ph type="sldNum" sz="quarter" idx="12"/>
          </p:nvPr>
        </p:nvSpPr>
        <p:spPr/>
        <p:txBody>
          <a:bodyPr/>
          <a:lstStyle>
            <a:lvl1pPr>
              <a:defRPr/>
            </a:lvl1pPr>
          </a:lstStyle>
          <a:p>
            <a:fld id="{616031ED-A9F9-BF4F-AC3B-4FAEA708E8BF}" type="slidenum">
              <a:rPr lang="en-US" altLang="en-US"/>
              <a:pPr/>
              <a:t>‹#›</a:t>
            </a:fld>
            <a:endParaRPr lang="en-US" altLang="en-US" sz="1200"/>
          </a:p>
        </p:txBody>
      </p:sp>
    </p:spTree>
    <p:extLst>
      <p:ext uri="{BB962C8B-B14F-4D97-AF65-F5344CB8AC3E}">
        <p14:creationId xmlns:p14="http://schemas.microsoft.com/office/powerpoint/2010/main" val="3218554046"/>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71733" y="714161"/>
            <a:ext cx="7200533" cy="1303690"/>
          </a:xfrm>
        </p:spPr>
        <p:txBody>
          <a:bodyPr/>
          <a:lstStyle>
            <a:lvl1pPr>
              <a:defRPr sz="4236"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sz="half" idx="2"/>
          </p:nvPr>
        </p:nvSpPr>
        <p:spPr>
          <a:xfrm>
            <a:off x="457200" y="1577340"/>
            <a:ext cx="3977640" cy="276999"/>
          </a:xfrm>
          <a:prstGeom prst="rect">
            <a:avLst/>
          </a:prstGeom>
        </p:spPr>
        <p:txBody>
          <a:bodyPr/>
          <a:lstStyle>
            <a:lvl1pPr>
              <a:defRPr/>
            </a:lvl1pPr>
          </a:lstStyle>
          <a:p>
            <a:pPr lvl="0"/>
            <a:r>
              <a:rPr lang="en-US" smtClean="0"/>
              <a:t>Click to edit Master text styles</a:t>
            </a:r>
          </a:p>
        </p:txBody>
      </p:sp>
      <p:sp>
        <p:nvSpPr>
          <p:cNvPr id="4" name="Holder 4"/>
          <p:cNvSpPr>
            <a:spLocks noGrp="1"/>
          </p:cNvSpPr>
          <p:nvPr>
            <p:ph sz="half" idx="3"/>
          </p:nvPr>
        </p:nvSpPr>
        <p:spPr>
          <a:xfrm>
            <a:off x="4709159" y="1577340"/>
            <a:ext cx="3977640" cy="276999"/>
          </a:xfrm>
          <a:prstGeom prst="rect">
            <a:avLst/>
          </a:prstGeom>
        </p:spPr>
        <p:txBody>
          <a:bodyPr/>
          <a:lstStyle>
            <a:lvl1pPr>
              <a:defRPr/>
            </a:lvl1pPr>
          </a:lstStyle>
          <a:p>
            <a:pPr lvl="0"/>
            <a:r>
              <a:rPr lang="en-US" smtClean="0"/>
              <a:t>Click to edit Master text styles</a:t>
            </a:r>
          </a:p>
        </p:txBody>
      </p:sp>
      <p:sp>
        <p:nvSpPr>
          <p:cNvPr id="5" name="Holder 5"/>
          <p:cNvSpPr>
            <a:spLocks noGrp="1"/>
          </p:cNvSpPr>
          <p:nvPr>
            <p:ph type="ftr" sz="quarter" idx="10"/>
          </p:nvPr>
        </p:nvSpPr>
        <p:spPr/>
        <p:txBody>
          <a:bodyPr/>
          <a:lstStyle>
            <a:lvl1pPr>
              <a:defRPr/>
            </a:lvl1pPr>
          </a:lstStyle>
          <a:p>
            <a:endParaRPr lang="en-US" altLang="en-US"/>
          </a:p>
        </p:txBody>
      </p:sp>
      <p:sp>
        <p:nvSpPr>
          <p:cNvPr id="6" name="Holder 6"/>
          <p:cNvSpPr>
            <a:spLocks noGrp="1"/>
          </p:cNvSpPr>
          <p:nvPr>
            <p:ph type="dt" sz="half" idx="11"/>
          </p:nvPr>
        </p:nvSpPr>
        <p:spPr/>
        <p:txBody>
          <a:bodyPr/>
          <a:lstStyle>
            <a:lvl1pPr>
              <a:defRPr/>
            </a:lvl1pPr>
          </a:lstStyle>
          <a:p>
            <a:fld id="{B9EF5F99-0678-4C67-ABC6-AF8A57791812}" type="datetime1">
              <a:rPr lang="en-US" altLang="en-US" smtClean="0"/>
              <a:t>2/8/2017</a:t>
            </a:fld>
            <a:endParaRPr lang="en-US" altLang="en-US"/>
          </a:p>
        </p:txBody>
      </p:sp>
      <p:sp>
        <p:nvSpPr>
          <p:cNvPr id="7" name="Holder 7"/>
          <p:cNvSpPr>
            <a:spLocks noGrp="1"/>
          </p:cNvSpPr>
          <p:nvPr>
            <p:ph type="sldNum" sz="quarter" idx="12"/>
          </p:nvPr>
        </p:nvSpPr>
        <p:spPr/>
        <p:txBody>
          <a:bodyPr/>
          <a:lstStyle>
            <a:lvl1pPr>
              <a:defRPr/>
            </a:lvl1pPr>
          </a:lstStyle>
          <a:p>
            <a:fld id="{189AE3AB-2769-0348-A6F3-8BA189FFD605}" type="slidenum">
              <a:rPr lang="en-US" altLang="en-US"/>
              <a:pPr/>
              <a:t>‹#›</a:t>
            </a:fld>
            <a:endParaRPr lang="en-US" altLang="en-US" sz="1200"/>
          </a:p>
        </p:txBody>
      </p:sp>
    </p:spTree>
    <p:extLst>
      <p:ext uri="{BB962C8B-B14F-4D97-AF65-F5344CB8AC3E}">
        <p14:creationId xmlns:p14="http://schemas.microsoft.com/office/powerpoint/2010/main" val="24766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71733" y="714161"/>
            <a:ext cx="7200533" cy="1303690"/>
          </a:xfrm>
        </p:spPr>
        <p:txBody>
          <a:bodyPr/>
          <a:lstStyle>
            <a:lvl1pPr>
              <a:defRPr sz="4236"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ftr" sz="quarter" idx="10"/>
          </p:nvPr>
        </p:nvSpPr>
        <p:spPr/>
        <p:txBody>
          <a:bodyPr/>
          <a:lstStyle>
            <a:lvl1pPr>
              <a:defRPr/>
            </a:lvl1pPr>
          </a:lstStyle>
          <a:p>
            <a:endParaRPr lang="en-US" altLang="en-US"/>
          </a:p>
        </p:txBody>
      </p:sp>
      <p:sp>
        <p:nvSpPr>
          <p:cNvPr id="4" name="Holder 4"/>
          <p:cNvSpPr>
            <a:spLocks noGrp="1"/>
          </p:cNvSpPr>
          <p:nvPr>
            <p:ph type="dt" sz="half" idx="11"/>
          </p:nvPr>
        </p:nvSpPr>
        <p:spPr/>
        <p:txBody>
          <a:bodyPr/>
          <a:lstStyle>
            <a:lvl1pPr>
              <a:defRPr/>
            </a:lvl1pPr>
          </a:lstStyle>
          <a:p>
            <a:fld id="{BECAB616-C1D8-43DC-8604-0247D187A046}" type="datetime1">
              <a:rPr lang="en-US" altLang="en-US" smtClean="0"/>
              <a:t>2/8/2017</a:t>
            </a:fld>
            <a:endParaRPr lang="en-US" altLang="en-US"/>
          </a:p>
        </p:txBody>
      </p:sp>
      <p:sp>
        <p:nvSpPr>
          <p:cNvPr id="5" name="Holder 5"/>
          <p:cNvSpPr>
            <a:spLocks noGrp="1"/>
          </p:cNvSpPr>
          <p:nvPr>
            <p:ph type="sldNum" sz="quarter" idx="12"/>
          </p:nvPr>
        </p:nvSpPr>
        <p:spPr/>
        <p:txBody>
          <a:bodyPr/>
          <a:lstStyle>
            <a:lvl1pPr>
              <a:defRPr/>
            </a:lvl1pPr>
          </a:lstStyle>
          <a:p>
            <a:fld id="{2BC94B8E-75C0-4348-8219-613B539B1B16}" type="slidenum">
              <a:rPr lang="en-US" altLang="en-US"/>
              <a:pPr/>
              <a:t>‹#›</a:t>
            </a:fld>
            <a:endParaRPr lang="en-US" altLang="en-US" sz="1200"/>
          </a:p>
        </p:txBody>
      </p:sp>
    </p:spTree>
    <p:extLst>
      <p:ext uri="{BB962C8B-B14F-4D97-AF65-F5344CB8AC3E}">
        <p14:creationId xmlns:p14="http://schemas.microsoft.com/office/powerpoint/2010/main" val="60348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p:cNvSpPr>
          <p:nvPr/>
        </p:nvSpPr>
        <p:spPr bwMode="auto">
          <a:xfrm>
            <a:off x="6350" y="0"/>
            <a:ext cx="0" cy="1223963"/>
          </a:xfrm>
          <a:custGeom>
            <a:avLst/>
            <a:gdLst>
              <a:gd name="T0" fmla="*/ 0 h 1386840"/>
              <a:gd name="T1" fmla="*/ 113943 h 1386840"/>
              <a:gd name="T2" fmla="*/ 0 60000 65536"/>
              <a:gd name="T3" fmla="*/ 0 60000 65536"/>
            </a:gdLst>
            <a:ahLst/>
            <a:cxnLst>
              <a:cxn ang="T2">
                <a:pos x="0" y="T0"/>
              </a:cxn>
              <a:cxn ang="T3">
                <a:pos x="0" y="T1"/>
              </a:cxn>
            </a:cxnLst>
            <a:rect l="0" t="0" r="r" b="b"/>
            <a:pathLst>
              <a:path h="1386840">
                <a:moveTo>
                  <a:pt x="0" y="0"/>
                </a:moveTo>
                <a:lnTo>
                  <a:pt x="0" y="1386281"/>
                </a:lnTo>
              </a:path>
            </a:pathLst>
          </a:custGeom>
          <a:noFill/>
          <a:ln w="15519">
            <a:solidFill>
              <a:srgbClr val="D8A31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hangingPunct="0"/>
            <a:endParaRPr lang="en-US">
              <a:solidFill>
                <a:srgbClr val="000000"/>
              </a:solidFill>
              <a:cs typeface="Arial" charset="0"/>
            </a:endParaRPr>
          </a:p>
        </p:txBody>
      </p:sp>
      <p:sp>
        <p:nvSpPr>
          <p:cNvPr id="5" name="Holder 2"/>
          <p:cNvSpPr>
            <a:spLocks noGrp="1"/>
          </p:cNvSpPr>
          <p:nvPr>
            <p:ph type="ftr" sz="quarter" idx="10"/>
          </p:nvPr>
        </p:nvSpPr>
        <p:spPr/>
        <p:txBody>
          <a:bodyPr/>
          <a:lstStyle>
            <a:lvl1pPr>
              <a:defRPr/>
            </a:lvl1pPr>
          </a:lstStyle>
          <a:p>
            <a:endParaRPr lang="en-US" altLang="en-US"/>
          </a:p>
        </p:txBody>
      </p:sp>
      <p:sp>
        <p:nvSpPr>
          <p:cNvPr id="6" name="Holder 3"/>
          <p:cNvSpPr>
            <a:spLocks noGrp="1"/>
          </p:cNvSpPr>
          <p:nvPr>
            <p:ph type="dt" sz="half" idx="11"/>
          </p:nvPr>
        </p:nvSpPr>
        <p:spPr/>
        <p:txBody>
          <a:bodyPr/>
          <a:lstStyle>
            <a:lvl1pPr>
              <a:defRPr/>
            </a:lvl1pPr>
          </a:lstStyle>
          <a:p>
            <a:fld id="{F4774AE8-89BA-4EF8-8F25-B8F5D76EF27B}" type="datetime1">
              <a:rPr lang="en-US" altLang="en-US" smtClean="0"/>
              <a:t>2/8/2017</a:t>
            </a:fld>
            <a:endParaRPr lang="en-US" altLang="en-US"/>
          </a:p>
        </p:txBody>
      </p:sp>
      <p:sp>
        <p:nvSpPr>
          <p:cNvPr id="7" name="Holder 4"/>
          <p:cNvSpPr>
            <a:spLocks noGrp="1"/>
          </p:cNvSpPr>
          <p:nvPr>
            <p:ph type="sldNum" sz="quarter" idx="12"/>
          </p:nvPr>
        </p:nvSpPr>
        <p:spPr/>
        <p:txBody>
          <a:bodyPr/>
          <a:lstStyle>
            <a:lvl1pPr>
              <a:defRPr/>
            </a:lvl1pPr>
          </a:lstStyle>
          <a:p>
            <a:fld id="{74A5C7BB-E951-D545-860F-C0863877D5DA}" type="slidenum">
              <a:rPr lang="en-US" altLang="en-US"/>
              <a:pPr/>
              <a:t>‹#›</a:t>
            </a:fld>
            <a:endParaRPr lang="en-US" altLang="en-US" sz="1200"/>
          </a:p>
        </p:txBody>
      </p:sp>
    </p:spTree>
    <p:extLst>
      <p:ext uri="{BB962C8B-B14F-4D97-AF65-F5344CB8AC3E}">
        <p14:creationId xmlns:p14="http://schemas.microsoft.com/office/powerpoint/2010/main" val="1577667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84AF1105-6001-3242-A9CC-9D5F74480CEF}" type="slidenum">
              <a:rPr lang="en-US" altLang="en-US"/>
              <a:pPr/>
              <a:t>‹#›</a:t>
            </a:fld>
            <a:endParaRPr lang="en-US" altLang="en-US" sz="1200"/>
          </a:p>
        </p:txBody>
      </p:sp>
      <p:sp>
        <p:nvSpPr>
          <p:cNvPr id="8" name="Rectangle 7"/>
          <p:cNvSpPr>
            <a:spLocks noGrp="1" noChangeArrowheads="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223011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fld id="{A9CA6FCE-B533-48D9-BAB4-01AE075DC8A5}" type="datetime1">
              <a:rPr lang="en-US" smtClean="0"/>
              <a:t>2/8/2017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8FF9BDFC-6AD0-4664-92E1-EF26D8F03540}" type="slidenum">
              <a:rPr lang="en-US" smtClean="0"/>
              <a:pPr>
                <a:defRPr/>
              </a:pPr>
              <a:t>‹#›</a:t>
            </a:fld>
            <a:endParaRPr lang="en-US"/>
          </a:p>
        </p:txBody>
      </p:sp>
    </p:spTree>
    <p:extLst>
      <p:ext uri="{BB962C8B-B14F-4D97-AF65-F5344CB8AC3E}">
        <p14:creationId xmlns:p14="http://schemas.microsoft.com/office/powerpoint/2010/main" val="302842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fld id="{55B321B9-5153-4A39-AD05-695EAE88205A}" type="datetime1">
              <a:rPr lang="en-US" smtClean="0"/>
              <a:t>2/8/2017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B7DD16A4-D748-4E47-970A-30214D19527D}" type="slidenum">
              <a:rPr lang="en-US" smtClean="0"/>
              <a:pPr>
                <a:defRPr/>
              </a:pPr>
              <a:t>‹#›</a:t>
            </a:fld>
            <a:endParaRPr lang="en-US"/>
          </a:p>
        </p:txBody>
      </p:sp>
    </p:spTree>
    <p:extLst>
      <p:ext uri="{BB962C8B-B14F-4D97-AF65-F5344CB8AC3E}">
        <p14:creationId xmlns:p14="http://schemas.microsoft.com/office/powerpoint/2010/main" val="148677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a:defRPr/>
            </a:pPr>
            <a:fld id="{B067F6C2-69C7-4145-9CD3-643547B3AD8D}" type="datetime1">
              <a:rPr lang="en-US" smtClean="0"/>
              <a:t>2/8/2017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a:defRPr/>
            </a:pPr>
            <a:fld id="{2629F4FD-C40F-4A18-9ADC-8DDDB8592732}" type="slidenum">
              <a:rPr lang="en-US" smtClean="0"/>
              <a:pPr>
                <a:defRPr/>
              </a:pPr>
              <a:t>‹#›</a:t>
            </a:fld>
            <a:endParaRPr lang="en-US"/>
          </a:p>
        </p:txBody>
      </p:sp>
    </p:spTree>
    <p:extLst>
      <p:ext uri="{BB962C8B-B14F-4D97-AF65-F5344CB8AC3E}">
        <p14:creationId xmlns:p14="http://schemas.microsoft.com/office/powerpoint/2010/main" val="87306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defRPr/>
            </a:pPr>
            <a:fld id="{AE353694-F0D5-4B9C-8D61-3A6F0A87E9DD}" type="datetime1">
              <a:rPr lang="en-US" smtClean="0"/>
              <a:t>2/8/2017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a:defRPr/>
            </a:pPr>
            <a:fld id="{7891EDFD-EB5C-4B54-A89B-1903739CFDA4}" type="slidenum">
              <a:rPr lang="en-US" smtClean="0"/>
              <a:pPr>
                <a:defRPr/>
              </a:pPr>
              <a:t>‹#›</a:t>
            </a:fld>
            <a:endParaRPr lang="en-US"/>
          </a:p>
        </p:txBody>
      </p:sp>
    </p:spTree>
    <p:extLst>
      <p:ext uri="{BB962C8B-B14F-4D97-AF65-F5344CB8AC3E}">
        <p14:creationId xmlns:p14="http://schemas.microsoft.com/office/powerpoint/2010/main" val="399128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a:defRPr/>
            </a:pPr>
            <a:fld id="{B5C98819-2107-4251-9E6C-092F886B535B}" type="datetime1">
              <a:rPr lang="en-US" smtClean="0"/>
              <a:t>2/8/2017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a:defRPr/>
            </a:pPr>
            <a:fld id="{8264D255-029D-47A6-ABC4-801910324EDD}" type="slidenum">
              <a:rPr lang="en-US" smtClean="0"/>
              <a:pPr>
                <a:defRPr/>
              </a:pPr>
              <a:t>‹#›</a:t>
            </a:fld>
            <a:endParaRPr lang="en-US"/>
          </a:p>
        </p:txBody>
      </p:sp>
    </p:spTree>
    <p:extLst>
      <p:ext uri="{BB962C8B-B14F-4D97-AF65-F5344CB8AC3E}">
        <p14:creationId xmlns:p14="http://schemas.microsoft.com/office/powerpoint/2010/main" val="14321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fld id="{8EBE6A10-C8A8-472B-9D7E-B54640B8C41D}" type="datetime1">
              <a:rPr lang="en-US" smtClean="0"/>
              <a:t>2/8/2017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6F6B389-3D86-471E-9422-7F4B4E2375C4}" type="slidenum">
              <a:rPr lang="en-US" smtClean="0"/>
              <a:pPr>
                <a:defRPr/>
              </a:pPr>
              <a:t>‹#›</a:t>
            </a:fld>
            <a:endParaRPr lang="en-US"/>
          </a:p>
        </p:txBody>
      </p:sp>
    </p:spTree>
    <p:extLst>
      <p:ext uri="{BB962C8B-B14F-4D97-AF65-F5344CB8AC3E}">
        <p14:creationId xmlns:p14="http://schemas.microsoft.com/office/powerpoint/2010/main" val="106571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fld id="{7A277E20-3F61-4E42-82C4-14201A3DF2E6}" type="datetime1">
              <a:rPr lang="en-US" smtClean="0"/>
              <a:t>2/8/2017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B271778A-A948-44D8-BCCB-D19DFE34EAF9}" type="slidenum">
              <a:rPr lang="en-US" smtClean="0"/>
              <a:pPr>
                <a:defRPr/>
              </a:pPr>
              <a:t>‹#›</a:t>
            </a:fld>
            <a:endParaRPr lang="en-US"/>
          </a:p>
        </p:txBody>
      </p:sp>
    </p:spTree>
    <p:extLst>
      <p:ext uri="{BB962C8B-B14F-4D97-AF65-F5344CB8AC3E}">
        <p14:creationId xmlns:p14="http://schemas.microsoft.com/office/powerpoint/2010/main" val="102152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 y="0"/>
            <a:ext cx="9144001"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2" name="Title Placeholder 1"/>
          <p:cNvSpPr>
            <a:spLocks noGrp="1"/>
          </p:cNvSpPr>
          <p:nvPr>
            <p:ph type="title"/>
          </p:nvPr>
        </p:nvSpPr>
        <p:spPr>
          <a:xfrm>
            <a:off x="415290" y="320674"/>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054843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3921"/>
          </a:schemeClr>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971550" y="714375"/>
            <a:ext cx="7200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2051" name="Holder 3"/>
          <p:cNvSpPr>
            <a:spLocks noGrp="1"/>
          </p:cNvSpPr>
          <p:nvPr>
            <p:ph type="body" idx="1"/>
          </p:nvPr>
        </p:nvSpPr>
        <p:spPr bwMode="auto">
          <a:xfrm>
            <a:off x="1027113" y="3097213"/>
            <a:ext cx="708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vert="horz" wrap="square" lIns="0" tIns="0" rIns="0" bIns="0" numCol="1" anchor="t" anchorCtr="0" compatLnSpc="1">
            <a:prstTxWarp prst="textNoShape">
              <a:avLst/>
            </a:prstTxWarp>
            <a:spAutoFit/>
          </a:bodyPr>
          <a:lstStyle>
            <a:lvl1pPr algn="ctr">
              <a:defRPr>
                <a:solidFill>
                  <a:srgbClr val="898989"/>
                </a:solidFill>
              </a:defRPr>
            </a:lvl1pPr>
          </a:lstStyle>
          <a:p>
            <a:pPr eaLnBrk="0" hangingPunct="0"/>
            <a:endParaRPr lang="en-US" altLang="en-US">
              <a:cs typeface="Arial" charset="0"/>
            </a:endParaRPr>
          </a:p>
        </p:txBody>
      </p:sp>
      <p:sp>
        <p:nvSpPr>
          <p:cNvPr id="5" name="Holder 5"/>
          <p:cNvSpPr>
            <a:spLocks noGrp="1"/>
          </p:cNvSpPr>
          <p:nvPr>
            <p:ph type="dt" sz="half" idx="6"/>
          </p:nvPr>
        </p:nvSpPr>
        <p:spPr>
          <a:xfrm>
            <a:off x="457200" y="6378575"/>
            <a:ext cx="2103438" cy="276225"/>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defRPr>
            </a:lvl1pPr>
          </a:lstStyle>
          <a:p>
            <a:pPr eaLnBrk="0" hangingPunct="0"/>
            <a:fld id="{C9C5807B-BBC7-4256-AAAA-04E69522825C}" type="datetime1">
              <a:rPr lang="en-US" altLang="en-US" smtClean="0">
                <a:cs typeface="Arial" charset="0"/>
              </a:rPr>
              <a:t>2/8/2017</a:t>
            </a:fld>
            <a:endParaRPr lang="en-US" altLang="en-US">
              <a:cs typeface="Arial" charset="0"/>
            </a:endParaRPr>
          </a:p>
        </p:txBody>
      </p:sp>
      <p:sp>
        <p:nvSpPr>
          <p:cNvPr id="6" name="Holder 6"/>
          <p:cNvSpPr>
            <a:spLocks noGrp="1"/>
          </p:cNvSpPr>
          <p:nvPr>
            <p:ph type="sldNum" sz="quarter" idx="7"/>
          </p:nvPr>
        </p:nvSpPr>
        <p:spPr>
          <a:xfrm>
            <a:off x="6583363" y="6378575"/>
            <a:ext cx="2103437" cy="276225"/>
          </a:xfrm>
          <a:prstGeom prst="rect">
            <a:avLst/>
          </a:prstGeom>
        </p:spPr>
        <p:txBody>
          <a:bodyPr vert="horz" wrap="square" lIns="0" tIns="0" rIns="0" bIns="0" numCol="1" anchor="t" anchorCtr="0" compatLnSpc="1">
            <a:prstTxWarp prst="textNoShape">
              <a:avLst/>
            </a:prstTxWarp>
            <a:spAutoFit/>
          </a:bodyPr>
          <a:lstStyle>
            <a:lvl1pPr algn="r">
              <a:defRPr>
                <a:solidFill>
                  <a:srgbClr val="898989"/>
                </a:solidFill>
              </a:defRPr>
            </a:lvl1pPr>
          </a:lstStyle>
          <a:p>
            <a:pPr eaLnBrk="0" hangingPunct="0"/>
            <a:fld id="{034FEDDC-4AB7-E44C-B2CF-5924ED0237B8}" type="slidenum">
              <a:rPr lang="en-US" altLang="en-US">
                <a:cs typeface="Arial" charset="0"/>
              </a:rPr>
              <a:pPr eaLnBrk="0" hangingPunct="0"/>
              <a:t>‹#›</a:t>
            </a:fld>
            <a:endParaRPr lang="en-US" altLang="en-US">
              <a:cs typeface="Arial" charset="0"/>
            </a:endParaRPr>
          </a:p>
        </p:txBody>
      </p:sp>
    </p:spTree>
    <p:extLst>
      <p:ext uri="{BB962C8B-B14F-4D97-AF65-F5344CB8AC3E}">
        <p14:creationId xmlns:p14="http://schemas.microsoft.com/office/powerpoint/2010/main" val="2142105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fontAlgn="base">
        <a:spcBef>
          <a:spcPct val="0"/>
        </a:spcBef>
        <a:spcAft>
          <a:spcPct val="0"/>
        </a:spcAft>
        <a:defRPr>
          <a:solidFill>
            <a:schemeClr val="tx2"/>
          </a:solidFill>
          <a:latin typeface="Calibri" panose="020F0502020204030204" pitchFamily="34" charset="0"/>
        </a:defRPr>
      </a:lvl6pPr>
      <a:lvl7pPr marL="914400" algn="ctr" rtl="0" fontAlgn="base">
        <a:spcBef>
          <a:spcPct val="0"/>
        </a:spcBef>
        <a:spcAft>
          <a:spcPct val="0"/>
        </a:spcAft>
        <a:defRPr>
          <a:solidFill>
            <a:schemeClr val="tx2"/>
          </a:solidFill>
          <a:latin typeface="Calibri" panose="020F0502020204030204" pitchFamily="34" charset="0"/>
        </a:defRPr>
      </a:lvl7pPr>
      <a:lvl8pPr marL="1371600" algn="ctr" rtl="0" fontAlgn="base">
        <a:spcBef>
          <a:spcPct val="0"/>
        </a:spcBef>
        <a:spcAft>
          <a:spcPct val="0"/>
        </a:spcAft>
        <a:defRPr>
          <a:solidFill>
            <a:schemeClr val="tx2"/>
          </a:solidFill>
          <a:latin typeface="Calibri" panose="020F0502020204030204" pitchFamily="34" charset="0"/>
        </a:defRPr>
      </a:lvl8pPr>
      <a:lvl9pPr marL="1828800"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03225" algn="l" rtl="0" eaLnBrk="0" fontAlgn="base" hangingPunct="0">
        <a:spcBef>
          <a:spcPct val="20000"/>
        </a:spcBef>
        <a:spcAft>
          <a:spcPct val="0"/>
        </a:spcAft>
        <a:defRPr>
          <a:solidFill>
            <a:schemeClr val="tx1"/>
          </a:solidFill>
          <a:latin typeface="+mn-lt"/>
          <a:ea typeface="+mn-ea"/>
          <a:cs typeface="+mn-cs"/>
        </a:defRPr>
      </a:lvl2pPr>
      <a:lvl3pPr marL="806450" algn="l" rtl="0" eaLnBrk="0" fontAlgn="base" hangingPunct="0">
        <a:spcBef>
          <a:spcPct val="20000"/>
        </a:spcBef>
        <a:spcAft>
          <a:spcPct val="0"/>
        </a:spcAft>
        <a:defRPr>
          <a:solidFill>
            <a:schemeClr val="tx1"/>
          </a:solidFill>
          <a:latin typeface="+mn-lt"/>
          <a:ea typeface="+mn-ea"/>
          <a:cs typeface="+mn-cs"/>
        </a:defRPr>
      </a:lvl3pPr>
      <a:lvl4pPr marL="1209675" algn="l" rtl="0" eaLnBrk="0" fontAlgn="base" hangingPunct="0">
        <a:spcBef>
          <a:spcPct val="20000"/>
        </a:spcBef>
        <a:spcAft>
          <a:spcPct val="0"/>
        </a:spcAft>
        <a:defRPr>
          <a:solidFill>
            <a:schemeClr val="tx1"/>
          </a:solidFill>
          <a:latin typeface="+mn-lt"/>
          <a:ea typeface="+mn-ea"/>
          <a:cs typeface="+mn-cs"/>
        </a:defRPr>
      </a:lvl4pPr>
      <a:lvl5pPr marL="1612900" algn="l" rtl="0" eaLnBrk="0" fontAlgn="base" hangingPunct="0">
        <a:spcBef>
          <a:spcPct val="20000"/>
        </a:spcBef>
        <a:spcAft>
          <a:spcPct val="0"/>
        </a:spcAft>
        <a:defRPr>
          <a:solidFill>
            <a:schemeClr val="tx1"/>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p:bodyStyle>
    <p:otherStyle>
      <a:lvl1pPr marL="0" eaLnBrk="1" hangingPunct="1">
        <a:defRPr>
          <a:latin typeface="+mn-lt"/>
          <a:ea typeface="+mn-ea"/>
          <a:cs typeface="+mn-cs"/>
        </a:defRPr>
      </a:lvl1pPr>
      <a:lvl2pPr marL="403433" eaLnBrk="1" hangingPunct="1">
        <a:defRPr>
          <a:latin typeface="+mn-lt"/>
          <a:ea typeface="+mn-ea"/>
          <a:cs typeface="+mn-cs"/>
        </a:defRPr>
      </a:lvl2pPr>
      <a:lvl3pPr marL="806867" eaLnBrk="1" hangingPunct="1">
        <a:defRPr>
          <a:latin typeface="+mn-lt"/>
          <a:ea typeface="+mn-ea"/>
          <a:cs typeface="+mn-cs"/>
        </a:defRPr>
      </a:lvl3pPr>
      <a:lvl4pPr marL="1210300" eaLnBrk="1" hangingPunct="1">
        <a:defRPr>
          <a:latin typeface="+mn-lt"/>
          <a:ea typeface="+mn-ea"/>
          <a:cs typeface="+mn-cs"/>
        </a:defRPr>
      </a:lvl4pPr>
      <a:lvl5pPr marL="1613733" eaLnBrk="1" hangingPunct="1">
        <a:defRPr>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63921"/>
          </a:schemeClr>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971550" y="714375"/>
            <a:ext cx="7200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2051" name="Holder 3"/>
          <p:cNvSpPr>
            <a:spLocks noGrp="1"/>
          </p:cNvSpPr>
          <p:nvPr>
            <p:ph type="body" idx="1"/>
          </p:nvPr>
        </p:nvSpPr>
        <p:spPr bwMode="auto">
          <a:xfrm>
            <a:off x="1027113" y="3097213"/>
            <a:ext cx="7089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vert="horz" wrap="square" lIns="0" tIns="0" rIns="0" bIns="0" numCol="1" anchor="t" anchorCtr="0" compatLnSpc="1">
            <a:prstTxWarp prst="textNoShape">
              <a:avLst/>
            </a:prstTxWarp>
            <a:spAutoFit/>
          </a:bodyPr>
          <a:lstStyle>
            <a:lvl1pPr algn="ctr">
              <a:defRPr>
                <a:solidFill>
                  <a:srgbClr val="898989"/>
                </a:solidFill>
              </a:defRPr>
            </a:lvl1pPr>
          </a:lstStyle>
          <a:p>
            <a:pPr eaLnBrk="0" hangingPunct="0"/>
            <a:endParaRPr lang="en-US" altLang="en-US">
              <a:cs typeface="Arial" charset="0"/>
            </a:endParaRPr>
          </a:p>
        </p:txBody>
      </p:sp>
      <p:sp>
        <p:nvSpPr>
          <p:cNvPr id="5" name="Holder 5"/>
          <p:cNvSpPr>
            <a:spLocks noGrp="1"/>
          </p:cNvSpPr>
          <p:nvPr>
            <p:ph type="dt" sz="half" idx="6"/>
          </p:nvPr>
        </p:nvSpPr>
        <p:spPr>
          <a:xfrm>
            <a:off x="457200" y="6378575"/>
            <a:ext cx="2103438" cy="276225"/>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defRPr>
            </a:lvl1pPr>
          </a:lstStyle>
          <a:p>
            <a:pPr eaLnBrk="0" hangingPunct="0"/>
            <a:fld id="{C065A5C7-7C31-4869-9D91-4D77CBA623D5}" type="datetime1">
              <a:rPr lang="en-US" altLang="en-US" smtClean="0">
                <a:cs typeface="Arial" charset="0"/>
              </a:rPr>
              <a:t>2/8/2017</a:t>
            </a:fld>
            <a:endParaRPr lang="en-US" altLang="en-US">
              <a:cs typeface="Arial" charset="0"/>
            </a:endParaRPr>
          </a:p>
        </p:txBody>
      </p:sp>
      <p:sp>
        <p:nvSpPr>
          <p:cNvPr id="6" name="Holder 6"/>
          <p:cNvSpPr>
            <a:spLocks noGrp="1"/>
          </p:cNvSpPr>
          <p:nvPr>
            <p:ph type="sldNum" sz="quarter" idx="7"/>
          </p:nvPr>
        </p:nvSpPr>
        <p:spPr>
          <a:xfrm>
            <a:off x="6583363" y="6378575"/>
            <a:ext cx="2103437" cy="276225"/>
          </a:xfrm>
          <a:prstGeom prst="rect">
            <a:avLst/>
          </a:prstGeom>
        </p:spPr>
        <p:txBody>
          <a:bodyPr vert="horz" wrap="square" lIns="0" tIns="0" rIns="0" bIns="0" numCol="1" anchor="t" anchorCtr="0" compatLnSpc="1">
            <a:prstTxWarp prst="textNoShape">
              <a:avLst/>
            </a:prstTxWarp>
            <a:spAutoFit/>
          </a:bodyPr>
          <a:lstStyle>
            <a:lvl1pPr algn="r">
              <a:defRPr>
                <a:solidFill>
                  <a:srgbClr val="898989"/>
                </a:solidFill>
              </a:defRPr>
            </a:lvl1pPr>
          </a:lstStyle>
          <a:p>
            <a:pPr eaLnBrk="0" hangingPunct="0"/>
            <a:fld id="{034FEDDC-4AB7-E44C-B2CF-5924ED0237B8}" type="slidenum">
              <a:rPr lang="en-US" altLang="en-US">
                <a:cs typeface="Arial" charset="0"/>
              </a:rPr>
              <a:pPr eaLnBrk="0" hangingPunct="0"/>
              <a:t>‹#›</a:t>
            </a:fld>
            <a:endParaRPr lang="en-US" altLang="en-US">
              <a:cs typeface="Arial" charset="0"/>
            </a:endParaRPr>
          </a:p>
        </p:txBody>
      </p:sp>
    </p:spTree>
    <p:extLst>
      <p:ext uri="{BB962C8B-B14F-4D97-AF65-F5344CB8AC3E}">
        <p14:creationId xmlns:p14="http://schemas.microsoft.com/office/powerpoint/2010/main" val="167275124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fontAlgn="base">
        <a:spcBef>
          <a:spcPct val="0"/>
        </a:spcBef>
        <a:spcAft>
          <a:spcPct val="0"/>
        </a:spcAft>
        <a:defRPr>
          <a:solidFill>
            <a:schemeClr val="tx2"/>
          </a:solidFill>
          <a:latin typeface="Calibri" panose="020F0502020204030204" pitchFamily="34" charset="0"/>
        </a:defRPr>
      </a:lvl6pPr>
      <a:lvl7pPr marL="914400" algn="ctr" rtl="0" fontAlgn="base">
        <a:spcBef>
          <a:spcPct val="0"/>
        </a:spcBef>
        <a:spcAft>
          <a:spcPct val="0"/>
        </a:spcAft>
        <a:defRPr>
          <a:solidFill>
            <a:schemeClr val="tx2"/>
          </a:solidFill>
          <a:latin typeface="Calibri" panose="020F0502020204030204" pitchFamily="34" charset="0"/>
        </a:defRPr>
      </a:lvl7pPr>
      <a:lvl8pPr marL="1371600" algn="ctr" rtl="0" fontAlgn="base">
        <a:spcBef>
          <a:spcPct val="0"/>
        </a:spcBef>
        <a:spcAft>
          <a:spcPct val="0"/>
        </a:spcAft>
        <a:defRPr>
          <a:solidFill>
            <a:schemeClr val="tx2"/>
          </a:solidFill>
          <a:latin typeface="Calibri" panose="020F0502020204030204" pitchFamily="34" charset="0"/>
        </a:defRPr>
      </a:lvl8pPr>
      <a:lvl9pPr marL="1828800"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03225" algn="l" rtl="0" eaLnBrk="0" fontAlgn="base" hangingPunct="0">
        <a:spcBef>
          <a:spcPct val="20000"/>
        </a:spcBef>
        <a:spcAft>
          <a:spcPct val="0"/>
        </a:spcAft>
        <a:defRPr>
          <a:solidFill>
            <a:schemeClr val="tx1"/>
          </a:solidFill>
          <a:latin typeface="+mn-lt"/>
          <a:ea typeface="+mn-ea"/>
          <a:cs typeface="+mn-cs"/>
        </a:defRPr>
      </a:lvl2pPr>
      <a:lvl3pPr marL="806450" algn="l" rtl="0" eaLnBrk="0" fontAlgn="base" hangingPunct="0">
        <a:spcBef>
          <a:spcPct val="20000"/>
        </a:spcBef>
        <a:spcAft>
          <a:spcPct val="0"/>
        </a:spcAft>
        <a:defRPr>
          <a:solidFill>
            <a:schemeClr val="tx1"/>
          </a:solidFill>
          <a:latin typeface="+mn-lt"/>
          <a:ea typeface="+mn-ea"/>
          <a:cs typeface="+mn-cs"/>
        </a:defRPr>
      </a:lvl3pPr>
      <a:lvl4pPr marL="1209675" algn="l" rtl="0" eaLnBrk="0" fontAlgn="base" hangingPunct="0">
        <a:spcBef>
          <a:spcPct val="20000"/>
        </a:spcBef>
        <a:spcAft>
          <a:spcPct val="0"/>
        </a:spcAft>
        <a:defRPr>
          <a:solidFill>
            <a:schemeClr val="tx1"/>
          </a:solidFill>
          <a:latin typeface="+mn-lt"/>
          <a:ea typeface="+mn-ea"/>
          <a:cs typeface="+mn-cs"/>
        </a:defRPr>
      </a:lvl4pPr>
      <a:lvl5pPr marL="1612900" algn="l" rtl="0" eaLnBrk="0" fontAlgn="base" hangingPunct="0">
        <a:spcBef>
          <a:spcPct val="20000"/>
        </a:spcBef>
        <a:spcAft>
          <a:spcPct val="0"/>
        </a:spcAft>
        <a:defRPr>
          <a:solidFill>
            <a:schemeClr val="tx1"/>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p:bodyStyle>
    <p:otherStyle>
      <a:lvl1pPr marL="0" eaLnBrk="1" hangingPunct="1">
        <a:defRPr>
          <a:latin typeface="+mn-lt"/>
          <a:ea typeface="+mn-ea"/>
          <a:cs typeface="+mn-cs"/>
        </a:defRPr>
      </a:lvl1pPr>
      <a:lvl2pPr marL="403433" eaLnBrk="1" hangingPunct="1">
        <a:defRPr>
          <a:latin typeface="+mn-lt"/>
          <a:ea typeface="+mn-ea"/>
          <a:cs typeface="+mn-cs"/>
        </a:defRPr>
      </a:lvl2pPr>
      <a:lvl3pPr marL="806867" eaLnBrk="1" hangingPunct="1">
        <a:defRPr>
          <a:latin typeface="+mn-lt"/>
          <a:ea typeface="+mn-ea"/>
          <a:cs typeface="+mn-cs"/>
        </a:defRPr>
      </a:lvl3pPr>
      <a:lvl4pPr marL="1210300" eaLnBrk="1" hangingPunct="1">
        <a:defRPr>
          <a:latin typeface="+mn-lt"/>
          <a:ea typeface="+mn-ea"/>
          <a:cs typeface="+mn-cs"/>
        </a:defRPr>
      </a:lvl4pPr>
      <a:lvl5pPr marL="1613733" eaLnBrk="1" hangingPunct="1">
        <a:defRPr>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imss.org/library/interoperability-standards/toolk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9144001"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hangingPunct="0"/>
            <a:endParaRPr lang="en-US" altLang="en-US">
              <a:solidFill>
                <a:srgbClr val="FFFFFF"/>
              </a:solidFill>
              <a:latin typeface="Calibri" charset="0"/>
            </a:endParaRPr>
          </a:p>
        </p:txBody>
      </p:sp>
      <p:sp>
        <p:nvSpPr>
          <p:cNvPr id="3" name="Rectangle 2"/>
          <p:cNvSpPr/>
          <p:nvPr/>
        </p:nvSpPr>
        <p:spPr>
          <a:xfrm>
            <a:off x="-12990" y="1165225"/>
            <a:ext cx="9156990" cy="3492431"/>
          </a:xfrm>
          <a:prstGeom prst="rect">
            <a:avLst/>
          </a:prstGeom>
          <a:solidFill>
            <a:srgbClr val="E766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hangingPunct="0"/>
            <a:endParaRPr lang="en-US" altLang="en-US">
              <a:solidFill>
                <a:srgbClr val="FFFFFF"/>
              </a:solidFill>
              <a:latin typeface="Calibri" charset="0"/>
            </a:endParaRPr>
          </a:p>
        </p:txBody>
      </p:sp>
      <p:cxnSp>
        <p:nvCxnSpPr>
          <p:cNvPr id="5" name="Straight Connector 4"/>
          <p:cNvCxnSpPr/>
          <p:nvPr/>
        </p:nvCxnSpPr>
        <p:spPr>
          <a:xfrm>
            <a:off x="469900" y="1646665"/>
            <a:ext cx="0" cy="2620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388" name="TextBox 5"/>
          <p:cNvSpPr txBox="1">
            <a:spLocks noChangeArrowheads="1"/>
          </p:cNvSpPr>
          <p:nvPr/>
        </p:nvSpPr>
        <p:spPr bwMode="auto">
          <a:xfrm>
            <a:off x="723900" y="1567148"/>
            <a:ext cx="80422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0" hangingPunct="0"/>
            <a:r>
              <a:rPr lang="en-US" altLang="en-US" sz="2200" b="1" dirty="0" smtClean="0">
                <a:solidFill>
                  <a:srgbClr val="FFFFFF"/>
                </a:solidFill>
                <a:latin typeface="Century Gothic" charset="0"/>
                <a:ea typeface="Century Gothic" charset="0"/>
                <a:cs typeface="Century Gothic" charset="0"/>
              </a:rPr>
              <a:t>MODULE 8:</a:t>
            </a:r>
          </a:p>
          <a:p>
            <a:pPr eaLnBrk="0" hangingPunct="0"/>
            <a:r>
              <a:rPr lang="en-US" sz="2400" dirty="0" smtClean="0">
                <a:solidFill>
                  <a:srgbClr val="FFFFFF"/>
                </a:solidFill>
                <a:latin typeface="Century Gothic" charset="0"/>
                <a:ea typeface="Century Gothic" charset="0"/>
                <a:cs typeface="Century Gothic" charset="0"/>
              </a:rPr>
              <a:t>Information and Communication Technology for RHIS</a:t>
            </a:r>
            <a:endParaRPr lang="en-US" sz="2400" dirty="0">
              <a:solidFill>
                <a:srgbClr val="FFFFFF"/>
              </a:solidFill>
              <a:latin typeface="Century Gothic" charset="0"/>
              <a:ea typeface="Century Gothic" charset="0"/>
              <a:cs typeface="Century Gothic" charset="0"/>
            </a:endParaRPr>
          </a:p>
        </p:txBody>
      </p:sp>
      <p:sp>
        <p:nvSpPr>
          <p:cNvPr id="16389" name="TextBox 6"/>
          <p:cNvSpPr txBox="1">
            <a:spLocks noChangeArrowheads="1"/>
          </p:cNvSpPr>
          <p:nvPr/>
        </p:nvSpPr>
        <p:spPr bwMode="auto">
          <a:xfrm>
            <a:off x="731404" y="2864649"/>
            <a:ext cx="80438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0" hangingPunct="0"/>
            <a:r>
              <a:rPr lang="en-US" altLang="en-US" sz="2200" b="1" dirty="0">
                <a:solidFill>
                  <a:srgbClr val="FFFFFF"/>
                </a:solidFill>
                <a:latin typeface="Century Gothic" charset="0"/>
                <a:ea typeface="Century Gothic" charset="0"/>
                <a:cs typeface="Century Gothic" charset="0"/>
              </a:rPr>
              <a:t>SESSION </a:t>
            </a:r>
            <a:r>
              <a:rPr lang="en-US" altLang="en-US" sz="2200" b="1" dirty="0" smtClean="0">
                <a:solidFill>
                  <a:srgbClr val="FFFFFF"/>
                </a:solidFill>
                <a:latin typeface="Century Gothic" charset="0"/>
                <a:ea typeface="Century Gothic" charset="0"/>
                <a:cs typeface="Century Gothic" charset="0"/>
              </a:rPr>
              <a:t>2:</a:t>
            </a:r>
            <a:endParaRPr lang="en-US" altLang="en-US" sz="2200" b="1" dirty="0">
              <a:solidFill>
                <a:srgbClr val="FFFFFF"/>
              </a:solidFill>
              <a:latin typeface="Century Gothic" charset="0"/>
              <a:ea typeface="Century Gothic" charset="0"/>
              <a:cs typeface="Century Gothic" charset="0"/>
            </a:endParaRPr>
          </a:p>
          <a:p>
            <a:pPr eaLnBrk="0" hangingPunct="0"/>
            <a:r>
              <a:rPr lang="en-US" sz="3600" spc="-150" dirty="0" smtClean="0">
                <a:solidFill>
                  <a:srgbClr val="FFFFFF"/>
                </a:solidFill>
                <a:latin typeface="Century Gothic" charset="0"/>
                <a:ea typeface="Century Gothic" charset="0"/>
                <a:cs typeface="Century Gothic" charset="0"/>
              </a:rPr>
              <a:t>RHIS Integration and Interoperability</a:t>
            </a:r>
            <a:endParaRPr lang="en-US" sz="3600" spc="-150" dirty="0">
              <a:solidFill>
                <a:srgbClr val="FFFFFF"/>
              </a:solidFill>
              <a:latin typeface="Century Gothic" charset="0"/>
              <a:ea typeface="Century Gothic" charset="0"/>
              <a:cs typeface="Century Gothic" charset="0"/>
            </a:endParaRPr>
          </a:p>
        </p:txBody>
      </p:sp>
      <p:sp>
        <p:nvSpPr>
          <p:cNvPr id="16390" name="TextBox 7"/>
          <p:cNvSpPr txBox="1">
            <a:spLocks noChangeArrowheads="1"/>
          </p:cNvSpPr>
          <p:nvPr/>
        </p:nvSpPr>
        <p:spPr bwMode="auto">
          <a:xfrm>
            <a:off x="-1628775" y="249238"/>
            <a:ext cx="10587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0" hangingPunct="0"/>
            <a:r>
              <a:rPr lang="en-US" altLang="en-US" sz="2200" b="1" dirty="0">
                <a:solidFill>
                  <a:srgbClr val="FFFFFF"/>
                </a:solidFill>
                <a:latin typeface="Century Gothic" charset="0"/>
                <a:ea typeface="Century Gothic" charset="0"/>
                <a:cs typeface="Century Gothic" charset="0"/>
              </a:rPr>
              <a:t>ROUTINE HEALTH INFORMATION SYSTEMS</a:t>
            </a:r>
            <a:endParaRPr lang="en-US" altLang="en-US" sz="2200" dirty="0">
              <a:solidFill>
                <a:srgbClr val="FFFFFF"/>
              </a:solidFill>
            </a:endParaRPr>
          </a:p>
          <a:p>
            <a:pPr algn="r" eaLnBrk="0" hangingPunct="0"/>
            <a:r>
              <a:rPr lang="en-US" altLang="en-US" sz="1900" dirty="0">
                <a:solidFill>
                  <a:srgbClr val="FFFFFF"/>
                </a:solidFill>
                <a:latin typeface="Century Gothic" charset="0"/>
                <a:ea typeface="Century Gothic" charset="0"/>
                <a:cs typeface="Century Gothic" charset="0"/>
              </a:rPr>
              <a:t>A Curriculum on Basic Concepts and Practice </a:t>
            </a:r>
          </a:p>
        </p:txBody>
      </p:sp>
      <p:pic>
        <p:nvPicPr>
          <p:cNvPr id="8" name="Picture 9"/>
          <p:cNvPicPr>
            <a:picLocks noChangeAspect="1"/>
          </p:cNvPicPr>
          <p:nvPr/>
        </p:nvPicPr>
        <p:blipFill rotWithShape="1">
          <a:blip r:embed="rId3">
            <a:extLst>
              <a:ext uri="{28A0092B-C50C-407E-A947-70E740481C1C}">
                <a14:useLocalDpi xmlns:a14="http://schemas.microsoft.com/office/drawing/2010/main" val="0"/>
              </a:ext>
            </a:extLst>
          </a:blip>
          <a:srcRect r="1484"/>
          <a:stretch/>
        </p:blipFill>
        <p:spPr bwMode="auto">
          <a:xfrm>
            <a:off x="-12990" y="4573087"/>
            <a:ext cx="9143135" cy="227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74A5C7BB-E951-D545-860F-C0863877D5DA}" type="slidenum">
              <a:rPr lang="en-US" altLang="en-US" smtClean="0"/>
              <a:pPr/>
              <a:t>1</a:t>
            </a:fld>
            <a:endParaRPr lang="en-US" altLang="en-US" sz="1200"/>
          </a:p>
        </p:txBody>
      </p:sp>
      <p:sp>
        <p:nvSpPr>
          <p:cNvPr id="10" name="TextBox 3"/>
          <p:cNvSpPr txBox="1">
            <a:spLocks noChangeArrowheads="1"/>
          </p:cNvSpPr>
          <p:nvPr/>
        </p:nvSpPr>
        <p:spPr bwMode="auto">
          <a:xfrm>
            <a:off x="723900" y="3901505"/>
            <a:ext cx="56499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latin typeface="Century Gothic" panose="020B0502020202020204" pitchFamily="34" charset="0"/>
              </a:rPr>
              <a:t>The complete RHIS curriculum is available here: </a:t>
            </a:r>
            <a:r>
              <a:rPr lang="en-US" altLang="en-US" sz="900" dirty="0" smtClean="0">
                <a:solidFill>
                  <a:schemeClr val="bg1"/>
                </a:solidFill>
                <a:latin typeface="Century Gothic" panose="020B0502020202020204" pitchFamily="34" charset="0"/>
              </a:rPr>
              <a:t/>
            </a:r>
            <a:br>
              <a:rPr lang="en-US" altLang="en-US" sz="900" dirty="0" smtClean="0">
                <a:solidFill>
                  <a:schemeClr val="bg1"/>
                </a:solidFill>
                <a:latin typeface="Century Gothic" panose="020B0502020202020204" pitchFamily="34" charset="0"/>
              </a:rPr>
            </a:br>
            <a:r>
              <a:rPr lang="en-US" altLang="en-US" sz="900" dirty="0" smtClean="0">
                <a:solidFill>
                  <a:schemeClr val="bg1"/>
                </a:solidFill>
                <a:latin typeface="Century Gothic" panose="020B0502020202020204" pitchFamily="34" charset="0"/>
              </a:rPr>
              <a:t>https</a:t>
            </a:r>
            <a:r>
              <a:rPr lang="en-US" altLang="en-US" sz="900" dirty="0">
                <a:solidFill>
                  <a:schemeClr val="bg1"/>
                </a:solidFill>
                <a:latin typeface="Century Gothic" panose="020B0502020202020204" pitchFamily="34" charset="0"/>
              </a:rPr>
              <a:t>://www.measureevaluation.org/our-work/ routine-health-information-systems/</a:t>
            </a:r>
            <a:r>
              <a:rPr lang="en-US" altLang="en-US" sz="900" dirty="0" err="1">
                <a:solidFill>
                  <a:schemeClr val="bg1"/>
                </a:solidFill>
                <a:latin typeface="Century Gothic" panose="020B0502020202020204" pitchFamily="34" charset="0"/>
              </a:rPr>
              <a:t>rhis</a:t>
            </a:r>
            <a:r>
              <a:rPr lang="en-US" altLang="en-US" sz="900" dirty="0">
                <a:solidFill>
                  <a:schemeClr val="bg1"/>
                </a:solidFill>
                <a:latin typeface="Century Gothic" panose="020B0502020202020204" pitchFamily="34" charset="0"/>
              </a:rPr>
              <a:t>-curriculum </a:t>
            </a:r>
          </a:p>
          <a:p>
            <a:endParaRPr lang="en-US" altLang="en-US" sz="900" dirty="0"/>
          </a:p>
        </p:txBody>
      </p:sp>
    </p:spTree>
    <p:extLst>
      <p:ext uri="{BB962C8B-B14F-4D97-AF65-F5344CB8AC3E}">
        <p14:creationId xmlns:p14="http://schemas.microsoft.com/office/powerpoint/2010/main" val="2156717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normAutofit/>
          </a:bodyPr>
          <a:lstStyle/>
          <a:p>
            <a:r>
              <a:rPr lang="en-US" b="1" dirty="0" smtClean="0"/>
              <a:t>HIS Architecture and Health Information Exchange</a:t>
            </a:r>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5125"/>
            <a:ext cx="7588250" cy="52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798BA2F-D83D-4500-BEB1-C0B86CD095D4}" type="slidenum">
              <a:rPr lang="en-US" smtClean="0"/>
              <a:pPr>
                <a:defRPr/>
              </a:pPr>
              <a:t>10</a:t>
            </a:fld>
            <a:endParaRPr lang="en-US"/>
          </a:p>
        </p:txBody>
      </p:sp>
    </p:spTree>
    <p:extLst>
      <p:ext uri="{BB962C8B-B14F-4D97-AF65-F5344CB8AC3E}">
        <p14:creationId xmlns:p14="http://schemas.microsoft.com/office/powerpoint/2010/main" val="372289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Master Facility List (MFL)</a:t>
            </a:r>
            <a:endParaRPr lang="en-US" b="1" dirty="0"/>
          </a:p>
        </p:txBody>
      </p:sp>
      <p:sp>
        <p:nvSpPr>
          <p:cNvPr id="3" name="Content Placeholder 2"/>
          <p:cNvSpPr>
            <a:spLocks noGrp="1"/>
          </p:cNvSpPr>
          <p:nvPr>
            <p:ph idx="1"/>
          </p:nvPr>
        </p:nvSpPr>
        <p:spPr>
          <a:xfrm>
            <a:off x="457200" y="1304364"/>
            <a:ext cx="8229600" cy="4821799"/>
          </a:xfrm>
        </p:spPr>
        <p:txBody>
          <a:bodyPr>
            <a:noAutofit/>
          </a:bodyPr>
          <a:lstStyle/>
          <a:p>
            <a:pPr marL="342900" indent="-342900">
              <a:lnSpc>
                <a:spcPct val="100000"/>
              </a:lnSpc>
              <a:spcBef>
                <a:spcPts val="600"/>
              </a:spcBef>
              <a:spcAft>
                <a:spcPts val="600"/>
              </a:spcAft>
              <a:buFont typeface="Arial" panose="020B0604020202020204" pitchFamily="34" charset="0"/>
              <a:buChar char="•"/>
            </a:pPr>
            <a:r>
              <a:rPr lang="en-US" sz="2000" dirty="0" smtClean="0"/>
              <a:t>An MFL is a </a:t>
            </a:r>
            <a:r>
              <a:rPr lang="en-US" sz="2000" dirty="0"/>
              <a:t>comprehensive, up-to-date, and </a:t>
            </a:r>
            <a:r>
              <a:rPr lang="en-US" sz="2000" dirty="0" smtClean="0"/>
              <a:t>accurate list of all the health facilities (public and private, including community services) in the country.</a:t>
            </a:r>
          </a:p>
          <a:p>
            <a:pPr marL="342900" indent="-342900">
              <a:lnSpc>
                <a:spcPct val="100000"/>
              </a:lnSpc>
              <a:spcBef>
                <a:spcPts val="600"/>
              </a:spcBef>
              <a:spcAft>
                <a:spcPts val="600"/>
              </a:spcAft>
              <a:buFont typeface="Arial" panose="020B0604020202020204" pitchFamily="34" charset="0"/>
              <a:buChar char="•"/>
            </a:pPr>
            <a:r>
              <a:rPr lang="en-US" sz="2000" dirty="0" smtClean="0"/>
              <a:t>Each health facility is uniquely identified using a set of identifiers (the signature domain). </a:t>
            </a:r>
            <a:endParaRPr lang="en-US" sz="2000" dirty="0"/>
          </a:p>
          <a:p>
            <a:pPr marL="342900" indent="-342900">
              <a:lnSpc>
                <a:spcPct val="100000"/>
              </a:lnSpc>
              <a:spcBef>
                <a:spcPts val="600"/>
              </a:spcBef>
              <a:spcAft>
                <a:spcPts val="600"/>
              </a:spcAft>
              <a:buFont typeface="Arial" panose="020B0604020202020204" pitchFamily="34" charset="0"/>
              <a:buChar char="•"/>
            </a:pPr>
            <a:r>
              <a:rPr lang="en-US" sz="2000" dirty="0" smtClean="0"/>
              <a:t>Links health services </a:t>
            </a:r>
            <a:r>
              <a:rPr lang="en-US" sz="2000" dirty="0"/>
              <a:t>data and other core </a:t>
            </a:r>
            <a:r>
              <a:rPr lang="en-US" sz="2000" dirty="0" smtClean="0"/>
              <a:t>health-system </a:t>
            </a:r>
            <a:r>
              <a:rPr lang="en-US" sz="2000" dirty="0"/>
              <a:t>data (financing, human resources, </a:t>
            </a:r>
            <a:r>
              <a:rPr lang="en-US" sz="2000" dirty="0" smtClean="0"/>
              <a:t>commodities, and infrastructure</a:t>
            </a:r>
            <a:r>
              <a:rPr lang="en-US" sz="2000" dirty="0"/>
              <a:t>) through the unique identifiers defined in the </a:t>
            </a:r>
            <a:r>
              <a:rPr lang="en-US" sz="2000" dirty="0" smtClean="0"/>
              <a:t>MFL:</a:t>
            </a:r>
          </a:p>
          <a:p>
            <a:pPr lvl="1">
              <a:lnSpc>
                <a:spcPct val="100000"/>
              </a:lnSpc>
              <a:spcBef>
                <a:spcPts val="600"/>
              </a:spcBef>
              <a:spcAft>
                <a:spcPts val="600"/>
              </a:spcAft>
              <a:buFont typeface="Courier New" panose="02070309020205020404" pitchFamily="49" charset="0"/>
              <a:buChar char="o"/>
            </a:pPr>
            <a:r>
              <a:rPr lang="en-US" sz="2000" dirty="0" smtClean="0"/>
              <a:t> </a:t>
            </a:r>
            <a:r>
              <a:rPr lang="en-US" sz="2000" dirty="0"/>
              <a:t>I</a:t>
            </a:r>
            <a:r>
              <a:rPr lang="en-US" sz="2000" dirty="0" smtClean="0"/>
              <a:t>s </a:t>
            </a:r>
            <a:r>
              <a:rPr lang="en-US" sz="2000" dirty="0"/>
              <a:t>useful for administrative </a:t>
            </a:r>
            <a:r>
              <a:rPr lang="en-US" sz="2000" dirty="0" smtClean="0"/>
              <a:t>purposes</a:t>
            </a:r>
          </a:p>
          <a:p>
            <a:pPr lvl="1">
              <a:lnSpc>
                <a:spcPct val="100000"/>
              </a:lnSpc>
              <a:spcBef>
                <a:spcPts val="600"/>
              </a:spcBef>
              <a:spcAft>
                <a:spcPts val="600"/>
              </a:spcAft>
              <a:buFont typeface="Courier New" panose="02070309020205020404" pitchFamily="49" charset="0"/>
              <a:buChar char="o"/>
            </a:pPr>
            <a:r>
              <a:rPr lang="en-US" sz="2000" dirty="0" smtClean="0"/>
              <a:t>Allows </a:t>
            </a:r>
            <a:r>
              <a:rPr lang="en-US" sz="2000" dirty="0"/>
              <a:t>better analysis and synthesis of </a:t>
            </a:r>
            <a:r>
              <a:rPr lang="en-US" sz="2000" dirty="0" smtClean="0"/>
              <a:t>information</a:t>
            </a:r>
          </a:p>
          <a:p>
            <a:pPr lvl="1">
              <a:lnSpc>
                <a:spcPct val="100000"/>
              </a:lnSpc>
              <a:spcBef>
                <a:spcPts val="600"/>
              </a:spcBef>
              <a:spcAft>
                <a:spcPts val="600"/>
              </a:spcAft>
              <a:buFont typeface="Courier New" panose="02070309020205020404" pitchFamily="49" charset="0"/>
              <a:buChar char="o"/>
            </a:pPr>
            <a:r>
              <a:rPr lang="en-US" sz="2000" dirty="0" smtClean="0"/>
              <a:t>Improves </a:t>
            </a:r>
            <a:r>
              <a:rPr lang="en-US" sz="2000" dirty="0"/>
              <a:t>health systems reporting and </a:t>
            </a:r>
            <a:r>
              <a:rPr lang="en-US" sz="2000" dirty="0" smtClean="0"/>
              <a:t>planning</a:t>
            </a:r>
            <a:endParaRPr lang="en-US" sz="20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11</a:t>
            </a:fld>
            <a:endParaRPr lang="en-US"/>
          </a:p>
        </p:txBody>
      </p:sp>
    </p:spTree>
    <p:extLst>
      <p:ext uri="{BB962C8B-B14F-4D97-AF65-F5344CB8AC3E}">
        <p14:creationId xmlns:p14="http://schemas.microsoft.com/office/powerpoint/2010/main" val="180013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81000"/>
            <a:ext cx="8763000" cy="1143000"/>
          </a:xfrm>
        </p:spPr>
        <p:txBody>
          <a:bodyPr>
            <a:normAutofit/>
          </a:bodyPr>
          <a:lstStyle/>
          <a:p>
            <a:r>
              <a:rPr lang="en-US" b="1" dirty="0" smtClean="0"/>
              <a:t>Linking Data Using a Master Facility List</a:t>
            </a:r>
            <a:endParaRPr lang="en-US" b="1" dirty="0"/>
          </a:p>
        </p:txBody>
      </p:sp>
      <p:sp>
        <p:nvSpPr>
          <p:cNvPr id="3" name="Content Placeholder 2"/>
          <p:cNvSpPr>
            <a:spLocks noGrp="1"/>
          </p:cNvSpPr>
          <p:nvPr>
            <p:ph idx="1"/>
          </p:nvPr>
        </p:nvSpPr>
        <p:spPr>
          <a:xfrm>
            <a:off x="628650" y="1600200"/>
            <a:ext cx="7886700" cy="4351338"/>
          </a:xfrm>
        </p:spPr>
        <p:txBody>
          <a:bodyPr>
            <a:normAutofit lnSpcReduction="10000"/>
          </a:bodyPr>
          <a:lstStyle/>
          <a:p>
            <a:pPr marL="342900" indent="-342900">
              <a:lnSpc>
                <a:spcPct val="100000"/>
              </a:lnSpc>
              <a:spcBef>
                <a:spcPts val="600"/>
              </a:spcBef>
              <a:spcAft>
                <a:spcPts val="600"/>
              </a:spcAft>
              <a:buFont typeface="Arial" panose="020B0604020202020204" pitchFamily="34" charset="0"/>
              <a:buChar char="•"/>
            </a:pPr>
            <a:r>
              <a:rPr lang="en-US" sz="2400" dirty="0" smtClean="0"/>
              <a:t>Data harmonization: comparing </a:t>
            </a:r>
            <a:r>
              <a:rPr lang="en-US" sz="2400" dirty="0"/>
              <a:t>and contrasting data across different </a:t>
            </a:r>
            <a:r>
              <a:rPr lang="en-US" sz="2400" dirty="0" smtClean="0"/>
              <a:t>data sources and </a:t>
            </a:r>
            <a:r>
              <a:rPr lang="en-US" sz="2400" dirty="0"/>
              <a:t>across </a:t>
            </a:r>
            <a:r>
              <a:rPr lang="en-US" sz="2400" dirty="0" smtClean="0"/>
              <a:t>time</a:t>
            </a:r>
            <a:endParaRPr lang="en-US" sz="2400" dirty="0"/>
          </a:p>
          <a:p>
            <a:pPr marL="342900" indent="-342900">
              <a:lnSpc>
                <a:spcPct val="100000"/>
              </a:lnSpc>
              <a:spcBef>
                <a:spcPts val="600"/>
              </a:spcBef>
              <a:spcAft>
                <a:spcPts val="600"/>
              </a:spcAft>
              <a:buFont typeface="Arial" panose="020B0604020202020204" pitchFamily="34" charset="0"/>
              <a:buChar char="•"/>
            </a:pPr>
            <a:r>
              <a:rPr lang="en-US" sz="2400" dirty="0" smtClean="0"/>
              <a:t>Data </a:t>
            </a:r>
            <a:r>
              <a:rPr lang="en-US" sz="2400" dirty="0"/>
              <a:t>linkages </a:t>
            </a:r>
            <a:r>
              <a:rPr lang="en-US" sz="2400" dirty="0" smtClean="0"/>
              <a:t>and collaboration </a:t>
            </a:r>
            <a:r>
              <a:rPr lang="en-US" sz="2400" dirty="0"/>
              <a:t>between departments and </a:t>
            </a:r>
            <a:r>
              <a:rPr lang="en-US" sz="2400" dirty="0" smtClean="0"/>
              <a:t>ministries with related data</a:t>
            </a:r>
            <a:endParaRPr lang="en-US" sz="2400" dirty="0"/>
          </a:p>
          <a:p>
            <a:pPr marL="342900" indent="-342900">
              <a:lnSpc>
                <a:spcPct val="100000"/>
              </a:lnSpc>
              <a:spcBef>
                <a:spcPts val="600"/>
              </a:spcBef>
              <a:spcAft>
                <a:spcPts val="600"/>
              </a:spcAft>
              <a:buFont typeface="Arial" panose="020B0604020202020204" pitchFamily="34" charset="0"/>
              <a:buChar char="•"/>
            </a:pPr>
            <a:r>
              <a:rPr lang="en-US" sz="2400" dirty="0" smtClean="0"/>
              <a:t>Health facility surveys: comprehensive lists for sampling</a:t>
            </a:r>
            <a:endParaRPr lang="en-US" sz="2400" dirty="0"/>
          </a:p>
          <a:p>
            <a:pPr marL="342900" indent="-342900">
              <a:lnSpc>
                <a:spcPct val="100000"/>
              </a:lnSpc>
              <a:spcBef>
                <a:spcPts val="600"/>
              </a:spcBef>
              <a:spcAft>
                <a:spcPts val="600"/>
              </a:spcAft>
              <a:buFont typeface="Arial" panose="020B0604020202020204" pitchFamily="34" charset="0"/>
              <a:buChar char="•"/>
            </a:pPr>
            <a:r>
              <a:rPr lang="en-US" sz="2400" dirty="0" smtClean="0"/>
              <a:t>Health </a:t>
            </a:r>
            <a:r>
              <a:rPr lang="en-US" sz="2400" dirty="0"/>
              <a:t>information </a:t>
            </a:r>
            <a:r>
              <a:rPr lang="en-US" sz="2400" dirty="0" smtClean="0"/>
              <a:t>system strengthening: combining </a:t>
            </a:r>
            <a:r>
              <a:rPr lang="en-US" sz="2400" dirty="0"/>
              <a:t>data from multiple </a:t>
            </a:r>
            <a:r>
              <a:rPr lang="en-US" sz="2400" dirty="0" smtClean="0"/>
              <a:t>sources to generate facility, regional, and national profiles for effective planning</a:t>
            </a:r>
            <a:endParaRPr lang="en-US" sz="24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12</a:t>
            </a:fld>
            <a:endParaRPr lang="en-US"/>
          </a:p>
        </p:txBody>
      </p:sp>
    </p:spTree>
    <p:extLst>
      <p:ext uri="{BB962C8B-B14F-4D97-AF65-F5344CB8AC3E}">
        <p14:creationId xmlns:p14="http://schemas.microsoft.com/office/powerpoint/2010/main" val="350488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9044"/>
          </a:xfrm>
        </p:spPr>
        <p:txBody>
          <a:bodyPr/>
          <a:lstStyle/>
          <a:p>
            <a:r>
              <a:rPr lang="en-US" b="1" dirty="0" smtClean="0"/>
              <a:t>RHIS Linkage Examples</a:t>
            </a:r>
            <a:endParaRPr lang="en-US" b="1" dirty="0"/>
          </a:p>
        </p:txBody>
      </p:sp>
      <p:sp>
        <p:nvSpPr>
          <p:cNvPr id="3" name="Content Placeholder 2"/>
          <p:cNvSpPr>
            <a:spLocks noGrp="1"/>
          </p:cNvSpPr>
          <p:nvPr>
            <p:ph idx="1"/>
          </p:nvPr>
        </p:nvSpPr>
        <p:spPr>
          <a:xfrm>
            <a:off x="533400" y="1493884"/>
            <a:ext cx="8229600" cy="4525963"/>
          </a:xfrm>
        </p:spPr>
        <p:txBody>
          <a:bodyPr>
            <a:normAutofit lnSpcReduction="10000"/>
          </a:bodyPr>
          <a:lstStyle/>
          <a:p>
            <a:pPr>
              <a:lnSpc>
                <a:spcPct val="100000"/>
              </a:lnSpc>
              <a:spcBef>
                <a:spcPts val="600"/>
              </a:spcBef>
              <a:spcAft>
                <a:spcPts val="600"/>
              </a:spcAft>
            </a:pPr>
            <a:r>
              <a:rPr lang="en-US" sz="2400" dirty="0" smtClean="0"/>
              <a:t>Linking HMIS with a census</a:t>
            </a:r>
          </a:p>
          <a:p>
            <a:pPr lvl="1">
              <a:lnSpc>
                <a:spcPct val="100000"/>
              </a:lnSpc>
              <a:spcBef>
                <a:spcPts val="600"/>
              </a:spcBef>
              <a:spcAft>
                <a:spcPts val="600"/>
              </a:spcAft>
            </a:pPr>
            <a:r>
              <a:rPr lang="en-US" sz="2400" dirty="0" smtClean="0"/>
              <a:t>Coverage </a:t>
            </a:r>
            <a:r>
              <a:rPr lang="en-US" sz="2400" dirty="0"/>
              <a:t>r</a:t>
            </a:r>
            <a:r>
              <a:rPr lang="en-US" sz="2400" dirty="0" smtClean="0"/>
              <a:t>ates</a:t>
            </a:r>
            <a:endParaRPr lang="en-US" sz="2400" dirty="0"/>
          </a:p>
          <a:p>
            <a:pPr>
              <a:lnSpc>
                <a:spcPct val="100000"/>
              </a:lnSpc>
              <a:spcBef>
                <a:spcPts val="600"/>
              </a:spcBef>
              <a:spcAft>
                <a:spcPts val="600"/>
              </a:spcAft>
            </a:pPr>
            <a:r>
              <a:rPr lang="en-US" sz="2400" dirty="0" smtClean="0"/>
              <a:t>Linking logistics management information systems (LMIS) and HMIS:</a:t>
            </a:r>
          </a:p>
          <a:p>
            <a:pPr lvl="1">
              <a:lnSpc>
                <a:spcPct val="100000"/>
              </a:lnSpc>
              <a:spcBef>
                <a:spcPts val="600"/>
              </a:spcBef>
              <a:spcAft>
                <a:spcPts val="600"/>
              </a:spcAft>
            </a:pPr>
            <a:r>
              <a:rPr lang="en-US" sz="2400" dirty="0"/>
              <a:t>Relationship between </a:t>
            </a:r>
            <a:r>
              <a:rPr lang="en-US" sz="2400" dirty="0" smtClean="0"/>
              <a:t>stockouts </a:t>
            </a:r>
            <a:r>
              <a:rPr lang="en-US" sz="2400" dirty="0"/>
              <a:t>and services</a:t>
            </a:r>
          </a:p>
          <a:p>
            <a:pPr lvl="1">
              <a:lnSpc>
                <a:spcPct val="100000"/>
              </a:lnSpc>
              <a:spcBef>
                <a:spcPts val="600"/>
              </a:spcBef>
              <a:spcAft>
                <a:spcPts val="600"/>
              </a:spcAft>
            </a:pPr>
            <a:r>
              <a:rPr lang="en-US" sz="2400" dirty="0"/>
              <a:t>Composite </a:t>
            </a:r>
            <a:r>
              <a:rPr lang="en-US" sz="2400" dirty="0" smtClean="0"/>
              <a:t>indicators, such as couple years of protection (CYP</a:t>
            </a:r>
            <a:r>
              <a:rPr lang="en-US" sz="2400" dirty="0"/>
              <a:t>)</a:t>
            </a:r>
          </a:p>
          <a:p>
            <a:pPr>
              <a:lnSpc>
                <a:spcPct val="100000"/>
              </a:lnSpc>
              <a:spcBef>
                <a:spcPts val="600"/>
              </a:spcBef>
              <a:spcAft>
                <a:spcPts val="600"/>
              </a:spcAft>
            </a:pPr>
            <a:r>
              <a:rPr lang="en-US" sz="2400" dirty="0" smtClean="0"/>
              <a:t>Linking human resource information systems (HRIS) and HMIS</a:t>
            </a:r>
          </a:p>
          <a:p>
            <a:pPr lvl="1">
              <a:lnSpc>
                <a:spcPct val="100000"/>
              </a:lnSpc>
              <a:spcBef>
                <a:spcPts val="600"/>
              </a:spcBef>
              <a:spcAft>
                <a:spcPts val="600"/>
              </a:spcAft>
            </a:pPr>
            <a:r>
              <a:rPr lang="en-US" sz="2400" dirty="0" smtClean="0"/>
              <a:t>Workload analysis (patient visits per doctor)</a:t>
            </a:r>
            <a:endParaRPr lang="en-US" sz="24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13</a:t>
            </a:fld>
            <a:endParaRPr lang="en-US"/>
          </a:p>
        </p:txBody>
      </p:sp>
    </p:spTree>
    <p:extLst>
      <p:ext uri="{BB962C8B-B14F-4D97-AF65-F5344CB8AC3E}">
        <p14:creationId xmlns:p14="http://schemas.microsoft.com/office/powerpoint/2010/main" val="24051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228600"/>
            <a:ext cx="8458200" cy="1143000"/>
          </a:xfrm>
        </p:spPr>
        <p:txBody>
          <a:bodyPr>
            <a:normAutofit/>
          </a:bodyPr>
          <a:lstStyle/>
          <a:p>
            <a:pPr eaLnBrk="1" hangingPunct="1"/>
            <a:r>
              <a:rPr lang="en-US" b="1" dirty="0" smtClean="0"/>
              <a:t>Linking Family Planning</a:t>
            </a:r>
            <a:br>
              <a:rPr lang="en-US" b="1" dirty="0" smtClean="0"/>
            </a:br>
            <a:r>
              <a:rPr lang="en-US" b="1" dirty="0" smtClean="0"/>
              <a:t>Service Data with Census Data</a:t>
            </a:r>
          </a:p>
        </p:txBody>
      </p:sp>
      <p:sp>
        <p:nvSpPr>
          <p:cNvPr id="51203" name="Rectangle 3"/>
          <p:cNvSpPr>
            <a:spLocks noGrp="1" noChangeArrowheads="1"/>
          </p:cNvSpPr>
          <p:nvPr>
            <p:ph idx="1"/>
          </p:nvPr>
        </p:nvSpPr>
        <p:spPr>
          <a:xfrm>
            <a:off x="457200" y="1447800"/>
            <a:ext cx="7772400" cy="5029200"/>
          </a:xfrm>
        </p:spPr>
        <p:txBody>
          <a:bodyPr>
            <a:normAutofit/>
          </a:bodyPr>
          <a:lstStyle/>
          <a:p>
            <a:pPr marL="457200" indent="-457200" eaLnBrk="1" hangingPunct="1">
              <a:lnSpc>
                <a:spcPct val="100000"/>
              </a:lnSpc>
              <a:spcBef>
                <a:spcPts val="600"/>
              </a:spcBef>
              <a:spcAft>
                <a:spcPts val="600"/>
              </a:spcAft>
              <a:buFont typeface="Arial" panose="020B0604020202020204" pitchFamily="34" charset="0"/>
              <a:buChar char="•"/>
            </a:pPr>
            <a:r>
              <a:rPr lang="en-US" sz="2600" b="1" dirty="0" smtClean="0"/>
              <a:t>Intervention,</a:t>
            </a:r>
            <a:r>
              <a:rPr lang="en-US" sz="2600" dirty="0" smtClean="0"/>
              <a:t> restructuring maternal and child health (MCH)/family planning (FP) facility-based information system</a:t>
            </a:r>
          </a:p>
          <a:p>
            <a:pPr marL="457200" indent="-457200" eaLnBrk="1" hangingPunct="1">
              <a:lnSpc>
                <a:spcPct val="100000"/>
              </a:lnSpc>
              <a:spcBef>
                <a:spcPts val="600"/>
              </a:spcBef>
              <a:spcAft>
                <a:spcPts val="600"/>
              </a:spcAft>
              <a:buFont typeface="Arial" panose="020B0604020202020204" pitchFamily="34" charset="0"/>
              <a:buChar char="•"/>
            </a:pPr>
            <a:r>
              <a:rPr lang="en-US" sz="2600" b="1" dirty="0" smtClean="0"/>
              <a:t>Before linking RHIS and census data</a:t>
            </a:r>
            <a:r>
              <a:rPr lang="en-US" sz="2600" dirty="0" smtClean="0"/>
              <a:t>, the only contraceptive prevalence rates available to an MOH were national estimates from DHS every 5 years </a:t>
            </a:r>
          </a:p>
          <a:p>
            <a:pPr marL="457200" indent="-457200" eaLnBrk="1" hangingPunct="1">
              <a:lnSpc>
                <a:spcPct val="100000"/>
              </a:lnSpc>
              <a:spcBef>
                <a:spcPts val="600"/>
              </a:spcBef>
              <a:spcAft>
                <a:spcPts val="600"/>
              </a:spcAft>
              <a:buFont typeface="Arial" panose="020B0604020202020204" pitchFamily="34" charset="0"/>
              <a:buChar char="•"/>
            </a:pPr>
            <a:r>
              <a:rPr lang="en-US" sz="2600" b="1" dirty="0" smtClean="0"/>
              <a:t>After linkages</a:t>
            </a:r>
            <a:r>
              <a:rPr lang="en-US" sz="2600" dirty="0" smtClean="0"/>
              <a:t>, calculations from RHIS data provided the needed annual district- and national-level CPR estimates</a:t>
            </a:r>
          </a:p>
        </p:txBody>
      </p:sp>
      <p:sp>
        <p:nvSpPr>
          <p:cNvPr id="2" name="Slide Number Placeholder 1"/>
          <p:cNvSpPr>
            <a:spLocks noGrp="1"/>
          </p:cNvSpPr>
          <p:nvPr>
            <p:ph type="sldNum" sz="quarter" idx="12"/>
          </p:nvPr>
        </p:nvSpPr>
        <p:spPr/>
        <p:txBody>
          <a:bodyPr/>
          <a:lstStyle/>
          <a:p>
            <a:pPr>
              <a:defRPr/>
            </a:pPr>
            <a:fld id="{7798BA2F-D83D-4500-BEB1-C0B86CD095D4}"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PF11"/>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1941576" y="1240536"/>
            <a:ext cx="5260848" cy="3919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RP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5260848" cy="3919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8422" y="1295400"/>
            <a:ext cx="791400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55576"/>
            <a:ext cx="7239000" cy="523220"/>
          </a:xfrm>
          <a:prstGeom prst="rect">
            <a:avLst/>
          </a:prstGeom>
          <a:noFill/>
        </p:spPr>
        <p:txBody>
          <a:bodyPr wrap="square" rtlCol="0">
            <a:spAutoFit/>
          </a:bodyPr>
          <a:lstStyle/>
          <a:p>
            <a:r>
              <a:rPr lang="en-US" sz="2800" b="1" dirty="0" smtClean="0">
                <a:solidFill>
                  <a:schemeClr val="bg1"/>
                </a:solidFill>
              </a:rPr>
              <a:t>Routine FP Data: Case Study on Morocco</a:t>
            </a:r>
            <a:endParaRPr lang="en-US" sz="2800" b="1" dirty="0">
              <a:solidFill>
                <a:schemeClr val="bg1"/>
              </a:solidFill>
            </a:endParaRPr>
          </a:p>
        </p:txBody>
      </p:sp>
      <p:sp>
        <p:nvSpPr>
          <p:cNvPr id="3" name="Slide Number Placeholder 2"/>
          <p:cNvSpPr>
            <a:spLocks noGrp="1"/>
          </p:cNvSpPr>
          <p:nvPr>
            <p:ph type="sldNum" sz="quarter" idx="12"/>
          </p:nvPr>
        </p:nvSpPr>
        <p:spPr/>
        <p:txBody>
          <a:bodyPr/>
          <a:lstStyle/>
          <a:p>
            <a:pPr>
              <a:defRPr/>
            </a:pPr>
            <a:fld id="{906F89BA-FC84-4476-B0E5-88CCB25E6E0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139700"/>
            <a:ext cx="7848600" cy="1219200"/>
          </a:xfrm>
        </p:spPr>
        <p:txBody>
          <a:bodyPr>
            <a:normAutofit/>
          </a:bodyPr>
          <a:lstStyle/>
          <a:p>
            <a:pPr eaLnBrk="1" hangingPunct="1"/>
            <a:r>
              <a:rPr lang="en-US" b="1" dirty="0" smtClean="0"/>
              <a:t>Linking LMIS and HMIS Data for Improved Use of Information</a:t>
            </a:r>
          </a:p>
        </p:txBody>
      </p:sp>
      <p:sp>
        <p:nvSpPr>
          <p:cNvPr id="59395" name="Rectangle 3"/>
          <p:cNvSpPr>
            <a:spLocks noGrp="1" noChangeArrowheads="1"/>
          </p:cNvSpPr>
          <p:nvPr>
            <p:ph idx="1"/>
          </p:nvPr>
        </p:nvSpPr>
        <p:spPr>
          <a:xfrm>
            <a:off x="304800" y="1524000"/>
            <a:ext cx="7924800" cy="457200"/>
          </a:xfrm>
        </p:spPr>
        <p:txBody>
          <a:bodyPr/>
          <a:lstStyle/>
          <a:p>
            <a:pPr marL="0" indent="0" eaLnBrk="1" hangingPunct="1">
              <a:buNone/>
            </a:pPr>
            <a:r>
              <a:rPr lang="en-US" sz="2400" b="1" dirty="0" smtClean="0"/>
              <a:t>Before: </a:t>
            </a:r>
            <a:r>
              <a:rPr lang="en-US" sz="2400" dirty="0"/>
              <a:t>V</a:t>
            </a:r>
            <a:r>
              <a:rPr lang="en-US" sz="2400" dirty="0" smtClean="0"/>
              <a:t>accine stockouts went unreported</a:t>
            </a:r>
          </a:p>
        </p:txBody>
      </p:sp>
      <p:pic>
        <p:nvPicPr>
          <p:cNvPr id="6" name="Picture 2" descr="MEPIVaccine1"/>
          <p:cNvPicPr>
            <a:picLocks noChangeAspect="1" noChangeArrowheads="1"/>
          </p:cNvPicPr>
          <p:nvPr/>
        </p:nvPicPr>
        <p:blipFill rotWithShape="1">
          <a:blip r:embed="rId3">
            <a:extLst>
              <a:ext uri="{28A0092B-C50C-407E-A947-70E740481C1C}">
                <a14:useLocalDpi xmlns:a14="http://schemas.microsoft.com/office/drawing/2010/main" val="0"/>
              </a:ext>
            </a:extLst>
          </a:blip>
          <a:srcRect l="2965" r="5011" b="14079"/>
          <a:stretch/>
        </p:blipFill>
        <p:spPr bwMode="auto">
          <a:xfrm>
            <a:off x="3352800" y="1981200"/>
            <a:ext cx="5758597"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txBox="1">
            <a:spLocks noChangeArrowheads="1"/>
          </p:cNvSpPr>
          <p:nvPr/>
        </p:nvSpPr>
        <p:spPr bwMode="auto">
          <a:xfrm>
            <a:off x="304800" y="2438400"/>
            <a:ext cx="304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400" b="1" kern="0" dirty="0" smtClean="0"/>
              <a:t>After: </a:t>
            </a:r>
            <a:r>
              <a:rPr lang="en-US" sz="2400" kern="0" dirty="0" smtClean="0"/>
              <a:t>Tracked relationship between stockouts and children vaccinated</a:t>
            </a:r>
          </a:p>
        </p:txBody>
      </p:sp>
      <p:sp>
        <p:nvSpPr>
          <p:cNvPr id="8" name="Rectangle 3"/>
          <p:cNvSpPr txBox="1">
            <a:spLocks noChangeArrowheads="1"/>
          </p:cNvSpPr>
          <p:nvPr/>
        </p:nvSpPr>
        <p:spPr bwMode="auto">
          <a:xfrm>
            <a:off x="393700" y="5638800"/>
            <a:ext cx="8534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2200" i="1" kern="0" dirty="0" smtClean="0"/>
              <a:t>Evidence of elevated stockout percentage and lower number of children vaccinated alerted MOH to request additional vaccines from donors.</a:t>
            </a:r>
          </a:p>
        </p:txBody>
      </p:sp>
      <p:sp>
        <p:nvSpPr>
          <p:cNvPr id="2" name="Slide Number Placeholder 1"/>
          <p:cNvSpPr>
            <a:spLocks noGrp="1"/>
          </p:cNvSpPr>
          <p:nvPr>
            <p:ph type="sldNum" sz="quarter" idx="12"/>
          </p:nvPr>
        </p:nvSpPr>
        <p:spPr/>
        <p:txBody>
          <a:bodyPr/>
          <a:lstStyle/>
          <a:p>
            <a:pPr>
              <a:defRPr/>
            </a:pPr>
            <a:fld id="{7798BA2F-D83D-4500-BEB1-C0B86CD095D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5114"/>
            <a:ext cx="4329815" cy="303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329815"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a:graphicFrameLocks/>
          </p:cNvGraphicFramePr>
          <p:nvPr>
            <p:extLst>
              <p:ext uri="{D42A27DB-BD31-4B8C-83A1-F6EECF244321}">
                <p14:modId xmlns:p14="http://schemas.microsoft.com/office/powerpoint/2010/main" val="2919556174"/>
              </p:ext>
            </p:extLst>
          </p:nvPr>
        </p:nvGraphicFramePr>
        <p:xfrm>
          <a:off x="4648200" y="2213618"/>
          <a:ext cx="4267200" cy="2887964"/>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4456598" y="228599"/>
            <a:ext cx="4687402" cy="830997"/>
          </a:xfrm>
          <a:prstGeom prst="rect">
            <a:avLst/>
          </a:prstGeom>
          <a:noFill/>
        </p:spPr>
        <p:txBody>
          <a:bodyPr wrap="square" rtlCol="0">
            <a:spAutoFit/>
          </a:bodyPr>
          <a:lstStyle/>
          <a:p>
            <a:r>
              <a:rPr lang="en-US" sz="2400" b="1" dirty="0" smtClean="0">
                <a:solidFill>
                  <a:schemeClr val="bg1"/>
                </a:solidFill>
                <a:latin typeface="+mn-lt"/>
              </a:rPr>
              <a:t>Eritrea: Linking HRIS and HMIS:</a:t>
            </a:r>
          </a:p>
          <a:p>
            <a:r>
              <a:rPr lang="en-US" sz="2400" b="1" dirty="0" smtClean="0">
                <a:solidFill>
                  <a:schemeClr val="bg1"/>
                </a:solidFill>
                <a:latin typeface="+mn-lt"/>
              </a:rPr>
              <a:t>Calculation of New Indicators</a:t>
            </a:r>
            <a:endParaRPr lang="en-US" sz="2400" b="1" dirty="0">
              <a:solidFill>
                <a:schemeClr val="bg1"/>
              </a:solidFill>
              <a:latin typeface="+mn-lt"/>
            </a:endParaRPr>
          </a:p>
        </p:txBody>
      </p:sp>
      <p:sp>
        <p:nvSpPr>
          <p:cNvPr id="2" name="Slide Number Placeholder 1"/>
          <p:cNvSpPr>
            <a:spLocks noGrp="1"/>
          </p:cNvSpPr>
          <p:nvPr>
            <p:ph type="sldNum" sz="quarter" idx="12"/>
          </p:nvPr>
        </p:nvSpPr>
        <p:spPr/>
        <p:txBody>
          <a:bodyPr/>
          <a:lstStyle/>
          <a:p>
            <a:pPr>
              <a:defRPr/>
            </a:pPr>
            <a:fld id="{906F89BA-FC84-4476-B0E5-88CCB25E6E0C}" type="slidenum">
              <a:rPr lang="en-US" smtClean="0"/>
              <a:pPr>
                <a:defRPr/>
              </a:pPr>
              <a:t>17</a:t>
            </a:fld>
            <a:endParaRPr lang="en-US"/>
          </a:p>
        </p:txBody>
      </p:sp>
    </p:spTree>
    <p:extLst>
      <p:ext uri="{BB962C8B-B14F-4D97-AF65-F5344CB8AC3E}">
        <p14:creationId xmlns:p14="http://schemas.microsoft.com/office/powerpoint/2010/main" val="3905812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304800"/>
            <a:ext cx="8686800" cy="1143000"/>
          </a:xfrm>
        </p:spPr>
        <p:txBody>
          <a:bodyPr>
            <a:normAutofit/>
          </a:bodyPr>
          <a:lstStyle/>
          <a:p>
            <a:pPr algn="l" eaLnBrk="1" hangingPunct="1"/>
            <a:r>
              <a:rPr lang="en-ZA" b="1" dirty="0" smtClean="0"/>
              <a:t>What Is a Decision Support System (DSS)?</a:t>
            </a:r>
          </a:p>
        </p:txBody>
      </p:sp>
      <p:sp>
        <p:nvSpPr>
          <p:cNvPr id="46083" name="Rectangle 3"/>
          <p:cNvSpPr>
            <a:spLocks noGrp="1" noChangeArrowheads="1"/>
          </p:cNvSpPr>
          <p:nvPr>
            <p:ph idx="1"/>
          </p:nvPr>
        </p:nvSpPr>
        <p:spPr>
          <a:xfrm>
            <a:off x="304800" y="1371600"/>
            <a:ext cx="7772400" cy="4662488"/>
          </a:xfrm>
        </p:spPr>
        <p:txBody>
          <a:bodyPr>
            <a:normAutofit fontScale="92500" lnSpcReduction="20000"/>
          </a:bodyPr>
          <a:lstStyle/>
          <a:p>
            <a:pPr marL="457200" lvl="1" indent="0" eaLnBrk="1" hangingPunct="1">
              <a:lnSpc>
                <a:spcPct val="120000"/>
              </a:lnSpc>
              <a:spcBef>
                <a:spcPts val="600"/>
              </a:spcBef>
              <a:spcAft>
                <a:spcPts val="600"/>
              </a:spcAft>
              <a:buNone/>
            </a:pPr>
            <a:r>
              <a:rPr lang="en-ZA" sz="2600" b="1" dirty="0" smtClean="0"/>
              <a:t>A computerized application </a:t>
            </a:r>
            <a:r>
              <a:rPr lang="en-ZA" sz="2600" dirty="0" smtClean="0"/>
              <a:t>allowing health managers </a:t>
            </a:r>
            <a:r>
              <a:rPr lang="en-US" sz="2600" dirty="0" smtClean="0"/>
              <a:t>to visualize RHIS health indicators and data elements in graphic and geographic presentations</a:t>
            </a:r>
            <a:endParaRPr lang="en-US" sz="2600" b="1" dirty="0" smtClean="0"/>
          </a:p>
          <a:p>
            <a:pPr marL="457200" lvl="1" indent="0" eaLnBrk="1" hangingPunct="1">
              <a:lnSpc>
                <a:spcPct val="100000"/>
              </a:lnSpc>
              <a:spcBef>
                <a:spcPts val="600"/>
              </a:spcBef>
              <a:spcAft>
                <a:spcPts val="600"/>
              </a:spcAft>
              <a:buNone/>
            </a:pPr>
            <a:endParaRPr lang="en-US" sz="1500" b="1" dirty="0" smtClean="0"/>
          </a:p>
          <a:p>
            <a:pPr marL="457200" lvl="1" indent="0" eaLnBrk="1" hangingPunct="1">
              <a:lnSpc>
                <a:spcPct val="100000"/>
              </a:lnSpc>
              <a:spcBef>
                <a:spcPts val="600"/>
              </a:spcBef>
              <a:spcAft>
                <a:spcPts val="600"/>
              </a:spcAft>
              <a:buNone/>
            </a:pPr>
            <a:r>
              <a:rPr lang="en-US" sz="2600" b="1" dirty="0" smtClean="0"/>
              <a:t>Comparison</a:t>
            </a:r>
            <a:r>
              <a:rPr lang="en-US" sz="2600" dirty="0" smtClean="0"/>
              <a:t> is one of the most powerful analytic methods</a:t>
            </a:r>
          </a:p>
          <a:p>
            <a:pPr lvl="2" eaLnBrk="1" hangingPunct="1">
              <a:lnSpc>
                <a:spcPct val="100000"/>
              </a:lnSpc>
              <a:spcBef>
                <a:spcPts val="600"/>
              </a:spcBef>
              <a:spcAft>
                <a:spcPts val="600"/>
              </a:spcAft>
            </a:pPr>
            <a:r>
              <a:rPr lang="en-US" sz="2600" dirty="0"/>
              <a:t>S</a:t>
            </a:r>
            <a:r>
              <a:rPr lang="en-US" sz="2600" dirty="0" smtClean="0"/>
              <a:t>patial: by health facility, district, province</a:t>
            </a:r>
          </a:p>
          <a:p>
            <a:pPr lvl="2" eaLnBrk="1" hangingPunct="1">
              <a:lnSpc>
                <a:spcPct val="100000"/>
              </a:lnSpc>
              <a:spcBef>
                <a:spcPts val="600"/>
              </a:spcBef>
              <a:spcAft>
                <a:spcPts val="600"/>
              </a:spcAft>
            </a:pPr>
            <a:r>
              <a:rPr lang="en-US" sz="2600" dirty="0"/>
              <a:t>T</a:t>
            </a:r>
            <a:r>
              <a:rPr lang="en-US" sz="2600" dirty="0" smtClean="0"/>
              <a:t>ime: trends by week, month, year </a:t>
            </a:r>
          </a:p>
          <a:p>
            <a:pPr lvl="2" eaLnBrk="1" hangingPunct="1">
              <a:lnSpc>
                <a:spcPct val="100000"/>
              </a:lnSpc>
              <a:spcBef>
                <a:spcPts val="600"/>
              </a:spcBef>
              <a:spcAft>
                <a:spcPts val="600"/>
              </a:spcAft>
            </a:pPr>
            <a:r>
              <a:rPr lang="en-US" sz="2600" dirty="0"/>
              <a:t>I</a:t>
            </a:r>
            <a:r>
              <a:rPr lang="en-US" sz="2600" dirty="0" smtClean="0"/>
              <a:t>ndicators: between inputs and outputs</a:t>
            </a:r>
          </a:p>
          <a:p>
            <a:pPr lvl="2" eaLnBrk="1" hangingPunct="1">
              <a:lnSpc>
                <a:spcPct val="100000"/>
              </a:lnSpc>
              <a:spcBef>
                <a:spcPts val="600"/>
              </a:spcBef>
              <a:spcAft>
                <a:spcPts val="600"/>
              </a:spcAft>
            </a:pPr>
            <a:r>
              <a:rPr lang="en-US" sz="2600" dirty="0"/>
              <a:t>B</a:t>
            </a:r>
            <a:r>
              <a:rPr lang="en-US" sz="2600" dirty="0" smtClean="0"/>
              <a:t>enchmark: expected versus achieved</a:t>
            </a:r>
          </a:p>
          <a:p>
            <a:pPr lvl="1" eaLnBrk="1" hangingPunct="1"/>
            <a:endParaRPr lang="en-US" sz="2400" dirty="0" smtClean="0">
              <a:solidFill>
                <a:srgbClr val="006666"/>
              </a:solidFill>
            </a:endParaRPr>
          </a:p>
          <a:p>
            <a:pPr lvl="2" eaLnBrk="1" hangingPunct="1"/>
            <a:endParaRPr lang="en-ZA" b="1" dirty="0" smtClean="0"/>
          </a:p>
        </p:txBody>
      </p:sp>
      <p:sp>
        <p:nvSpPr>
          <p:cNvPr id="2" name="Slide Number Placeholder 1"/>
          <p:cNvSpPr>
            <a:spLocks noGrp="1"/>
          </p:cNvSpPr>
          <p:nvPr>
            <p:ph type="sldNum" sz="quarter" idx="12"/>
          </p:nvPr>
        </p:nvSpPr>
        <p:spPr/>
        <p:txBody>
          <a:bodyPr/>
          <a:lstStyle/>
          <a:p>
            <a:pPr>
              <a:defRPr/>
            </a:pPr>
            <a:fld id="{7798BA2F-D83D-4500-BEB1-C0B86CD095D4}" type="slidenum">
              <a:rPr lang="en-US" smtClean="0"/>
              <a:pPr>
                <a:defRPr/>
              </a:pPr>
              <a:t>18</a:t>
            </a:fld>
            <a:endParaRPr lang="en-US" dirty="0"/>
          </a:p>
        </p:txBody>
      </p:sp>
    </p:spTree>
    <p:extLst>
      <p:ext uri="{BB962C8B-B14F-4D97-AF65-F5344CB8AC3E}">
        <p14:creationId xmlns:p14="http://schemas.microsoft.com/office/powerpoint/2010/main" val="1618205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D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239000" cy="515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152400" y="304800"/>
            <a:ext cx="8686800" cy="1143000"/>
          </a:xfrm>
        </p:spPr>
        <p:txBody>
          <a:bodyPr>
            <a:normAutofit/>
          </a:bodyPr>
          <a:lstStyle/>
          <a:p>
            <a:pPr algn="l" eaLnBrk="1" hangingPunct="1"/>
            <a:r>
              <a:rPr lang="en-ZA" b="1" dirty="0" smtClean="0"/>
              <a:t>Decision Support System </a:t>
            </a:r>
          </a:p>
        </p:txBody>
      </p:sp>
      <p:sp>
        <p:nvSpPr>
          <p:cNvPr id="2" name="Slide Number Placeholder 1"/>
          <p:cNvSpPr>
            <a:spLocks noGrp="1"/>
          </p:cNvSpPr>
          <p:nvPr>
            <p:ph type="sldNum" sz="quarter" idx="12"/>
          </p:nvPr>
        </p:nvSpPr>
        <p:spPr/>
        <p:txBody>
          <a:bodyPr/>
          <a:lstStyle/>
          <a:p>
            <a:pPr>
              <a:defRPr/>
            </a:pPr>
            <a:fld id="{7798BA2F-D83D-4500-BEB1-C0B86CD095D4}" type="slidenum">
              <a:rPr lang="en-US"/>
              <a:pPr>
                <a:defRPr/>
              </a:pPr>
              <a:t>19</a:t>
            </a:fld>
            <a:endParaRPr lang="en-US" dirty="0"/>
          </a:p>
        </p:txBody>
      </p:sp>
    </p:spTree>
    <p:extLst>
      <p:ext uri="{BB962C8B-B14F-4D97-AF65-F5344CB8AC3E}">
        <p14:creationId xmlns:p14="http://schemas.microsoft.com/office/powerpoint/2010/main" val="356177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990599"/>
          </a:xfrm>
        </p:spPr>
        <p:txBody>
          <a:bodyPr/>
          <a:lstStyle/>
          <a:p>
            <a:r>
              <a:rPr lang="en-US" sz="2800" dirty="0" smtClean="0"/>
              <a:t>Learning Objectives and Topics Covered</a:t>
            </a:r>
            <a:endParaRPr lang="en-US" sz="2800" dirty="0"/>
          </a:p>
        </p:txBody>
      </p:sp>
      <p:sp>
        <p:nvSpPr>
          <p:cNvPr id="3" name="Subtitle 2"/>
          <p:cNvSpPr>
            <a:spLocks noGrp="1"/>
          </p:cNvSpPr>
          <p:nvPr>
            <p:ph type="subTitle" idx="1"/>
          </p:nvPr>
        </p:nvSpPr>
        <p:spPr>
          <a:xfrm>
            <a:off x="762000" y="1295400"/>
            <a:ext cx="8153400" cy="5426074"/>
          </a:xfrm>
        </p:spPr>
        <p:txBody>
          <a:bodyPr>
            <a:normAutofit lnSpcReduction="10000"/>
          </a:bodyPr>
          <a:lstStyle/>
          <a:p>
            <a:pPr algn="l">
              <a:lnSpc>
                <a:spcPct val="100000"/>
              </a:lnSpc>
              <a:spcBef>
                <a:spcPts val="600"/>
              </a:spcBef>
              <a:spcAft>
                <a:spcPts val="600"/>
              </a:spcAft>
            </a:pPr>
            <a:r>
              <a:rPr lang="en-US" sz="2000" b="1" dirty="0" smtClean="0"/>
              <a:t>Objectives</a:t>
            </a:r>
          </a:p>
          <a:p>
            <a:pPr algn="l">
              <a:lnSpc>
                <a:spcPct val="100000"/>
              </a:lnSpc>
              <a:spcBef>
                <a:spcPts val="600"/>
              </a:spcBef>
              <a:spcAft>
                <a:spcPts val="600"/>
              </a:spcAft>
            </a:pPr>
            <a:r>
              <a:rPr lang="en-US" sz="2000" dirty="0" smtClean="0"/>
              <a:t>By </a:t>
            </a:r>
            <a:r>
              <a:rPr lang="en-US" sz="2000" dirty="0"/>
              <a:t>the end of this session, participants will be able </a:t>
            </a:r>
            <a:r>
              <a:rPr lang="en-US" sz="2000" dirty="0" smtClean="0"/>
              <a:t>to: </a:t>
            </a:r>
          </a:p>
          <a:p>
            <a:pPr marL="342900" indent="-342900" algn="l">
              <a:lnSpc>
                <a:spcPct val="100000"/>
              </a:lnSpc>
              <a:spcBef>
                <a:spcPts val="600"/>
              </a:spcBef>
              <a:spcAft>
                <a:spcPts val="600"/>
              </a:spcAft>
              <a:buFont typeface="Arial" panose="020B0604020202020204" pitchFamily="34" charset="0"/>
              <a:buChar char="•"/>
            </a:pPr>
            <a:r>
              <a:rPr lang="en-US" sz="2000" dirty="0" smtClean="0"/>
              <a:t>Explain </a:t>
            </a:r>
            <a:r>
              <a:rPr lang="en-US" sz="2000" dirty="0"/>
              <a:t>data linkage terms </a:t>
            </a:r>
            <a:endParaRPr lang="en-US" sz="2000" dirty="0" smtClean="0"/>
          </a:p>
          <a:p>
            <a:pPr marL="342900" indent="-342900" algn="l">
              <a:lnSpc>
                <a:spcPct val="100000"/>
              </a:lnSpc>
              <a:spcBef>
                <a:spcPts val="600"/>
              </a:spcBef>
              <a:spcAft>
                <a:spcPts val="600"/>
              </a:spcAft>
              <a:buFont typeface="Arial" panose="020B0604020202020204" pitchFamily="34" charset="0"/>
              <a:buChar char="•"/>
            </a:pPr>
            <a:r>
              <a:rPr lang="en-US" sz="2000" dirty="0" smtClean="0"/>
              <a:t>Describe </a:t>
            </a:r>
            <a:r>
              <a:rPr lang="en-US" sz="2000" dirty="0"/>
              <a:t>the role of </a:t>
            </a:r>
            <a:r>
              <a:rPr lang="en-US" sz="2000" dirty="0" smtClean="0"/>
              <a:t>information and communication technology (ICT) </a:t>
            </a:r>
            <a:r>
              <a:rPr lang="en-US" sz="2000" dirty="0"/>
              <a:t>in integration and interoperability of the </a:t>
            </a:r>
            <a:r>
              <a:rPr lang="en-US" sz="2000" dirty="0" smtClean="0"/>
              <a:t>RHIS</a:t>
            </a:r>
            <a:endParaRPr lang="en-US" sz="2000" dirty="0"/>
          </a:p>
          <a:p>
            <a:pPr algn="l">
              <a:lnSpc>
                <a:spcPct val="100000"/>
              </a:lnSpc>
              <a:spcBef>
                <a:spcPts val="600"/>
              </a:spcBef>
              <a:spcAft>
                <a:spcPts val="600"/>
              </a:spcAft>
            </a:pPr>
            <a:r>
              <a:rPr lang="en-US" sz="2000" b="1" dirty="0" smtClean="0"/>
              <a:t>Topics </a:t>
            </a:r>
            <a:r>
              <a:rPr lang="en-US" sz="2000" b="1" dirty="0"/>
              <a:t>Covered</a:t>
            </a:r>
          </a:p>
          <a:p>
            <a:pPr algn="l">
              <a:lnSpc>
                <a:spcPct val="100000"/>
              </a:lnSpc>
              <a:spcBef>
                <a:spcPts val="600"/>
              </a:spcBef>
              <a:spcAft>
                <a:spcPts val="600"/>
              </a:spcAft>
            </a:pPr>
            <a:r>
              <a:rPr lang="en-US" sz="2000" dirty="0"/>
              <a:t>Using ICT for systems integration and interoperability:</a:t>
            </a:r>
          </a:p>
          <a:p>
            <a:pPr marL="342900" lvl="0" indent="-342900" algn="l">
              <a:lnSpc>
                <a:spcPct val="100000"/>
              </a:lnSpc>
              <a:spcBef>
                <a:spcPts val="600"/>
              </a:spcBef>
              <a:spcAft>
                <a:spcPts val="600"/>
              </a:spcAft>
              <a:buFont typeface="Arial" panose="020B0604020202020204" pitchFamily="34" charset="0"/>
              <a:buChar char="•"/>
            </a:pPr>
            <a:r>
              <a:rPr lang="en-US" sz="2000" dirty="0"/>
              <a:t>Environment for effective systems integration and interoperability</a:t>
            </a:r>
          </a:p>
          <a:p>
            <a:pPr marL="342900" lvl="0" indent="-342900" algn="l">
              <a:lnSpc>
                <a:spcPct val="100000"/>
              </a:lnSpc>
              <a:spcBef>
                <a:spcPts val="600"/>
              </a:spcBef>
              <a:spcAft>
                <a:spcPts val="600"/>
              </a:spcAft>
              <a:buFont typeface="Arial" panose="020B0604020202020204" pitchFamily="34" charset="0"/>
              <a:buChar char="•"/>
            </a:pPr>
            <a:r>
              <a:rPr lang="en-US" sz="2000" dirty="0"/>
              <a:t>Use of ICT standards for systems integration and interoperability</a:t>
            </a:r>
          </a:p>
          <a:p>
            <a:pPr marL="342900" lvl="0" indent="-342900" algn="l">
              <a:lnSpc>
                <a:spcPct val="100000"/>
              </a:lnSpc>
              <a:spcBef>
                <a:spcPts val="600"/>
              </a:spcBef>
              <a:spcAft>
                <a:spcPts val="600"/>
              </a:spcAft>
              <a:buFont typeface="Arial" panose="020B0604020202020204" pitchFamily="34" charset="0"/>
              <a:buChar char="•"/>
            </a:pPr>
            <a:r>
              <a:rPr lang="en-US" sz="2000" dirty="0"/>
              <a:t>Data accessibility: </a:t>
            </a:r>
            <a:r>
              <a:rPr lang="en-US" sz="2000" dirty="0" smtClean="0"/>
              <a:t>open </a:t>
            </a:r>
            <a:r>
              <a:rPr lang="en-US" sz="2000" dirty="0"/>
              <a:t>health information exchange (HIE), meta-data sharing)</a:t>
            </a:r>
          </a:p>
          <a:p>
            <a:pPr marL="342900" lvl="0" indent="-342900" algn="l">
              <a:lnSpc>
                <a:spcPct val="100000"/>
              </a:lnSpc>
              <a:spcBef>
                <a:spcPts val="600"/>
              </a:spcBef>
              <a:spcAft>
                <a:spcPts val="600"/>
              </a:spcAft>
              <a:buFont typeface="Arial" panose="020B0604020202020204" pitchFamily="34" charset="0"/>
              <a:buChar char="•"/>
            </a:pPr>
            <a:r>
              <a:rPr lang="en-US" sz="2000" dirty="0"/>
              <a:t>Data privacy and security</a:t>
            </a:r>
          </a:p>
        </p:txBody>
      </p:sp>
    </p:spTree>
    <p:extLst>
      <p:ext uri="{BB962C8B-B14F-4D97-AF65-F5344CB8AC3E}">
        <p14:creationId xmlns:p14="http://schemas.microsoft.com/office/powerpoint/2010/main" val="348056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381000"/>
            <a:ext cx="9067800" cy="1143000"/>
          </a:xfrm>
        </p:spPr>
        <p:txBody>
          <a:bodyPr>
            <a:normAutofit/>
          </a:bodyPr>
          <a:lstStyle/>
          <a:p>
            <a:pPr eaLnBrk="1" hangingPunct="1"/>
            <a:r>
              <a:rPr lang="en-ZA" b="1" dirty="0" smtClean="0"/>
              <a:t>Why a Decision Support System (DSS)?</a:t>
            </a:r>
          </a:p>
        </p:txBody>
      </p:sp>
      <p:sp>
        <p:nvSpPr>
          <p:cNvPr id="47107" name="Rectangle 3"/>
          <p:cNvSpPr>
            <a:spLocks noGrp="1" noChangeArrowheads="1"/>
          </p:cNvSpPr>
          <p:nvPr>
            <p:ph idx="1"/>
          </p:nvPr>
        </p:nvSpPr>
        <p:spPr>
          <a:xfrm>
            <a:off x="304800" y="1676400"/>
            <a:ext cx="7772400" cy="4281488"/>
          </a:xfrm>
        </p:spPr>
        <p:txBody>
          <a:bodyPr/>
          <a:lstStyle/>
          <a:p>
            <a:pPr lvl="1" eaLnBrk="1" hangingPunct="1">
              <a:lnSpc>
                <a:spcPct val="100000"/>
              </a:lnSpc>
              <a:spcBef>
                <a:spcPts val="600"/>
              </a:spcBef>
              <a:spcAft>
                <a:spcPts val="600"/>
              </a:spcAft>
              <a:buFont typeface="Arial" panose="020B0604020202020204" pitchFamily="34" charset="0"/>
              <a:buChar char="•"/>
            </a:pPr>
            <a:r>
              <a:rPr lang="en-US" dirty="0" smtClean="0"/>
              <a:t>Enables </a:t>
            </a:r>
            <a:r>
              <a:rPr lang="en-US" dirty="0"/>
              <a:t>health managers to </a:t>
            </a:r>
            <a:r>
              <a:rPr lang="en-US" dirty="0" smtClean="0"/>
              <a:t>promptly and </a:t>
            </a:r>
            <a:r>
              <a:rPr lang="en-US" dirty="0"/>
              <a:t>efficiently </a:t>
            </a:r>
            <a:r>
              <a:rPr lang="en-US" dirty="0" smtClean="0"/>
              <a:t>analyze data for </a:t>
            </a:r>
            <a:r>
              <a:rPr lang="en-US" dirty="0"/>
              <a:t>decision </a:t>
            </a:r>
            <a:r>
              <a:rPr lang="en-US" dirty="0" smtClean="0"/>
              <a:t>making</a:t>
            </a:r>
          </a:p>
          <a:p>
            <a:pPr lvl="1" eaLnBrk="1" hangingPunct="1">
              <a:lnSpc>
                <a:spcPct val="100000"/>
              </a:lnSpc>
              <a:spcBef>
                <a:spcPts val="600"/>
              </a:spcBef>
              <a:spcAft>
                <a:spcPts val="600"/>
              </a:spcAft>
              <a:buFont typeface="Arial" panose="020B0604020202020204" pitchFamily="34" charset="0"/>
              <a:buChar char="•"/>
            </a:pPr>
            <a:r>
              <a:rPr lang="en-US" dirty="0" smtClean="0"/>
              <a:t>Allows health managers with limited data  analysis skills to better interpret aggregate information from the RHIS</a:t>
            </a:r>
          </a:p>
          <a:p>
            <a:pPr lvl="1" eaLnBrk="1" hangingPunct="1">
              <a:lnSpc>
                <a:spcPct val="100000"/>
              </a:lnSpc>
              <a:spcBef>
                <a:spcPts val="600"/>
              </a:spcBef>
              <a:spcAft>
                <a:spcPts val="600"/>
              </a:spcAft>
              <a:buFont typeface="Arial" panose="020B0604020202020204" pitchFamily="34" charset="0"/>
              <a:buChar char="•"/>
            </a:pPr>
            <a:r>
              <a:rPr lang="en-US" dirty="0" smtClean="0"/>
              <a:t>Is well-suited to health managers at national, regional, district, and local levels, because it is user-friendly for health workers with little ICT training</a:t>
            </a:r>
          </a:p>
        </p:txBody>
      </p:sp>
      <p:sp>
        <p:nvSpPr>
          <p:cNvPr id="2" name="Slide Number Placeholder 1"/>
          <p:cNvSpPr>
            <a:spLocks noGrp="1"/>
          </p:cNvSpPr>
          <p:nvPr>
            <p:ph type="sldNum" sz="quarter" idx="12"/>
          </p:nvPr>
        </p:nvSpPr>
        <p:spPr/>
        <p:txBody>
          <a:bodyPr/>
          <a:lstStyle/>
          <a:p>
            <a:pPr>
              <a:defRPr/>
            </a:pPr>
            <a:fld id="{7798BA2F-D83D-4500-BEB1-C0B86CD095D4}" type="slidenum">
              <a:rPr lang="en-US" smtClean="0"/>
              <a:pPr>
                <a:defRPr/>
              </a:pPr>
              <a:t>20</a:t>
            </a:fld>
            <a:endParaRPr lang="en-US"/>
          </a:p>
        </p:txBody>
      </p:sp>
    </p:spTree>
    <p:extLst>
      <p:ext uri="{BB962C8B-B14F-4D97-AF65-F5344CB8AC3E}">
        <p14:creationId xmlns:p14="http://schemas.microsoft.com/office/powerpoint/2010/main" val="3645035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Privacy</a:t>
            </a:r>
            <a:endParaRPr lang="en-US" b="1" dirty="0"/>
          </a:p>
        </p:txBody>
      </p:sp>
      <p:sp>
        <p:nvSpPr>
          <p:cNvPr id="3" name="Content Placeholder 2"/>
          <p:cNvSpPr>
            <a:spLocks noGrp="1"/>
          </p:cNvSpPr>
          <p:nvPr>
            <p:ph idx="1"/>
          </p:nvPr>
        </p:nvSpPr>
        <p:spPr>
          <a:xfrm>
            <a:off x="381000" y="1439862"/>
            <a:ext cx="8763000" cy="4351338"/>
          </a:xfrm>
        </p:spPr>
        <p:txBody>
          <a:bodyPr>
            <a:noAutofit/>
          </a:bodyPr>
          <a:lstStyle/>
          <a:p>
            <a:pPr marL="0" indent="0">
              <a:lnSpc>
                <a:spcPct val="110000"/>
              </a:lnSpc>
              <a:spcBef>
                <a:spcPts val="600"/>
              </a:spcBef>
              <a:spcAft>
                <a:spcPts val="600"/>
              </a:spcAft>
              <a:buNone/>
            </a:pPr>
            <a:r>
              <a:rPr lang="en-US" sz="2400" dirty="0" smtClean="0"/>
              <a:t>“Privacy” </a:t>
            </a:r>
            <a:r>
              <a:rPr lang="en-US" sz="2400" dirty="0"/>
              <a:t>is a vaguely defined term that, in an online context, </a:t>
            </a:r>
            <a:r>
              <a:rPr lang="en-US" sz="2400" dirty="0" smtClean="0"/>
              <a:t>covers </a:t>
            </a:r>
            <a:r>
              <a:rPr lang="en-US" sz="2400" dirty="0"/>
              <a:t>the </a:t>
            </a:r>
            <a:r>
              <a:rPr lang="en-US" sz="2400" dirty="0" smtClean="0"/>
              <a:t>rights </a:t>
            </a:r>
            <a:r>
              <a:rPr lang="en-US" sz="2400" dirty="0"/>
              <a:t>of </a:t>
            </a:r>
            <a:r>
              <a:rPr lang="en-US" sz="2400" dirty="0" smtClean="0"/>
              <a:t>individuals </a:t>
            </a:r>
            <a:r>
              <a:rPr lang="en-US" sz="2400" dirty="0"/>
              <a:t>to:</a:t>
            </a:r>
          </a:p>
          <a:p>
            <a:pPr marL="342900" indent="-342900">
              <a:lnSpc>
                <a:spcPct val="110000"/>
              </a:lnSpc>
              <a:spcBef>
                <a:spcPts val="600"/>
              </a:spcBef>
              <a:spcAft>
                <a:spcPts val="600"/>
              </a:spcAft>
              <a:buFont typeface="Arial" panose="020B0604020202020204" pitchFamily="34" charset="0"/>
              <a:buChar char="•"/>
            </a:pPr>
            <a:r>
              <a:rPr lang="en-US" sz="2200" dirty="0"/>
              <a:t>Determine what information is </a:t>
            </a:r>
            <a:r>
              <a:rPr lang="en-US" sz="2200" dirty="0" smtClean="0"/>
              <a:t>collected </a:t>
            </a:r>
            <a:r>
              <a:rPr lang="en-US" sz="2200" dirty="0"/>
              <a:t>about them and how it is </a:t>
            </a:r>
            <a:r>
              <a:rPr lang="en-US" sz="2200" dirty="0" smtClean="0"/>
              <a:t>used</a:t>
            </a:r>
          </a:p>
          <a:p>
            <a:pPr marL="342900" indent="-342900">
              <a:lnSpc>
                <a:spcPct val="110000"/>
              </a:lnSpc>
              <a:spcBef>
                <a:spcPts val="600"/>
              </a:spcBef>
              <a:spcAft>
                <a:spcPts val="600"/>
              </a:spcAft>
              <a:buFont typeface="Arial" panose="020B0604020202020204" pitchFamily="34" charset="0"/>
              <a:buChar char="•"/>
            </a:pPr>
            <a:r>
              <a:rPr lang="en-US" sz="2200" dirty="0" smtClean="0"/>
              <a:t>Access </a:t>
            </a:r>
            <a:r>
              <a:rPr lang="en-US" sz="2200" dirty="0"/>
              <a:t>information held about them and know that it is accurate and </a:t>
            </a:r>
            <a:r>
              <a:rPr lang="en-US" sz="2200" dirty="0" smtClean="0"/>
              <a:t>safe</a:t>
            </a:r>
            <a:endParaRPr lang="en-US" sz="2200" dirty="0"/>
          </a:p>
          <a:p>
            <a:pPr marL="342900" indent="-342900">
              <a:lnSpc>
                <a:spcPct val="110000"/>
              </a:lnSpc>
              <a:spcBef>
                <a:spcPts val="600"/>
              </a:spcBef>
              <a:spcAft>
                <a:spcPts val="600"/>
              </a:spcAft>
              <a:buFont typeface="Arial" panose="020B0604020202020204" pitchFamily="34" charset="0"/>
              <a:buChar char="•"/>
            </a:pPr>
            <a:r>
              <a:rPr lang="en-US" sz="2200" dirty="0" smtClean="0"/>
              <a:t>Maintain anonymity (not have your web-browsing </a:t>
            </a:r>
            <a:r>
              <a:rPr lang="en-US" sz="2200" dirty="0"/>
              <a:t>habits tracked</a:t>
            </a:r>
            <a:r>
              <a:rPr lang="en-US" sz="2200" dirty="0" smtClean="0"/>
              <a:t>)</a:t>
            </a:r>
            <a:endParaRPr lang="en-US" sz="2200" dirty="0"/>
          </a:p>
          <a:p>
            <a:pPr marL="342900" indent="-342900">
              <a:lnSpc>
                <a:spcPct val="110000"/>
              </a:lnSpc>
              <a:spcBef>
                <a:spcPts val="600"/>
              </a:spcBef>
              <a:spcAft>
                <a:spcPts val="600"/>
              </a:spcAft>
              <a:buFont typeface="Arial" panose="020B0604020202020204" pitchFamily="34" charset="0"/>
              <a:buChar char="•"/>
            </a:pPr>
            <a:r>
              <a:rPr lang="en-US" sz="2200" dirty="0"/>
              <a:t>Send and receive e-mail messages or other data </a:t>
            </a:r>
            <a:r>
              <a:rPr lang="en-US" sz="2200" dirty="0" smtClean="0"/>
              <a:t>(credit </a:t>
            </a:r>
            <a:r>
              <a:rPr lang="en-US" sz="2200" dirty="0"/>
              <a:t>card numbers) that will not be intercepted or read by persons other than the intended recipient(s</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21</a:t>
            </a:fld>
            <a:endParaRPr lang="en-US"/>
          </a:p>
        </p:txBody>
      </p:sp>
    </p:spTree>
    <p:extLst>
      <p:ext uri="{BB962C8B-B14F-4D97-AF65-F5344CB8AC3E}">
        <p14:creationId xmlns:p14="http://schemas.microsoft.com/office/powerpoint/2010/main" val="368344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Data Security</a:t>
            </a:r>
            <a:endParaRPr lang="en-US" b="1" dirty="0"/>
          </a:p>
        </p:txBody>
      </p:sp>
      <p:sp>
        <p:nvSpPr>
          <p:cNvPr id="3" name="Content Placeholder 2"/>
          <p:cNvSpPr>
            <a:spLocks noGrp="1"/>
          </p:cNvSpPr>
          <p:nvPr>
            <p:ph idx="1"/>
          </p:nvPr>
        </p:nvSpPr>
        <p:spPr>
          <a:xfrm>
            <a:off x="457200" y="1600200"/>
            <a:ext cx="8229600" cy="5029200"/>
          </a:xfrm>
        </p:spPr>
        <p:txBody>
          <a:bodyPr/>
          <a:lstStyle/>
          <a:p>
            <a:pPr marL="457200" indent="-457200">
              <a:lnSpc>
                <a:spcPct val="100000"/>
              </a:lnSpc>
              <a:spcBef>
                <a:spcPts val="600"/>
              </a:spcBef>
              <a:spcAft>
                <a:spcPts val="600"/>
              </a:spcAft>
              <a:buFont typeface="Arial" panose="020B0604020202020204" pitchFamily="34" charset="0"/>
              <a:buChar char="•"/>
            </a:pPr>
            <a:r>
              <a:rPr lang="en-US" sz="2400" b="1" dirty="0"/>
              <a:t>Data S</a:t>
            </a:r>
            <a:r>
              <a:rPr lang="en-US" sz="2400" b="1" dirty="0" smtClean="0"/>
              <a:t>ecurity: </a:t>
            </a:r>
            <a:r>
              <a:rPr lang="en-US" sz="2400" dirty="0" smtClean="0"/>
              <a:t>Protects data</a:t>
            </a:r>
            <a:r>
              <a:rPr lang="en-US" sz="2400" dirty="0"/>
              <a:t>, such as a database, from destructive forces and from the unwanted actions of unauthorized </a:t>
            </a:r>
            <a:r>
              <a:rPr lang="en-US" sz="2400" dirty="0" smtClean="0"/>
              <a:t>users</a:t>
            </a:r>
          </a:p>
          <a:p>
            <a:pPr marL="457200" indent="-457200">
              <a:lnSpc>
                <a:spcPct val="100000"/>
              </a:lnSpc>
              <a:spcBef>
                <a:spcPts val="600"/>
              </a:spcBef>
              <a:spcAft>
                <a:spcPts val="600"/>
              </a:spcAft>
              <a:buFont typeface="Arial" panose="020B0604020202020204" pitchFamily="34" charset="0"/>
              <a:buChar char="•"/>
            </a:pPr>
            <a:r>
              <a:rPr lang="en-US" sz="2400" b="1" dirty="0" smtClean="0"/>
              <a:t>Data Encryption: </a:t>
            </a:r>
            <a:r>
              <a:rPr lang="en-US" sz="2400" dirty="0" smtClean="0"/>
              <a:t>Encodes information </a:t>
            </a:r>
            <a:r>
              <a:rPr lang="en-US" sz="2400" dirty="0"/>
              <a:t>in such a way that only authorized parties can read </a:t>
            </a:r>
            <a:r>
              <a:rPr lang="en-US" sz="2400" dirty="0" smtClean="0"/>
              <a:t>it</a:t>
            </a:r>
          </a:p>
          <a:p>
            <a:pPr marL="457200" indent="-457200">
              <a:lnSpc>
                <a:spcPct val="100000"/>
              </a:lnSpc>
              <a:spcBef>
                <a:spcPts val="600"/>
              </a:spcBef>
              <a:spcAft>
                <a:spcPts val="600"/>
              </a:spcAft>
              <a:buFont typeface="Arial" panose="020B0604020202020204" pitchFamily="34" charset="0"/>
              <a:buChar char="•"/>
            </a:pPr>
            <a:r>
              <a:rPr lang="en-US" sz="2400" b="1" dirty="0" smtClean="0"/>
              <a:t>Data Backup: </a:t>
            </a:r>
            <a:r>
              <a:rPr lang="en-US" sz="2400" dirty="0" smtClean="0"/>
              <a:t>Ensures that when data are lost they can </a:t>
            </a:r>
            <a:r>
              <a:rPr lang="en-US" sz="2400" dirty="0"/>
              <a:t>be recovered from another </a:t>
            </a:r>
            <a:r>
              <a:rPr lang="en-US" sz="2400" dirty="0" smtClean="0"/>
              <a:t>source</a:t>
            </a:r>
          </a:p>
          <a:p>
            <a:endParaRPr lang="en-US"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22</a:t>
            </a:fld>
            <a:endParaRPr lang="en-US"/>
          </a:p>
        </p:txBody>
      </p:sp>
    </p:spTree>
    <p:extLst>
      <p:ext uri="{BB962C8B-B14F-4D97-AF65-F5344CB8AC3E}">
        <p14:creationId xmlns:p14="http://schemas.microsoft.com/office/powerpoint/2010/main" val="352863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Confidentiality</a:t>
            </a:r>
            <a:endParaRPr lang="en-US" b="1" dirty="0"/>
          </a:p>
        </p:txBody>
      </p:sp>
      <p:sp>
        <p:nvSpPr>
          <p:cNvPr id="3" name="Content Placeholder 2"/>
          <p:cNvSpPr>
            <a:spLocks noGrp="1"/>
          </p:cNvSpPr>
          <p:nvPr>
            <p:ph idx="1"/>
          </p:nvPr>
        </p:nvSpPr>
        <p:spPr>
          <a:xfrm>
            <a:off x="457200" y="1600200"/>
            <a:ext cx="8229600" cy="4800600"/>
          </a:xfrm>
        </p:spPr>
        <p:txBody>
          <a:bodyPr>
            <a:normAutofit/>
          </a:bodyPr>
          <a:lstStyle/>
          <a:p>
            <a:pPr marL="457200" indent="-457200">
              <a:lnSpc>
                <a:spcPct val="100000"/>
              </a:lnSpc>
              <a:spcBef>
                <a:spcPts val="600"/>
              </a:spcBef>
              <a:spcAft>
                <a:spcPts val="600"/>
              </a:spcAft>
              <a:buFont typeface="Arial" panose="020B0604020202020204" pitchFamily="34" charset="0"/>
              <a:buChar char="•"/>
            </a:pPr>
            <a:r>
              <a:rPr lang="en-US" sz="2400" dirty="0"/>
              <a:t>Make appropriate security arrangements for the storage and transmission of personal </a:t>
            </a:r>
            <a:r>
              <a:rPr lang="en-US" sz="2400" dirty="0" smtClean="0"/>
              <a:t>information</a:t>
            </a:r>
            <a:endParaRPr lang="en-US" sz="2400" dirty="0"/>
          </a:p>
          <a:p>
            <a:pPr marL="457200" indent="-457200">
              <a:lnSpc>
                <a:spcPct val="100000"/>
              </a:lnSpc>
              <a:spcBef>
                <a:spcPts val="600"/>
              </a:spcBef>
              <a:spcAft>
                <a:spcPts val="600"/>
              </a:spcAft>
              <a:buFont typeface="Arial" panose="020B0604020202020204" pitchFamily="34" charset="0"/>
              <a:buChar char="•"/>
            </a:pPr>
            <a:r>
              <a:rPr lang="en-US" sz="2400" dirty="0"/>
              <a:t>Obtain and record professional </a:t>
            </a:r>
            <a:r>
              <a:rPr lang="en-US" sz="2400" dirty="0" smtClean="0"/>
              <a:t>registration (with password) prior </a:t>
            </a:r>
            <a:r>
              <a:rPr lang="en-US" sz="2400" dirty="0"/>
              <a:t>to connecting to a </a:t>
            </a:r>
            <a:r>
              <a:rPr lang="en-US" sz="2400" dirty="0" smtClean="0"/>
              <a:t>network</a:t>
            </a:r>
            <a:endParaRPr lang="en-US" sz="2400" dirty="0"/>
          </a:p>
          <a:p>
            <a:pPr marL="457200" indent="-457200">
              <a:lnSpc>
                <a:spcPct val="100000"/>
              </a:lnSpc>
              <a:spcBef>
                <a:spcPts val="600"/>
              </a:spcBef>
              <a:spcAft>
                <a:spcPts val="600"/>
              </a:spcAft>
              <a:buFont typeface="Arial" panose="020B0604020202020204" pitchFamily="34" charset="0"/>
              <a:buChar char="•"/>
            </a:pPr>
            <a:r>
              <a:rPr lang="en-US" sz="2400" dirty="0"/>
              <a:t>Ensure that </a:t>
            </a:r>
            <a:r>
              <a:rPr lang="en-US" sz="2400" dirty="0" smtClean="0"/>
              <a:t>patient/client record files and ICT equipment (a computer, for example) are </a:t>
            </a:r>
            <a:r>
              <a:rPr lang="en-US" sz="2400" dirty="0"/>
              <a:t>in a secure </a:t>
            </a:r>
            <a:r>
              <a:rPr lang="en-US" sz="2400" dirty="0" smtClean="0"/>
              <a:t>area</a:t>
            </a:r>
            <a:endParaRPr lang="en-US" sz="2400" dirty="0"/>
          </a:p>
          <a:p>
            <a:pPr marL="457200" indent="-457200">
              <a:lnSpc>
                <a:spcPct val="100000"/>
              </a:lnSpc>
              <a:spcBef>
                <a:spcPts val="600"/>
              </a:spcBef>
              <a:spcAft>
                <a:spcPts val="600"/>
              </a:spcAft>
              <a:buFont typeface="Arial" panose="020B0604020202020204" pitchFamily="34" charset="0"/>
              <a:buChar char="•"/>
            </a:pPr>
            <a:r>
              <a:rPr lang="en-US" sz="2400" dirty="0"/>
              <a:t>Note that Internet </a:t>
            </a:r>
            <a:r>
              <a:rPr lang="en-US" sz="2400" dirty="0" smtClean="0"/>
              <a:t>e-mail </a:t>
            </a:r>
            <a:r>
              <a:rPr lang="en-US" sz="2400" dirty="0"/>
              <a:t>can be </a:t>
            </a:r>
            <a:r>
              <a:rPr lang="en-US" sz="2400" dirty="0" smtClean="0"/>
              <a:t>intercepted</a:t>
            </a:r>
            <a:endParaRPr lang="en-US" sz="24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23</a:t>
            </a:fld>
            <a:endParaRPr lang="en-US"/>
          </a:p>
        </p:txBody>
      </p:sp>
    </p:spTree>
    <p:extLst>
      <p:ext uri="{BB962C8B-B14F-4D97-AF65-F5344CB8AC3E}">
        <p14:creationId xmlns:p14="http://schemas.microsoft.com/office/powerpoint/2010/main" val="112941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hangingPunct="0"/>
            <a:endParaRPr lang="en-US" altLang="en-US">
              <a:solidFill>
                <a:srgbClr val="FFFFFF"/>
              </a:solidFill>
              <a:latin typeface="Calibri" charset="0"/>
            </a:endParaRPr>
          </a:p>
        </p:txBody>
      </p:sp>
      <p:sp>
        <p:nvSpPr>
          <p:cNvPr id="3" name="Rectangle 2"/>
          <p:cNvSpPr/>
          <p:nvPr/>
        </p:nvSpPr>
        <p:spPr>
          <a:xfrm>
            <a:off x="-12990" y="1165225"/>
            <a:ext cx="9156989" cy="3476625"/>
          </a:xfrm>
          <a:prstGeom prst="rect">
            <a:avLst/>
          </a:prstGeom>
          <a:solidFill>
            <a:srgbClr val="E766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hangingPunct="0"/>
            <a:endParaRPr lang="en-US" altLang="en-US">
              <a:solidFill>
                <a:srgbClr val="FFFFFF"/>
              </a:solidFill>
              <a:latin typeface="Calibri" charset="0"/>
            </a:endParaRPr>
          </a:p>
        </p:txBody>
      </p:sp>
      <p:sp>
        <p:nvSpPr>
          <p:cNvPr id="17412" name="TextBox 7"/>
          <p:cNvSpPr txBox="1">
            <a:spLocks noChangeArrowheads="1"/>
          </p:cNvSpPr>
          <p:nvPr/>
        </p:nvSpPr>
        <p:spPr bwMode="auto">
          <a:xfrm>
            <a:off x="-1628775" y="249238"/>
            <a:ext cx="10587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0" hangingPunct="0"/>
            <a:r>
              <a:rPr lang="en-US" altLang="en-US" sz="2200" b="1">
                <a:solidFill>
                  <a:srgbClr val="FFFFFF"/>
                </a:solidFill>
                <a:latin typeface="Century Gothic" charset="0"/>
                <a:ea typeface="Century Gothic" charset="0"/>
                <a:cs typeface="Century Gothic" charset="0"/>
              </a:rPr>
              <a:t>ROUTINE HEALTH INFORMATION SYSTEMS</a:t>
            </a:r>
            <a:endParaRPr lang="en-US" altLang="en-US" sz="2200">
              <a:solidFill>
                <a:srgbClr val="FFFFFF"/>
              </a:solidFill>
            </a:endParaRPr>
          </a:p>
          <a:p>
            <a:pPr algn="r" eaLnBrk="0" hangingPunct="0"/>
            <a:r>
              <a:rPr lang="en-US" altLang="en-US" sz="1900">
                <a:solidFill>
                  <a:srgbClr val="FFFFFF"/>
                </a:solidFill>
                <a:latin typeface="Century Gothic" charset="0"/>
                <a:ea typeface="Century Gothic" charset="0"/>
                <a:cs typeface="Century Gothic" charset="0"/>
              </a:rPr>
              <a:t>A Curriculum on Basic Concepts and Practice </a:t>
            </a:r>
          </a:p>
        </p:txBody>
      </p:sp>
      <p:sp>
        <p:nvSpPr>
          <p:cNvPr id="9" name="TextBox 8"/>
          <p:cNvSpPr txBox="1"/>
          <p:nvPr/>
        </p:nvSpPr>
        <p:spPr>
          <a:xfrm>
            <a:off x="769938" y="2832100"/>
            <a:ext cx="6788150" cy="1438275"/>
          </a:xfrm>
          <a:prstGeom prst="rect">
            <a:avLst/>
          </a:prstGeom>
          <a:noFill/>
        </p:spPr>
        <p:txBody>
          <a:bodyPr>
            <a:spAutoFit/>
          </a:bodyPr>
          <a:lstStyle/>
          <a:p>
            <a:pPr eaLnBrk="0" hangingPunct="0">
              <a:defRPr/>
            </a:pPr>
            <a:r>
              <a:rPr lang="en-US" sz="1250" dirty="0">
                <a:solidFill>
                  <a:srgbClr val="FFFFFF"/>
                </a:solidFill>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The views expressed in this presentation do not necessarily reflect the views of USAID or the United States government.</a:t>
            </a:r>
          </a:p>
        </p:txBody>
      </p:sp>
      <p:pic>
        <p:nvPicPr>
          <p:cNvPr id="8" name="Picture 9"/>
          <p:cNvPicPr>
            <a:picLocks noChangeAspect="1"/>
          </p:cNvPicPr>
          <p:nvPr/>
        </p:nvPicPr>
        <p:blipFill rotWithShape="1">
          <a:blip r:embed="rId3">
            <a:extLst>
              <a:ext uri="{28A0092B-C50C-407E-A947-70E740481C1C}">
                <a14:useLocalDpi xmlns:a14="http://schemas.microsoft.com/office/drawing/2010/main" val="0"/>
              </a:ext>
            </a:extLst>
          </a:blip>
          <a:srcRect r="1334"/>
          <a:stretch/>
        </p:blipFill>
        <p:spPr bwMode="auto">
          <a:xfrm>
            <a:off x="-12989" y="4573087"/>
            <a:ext cx="9156990" cy="227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69900" y="1646665"/>
            <a:ext cx="0" cy="2620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4A5C7BB-E951-D545-860F-C0863877D5DA}" type="slidenum">
              <a:rPr lang="en-US" altLang="en-US" smtClean="0"/>
              <a:pPr/>
              <a:t>24</a:t>
            </a:fld>
            <a:endParaRPr lang="en-US" altLang="en-US" sz="1200"/>
          </a:p>
        </p:txBody>
      </p:sp>
    </p:spTree>
    <p:extLst>
      <p:ext uri="{BB962C8B-B14F-4D97-AF65-F5344CB8AC3E}">
        <p14:creationId xmlns:p14="http://schemas.microsoft.com/office/powerpoint/2010/main" val="401117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smtClean="0"/>
              <a:t>Data Linkage Terminology</a:t>
            </a:r>
            <a:endParaRPr lang="en-US" b="1" dirty="0"/>
          </a:p>
        </p:txBody>
      </p:sp>
      <p:sp>
        <p:nvSpPr>
          <p:cNvPr id="3" name="Content Placeholder 2"/>
          <p:cNvSpPr>
            <a:spLocks noGrp="1"/>
          </p:cNvSpPr>
          <p:nvPr>
            <p:ph idx="1"/>
          </p:nvPr>
        </p:nvSpPr>
        <p:spPr>
          <a:xfrm>
            <a:off x="685800" y="1371600"/>
            <a:ext cx="7772400" cy="5181600"/>
          </a:xfrm>
        </p:spPr>
        <p:txBody>
          <a:bodyPr>
            <a:noAutofit/>
          </a:bodyPr>
          <a:lstStyle/>
          <a:p>
            <a:pPr marL="457200" indent="-457200">
              <a:lnSpc>
                <a:spcPct val="150000"/>
              </a:lnSpc>
              <a:spcBef>
                <a:spcPts val="600"/>
              </a:spcBef>
              <a:spcAft>
                <a:spcPts val="600"/>
              </a:spcAft>
              <a:buFont typeface="Arial" panose="020B0604020202020204" pitchFamily="34" charset="0"/>
              <a:buChar char="•"/>
            </a:pPr>
            <a:r>
              <a:rPr lang="en-US" sz="2400" dirty="0" smtClean="0"/>
              <a:t>Integration</a:t>
            </a:r>
          </a:p>
          <a:p>
            <a:pPr marL="457200" indent="-457200">
              <a:lnSpc>
                <a:spcPct val="150000"/>
              </a:lnSpc>
              <a:spcBef>
                <a:spcPts val="600"/>
              </a:spcBef>
              <a:spcAft>
                <a:spcPts val="600"/>
              </a:spcAft>
              <a:buFont typeface="Arial" panose="020B0604020202020204" pitchFamily="34" charset="0"/>
              <a:buChar char="•"/>
            </a:pPr>
            <a:r>
              <a:rPr lang="en-US" sz="2400" dirty="0" smtClean="0"/>
              <a:t>Interoperability</a:t>
            </a:r>
          </a:p>
          <a:p>
            <a:pPr marL="457200" indent="-457200">
              <a:lnSpc>
                <a:spcPct val="150000"/>
              </a:lnSpc>
              <a:spcBef>
                <a:spcPts val="600"/>
              </a:spcBef>
              <a:spcAft>
                <a:spcPts val="600"/>
              </a:spcAft>
              <a:buFont typeface="Arial" panose="020B0604020202020204" pitchFamily="34" charset="0"/>
              <a:buChar char="•"/>
            </a:pPr>
            <a:r>
              <a:rPr lang="en-US" sz="2400" dirty="0" smtClean="0"/>
              <a:t>MFL (master facility list)</a:t>
            </a:r>
          </a:p>
          <a:p>
            <a:pPr marL="457200" indent="-457200">
              <a:lnSpc>
                <a:spcPct val="150000"/>
              </a:lnSpc>
              <a:spcBef>
                <a:spcPts val="600"/>
              </a:spcBef>
              <a:spcAft>
                <a:spcPts val="600"/>
              </a:spcAft>
              <a:buFont typeface="Arial" panose="020B0604020202020204" pitchFamily="34" charset="0"/>
              <a:buChar char="•"/>
            </a:pPr>
            <a:r>
              <a:rPr lang="en-US" sz="2400" dirty="0" smtClean="0"/>
              <a:t>Health information exchange (HIE)</a:t>
            </a:r>
          </a:p>
          <a:p>
            <a:pPr marL="457200" indent="-457200">
              <a:lnSpc>
                <a:spcPct val="150000"/>
              </a:lnSpc>
              <a:spcBef>
                <a:spcPts val="600"/>
              </a:spcBef>
              <a:spcAft>
                <a:spcPts val="600"/>
              </a:spcAft>
              <a:buFont typeface="Arial" panose="020B0604020202020204" pitchFamily="34" charset="0"/>
              <a:buChar char="•"/>
            </a:pPr>
            <a:r>
              <a:rPr lang="en-US" sz="2400" dirty="0" smtClean="0"/>
              <a:t>Sharing metadata </a:t>
            </a:r>
          </a:p>
          <a:p>
            <a:pPr marL="457200" indent="-457200">
              <a:lnSpc>
                <a:spcPct val="150000"/>
              </a:lnSpc>
              <a:spcBef>
                <a:spcPts val="600"/>
              </a:spcBef>
              <a:spcAft>
                <a:spcPts val="600"/>
              </a:spcAft>
              <a:buFont typeface="Arial" panose="020B0604020202020204" pitchFamily="34" charset="0"/>
              <a:buChar char="•"/>
            </a:pPr>
            <a:r>
              <a:rPr lang="en-US" sz="2400" dirty="0" smtClean="0"/>
              <a:t>Triangulation</a:t>
            </a:r>
            <a:endParaRPr lang="en-US" sz="2400" dirty="0"/>
          </a:p>
          <a:p>
            <a:pPr marL="457200" indent="-457200">
              <a:lnSpc>
                <a:spcPct val="150000"/>
              </a:lnSpc>
              <a:spcBef>
                <a:spcPts val="600"/>
              </a:spcBef>
              <a:spcAft>
                <a:spcPts val="600"/>
              </a:spcAft>
              <a:buFont typeface="Arial" panose="020B0604020202020204" pitchFamily="34" charset="0"/>
              <a:buChar char="•"/>
            </a:pPr>
            <a:r>
              <a:rPr lang="en-US" sz="2400" dirty="0" smtClean="0"/>
              <a:t>Data </a:t>
            </a:r>
            <a:r>
              <a:rPr lang="en-US" sz="2400" dirty="0"/>
              <a:t>p</a:t>
            </a:r>
            <a:r>
              <a:rPr lang="en-US" sz="2400" dirty="0" smtClean="0"/>
              <a:t>rivacy, security, and </a:t>
            </a:r>
            <a:r>
              <a:rPr lang="en-US" sz="2400" dirty="0"/>
              <a:t>c</a:t>
            </a:r>
            <a:r>
              <a:rPr lang="en-US" sz="2400" dirty="0" smtClean="0"/>
              <a:t>onfidentiality</a:t>
            </a:r>
            <a:endParaRPr lang="en-US" sz="24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3</a:t>
            </a:fld>
            <a:endParaRPr lang="en-US"/>
          </a:p>
        </p:txBody>
      </p:sp>
    </p:spTree>
    <p:extLst>
      <p:ext uri="{BB962C8B-B14F-4D97-AF65-F5344CB8AC3E}">
        <p14:creationId xmlns:p14="http://schemas.microsoft.com/office/powerpoint/2010/main" val="77631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Linking Data Sources</a:t>
            </a:r>
            <a:endParaRPr lang="en-US" b="1" dirty="0"/>
          </a:p>
        </p:txBody>
      </p:sp>
      <p:sp>
        <p:nvSpPr>
          <p:cNvPr id="3" name="Content Placeholder 2"/>
          <p:cNvSpPr>
            <a:spLocks noGrp="1"/>
          </p:cNvSpPr>
          <p:nvPr>
            <p:ph idx="1"/>
          </p:nvPr>
        </p:nvSpPr>
        <p:spPr>
          <a:xfrm>
            <a:off x="609600" y="1600200"/>
            <a:ext cx="8229600" cy="4525963"/>
          </a:xfrm>
        </p:spPr>
        <p:txBody>
          <a:bodyPr/>
          <a:lstStyle/>
          <a:p>
            <a:pPr>
              <a:lnSpc>
                <a:spcPct val="100000"/>
              </a:lnSpc>
              <a:spcBef>
                <a:spcPts val="600"/>
              </a:spcBef>
              <a:spcAft>
                <a:spcPts val="600"/>
              </a:spcAft>
            </a:pPr>
            <a:r>
              <a:rPr lang="en-US" sz="2800" dirty="0" smtClean="0"/>
              <a:t>Linking </a:t>
            </a:r>
            <a:r>
              <a:rPr lang="en-US" sz="2800" dirty="0"/>
              <a:t>of data </a:t>
            </a:r>
            <a:r>
              <a:rPr lang="en-US" dirty="0"/>
              <a:t>sources leads to a strengthened health information system (HIS)</a:t>
            </a:r>
          </a:p>
          <a:p>
            <a:pPr marL="457200" indent="-457200">
              <a:lnSpc>
                <a:spcPct val="100000"/>
              </a:lnSpc>
              <a:spcBef>
                <a:spcPts val="600"/>
              </a:spcBef>
              <a:spcAft>
                <a:spcPts val="600"/>
              </a:spcAft>
              <a:buFont typeface="Arial" panose="020B0604020202020204" pitchFamily="34" charset="0"/>
              <a:buChar char="•"/>
            </a:pPr>
            <a:r>
              <a:rPr lang="en-US" sz="2800" dirty="0" smtClean="0"/>
              <a:t>Linking various RHIS subsystems such as HMIS, LMIS, HRIS, </a:t>
            </a:r>
            <a:r>
              <a:rPr lang="en-US" dirty="0" smtClean="0"/>
              <a:t>LIIS, </a:t>
            </a:r>
            <a:r>
              <a:rPr lang="en-US" dirty="0" err="1" smtClean="0"/>
              <a:t>etc</a:t>
            </a:r>
            <a:endParaRPr lang="en-US" dirty="0" smtClean="0"/>
          </a:p>
          <a:p>
            <a:pPr marL="457200" indent="-457200">
              <a:lnSpc>
                <a:spcPct val="100000"/>
              </a:lnSpc>
              <a:spcBef>
                <a:spcPts val="600"/>
              </a:spcBef>
              <a:spcAft>
                <a:spcPts val="600"/>
              </a:spcAft>
              <a:buFont typeface="Arial" panose="020B0604020202020204" pitchFamily="34" charset="0"/>
              <a:buChar char="•"/>
            </a:pPr>
            <a:r>
              <a:rPr lang="en-US" sz="2800" dirty="0" smtClean="0"/>
              <a:t>Linking the routine health information system </a:t>
            </a:r>
            <a:r>
              <a:rPr lang="en-US" sz="2800" dirty="0"/>
              <a:t>(RHIS) with population census and data from the Demographic and Health Surveys (DHS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4</a:t>
            </a:fld>
            <a:endParaRPr lang="en-US"/>
          </a:p>
        </p:txBody>
      </p:sp>
    </p:spTree>
    <p:extLst>
      <p:ext uri="{BB962C8B-B14F-4D97-AF65-F5344CB8AC3E}">
        <p14:creationId xmlns:p14="http://schemas.microsoft.com/office/powerpoint/2010/main" val="256192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609600"/>
            <a:ext cx="7682591" cy="597448"/>
          </a:xfrm>
        </p:spPr>
        <p:txBody>
          <a:bodyPr>
            <a:normAutofit/>
          </a:bodyPr>
          <a:lstStyle/>
          <a:p>
            <a:r>
              <a:rPr lang="en-US" altLang="en-US" sz="2500" dirty="0" smtClean="0"/>
              <a:t>Integration</a:t>
            </a:r>
            <a:endParaRPr lang="en-US" altLang="en-US" sz="2500" dirty="0"/>
          </a:p>
        </p:txBody>
      </p:sp>
      <p:sp>
        <p:nvSpPr>
          <p:cNvPr id="5" name="Rounded Rectangle 4"/>
          <p:cNvSpPr/>
          <p:nvPr/>
        </p:nvSpPr>
        <p:spPr>
          <a:xfrm>
            <a:off x="277091" y="1748118"/>
            <a:ext cx="8520545" cy="4101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nSpc>
                <a:spcPct val="150000"/>
              </a:lnSpc>
            </a:pPr>
            <a:r>
              <a:rPr lang="en-US" sz="2200" dirty="0">
                <a:solidFill>
                  <a:schemeClr val="bg1"/>
                </a:solidFill>
                <a:cs typeface="Arial" charset="0"/>
              </a:rPr>
              <a:t>A number of definitions apply to integration:</a:t>
            </a:r>
          </a:p>
          <a:p>
            <a:pPr marL="410291" indent="-410291">
              <a:lnSpc>
                <a:spcPct val="150000"/>
              </a:lnSpc>
              <a:buFont typeface="Arial" panose="020B0604020202020204" pitchFamily="34" charset="0"/>
              <a:buChar char="•"/>
            </a:pPr>
            <a:r>
              <a:rPr lang="en-US" sz="2200" b="1" i="1" dirty="0">
                <a:solidFill>
                  <a:schemeClr val="bg1"/>
                </a:solidFill>
                <a:cs typeface="Arial" charset="0"/>
              </a:rPr>
              <a:t>In engineering</a:t>
            </a:r>
            <a:r>
              <a:rPr lang="en-US" sz="2200" dirty="0">
                <a:solidFill>
                  <a:schemeClr val="bg1"/>
                </a:solidFill>
                <a:cs typeface="Arial" charset="0"/>
              </a:rPr>
              <a:t>: Bringing together of the components into a single system and ensuring that subsystems function together as a unit</a:t>
            </a:r>
          </a:p>
          <a:p>
            <a:pPr marL="410291" indent="-410291">
              <a:lnSpc>
                <a:spcPct val="150000"/>
              </a:lnSpc>
              <a:buFont typeface="Arial" panose="020B0604020202020204" pitchFamily="34" charset="0"/>
              <a:buChar char="•"/>
            </a:pPr>
            <a:r>
              <a:rPr lang="en-US" sz="2200" b="1" i="1" dirty="0">
                <a:solidFill>
                  <a:schemeClr val="bg1"/>
                </a:solidFill>
                <a:cs typeface="Arial" charset="0"/>
              </a:rPr>
              <a:t>In information technology:  </a:t>
            </a:r>
            <a:r>
              <a:rPr lang="en-US" sz="2200" dirty="0">
                <a:solidFill>
                  <a:schemeClr val="bg1"/>
                </a:solidFill>
                <a:cs typeface="Arial" charset="0"/>
              </a:rPr>
              <a:t>Process of linking together different computing systems and software applications physically or functionally, to act as a coordinated whole. </a:t>
            </a:r>
            <a:endParaRPr lang="en-US" sz="1400" dirty="0"/>
          </a:p>
        </p:txBody>
      </p:sp>
      <p:sp>
        <p:nvSpPr>
          <p:cNvPr id="6" name="TextBox 5"/>
          <p:cNvSpPr txBox="1"/>
          <p:nvPr/>
        </p:nvSpPr>
        <p:spPr>
          <a:xfrm>
            <a:off x="457200" y="6096000"/>
            <a:ext cx="8139790" cy="636857"/>
          </a:xfrm>
          <a:prstGeom prst="rect">
            <a:avLst/>
          </a:prstGeom>
          <a:noFill/>
        </p:spPr>
        <p:txBody>
          <a:bodyPr wrap="square" lIns="82058" tIns="41029" rIns="82058" bIns="41029" rtlCol="0">
            <a:spAutoFit/>
          </a:bodyPr>
          <a:lstStyle/>
          <a:p>
            <a:r>
              <a:rPr lang="en-US" i="1" dirty="0" smtClean="0"/>
              <a:t>Source: Heywood A; Boone D. Guidelines for RHIS data management standards. February 2015. MEASURE Evaluation.</a:t>
            </a:r>
            <a:endParaRPr lang="en-US" i="1" dirty="0"/>
          </a:p>
        </p:txBody>
      </p:sp>
      <p:sp>
        <p:nvSpPr>
          <p:cNvPr id="2" name="Slide Number Placeholder 1"/>
          <p:cNvSpPr>
            <a:spLocks noGrp="1"/>
          </p:cNvSpPr>
          <p:nvPr>
            <p:ph type="sldNum" sz="quarter" idx="12"/>
          </p:nvPr>
        </p:nvSpPr>
        <p:spPr/>
        <p:txBody>
          <a:bodyPr/>
          <a:lstStyle/>
          <a:p>
            <a:pPr>
              <a:defRPr/>
            </a:pPr>
            <a:fld id="{7798BA2F-D83D-4500-BEB1-C0B86CD095D4}" type="slidenum">
              <a:rPr lang="en-US" smtClean="0"/>
              <a:pPr>
                <a:defRPr/>
              </a:pPr>
              <a:t>5</a:t>
            </a:fld>
            <a:endParaRPr lang="en-US"/>
          </a:p>
        </p:txBody>
      </p:sp>
    </p:spTree>
    <p:extLst>
      <p:ext uri="{BB962C8B-B14F-4D97-AF65-F5344CB8AC3E}">
        <p14:creationId xmlns:p14="http://schemas.microsoft.com/office/powerpoint/2010/main" val="2654989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Interoperability</a:t>
            </a:r>
            <a:endParaRPr lang="en-US" b="1" dirty="0"/>
          </a:p>
        </p:txBody>
      </p:sp>
      <p:sp>
        <p:nvSpPr>
          <p:cNvPr id="3" name="Content Placeholder 2"/>
          <p:cNvSpPr>
            <a:spLocks noGrp="1"/>
          </p:cNvSpPr>
          <p:nvPr>
            <p:ph idx="1"/>
          </p:nvPr>
        </p:nvSpPr>
        <p:spPr>
          <a:xfrm>
            <a:off x="457200" y="1376082"/>
            <a:ext cx="8610600" cy="5405718"/>
          </a:xfrm>
        </p:spPr>
        <p:txBody>
          <a:bodyPr>
            <a:normAutofit/>
          </a:bodyPr>
          <a:lstStyle/>
          <a:p>
            <a:pPr marL="0" indent="0">
              <a:lnSpc>
                <a:spcPct val="100000"/>
              </a:lnSpc>
              <a:spcBef>
                <a:spcPts val="600"/>
              </a:spcBef>
              <a:spcAft>
                <a:spcPts val="600"/>
              </a:spcAft>
              <a:buNone/>
            </a:pPr>
            <a:r>
              <a:rPr lang="en-US" sz="2400" dirty="0" smtClean="0"/>
              <a:t>Ability of health information systems to work together </a:t>
            </a:r>
            <a:r>
              <a:rPr lang="en-US" sz="2400" b="1" dirty="0" smtClean="0"/>
              <a:t>within and across organizational boundaries </a:t>
            </a:r>
            <a:r>
              <a:rPr lang="en-US" sz="2400" dirty="0" smtClean="0"/>
              <a:t>in order to </a:t>
            </a:r>
            <a:r>
              <a:rPr lang="en-US" sz="2400" b="1" dirty="0" smtClean="0"/>
              <a:t>advance the effective and integrated delivery of healthcare </a:t>
            </a:r>
            <a:r>
              <a:rPr lang="en-US" sz="2400" dirty="0" smtClean="0"/>
              <a:t>for individuals and communities</a:t>
            </a:r>
          </a:p>
          <a:p>
            <a:pPr marL="0" indent="0">
              <a:lnSpc>
                <a:spcPct val="100000"/>
              </a:lnSpc>
              <a:spcBef>
                <a:spcPts val="600"/>
              </a:spcBef>
              <a:spcAft>
                <a:spcPts val="600"/>
              </a:spcAft>
              <a:buNone/>
            </a:pPr>
            <a:endParaRPr lang="en-US" sz="1400" dirty="0"/>
          </a:p>
          <a:p>
            <a:pPr marL="0" indent="0">
              <a:lnSpc>
                <a:spcPct val="100000"/>
              </a:lnSpc>
              <a:spcBef>
                <a:spcPts val="600"/>
              </a:spcBef>
              <a:spcAft>
                <a:spcPts val="600"/>
              </a:spcAft>
              <a:buNone/>
            </a:pPr>
            <a:r>
              <a:rPr lang="en-US" sz="2400" dirty="0" smtClean="0"/>
              <a:t>Ability of different information technology systems and software applications to </a:t>
            </a:r>
            <a:r>
              <a:rPr lang="en-US" sz="2400" b="1" dirty="0" smtClean="0"/>
              <a:t>communicate, exchange data</a:t>
            </a:r>
            <a:r>
              <a:rPr lang="en-US" sz="2400" dirty="0" smtClean="0"/>
              <a:t>, and </a:t>
            </a:r>
            <a:r>
              <a:rPr lang="en-US" sz="2400" b="1" dirty="0" smtClean="0"/>
              <a:t>use</a:t>
            </a:r>
            <a:r>
              <a:rPr lang="en-US" sz="2400" dirty="0" smtClean="0"/>
              <a:t> the </a:t>
            </a:r>
            <a:r>
              <a:rPr lang="en-US" sz="2400" b="1" dirty="0" smtClean="0"/>
              <a:t>information</a:t>
            </a:r>
            <a:r>
              <a:rPr lang="en-US" sz="2400" dirty="0" smtClean="0"/>
              <a:t> that has been exchanged for improved service delivery and health</a:t>
            </a:r>
          </a:p>
          <a:p>
            <a:pPr marL="0" indent="0">
              <a:lnSpc>
                <a:spcPct val="100000"/>
              </a:lnSpc>
              <a:spcBef>
                <a:spcPts val="600"/>
              </a:spcBef>
              <a:spcAft>
                <a:spcPts val="600"/>
              </a:spcAft>
              <a:buNone/>
            </a:pPr>
            <a:endParaRPr lang="en-US" sz="1400" dirty="0" smtClean="0"/>
          </a:p>
          <a:p>
            <a:pPr marL="0" indent="0">
              <a:lnSpc>
                <a:spcPct val="100000"/>
              </a:lnSpc>
              <a:spcBef>
                <a:spcPts val="600"/>
              </a:spcBef>
              <a:spcAft>
                <a:spcPts val="600"/>
              </a:spcAft>
              <a:buNone/>
            </a:pPr>
            <a:r>
              <a:rPr lang="en-US" sz="2000" dirty="0" smtClean="0"/>
              <a:t>Source: HMISS Interoperability and Standards Toolkit. Retrieved from</a:t>
            </a:r>
          </a:p>
          <a:p>
            <a:pPr marL="0" indent="0">
              <a:lnSpc>
                <a:spcPct val="100000"/>
              </a:lnSpc>
              <a:spcBef>
                <a:spcPts val="600"/>
              </a:spcBef>
              <a:spcAft>
                <a:spcPts val="600"/>
              </a:spcAft>
              <a:buNone/>
            </a:pPr>
            <a:r>
              <a:rPr lang="en-US" sz="2000" u="sng" dirty="0">
                <a:solidFill>
                  <a:srgbClr val="002060"/>
                </a:solidFill>
                <a:hlinkClick r:id="rId3"/>
              </a:rPr>
              <a:t>http://</a:t>
            </a:r>
            <a:r>
              <a:rPr lang="en-US" sz="2000" u="sng" dirty="0" smtClean="0">
                <a:solidFill>
                  <a:srgbClr val="002060"/>
                </a:solidFill>
                <a:hlinkClick r:id="rId3"/>
              </a:rPr>
              <a:t>www.himss.org/library/interoperability-standards/toolkit</a:t>
            </a:r>
            <a:endParaRPr lang="en-US" sz="2000" u="sng" dirty="0">
              <a:solidFill>
                <a:srgbClr val="002060"/>
              </a:solidFill>
            </a:endParaRPr>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6</a:t>
            </a:fld>
            <a:endParaRPr lang="en-US"/>
          </a:p>
        </p:txBody>
      </p:sp>
    </p:spTree>
    <p:extLst>
      <p:ext uri="{BB962C8B-B14F-4D97-AF65-F5344CB8AC3E}">
        <p14:creationId xmlns:p14="http://schemas.microsoft.com/office/powerpoint/2010/main" val="2277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Sharing Metadata</a:t>
            </a:r>
            <a:endParaRPr lang="en-US" b="1" dirty="0"/>
          </a:p>
        </p:txBody>
      </p:sp>
      <p:sp>
        <p:nvSpPr>
          <p:cNvPr id="3" name="Content Placeholder 2"/>
          <p:cNvSpPr>
            <a:spLocks noGrp="1"/>
          </p:cNvSpPr>
          <p:nvPr>
            <p:ph idx="1"/>
          </p:nvPr>
        </p:nvSpPr>
        <p:spPr>
          <a:xfrm>
            <a:off x="628650" y="1600200"/>
            <a:ext cx="7886700" cy="4351338"/>
          </a:xfrm>
        </p:spPr>
        <p:txBody>
          <a:bodyPr>
            <a:normAutofit/>
          </a:bodyPr>
          <a:lstStyle/>
          <a:p>
            <a:pPr marL="457200" indent="-457200">
              <a:lnSpc>
                <a:spcPct val="100000"/>
              </a:lnSpc>
              <a:spcBef>
                <a:spcPts val="600"/>
              </a:spcBef>
              <a:spcAft>
                <a:spcPts val="1200"/>
              </a:spcAft>
              <a:buFont typeface="Arial" panose="020B0604020202020204" pitchFamily="34" charset="0"/>
              <a:buChar char="•"/>
            </a:pPr>
            <a:r>
              <a:rPr lang="en-US" sz="2400" dirty="0" smtClean="0"/>
              <a:t>Metadata: “data about </a:t>
            </a:r>
            <a:r>
              <a:rPr lang="en-US" sz="2400" dirty="0"/>
              <a:t>data</a:t>
            </a:r>
            <a:r>
              <a:rPr lang="en-US" sz="2400" dirty="0" smtClean="0"/>
              <a:t>"</a:t>
            </a:r>
          </a:p>
          <a:p>
            <a:pPr marL="457200" indent="-457200">
              <a:lnSpc>
                <a:spcPct val="100000"/>
              </a:lnSpc>
              <a:spcBef>
                <a:spcPts val="600"/>
              </a:spcBef>
              <a:spcAft>
                <a:spcPts val="1200"/>
              </a:spcAft>
              <a:buFont typeface="Arial" panose="020B0604020202020204" pitchFamily="34" charset="0"/>
              <a:buChar char="•"/>
            </a:pPr>
            <a:r>
              <a:rPr lang="en-US" sz="2400" dirty="0"/>
              <a:t>Metadata </a:t>
            </a:r>
            <a:r>
              <a:rPr lang="en-US" sz="2400" dirty="0" smtClean="0"/>
              <a:t>describe how, when, </a:t>
            </a:r>
            <a:r>
              <a:rPr lang="en-US" sz="2400" dirty="0"/>
              <a:t>and by </a:t>
            </a:r>
            <a:r>
              <a:rPr lang="en-US" sz="2400" dirty="0" smtClean="0"/>
              <a:t>whom </a:t>
            </a:r>
            <a:r>
              <a:rPr lang="en-US" sz="2400" dirty="0"/>
              <a:t>a particular set of data was collected, and how the data </a:t>
            </a:r>
            <a:r>
              <a:rPr lang="en-US" sz="2400" dirty="0" smtClean="0"/>
              <a:t>are formatted</a:t>
            </a:r>
          </a:p>
          <a:p>
            <a:pPr marL="457200" indent="-457200">
              <a:lnSpc>
                <a:spcPct val="100000"/>
              </a:lnSpc>
              <a:spcBef>
                <a:spcPts val="600"/>
              </a:spcBef>
              <a:spcAft>
                <a:spcPts val="1200"/>
              </a:spcAft>
              <a:buFont typeface="Arial" panose="020B0604020202020204" pitchFamily="34" charset="0"/>
              <a:buChar char="•"/>
            </a:pPr>
            <a:r>
              <a:rPr lang="en-US" sz="2400" dirty="0" smtClean="0"/>
              <a:t>Metadata: essential </a:t>
            </a:r>
            <a:r>
              <a:rPr lang="en-US" sz="2400" dirty="0"/>
              <a:t>for understanding information stored in </a:t>
            </a:r>
            <a:r>
              <a:rPr lang="en-US" sz="2400" dirty="0" smtClean="0"/>
              <a:t>data warehouses; has </a:t>
            </a:r>
            <a:r>
              <a:rPr lang="en-US" sz="2400" dirty="0"/>
              <a:t>become increasingly important in </a:t>
            </a:r>
            <a:r>
              <a:rPr lang="en-US" sz="2400" dirty="0" smtClean="0"/>
              <a:t>XML-based </a:t>
            </a:r>
            <a:r>
              <a:rPr lang="en-US" sz="2400" dirty="0"/>
              <a:t>w</a:t>
            </a:r>
            <a:r>
              <a:rPr lang="en-US" sz="2400" dirty="0" smtClean="0"/>
              <a:t>eb applications─the most recent Internet Exchange Protocol (IEP)</a:t>
            </a:r>
            <a:endParaRPr lang="en-US" sz="2400"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7</a:t>
            </a:fld>
            <a:endParaRPr lang="en-US"/>
          </a:p>
        </p:txBody>
      </p:sp>
    </p:spTree>
    <p:extLst>
      <p:ext uri="{BB962C8B-B14F-4D97-AF65-F5344CB8AC3E}">
        <p14:creationId xmlns:p14="http://schemas.microsoft.com/office/powerpoint/2010/main" val="411359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t>Health Information Exchange</a:t>
            </a:r>
          </a:p>
        </p:txBody>
      </p:sp>
      <p:sp>
        <p:nvSpPr>
          <p:cNvPr id="3" name="Content Placeholder 2"/>
          <p:cNvSpPr>
            <a:spLocks noGrp="1"/>
          </p:cNvSpPr>
          <p:nvPr>
            <p:ph idx="1"/>
          </p:nvPr>
        </p:nvSpPr>
        <p:spPr>
          <a:xfrm>
            <a:off x="457200" y="1223682"/>
            <a:ext cx="8610600" cy="5405718"/>
          </a:xfrm>
        </p:spPr>
        <p:txBody>
          <a:bodyPr/>
          <a:lstStyle/>
          <a:p>
            <a:pPr marL="0" indent="0">
              <a:lnSpc>
                <a:spcPct val="100000"/>
              </a:lnSpc>
              <a:spcBef>
                <a:spcPts val="600"/>
              </a:spcBef>
              <a:spcAft>
                <a:spcPts val="600"/>
              </a:spcAft>
              <a:buNone/>
            </a:pPr>
            <a:r>
              <a:rPr lang="en-US" sz="2200" dirty="0"/>
              <a:t>Electronic health information exchange (HIE) allows doctors, nurses, pharmacists, other </a:t>
            </a:r>
            <a:r>
              <a:rPr lang="en-US" sz="2200" dirty="0" smtClean="0"/>
              <a:t>healthcare providers, </a:t>
            </a:r>
            <a:r>
              <a:rPr lang="en-US" sz="2200" dirty="0"/>
              <a:t>and patients to appropriately access and securely share a patient’s vital medical information </a:t>
            </a:r>
            <a:r>
              <a:rPr lang="en-US" sz="2200" dirty="0" smtClean="0"/>
              <a:t>electronically, thus improving </a:t>
            </a:r>
            <a:r>
              <a:rPr lang="en-US" sz="2200" dirty="0"/>
              <a:t>the speed, quality, </a:t>
            </a:r>
            <a:r>
              <a:rPr lang="en-US" sz="2200" dirty="0" smtClean="0"/>
              <a:t>safety, </a:t>
            </a:r>
            <a:r>
              <a:rPr lang="en-US" sz="2200" dirty="0"/>
              <a:t>and cost of patient care</a:t>
            </a:r>
            <a:r>
              <a:rPr lang="en-US" sz="2200" dirty="0" smtClean="0"/>
              <a:t>.</a:t>
            </a:r>
          </a:p>
          <a:p>
            <a:pPr marL="342900" indent="-342900">
              <a:lnSpc>
                <a:spcPct val="100000"/>
              </a:lnSpc>
              <a:spcBef>
                <a:spcPts val="600"/>
              </a:spcBef>
              <a:spcAft>
                <a:spcPts val="600"/>
              </a:spcAft>
              <a:buFont typeface="Arial" panose="020B0604020202020204" pitchFamily="34" charset="0"/>
              <a:buChar char="•"/>
            </a:pPr>
            <a:r>
              <a:rPr lang="en-US" sz="2200" b="1" dirty="0" smtClean="0"/>
              <a:t>Directed Exchange:</a:t>
            </a:r>
            <a:r>
              <a:rPr lang="en-US" sz="2200" dirty="0" smtClean="0"/>
              <a:t> Ability </a:t>
            </a:r>
            <a:r>
              <a:rPr lang="en-US" sz="2200" dirty="0"/>
              <a:t>to send and receive secure information electronically between care providers to support coordinated care</a:t>
            </a:r>
          </a:p>
          <a:p>
            <a:pPr marL="342900" indent="-342900">
              <a:lnSpc>
                <a:spcPct val="100000"/>
              </a:lnSpc>
              <a:spcBef>
                <a:spcPts val="600"/>
              </a:spcBef>
              <a:spcAft>
                <a:spcPts val="600"/>
              </a:spcAft>
              <a:buFont typeface="Arial" panose="020B0604020202020204" pitchFamily="34" charset="0"/>
              <a:buChar char="•"/>
            </a:pPr>
            <a:r>
              <a:rPr lang="en-US" sz="2200" b="1" dirty="0" smtClean="0"/>
              <a:t>Query-Based Exchange: </a:t>
            </a:r>
            <a:r>
              <a:rPr lang="en-US" sz="2200" dirty="0" smtClean="0"/>
              <a:t>Ability </a:t>
            </a:r>
            <a:r>
              <a:rPr lang="en-US" sz="2200" dirty="0"/>
              <a:t>for providers to find and/or request information on a patient from other providers, often used for unplanned care</a:t>
            </a:r>
          </a:p>
          <a:p>
            <a:pPr marL="342900" indent="-342900">
              <a:lnSpc>
                <a:spcPct val="100000"/>
              </a:lnSpc>
              <a:spcBef>
                <a:spcPts val="600"/>
              </a:spcBef>
              <a:spcAft>
                <a:spcPts val="600"/>
              </a:spcAft>
              <a:buFont typeface="Arial" panose="020B0604020202020204" pitchFamily="34" charset="0"/>
              <a:buChar char="•"/>
            </a:pPr>
            <a:r>
              <a:rPr lang="en-US" sz="2200" b="1" dirty="0" smtClean="0"/>
              <a:t>Consumer Mediated Exchange: </a:t>
            </a:r>
            <a:r>
              <a:rPr lang="en-US" sz="2200" dirty="0" smtClean="0"/>
              <a:t>Ability </a:t>
            </a:r>
            <a:r>
              <a:rPr lang="en-US" sz="2200" dirty="0"/>
              <a:t>for patients to aggregate and control the use of their health information among providers</a:t>
            </a:r>
          </a:p>
          <a:p>
            <a:pPr marL="0" indent="0">
              <a:buNone/>
            </a:pPr>
            <a:endParaRPr lang="en-US" sz="2000" u="sng" dirty="0">
              <a:solidFill>
                <a:srgbClr val="002060"/>
              </a:solidFill>
            </a:endParaRPr>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8</a:t>
            </a:fld>
            <a:endParaRPr lang="en-US"/>
          </a:p>
        </p:txBody>
      </p:sp>
    </p:spTree>
    <p:extLst>
      <p:ext uri="{BB962C8B-B14F-4D97-AF65-F5344CB8AC3E}">
        <p14:creationId xmlns:p14="http://schemas.microsoft.com/office/powerpoint/2010/main" val="304184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Open HIE</a:t>
            </a:r>
            <a:endParaRPr lang="en-US" b="1" dirty="0"/>
          </a:p>
        </p:txBody>
      </p:sp>
      <p:sp>
        <p:nvSpPr>
          <p:cNvPr id="3" name="Content Placeholder 2"/>
          <p:cNvSpPr>
            <a:spLocks noGrp="1"/>
          </p:cNvSpPr>
          <p:nvPr>
            <p:ph idx="1"/>
          </p:nvPr>
        </p:nvSpPr>
        <p:spPr>
          <a:xfrm>
            <a:off x="381000" y="1460500"/>
            <a:ext cx="8229600" cy="4800600"/>
          </a:xfrm>
        </p:spPr>
        <p:txBody>
          <a:bodyPr>
            <a:normAutofit lnSpcReduction="10000"/>
          </a:bodyPr>
          <a:lstStyle/>
          <a:p>
            <a:pPr>
              <a:lnSpc>
                <a:spcPct val="100000"/>
              </a:lnSpc>
              <a:spcAft>
                <a:spcPts val="600"/>
              </a:spcAft>
            </a:pPr>
            <a:r>
              <a:rPr lang="en-US" sz="2400" dirty="0" smtClean="0"/>
              <a:t>Open HIE is a community of practice (COP) dedicated </a:t>
            </a:r>
            <a:r>
              <a:rPr lang="en-US" sz="2400" dirty="0"/>
              <a:t>to improve the health of the underserved through open and </a:t>
            </a:r>
            <a:r>
              <a:rPr lang="en-US" sz="2400" dirty="0" smtClean="0"/>
              <a:t>collaborative development </a:t>
            </a:r>
            <a:r>
              <a:rPr lang="en-US" sz="2400" dirty="0"/>
              <a:t>and support of </a:t>
            </a:r>
            <a:r>
              <a:rPr lang="en-US" sz="2400" dirty="0" smtClean="0"/>
              <a:t>country-driven</a:t>
            </a:r>
            <a:r>
              <a:rPr lang="en-US" sz="2400" dirty="0"/>
              <a:t>, </a:t>
            </a:r>
            <a:r>
              <a:rPr lang="en-US" sz="2400" dirty="0" smtClean="0"/>
              <a:t>large-scale health-information-sharing </a:t>
            </a:r>
            <a:r>
              <a:rPr lang="en-US" sz="2400" dirty="0"/>
              <a:t>architectures</a:t>
            </a:r>
            <a:r>
              <a:rPr lang="en-US" sz="2400" dirty="0" smtClean="0"/>
              <a:t>.</a:t>
            </a:r>
          </a:p>
          <a:p>
            <a:pPr marL="457200" indent="-457200">
              <a:lnSpc>
                <a:spcPct val="110000"/>
              </a:lnSpc>
              <a:spcBef>
                <a:spcPts val="600"/>
              </a:spcBef>
              <a:spcAft>
                <a:spcPts val="600"/>
              </a:spcAft>
              <a:buFont typeface="Arial" panose="020B0604020202020204" pitchFamily="34" charset="0"/>
              <a:buChar char="•"/>
            </a:pPr>
            <a:r>
              <a:rPr lang="en-US" sz="2400" dirty="0"/>
              <a:t>Enabling </a:t>
            </a:r>
            <a:r>
              <a:rPr lang="en-US" sz="2400" dirty="0" smtClean="0"/>
              <a:t>large-scale </a:t>
            </a:r>
            <a:r>
              <a:rPr lang="en-US" sz="2400" dirty="0"/>
              <a:t>health information interoperability</a:t>
            </a:r>
          </a:p>
          <a:p>
            <a:pPr marL="457200" indent="-457200">
              <a:lnSpc>
                <a:spcPct val="100000"/>
              </a:lnSpc>
              <a:spcAft>
                <a:spcPts val="600"/>
              </a:spcAft>
              <a:buFont typeface="Arial" panose="020B0604020202020204" pitchFamily="34" charset="0"/>
              <a:buChar char="•"/>
            </a:pPr>
            <a:r>
              <a:rPr lang="en-US" sz="2400" dirty="0"/>
              <a:t>Offering freely available standards-based approaches and reference technologies</a:t>
            </a:r>
          </a:p>
          <a:p>
            <a:pPr marL="457200" indent="-457200">
              <a:lnSpc>
                <a:spcPct val="100000"/>
              </a:lnSpc>
              <a:spcAft>
                <a:spcPts val="600"/>
              </a:spcAft>
              <a:buFont typeface="Arial" panose="020B0604020202020204" pitchFamily="34" charset="0"/>
              <a:buChar char="•"/>
            </a:pPr>
            <a:r>
              <a:rPr lang="en-US" sz="2400" dirty="0"/>
              <a:t>Supporting each other’s needs through peer technical assistance communities</a:t>
            </a:r>
          </a:p>
          <a:p>
            <a:endParaRPr lang="en-US" dirty="0"/>
          </a:p>
        </p:txBody>
      </p:sp>
      <p:sp>
        <p:nvSpPr>
          <p:cNvPr id="4" name="Slide Number Placeholder 3"/>
          <p:cNvSpPr>
            <a:spLocks noGrp="1"/>
          </p:cNvSpPr>
          <p:nvPr>
            <p:ph type="sldNum" sz="quarter" idx="12"/>
          </p:nvPr>
        </p:nvSpPr>
        <p:spPr/>
        <p:txBody>
          <a:bodyPr/>
          <a:lstStyle/>
          <a:p>
            <a:pPr>
              <a:defRPr/>
            </a:pPr>
            <a:fld id="{7798BA2F-D83D-4500-BEB1-C0B86CD095D4}" type="slidenum">
              <a:rPr lang="en-US" smtClean="0"/>
              <a:pPr>
                <a:defRPr/>
              </a:pPr>
              <a:t>9</a:t>
            </a:fld>
            <a:endParaRPr lang="en-US"/>
          </a:p>
        </p:txBody>
      </p:sp>
    </p:spTree>
    <p:extLst>
      <p:ext uri="{BB962C8B-B14F-4D97-AF65-F5344CB8AC3E}">
        <p14:creationId xmlns:p14="http://schemas.microsoft.com/office/powerpoint/2010/main" val="4199084334"/>
      </p:ext>
    </p:extLst>
  </p:cSld>
  <p:clrMapOvr>
    <a:masterClrMapping/>
  </p:clrMapOvr>
</p:sld>
</file>

<file path=ppt/theme/theme1.xml><?xml version="1.0" encoding="utf-8"?>
<a:theme xmlns:a="http://schemas.openxmlformats.org/drawingml/2006/main" name="mod8">
  <a:themeElements>
    <a:clrScheme name="Custom 3">
      <a:dk1>
        <a:sysClr val="windowText" lastClr="000000"/>
      </a:dk1>
      <a:lt1>
        <a:sysClr val="window" lastClr="FFFFFF"/>
      </a:lt1>
      <a:dk2>
        <a:srgbClr val="FFFFFF"/>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4F9E2C3-E2A2-48C7-9754-3F582E5B849F}" vid="{2D8AE3A6-512D-484B-BBF8-35B26F10A76A}"/>
    </a:ext>
  </a:extLst>
</a:theme>
</file>

<file path=ppt/theme/theme2.xml><?xml version="1.0" encoding="utf-8"?>
<a:theme xmlns:a="http://schemas.openxmlformats.org/drawingml/2006/main" name="Theme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ule7" id="{FF7A46B3-31B8-2946-B146-BC2C5184389F}" vid="{E8A4181F-9567-3148-8E2A-9DF21D789A80}"/>
    </a:ext>
  </a:extLst>
</a:theme>
</file>

<file path=ppt/theme/theme3.xml><?xml version="1.0" encoding="utf-8"?>
<a:theme xmlns:a="http://schemas.openxmlformats.org/drawingml/2006/main" name="1_Theme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ule7" id="{FF7A46B3-31B8-2946-B146-BC2C5184389F}" vid="{E8A4181F-9567-3148-8E2A-9DF21D789A8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83303621329D4DAFC578165ED47C26" ma:contentTypeVersion="0" ma:contentTypeDescription="Create a new document." ma:contentTypeScope="" ma:versionID="e9c678eae885f8b7595ed37087805c11">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878E51-E188-49F0-B7D8-E651EB70477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2567964-5135-4101-A4CF-29C498A09831}">
  <ds:schemaRefs>
    <ds:schemaRef ds:uri="http://schemas.microsoft.com/sharepoint/v3/contenttype/forms"/>
  </ds:schemaRefs>
</ds:datastoreItem>
</file>

<file path=customXml/itemProps3.xml><?xml version="1.0" encoding="utf-8"?>
<ds:datastoreItem xmlns:ds="http://schemas.openxmlformats.org/officeDocument/2006/customXml" ds:itemID="{936A7545-B9C5-40F0-ABC6-5BBCDC7F2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mod8</Template>
  <TotalTime>20441</TotalTime>
  <Words>1700</Words>
  <Application>Microsoft Office PowerPoint</Application>
  <PresentationFormat>On-screen Show (4:3)</PresentationFormat>
  <Paragraphs>176</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Century Gothic</vt:lpstr>
      <vt:lpstr>Courier New</vt:lpstr>
      <vt:lpstr>Futura LT Pro Book</vt:lpstr>
      <vt:lpstr>Times New Roman</vt:lpstr>
      <vt:lpstr>mod8</vt:lpstr>
      <vt:lpstr>Theme1</vt:lpstr>
      <vt:lpstr>1_Theme1</vt:lpstr>
      <vt:lpstr>PowerPoint Presentation</vt:lpstr>
      <vt:lpstr>Learning Objectives and Topics Covered</vt:lpstr>
      <vt:lpstr>Data Linkage Terminology</vt:lpstr>
      <vt:lpstr>Linking Data Sources</vt:lpstr>
      <vt:lpstr>Integration</vt:lpstr>
      <vt:lpstr>Interoperability</vt:lpstr>
      <vt:lpstr>Sharing Metadata</vt:lpstr>
      <vt:lpstr>Health Information Exchange</vt:lpstr>
      <vt:lpstr>Open HIE</vt:lpstr>
      <vt:lpstr>HIS Architecture and Health Information Exchange</vt:lpstr>
      <vt:lpstr>Master Facility List (MFL)</vt:lpstr>
      <vt:lpstr>Linking Data Using a Master Facility List</vt:lpstr>
      <vt:lpstr>RHIS Linkage Examples</vt:lpstr>
      <vt:lpstr>Linking Family Planning Service Data with Census Data</vt:lpstr>
      <vt:lpstr>PowerPoint Presentation</vt:lpstr>
      <vt:lpstr>Linking LMIS and HMIS Data for Improved Use of Information</vt:lpstr>
      <vt:lpstr>PowerPoint Presentation</vt:lpstr>
      <vt:lpstr>What Is a Decision Support System (DSS)?</vt:lpstr>
      <vt:lpstr>Decision Support System </vt:lpstr>
      <vt:lpstr>Why a Decision Support System (DSS)?</vt:lpstr>
      <vt:lpstr>Privacy</vt:lpstr>
      <vt:lpstr>Data Security</vt:lpstr>
      <vt:lpstr>Confidentiality</vt:lpstr>
      <vt:lpstr>PowerPoint Presentation</vt:lpstr>
    </vt:vector>
  </TitlesOfParts>
  <Company>JSI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aux théories du Suivi et Evaluation</dc:title>
  <dc:creator>Mounkaila Abdou</dc:creator>
  <cp:lastModifiedBy>Hoover, Donald Wayne</cp:lastModifiedBy>
  <cp:revision>301</cp:revision>
  <cp:lastPrinted>2003-06-10T18:43:43Z</cp:lastPrinted>
  <dcterms:created xsi:type="dcterms:W3CDTF">2003-06-10T17:39:07Z</dcterms:created>
  <dcterms:modified xsi:type="dcterms:W3CDTF">2017-02-08T14:27:02Z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0x010100BC83303621329D4DAFC578165ED47C26</vt:lpwstr>
  </property>
</Properties>
</file>