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73" r:id="rId5"/>
    <p:sldId id="276" r:id="rId6"/>
    <p:sldId id="275" r:id="rId7"/>
    <p:sldId id="277" r:id="rId8"/>
    <p:sldId id="278" r:id="rId9"/>
    <p:sldId id="274" r:id="rId10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ELADES, Eduardo" initials="celadese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BF39"/>
    <a:srgbClr val="595487"/>
    <a:srgbClr val="1E185F"/>
    <a:srgbClr val="008C84"/>
    <a:srgbClr val="B0DD7F"/>
    <a:srgbClr val="94E4D5"/>
    <a:srgbClr val="E6661F"/>
    <a:srgbClr val="C83537"/>
    <a:srgbClr val="D9B065"/>
    <a:srgbClr val="E295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96384" autoAdjust="0"/>
  </p:normalViewPr>
  <p:slideViewPr>
    <p:cSldViewPr>
      <p:cViewPr varScale="1">
        <p:scale>
          <a:sx n="71" d="100"/>
          <a:sy n="71" d="100"/>
        </p:scale>
        <p:origin x="1339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1" d="100"/>
          <a:sy n="71" d="100"/>
        </p:scale>
        <p:origin x="-2748" y="-816"/>
      </p:cViewPr>
      <p:guideLst>
        <p:guide orient="horz" pos="2448"/>
        <p:guide pos="3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657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78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0001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00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D992-1C6B-47D2-B000-196AC2947AB3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01739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B7050-6EEE-410F-ABC9-39A6710BE69A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01739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0B272-3A77-44D2-BD91-A01D7B19DCC2}" type="datetime1">
              <a:rPr lang="en-US" smtClean="0"/>
              <a:t>2/8/2017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01739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31652-80C0-416F-8F04-DFF1ACBF212F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0" y="0"/>
            <a:ext cx="10058400" cy="1383665"/>
          </a:xfrm>
          <a:custGeom>
            <a:avLst/>
            <a:gdLst/>
            <a:ahLst/>
            <a:cxnLst/>
            <a:rect l="l" t="t" r="r" b="b"/>
            <a:pathLst>
              <a:path w="10058400" h="1383665">
                <a:moveTo>
                  <a:pt x="0" y="1383233"/>
                </a:moveTo>
                <a:lnTo>
                  <a:pt x="10058400" y="1383233"/>
                </a:lnTo>
                <a:lnTo>
                  <a:pt x="10058400" y="0"/>
                </a:lnTo>
                <a:lnTo>
                  <a:pt x="0" y="0"/>
                </a:lnTo>
                <a:lnTo>
                  <a:pt x="0" y="1383233"/>
                </a:lnTo>
                <a:close/>
              </a:path>
            </a:pathLst>
          </a:custGeom>
          <a:solidFill>
            <a:srgbClr val="ECCE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C2035-F2BA-4BCB-B2FB-68F2DA2D3C64}" type="datetime1">
              <a:rPr lang="en-US" smtClean="0"/>
              <a:t>2/8/2017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8906" y="809382"/>
            <a:ext cx="792058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301739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29842" y="3509589"/>
            <a:ext cx="7798714" cy="2175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5AE6D-EC4A-4A0F-917C-BCAB3EFF8945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c.unc.edu/measure/publications/ja-09-9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Downloads\www.cpc.unc.edu\measure\publications\ms-15-99" TargetMode="External"/><Relationship Id="rId5" Type="http://schemas.openxmlformats.org/officeDocument/2006/relationships/hyperlink" Target="http://www.cpc.unc.edu/measure/publications/wp-13-138?searchterm=PRISM+invent" TargetMode="External"/><Relationship Id="rId4" Type="http://schemas.openxmlformats.org/officeDocument/2006/relationships/hyperlink" Target="http://www.cpc.unc.edu/measure/publications/ms-12-5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medcentral.com/1472-6963/10/18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pc.unc.edu/measure/resources/tools/monitoring-evaluation-systems/prism" TargetMode="External"/><Relationship Id="rId4" Type="http://schemas.openxmlformats.org/officeDocument/2006/relationships/hyperlink" Target="http://www.who.int/healthinfo/country_monitoring_evaluation/documentation/en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145" y="0"/>
            <a:ext cx="10058401" cy="12852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4288" y="1281748"/>
            <a:ext cx="10072689" cy="3976052"/>
          </a:xfrm>
          <a:prstGeom prst="rect">
            <a:avLst/>
          </a:prstGeom>
          <a:solidFill>
            <a:srgbClr val="595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16891" y="1811332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796291" y="1723863"/>
            <a:ext cx="8846503" cy="83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MODULE 9</a:t>
            </a:r>
            <a:r>
              <a:rPr lang="en-US" altLang="en-US" sz="2420" b="1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:</a:t>
            </a:r>
            <a:endParaRPr lang="en-US" altLang="en-US" sz="242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altLang="en-US" sz="24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RHIS Performance Assessment</a:t>
            </a:r>
            <a:endParaRPr lang="en-US" altLang="en-US" sz="242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-1791652" y="274162"/>
            <a:ext cx="11645742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 dirty="0">
              <a:solidFill>
                <a:schemeClr val="bg1"/>
              </a:solidFill>
            </a:endParaRPr>
          </a:p>
          <a:p>
            <a:pPr algn="r"/>
            <a:r>
              <a:rPr lang="en-US" altLang="en-US" sz="209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pic>
        <p:nvPicPr>
          <p:cNvPr id="11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4"/>
          <a:stretch/>
        </p:blipFill>
        <p:spPr bwMode="auto">
          <a:xfrm>
            <a:off x="-14288" y="5322868"/>
            <a:ext cx="1005744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795418" y="3429000"/>
            <a:ext cx="8848248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396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Introduction</a:t>
            </a:r>
            <a:endParaRPr lang="en-US" altLang="en-US" sz="22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</a:t>
            </a:fld>
            <a:endParaRPr lang="en-US"/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795418" y="4336931"/>
            <a:ext cx="564999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The complete RHIS curriculum is available here: </a:t>
            </a: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https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://www.measureevaluation.org/our-work/ routine-health-information-systems/</a:t>
            </a:r>
            <a:r>
              <a:rPr lang="en-US" altLang="en-US" sz="9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rhis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-curriculum </a:t>
            </a:r>
          </a:p>
          <a:p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38925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3" y="0"/>
            <a:ext cx="0" cy="1312545"/>
          </a:xfrm>
          <a:custGeom>
            <a:avLst/>
            <a:gdLst/>
            <a:ahLst/>
            <a:cxnLst/>
            <a:rect l="l" t="t" r="r" b="b"/>
            <a:pathLst>
              <a:path h="1312545">
                <a:moveTo>
                  <a:pt x="0" y="0"/>
                </a:moveTo>
                <a:lnTo>
                  <a:pt x="0" y="1312405"/>
                </a:lnTo>
              </a:path>
            </a:pathLst>
          </a:custGeom>
          <a:ln w="3175">
            <a:solidFill>
              <a:srgbClr val="ECCE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48753" y="635317"/>
            <a:ext cx="876089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MODULE  9: Learning Objectives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object 7"/>
          <p:cNvSpPr txBox="1"/>
          <p:nvPr/>
        </p:nvSpPr>
        <p:spPr>
          <a:xfrm>
            <a:off x="505109" y="1678424"/>
            <a:ext cx="9048182" cy="56323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By the end of this module, participants will be able to: 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Explain frameworks for assessing RHIS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Demonstrate understanding of the RHIS standards across the four assessment domains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Demonstrate </a:t>
            </a:r>
            <a:r>
              <a:rPr lang="en-US" sz="2000" dirty="0">
                <a:latin typeface="Century Gothic" panose="020B0502020202020204" pitchFamily="34" charset="0"/>
                <a:cs typeface="Arial" panose="020B0604020202020204" pitchFamily="34" charset="0"/>
              </a:rPr>
              <a:t>understanding of the three categories of determinants of RHIS performance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Century Gothic" panose="020B0502020202020204" pitchFamily="34" charset="0"/>
                <a:cs typeface="Arial" panose="020B0604020202020204" pitchFamily="34" charset="0"/>
              </a:rPr>
              <a:t>Diagnose RHIS performance (to measure production, management, and use of high-quality data</a:t>
            </a:r>
            <a:r>
              <a:rPr lang="en-US" sz="2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Describe the RHIS Rapid Assessment Tool and the purpose of its implementation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Apply </a:t>
            </a:r>
            <a:r>
              <a:rPr lang="en-US" sz="2000" dirty="0">
                <a:latin typeface="Century Gothic" panose="020B0502020202020204" pitchFamily="34" charset="0"/>
                <a:cs typeface="Arial" panose="020B0604020202020204" pitchFamily="34" charset="0"/>
              </a:rPr>
              <a:t>the PRISM tools to identify and analyze possible constraints on successful implementation of an </a:t>
            </a:r>
            <a:r>
              <a:rPr lang="en-US" sz="2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RHIS</a:t>
            </a:r>
            <a:endParaRPr lang="en-US" sz="20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3" y="0"/>
            <a:ext cx="0" cy="1312545"/>
          </a:xfrm>
          <a:custGeom>
            <a:avLst/>
            <a:gdLst/>
            <a:ahLst/>
            <a:cxnLst/>
            <a:rect l="l" t="t" r="r" b="b"/>
            <a:pathLst>
              <a:path h="1312545">
                <a:moveTo>
                  <a:pt x="0" y="0"/>
                </a:moveTo>
                <a:lnTo>
                  <a:pt x="0" y="1312405"/>
                </a:lnTo>
              </a:path>
            </a:pathLst>
          </a:custGeom>
          <a:ln w="3175">
            <a:solidFill>
              <a:srgbClr val="ECCE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09600" y="656272"/>
            <a:ext cx="876089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MODULE  9: Structure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536" y="1676400"/>
            <a:ext cx="9753327" cy="3124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dirty="0" smtClean="0">
                <a:latin typeface="Century Gothic" panose="020B0502020202020204" pitchFamily="34" charset="0"/>
              </a:rPr>
              <a:t>Duration: </a:t>
            </a:r>
            <a:r>
              <a:rPr lang="en-US" altLang="en-US" sz="2800" dirty="0">
                <a:latin typeface="Century Gothic" panose="020B0502020202020204" pitchFamily="34" charset="0"/>
              </a:rPr>
              <a:t>6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hours</a:t>
            </a: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dirty="0" smtClean="0">
                <a:latin typeface="Century Gothic" panose="020B0502020202020204" pitchFamily="34" charset="0"/>
              </a:rPr>
              <a:t>Number of sessions: 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3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entury Gothic" panose="020B0502020202020204" pitchFamily="34" charset="0"/>
              </a:rPr>
              <a:t>Session </a:t>
            </a:r>
            <a:r>
              <a:rPr lang="en-US" sz="2400" b="1" dirty="0">
                <a:latin typeface="Century Gothic" panose="020B0502020202020204" pitchFamily="34" charset="0"/>
              </a:rPr>
              <a:t>1: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smtClean="0">
                <a:latin typeface="Century Gothic" panose="020B0502020202020204" pitchFamily="34" charset="0"/>
              </a:rPr>
              <a:t>Introduction to Frameworks for Assessing RHIS (1h)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entury Gothic" panose="020B0502020202020204" pitchFamily="34" charset="0"/>
              </a:rPr>
              <a:t>Session </a:t>
            </a:r>
            <a:r>
              <a:rPr lang="en-US" sz="2400" b="1" dirty="0">
                <a:latin typeface="Century Gothic" panose="020B0502020202020204" pitchFamily="34" charset="0"/>
              </a:rPr>
              <a:t>2: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smtClean="0">
                <a:latin typeface="Century Gothic" panose="020B0502020202020204" pitchFamily="34" charset="0"/>
              </a:rPr>
              <a:t>Overview of RHIS Rapid Assessment Tool (2h)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entury Gothic" panose="020B0502020202020204" pitchFamily="34" charset="0"/>
              </a:rPr>
              <a:t>Session </a:t>
            </a:r>
            <a:r>
              <a:rPr lang="en-US" sz="2400" b="1" dirty="0">
                <a:latin typeface="Century Gothic" panose="020B0502020202020204" pitchFamily="34" charset="0"/>
              </a:rPr>
              <a:t>3: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smtClean="0">
                <a:latin typeface="Century Gothic" panose="020B0502020202020204" pitchFamily="34" charset="0"/>
              </a:rPr>
              <a:t>Overview of PRISM Assessment Tools (3h)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3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3" y="0"/>
            <a:ext cx="0" cy="1312545"/>
          </a:xfrm>
          <a:custGeom>
            <a:avLst/>
            <a:gdLst/>
            <a:ahLst/>
            <a:cxnLst/>
            <a:rect l="l" t="t" r="r" b="b"/>
            <a:pathLst>
              <a:path h="1312545">
                <a:moveTo>
                  <a:pt x="0" y="0"/>
                </a:moveTo>
                <a:lnTo>
                  <a:pt x="0" y="1312405"/>
                </a:lnTo>
              </a:path>
            </a:pathLst>
          </a:custGeom>
          <a:ln w="3175">
            <a:solidFill>
              <a:srgbClr val="ECCE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48753" y="533400"/>
            <a:ext cx="876089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MODULE  9: Suggested References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600200"/>
            <a:ext cx="976312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Aqil, A., </a:t>
            </a:r>
            <a:r>
              <a:rPr lang="en-US" sz="2000" dirty="0" err="1">
                <a:latin typeface="Century Gothic" panose="020B0502020202020204" pitchFamily="34" charset="0"/>
              </a:rPr>
              <a:t>Lippeveld</a:t>
            </a:r>
            <a:r>
              <a:rPr lang="en-US" sz="2000" dirty="0">
                <a:latin typeface="Century Gothic" panose="020B0502020202020204" pitchFamily="34" charset="0"/>
              </a:rPr>
              <a:t>, T., &amp; </a:t>
            </a:r>
            <a:r>
              <a:rPr lang="en-US" sz="2000" dirty="0" err="1">
                <a:latin typeface="Century Gothic" panose="020B0502020202020204" pitchFamily="34" charset="0"/>
              </a:rPr>
              <a:t>Hozumi</a:t>
            </a:r>
            <a:r>
              <a:rPr lang="en-US" sz="2000" dirty="0">
                <a:latin typeface="Century Gothic" panose="020B0502020202020204" pitchFamily="34" charset="0"/>
              </a:rPr>
              <a:t>, D. (2009). PRISM framework: a paradigm shift for designing, strengthening and evaluating routine health information systems. </a:t>
            </a:r>
            <a:r>
              <a:rPr lang="en-US" sz="2000" i="1" dirty="0">
                <a:latin typeface="Century Gothic" panose="020B0502020202020204" pitchFamily="34" charset="0"/>
              </a:rPr>
              <a:t>Health Policy and Planning</a:t>
            </a:r>
            <a:r>
              <a:rPr lang="en-US" sz="2000" dirty="0">
                <a:latin typeface="Century Gothic" panose="020B0502020202020204" pitchFamily="34" charset="0"/>
              </a:rPr>
              <a:t>,</a:t>
            </a:r>
            <a:r>
              <a:rPr lang="en-US" sz="2000" i="1" dirty="0">
                <a:latin typeface="Century Gothic" panose="020B0502020202020204" pitchFamily="34" charset="0"/>
              </a:rPr>
              <a:t> </a:t>
            </a:r>
            <a:r>
              <a:rPr lang="en-US" sz="2000" dirty="0">
                <a:latin typeface="Century Gothic" panose="020B0502020202020204" pitchFamily="34" charset="0"/>
              </a:rPr>
              <a:t>24(3):217-228</a:t>
            </a:r>
            <a:r>
              <a:rPr lang="en-US" sz="2000" i="1" dirty="0">
                <a:latin typeface="Century Gothic" panose="020B0502020202020204" pitchFamily="34" charset="0"/>
              </a:rPr>
              <a:t>. </a:t>
            </a:r>
            <a:r>
              <a:rPr lang="en-US" sz="2000" dirty="0">
                <a:latin typeface="Century Gothic" panose="020B0502020202020204" pitchFamily="34" charset="0"/>
              </a:rPr>
              <a:t>Retrieved from </a:t>
            </a:r>
            <a:r>
              <a:rPr lang="en-US" sz="2000" u="sng" dirty="0">
                <a:latin typeface="Century Gothic" panose="020B0502020202020204" pitchFamily="34" charset="0"/>
                <a:hlinkClick r:id="rId3"/>
              </a:rPr>
              <a:t>http://</a:t>
            </a:r>
            <a:r>
              <a:rPr lang="en-US" sz="2000" u="sng" dirty="0" smtClean="0">
                <a:latin typeface="Century Gothic" panose="020B0502020202020204" pitchFamily="34" charset="0"/>
                <a:hlinkClick r:id="rId3"/>
              </a:rPr>
              <a:t>www.cpc.unc.edu/measure/publications/ja-09-99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Aqil, A., </a:t>
            </a:r>
            <a:r>
              <a:rPr lang="en-US" sz="2000" dirty="0" err="1">
                <a:latin typeface="Century Gothic" panose="020B0502020202020204" pitchFamily="34" charset="0"/>
              </a:rPr>
              <a:t>Lippeveld</a:t>
            </a:r>
            <a:r>
              <a:rPr lang="en-US" sz="2000" dirty="0">
                <a:latin typeface="Century Gothic" panose="020B0502020202020204" pitchFamily="34" charset="0"/>
              </a:rPr>
              <a:t>, T., Moussa, T., &amp; Barry, A. (2012). Performance of Routine Information Systems Management (PRISM) tools user guide. Chapel Hill, </a:t>
            </a:r>
            <a:r>
              <a:rPr lang="en-US" sz="2000" dirty="0" smtClean="0">
                <a:latin typeface="Century Gothic" panose="020B0502020202020204" pitchFamily="34" charset="0"/>
              </a:rPr>
              <a:t>NC, USA: </a:t>
            </a:r>
            <a:r>
              <a:rPr lang="en-US" sz="2000" dirty="0">
                <a:latin typeface="Century Gothic" panose="020B0502020202020204" pitchFamily="34" charset="0"/>
              </a:rPr>
              <a:t>MEASURE Evaluation, University of North Carolina. Retrieved from </a:t>
            </a:r>
            <a:r>
              <a:rPr lang="en-US" sz="2000" u="sng" dirty="0">
                <a:latin typeface="Century Gothic" panose="020B0502020202020204" pitchFamily="34" charset="0"/>
                <a:hlinkClick r:id="rId4"/>
              </a:rPr>
              <a:t>http://</a:t>
            </a:r>
            <a:r>
              <a:rPr lang="en-US" sz="2000" u="sng" dirty="0" smtClean="0">
                <a:latin typeface="Century Gothic" panose="020B0502020202020204" pitchFamily="34" charset="0"/>
                <a:hlinkClick r:id="rId4"/>
              </a:rPr>
              <a:t>www.cpc.unc.edu/measure/publications/ms-12-51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Belay, H. &amp; </a:t>
            </a:r>
            <a:r>
              <a:rPr lang="en-US" sz="2000" dirty="0" err="1">
                <a:latin typeface="Century Gothic" panose="020B0502020202020204" pitchFamily="34" charset="0"/>
              </a:rPr>
              <a:t>Lippeveld</a:t>
            </a:r>
            <a:r>
              <a:rPr lang="en-US" sz="2000" dirty="0">
                <a:latin typeface="Century Gothic" panose="020B0502020202020204" pitchFamily="34" charset="0"/>
              </a:rPr>
              <a:t>, T. (2013). Inventory of PRISM framework and tools: application of PRISM tools and interventions for strengthening routine health information system performance. Chapel Hill, </a:t>
            </a:r>
            <a:r>
              <a:rPr lang="en-US" sz="2000" dirty="0" smtClean="0">
                <a:latin typeface="Century Gothic" panose="020B0502020202020204" pitchFamily="34" charset="0"/>
              </a:rPr>
              <a:t>NC, USA: </a:t>
            </a:r>
            <a:r>
              <a:rPr lang="en-US" sz="2000" dirty="0">
                <a:latin typeface="Century Gothic" panose="020B0502020202020204" pitchFamily="34" charset="0"/>
              </a:rPr>
              <a:t>MEASURE Evaluation, University of North Carolina. Retrieved from</a:t>
            </a:r>
            <a:r>
              <a:rPr lang="en-US" sz="2000" u="sng" dirty="0">
                <a:latin typeface="Century Gothic" panose="020B0502020202020204" pitchFamily="34" charset="0"/>
                <a:hlinkClick r:id="rId5"/>
              </a:rPr>
              <a:t>http://</a:t>
            </a:r>
            <a:r>
              <a:rPr lang="en-US" sz="2000" u="sng" dirty="0" smtClean="0">
                <a:latin typeface="Century Gothic" panose="020B0502020202020204" pitchFamily="34" charset="0"/>
                <a:hlinkClick r:id="rId5"/>
              </a:rPr>
              <a:t>www.cpc.unc.edu/measure/publications/wp-13-138?searchterm=PRISM+invent</a:t>
            </a:r>
            <a:endParaRPr lang="en-US" sz="2000" u="sng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Heywood, A. &amp; Boone, D. (2015). Guidelines for data management standards in routine health information systems. Chapel Hill, NC: MEASURE Evaluation, University of North Carolina. Retrieved from </a:t>
            </a:r>
            <a:r>
              <a:rPr lang="en-US" sz="2000" u="sng" dirty="0" smtClean="0">
                <a:latin typeface="Century Gothic" panose="020B0502020202020204" pitchFamily="34" charset="0"/>
                <a:hlinkClick r:id="rId6"/>
              </a:rPr>
              <a:t>www.cpc.unc.edu/measure/publications/ms-15-99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lvl="0"/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5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3" y="0"/>
            <a:ext cx="0" cy="1312545"/>
          </a:xfrm>
          <a:custGeom>
            <a:avLst/>
            <a:gdLst/>
            <a:ahLst/>
            <a:cxnLst/>
            <a:rect l="l" t="t" r="r" b="b"/>
            <a:pathLst>
              <a:path h="1312545">
                <a:moveTo>
                  <a:pt x="0" y="0"/>
                </a:moveTo>
                <a:lnTo>
                  <a:pt x="0" y="1312405"/>
                </a:lnTo>
              </a:path>
            </a:pathLst>
          </a:custGeom>
          <a:ln w="3175">
            <a:solidFill>
              <a:srgbClr val="ECCE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48753" y="533400"/>
            <a:ext cx="876089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MODULE  9: Suggested References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351" y="1485900"/>
            <a:ext cx="978217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entury Gothic" panose="020B0502020202020204" pitchFamily="34" charset="0"/>
              </a:rPr>
              <a:t>Hotchkiss</a:t>
            </a:r>
            <a:r>
              <a:rPr lang="en-US" sz="2000" dirty="0">
                <a:latin typeface="Century Gothic" panose="020B0502020202020204" pitchFamily="34" charset="0"/>
              </a:rPr>
              <a:t>, D., Aqil, A., Lippeveld, T., &amp; Mukooyo, E. (2010). Evaluation of the Performance of Routine Information System Management (PRISM) framework: evidence from Uganda. </a:t>
            </a:r>
            <a:r>
              <a:rPr lang="en-US" sz="2000" i="1" dirty="0">
                <a:latin typeface="Century Gothic" panose="020B0502020202020204" pitchFamily="34" charset="0"/>
              </a:rPr>
              <a:t>BMC Health Services Research</a:t>
            </a:r>
            <a:r>
              <a:rPr lang="en-US" sz="2000" dirty="0">
                <a:latin typeface="Century Gothic" panose="020B0502020202020204" pitchFamily="34" charset="0"/>
              </a:rPr>
              <a:t>,</a:t>
            </a:r>
            <a:r>
              <a:rPr lang="en-US" sz="2000" i="1" dirty="0">
                <a:latin typeface="Century Gothic" panose="020B0502020202020204" pitchFamily="34" charset="0"/>
              </a:rPr>
              <a:t> 10:188</a:t>
            </a:r>
            <a:r>
              <a:rPr lang="en-US" sz="2000" dirty="0">
                <a:latin typeface="Century Gothic" panose="020B0502020202020204" pitchFamily="34" charset="0"/>
              </a:rPr>
              <a:t>.</a:t>
            </a:r>
            <a:r>
              <a:rPr lang="en-US" sz="2000" dirty="0">
                <a:latin typeface="Century Gothic" panose="020B0502020202020204" pitchFamily="34" charset="0"/>
                <a:hlinkClick r:id="rId3"/>
              </a:rPr>
              <a:t> </a:t>
            </a:r>
            <a:r>
              <a:rPr lang="en-US" sz="2000" dirty="0">
                <a:latin typeface="Century Gothic" panose="020B0502020202020204" pitchFamily="34" charset="0"/>
              </a:rPr>
              <a:t>Retrieved from </a:t>
            </a:r>
            <a:r>
              <a:rPr lang="en-US" sz="2000" u="sng" dirty="0">
                <a:latin typeface="Century Gothic" panose="020B0502020202020204" pitchFamily="34" charset="0"/>
                <a:hlinkClick r:id="rId3"/>
              </a:rPr>
              <a:t>http://www.biomedcentral.com/1472-6963/10/188</a:t>
            </a:r>
            <a:r>
              <a:rPr lang="en-US" sz="2000" u="sng" dirty="0" smtClean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International Health Partnership + Related Initiatives (IPH+) and World Health Organization (WHO). (2011). Monitoring, evaluation and review of national health strategies: A country-led platform for information and accountability. Geneva, Switzerland: WHO. Retrieved from </a:t>
            </a:r>
            <a:r>
              <a:rPr lang="en-US" sz="2000" u="sng" dirty="0">
                <a:latin typeface="Century Gothic" panose="020B0502020202020204" pitchFamily="34" charset="0"/>
                <a:hlinkClick r:id="rId4"/>
              </a:rPr>
              <a:t>http://www.who.int/healthinfo/country_monitoring_evaluation/documentation/en/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  <a:endParaRPr lang="en-US" sz="20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entury Gothic" panose="020B0502020202020204" pitchFamily="34" charset="0"/>
              </a:rPr>
              <a:t>MEASURE Evaluation</a:t>
            </a:r>
            <a:r>
              <a:rPr lang="en-US" sz="2000" dirty="0">
                <a:latin typeface="Century Gothic" panose="020B0502020202020204" pitchFamily="34" charset="0"/>
              </a:rPr>
              <a:t>. (2016). RHIS Rapid Assessment Tool (RAT</a:t>
            </a:r>
            <a:r>
              <a:rPr lang="en-US" sz="2000" dirty="0" smtClean="0">
                <a:latin typeface="Century Gothic" panose="020B0502020202020204" pitchFamily="34" charset="0"/>
              </a:rPr>
              <a:t>). </a:t>
            </a:r>
            <a:r>
              <a:rPr lang="en-US" sz="2000" dirty="0">
                <a:latin typeface="Century Gothic" panose="020B0502020202020204" pitchFamily="34" charset="0"/>
              </a:rPr>
              <a:t>Chapel Hill, </a:t>
            </a:r>
            <a:r>
              <a:rPr lang="en-US" sz="2000" dirty="0" smtClean="0">
                <a:latin typeface="Century Gothic" panose="020B0502020202020204" pitchFamily="34" charset="0"/>
              </a:rPr>
              <a:t>NC, </a:t>
            </a:r>
            <a:r>
              <a:rPr lang="en-US" sz="2000" dirty="0">
                <a:latin typeface="Century Gothic" panose="020B0502020202020204" pitchFamily="34" charset="0"/>
              </a:rPr>
              <a:t>USA: MEASURE Evaluation, University of North Carolina.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entury Gothic" panose="020B0502020202020204" pitchFamily="34" charset="0"/>
              </a:rPr>
              <a:t>MEASURE </a:t>
            </a:r>
            <a:r>
              <a:rPr lang="en-US" sz="2000" dirty="0">
                <a:latin typeface="Century Gothic" panose="020B0502020202020204" pitchFamily="34" charset="0"/>
              </a:rPr>
              <a:t>Evaluation. PRISM: Performance of Routing Information System Management Framework [Website]. Retrieved from </a:t>
            </a:r>
            <a:r>
              <a:rPr lang="en-US" sz="2000" dirty="0">
                <a:latin typeface="Century Gothic" panose="020B0502020202020204" pitchFamily="34" charset="0"/>
                <a:hlinkClick r:id="rId5"/>
              </a:rPr>
              <a:t>http://www.cpc.unc.edu/measure/resources/tools/monitoring-evaluation-systems/prism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entury Gothic" panose="020B0502020202020204" pitchFamily="34" charset="0"/>
              </a:rPr>
              <a:t>World Health </a:t>
            </a:r>
            <a:r>
              <a:rPr lang="en-US" sz="2000" dirty="0">
                <a:latin typeface="Century Gothic" panose="020B0502020202020204" pitchFamily="34" charset="0"/>
              </a:rPr>
              <a:t>Organization (WHO). (2014). Health facility and community resource kit. Geneva, Switzerland: WHO. Retrieved from http://www.who.int/healthinfo/facility_information_systems/en/</a:t>
            </a:r>
          </a:p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58400" cy="12852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4289" y="1285240"/>
            <a:ext cx="10072688" cy="3824288"/>
          </a:xfrm>
          <a:prstGeom prst="rect">
            <a:avLst/>
          </a:prstGeom>
          <a:solidFill>
            <a:srgbClr val="595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6932" y="3118802"/>
            <a:ext cx="7466965" cy="15735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375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The views expressed in this presentation do not necessarily reflect the views of USAID or the United States government.</a:t>
            </a:r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 bwMode="auto">
          <a:xfrm>
            <a:off x="-14288" y="5144696"/>
            <a:ext cx="1007268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516890" y="1814824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3303621329D4DAFC578165ED47C26" ma:contentTypeVersion="0" ma:contentTypeDescription="Create a new document." ma:contentTypeScope="" ma:versionID="e9c678eae885f8b7595ed37087805c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c59ee2edf01cfb808cadb27e045d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1201B4-78BB-4D93-948D-CDED444AC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8FE1C33-A63E-4D50-9D48-85AFC1B7E900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340087E-D9B5-4379-A8CE-CC4E54CF80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3757</TotalTime>
  <Words>585</Words>
  <Application>Microsoft Office PowerPoint</Application>
  <PresentationFormat>Custom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Futura LT Pro Book</vt:lpstr>
      <vt:lpstr>Wingdings</vt:lpstr>
      <vt:lpstr>Office Theme</vt:lpstr>
      <vt:lpstr>PowerPoint Presentation</vt:lpstr>
      <vt:lpstr>MODULE  9: Learning Objectives</vt:lpstr>
      <vt:lpstr>MODULE  9: Structure</vt:lpstr>
      <vt:lpstr>MODULE  9: Suggested References</vt:lpstr>
      <vt:lpstr>MODULE  9: Suggested 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Beth</dc:creator>
  <cp:lastModifiedBy>Hoover, Donald Wayne</cp:lastModifiedBy>
  <cp:revision>83</cp:revision>
  <dcterms:created xsi:type="dcterms:W3CDTF">2015-03-04T15:52:39Z</dcterms:created>
  <dcterms:modified xsi:type="dcterms:W3CDTF">2017-02-08T14:38:41Z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2015-03-04T00:00:00Z</vt:filetime>
  </property>
  <property fmtid="{D5CDD505-2E9C-101B-9397-08002B2CF9AE}" pid="3" name="LastSaved">
    <vt:filetime>2015-03-04T00:00:00Z</vt:filetime>
  </property>
  <property fmtid="{D5CDD505-2E9C-101B-9397-08002B2CF9AE}" pid="4" name="ContentTypeId">
    <vt:lpwstr>0x010100BC83303621329D4DAFC578165ED47C26</vt:lpwstr>
  </property>
</Properties>
</file>