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1"/>
  </p:notesMasterIdLst>
  <p:handoutMasterIdLst>
    <p:handoutMasterId r:id="rId22"/>
  </p:handoutMasterIdLst>
  <p:sldIdLst>
    <p:sldId id="273" r:id="rId5"/>
    <p:sldId id="260" r:id="rId6"/>
    <p:sldId id="265" r:id="rId7"/>
    <p:sldId id="284" r:id="rId8"/>
    <p:sldId id="262" r:id="rId9"/>
    <p:sldId id="266" r:id="rId10"/>
    <p:sldId id="277" r:id="rId11"/>
    <p:sldId id="267" r:id="rId12"/>
    <p:sldId id="268" r:id="rId13"/>
    <p:sldId id="269" r:id="rId14"/>
    <p:sldId id="270" r:id="rId15"/>
    <p:sldId id="281" r:id="rId16"/>
    <p:sldId id="282" r:id="rId17"/>
    <p:sldId id="283" r:id="rId18"/>
    <p:sldId id="271" r:id="rId19"/>
    <p:sldId id="274" r:id="rId20"/>
  </p:sldIdLst>
  <p:sldSz cx="10058400" cy="7772400"/>
  <p:notesSz cx="7772400" cy="10058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 uri="{2D200454-40CA-4A62-9FC3-DE9A4176ACB9}">
      <p15:notesGuideLst xmlns:p15="http://schemas.microsoft.com/office/powerpoint/2012/main">
        <p15:guide id="1" orient="horz" pos="3168">
          <p15:clr>
            <a:srgbClr val="A4A3A4"/>
          </p15:clr>
        </p15:guide>
        <p15:guide id="2" pos="244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ELADES, Eduardo" initials="celadese" lastIdx="3"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7BF39"/>
    <a:srgbClr val="595487"/>
    <a:srgbClr val="1E185F"/>
    <a:srgbClr val="008C84"/>
    <a:srgbClr val="B0DD7F"/>
    <a:srgbClr val="94E4D5"/>
    <a:srgbClr val="E6661F"/>
    <a:srgbClr val="C83537"/>
    <a:srgbClr val="D9B065"/>
    <a:srgbClr val="E2955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303"/>
    <p:restoredTop sz="82792" autoAdjust="0"/>
  </p:normalViewPr>
  <p:slideViewPr>
    <p:cSldViewPr>
      <p:cViewPr varScale="1">
        <p:scale>
          <a:sx n="61" d="100"/>
          <a:sy n="61" d="100"/>
        </p:scale>
        <p:origin x="1656" y="53"/>
      </p:cViewPr>
      <p:guideLst>
        <p:guide orient="horz" pos="2880"/>
        <p:guide pos="2160"/>
      </p:guideLst>
    </p:cSldViewPr>
  </p:slideViewPr>
  <p:notesTextViewPr>
    <p:cViewPr>
      <p:scale>
        <a:sx n="100" d="100"/>
        <a:sy n="100" d="100"/>
      </p:scale>
      <p:origin x="0" y="0"/>
    </p:cViewPr>
  </p:notesTextViewPr>
  <p:sorterViewPr>
    <p:cViewPr>
      <p:scale>
        <a:sx n="90" d="100"/>
        <a:sy n="90" d="100"/>
      </p:scale>
      <p:origin x="0" y="0"/>
    </p:cViewPr>
  </p:sorterViewPr>
  <p:notesViewPr>
    <p:cSldViewPr>
      <p:cViewPr varScale="1">
        <p:scale>
          <a:sx n="59" d="100"/>
          <a:sy n="59" d="100"/>
        </p:scale>
        <p:origin x="2622" y="72"/>
      </p:cViewPr>
      <p:guideLst>
        <p:guide orient="horz" pos="3168"/>
        <p:guide pos="244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3C17D80-2B91-4346-9182-374BE2128C0E}" type="doc">
      <dgm:prSet loTypeId="urn:microsoft.com/office/officeart/2005/8/layout/process1" loCatId="process" qsTypeId="urn:microsoft.com/office/officeart/2005/8/quickstyle/simple1" qsCatId="simple" csTypeId="urn:microsoft.com/office/officeart/2005/8/colors/accent1_2" csCatId="accent1" phldr="1"/>
      <dgm:spPr/>
    </dgm:pt>
    <dgm:pt modelId="{6D8000AE-AF14-4805-A9A1-FFBBD1311772}">
      <dgm:prSet phldrT="[Text]" custT="1"/>
      <dgm:spPr>
        <a:solidFill>
          <a:schemeClr val="accent3">
            <a:lumMod val="75000"/>
          </a:schemeClr>
        </a:solidFill>
      </dgm:spPr>
      <dgm:t>
        <a:bodyPr/>
        <a:lstStyle/>
        <a:p>
          <a:r>
            <a:rPr lang="en-US" sz="2800" dirty="0" smtClean="0">
              <a:latin typeface="Century Gothic" panose="020B0502020202020204" pitchFamily="34" charset="0"/>
              <a:cs typeface="Arial" panose="020B0604020202020204" pitchFamily="34" charset="0"/>
            </a:rPr>
            <a:t>Experts meeting in South Africa 2012 on RHIS data management standards</a:t>
          </a:r>
          <a:endParaRPr lang="en-US" sz="2800" dirty="0"/>
        </a:p>
      </dgm:t>
    </dgm:pt>
    <dgm:pt modelId="{5F6F2B88-90FC-4338-8BF5-34FFA7E1587D}" type="parTrans" cxnId="{05CBB975-5A5D-492B-BF6E-87ED9FD7C46A}">
      <dgm:prSet/>
      <dgm:spPr/>
      <dgm:t>
        <a:bodyPr/>
        <a:lstStyle/>
        <a:p>
          <a:endParaRPr lang="en-US"/>
        </a:p>
      </dgm:t>
    </dgm:pt>
    <dgm:pt modelId="{59A00001-4B01-4DB3-A673-73F0810E1261}" type="sibTrans" cxnId="{05CBB975-5A5D-492B-BF6E-87ED9FD7C46A}">
      <dgm:prSet/>
      <dgm:spPr>
        <a:solidFill>
          <a:schemeClr val="accent2">
            <a:lumMod val="75000"/>
          </a:schemeClr>
        </a:solidFill>
      </dgm:spPr>
      <dgm:t>
        <a:bodyPr/>
        <a:lstStyle/>
        <a:p>
          <a:endParaRPr lang="en-US"/>
        </a:p>
      </dgm:t>
    </dgm:pt>
    <dgm:pt modelId="{8DA86F30-6391-4440-8904-3B7FAAB1D4F9}">
      <dgm:prSet phldrT="[Text]"/>
      <dgm:spPr>
        <a:solidFill>
          <a:schemeClr val="bg2">
            <a:lumMod val="50000"/>
          </a:schemeClr>
        </a:solidFill>
      </dgm:spPr>
      <dgm:t>
        <a:bodyPr/>
        <a:lstStyle/>
        <a:p>
          <a:r>
            <a:rPr lang="en-US" dirty="0" smtClean="0">
              <a:latin typeface="Century Gothic" panose="020B0502020202020204" pitchFamily="34" charset="0"/>
              <a:cs typeface="Arial" panose="020B0604020202020204" pitchFamily="34" charset="0"/>
            </a:rPr>
            <a:t>WHO toolkit developed for health facility and community information systems</a:t>
          </a:r>
          <a:endParaRPr lang="en-US" dirty="0"/>
        </a:p>
      </dgm:t>
    </dgm:pt>
    <dgm:pt modelId="{F7DFDA9F-2516-4758-9E3F-2C476A2ED271}" type="parTrans" cxnId="{7BC602E4-9257-459A-9FC6-CC8C5C44197F}">
      <dgm:prSet/>
      <dgm:spPr/>
      <dgm:t>
        <a:bodyPr/>
        <a:lstStyle/>
        <a:p>
          <a:endParaRPr lang="en-US"/>
        </a:p>
      </dgm:t>
    </dgm:pt>
    <dgm:pt modelId="{96611344-2719-43B8-9378-5AB24B09B62D}" type="sibTrans" cxnId="{7BC602E4-9257-459A-9FC6-CC8C5C44197F}">
      <dgm:prSet/>
      <dgm:spPr/>
      <dgm:t>
        <a:bodyPr/>
        <a:lstStyle/>
        <a:p>
          <a:endParaRPr lang="en-US"/>
        </a:p>
      </dgm:t>
    </dgm:pt>
    <dgm:pt modelId="{0BD13E6F-4553-4E11-ADB2-32945638BD18}" type="pres">
      <dgm:prSet presAssocID="{F3C17D80-2B91-4346-9182-374BE2128C0E}" presName="Name0" presStyleCnt="0">
        <dgm:presLayoutVars>
          <dgm:dir/>
          <dgm:resizeHandles val="exact"/>
        </dgm:presLayoutVars>
      </dgm:prSet>
      <dgm:spPr/>
    </dgm:pt>
    <dgm:pt modelId="{8889F423-BDC8-4518-818C-337862C2AB0C}" type="pres">
      <dgm:prSet presAssocID="{6D8000AE-AF14-4805-A9A1-FFBBD1311772}" presName="node" presStyleLbl="node1" presStyleIdx="0" presStyleCnt="2">
        <dgm:presLayoutVars>
          <dgm:bulletEnabled val="1"/>
        </dgm:presLayoutVars>
      </dgm:prSet>
      <dgm:spPr/>
      <dgm:t>
        <a:bodyPr/>
        <a:lstStyle/>
        <a:p>
          <a:endParaRPr lang="en-US"/>
        </a:p>
      </dgm:t>
    </dgm:pt>
    <dgm:pt modelId="{003C2054-810A-4D69-9E37-C0773454520D}" type="pres">
      <dgm:prSet presAssocID="{59A00001-4B01-4DB3-A673-73F0810E1261}" presName="sibTrans" presStyleLbl="sibTrans2D1" presStyleIdx="0" presStyleCnt="1" custScaleX="169282" custScaleY="48813"/>
      <dgm:spPr/>
      <dgm:t>
        <a:bodyPr/>
        <a:lstStyle/>
        <a:p>
          <a:endParaRPr lang="en-US"/>
        </a:p>
      </dgm:t>
    </dgm:pt>
    <dgm:pt modelId="{77E5B90C-FA37-4DBD-BF88-AB9D7F019AE2}" type="pres">
      <dgm:prSet presAssocID="{59A00001-4B01-4DB3-A673-73F0810E1261}" presName="connectorText" presStyleLbl="sibTrans2D1" presStyleIdx="0" presStyleCnt="1"/>
      <dgm:spPr/>
      <dgm:t>
        <a:bodyPr/>
        <a:lstStyle/>
        <a:p>
          <a:endParaRPr lang="en-US"/>
        </a:p>
      </dgm:t>
    </dgm:pt>
    <dgm:pt modelId="{7F7EA601-7CDA-49EB-9CD7-35C3524C215B}" type="pres">
      <dgm:prSet presAssocID="{8DA86F30-6391-4440-8904-3B7FAAB1D4F9}" presName="node" presStyleLbl="node1" presStyleIdx="1" presStyleCnt="2">
        <dgm:presLayoutVars>
          <dgm:bulletEnabled val="1"/>
        </dgm:presLayoutVars>
      </dgm:prSet>
      <dgm:spPr/>
      <dgm:t>
        <a:bodyPr/>
        <a:lstStyle/>
        <a:p>
          <a:endParaRPr lang="en-US"/>
        </a:p>
      </dgm:t>
    </dgm:pt>
  </dgm:ptLst>
  <dgm:cxnLst>
    <dgm:cxn modelId="{3A2A2D23-291A-484C-8833-7002A5E44655}" type="presOf" srcId="{59A00001-4B01-4DB3-A673-73F0810E1261}" destId="{77E5B90C-FA37-4DBD-BF88-AB9D7F019AE2}" srcOrd="1" destOrd="0" presId="urn:microsoft.com/office/officeart/2005/8/layout/process1"/>
    <dgm:cxn modelId="{39836479-77B0-43CF-91CF-17E2672D977C}" type="presOf" srcId="{59A00001-4B01-4DB3-A673-73F0810E1261}" destId="{003C2054-810A-4D69-9E37-C0773454520D}" srcOrd="0" destOrd="0" presId="urn:microsoft.com/office/officeart/2005/8/layout/process1"/>
    <dgm:cxn modelId="{05CBB975-5A5D-492B-BF6E-87ED9FD7C46A}" srcId="{F3C17D80-2B91-4346-9182-374BE2128C0E}" destId="{6D8000AE-AF14-4805-A9A1-FFBBD1311772}" srcOrd="0" destOrd="0" parTransId="{5F6F2B88-90FC-4338-8BF5-34FFA7E1587D}" sibTransId="{59A00001-4B01-4DB3-A673-73F0810E1261}"/>
    <dgm:cxn modelId="{7ACF0618-D4DE-469D-8171-12D4D79AD6A4}" type="presOf" srcId="{6D8000AE-AF14-4805-A9A1-FFBBD1311772}" destId="{8889F423-BDC8-4518-818C-337862C2AB0C}" srcOrd="0" destOrd="0" presId="urn:microsoft.com/office/officeart/2005/8/layout/process1"/>
    <dgm:cxn modelId="{6617D0FF-0606-43D2-B7C8-DB113FA9AA26}" type="presOf" srcId="{F3C17D80-2B91-4346-9182-374BE2128C0E}" destId="{0BD13E6F-4553-4E11-ADB2-32945638BD18}" srcOrd="0" destOrd="0" presId="urn:microsoft.com/office/officeart/2005/8/layout/process1"/>
    <dgm:cxn modelId="{7298EE3F-8783-4302-84DA-212D4DFA34EA}" type="presOf" srcId="{8DA86F30-6391-4440-8904-3B7FAAB1D4F9}" destId="{7F7EA601-7CDA-49EB-9CD7-35C3524C215B}" srcOrd="0" destOrd="0" presId="urn:microsoft.com/office/officeart/2005/8/layout/process1"/>
    <dgm:cxn modelId="{7BC602E4-9257-459A-9FC6-CC8C5C44197F}" srcId="{F3C17D80-2B91-4346-9182-374BE2128C0E}" destId="{8DA86F30-6391-4440-8904-3B7FAAB1D4F9}" srcOrd="1" destOrd="0" parTransId="{F7DFDA9F-2516-4758-9E3F-2C476A2ED271}" sibTransId="{96611344-2719-43B8-9378-5AB24B09B62D}"/>
    <dgm:cxn modelId="{FFDC94F8-E0FD-4041-AC2A-88B93BD48A67}" type="presParOf" srcId="{0BD13E6F-4553-4E11-ADB2-32945638BD18}" destId="{8889F423-BDC8-4518-818C-337862C2AB0C}" srcOrd="0" destOrd="0" presId="urn:microsoft.com/office/officeart/2005/8/layout/process1"/>
    <dgm:cxn modelId="{1E4D9A6A-BB89-4F9B-A359-AEC013131D7E}" type="presParOf" srcId="{0BD13E6F-4553-4E11-ADB2-32945638BD18}" destId="{003C2054-810A-4D69-9E37-C0773454520D}" srcOrd="1" destOrd="0" presId="urn:microsoft.com/office/officeart/2005/8/layout/process1"/>
    <dgm:cxn modelId="{B6CB9B65-38A7-4C72-98EA-D17A6C01EC3D}" type="presParOf" srcId="{003C2054-810A-4D69-9E37-C0773454520D}" destId="{77E5B90C-FA37-4DBD-BF88-AB9D7F019AE2}" srcOrd="0" destOrd="0" presId="urn:microsoft.com/office/officeart/2005/8/layout/process1"/>
    <dgm:cxn modelId="{902135B2-E387-4F76-828E-F90235ABE564}" type="presParOf" srcId="{0BD13E6F-4553-4E11-ADB2-32945638BD18}" destId="{7F7EA601-7CDA-49EB-9CD7-35C3524C215B}" srcOrd="2" destOrd="0" presId="urn:microsoft.com/office/officeart/2005/8/layout/process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889F423-BDC8-4518-818C-337862C2AB0C}">
      <dsp:nvSpPr>
        <dsp:cNvPr id="0" name=""/>
        <dsp:cNvSpPr/>
      </dsp:nvSpPr>
      <dsp:spPr>
        <a:xfrm>
          <a:off x="1830" y="1064082"/>
          <a:ext cx="3903724" cy="2342234"/>
        </a:xfrm>
        <a:prstGeom prst="roundRect">
          <a:avLst>
            <a:gd name="adj" fmla="val 10000"/>
          </a:avLst>
        </a:prstGeom>
        <a:solidFill>
          <a:schemeClr val="accent3">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en-US" sz="2800" kern="1200" dirty="0" smtClean="0">
              <a:latin typeface="Century Gothic" panose="020B0502020202020204" pitchFamily="34" charset="0"/>
              <a:cs typeface="Arial" panose="020B0604020202020204" pitchFamily="34" charset="0"/>
            </a:rPr>
            <a:t>Experts meeting in South Africa 2012 on RHIS data management standards</a:t>
          </a:r>
          <a:endParaRPr lang="en-US" sz="2800" kern="1200" dirty="0"/>
        </a:p>
      </dsp:txBody>
      <dsp:txXfrm>
        <a:off x="70432" y="1132684"/>
        <a:ext cx="3766520" cy="2205030"/>
      </dsp:txXfrm>
    </dsp:sp>
    <dsp:sp modelId="{003C2054-810A-4D69-9E37-C0773454520D}">
      <dsp:nvSpPr>
        <dsp:cNvPr id="0" name=""/>
        <dsp:cNvSpPr/>
      </dsp:nvSpPr>
      <dsp:spPr>
        <a:xfrm>
          <a:off x="4009242" y="1998914"/>
          <a:ext cx="1400960" cy="472570"/>
        </a:xfrm>
        <a:prstGeom prst="rightArrow">
          <a:avLst>
            <a:gd name="adj1" fmla="val 60000"/>
            <a:gd name="adj2" fmla="val 50000"/>
          </a:avLst>
        </a:prstGeom>
        <a:solidFill>
          <a:schemeClr val="accent2">
            <a:lumMod val="7500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89000">
            <a:lnSpc>
              <a:spcPct val="90000"/>
            </a:lnSpc>
            <a:spcBef>
              <a:spcPct val="0"/>
            </a:spcBef>
            <a:spcAft>
              <a:spcPct val="35000"/>
            </a:spcAft>
          </a:pPr>
          <a:endParaRPr lang="en-US" sz="2000" kern="1200"/>
        </a:p>
      </dsp:txBody>
      <dsp:txXfrm>
        <a:off x="4009242" y="2093428"/>
        <a:ext cx="1259189" cy="283542"/>
      </dsp:txXfrm>
    </dsp:sp>
    <dsp:sp modelId="{7F7EA601-7CDA-49EB-9CD7-35C3524C215B}">
      <dsp:nvSpPr>
        <dsp:cNvPr id="0" name=""/>
        <dsp:cNvSpPr/>
      </dsp:nvSpPr>
      <dsp:spPr>
        <a:xfrm>
          <a:off x="5467044" y="1064082"/>
          <a:ext cx="3903724" cy="2342234"/>
        </a:xfrm>
        <a:prstGeom prst="roundRect">
          <a:avLst>
            <a:gd name="adj" fmla="val 10000"/>
          </a:avLst>
        </a:prstGeom>
        <a:solidFill>
          <a:schemeClr val="bg2">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en-US" sz="2800" kern="1200" dirty="0" smtClean="0">
              <a:latin typeface="Century Gothic" panose="020B0502020202020204" pitchFamily="34" charset="0"/>
              <a:cs typeface="Arial" panose="020B0604020202020204" pitchFamily="34" charset="0"/>
            </a:rPr>
            <a:t>WHO toolkit developed for health facility and community information systems</a:t>
          </a:r>
          <a:endParaRPr lang="en-US" sz="2800" kern="1200" dirty="0"/>
        </a:p>
      </dsp:txBody>
      <dsp:txXfrm>
        <a:off x="5535646" y="1132684"/>
        <a:ext cx="3766520" cy="2205030"/>
      </dsp:txXfrm>
    </dsp:sp>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368531" cy="503332"/>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4402644" y="0"/>
            <a:ext cx="3368531" cy="503332"/>
          </a:xfrm>
          <a:prstGeom prst="rect">
            <a:avLst/>
          </a:prstGeom>
        </p:spPr>
        <p:txBody>
          <a:bodyPr vert="horz" lIns="91440" tIns="45720" rIns="91440" bIns="45720" rtlCol="0"/>
          <a:lstStyle>
            <a:lvl1pPr algn="r">
              <a:defRPr sz="1200"/>
            </a:lvl1pPr>
          </a:lstStyle>
          <a:p>
            <a:fld id="{17F87985-2125-4A7A-91E1-AEE90690422C}" type="datetimeFigureOut">
              <a:rPr lang="en-US" smtClean="0"/>
              <a:t>2/8/2017</a:t>
            </a:fld>
            <a:endParaRPr lang="en-US"/>
          </a:p>
        </p:txBody>
      </p:sp>
      <p:sp>
        <p:nvSpPr>
          <p:cNvPr id="4" name="Footer Placeholder 3"/>
          <p:cNvSpPr>
            <a:spLocks noGrp="1"/>
          </p:cNvSpPr>
          <p:nvPr>
            <p:ph type="ftr" sz="quarter" idx="2"/>
          </p:nvPr>
        </p:nvSpPr>
        <p:spPr>
          <a:xfrm>
            <a:off x="1" y="9553014"/>
            <a:ext cx="3368531" cy="503332"/>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4402644" y="9553014"/>
            <a:ext cx="3368531" cy="503332"/>
          </a:xfrm>
          <a:prstGeom prst="rect">
            <a:avLst/>
          </a:prstGeom>
        </p:spPr>
        <p:txBody>
          <a:bodyPr vert="horz" lIns="91440" tIns="45720" rIns="91440" bIns="45720" rtlCol="0" anchor="b"/>
          <a:lstStyle>
            <a:lvl1pPr algn="r">
              <a:defRPr sz="1200"/>
            </a:lvl1pPr>
          </a:lstStyle>
          <a:p>
            <a:fld id="{CA10121B-9F56-44D5-9C37-91F65B78B8D9}" type="slidenum">
              <a:rPr lang="en-US" smtClean="0"/>
              <a:t>‹#›</a:t>
            </a:fld>
            <a:endParaRPr lang="en-US"/>
          </a:p>
        </p:txBody>
      </p:sp>
    </p:spTree>
    <p:extLst>
      <p:ext uri="{BB962C8B-B14F-4D97-AF65-F5344CB8AC3E}">
        <p14:creationId xmlns:p14="http://schemas.microsoft.com/office/powerpoint/2010/main" val="68943590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7265765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46213" y="754063"/>
            <a:ext cx="4879975" cy="3771900"/>
          </a:xfrm>
          <a:prstGeom prst="rect">
            <a:avLst/>
          </a:prstGeom>
          <a:noFill/>
          <a:ln w="12700">
            <a:solidFill>
              <a:prstClr val="black"/>
            </a:solidFill>
          </a:ln>
        </p:spPr>
      </p:sp>
      <p:sp>
        <p:nvSpPr>
          <p:cNvPr id="3" name="Notes Placeholder 2"/>
          <p:cNvSpPr>
            <a:spLocks noGrp="1"/>
          </p:cNvSpPr>
          <p:nvPr>
            <p:ph type="body" idx="1"/>
          </p:nvPr>
        </p:nvSpPr>
        <p:spPr>
          <a:xfrm>
            <a:off x="777875" y="4778376"/>
            <a:ext cx="6216650" cy="4525963"/>
          </a:xfrm>
          <a:prstGeom prst="rect">
            <a:avLst/>
          </a:prstGeom>
        </p:spPr>
        <p:txBody>
          <a:bodyPr/>
          <a:lstStyle/>
          <a:p>
            <a:endParaRPr lang="en-US"/>
          </a:p>
        </p:txBody>
      </p:sp>
    </p:spTree>
    <p:extLst>
      <p:ext uri="{BB962C8B-B14F-4D97-AF65-F5344CB8AC3E}">
        <p14:creationId xmlns:p14="http://schemas.microsoft.com/office/powerpoint/2010/main" val="109472395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r>
              <a:rPr lang="en-US" altLang="en-US" dirty="0" smtClean="0"/>
              <a:t>The third determinant of RHIS performance is </a:t>
            </a:r>
            <a:r>
              <a:rPr lang="en-US" altLang="en-US" b="0" dirty="0" smtClean="0"/>
              <a:t>the individual behavior </a:t>
            </a:r>
            <a:r>
              <a:rPr lang="en-US" altLang="en-US" dirty="0" smtClean="0"/>
              <a:t>of people who are meant to collect, manage, and use data. Making a routine health information system work always requires change in the way people behave. We talk about promoting behavior change among clients of the health services. How often do we talk about (and apply) behavior change strategies to improve the actions and patterns of data collectors and users?</a:t>
            </a:r>
          </a:p>
          <a:p>
            <a:endParaRPr lang="en-US" altLang="en-US" dirty="0" smtClean="0"/>
          </a:p>
          <a:p>
            <a:r>
              <a:rPr lang="en-US" altLang="en-US" dirty="0" smtClean="0"/>
              <a:t>People must be </a:t>
            </a:r>
            <a:r>
              <a:rPr lang="en-US" altLang="en-US" b="0" dirty="0" smtClean="0"/>
              <a:t>motivated</a:t>
            </a:r>
            <a:r>
              <a:rPr lang="en-US" altLang="en-US" dirty="0" smtClean="0"/>
              <a:t> to use data effectively. If they value data, they are more likely to be concerned about its quality. We have heard that health workers and managers must trust data enough to make information-informed decisions. Well-trained workers must have the </a:t>
            </a:r>
            <a:r>
              <a:rPr lang="en-US" altLang="en-US" b="0" dirty="0" smtClean="0"/>
              <a:t>confidence</a:t>
            </a:r>
            <a:r>
              <a:rPr lang="en-US" altLang="en-US" dirty="0" smtClean="0"/>
              <a:t> to use data to make decisions. For example, in Ghana, peer-review served as an impetus to improved data use. </a:t>
            </a:r>
          </a:p>
          <a:p>
            <a:endParaRPr lang="en-US" altLang="en-US" dirty="0" smtClean="0"/>
          </a:p>
          <a:p>
            <a:r>
              <a:rPr lang="en-US" altLang="en-US" dirty="0" smtClean="0"/>
              <a:t>Behavioral factors can be difficult to understand and to tackle. Hence, they remain a stumbling block for RHIS performance in many systems.</a:t>
            </a:r>
          </a:p>
          <a:p>
            <a:endParaRPr lang="en-US" dirty="0"/>
          </a:p>
        </p:txBody>
      </p:sp>
      <p:sp>
        <p:nvSpPr>
          <p:cNvPr id="3" name="Slide Image Placeholder 2"/>
          <p:cNvSpPr>
            <a:spLocks noGrp="1" noRot="1" noChangeAspect="1"/>
          </p:cNvSpPr>
          <p:nvPr>
            <p:ph type="sldImg"/>
          </p:nvPr>
        </p:nvSpPr>
        <p:spPr>
          <a:xfrm>
            <a:off x="1446213" y="754063"/>
            <a:ext cx="4879975" cy="3771900"/>
          </a:xfrm>
          <a:prstGeom prst="rect">
            <a:avLst/>
          </a:prstGeom>
          <a:noFill/>
          <a:ln w="12700">
            <a:solidFill>
              <a:prstClr val="black"/>
            </a:solidFill>
          </a:ln>
        </p:spPr>
      </p:sp>
    </p:spTree>
    <p:extLst>
      <p:ext uri="{BB962C8B-B14F-4D97-AF65-F5344CB8AC3E}">
        <p14:creationId xmlns:p14="http://schemas.microsoft.com/office/powerpoint/2010/main" val="11404070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dirty="0"/>
          </a:p>
        </p:txBody>
      </p:sp>
      <p:sp>
        <p:nvSpPr>
          <p:cNvPr id="3" name="Slide Image Placeholder 2"/>
          <p:cNvSpPr>
            <a:spLocks noGrp="1" noRot="1" noChangeAspect="1"/>
          </p:cNvSpPr>
          <p:nvPr>
            <p:ph type="sldImg"/>
          </p:nvPr>
        </p:nvSpPr>
        <p:spPr>
          <a:xfrm>
            <a:off x="1446213" y="754063"/>
            <a:ext cx="4879975" cy="3771900"/>
          </a:xfrm>
          <a:prstGeom prst="rect">
            <a:avLst/>
          </a:prstGeom>
          <a:noFill/>
          <a:ln w="12700">
            <a:solidFill>
              <a:prstClr val="black"/>
            </a:solidFill>
          </a:ln>
        </p:spPr>
      </p:sp>
    </p:spTree>
    <p:extLst>
      <p:ext uri="{BB962C8B-B14F-4D97-AF65-F5344CB8AC3E}">
        <p14:creationId xmlns:p14="http://schemas.microsoft.com/office/powerpoint/2010/main" val="11404070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a:xfrm>
            <a:off x="777731" y="4778562"/>
            <a:ext cx="6216939" cy="4525870"/>
          </a:xfrm>
          <a:prstGeom prst="rect">
            <a:avLst/>
          </a:prstGeom>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b="1" dirty="0" smtClean="0">
                <a:latin typeface="Calibri" panose="020F0502020204030204" pitchFamily="34" charset="0"/>
                <a:cs typeface="Futura LT Pro Book"/>
              </a:rPr>
              <a:t>Facilitator: </a:t>
            </a:r>
          </a:p>
          <a:p>
            <a:pPr marL="0" lvl="0" indent="0" eaLnBrk="1" hangingPunct="1">
              <a:buFont typeface="Arial" panose="020B0604020202020204" pitchFamily="34" charset="0"/>
              <a:buNone/>
            </a:pPr>
            <a:r>
              <a:rPr lang="en-US" altLang="en-US" sz="1300" dirty="0" smtClean="0"/>
              <a:t>Another</a:t>
            </a:r>
            <a:r>
              <a:rPr lang="en-US" altLang="en-US" sz="1300" baseline="0" dirty="0" smtClean="0"/>
              <a:t> </a:t>
            </a:r>
            <a:r>
              <a:rPr lang="en-US" altLang="en-US" sz="1300" dirty="0" smtClean="0"/>
              <a:t>framework for assessing RHIS is to examine the RHIS data management standards.</a:t>
            </a:r>
          </a:p>
          <a:p>
            <a:pPr marL="0" lvl="0" indent="0" eaLnBrk="1" hangingPunct="1">
              <a:buFont typeface="Arial" panose="020B0604020202020204" pitchFamily="34" charset="0"/>
              <a:buNone/>
            </a:pPr>
            <a:endParaRPr lang="en-US" altLang="en-US" sz="1300" dirty="0" smtClean="0"/>
          </a:p>
          <a:p>
            <a:pPr marL="0" lvl="0" indent="0" eaLnBrk="1" hangingPunct="1">
              <a:buFont typeface="Arial" panose="020B0604020202020204" pitchFamily="34" charset="0"/>
              <a:buNone/>
            </a:pPr>
            <a:r>
              <a:rPr lang="en-US" altLang="en-US" sz="1300" dirty="0" smtClean="0"/>
              <a:t>Workshop was held in South Africa</a:t>
            </a:r>
            <a:r>
              <a:rPr lang="en-US" altLang="en-US" sz="1300" baseline="0" dirty="0" smtClean="0"/>
              <a:t> to:</a:t>
            </a:r>
            <a:endParaRPr lang="en-US" altLang="en-US" sz="1300" dirty="0" smtClean="0"/>
          </a:p>
          <a:p>
            <a:pPr marL="457200" lvl="0" indent="-457200" eaLnBrk="1" hangingPunct="1">
              <a:buFont typeface="Arial" panose="020B0604020202020204" pitchFamily="34" charset="0"/>
              <a:buChar char="•"/>
            </a:pPr>
            <a:r>
              <a:rPr lang="en-US" altLang="en-US" sz="1300" dirty="0" smtClean="0"/>
              <a:t>Share lessons, experiences, and best practices on RHIS data management</a:t>
            </a:r>
          </a:p>
          <a:p>
            <a:pPr marL="457200" lvl="0" indent="-457200" eaLnBrk="1" hangingPunct="1">
              <a:buFont typeface="Arial" panose="020B0604020202020204" pitchFamily="34" charset="0"/>
              <a:buChar char="•"/>
            </a:pPr>
            <a:r>
              <a:rPr lang="en-US" altLang="en-US" sz="1300" dirty="0" smtClean="0"/>
              <a:t>Identify data management standards leading to improvements of the RHIS design, data production, and use of RHIS information for decision making at the country level</a:t>
            </a:r>
          </a:p>
          <a:p>
            <a:pPr marL="457200" lvl="0" indent="-457200" eaLnBrk="1" hangingPunct="1">
              <a:buFont typeface="Arial" panose="020B0604020202020204" pitchFamily="34" charset="0"/>
              <a:buChar char="•"/>
            </a:pPr>
            <a:r>
              <a:rPr lang="en-US" altLang="en-US" sz="1300" dirty="0" smtClean="0"/>
              <a:t>Develop a format and process to further refine the draft set of guidelines on RHIS data management standards</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300" dirty="0" smtClean="0">
              <a:cs typeface="Futura LT Pro Book"/>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300" dirty="0" smtClean="0">
                <a:cs typeface="Futura LT Pro Book"/>
              </a:rPr>
              <a:t>Emphasize</a:t>
            </a:r>
            <a:r>
              <a:rPr lang="en-US" sz="1300" baseline="0" dirty="0" smtClean="0">
                <a:cs typeface="Futura LT Pro Book"/>
              </a:rPr>
              <a:t> </a:t>
            </a:r>
            <a:r>
              <a:rPr lang="en-US" sz="1300" dirty="0" smtClean="0">
                <a:cs typeface="Futura LT Pro Book"/>
              </a:rPr>
              <a:t>the importance of identifying standards and performance</a:t>
            </a:r>
            <a:r>
              <a:rPr lang="en-US" sz="1300" baseline="0" dirty="0" smtClean="0">
                <a:cs typeface="Futura LT Pro Book"/>
              </a:rPr>
              <a:t> determinants.</a:t>
            </a:r>
          </a:p>
        </p:txBody>
      </p:sp>
      <p:sp>
        <p:nvSpPr>
          <p:cNvPr id="3" name="Slide Image Placeholder 2"/>
          <p:cNvSpPr>
            <a:spLocks noGrp="1" noRot="1" noChangeAspect="1"/>
          </p:cNvSpPr>
          <p:nvPr>
            <p:ph type="sldImg"/>
          </p:nvPr>
        </p:nvSpPr>
        <p:spPr>
          <a:xfrm>
            <a:off x="1446213" y="754063"/>
            <a:ext cx="4879975" cy="3771900"/>
          </a:xfrm>
          <a:prstGeom prst="rect">
            <a:avLst/>
          </a:prstGeom>
          <a:noFill/>
          <a:ln w="12700">
            <a:solidFill>
              <a:prstClr val="black"/>
            </a:solidFill>
          </a:ln>
        </p:spPr>
      </p:sp>
    </p:spTree>
    <p:extLst>
      <p:ext uri="{BB962C8B-B14F-4D97-AF65-F5344CB8AC3E}">
        <p14:creationId xmlns:p14="http://schemas.microsoft.com/office/powerpoint/2010/main" val="11404070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a:xfrm>
            <a:off x="777731" y="4778562"/>
            <a:ext cx="6216939" cy="4525870"/>
          </a:xfrm>
          <a:prstGeom prst="rect">
            <a:avLst/>
          </a:prstGeom>
        </p:spPr>
        <p:txBody>
          <a:bodyPr>
            <a:no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smtClean="0">
                <a:cs typeface="Futura LT Pro Book"/>
              </a:rPr>
              <a:t>Facilitator:</a:t>
            </a:r>
            <a:r>
              <a:rPr lang="en-US" dirty="0" smtClean="0">
                <a:cs typeface="Futura LT Pro Book"/>
              </a:rPr>
              <a:t> </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cs typeface="Futura LT Pro Book"/>
              </a:rPr>
              <a:t>Refer to Module 3, Session 2 (Standards for RHIS Data Management)</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cs typeface="Futura LT Pro Book"/>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b="1" dirty="0" smtClean="0">
                <a:cs typeface="Futura LT Pro Book"/>
              </a:rPr>
              <a:t>Standards were validated</a:t>
            </a:r>
            <a:r>
              <a:rPr lang="en-US" b="1" baseline="0" dirty="0" smtClean="0">
                <a:cs typeface="Futura LT Pro Book"/>
              </a:rPr>
              <a:t> through:</a:t>
            </a:r>
            <a:endParaRPr lang="en-US" b="1" dirty="0" smtClean="0">
              <a:cs typeface="Futura LT Pro Book"/>
            </a:endParaRPr>
          </a:p>
          <a:p>
            <a:pPr marL="342900" indent="-342900" eaLnBrk="1" hangingPunct="1">
              <a:buFont typeface="Arial" panose="020B0604020202020204" pitchFamily="34" charset="0"/>
              <a:buChar char="•"/>
            </a:pPr>
            <a:r>
              <a:rPr lang="en-US" altLang="en-US" dirty="0" smtClean="0"/>
              <a:t>Field testing of identified standards</a:t>
            </a:r>
          </a:p>
          <a:p>
            <a:pPr marL="800100" lvl="1" indent="-342900" eaLnBrk="1" hangingPunct="1">
              <a:buFont typeface="Arial" panose="020B0604020202020204" pitchFamily="34" charset="0"/>
              <a:buChar char="•"/>
            </a:pPr>
            <a:r>
              <a:rPr lang="en-US" altLang="en-US" dirty="0" smtClean="0"/>
              <a:t>Nigeria – October 2013</a:t>
            </a:r>
          </a:p>
          <a:p>
            <a:pPr marL="800100" lvl="1" indent="-342900" eaLnBrk="1" hangingPunct="1">
              <a:buFont typeface="Arial" panose="020B0604020202020204" pitchFamily="34" charset="0"/>
              <a:buChar char="•"/>
            </a:pPr>
            <a:r>
              <a:rPr lang="en-US" altLang="en-US" dirty="0" smtClean="0"/>
              <a:t>Bangladesh – April 2014</a:t>
            </a:r>
          </a:p>
          <a:p>
            <a:pPr marL="342900" indent="-342900" eaLnBrk="1" hangingPunct="1">
              <a:buFont typeface="Arial" panose="020B0604020202020204" pitchFamily="34" charset="0"/>
              <a:buChar char="•"/>
            </a:pPr>
            <a:r>
              <a:rPr lang="en-US" altLang="en-US" dirty="0" smtClean="0"/>
              <a:t>Applied the standards at a selection of health facilities of different types and at different levels of the health system</a:t>
            </a:r>
          </a:p>
          <a:p>
            <a:pPr marL="342900" indent="-342900" eaLnBrk="1" hangingPunct="1">
              <a:buFont typeface="Arial" panose="020B0604020202020204" pitchFamily="34" charset="0"/>
              <a:buChar char="•"/>
            </a:pPr>
            <a:r>
              <a:rPr lang="en-US" altLang="en-US" dirty="0" smtClean="0"/>
              <a:t>Discussed and determined to what extent the standards were valid (i.e., appropriate, useful, and relevant) in the context of the country RHIS</a:t>
            </a:r>
          </a:p>
          <a:p>
            <a:pPr marL="342900" indent="-342900" eaLnBrk="1" hangingPunct="1">
              <a:buFont typeface="Arial" panose="020B0604020202020204" pitchFamily="34" charset="0"/>
              <a:buChar char="•"/>
            </a:pPr>
            <a:r>
              <a:rPr lang="en-US" altLang="en-US" dirty="0" smtClean="0"/>
              <a:t>Standards were found to be valid in both settings</a:t>
            </a:r>
          </a:p>
          <a:p>
            <a:pPr marL="342900" indent="-342900" eaLnBrk="1" hangingPunct="1">
              <a:buFont typeface="Arial" panose="020B0604020202020204" pitchFamily="34" charset="0"/>
              <a:buChar char="•"/>
            </a:pPr>
            <a:r>
              <a:rPr lang="en-US" altLang="en-US" dirty="0" smtClean="0"/>
              <a:t>Guidelines document intended as a tool to be used in the creation of system strengthening action plans following an assessment</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cs typeface="Futura LT Pro Book"/>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b="1" baseline="0" dirty="0" smtClean="0">
                <a:cs typeface="Futura LT Pro Book"/>
              </a:rPr>
              <a:t>Then RAT was developed to:</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smtClean="0">
                <a:cs typeface="Futura LT Pro Book"/>
              </a:rPr>
              <a:t>Give a</a:t>
            </a:r>
            <a:r>
              <a:rPr lang="en-US" baseline="0" dirty="0" smtClean="0">
                <a:cs typeface="Futura LT Pro Book"/>
              </a:rPr>
              <a:t> snapshot of the current status of RHIS</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smtClean="0">
                <a:cs typeface="Futura LT Pro Book"/>
              </a:rPr>
              <a:t>Identify gaps in information systems, by measuring adherence to the identified standards</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smtClean="0">
                <a:cs typeface="Futura LT Pro Book"/>
              </a:rPr>
              <a:t>Create system strengthening operational plans to fill gaps and bring the systems up to standard.</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smtClean="0">
                <a:cs typeface="Futura LT Pro Book"/>
              </a:rPr>
              <a:t>Serve to integrate with a more comprehensive RHIS</a:t>
            </a:r>
            <a:r>
              <a:rPr lang="en-US" baseline="0" dirty="0" smtClean="0">
                <a:cs typeface="Futura LT Pro Book"/>
              </a:rPr>
              <a:t> assessment application (E.g. PRISM)</a:t>
            </a:r>
            <a:r>
              <a:rPr lang="en-US" dirty="0" smtClean="0">
                <a:cs typeface="Futura LT Pro Book"/>
              </a:rPr>
              <a:t>  </a:t>
            </a:r>
          </a:p>
          <a:p>
            <a:pPr marL="0" marR="0" indent="0" algn="l" defTabSz="914400" rtl="0" eaLnBrk="1" fontAlgn="auto" latinLnBrk="0" hangingPunct="1">
              <a:spcBef>
                <a:spcPts val="0"/>
              </a:spcBef>
              <a:spcAft>
                <a:spcPts val="0"/>
              </a:spcAft>
              <a:buClrTx/>
              <a:buSzTx/>
              <a:buFontTx/>
              <a:buNone/>
              <a:tabLst/>
              <a:defRPr/>
            </a:pPr>
            <a:endParaRPr lang="en-US" baseline="0" dirty="0" smtClean="0">
              <a:cs typeface="Futura LT Pro Book"/>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cs typeface="Futura LT Pro Book"/>
              </a:rPr>
              <a:t>RAT (Tool) will be presented in the next session.</a:t>
            </a:r>
          </a:p>
        </p:txBody>
      </p:sp>
      <p:sp>
        <p:nvSpPr>
          <p:cNvPr id="3" name="Slide Image Placeholder 2"/>
          <p:cNvSpPr>
            <a:spLocks noGrp="1" noRot="1" noChangeAspect="1"/>
          </p:cNvSpPr>
          <p:nvPr>
            <p:ph type="sldImg"/>
          </p:nvPr>
        </p:nvSpPr>
        <p:spPr>
          <a:xfrm>
            <a:off x="1446213" y="754063"/>
            <a:ext cx="4879975" cy="3771900"/>
          </a:xfrm>
          <a:prstGeom prst="rect">
            <a:avLst/>
          </a:prstGeom>
          <a:noFill/>
          <a:ln w="12700">
            <a:solidFill>
              <a:prstClr val="black"/>
            </a:solidFill>
          </a:ln>
        </p:spPr>
      </p:sp>
    </p:spTree>
    <p:extLst>
      <p:ext uri="{BB962C8B-B14F-4D97-AF65-F5344CB8AC3E}">
        <p14:creationId xmlns:p14="http://schemas.microsoft.com/office/powerpoint/2010/main" val="11404070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a:xfrm>
            <a:off x="777731" y="4778562"/>
            <a:ext cx="6216939" cy="4525870"/>
          </a:xfrm>
          <a:prstGeom prst="rect">
            <a:avLst/>
          </a:prstGeom>
        </p:spPr>
        <p:txBody>
          <a:bodyPr>
            <a:no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cs typeface="Futura LT Pro Book"/>
              </a:rPr>
              <a:t>This slide shows the relationship between the six components proposed in the Health Metrics Framework (WHO, 2008) and the proposed four domains used in the RHIS Rapid Assessment Tool.</a:t>
            </a:r>
          </a:p>
        </p:txBody>
      </p:sp>
      <p:sp>
        <p:nvSpPr>
          <p:cNvPr id="3" name="Slide Image Placeholder 2"/>
          <p:cNvSpPr>
            <a:spLocks noGrp="1" noRot="1" noChangeAspect="1"/>
          </p:cNvSpPr>
          <p:nvPr>
            <p:ph type="sldImg"/>
          </p:nvPr>
        </p:nvSpPr>
        <p:spPr>
          <a:xfrm>
            <a:off x="1446213" y="754063"/>
            <a:ext cx="4879975" cy="3771900"/>
          </a:xfrm>
          <a:prstGeom prst="rect">
            <a:avLst/>
          </a:prstGeom>
          <a:noFill/>
          <a:ln w="12700">
            <a:solidFill>
              <a:prstClr val="black"/>
            </a:solidFill>
          </a:ln>
        </p:spPr>
      </p:sp>
    </p:spTree>
    <p:extLst>
      <p:ext uri="{BB962C8B-B14F-4D97-AF65-F5344CB8AC3E}">
        <p14:creationId xmlns:p14="http://schemas.microsoft.com/office/powerpoint/2010/main" val="11404070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r>
              <a:rPr lang="en-US" dirty="0" smtClean="0"/>
              <a:t>Applying the RHIS Assessment Frameworks can influence positive change throughout the RHIS. It can change the way we analyze strengths,</a:t>
            </a:r>
            <a:r>
              <a:rPr lang="en-US" baseline="0" dirty="0" smtClean="0"/>
              <a:t> weaknesses, and gaps. It can help the RHIS design and reform process (Module 10), as well as to see opportunities for improving RHIS performance.</a:t>
            </a:r>
          </a:p>
          <a:p>
            <a:r>
              <a:rPr lang="en-US" baseline="0" dirty="0" smtClean="0"/>
              <a:t>This can affect the development of better strategies and interventions, the content of our training programs, and the composition and quality of our working teams.</a:t>
            </a:r>
          </a:p>
          <a:p>
            <a:r>
              <a:rPr lang="en-US" baseline="0" dirty="0" smtClean="0"/>
              <a:t>This will also improve our capacity to secure resources and commitments to strengthen our programs and services.</a:t>
            </a:r>
          </a:p>
          <a:p>
            <a:r>
              <a:rPr lang="en-US" dirty="0" smtClean="0"/>
              <a:t>Specifically</a:t>
            </a:r>
            <a:r>
              <a:rPr lang="en-US" baseline="0" dirty="0" smtClean="0"/>
              <a:t> for data quality, the DQR tool can be used for a more in-depth picture of the current data quality status of the RHIS.  </a:t>
            </a:r>
            <a:endParaRPr dirty="0"/>
          </a:p>
        </p:txBody>
      </p:sp>
      <p:sp>
        <p:nvSpPr>
          <p:cNvPr id="3" name="Slide Image Placeholder 2"/>
          <p:cNvSpPr>
            <a:spLocks noGrp="1" noRot="1" noChangeAspect="1"/>
          </p:cNvSpPr>
          <p:nvPr>
            <p:ph type="sldImg"/>
          </p:nvPr>
        </p:nvSpPr>
        <p:spPr>
          <a:xfrm>
            <a:off x="1446213" y="754063"/>
            <a:ext cx="4879975" cy="3771900"/>
          </a:xfrm>
          <a:prstGeom prst="rect">
            <a:avLst/>
          </a:prstGeom>
          <a:noFill/>
          <a:ln w="12700">
            <a:solidFill>
              <a:prstClr val="black"/>
            </a:solidFill>
          </a:ln>
        </p:spPr>
      </p:sp>
    </p:spTree>
    <p:extLst>
      <p:ext uri="{BB962C8B-B14F-4D97-AF65-F5344CB8AC3E}">
        <p14:creationId xmlns:p14="http://schemas.microsoft.com/office/powerpoint/2010/main" val="11404070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46213" y="754063"/>
            <a:ext cx="4879975" cy="3771900"/>
          </a:xfrm>
          <a:prstGeom prst="rect">
            <a:avLst/>
          </a:prstGeom>
          <a:noFill/>
          <a:ln w="12700">
            <a:solidFill>
              <a:prstClr val="black"/>
            </a:solidFill>
          </a:ln>
        </p:spPr>
      </p:sp>
      <p:sp>
        <p:nvSpPr>
          <p:cNvPr id="3" name="Notes Placeholder 2"/>
          <p:cNvSpPr>
            <a:spLocks noGrp="1"/>
          </p:cNvSpPr>
          <p:nvPr>
            <p:ph type="body" idx="1"/>
          </p:nvPr>
        </p:nvSpPr>
        <p:spPr>
          <a:xfrm>
            <a:off x="777875" y="4778376"/>
            <a:ext cx="6216650" cy="4525963"/>
          </a:xfrm>
          <a:prstGeom prst="rect">
            <a:avLst/>
          </a:prstGeom>
        </p:spPr>
        <p:txBody>
          <a:bodyPr/>
          <a:lstStyle/>
          <a:p>
            <a:endParaRPr lang="en-US"/>
          </a:p>
        </p:txBody>
      </p:sp>
    </p:spTree>
    <p:extLst>
      <p:ext uri="{BB962C8B-B14F-4D97-AF65-F5344CB8AC3E}">
        <p14:creationId xmlns:p14="http://schemas.microsoft.com/office/powerpoint/2010/main" val="15783094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dirty="0"/>
          </a:p>
        </p:txBody>
      </p:sp>
      <p:sp>
        <p:nvSpPr>
          <p:cNvPr id="3" name="Slide Image Placeholder 2"/>
          <p:cNvSpPr>
            <a:spLocks noGrp="1" noRot="1" noChangeAspect="1"/>
          </p:cNvSpPr>
          <p:nvPr>
            <p:ph type="sldImg"/>
          </p:nvPr>
        </p:nvSpPr>
        <p:spPr>
          <a:xfrm>
            <a:off x="1446213" y="754063"/>
            <a:ext cx="4879975" cy="3771900"/>
          </a:xfrm>
          <a:prstGeom prst="rect">
            <a:avLst/>
          </a:prstGeom>
          <a:noFill/>
          <a:ln w="12700">
            <a:solidFill>
              <a:prstClr val="black"/>
            </a:solidFill>
          </a:ln>
        </p:spPr>
      </p:sp>
    </p:spTree>
    <p:extLst>
      <p:ext uri="{BB962C8B-B14F-4D97-AF65-F5344CB8AC3E}">
        <p14:creationId xmlns:p14="http://schemas.microsoft.com/office/powerpoint/2010/main" val="1140407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r>
              <a:rPr lang="en-US" sz="1200" kern="1200" dirty="0" smtClean="0">
                <a:solidFill>
                  <a:schemeClr val="tx1"/>
                </a:solidFill>
                <a:effectLst/>
                <a:latin typeface="+mn-lt"/>
                <a:ea typeface="+mn-ea"/>
                <a:cs typeface="+mn-cs"/>
              </a:rPr>
              <a:t>Ask each group to identify problems/bottlenecks of the RHIS data management process and choose three of them to further work on the causes of the problems.</a:t>
            </a:r>
          </a:p>
          <a:p>
            <a:r>
              <a:rPr lang="en-US" sz="1200" kern="1200" dirty="0" smtClean="0">
                <a:solidFill>
                  <a:schemeClr val="tx1"/>
                </a:solidFill>
                <a:effectLst/>
                <a:latin typeface="+mn-lt"/>
                <a:ea typeface="+mn-ea"/>
                <a:cs typeface="+mn-cs"/>
              </a:rPr>
              <a:t>Examples:  </a:t>
            </a:r>
          </a:p>
          <a:p>
            <a:pPr marL="171450" indent="-171450">
              <a:buFont typeface="Arial" panose="020B0604020202020204" pitchFamily="34" charset="0"/>
              <a:buChar char="•"/>
            </a:pPr>
            <a:r>
              <a:rPr lang="en-US" sz="1200" kern="1200" dirty="0" smtClean="0">
                <a:solidFill>
                  <a:schemeClr val="tx1"/>
                </a:solidFill>
                <a:effectLst/>
                <a:latin typeface="+mn-lt"/>
                <a:ea typeface="+mn-ea"/>
                <a:cs typeface="+mn-cs"/>
              </a:rPr>
              <a:t>Incomplete data collection process</a:t>
            </a:r>
          </a:p>
          <a:p>
            <a:pPr marL="171450" indent="-171450">
              <a:buFont typeface="Arial" panose="020B0604020202020204" pitchFamily="34" charset="0"/>
              <a:buChar char="•"/>
            </a:pPr>
            <a:r>
              <a:rPr lang="en-US" sz="1200" kern="1200" dirty="0" smtClean="0">
                <a:solidFill>
                  <a:schemeClr val="tx1"/>
                </a:solidFill>
                <a:effectLst/>
                <a:latin typeface="+mn-lt"/>
                <a:ea typeface="+mn-ea"/>
                <a:cs typeface="+mn-cs"/>
              </a:rPr>
              <a:t>Inconsistent/inaccurate data</a:t>
            </a:r>
          </a:p>
          <a:p>
            <a:pPr marL="171450" indent="-171450">
              <a:buFont typeface="Arial" panose="020B0604020202020204" pitchFamily="34" charset="0"/>
              <a:buChar char="•"/>
            </a:pPr>
            <a:r>
              <a:rPr lang="en-US" sz="1200" kern="1200" dirty="0" smtClean="0">
                <a:solidFill>
                  <a:schemeClr val="tx1"/>
                </a:solidFill>
                <a:effectLst/>
                <a:latin typeface="+mn-lt"/>
                <a:ea typeface="+mn-ea"/>
                <a:cs typeface="+mn-cs"/>
              </a:rPr>
              <a:t>Information not used for decision making</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Participants should keep their responses in order to relate the identified problems and causes to the performance determinants that will be presented later on.</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100" dirty="0" smtClean="0">
              <a:solidFill>
                <a:schemeClr val="bg1"/>
              </a:solidFill>
              <a:latin typeface="Calibri" panose="020F0502020204030204" pitchFamily="34" charset="0"/>
              <a:cs typeface="+mn-cs"/>
            </a:endParaRPr>
          </a:p>
        </p:txBody>
      </p:sp>
      <p:sp>
        <p:nvSpPr>
          <p:cNvPr id="3" name="Slide Image Placeholder 2"/>
          <p:cNvSpPr>
            <a:spLocks noGrp="1" noRot="1" noChangeAspect="1"/>
          </p:cNvSpPr>
          <p:nvPr>
            <p:ph type="sldImg"/>
          </p:nvPr>
        </p:nvSpPr>
        <p:spPr>
          <a:xfrm>
            <a:off x="1446213" y="754063"/>
            <a:ext cx="4879975" cy="3771900"/>
          </a:xfrm>
          <a:prstGeom prst="rect">
            <a:avLst/>
          </a:prstGeom>
          <a:noFill/>
          <a:ln w="12700">
            <a:solidFill>
              <a:prstClr val="black"/>
            </a:solidFill>
          </a:ln>
        </p:spPr>
      </p:sp>
    </p:spTree>
    <p:extLst>
      <p:ext uri="{BB962C8B-B14F-4D97-AF65-F5344CB8AC3E}">
        <p14:creationId xmlns:p14="http://schemas.microsoft.com/office/powerpoint/2010/main" val="1140407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46213" y="754063"/>
            <a:ext cx="4879975" cy="3771900"/>
          </a:xfrm>
          <a:prstGeom prst="rect">
            <a:avLst/>
          </a:prstGeom>
          <a:noFill/>
          <a:ln w="12700">
            <a:solidFill>
              <a:prstClr val="black"/>
            </a:solidFill>
          </a:ln>
        </p:spPr>
      </p:sp>
      <p:sp>
        <p:nvSpPr>
          <p:cNvPr id="3" name="Notes Placeholder 2"/>
          <p:cNvSpPr>
            <a:spLocks noGrp="1"/>
          </p:cNvSpPr>
          <p:nvPr>
            <p:ph type="body" idx="1"/>
          </p:nvPr>
        </p:nvSpPr>
        <p:spPr>
          <a:xfrm>
            <a:off x="777875" y="4778375"/>
            <a:ext cx="6216650" cy="4525963"/>
          </a:xfrm>
          <a:prstGeom prst="rect">
            <a:avLst/>
          </a:prstGeom>
        </p:spPr>
        <p:txBody>
          <a:bodyPr/>
          <a:lstStyle/>
          <a:p>
            <a:r>
              <a:rPr lang="en-US" dirty="0" smtClean="0"/>
              <a:t>Health</a:t>
            </a:r>
            <a:r>
              <a:rPr lang="en-US" baseline="0" dirty="0" smtClean="0"/>
              <a:t> information systems support the monitoring and evaluation of the health system. </a:t>
            </a:r>
          </a:p>
          <a:p>
            <a:endParaRPr lang="en-US" baseline="0" dirty="0" smtClean="0"/>
          </a:p>
          <a:p>
            <a:r>
              <a:rPr lang="en-US" baseline="0" dirty="0" smtClean="0"/>
              <a:t>This slide presents a framework for how HIS are linked to M&amp;E and to country health plans. </a:t>
            </a:r>
          </a:p>
          <a:p>
            <a:endParaRPr lang="en-US" baseline="0" dirty="0" smtClean="0"/>
          </a:p>
          <a:p>
            <a:r>
              <a:rPr lang="en-US" baseline="0" dirty="0" smtClean="0"/>
              <a:t>RHIS is one of the data sources that generates data for M&amp;E of the health system.</a:t>
            </a:r>
            <a:endParaRPr lang="en-US" dirty="0"/>
          </a:p>
        </p:txBody>
      </p:sp>
    </p:spTree>
    <p:extLst>
      <p:ext uri="{BB962C8B-B14F-4D97-AF65-F5344CB8AC3E}">
        <p14:creationId xmlns:p14="http://schemas.microsoft.com/office/powerpoint/2010/main" val="14454359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sz="1800" dirty="0">
              <a:solidFill>
                <a:srgbClr val="FF0000"/>
              </a:solidFill>
            </a:endParaRPr>
          </a:p>
        </p:txBody>
      </p:sp>
      <p:sp>
        <p:nvSpPr>
          <p:cNvPr id="3" name="Slide Image Placeholder 2"/>
          <p:cNvSpPr>
            <a:spLocks noGrp="1" noRot="1" noChangeAspect="1"/>
          </p:cNvSpPr>
          <p:nvPr>
            <p:ph type="sldImg"/>
          </p:nvPr>
        </p:nvSpPr>
        <p:spPr>
          <a:xfrm>
            <a:off x="1446213" y="754063"/>
            <a:ext cx="4879975" cy="3771900"/>
          </a:xfrm>
          <a:prstGeom prst="rect">
            <a:avLst/>
          </a:prstGeom>
          <a:noFill/>
          <a:ln w="12700">
            <a:solidFill>
              <a:prstClr val="black"/>
            </a:solidFill>
          </a:ln>
        </p:spPr>
      </p:sp>
      <p:sp>
        <p:nvSpPr>
          <p:cNvPr id="4" name="TextBox 3"/>
          <p:cNvSpPr txBox="1"/>
          <p:nvPr/>
        </p:nvSpPr>
        <p:spPr>
          <a:xfrm>
            <a:off x="838200" y="5410200"/>
            <a:ext cx="5867400" cy="1200329"/>
          </a:xfrm>
          <a:prstGeom prst="rect">
            <a:avLst/>
          </a:prstGeom>
          <a:noFill/>
        </p:spPr>
        <p:txBody>
          <a:bodyPr wrap="square" rtlCol="0">
            <a:spAutoFit/>
          </a:bodyPr>
          <a:lstStyle/>
          <a:p>
            <a:r>
              <a:rPr lang="en-US" dirty="0" smtClean="0"/>
              <a:t>So how do we assess RHIS?</a:t>
            </a:r>
          </a:p>
          <a:p>
            <a:endParaRPr lang="en-US" dirty="0" smtClean="0"/>
          </a:p>
          <a:p>
            <a:r>
              <a:rPr lang="en-US" dirty="0" smtClean="0"/>
              <a:t>What is the definition of a well functioning RHIS?</a:t>
            </a:r>
            <a:endParaRPr lang="en-US" dirty="0"/>
          </a:p>
          <a:p>
            <a:endParaRPr lang="en-US" dirty="0"/>
          </a:p>
        </p:txBody>
      </p:sp>
    </p:spTree>
    <p:extLst>
      <p:ext uri="{BB962C8B-B14F-4D97-AF65-F5344CB8AC3E}">
        <p14:creationId xmlns:p14="http://schemas.microsoft.com/office/powerpoint/2010/main" val="1140407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r>
              <a:rPr lang="en-US" dirty="0" smtClean="0">
                <a:latin typeface="Gill Sans MT"/>
              </a:rPr>
              <a:t>PRISM will be</a:t>
            </a:r>
            <a:r>
              <a:rPr lang="en-US" baseline="0" dirty="0" smtClean="0">
                <a:latin typeface="Gill Sans MT"/>
              </a:rPr>
              <a:t> presented in Session 3.</a:t>
            </a:r>
          </a:p>
          <a:p>
            <a:r>
              <a:rPr lang="en-US" dirty="0" smtClean="0">
                <a:latin typeface="Gill Sans MT"/>
              </a:rPr>
              <a:t>The PRISM conceptual framework is based on the premise that the success of the RHIS depends on success in three interrelated areas: technical, organizational, and behavioral conditions:</a:t>
            </a:r>
          </a:p>
          <a:p>
            <a:pPr marL="1085850" lvl="2" indent="-171450">
              <a:buFont typeface="Arial" panose="020B0604020202020204" pitchFamily="34" charset="0"/>
              <a:buChar char="•"/>
            </a:pPr>
            <a:r>
              <a:rPr lang="en-US" sz="1100" dirty="0" smtClean="0">
                <a:latin typeface="Gill Sans MT"/>
              </a:rPr>
              <a:t>Technical determinants</a:t>
            </a:r>
          </a:p>
          <a:p>
            <a:pPr marL="1085850" lvl="2" indent="-171450">
              <a:buFont typeface="Arial" panose="020B0604020202020204" pitchFamily="34" charset="0"/>
              <a:buChar char="•"/>
            </a:pPr>
            <a:r>
              <a:rPr lang="en-US" sz="1100" dirty="0" smtClean="0">
                <a:latin typeface="Gill Sans MT"/>
              </a:rPr>
              <a:t>Behavioral determinants</a:t>
            </a:r>
          </a:p>
          <a:p>
            <a:pPr marL="1085850" lvl="2" indent="-171450">
              <a:buFont typeface="Arial" panose="020B0604020202020204" pitchFamily="34" charset="0"/>
              <a:buChar char="•"/>
            </a:pPr>
            <a:r>
              <a:rPr lang="en-US" sz="1100" dirty="0" smtClean="0">
                <a:latin typeface="Gill Sans MT"/>
              </a:rPr>
              <a:t>Organizational determinants</a:t>
            </a:r>
          </a:p>
          <a:p>
            <a:pPr marL="228234" lvl="2"/>
            <a:endParaRPr lang="en-US" sz="1100" dirty="0" smtClean="0">
              <a:latin typeface="Gill Sans MT"/>
            </a:endParaRPr>
          </a:p>
          <a:p>
            <a:pPr marL="0" marR="0" indent="0" algn="l" defTabSz="912937" rtl="0" eaLnBrk="1" fontAlgn="auto" latinLnBrk="0" hangingPunct="1">
              <a:lnSpc>
                <a:spcPct val="100000"/>
              </a:lnSpc>
              <a:spcBef>
                <a:spcPts val="300"/>
              </a:spcBef>
              <a:spcAft>
                <a:spcPts val="0"/>
              </a:spcAft>
              <a:buClrTx/>
              <a:buSzTx/>
              <a:buFont typeface="Arial" panose="020B0604020202020204" pitchFamily="34" charset="0"/>
              <a:buNone/>
              <a:tabLst/>
              <a:defRPr/>
            </a:pPr>
            <a:r>
              <a:rPr lang="en-US" dirty="0" smtClean="0">
                <a:latin typeface="Gill Sans MT"/>
              </a:rPr>
              <a:t>Unlike traditional assessments, which focus primarily on technical issues, the PRISM framework looks at the determinants of RHIS performance in all three areas, based on:</a:t>
            </a:r>
            <a:endParaRPr lang="en-US" sz="1200" spc="0" dirty="0" smtClean="0">
              <a:solidFill>
                <a:srgbClr val="FFFFFF"/>
              </a:solidFill>
              <a:latin typeface="Arial"/>
              <a:cs typeface="Arial"/>
            </a:endParaRPr>
          </a:p>
          <a:p>
            <a:pPr marL="812800" lvl="1" indent="-342900">
              <a:lnSpc>
                <a:spcPts val="2555"/>
              </a:lnSpc>
              <a:spcBef>
                <a:spcPts val="127"/>
              </a:spcBef>
              <a:buFont typeface="Arial" panose="020B0604020202020204" pitchFamily="34" charset="0"/>
              <a:buChar char="•"/>
            </a:pPr>
            <a:r>
              <a:rPr lang="en-US" sz="2400" spc="0" dirty="0" smtClean="0">
                <a:solidFill>
                  <a:srgbClr val="FFFFFF"/>
                </a:solidFill>
                <a:latin typeface="Arial"/>
                <a:cs typeface="Arial"/>
              </a:rPr>
              <a:t>L</a:t>
            </a:r>
            <a:r>
              <a:rPr lang="en-US" sz="2400" spc="-9" dirty="0" smtClean="0">
                <a:solidFill>
                  <a:srgbClr val="FFFFFF"/>
                </a:solidFill>
                <a:latin typeface="Arial"/>
                <a:cs typeface="Arial"/>
              </a:rPr>
              <a:t>i</a:t>
            </a:r>
            <a:r>
              <a:rPr lang="en-US" sz="2400" spc="0" dirty="0" smtClean="0">
                <a:solidFill>
                  <a:srgbClr val="FFFFFF"/>
                </a:solidFill>
                <a:latin typeface="Arial"/>
                <a:cs typeface="Arial"/>
              </a:rPr>
              <a:t>terature on orga</a:t>
            </a:r>
            <a:r>
              <a:rPr lang="en-US" sz="2400" spc="-9" dirty="0" smtClean="0">
                <a:solidFill>
                  <a:srgbClr val="FFFFFF"/>
                </a:solidFill>
                <a:latin typeface="Arial"/>
                <a:cs typeface="Arial"/>
              </a:rPr>
              <a:t>n</a:t>
            </a:r>
            <a:r>
              <a:rPr lang="en-US" sz="2400" spc="0" dirty="0" smtClean="0">
                <a:solidFill>
                  <a:srgbClr val="FFFFFF"/>
                </a:solidFill>
                <a:latin typeface="Arial"/>
                <a:cs typeface="Arial"/>
              </a:rPr>
              <a:t>iz</a:t>
            </a:r>
            <a:r>
              <a:rPr lang="en-US" sz="2400" spc="-9" dirty="0" smtClean="0">
                <a:solidFill>
                  <a:srgbClr val="FFFFFF"/>
                </a:solidFill>
                <a:latin typeface="Arial"/>
                <a:cs typeface="Arial"/>
              </a:rPr>
              <a:t>a</a:t>
            </a:r>
            <a:r>
              <a:rPr lang="en-US" sz="2400" spc="0" dirty="0" smtClean="0">
                <a:solidFill>
                  <a:srgbClr val="FFFFFF"/>
                </a:solidFill>
                <a:latin typeface="Arial"/>
                <a:cs typeface="Arial"/>
              </a:rPr>
              <a:t>tio</a:t>
            </a:r>
            <a:r>
              <a:rPr lang="en-US" sz="2400" spc="-9" dirty="0" smtClean="0">
                <a:solidFill>
                  <a:srgbClr val="FFFFFF"/>
                </a:solidFill>
                <a:latin typeface="Arial"/>
                <a:cs typeface="Arial"/>
              </a:rPr>
              <a:t>n</a:t>
            </a:r>
            <a:r>
              <a:rPr lang="en-US" sz="2400" spc="0" dirty="0" smtClean="0">
                <a:solidFill>
                  <a:srgbClr val="FFFFFF"/>
                </a:solidFill>
                <a:latin typeface="Arial"/>
                <a:cs typeface="Arial"/>
              </a:rPr>
              <a:t>al</a:t>
            </a:r>
            <a:r>
              <a:rPr lang="en-US" sz="2400" spc="44" dirty="0" smtClean="0">
                <a:solidFill>
                  <a:srgbClr val="FFFFFF"/>
                </a:solidFill>
                <a:latin typeface="Arial"/>
                <a:cs typeface="Arial"/>
              </a:rPr>
              <a:t> </a:t>
            </a:r>
            <a:r>
              <a:rPr lang="en-US" sz="2400" spc="0" dirty="0" smtClean="0">
                <a:solidFill>
                  <a:srgbClr val="FFFFFF"/>
                </a:solidFill>
                <a:latin typeface="Arial"/>
                <a:cs typeface="Arial"/>
              </a:rPr>
              <a:t>ass</a:t>
            </a:r>
            <a:r>
              <a:rPr lang="en-US" sz="2400" spc="-9" dirty="0" smtClean="0">
                <a:solidFill>
                  <a:srgbClr val="FFFFFF"/>
                </a:solidFill>
                <a:latin typeface="Arial"/>
                <a:cs typeface="Arial"/>
              </a:rPr>
              <a:t>e</a:t>
            </a:r>
            <a:r>
              <a:rPr lang="en-US" sz="2400" spc="0" dirty="0" smtClean="0">
                <a:solidFill>
                  <a:srgbClr val="FFFFFF"/>
                </a:solidFill>
                <a:latin typeface="Arial"/>
                <a:cs typeface="Arial"/>
              </a:rPr>
              <a:t>ssment,</a:t>
            </a:r>
            <a:r>
              <a:rPr lang="en-US" sz="2400" spc="0" baseline="0" dirty="0" smtClean="0">
                <a:solidFill>
                  <a:schemeClr val="tx1"/>
                </a:solidFill>
                <a:latin typeface="Arial"/>
                <a:cs typeface="Arial"/>
              </a:rPr>
              <a:t> </a:t>
            </a:r>
            <a:r>
              <a:rPr lang="en-US" sz="2400" spc="0" dirty="0" smtClean="0">
                <a:solidFill>
                  <a:srgbClr val="FFFFFF"/>
                </a:solidFill>
                <a:latin typeface="Arial"/>
                <a:cs typeface="Arial"/>
              </a:rPr>
              <a:t>dev</a:t>
            </a:r>
            <a:r>
              <a:rPr lang="en-US" sz="2400" spc="-4" dirty="0" smtClean="0">
                <a:solidFill>
                  <a:srgbClr val="FFFFFF"/>
                </a:solidFill>
                <a:latin typeface="Arial"/>
                <a:cs typeface="Arial"/>
              </a:rPr>
              <a:t>e</a:t>
            </a:r>
            <a:r>
              <a:rPr lang="en-US" sz="2400" spc="0" dirty="0" smtClean="0">
                <a:solidFill>
                  <a:srgbClr val="FFFFFF"/>
                </a:solidFill>
                <a:latin typeface="Arial"/>
                <a:cs typeface="Arial"/>
              </a:rPr>
              <a:t>l</a:t>
            </a:r>
            <a:r>
              <a:rPr lang="en-US" sz="2400" spc="-4" dirty="0" smtClean="0">
                <a:solidFill>
                  <a:srgbClr val="FFFFFF"/>
                </a:solidFill>
                <a:latin typeface="Arial"/>
                <a:cs typeface="Arial"/>
              </a:rPr>
              <a:t>o</a:t>
            </a:r>
            <a:r>
              <a:rPr lang="en-US" sz="2400" spc="0" dirty="0" smtClean="0">
                <a:solidFill>
                  <a:srgbClr val="FFFFFF"/>
                </a:solidFill>
                <a:latin typeface="Arial"/>
                <a:cs typeface="Arial"/>
              </a:rPr>
              <a:t>pment,</a:t>
            </a:r>
            <a:r>
              <a:rPr lang="en-US" sz="2400" spc="29" dirty="0" smtClean="0">
                <a:solidFill>
                  <a:srgbClr val="FFFFFF"/>
                </a:solidFill>
                <a:latin typeface="Arial"/>
                <a:cs typeface="Arial"/>
              </a:rPr>
              <a:t> </a:t>
            </a:r>
            <a:r>
              <a:rPr lang="en-US" sz="2400" spc="0" dirty="0" smtClean="0">
                <a:solidFill>
                  <a:srgbClr val="FFFFFF"/>
                </a:solidFill>
                <a:latin typeface="Arial"/>
                <a:cs typeface="Arial"/>
              </a:rPr>
              <a:t>and</a:t>
            </a:r>
            <a:r>
              <a:rPr lang="en-US" sz="2400" spc="9" dirty="0" smtClean="0">
                <a:solidFill>
                  <a:srgbClr val="FFFFFF"/>
                </a:solidFill>
                <a:latin typeface="Arial"/>
                <a:cs typeface="Arial"/>
              </a:rPr>
              <a:t> </a:t>
            </a:r>
            <a:r>
              <a:rPr lang="en-US" sz="2400" spc="0" dirty="0" smtClean="0">
                <a:solidFill>
                  <a:srgbClr val="FFFFFF"/>
                </a:solidFill>
                <a:latin typeface="Arial"/>
                <a:cs typeface="Arial"/>
              </a:rPr>
              <a:t>cap</a:t>
            </a:r>
            <a:r>
              <a:rPr lang="en-US" sz="2400" spc="-4" dirty="0" smtClean="0">
                <a:solidFill>
                  <a:srgbClr val="FFFFFF"/>
                </a:solidFill>
                <a:latin typeface="Arial"/>
                <a:cs typeface="Arial"/>
              </a:rPr>
              <a:t>a</a:t>
            </a:r>
            <a:r>
              <a:rPr lang="en-US" sz="2400" spc="0" dirty="0" smtClean="0">
                <a:solidFill>
                  <a:srgbClr val="FFFFFF"/>
                </a:solidFill>
                <a:latin typeface="Arial"/>
                <a:cs typeface="Arial"/>
              </a:rPr>
              <a:t>city bui</a:t>
            </a:r>
            <a:r>
              <a:rPr lang="en-US" sz="2400" spc="-9" dirty="0" smtClean="0">
                <a:solidFill>
                  <a:srgbClr val="FFFFFF"/>
                </a:solidFill>
                <a:latin typeface="Arial"/>
                <a:cs typeface="Arial"/>
              </a:rPr>
              <a:t>l</a:t>
            </a:r>
            <a:r>
              <a:rPr lang="en-US" sz="2400" spc="0" dirty="0" smtClean="0">
                <a:solidFill>
                  <a:srgbClr val="FFFFFF"/>
                </a:solidFill>
                <a:latin typeface="Arial"/>
                <a:cs typeface="Arial"/>
              </a:rPr>
              <a:t>di</a:t>
            </a:r>
            <a:r>
              <a:rPr lang="en-US" sz="2400" spc="-9" dirty="0" smtClean="0">
                <a:solidFill>
                  <a:srgbClr val="FFFFFF"/>
                </a:solidFill>
                <a:latin typeface="Arial"/>
                <a:cs typeface="Arial"/>
              </a:rPr>
              <a:t>n</a:t>
            </a:r>
            <a:r>
              <a:rPr lang="en-US" sz="2400" spc="0" dirty="0" smtClean="0">
                <a:solidFill>
                  <a:srgbClr val="FFFFFF"/>
                </a:solidFill>
                <a:latin typeface="Arial"/>
                <a:cs typeface="Arial"/>
              </a:rPr>
              <a:t>g</a:t>
            </a:r>
          </a:p>
          <a:p>
            <a:pPr marL="812800" lvl="1" indent="-342900">
              <a:lnSpc>
                <a:spcPts val="2555"/>
              </a:lnSpc>
              <a:spcBef>
                <a:spcPts val="127"/>
              </a:spcBef>
              <a:buFont typeface="Arial" panose="020B0604020202020204" pitchFamily="34" charset="0"/>
              <a:buChar char="•"/>
            </a:pPr>
            <a:r>
              <a:rPr lang="en-US" sz="2400" spc="0" dirty="0" smtClean="0">
                <a:solidFill>
                  <a:srgbClr val="FFFFFF"/>
                </a:solidFill>
                <a:latin typeface="Arial"/>
                <a:cs typeface="Arial"/>
              </a:rPr>
              <a:t>Lesso</a:t>
            </a:r>
            <a:r>
              <a:rPr lang="en-US" sz="2400" spc="-9" dirty="0" smtClean="0">
                <a:solidFill>
                  <a:srgbClr val="FFFFFF"/>
                </a:solidFill>
                <a:latin typeface="Arial"/>
                <a:cs typeface="Arial"/>
              </a:rPr>
              <a:t>n</a:t>
            </a:r>
            <a:r>
              <a:rPr lang="en-US" sz="2400" spc="0" dirty="0" smtClean="0">
                <a:solidFill>
                  <a:srgbClr val="FFFFFF"/>
                </a:solidFill>
                <a:latin typeface="Arial"/>
                <a:cs typeface="Arial"/>
              </a:rPr>
              <a:t>s</a:t>
            </a:r>
            <a:r>
              <a:rPr lang="en-US" sz="2400" spc="14" dirty="0" smtClean="0">
                <a:solidFill>
                  <a:srgbClr val="FFFFFF"/>
                </a:solidFill>
                <a:latin typeface="Arial"/>
                <a:cs typeface="Arial"/>
              </a:rPr>
              <a:t> </a:t>
            </a:r>
            <a:r>
              <a:rPr lang="en-US" sz="2400" spc="0" dirty="0" smtClean="0">
                <a:solidFill>
                  <a:srgbClr val="FFFFFF"/>
                </a:solidFill>
                <a:latin typeface="Arial"/>
                <a:cs typeface="Arial"/>
              </a:rPr>
              <a:t>l</a:t>
            </a:r>
            <a:r>
              <a:rPr lang="en-US" sz="2400" spc="-4" dirty="0" smtClean="0">
                <a:solidFill>
                  <a:srgbClr val="FFFFFF"/>
                </a:solidFill>
                <a:latin typeface="Arial"/>
                <a:cs typeface="Arial"/>
              </a:rPr>
              <a:t>e</a:t>
            </a:r>
            <a:r>
              <a:rPr lang="en-US" sz="2400" spc="0" dirty="0" smtClean="0">
                <a:solidFill>
                  <a:srgbClr val="FFFFFF"/>
                </a:solidFill>
                <a:latin typeface="Arial"/>
                <a:cs typeface="Arial"/>
              </a:rPr>
              <a:t>arned</a:t>
            </a:r>
            <a:r>
              <a:rPr lang="en-US" sz="2400" spc="24" dirty="0" smtClean="0">
                <a:solidFill>
                  <a:srgbClr val="FFFFFF"/>
                </a:solidFill>
                <a:latin typeface="Arial"/>
                <a:cs typeface="Arial"/>
              </a:rPr>
              <a:t> </a:t>
            </a:r>
            <a:r>
              <a:rPr lang="en-US" sz="2400" spc="0" dirty="0" smtClean="0">
                <a:solidFill>
                  <a:srgbClr val="FFFFFF"/>
                </a:solidFill>
                <a:latin typeface="Arial"/>
                <a:cs typeface="Arial"/>
              </a:rPr>
              <a:t>ab</a:t>
            </a:r>
            <a:r>
              <a:rPr lang="en-US" sz="2400" spc="-4" dirty="0" smtClean="0">
                <a:solidFill>
                  <a:srgbClr val="FFFFFF"/>
                </a:solidFill>
                <a:latin typeface="Arial"/>
                <a:cs typeface="Arial"/>
              </a:rPr>
              <a:t>o</a:t>
            </a:r>
            <a:r>
              <a:rPr lang="en-US" sz="2400" spc="0" dirty="0" smtClean="0">
                <a:solidFill>
                  <a:srgbClr val="FFFFFF"/>
                </a:solidFill>
                <a:latin typeface="Arial"/>
                <a:cs typeface="Arial"/>
              </a:rPr>
              <a:t>ut</a:t>
            </a:r>
            <a:r>
              <a:rPr lang="en-US" sz="2400" spc="4" dirty="0" smtClean="0">
                <a:solidFill>
                  <a:srgbClr val="FFFFFF"/>
                </a:solidFill>
                <a:latin typeface="Arial"/>
                <a:cs typeface="Arial"/>
              </a:rPr>
              <a:t> </a:t>
            </a:r>
            <a:r>
              <a:rPr lang="en-US" sz="2400" spc="0" dirty="0" smtClean="0">
                <a:solidFill>
                  <a:srgbClr val="FFFFFF"/>
                </a:solidFill>
                <a:latin typeface="Arial"/>
                <a:cs typeface="Arial"/>
              </a:rPr>
              <a:t>perfo</a:t>
            </a:r>
            <a:r>
              <a:rPr lang="en-US" sz="2400" spc="4" dirty="0" smtClean="0">
                <a:solidFill>
                  <a:srgbClr val="FFFFFF"/>
                </a:solidFill>
                <a:latin typeface="Arial"/>
                <a:cs typeface="Arial"/>
              </a:rPr>
              <a:t>r</a:t>
            </a:r>
            <a:r>
              <a:rPr lang="en-US" sz="2400" spc="0" dirty="0" smtClean="0">
                <a:solidFill>
                  <a:srgbClr val="FFFFFF"/>
                </a:solidFill>
                <a:latin typeface="Arial"/>
                <a:cs typeface="Arial"/>
              </a:rPr>
              <a:t>mance improvement</a:t>
            </a:r>
          </a:p>
          <a:p>
            <a:pPr marL="812800" lvl="1" indent="-342900">
              <a:lnSpc>
                <a:spcPts val="2555"/>
              </a:lnSpc>
              <a:spcBef>
                <a:spcPts val="127"/>
              </a:spcBef>
              <a:buFont typeface="Arial" panose="020B0604020202020204" pitchFamily="34" charset="0"/>
              <a:buChar char="•"/>
            </a:pPr>
            <a:r>
              <a:rPr lang="en-US" sz="2400" spc="0" dirty="0" smtClean="0">
                <a:solidFill>
                  <a:srgbClr val="FFFFFF"/>
                </a:solidFill>
                <a:latin typeface="Arial"/>
                <a:cs typeface="Arial"/>
              </a:rPr>
              <a:t>B</a:t>
            </a:r>
            <a:r>
              <a:rPr lang="en-US" sz="2400" spc="-9" dirty="0" smtClean="0">
                <a:solidFill>
                  <a:srgbClr val="FFFFFF"/>
                </a:solidFill>
                <a:latin typeface="Arial"/>
                <a:cs typeface="Arial"/>
              </a:rPr>
              <a:t>e</a:t>
            </a:r>
            <a:r>
              <a:rPr lang="en-US" sz="2400" spc="0" dirty="0" smtClean="0">
                <a:solidFill>
                  <a:srgbClr val="FFFFFF"/>
                </a:solidFill>
                <a:latin typeface="Arial"/>
                <a:cs typeface="Arial"/>
              </a:rPr>
              <a:t>h</a:t>
            </a:r>
            <a:r>
              <a:rPr lang="en-US" sz="2400" spc="-4" dirty="0" smtClean="0">
                <a:solidFill>
                  <a:srgbClr val="FFFFFF"/>
                </a:solidFill>
                <a:latin typeface="Arial"/>
                <a:cs typeface="Arial"/>
              </a:rPr>
              <a:t>a</a:t>
            </a:r>
            <a:r>
              <a:rPr lang="en-US" sz="2400" spc="0" dirty="0" smtClean="0">
                <a:solidFill>
                  <a:srgbClr val="FFFFFF"/>
                </a:solidFill>
                <a:latin typeface="Arial"/>
                <a:cs typeface="Arial"/>
              </a:rPr>
              <a:t>vi</a:t>
            </a:r>
            <a:r>
              <a:rPr lang="en-US" sz="2400" spc="-9" dirty="0" smtClean="0">
                <a:solidFill>
                  <a:srgbClr val="FFFFFF"/>
                </a:solidFill>
                <a:latin typeface="Arial"/>
                <a:cs typeface="Arial"/>
              </a:rPr>
              <a:t>o</a:t>
            </a:r>
            <a:r>
              <a:rPr lang="en-US" sz="2400" spc="0" dirty="0" smtClean="0">
                <a:solidFill>
                  <a:srgbClr val="FFFFFF"/>
                </a:solidFill>
                <a:latin typeface="Arial"/>
                <a:cs typeface="Arial"/>
              </a:rPr>
              <a:t>r</a:t>
            </a:r>
            <a:r>
              <a:rPr lang="en-US" sz="2400" spc="29" dirty="0" smtClean="0">
                <a:solidFill>
                  <a:srgbClr val="FFFFFF"/>
                </a:solidFill>
                <a:latin typeface="Arial"/>
                <a:cs typeface="Arial"/>
              </a:rPr>
              <a:t> </a:t>
            </a:r>
            <a:r>
              <a:rPr lang="en-US" sz="2400" spc="0" dirty="0" smtClean="0">
                <a:solidFill>
                  <a:srgbClr val="FFFFFF"/>
                </a:solidFill>
                <a:latin typeface="Arial"/>
                <a:cs typeface="Arial"/>
              </a:rPr>
              <a:t>ch</a:t>
            </a:r>
            <a:r>
              <a:rPr lang="en-US" sz="2400" spc="-9" dirty="0" smtClean="0">
                <a:solidFill>
                  <a:srgbClr val="FFFFFF"/>
                </a:solidFill>
                <a:latin typeface="Arial"/>
                <a:cs typeface="Arial"/>
              </a:rPr>
              <a:t>a</a:t>
            </a:r>
            <a:r>
              <a:rPr lang="en-US" sz="2400" spc="0" dirty="0" smtClean="0">
                <a:solidFill>
                  <a:srgbClr val="FFFFFF"/>
                </a:solidFill>
                <a:latin typeface="Arial"/>
                <a:cs typeface="Arial"/>
              </a:rPr>
              <a:t>n</a:t>
            </a:r>
            <a:r>
              <a:rPr lang="en-US" sz="2400" spc="-4" dirty="0" smtClean="0">
                <a:solidFill>
                  <a:srgbClr val="FFFFFF"/>
                </a:solidFill>
                <a:latin typeface="Arial"/>
                <a:cs typeface="Arial"/>
              </a:rPr>
              <a:t>g</a:t>
            </a:r>
            <a:r>
              <a:rPr lang="en-US" sz="2400" spc="0" dirty="0" smtClean="0">
                <a:solidFill>
                  <a:srgbClr val="FFFFFF"/>
                </a:solidFill>
                <a:latin typeface="Arial"/>
                <a:cs typeface="Arial"/>
              </a:rPr>
              <a:t>e</a:t>
            </a:r>
            <a:endParaRPr lang="en-US" sz="2400" dirty="0" smtClean="0">
              <a:latin typeface="Arial"/>
              <a:cs typeface="Arial"/>
            </a:endParaRPr>
          </a:p>
          <a:p>
            <a:pPr marL="812800" marR="45720" lvl="1" indent="-342900">
              <a:lnSpc>
                <a:spcPct val="95825"/>
              </a:lnSpc>
              <a:spcBef>
                <a:spcPts val="1271"/>
              </a:spcBef>
              <a:buFont typeface="Arial" panose="020B0604020202020204" pitchFamily="34" charset="0"/>
              <a:buChar char="•"/>
            </a:pPr>
            <a:r>
              <a:rPr lang="en-US" sz="2400" spc="0" dirty="0" smtClean="0">
                <a:solidFill>
                  <a:srgbClr val="FFFFFF"/>
                </a:solidFill>
                <a:latin typeface="Arial"/>
                <a:cs typeface="Arial"/>
              </a:rPr>
              <a:t>A</a:t>
            </a:r>
            <a:r>
              <a:rPr lang="en-US" sz="2400" spc="0" baseline="0" dirty="0" smtClean="0">
                <a:solidFill>
                  <a:srgbClr val="FFFFFF"/>
                </a:solidFill>
                <a:latin typeface="Arial"/>
                <a:cs typeface="Arial"/>
              </a:rPr>
              <a:t> system</a:t>
            </a:r>
            <a:r>
              <a:rPr lang="en-US" sz="2400" spc="0" dirty="0" smtClean="0">
                <a:solidFill>
                  <a:srgbClr val="FFFFFF"/>
                </a:solidFill>
                <a:latin typeface="Arial"/>
                <a:cs typeface="Arial"/>
              </a:rPr>
              <a:t>s </a:t>
            </a:r>
            <a:r>
              <a:rPr lang="en-US" sz="2400" spc="-4" dirty="0" smtClean="0">
                <a:solidFill>
                  <a:srgbClr val="FFFFFF"/>
                </a:solidFill>
                <a:latin typeface="Arial"/>
                <a:cs typeface="Arial"/>
              </a:rPr>
              <a:t>a</a:t>
            </a:r>
            <a:r>
              <a:rPr lang="en-US" sz="2400" spc="0" dirty="0" smtClean="0">
                <a:solidFill>
                  <a:srgbClr val="FFFFFF"/>
                </a:solidFill>
                <a:latin typeface="Arial"/>
                <a:cs typeface="Arial"/>
              </a:rPr>
              <a:t>pproach</a:t>
            </a:r>
          </a:p>
          <a:p>
            <a:pPr marL="812800" marR="45720" lvl="1" indent="-342900">
              <a:lnSpc>
                <a:spcPct val="95825"/>
              </a:lnSpc>
              <a:spcBef>
                <a:spcPts val="1271"/>
              </a:spcBef>
              <a:buFont typeface="Arial" panose="020B0604020202020204" pitchFamily="34" charset="0"/>
              <a:buChar char="•"/>
            </a:pPr>
            <a:endParaRPr lang="en-US" sz="2400" dirty="0" smtClean="0">
              <a:latin typeface="Arial"/>
              <a:cs typeface="Arial"/>
            </a:endParaRPr>
          </a:p>
          <a:p>
            <a:endParaRPr dirty="0"/>
          </a:p>
        </p:txBody>
      </p:sp>
      <p:sp>
        <p:nvSpPr>
          <p:cNvPr id="3" name="Slide Image Placeholder 2"/>
          <p:cNvSpPr>
            <a:spLocks noGrp="1" noRot="1" noChangeAspect="1"/>
          </p:cNvSpPr>
          <p:nvPr>
            <p:ph type="sldImg"/>
          </p:nvPr>
        </p:nvSpPr>
        <p:spPr>
          <a:xfrm>
            <a:off x="1446213" y="754063"/>
            <a:ext cx="4879975" cy="3771900"/>
          </a:xfrm>
          <a:prstGeom prst="rect">
            <a:avLst/>
          </a:prstGeom>
          <a:noFill/>
          <a:ln w="12700">
            <a:solidFill>
              <a:prstClr val="black"/>
            </a:solidFill>
          </a:ln>
        </p:spPr>
      </p:sp>
    </p:spTree>
    <p:extLst>
      <p:ext uri="{BB962C8B-B14F-4D97-AF65-F5344CB8AC3E}">
        <p14:creationId xmlns:p14="http://schemas.microsoft.com/office/powerpoint/2010/main" val="1140407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46213" y="754063"/>
            <a:ext cx="4879975" cy="3771900"/>
          </a:xfrm>
          <a:prstGeom prst="rect">
            <a:avLst/>
          </a:prstGeom>
        </p:spPr>
      </p:sp>
      <p:sp>
        <p:nvSpPr>
          <p:cNvPr id="3" name="Notes Placeholder 2"/>
          <p:cNvSpPr>
            <a:spLocks noGrp="1"/>
          </p:cNvSpPr>
          <p:nvPr>
            <p:ph type="body" idx="1"/>
          </p:nvPr>
        </p:nvSpPr>
        <p:spPr>
          <a:xfrm>
            <a:off x="777944" y="4778429"/>
            <a:ext cx="6216512" cy="4525937"/>
          </a:xfrm>
          <a:prstGeom prst="rect">
            <a:avLst/>
          </a:prstGeom>
        </p:spPr>
        <p:txBody>
          <a:bodyPr/>
          <a:lstStyle/>
          <a:p>
            <a:endParaRPr lang="en-US" dirty="0"/>
          </a:p>
        </p:txBody>
      </p:sp>
      <p:sp>
        <p:nvSpPr>
          <p:cNvPr id="4" name="Slide Number Placeholder 3"/>
          <p:cNvSpPr>
            <a:spLocks noGrp="1"/>
          </p:cNvSpPr>
          <p:nvPr>
            <p:ph type="sldNum" sz="quarter" idx="10"/>
          </p:nvPr>
        </p:nvSpPr>
        <p:spPr>
          <a:xfrm>
            <a:off x="4401898" y="9553419"/>
            <a:ext cx="3368744" cy="503264"/>
          </a:xfrm>
          <a:prstGeom prst="rect">
            <a:avLst/>
          </a:prstGeom>
        </p:spPr>
        <p:txBody>
          <a:bodyPr/>
          <a:lstStyle/>
          <a:p>
            <a:fld id="{F19303DE-3E45-4DD3-9505-92EF4803EF97}" type="slidenum">
              <a:rPr lang="en-US" smtClean="0"/>
              <a:pPr/>
              <a:t>7</a:t>
            </a:fld>
            <a:endParaRPr lang="en-US" dirty="0"/>
          </a:p>
        </p:txBody>
      </p:sp>
    </p:spTree>
    <p:extLst>
      <p:ext uri="{BB962C8B-B14F-4D97-AF65-F5344CB8AC3E}">
        <p14:creationId xmlns:p14="http://schemas.microsoft.com/office/powerpoint/2010/main" val="319106531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r>
              <a:rPr lang="en-US" altLang="en-US" dirty="0" smtClean="0"/>
              <a:t>The most obvious determinants of performance relate to technical aspects of the system. The nuts and bolts of the system are typically where information system developers focus their energy.   </a:t>
            </a:r>
          </a:p>
          <a:p>
            <a:endParaRPr lang="en-US" alt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altLang="en-US" dirty="0" smtClean="0"/>
              <a:t>Technical determinants may include:</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en-US" dirty="0" smtClean="0"/>
              <a:t>Establishing a standard set of indicators</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smtClean="0"/>
              <a:t>Ensuring that people are trained to complete the appropriate</a:t>
            </a:r>
            <a:r>
              <a:rPr lang="en-US" baseline="0" dirty="0" smtClean="0"/>
              <a:t> forms</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aseline="0" dirty="0" smtClean="0"/>
              <a:t>Designing data collection forms that streamline the amount of data collected</a:t>
            </a:r>
          </a:p>
          <a:p>
            <a:pPr marL="171450" indent="-171450">
              <a:buFont typeface="Arial" panose="020B0604020202020204" pitchFamily="34" charset="0"/>
              <a:buChar char="•"/>
            </a:pPr>
            <a:r>
              <a:rPr lang="en-US" baseline="0" dirty="0" smtClean="0"/>
              <a:t>Providing appropriate technology for data analysis, transfer, and presentation </a:t>
            </a:r>
          </a:p>
          <a:p>
            <a:pPr marL="171450" indent="-171450">
              <a:buFont typeface="Arial" panose="020B0604020202020204" pitchFamily="34" charset="0"/>
              <a:buChar char="•"/>
            </a:pPr>
            <a:r>
              <a:rPr lang="en-US" baseline="0" dirty="0" smtClean="0"/>
              <a:t>Providing user-friendly forms for reporting results so that the information is easy to visualize, understand, and interpret</a:t>
            </a:r>
            <a:endParaRPr dirty="0"/>
          </a:p>
        </p:txBody>
      </p:sp>
      <p:sp>
        <p:nvSpPr>
          <p:cNvPr id="3" name="Slide Image Placeholder 2"/>
          <p:cNvSpPr>
            <a:spLocks noGrp="1" noRot="1" noChangeAspect="1"/>
          </p:cNvSpPr>
          <p:nvPr>
            <p:ph type="sldImg"/>
          </p:nvPr>
        </p:nvSpPr>
        <p:spPr>
          <a:xfrm>
            <a:off x="1446213" y="754063"/>
            <a:ext cx="4879975" cy="3771900"/>
          </a:xfrm>
          <a:prstGeom prst="rect">
            <a:avLst/>
          </a:prstGeom>
          <a:noFill/>
          <a:ln w="12700">
            <a:solidFill>
              <a:prstClr val="black"/>
            </a:solidFill>
          </a:ln>
        </p:spPr>
      </p:sp>
    </p:spTree>
    <p:extLst>
      <p:ext uri="{BB962C8B-B14F-4D97-AF65-F5344CB8AC3E}">
        <p14:creationId xmlns:p14="http://schemas.microsoft.com/office/powerpoint/2010/main" val="1140407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r>
              <a:rPr lang="en-US" altLang="en-US" dirty="0" smtClean="0"/>
              <a:t>Organizational determinants are</a:t>
            </a:r>
            <a:r>
              <a:rPr lang="en-US" altLang="en-US" baseline="0" dirty="0" smtClean="0"/>
              <a:t> also referred </a:t>
            </a:r>
            <a:r>
              <a:rPr lang="en-US" altLang="en-US" b="0" baseline="0" dirty="0" smtClean="0"/>
              <a:t>to as environmental or systemic issues.</a:t>
            </a:r>
            <a:r>
              <a:rPr lang="en-US" altLang="en-US" baseline="0" dirty="0" smtClean="0"/>
              <a:t> These factors influence the context in which data collection, management, and use take place.</a:t>
            </a:r>
          </a:p>
          <a:p>
            <a:endParaRPr lang="en-US" altLang="en-US" dirty="0" smtClean="0"/>
          </a:p>
          <a:p>
            <a:r>
              <a:rPr lang="en-US" altLang="en-US" dirty="0" smtClean="0"/>
              <a:t>Organizational culture also matters. </a:t>
            </a:r>
            <a:r>
              <a:rPr lang="en-US" altLang="en-US" b="0" dirty="0" smtClean="0"/>
              <a:t>A culture of information </a:t>
            </a:r>
            <a:r>
              <a:rPr lang="en-US" altLang="en-US" dirty="0" smtClean="0"/>
              <a:t>is defined as an organization’s</a:t>
            </a:r>
            <a:r>
              <a:rPr lang="en-US" altLang="en-US" u="none" dirty="0" smtClean="0"/>
              <a:t> capacity </a:t>
            </a:r>
            <a:r>
              <a:rPr lang="en-US" altLang="en-US" baseline="0" dirty="0" smtClean="0"/>
              <a:t>to </a:t>
            </a:r>
            <a:r>
              <a:rPr lang="en-US" altLang="en-US" i="0" baseline="0" dirty="0" smtClean="0"/>
              <a:t>promote values and beliefs </a:t>
            </a:r>
            <a:r>
              <a:rPr lang="en-US" altLang="en-US" baseline="0" dirty="0" smtClean="0"/>
              <a:t>among its members so that they may collect, analyze, and use information to accomplish the organization’s goals and mission. This requires the organization’s commitment and support. </a:t>
            </a:r>
          </a:p>
          <a:p>
            <a:endParaRPr lang="en-US" altLang="en-US" baseline="0" dirty="0" smtClean="0"/>
          </a:p>
          <a:p>
            <a:r>
              <a:rPr lang="en-US" altLang="en-US" baseline="0" dirty="0" smtClean="0"/>
              <a:t>Organizations must commit a range of resources: human, RHIS forms and supplies, and infrastructure (such as utilities, transportation, and ICT).</a:t>
            </a:r>
          </a:p>
          <a:p>
            <a:endParaRPr lang="en-US" altLang="en-US" dirty="0" smtClean="0"/>
          </a:p>
          <a:p>
            <a:r>
              <a:rPr lang="en-US" altLang="en-US" dirty="0" smtClean="0"/>
              <a:t>Examples:</a:t>
            </a:r>
          </a:p>
          <a:p>
            <a:pPr marL="171450" indent="-171450">
              <a:buFont typeface="Arial" panose="020B0604020202020204" pitchFamily="34" charset="0"/>
              <a:buChar char="•"/>
            </a:pPr>
            <a:r>
              <a:rPr lang="en-US" altLang="en-US" dirty="0" smtClean="0"/>
              <a:t>A district health information officer in South Africa mentioned that</a:t>
            </a:r>
            <a:r>
              <a:rPr lang="en-US" altLang="en-US" baseline="0" dirty="0" smtClean="0"/>
              <a:t> the lack of team-based strategic decision making at higher levels served as a disincentive for districts to implement their newly learned approaches to information management, planning, and budgeting.</a:t>
            </a:r>
          </a:p>
          <a:p>
            <a:pPr marL="171450" indent="-171450">
              <a:buFont typeface="Arial" panose="020B0604020202020204" pitchFamily="34" charset="0"/>
              <a:buChar char="•"/>
            </a:pPr>
            <a:endParaRPr lang="en-US" altLang="en-US" dirty="0" smtClean="0"/>
          </a:p>
          <a:p>
            <a:pPr marL="171450" indent="-171450">
              <a:buFont typeface="Arial" panose="020B0604020202020204" pitchFamily="34" charset="0"/>
              <a:buChar char="•"/>
            </a:pPr>
            <a:r>
              <a:rPr lang="en-US" altLang="en-US" dirty="0" smtClean="0"/>
              <a:t>In Tanzania, work is underway to </a:t>
            </a:r>
            <a:r>
              <a:rPr lang="en-US" altLang="en-US" b="0" i="0" dirty="0" smtClean="0"/>
              <a:t>clarify job descriptions </a:t>
            </a:r>
            <a:r>
              <a:rPr lang="en-US" altLang="en-US" dirty="0" smtClean="0"/>
              <a:t>and expectations</a:t>
            </a:r>
            <a:r>
              <a:rPr lang="en-US" altLang="en-US" baseline="0" dirty="0" smtClean="0"/>
              <a:t> in </a:t>
            </a:r>
            <a:r>
              <a:rPr lang="en-US" altLang="en-US" dirty="0" smtClean="0"/>
              <a:t>information-related functions. Clear and consistent roles and responsibilities help health information systems perform well. </a:t>
            </a:r>
            <a:endParaRPr lang="en-US" dirty="0"/>
          </a:p>
        </p:txBody>
      </p:sp>
      <p:sp>
        <p:nvSpPr>
          <p:cNvPr id="3" name="Slide Image Placeholder 2"/>
          <p:cNvSpPr>
            <a:spLocks noGrp="1" noRot="1" noChangeAspect="1"/>
          </p:cNvSpPr>
          <p:nvPr>
            <p:ph type="sldImg"/>
          </p:nvPr>
        </p:nvSpPr>
        <p:spPr>
          <a:xfrm>
            <a:off x="1446213" y="754063"/>
            <a:ext cx="4879975" cy="3771900"/>
          </a:xfrm>
          <a:prstGeom prst="rect">
            <a:avLst/>
          </a:prstGeom>
          <a:noFill/>
          <a:ln w="12700">
            <a:solidFill>
              <a:prstClr val="black"/>
            </a:solidFill>
          </a:ln>
        </p:spPr>
      </p:sp>
    </p:spTree>
    <p:extLst>
      <p:ext uri="{BB962C8B-B14F-4D97-AF65-F5344CB8AC3E}">
        <p14:creationId xmlns:p14="http://schemas.microsoft.com/office/powerpoint/2010/main" val="1140407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754380" y="2409444"/>
            <a:ext cx="8549640" cy="1632203"/>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508760" y="4352544"/>
            <a:ext cx="7040879" cy="19431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3FC2DD4-922A-4060-AF98-FAA24A210858}" type="datetime1">
              <a:rPr lang="en-US" smtClean="0"/>
              <a:t>2/8/2017</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800" b="1" i="0">
                <a:solidFill>
                  <a:srgbClr val="301739"/>
                </a:solidFill>
                <a:latin typeface="Futura LT Pro Book"/>
                <a:cs typeface="Futura LT Pro Book"/>
              </a:defRPr>
            </a:lvl1pPr>
          </a:lstStyle>
          <a:p>
            <a:endParaRPr/>
          </a:p>
        </p:txBody>
      </p:sp>
      <p:sp>
        <p:nvSpPr>
          <p:cNvPr id="3" name="Holder 3"/>
          <p:cNvSpPr>
            <a:spLocks noGrp="1"/>
          </p:cNvSpPr>
          <p:nvPr>
            <p:ph type="body" idx="1"/>
          </p:nvPr>
        </p:nvSpPr>
        <p:spPr/>
        <p:txBody>
          <a:bodyPr lIns="0" tIns="0" rIns="0" bIns="0"/>
          <a:lstStyle>
            <a:lvl1pPr>
              <a:defRPr b="0" i="0">
                <a:solidFill>
                  <a:schemeClr val="tx1"/>
                </a:solidFill>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E700168F-ADC5-40ED-AA46-253A7BC3F5FA}" type="datetime1">
              <a:rPr lang="en-US" smtClean="0"/>
              <a:t>2/8/2017</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800" b="1" i="0">
                <a:solidFill>
                  <a:srgbClr val="301739"/>
                </a:solidFill>
                <a:latin typeface="Futura LT Pro Book"/>
                <a:cs typeface="Futura LT Pro Book"/>
              </a:defRPr>
            </a:lvl1pPr>
          </a:lstStyle>
          <a:p>
            <a:endParaRPr/>
          </a:p>
        </p:txBody>
      </p:sp>
      <p:sp>
        <p:nvSpPr>
          <p:cNvPr id="3" name="Holder 3"/>
          <p:cNvSpPr>
            <a:spLocks noGrp="1"/>
          </p:cNvSpPr>
          <p:nvPr>
            <p:ph sz="half" idx="2"/>
          </p:nvPr>
        </p:nvSpPr>
        <p:spPr>
          <a:xfrm>
            <a:off x="502920" y="1787652"/>
            <a:ext cx="4375404" cy="5129784"/>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5180075" y="1787652"/>
            <a:ext cx="4375404" cy="5129784"/>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91891A80-C828-489A-89C2-D08F14519810}" type="datetime1">
              <a:rPr lang="en-US" smtClean="0"/>
              <a:t>2/8/2017</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800" b="1" i="0">
                <a:solidFill>
                  <a:srgbClr val="301739"/>
                </a:solidFill>
                <a:latin typeface="Futura LT Pro Book"/>
                <a:cs typeface="Futura LT Pro Book"/>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7BDE0EF5-254C-436B-A091-036D8AC7022B}" type="datetime1">
              <a:rPr lang="en-US" smtClean="0"/>
              <a:t>2/8/2017</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obj" preserve="1">
  <p:cSld name="Blank">
    <p:bg>
      <p:bgPr>
        <a:solidFill>
          <a:schemeClr val="bg1"/>
        </a:solidFill>
        <a:effectLst/>
      </p:bgPr>
    </p:bg>
    <p:spTree>
      <p:nvGrpSpPr>
        <p:cNvPr id="1" name=""/>
        <p:cNvGrpSpPr/>
        <p:nvPr/>
      </p:nvGrpSpPr>
      <p:grpSpPr>
        <a:xfrm>
          <a:off x="0" y="0"/>
          <a:ext cx="0" cy="0"/>
          <a:chOff x="0" y="0"/>
          <a:chExt cx="0" cy="0"/>
        </a:xfrm>
      </p:grpSpPr>
      <p:sp>
        <p:nvSpPr>
          <p:cNvPr id="17" name="bk object 17"/>
          <p:cNvSpPr/>
          <p:nvPr/>
        </p:nvSpPr>
        <p:spPr>
          <a:xfrm>
            <a:off x="0" y="0"/>
            <a:ext cx="10058400" cy="1383665"/>
          </a:xfrm>
          <a:custGeom>
            <a:avLst/>
            <a:gdLst/>
            <a:ahLst/>
            <a:cxnLst/>
            <a:rect l="l" t="t" r="r" b="b"/>
            <a:pathLst>
              <a:path w="10058400" h="1383665">
                <a:moveTo>
                  <a:pt x="0" y="1383233"/>
                </a:moveTo>
                <a:lnTo>
                  <a:pt x="10058400" y="1383233"/>
                </a:lnTo>
                <a:lnTo>
                  <a:pt x="10058400" y="0"/>
                </a:lnTo>
                <a:lnTo>
                  <a:pt x="0" y="0"/>
                </a:lnTo>
                <a:lnTo>
                  <a:pt x="0" y="1383233"/>
                </a:lnTo>
                <a:close/>
              </a:path>
            </a:pathLst>
          </a:custGeom>
          <a:solidFill>
            <a:srgbClr val="ECCE18"/>
          </a:solidFill>
        </p:spPr>
        <p:txBody>
          <a:bodyPr wrap="square" lIns="0" tIns="0" rIns="0" bIns="0" rtlCol="0"/>
          <a:lstStyle/>
          <a:p>
            <a:endParaRPr/>
          </a:p>
        </p:txBody>
      </p:sp>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7826E92-54BA-4EF8-BEB2-17BABDA7AC8B}" type="datetime1">
              <a:rPr lang="en-US" smtClean="0"/>
              <a:t>2/8/2017</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1068906" y="809382"/>
            <a:ext cx="7920586" cy="635000"/>
          </a:xfrm>
          <a:prstGeom prst="rect">
            <a:avLst/>
          </a:prstGeom>
        </p:spPr>
        <p:txBody>
          <a:bodyPr wrap="square" lIns="0" tIns="0" rIns="0" bIns="0">
            <a:spAutoFit/>
          </a:bodyPr>
          <a:lstStyle>
            <a:lvl1pPr>
              <a:defRPr sz="4800" b="1" i="0">
                <a:solidFill>
                  <a:srgbClr val="301739"/>
                </a:solidFill>
                <a:latin typeface="Futura LT Pro Book"/>
                <a:cs typeface="Futura LT Pro Book"/>
              </a:defRPr>
            </a:lvl1pPr>
          </a:lstStyle>
          <a:p>
            <a:endParaRPr/>
          </a:p>
        </p:txBody>
      </p:sp>
      <p:sp>
        <p:nvSpPr>
          <p:cNvPr id="3" name="Holder 3"/>
          <p:cNvSpPr>
            <a:spLocks noGrp="1"/>
          </p:cNvSpPr>
          <p:nvPr>
            <p:ph type="body" idx="1"/>
          </p:nvPr>
        </p:nvSpPr>
        <p:spPr>
          <a:xfrm>
            <a:off x="1129842" y="3509589"/>
            <a:ext cx="7798714" cy="2175510"/>
          </a:xfrm>
          <a:prstGeom prst="rect">
            <a:avLst/>
          </a:prstGeom>
        </p:spPr>
        <p:txBody>
          <a:bodyPr wrap="square" lIns="0" tIns="0" rIns="0" bIns="0">
            <a:spAutoFit/>
          </a:bodyPr>
          <a:lstStyle>
            <a:lvl1pPr>
              <a:defRPr b="0" i="0">
                <a:solidFill>
                  <a:schemeClr val="tx1"/>
                </a:solidFill>
              </a:defRPr>
            </a:lvl1pPr>
          </a:lstStyle>
          <a:p>
            <a:endParaRPr/>
          </a:p>
        </p:txBody>
      </p:sp>
      <p:sp>
        <p:nvSpPr>
          <p:cNvPr id="4" name="Holder 4"/>
          <p:cNvSpPr>
            <a:spLocks noGrp="1"/>
          </p:cNvSpPr>
          <p:nvPr>
            <p:ph type="ftr" sz="quarter" idx="5"/>
          </p:nvPr>
        </p:nvSpPr>
        <p:spPr>
          <a:xfrm>
            <a:off x="3419856" y="7228332"/>
            <a:ext cx="3218687" cy="38862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502920" y="7228332"/>
            <a:ext cx="2313432" cy="388620"/>
          </a:xfrm>
          <a:prstGeom prst="rect">
            <a:avLst/>
          </a:prstGeom>
        </p:spPr>
        <p:txBody>
          <a:bodyPr wrap="square" lIns="0" tIns="0" rIns="0" bIns="0">
            <a:spAutoFit/>
          </a:bodyPr>
          <a:lstStyle>
            <a:lvl1pPr algn="l">
              <a:defRPr>
                <a:solidFill>
                  <a:schemeClr val="tx1">
                    <a:tint val="75000"/>
                  </a:schemeClr>
                </a:solidFill>
              </a:defRPr>
            </a:lvl1pPr>
          </a:lstStyle>
          <a:p>
            <a:fld id="{A8BD457B-C2B1-4D71-8BEC-646C04DF6FBD}" type="datetime1">
              <a:rPr lang="en-US" smtClean="0"/>
              <a:t>2/8/2017</a:t>
            </a:fld>
            <a:endParaRPr lang="en-US"/>
          </a:p>
        </p:txBody>
      </p:sp>
      <p:sp>
        <p:nvSpPr>
          <p:cNvPr id="6" name="Holder 6"/>
          <p:cNvSpPr>
            <a:spLocks noGrp="1"/>
          </p:cNvSpPr>
          <p:nvPr>
            <p:ph type="sldNum" sz="quarter" idx="7"/>
          </p:nvPr>
        </p:nvSpPr>
        <p:spPr>
          <a:xfrm>
            <a:off x="7242048" y="7228332"/>
            <a:ext cx="2313432" cy="38862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hf hdr="0" ftr="0" dt="0"/>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7145" y="0"/>
            <a:ext cx="10058401" cy="1285240"/>
          </a:xfrm>
          <a:prstGeom prst="rect">
            <a:avLst/>
          </a:prstGeom>
          <a:solidFill>
            <a:srgbClr val="09236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Arial" charset="0"/>
                <a:ea typeface="Arial" charset="0"/>
                <a:cs typeface="Arial" charset="0"/>
              </a:defRPr>
            </a:lvl1pPr>
            <a:lvl2pPr marL="742950" indent="-285750">
              <a:defRPr>
                <a:solidFill>
                  <a:schemeClr val="tx1"/>
                </a:solidFill>
                <a:latin typeface="Arial" charset="0"/>
                <a:ea typeface="Arial" charset="0"/>
                <a:cs typeface="Arial" charset="0"/>
              </a:defRPr>
            </a:lvl2pPr>
            <a:lvl3pPr marL="1143000" indent="-228600">
              <a:defRPr>
                <a:solidFill>
                  <a:schemeClr val="tx1"/>
                </a:solidFill>
                <a:latin typeface="Arial" charset="0"/>
                <a:ea typeface="Arial" charset="0"/>
                <a:cs typeface="Arial" charset="0"/>
              </a:defRPr>
            </a:lvl3pPr>
            <a:lvl4pPr marL="1600200" indent="-228600">
              <a:defRPr>
                <a:solidFill>
                  <a:schemeClr val="tx1"/>
                </a:solidFill>
                <a:latin typeface="Arial" charset="0"/>
                <a:ea typeface="Arial" charset="0"/>
                <a:cs typeface="Arial" charset="0"/>
              </a:defRPr>
            </a:lvl4pPr>
            <a:lvl5pPr marL="2057400" indent="-22860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algn="ctr"/>
            <a:endParaRPr lang="en-US" altLang="en-US" sz="1980">
              <a:solidFill>
                <a:srgbClr val="FFFFFF"/>
              </a:solidFill>
              <a:latin typeface="Calibri" charset="0"/>
            </a:endParaRPr>
          </a:p>
        </p:txBody>
      </p:sp>
      <p:sp>
        <p:nvSpPr>
          <p:cNvPr id="6" name="Rectangle 5"/>
          <p:cNvSpPr/>
          <p:nvPr/>
        </p:nvSpPr>
        <p:spPr>
          <a:xfrm>
            <a:off x="-14288" y="1281748"/>
            <a:ext cx="10072689" cy="3976052"/>
          </a:xfrm>
          <a:prstGeom prst="rect">
            <a:avLst/>
          </a:prstGeom>
          <a:solidFill>
            <a:srgbClr val="59548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Arial" charset="0"/>
                <a:ea typeface="Arial" charset="0"/>
                <a:cs typeface="Arial" charset="0"/>
              </a:defRPr>
            </a:lvl1pPr>
            <a:lvl2pPr marL="742950" indent="-285750">
              <a:defRPr>
                <a:solidFill>
                  <a:schemeClr val="tx1"/>
                </a:solidFill>
                <a:latin typeface="Arial" charset="0"/>
                <a:ea typeface="Arial" charset="0"/>
                <a:cs typeface="Arial" charset="0"/>
              </a:defRPr>
            </a:lvl2pPr>
            <a:lvl3pPr marL="1143000" indent="-228600">
              <a:defRPr>
                <a:solidFill>
                  <a:schemeClr val="tx1"/>
                </a:solidFill>
                <a:latin typeface="Arial" charset="0"/>
                <a:ea typeface="Arial" charset="0"/>
                <a:cs typeface="Arial" charset="0"/>
              </a:defRPr>
            </a:lvl3pPr>
            <a:lvl4pPr marL="1600200" indent="-228600">
              <a:defRPr>
                <a:solidFill>
                  <a:schemeClr val="tx1"/>
                </a:solidFill>
                <a:latin typeface="Arial" charset="0"/>
                <a:ea typeface="Arial" charset="0"/>
                <a:cs typeface="Arial" charset="0"/>
              </a:defRPr>
            </a:lvl4pPr>
            <a:lvl5pPr marL="2057400" indent="-22860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algn="ctr"/>
            <a:endParaRPr lang="en-US" altLang="en-US" sz="1980">
              <a:solidFill>
                <a:srgbClr val="FFFFFF"/>
              </a:solidFill>
              <a:latin typeface="Calibri" charset="0"/>
            </a:endParaRPr>
          </a:p>
        </p:txBody>
      </p:sp>
      <p:cxnSp>
        <p:nvCxnSpPr>
          <p:cNvPr id="7" name="Straight Connector 6"/>
          <p:cNvCxnSpPr/>
          <p:nvPr/>
        </p:nvCxnSpPr>
        <p:spPr>
          <a:xfrm>
            <a:off x="516891" y="1811332"/>
            <a:ext cx="0" cy="2882589"/>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8" name="TextBox 5"/>
          <p:cNvSpPr txBox="1">
            <a:spLocks noChangeArrowheads="1"/>
          </p:cNvSpPr>
          <p:nvPr/>
        </p:nvSpPr>
        <p:spPr bwMode="auto">
          <a:xfrm>
            <a:off x="796291" y="1723863"/>
            <a:ext cx="8846503" cy="8371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Arial" charset="0"/>
                <a:cs typeface="Arial" charset="0"/>
              </a:defRPr>
            </a:lvl1pPr>
            <a:lvl2pPr marL="742950" indent="-285750">
              <a:defRPr>
                <a:solidFill>
                  <a:schemeClr val="tx1"/>
                </a:solidFill>
                <a:latin typeface="Arial" charset="0"/>
                <a:ea typeface="Arial" charset="0"/>
                <a:cs typeface="Arial" charset="0"/>
              </a:defRPr>
            </a:lvl2pPr>
            <a:lvl3pPr marL="1143000" indent="-228600">
              <a:defRPr>
                <a:solidFill>
                  <a:schemeClr val="tx1"/>
                </a:solidFill>
                <a:latin typeface="Arial" charset="0"/>
                <a:ea typeface="Arial" charset="0"/>
                <a:cs typeface="Arial" charset="0"/>
              </a:defRPr>
            </a:lvl3pPr>
            <a:lvl4pPr marL="1600200" indent="-228600">
              <a:defRPr>
                <a:solidFill>
                  <a:schemeClr val="tx1"/>
                </a:solidFill>
                <a:latin typeface="Arial" charset="0"/>
                <a:ea typeface="Arial" charset="0"/>
                <a:cs typeface="Arial" charset="0"/>
              </a:defRPr>
            </a:lvl4pPr>
            <a:lvl5pPr marL="2057400" indent="-22860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r>
              <a:rPr lang="en-US" altLang="en-US" sz="2420" b="1" dirty="0">
                <a:solidFill>
                  <a:schemeClr val="bg1"/>
                </a:solidFill>
                <a:latin typeface="Century Gothic" charset="0"/>
                <a:ea typeface="Century Gothic" charset="0"/>
                <a:cs typeface="Century Gothic" charset="0"/>
              </a:rPr>
              <a:t>MODULE 9</a:t>
            </a:r>
            <a:r>
              <a:rPr lang="en-US" altLang="en-US" sz="2420" b="1" dirty="0" smtClean="0">
                <a:solidFill>
                  <a:schemeClr val="bg1"/>
                </a:solidFill>
                <a:latin typeface="Century Gothic" charset="0"/>
                <a:ea typeface="Century Gothic" charset="0"/>
                <a:cs typeface="Century Gothic" charset="0"/>
              </a:rPr>
              <a:t>:</a:t>
            </a:r>
            <a:endParaRPr lang="en-US" altLang="en-US" sz="2420" b="1" dirty="0">
              <a:solidFill>
                <a:schemeClr val="bg1"/>
              </a:solidFill>
              <a:latin typeface="Century Gothic" charset="0"/>
              <a:ea typeface="Century Gothic" charset="0"/>
              <a:cs typeface="Century Gothic" charset="0"/>
            </a:endParaRPr>
          </a:p>
          <a:p>
            <a:r>
              <a:rPr lang="en-US" altLang="en-US" sz="2420" dirty="0" smtClean="0">
                <a:solidFill>
                  <a:schemeClr val="bg1"/>
                </a:solidFill>
                <a:latin typeface="Century Gothic" charset="0"/>
                <a:ea typeface="Century Gothic" charset="0"/>
                <a:cs typeface="Century Gothic" charset="0"/>
              </a:rPr>
              <a:t>RHIS Performance Assessment</a:t>
            </a:r>
            <a:endParaRPr lang="en-US" altLang="en-US" sz="2420" dirty="0">
              <a:solidFill>
                <a:schemeClr val="bg1"/>
              </a:solidFill>
              <a:latin typeface="Century Gothic" charset="0"/>
              <a:ea typeface="Century Gothic" charset="0"/>
              <a:cs typeface="Century Gothic" charset="0"/>
            </a:endParaRPr>
          </a:p>
        </p:txBody>
      </p:sp>
      <p:sp>
        <p:nvSpPr>
          <p:cNvPr id="9" name="TextBox 6"/>
          <p:cNvSpPr txBox="1">
            <a:spLocks noChangeArrowheads="1"/>
          </p:cNvSpPr>
          <p:nvPr/>
        </p:nvSpPr>
        <p:spPr bwMode="auto">
          <a:xfrm>
            <a:off x="795418" y="2708846"/>
            <a:ext cx="8848248" cy="15932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Arial" charset="0"/>
                <a:cs typeface="Arial" charset="0"/>
              </a:defRPr>
            </a:lvl1pPr>
            <a:lvl2pPr marL="742950" indent="-285750">
              <a:defRPr>
                <a:solidFill>
                  <a:schemeClr val="tx1"/>
                </a:solidFill>
                <a:latin typeface="Arial" charset="0"/>
                <a:ea typeface="Arial" charset="0"/>
                <a:cs typeface="Arial" charset="0"/>
              </a:defRPr>
            </a:lvl2pPr>
            <a:lvl3pPr marL="1143000" indent="-228600">
              <a:defRPr>
                <a:solidFill>
                  <a:schemeClr val="tx1"/>
                </a:solidFill>
                <a:latin typeface="Arial" charset="0"/>
                <a:ea typeface="Arial" charset="0"/>
                <a:cs typeface="Arial" charset="0"/>
              </a:defRPr>
            </a:lvl3pPr>
            <a:lvl4pPr marL="1600200" indent="-228600">
              <a:defRPr>
                <a:solidFill>
                  <a:schemeClr val="tx1"/>
                </a:solidFill>
                <a:latin typeface="Arial" charset="0"/>
                <a:ea typeface="Arial" charset="0"/>
                <a:cs typeface="Arial" charset="0"/>
              </a:defRPr>
            </a:lvl4pPr>
            <a:lvl5pPr marL="2057400" indent="-22860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r>
              <a:rPr lang="en-US" altLang="en-US" sz="2420" b="1" dirty="0">
                <a:solidFill>
                  <a:schemeClr val="bg1"/>
                </a:solidFill>
                <a:latin typeface="Century Gothic" charset="0"/>
                <a:ea typeface="Century Gothic" charset="0"/>
                <a:cs typeface="Century Gothic" charset="0"/>
              </a:rPr>
              <a:t>SESSION 1:</a:t>
            </a:r>
          </a:p>
          <a:p>
            <a:pPr>
              <a:lnSpc>
                <a:spcPts val="4400"/>
              </a:lnSpc>
            </a:pPr>
            <a:r>
              <a:rPr lang="en-US" altLang="en-US" sz="3960" dirty="0" smtClean="0">
                <a:solidFill>
                  <a:schemeClr val="bg1"/>
                </a:solidFill>
                <a:latin typeface="Century Gothic" charset="0"/>
                <a:ea typeface="Century Gothic" charset="0"/>
                <a:cs typeface="Century Gothic" charset="0"/>
              </a:rPr>
              <a:t>Introduction to Frameworks for Assessing RHIS</a:t>
            </a:r>
            <a:endParaRPr lang="en-US" altLang="en-US" sz="2200" dirty="0">
              <a:solidFill>
                <a:schemeClr val="bg1"/>
              </a:solidFill>
              <a:latin typeface="Century Gothic" charset="0"/>
              <a:ea typeface="Century Gothic" charset="0"/>
              <a:cs typeface="Century Gothic" charset="0"/>
            </a:endParaRPr>
          </a:p>
        </p:txBody>
      </p:sp>
      <p:sp>
        <p:nvSpPr>
          <p:cNvPr id="10" name="TextBox 7"/>
          <p:cNvSpPr txBox="1">
            <a:spLocks noChangeArrowheads="1"/>
          </p:cNvSpPr>
          <p:nvPr/>
        </p:nvSpPr>
        <p:spPr bwMode="auto">
          <a:xfrm>
            <a:off x="-1791652" y="274162"/>
            <a:ext cx="11645742" cy="7863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Arial" charset="0"/>
                <a:cs typeface="Arial" charset="0"/>
              </a:defRPr>
            </a:lvl1pPr>
            <a:lvl2pPr marL="742950" indent="-285750">
              <a:defRPr>
                <a:solidFill>
                  <a:schemeClr val="tx1"/>
                </a:solidFill>
                <a:latin typeface="Arial" charset="0"/>
                <a:ea typeface="Arial" charset="0"/>
                <a:cs typeface="Arial" charset="0"/>
              </a:defRPr>
            </a:lvl2pPr>
            <a:lvl3pPr marL="1143000" indent="-228600">
              <a:defRPr>
                <a:solidFill>
                  <a:schemeClr val="tx1"/>
                </a:solidFill>
                <a:latin typeface="Arial" charset="0"/>
                <a:ea typeface="Arial" charset="0"/>
                <a:cs typeface="Arial" charset="0"/>
              </a:defRPr>
            </a:lvl3pPr>
            <a:lvl4pPr marL="1600200" indent="-228600">
              <a:defRPr>
                <a:solidFill>
                  <a:schemeClr val="tx1"/>
                </a:solidFill>
                <a:latin typeface="Arial" charset="0"/>
                <a:ea typeface="Arial" charset="0"/>
                <a:cs typeface="Arial" charset="0"/>
              </a:defRPr>
            </a:lvl4pPr>
            <a:lvl5pPr marL="2057400" indent="-22860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algn="r"/>
            <a:r>
              <a:rPr lang="en-US" altLang="en-US" sz="2420" b="1" dirty="0">
                <a:solidFill>
                  <a:schemeClr val="bg1"/>
                </a:solidFill>
                <a:latin typeface="Century Gothic" charset="0"/>
                <a:ea typeface="Century Gothic" charset="0"/>
                <a:cs typeface="Century Gothic" charset="0"/>
              </a:rPr>
              <a:t>ROUTINE HEALTH INFORMATION SYSTEMS</a:t>
            </a:r>
            <a:endParaRPr lang="en-US" altLang="en-US" sz="2420" dirty="0">
              <a:solidFill>
                <a:schemeClr val="bg1"/>
              </a:solidFill>
            </a:endParaRPr>
          </a:p>
          <a:p>
            <a:pPr algn="r"/>
            <a:r>
              <a:rPr lang="en-US" altLang="en-US" sz="2090" dirty="0">
                <a:solidFill>
                  <a:schemeClr val="bg1"/>
                </a:solidFill>
                <a:latin typeface="Century Gothic" charset="0"/>
                <a:ea typeface="Century Gothic" charset="0"/>
                <a:cs typeface="Century Gothic" charset="0"/>
              </a:rPr>
              <a:t>A Curriculum on Basic Concepts and Practice </a:t>
            </a:r>
          </a:p>
        </p:txBody>
      </p:sp>
      <p:pic>
        <p:nvPicPr>
          <p:cNvPr id="11" name="Picture 9"/>
          <p:cNvPicPr>
            <a:picLocks noChangeAspect="1"/>
          </p:cNvPicPr>
          <p:nvPr/>
        </p:nvPicPr>
        <p:blipFill rotWithShape="1">
          <a:blip r:embed="rId3">
            <a:extLst>
              <a:ext uri="{28A0092B-C50C-407E-A947-70E740481C1C}">
                <a14:useLocalDpi xmlns:a14="http://schemas.microsoft.com/office/drawing/2010/main" val="0"/>
              </a:ext>
            </a:extLst>
          </a:blip>
          <a:srcRect r="1484"/>
          <a:stretch/>
        </p:blipFill>
        <p:spPr bwMode="auto">
          <a:xfrm>
            <a:off x="-14288" y="5322868"/>
            <a:ext cx="10057449" cy="25059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lide Number Placeholder 1"/>
          <p:cNvSpPr>
            <a:spLocks noGrp="1"/>
          </p:cNvSpPr>
          <p:nvPr>
            <p:ph type="sldNum" sz="quarter" idx="7"/>
          </p:nvPr>
        </p:nvSpPr>
        <p:spPr/>
        <p:txBody>
          <a:bodyPr/>
          <a:lstStyle/>
          <a:p>
            <a:fld id="{B6F15528-21DE-4FAA-801E-634DDDAF4B2B}" type="slidenum">
              <a:rPr lang="en-US" smtClean="0"/>
              <a:t>1</a:t>
            </a:fld>
            <a:endParaRPr lang="en-US"/>
          </a:p>
        </p:txBody>
      </p:sp>
      <p:sp>
        <p:nvSpPr>
          <p:cNvPr id="12" name="TextBox 3"/>
          <p:cNvSpPr txBox="1">
            <a:spLocks noChangeArrowheads="1"/>
          </p:cNvSpPr>
          <p:nvPr/>
        </p:nvSpPr>
        <p:spPr bwMode="auto">
          <a:xfrm>
            <a:off x="795418" y="4420397"/>
            <a:ext cx="5649993" cy="5078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en-US" sz="900" dirty="0">
                <a:solidFill>
                  <a:schemeClr val="bg1"/>
                </a:solidFill>
                <a:latin typeface="Century Gothic" panose="020B0502020202020204" pitchFamily="34" charset="0"/>
              </a:rPr>
              <a:t>The complete RHIS curriculum is available here: </a:t>
            </a:r>
            <a:r>
              <a:rPr lang="en-US" altLang="en-US" sz="900" dirty="0" smtClean="0">
                <a:solidFill>
                  <a:schemeClr val="bg1"/>
                </a:solidFill>
                <a:latin typeface="Century Gothic" panose="020B0502020202020204" pitchFamily="34" charset="0"/>
              </a:rPr>
              <a:t/>
            </a:r>
            <a:br>
              <a:rPr lang="en-US" altLang="en-US" sz="900" dirty="0" smtClean="0">
                <a:solidFill>
                  <a:schemeClr val="bg1"/>
                </a:solidFill>
                <a:latin typeface="Century Gothic" panose="020B0502020202020204" pitchFamily="34" charset="0"/>
              </a:rPr>
            </a:br>
            <a:r>
              <a:rPr lang="en-US" altLang="en-US" sz="900" dirty="0" smtClean="0">
                <a:solidFill>
                  <a:schemeClr val="bg1"/>
                </a:solidFill>
                <a:latin typeface="Century Gothic" panose="020B0502020202020204" pitchFamily="34" charset="0"/>
              </a:rPr>
              <a:t>https</a:t>
            </a:r>
            <a:r>
              <a:rPr lang="en-US" altLang="en-US" sz="900" dirty="0">
                <a:solidFill>
                  <a:schemeClr val="bg1"/>
                </a:solidFill>
                <a:latin typeface="Century Gothic" panose="020B0502020202020204" pitchFamily="34" charset="0"/>
              </a:rPr>
              <a:t>://www.measureevaluation.org/our-work/ routine-health-information-systems/</a:t>
            </a:r>
            <a:r>
              <a:rPr lang="en-US" altLang="en-US" sz="900" dirty="0" err="1">
                <a:solidFill>
                  <a:schemeClr val="bg1"/>
                </a:solidFill>
                <a:latin typeface="Century Gothic" panose="020B0502020202020204" pitchFamily="34" charset="0"/>
              </a:rPr>
              <a:t>rhis</a:t>
            </a:r>
            <a:r>
              <a:rPr lang="en-US" altLang="en-US" sz="900" dirty="0">
                <a:solidFill>
                  <a:schemeClr val="bg1"/>
                </a:solidFill>
                <a:latin typeface="Century Gothic" panose="020B0502020202020204" pitchFamily="34" charset="0"/>
              </a:rPr>
              <a:t>-curriculum </a:t>
            </a:r>
          </a:p>
          <a:p>
            <a:endParaRPr lang="en-US" altLang="en-US" sz="900" dirty="0"/>
          </a:p>
        </p:txBody>
      </p:sp>
    </p:spTree>
    <p:extLst>
      <p:ext uri="{BB962C8B-B14F-4D97-AF65-F5344CB8AC3E}">
        <p14:creationId xmlns:p14="http://schemas.microsoft.com/office/powerpoint/2010/main" val="389250914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273" y="0"/>
            <a:ext cx="0" cy="1312545"/>
          </a:xfrm>
          <a:custGeom>
            <a:avLst/>
            <a:gdLst/>
            <a:ahLst/>
            <a:cxnLst/>
            <a:rect l="l" t="t" r="r" b="b"/>
            <a:pathLst>
              <a:path h="1312545">
                <a:moveTo>
                  <a:pt x="0" y="0"/>
                </a:moveTo>
                <a:lnTo>
                  <a:pt x="0" y="1312405"/>
                </a:lnTo>
              </a:path>
            </a:pathLst>
          </a:custGeom>
          <a:ln w="3175">
            <a:solidFill>
              <a:srgbClr val="ECCE18"/>
            </a:solidFill>
          </a:ln>
        </p:spPr>
        <p:txBody>
          <a:bodyPr wrap="square" lIns="0" tIns="0" rIns="0" bIns="0" rtlCol="0"/>
          <a:lstStyle/>
          <a:p>
            <a:endParaRPr/>
          </a:p>
        </p:txBody>
      </p:sp>
      <p:sp>
        <p:nvSpPr>
          <p:cNvPr id="4" name="object 4"/>
          <p:cNvSpPr/>
          <p:nvPr/>
        </p:nvSpPr>
        <p:spPr>
          <a:xfrm>
            <a:off x="211" y="-9896"/>
            <a:ext cx="10058400" cy="1386840"/>
          </a:xfrm>
          <a:custGeom>
            <a:avLst/>
            <a:gdLst/>
            <a:ahLst/>
            <a:cxnLst/>
            <a:rect l="l" t="t" r="r" b="b"/>
            <a:pathLst>
              <a:path w="10058400" h="1386840">
                <a:moveTo>
                  <a:pt x="0" y="1386281"/>
                </a:moveTo>
                <a:lnTo>
                  <a:pt x="10058400" y="1386281"/>
                </a:lnTo>
                <a:lnTo>
                  <a:pt x="10058400" y="0"/>
                </a:lnTo>
                <a:lnTo>
                  <a:pt x="0" y="0"/>
                </a:lnTo>
                <a:lnTo>
                  <a:pt x="0" y="1386281"/>
                </a:lnTo>
                <a:close/>
              </a:path>
            </a:pathLst>
          </a:custGeom>
          <a:solidFill>
            <a:srgbClr val="1E185F"/>
          </a:solidFill>
        </p:spPr>
        <p:txBody>
          <a:bodyPr wrap="square" lIns="0" tIns="0" rIns="0" bIns="0" rtlCol="0"/>
          <a:lstStyle/>
          <a:p>
            <a:endParaRPr/>
          </a:p>
        </p:txBody>
      </p:sp>
      <p:sp>
        <p:nvSpPr>
          <p:cNvPr id="5" name="object 5"/>
          <p:cNvSpPr txBox="1">
            <a:spLocks noGrp="1"/>
          </p:cNvSpPr>
          <p:nvPr>
            <p:ph type="title"/>
          </p:nvPr>
        </p:nvSpPr>
        <p:spPr>
          <a:xfrm>
            <a:off x="685800" y="468080"/>
            <a:ext cx="7920586" cy="430887"/>
          </a:xfrm>
          <a:prstGeom prst="rect">
            <a:avLst/>
          </a:prstGeom>
        </p:spPr>
        <p:txBody>
          <a:bodyPr vert="horz" wrap="square" lIns="0" tIns="0" rIns="0" bIns="0" rtlCol="0">
            <a:spAutoFit/>
          </a:bodyPr>
          <a:lstStyle/>
          <a:p>
            <a:pPr marL="12700">
              <a:lnSpc>
                <a:spcPct val="100000"/>
              </a:lnSpc>
            </a:pPr>
            <a:r>
              <a:rPr lang="en-US" sz="2800" dirty="0" smtClean="0">
                <a:solidFill>
                  <a:schemeClr val="bg1"/>
                </a:solidFill>
                <a:latin typeface="Century Gothic" panose="020B0502020202020204" pitchFamily="34" charset="0"/>
              </a:rPr>
              <a:t>Behavioral Determinants</a:t>
            </a:r>
            <a:endParaRPr sz="2800" dirty="0">
              <a:solidFill>
                <a:schemeClr val="bg1"/>
              </a:solidFill>
              <a:latin typeface="Century Gothic" panose="020B0502020202020204" pitchFamily="34" charset="0"/>
            </a:endParaRPr>
          </a:p>
        </p:txBody>
      </p:sp>
      <p:sp>
        <p:nvSpPr>
          <p:cNvPr id="7" name="object 7"/>
          <p:cNvSpPr txBox="1"/>
          <p:nvPr/>
        </p:nvSpPr>
        <p:spPr>
          <a:xfrm>
            <a:off x="716280" y="1854920"/>
            <a:ext cx="8318958" cy="3508653"/>
          </a:xfrm>
          <a:prstGeom prst="rect">
            <a:avLst/>
          </a:prstGeom>
        </p:spPr>
        <p:txBody>
          <a:bodyPr vert="horz" wrap="square" lIns="0" tIns="0" rIns="0" bIns="0" rtlCol="0">
            <a:spAutoFit/>
          </a:bodyPr>
          <a:lstStyle/>
          <a:p>
            <a:pPr marL="457200" marR="44254" indent="-457200" fontAlgn="base">
              <a:lnSpc>
                <a:spcPct val="150000"/>
              </a:lnSpc>
              <a:spcBef>
                <a:spcPts val="138"/>
              </a:spcBef>
              <a:spcAft>
                <a:spcPts val="1200"/>
              </a:spcAft>
              <a:buFont typeface="Arial" charset="0"/>
              <a:buChar char="•"/>
            </a:pPr>
            <a:r>
              <a:rPr lang="en-US" sz="2800" dirty="0" smtClean="0">
                <a:latin typeface="Century Gothic" panose="020B0502020202020204" pitchFamily="34" charset="0"/>
                <a:cs typeface="Arial" panose="020B0604020202020204" pitchFamily="34" charset="0"/>
              </a:rPr>
              <a:t>Motivation</a:t>
            </a:r>
            <a:endParaRPr lang="en-US" sz="2800" dirty="0">
              <a:latin typeface="Century Gothic" panose="020B0502020202020204" pitchFamily="34" charset="0"/>
              <a:cs typeface="Arial" panose="020B0604020202020204" pitchFamily="34" charset="0"/>
            </a:endParaRPr>
          </a:p>
          <a:p>
            <a:pPr marL="457200" indent="-457200" fontAlgn="base">
              <a:lnSpc>
                <a:spcPct val="150000"/>
              </a:lnSpc>
              <a:spcBef>
                <a:spcPts val="610"/>
              </a:spcBef>
              <a:spcAft>
                <a:spcPts val="1200"/>
              </a:spcAft>
              <a:buFont typeface="Arial" charset="0"/>
              <a:buChar char="•"/>
            </a:pPr>
            <a:r>
              <a:rPr lang="en-US" sz="2800" dirty="0">
                <a:latin typeface="Century Gothic" panose="020B0502020202020204" pitchFamily="34" charset="0"/>
                <a:cs typeface="Arial" panose="020B0604020202020204" pitchFamily="34" charset="0"/>
              </a:rPr>
              <a:t>Attitudes and values</a:t>
            </a:r>
          </a:p>
          <a:p>
            <a:pPr marL="457200" indent="-457200" fontAlgn="base">
              <a:spcBef>
                <a:spcPts val="610"/>
              </a:spcBef>
              <a:spcAft>
                <a:spcPts val="1200"/>
              </a:spcAft>
              <a:buFont typeface="Arial" charset="0"/>
              <a:buChar char="•"/>
            </a:pPr>
            <a:r>
              <a:rPr lang="en-US" sz="2800" dirty="0">
                <a:latin typeface="Century Gothic" panose="020B0502020202020204" pitchFamily="34" charset="0"/>
                <a:cs typeface="Arial" panose="020B0604020202020204" pitchFamily="34" charset="0"/>
              </a:rPr>
              <a:t>Confidence to perform RHIS </a:t>
            </a:r>
            <a:r>
              <a:rPr lang="en-US" sz="2800" dirty="0" smtClean="0">
                <a:latin typeface="Century Gothic" panose="020B0502020202020204" pitchFamily="34" charset="0"/>
                <a:cs typeface="Arial" panose="020B0604020202020204" pitchFamily="34" charset="0"/>
              </a:rPr>
              <a:t>tasks</a:t>
            </a:r>
          </a:p>
          <a:p>
            <a:pPr marL="457200" indent="-457200" fontAlgn="base">
              <a:spcBef>
                <a:spcPts val="610"/>
              </a:spcBef>
              <a:spcAft>
                <a:spcPts val="1200"/>
              </a:spcAft>
              <a:buFont typeface="Arial" charset="0"/>
              <a:buChar char="•"/>
            </a:pPr>
            <a:r>
              <a:rPr lang="en-US" sz="2800" dirty="0" smtClean="0">
                <a:latin typeface="Century Gothic" panose="020B0502020202020204" pitchFamily="34" charset="0"/>
                <a:cs typeface="Arial" panose="020B0604020202020204" pitchFamily="34" charset="0"/>
              </a:rPr>
              <a:t>Confidence to </a:t>
            </a:r>
            <a:r>
              <a:rPr lang="en-US" sz="2800" dirty="0">
                <a:latin typeface="Century Gothic" panose="020B0502020202020204" pitchFamily="34" charset="0"/>
                <a:cs typeface="Arial" panose="020B0604020202020204" pitchFamily="34" charset="0"/>
              </a:rPr>
              <a:t>do the job</a:t>
            </a:r>
          </a:p>
          <a:p>
            <a:pPr marL="457200" indent="-457200" fontAlgn="base">
              <a:spcBef>
                <a:spcPts val="610"/>
              </a:spcBef>
              <a:spcAft>
                <a:spcPts val="1200"/>
              </a:spcAft>
              <a:buFont typeface="Arial" charset="0"/>
              <a:buChar char="•"/>
            </a:pPr>
            <a:r>
              <a:rPr lang="en-US" sz="2800" dirty="0" smtClean="0">
                <a:latin typeface="Century Gothic" panose="020B0502020202020204" pitchFamily="34" charset="0"/>
                <a:cs typeface="Arial" panose="020B0604020202020204" pitchFamily="34" charset="0"/>
              </a:rPr>
              <a:t>Knowledge and skills</a:t>
            </a:r>
            <a:endParaRPr lang="en-US" sz="2800" dirty="0">
              <a:latin typeface="Century Gothic" panose="020B0502020202020204" pitchFamily="34" charset="0"/>
              <a:cs typeface="Arial" panose="020B0604020202020204" pitchFamily="34" charset="0"/>
            </a:endParaRPr>
          </a:p>
        </p:txBody>
      </p:sp>
      <p:sp>
        <p:nvSpPr>
          <p:cNvPr id="3" name="Slide Number Placeholder 2"/>
          <p:cNvSpPr>
            <a:spLocks noGrp="1"/>
          </p:cNvSpPr>
          <p:nvPr>
            <p:ph type="sldNum" sz="quarter" idx="7"/>
          </p:nvPr>
        </p:nvSpPr>
        <p:spPr/>
        <p:txBody>
          <a:bodyPr/>
          <a:lstStyle/>
          <a:p>
            <a:fld id="{B6F15528-21DE-4FAA-801E-634DDDAF4B2B}" type="slidenum">
              <a:rPr lang="en-US" smtClean="0"/>
              <a:t>10</a:t>
            </a:fld>
            <a:endParaRPr lang="en-US"/>
          </a:p>
        </p:txBody>
      </p:sp>
    </p:spTree>
    <p:extLst>
      <p:ext uri="{BB962C8B-B14F-4D97-AF65-F5344CB8AC3E}">
        <p14:creationId xmlns:p14="http://schemas.microsoft.com/office/powerpoint/2010/main" val="308934361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273" y="0"/>
            <a:ext cx="0" cy="1312545"/>
          </a:xfrm>
          <a:custGeom>
            <a:avLst/>
            <a:gdLst/>
            <a:ahLst/>
            <a:cxnLst/>
            <a:rect l="l" t="t" r="r" b="b"/>
            <a:pathLst>
              <a:path h="1312545">
                <a:moveTo>
                  <a:pt x="0" y="0"/>
                </a:moveTo>
                <a:lnTo>
                  <a:pt x="0" y="1312405"/>
                </a:lnTo>
              </a:path>
            </a:pathLst>
          </a:custGeom>
          <a:ln w="3175">
            <a:solidFill>
              <a:srgbClr val="ECCE18"/>
            </a:solidFill>
          </a:ln>
        </p:spPr>
        <p:txBody>
          <a:bodyPr wrap="square" lIns="0" tIns="0" rIns="0" bIns="0" rtlCol="0"/>
          <a:lstStyle/>
          <a:p>
            <a:endParaRPr/>
          </a:p>
        </p:txBody>
      </p:sp>
      <p:sp>
        <p:nvSpPr>
          <p:cNvPr id="4" name="object 4"/>
          <p:cNvSpPr/>
          <p:nvPr/>
        </p:nvSpPr>
        <p:spPr>
          <a:xfrm>
            <a:off x="0" y="0"/>
            <a:ext cx="10058400" cy="1386840"/>
          </a:xfrm>
          <a:custGeom>
            <a:avLst/>
            <a:gdLst/>
            <a:ahLst/>
            <a:cxnLst/>
            <a:rect l="l" t="t" r="r" b="b"/>
            <a:pathLst>
              <a:path w="10058400" h="1386840">
                <a:moveTo>
                  <a:pt x="0" y="1386281"/>
                </a:moveTo>
                <a:lnTo>
                  <a:pt x="10058400" y="1386281"/>
                </a:lnTo>
                <a:lnTo>
                  <a:pt x="10058400" y="0"/>
                </a:lnTo>
                <a:lnTo>
                  <a:pt x="0" y="0"/>
                </a:lnTo>
                <a:lnTo>
                  <a:pt x="0" y="1386281"/>
                </a:lnTo>
                <a:close/>
              </a:path>
            </a:pathLst>
          </a:custGeom>
          <a:solidFill>
            <a:srgbClr val="1E185F"/>
          </a:solidFill>
        </p:spPr>
        <p:txBody>
          <a:bodyPr wrap="square" lIns="0" tIns="0" rIns="0" bIns="0" rtlCol="0"/>
          <a:lstStyle/>
          <a:p>
            <a:endParaRPr/>
          </a:p>
        </p:txBody>
      </p:sp>
      <p:sp>
        <p:nvSpPr>
          <p:cNvPr id="5" name="object 5"/>
          <p:cNvSpPr txBox="1">
            <a:spLocks noGrp="1"/>
          </p:cNvSpPr>
          <p:nvPr>
            <p:ph type="title"/>
          </p:nvPr>
        </p:nvSpPr>
        <p:spPr>
          <a:xfrm>
            <a:off x="247962" y="477976"/>
            <a:ext cx="9562476" cy="430887"/>
          </a:xfrm>
          <a:prstGeom prst="rect">
            <a:avLst/>
          </a:prstGeom>
        </p:spPr>
        <p:txBody>
          <a:bodyPr vert="horz" wrap="square" lIns="0" tIns="0" rIns="0" bIns="0" rtlCol="0">
            <a:spAutoFit/>
          </a:bodyPr>
          <a:lstStyle/>
          <a:p>
            <a:pPr marL="12700">
              <a:lnSpc>
                <a:spcPct val="100000"/>
              </a:lnSpc>
            </a:pPr>
            <a:r>
              <a:rPr lang="en-US" sz="2800" dirty="0" smtClean="0">
                <a:solidFill>
                  <a:schemeClr val="bg1"/>
                </a:solidFill>
                <a:latin typeface="Century Gothic" panose="020B0502020202020204" pitchFamily="34" charset="0"/>
              </a:rPr>
              <a:t>Categorizing Problem Causes by Type of Determinants</a:t>
            </a:r>
            <a:endParaRPr sz="2800" dirty="0">
              <a:solidFill>
                <a:schemeClr val="bg1"/>
              </a:solidFill>
              <a:latin typeface="Century Gothic" panose="020B0502020202020204" pitchFamily="34" charset="0"/>
            </a:endParaRPr>
          </a:p>
        </p:txBody>
      </p:sp>
      <p:sp>
        <p:nvSpPr>
          <p:cNvPr id="7" name="object 7"/>
          <p:cNvSpPr txBox="1"/>
          <p:nvPr/>
        </p:nvSpPr>
        <p:spPr>
          <a:xfrm>
            <a:off x="573713" y="1600200"/>
            <a:ext cx="9139573" cy="5155257"/>
          </a:xfrm>
          <a:prstGeom prst="rect">
            <a:avLst/>
          </a:prstGeom>
        </p:spPr>
        <p:txBody>
          <a:bodyPr vert="horz" wrap="square" lIns="0" tIns="0" rIns="0" bIns="0" rtlCol="0">
            <a:spAutoFit/>
          </a:bodyPr>
          <a:lstStyle/>
          <a:p>
            <a:pPr marR="44254" fontAlgn="base">
              <a:lnSpc>
                <a:spcPct val="150000"/>
              </a:lnSpc>
              <a:spcBef>
                <a:spcPts val="138"/>
              </a:spcBef>
              <a:spcAft>
                <a:spcPct val="0"/>
              </a:spcAft>
            </a:pPr>
            <a:r>
              <a:rPr lang="en-US" sz="2400" b="1" dirty="0" smtClean="0">
                <a:latin typeface="Century Gothic" panose="020B0502020202020204" pitchFamily="34" charset="0"/>
                <a:cs typeface="Arial" panose="020B0604020202020204" pitchFamily="34" charset="0"/>
              </a:rPr>
              <a:t>Group exercise</a:t>
            </a:r>
          </a:p>
          <a:p>
            <a:pPr marL="457200" marR="44254" indent="-457200" fontAlgn="base">
              <a:lnSpc>
                <a:spcPct val="150000"/>
              </a:lnSpc>
              <a:spcBef>
                <a:spcPts val="138"/>
              </a:spcBef>
              <a:spcAft>
                <a:spcPct val="0"/>
              </a:spcAft>
              <a:buFont typeface="Arial" charset="0"/>
              <a:buChar char="•"/>
            </a:pPr>
            <a:r>
              <a:rPr lang="en-US" sz="2400" dirty="0" smtClean="0">
                <a:latin typeface="Century Gothic" panose="020B0502020202020204" pitchFamily="34" charset="0"/>
                <a:cs typeface="Arial" panose="020B0604020202020204" pitchFamily="34" charset="0"/>
              </a:rPr>
              <a:t>Look </a:t>
            </a:r>
            <a:r>
              <a:rPr lang="en-US" sz="2400" dirty="0">
                <a:latin typeface="Century Gothic" panose="020B0502020202020204" pitchFamily="34" charset="0"/>
                <a:cs typeface="Arial" panose="020B0604020202020204" pitchFamily="34" charset="0"/>
              </a:rPr>
              <a:t>at </a:t>
            </a:r>
            <a:r>
              <a:rPr lang="en-US" sz="2400" dirty="0" smtClean="0">
                <a:latin typeface="Century Gothic" panose="020B0502020202020204" pitchFamily="34" charset="0"/>
                <a:cs typeface="Arial" panose="020B0604020202020204" pitchFamily="34" charset="0"/>
              </a:rPr>
              <a:t>the causes of problems you </a:t>
            </a:r>
            <a:r>
              <a:rPr lang="en-US" sz="2400" dirty="0">
                <a:latin typeface="Century Gothic" panose="020B0502020202020204" pitchFamily="34" charset="0"/>
                <a:cs typeface="Arial" panose="020B0604020202020204" pitchFamily="34" charset="0"/>
              </a:rPr>
              <a:t>listed in the previous </a:t>
            </a:r>
            <a:r>
              <a:rPr lang="en-US" sz="2400" dirty="0" smtClean="0">
                <a:latin typeface="Century Gothic" panose="020B0502020202020204" pitchFamily="34" charset="0"/>
                <a:cs typeface="Arial" panose="020B0604020202020204" pitchFamily="34" charset="0"/>
              </a:rPr>
              <a:t>exercise</a:t>
            </a:r>
            <a:endParaRPr lang="en-US" sz="2400" dirty="0">
              <a:latin typeface="Century Gothic" panose="020B0502020202020204" pitchFamily="34" charset="0"/>
              <a:cs typeface="Arial" panose="020B0604020202020204" pitchFamily="34" charset="0"/>
            </a:endParaRPr>
          </a:p>
          <a:p>
            <a:pPr marL="457200" marR="44254" indent="-457200" fontAlgn="base">
              <a:lnSpc>
                <a:spcPct val="150000"/>
              </a:lnSpc>
              <a:spcBef>
                <a:spcPts val="138"/>
              </a:spcBef>
              <a:spcAft>
                <a:spcPct val="0"/>
              </a:spcAft>
              <a:buFont typeface="Arial" charset="0"/>
              <a:buChar char="•"/>
            </a:pPr>
            <a:r>
              <a:rPr lang="en-US" sz="2400" dirty="0">
                <a:latin typeface="Century Gothic" panose="020B0502020202020204" pitchFamily="34" charset="0"/>
                <a:cs typeface="Arial" panose="020B0604020202020204" pitchFamily="34" charset="0"/>
              </a:rPr>
              <a:t>Label each </a:t>
            </a:r>
            <a:r>
              <a:rPr lang="en-US" sz="2400" dirty="0" smtClean="0">
                <a:latin typeface="Century Gothic" panose="020B0502020202020204" pitchFamily="34" charset="0"/>
                <a:cs typeface="Arial" panose="020B0604020202020204" pitchFamily="34" charset="0"/>
              </a:rPr>
              <a:t>cause by </a:t>
            </a:r>
            <a:r>
              <a:rPr lang="en-US" sz="2400" dirty="0">
                <a:latin typeface="Century Gothic" panose="020B0502020202020204" pitchFamily="34" charset="0"/>
                <a:cs typeface="Arial" panose="020B0604020202020204" pitchFamily="34" charset="0"/>
              </a:rPr>
              <a:t>type of </a:t>
            </a:r>
            <a:r>
              <a:rPr lang="en-US" sz="2400" dirty="0" smtClean="0">
                <a:latin typeface="Century Gothic" panose="020B0502020202020204" pitchFamily="34" charset="0"/>
                <a:cs typeface="Arial" panose="020B0604020202020204" pitchFamily="34" charset="0"/>
              </a:rPr>
              <a:t>determinant</a:t>
            </a:r>
            <a:endParaRPr lang="en-US" sz="2400" dirty="0">
              <a:latin typeface="Century Gothic" panose="020B0502020202020204" pitchFamily="34" charset="0"/>
              <a:cs typeface="Arial" panose="020B0604020202020204" pitchFamily="34" charset="0"/>
            </a:endParaRPr>
          </a:p>
          <a:p>
            <a:pPr marR="44254" lvl="2" indent="-457200" fontAlgn="base">
              <a:lnSpc>
                <a:spcPct val="150000"/>
              </a:lnSpc>
              <a:spcBef>
                <a:spcPts val="138"/>
              </a:spcBef>
              <a:spcAft>
                <a:spcPct val="0"/>
              </a:spcAft>
              <a:buFont typeface="Courier New" charset="0"/>
              <a:buChar char="o"/>
            </a:pPr>
            <a:r>
              <a:rPr lang="en-US" sz="2400" dirty="0">
                <a:latin typeface="Century Gothic" panose="020B0502020202020204" pitchFamily="34" charset="0"/>
                <a:cs typeface="Arial" panose="020B0604020202020204" pitchFamily="34" charset="0"/>
              </a:rPr>
              <a:t>Technical</a:t>
            </a:r>
          </a:p>
          <a:p>
            <a:pPr marR="44254" lvl="2" indent="-457200" fontAlgn="base">
              <a:lnSpc>
                <a:spcPct val="150000"/>
              </a:lnSpc>
              <a:spcBef>
                <a:spcPts val="138"/>
              </a:spcBef>
              <a:spcAft>
                <a:spcPct val="0"/>
              </a:spcAft>
              <a:buFont typeface="Courier New" charset="0"/>
              <a:buChar char="o"/>
            </a:pPr>
            <a:r>
              <a:rPr lang="en-US" sz="2400" dirty="0">
                <a:latin typeface="Century Gothic" panose="020B0502020202020204" pitchFamily="34" charset="0"/>
                <a:cs typeface="Arial" panose="020B0604020202020204" pitchFamily="34" charset="0"/>
              </a:rPr>
              <a:t>Organizational</a:t>
            </a:r>
          </a:p>
          <a:p>
            <a:pPr marR="44254" lvl="2" indent="-457200" fontAlgn="base">
              <a:lnSpc>
                <a:spcPct val="150000"/>
              </a:lnSpc>
              <a:spcBef>
                <a:spcPts val="138"/>
              </a:spcBef>
              <a:spcAft>
                <a:spcPct val="0"/>
              </a:spcAft>
              <a:buFont typeface="Courier New" charset="0"/>
              <a:buChar char="o"/>
            </a:pPr>
            <a:r>
              <a:rPr lang="en-US" sz="2400" dirty="0">
                <a:latin typeface="Century Gothic" panose="020B0502020202020204" pitchFamily="34" charset="0"/>
                <a:cs typeface="Arial" panose="020B0604020202020204" pitchFamily="34" charset="0"/>
              </a:rPr>
              <a:t>Behavioral</a:t>
            </a:r>
          </a:p>
          <a:p>
            <a:pPr marR="44254" fontAlgn="base">
              <a:lnSpc>
                <a:spcPct val="150000"/>
              </a:lnSpc>
              <a:spcBef>
                <a:spcPts val="138"/>
              </a:spcBef>
              <a:spcAft>
                <a:spcPct val="0"/>
              </a:spcAft>
            </a:pPr>
            <a:r>
              <a:rPr lang="en-US" sz="2400" b="1" dirty="0">
                <a:latin typeface="Century Gothic" panose="020B0502020202020204" pitchFamily="34" charset="0"/>
                <a:cs typeface="Arial" panose="020B0604020202020204" pitchFamily="34" charset="0"/>
              </a:rPr>
              <a:t>You have 10 </a:t>
            </a:r>
            <a:r>
              <a:rPr lang="en-US" sz="2400" b="1" dirty="0" smtClean="0">
                <a:latin typeface="Century Gothic" panose="020B0502020202020204" pitchFamily="34" charset="0"/>
                <a:cs typeface="Arial" panose="020B0604020202020204" pitchFamily="34" charset="0"/>
              </a:rPr>
              <a:t>minutes.</a:t>
            </a:r>
            <a:endParaRPr lang="en-US" sz="2400" b="1" dirty="0">
              <a:latin typeface="Century Gothic" panose="020B0502020202020204" pitchFamily="34" charset="0"/>
              <a:cs typeface="Arial" panose="020B0604020202020204" pitchFamily="34" charset="0"/>
            </a:endParaRPr>
          </a:p>
          <a:p>
            <a:pPr marL="457200" indent="-457200" fontAlgn="base">
              <a:lnSpc>
                <a:spcPct val="150000"/>
              </a:lnSpc>
              <a:spcAft>
                <a:spcPct val="0"/>
              </a:spcAft>
              <a:buFont typeface="Wingdings" panose="05000000000000000000" pitchFamily="2" charset="2"/>
              <a:buChar char="§"/>
            </a:pPr>
            <a:endParaRPr lang="en-US" sz="2800" dirty="0">
              <a:latin typeface="Century Gothic" panose="020B0502020202020204" pitchFamily="34" charset="0"/>
              <a:cs typeface="Arial" panose="020B0604020202020204" pitchFamily="34" charset="0"/>
            </a:endParaRPr>
          </a:p>
        </p:txBody>
      </p:sp>
      <p:sp>
        <p:nvSpPr>
          <p:cNvPr id="3" name="Slide Number Placeholder 2"/>
          <p:cNvSpPr>
            <a:spLocks noGrp="1"/>
          </p:cNvSpPr>
          <p:nvPr>
            <p:ph type="sldNum" sz="quarter" idx="7"/>
          </p:nvPr>
        </p:nvSpPr>
        <p:spPr/>
        <p:txBody>
          <a:bodyPr/>
          <a:lstStyle/>
          <a:p>
            <a:fld id="{B6F15528-21DE-4FAA-801E-634DDDAF4B2B}" type="slidenum">
              <a:rPr lang="en-US" smtClean="0"/>
              <a:t>11</a:t>
            </a:fld>
            <a:endParaRPr lang="en-US"/>
          </a:p>
        </p:txBody>
      </p:sp>
    </p:spTree>
    <p:extLst>
      <p:ext uri="{BB962C8B-B14F-4D97-AF65-F5344CB8AC3E}">
        <p14:creationId xmlns:p14="http://schemas.microsoft.com/office/powerpoint/2010/main" val="216127989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273" y="0"/>
            <a:ext cx="0" cy="1312545"/>
          </a:xfrm>
          <a:custGeom>
            <a:avLst/>
            <a:gdLst/>
            <a:ahLst/>
            <a:cxnLst/>
            <a:rect l="l" t="t" r="r" b="b"/>
            <a:pathLst>
              <a:path h="1312545">
                <a:moveTo>
                  <a:pt x="0" y="0"/>
                </a:moveTo>
                <a:lnTo>
                  <a:pt x="0" y="1312405"/>
                </a:lnTo>
              </a:path>
            </a:pathLst>
          </a:custGeom>
          <a:ln w="3175">
            <a:solidFill>
              <a:srgbClr val="ECCE18"/>
            </a:solidFill>
          </a:ln>
        </p:spPr>
        <p:txBody>
          <a:bodyPr wrap="square" lIns="0" tIns="0" rIns="0" bIns="0" rtlCol="0"/>
          <a:lstStyle/>
          <a:p>
            <a:endParaRPr/>
          </a:p>
        </p:txBody>
      </p:sp>
      <p:sp>
        <p:nvSpPr>
          <p:cNvPr id="4" name="object 4"/>
          <p:cNvSpPr/>
          <p:nvPr/>
        </p:nvSpPr>
        <p:spPr>
          <a:xfrm>
            <a:off x="0" y="-6927"/>
            <a:ext cx="10058400" cy="1386840"/>
          </a:xfrm>
          <a:custGeom>
            <a:avLst/>
            <a:gdLst/>
            <a:ahLst/>
            <a:cxnLst/>
            <a:rect l="l" t="t" r="r" b="b"/>
            <a:pathLst>
              <a:path w="10058400" h="1386840">
                <a:moveTo>
                  <a:pt x="0" y="1386281"/>
                </a:moveTo>
                <a:lnTo>
                  <a:pt x="10058400" y="1386281"/>
                </a:lnTo>
                <a:lnTo>
                  <a:pt x="10058400" y="0"/>
                </a:lnTo>
                <a:lnTo>
                  <a:pt x="0" y="0"/>
                </a:lnTo>
                <a:lnTo>
                  <a:pt x="0" y="1386281"/>
                </a:lnTo>
                <a:close/>
              </a:path>
            </a:pathLst>
          </a:custGeom>
          <a:solidFill>
            <a:srgbClr val="1E185F"/>
          </a:solidFill>
        </p:spPr>
        <p:txBody>
          <a:bodyPr wrap="square" lIns="0" tIns="0" rIns="0" bIns="0" rtlCol="0"/>
          <a:lstStyle/>
          <a:p>
            <a:endParaRPr/>
          </a:p>
        </p:txBody>
      </p:sp>
      <p:sp>
        <p:nvSpPr>
          <p:cNvPr id="8" name="object 5"/>
          <p:cNvSpPr txBox="1">
            <a:spLocks noGrp="1"/>
          </p:cNvSpPr>
          <p:nvPr>
            <p:ph type="title"/>
          </p:nvPr>
        </p:nvSpPr>
        <p:spPr>
          <a:xfrm>
            <a:off x="1068907" y="656272"/>
            <a:ext cx="7920586" cy="430887"/>
          </a:xfrm>
          <a:prstGeom prst="rect">
            <a:avLst/>
          </a:prstGeom>
        </p:spPr>
        <p:txBody>
          <a:bodyPr vert="horz" wrap="square" lIns="0" tIns="0" rIns="0" bIns="0" rtlCol="0">
            <a:spAutoFit/>
          </a:bodyPr>
          <a:lstStyle/>
          <a:p>
            <a:pPr marL="12700">
              <a:lnSpc>
                <a:spcPct val="100000"/>
              </a:lnSpc>
            </a:pPr>
            <a:r>
              <a:rPr lang="en-US" sz="2800" dirty="0">
                <a:solidFill>
                  <a:schemeClr val="bg1"/>
                </a:solidFill>
                <a:latin typeface="Century Gothic" panose="020B0502020202020204" pitchFamily="34" charset="0"/>
              </a:rPr>
              <a:t>Harmonized RHIS </a:t>
            </a:r>
            <a:r>
              <a:rPr lang="en-US" sz="2800" dirty="0" smtClean="0">
                <a:solidFill>
                  <a:schemeClr val="bg1"/>
                </a:solidFill>
                <a:latin typeface="Century Gothic" panose="020B0502020202020204" pitchFamily="34" charset="0"/>
              </a:rPr>
              <a:t>Standards: Background </a:t>
            </a:r>
            <a:endParaRPr sz="2800" dirty="0">
              <a:solidFill>
                <a:schemeClr val="bg1"/>
              </a:solidFill>
              <a:latin typeface="Century Gothic" panose="020B0502020202020204" pitchFamily="34" charset="0"/>
            </a:endParaRPr>
          </a:p>
        </p:txBody>
      </p:sp>
      <p:graphicFrame>
        <p:nvGraphicFramePr>
          <p:cNvPr id="6" name="Diagram 5"/>
          <p:cNvGraphicFramePr/>
          <p:nvPr>
            <p:extLst>
              <p:ext uri="{D42A27DB-BD31-4B8C-83A1-F6EECF244321}">
                <p14:modId xmlns:p14="http://schemas.microsoft.com/office/powerpoint/2010/main" val="764697060"/>
              </p:ext>
            </p:extLst>
          </p:nvPr>
        </p:nvGraphicFramePr>
        <p:xfrm>
          <a:off x="304800" y="1651000"/>
          <a:ext cx="9372600" cy="4470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Slide Number Placeholder 2"/>
          <p:cNvSpPr>
            <a:spLocks noGrp="1"/>
          </p:cNvSpPr>
          <p:nvPr>
            <p:ph type="sldNum" sz="quarter" idx="7"/>
          </p:nvPr>
        </p:nvSpPr>
        <p:spPr/>
        <p:txBody>
          <a:bodyPr/>
          <a:lstStyle/>
          <a:p>
            <a:fld id="{B6F15528-21DE-4FAA-801E-634DDDAF4B2B}" type="slidenum">
              <a:rPr lang="en-US" smtClean="0"/>
              <a:t>12</a:t>
            </a:fld>
            <a:endParaRPr lang="en-US"/>
          </a:p>
        </p:txBody>
      </p:sp>
    </p:spTree>
    <p:extLst>
      <p:ext uri="{BB962C8B-B14F-4D97-AF65-F5344CB8AC3E}">
        <p14:creationId xmlns:p14="http://schemas.microsoft.com/office/powerpoint/2010/main" val="28405545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273" y="0"/>
            <a:ext cx="0" cy="1312545"/>
          </a:xfrm>
          <a:custGeom>
            <a:avLst/>
            <a:gdLst/>
            <a:ahLst/>
            <a:cxnLst/>
            <a:rect l="l" t="t" r="r" b="b"/>
            <a:pathLst>
              <a:path h="1312545">
                <a:moveTo>
                  <a:pt x="0" y="0"/>
                </a:moveTo>
                <a:lnTo>
                  <a:pt x="0" y="1312405"/>
                </a:lnTo>
              </a:path>
            </a:pathLst>
          </a:custGeom>
          <a:ln w="3175">
            <a:solidFill>
              <a:srgbClr val="ECCE18"/>
            </a:solidFill>
          </a:ln>
        </p:spPr>
        <p:txBody>
          <a:bodyPr wrap="square" lIns="0" tIns="0" rIns="0" bIns="0" rtlCol="0"/>
          <a:lstStyle/>
          <a:p>
            <a:endParaRPr/>
          </a:p>
        </p:txBody>
      </p:sp>
      <p:sp>
        <p:nvSpPr>
          <p:cNvPr id="4" name="object 4"/>
          <p:cNvSpPr/>
          <p:nvPr/>
        </p:nvSpPr>
        <p:spPr>
          <a:xfrm>
            <a:off x="0" y="-6927"/>
            <a:ext cx="10058400" cy="1386840"/>
          </a:xfrm>
          <a:custGeom>
            <a:avLst/>
            <a:gdLst/>
            <a:ahLst/>
            <a:cxnLst/>
            <a:rect l="l" t="t" r="r" b="b"/>
            <a:pathLst>
              <a:path w="10058400" h="1386840">
                <a:moveTo>
                  <a:pt x="0" y="1386281"/>
                </a:moveTo>
                <a:lnTo>
                  <a:pt x="10058400" y="1386281"/>
                </a:lnTo>
                <a:lnTo>
                  <a:pt x="10058400" y="0"/>
                </a:lnTo>
                <a:lnTo>
                  <a:pt x="0" y="0"/>
                </a:lnTo>
                <a:lnTo>
                  <a:pt x="0" y="1386281"/>
                </a:lnTo>
                <a:close/>
              </a:path>
            </a:pathLst>
          </a:custGeom>
          <a:solidFill>
            <a:srgbClr val="1E185F"/>
          </a:solidFill>
        </p:spPr>
        <p:txBody>
          <a:bodyPr wrap="square" lIns="0" tIns="0" rIns="0" bIns="0" rtlCol="0"/>
          <a:lstStyle/>
          <a:p>
            <a:endParaRPr/>
          </a:p>
        </p:txBody>
      </p:sp>
      <p:sp>
        <p:nvSpPr>
          <p:cNvPr id="8" name="object 5"/>
          <p:cNvSpPr txBox="1">
            <a:spLocks noGrp="1"/>
          </p:cNvSpPr>
          <p:nvPr>
            <p:ph type="title"/>
          </p:nvPr>
        </p:nvSpPr>
        <p:spPr>
          <a:xfrm>
            <a:off x="838200" y="609600"/>
            <a:ext cx="4950893" cy="430887"/>
          </a:xfrm>
          <a:prstGeom prst="rect">
            <a:avLst/>
          </a:prstGeom>
        </p:spPr>
        <p:txBody>
          <a:bodyPr vert="horz" wrap="square" lIns="0" tIns="0" rIns="0" bIns="0" rtlCol="0">
            <a:spAutoFit/>
          </a:bodyPr>
          <a:lstStyle/>
          <a:p>
            <a:pPr marL="12700">
              <a:lnSpc>
                <a:spcPct val="100000"/>
              </a:lnSpc>
            </a:pPr>
            <a:r>
              <a:rPr lang="en-US" sz="2800" dirty="0">
                <a:solidFill>
                  <a:schemeClr val="bg1"/>
                </a:solidFill>
                <a:latin typeface="Century Gothic" panose="020B0502020202020204" pitchFamily="34" charset="0"/>
              </a:rPr>
              <a:t>Harmonized RHIS Standards </a:t>
            </a:r>
            <a:endParaRPr sz="2800" dirty="0">
              <a:solidFill>
                <a:schemeClr val="bg1"/>
              </a:solidFill>
              <a:latin typeface="Century Gothic" panose="020B0502020202020204" pitchFamily="34" charset="0"/>
            </a:endParaRPr>
          </a:p>
        </p:txBody>
      </p:sp>
      <p:sp>
        <p:nvSpPr>
          <p:cNvPr id="7" name="object 7"/>
          <p:cNvSpPr txBox="1"/>
          <p:nvPr/>
        </p:nvSpPr>
        <p:spPr>
          <a:xfrm>
            <a:off x="609600" y="1752600"/>
            <a:ext cx="7696200" cy="4031873"/>
          </a:xfrm>
          <a:prstGeom prst="rect">
            <a:avLst/>
          </a:prstGeom>
        </p:spPr>
        <p:txBody>
          <a:bodyPr vert="horz" wrap="square" lIns="0" tIns="0" rIns="0" bIns="0" rtlCol="0">
            <a:spAutoFit/>
          </a:bodyPr>
          <a:lstStyle/>
          <a:p>
            <a:pPr marL="469900" indent="-457200">
              <a:spcAft>
                <a:spcPts val="600"/>
              </a:spcAft>
              <a:buFont typeface="Arial" panose="020B0604020202020204" pitchFamily="34" charset="0"/>
              <a:buChar char="•"/>
            </a:pPr>
            <a:r>
              <a:rPr lang="en-US" sz="2400" dirty="0" smtClean="0">
                <a:latin typeface="Century Gothic" panose="020B0502020202020204" pitchFamily="34" charset="0"/>
                <a:cs typeface="Futura LT Pro Book"/>
              </a:rPr>
              <a:t>RHIS </a:t>
            </a:r>
            <a:r>
              <a:rPr lang="en-US" sz="2400" dirty="0">
                <a:latin typeface="Century Gothic" panose="020B0502020202020204" pitchFamily="34" charset="0"/>
                <a:cs typeface="Futura LT Pro Book"/>
              </a:rPr>
              <a:t>standards defined across four domains</a:t>
            </a:r>
          </a:p>
          <a:p>
            <a:pPr marL="812801" lvl="1" indent="-342900">
              <a:spcBef>
                <a:spcPts val="600"/>
              </a:spcBef>
              <a:spcAft>
                <a:spcPts val="600"/>
              </a:spcAft>
              <a:buFont typeface="Arial" panose="020B0604020202020204" pitchFamily="34" charset="0"/>
              <a:buChar char="•"/>
              <a:tabLst>
                <a:tab pos="262890" algn="l"/>
              </a:tabLst>
            </a:pPr>
            <a:r>
              <a:rPr lang="en-US" sz="2400" dirty="0" smtClean="0">
                <a:latin typeface="Century Gothic" panose="020B0502020202020204" pitchFamily="34" charset="0"/>
                <a:cs typeface="Futura LT Pro Book"/>
              </a:rPr>
              <a:t>Management </a:t>
            </a:r>
            <a:r>
              <a:rPr lang="en-US" sz="2400" dirty="0">
                <a:latin typeface="Century Gothic" panose="020B0502020202020204" pitchFamily="34" charset="0"/>
                <a:cs typeface="Futura LT Pro Book"/>
              </a:rPr>
              <a:t>&amp; Governance</a:t>
            </a:r>
          </a:p>
          <a:p>
            <a:pPr marL="812801" lvl="1" indent="-342900">
              <a:spcBef>
                <a:spcPts val="600"/>
              </a:spcBef>
              <a:spcAft>
                <a:spcPts val="600"/>
              </a:spcAft>
              <a:buFont typeface="Arial" panose="020B0604020202020204" pitchFamily="34" charset="0"/>
              <a:buChar char="•"/>
              <a:tabLst>
                <a:tab pos="262890" algn="l"/>
              </a:tabLst>
            </a:pPr>
            <a:r>
              <a:rPr lang="en-US" sz="2400" dirty="0">
                <a:latin typeface="Century Gothic" panose="020B0502020202020204" pitchFamily="34" charset="0"/>
                <a:cs typeface="Futura LT Pro Book"/>
              </a:rPr>
              <a:t>Data &amp; Decision Support Needs</a:t>
            </a:r>
          </a:p>
          <a:p>
            <a:pPr marL="812801" lvl="1" indent="-342900">
              <a:spcBef>
                <a:spcPts val="600"/>
              </a:spcBef>
              <a:spcAft>
                <a:spcPts val="600"/>
              </a:spcAft>
              <a:buFont typeface="Arial" panose="020B0604020202020204" pitchFamily="34" charset="0"/>
              <a:buChar char="•"/>
              <a:tabLst>
                <a:tab pos="262890" algn="l"/>
              </a:tabLst>
            </a:pPr>
            <a:r>
              <a:rPr lang="en-US" sz="2400" dirty="0">
                <a:latin typeface="Century Gothic" panose="020B0502020202020204" pitchFamily="34" charset="0"/>
                <a:cs typeface="Futura LT Pro Book"/>
              </a:rPr>
              <a:t>Data Collection and Processing</a:t>
            </a:r>
          </a:p>
          <a:p>
            <a:pPr marL="812801" lvl="1" indent="-342900">
              <a:spcBef>
                <a:spcPts val="600"/>
              </a:spcBef>
              <a:spcAft>
                <a:spcPts val="600"/>
              </a:spcAft>
              <a:buFont typeface="Arial" panose="020B0604020202020204" pitchFamily="34" charset="0"/>
              <a:buChar char="•"/>
              <a:tabLst>
                <a:tab pos="262890" algn="l"/>
              </a:tabLst>
            </a:pPr>
            <a:r>
              <a:rPr lang="en-US" sz="2400" dirty="0">
                <a:latin typeface="Century Gothic" panose="020B0502020202020204" pitchFamily="34" charset="0"/>
                <a:cs typeface="Futura LT Pro Book"/>
              </a:rPr>
              <a:t>Data Analysis, </a:t>
            </a:r>
            <a:r>
              <a:rPr lang="en-US" sz="2400" dirty="0" smtClean="0">
                <a:latin typeface="Century Gothic" panose="020B0502020202020204" pitchFamily="34" charset="0"/>
                <a:cs typeface="Futura LT Pro Book"/>
              </a:rPr>
              <a:t>Dissemination, </a:t>
            </a:r>
            <a:r>
              <a:rPr lang="en-US" sz="2400" dirty="0">
                <a:latin typeface="Century Gothic" panose="020B0502020202020204" pitchFamily="34" charset="0"/>
                <a:cs typeface="Futura LT Pro Book"/>
              </a:rPr>
              <a:t>&amp; Use</a:t>
            </a:r>
          </a:p>
          <a:p>
            <a:pPr marL="469901" lvl="1">
              <a:spcBef>
                <a:spcPts val="600"/>
              </a:spcBef>
              <a:spcAft>
                <a:spcPts val="600"/>
              </a:spcAft>
              <a:tabLst>
                <a:tab pos="262890" algn="l"/>
              </a:tabLst>
            </a:pPr>
            <a:endParaRPr lang="en-US" sz="2400" dirty="0" smtClean="0">
              <a:latin typeface="Century Gothic" panose="020B0502020202020204" pitchFamily="34" charset="0"/>
              <a:cs typeface="Futura LT Pro Book"/>
            </a:endParaRPr>
          </a:p>
          <a:p>
            <a:pPr marL="469900" indent="-457200">
              <a:spcBef>
                <a:spcPts val="600"/>
              </a:spcBef>
              <a:spcAft>
                <a:spcPts val="600"/>
              </a:spcAft>
              <a:buFont typeface="Arial" panose="020B0604020202020204" pitchFamily="34" charset="0"/>
              <a:buChar char="•"/>
              <a:tabLst>
                <a:tab pos="262890" algn="l"/>
              </a:tabLst>
            </a:pPr>
            <a:r>
              <a:rPr lang="en-US" sz="2400" dirty="0">
                <a:latin typeface="Century Gothic" panose="020B0502020202020204" pitchFamily="34" charset="0"/>
                <a:cs typeface="Futura LT Pro Book"/>
              </a:rPr>
              <a:t>Tool for assessing adherence to RHIS standards</a:t>
            </a:r>
          </a:p>
          <a:p>
            <a:pPr marL="812801" lvl="1" indent="-342900">
              <a:spcBef>
                <a:spcPts val="600"/>
              </a:spcBef>
              <a:spcAft>
                <a:spcPts val="600"/>
              </a:spcAft>
              <a:buFont typeface="Courier New" panose="02070309020205020404" pitchFamily="49" charset="0"/>
              <a:buChar char="o"/>
              <a:tabLst>
                <a:tab pos="262890" algn="l"/>
              </a:tabLst>
            </a:pPr>
            <a:r>
              <a:rPr lang="en-US" sz="2400" dirty="0">
                <a:latin typeface="Century Gothic" panose="020B0502020202020204" pitchFamily="34" charset="0"/>
                <a:cs typeface="Futura LT Pro Book"/>
              </a:rPr>
              <a:t>Rapid Assessment Tool (RAT</a:t>
            </a:r>
            <a:r>
              <a:rPr lang="en-US" sz="2400" dirty="0" smtClean="0">
                <a:latin typeface="Century Gothic" panose="020B0502020202020204" pitchFamily="34" charset="0"/>
                <a:cs typeface="Futura LT Pro Book"/>
              </a:rPr>
              <a:t>): see Session 2</a:t>
            </a:r>
            <a:endParaRPr sz="2400" dirty="0">
              <a:latin typeface="Century Gothic" panose="020B0502020202020204" pitchFamily="34" charset="0"/>
              <a:cs typeface="Futura LT Pro Book"/>
            </a:endParaRPr>
          </a:p>
        </p:txBody>
      </p:sp>
      <p:sp>
        <p:nvSpPr>
          <p:cNvPr id="3" name="Slide Number Placeholder 2"/>
          <p:cNvSpPr>
            <a:spLocks noGrp="1"/>
          </p:cNvSpPr>
          <p:nvPr>
            <p:ph type="sldNum" sz="quarter" idx="7"/>
          </p:nvPr>
        </p:nvSpPr>
        <p:spPr/>
        <p:txBody>
          <a:bodyPr/>
          <a:lstStyle/>
          <a:p>
            <a:fld id="{B6F15528-21DE-4FAA-801E-634DDDAF4B2B}" type="slidenum">
              <a:rPr lang="en-US" smtClean="0"/>
              <a:t>13</a:t>
            </a:fld>
            <a:endParaRPr lang="en-US"/>
          </a:p>
        </p:txBody>
      </p:sp>
    </p:spTree>
    <p:extLst>
      <p:ext uri="{BB962C8B-B14F-4D97-AF65-F5344CB8AC3E}">
        <p14:creationId xmlns:p14="http://schemas.microsoft.com/office/powerpoint/2010/main" val="326030429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273" y="0"/>
            <a:ext cx="0" cy="1312545"/>
          </a:xfrm>
          <a:custGeom>
            <a:avLst/>
            <a:gdLst/>
            <a:ahLst/>
            <a:cxnLst/>
            <a:rect l="l" t="t" r="r" b="b"/>
            <a:pathLst>
              <a:path h="1312545">
                <a:moveTo>
                  <a:pt x="0" y="0"/>
                </a:moveTo>
                <a:lnTo>
                  <a:pt x="0" y="1312405"/>
                </a:lnTo>
              </a:path>
            </a:pathLst>
          </a:custGeom>
          <a:ln w="3175">
            <a:solidFill>
              <a:srgbClr val="ECCE18"/>
            </a:solidFill>
          </a:ln>
        </p:spPr>
        <p:txBody>
          <a:bodyPr wrap="square" lIns="0" tIns="0" rIns="0" bIns="0" rtlCol="0"/>
          <a:lstStyle/>
          <a:p>
            <a:endParaRPr/>
          </a:p>
        </p:txBody>
      </p:sp>
      <p:sp>
        <p:nvSpPr>
          <p:cNvPr id="4" name="object 4"/>
          <p:cNvSpPr/>
          <p:nvPr/>
        </p:nvSpPr>
        <p:spPr>
          <a:xfrm>
            <a:off x="0" y="-6927"/>
            <a:ext cx="10058400" cy="1386840"/>
          </a:xfrm>
          <a:custGeom>
            <a:avLst/>
            <a:gdLst/>
            <a:ahLst/>
            <a:cxnLst/>
            <a:rect l="l" t="t" r="r" b="b"/>
            <a:pathLst>
              <a:path w="10058400" h="1386840">
                <a:moveTo>
                  <a:pt x="0" y="1386281"/>
                </a:moveTo>
                <a:lnTo>
                  <a:pt x="10058400" y="1386281"/>
                </a:lnTo>
                <a:lnTo>
                  <a:pt x="10058400" y="0"/>
                </a:lnTo>
                <a:lnTo>
                  <a:pt x="0" y="0"/>
                </a:lnTo>
                <a:lnTo>
                  <a:pt x="0" y="1386281"/>
                </a:lnTo>
                <a:close/>
              </a:path>
            </a:pathLst>
          </a:custGeom>
          <a:solidFill>
            <a:srgbClr val="1E185F"/>
          </a:solidFill>
        </p:spPr>
        <p:txBody>
          <a:bodyPr wrap="square" lIns="0" tIns="0" rIns="0" bIns="0" rtlCol="0"/>
          <a:lstStyle/>
          <a:p>
            <a:endParaRPr/>
          </a:p>
        </p:txBody>
      </p:sp>
      <p:sp>
        <p:nvSpPr>
          <p:cNvPr id="8" name="object 5"/>
          <p:cNvSpPr txBox="1">
            <a:spLocks noGrp="1"/>
          </p:cNvSpPr>
          <p:nvPr>
            <p:ph type="title"/>
          </p:nvPr>
        </p:nvSpPr>
        <p:spPr>
          <a:xfrm>
            <a:off x="304800" y="609600"/>
            <a:ext cx="9601200" cy="430887"/>
          </a:xfrm>
          <a:prstGeom prst="rect">
            <a:avLst/>
          </a:prstGeom>
        </p:spPr>
        <p:txBody>
          <a:bodyPr vert="horz" wrap="square" lIns="0" tIns="0" rIns="0" bIns="0" rtlCol="0">
            <a:spAutoFit/>
          </a:bodyPr>
          <a:lstStyle/>
          <a:p>
            <a:pPr marL="12700">
              <a:lnSpc>
                <a:spcPct val="100000"/>
              </a:lnSpc>
            </a:pPr>
            <a:r>
              <a:rPr lang="en-US" sz="2800" dirty="0" smtClean="0">
                <a:solidFill>
                  <a:schemeClr val="bg1"/>
                </a:solidFill>
                <a:latin typeface="Century Gothic" panose="020B0502020202020204" pitchFamily="34" charset="0"/>
              </a:rPr>
              <a:t>Comparison between RHIS components and domains</a:t>
            </a:r>
            <a:endParaRPr sz="2800" dirty="0">
              <a:solidFill>
                <a:schemeClr val="bg1"/>
              </a:solidFill>
              <a:latin typeface="Century Gothic" panose="020B0502020202020204" pitchFamily="34" charset="0"/>
            </a:endParaRPr>
          </a:p>
        </p:txBody>
      </p:sp>
      <p:sp>
        <p:nvSpPr>
          <p:cNvPr id="7" name="object 7"/>
          <p:cNvSpPr txBox="1"/>
          <p:nvPr/>
        </p:nvSpPr>
        <p:spPr>
          <a:xfrm>
            <a:off x="609600" y="1752600"/>
            <a:ext cx="8001000" cy="5062924"/>
          </a:xfrm>
          <a:prstGeom prst="rect">
            <a:avLst/>
          </a:prstGeom>
        </p:spPr>
        <p:txBody>
          <a:bodyPr vert="horz" wrap="square" lIns="0" tIns="0" rIns="0" bIns="0" numCol="2" rtlCol="0">
            <a:spAutoFit/>
          </a:bodyPr>
          <a:lstStyle/>
          <a:p>
            <a:pPr marL="469900" indent="-457200">
              <a:spcAft>
                <a:spcPts val="600"/>
              </a:spcAft>
              <a:buFont typeface="Arial" panose="020B0604020202020204" pitchFamily="34" charset="0"/>
              <a:buChar char="•"/>
            </a:pPr>
            <a:r>
              <a:rPr lang="en-US" sz="2400" dirty="0" smtClean="0">
                <a:latin typeface="Century Gothic" panose="020B0502020202020204" pitchFamily="34" charset="0"/>
                <a:cs typeface="Futura LT Pro Book"/>
              </a:rPr>
              <a:t>Four </a:t>
            </a:r>
            <a:r>
              <a:rPr lang="en-US" sz="2400" dirty="0">
                <a:latin typeface="Century Gothic" panose="020B0502020202020204" pitchFamily="34" charset="0"/>
                <a:cs typeface="Futura LT Pro Book"/>
              </a:rPr>
              <a:t>domains</a:t>
            </a:r>
          </a:p>
          <a:p>
            <a:pPr marL="812801" lvl="1" indent="-342900">
              <a:spcBef>
                <a:spcPts val="600"/>
              </a:spcBef>
              <a:spcAft>
                <a:spcPts val="600"/>
              </a:spcAft>
              <a:buFont typeface="Arial" panose="020B0604020202020204" pitchFamily="34" charset="0"/>
              <a:buChar char="•"/>
              <a:tabLst>
                <a:tab pos="262890" algn="l"/>
              </a:tabLst>
            </a:pPr>
            <a:r>
              <a:rPr lang="en-US" sz="2400" dirty="0" smtClean="0">
                <a:latin typeface="Century Gothic" panose="020B0502020202020204" pitchFamily="34" charset="0"/>
                <a:cs typeface="Futura LT Pro Book"/>
              </a:rPr>
              <a:t>Management </a:t>
            </a:r>
            <a:r>
              <a:rPr lang="en-US" sz="2400" dirty="0">
                <a:latin typeface="Century Gothic" panose="020B0502020202020204" pitchFamily="34" charset="0"/>
                <a:cs typeface="Futura LT Pro Book"/>
              </a:rPr>
              <a:t>&amp; Governance</a:t>
            </a:r>
          </a:p>
          <a:p>
            <a:pPr marL="812801" lvl="1" indent="-342900">
              <a:spcBef>
                <a:spcPts val="600"/>
              </a:spcBef>
              <a:spcAft>
                <a:spcPts val="600"/>
              </a:spcAft>
              <a:buFont typeface="Arial" panose="020B0604020202020204" pitchFamily="34" charset="0"/>
              <a:buChar char="•"/>
              <a:tabLst>
                <a:tab pos="262890" algn="l"/>
              </a:tabLst>
            </a:pPr>
            <a:r>
              <a:rPr lang="en-US" sz="2400" dirty="0">
                <a:latin typeface="Century Gothic" panose="020B0502020202020204" pitchFamily="34" charset="0"/>
                <a:cs typeface="Futura LT Pro Book"/>
              </a:rPr>
              <a:t>Data &amp; Decision Support Needs</a:t>
            </a:r>
          </a:p>
          <a:p>
            <a:pPr marL="812801" lvl="1" indent="-342900">
              <a:spcBef>
                <a:spcPts val="600"/>
              </a:spcBef>
              <a:spcAft>
                <a:spcPts val="600"/>
              </a:spcAft>
              <a:buFont typeface="Arial" panose="020B0604020202020204" pitchFamily="34" charset="0"/>
              <a:buChar char="•"/>
              <a:tabLst>
                <a:tab pos="262890" algn="l"/>
              </a:tabLst>
            </a:pPr>
            <a:r>
              <a:rPr lang="en-US" sz="2400" dirty="0">
                <a:latin typeface="Century Gothic" panose="020B0502020202020204" pitchFamily="34" charset="0"/>
                <a:cs typeface="Futura LT Pro Book"/>
              </a:rPr>
              <a:t>Data Collection and Processing</a:t>
            </a:r>
          </a:p>
          <a:p>
            <a:pPr marL="812801" lvl="1" indent="-342900">
              <a:spcBef>
                <a:spcPts val="600"/>
              </a:spcBef>
              <a:spcAft>
                <a:spcPts val="600"/>
              </a:spcAft>
              <a:buFont typeface="Arial" panose="020B0604020202020204" pitchFamily="34" charset="0"/>
              <a:buChar char="•"/>
              <a:tabLst>
                <a:tab pos="262890" algn="l"/>
              </a:tabLst>
            </a:pPr>
            <a:r>
              <a:rPr lang="en-US" sz="2400" dirty="0">
                <a:latin typeface="Century Gothic" panose="020B0502020202020204" pitchFamily="34" charset="0"/>
                <a:cs typeface="Futura LT Pro Book"/>
              </a:rPr>
              <a:t>Data Analysis, </a:t>
            </a:r>
            <a:r>
              <a:rPr lang="en-US" sz="2400" dirty="0" smtClean="0">
                <a:latin typeface="Century Gothic" panose="020B0502020202020204" pitchFamily="34" charset="0"/>
                <a:cs typeface="Futura LT Pro Book"/>
              </a:rPr>
              <a:t>Dissemination, </a:t>
            </a:r>
            <a:r>
              <a:rPr lang="en-US" sz="2400" dirty="0">
                <a:latin typeface="Century Gothic" panose="020B0502020202020204" pitchFamily="34" charset="0"/>
                <a:cs typeface="Futura LT Pro Book"/>
              </a:rPr>
              <a:t>&amp; </a:t>
            </a:r>
            <a:r>
              <a:rPr lang="en-US" sz="2400" dirty="0" smtClean="0">
                <a:latin typeface="Century Gothic" panose="020B0502020202020204" pitchFamily="34" charset="0"/>
                <a:cs typeface="Futura LT Pro Book"/>
              </a:rPr>
              <a:t>Use</a:t>
            </a:r>
          </a:p>
          <a:p>
            <a:pPr marL="812801" lvl="1" indent="-342900">
              <a:spcBef>
                <a:spcPts val="600"/>
              </a:spcBef>
              <a:spcAft>
                <a:spcPts val="600"/>
              </a:spcAft>
              <a:buFont typeface="Arial" panose="020B0604020202020204" pitchFamily="34" charset="0"/>
              <a:buChar char="•"/>
              <a:tabLst>
                <a:tab pos="262890" algn="l"/>
              </a:tabLst>
            </a:pPr>
            <a:endParaRPr lang="en-US" sz="2400" dirty="0">
              <a:latin typeface="Century Gothic" panose="020B0502020202020204" pitchFamily="34" charset="0"/>
              <a:cs typeface="Futura LT Pro Book"/>
            </a:endParaRPr>
          </a:p>
          <a:p>
            <a:pPr marL="812801" lvl="1" indent="-342900">
              <a:spcBef>
                <a:spcPts val="600"/>
              </a:spcBef>
              <a:spcAft>
                <a:spcPts val="600"/>
              </a:spcAft>
              <a:buFont typeface="Arial" panose="020B0604020202020204" pitchFamily="34" charset="0"/>
              <a:buChar char="•"/>
              <a:tabLst>
                <a:tab pos="262890" algn="l"/>
              </a:tabLst>
            </a:pPr>
            <a:endParaRPr lang="en-US" sz="2400" dirty="0">
              <a:latin typeface="Century Gothic" panose="020B0502020202020204" pitchFamily="34" charset="0"/>
              <a:cs typeface="Futura LT Pro Book"/>
            </a:endParaRPr>
          </a:p>
          <a:p>
            <a:pPr marL="812801" lvl="1" indent="-342900">
              <a:spcBef>
                <a:spcPts val="600"/>
              </a:spcBef>
              <a:spcAft>
                <a:spcPts val="600"/>
              </a:spcAft>
              <a:buFont typeface="Arial" panose="020B0604020202020204" pitchFamily="34" charset="0"/>
              <a:buChar char="•"/>
              <a:tabLst>
                <a:tab pos="262890" algn="l"/>
              </a:tabLst>
            </a:pPr>
            <a:r>
              <a:rPr lang="en-US" sz="2400" dirty="0" smtClean="0">
                <a:latin typeface="Century Gothic" panose="020B0502020202020204" pitchFamily="34" charset="0"/>
                <a:cs typeface="Futura LT Pro Book"/>
              </a:rPr>
              <a:t>Six components</a:t>
            </a:r>
          </a:p>
          <a:p>
            <a:pPr marL="1270001" lvl="2" indent="-342900">
              <a:spcBef>
                <a:spcPts val="600"/>
              </a:spcBef>
              <a:spcAft>
                <a:spcPts val="600"/>
              </a:spcAft>
              <a:buFont typeface="Arial" panose="020B0604020202020204" pitchFamily="34" charset="0"/>
              <a:buChar char="•"/>
              <a:tabLst>
                <a:tab pos="262890" algn="l"/>
              </a:tabLst>
            </a:pPr>
            <a:r>
              <a:rPr lang="en-US" sz="2400" dirty="0" smtClean="0">
                <a:latin typeface="Century Gothic" panose="020B0502020202020204" pitchFamily="34" charset="0"/>
                <a:cs typeface="Futura LT Pro Book"/>
              </a:rPr>
              <a:t>Resources</a:t>
            </a:r>
          </a:p>
          <a:p>
            <a:pPr marL="1270001" lvl="2" indent="-342900">
              <a:spcBef>
                <a:spcPts val="600"/>
              </a:spcBef>
              <a:spcAft>
                <a:spcPts val="600"/>
              </a:spcAft>
              <a:buFont typeface="Arial" panose="020B0604020202020204" pitchFamily="34" charset="0"/>
              <a:buChar char="•"/>
              <a:tabLst>
                <a:tab pos="262890" algn="l"/>
              </a:tabLst>
            </a:pPr>
            <a:endParaRPr lang="en-US" sz="2400" dirty="0" smtClean="0">
              <a:latin typeface="Century Gothic" panose="020B0502020202020204" pitchFamily="34" charset="0"/>
              <a:cs typeface="Futura LT Pro Book"/>
            </a:endParaRPr>
          </a:p>
          <a:p>
            <a:pPr marL="1270001" lvl="2" indent="-342900">
              <a:spcBef>
                <a:spcPts val="600"/>
              </a:spcBef>
              <a:spcAft>
                <a:spcPts val="600"/>
              </a:spcAft>
              <a:buFont typeface="Arial" panose="020B0604020202020204" pitchFamily="34" charset="0"/>
              <a:buChar char="•"/>
              <a:tabLst>
                <a:tab pos="262890" algn="l"/>
              </a:tabLst>
            </a:pPr>
            <a:r>
              <a:rPr lang="en-US" sz="2400" dirty="0" smtClean="0">
                <a:latin typeface="Century Gothic" panose="020B0502020202020204" pitchFamily="34" charset="0"/>
                <a:cs typeface="Futura LT Pro Book"/>
              </a:rPr>
              <a:t>Indicators</a:t>
            </a:r>
          </a:p>
          <a:p>
            <a:pPr marL="1270001" lvl="2" indent="-342900">
              <a:spcBef>
                <a:spcPts val="600"/>
              </a:spcBef>
              <a:spcAft>
                <a:spcPts val="600"/>
              </a:spcAft>
              <a:buFont typeface="Arial" panose="020B0604020202020204" pitchFamily="34" charset="0"/>
              <a:buChar char="•"/>
              <a:tabLst>
                <a:tab pos="262890" algn="l"/>
              </a:tabLst>
            </a:pPr>
            <a:r>
              <a:rPr lang="en-US" sz="2400" dirty="0" smtClean="0">
                <a:latin typeface="Century Gothic" panose="020B0502020202020204" pitchFamily="34" charset="0"/>
                <a:cs typeface="Futura LT Pro Book"/>
              </a:rPr>
              <a:t>Data sources</a:t>
            </a:r>
          </a:p>
          <a:p>
            <a:pPr marL="1270001" lvl="2" indent="-342900">
              <a:spcBef>
                <a:spcPts val="600"/>
              </a:spcBef>
              <a:spcAft>
                <a:spcPts val="600"/>
              </a:spcAft>
              <a:buFont typeface="Arial" panose="020B0604020202020204" pitchFamily="34" charset="0"/>
              <a:buChar char="•"/>
              <a:tabLst>
                <a:tab pos="262890" algn="l"/>
              </a:tabLst>
            </a:pPr>
            <a:r>
              <a:rPr lang="en-US" sz="2400" dirty="0" smtClean="0">
                <a:latin typeface="Century Gothic" panose="020B0502020202020204" pitchFamily="34" charset="0"/>
                <a:cs typeface="Futura LT Pro Book"/>
              </a:rPr>
              <a:t>Data management</a:t>
            </a:r>
          </a:p>
          <a:p>
            <a:pPr marL="1270001" lvl="2" indent="-342900">
              <a:spcBef>
                <a:spcPts val="600"/>
              </a:spcBef>
              <a:spcAft>
                <a:spcPts val="600"/>
              </a:spcAft>
              <a:buFont typeface="Arial" panose="020B0604020202020204" pitchFamily="34" charset="0"/>
              <a:buChar char="•"/>
              <a:tabLst>
                <a:tab pos="262890" algn="l"/>
              </a:tabLst>
            </a:pPr>
            <a:r>
              <a:rPr lang="en-US" sz="2400" dirty="0" smtClean="0">
                <a:latin typeface="Century Gothic" panose="020B0502020202020204" pitchFamily="34" charset="0"/>
                <a:cs typeface="Futura LT Pro Book"/>
              </a:rPr>
              <a:t>Data products</a:t>
            </a:r>
          </a:p>
          <a:p>
            <a:pPr marL="1270001" lvl="2" indent="-342900">
              <a:spcBef>
                <a:spcPts val="600"/>
              </a:spcBef>
              <a:spcAft>
                <a:spcPts val="600"/>
              </a:spcAft>
              <a:buFont typeface="Arial" panose="020B0604020202020204" pitchFamily="34" charset="0"/>
              <a:buChar char="•"/>
              <a:tabLst>
                <a:tab pos="262890" algn="l"/>
              </a:tabLst>
            </a:pPr>
            <a:r>
              <a:rPr lang="en-US" sz="2400" dirty="0" smtClean="0">
                <a:latin typeface="Century Gothic" panose="020B0502020202020204" pitchFamily="34" charset="0"/>
                <a:cs typeface="Futura LT Pro Book"/>
              </a:rPr>
              <a:t>Data use</a:t>
            </a:r>
            <a:endParaRPr lang="en-US" sz="2400" dirty="0">
              <a:latin typeface="Century Gothic" panose="020B0502020202020204" pitchFamily="34" charset="0"/>
              <a:cs typeface="Futura LT Pro Book"/>
            </a:endParaRPr>
          </a:p>
          <a:p>
            <a:pPr marL="469901" lvl="1">
              <a:spcBef>
                <a:spcPts val="600"/>
              </a:spcBef>
              <a:spcAft>
                <a:spcPts val="600"/>
              </a:spcAft>
              <a:tabLst>
                <a:tab pos="262890" algn="l"/>
              </a:tabLst>
            </a:pPr>
            <a:endParaRPr lang="en-US" sz="2400" dirty="0" smtClean="0">
              <a:latin typeface="Century Gothic" panose="020B0502020202020204" pitchFamily="34" charset="0"/>
              <a:cs typeface="Futura LT Pro Book"/>
            </a:endParaRPr>
          </a:p>
        </p:txBody>
      </p:sp>
      <p:sp>
        <p:nvSpPr>
          <p:cNvPr id="3" name="Slide Number Placeholder 2"/>
          <p:cNvSpPr>
            <a:spLocks noGrp="1"/>
          </p:cNvSpPr>
          <p:nvPr>
            <p:ph type="sldNum" sz="quarter" idx="7"/>
          </p:nvPr>
        </p:nvSpPr>
        <p:spPr/>
        <p:txBody>
          <a:bodyPr/>
          <a:lstStyle/>
          <a:p>
            <a:fld id="{B6F15528-21DE-4FAA-801E-634DDDAF4B2B}" type="slidenum">
              <a:rPr lang="en-US" smtClean="0"/>
              <a:t>14</a:t>
            </a:fld>
            <a:endParaRPr lang="en-US"/>
          </a:p>
        </p:txBody>
      </p:sp>
    </p:spTree>
    <p:extLst>
      <p:ext uri="{BB962C8B-B14F-4D97-AF65-F5344CB8AC3E}">
        <p14:creationId xmlns:p14="http://schemas.microsoft.com/office/powerpoint/2010/main" val="123241283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273" y="0"/>
            <a:ext cx="0" cy="1312545"/>
          </a:xfrm>
          <a:custGeom>
            <a:avLst/>
            <a:gdLst/>
            <a:ahLst/>
            <a:cxnLst/>
            <a:rect l="l" t="t" r="r" b="b"/>
            <a:pathLst>
              <a:path h="1312545">
                <a:moveTo>
                  <a:pt x="0" y="0"/>
                </a:moveTo>
                <a:lnTo>
                  <a:pt x="0" y="1312405"/>
                </a:lnTo>
              </a:path>
            </a:pathLst>
          </a:custGeom>
          <a:ln w="3175">
            <a:solidFill>
              <a:srgbClr val="ECCE18"/>
            </a:solidFill>
          </a:ln>
        </p:spPr>
        <p:txBody>
          <a:bodyPr wrap="square" lIns="0" tIns="0" rIns="0" bIns="0" rtlCol="0"/>
          <a:lstStyle/>
          <a:p>
            <a:endParaRPr/>
          </a:p>
        </p:txBody>
      </p:sp>
      <p:sp>
        <p:nvSpPr>
          <p:cNvPr id="4" name="object 4"/>
          <p:cNvSpPr/>
          <p:nvPr/>
        </p:nvSpPr>
        <p:spPr>
          <a:xfrm>
            <a:off x="0" y="0"/>
            <a:ext cx="10058400" cy="1386840"/>
          </a:xfrm>
          <a:custGeom>
            <a:avLst/>
            <a:gdLst/>
            <a:ahLst/>
            <a:cxnLst/>
            <a:rect l="l" t="t" r="r" b="b"/>
            <a:pathLst>
              <a:path w="10058400" h="1386840">
                <a:moveTo>
                  <a:pt x="0" y="1386281"/>
                </a:moveTo>
                <a:lnTo>
                  <a:pt x="10058400" y="1386281"/>
                </a:lnTo>
                <a:lnTo>
                  <a:pt x="10058400" y="0"/>
                </a:lnTo>
                <a:lnTo>
                  <a:pt x="0" y="0"/>
                </a:lnTo>
                <a:lnTo>
                  <a:pt x="0" y="1386281"/>
                </a:lnTo>
                <a:close/>
              </a:path>
            </a:pathLst>
          </a:custGeom>
          <a:solidFill>
            <a:srgbClr val="1E185F"/>
          </a:solidFill>
        </p:spPr>
        <p:txBody>
          <a:bodyPr wrap="square" lIns="0" tIns="0" rIns="0" bIns="0" rtlCol="0"/>
          <a:lstStyle/>
          <a:p>
            <a:endParaRPr dirty="0"/>
          </a:p>
        </p:txBody>
      </p:sp>
      <p:sp>
        <p:nvSpPr>
          <p:cNvPr id="5" name="object 5"/>
          <p:cNvSpPr txBox="1">
            <a:spLocks noGrp="1"/>
          </p:cNvSpPr>
          <p:nvPr>
            <p:ph type="title"/>
          </p:nvPr>
        </p:nvSpPr>
        <p:spPr>
          <a:xfrm>
            <a:off x="609600" y="457200"/>
            <a:ext cx="9753600" cy="430887"/>
          </a:xfrm>
          <a:prstGeom prst="rect">
            <a:avLst/>
          </a:prstGeom>
        </p:spPr>
        <p:txBody>
          <a:bodyPr vert="horz" wrap="square" lIns="0" tIns="0" rIns="0" bIns="0" rtlCol="0">
            <a:spAutoFit/>
          </a:bodyPr>
          <a:lstStyle/>
          <a:p>
            <a:pPr marL="12700">
              <a:lnSpc>
                <a:spcPct val="100000"/>
              </a:lnSpc>
            </a:pPr>
            <a:r>
              <a:rPr lang="en-US" sz="2800" dirty="0" smtClean="0">
                <a:solidFill>
                  <a:schemeClr val="bg1"/>
                </a:solidFill>
                <a:latin typeface="Century Gothic" panose="020B0502020202020204" pitchFamily="34" charset="0"/>
              </a:rPr>
              <a:t>Applying RHIS Assessment Frameworks </a:t>
            </a:r>
            <a:endParaRPr sz="2800" dirty="0">
              <a:solidFill>
                <a:schemeClr val="bg1"/>
              </a:solidFill>
              <a:latin typeface="Century Gothic" panose="020B0502020202020204" pitchFamily="34" charset="0"/>
            </a:endParaRPr>
          </a:p>
        </p:txBody>
      </p:sp>
      <p:sp>
        <p:nvSpPr>
          <p:cNvPr id="7" name="object 7"/>
          <p:cNvSpPr txBox="1"/>
          <p:nvPr/>
        </p:nvSpPr>
        <p:spPr>
          <a:xfrm>
            <a:off x="449239" y="1600200"/>
            <a:ext cx="8763000" cy="5816977"/>
          </a:xfrm>
          <a:prstGeom prst="rect">
            <a:avLst/>
          </a:prstGeom>
        </p:spPr>
        <p:txBody>
          <a:bodyPr vert="horz" wrap="square" lIns="0" tIns="0" rIns="0" bIns="0" rtlCol="0">
            <a:spAutoFit/>
          </a:bodyPr>
          <a:lstStyle/>
          <a:p>
            <a:pPr fontAlgn="base">
              <a:lnSpc>
                <a:spcPct val="150000"/>
              </a:lnSpc>
              <a:spcAft>
                <a:spcPct val="0"/>
              </a:spcAft>
            </a:pPr>
            <a:r>
              <a:rPr lang="en-US" sz="2800" dirty="0" smtClean="0">
                <a:latin typeface="Century Gothic" panose="020B0502020202020204" pitchFamily="34" charset="0"/>
                <a:cs typeface="Arial" panose="020B0604020202020204" pitchFamily="34" charset="0"/>
              </a:rPr>
              <a:t>The RHIS Assessment Frameworks and Tools will lead to comprehensive RHIS strengthening (see Module 10): </a:t>
            </a:r>
          </a:p>
          <a:p>
            <a:pPr marL="457200" indent="-457200" fontAlgn="base">
              <a:lnSpc>
                <a:spcPct val="150000"/>
              </a:lnSpc>
              <a:spcAft>
                <a:spcPct val="0"/>
              </a:spcAft>
              <a:buFont typeface="Arial" charset="0"/>
              <a:buChar char="•"/>
            </a:pPr>
            <a:r>
              <a:rPr lang="en-US" sz="2800" dirty="0" smtClean="0">
                <a:latin typeface="Century Gothic" panose="020B0502020202020204" pitchFamily="34" charset="0"/>
                <a:cs typeface="Arial" panose="020B0604020202020204" pitchFamily="34" charset="0"/>
              </a:rPr>
              <a:t>Assessing RHIS performance and determinants</a:t>
            </a:r>
          </a:p>
          <a:p>
            <a:pPr marL="457200" indent="-457200" fontAlgn="base">
              <a:lnSpc>
                <a:spcPct val="150000"/>
              </a:lnSpc>
              <a:spcAft>
                <a:spcPct val="0"/>
              </a:spcAft>
              <a:buFont typeface="Arial" charset="0"/>
              <a:buChar char="•"/>
            </a:pPr>
            <a:r>
              <a:rPr lang="en-US" sz="2800" dirty="0" smtClean="0">
                <a:latin typeface="Century Gothic" panose="020B0502020202020204" pitchFamily="34" charset="0"/>
                <a:cs typeface="Arial" panose="020B0604020202020204" pitchFamily="34" charset="0"/>
              </a:rPr>
              <a:t>Developing RHIS strategies </a:t>
            </a:r>
            <a:r>
              <a:rPr lang="en-US" sz="2800" dirty="0">
                <a:latin typeface="Century Gothic" panose="020B0502020202020204" pitchFamily="34" charset="0"/>
                <a:cs typeface="Arial" panose="020B0604020202020204" pitchFamily="34" charset="0"/>
              </a:rPr>
              <a:t>and </a:t>
            </a:r>
            <a:r>
              <a:rPr lang="en-US" sz="2800" dirty="0" smtClean="0">
                <a:latin typeface="Century Gothic" panose="020B0502020202020204" pitchFamily="34" charset="0"/>
                <a:cs typeface="Arial" panose="020B0604020202020204" pitchFamily="34" charset="0"/>
              </a:rPr>
              <a:t>interventions</a:t>
            </a:r>
          </a:p>
          <a:p>
            <a:pPr marL="457200" indent="-457200" fontAlgn="base">
              <a:lnSpc>
                <a:spcPct val="150000"/>
              </a:lnSpc>
              <a:spcAft>
                <a:spcPct val="0"/>
              </a:spcAft>
              <a:buFont typeface="Arial" charset="0"/>
              <a:buChar char="•"/>
            </a:pPr>
            <a:r>
              <a:rPr lang="en-US" sz="2800" dirty="0" smtClean="0">
                <a:latin typeface="Century Gothic" panose="020B0502020202020204" pitchFamily="34" charset="0"/>
                <a:cs typeface="Arial" panose="020B0604020202020204" pitchFamily="34" charset="0"/>
              </a:rPr>
              <a:t>RHIS design and reform process</a:t>
            </a:r>
            <a:endParaRPr lang="en-US" sz="2800" dirty="0">
              <a:latin typeface="Century Gothic" panose="020B0502020202020204" pitchFamily="34" charset="0"/>
              <a:cs typeface="Arial" panose="020B0604020202020204" pitchFamily="34" charset="0"/>
            </a:endParaRPr>
          </a:p>
          <a:p>
            <a:pPr marL="457200" indent="-457200" fontAlgn="base">
              <a:lnSpc>
                <a:spcPct val="150000"/>
              </a:lnSpc>
              <a:spcAft>
                <a:spcPct val="0"/>
              </a:spcAft>
              <a:buFont typeface="Arial" charset="0"/>
              <a:buChar char="•"/>
            </a:pPr>
            <a:r>
              <a:rPr lang="en-US" sz="2800" dirty="0" smtClean="0">
                <a:latin typeface="Century Gothic" panose="020B0502020202020204" pitchFamily="34" charset="0"/>
                <a:cs typeface="Arial" panose="020B0604020202020204" pitchFamily="34" charset="0"/>
              </a:rPr>
              <a:t>Optimizing HR for RHIS</a:t>
            </a:r>
          </a:p>
          <a:p>
            <a:pPr marL="457200" indent="-457200" fontAlgn="base">
              <a:lnSpc>
                <a:spcPct val="150000"/>
              </a:lnSpc>
              <a:spcAft>
                <a:spcPct val="0"/>
              </a:spcAft>
              <a:buFont typeface="Arial" charset="0"/>
              <a:buChar char="•"/>
            </a:pPr>
            <a:r>
              <a:rPr lang="en-US" sz="2800" dirty="0" smtClean="0">
                <a:latin typeface="Century Gothic" panose="020B0502020202020204" pitchFamily="34" charset="0"/>
                <a:cs typeface="Arial" panose="020B0604020202020204" pitchFamily="34" charset="0"/>
              </a:rPr>
              <a:t>Mobilizing additional resources</a:t>
            </a:r>
            <a:endParaRPr lang="en-US" sz="2800" dirty="0">
              <a:latin typeface="Century Gothic" panose="020B0502020202020204" pitchFamily="34" charset="0"/>
              <a:cs typeface="Arial" panose="020B0604020202020204" pitchFamily="34" charset="0"/>
            </a:endParaRPr>
          </a:p>
          <a:p>
            <a:pPr marL="457200" indent="-457200" fontAlgn="base">
              <a:lnSpc>
                <a:spcPct val="150000"/>
              </a:lnSpc>
              <a:spcAft>
                <a:spcPct val="0"/>
              </a:spcAft>
              <a:buFont typeface="Arial" charset="0"/>
              <a:buChar char="•"/>
            </a:pPr>
            <a:endParaRPr lang="en-US" sz="2800" dirty="0">
              <a:latin typeface="Century Gothic" panose="020B0502020202020204" pitchFamily="34" charset="0"/>
              <a:cs typeface="Arial" panose="020B0604020202020204" pitchFamily="34" charset="0"/>
            </a:endParaRPr>
          </a:p>
        </p:txBody>
      </p:sp>
      <p:sp>
        <p:nvSpPr>
          <p:cNvPr id="3" name="Slide Number Placeholder 2"/>
          <p:cNvSpPr>
            <a:spLocks noGrp="1"/>
          </p:cNvSpPr>
          <p:nvPr>
            <p:ph type="sldNum" sz="quarter" idx="7"/>
          </p:nvPr>
        </p:nvSpPr>
        <p:spPr/>
        <p:txBody>
          <a:bodyPr/>
          <a:lstStyle/>
          <a:p>
            <a:fld id="{B6F15528-21DE-4FAA-801E-634DDDAF4B2B}" type="slidenum">
              <a:rPr lang="en-US" smtClean="0"/>
              <a:t>15</a:t>
            </a:fld>
            <a:endParaRPr lang="en-US"/>
          </a:p>
        </p:txBody>
      </p:sp>
    </p:spTree>
    <p:extLst>
      <p:ext uri="{BB962C8B-B14F-4D97-AF65-F5344CB8AC3E}">
        <p14:creationId xmlns:p14="http://schemas.microsoft.com/office/powerpoint/2010/main" val="385716943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0058400" cy="1285240"/>
          </a:xfrm>
          <a:prstGeom prst="rect">
            <a:avLst/>
          </a:prstGeom>
          <a:solidFill>
            <a:srgbClr val="09236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Arial" charset="0"/>
                <a:ea typeface="Arial" charset="0"/>
                <a:cs typeface="Arial" charset="0"/>
              </a:defRPr>
            </a:lvl1pPr>
            <a:lvl2pPr marL="742950" indent="-285750">
              <a:defRPr>
                <a:solidFill>
                  <a:schemeClr val="tx1"/>
                </a:solidFill>
                <a:latin typeface="Arial" charset="0"/>
                <a:ea typeface="Arial" charset="0"/>
                <a:cs typeface="Arial" charset="0"/>
              </a:defRPr>
            </a:lvl2pPr>
            <a:lvl3pPr marL="1143000" indent="-228600">
              <a:defRPr>
                <a:solidFill>
                  <a:schemeClr val="tx1"/>
                </a:solidFill>
                <a:latin typeface="Arial" charset="0"/>
                <a:ea typeface="Arial" charset="0"/>
                <a:cs typeface="Arial" charset="0"/>
              </a:defRPr>
            </a:lvl3pPr>
            <a:lvl4pPr marL="1600200" indent="-228600">
              <a:defRPr>
                <a:solidFill>
                  <a:schemeClr val="tx1"/>
                </a:solidFill>
                <a:latin typeface="Arial" charset="0"/>
                <a:ea typeface="Arial" charset="0"/>
                <a:cs typeface="Arial" charset="0"/>
              </a:defRPr>
            </a:lvl4pPr>
            <a:lvl5pPr marL="2057400" indent="-22860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algn="ctr"/>
            <a:endParaRPr lang="en-US" altLang="en-US" sz="1980">
              <a:solidFill>
                <a:srgbClr val="FFFFFF"/>
              </a:solidFill>
              <a:latin typeface="Calibri" charset="0"/>
            </a:endParaRPr>
          </a:p>
        </p:txBody>
      </p:sp>
      <p:sp>
        <p:nvSpPr>
          <p:cNvPr id="5" name="Rectangle 4"/>
          <p:cNvSpPr/>
          <p:nvPr/>
        </p:nvSpPr>
        <p:spPr>
          <a:xfrm>
            <a:off x="-14289" y="1285240"/>
            <a:ext cx="10072688" cy="3824288"/>
          </a:xfrm>
          <a:prstGeom prst="rect">
            <a:avLst/>
          </a:prstGeom>
          <a:solidFill>
            <a:srgbClr val="59548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Arial" charset="0"/>
                <a:ea typeface="Arial" charset="0"/>
                <a:cs typeface="Arial" charset="0"/>
              </a:defRPr>
            </a:lvl1pPr>
            <a:lvl2pPr marL="742950" indent="-285750">
              <a:defRPr>
                <a:solidFill>
                  <a:schemeClr val="tx1"/>
                </a:solidFill>
                <a:latin typeface="Arial" charset="0"/>
                <a:ea typeface="Arial" charset="0"/>
                <a:cs typeface="Arial" charset="0"/>
              </a:defRPr>
            </a:lvl2pPr>
            <a:lvl3pPr marL="1143000" indent="-228600">
              <a:defRPr>
                <a:solidFill>
                  <a:schemeClr val="tx1"/>
                </a:solidFill>
                <a:latin typeface="Arial" charset="0"/>
                <a:ea typeface="Arial" charset="0"/>
                <a:cs typeface="Arial" charset="0"/>
              </a:defRPr>
            </a:lvl3pPr>
            <a:lvl4pPr marL="1600200" indent="-228600">
              <a:defRPr>
                <a:solidFill>
                  <a:schemeClr val="tx1"/>
                </a:solidFill>
                <a:latin typeface="Arial" charset="0"/>
                <a:ea typeface="Arial" charset="0"/>
                <a:cs typeface="Arial" charset="0"/>
              </a:defRPr>
            </a:lvl4pPr>
            <a:lvl5pPr marL="2057400" indent="-22860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algn="ctr"/>
            <a:endParaRPr lang="en-US" altLang="en-US" sz="1980">
              <a:solidFill>
                <a:srgbClr val="FFFFFF"/>
              </a:solidFill>
              <a:latin typeface="Calibri" charset="0"/>
            </a:endParaRPr>
          </a:p>
        </p:txBody>
      </p:sp>
      <p:sp>
        <p:nvSpPr>
          <p:cNvPr id="6" name="TextBox 5"/>
          <p:cNvSpPr txBox="1"/>
          <p:nvPr/>
        </p:nvSpPr>
        <p:spPr>
          <a:xfrm>
            <a:off x="846932" y="3118802"/>
            <a:ext cx="7466965" cy="1573508"/>
          </a:xfrm>
          <a:prstGeom prst="rect">
            <a:avLst/>
          </a:prstGeom>
          <a:noFill/>
        </p:spPr>
        <p:txBody>
          <a:bodyPr>
            <a:spAutoFit/>
          </a:bodyPr>
          <a:lstStyle/>
          <a:p>
            <a:pPr>
              <a:defRPr/>
            </a:pPr>
            <a:r>
              <a:rPr lang="en-US" sz="1375" dirty="0">
                <a:solidFill>
                  <a:schemeClr val="bg1"/>
                </a:solidFill>
                <a:latin typeface="Century Gothic" charset="0"/>
                <a:ea typeface="Century Gothic" charset="0"/>
                <a:cs typeface="Century Gothic" charset="0"/>
              </a:rPr>
              <a:t>This presentation was produced with the support of the United States Agency for International Development (USAID) under the terms of MEASURE Evaluation cooperative agreement AID-OAA-L-14-00004. MEASURE Evaluation is implemented by the Carolina Population Center, University of North Carolina at Chapel Hill in partnership with ICF International; John Snow, Inc.; Management Sciences for Health; Palladium; and Tulane University. The views expressed in this presentation do not necessarily reflect the views of USAID or the United States government.</a:t>
            </a:r>
          </a:p>
        </p:txBody>
      </p:sp>
      <p:pic>
        <p:nvPicPr>
          <p:cNvPr id="7" name="Picture 9"/>
          <p:cNvPicPr>
            <a:picLocks noChangeAspect="1"/>
          </p:cNvPicPr>
          <p:nvPr/>
        </p:nvPicPr>
        <p:blipFill rotWithShape="1">
          <a:blip r:embed="rId3">
            <a:extLst>
              <a:ext uri="{28A0092B-C50C-407E-A947-70E740481C1C}">
                <a14:useLocalDpi xmlns:a14="http://schemas.microsoft.com/office/drawing/2010/main" val="0"/>
              </a:ext>
            </a:extLst>
          </a:blip>
          <a:srcRect r="1334"/>
          <a:stretch/>
        </p:blipFill>
        <p:spPr bwMode="auto">
          <a:xfrm>
            <a:off x="-14288" y="5144696"/>
            <a:ext cx="10072689" cy="25059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8" name="Straight Connector 7"/>
          <p:cNvCxnSpPr/>
          <p:nvPr/>
        </p:nvCxnSpPr>
        <p:spPr>
          <a:xfrm>
            <a:off x="516890" y="1814824"/>
            <a:ext cx="0" cy="2882589"/>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2" name="Slide Number Placeholder 1"/>
          <p:cNvSpPr>
            <a:spLocks noGrp="1"/>
          </p:cNvSpPr>
          <p:nvPr>
            <p:ph type="sldNum" sz="quarter" idx="7"/>
          </p:nvPr>
        </p:nvSpPr>
        <p:spPr/>
        <p:txBody>
          <a:bodyPr/>
          <a:lstStyle/>
          <a:p>
            <a:fld id="{B6F15528-21DE-4FAA-801E-634DDDAF4B2B}" type="slidenum">
              <a:rPr lang="en-US" smtClean="0"/>
              <a:t>16</a:t>
            </a:fld>
            <a:endParaRPr lang="en-US"/>
          </a:p>
        </p:txBody>
      </p:sp>
    </p:spTree>
    <p:extLst>
      <p:ext uri="{BB962C8B-B14F-4D97-AF65-F5344CB8AC3E}">
        <p14:creationId xmlns:p14="http://schemas.microsoft.com/office/powerpoint/2010/main" val="313487463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273" y="0"/>
            <a:ext cx="0" cy="1312545"/>
          </a:xfrm>
          <a:custGeom>
            <a:avLst/>
            <a:gdLst/>
            <a:ahLst/>
            <a:cxnLst/>
            <a:rect l="l" t="t" r="r" b="b"/>
            <a:pathLst>
              <a:path h="1312545">
                <a:moveTo>
                  <a:pt x="0" y="0"/>
                </a:moveTo>
                <a:lnTo>
                  <a:pt x="0" y="1312405"/>
                </a:lnTo>
              </a:path>
            </a:pathLst>
          </a:custGeom>
          <a:ln w="3175">
            <a:solidFill>
              <a:srgbClr val="ECCE18"/>
            </a:solidFill>
          </a:ln>
        </p:spPr>
        <p:txBody>
          <a:bodyPr wrap="square" lIns="0" tIns="0" rIns="0" bIns="0" rtlCol="0"/>
          <a:lstStyle/>
          <a:p>
            <a:endParaRPr/>
          </a:p>
        </p:txBody>
      </p:sp>
      <p:sp>
        <p:nvSpPr>
          <p:cNvPr id="4" name="object 4"/>
          <p:cNvSpPr/>
          <p:nvPr/>
        </p:nvSpPr>
        <p:spPr>
          <a:xfrm>
            <a:off x="0" y="0"/>
            <a:ext cx="10058400" cy="1386840"/>
          </a:xfrm>
          <a:custGeom>
            <a:avLst/>
            <a:gdLst/>
            <a:ahLst/>
            <a:cxnLst/>
            <a:rect l="l" t="t" r="r" b="b"/>
            <a:pathLst>
              <a:path w="10058400" h="1386840">
                <a:moveTo>
                  <a:pt x="0" y="1386281"/>
                </a:moveTo>
                <a:lnTo>
                  <a:pt x="10058400" y="1386281"/>
                </a:lnTo>
                <a:lnTo>
                  <a:pt x="10058400" y="0"/>
                </a:lnTo>
                <a:lnTo>
                  <a:pt x="0" y="0"/>
                </a:lnTo>
                <a:lnTo>
                  <a:pt x="0" y="1386281"/>
                </a:lnTo>
                <a:close/>
              </a:path>
            </a:pathLst>
          </a:custGeom>
          <a:solidFill>
            <a:srgbClr val="1E185F"/>
          </a:solidFill>
        </p:spPr>
        <p:txBody>
          <a:bodyPr wrap="square" lIns="0" tIns="0" rIns="0" bIns="0" rtlCol="0"/>
          <a:lstStyle/>
          <a:p>
            <a:endParaRPr/>
          </a:p>
        </p:txBody>
      </p:sp>
      <p:sp>
        <p:nvSpPr>
          <p:cNvPr id="5" name="object 5"/>
          <p:cNvSpPr txBox="1">
            <a:spLocks noGrp="1"/>
          </p:cNvSpPr>
          <p:nvPr>
            <p:ph type="title"/>
          </p:nvPr>
        </p:nvSpPr>
        <p:spPr>
          <a:xfrm>
            <a:off x="457200" y="457200"/>
            <a:ext cx="8077200" cy="646331"/>
          </a:xfrm>
          <a:prstGeom prst="rect">
            <a:avLst/>
          </a:prstGeom>
        </p:spPr>
        <p:txBody>
          <a:bodyPr vert="horz" wrap="square" lIns="0" tIns="0" rIns="0" bIns="0" rtlCol="0">
            <a:spAutoFit/>
          </a:bodyPr>
          <a:lstStyle/>
          <a:p>
            <a:pPr marL="12700">
              <a:lnSpc>
                <a:spcPct val="150000"/>
              </a:lnSpc>
            </a:pPr>
            <a:r>
              <a:rPr lang="en-US" sz="2800" dirty="0" smtClean="0">
                <a:solidFill>
                  <a:schemeClr val="bg1"/>
                </a:solidFill>
                <a:latin typeface="Century Gothic" panose="020B0502020202020204" pitchFamily="34" charset="0"/>
              </a:rPr>
              <a:t>Learning Objectives and Topics Covered</a:t>
            </a:r>
            <a:endParaRPr sz="2800" dirty="0">
              <a:solidFill>
                <a:schemeClr val="bg1"/>
              </a:solidFill>
              <a:latin typeface="Century Gothic" panose="020B0502020202020204" pitchFamily="34" charset="0"/>
            </a:endParaRPr>
          </a:p>
        </p:txBody>
      </p:sp>
      <p:sp>
        <p:nvSpPr>
          <p:cNvPr id="7" name="object 7"/>
          <p:cNvSpPr txBox="1"/>
          <p:nvPr/>
        </p:nvSpPr>
        <p:spPr>
          <a:xfrm>
            <a:off x="1295400" y="1544402"/>
            <a:ext cx="7315200" cy="6093976"/>
          </a:xfrm>
          <a:prstGeom prst="rect">
            <a:avLst/>
          </a:prstGeom>
        </p:spPr>
        <p:txBody>
          <a:bodyPr vert="horz" wrap="square" lIns="0" tIns="0" rIns="0" bIns="0" rtlCol="0">
            <a:spAutoFit/>
          </a:bodyPr>
          <a:lstStyle/>
          <a:p>
            <a:pPr fontAlgn="base">
              <a:lnSpc>
                <a:spcPct val="150000"/>
              </a:lnSpc>
              <a:spcAft>
                <a:spcPct val="0"/>
              </a:spcAft>
            </a:pPr>
            <a:r>
              <a:rPr lang="en-US" sz="2400" b="1" dirty="0" smtClean="0">
                <a:latin typeface="Century Gothic" panose="020B0502020202020204" pitchFamily="34" charset="0"/>
                <a:cs typeface="Arial" panose="020B0604020202020204" pitchFamily="34" charset="0"/>
              </a:rPr>
              <a:t>Objectives</a:t>
            </a:r>
          </a:p>
          <a:p>
            <a:pPr fontAlgn="base">
              <a:lnSpc>
                <a:spcPct val="150000"/>
              </a:lnSpc>
              <a:spcAft>
                <a:spcPct val="0"/>
              </a:spcAft>
            </a:pPr>
            <a:r>
              <a:rPr lang="en-US" sz="2400" dirty="0" smtClean="0">
                <a:latin typeface="Century Gothic" panose="020B0502020202020204" pitchFamily="34" charset="0"/>
                <a:cs typeface="Arial" panose="020B0604020202020204" pitchFamily="34" charset="0"/>
              </a:rPr>
              <a:t>Participants will be able to:</a:t>
            </a:r>
          </a:p>
          <a:p>
            <a:pPr marL="342900" lvl="0" indent="-342900">
              <a:lnSpc>
                <a:spcPct val="150000"/>
              </a:lnSpc>
              <a:buFont typeface="Wingdings" panose="05000000000000000000" pitchFamily="2" charset="2"/>
              <a:buChar char="§"/>
            </a:pPr>
            <a:r>
              <a:rPr lang="en-US" sz="2400" dirty="0" smtClean="0">
                <a:latin typeface="Century Gothic" panose="020B0502020202020204" pitchFamily="34" charset="0"/>
              </a:rPr>
              <a:t>Review RHIS standards</a:t>
            </a:r>
          </a:p>
          <a:p>
            <a:pPr marL="342900" lvl="0" indent="-342900">
              <a:lnSpc>
                <a:spcPct val="150000"/>
              </a:lnSpc>
              <a:buFont typeface="Wingdings" panose="05000000000000000000" pitchFamily="2" charset="2"/>
              <a:buChar char="§"/>
            </a:pPr>
            <a:r>
              <a:rPr lang="en-US" sz="2400" dirty="0" smtClean="0">
                <a:latin typeface="Century Gothic" panose="020B0502020202020204" pitchFamily="34" charset="0"/>
              </a:rPr>
              <a:t>Define RHIS performance</a:t>
            </a:r>
            <a:endParaRPr lang="en-US" sz="2400" dirty="0">
              <a:latin typeface="Century Gothic" panose="020B0502020202020204" pitchFamily="34" charset="0"/>
            </a:endParaRPr>
          </a:p>
          <a:p>
            <a:pPr marL="342900" lvl="0" indent="-342900">
              <a:lnSpc>
                <a:spcPct val="150000"/>
              </a:lnSpc>
              <a:buFont typeface="Wingdings" panose="05000000000000000000" pitchFamily="2" charset="2"/>
              <a:buChar char="§"/>
            </a:pPr>
            <a:r>
              <a:rPr lang="en-US" sz="2400" dirty="0" smtClean="0">
                <a:latin typeface="Century Gothic" panose="020B0502020202020204" pitchFamily="34" charset="0"/>
              </a:rPr>
              <a:t>Define factors influencing RHIS performance</a:t>
            </a:r>
            <a:endParaRPr lang="en-US" sz="2400" dirty="0">
              <a:latin typeface="Century Gothic" panose="020B0502020202020204" pitchFamily="34" charset="0"/>
            </a:endParaRPr>
          </a:p>
          <a:p>
            <a:pPr marL="342900" lvl="0" indent="-342900">
              <a:lnSpc>
                <a:spcPct val="150000"/>
              </a:lnSpc>
              <a:buFont typeface="Wingdings" panose="05000000000000000000" pitchFamily="2" charset="2"/>
              <a:buChar char="§"/>
            </a:pPr>
            <a:r>
              <a:rPr lang="en-US" sz="2400" dirty="0">
                <a:latin typeface="Century Gothic" panose="020B0502020202020204" pitchFamily="34" charset="0"/>
              </a:rPr>
              <a:t>Explain the </a:t>
            </a:r>
            <a:r>
              <a:rPr lang="en-US" sz="2400" dirty="0" smtClean="0">
                <a:latin typeface="Century Gothic" panose="020B0502020202020204" pitchFamily="34" charset="0"/>
              </a:rPr>
              <a:t>framework for assessing RHIS </a:t>
            </a:r>
            <a:endParaRPr lang="en-US" sz="2400" dirty="0">
              <a:latin typeface="Century Gothic" panose="020B0502020202020204" pitchFamily="34" charset="0"/>
            </a:endParaRPr>
          </a:p>
          <a:p>
            <a:pPr fontAlgn="base">
              <a:lnSpc>
                <a:spcPct val="150000"/>
              </a:lnSpc>
              <a:spcAft>
                <a:spcPct val="0"/>
              </a:spcAft>
            </a:pPr>
            <a:r>
              <a:rPr lang="en-US" sz="2400" b="1" dirty="0" smtClean="0">
                <a:latin typeface="Century Gothic" panose="020B0502020202020204" pitchFamily="34" charset="0"/>
                <a:cs typeface="Arial" panose="020B0604020202020204" pitchFamily="34" charset="0"/>
              </a:rPr>
              <a:t>Topics Covered</a:t>
            </a:r>
          </a:p>
          <a:p>
            <a:pPr marL="342900" lvl="0" indent="-342900">
              <a:lnSpc>
                <a:spcPct val="150000"/>
              </a:lnSpc>
              <a:buFont typeface="Wingdings" panose="05000000000000000000" pitchFamily="2" charset="2"/>
              <a:buChar char="§"/>
            </a:pPr>
            <a:r>
              <a:rPr lang="en-US" sz="2400" dirty="0" smtClean="0">
                <a:latin typeface="Century Gothic" panose="020B0502020202020204" pitchFamily="34" charset="0"/>
              </a:rPr>
              <a:t>Domains of RHIS standards</a:t>
            </a:r>
          </a:p>
          <a:p>
            <a:pPr marL="342900" indent="-342900">
              <a:lnSpc>
                <a:spcPct val="150000"/>
              </a:lnSpc>
              <a:buFont typeface="Wingdings" panose="05000000000000000000" pitchFamily="2" charset="2"/>
              <a:buChar char="§"/>
            </a:pPr>
            <a:r>
              <a:rPr lang="en-US" sz="2400" dirty="0">
                <a:latin typeface="Century Gothic" panose="020B0502020202020204" pitchFamily="34" charset="0"/>
              </a:rPr>
              <a:t>Determinants of RHIS performance</a:t>
            </a:r>
          </a:p>
          <a:p>
            <a:pPr marL="342900" lvl="0" indent="-342900">
              <a:lnSpc>
                <a:spcPct val="150000"/>
              </a:lnSpc>
              <a:buFont typeface="Wingdings" panose="05000000000000000000" pitchFamily="2" charset="2"/>
              <a:buChar char="§"/>
            </a:pPr>
            <a:r>
              <a:rPr lang="en-US" sz="2400" dirty="0" smtClean="0">
                <a:latin typeface="Century Gothic" panose="020B0502020202020204" pitchFamily="34" charset="0"/>
              </a:rPr>
              <a:t>Introduction </a:t>
            </a:r>
            <a:r>
              <a:rPr lang="en-US" sz="2400" dirty="0">
                <a:latin typeface="Century Gothic" panose="020B0502020202020204" pitchFamily="34" charset="0"/>
              </a:rPr>
              <a:t>to the </a:t>
            </a:r>
            <a:r>
              <a:rPr lang="en-US" sz="2400" dirty="0" smtClean="0">
                <a:latin typeface="Century Gothic" panose="020B0502020202020204" pitchFamily="34" charset="0"/>
              </a:rPr>
              <a:t>frameworks </a:t>
            </a:r>
            <a:r>
              <a:rPr lang="en-US" sz="2400" dirty="0">
                <a:latin typeface="Century Gothic" panose="020B0502020202020204" pitchFamily="34" charset="0"/>
              </a:rPr>
              <a:t>for assessing RHIS </a:t>
            </a:r>
            <a:r>
              <a:rPr lang="en-US" sz="2400" dirty="0" smtClean="0">
                <a:latin typeface="Century Gothic" panose="020B0502020202020204" pitchFamily="34" charset="0"/>
              </a:rPr>
              <a:t>performance</a:t>
            </a:r>
            <a:endParaRPr lang="en-US" sz="2400" dirty="0">
              <a:latin typeface="Century Gothic" panose="020B0502020202020204" pitchFamily="34" charset="0"/>
            </a:endParaRPr>
          </a:p>
        </p:txBody>
      </p:sp>
      <p:sp>
        <p:nvSpPr>
          <p:cNvPr id="3" name="Slide Number Placeholder 2"/>
          <p:cNvSpPr>
            <a:spLocks noGrp="1"/>
          </p:cNvSpPr>
          <p:nvPr>
            <p:ph type="sldNum" sz="quarter" idx="7"/>
          </p:nvPr>
        </p:nvSpPr>
        <p:spPr/>
        <p:txBody>
          <a:bodyPr/>
          <a:lstStyle/>
          <a:p>
            <a:fld id="{B6F15528-21DE-4FAA-801E-634DDDAF4B2B}" type="slidenum">
              <a:rPr lang="en-US" smtClean="0"/>
              <a:t>2</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273" y="0"/>
            <a:ext cx="0" cy="1312545"/>
          </a:xfrm>
          <a:custGeom>
            <a:avLst/>
            <a:gdLst/>
            <a:ahLst/>
            <a:cxnLst/>
            <a:rect l="l" t="t" r="r" b="b"/>
            <a:pathLst>
              <a:path h="1312545">
                <a:moveTo>
                  <a:pt x="0" y="0"/>
                </a:moveTo>
                <a:lnTo>
                  <a:pt x="0" y="1312405"/>
                </a:lnTo>
              </a:path>
            </a:pathLst>
          </a:custGeom>
          <a:ln w="3175">
            <a:solidFill>
              <a:srgbClr val="ECCE18"/>
            </a:solidFill>
          </a:ln>
        </p:spPr>
        <p:txBody>
          <a:bodyPr wrap="square" lIns="0" tIns="0" rIns="0" bIns="0" rtlCol="0"/>
          <a:lstStyle/>
          <a:p>
            <a:endParaRPr/>
          </a:p>
        </p:txBody>
      </p:sp>
      <p:sp>
        <p:nvSpPr>
          <p:cNvPr id="4" name="object 4"/>
          <p:cNvSpPr/>
          <p:nvPr/>
        </p:nvSpPr>
        <p:spPr>
          <a:xfrm>
            <a:off x="0" y="-6927"/>
            <a:ext cx="10058400" cy="1386840"/>
          </a:xfrm>
          <a:custGeom>
            <a:avLst/>
            <a:gdLst/>
            <a:ahLst/>
            <a:cxnLst/>
            <a:rect l="l" t="t" r="r" b="b"/>
            <a:pathLst>
              <a:path w="10058400" h="1386840">
                <a:moveTo>
                  <a:pt x="0" y="1386281"/>
                </a:moveTo>
                <a:lnTo>
                  <a:pt x="10058400" y="1386281"/>
                </a:lnTo>
                <a:lnTo>
                  <a:pt x="10058400" y="0"/>
                </a:lnTo>
                <a:lnTo>
                  <a:pt x="0" y="0"/>
                </a:lnTo>
                <a:lnTo>
                  <a:pt x="0" y="1386281"/>
                </a:lnTo>
                <a:close/>
              </a:path>
            </a:pathLst>
          </a:custGeom>
          <a:solidFill>
            <a:srgbClr val="1E185F"/>
          </a:solidFill>
        </p:spPr>
        <p:txBody>
          <a:bodyPr wrap="square" lIns="0" tIns="0" rIns="0" bIns="0" rtlCol="0"/>
          <a:lstStyle/>
          <a:p>
            <a:endParaRPr/>
          </a:p>
        </p:txBody>
      </p:sp>
      <p:sp>
        <p:nvSpPr>
          <p:cNvPr id="5" name="object 5"/>
          <p:cNvSpPr txBox="1">
            <a:spLocks noGrp="1"/>
          </p:cNvSpPr>
          <p:nvPr>
            <p:ph type="title"/>
          </p:nvPr>
        </p:nvSpPr>
        <p:spPr>
          <a:xfrm>
            <a:off x="609600" y="225385"/>
            <a:ext cx="7920586" cy="861774"/>
          </a:xfrm>
          <a:prstGeom prst="rect">
            <a:avLst/>
          </a:prstGeom>
        </p:spPr>
        <p:txBody>
          <a:bodyPr vert="horz" wrap="square" lIns="0" tIns="0" rIns="0" bIns="0" rtlCol="0">
            <a:spAutoFit/>
          </a:bodyPr>
          <a:lstStyle/>
          <a:p>
            <a:pPr marL="12700">
              <a:lnSpc>
                <a:spcPct val="100000"/>
              </a:lnSpc>
            </a:pPr>
            <a:r>
              <a:rPr lang="en-US" sz="2800" b="0" dirty="0" smtClean="0">
                <a:solidFill>
                  <a:schemeClr val="bg1"/>
                </a:solidFill>
                <a:latin typeface="Century Gothic" panose="020B0502020202020204" pitchFamily="34" charset="0"/>
              </a:rPr>
              <a:t>Group Exercise:  </a:t>
            </a:r>
            <a:r>
              <a:rPr lang="en-US" sz="2800" dirty="0" smtClean="0">
                <a:solidFill>
                  <a:schemeClr val="bg1"/>
                </a:solidFill>
                <a:latin typeface="Century Gothic" panose="020B0502020202020204" pitchFamily="34" charset="0"/>
              </a:rPr>
              <a:t/>
            </a:r>
            <a:br>
              <a:rPr lang="en-US" sz="2800" dirty="0" smtClean="0">
                <a:solidFill>
                  <a:schemeClr val="bg1"/>
                </a:solidFill>
                <a:latin typeface="Century Gothic" panose="020B0502020202020204" pitchFamily="34" charset="0"/>
              </a:rPr>
            </a:br>
            <a:r>
              <a:rPr lang="en-US" sz="2800" dirty="0" smtClean="0">
                <a:solidFill>
                  <a:schemeClr val="bg1"/>
                </a:solidFill>
                <a:latin typeface="Century Gothic" panose="020B0502020202020204" pitchFamily="34" charset="0"/>
              </a:rPr>
              <a:t>Underlying Problems and Causes</a:t>
            </a:r>
            <a:endParaRPr sz="2800" dirty="0">
              <a:solidFill>
                <a:schemeClr val="bg1"/>
              </a:solidFill>
              <a:latin typeface="Century Gothic" panose="020B0502020202020204" pitchFamily="34" charset="0"/>
            </a:endParaRPr>
          </a:p>
        </p:txBody>
      </p:sp>
      <p:sp>
        <p:nvSpPr>
          <p:cNvPr id="7" name="object 7"/>
          <p:cNvSpPr txBox="1"/>
          <p:nvPr/>
        </p:nvSpPr>
        <p:spPr>
          <a:xfrm>
            <a:off x="609600" y="1905000"/>
            <a:ext cx="8724900" cy="5355312"/>
          </a:xfrm>
          <a:prstGeom prst="rect">
            <a:avLst/>
          </a:prstGeom>
        </p:spPr>
        <p:txBody>
          <a:bodyPr vert="horz" wrap="square" lIns="0" tIns="0" rIns="0" bIns="0" rtlCol="0">
            <a:spAutoFit/>
          </a:bodyPr>
          <a:lstStyle/>
          <a:p>
            <a:pPr marL="514350" indent="-514350" fontAlgn="base">
              <a:spcAft>
                <a:spcPts val="1800"/>
              </a:spcAft>
              <a:buFont typeface="+mj-lt"/>
              <a:buAutoNum type="arabicPeriod"/>
            </a:pPr>
            <a:r>
              <a:rPr lang="en-US" sz="2400" dirty="0">
                <a:latin typeface="Century Gothic" panose="020B0502020202020204" pitchFamily="34" charset="0"/>
                <a:cs typeface="Arial" panose="020B0604020202020204" pitchFamily="34" charset="0"/>
              </a:rPr>
              <a:t>Choose three </a:t>
            </a:r>
            <a:r>
              <a:rPr lang="en-US" sz="2400" dirty="0" smtClean="0">
                <a:latin typeface="Century Gothic" panose="020B0502020202020204" pitchFamily="34" charset="0"/>
                <a:cs typeface="Arial" panose="020B0604020202020204" pitchFamily="34" charset="0"/>
              </a:rPr>
              <a:t>bottlenecks </a:t>
            </a:r>
            <a:r>
              <a:rPr lang="en-US" sz="2400" dirty="0">
                <a:latin typeface="Century Gothic" panose="020B0502020202020204" pitchFamily="34" charset="0"/>
                <a:cs typeface="Arial" panose="020B0604020202020204" pitchFamily="34" charset="0"/>
              </a:rPr>
              <a:t>that you </a:t>
            </a:r>
            <a:r>
              <a:rPr lang="en-US" sz="2400" dirty="0" smtClean="0">
                <a:latin typeface="Century Gothic" panose="020B0502020202020204" pitchFamily="34" charset="0"/>
                <a:cs typeface="Arial" panose="020B0604020202020204" pitchFamily="34" charset="0"/>
              </a:rPr>
              <a:t>face in </a:t>
            </a:r>
            <a:r>
              <a:rPr lang="en-US" sz="2400" dirty="0">
                <a:latin typeface="Century Gothic" panose="020B0502020202020204" pitchFamily="34" charset="0"/>
                <a:cs typeface="Arial" panose="020B0604020202020204" pitchFamily="34" charset="0"/>
              </a:rPr>
              <a:t>the current </a:t>
            </a:r>
            <a:r>
              <a:rPr lang="en-US" sz="2400" dirty="0" smtClean="0">
                <a:latin typeface="Century Gothic" panose="020B0502020202020204" pitchFamily="34" charset="0"/>
                <a:cs typeface="Arial" panose="020B0604020202020204" pitchFamily="34" charset="0"/>
              </a:rPr>
              <a:t>RHIS.</a:t>
            </a:r>
            <a:endParaRPr lang="en-US" sz="2400" dirty="0">
              <a:latin typeface="Century Gothic" panose="020B0502020202020204" pitchFamily="34" charset="0"/>
              <a:cs typeface="Arial" panose="020B0604020202020204" pitchFamily="34" charset="0"/>
            </a:endParaRPr>
          </a:p>
          <a:p>
            <a:pPr marL="514350" indent="-514350" fontAlgn="base">
              <a:spcAft>
                <a:spcPts val="1800"/>
              </a:spcAft>
              <a:buFont typeface="+mj-lt"/>
              <a:buAutoNum type="arabicPeriod"/>
            </a:pPr>
            <a:r>
              <a:rPr lang="en-US" sz="2400" dirty="0">
                <a:latin typeface="Century Gothic" panose="020B0502020202020204" pitchFamily="34" charset="0"/>
                <a:cs typeface="Arial" panose="020B0604020202020204" pitchFamily="34" charset="0"/>
              </a:rPr>
              <a:t>For each problem, </a:t>
            </a:r>
            <a:r>
              <a:rPr lang="en-US" sz="2400" dirty="0" smtClean="0">
                <a:latin typeface="Century Gothic" panose="020B0502020202020204" pitchFamily="34" charset="0"/>
                <a:cs typeface="Arial" panose="020B0604020202020204" pitchFamily="34" charset="0"/>
              </a:rPr>
              <a:t>identify the root causes </a:t>
            </a:r>
            <a:r>
              <a:rPr lang="en-US" sz="2400" dirty="0">
                <a:latin typeface="Century Gothic" panose="020B0502020202020204" pitchFamily="34" charset="0"/>
                <a:cs typeface="Arial" panose="020B0604020202020204" pitchFamily="34" charset="0"/>
              </a:rPr>
              <a:t>contributing to </a:t>
            </a:r>
            <a:r>
              <a:rPr lang="en-US" sz="2400" dirty="0" smtClean="0">
                <a:latin typeface="Century Gothic" panose="020B0502020202020204" pitchFamily="34" charset="0"/>
                <a:cs typeface="Arial" panose="020B0604020202020204" pitchFamily="34" charset="0"/>
              </a:rPr>
              <a:t>it. Be specific. </a:t>
            </a:r>
          </a:p>
          <a:p>
            <a:pPr fontAlgn="base">
              <a:spcAft>
                <a:spcPts val="1800"/>
              </a:spcAft>
            </a:pPr>
            <a:r>
              <a:rPr lang="en-US" sz="2400" b="1" dirty="0" smtClean="0">
                <a:latin typeface="Century Gothic" panose="020B0502020202020204" pitchFamily="34" charset="0"/>
                <a:cs typeface="Arial" panose="020B0604020202020204" pitchFamily="34" charset="0"/>
              </a:rPr>
              <a:t>Example</a:t>
            </a:r>
            <a:endParaRPr lang="en-US" sz="2400" b="1" dirty="0">
              <a:latin typeface="Century Gothic" panose="020B0502020202020204" pitchFamily="34" charset="0"/>
              <a:cs typeface="Arial" panose="020B0604020202020204" pitchFamily="34" charset="0"/>
            </a:endParaRPr>
          </a:p>
          <a:p>
            <a:pPr lvl="3" indent="-457200" fontAlgn="base">
              <a:spcAft>
                <a:spcPts val="1800"/>
              </a:spcAft>
              <a:buFont typeface="Wingdings" panose="05000000000000000000" pitchFamily="2" charset="2"/>
              <a:buChar char="§"/>
            </a:pPr>
            <a:r>
              <a:rPr lang="en-US" sz="2400" u="sng" dirty="0" smtClean="0">
                <a:latin typeface="Century Gothic" panose="020B0502020202020204" pitchFamily="34" charset="0"/>
                <a:cs typeface="Arial" panose="020B0604020202020204" pitchFamily="34" charset="0"/>
              </a:rPr>
              <a:t>Problem</a:t>
            </a:r>
            <a:r>
              <a:rPr lang="en-US" sz="2400" u="sng" dirty="0">
                <a:latin typeface="Century Gothic" panose="020B0502020202020204" pitchFamily="34" charset="0"/>
                <a:cs typeface="Arial" panose="020B0604020202020204" pitchFamily="34" charset="0"/>
              </a:rPr>
              <a:t>:</a:t>
            </a:r>
            <a:r>
              <a:rPr lang="en-US" sz="2400" dirty="0">
                <a:latin typeface="Century Gothic" panose="020B0502020202020204" pitchFamily="34" charset="0"/>
                <a:cs typeface="Arial" panose="020B0604020202020204" pitchFamily="34" charset="0"/>
              </a:rPr>
              <a:t> </a:t>
            </a:r>
            <a:r>
              <a:rPr lang="en-US" sz="2400" dirty="0" smtClean="0">
                <a:latin typeface="Century Gothic" panose="020B0502020202020204" pitchFamily="34" charset="0"/>
                <a:cs typeface="Arial" panose="020B0604020202020204" pitchFamily="34" charset="0"/>
              </a:rPr>
              <a:t>Data are not </a:t>
            </a:r>
            <a:r>
              <a:rPr lang="en-US" sz="2400" dirty="0">
                <a:latin typeface="Century Gothic" panose="020B0502020202020204" pitchFamily="34" charset="0"/>
                <a:cs typeface="Arial" panose="020B0604020202020204" pitchFamily="34" charset="0"/>
              </a:rPr>
              <a:t>being transmitted on </a:t>
            </a:r>
            <a:r>
              <a:rPr lang="en-US" sz="2400" dirty="0" smtClean="0">
                <a:latin typeface="Century Gothic" panose="020B0502020202020204" pitchFamily="34" charset="0"/>
                <a:cs typeface="Arial" panose="020B0604020202020204" pitchFamily="34" charset="0"/>
              </a:rPr>
              <a:t>schedule.</a:t>
            </a:r>
          </a:p>
          <a:p>
            <a:pPr lvl="3" indent="-457200" fontAlgn="base">
              <a:spcAft>
                <a:spcPts val="1800"/>
              </a:spcAft>
              <a:buFont typeface="Wingdings" panose="05000000000000000000" pitchFamily="2" charset="2"/>
              <a:buChar char="§"/>
            </a:pPr>
            <a:r>
              <a:rPr lang="en-US" sz="2400" u="sng" dirty="0" smtClean="0">
                <a:latin typeface="Century Gothic" panose="020B0502020202020204" pitchFamily="34" charset="0"/>
                <a:cs typeface="Arial" panose="020B0604020202020204" pitchFamily="34" charset="0"/>
              </a:rPr>
              <a:t>Causes:</a:t>
            </a:r>
            <a:r>
              <a:rPr lang="en-US" sz="2400" dirty="0" smtClean="0">
                <a:latin typeface="Century Gothic" panose="020B0502020202020204" pitchFamily="34" charset="0"/>
                <a:cs typeface="Arial" panose="020B0604020202020204" pitchFamily="34" charset="0"/>
              </a:rPr>
              <a:t> Staff do not have sufficient information, materials, forms, or training to complete the forms, or forms don’t collect the data that are needed. There is no </a:t>
            </a:r>
            <a:r>
              <a:rPr lang="en-US" sz="2400" dirty="0">
                <a:latin typeface="Century Gothic" panose="020B0502020202020204" pitchFamily="34" charset="0"/>
                <a:cs typeface="Arial" panose="020B0604020202020204" pitchFamily="34" charset="0"/>
              </a:rPr>
              <a:t>incentive to </a:t>
            </a:r>
            <a:r>
              <a:rPr lang="en-US" sz="2400" dirty="0" smtClean="0">
                <a:latin typeface="Century Gothic" panose="020B0502020202020204" pitchFamily="34" charset="0"/>
                <a:cs typeface="Arial" panose="020B0604020202020204" pitchFamily="34" charset="0"/>
              </a:rPr>
              <a:t>submit information </a:t>
            </a:r>
            <a:r>
              <a:rPr lang="en-US" sz="2400" dirty="0">
                <a:latin typeface="Century Gothic" panose="020B0502020202020204" pitchFamily="34" charset="0"/>
                <a:cs typeface="Arial" panose="020B0604020202020204" pitchFamily="34" charset="0"/>
              </a:rPr>
              <a:t>on </a:t>
            </a:r>
            <a:r>
              <a:rPr lang="en-US" sz="2400" dirty="0" smtClean="0">
                <a:latin typeface="Century Gothic" panose="020B0502020202020204" pitchFamily="34" charset="0"/>
                <a:cs typeface="Arial" panose="020B0604020202020204" pitchFamily="34" charset="0"/>
              </a:rPr>
              <a:t>time.</a:t>
            </a:r>
            <a:endParaRPr lang="en-US" sz="2400" dirty="0">
              <a:latin typeface="Century Gothic" panose="020B0502020202020204" pitchFamily="34" charset="0"/>
              <a:cs typeface="Arial" panose="020B0604020202020204" pitchFamily="34" charset="0"/>
            </a:endParaRPr>
          </a:p>
        </p:txBody>
      </p:sp>
      <p:sp>
        <p:nvSpPr>
          <p:cNvPr id="3" name="Slide Number Placeholder 2"/>
          <p:cNvSpPr>
            <a:spLocks noGrp="1"/>
          </p:cNvSpPr>
          <p:nvPr>
            <p:ph type="sldNum" sz="quarter" idx="7"/>
          </p:nvPr>
        </p:nvSpPr>
        <p:spPr/>
        <p:txBody>
          <a:bodyPr/>
          <a:lstStyle/>
          <a:p>
            <a:fld id="{B6F15528-21DE-4FAA-801E-634DDDAF4B2B}" type="slidenum">
              <a:rPr lang="en-US" smtClean="0"/>
              <a:t>3</a:t>
            </a:fld>
            <a:endParaRPr lang="en-US"/>
          </a:p>
        </p:txBody>
      </p:sp>
    </p:spTree>
    <p:extLst>
      <p:ext uri="{BB962C8B-B14F-4D97-AF65-F5344CB8AC3E}">
        <p14:creationId xmlns:p14="http://schemas.microsoft.com/office/powerpoint/2010/main" val="34266801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681091" y="6902164"/>
            <a:ext cx="6173789" cy="64929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lIns="101882" tIns="50941" rIns="101882" bIns="50941" rtlCol="0" anchor="ctr"/>
          <a:lstStyle/>
          <a:p>
            <a:pPr algn="ctr"/>
            <a:r>
              <a:rPr lang="en-GB" b="1" dirty="0" smtClean="0">
                <a:solidFill>
                  <a:schemeClr val="tx1"/>
                </a:solidFill>
              </a:rPr>
              <a:t>  </a:t>
            </a:r>
            <a:r>
              <a:rPr lang="en-US" b="1" dirty="0">
                <a:solidFill>
                  <a:schemeClr val="tx1"/>
                </a:solidFill>
              </a:rPr>
              <a:t>Sound policy, </a:t>
            </a:r>
            <a:r>
              <a:rPr lang="en-US" b="1" dirty="0" smtClean="0">
                <a:solidFill>
                  <a:schemeClr val="tx1"/>
                </a:solidFill>
              </a:rPr>
              <a:t>governance, and </a:t>
            </a:r>
            <a:r>
              <a:rPr lang="en-US" b="1" dirty="0">
                <a:solidFill>
                  <a:schemeClr val="tx1"/>
                </a:solidFill>
              </a:rPr>
              <a:t>institutional environment</a:t>
            </a:r>
          </a:p>
        </p:txBody>
      </p:sp>
      <p:sp>
        <p:nvSpPr>
          <p:cNvPr id="6" name="TextBox 5"/>
          <p:cNvSpPr txBox="1"/>
          <p:nvPr/>
        </p:nvSpPr>
        <p:spPr>
          <a:xfrm>
            <a:off x="1666872" y="2243487"/>
            <a:ext cx="6173789" cy="379876"/>
          </a:xfrm>
          <a:prstGeom prst="rect">
            <a:avLst/>
          </a:prstGeom>
          <a:noFill/>
          <a:ln w="25400">
            <a:solidFill>
              <a:schemeClr val="tx2"/>
            </a:solidFill>
          </a:ln>
        </p:spPr>
        <p:txBody>
          <a:bodyPr wrap="square" lIns="101882" tIns="50941" rIns="101882" bIns="50941" rtlCol="0">
            <a:spAutoFit/>
          </a:bodyPr>
          <a:lstStyle/>
          <a:p>
            <a:pPr marL="318383" indent="-318383">
              <a:buFont typeface="Arial" panose="020B0604020202020204" pitchFamily="34" charset="0"/>
              <a:buChar char="•"/>
            </a:pPr>
            <a:endParaRPr lang="en-GB" dirty="0"/>
          </a:p>
        </p:txBody>
      </p:sp>
      <p:sp>
        <p:nvSpPr>
          <p:cNvPr id="7" name="TextBox 6"/>
          <p:cNvSpPr txBox="1"/>
          <p:nvPr/>
        </p:nvSpPr>
        <p:spPr>
          <a:xfrm>
            <a:off x="1633873" y="1496797"/>
            <a:ext cx="6173789" cy="383695"/>
          </a:xfrm>
          <a:prstGeom prst="rect">
            <a:avLst/>
          </a:prstGeom>
          <a:noFill/>
          <a:ln w="25400">
            <a:solidFill>
              <a:schemeClr val="tx2"/>
            </a:solidFill>
          </a:ln>
        </p:spPr>
        <p:txBody>
          <a:bodyPr wrap="square" lIns="101882" tIns="50941" rIns="101882" bIns="50941" rtlCol="0">
            <a:spAutoFit/>
          </a:bodyPr>
          <a:lstStyle/>
          <a:p>
            <a:pPr algn="ctr"/>
            <a:r>
              <a:rPr lang="en-US" b="1" dirty="0"/>
              <a:t>Effective country mechanisms for review and action</a:t>
            </a:r>
          </a:p>
        </p:txBody>
      </p:sp>
      <p:sp>
        <p:nvSpPr>
          <p:cNvPr id="8" name="Rectangle 7"/>
          <p:cNvSpPr/>
          <p:nvPr/>
        </p:nvSpPr>
        <p:spPr>
          <a:xfrm>
            <a:off x="1702432" y="3075157"/>
            <a:ext cx="6173787" cy="64929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lIns="101882" tIns="50941" rIns="101882" bIns="50941" rtlCol="0" anchor="ctr"/>
          <a:lstStyle/>
          <a:p>
            <a:pPr algn="ctr"/>
            <a:r>
              <a:rPr lang="en-GB" b="1" dirty="0">
                <a:solidFill>
                  <a:schemeClr val="tx1"/>
                </a:solidFill>
              </a:rPr>
              <a:t>Well-functioning data sources</a:t>
            </a:r>
          </a:p>
        </p:txBody>
      </p:sp>
      <p:sp>
        <p:nvSpPr>
          <p:cNvPr id="10" name="Rectangle 9"/>
          <p:cNvSpPr/>
          <p:nvPr/>
        </p:nvSpPr>
        <p:spPr>
          <a:xfrm>
            <a:off x="1735811" y="3855944"/>
            <a:ext cx="6173786" cy="2569545"/>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101882" tIns="50941" rIns="101882" bIns="50941" rtlCol="0" anchor="ctr"/>
          <a:lstStyle/>
          <a:p>
            <a:pPr algn="ctr"/>
            <a:endParaRPr lang="en-GB" b="1" dirty="0" smtClean="0">
              <a:solidFill>
                <a:schemeClr val="tx1"/>
              </a:solidFill>
            </a:endParaRPr>
          </a:p>
          <a:p>
            <a:pPr algn="ctr"/>
            <a:endParaRPr lang="en-GB" b="1" dirty="0">
              <a:solidFill>
                <a:schemeClr val="tx1"/>
              </a:solidFill>
            </a:endParaRPr>
          </a:p>
          <a:p>
            <a:pPr algn="ctr"/>
            <a:endParaRPr lang="en-GB" b="1" dirty="0" smtClean="0">
              <a:solidFill>
                <a:schemeClr val="tx1"/>
              </a:solidFill>
            </a:endParaRPr>
          </a:p>
          <a:p>
            <a:pPr algn="ctr"/>
            <a:endParaRPr lang="en-GB" b="1" dirty="0">
              <a:solidFill>
                <a:schemeClr val="tx1"/>
              </a:solidFill>
            </a:endParaRPr>
          </a:p>
          <a:p>
            <a:pPr algn="ctr"/>
            <a:endParaRPr lang="en-GB" b="1" dirty="0" smtClean="0">
              <a:solidFill>
                <a:schemeClr val="tx1"/>
              </a:solidFill>
            </a:endParaRPr>
          </a:p>
          <a:p>
            <a:pPr algn="ctr"/>
            <a:endParaRPr lang="en-GB" b="1" dirty="0">
              <a:solidFill>
                <a:schemeClr val="tx1"/>
              </a:solidFill>
            </a:endParaRPr>
          </a:p>
          <a:p>
            <a:pPr algn="ctr"/>
            <a:endParaRPr lang="en-GB" b="1" dirty="0" smtClean="0">
              <a:solidFill>
                <a:schemeClr val="tx1"/>
              </a:solidFill>
            </a:endParaRPr>
          </a:p>
        </p:txBody>
      </p:sp>
      <p:sp>
        <p:nvSpPr>
          <p:cNvPr id="19" name="Down Arrow 18"/>
          <p:cNvSpPr/>
          <p:nvPr/>
        </p:nvSpPr>
        <p:spPr>
          <a:xfrm flipV="1">
            <a:off x="2340464" y="1899781"/>
            <a:ext cx="50291" cy="34135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lIns="101882" tIns="50941" rIns="101882" bIns="50941" rtlCol="0" anchor="ctr"/>
          <a:lstStyle/>
          <a:p>
            <a:pPr algn="ctr"/>
            <a:endParaRPr lang="en-GB"/>
          </a:p>
        </p:txBody>
      </p:sp>
      <p:sp>
        <p:nvSpPr>
          <p:cNvPr id="20" name="Down Arrow 19"/>
          <p:cNvSpPr/>
          <p:nvPr/>
        </p:nvSpPr>
        <p:spPr>
          <a:xfrm flipV="1">
            <a:off x="6315612" y="1880491"/>
            <a:ext cx="50291" cy="39231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lIns="101882" tIns="50941" rIns="101882" bIns="50941" rtlCol="0" anchor="ctr"/>
          <a:lstStyle/>
          <a:p>
            <a:pPr algn="ctr"/>
            <a:endParaRPr lang="en-GB"/>
          </a:p>
        </p:txBody>
      </p:sp>
      <p:sp>
        <p:nvSpPr>
          <p:cNvPr id="21" name="Down Arrow 20"/>
          <p:cNvSpPr/>
          <p:nvPr/>
        </p:nvSpPr>
        <p:spPr>
          <a:xfrm flipV="1">
            <a:off x="2374975" y="2662063"/>
            <a:ext cx="50291" cy="37108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lIns="101882" tIns="50941" rIns="101882" bIns="50941" rtlCol="0" anchor="ctr"/>
          <a:lstStyle/>
          <a:p>
            <a:pPr algn="ctr"/>
            <a:endParaRPr lang="en-GB"/>
          </a:p>
        </p:txBody>
      </p:sp>
      <p:sp>
        <p:nvSpPr>
          <p:cNvPr id="22" name="Down Arrow 21"/>
          <p:cNvSpPr/>
          <p:nvPr/>
        </p:nvSpPr>
        <p:spPr>
          <a:xfrm flipV="1">
            <a:off x="6334684" y="2662062"/>
            <a:ext cx="50291" cy="38607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lIns="101882" tIns="50941" rIns="101882" bIns="50941" rtlCol="0" anchor="ctr"/>
          <a:lstStyle/>
          <a:p>
            <a:pPr algn="ctr"/>
            <a:endParaRPr lang="en-GB"/>
          </a:p>
        </p:txBody>
      </p:sp>
      <p:sp>
        <p:nvSpPr>
          <p:cNvPr id="24" name="Down Arrow 23"/>
          <p:cNvSpPr/>
          <p:nvPr/>
        </p:nvSpPr>
        <p:spPr>
          <a:xfrm flipV="1">
            <a:off x="2339273" y="6311449"/>
            <a:ext cx="50291" cy="59071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lIns="101882" tIns="50941" rIns="101882" bIns="50941" rtlCol="0" anchor="ctr"/>
          <a:lstStyle/>
          <a:p>
            <a:pPr algn="ctr"/>
            <a:endParaRPr lang="en-GB"/>
          </a:p>
        </p:txBody>
      </p:sp>
      <p:sp>
        <p:nvSpPr>
          <p:cNvPr id="26" name="Down Arrow 25"/>
          <p:cNvSpPr/>
          <p:nvPr/>
        </p:nvSpPr>
        <p:spPr>
          <a:xfrm flipV="1">
            <a:off x="4611331" y="6315807"/>
            <a:ext cx="50291" cy="58635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lIns="101882" tIns="50941" rIns="101882" bIns="50941" rtlCol="0" anchor="ctr"/>
          <a:lstStyle/>
          <a:p>
            <a:pPr algn="ctr"/>
            <a:endParaRPr lang="en-GB"/>
          </a:p>
        </p:txBody>
      </p:sp>
      <p:sp>
        <p:nvSpPr>
          <p:cNvPr id="16" name="TextBox 15"/>
          <p:cNvSpPr txBox="1"/>
          <p:nvPr/>
        </p:nvSpPr>
        <p:spPr>
          <a:xfrm>
            <a:off x="1633873" y="2279853"/>
            <a:ext cx="6221005" cy="656875"/>
          </a:xfrm>
          <a:prstGeom prst="rect">
            <a:avLst/>
          </a:prstGeom>
          <a:noFill/>
        </p:spPr>
        <p:txBody>
          <a:bodyPr wrap="square" lIns="101882" tIns="50941" rIns="101882" bIns="50941" rtlCol="0">
            <a:spAutoFit/>
          </a:bodyPr>
          <a:lstStyle/>
          <a:p>
            <a:pPr algn="ctr"/>
            <a:r>
              <a:rPr lang="en-US" b="1" dirty="0"/>
              <a:t>Strong institutional capacity for data collection, </a:t>
            </a:r>
            <a:r>
              <a:rPr lang="en-US" b="1" dirty="0" smtClean="0"/>
              <a:t>analysis, </a:t>
            </a:r>
            <a:r>
              <a:rPr lang="en-US" b="1" dirty="0"/>
              <a:t>and use  </a:t>
            </a:r>
          </a:p>
        </p:txBody>
      </p:sp>
      <p:sp>
        <p:nvSpPr>
          <p:cNvPr id="28" name="TextBox 27"/>
          <p:cNvSpPr txBox="1"/>
          <p:nvPr/>
        </p:nvSpPr>
        <p:spPr>
          <a:xfrm>
            <a:off x="1709204" y="3726813"/>
            <a:ext cx="1228772" cy="3211420"/>
          </a:xfrm>
          <a:prstGeom prst="rect">
            <a:avLst/>
          </a:prstGeom>
          <a:solidFill>
            <a:schemeClr val="bg1"/>
          </a:solidFill>
          <a:ln>
            <a:solidFill>
              <a:schemeClr val="accent1"/>
            </a:solidFill>
          </a:ln>
        </p:spPr>
        <p:txBody>
          <a:bodyPr wrap="square" lIns="101882" tIns="50941" rIns="101882" bIns="50941" rtlCol="0">
            <a:spAutoFit/>
          </a:bodyPr>
          <a:lstStyle/>
          <a:p>
            <a:pPr algn="ctr"/>
            <a:r>
              <a:rPr lang="en-GB" sz="1400" dirty="0" smtClean="0">
                <a:solidFill>
                  <a:srgbClr val="FF0000"/>
                </a:solidFill>
              </a:rPr>
              <a:t>Facility </a:t>
            </a:r>
            <a:r>
              <a:rPr lang="en-GB" sz="1400" dirty="0">
                <a:solidFill>
                  <a:srgbClr val="FF0000"/>
                </a:solidFill>
              </a:rPr>
              <a:t>and </a:t>
            </a:r>
            <a:r>
              <a:rPr lang="en-GB" sz="1400" dirty="0" smtClean="0">
                <a:solidFill>
                  <a:srgbClr val="FF0000"/>
                </a:solidFill>
              </a:rPr>
              <a:t>community information</a:t>
            </a:r>
          </a:p>
          <a:p>
            <a:pPr algn="ctr"/>
            <a:r>
              <a:rPr lang="en-GB" sz="1400" dirty="0" smtClean="0">
                <a:solidFill>
                  <a:srgbClr val="FF0000"/>
                </a:solidFill>
              </a:rPr>
              <a:t>system</a:t>
            </a:r>
          </a:p>
          <a:p>
            <a:pPr algn="ctr"/>
            <a:r>
              <a:rPr lang="en-GB" sz="1400" dirty="0" smtClean="0">
                <a:solidFill>
                  <a:srgbClr val="FF0000"/>
                </a:solidFill>
              </a:rPr>
              <a:t> </a:t>
            </a:r>
          </a:p>
          <a:p>
            <a:pPr algn="ctr"/>
            <a:r>
              <a:rPr lang="en-GB" sz="1400" dirty="0" smtClean="0">
                <a:solidFill>
                  <a:srgbClr val="FF0000"/>
                </a:solidFill>
              </a:rPr>
              <a:t>AKA</a:t>
            </a:r>
          </a:p>
          <a:p>
            <a:endParaRPr lang="en-GB" sz="1400" dirty="0" smtClean="0">
              <a:solidFill>
                <a:srgbClr val="FF0000"/>
              </a:solidFill>
            </a:endParaRPr>
          </a:p>
          <a:p>
            <a:r>
              <a:rPr lang="en-GB" sz="1400" dirty="0" smtClean="0">
                <a:solidFill>
                  <a:srgbClr val="FF0000"/>
                </a:solidFill>
              </a:rPr>
              <a:t>Routine health information system (RHIS)</a:t>
            </a:r>
          </a:p>
          <a:p>
            <a:endParaRPr lang="en-GB" sz="1600" dirty="0">
              <a:solidFill>
                <a:srgbClr val="FF0000"/>
              </a:solidFill>
            </a:endParaRPr>
          </a:p>
          <a:p>
            <a:endParaRPr lang="en-GB" sz="1600" dirty="0"/>
          </a:p>
          <a:p>
            <a:endParaRPr lang="en-GB" sz="1600" dirty="0"/>
          </a:p>
        </p:txBody>
      </p:sp>
      <p:sp>
        <p:nvSpPr>
          <p:cNvPr id="29" name="TextBox 28"/>
          <p:cNvSpPr txBox="1"/>
          <p:nvPr/>
        </p:nvSpPr>
        <p:spPr>
          <a:xfrm>
            <a:off x="2937975" y="3711672"/>
            <a:ext cx="1235543" cy="2226535"/>
          </a:xfrm>
          <a:prstGeom prst="rect">
            <a:avLst/>
          </a:prstGeom>
          <a:noFill/>
          <a:ln>
            <a:solidFill>
              <a:schemeClr val="accent1"/>
            </a:solidFill>
          </a:ln>
        </p:spPr>
        <p:txBody>
          <a:bodyPr wrap="square" lIns="101882" tIns="50941" rIns="101882" bIns="50941" rtlCol="0">
            <a:spAutoFit/>
          </a:bodyPr>
          <a:lstStyle/>
          <a:p>
            <a:endParaRPr lang="en-GB" sz="1600" dirty="0"/>
          </a:p>
          <a:p>
            <a:endParaRPr lang="en-GB" sz="1600" dirty="0"/>
          </a:p>
          <a:p>
            <a:endParaRPr lang="en-GB" sz="1600" dirty="0"/>
          </a:p>
          <a:p>
            <a:r>
              <a:rPr lang="en-GB" sz="1400" dirty="0"/>
              <a:t>Population-based surveys and census</a:t>
            </a:r>
          </a:p>
          <a:p>
            <a:endParaRPr lang="en-GB" sz="1600" dirty="0"/>
          </a:p>
          <a:p>
            <a:endParaRPr lang="en-GB" sz="1600" dirty="0"/>
          </a:p>
          <a:p>
            <a:endParaRPr lang="en-GB" sz="1600" dirty="0"/>
          </a:p>
        </p:txBody>
      </p:sp>
      <p:sp>
        <p:nvSpPr>
          <p:cNvPr id="30" name="TextBox 29"/>
          <p:cNvSpPr txBox="1"/>
          <p:nvPr/>
        </p:nvSpPr>
        <p:spPr>
          <a:xfrm>
            <a:off x="4171553" y="3707517"/>
            <a:ext cx="1235543" cy="2441979"/>
          </a:xfrm>
          <a:prstGeom prst="rect">
            <a:avLst/>
          </a:prstGeom>
          <a:noFill/>
          <a:ln>
            <a:solidFill>
              <a:schemeClr val="accent1"/>
            </a:solidFill>
          </a:ln>
        </p:spPr>
        <p:txBody>
          <a:bodyPr wrap="square" lIns="101882" tIns="50941" rIns="101882" bIns="50941" rtlCol="0">
            <a:spAutoFit/>
          </a:bodyPr>
          <a:lstStyle/>
          <a:p>
            <a:endParaRPr lang="en-GB" sz="1600" dirty="0"/>
          </a:p>
          <a:p>
            <a:endParaRPr lang="en-GB" sz="1600" dirty="0"/>
          </a:p>
          <a:p>
            <a:endParaRPr lang="en-GB" sz="1600" dirty="0"/>
          </a:p>
          <a:p>
            <a:r>
              <a:rPr lang="en-GB" sz="1400" dirty="0"/>
              <a:t>Civil </a:t>
            </a:r>
            <a:r>
              <a:rPr lang="en-GB" sz="1400" dirty="0" smtClean="0"/>
              <a:t>registration </a:t>
            </a:r>
            <a:r>
              <a:rPr lang="en-GB" sz="1400" dirty="0"/>
              <a:t>and </a:t>
            </a:r>
            <a:r>
              <a:rPr lang="en-GB" sz="1400" dirty="0" smtClean="0"/>
              <a:t>vital statistics </a:t>
            </a:r>
            <a:endParaRPr lang="en-GB" sz="1400" dirty="0"/>
          </a:p>
          <a:p>
            <a:endParaRPr lang="en-GB" sz="1600" dirty="0"/>
          </a:p>
          <a:p>
            <a:endParaRPr lang="en-GB" sz="1600" dirty="0"/>
          </a:p>
          <a:p>
            <a:endParaRPr lang="en-GB" sz="1600" dirty="0"/>
          </a:p>
        </p:txBody>
      </p:sp>
      <p:sp>
        <p:nvSpPr>
          <p:cNvPr id="31" name="TextBox 30"/>
          <p:cNvSpPr txBox="1"/>
          <p:nvPr/>
        </p:nvSpPr>
        <p:spPr>
          <a:xfrm>
            <a:off x="5409061" y="3707516"/>
            <a:ext cx="1235543" cy="2546338"/>
          </a:xfrm>
          <a:prstGeom prst="rect">
            <a:avLst/>
          </a:prstGeom>
          <a:noFill/>
          <a:ln>
            <a:solidFill>
              <a:schemeClr val="accent1"/>
            </a:solidFill>
          </a:ln>
        </p:spPr>
        <p:txBody>
          <a:bodyPr wrap="square" lIns="101882" tIns="50941" rIns="101882" bIns="50941" rtlCol="0">
            <a:spAutoFit/>
          </a:bodyPr>
          <a:lstStyle/>
          <a:p>
            <a:endParaRPr lang="en-GB" sz="1600" dirty="0"/>
          </a:p>
          <a:p>
            <a:endParaRPr lang="en-GB" sz="1600" dirty="0"/>
          </a:p>
          <a:p>
            <a:endParaRPr lang="en-GB" sz="1600" dirty="0"/>
          </a:p>
          <a:p>
            <a:endParaRPr lang="en-GB" sz="1600" dirty="0"/>
          </a:p>
          <a:p>
            <a:r>
              <a:rPr lang="en-GB" sz="1400" dirty="0"/>
              <a:t>Surveillance </a:t>
            </a:r>
          </a:p>
          <a:p>
            <a:endParaRPr lang="en-GB" sz="1600" dirty="0"/>
          </a:p>
          <a:p>
            <a:endParaRPr lang="en-GB" sz="1600" dirty="0"/>
          </a:p>
          <a:p>
            <a:endParaRPr lang="en-GB" sz="1600" dirty="0"/>
          </a:p>
          <a:p>
            <a:endParaRPr lang="en-GB" sz="1600" dirty="0"/>
          </a:p>
          <a:p>
            <a:endParaRPr lang="en-GB" sz="1600" dirty="0"/>
          </a:p>
        </p:txBody>
      </p:sp>
      <p:sp>
        <p:nvSpPr>
          <p:cNvPr id="32" name="TextBox 31"/>
          <p:cNvSpPr txBox="1"/>
          <p:nvPr/>
        </p:nvSpPr>
        <p:spPr>
          <a:xfrm>
            <a:off x="6646968" y="3707515"/>
            <a:ext cx="1235543" cy="2441979"/>
          </a:xfrm>
          <a:prstGeom prst="rect">
            <a:avLst/>
          </a:prstGeom>
          <a:noFill/>
          <a:ln>
            <a:solidFill>
              <a:schemeClr val="accent1"/>
            </a:solidFill>
          </a:ln>
        </p:spPr>
        <p:txBody>
          <a:bodyPr wrap="square" lIns="101882" tIns="50941" rIns="101882" bIns="50941" rtlCol="0">
            <a:spAutoFit/>
          </a:bodyPr>
          <a:lstStyle/>
          <a:p>
            <a:endParaRPr lang="en-GB" sz="1600" dirty="0"/>
          </a:p>
          <a:p>
            <a:endParaRPr lang="en-GB" sz="1600" dirty="0"/>
          </a:p>
          <a:p>
            <a:endParaRPr lang="en-GB" sz="1600" dirty="0"/>
          </a:p>
          <a:p>
            <a:r>
              <a:rPr lang="en-GB" sz="1400" dirty="0"/>
              <a:t>Health systems monitoring sources</a:t>
            </a:r>
          </a:p>
          <a:p>
            <a:endParaRPr lang="en-GB" sz="1600" dirty="0"/>
          </a:p>
          <a:p>
            <a:endParaRPr lang="en-GB" sz="1600" dirty="0"/>
          </a:p>
          <a:p>
            <a:endParaRPr lang="en-GB" sz="1600" dirty="0"/>
          </a:p>
        </p:txBody>
      </p:sp>
      <p:sp>
        <p:nvSpPr>
          <p:cNvPr id="34" name="Right Brace 33"/>
          <p:cNvSpPr/>
          <p:nvPr/>
        </p:nvSpPr>
        <p:spPr>
          <a:xfrm>
            <a:off x="7973088" y="2157031"/>
            <a:ext cx="316835" cy="5453474"/>
          </a:xfrm>
          <a:prstGeom prst="rightBrace">
            <a:avLst/>
          </a:prstGeom>
          <a:ln w="31750">
            <a:solidFill>
              <a:schemeClr val="accent2">
                <a:lumMod val="75000"/>
              </a:schemeClr>
            </a:solidFill>
          </a:ln>
        </p:spPr>
        <p:style>
          <a:lnRef idx="1">
            <a:schemeClr val="accent1"/>
          </a:lnRef>
          <a:fillRef idx="0">
            <a:schemeClr val="accent1"/>
          </a:fillRef>
          <a:effectRef idx="0">
            <a:schemeClr val="accent1"/>
          </a:effectRef>
          <a:fontRef idx="minor">
            <a:schemeClr val="tx1"/>
          </a:fontRef>
        </p:style>
        <p:txBody>
          <a:bodyPr lIns="101882" tIns="50941" rIns="101882" bIns="50941" rtlCol="0" anchor="ctr"/>
          <a:lstStyle/>
          <a:p>
            <a:pPr algn="ctr"/>
            <a:endParaRPr lang="en-GB"/>
          </a:p>
        </p:txBody>
      </p:sp>
      <p:sp>
        <p:nvSpPr>
          <p:cNvPr id="35" name="Rounded Rectangle 34"/>
          <p:cNvSpPr/>
          <p:nvPr/>
        </p:nvSpPr>
        <p:spPr>
          <a:xfrm>
            <a:off x="8313491" y="4382450"/>
            <a:ext cx="1297453" cy="842963"/>
          </a:xfrm>
          <a:prstGeom prst="roundRect">
            <a:avLst/>
          </a:prstGeom>
          <a:no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101882" tIns="50941" rIns="101882" bIns="50941" rtlCol="0" anchor="ctr"/>
          <a:lstStyle/>
          <a:p>
            <a:pPr algn="ctr"/>
            <a:endParaRPr lang="en-GB"/>
          </a:p>
        </p:txBody>
      </p:sp>
      <p:sp>
        <p:nvSpPr>
          <p:cNvPr id="36" name="TextBox 35"/>
          <p:cNvSpPr txBox="1"/>
          <p:nvPr/>
        </p:nvSpPr>
        <p:spPr>
          <a:xfrm>
            <a:off x="8349685" y="4437676"/>
            <a:ext cx="1267341" cy="703041"/>
          </a:xfrm>
          <a:prstGeom prst="rect">
            <a:avLst/>
          </a:prstGeom>
          <a:noFill/>
        </p:spPr>
        <p:txBody>
          <a:bodyPr wrap="square" lIns="101882" tIns="50941" rIns="101882" bIns="50941" rtlCol="0">
            <a:spAutoFit/>
          </a:bodyPr>
          <a:lstStyle/>
          <a:p>
            <a:r>
              <a:rPr lang="en-GB" sz="1300" b="1" dirty="0"/>
              <a:t>Health </a:t>
            </a:r>
            <a:r>
              <a:rPr lang="en-GB" sz="1300" b="1" dirty="0" smtClean="0"/>
              <a:t>information system</a:t>
            </a:r>
            <a:endParaRPr lang="en-GB" sz="1300" b="1" dirty="0"/>
          </a:p>
        </p:txBody>
      </p:sp>
      <p:sp>
        <p:nvSpPr>
          <p:cNvPr id="37" name="Rounded Rectangle 36"/>
          <p:cNvSpPr/>
          <p:nvPr/>
        </p:nvSpPr>
        <p:spPr>
          <a:xfrm>
            <a:off x="8349686" y="753100"/>
            <a:ext cx="1245685" cy="935545"/>
          </a:xfrm>
          <a:prstGeom prst="roundRect">
            <a:avLst/>
          </a:prstGeom>
          <a:no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101882" tIns="50941" rIns="101882" bIns="50941" rtlCol="0" anchor="ctr"/>
          <a:lstStyle/>
          <a:p>
            <a:pPr algn="ctr"/>
            <a:endParaRPr lang="en-GB"/>
          </a:p>
        </p:txBody>
      </p:sp>
      <p:sp>
        <p:nvSpPr>
          <p:cNvPr id="39" name="TextBox 38"/>
          <p:cNvSpPr txBox="1"/>
          <p:nvPr/>
        </p:nvSpPr>
        <p:spPr>
          <a:xfrm>
            <a:off x="8336591" y="856401"/>
            <a:ext cx="1267341" cy="703041"/>
          </a:xfrm>
          <a:prstGeom prst="rect">
            <a:avLst/>
          </a:prstGeom>
          <a:noFill/>
        </p:spPr>
        <p:txBody>
          <a:bodyPr wrap="square" lIns="101882" tIns="50941" rIns="101882" bIns="50941" rtlCol="0">
            <a:spAutoFit/>
          </a:bodyPr>
          <a:lstStyle/>
          <a:p>
            <a:r>
              <a:rPr lang="en-GB" sz="1300" b="1" dirty="0"/>
              <a:t>Monitoring, </a:t>
            </a:r>
            <a:r>
              <a:rPr lang="en-GB" sz="1300" b="1" dirty="0" smtClean="0"/>
              <a:t>evaluation, </a:t>
            </a:r>
            <a:r>
              <a:rPr lang="en-GB" sz="1300" b="1" dirty="0"/>
              <a:t>and review </a:t>
            </a:r>
          </a:p>
        </p:txBody>
      </p:sp>
      <p:sp>
        <p:nvSpPr>
          <p:cNvPr id="40" name="TextBox 39"/>
          <p:cNvSpPr txBox="1"/>
          <p:nvPr/>
        </p:nvSpPr>
        <p:spPr>
          <a:xfrm>
            <a:off x="1653083" y="647112"/>
            <a:ext cx="6036711" cy="379876"/>
          </a:xfrm>
          <a:prstGeom prst="rect">
            <a:avLst/>
          </a:prstGeom>
          <a:noFill/>
          <a:ln w="25400">
            <a:solidFill>
              <a:schemeClr val="tx2"/>
            </a:solidFill>
          </a:ln>
        </p:spPr>
        <p:txBody>
          <a:bodyPr wrap="square" lIns="101882" tIns="50941" rIns="101882" bIns="50941" rtlCol="0">
            <a:spAutoFit/>
          </a:bodyPr>
          <a:lstStyle/>
          <a:p>
            <a:pPr algn="ctr"/>
            <a:r>
              <a:rPr lang="en-US" b="1" dirty="0"/>
              <a:t>National health policies, </a:t>
            </a:r>
            <a:r>
              <a:rPr lang="en-US" b="1" dirty="0" smtClean="0"/>
              <a:t>strategies, </a:t>
            </a:r>
            <a:r>
              <a:rPr lang="en-US" b="1" dirty="0"/>
              <a:t>and plans </a:t>
            </a:r>
          </a:p>
        </p:txBody>
      </p:sp>
      <p:sp>
        <p:nvSpPr>
          <p:cNvPr id="41" name="Down Arrow 40"/>
          <p:cNvSpPr/>
          <p:nvPr/>
        </p:nvSpPr>
        <p:spPr>
          <a:xfrm flipV="1">
            <a:off x="2321393" y="1065688"/>
            <a:ext cx="53583" cy="40241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lIns="101882" tIns="50941" rIns="101882" bIns="50941" rtlCol="0" anchor="ctr"/>
          <a:lstStyle/>
          <a:p>
            <a:pPr algn="ctr"/>
            <a:endParaRPr lang="en-GB"/>
          </a:p>
        </p:txBody>
      </p:sp>
      <p:sp>
        <p:nvSpPr>
          <p:cNvPr id="42" name="Down Arrow 41"/>
          <p:cNvSpPr/>
          <p:nvPr/>
        </p:nvSpPr>
        <p:spPr>
          <a:xfrm flipV="1">
            <a:off x="6315612" y="1065687"/>
            <a:ext cx="50307" cy="43176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lIns="101882" tIns="50941" rIns="101882" bIns="50941" rtlCol="0" anchor="ctr"/>
          <a:lstStyle/>
          <a:p>
            <a:pPr algn="ctr"/>
            <a:endParaRPr lang="en-GB"/>
          </a:p>
        </p:txBody>
      </p:sp>
      <p:sp>
        <p:nvSpPr>
          <p:cNvPr id="33" name="Right Brace 32"/>
          <p:cNvSpPr/>
          <p:nvPr/>
        </p:nvSpPr>
        <p:spPr>
          <a:xfrm>
            <a:off x="7996655" y="640616"/>
            <a:ext cx="316835" cy="1270030"/>
          </a:xfrm>
          <a:prstGeom prst="rightBrace">
            <a:avLst/>
          </a:prstGeom>
          <a:ln w="31750">
            <a:solidFill>
              <a:schemeClr val="accent2">
                <a:lumMod val="75000"/>
              </a:schemeClr>
            </a:solidFill>
          </a:ln>
        </p:spPr>
        <p:style>
          <a:lnRef idx="1">
            <a:schemeClr val="accent1"/>
          </a:lnRef>
          <a:fillRef idx="0">
            <a:schemeClr val="accent1"/>
          </a:fillRef>
          <a:effectRef idx="0">
            <a:schemeClr val="accent1"/>
          </a:effectRef>
          <a:fontRef idx="minor">
            <a:schemeClr val="tx1"/>
          </a:fontRef>
        </p:style>
        <p:txBody>
          <a:bodyPr lIns="101882" tIns="50941" rIns="101882" bIns="50941" rtlCol="0" anchor="ctr"/>
          <a:lstStyle/>
          <a:p>
            <a:pPr algn="ctr"/>
            <a:endParaRPr lang="en-GB"/>
          </a:p>
        </p:txBody>
      </p:sp>
      <p:sp>
        <p:nvSpPr>
          <p:cNvPr id="38" name="Right Brace 37"/>
          <p:cNvSpPr/>
          <p:nvPr/>
        </p:nvSpPr>
        <p:spPr>
          <a:xfrm rot="16200000">
            <a:off x="4490777" y="-2702772"/>
            <a:ext cx="341690" cy="6358077"/>
          </a:xfrm>
          <a:prstGeom prst="rightBrace">
            <a:avLst/>
          </a:prstGeom>
          <a:ln w="31750">
            <a:solidFill>
              <a:schemeClr val="accent2">
                <a:lumMod val="75000"/>
              </a:schemeClr>
            </a:solidFill>
          </a:ln>
        </p:spPr>
        <p:style>
          <a:lnRef idx="1">
            <a:schemeClr val="accent1"/>
          </a:lnRef>
          <a:fillRef idx="0">
            <a:schemeClr val="accent1"/>
          </a:fillRef>
          <a:effectRef idx="0">
            <a:schemeClr val="accent1"/>
          </a:effectRef>
          <a:fontRef idx="minor">
            <a:schemeClr val="tx1"/>
          </a:fontRef>
        </p:style>
        <p:txBody>
          <a:bodyPr lIns="101882" tIns="50941" rIns="101882" bIns="50941" rtlCol="0" anchor="ctr"/>
          <a:lstStyle/>
          <a:p>
            <a:pPr algn="ctr"/>
            <a:endParaRPr lang="en-GB"/>
          </a:p>
        </p:txBody>
      </p:sp>
      <p:sp>
        <p:nvSpPr>
          <p:cNvPr id="4" name="Rounded Rectangle 3"/>
          <p:cNvSpPr/>
          <p:nvPr/>
        </p:nvSpPr>
        <p:spPr>
          <a:xfrm>
            <a:off x="2098475" y="0"/>
            <a:ext cx="5591319" cy="305422"/>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lIns="101882" tIns="50941" rIns="101882" bIns="50941" rtlCol="0" anchor="ctr"/>
          <a:lstStyle/>
          <a:p>
            <a:pPr algn="ctr"/>
            <a:r>
              <a:rPr lang="en-GB" b="1" dirty="0" smtClean="0">
                <a:solidFill>
                  <a:schemeClr val="tx1"/>
                </a:solidFill>
              </a:rPr>
              <a:t>M&amp;E platform </a:t>
            </a:r>
            <a:endParaRPr lang="en-GB" b="1" dirty="0">
              <a:solidFill>
                <a:schemeClr val="tx1"/>
              </a:solidFill>
            </a:endParaRPr>
          </a:p>
        </p:txBody>
      </p:sp>
    </p:spTree>
    <p:extLst>
      <p:ext uri="{BB962C8B-B14F-4D97-AF65-F5344CB8AC3E}">
        <p14:creationId xmlns:p14="http://schemas.microsoft.com/office/powerpoint/2010/main" val="232140341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Rectangle 2"/>
          <p:cNvSpPr/>
          <p:nvPr/>
        </p:nvSpPr>
        <p:spPr>
          <a:xfrm>
            <a:off x="990600" y="2362200"/>
            <a:ext cx="8001000" cy="3276600"/>
          </a:xfrm>
          <a:prstGeom prst="rect">
            <a:avLst/>
          </a:prstGeom>
          <a:solidFill>
            <a:srgbClr val="595487"/>
          </a:solidFill>
          <a:ln>
            <a:solidFill>
              <a:srgbClr val="59548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object 2"/>
          <p:cNvSpPr/>
          <p:nvPr/>
        </p:nvSpPr>
        <p:spPr>
          <a:xfrm>
            <a:off x="273" y="0"/>
            <a:ext cx="0" cy="1312545"/>
          </a:xfrm>
          <a:custGeom>
            <a:avLst/>
            <a:gdLst/>
            <a:ahLst/>
            <a:cxnLst/>
            <a:rect l="l" t="t" r="r" b="b"/>
            <a:pathLst>
              <a:path h="1312545">
                <a:moveTo>
                  <a:pt x="0" y="0"/>
                </a:moveTo>
                <a:lnTo>
                  <a:pt x="0" y="1312405"/>
                </a:lnTo>
              </a:path>
            </a:pathLst>
          </a:custGeom>
          <a:ln w="3175">
            <a:solidFill>
              <a:srgbClr val="ECCE18"/>
            </a:solidFill>
          </a:ln>
        </p:spPr>
        <p:txBody>
          <a:bodyPr wrap="square" lIns="0" tIns="0" rIns="0" bIns="0" rtlCol="0"/>
          <a:lstStyle/>
          <a:p>
            <a:endParaRPr/>
          </a:p>
        </p:txBody>
      </p:sp>
      <p:sp>
        <p:nvSpPr>
          <p:cNvPr id="4" name="object 4"/>
          <p:cNvSpPr/>
          <p:nvPr/>
        </p:nvSpPr>
        <p:spPr>
          <a:xfrm>
            <a:off x="0" y="0"/>
            <a:ext cx="10058400" cy="1386840"/>
          </a:xfrm>
          <a:custGeom>
            <a:avLst/>
            <a:gdLst/>
            <a:ahLst/>
            <a:cxnLst/>
            <a:rect l="l" t="t" r="r" b="b"/>
            <a:pathLst>
              <a:path w="10058400" h="1386840">
                <a:moveTo>
                  <a:pt x="0" y="1386281"/>
                </a:moveTo>
                <a:lnTo>
                  <a:pt x="10058400" y="1386281"/>
                </a:lnTo>
                <a:lnTo>
                  <a:pt x="10058400" y="0"/>
                </a:lnTo>
                <a:lnTo>
                  <a:pt x="0" y="0"/>
                </a:lnTo>
                <a:lnTo>
                  <a:pt x="0" y="1386281"/>
                </a:lnTo>
                <a:close/>
              </a:path>
            </a:pathLst>
          </a:custGeom>
          <a:solidFill>
            <a:srgbClr val="1E185F"/>
          </a:solidFill>
        </p:spPr>
        <p:txBody>
          <a:bodyPr wrap="square" lIns="0" tIns="0" rIns="0" bIns="0" rtlCol="0"/>
          <a:lstStyle/>
          <a:p>
            <a:endParaRPr/>
          </a:p>
        </p:txBody>
      </p:sp>
      <p:sp>
        <p:nvSpPr>
          <p:cNvPr id="5" name="object 5"/>
          <p:cNvSpPr txBox="1">
            <a:spLocks noGrp="1"/>
          </p:cNvSpPr>
          <p:nvPr>
            <p:ph type="title"/>
          </p:nvPr>
        </p:nvSpPr>
        <p:spPr>
          <a:xfrm>
            <a:off x="533400" y="440828"/>
            <a:ext cx="7920586" cy="430887"/>
          </a:xfrm>
          <a:prstGeom prst="rect">
            <a:avLst/>
          </a:prstGeom>
        </p:spPr>
        <p:txBody>
          <a:bodyPr vert="horz" wrap="square" lIns="0" tIns="0" rIns="0" bIns="0" rtlCol="0">
            <a:spAutoFit/>
          </a:bodyPr>
          <a:lstStyle/>
          <a:p>
            <a:pPr marL="12700">
              <a:lnSpc>
                <a:spcPct val="100000"/>
              </a:lnSpc>
            </a:pPr>
            <a:r>
              <a:rPr lang="en-US" sz="2800" dirty="0" smtClean="0">
                <a:solidFill>
                  <a:schemeClr val="bg1"/>
                </a:solidFill>
                <a:latin typeface="Century Gothic" panose="020B0502020202020204" pitchFamily="34" charset="0"/>
              </a:rPr>
              <a:t>Defining RHIS Performance</a:t>
            </a:r>
            <a:endParaRPr sz="2800" dirty="0">
              <a:solidFill>
                <a:schemeClr val="bg1"/>
              </a:solidFill>
              <a:latin typeface="Century Gothic" panose="020B0502020202020204" pitchFamily="34" charset="0"/>
            </a:endParaRPr>
          </a:p>
        </p:txBody>
      </p:sp>
      <p:sp>
        <p:nvSpPr>
          <p:cNvPr id="9" name="Rectangle 8"/>
          <p:cNvSpPr/>
          <p:nvPr/>
        </p:nvSpPr>
        <p:spPr>
          <a:xfrm>
            <a:off x="1428750" y="2774523"/>
            <a:ext cx="7124700" cy="2451953"/>
          </a:xfrm>
          <a:prstGeom prst="rect">
            <a:avLst/>
          </a:prstGeom>
        </p:spPr>
        <p:txBody>
          <a:bodyPr wrap="square">
            <a:spAutoFit/>
          </a:bodyPr>
          <a:lstStyle/>
          <a:p>
            <a:pPr marL="91439">
              <a:lnSpc>
                <a:spcPts val="4600"/>
              </a:lnSpc>
              <a:spcBef>
                <a:spcPts val="465"/>
              </a:spcBef>
            </a:pPr>
            <a:r>
              <a:rPr lang="en-US" sz="3200" dirty="0">
                <a:solidFill>
                  <a:schemeClr val="bg1"/>
                </a:solidFill>
                <a:latin typeface="Century Gothic" panose="020B0502020202020204" pitchFamily="34" charset="0"/>
                <a:cs typeface="Arial" panose="020B0604020202020204" pitchFamily="34" charset="0"/>
              </a:rPr>
              <a:t>RHIS performance </a:t>
            </a:r>
            <a:r>
              <a:rPr lang="en-US" sz="3200" dirty="0" smtClean="0">
                <a:solidFill>
                  <a:schemeClr val="bg1"/>
                </a:solidFill>
                <a:latin typeface="Century Gothic" panose="020B0502020202020204" pitchFamily="34" charset="0"/>
                <a:cs typeface="Arial" panose="020B0604020202020204" pitchFamily="34" charset="0"/>
              </a:rPr>
              <a:t>means both the production </a:t>
            </a:r>
            <a:r>
              <a:rPr lang="en-US" sz="3200" dirty="0">
                <a:solidFill>
                  <a:schemeClr val="bg1"/>
                </a:solidFill>
                <a:latin typeface="Century Gothic" panose="020B0502020202020204" pitchFamily="34" charset="0"/>
                <a:cs typeface="Arial" panose="020B0604020202020204" pitchFamily="34" charset="0"/>
              </a:rPr>
              <a:t>of </a:t>
            </a:r>
            <a:r>
              <a:rPr lang="en-US" sz="3200" dirty="0" smtClean="0">
                <a:solidFill>
                  <a:schemeClr val="bg1"/>
                </a:solidFill>
                <a:latin typeface="Century Gothic" panose="020B0502020202020204" pitchFamily="34" charset="0"/>
                <a:cs typeface="Arial" panose="020B0604020202020204" pitchFamily="34" charset="0"/>
              </a:rPr>
              <a:t>high-quality information and the use of such information </a:t>
            </a:r>
            <a:r>
              <a:rPr lang="en-US" sz="3200" dirty="0">
                <a:solidFill>
                  <a:schemeClr val="bg1"/>
                </a:solidFill>
                <a:latin typeface="Century Gothic" panose="020B0502020202020204" pitchFamily="34" charset="0"/>
                <a:cs typeface="Arial" panose="020B0604020202020204" pitchFamily="34" charset="0"/>
              </a:rPr>
              <a:t>for </a:t>
            </a:r>
            <a:r>
              <a:rPr lang="en-US" sz="3200" dirty="0" smtClean="0">
                <a:solidFill>
                  <a:schemeClr val="bg1"/>
                </a:solidFill>
                <a:latin typeface="Century Gothic" panose="020B0502020202020204" pitchFamily="34" charset="0"/>
                <a:cs typeface="Arial" panose="020B0604020202020204" pitchFamily="34" charset="0"/>
              </a:rPr>
              <a:t>decision making</a:t>
            </a:r>
            <a:r>
              <a:rPr lang="en-US" sz="3200" dirty="0">
                <a:solidFill>
                  <a:schemeClr val="bg1"/>
                </a:solidFill>
                <a:latin typeface="Century Gothic" panose="020B0502020202020204" pitchFamily="34" charset="0"/>
                <a:cs typeface="Arial" panose="020B0604020202020204" pitchFamily="34" charset="0"/>
              </a:rPr>
              <a:t>.</a:t>
            </a:r>
          </a:p>
        </p:txBody>
      </p:sp>
      <p:sp>
        <p:nvSpPr>
          <p:cNvPr id="6" name="Slide Number Placeholder 5"/>
          <p:cNvSpPr>
            <a:spLocks noGrp="1"/>
          </p:cNvSpPr>
          <p:nvPr>
            <p:ph type="sldNum" sz="quarter" idx="7"/>
          </p:nvPr>
        </p:nvSpPr>
        <p:spPr/>
        <p:txBody>
          <a:bodyPr/>
          <a:lstStyle/>
          <a:p>
            <a:fld id="{B6F15528-21DE-4FAA-801E-634DDDAF4B2B}" type="slidenum">
              <a:rPr lang="en-US" smtClean="0"/>
              <a:t>5</a:t>
            </a:fld>
            <a:endParaRPr lang="en-US"/>
          </a:p>
        </p:txBody>
      </p:sp>
    </p:spTree>
    <p:extLst>
      <p:ext uri="{BB962C8B-B14F-4D97-AF65-F5344CB8AC3E}">
        <p14:creationId xmlns:p14="http://schemas.microsoft.com/office/powerpoint/2010/main" val="24848630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273" y="0"/>
            <a:ext cx="0" cy="1312545"/>
          </a:xfrm>
          <a:custGeom>
            <a:avLst/>
            <a:gdLst/>
            <a:ahLst/>
            <a:cxnLst/>
            <a:rect l="l" t="t" r="r" b="b"/>
            <a:pathLst>
              <a:path h="1312545">
                <a:moveTo>
                  <a:pt x="0" y="0"/>
                </a:moveTo>
                <a:lnTo>
                  <a:pt x="0" y="1312405"/>
                </a:lnTo>
              </a:path>
            </a:pathLst>
          </a:custGeom>
          <a:ln w="3175">
            <a:solidFill>
              <a:srgbClr val="ECCE18"/>
            </a:solidFill>
          </a:ln>
        </p:spPr>
        <p:txBody>
          <a:bodyPr wrap="square" lIns="0" tIns="0" rIns="0" bIns="0" rtlCol="0"/>
          <a:lstStyle/>
          <a:p>
            <a:endParaRPr/>
          </a:p>
        </p:txBody>
      </p:sp>
      <p:sp>
        <p:nvSpPr>
          <p:cNvPr id="4" name="object 4"/>
          <p:cNvSpPr/>
          <p:nvPr/>
        </p:nvSpPr>
        <p:spPr>
          <a:xfrm>
            <a:off x="0" y="0"/>
            <a:ext cx="10058400" cy="1386840"/>
          </a:xfrm>
          <a:custGeom>
            <a:avLst/>
            <a:gdLst/>
            <a:ahLst/>
            <a:cxnLst/>
            <a:rect l="l" t="t" r="r" b="b"/>
            <a:pathLst>
              <a:path w="10058400" h="1386840">
                <a:moveTo>
                  <a:pt x="0" y="1386281"/>
                </a:moveTo>
                <a:lnTo>
                  <a:pt x="10058400" y="1386281"/>
                </a:lnTo>
                <a:lnTo>
                  <a:pt x="10058400" y="0"/>
                </a:lnTo>
                <a:lnTo>
                  <a:pt x="0" y="0"/>
                </a:lnTo>
                <a:lnTo>
                  <a:pt x="0" y="1386281"/>
                </a:lnTo>
                <a:close/>
              </a:path>
            </a:pathLst>
          </a:custGeom>
          <a:solidFill>
            <a:srgbClr val="1E185F"/>
          </a:solidFill>
        </p:spPr>
        <p:txBody>
          <a:bodyPr wrap="square" lIns="0" tIns="0" rIns="0" bIns="0" rtlCol="0"/>
          <a:lstStyle/>
          <a:p>
            <a:endParaRPr/>
          </a:p>
        </p:txBody>
      </p:sp>
      <p:sp>
        <p:nvSpPr>
          <p:cNvPr id="5" name="object 5"/>
          <p:cNvSpPr txBox="1">
            <a:spLocks noGrp="1"/>
          </p:cNvSpPr>
          <p:nvPr>
            <p:ph type="title"/>
          </p:nvPr>
        </p:nvSpPr>
        <p:spPr>
          <a:xfrm>
            <a:off x="614056" y="471079"/>
            <a:ext cx="7920586" cy="430887"/>
          </a:xfrm>
          <a:prstGeom prst="rect">
            <a:avLst/>
          </a:prstGeom>
        </p:spPr>
        <p:txBody>
          <a:bodyPr vert="horz" wrap="square" lIns="0" tIns="0" rIns="0" bIns="0" rtlCol="0">
            <a:spAutoFit/>
          </a:bodyPr>
          <a:lstStyle/>
          <a:p>
            <a:pPr marL="12700">
              <a:lnSpc>
                <a:spcPct val="100000"/>
              </a:lnSpc>
            </a:pPr>
            <a:r>
              <a:rPr lang="en-US" sz="2800" dirty="0" smtClean="0">
                <a:solidFill>
                  <a:schemeClr val="bg1"/>
                </a:solidFill>
                <a:latin typeface="Century Gothic" panose="020B0502020202020204" pitchFamily="34" charset="0"/>
              </a:rPr>
              <a:t>PRISM Framework</a:t>
            </a:r>
            <a:endParaRPr sz="2800" dirty="0">
              <a:solidFill>
                <a:schemeClr val="bg1"/>
              </a:solidFill>
              <a:latin typeface="Century Gothic" panose="020B0502020202020204" pitchFamily="34" charset="0"/>
            </a:endParaRPr>
          </a:p>
        </p:txBody>
      </p:sp>
      <p:sp>
        <p:nvSpPr>
          <p:cNvPr id="3" name="Slide Number Placeholder 2"/>
          <p:cNvSpPr>
            <a:spLocks noGrp="1"/>
          </p:cNvSpPr>
          <p:nvPr>
            <p:ph type="sldNum" sz="quarter" idx="7"/>
          </p:nvPr>
        </p:nvSpPr>
        <p:spPr/>
        <p:txBody>
          <a:bodyPr/>
          <a:lstStyle/>
          <a:p>
            <a:fld id="{B6F15528-21DE-4FAA-801E-634DDDAF4B2B}" type="slidenum">
              <a:rPr lang="en-US" smtClean="0"/>
              <a:t>6</a:t>
            </a:fld>
            <a:endParaRPr lang="en-US"/>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7200" y="2133600"/>
            <a:ext cx="8950937" cy="4510868"/>
          </a:xfrm>
          <a:prstGeom prst="rect">
            <a:avLst/>
          </a:prstGeom>
        </p:spPr>
      </p:pic>
    </p:spTree>
    <p:extLst>
      <p:ext uri="{BB962C8B-B14F-4D97-AF65-F5344CB8AC3E}">
        <p14:creationId xmlns:p14="http://schemas.microsoft.com/office/powerpoint/2010/main" val="167153605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object 4"/>
          <p:cNvSpPr/>
          <p:nvPr/>
        </p:nvSpPr>
        <p:spPr>
          <a:xfrm>
            <a:off x="211" y="-9896"/>
            <a:ext cx="10058400" cy="1386840"/>
          </a:xfrm>
          <a:custGeom>
            <a:avLst/>
            <a:gdLst/>
            <a:ahLst/>
            <a:cxnLst/>
            <a:rect l="l" t="t" r="r" b="b"/>
            <a:pathLst>
              <a:path w="10058400" h="1386840">
                <a:moveTo>
                  <a:pt x="0" y="1386281"/>
                </a:moveTo>
                <a:lnTo>
                  <a:pt x="10058400" y="1386281"/>
                </a:lnTo>
                <a:lnTo>
                  <a:pt x="10058400" y="0"/>
                </a:lnTo>
                <a:lnTo>
                  <a:pt x="0" y="0"/>
                </a:lnTo>
                <a:lnTo>
                  <a:pt x="0" y="1386281"/>
                </a:lnTo>
                <a:close/>
              </a:path>
            </a:pathLst>
          </a:custGeom>
          <a:solidFill>
            <a:srgbClr val="1E185F"/>
          </a:solidFill>
        </p:spPr>
        <p:txBody>
          <a:bodyPr wrap="square" lIns="0" tIns="0" rIns="0" bIns="0" rtlCol="0"/>
          <a:lstStyle/>
          <a:p>
            <a:endParaRPr/>
          </a:p>
        </p:txBody>
      </p:sp>
      <p:sp>
        <p:nvSpPr>
          <p:cNvPr id="2" name="Title 1"/>
          <p:cNvSpPr>
            <a:spLocks noGrp="1"/>
          </p:cNvSpPr>
          <p:nvPr>
            <p:ph type="title"/>
          </p:nvPr>
        </p:nvSpPr>
        <p:spPr>
          <a:xfrm>
            <a:off x="685800" y="298517"/>
            <a:ext cx="8382000" cy="861774"/>
          </a:xfrm>
        </p:spPr>
        <p:txBody>
          <a:bodyPr/>
          <a:lstStyle/>
          <a:p>
            <a:r>
              <a:rPr lang="en-US" sz="2800" dirty="0">
                <a:solidFill>
                  <a:schemeClr val="bg1"/>
                </a:solidFill>
                <a:latin typeface="Century Gothic" panose="020B0502020202020204" pitchFamily="34" charset="0"/>
              </a:rPr>
              <a:t>PRISM Conceptual Framework </a:t>
            </a:r>
            <a:r>
              <a:rPr lang="en-US" sz="2800" dirty="0" smtClean="0">
                <a:solidFill>
                  <a:schemeClr val="bg1"/>
                </a:solidFill>
                <a:latin typeface="Century Gothic" panose="020B0502020202020204" pitchFamily="34" charset="0"/>
              </a:rPr>
              <a:t/>
            </a:r>
            <a:br>
              <a:rPr lang="en-US" sz="2800" dirty="0" smtClean="0">
                <a:solidFill>
                  <a:schemeClr val="bg1"/>
                </a:solidFill>
                <a:latin typeface="Century Gothic" panose="020B0502020202020204" pitchFamily="34" charset="0"/>
              </a:rPr>
            </a:br>
            <a:r>
              <a:rPr lang="en-US" sz="2800" b="0" dirty="0">
                <a:solidFill>
                  <a:schemeClr val="bg1"/>
                </a:solidFill>
                <a:latin typeface="Century Gothic" panose="020B0502020202020204" pitchFamily="34" charset="0"/>
              </a:rPr>
              <a:t>A </a:t>
            </a:r>
            <a:r>
              <a:rPr lang="en-US" sz="2800" b="0" dirty="0" smtClean="0">
                <a:solidFill>
                  <a:schemeClr val="bg1"/>
                </a:solidFill>
                <a:latin typeface="Century Gothic" panose="020B0502020202020204" pitchFamily="34" charset="0"/>
              </a:rPr>
              <a:t>Comprehensive Picture </a:t>
            </a:r>
            <a:r>
              <a:rPr lang="en-US" sz="2800" b="0" dirty="0">
                <a:solidFill>
                  <a:schemeClr val="bg1"/>
                </a:solidFill>
                <a:latin typeface="Century Gothic" panose="020B0502020202020204" pitchFamily="34" charset="0"/>
              </a:rPr>
              <a:t>of RHIS </a:t>
            </a:r>
            <a:r>
              <a:rPr lang="en-US" sz="2800" b="0" dirty="0" smtClean="0">
                <a:solidFill>
                  <a:schemeClr val="bg1"/>
                </a:solidFill>
                <a:latin typeface="Century Gothic" panose="020B0502020202020204" pitchFamily="34" charset="0"/>
              </a:rPr>
              <a:t>Performance</a:t>
            </a:r>
            <a:endParaRPr lang="en-US" sz="2800" b="0" dirty="0">
              <a:solidFill>
                <a:schemeClr val="bg1"/>
              </a:solidFill>
              <a:latin typeface="Century Gothic" panose="020B0502020202020204" pitchFamily="34" charset="0"/>
            </a:endParaRPr>
          </a:p>
        </p:txBody>
      </p:sp>
      <p:sp>
        <p:nvSpPr>
          <p:cNvPr id="30" name="Rectangle 28"/>
          <p:cNvSpPr>
            <a:spLocks noChangeArrowheads="1"/>
          </p:cNvSpPr>
          <p:nvPr/>
        </p:nvSpPr>
        <p:spPr bwMode="auto">
          <a:xfrm>
            <a:off x="152400" y="152400"/>
            <a:ext cx="10058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31" name="Rectangle 29"/>
          <p:cNvSpPr>
            <a:spLocks noChangeArrowheads="1"/>
          </p:cNvSpPr>
          <p:nvPr/>
        </p:nvSpPr>
        <p:spPr bwMode="auto">
          <a:xfrm>
            <a:off x="152400" y="609600"/>
            <a:ext cx="10058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3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chemeClr val="tx1"/>
                </a:solidFill>
                <a:effectLst/>
                <a:latin typeface="Arial" panose="020B0604020202020204" pitchFamily="34" charset="0"/>
              </a:rPr>
              <a:t/>
            </a:r>
            <a:br>
              <a:rPr kumimoji="0" lang="en-US" altLang="en-US" sz="1800" b="0" i="0" u="none" strike="noStrike" cap="none" normalizeH="0" baseline="0" smtClean="0">
                <a:ln>
                  <a:noFill/>
                </a:ln>
                <a:solidFill>
                  <a:schemeClr val="tx1"/>
                </a:solidFill>
                <a:effectLst/>
                <a:latin typeface="Arial" panose="020B0604020202020204" pitchFamily="34" charset="0"/>
              </a:rPr>
            </a:br>
            <a:endParaRPr kumimoji="0" lang="en-US" altLang="en-US" sz="1800" b="0" i="0" u="none" strike="noStrike" cap="none" normalizeH="0" baseline="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2048" name="Rectangle 30"/>
          <p:cNvSpPr>
            <a:spLocks noChangeArrowheads="1"/>
          </p:cNvSpPr>
          <p:nvPr/>
        </p:nvSpPr>
        <p:spPr bwMode="auto">
          <a:xfrm>
            <a:off x="152400" y="1066800"/>
            <a:ext cx="100584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smtClean="0">
                <a:ln>
                  <a:noFill/>
                </a:ln>
                <a:solidFill>
                  <a:schemeClr val="tx1"/>
                </a:solidFill>
                <a:effectLst/>
                <a:latin typeface="Century Gothic" panose="020B0502020202020204" pitchFamily="34" charset="0"/>
              </a:rPr>
              <a:t> </a:t>
            </a:r>
            <a:endParaRPr kumimoji="0" lang="en-US" altLang="en-US" sz="3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2049" name="Rectangle 31"/>
          <p:cNvSpPr>
            <a:spLocks noChangeArrowheads="1"/>
          </p:cNvSpPr>
          <p:nvPr/>
        </p:nvSpPr>
        <p:spPr bwMode="auto">
          <a:xfrm>
            <a:off x="152400" y="1066800"/>
            <a:ext cx="100584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3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chemeClr val="tx1"/>
                </a:solidFill>
                <a:effectLst/>
                <a:latin typeface="Arial" panose="020B0604020202020204" pitchFamily="34" charset="0"/>
              </a:rPr>
              <a:t/>
            </a:r>
            <a:br>
              <a:rPr kumimoji="0" lang="en-US" altLang="en-US" sz="1800" b="0" i="0" u="none" strike="noStrike" cap="none" normalizeH="0" baseline="0" smtClean="0">
                <a:ln>
                  <a:noFill/>
                </a:ln>
                <a:solidFill>
                  <a:schemeClr val="tx1"/>
                </a:solidFill>
                <a:effectLst/>
                <a:latin typeface="Arial" panose="020B0604020202020204" pitchFamily="34" charset="0"/>
              </a:rPr>
            </a:br>
            <a:endParaRPr kumimoji="0" lang="en-US" altLang="en-US" sz="1800" b="0" i="0" u="none" strike="noStrike" cap="none" normalizeH="0" baseline="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2050" name="Rectangle 41"/>
          <p:cNvSpPr>
            <a:spLocks noChangeArrowheads="1"/>
          </p:cNvSpPr>
          <p:nvPr/>
        </p:nvSpPr>
        <p:spPr bwMode="auto">
          <a:xfrm>
            <a:off x="152400" y="1066800"/>
            <a:ext cx="100584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300" b="0" i="0" u="none" strike="noStrike" cap="none" normalizeH="0" baseline="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6" name="Slide Number Placeholder 5"/>
          <p:cNvSpPr>
            <a:spLocks noGrp="1"/>
          </p:cNvSpPr>
          <p:nvPr>
            <p:ph type="sldNum" sz="quarter" idx="7"/>
          </p:nvPr>
        </p:nvSpPr>
        <p:spPr/>
        <p:txBody>
          <a:bodyPr/>
          <a:lstStyle/>
          <a:p>
            <a:fld id="{B6F15528-21DE-4FAA-801E-634DDDAF4B2B}" type="slidenum">
              <a:rPr lang="en-US" smtClean="0"/>
              <a:t>7</a:t>
            </a:fld>
            <a:endParaRPr lang="en-US"/>
          </a:p>
        </p:txBody>
      </p:sp>
      <p:sp>
        <p:nvSpPr>
          <p:cNvPr id="36" name="AutoShape 19"/>
          <p:cNvSpPr>
            <a:spLocks noChangeArrowheads="1"/>
          </p:cNvSpPr>
          <p:nvPr/>
        </p:nvSpPr>
        <p:spPr bwMode="auto">
          <a:xfrm>
            <a:off x="5946477" y="4055588"/>
            <a:ext cx="205290" cy="145818"/>
          </a:xfrm>
          <a:prstGeom prst="downArrow">
            <a:avLst>
              <a:gd name="adj1" fmla="val 50000"/>
              <a:gd name="adj2" fmla="val 25000"/>
            </a:avLst>
          </a:prstGeom>
          <a:solidFill>
            <a:srgbClr val="FFFFFF"/>
          </a:solidFill>
          <a:ln w="9525">
            <a:solidFill>
              <a:srgbClr val="000000"/>
            </a:solidFill>
            <a:miter lim="800000"/>
            <a:headEnd/>
            <a:tailEnd/>
          </a:ln>
        </p:spPr>
        <p:txBody>
          <a:bodyPr vert="eaVert" wrap="square" lIns="91440" tIns="45720" rIns="91440" bIns="45720" numCol="1" anchor="t" anchorCtr="0" compatLnSpc="1">
            <a:prstTxWarp prst="textNoShape">
              <a:avLst/>
            </a:prstTxWarp>
          </a:bodyPr>
          <a:lstStyle/>
          <a:p>
            <a:endParaRPr lang="en-US">
              <a:latin typeface="Century Gothic" charset="0"/>
              <a:ea typeface="Century Gothic" charset="0"/>
              <a:cs typeface="Century Gothic" charset="0"/>
            </a:endParaRPr>
          </a:p>
        </p:txBody>
      </p:sp>
      <p:sp>
        <p:nvSpPr>
          <p:cNvPr id="37" name="AutoShape 18"/>
          <p:cNvSpPr>
            <a:spLocks noChangeArrowheads="1"/>
          </p:cNvSpPr>
          <p:nvPr/>
        </p:nvSpPr>
        <p:spPr bwMode="auto">
          <a:xfrm>
            <a:off x="6370445" y="4055588"/>
            <a:ext cx="182976" cy="145818"/>
          </a:xfrm>
          <a:prstGeom prst="upArrow">
            <a:avLst>
              <a:gd name="adj1" fmla="val 50000"/>
              <a:gd name="adj2" fmla="val 27134"/>
            </a:avLst>
          </a:prstGeom>
          <a:solidFill>
            <a:srgbClr val="FFFFFF"/>
          </a:solidFill>
          <a:ln w="9525">
            <a:solidFill>
              <a:srgbClr val="000000"/>
            </a:solidFill>
            <a:miter lim="800000"/>
            <a:headEnd/>
            <a:tailEnd/>
          </a:ln>
        </p:spPr>
        <p:txBody>
          <a:bodyPr vert="eaVert" wrap="square" lIns="91440" tIns="45720" rIns="91440" bIns="45720" numCol="1" anchor="t" anchorCtr="0" compatLnSpc="1">
            <a:prstTxWarp prst="textNoShape">
              <a:avLst/>
            </a:prstTxWarp>
          </a:bodyPr>
          <a:lstStyle/>
          <a:p>
            <a:endParaRPr lang="en-US">
              <a:latin typeface="Century Gothic" charset="0"/>
              <a:ea typeface="Century Gothic" charset="0"/>
              <a:cs typeface="Century Gothic" charset="0"/>
            </a:endParaRPr>
          </a:p>
        </p:txBody>
      </p:sp>
      <p:sp>
        <p:nvSpPr>
          <p:cNvPr id="38" name="Rectangle 26"/>
          <p:cNvSpPr>
            <a:spLocks noChangeArrowheads="1"/>
          </p:cNvSpPr>
          <p:nvPr/>
        </p:nvSpPr>
        <p:spPr bwMode="auto">
          <a:xfrm>
            <a:off x="323570" y="1567656"/>
            <a:ext cx="3619098" cy="270338"/>
          </a:xfrm>
          <a:prstGeom prst="rect">
            <a:avLst/>
          </a:prstGeom>
          <a:solidFill>
            <a:srgbClr val="393737"/>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dirty="0" smtClean="0">
                <a:ln>
                  <a:noFill/>
                </a:ln>
                <a:solidFill>
                  <a:schemeClr val="bg1"/>
                </a:solidFill>
                <a:effectLst/>
                <a:latin typeface="Century Gothic" panose="020B0502020202020204" pitchFamily="34" charset="0"/>
                <a:ea typeface="Calibri" panose="020F0502020204030204" pitchFamily="34" charset="0"/>
                <a:cs typeface="Times New Roman" panose="02020603050405020304" pitchFamily="18" charset="0"/>
              </a:rPr>
              <a:t>INPUT</a:t>
            </a:r>
            <a:endParaRPr kumimoji="0" lang="en-US" altLang="en-US" sz="2400" b="0" i="0" u="none" strike="noStrike" cap="none" normalizeH="0" baseline="0" dirty="0" smtClean="0">
              <a:ln>
                <a:noFill/>
              </a:ln>
              <a:solidFill>
                <a:schemeClr val="bg1"/>
              </a:solidFill>
              <a:effectLst/>
              <a:latin typeface="Arial" panose="020B0604020202020204" pitchFamily="34" charset="0"/>
            </a:endParaRPr>
          </a:p>
        </p:txBody>
      </p:sp>
      <p:sp>
        <p:nvSpPr>
          <p:cNvPr id="39" name="Rectangle 25"/>
          <p:cNvSpPr>
            <a:spLocks noChangeArrowheads="1"/>
          </p:cNvSpPr>
          <p:nvPr/>
        </p:nvSpPr>
        <p:spPr bwMode="auto">
          <a:xfrm>
            <a:off x="4034156" y="1576587"/>
            <a:ext cx="1474964" cy="270339"/>
          </a:xfrm>
          <a:prstGeom prst="rect">
            <a:avLst/>
          </a:prstGeom>
          <a:solidFill>
            <a:srgbClr val="272727"/>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dirty="0" smtClean="0">
                <a:ln>
                  <a:noFill/>
                </a:ln>
                <a:solidFill>
                  <a:schemeClr val="bg1"/>
                </a:solidFill>
                <a:effectLst/>
                <a:latin typeface="Century Gothic" panose="020B0502020202020204" pitchFamily="34" charset="0"/>
                <a:ea typeface="Calibri" panose="020F0502020204030204" pitchFamily="34" charset="0"/>
                <a:cs typeface="Times New Roman" panose="02020603050405020304" pitchFamily="18" charset="0"/>
              </a:rPr>
              <a:t>PROCESSES</a:t>
            </a:r>
            <a:endParaRPr kumimoji="0" lang="en-US" altLang="en-US" sz="2400" b="0" i="0" u="none" strike="noStrike" cap="none" normalizeH="0" baseline="0" dirty="0" smtClean="0">
              <a:ln>
                <a:noFill/>
              </a:ln>
              <a:solidFill>
                <a:schemeClr val="bg1"/>
              </a:solidFill>
              <a:effectLst/>
              <a:latin typeface="Arial" panose="020B0604020202020204" pitchFamily="34" charset="0"/>
            </a:endParaRPr>
          </a:p>
        </p:txBody>
      </p:sp>
      <p:sp>
        <p:nvSpPr>
          <p:cNvPr id="40" name="Rectangle 21"/>
          <p:cNvSpPr>
            <a:spLocks noChangeArrowheads="1"/>
          </p:cNvSpPr>
          <p:nvPr/>
        </p:nvSpPr>
        <p:spPr bwMode="auto">
          <a:xfrm>
            <a:off x="5605071" y="1576587"/>
            <a:ext cx="1178186" cy="270339"/>
          </a:xfrm>
          <a:prstGeom prst="rect">
            <a:avLst/>
          </a:prstGeom>
          <a:solidFill>
            <a:srgbClr val="272727"/>
          </a:solidFill>
          <a:ln w="9525">
            <a:solidFill>
              <a:srgbClr val="000000"/>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dirty="0" smtClean="0">
                <a:ln>
                  <a:noFill/>
                </a:ln>
                <a:solidFill>
                  <a:schemeClr val="bg1"/>
                </a:solidFill>
                <a:effectLst/>
                <a:latin typeface="Century Gothic" panose="020B0502020202020204" pitchFamily="34" charset="0"/>
                <a:ea typeface="Calibri" panose="020F0502020204030204" pitchFamily="34" charset="0"/>
                <a:cs typeface="Times New Roman" panose="02020603050405020304" pitchFamily="18" charset="0"/>
              </a:rPr>
              <a:t>OUTPUT</a:t>
            </a:r>
            <a:endParaRPr kumimoji="0" lang="en-US" altLang="en-US" sz="2400" b="0" i="0" u="none" strike="noStrike" cap="none" normalizeH="0" baseline="0" dirty="0" smtClean="0">
              <a:ln>
                <a:noFill/>
              </a:ln>
              <a:solidFill>
                <a:schemeClr val="bg1"/>
              </a:solidFill>
              <a:effectLst/>
              <a:latin typeface="Arial" panose="020B0604020202020204" pitchFamily="34" charset="0"/>
            </a:endParaRPr>
          </a:p>
        </p:txBody>
      </p:sp>
      <p:sp>
        <p:nvSpPr>
          <p:cNvPr id="41" name="Rectangle 24"/>
          <p:cNvSpPr>
            <a:spLocks noChangeArrowheads="1"/>
          </p:cNvSpPr>
          <p:nvPr/>
        </p:nvSpPr>
        <p:spPr bwMode="auto">
          <a:xfrm>
            <a:off x="6870282" y="1576587"/>
            <a:ext cx="1474965" cy="270339"/>
          </a:xfrm>
          <a:prstGeom prst="rect">
            <a:avLst/>
          </a:prstGeom>
          <a:solidFill>
            <a:srgbClr val="272727"/>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dirty="0" smtClean="0">
                <a:ln>
                  <a:noFill/>
                </a:ln>
                <a:solidFill>
                  <a:schemeClr val="bg1"/>
                </a:solidFill>
                <a:effectLst/>
                <a:latin typeface="Century Gothic" panose="020B0502020202020204" pitchFamily="34" charset="0"/>
                <a:ea typeface="Calibri" panose="020F0502020204030204" pitchFamily="34" charset="0"/>
                <a:cs typeface="Times New Roman" panose="02020603050405020304" pitchFamily="18" charset="0"/>
              </a:rPr>
              <a:t>OUTCOMES</a:t>
            </a:r>
            <a:endParaRPr kumimoji="0" lang="en-US" altLang="en-US" sz="2400" b="0" i="0" u="none" strike="noStrike" cap="none" normalizeH="0" baseline="0" dirty="0" smtClean="0">
              <a:ln>
                <a:noFill/>
              </a:ln>
              <a:solidFill>
                <a:schemeClr val="bg1"/>
              </a:solidFill>
              <a:effectLst/>
              <a:latin typeface="Arial" panose="020B0604020202020204" pitchFamily="34" charset="0"/>
            </a:endParaRPr>
          </a:p>
        </p:txBody>
      </p:sp>
      <p:sp>
        <p:nvSpPr>
          <p:cNvPr id="42" name="Rectangle 22"/>
          <p:cNvSpPr>
            <a:spLocks noChangeArrowheads="1"/>
          </p:cNvSpPr>
          <p:nvPr/>
        </p:nvSpPr>
        <p:spPr bwMode="auto">
          <a:xfrm>
            <a:off x="8414420" y="1576587"/>
            <a:ext cx="1262980" cy="270339"/>
          </a:xfrm>
          <a:prstGeom prst="rect">
            <a:avLst/>
          </a:prstGeom>
          <a:solidFill>
            <a:srgbClr val="272727"/>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dirty="0" smtClean="0">
                <a:ln>
                  <a:noFill/>
                </a:ln>
                <a:solidFill>
                  <a:schemeClr val="bg1"/>
                </a:solidFill>
                <a:effectLst/>
                <a:latin typeface="Century Gothic" panose="020B0502020202020204" pitchFamily="34" charset="0"/>
                <a:ea typeface="Calibri" panose="020F0502020204030204" pitchFamily="34" charset="0"/>
                <a:cs typeface="Times New Roman" panose="02020603050405020304" pitchFamily="18" charset="0"/>
              </a:rPr>
              <a:t>IMPACT</a:t>
            </a:r>
            <a:endParaRPr kumimoji="0" lang="en-US" altLang="en-US" sz="2400" b="0" i="0" u="none" strike="noStrike" cap="none" normalizeH="0" baseline="0" dirty="0" smtClean="0">
              <a:ln>
                <a:noFill/>
              </a:ln>
              <a:solidFill>
                <a:schemeClr val="bg1"/>
              </a:solidFill>
              <a:effectLst/>
              <a:latin typeface="Arial" panose="020B0604020202020204" pitchFamily="34" charset="0"/>
            </a:endParaRPr>
          </a:p>
        </p:txBody>
      </p:sp>
      <p:sp>
        <p:nvSpPr>
          <p:cNvPr id="43" name="Rectangle 23"/>
          <p:cNvSpPr>
            <a:spLocks noChangeArrowheads="1"/>
          </p:cNvSpPr>
          <p:nvPr/>
        </p:nvSpPr>
        <p:spPr bwMode="auto">
          <a:xfrm>
            <a:off x="314644" y="1928847"/>
            <a:ext cx="3619098" cy="262146"/>
          </a:xfrm>
          <a:prstGeom prst="rect">
            <a:avLst/>
          </a:prstGeom>
          <a:solidFill>
            <a:srgbClr val="7F7F7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400" b="1" u="none" strike="noStrike" cap="none" normalizeH="0" baseline="0" dirty="0" smtClean="0">
                <a:ln>
                  <a:noFill/>
                </a:ln>
                <a:solidFill>
                  <a:srgbClr val="FFFFFF"/>
                </a:solidFill>
                <a:effectLst/>
                <a:latin typeface="Century Gothic" charset="0"/>
                <a:ea typeface="Century Gothic" charset="0"/>
                <a:cs typeface="Century Gothic" charset="0"/>
              </a:rPr>
              <a:t>RHIS Determinants</a:t>
            </a:r>
            <a:endParaRPr kumimoji="0" lang="en-US" altLang="en-US" sz="2400" b="1" u="none" strike="noStrike" cap="none" normalizeH="0" baseline="0" dirty="0" smtClean="0">
              <a:ln>
                <a:noFill/>
              </a:ln>
              <a:solidFill>
                <a:schemeClr val="tx1"/>
              </a:solidFill>
              <a:effectLst/>
              <a:latin typeface="Century Gothic" charset="0"/>
              <a:ea typeface="Century Gothic" charset="0"/>
              <a:cs typeface="Century Gothic" charset="0"/>
            </a:endParaRPr>
          </a:p>
        </p:txBody>
      </p:sp>
      <p:sp>
        <p:nvSpPr>
          <p:cNvPr id="44" name="Rectangle 17"/>
          <p:cNvSpPr>
            <a:spLocks noChangeArrowheads="1"/>
          </p:cNvSpPr>
          <p:nvPr/>
        </p:nvSpPr>
        <p:spPr bwMode="auto">
          <a:xfrm>
            <a:off x="314644" y="2282824"/>
            <a:ext cx="1624214" cy="1772764"/>
          </a:xfrm>
          <a:prstGeom prst="rect">
            <a:avLst/>
          </a:prstGeom>
          <a:solidFill>
            <a:srgbClr val="008C84"/>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lvl1pPr eaLnBrk="0" fontAlgn="base" hangingPunct="0">
              <a:spcBef>
                <a:spcPct val="0"/>
              </a:spcBef>
              <a:spcAft>
                <a:spcPct val="0"/>
              </a:spcAft>
              <a:tabLst>
                <a:tab pos="57150" algn="l"/>
              </a:tabLst>
              <a:defRPr>
                <a:solidFill>
                  <a:schemeClr val="tx1"/>
                </a:solidFill>
                <a:latin typeface="Arial" panose="020B0604020202020204" pitchFamily="34" charset="0"/>
              </a:defRPr>
            </a:lvl1pPr>
            <a:lvl2pPr eaLnBrk="0" fontAlgn="base" hangingPunct="0">
              <a:spcBef>
                <a:spcPct val="0"/>
              </a:spcBef>
              <a:spcAft>
                <a:spcPct val="0"/>
              </a:spcAft>
              <a:tabLst>
                <a:tab pos="57150" algn="l"/>
              </a:tabLst>
              <a:defRPr>
                <a:solidFill>
                  <a:schemeClr val="tx1"/>
                </a:solidFill>
                <a:latin typeface="Arial" panose="020B0604020202020204" pitchFamily="34" charset="0"/>
              </a:defRPr>
            </a:lvl2pPr>
            <a:lvl3pPr eaLnBrk="0" fontAlgn="base" hangingPunct="0">
              <a:spcBef>
                <a:spcPct val="0"/>
              </a:spcBef>
              <a:spcAft>
                <a:spcPct val="0"/>
              </a:spcAft>
              <a:tabLst>
                <a:tab pos="57150" algn="l"/>
              </a:tabLst>
              <a:defRPr>
                <a:solidFill>
                  <a:schemeClr val="tx1"/>
                </a:solidFill>
                <a:latin typeface="Arial" panose="020B0604020202020204" pitchFamily="34" charset="0"/>
              </a:defRPr>
            </a:lvl3pPr>
            <a:lvl4pPr eaLnBrk="0" fontAlgn="base" hangingPunct="0">
              <a:spcBef>
                <a:spcPct val="0"/>
              </a:spcBef>
              <a:spcAft>
                <a:spcPct val="0"/>
              </a:spcAft>
              <a:tabLst>
                <a:tab pos="57150" algn="l"/>
              </a:tabLst>
              <a:defRPr>
                <a:solidFill>
                  <a:schemeClr val="tx1"/>
                </a:solidFill>
                <a:latin typeface="Arial" panose="020B0604020202020204" pitchFamily="34" charset="0"/>
              </a:defRPr>
            </a:lvl4pPr>
            <a:lvl5pPr eaLnBrk="0" fontAlgn="base" hangingPunct="0">
              <a:spcBef>
                <a:spcPct val="0"/>
              </a:spcBef>
              <a:spcAft>
                <a:spcPct val="0"/>
              </a:spcAft>
              <a:tabLst>
                <a:tab pos="57150" algn="l"/>
              </a:tabLst>
              <a:defRPr>
                <a:solidFill>
                  <a:schemeClr val="tx1"/>
                </a:solidFill>
                <a:latin typeface="Arial" panose="020B0604020202020204" pitchFamily="34" charset="0"/>
              </a:defRPr>
            </a:lvl5pPr>
            <a:lvl6pPr eaLnBrk="0" fontAlgn="base" hangingPunct="0">
              <a:spcBef>
                <a:spcPct val="0"/>
              </a:spcBef>
              <a:spcAft>
                <a:spcPct val="0"/>
              </a:spcAft>
              <a:tabLst>
                <a:tab pos="57150" algn="l"/>
              </a:tabLst>
              <a:defRPr>
                <a:solidFill>
                  <a:schemeClr val="tx1"/>
                </a:solidFill>
                <a:latin typeface="Arial" panose="020B0604020202020204" pitchFamily="34" charset="0"/>
              </a:defRPr>
            </a:lvl6pPr>
            <a:lvl7pPr eaLnBrk="0" fontAlgn="base" hangingPunct="0">
              <a:spcBef>
                <a:spcPct val="0"/>
              </a:spcBef>
              <a:spcAft>
                <a:spcPct val="0"/>
              </a:spcAft>
              <a:tabLst>
                <a:tab pos="57150" algn="l"/>
              </a:tabLst>
              <a:defRPr>
                <a:solidFill>
                  <a:schemeClr val="tx1"/>
                </a:solidFill>
                <a:latin typeface="Arial" panose="020B0604020202020204" pitchFamily="34" charset="0"/>
              </a:defRPr>
            </a:lvl7pPr>
            <a:lvl8pPr eaLnBrk="0" fontAlgn="base" hangingPunct="0">
              <a:spcBef>
                <a:spcPct val="0"/>
              </a:spcBef>
              <a:spcAft>
                <a:spcPct val="0"/>
              </a:spcAft>
              <a:tabLst>
                <a:tab pos="57150" algn="l"/>
              </a:tabLst>
              <a:defRPr>
                <a:solidFill>
                  <a:schemeClr val="tx1"/>
                </a:solidFill>
                <a:latin typeface="Arial" panose="020B0604020202020204" pitchFamily="34" charset="0"/>
              </a:defRPr>
            </a:lvl8pPr>
            <a:lvl9pPr eaLnBrk="0" fontAlgn="base" hangingPunct="0">
              <a:spcBef>
                <a:spcPct val="0"/>
              </a:spcBef>
              <a:spcAft>
                <a:spcPct val="0"/>
              </a:spcAft>
              <a:tabLst>
                <a:tab pos="57150"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57150" algn="l"/>
              </a:tabLst>
            </a:pPr>
            <a:r>
              <a:rPr kumimoji="0" lang="en-US" altLang="en-US" sz="1050" b="1" u="none" strike="noStrike" cap="none" normalizeH="0" baseline="0" dirty="0" smtClean="0">
                <a:ln>
                  <a:noFill/>
                </a:ln>
                <a:solidFill>
                  <a:srgbClr val="FFFFFF"/>
                </a:solidFill>
                <a:effectLst/>
                <a:latin typeface="Century Gothic" charset="0"/>
                <a:ea typeface="Century Gothic" charset="0"/>
                <a:cs typeface="Century Gothic" charset="0"/>
              </a:rPr>
              <a:t>Technical Factors</a:t>
            </a:r>
            <a:endParaRPr kumimoji="0" lang="en-US" altLang="en-US" sz="500" b="1" u="none" strike="noStrike" cap="none" normalizeH="0" baseline="0" dirty="0" smtClean="0">
              <a:ln>
                <a:noFill/>
              </a:ln>
              <a:solidFill>
                <a:schemeClr val="tx1"/>
              </a:solidFill>
              <a:effectLst/>
              <a:latin typeface="Century Gothic" charset="0"/>
              <a:ea typeface="Century Gothic" charset="0"/>
              <a:cs typeface="Century Gothic" charset="0"/>
            </a:endParaRPr>
          </a:p>
          <a:p>
            <a:pPr marL="0" marR="0" lvl="0" indent="0" algn="l" defTabSz="914400" rtl="0" eaLnBrk="0" fontAlgn="base" latinLnBrk="0" hangingPunct="0">
              <a:lnSpc>
                <a:spcPct val="100000"/>
              </a:lnSpc>
              <a:spcBef>
                <a:spcPct val="0"/>
              </a:spcBef>
              <a:spcAft>
                <a:spcPct val="0"/>
              </a:spcAft>
              <a:buClrTx/>
              <a:buSzTx/>
              <a:buFontTx/>
              <a:buChar char="•"/>
              <a:tabLst>
                <a:tab pos="57150" algn="l"/>
              </a:tabLst>
            </a:pPr>
            <a:r>
              <a:rPr kumimoji="0" lang="en-US" altLang="en-US" sz="1050" u="none" strike="noStrike" cap="none" normalizeH="0" baseline="0" dirty="0" smtClean="0">
                <a:ln>
                  <a:noFill/>
                </a:ln>
                <a:solidFill>
                  <a:srgbClr val="FFFFFF"/>
                </a:solidFill>
                <a:effectLst/>
                <a:latin typeface="Century Gothic" charset="0"/>
                <a:ea typeface="Century Gothic" charset="0"/>
                <a:cs typeface="Century Gothic" charset="0"/>
              </a:rPr>
              <a:t>Complexity of reporting forms, procedures</a:t>
            </a:r>
            <a:endParaRPr kumimoji="0" lang="en-US" altLang="en-US" sz="500" u="none" strike="noStrike" cap="none" normalizeH="0" baseline="0" dirty="0" smtClean="0">
              <a:ln>
                <a:noFill/>
              </a:ln>
              <a:solidFill>
                <a:schemeClr val="tx1"/>
              </a:solidFill>
              <a:effectLst/>
              <a:latin typeface="Century Gothic" charset="0"/>
              <a:ea typeface="Century Gothic" charset="0"/>
              <a:cs typeface="Century Gothic" charset="0"/>
            </a:endParaRPr>
          </a:p>
          <a:p>
            <a:pPr marL="0" marR="0" lvl="0" indent="0" algn="l" defTabSz="914400" rtl="0" eaLnBrk="0" fontAlgn="base" latinLnBrk="0" hangingPunct="0">
              <a:lnSpc>
                <a:spcPct val="100000"/>
              </a:lnSpc>
              <a:spcBef>
                <a:spcPct val="0"/>
              </a:spcBef>
              <a:spcAft>
                <a:spcPct val="0"/>
              </a:spcAft>
              <a:buClrTx/>
              <a:buSzTx/>
              <a:buFontTx/>
              <a:buChar char="•"/>
              <a:tabLst>
                <a:tab pos="57150" algn="l"/>
              </a:tabLst>
            </a:pPr>
            <a:r>
              <a:rPr kumimoji="0" lang="en-US" altLang="en-US" sz="1050" u="none" strike="noStrike" cap="none" normalizeH="0" baseline="0" dirty="0" smtClean="0">
                <a:ln>
                  <a:noFill/>
                </a:ln>
                <a:solidFill>
                  <a:srgbClr val="FFFFFF"/>
                </a:solidFill>
                <a:effectLst/>
                <a:latin typeface="Century Gothic" charset="0"/>
                <a:ea typeface="Century Gothic" charset="0"/>
                <a:cs typeface="Century Gothic" charset="0"/>
              </a:rPr>
              <a:t>HIS design</a:t>
            </a:r>
            <a:endParaRPr kumimoji="0" lang="en-US" altLang="en-US" sz="500" u="none" strike="noStrike" cap="none" normalizeH="0" baseline="0" dirty="0" smtClean="0">
              <a:ln>
                <a:noFill/>
              </a:ln>
              <a:solidFill>
                <a:schemeClr val="tx1"/>
              </a:solidFill>
              <a:effectLst/>
              <a:latin typeface="Century Gothic" charset="0"/>
              <a:ea typeface="Century Gothic" charset="0"/>
              <a:cs typeface="Century Gothic" charset="0"/>
            </a:endParaRPr>
          </a:p>
          <a:p>
            <a:pPr marL="0" marR="0" lvl="0" indent="0" algn="l" defTabSz="914400" rtl="0" eaLnBrk="0" fontAlgn="base" latinLnBrk="0" hangingPunct="0">
              <a:lnSpc>
                <a:spcPct val="100000"/>
              </a:lnSpc>
              <a:spcBef>
                <a:spcPct val="0"/>
              </a:spcBef>
              <a:spcAft>
                <a:spcPct val="0"/>
              </a:spcAft>
              <a:buClrTx/>
              <a:buSzTx/>
              <a:buFontTx/>
              <a:buChar char="•"/>
              <a:tabLst>
                <a:tab pos="57150" algn="l"/>
              </a:tabLst>
            </a:pPr>
            <a:r>
              <a:rPr kumimoji="0" lang="en-US" altLang="en-US" sz="1050" u="none" strike="noStrike" cap="none" normalizeH="0" baseline="0" dirty="0" smtClean="0">
                <a:ln>
                  <a:noFill/>
                </a:ln>
                <a:solidFill>
                  <a:srgbClr val="FFFFFF"/>
                </a:solidFill>
                <a:effectLst/>
                <a:latin typeface="Century Gothic" charset="0"/>
                <a:ea typeface="Century Gothic" charset="0"/>
                <a:cs typeface="Century Gothic" charset="0"/>
              </a:rPr>
              <a:t>Computer software</a:t>
            </a:r>
            <a:endParaRPr kumimoji="0" lang="en-US" altLang="en-US" sz="500" u="none" strike="noStrike" cap="none" normalizeH="0" baseline="0" dirty="0" smtClean="0">
              <a:ln>
                <a:noFill/>
              </a:ln>
              <a:solidFill>
                <a:schemeClr val="tx1"/>
              </a:solidFill>
              <a:effectLst/>
              <a:latin typeface="Century Gothic" charset="0"/>
              <a:ea typeface="Century Gothic" charset="0"/>
              <a:cs typeface="Century Gothic" charset="0"/>
            </a:endParaRPr>
          </a:p>
          <a:p>
            <a:pPr marL="0" marR="0" lvl="0" indent="0" algn="l" defTabSz="914400" rtl="0" eaLnBrk="0" fontAlgn="base" latinLnBrk="0" hangingPunct="0">
              <a:lnSpc>
                <a:spcPct val="100000"/>
              </a:lnSpc>
              <a:spcBef>
                <a:spcPct val="0"/>
              </a:spcBef>
              <a:spcAft>
                <a:spcPct val="0"/>
              </a:spcAft>
              <a:buClrTx/>
              <a:buSzTx/>
              <a:buFontTx/>
              <a:buChar char="•"/>
              <a:tabLst>
                <a:tab pos="57150" algn="l"/>
              </a:tabLst>
            </a:pPr>
            <a:r>
              <a:rPr kumimoji="0" lang="en-US" altLang="en-US" sz="1050" u="none" strike="noStrike" cap="none" normalizeH="0" baseline="0" dirty="0" smtClean="0">
                <a:ln>
                  <a:noFill/>
                </a:ln>
                <a:solidFill>
                  <a:srgbClr val="FFFFFF"/>
                </a:solidFill>
                <a:effectLst/>
                <a:latin typeface="Century Gothic" charset="0"/>
                <a:ea typeface="Century Gothic" charset="0"/>
                <a:cs typeface="Century Gothic" charset="0"/>
              </a:rPr>
              <a:t>Information technology complexity</a:t>
            </a:r>
            <a:endParaRPr kumimoji="0" lang="en-US" altLang="en-US" sz="2400" u="none" strike="noStrike" cap="none" normalizeH="0" baseline="0" dirty="0" smtClean="0">
              <a:ln>
                <a:noFill/>
              </a:ln>
              <a:solidFill>
                <a:schemeClr val="tx1"/>
              </a:solidFill>
              <a:effectLst/>
              <a:latin typeface="Century Gothic" charset="0"/>
              <a:ea typeface="Century Gothic" charset="0"/>
              <a:cs typeface="Century Gothic" charset="0"/>
            </a:endParaRPr>
          </a:p>
        </p:txBody>
      </p:sp>
      <p:sp>
        <p:nvSpPr>
          <p:cNvPr id="45" name="Text Box 16"/>
          <p:cNvSpPr txBox="1">
            <a:spLocks noChangeArrowheads="1"/>
          </p:cNvSpPr>
          <p:nvPr/>
        </p:nvSpPr>
        <p:spPr bwMode="auto">
          <a:xfrm>
            <a:off x="2244564" y="3016834"/>
            <a:ext cx="1536328" cy="2313441"/>
          </a:xfrm>
          <a:prstGeom prst="rect">
            <a:avLst/>
          </a:prstGeom>
          <a:solidFill>
            <a:srgbClr val="AA2573"/>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lvl1pPr eaLnBrk="0" fontAlgn="base" hangingPunct="0">
              <a:spcBef>
                <a:spcPct val="0"/>
              </a:spcBef>
              <a:spcAft>
                <a:spcPct val="0"/>
              </a:spcAft>
              <a:tabLst>
                <a:tab pos="57150" algn="l"/>
              </a:tabLst>
              <a:defRPr>
                <a:solidFill>
                  <a:schemeClr val="tx1"/>
                </a:solidFill>
                <a:latin typeface="Arial" panose="020B0604020202020204" pitchFamily="34" charset="0"/>
              </a:defRPr>
            </a:lvl1pPr>
            <a:lvl2pPr eaLnBrk="0" fontAlgn="base" hangingPunct="0">
              <a:spcBef>
                <a:spcPct val="0"/>
              </a:spcBef>
              <a:spcAft>
                <a:spcPct val="0"/>
              </a:spcAft>
              <a:tabLst>
                <a:tab pos="57150" algn="l"/>
              </a:tabLst>
              <a:defRPr>
                <a:solidFill>
                  <a:schemeClr val="tx1"/>
                </a:solidFill>
                <a:latin typeface="Arial" panose="020B0604020202020204" pitchFamily="34" charset="0"/>
              </a:defRPr>
            </a:lvl2pPr>
            <a:lvl3pPr eaLnBrk="0" fontAlgn="base" hangingPunct="0">
              <a:spcBef>
                <a:spcPct val="0"/>
              </a:spcBef>
              <a:spcAft>
                <a:spcPct val="0"/>
              </a:spcAft>
              <a:tabLst>
                <a:tab pos="57150" algn="l"/>
              </a:tabLst>
              <a:defRPr>
                <a:solidFill>
                  <a:schemeClr val="tx1"/>
                </a:solidFill>
                <a:latin typeface="Arial" panose="020B0604020202020204" pitchFamily="34" charset="0"/>
              </a:defRPr>
            </a:lvl3pPr>
            <a:lvl4pPr eaLnBrk="0" fontAlgn="base" hangingPunct="0">
              <a:spcBef>
                <a:spcPct val="0"/>
              </a:spcBef>
              <a:spcAft>
                <a:spcPct val="0"/>
              </a:spcAft>
              <a:tabLst>
                <a:tab pos="57150" algn="l"/>
              </a:tabLst>
              <a:defRPr>
                <a:solidFill>
                  <a:schemeClr val="tx1"/>
                </a:solidFill>
                <a:latin typeface="Arial" panose="020B0604020202020204" pitchFamily="34" charset="0"/>
              </a:defRPr>
            </a:lvl4pPr>
            <a:lvl5pPr eaLnBrk="0" fontAlgn="base" hangingPunct="0">
              <a:spcBef>
                <a:spcPct val="0"/>
              </a:spcBef>
              <a:spcAft>
                <a:spcPct val="0"/>
              </a:spcAft>
              <a:tabLst>
                <a:tab pos="57150" algn="l"/>
              </a:tabLst>
              <a:defRPr>
                <a:solidFill>
                  <a:schemeClr val="tx1"/>
                </a:solidFill>
                <a:latin typeface="Arial" panose="020B0604020202020204" pitchFamily="34" charset="0"/>
              </a:defRPr>
            </a:lvl5pPr>
            <a:lvl6pPr eaLnBrk="0" fontAlgn="base" hangingPunct="0">
              <a:spcBef>
                <a:spcPct val="0"/>
              </a:spcBef>
              <a:spcAft>
                <a:spcPct val="0"/>
              </a:spcAft>
              <a:tabLst>
                <a:tab pos="57150" algn="l"/>
              </a:tabLst>
              <a:defRPr>
                <a:solidFill>
                  <a:schemeClr val="tx1"/>
                </a:solidFill>
                <a:latin typeface="Arial" panose="020B0604020202020204" pitchFamily="34" charset="0"/>
              </a:defRPr>
            </a:lvl6pPr>
            <a:lvl7pPr eaLnBrk="0" fontAlgn="base" hangingPunct="0">
              <a:spcBef>
                <a:spcPct val="0"/>
              </a:spcBef>
              <a:spcAft>
                <a:spcPct val="0"/>
              </a:spcAft>
              <a:tabLst>
                <a:tab pos="57150" algn="l"/>
              </a:tabLst>
              <a:defRPr>
                <a:solidFill>
                  <a:schemeClr val="tx1"/>
                </a:solidFill>
                <a:latin typeface="Arial" panose="020B0604020202020204" pitchFamily="34" charset="0"/>
              </a:defRPr>
            </a:lvl7pPr>
            <a:lvl8pPr eaLnBrk="0" fontAlgn="base" hangingPunct="0">
              <a:spcBef>
                <a:spcPct val="0"/>
              </a:spcBef>
              <a:spcAft>
                <a:spcPct val="0"/>
              </a:spcAft>
              <a:tabLst>
                <a:tab pos="57150" algn="l"/>
              </a:tabLst>
              <a:defRPr>
                <a:solidFill>
                  <a:schemeClr val="tx1"/>
                </a:solidFill>
                <a:latin typeface="Arial" panose="020B0604020202020204" pitchFamily="34" charset="0"/>
              </a:defRPr>
            </a:lvl8pPr>
            <a:lvl9pPr eaLnBrk="0" fontAlgn="base" hangingPunct="0">
              <a:spcBef>
                <a:spcPct val="0"/>
              </a:spcBef>
              <a:spcAft>
                <a:spcPct val="0"/>
              </a:spcAft>
              <a:tabLst>
                <a:tab pos="57150"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57150" algn="l"/>
              </a:tabLst>
            </a:pPr>
            <a:r>
              <a:rPr kumimoji="0" lang="en-US" altLang="en-US" sz="1050" b="1" u="none" strike="noStrike" cap="none" normalizeH="0" baseline="0" dirty="0" smtClean="0">
                <a:ln>
                  <a:noFill/>
                </a:ln>
                <a:solidFill>
                  <a:srgbClr val="FFFFFF"/>
                </a:solidFill>
                <a:effectLst/>
                <a:latin typeface="Century Gothic" charset="0"/>
                <a:ea typeface="Century Gothic" charset="0"/>
                <a:cs typeface="Century Gothic" charset="0"/>
              </a:rPr>
              <a:t>Behavioral Factors</a:t>
            </a:r>
            <a:endParaRPr kumimoji="0" lang="en-US" altLang="en-US" sz="500" b="1" u="none" strike="noStrike" cap="none" normalizeH="0" baseline="0" dirty="0" smtClean="0">
              <a:ln>
                <a:noFill/>
              </a:ln>
              <a:solidFill>
                <a:schemeClr val="tx1"/>
              </a:solidFill>
              <a:effectLst/>
              <a:latin typeface="Century Gothic" charset="0"/>
              <a:ea typeface="Century Gothic" charset="0"/>
              <a:cs typeface="Century Gothic" charset="0"/>
            </a:endParaRPr>
          </a:p>
          <a:p>
            <a:pPr marL="0" marR="0" lvl="0" indent="0" algn="l" defTabSz="914400" rtl="0" eaLnBrk="0" fontAlgn="base" latinLnBrk="0" hangingPunct="0">
              <a:lnSpc>
                <a:spcPct val="100000"/>
              </a:lnSpc>
              <a:spcBef>
                <a:spcPct val="0"/>
              </a:spcBef>
              <a:spcAft>
                <a:spcPct val="0"/>
              </a:spcAft>
              <a:buClrTx/>
              <a:buSzTx/>
              <a:buFontTx/>
              <a:buChar char="•"/>
              <a:tabLst>
                <a:tab pos="57150" algn="l"/>
              </a:tabLst>
            </a:pPr>
            <a:r>
              <a:rPr kumimoji="0" lang="en-US" altLang="en-US" sz="1050" u="none" strike="noStrike" cap="none" normalizeH="0" baseline="0" dirty="0" smtClean="0">
                <a:ln>
                  <a:noFill/>
                </a:ln>
                <a:solidFill>
                  <a:srgbClr val="FFFFFF"/>
                </a:solidFill>
                <a:effectLst/>
                <a:latin typeface="Century Gothic" charset="0"/>
                <a:ea typeface="Century Gothic" charset="0"/>
                <a:cs typeface="Century Gothic" charset="0"/>
              </a:rPr>
              <a:t>Level of knowledge of content of HIS forms</a:t>
            </a:r>
            <a:endParaRPr kumimoji="0" lang="en-US" altLang="en-US" sz="500" u="none" strike="noStrike" cap="none" normalizeH="0" baseline="0" dirty="0" smtClean="0">
              <a:ln>
                <a:noFill/>
              </a:ln>
              <a:solidFill>
                <a:schemeClr val="tx1"/>
              </a:solidFill>
              <a:effectLst/>
              <a:latin typeface="Century Gothic" charset="0"/>
              <a:ea typeface="Century Gothic" charset="0"/>
              <a:cs typeface="Century Gothic" charset="0"/>
            </a:endParaRPr>
          </a:p>
          <a:p>
            <a:pPr marL="0" marR="0" lvl="0" indent="0" algn="l" defTabSz="914400" rtl="0" eaLnBrk="0" fontAlgn="base" latinLnBrk="0" hangingPunct="0">
              <a:lnSpc>
                <a:spcPct val="100000"/>
              </a:lnSpc>
              <a:spcBef>
                <a:spcPct val="0"/>
              </a:spcBef>
              <a:spcAft>
                <a:spcPct val="0"/>
              </a:spcAft>
              <a:buClrTx/>
              <a:buSzTx/>
              <a:buFontTx/>
              <a:buChar char="•"/>
              <a:tabLst>
                <a:tab pos="57150" algn="l"/>
              </a:tabLst>
            </a:pPr>
            <a:r>
              <a:rPr kumimoji="0" lang="en-US" altLang="en-US" sz="1050" u="none" strike="noStrike" cap="none" normalizeH="0" baseline="0" dirty="0" smtClean="0">
                <a:ln>
                  <a:noFill/>
                </a:ln>
                <a:solidFill>
                  <a:srgbClr val="FFFFFF"/>
                </a:solidFill>
                <a:effectLst/>
                <a:latin typeface="Century Gothic" charset="0"/>
                <a:ea typeface="Century Gothic" charset="0"/>
                <a:cs typeface="Century Gothic" charset="0"/>
              </a:rPr>
              <a:t>Data quality checking skills</a:t>
            </a:r>
            <a:endParaRPr kumimoji="0" lang="en-US" altLang="en-US" sz="500" u="none" strike="noStrike" cap="none" normalizeH="0" baseline="0" dirty="0" smtClean="0">
              <a:ln>
                <a:noFill/>
              </a:ln>
              <a:solidFill>
                <a:schemeClr val="tx1"/>
              </a:solidFill>
              <a:effectLst/>
              <a:latin typeface="Century Gothic" charset="0"/>
              <a:ea typeface="Century Gothic" charset="0"/>
              <a:cs typeface="Century Gothic" charset="0"/>
            </a:endParaRPr>
          </a:p>
          <a:p>
            <a:pPr marL="0" marR="0" lvl="0" indent="0" algn="l" defTabSz="914400" rtl="0" eaLnBrk="0" fontAlgn="base" latinLnBrk="0" hangingPunct="0">
              <a:lnSpc>
                <a:spcPct val="100000"/>
              </a:lnSpc>
              <a:spcBef>
                <a:spcPct val="0"/>
              </a:spcBef>
              <a:spcAft>
                <a:spcPct val="0"/>
              </a:spcAft>
              <a:buClrTx/>
              <a:buSzTx/>
              <a:buFontTx/>
              <a:buChar char="•"/>
              <a:tabLst>
                <a:tab pos="57150" algn="l"/>
              </a:tabLst>
            </a:pPr>
            <a:r>
              <a:rPr kumimoji="0" lang="en-US" altLang="en-US" sz="1050" u="none" strike="noStrike" cap="none" normalizeH="0" baseline="0" dirty="0" smtClean="0">
                <a:ln>
                  <a:noFill/>
                </a:ln>
                <a:solidFill>
                  <a:srgbClr val="FFFFFF"/>
                </a:solidFill>
                <a:effectLst/>
                <a:latin typeface="Century Gothic" charset="0"/>
                <a:ea typeface="Century Gothic" charset="0"/>
                <a:cs typeface="Century Gothic" charset="0"/>
              </a:rPr>
              <a:t>Problem solving for HIS tasks</a:t>
            </a:r>
            <a:endParaRPr kumimoji="0" lang="en-US" altLang="en-US" sz="500" u="none" strike="noStrike" cap="none" normalizeH="0" baseline="0" dirty="0" smtClean="0">
              <a:ln>
                <a:noFill/>
              </a:ln>
              <a:solidFill>
                <a:schemeClr val="tx1"/>
              </a:solidFill>
              <a:effectLst/>
              <a:latin typeface="Century Gothic" charset="0"/>
              <a:ea typeface="Century Gothic" charset="0"/>
              <a:cs typeface="Century Gothic" charset="0"/>
            </a:endParaRPr>
          </a:p>
          <a:p>
            <a:pPr marL="0" marR="0" lvl="0" indent="0" algn="l" defTabSz="914400" rtl="0" eaLnBrk="0" fontAlgn="base" latinLnBrk="0" hangingPunct="0">
              <a:lnSpc>
                <a:spcPct val="100000"/>
              </a:lnSpc>
              <a:spcBef>
                <a:spcPct val="0"/>
              </a:spcBef>
              <a:spcAft>
                <a:spcPct val="0"/>
              </a:spcAft>
              <a:buClrTx/>
              <a:buSzTx/>
              <a:buFontTx/>
              <a:buChar char="•"/>
              <a:tabLst>
                <a:tab pos="57150" algn="l"/>
              </a:tabLst>
            </a:pPr>
            <a:r>
              <a:rPr kumimoji="0" lang="en-US" altLang="en-US" sz="1050" u="none" strike="noStrike" cap="none" normalizeH="0" baseline="0" dirty="0" smtClean="0">
                <a:ln>
                  <a:noFill/>
                </a:ln>
                <a:solidFill>
                  <a:srgbClr val="FFFFFF"/>
                </a:solidFill>
                <a:effectLst/>
                <a:latin typeface="Century Gothic" charset="0"/>
                <a:ea typeface="Century Gothic" charset="0"/>
                <a:cs typeface="Century Gothic" charset="0"/>
              </a:rPr>
              <a:t>Competence in HIS tasks</a:t>
            </a:r>
            <a:endParaRPr kumimoji="0" lang="en-US" altLang="en-US" sz="500" u="none" strike="noStrike" cap="none" normalizeH="0" baseline="0" dirty="0" smtClean="0">
              <a:ln>
                <a:noFill/>
              </a:ln>
              <a:solidFill>
                <a:schemeClr val="tx1"/>
              </a:solidFill>
              <a:effectLst/>
              <a:latin typeface="Century Gothic" charset="0"/>
              <a:ea typeface="Century Gothic" charset="0"/>
              <a:cs typeface="Century Gothic" charset="0"/>
            </a:endParaRPr>
          </a:p>
          <a:p>
            <a:pPr marL="0" marR="0" lvl="0" indent="0" algn="l" defTabSz="914400" rtl="0" eaLnBrk="0" fontAlgn="base" latinLnBrk="0" hangingPunct="0">
              <a:lnSpc>
                <a:spcPct val="100000"/>
              </a:lnSpc>
              <a:spcBef>
                <a:spcPct val="0"/>
              </a:spcBef>
              <a:spcAft>
                <a:spcPct val="0"/>
              </a:spcAft>
              <a:buClrTx/>
              <a:buSzTx/>
              <a:buFontTx/>
              <a:buChar char="•"/>
              <a:tabLst>
                <a:tab pos="57150" algn="l"/>
              </a:tabLst>
            </a:pPr>
            <a:r>
              <a:rPr kumimoji="0" lang="en-US" altLang="en-US" sz="1050" u="none" strike="noStrike" cap="none" normalizeH="0" baseline="0" dirty="0" smtClean="0">
                <a:ln>
                  <a:noFill/>
                </a:ln>
                <a:solidFill>
                  <a:srgbClr val="FFFFFF"/>
                </a:solidFill>
                <a:effectLst/>
                <a:latin typeface="Century Gothic" charset="0"/>
                <a:ea typeface="Century Gothic" charset="0"/>
                <a:cs typeface="Century Gothic" charset="0"/>
              </a:rPr>
              <a:t>Confidence levels for HIS tasks</a:t>
            </a:r>
            <a:endParaRPr kumimoji="0" lang="en-US" altLang="en-US" sz="500" u="none" strike="noStrike" cap="none" normalizeH="0" baseline="0" dirty="0" smtClean="0">
              <a:ln>
                <a:noFill/>
              </a:ln>
              <a:solidFill>
                <a:schemeClr val="tx1"/>
              </a:solidFill>
              <a:effectLst/>
              <a:latin typeface="Century Gothic" charset="0"/>
              <a:ea typeface="Century Gothic" charset="0"/>
              <a:cs typeface="Century Gothic" charset="0"/>
            </a:endParaRPr>
          </a:p>
          <a:p>
            <a:pPr marL="0" marR="0" lvl="0" indent="0" algn="l" defTabSz="914400" rtl="0" eaLnBrk="0" fontAlgn="base" latinLnBrk="0" hangingPunct="0">
              <a:lnSpc>
                <a:spcPct val="100000"/>
              </a:lnSpc>
              <a:spcBef>
                <a:spcPct val="0"/>
              </a:spcBef>
              <a:spcAft>
                <a:spcPct val="0"/>
              </a:spcAft>
              <a:buClrTx/>
              <a:buSzTx/>
              <a:buFontTx/>
              <a:buChar char="•"/>
              <a:tabLst>
                <a:tab pos="57150" algn="l"/>
              </a:tabLst>
            </a:pPr>
            <a:r>
              <a:rPr kumimoji="0" lang="en-US" altLang="en-US" sz="1050" u="none" strike="noStrike" cap="none" normalizeH="0" baseline="0" dirty="0" smtClean="0">
                <a:ln>
                  <a:noFill/>
                </a:ln>
                <a:solidFill>
                  <a:srgbClr val="FFFFFF"/>
                </a:solidFill>
                <a:effectLst/>
                <a:latin typeface="Century Gothic" charset="0"/>
                <a:ea typeface="Century Gothic" charset="0"/>
                <a:cs typeface="Century Gothic" charset="0"/>
              </a:rPr>
              <a:t>Motivation</a:t>
            </a:r>
            <a:endParaRPr kumimoji="0" lang="en-US" altLang="en-US" sz="2400" u="none" strike="noStrike" cap="none" normalizeH="0" baseline="0" dirty="0" smtClean="0">
              <a:ln>
                <a:noFill/>
              </a:ln>
              <a:solidFill>
                <a:schemeClr val="tx1"/>
              </a:solidFill>
              <a:effectLst/>
              <a:latin typeface="Century Gothic" charset="0"/>
              <a:ea typeface="Century Gothic" charset="0"/>
              <a:cs typeface="Century Gothic" charset="0"/>
            </a:endParaRPr>
          </a:p>
        </p:txBody>
      </p:sp>
      <p:sp>
        <p:nvSpPr>
          <p:cNvPr id="46" name="Text Box 15"/>
          <p:cNvSpPr txBox="1">
            <a:spLocks noChangeArrowheads="1"/>
          </p:cNvSpPr>
          <p:nvPr/>
        </p:nvSpPr>
        <p:spPr bwMode="auto">
          <a:xfrm>
            <a:off x="4165809" y="3016834"/>
            <a:ext cx="1391986" cy="2313441"/>
          </a:xfrm>
          <a:prstGeom prst="rect">
            <a:avLst/>
          </a:prstGeom>
          <a:solidFill>
            <a:schemeClr val="accent6">
              <a:lumMod val="75000"/>
            </a:schemeClr>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lvl1pPr eaLnBrk="0" fontAlgn="base" hangingPunct="0">
              <a:spcBef>
                <a:spcPct val="0"/>
              </a:spcBef>
              <a:spcAft>
                <a:spcPct val="0"/>
              </a:spcAft>
              <a:tabLst>
                <a:tab pos="57150" algn="l"/>
              </a:tabLst>
              <a:defRPr>
                <a:solidFill>
                  <a:schemeClr val="tx1"/>
                </a:solidFill>
                <a:latin typeface="Arial" panose="020B0604020202020204" pitchFamily="34" charset="0"/>
              </a:defRPr>
            </a:lvl1pPr>
            <a:lvl2pPr eaLnBrk="0" fontAlgn="base" hangingPunct="0">
              <a:spcBef>
                <a:spcPct val="0"/>
              </a:spcBef>
              <a:spcAft>
                <a:spcPct val="0"/>
              </a:spcAft>
              <a:tabLst>
                <a:tab pos="57150" algn="l"/>
              </a:tabLst>
              <a:defRPr>
                <a:solidFill>
                  <a:schemeClr val="tx1"/>
                </a:solidFill>
                <a:latin typeface="Arial" panose="020B0604020202020204" pitchFamily="34" charset="0"/>
              </a:defRPr>
            </a:lvl2pPr>
            <a:lvl3pPr eaLnBrk="0" fontAlgn="base" hangingPunct="0">
              <a:spcBef>
                <a:spcPct val="0"/>
              </a:spcBef>
              <a:spcAft>
                <a:spcPct val="0"/>
              </a:spcAft>
              <a:tabLst>
                <a:tab pos="57150" algn="l"/>
              </a:tabLst>
              <a:defRPr>
                <a:solidFill>
                  <a:schemeClr val="tx1"/>
                </a:solidFill>
                <a:latin typeface="Arial" panose="020B0604020202020204" pitchFamily="34" charset="0"/>
              </a:defRPr>
            </a:lvl3pPr>
            <a:lvl4pPr eaLnBrk="0" fontAlgn="base" hangingPunct="0">
              <a:spcBef>
                <a:spcPct val="0"/>
              </a:spcBef>
              <a:spcAft>
                <a:spcPct val="0"/>
              </a:spcAft>
              <a:tabLst>
                <a:tab pos="57150" algn="l"/>
              </a:tabLst>
              <a:defRPr>
                <a:solidFill>
                  <a:schemeClr val="tx1"/>
                </a:solidFill>
                <a:latin typeface="Arial" panose="020B0604020202020204" pitchFamily="34" charset="0"/>
              </a:defRPr>
            </a:lvl4pPr>
            <a:lvl5pPr eaLnBrk="0" fontAlgn="base" hangingPunct="0">
              <a:spcBef>
                <a:spcPct val="0"/>
              </a:spcBef>
              <a:spcAft>
                <a:spcPct val="0"/>
              </a:spcAft>
              <a:tabLst>
                <a:tab pos="57150" algn="l"/>
              </a:tabLst>
              <a:defRPr>
                <a:solidFill>
                  <a:schemeClr val="tx1"/>
                </a:solidFill>
                <a:latin typeface="Arial" panose="020B0604020202020204" pitchFamily="34" charset="0"/>
              </a:defRPr>
            </a:lvl5pPr>
            <a:lvl6pPr eaLnBrk="0" fontAlgn="base" hangingPunct="0">
              <a:spcBef>
                <a:spcPct val="0"/>
              </a:spcBef>
              <a:spcAft>
                <a:spcPct val="0"/>
              </a:spcAft>
              <a:tabLst>
                <a:tab pos="57150" algn="l"/>
              </a:tabLst>
              <a:defRPr>
                <a:solidFill>
                  <a:schemeClr val="tx1"/>
                </a:solidFill>
                <a:latin typeface="Arial" panose="020B0604020202020204" pitchFamily="34" charset="0"/>
              </a:defRPr>
            </a:lvl6pPr>
            <a:lvl7pPr eaLnBrk="0" fontAlgn="base" hangingPunct="0">
              <a:spcBef>
                <a:spcPct val="0"/>
              </a:spcBef>
              <a:spcAft>
                <a:spcPct val="0"/>
              </a:spcAft>
              <a:tabLst>
                <a:tab pos="57150" algn="l"/>
              </a:tabLst>
              <a:defRPr>
                <a:solidFill>
                  <a:schemeClr val="tx1"/>
                </a:solidFill>
                <a:latin typeface="Arial" panose="020B0604020202020204" pitchFamily="34" charset="0"/>
              </a:defRPr>
            </a:lvl7pPr>
            <a:lvl8pPr eaLnBrk="0" fontAlgn="base" hangingPunct="0">
              <a:spcBef>
                <a:spcPct val="0"/>
              </a:spcBef>
              <a:spcAft>
                <a:spcPct val="0"/>
              </a:spcAft>
              <a:tabLst>
                <a:tab pos="57150" algn="l"/>
              </a:tabLst>
              <a:defRPr>
                <a:solidFill>
                  <a:schemeClr val="tx1"/>
                </a:solidFill>
                <a:latin typeface="Arial" panose="020B0604020202020204" pitchFamily="34" charset="0"/>
              </a:defRPr>
            </a:lvl8pPr>
            <a:lvl9pPr eaLnBrk="0" fontAlgn="base" hangingPunct="0">
              <a:spcBef>
                <a:spcPct val="0"/>
              </a:spcBef>
              <a:spcAft>
                <a:spcPct val="0"/>
              </a:spcAft>
              <a:tabLst>
                <a:tab pos="57150"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57150" algn="l"/>
              </a:tabLst>
            </a:pPr>
            <a:endParaRPr kumimoji="0" lang="en-US" altLang="en-US" sz="1050" b="1" u="none" strike="noStrike" cap="none" normalizeH="0" baseline="0" dirty="0" smtClean="0">
              <a:ln>
                <a:noFill/>
              </a:ln>
              <a:solidFill>
                <a:srgbClr val="FFFFFF"/>
              </a:solidFill>
              <a:effectLst/>
              <a:latin typeface="Century Gothic" charset="0"/>
              <a:ea typeface="Century Gothic" charset="0"/>
              <a:cs typeface="Century Gothic" charset="0"/>
            </a:endParaRPr>
          </a:p>
          <a:p>
            <a:pPr marL="0" marR="0" lvl="0" indent="0" algn="l" defTabSz="914400" rtl="0" eaLnBrk="0" fontAlgn="base" latinLnBrk="0" hangingPunct="0">
              <a:lnSpc>
                <a:spcPct val="100000"/>
              </a:lnSpc>
              <a:spcBef>
                <a:spcPct val="0"/>
              </a:spcBef>
              <a:spcAft>
                <a:spcPct val="0"/>
              </a:spcAft>
              <a:buClrTx/>
              <a:buSzTx/>
              <a:buFontTx/>
              <a:buNone/>
              <a:tabLst>
                <a:tab pos="57150" algn="l"/>
              </a:tabLst>
            </a:pPr>
            <a:endParaRPr lang="en-US" altLang="en-US" sz="1050" b="1" dirty="0">
              <a:solidFill>
                <a:srgbClr val="FFFFFF"/>
              </a:solidFill>
              <a:latin typeface="Century Gothic" charset="0"/>
              <a:ea typeface="Century Gothic" charset="0"/>
              <a:cs typeface="Century Gothic" charset="0"/>
            </a:endParaRPr>
          </a:p>
          <a:p>
            <a:pPr marL="0" marR="0" lvl="0" indent="0" algn="l" defTabSz="914400" rtl="0" eaLnBrk="0" fontAlgn="base" latinLnBrk="0" hangingPunct="0">
              <a:lnSpc>
                <a:spcPct val="100000"/>
              </a:lnSpc>
              <a:spcBef>
                <a:spcPct val="0"/>
              </a:spcBef>
              <a:spcAft>
                <a:spcPct val="0"/>
              </a:spcAft>
              <a:buClrTx/>
              <a:buSzTx/>
              <a:buFontTx/>
              <a:buNone/>
              <a:tabLst>
                <a:tab pos="57150" algn="l"/>
              </a:tabLst>
            </a:pPr>
            <a:endParaRPr kumimoji="0" lang="en-US" altLang="en-US" sz="1050" b="1" u="none" strike="noStrike" cap="none" normalizeH="0" baseline="0" dirty="0" smtClean="0">
              <a:ln>
                <a:noFill/>
              </a:ln>
              <a:solidFill>
                <a:srgbClr val="FFFFFF"/>
              </a:solidFill>
              <a:effectLst/>
              <a:latin typeface="Century Gothic" charset="0"/>
              <a:ea typeface="Century Gothic" charset="0"/>
              <a:cs typeface="Century Gothic" charset="0"/>
            </a:endParaRPr>
          </a:p>
          <a:p>
            <a:pPr marL="0" marR="0" lvl="0" indent="0" algn="l" defTabSz="914400" rtl="0" eaLnBrk="0" fontAlgn="base" latinLnBrk="0" hangingPunct="0">
              <a:lnSpc>
                <a:spcPct val="100000"/>
              </a:lnSpc>
              <a:spcBef>
                <a:spcPct val="0"/>
              </a:spcBef>
              <a:spcAft>
                <a:spcPct val="0"/>
              </a:spcAft>
              <a:buClrTx/>
              <a:buSzTx/>
              <a:buFontTx/>
              <a:buNone/>
              <a:tabLst>
                <a:tab pos="57150" algn="l"/>
              </a:tabLst>
            </a:pPr>
            <a:r>
              <a:rPr kumimoji="0" lang="en-US" altLang="en-US" sz="1050" b="1" u="none" strike="noStrike" cap="none" normalizeH="0" baseline="0" dirty="0" smtClean="0">
                <a:ln>
                  <a:noFill/>
                </a:ln>
                <a:solidFill>
                  <a:srgbClr val="FFFFFF"/>
                </a:solidFill>
                <a:effectLst/>
                <a:latin typeface="Century Gothic" charset="0"/>
                <a:ea typeface="Century Gothic" charset="0"/>
                <a:cs typeface="Century Gothic" charset="0"/>
              </a:rPr>
              <a:t>RHIS Processes</a:t>
            </a:r>
            <a:endParaRPr kumimoji="0" lang="en-US" altLang="en-US" sz="500" b="1" u="none" strike="noStrike" cap="none" normalizeH="0" baseline="0" dirty="0" smtClean="0">
              <a:ln>
                <a:noFill/>
              </a:ln>
              <a:solidFill>
                <a:schemeClr val="tx1"/>
              </a:solidFill>
              <a:effectLst/>
              <a:latin typeface="Century Gothic" charset="0"/>
              <a:ea typeface="Century Gothic" charset="0"/>
              <a:cs typeface="Century Gothic" charset="0"/>
            </a:endParaRPr>
          </a:p>
          <a:p>
            <a:pPr marL="0" marR="0" lvl="0" indent="0" algn="l" defTabSz="914400" rtl="0" eaLnBrk="0" fontAlgn="base" latinLnBrk="0" hangingPunct="0">
              <a:lnSpc>
                <a:spcPct val="100000"/>
              </a:lnSpc>
              <a:spcBef>
                <a:spcPct val="0"/>
              </a:spcBef>
              <a:spcAft>
                <a:spcPct val="0"/>
              </a:spcAft>
              <a:buClrTx/>
              <a:buSzTx/>
              <a:buFontTx/>
              <a:buChar char="•"/>
              <a:tabLst>
                <a:tab pos="57150" algn="l"/>
              </a:tabLst>
            </a:pPr>
            <a:r>
              <a:rPr kumimoji="0" lang="en-US" altLang="en-US" sz="1050" u="none" strike="noStrike" cap="none" normalizeH="0" baseline="0" dirty="0" smtClean="0">
                <a:ln>
                  <a:noFill/>
                </a:ln>
                <a:solidFill>
                  <a:srgbClr val="FFFFFF"/>
                </a:solidFill>
                <a:effectLst/>
                <a:latin typeface="Century Gothic" charset="0"/>
                <a:ea typeface="Century Gothic" charset="0"/>
                <a:cs typeface="Century Gothic" charset="0"/>
              </a:rPr>
              <a:t>Data collection</a:t>
            </a:r>
            <a:endParaRPr kumimoji="0" lang="en-US" altLang="en-US" sz="500" u="none" strike="noStrike" cap="none" normalizeH="0" baseline="0" dirty="0" smtClean="0">
              <a:ln>
                <a:noFill/>
              </a:ln>
              <a:solidFill>
                <a:schemeClr val="tx1"/>
              </a:solidFill>
              <a:effectLst/>
              <a:latin typeface="Century Gothic" charset="0"/>
              <a:ea typeface="Century Gothic" charset="0"/>
              <a:cs typeface="Century Gothic" charset="0"/>
            </a:endParaRPr>
          </a:p>
          <a:p>
            <a:pPr marL="0" marR="0" lvl="0" indent="0" algn="l" defTabSz="914400" rtl="0" eaLnBrk="0" fontAlgn="base" latinLnBrk="0" hangingPunct="0">
              <a:lnSpc>
                <a:spcPct val="100000"/>
              </a:lnSpc>
              <a:spcBef>
                <a:spcPct val="0"/>
              </a:spcBef>
              <a:spcAft>
                <a:spcPct val="0"/>
              </a:spcAft>
              <a:buClrTx/>
              <a:buSzTx/>
              <a:buFontTx/>
              <a:buChar char="•"/>
              <a:tabLst>
                <a:tab pos="57150" algn="l"/>
              </a:tabLst>
            </a:pPr>
            <a:r>
              <a:rPr kumimoji="0" lang="en-US" altLang="en-US" sz="1050" u="none" strike="noStrike" cap="none" normalizeH="0" baseline="0" dirty="0" smtClean="0">
                <a:ln>
                  <a:noFill/>
                </a:ln>
                <a:solidFill>
                  <a:srgbClr val="FFFFFF"/>
                </a:solidFill>
                <a:effectLst/>
                <a:latin typeface="Century Gothic" charset="0"/>
                <a:ea typeface="Century Gothic" charset="0"/>
                <a:cs typeface="Century Gothic" charset="0"/>
              </a:rPr>
              <a:t>Data transmission</a:t>
            </a:r>
            <a:endParaRPr kumimoji="0" lang="en-US" altLang="en-US" sz="500" u="none" strike="noStrike" cap="none" normalizeH="0" baseline="0" dirty="0" smtClean="0">
              <a:ln>
                <a:noFill/>
              </a:ln>
              <a:solidFill>
                <a:schemeClr val="tx1"/>
              </a:solidFill>
              <a:effectLst/>
              <a:latin typeface="Century Gothic" charset="0"/>
              <a:ea typeface="Century Gothic" charset="0"/>
              <a:cs typeface="Century Gothic" charset="0"/>
            </a:endParaRPr>
          </a:p>
          <a:p>
            <a:pPr marL="0" marR="0" lvl="0" indent="0" algn="l" defTabSz="914400" rtl="0" eaLnBrk="0" fontAlgn="base" latinLnBrk="0" hangingPunct="0">
              <a:lnSpc>
                <a:spcPct val="100000"/>
              </a:lnSpc>
              <a:spcBef>
                <a:spcPct val="0"/>
              </a:spcBef>
              <a:spcAft>
                <a:spcPct val="0"/>
              </a:spcAft>
              <a:buClrTx/>
              <a:buSzTx/>
              <a:buFontTx/>
              <a:buChar char="•"/>
              <a:tabLst>
                <a:tab pos="57150" algn="l"/>
              </a:tabLst>
            </a:pPr>
            <a:r>
              <a:rPr kumimoji="0" lang="en-US" altLang="en-US" sz="1050" u="none" strike="noStrike" cap="none" normalizeH="0" baseline="0" dirty="0" smtClean="0">
                <a:ln>
                  <a:noFill/>
                </a:ln>
                <a:solidFill>
                  <a:srgbClr val="FFFFFF"/>
                </a:solidFill>
                <a:effectLst/>
                <a:latin typeface="Century Gothic" charset="0"/>
                <a:ea typeface="Century Gothic" charset="0"/>
                <a:cs typeface="Century Gothic" charset="0"/>
              </a:rPr>
              <a:t>Data processing</a:t>
            </a:r>
            <a:endParaRPr kumimoji="0" lang="en-US" altLang="en-US" sz="500" u="none" strike="noStrike" cap="none" normalizeH="0" baseline="0" dirty="0" smtClean="0">
              <a:ln>
                <a:noFill/>
              </a:ln>
              <a:solidFill>
                <a:schemeClr val="tx1"/>
              </a:solidFill>
              <a:effectLst/>
              <a:latin typeface="Century Gothic" charset="0"/>
              <a:ea typeface="Century Gothic" charset="0"/>
              <a:cs typeface="Century Gothic" charset="0"/>
            </a:endParaRPr>
          </a:p>
          <a:p>
            <a:pPr marL="0" marR="0" lvl="0" indent="0" algn="l" defTabSz="914400" rtl="0" eaLnBrk="0" fontAlgn="base" latinLnBrk="0" hangingPunct="0">
              <a:lnSpc>
                <a:spcPct val="100000"/>
              </a:lnSpc>
              <a:spcBef>
                <a:spcPct val="0"/>
              </a:spcBef>
              <a:spcAft>
                <a:spcPct val="0"/>
              </a:spcAft>
              <a:buClrTx/>
              <a:buSzTx/>
              <a:buFontTx/>
              <a:buChar char="•"/>
              <a:tabLst>
                <a:tab pos="57150" algn="l"/>
              </a:tabLst>
            </a:pPr>
            <a:r>
              <a:rPr kumimoji="0" lang="en-US" altLang="en-US" sz="1050" u="none" strike="noStrike" cap="none" normalizeH="0" baseline="0" dirty="0" smtClean="0">
                <a:ln>
                  <a:noFill/>
                </a:ln>
                <a:solidFill>
                  <a:srgbClr val="FFFFFF"/>
                </a:solidFill>
                <a:effectLst/>
                <a:latin typeface="Century Gothic" charset="0"/>
                <a:ea typeface="Century Gothic" charset="0"/>
                <a:cs typeface="Century Gothic" charset="0"/>
              </a:rPr>
              <a:t>Data analysis</a:t>
            </a:r>
            <a:endParaRPr kumimoji="0" lang="en-US" altLang="en-US" sz="500" u="none" strike="noStrike" cap="none" normalizeH="0" baseline="0" dirty="0" smtClean="0">
              <a:ln>
                <a:noFill/>
              </a:ln>
              <a:solidFill>
                <a:schemeClr val="tx1"/>
              </a:solidFill>
              <a:effectLst/>
              <a:latin typeface="Century Gothic" charset="0"/>
              <a:ea typeface="Century Gothic" charset="0"/>
              <a:cs typeface="Century Gothic" charset="0"/>
            </a:endParaRPr>
          </a:p>
          <a:p>
            <a:pPr marL="0" marR="0" lvl="0" indent="0" algn="l" defTabSz="914400" rtl="0" eaLnBrk="0" fontAlgn="base" latinLnBrk="0" hangingPunct="0">
              <a:lnSpc>
                <a:spcPct val="100000"/>
              </a:lnSpc>
              <a:spcBef>
                <a:spcPct val="0"/>
              </a:spcBef>
              <a:spcAft>
                <a:spcPct val="0"/>
              </a:spcAft>
              <a:buClrTx/>
              <a:buSzTx/>
              <a:buFontTx/>
              <a:buChar char="•"/>
              <a:tabLst>
                <a:tab pos="57150" algn="l"/>
              </a:tabLst>
            </a:pPr>
            <a:r>
              <a:rPr kumimoji="0" lang="en-US" altLang="en-US" sz="1050" u="none" strike="noStrike" cap="none" normalizeH="0" baseline="0" dirty="0" smtClean="0">
                <a:ln>
                  <a:noFill/>
                </a:ln>
                <a:solidFill>
                  <a:srgbClr val="FFFFFF"/>
                </a:solidFill>
                <a:effectLst/>
                <a:latin typeface="Century Gothic" charset="0"/>
                <a:ea typeface="Century Gothic" charset="0"/>
                <a:cs typeface="Century Gothic" charset="0"/>
              </a:rPr>
              <a:t>Data quality check</a:t>
            </a:r>
            <a:endParaRPr kumimoji="0" lang="en-US" altLang="en-US" sz="500" u="none" strike="noStrike" cap="none" normalizeH="0" baseline="0" dirty="0" smtClean="0">
              <a:ln>
                <a:noFill/>
              </a:ln>
              <a:solidFill>
                <a:schemeClr val="tx1"/>
              </a:solidFill>
              <a:effectLst/>
              <a:latin typeface="Century Gothic" charset="0"/>
              <a:ea typeface="Century Gothic" charset="0"/>
              <a:cs typeface="Century Gothic" charset="0"/>
            </a:endParaRPr>
          </a:p>
          <a:p>
            <a:pPr marL="0" marR="0" lvl="0" indent="0" algn="l" defTabSz="914400" rtl="0" eaLnBrk="0" fontAlgn="base" latinLnBrk="0" hangingPunct="0">
              <a:lnSpc>
                <a:spcPct val="100000"/>
              </a:lnSpc>
              <a:spcBef>
                <a:spcPct val="0"/>
              </a:spcBef>
              <a:spcAft>
                <a:spcPct val="0"/>
              </a:spcAft>
              <a:buClrTx/>
              <a:buSzTx/>
              <a:buFontTx/>
              <a:buChar char="•"/>
              <a:tabLst>
                <a:tab pos="57150" algn="l"/>
              </a:tabLst>
            </a:pPr>
            <a:r>
              <a:rPr kumimoji="0" lang="en-US" altLang="en-US" sz="1050" u="none" strike="noStrike" cap="none" normalizeH="0" baseline="0" dirty="0" smtClean="0">
                <a:ln>
                  <a:noFill/>
                </a:ln>
                <a:solidFill>
                  <a:srgbClr val="FFFFFF"/>
                </a:solidFill>
                <a:effectLst/>
                <a:latin typeface="Century Gothic" charset="0"/>
                <a:ea typeface="Century Gothic" charset="0"/>
                <a:cs typeface="Century Gothic" charset="0"/>
              </a:rPr>
              <a:t>Feedback</a:t>
            </a:r>
            <a:endParaRPr kumimoji="0" lang="en-US" altLang="en-US" sz="500" u="none" strike="noStrike" cap="none" normalizeH="0" baseline="0" dirty="0" smtClean="0">
              <a:ln>
                <a:noFill/>
              </a:ln>
              <a:solidFill>
                <a:schemeClr val="tx1"/>
              </a:solidFill>
              <a:effectLst/>
              <a:latin typeface="Century Gothic" charset="0"/>
              <a:ea typeface="Century Gothic" charset="0"/>
              <a:cs typeface="Century Gothic" charset="0"/>
            </a:endParaRPr>
          </a:p>
          <a:p>
            <a:pPr marL="0" marR="0" lvl="0" indent="0" algn="l" defTabSz="914400" rtl="0" eaLnBrk="0" fontAlgn="base" latinLnBrk="0" hangingPunct="0">
              <a:lnSpc>
                <a:spcPct val="100000"/>
              </a:lnSpc>
              <a:spcBef>
                <a:spcPct val="0"/>
              </a:spcBef>
              <a:spcAft>
                <a:spcPct val="0"/>
              </a:spcAft>
              <a:buClrTx/>
              <a:buSzTx/>
              <a:buFontTx/>
              <a:buNone/>
              <a:tabLst>
                <a:tab pos="57150" algn="l"/>
              </a:tabLst>
            </a:pPr>
            <a:endParaRPr kumimoji="0" lang="en-US" altLang="en-US" sz="1800" u="none" strike="noStrike" cap="none" normalizeH="0" baseline="0" dirty="0" smtClean="0">
              <a:ln>
                <a:noFill/>
              </a:ln>
              <a:solidFill>
                <a:schemeClr val="tx1"/>
              </a:solidFill>
              <a:effectLst/>
              <a:latin typeface="Century Gothic" charset="0"/>
              <a:ea typeface="Century Gothic" charset="0"/>
              <a:cs typeface="Century Gothic" charset="0"/>
            </a:endParaRPr>
          </a:p>
        </p:txBody>
      </p:sp>
      <p:sp>
        <p:nvSpPr>
          <p:cNvPr id="47" name="Text Box 14"/>
          <p:cNvSpPr txBox="1">
            <a:spLocks noChangeArrowheads="1"/>
          </p:cNvSpPr>
          <p:nvPr/>
        </p:nvSpPr>
        <p:spPr bwMode="auto">
          <a:xfrm>
            <a:off x="5867399" y="3437905"/>
            <a:ext cx="1092139" cy="1702314"/>
          </a:xfrm>
          <a:prstGeom prst="rect">
            <a:avLst/>
          </a:prstGeom>
          <a:solidFill>
            <a:schemeClr val="accent6">
              <a:lumMod val="75000"/>
            </a:schemeClr>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lvl1pPr eaLnBrk="0" fontAlgn="base" hangingPunct="0">
              <a:spcBef>
                <a:spcPct val="0"/>
              </a:spcBef>
              <a:spcAft>
                <a:spcPct val="0"/>
              </a:spcAft>
              <a:tabLst>
                <a:tab pos="57150" algn="l"/>
              </a:tabLst>
              <a:defRPr>
                <a:solidFill>
                  <a:schemeClr val="tx1"/>
                </a:solidFill>
                <a:latin typeface="Arial" panose="020B0604020202020204" pitchFamily="34" charset="0"/>
              </a:defRPr>
            </a:lvl1pPr>
            <a:lvl2pPr eaLnBrk="0" fontAlgn="base" hangingPunct="0">
              <a:spcBef>
                <a:spcPct val="0"/>
              </a:spcBef>
              <a:spcAft>
                <a:spcPct val="0"/>
              </a:spcAft>
              <a:tabLst>
                <a:tab pos="57150" algn="l"/>
              </a:tabLst>
              <a:defRPr>
                <a:solidFill>
                  <a:schemeClr val="tx1"/>
                </a:solidFill>
                <a:latin typeface="Arial" panose="020B0604020202020204" pitchFamily="34" charset="0"/>
              </a:defRPr>
            </a:lvl2pPr>
            <a:lvl3pPr eaLnBrk="0" fontAlgn="base" hangingPunct="0">
              <a:spcBef>
                <a:spcPct val="0"/>
              </a:spcBef>
              <a:spcAft>
                <a:spcPct val="0"/>
              </a:spcAft>
              <a:tabLst>
                <a:tab pos="57150" algn="l"/>
              </a:tabLst>
              <a:defRPr>
                <a:solidFill>
                  <a:schemeClr val="tx1"/>
                </a:solidFill>
                <a:latin typeface="Arial" panose="020B0604020202020204" pitchFamily="34" charset="0"/>
              </a:defRPr>
            </a:lvl3pPr>
            <a:lvl4pPr eaLnBrk="0" fontAlgn="base" hangingPunct="0">
              <a:spcBef>
                <a:spcPct val="0"/>
              </a:spcBef>
              <a:spcAft>
                <a:spcPct val="0"/>
              </a:spcAft>
              <a:tabLst>
                <a:tab pos="57150" algn="l"/>
              </a:tabLst>
              <a:defRPr>
                <a:solidFill>
                  <a:schemeClr val="tx1"/>
                </a:solidFill>
                <a:latin typeface="Arial" panose="020B0604020202020204" pitchFamily="34" charset="0"/>
              </a:defRPr>
            </a:lvl4pPr>
            <a:lvl5pPr eaLnBrk="0" fontAlgn="base" hangingPunct="0">
              <a:spcBef>
                <a:spcPct val="0"/>
              </a:spcBef>
              <a:spcAft>
                <a:spcPct val="0"/>
              </a:spcAft>
              <a:tabLst>
                <a:tab pos="57150" algn="l"/>
              </a:tabLst>
              <a:defRPr>
                <a:solidFill>
                  <a:schemeClr val="tx1"/>
                </a:solidFill>
                <a:latin typeface="Arial" panose="020B0604020202020204" pitchFamily="34" charset="0"/>
              </a:defRPr>
            </a:lvl5pPr>
            <a:lvl6pPr eaLnBrk="0" fontAlgn="base" hangingPunct="0">
              <a:spcBef>
                <a:spcPct val="0"/>
              </a:spcBef>
              <a:spcAft>
                <a:spcPct val="0"/>
              </a:spcAft>
              <a:tabLst>
                <a:tab pos="57150" algn="l"/>
              </a:tabLst>
              <a:defRPr>
                <a:solidFill>
                  <a:schemeClr val="tx1"/>
                </a:solidFill>
                <a:latin typeface="Arial" panose="020B0604020202020204" pitchFamily="34" charset="0"/>
              </a:defRPr>
            </a:lvl6pPr>
            <a:lvl7pPr eaLnBrk="0" fontAlgn="base" hangingPunct="0">
              <a:spcBef>
                <a:spcPct val="0"/>
              </a:spcBef>
              <a:spcAft>
                <a:spcPct val="0"/>
              </a:spcAft>
              <a:tabLst>
                <a:tab pos="57150" algn="l"/>
              </a:tabLst>
              <a:defRPr>
                <a:solidFill>
                  <a:schemeClr val="tx1"/>
                </a:solidFill>
                <a:latin typeface="Arial" panose="020B0604020202020204" pitchFamily="34" charset="0"/>
              </a:defRPr>
            </a:lvl7pPr>
            <a:lvl8pPr eaLnBrk="0" fontAlgn="base" hangingPunct="0">
              <a:spcBef>
                <a:spcPct val="0"/>
              </a:spcBef>
              <a:spcAft>
                <a:spcPct val="0"/>
              </a:spcAft>
              <a:tabLst>
                <a:tab pos="57150" algn="l"/>
              </a:tabLst>
              <a:defRPr>
                <a:solidFill>
                  <a:schemeClr val="tx1"/>
                </a:solidFill>
                <a:latin typeface="Arial" panose="020B0604020202020204" pitchFamily="34" charset="0"/>
              </a:defRPr>
            </a:lvl8pPr>
            <a:lvl9pPr eaLnBrk="0" fontAlgn="base" hangingPunct="0">
              <a:spcBef>
                <a:spcPct val="0"/>
              </a:spcBef>
              <a:spcAft>
                <a:spcPct val="0"/>
              </a:spcAft>
              <a:tabLst>
                <a:tab pos="57150"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57150" algn="l"/>
              </a:tabLst>
            </a:pPr>
            <a:r>
              <a:rPr kumimoji="0" lang="en-US" altLang="en-US" sz="1050" b="1" u="none" strike="noStrike" cap="none" normalizeH="0" baseline="0" dirty="0" smtClean="0">
                <a:ln>
                  <a:noFill/>
                </a:ln>
                <a:solidFill>
                  <a:srgbClr val="FFFFFF"/>
                </a:solidFill>
                <a:effectLst/>
                <a:latin typeface="Century Gothic" charset="0"/>
                <a:ea typeface="Century Gothic" charset="0"/>
                <a:cs typeface="Century Gothic" charset="0"/>
              </a:rPr>
              <a:t>Improved RHIS Performance</a:t>
            </a:r>
            <a:endParaRPr kumimoji="0" lang="en-US" altLang="en-US" sz="500" b="1" u="none" strike="noStrike" cap="none" normalizeH="0" baseline="0" dirty="0" smtClean="0">
              <a:ln>
                <a:noFill/>
              </a:ln>
              <a:solidFill>
                <a:schemeClr val="tx1"/>
              </a:solidFill>
              <a:effectLst/>
              <a:latin typeface="Century Gothic" charset="0"/>
              <a:ea typeface="Century Gothic" charset="0"/>
              <a:cs typeface="Century Gothic" charset="0"/>
            </a:endParaRPr>
          </a:p>
          <a:p>
            <a:pPr marL="0" marR="0" lvl="0" indent="0" algn="l" defTabSz="914400" rtl="0" eaLnBrk="0" fontAlgn="base" latinLnBrk="0" hangingPunct="0">
              <a:lnSpc>
                <a:spcPct val="100000"/>
              </a:lnSpc>
              <a:spcBef>
                <a:spcPct val="0"/>
              </a:spcBef>
              <a:spcAft>
                <a:spcPct val="0"/>
              </a:spcAft>
              <a:buClrTx/>
              <a:buSzTx/>
              <a:buFontTx/>
              <a:buChar char="•"/>
              <a:tabLst>
                <a:tab pos="57150" algn="l"/>
              </a:tabLst>
            </a:pPr>
            <a:r>
              <a:rPr kumimoji="0" lang="en-US" altLang="en-US" sz="1050" u="none" strike="noStrike" cap="none" normalizeH="0" baseline="0" dirty="0" smtClean="0">
                <a:ln>
                  <a:noFill/>
                </a:ln>
                <a:solidFill>
                  <a:srgbClr val="FFFFFF"/>
                </a:solidFill>
                <a:effectLst/>
                <a:latin typeface="Century Gothic" charset="0"/>
                <a:ea typeface="Century Gothic" charset="0"/>
                <a:cs typeface="Century Gothic" charset="0"/>
              </a:rPr>
              <a:t>Data quality</a:t>
            </a:r>
          </a:p>
          <a:p>
            <a:pPr marL="0" marR="0" lvl="0" indent="0" algn="l" defTabSz="914400" rtl="0" eaLnBrk="0" fontAlgn="base" latinLnBrk="0" hangingPunct="0">
              <a:lnSpc>
                <a:spcPct val="100000"/>
              </a:lnSpc>
              <a:spcBef>
                <a:spcPct val="0"/>
              </a:spcBef>
              <a:spcAft>
                <a:spcPct val="0"/>
              </a:spcAft>
              <a:buClrTx/>
              <a:buSzTx/>
              <a:buFontTx/>
              <a:buChar char="•"/>
              <a:tabLst>
                <a:tab pos="57150" algn="l"/>
              </a:tabLst>
            </a:pPr>
            <a:endParaRPr lang="en-US" altLang="en-US" sz="1050" dirty="0" smtClean="0">
              <a:solidFill>
                <a:srgbClr val="FFFFFF"/>
              </a:solidFill>
              <a:latin typeface="Century Gothic" charset="0"/>
              <a:ea typeface="Century Gothic" charset="0"/>
              <a:cs typeface="Century Gothic" charset="0"/>
            </a:endParaRPr>
          </a:p>
          <a:p>
            <a:pPr marL="0" marR="0" lvl="0" indent="0" algn="l" defTabSz="914400" rtl="0" eaLnBrk="0" fontAlgn="base" latinLnBrk="0" hangingPunct="0">
              <a:lnSpc>
                <a:spcPct val="100000"/>
              </a:lnSpc>
              <a:spcBef>
                <a:spcPct val="0"/>
              </a:spcBef>
              <a:spcAft>
                <a:spcPct val="0"/>
              </a:spcAft>
              <a:buClrTx/>
              <a:buSzTx/>
              <a:buFontTx/>
              <a:buChar char="•"/>
              <a:tabLst>
                <a:tab pos="57150" algn="l"/>
              </a:tabLst>
            </a:pPr>
            <a:endParaRPr lang="en-US" altLang="en-US" sz="1050" dirty="0" smtClean="0">
              <a:solidFill>
                <a:srgbClr val="FFFFFF"/>
              </a:solidFill>
              <a:latin typeface="Century Gothic" charset="0"/>
              <a:ea typeface="Century Gothic" charset="0"/>
              <a:cs typeface="Century Gothic" charset="0"/>
            </a:endParaRPr>
          </a:p>
          <a:p>
            <a:pPr marL="0" marR="0" lvl="0" indent="0" algn="l" defTabSz="914400" rtl="0" eaLnBrk="0" fontAlgn="base" latinLnBrk="0" hangingPunct="0">
              <a:lnSpc>
                <a:spcPct val="100000"/>
              </a:lnSpc>
              <a:spcBef>
                <a:spcPct val="0"/>
              </a:spcBef>
              <a:spcAft>
                <a:spcPct val="0"/>
              </a:spcAft>
              <a:buClrTx/>
              <a:buSzTx/>
              <a:tabLst>
                <a:tab pos="57150" algn="l"/>
              </a:tabLst>
            </a:pPr>
            <a:endParaRPr kumimoji="0" lang="en-US" altLang="en-US" sz="1050" u="none" strike="noStrike" cap="none" normalizeH="0" baseline="0" dirty="0" smtClean="0">
              <a:ln>
                <a:noFill/>
              </a:ln>
              <a:solidFill>
                <a:srgbClr val="FFFFFF"/>
              </a:solidFill>
              <a:effectLst/>
              <a:latin typeface="Century Gothic" charset="0"/>
              <a:ea typeface="Century Gothic" charset="0"/>
              <a:cs typeface="Century Gothic" charset="0"/>
            </a:endParaRPr>
          </a:p>
          <a:p>
            <a:pPr marL="0" marR="0" lvl="0" indent="0" algn="ctr" defTabSz="914400" rtl="0" eaLnBrk="0" fontAlgn="base" latinLnBrk="0" hangingPunct="0">
              <a:lnSpc>
                <a:spcPct val="100000"/>
              </a:lnSpc>
              <a:spcBef>
                <a:spcPct val="0"/>
              </a:spcBef>
              <a:spcAft>
                <a:spcPct val="0"/>
              </a:spcAft>
              <a:buClrTx/>
              <a:buSzTx/>
              <a:buFontTx/>
              <a:buChar char="•"/>
              <a:tabLst>
                <a:tab pos="57150" algn="l"/>
              </a:tabLst>
            </a:pPr>
            <a:r>
              <a:rPr kumimoji="0" lang="en-US" altLang="en-US" sz="1050" u="none" strike="noStrike" cap="none" normalizeH="0" baseline="0" dirty="0" smtClean="0">
                <a:ln>
                  <a:noFill/>
                </a:ln>
                <a:solidFill>
                  <a:srgbClr val="FFFFFF"/>
                </a:solidFill>
                <a:effectLst/>
                <a:latin typeface="Century Gothic" charset="0"/>
                <a:ea typeface="Century Gothic" charset="0"/>
                <a:cs typeface="Century Gothic" charset="0"/>
              </a:rPr>
              <a:t>Information use</a:t>
            </a:r>
            <a:endParaRPr kumimoji="0" lang="en-US" altLang="en-US" sz="2400" u="none" strike="noStrike" cap="none" normalizeH="0" baseline="0" dirty="0" smtClean="0">
              <a:ln>
                <a:noFill/>
              </a:ln>
              <a:solidFill>
                <a:schemeClr val="tx1"/>
              </a:solidFill>
              <a:effectLst/>
              <a:latin typeface="Century Gothic" charset="0"/>
              <a:ea typeface="Century Gothic" charset="0"/>
              <a:cs typeface="Century Gothic" charset="0"/>
            </a:endParaRPr>
          </a:p>
        </p:txBody>
      </p:sp>
      <p:sp>
        <p:nvSpPr>
          <p:cNvPr id="49" name="Text Box 13"/>
          <p:cNvSpPr txBox="1">
            <a:spLocks noChangeArrowheads="1"/>
          </p:cNvSpPr>
          <p:nvPr/>
        </p:nvSpPr>
        <p:spPr bwMode="auto">
          <a:xfrm>
            <a:off x="7291487" y="3594888"/>
            <a:ext cx="1101386" cy="776608"/>
          </a:xfrm>
          <a:prstGeom prst="rect">
            <a:avLst/>
          </a:prstGeom>
          <a:solidFill>
            <a:schemeClr val="tx2">
              <a:lumMod val="60000"/>
              <a:lumOff val="40000"/>
            </a:schemeClr>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50" b="1" u="none" strike="noStrike" cap="none" normalizeH="0" baseline="0" dirty="0" smtClean="0">
                <a:ln>
                  <a:noFill/>
                </a:ln>
                <a:solidFill>
                  <a:srgbClr val="FFFFFF"/>
                </a:solidFill>
                <a:effectLst/>
                <a:latin typeface="Century Gothic" charset="0"/>
                <a:ea typeface="Century Gothic" charset="0"/>
                <a:cs typeface="Century Gothic" charset="0"/>
              </a:rPr>
              <a:t>Improved Health System Performance</a:t>
            </a:r>
            <a:endParaRPr kumimoji="0" lang="en-US" altLang="en-US" sz="2800" b="1" u="none" strike="noStrike" cap="none" normalizeH="0" baseline="0" dirty="0" smtClean="0">
              <a:ln>
                <a:noFill/>
              </a:ln>
              <a:solidFill>
                <a:schemeClr val="tx1"/>
              </a:solidFill>
              <a:effectLst/>
              <a:latin typeface="Century Gothic" charset="0"/>
              <a:ea typeface="Century Gothic" charset="0"/>
              <a:cs typeface="Century Gothic" charset="0"/>
            </a:endParaRPr>
          </a:p>
        </p:txBody>
      </p:sp>
      <p:sp>
        <p:nvSpPr>
          <p:cNvPr id="50" name="Text Box 12"/>
          <p:cNvSpPr txBox="1">
            <a:spLocks noChangeArrowheads="1"/>
          </p:cNvSpPr>
          <p:nvPr/>
        </p:nvSpPr>
        <p:spPr bwMode="auto">
          <a:xfrm>
            <a:off x="8708100" y="3585363"/>
            <a:ext cx="1026450" cy="776608"/>
          </a:xfrm>
          <a:prstGeom prst="rect">
            <a:avLst/>
          </a:prstGeom>
          <a:solidFill>
            <a:schemeClr val="tx2">
              <a:lumMod val="60000"/>
              <a:lumOff val="40000"/>
            </a:schemeClr>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1" u="none" strike="noStrike" cap="none" normalizeH="0" baseline="0" dirty="0" smtClean="0">
                <a:ln>
                  <a:noFill/>
                </a:ln>
                <a:solidFill>
                  <a:srgbClr val="FFFFFF"/>
                </a:solidFill>
                <a:effectLst/>
                <a:latin typeface="Century Gothic" charset="0"/>
                <a:ea typeface="Century Gothic" charset="0"/>
                <a:cs typeface="Century Gothic" charset="0"/>
              </a:rPr>
              <a:t>Improved Health Status</a:t>
            </a:r>
            <a:endParaRPr kumimoji="0" lang="en-US" altLang="en-US" sz="2800" b="1" u="none" strike="noStrike" cap="none" normalizeH="0" baseline="0" dirty="0" smtClean="0">
              <a:ln>
                <a:noFill/>
              </a:ln>
              <a:solidFill>
                <a:schemeClr val="tx1"/>
              </a:solidFill>
              <a:effectLst/>
              <a:latin typeface="Century Gothic" charset="0"/>
              <a:ea typeface="Century Gothic" charset="0"/>
              <a:cs typeface="Century Gothic" charset="0"/>
            </a:endParaRPr>
          </a:p>
        </p:txBody>
      </p:sp>
      <p:sp>
        <p:nvSpPr>
          <p:cNvPr id="51" name="AutoShape 11"/>
          <p:cNvSpPr>
            <a:spLocks noChangeShapeType="1"/>
          </p:cNvSpPr>
          <p:nvPr/>
        </p:nvSpPr>
        <p:spPr bwMode="auto">
          <a:xfrm>
            <a:off x="1938858" y="3351070"/>
            <a:ext cx="305704" cy="0"/>
          </a:xfrm>
          <a:prstGeom prst="straightConnector1">
            <a:avLst/>
          </a:prstGeom>
          <a:noFill/>
          <a:ln w="2857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latin typeface="Century Gothic" charset="0"/>
              <a:ea typeface="Century Gothic" charset="0"/>
              <a:cs typeface="Century Gothic" charset="0"/>
            </a:endParaRPr>
          </a:p>
        </p:txBody>
      </p:sp>
      <p:sp>
        <p:nvSpPr>
          <p:cNvPr id="52" name="AutoShape 10"/>
          <p:cNvSpPr>
            <a:spLocks noChangeShapeType="1"/>
          </p:cNvSpPr>
          <p:nvPr/>
        </p:nvSpPr>
        <p:spPr bwMode="auto">
          <a:xfrm>
            <a:off x="1938858" y="4892818"/>
            <a:ext cx="305704" cy="0"/>
          </a:xfrm>
          <a:prstGeom prst="straightConnector1">
            <a:avLst/>
          </a:prstGeom>
          <a:noFill/>
          <a:ln w="2857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latin typeface="Century Gothic" charset="0"/>
              <a:ea typeface="Century Gothic" charset="0"/>
              <a:cs typeface="Century Gothic" charset="0"/>
            </a:endParaRPr>
          </a:p>
        </p:txBody>
      </p:sp>
      <p:sp>
        <p:nvSpPr>
          <p:cNvPr id="53" name="AutoShape 9"/>
          <p:cNvSpPr>
            <a:spLocks noChangeShapeType="1"/>
          </p:cNvSpPr>
          <p:nvPr/>
        </p:nvSpPr>
        <p:spPr bwMode="auto">
          <a:xfrm>
            <a:off x="3828368" y="3991690"/>
            <a:ext cx="305704" cy="0"/>
          </a:xfrm>
          <a:prstGeom prst="straightConnector1">
            <a:avLst/>
          </a:prstGeom>
          <a:noFill/>
          <a:ln w="2857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latin typeface="Century Gothic" charset="0"/>
              <a:ea typeface="Century Gothic" charset="0"/>
              <a:cs typeface="Century Gothic" charset="0"/>
            </a:endParaRPr>
          </a:p>
        </p:txBody>
      </p:sp>
      <p:sp>
        <p:nvSpPr>
          <p:cNvPr id="54" name="AutoShape 8"/>
          <p:cNvSpPr>
            <a:spLocks noChangeShapeType="1"/>
          </p:cNvSpPr>
          <p:nvPr/>
        </p:nvSpPr>
        <p:spPr bwMode="auto">
          <a:xfrm>
            <a:off x="5567320" y="3991690"/>
            <a:ext cx="305704" cy="0"/>
          </a:xfrm>
          <a:prstGeom prst="straightConnector1">
            <a:avLst/>
          </a:prstGeom>
          <a:noFill/>
          <a:ln w="2857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latin typeface="Century Gothic" charset="0"/>
              <a:ea typeface="Century Gothic" charset="0"/>
              <a:cs typeface="Century Gothic" charset="0"/>
            </a:endParaRPr>
          </a:p>
        </p:txBody>
      </p:sp>
      <p:sp>
        <p:nvSpPr>
          <p:cNvPr id="55" name="AutoShape 7"/>
          <p:cNvSpPr>
            <a:spLocks noChangeShapeType="1"/>
          </p:cNvSpPr>
          <p:nvPr/>
        </p:nvSpPr>
        <p:spPr bwMode="auto">
          <a:xfrm>
            <a:off x="6978589" y="3991690"/>
            <a:ext cx="305704" cy="0"/>
          </a:xfrm>
          <a:prstGeom prst="straightConnector1">
            <a:avLst/>
          </a:prstGeom>
          <a:noFill/>
          <a:ln w="2857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latin typeface="Century Gothic" charset="0"/>
              <a:ea typeface="Century Gothic" charset="0"/>
              <a:cs typeface="Century Gothic" charset="0"/>
            </a:endParaRPr>
          </a:p>
        </p:txBody>
      </p:sp>
      <p:sp>
        <p:nvSpPr>
          <p:cNvPr id="56" name="AutoShape 6"/>
          <p:cNvSpPr>
            <a:spLocks noChangeShapeType="1"/>
          </p:cNvSpPr>
          <p:nvPr/>
        </p:nvSpPr>
        <p:spPr bwMode="auto">
          <a:xfrm>
            <a:off x="8414420" y="3991690"/>
            <a:ext cx="305704" cy="0"/>
          </a:xfrm>
          <a:prstGeom prst="straightConnector1">
            <a:avLst/>
          </a:prstGeom>
          <a:noFill/>
          <a:ln w="2857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latin typeface="Century Gothic" charset="0"/>
              <a:ea typeface="Century Gothic" charset="0"/>
              <a:cs typeface="Century Gothic" charset="0"/>
            </a:endParaRPr>
          </a:p>
        </p:txBody>
      </p:sp>
      <p:sp>
        <p:nvSpPr>
          <p:cNvPr id="57" name="AutoShape 5"/>
          <p:cNvSpPr>
            <a:spLocks noChangeShapeType="1"/>
          </p:cNvSpPr>
          <p:nvPr/>
        </p:nvSpPr>
        <p:spPr bwMode="auto">
          <a:xfrm>
            <a:off x="1938858" y="2376213"/>
            <a:ext cx="2226951" cy="579999"/>
          </a:xfrm>
          <a:prstGeom prst="straightConnector1">
            <a:avLst/>
          </a:prstGeom>
          <a:noFill/>
          <a:ln w="2857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latin typeface="Century Gothic" charset="0"/>
              <a:ea typeface="Century Gothic" charset="0"/>
              <a:cs typeface="Century Gothic" charset="0"/>
            </a:endParaRPr>
          </a:p>
        </p:txBody>
      </p:sp>
      <p:sp>
        <p:nvSpPr>
          <p:cNvPr id="58" name="AutoShape 4"/>
          <p:cNvSpPr>
            <a:spLocks noChangeShapeType="1"/>
          </p:cNvSpPr>
          <p:nvPr/>
        </p:nvSpPr>
        <p:spPr bwMode="auto">
          <a:xfrm flipV="1">
            <a:off x="1938858" y="5331913"/>
            <a:ext cx="2226951" cy="937173"/>
          </a:xfrm>
          <a:prstGeom prst="straightConnector1">
            <a:avLst/>
          </a:prstGeom>
          <a:noFill/>
          <a:ln w="2857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latin typeface="Century Gothic" charset="0"/>
              <a:ea typeface="Century Gothic" charset="0"/>
              <a:cs typeface="Century Gothic" charset="0"/>
            </a:endParaRPr>
          </a:p>
        </p:txBody>
      </p:sp>
      <p:sp>
        <p:nvSpPr>
          <p:cNvPr id="59" name="Text Box 3"/>
          <p:cNvSpPr txBox="1">
            <a:spLocks noChangeArrowheads="1"/>
          </p:cNvSpPr>
          <p:nvPr/>
        </p:nvSpPr>
        <p:spPr bwMode="auto">
          <a:xfrm>
            <a:off x="304800" y="4304627"/>
            <a:ext cx="1634058" cy="2057848"/>
          </a:xfrm>
          <a:prstGeom prst="rect">
            <a:avLst/>
          </a:prstGeom>
          <a:solidFill>
            <a:srgbClr val="A7BF39"/>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lvl1pPr eaLnBrk="0" fontAlgn="base" hangingPunct="0">
              <a:spcBef>
                <a:spcPct val="0"/>
              </a:spcBef>
              <a:spcAft>
                <a:spcPct val="0"/>
              </a:spcAft>
              <a:tabLst>
                <a:tab pos="114300" algn="l"/>
              </a:tabLst>
              <a:defRPr>
                <a:solidFill>
                  <a:schemeClr val="tx1"/>
                </a:solidFill>
                <a:latin typeface="Arial" panose="020B0604020202020204" pitchFamily="34" charset="0"/>
              </a:defRPr>
            </a:lvl1pPr>
            <a:lvl2pPr eaLnBrk="0" fontAlgn="base" hangingPunct="0">
              <a:spcBef>
                <a:spcPct val="0"/>
              </a:spcBef>
              <a:spcAft>
                <a:spcPct val="0"/>
              </a:spcAft>
              <a:tabLst>
                <a:tab pos="114300" algn="l"/>
              </a:tabLst>
              <a:defRPr>
                <a:solidFill>
                  <a:schemeClr val="tx1"/>
                </a:solidFill>
                <a:latin typeface="Arial" panose="020B0604020202020204" pitchFamily="34" charset="0"/>
              </a:defRPr>
            </a:lvl2pPr>
            <a:lvl3pPr eaLnBrk="0" fontAlgn="base" hangingPunct="0">
              <a:spcBef>
                <a:spcPct val="0"/>
              </a:spcBef>
              <a:spcAft>
                <a:spcPct val="0"/>
              </a:spcAft>
              <a:tabLst>
                <a:tab pos="114300" algn="l"/>
              </a:tabLst>
              <a:defRPr>
                <a:solidFill>
                  <a:schemeClr val="tx1"/>
                </a:solidFill>
                <a:latin typeface="Arial" panose="020B0604020202020204" pitchFamily="34" charset="0"/>
              </a:defRPr>
            </a:lvl3pPr>
            <a:lvl4pPr eaLnBrk="0" fontAlgn="base" hangingPunct="0">
              <a:spcBef>
                <a:spcPct val="0"/>
              </a:spcBef>
              <a:spcAft>
                <a:spcPct val="0"/>
              </a:spcAft>
              <a:tabLst>
                <a:tab pos="114300" algn="l"/>
              </a:tabLst>
              <a:defRPr>
                <a:solidFill>
                  <a:schemeClr val="tx1"/>
                </a:solidFill>
                <a:latin typeface="Arial" panose="020B0604020202020204" pitchFamily="34" charset="0"/>
              </a:defRPr>
            </a:lvl4pPr>
            <a:lvl5pPr eaLnBrk="0" fontAlgn="base" hangingPunct="0">
              <a:spcBef>
                <a:spcPct val="0"/>
              </a:spcBef>
              <a:spcAft>
                <a:spcPct val="0"/>
              </a:spcAft>
              <a:tabLst>
                <a:tab pos="114300" algn="l"/>
              </a:tabLst>
              <a:defRPr>
                <a:solidFill>
                  <a:schemeClr val="tx1"/>
                </a:solidFill>
                <a:latin typeface="Arial" panose="020B0604020202020204" pitchFamily="34" charset="0"/>
              </a:defRPr>
            </a:lvl5pPr>
            <a:lvl6pPr eaLnBrk="0" fontAlgn="base" hangingPunct="0">
              <a:spcBef>
                <a:spcPct val="0"/>
              </a:spcBef>
              <a:spcAft>
                <a:spcPct val="0"/>
              </a:spcAft>
              <a:tabLst>
                <a:tab pos="114300" algn="l"/>
              </a:tabLst>
              <a:defRPr>
                <a:solidFill>
                  <a:schemeClr val="tx1"/>
                </a:solidFill>
                <a:latin typeface="Arial" panose="020B0604020202020204" pitchFamily="34" charset="0"/>
              </a:defRPr>
            </a:lvl6pPr>
            <a:lvl7pPr eaLnBrk="0" fontAlgn="base" hangingPunct="0">
              <a:spcBef>
                <a:spcPct val="0"/>
              </a:spcBef>
              <a:spcAft>
                <a:spcPct val="0"/>
              </a:spcAft>
              <a:tabLst>
                <a:tab pos="114300" algn="l"/>
              </a:tabLst>
              <a:defRPr>
                <a:solidFill>
                  <a:schemeClr val="tx1"/>
                </a:solidFill>
                <a:latin typeface="Arial" panose="020B0604020202020204" pitchFamily="34" charset="0"/>
              </a:defRPr>
            </a:lvl7pPr>
            <a:lvl8pPr eaLnBrk="0" fontAlgn="base" hangingPunct="0">
              <a:spcBef>
                <a:spcPct val="0"/>
              </a:spcBef>
              <a:spcAft>
                <a:spcPct val="0"/>
              </a:spcAft>
              <a:tabLst>
                <a:tab pos="114300" algn="l"/>
              </a:tabLst>
              <a:defRPr>
                <a:solidFill>
                  <a:schemeClr val="tx1"/>
                </a:solidFill>
                <a:latin typeface="Arial" panose="020B0604020202020204" pitchFamily="34" charset="0"/>
              </a:defRPr>
            </a:lvl8pPr>
            <a:lvl9pPr eaLnBrk="0" fontAlgn="base" hangingPunct="0">
              <a:spcBef>
                <a:spcPct val="0"/>
              </a:spcBef>
              <a:spcAft>
                <a:spcPct val="0"/>
              </a:spcAft>
              <a:tabLst>
                <a:tab pos="114300"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114300" algn="l"/>
              </a:tabLst>
            </a:pPr>
            <a:r>
              <a:rPr kumimoji="0" lang="en-US" altLang="en-US" sz="1050" b="1" u="none" strike="noStrike" cap="none" normalizeH="0" baseline="0" dirty="0" smtClean="0">
                <a:ln>
                  <a:noFill/>
                </a:ln>
                <a:solidFill>
                  <a:srgbClr val="FFFFFF"/>
                </a:solidFill>
                <a:effectLst/>
                <a:latin typeface="Century Gothic" charset="0"/>
                <a:ea typeface="Century Gothic" charset="0"/>
                <a:cs typeface="Century Gothic" charset="0"/>
              </a:rPr>
              <a:t>Organizational Factors</a:t>
            </a:r>
            <a:endParaRPr kumimoji="0" lang="en-US" altLang="en-US" sz="500" b="1" u="none" strike="noStrike" cap="none" normalizeH="0" baseline="0" dirty="0" smtClean="0">
              <a:ln>
                <a:noFill/>
              </a:ln>
              <a:solidFill>
                <a:schemeClr val="tx1"/>
              </a:solidFill>
              <a:effectLst/>
              <a:latin typeface="Century Gothic" charset="0"/>
              <a:ea typeface="Century Gothic" charset="0"/>
              <a:cs typeface="Century Gothic" charset="0"/>
            </a:endParaRPr>
          </a:p>
          <a:p>
            <a:pPr marL="0" marR="0" lvl="0" indent="0" algn="l" defTabSz="914400" rtl="0" eaLnBrk="0" fontAlgn="base" latinLnBrk="0" hangingPunct="0">
              <a:lnSpc>
                <a:spcPct val="100000"/>
              </a:lnSpc>
              <a:spcBef>
                <a:spcPct val="0"/>
              </a:spcBef>
              <a:spcAft>
                <a:spcPct val="0"/>
              </a:spcAft>
              <a:buClrTx/>
              <a:buSzTx/>
              <a:buFontTx/>
              <a:buNone/>
              <a:tabLst>
                <a:tab pos="114300" algn="l"/>
              </a:tabLst>
            </a:pPr>
            <a:r>
              <a:rPr kumimoji="0" lang="en-US" altLang="en-US" sz="1050" b="1" u="none" strike="noStrike" cap="none" normalizeH="0" baseline="0" dirty="0" smtClean="0">
                <a:ln>
                  <a:noFill/>
                </a:ln>
                <a:solidFill>
                  <a:srgbClr val="FFFFFF"/>
                </a:solidFill>
                <a:effectLst/>
                <a:latin typeface="Century Gothic" charset="0"/>
                <a:ea typeface="Century Gothic" charset="0"/>
                <a:cs typeface="Century Gothic" charset="0"/>
              </a:rPr>
              <a:t>Critical management functions &amp; information needs</a:t>
            </a:r>
            <a:endParaRPr kumimoji="0" lang="en-US" altLang="en-US" sz="500" b="1" u="none" strike="noStrike" cap="none" normalizeH="0" baseline="0" dirty="0" smtClean="0">
              <a:ln>
                <a:noFill/>
              </a:ln>
              <a:solidFill>
                <a:schemeClr val="tx1"/>
              </a:solidFill>
              <a:effectLst/>
              <a:latin typeface="Century Gothic" charset="0"/>
              <a:ea typeface="Century Gothic" charset="0"/>
              <a:cs typeface="Century Gothic" charset="0"/>
            </a:endParaRPr>
          </a:p>
          <a:p>
            <a:pPr marL="0" marR="0" lvl="0" indent="0" algn="l" defTabSz="914400" rtl="0" eaLnBrk="0" fontAlgn="base" latinLnBrk="0" hangingPunct="0">
              <a:lnSpc>
                <a:spcPct val="100000"/>
              </a:lnSpc>
              <a:spcBef>
                <a:spcPct val="0"/>
              </a:spcBef>
              <a:spcAft>
                <a:spcPct val="0"/>
              </a:spcAft>
              <a:buClrTx/>
              <a:buSzTx/>
              <a:buFontTx/>
              <a:buChar char="•"/>
              <a:tabLst>
                <a:tab pos="114300" algn="l"/>
              </a:tabLst>
            </a:pPr>
            <a:r>
              <a:rPr kumimoji="0" lang="en-US" altLang="en-US" sz="1050" u="none" strike="noStrike" cap="none" normalizeH="0" baseline="0" dirty="0" smtClean="0">
                <a:ln>
                  <a:noFill/>
                </a:ln>
                <a:solidFill>
                  <a:srgbClr val="FFFFFF"/>
                </a:solidFill>
                <a:effectLst/>
                <a:latin typeface="Century Gothic" charset="0"/>
                <a:ea typeface="Century Gothic" charset="0"/>
                <a:cs typeface="Century Gothic" charset="0"/>
              </a:rPr>
              <a:t>Governance</a:t>
            </a:r>
            <a:endParaRPr kumimoji="0" lang="en-US" altLang="en-US" sz="500" u="none" strike="noStrike" cap="none" normalizeH="0" baseline="0" dirty="0" smtClean="0">
              <a:ln>
                <a:noFill/>
              </a:ln>
              <a:solidFill>
                <a:schemeClr val="tx1"/>
              </a:solidFill>
              <a:effectLst/>
              <a:latin typeface="Century Gothic" charset="0"/>
              <a:ea typeface="Century Gothic" charset="0"/>
              <a:cs typeface="Century Gothic" charset="0"/>
            </a:endParaRPr>
          </a:p>
          <a:p>
            <a:pPr marL="0" marR="0" lvl="0" indent="0" algn="l" defTabSz="914400" rtl="0" eaLnBrk="0" fontAlgn="base" latinLnBrk="0" hangingPunct="0">
              <a:lnSpc>
                <a:spcPct val="100000"/>
              </a:lnSpc>
              <a:spcBef>
                <a:spcPct val="0"/>
              </a:spcBef>
              <a:spcAft>
                <a:spcPct val="0"/>
              </a:spcAft>
              <a:buClrTx/>
              <a:buSzTx/>
              <a:buFontTx/>
              <a:buChar char="•"/>
              <a:tabLst>
                <a:tab pos="114300" algn="l"/>
              </a:tabLst>
            </a:pPr>
            <a:r>
              <a:rPr kumimoji="0" lang="en-US" altLang="en-US" sz="1050" u="none" strike="noStrike" cap="none" normalizeH="0" baseline="0" dirty="0" smtClean="0">
                <a:ln>
                  <a:noFill/>
                </a:ln>
                <a:solidFill>
                  <a:srgbClr val="FFFFFF"/>
                </a:solidFill>
                <a:effectLst/>
                <a:latin typeface="Century Gothic" charset="0"/>
                <a:ea typeface="Century Gothic" charset="0"/>
                <a:cs typeface="Century Gothic" charset="0"/>
              </a:rPr>
              <a:t>Planning</a:t>
            </a:r>
            <a:endParaRPr kumimoji="0" lang="en-US" altLang="en-US" sz="500" u="none" strike="noStrike" cap="none" normalizeH="0" baseline="0" dirty="0" smtClean="0">
              <a:ln>
                <a:noFill/>
              </a:ln>
              <a:solidFill>
                <a:schemeClr val="tx1"/>
              </a:solidFill>
              <a:effectLst/>
              <a:latin typeface="Century Gothic" charset="0"/>
              <a:ea typeface="Century Gothic" charset="0"/>
              <a:cs typeface="Century Gothic" charset="0"/>
            </a:endParaRPr>
          </a:p>
          <a:p>
            <a:pPr marL="0" marR="0" lvl="0" indent="0" algn="l" defTabSz="914400" rtl="0" eaLnBrk="0" fontAlgn="base" latinLnBrk="0" hangingPunct="0">
              <a:lnSpc>
                <a:spcPct val="100000"/>
              </a:lnSpc>
              <a:spcBef>
                <a:spcPct val="0"/>
              </a:spcBef>
              <a:spcAft>
                <a:spcPct val="0"/>
              </a:spcAft>
              <a:buClrTx/>
              <a:buSzTx/>
              <a:buFontTx/>
              <a:buChar char="•"/>
              <a:tabLst>
                <a:tab pos="114300" algn="l"/>
              </a:tabLst>
            </a:pPr>
            <a:r>
              <a:rPr kumimoji="0" lang="en-US" altLang="en-US" sz="1050" u="none" strike="noStrike" cap="none" normalizeH="0" baseline="0" dirty="0" smtClean="0">
                <a:ln>
                  <a:noFill/>
                </a:ln>
                <a:solidFill>
                  <a:srgbClr val="FFFFFF"/>
                </a:solidFill>
                <a:effectLst/>
                <a:latin typeface="Century Gothic" charset="0"/>
                <a:ea typeface="Century Gothic" charset="0"/>
                <a:cs typeface="Century Gothic" charset="0"/>
              </a:rPr>
              <a:t>Training</a:t>
            </a:r>
            <a:endParaRPr kumimoji="0" lang="en-US" altLang="en-US" sz="500" u="none" strike="noStrike" cap="none" normalizeH="0" baseline="0" dirty="0" smtClean="0">
              <a:ln>
                <a:noFill/>
              </a:ln>
              <a:solidFill>
                <a:schemeClr val="tx1"/>
              </a:solidFill>
              <a:effectLst/>
              <a:latin typeface="Century Gothic" charset="0"/>
              <a:ea typeface="Century Gothic" charset="0"/>
              <a:cs typeface="Century Gothic" charset="0"/>
            </a:endParaRPr>
          </a:p>
          <a:p>
            <a:pPr marL="0" marR="0" lvl="0" indent="0" algn="l" defTabSz="914400" rtl="0" eaLnBrk="0" fontAlgn="base" latinLnBrk="0" hangingPunct="0">
              <a:lnSpc>
                <a:spcPct val="100000"/>
              </a:lnSpc>
              <a:spcBef>
                <a:spcPct val="0"/>
              </a:spcBef>
              <a:spcAft>
                <a:spcPct val="0"/>
              </a:spcAft>
              <a:buClrTx/>
              <a:buSzTx/>
              <a:buFontTx/>
              <a:buChar char="•"/>
              <a:tabLst>
                <a:tab pos="114300" algn="l"/>
              </a:tabLst>
            </a:pPr>
            <a:r>
              <a:rPr kumimoji="0" lang="en-US" altLang="en-US" sz="1050" u="none" strike="noStrike" cap="none" normalizeH="0" baseline="0" dirty="0" smtClean="0">
                <a:ln>
                  <a:noFill/>
                </a:ln>
                <a:solidFill>
                  <a:srgbClr val="FFFFFF"/>
                </a:solidFill>
                <a:effectLst/>
                <a:latin typeface="Century Gothic" charset="0"/>
                <a:ea typeface="Century Gothic" charset="0"/>
                <a:cs typeface="Century Gothic" charset="0"/>
              </a:rPr>
              <a:t>Supervision</a:t>
            </a:r>
            <a:endParaRPr kumimoji="0" lang="en-US" altLang="en-US" sz="500" u="none" strike="noStrike" cap="none" normalizeH="0" baseline="0" dirty="0" smtClean="0">
              <a:ln>
                <a:noFill/>
              </a:ln>
              <a:solidFill>
                <a:schemeClr val="tx1"/>
              </a:solidFill>
              <a:effectLst/>
              <a:latin typeface="Century Gothic" charset="0"/>
              <a:ea typeface="Century Gothic" charset="0"/>
              <a:cs typeface="Century Gothic" charset="0"/>
            </a:endParaRPr>
          </a:p>
          <a:p>
            <a:pPr marL="0" marR="0" lvl="0" indent="0" algn="l" defTabSz="914400" rtl="0" eaLnBrk="0" fontAlgn="base" latinLnBrk="0" hangingPunct="0">
              <a:lnSpc>
                <a:spcPct val="100000"/>
              </a:lnSpc>
              <a:spcBef>
                <a:spcPct val="0"/>
              </a:spcBef>
              <a:spcAft>
                <a:spcPct val="0"/>
              </a:spcAft>
              <a:buClrTx/>
              <a:buSzTx/>
              <a:buFontTx/>
              <a:buChar char="•"/>
              <a:tabLst>
                <a:tab pos="114300" algn="l"/>
              </a:tabLst>
            </a:pPr>
            <a:r>
              <a:rPr kumimoji="0" lang="en-US" altLang="en-US" sz="1050" u="none" strike="noStrike" cap="none" normalizeH="0" baseline="0" dirty="0" smtClean="0">
                <a:ln>
                  <a:noFill/>
                </a:ln>
                <a:solidFill>
                  <a:srgbClr val="FFFFFF"/>
                </a:solidFill>
                <a:effectLst/>
                <a:latin typeface="Century Gothic" charset="0"/>
                <a:ea typeface="Century Gothic" charset="0"/>
                <a:cs typeface="Century Gothic" charset="0"/>
              </a:rPr>
              <a:t>Quality</a:t>
            </a:r>
            <a:endParaRPr kumimoji="0" lang="en-US" altLang="en-US" sz="500" u="none" strike="noStrike" cap="none" normalizeH="0" baseline="0" dirty="0" smtClean="0">
              <a:ln>
                <a:noFill/>
              </a:ln>
              <a:solidFill>
                <a:schemeClr val="tx1"/>
              </a:solidFill>
              <a:effectLst/>
              <a:latin typeface="Century Gothic" charset="0"/>
              <a:ea typeface="Century Gothic" charset="0"/>
              <a:cs typeface="Century Gothic" charset="0"/>
            </a:endParaRPr>
          </a:p>
          <a:p>
            <a:pPr marL="0" marR="0" lvl="0" indent="0" algn="l" defTabSz="914400" rtl="0" eaLnBrk="0" fontAlgn="base" latinLnBrk="0" hangingPunct="0">
              <a:lnSpc>
                <a:spcPct val="100000"/>
              </a:lnSpc>
              <a:spcBef>
                <a:spcPct val="0"/>
              </a:spcBef>
              <a:spcAft>
                <a:spcPct val="0"/>
              </a:spcAft>
              <a:buClrTx/>
              <a:buSzTx/>
              <a:buFontTx/>
              <a:buChar char="•"/>
              <a:tabLst>
                <a:tab pos="114300" algn="l"/>
              </a:tabLst>
            </a:pPr>
            <a:r>
              <a:rPr kumimoji="0" lang="en-US" altLang="en-US" sz="1050" u="none" strike="noStrike" cap="none" normalizeH="0" baseline="0" dirty="0" smtClean="0">
                <a:ln>
                  <a:noFill/>
                </a:ln>
                <a:solidFill>
                  <a:srgbClr val="FFFFFF"/>
                </a:solidFill>
                <a:effectLst/>
                <a:latin typeface="Century Gothic" charset="0"/>
                <a:ea typeface="Century Gothic" charset="0"/>
                <a:cs typeface="Century Gothic" charset="0"/>
              </a:rPr>
              <a:t>Finance</a:t>
            </a:r>
            <a:endParaRPr kumimoji="0" lang="en-US" altLang="en-US" sz="500" u="none" strike="noStrike" cap="none" normalizeH="0" baseline="0" dirty="0" smtClean="0">
              <a:ln>
                <a:noFill/>
              </a:ln>
              <a:solidFill>
                <a:schemeClr val="tx1"/>
              </a:solidFill>
              <a:effectLst/>
              <a:latin typeface="Century Gothic" charset="0"/>
              <a:ea typeface="Century Gothic" charset="0"/>
              <a:cs typeface="Century Gothic" charset="0"/>
            </a:endParaRPr>
          </a:p>
          <a:p>
            <a:pPr marL="0" marR="0" lvl="0" indent="0" algn="l" defTabSz="914400" rtl="0" eaLnBrk="0" fontAlgn="base" latinLnBrk="0" hangingPunct="0">
              <a:lnSpc>
                <a:spcPct val="100000"/>
              </a:lnSpc>
              <a:spcBef>
                <a:spcPct val="0"/>
              </a:spcBef>
              <a:spcAft>
                <a:spcPct val="0"/>
              </a:spcAft>
              <a:buClrTx/>
              <a:buSzTx/>
              <a:buFontTx/>
              <a:buNone/>
              <a:tabLst>
                <a:tab pos="114300" algn="l"/>
              </a:tabLst>
            </a:pPr>
            <a:endParaRPr kumimoji="0" lang="en-US" altLang="en-US" sz="1800" u="none" strike="noStrike" cap="none" normalizeH="0" baseline="0" dirty="0" smtClean="0">
              <a:ln>
                <a:noFill/>
              </a:ln>
              <a:solidFill>
                <a:schemeClr val="tx1"/>
              </a:solidFill>
              <a:effectLst/>
              <a:latin typeface="Century Gothic" charset="0"/>
              <a:ea typeface="Century Gothic" charset="0"/>
              <a:cs typeface="Century Gothic" charset="0"/>
            </a:endParaRPr>
          </a:p>
        </p:txBody>
      </p:sp>
      <p:sp>
        <p:nvSpPr>
          <p:cNvPr id="60" name="Text Box 2"/>
          <p:cNvSpPr txBox="1">
            <a:spLocks noChangeArrowheads="1"/>
          </p:cNvSpPr>
          <p:nvPr/>
        </p:nvSpPr>
        <p:spPr bwMode="auto">
          <a:xfrm>
            <a:off x="304800" y="6362476"/>
            <a:ext cx="1634058" cy="596383"/>
          </a:xfrm>
          <a:prstGeom prst="rect">
            <a:avLst/>
          </a:prstGeom>
          <a:solidFill>
            <a:srgbClr val="AA2573"/>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lvl1pPr eaLnBrk="0" fontAlgn="base" hangingPunct="0">
              <a:spcBef>
                <a:spcPct val="0"/>
              </a:spcBef>
              <a:spcAft>
                <a:spcPct val="0"/>
              </a:spcAft>
              <a:tabLst>
                <a:tab pos="114300" algn="l"/>
              </a:tabLst>
              <a:defRPr>
                <a:solidFill>
                  <a:schemeClr val="tx1"/>
                </a:solidFill>
                <a:latin typeface="Arial" panose="020B0604020202020204" pitchFamily="34" charset="0"/>
              </a:defRPr>
            </a:lvl1pPr>
            <a:lvl2pPr eaLnBrk="0" fontAlgn="base" hangingPunct="0">
              <a:spcBef>
                <a:spcPct val="0"/>
              </a:spcBef>
              <a:spcAft>
                <a:spcPct val="0"/>
              </a:spcAft>
              <a:tabLst>
                <a:tab pos="114300" algn="l"/>
              </a:tabLst>
              <a:defRPr>
                <a:solidFill>
                  <a:schemeClr val="tx1"/>
                </a:solidFill>
                <a:latin typeface="Arial" panose="020B0604020202020204" pitchFamily="34" charset="0"/>
              </a:defRPr>
            </a:lvl2pPr>
            <a:lvl3pPr eaLnBrk="0" fontAlgn="base" hangingPunct="0">
              <a:spcBef>
                <a:spcPct val="0"/>
              </a:spcBef>
              <a:spcAft>
                <a:spcPct val="0"/>
              </a:spcAft>
              <a:tabLst>
                <a:tab pos="114300" algn="l"/>
              </a:tabLst>
              <a:defRPr>
                <a:solidFill>
                  <a:schemeClr val="tx1"/>
                </a:solidFill>
                <a:latin typeface="Arial" panose="020B0604020202020204" pitchFamily="34" charset="0"/>
              </a:defRPr>
            </a:lvl3pPr>
            <a:lvl4pPr eaLnBrk="0" fontAlgn="base" hangingPunct="0">
              <a:spcBef>
                <a:spcPct val="0"/>
              </a:spcBef>
              <a:spcAft>
                <a:spcPct val="0"/>
              </a:spcAft>
              <a:tabLst>
                <a:tab pos="114300" algn="l"/>
              </a:tabLst>
              <a:defRPr>
                <a:solidFill>
                  <a:schemeClr val="tx1"/>
                </a:solidFill>
                <a:latin typeface="Arial" panose="020B0604020202020204" pitchFamily="34" charset="0"/>
              </a:defRPr>
            </a:lvl4pPr>
            <a:lvl5pPr eaLnBrk="0" fontAlgn="base" hangingPunct="0">
              <a:spcBef>
                <a:spcPct val="0"/>
              </a:spcBef>
              <a:spcAft>
                <a:spcPct val="0"/>
              </a:spcAft>
              <a:tabLst>
                <a:tab pos="114300" algn="l"/>
              </a:tabLst>
              <a:defRPr>
                <a:solidFill>
                  <a:schemeClr val="tx1"/>
                </a:solidFill>
                <a:latin typeface="Arial" panose="020B0604020202020204" pitchFamily="34" charset="0"/>
              </a:defRPr>
            </a:lvl5pPr>
            <a:lvl6pPr eaLnBrk="0" fontAlgn="base" hangingPunct="0">
              <a:spcBef>
                <a:spcPct val="0"/>
              </a:spcBef>
              <a:spcAft>
                <a:spcPct val="0"/>
              </a:spcAft>
              <a:tabLst>
                <a:tab pos="114300" algn="l"/>
              </a:tabLst>
              <a:defRPr>
                <a:solidFill>
                  <a:schemeClr val="tx1"/>
                </a:solidFill>
                <a:latin typeface="Arial" panose="020B0604020202020204" pitchFamily="34" charset="0"/>
              </a:defRPr>
            </a:lvl6pPr>
            <a:lvl7pPr eaLnBrk="0" fontAlgn="base" hangingPunct="0">
              <a:spcBef>
                <a:spcPct val="0"/>
              </a:spcBef>
              <a:spcAft>
                <a:spcPct val="0"/>
              </a:spcAft>
              <a:tabLst>
                <a:tab pos="114300" algn="l"/>
              </a:tabLst>
              <a:defRPr>
                <a:solidFill>
                  <a:schemeClr val="tx1"/>
                </a:solidFill>
                <a:latin typeface="Arial" panose="020B0604020202020204" pitchFamily="34" charset="0"/>
              </a:defRPr>
            </a:lvl7pPr>
            <a:lvl8pPr eaLnBrk="0" fontAlgn="base" hangingPunct="0">
              <a:spcBef>
                <a:spcPct val="0"/>
              </a:spcBef>
              <a:spcAft>
                <a:spcPct val="0"/>
              </a:spcAft>
              <a:tabLst>
                <a:tab pos="114300" algn="l"/>
              </a:tabLst>
              <a:defRPr>
                <a:solidFill>
                  <a:schemeClr val="tx1"/>
                </a:solidFill>
                <a:latin typeface="Arial" panose="020B0604020202020204" pitchFamily="34" charset="0"/>
              </a:defRPr>
            </a:lvl8pPr>
            <a:lvl9pPr eaLnBrk="0" fontAlgn="base" hangingPunct="0">
              <a:spcBef>
                <a:spcPct val="0"/>
              </a:spcBef>
              <a:spcAft>
                <a:spcPct val="0"/>
              </a:spcAft>
              <a:tabLst>
                <a:tab pos="114300"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Char char="•"/>
              <a:tabLst>
                <a:tab pos="114300" algn="l"/>
              </a:tabLst>
            </a:pPr>
            <a:r>
              <a:rPr kumimoji="0" lang="en-US" altLang="en-US" sz="1050" u="none" strike="noStrike" cap="none" normalizeH="0" baseline="0" dirty="0" smtClean="0">
                <a:ln>
                  <a:noFill/>
                </a:ln>
                <a:solidFill>
                  <a:srgbClr val="FFFFFF"/>
                </a:solidFill>
                <a:effectLst/>
                <a:latin typeface="Century Gothic" charset="0"/>
                <a:ea typeface="Century Gothic" charset="0"/>
                <a:cs typeface="Century Gothic" charset="0"/>
              </a:rPr>
              <a:t>Promotion of culture of information</a:t>
            </a:r>
            <a:endParaRPr kumimoji="0" lang="en-US" altLang="en-US" sz="500" u="none" strike="noStrike" cap="none" normalizeH="0" baseline="0" dirty="0" smtClean="0">
              <a:ln>
                <a:noFill/>
              </a:ln>
              <a:solidFill>
                <a:schemeClr val="tx1"/>
              </a:solidFill>
              <a:effectLst/>
              <a:latin typeface="Century Gothic" charset="0"/>
              <a:ea typeface="Century Gothic" charset="0"/>
              <a:cs typeface="Century Gothic" charset="0"/>
            </a:endParaRPr>
          </a:p>
          <a:p>
            <a:pPr marL="0" marR="0" lvl="0" indent="0" algn="l" defTabSz="914400" rtl="0" eaLnBrk="0" fontAlgn="base" latinLnBrk="0" hangingPunct="0">
              <a:lnSpc>
                <a:spcPct val="100000"/>
              </a:lnSpc>
              <a:spcBef>
                <a:spcPct val="0"/>
              </a:spcBef>
              <a:spcAft>
                <a:spcPct val="0"/>
              </a:spcAft>
              <a:buClrTx/>
              <a:buSzTx/>
              <a:buFontTx/>
              <a:buNone/>
              <a:tabLst>
                <a:tab pos="114300" algn="l"/>
              </a:tabLst>
            </a:pPr>
            <a:endParaRPr kumimoji="0" lang="en-US" altLang="en-US" sz="1800" u="none" strike="noStrike" cap="none" normalizeH="0" baseline="0" dirty="0" smtClean="0">
              <a:ln>
                <a:noFill/>
              </a:ln>
              <a:solidFill>
                <a:schemeClr val="tx1"/>
              </a:solidFill>
              <a:effectLst/>
              <a:latin typeface="Century Gothic" charset="0"/>
              <a:ea typeface="Century Gothic" charset="0"/>
              <a:cs typeface="Century Gothic" charset="0"/>
            </a:endParaRPr>
          </a:p>
        </p:txBody>
      </p:sp>
      <p:sp>
        <p:nvSpPr>
          <p:cNvPr id="61" name="Text Box 1"/>
          <p:cNvSpPr txBox="1">
            <a:spLocks noChangeArrowheads="1"/>
          </p:cNvSpPr>
          <p:nvPr/>
        </p:nvSpPr>
        <p:spPr bwMode="auto">
          <a:xfrm>
            <a:off x="304800" y="6958859"/>
            <a:ext cx="1634058" cy="432541"/>
          </a:xfrm>
          <a:prstGeom prst="rect">
            <a:avLst/>
          </a:prstGeom>
          <a:solidFill>
            <a:srgbClr val="C83537"/>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lvl1pPr eaLnBrk="0" fontAlgn="base" hangingPunct="0">
              <a:spcBef>
                <a:spcPct val="0"/>
              </a:spcBef>
              <a:spcAft>
                <a:spcPct val="0"/>
              </a:spcAft>
              <a:tabLst>
                <a:tab pos="57150" algn="l"/>
              </a:tabLst>
              <a:defRPr>
                <a:solidFill>
                  <a:schemeClr val="tx1"/>
                </a:solidFill>
                <a:latin typeface="Arial" panose="020B0604020202020204" pitchFamily="34" charset="0"/>
              </a:defRPr>
            </a:lvl1pPr>
            <a:lvl2pPr eaLnBrk="0" fontAlgn="base" hangingPunct="0">
              <a:spcBef>
                <a:spcPct val="0"/>
              </a:spcBef>
              <a:spcAft>
                <a:spcPct val="0"/>
              </a:spcAft>
              <a:tabLst>
                <a:tab pos="57150" algn="l"/>
              </a:tabLst>
              <a:defRPr>
                <a:solidFill>
                  <a:schemeClr val="tx1"/>
                </a:solidFill>
                <a:latin typeface="Arial" panose="020B0604020202020204" pitchFamily="34" charset="0"/>
              </a:defRPr>
            </a:lvl2pPr>
            <a:lvl3pPr eaLnBrk="0" fontAlgn="base" hangingPunct="0">
              <a:spcBef>
                <a:spcPct val="0"/>
              </a:spcBef>
              <a:spcAft>
                <a:spcPct val="0"/>
              </a:spcAft>
              <a:tabLst>
                <a:tab pos="57150" algn="l"/>
              </a:tabLst>
              <a:defRPr>
                <a:solidFill>
                  <a:schemeClr val="tx1"/>
                </a:solidFill>
                <a:latin typeface="Arial" panose="020B0604020202020204" pitchFamily="34" charset="0"/>
              </a:defRPr>
            </a:lvl3pPr>
            <a:lvl4pPr eaLnBrk="0" fontAlgn="base" hangingPunct="0">
              <a:spcBef>
                <a:spcPct val="0"/>
              </a:spcBef>
              <a:spcAft>
                <a:spcPct val="0"/>
              </a:spcAft>
              <a:tabLst>
                <a:tab pos="57150" algn="l"/>
              </a:tabLst>
              <a:defRPr>
                <a:solidFill>
                  <a:schemeClr val="tx1"/>
                </a:solidFill>
                <a:latin typeface="Arial" panose="020B0604020202020204" pitchFamily="34" charset="0"/>
              </a:defRPr>
            </a:lvl4pPr>
            <a:lvl5pPr eaLnBrk="0" fontAlgn="base" hangingPunct="0">
              <a:spcBef>
                <a:spcPct val="0"/>
              </a:spcBef>
              <a:spcAft>
                <a:spcPct val="0"/>
              </a:spcAft>
              <a:tabLst>
                <a:tab pos="57150" algn="l"/>
              </a:tabLst>
              <a:defRPr>
                <a:solidFill>
                  <a:schemeClr val="tx1"/>
                </a:solidFill>
                <a:latin typeface="Arial" panose="020B0604020202020204" pitchFamily="34" charset="0"/>
              </a:defRPr>
            </a:lvl5pPr>
            <a:lvl6pPr eaLnBrk="0" fontAlgn="base" hangingPunct="0">
              <a:spcBef>
                <a:spcPct val="0"/>
              </a:spcBef>
              <a:spcAft>
                <a:spcPct val="0"/>
              </a:spcAft>
              <a:tabLst>
                <a:tab pos="57150" algn="l"/>
              </a:tabLst>
              <a:defRPr>
                <a:solidFill>
                  <a:schemeClr val="tx1"/>
                </a:solidFill>
                <a:latin typeface="Arial" panose="020B0604020202020204" pitchFamily="34" charset="0"/>
              </a:defRPr>
            </a:lvl6pPr>
            <a:lvl7pPr eaLnBrk="0" fontAlgn="base" hangingPunct="0">
              <a:spcBef>
                <a:spcPct val="0"/>
              </a:spcBef>
              <a:spcAft>
                <a:spcPct val="0"/>
              </a:spcAft>
              <a:tabLst>
                <a:tab pos="57150" algn="l"/>
              </a:tabLst>
              <a:defRPr>
                <a:solidFill>
                  <a:schemeClr val="tx1"/>
                </a:solidFill>
                <a:latin typeface="Arial" panose="020B0604020202020204" pitchFamily="34" charset="0"/>
              </a:defRPr>
            </a:lvl7pPr>
            <a:lvl8pPr eaLnBrk="0" fontAlgn="base" hangingPunct="0">
              <a:spcBef>
                <a:spcPct val="0"/>
              </a:spcBef>
              <a:spcAft>
                <a:spcPct val="0"/>
              </a:spcAft>
              <a:tabLst>
                <a:tab pos="57150" algn="l"/>
              </a:tabLst>
              <a:defRPr>
                <a:solidFill>
                  <a:schemeClr val="tx1"/>
                </a:solidFill>
                <a:latin typeface="Arial" panose="020B0604020202020204" pitchFamily="34" charset="0"/>
              </a:defRPr>
            </a:lvl8pPr>
            <a:lvl9pPr eaLnBrk="0" fontAlgn="base" hangingPunct="0">
              <a:spcBef>
                <a:spcPct val="0"/>
              </a:spcBef>
              <a:spcAft>
                <a:spcPct val="0"/>
              </a:spcAft>
              <a:tabLst>
                <a:tab pos="57150"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Char char="•"/>
              <a:tabLst>
                <a:tab pos="57150" algn="l"/>
              </a:tabLst>
            </a:pPr>
            <a:r>
              <a:rPr kumimoji="0" lang="en-US" altLang="en-US" sz="1050" u="none" strike="noStrike" cap="none" normalizeH="0" baseline="0" dirty="0" smtClean="0">
                <a:ln>
                  <a:noFill/>
                </a:ln>
                <a:solidFill>
                  <a:srgbClr val="FFFFFF"/>
                </a:solidFill>
                <a:effectLst/>
                <a:latin typeface="Century Gothic" charset="0"/>
                <a:ea typeface="Century Gothic" charset="0"/>
                <a:cs typeface="Century Gothic" charset="0"/>
              </a:rPr>
              <a:t>Availability of resources</a:t>
            </a:r>
            <a:endParaRPr kumimoji="0" lang="en-US" altLang="en-US" sz="2400" u="none" strike="noStrike" cap="none" normalizeH="0" baseline="0" dirty="0" smtClean="0">
              <a:ln>
                <a:noFill/>
              </a:ln>
              <a:solidFill>
                <a:schemeClr val="tx1"/>
              </a:solidFill>
              <a:effectLst/>
              <a:latin typeface="Century Gothic" charset="0"/>
              <a:ea typeface="Century Gothic" charset="0"/>
              <a:cs typeface="Century Gothic" charset="0"/>
            </a:endParaRPr>
          </a:p>
        </p:txBody>
      </p:sp>
      <p:sp>
        <p:nvSpPr>
          <p:cNvPr id="62" name="Up-Down Arrow 61"/>
          <p:cNvSpPr/>
          <p:nvPr/>
        </p:nvSpPr>
        <p:spPr>
          <a:xfrm>
            <a:off x="6326500" y="4180588"/>
            <a:ext cx="138347" cy="381816"/>
          </a:xfrm>
          <a:prstGeom prst="upDownArrow">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charset="0"/>
              <a:ea typeface="Century Gothic" charset="0"/>
              <a:cs typeface="Century Gothic" charset="0"/>
            </a:endParaRPr>
          </a:p>
        </p:txBody>
      </p:sp>
    </p:spTree>
    <p:extLst>
      <p:ext uri="{BB962C8B-B14F-4D97-AF65-F5344CB8AC3E}">
        <p14:creationId xmlns:p14="http://schemas.microsoft.com/office/powerpoint/2010/main" val="213372957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273" y="0"/>
            <a:ext cx="0" cy="1312545"/>
          </a:xfrm>
          <a:custGeom>
            <a:avLst/>
            <a:gdLst/>
            <a:ahLst/>
            <a:cxnLst/>
            <a:rect l="l" t="t" r="r" b="b"/>
            <a:pathLst>
              <a:path h="1312545">
                <a:moveTo>
                  <a:pt x="0" y="0"/>
                </a:moveTo>
                <a:lnTo>
                  <a:pt x="0" y="1312405"/>
                </a:lnTo>
              </a:path>
            </a:pathLst>
          </a:custGeom>
          <a:ln w="3175">
            <a:solidFill>
              <a:srgbClr val="ECCE18"/>
            </a:solidFill>
          </a:ln>
        </p:spPr>
        <p:txBody>
          <a:bodyPr wrap="square" lIns="0" tIns="0" rIns="0" bIns="0" rtlCol="0"/>
          <a:lstStyle/>
          <a:p>
            <a:endParaRPr/>
          </a:p>
        </p:txBody>
      </p:sp>
      <p:sp>
        <p:nvSpPr>
          <p:cNvPr id="4" name="object 4"/>
          <p:cNvSpPr/>
          <p:nvPr/>
        </p:nvSpPr>
        <p:spPr>
          <a:xfrm>
            <a:off x="273" y="0"/>
            <a:ext cx="10058400" cy="1386840"/>
          </a:xfrm>
          <a:custGeom>
            <a:avLst/>
            <a:gdLst/>
            <a:ahLst/>
            <a:cxnLst/>
            <a:rect l="l" t="t" r="r" b="b"/>
            <a:pathLst>
              <a:path w="10058400" h="1386840">
                <a:moveTo>
                  <a:pt x="0" y="1386281"/>
                </a:moveTo>
                <a:lnTo>
                  <a:pt x="10058400" y="1386281"/>
                </a:lnTo>
                <a:lnTo>
                  <a:pt x="10058400" y="0"/>
                </a:lnTo>
                <a:lnTo>
                  <a:pt x="0" y="0"/>
                </a:lnTo>
                <a:lnTo>
                  <a:pt x="0" y="1386281"/>
                </a:lnTo>
                <a:close/>
              </a:path>
            </a:pathLst>
          </a:custGeom>
          <a:solidFill>
            <a:srgbClr val="1E185F"/>
          </a:solidFill>
        </p:spPr>
        <p:txBody>
          <a:bodyPr wrap="square" lIns="0" tIns="0" rIns="0" bIns="0" rtlCol="0"/>
          <a:lstStyle/>
          <a:p>
            <a:endParaRPr/>
          </a:p>
        </p:txBody>
      </p:sp>
      <p:sp>
        <p:nvSpPr>
          <p:cNvPr id="5" name="object 5"/>
          <p:cNvSpPr txBox="1">
            <a:spLocks noGrp="1"/>
          </p:cNvSpPr>
          <p:nvPr>
            <p:ph type="title"/>
          </p:nvPr>
        </p:nvSpPr>
        <p:spPr>
          <a:xfrm>
            <a:off x="762000" y="477976"/>
            <a:ext cx="7920586" cy="430887"/>
          </a:xfrm>
          <a:prstGeom prst="rect">
            <a:avLst/>
          </a:prstGeom>
        </p:spPr>
        <p:txBody>
          <a:bodyPr vert="horz" wrap="square" lIns="0" tIns="0" rIns="0" bIns="0" rtlCol="0">
            <a:spAutoFit/>
          </a:bodyPr>
          <a:lstStyle/>
          <a:p>
            <a:pPr marL="12700">
              <a:lnSpc>
                <a:spcPct val="100000"/>
              </a:lnSpc>
            </a:pPr>
            <a:r>
              <a:rPr lang="en-US" sz="2800" dirty="0" smtClean="0">
                <a:solidFill>
                  <a:schemeClr val="bg1"/>
                </a:solidFill>
                <a:latin typeface="Century Gothic" panose="020B0502020202020204" pitchFamily="34" charset="0"/>
              </a:rPr>
              <a:t>Technical Determinants</a:t>
            </a:r>
            <a:endParaRPr sz="2800" dirty="0">
              <a:solidFill>
                <a:schemeClr val="bg1"/>
              </a:solidFill>
              <a:latin typeface="Century Gothic" panose="020B0502020202020204" pitchFamily="34" charset="0"/>
            </a:endParaRPr>
          </a:p>
        </p:txBody>
      </p:sp>
      <p:sp>
        <p:nvSpPr>
          <p:cNvPr id="7" name="object 7"/>
          <p:cNvSpPr txBox="1"/>
          <p:nvPr/>
        </p:nvSpPr>
        <p:spPr>
          <a:xfrm>
            <a:off x="762000" y="1854984"/>
            <a:ext cx="9030249" cy="6222216"/>
          </a:xfrm>
          <a:prstGeom prst="rect">
            <a:avLst/>
          </a:prstGeom>
        </p:spPr>
        <p:txBody>
          <a:bodyPr vert="horz" wrap="square" lIns="0" tIns="0" rIns="0" bIns="0" rtlCol="0">
            <a:spAutoFit/>
          </a:bodyPr>
          <a:lstStyle/>
          <a:p>
            <a:pPr marL="457200" indent="-457200" fontAlgn="base">
              <a:lnSpc>
                <a:spcPct val="150000"/>
              </a:lnSpc>
              <a:spcAft>
                <a:spcPct val="0"/>
              </a:spcAft>
              <a:buFont typeface="Arial" charset="0"/>
              <a:buChar char="•"/>
            </a:pPr>
            <a:r>
              <a:rPr lang="en-US" sz="2800" dirty="0" smtClean="0">
                <a:latin typeface="Century Gothic" panose="020B0502020202020204" pitchFamily="34" charset="0"/>
                <a:cs typeface="Arial" panose="020B0604020202020204" pitchFamily="34" charset="0"/>
              </a:rPr>
              <a:t>Standard indicators</a:t>
            </a:r>
          </a:p>
          <a:p>
            <a:pPr marL="457200" marR="1376468" indent="-457200" fontAlgn="base">
              <a:lnSpc>
                <a:spcPct val="150000"/>
              </a:lnSpc>
              <a:spcBef>
                <a:spcPts val="1243"/>
              </a:spcBef>
              <a:spcAft>
                <a:spcPct val="0"/>
              </a:spcAft>
              <a:buFont typeface="Arial" charset="0"/>
              <a:buChar char="•"/>
            </a:pPr>
            <a:r>
              <a:rPr lang="en-US" sz="2800" dirty="0">
                <a:latin typeface="Century Gothic" panose="020B0502020202020204" pitchFamily="34" charset="0"/>
                <a:cs typeface="Arial" panose="020B0604020202020204" pitchFamily="34" charset="0"/>
              </a:rPr>
              <a:t>Trained people</a:t>
            </a:r>
          </a:p>
          <a:p>
            <a:pPr marL="457200" marR="1376468" indent="-457200" fontAlgn="base">
              <a:lnSpc>
                <a:spcPct val="150000"/>
              </a:lnSpc>
              <a:spcBef>
                <a:spcPts val="1378"/>
              </a:spcBef>
              <a:spcAft>
                <a:spcPct val="0"/>
              </a:spcAft>
              <a:buFont typeface="Arial" charset="0"/>
              <a:buChar char="•"/>
            </a:pPr>
            <a:r>
              <a:rPr lang="en-US" sz="2800" dirty="0" smtClean="0">
                <a:latin typeface="Century Gothic" panose="020B0502020202020204" pitchFamily="34" charset="0"/>
                <a:cs typeface="Arial" panose="020B0604020202020204" pitchFamily="34" charset="0"/>
              </a:rPr>
              <a:t>Well-designed </a:t>
            </a:r>
            <a:r>
              <a:rPr lang="en-US" sz="2800" dirty="0">
                <a:latin typeface="Century Gothic" panose="020B0502020202020204" pitchFamily="34" charset="0"/>
                <a:cs typeface="Arial" panose="020B0604020202020204" pitchFamily="34" charset="0"/>
              </a:rPr>
              <a:t>data collection </a:t>
            </a:r>
            <a:r>
              <a:rPr lang="en-US" sz="2800" dirty="0" smtClean="0">
                <a:latin typeface="Century Gothic" panose="020B0502020202020204" pitchFamily="34" charset="0"/>
                <a:cs typeface="Arial" panose="020B0604020202020204" pitchFamily="34" charset="0"/>
              </a:rPr>
              <a:t>forms</a:t>
            </a:r>
          </a:p>
          <a:p>
            <a:pPr marL="457200" marR="1376468" indent="-457200" fontAlgn="base">
              <a:lnSpc>
                <a:spcPct val="150000"/>
              </a:lnSpc>
              <a:spcBef>
                <a:spcPts val="1378"/>
              </a:spcBef>
              <a:spcAft>
                <a:spcPct val="0"/>
              </a:spcAft>
              <a:buFont typeface="Arial" charset="0"/>
              <a:buChar char="•"/>
            </a:pPr>
            <a:r>
              <a:rPr lang="en-US" sz="2800" dirty="0" smtClean="0">
                <a:latin typeface="Century Gothic" panose="020B0502020202020204" pitchFamily="34" charset="0"/>
                <a:cs typeface="Arial" panose="020B0604020202020204" pitchFamily="34" charset="0"/>
              </a:rPr>
              <a:t>Appropriate technology</a:t>
            </a:r>
          </a:p>
          <a:p>
            <a:pPr marL="457200" marR="1376468" indent="-457200" fontAlgn="base">
              <a:lnSpc>
                <a:spcPct val="150000"/>
              </a:lnSpc>
              <a:spcBef>
                <a:spcPts val="1378"/>
              </a:spcBef>
              <a:spcAft>
                <a:spcPct val="0"/>
              </a:spcAft>
              <a:buFont typeface="Arial" charset="0"/>
              <a:buChar char="•"/>
            </a:pPr>
            <a:r>
              <a:rPr lang="en-US" sz="2800" dirty="0">
                <a:latin typeface="Century Gothic" panose="020B0502020202020204" pitchFamily="34" charset="0"/>
                <a:cs typeface="Arial" panose="020B0604020202020204" pitchFamily="34" charset="0"/>
              </a:rPr>
              <a:t>User-friendly reporting forms</a:t>
            </a:r>
          </a:p>
          <a:p>
            <a:pPr marL="457200" marR="1376468" indent="-457200" fontAlgn="base">
              <a:lnSpc>
                <a:spcPct val="150000"/>
              </a:lnSpc>
              <a:spcBef>
                <a:spcPts val="1378"/>
              </a:spcBef>
              <a:spcAft>
                <a:spcPct val="0"/>
              </a:spcAft>
              <a:buFont typeface="Arial" charset="0"/>
              <a:buChar char="•"/>
            </a:pPr>
            <a:endParaRPr lang="en-US" sz="2800" dirty="0">
              <a:latin typeface="Century Gothic" panose="020B0502020202020204" pitchFamily="34" charset="0"/>
              <a:cs typeface="Arial" panose="020B0604020202020204" pitchFamily="34" charset="0"/>
            </a:endParaRPr>
          </a:p>
          <a:p>
            <a:pPr marL="457200" indent="-457200" fontAlgn="base">
              <a:lnSpc>
                <a:spcPct val="150000"/>
              </a:lnSpc>
              <a:spcBef>
                <a:spcPts val="1418"/>
              </a:spcBef>
              <a:spcAft>
                <a:spcPct val="0"/>
              </a:spcAft>
              <a:buFont typeface="Arial" charset="0"/>
              <a:buChar char="•"/>
            </a:pPr>
            <a:endParaRPr lang="en-US" sz="2800" dirty="0">
              <a:latin typeface="Century Gothic" panose="020B0502020202020204" pitchFamily="34" charset="0"/>
              <a:cs typeface="Arial" panose="020B0604020202020204" pitchFamily="34" charset="0"/>
            </a:endParaRPr>
          </a:p>
          <a:p>
            <a:pPr marL="457200" indent="-457200" fontAlgn="base">
              <a:lnSpc>
                <a:spcPct val="150000"/>
              </a:lnSpc>
              <a:spcAft>
                <a:spcPct val="0"/>
              </a:spcAft>
              <a:buFont typeface="Arial" charset="0"/>
              <a:buChar char="•"/>
            </a:pPr>
            <a:endParaRPr lang="en-US" sz="2800" dirty="0">
              <a:latin typeface="Century Gothic" panose="020B0502020202020204" pitchFamily="34" charset="0"/>
              <a:cs typeface="Arial" panose="020B0604020202020204" pitchFamily="34" charset="0"/>
            </a:endParaRPr>
          </a:p>
        </p:txBody>
      </p:sp>
      <p:sp>
        <p:nvSpPr>
          <p:cNvPr id="3" name="Slide Number Placeholder 2"/>
          <p:cNvSpPr>
            <a:spLocks noGrp="1"/>
          </p:cNvSpPr>
          <p:nvPr>
            <p:ph type="sldNum" sz="quarter" idx="7"/>
          </p:nvPr>
        </p:nvSpPr>
        <p:spPr/>
        <p:txBody>
          <a:bodyPr/>
          <a:lstStyle/>
          <a:p>
            <a:fld id="{B6F15528-21DE-4FAA-801E-634DDDAF4B2B}" type="slidenum">
              <a:rPr lang="en-US" smtClean="0"/>
              <a:t>8</a:t>
            </a:fld>
            <a:endParaRPr lang="en-US"/>
          </a:p>
        </p:txBody>
      </p:sp>
    </p:spTree>
    <p:extLst>
      <p:ext uri="{BB962C8B-B14F-4D97-AF65-F5344CB8AC3E}">
        <p14:creationId xmlns:p14="http://schemas.microsoft.com/office/powerpoint/2010/main" val="220661652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273" y="0"/>
            <a:ext cx="0" cy="1312545"/>
          </a:xfrm>
          <a:custGeom>
            <a:avLst/>
            <a:gdLst/>
            <a:ahLst/>
            <a:cxnLst/>
            <a:rect l="l" t="t" r="r" b="b"/>
            <a:pathLst>
              <a:path h="1312545">
                <a:moveTo>
                  <a:pt x="0" y="0"/>
                </a:moveTo>
                <a:lnTo>
                  <a:pt x="0" y="1312405"/>
                </a:lnTo>
              </a:path>
            </a:pathLst>
          </a:custGeom>
          <a:ln w="3175">
            <a:solidFill>
              <a:srgbClr val="ECCE18"/>
            </a:solidFill>
          </a:ln>
        </p:spPr>
        <p:txBody>
          <a:bodyPr wrap="square" lIns="0" tIns="0" rIns="0" bIns="0" rtlCol="0"/>
          <a:lstStyle/>
          <a:p>
            <a:endParaRPr/>
          </a:p>
        </p:txBody>
      </p:sp>
      <p:sp>
        <p:nvSpPr>
          <p:cNvPr id="4" name="object 4"/>
          <p:cNvSpPr/>
          <p:nvPr/>
        </p:nvSpPr>
        <p:spPr>
          <a:xfrm>
            <a:off x="0" y="0"/>
            <a:ext cx="10058400" cy="1386840"/>
          </a:xfrm>
          <a:custGeom>
            <a:avLst/>
            <a:gdLst/>
            <a:ahLst/>
            <a:cxnLst/>
            <a:rect l="l" t="t" r="r" b="b"/>
            <a:pathLst>
              <a:path w="10058400" h="1386840">
                <a:moveTo>
                  <a:pt x="0" y="1386281"/>
                </a:moveTo>
                <a:lnTo>
                  <a:pt x="10058400" y="1386281"/>
                </a:lnTo>
                <a:lnTo>
                  <a:pt x="10058400" y="0"/>
                </a:lnTo>
                <a:lnTo>
                  <a:pt x="0" y="0"/>
                </a:lnTo>
                <a:lnTo>
                  <a:pt x="0" y="1386281"/>
                </a:lnTo>
                <a:close/>
              </a:path>
            </a:pathLst>
          </a:custGeom>
          <a:solidFill>
            <a:srgbClr val="1E185F"/>
          </a:solidFill>
        </p:spPr>
        <p:txBody>
          <a:bodyPr wrap="square" lIns="0" tIns="0" rIns="0" bIns="0" rtlCol="0"/>
          <a:lstStyle/>
          <a:p>
            <a:endParaRPr/>
          </a:p>
        </p:txBody>
      </p:sp>
      <p:sp>
        <p:nvSpPr>
          <p:cNvPr id="5" name="object 5"/>
          <p:cNvSpPr txBox="1">
            <a:spLocks noGrp="1"/>
          </p:cNvSpPr>
          <p:nvPr>
            <p:ph type="title"/>
          </p:nvPr>
        </p:nvSpPr>
        <p:spPr>
          <a:xfrm>
            <a:off x="609600" y="477976"/>
            <a:ext cx="7920586" cy="430887"/>
          </a:xfrm>
          <a:prstGeom prst="rect">
            <a:avLst/>
          </a:prstGeom>
        </p:spPr>
        <p:txBody>
          <a:bodyPr vert="horz" wrap="square" lIns="0" tIns="0" rIns="0" bIns="0" rtlCol="0">
            <a:spAutoFit/>
          </a:bodyPr>
          <a:lstStyle/>
          <a:p>
            <a:pPr marL="12700">
              <a:lnSpc>
                <a:spcPct val="100000"/>
              </a:lnSpc>
            </a:pPr>
            <a:r>
              <a:rPr lang="en-US" sz="2800" dirty="0" smtClean="0">
                <a:solidFill>
                  <a:schemeClr val="bg1"/>
                </a:solidFill>
                <a:latin typeface="Century Gothic" panose="020B0502020202020204" pitchFamily="34" charset="0"/>
              </a:rPr>
              <a:t>Organizational Determinants</a:t>
            </a:r>
            <a:endParaRPr sz="2800" dirty="0">
              <a:solidFill>
                <a:schemeClr val="bg1"/>
              </a:solidFill>
              <a:latin typeface="Century Gothic" panose="020B0502020202020204" pitchFamily="34" charset="0"/>
            </a:endParaRPr>
          </a:p>
        </p:txBody>
      </p:sp>
      <p:sp>
        <p:nvSpPr>
          <p:cNvPr id="7" name="object 7"/>
          <p:cNvSpPr txBox="1"/>
          <p:nvPr/>
        </p:nvSpPr>
        <p:spPr>
          <a:xfrm>
            <a:off x="762000" y="1849576"/>
            <a:ext cx="8318958" cy="5783635"/>
          </a:xfrm>
          <a:prstGeom prst="rect">
            <a:avLst/>
          </a:prstGeom>
        </p:spPr>
        <p:txBody>
          <a:bodyPr vert="horz" wrap="square" lIns="0" tIns="0" rIns="0" bIns="0" rtlCol="0">
            <a:spAutoFit/>
          </a:bodyPr>
          <a:lstStyle/>
          <a:p>
            <a:pPr marL="457200" marR="44254" indent="-457200" fontAlgn="base">
              <a:lnSpc>
                <a:spcPct val="150000"/>
              </a:lnSpc>
              <a:spcBef>
                <a:spcPts val="138"/>
              </a:spcBef>
              <a:spcAft>
                <a:spcPct val="0"/>
              </a:spcAft>
              <a:buFont typeface="Arial" charset="0"/>
              <a:buChar char="•"/>
            </a:pPr>
            <a:r>
              <a:rPr lang="en-US" sz="2800" dirty="0" smtClean="0">
                <a:latin typeface="Century Gothic" panose="020B0502020202020204" pitchFamily="34" charset="0"/>
                <a:cs typeface="Arial" panose="020B0604020202020204" pitchFamily="34" charset="0"/>
              </a:rPr>
              <a:t>Promotion of an information </a:t>
            </a:r>
            <a:r>
              <a:rPr lang="en-US" sz="2800" dirty="0">
                <a:latin typeface="Century Gothic" panose="020B0502020202020204" pitchFamily="34" charset="0"/>
                <a:cs typeface="Arial" panose="020B0604020202020204" pitchFamily="34" charset="0"/>
              </a:rPr>
              <a:t>culture</a:t>
            </a:r>
          </a:p>
          <a:p>
            <a:pPr marL="457200" marR="44254" indent="-457200" fontAlgn="base">
              <a:lnSpc>
                <a:spcPct val="150000"/>
              </a:lnSpc>
              <a:spcBef>
                <a:spcPts val="138"/>
              </a:spcBef>
              <a:spcAft>
                <a:spcPct val="0"/>
              </a:spcAft>
              <a:buFont typeface="Arial" charset="0"/>
              <a:buChar char="•"/>
            </a:pPr>
            <a:r>
              <a:rPr lang="en-US" sz="2800" dirty="0">
                <a:latin typeface="Century Gothic" panose="020B0502020202020204" pitchFamily="34" charset="0"/>
                <a:cs typeface="Arial" panose="020B0604020202020204" pitchFamily="34" charset="0"/>
              </a:rPr>
              <a:t>Availability of resources</a:t>
            </a:r>
          </a:p>
          <a:p>
            <a:pPr marL="457200" indent="-457200" fontAlgn="base">
              <a:lnSpc>
                <a:spcPct val="150000"/>
              </a:lnSpc>
              <a:spcBef>
                <a:spcPts val="610"/>
              </a:spcBef>
              <a:spcAft>
                <a:spcPct val="0"/>
              </a:spcAft>
              <a:buFont typeface="Arial" charset="0"/>
              <a:buChar char="•"/>
            </a:pPr>
            <a:r>
              <a:rPr lang="en-US" sz="2800" dirty="0">
                <a:latin typeface="Century Gothic" panose="020B0502020202020204" pitchFamily="34" charset="0"/>
                <a:cs typeface="Arial" panose="020B0604020202020204" pitchFamily="34" charset="0"/>
              </a:rPr>
              <a:t>Supportive management</a:t>
            </a:r>
          </a:p>
          <a:p>
            <a:pPr marL="1371600" lvl="4" indent="-457200" fontAlgn="base">
              <a:spcBef>
                <a:spcPts val="610"/>
              </a:spcBef>
              <a:spcAft>
                <a:spcPct val="0"/>
              </a:spcAft>
              <a:buFont typeface="Courier New" charset="0"/>
              <a:buChar char="o"/>
            </a:pPr>
            <a:r>
              <a:rPr lang="en-US" sz="2800" dirty="0">
                <a:latin typeface="Century Gothic" panose="020B0502020202020204" pitchFamily="34" charset="0"/>
                <a:cs typeface="Arial" panose="020B0604020202020204" pitchFamily="34" charset="0"/>
              </a:rPr>
              <a:t>Clearly defined roles and responsibilities related to </a:t>
            </a:r>
            <a:r>
              <a:rPr lang="en-US" sz="2800" dirty="0" smtClean="0">
                <a:latin typeface="Century Gothic" panose="020B0502020202020204" pitchFamily="34" charset="0"/>
                <a:cs typeface="Arial" panose="020B0604020202020204" pitchFamily="34" charset="0"/>
              </a:rPr>
              <a:t>decision making</a:t>
            </a:r>
            <a:endParaRPr lang="en-US" sz="2800" dirty="0">
              <a:latin typeface="Century Gothic" panose="020B0502020202020204" pitchFamily="34" charset="0"/>
              <a:cs typeface="Arial" panose="020B0604020202020204" pitchFamily="34" charset="0"/>
            </a:endParaRPr>
          </a:p>
          <a:p>
            <a:pPr lvl="1" indent="-457200" fontAlgn="base">
              <a:lnSpc>
                <a:spcPct val="150000"/>
              </a:lnSpc>
              <a:spcBef>
                <a:spcPts val="610"/>
              </a:spcBef>
              <a:spcAft>
                <a:spcPct val="0"/>
              </a:spcAft>
              <a:buFont typeface="Arial" charset="0"/>
              <a:buChar char="•"/>
            </a:pPr>
            <a:r>
              <a:rPr lang="en-US" sz="2800" dirty="0">
                <a:latin typeface="Century Gothic" panose="020B0502020202020204" pitchFamily="34" charset="0"/>
                <a:cs typeface="Arial" panose="020B0604020202020204" pitchFamily="34" charset="0"/>
              </a:rPr>
              <a:t>Performance criteria and </a:t>
            </a:r>
            <a:r>
              <a:rPr lang="en-US" sz="2800" dirty="0" smtClean="0">
                <a:latin typeface="Century Gothic" panose="020B0502020202020204" pitchFamily="34" charset="0"/>
                <a:cs typeface="Arial" panose="020B0604020202020204" pitchFamily="34" charset="0"/>
              </a:rPr>
              <a:t>rewards</a:t>
            </a:r>
            <a:endParaRPr lang="en-US" sz="2800" dirty="0">
              <a:latin typeface="Century Gothic" panose="020B0502020202020204" pitchFamily="34" charset="0"/>
              <a:cs typeface="Arial" panose="020B0604020202020204" pitchFamily="34" charset="0"/>
            </a:endParaRPr>
          </a:p>
          <a:p>
            <a:pPr lvl="1" indent="-457200" fontAlgn="base">
              <a:lnSpc>
                <a:spcPct val="150000"/>
              </a:lnSpc>
              <a:spcBef>
                <a:spcPts val="610"/>
              </a:spcBef>
              <a:spcAft>
                <a:spcPct val="0"/>
              </a:spcAft>
              <a:buFont typeface="Arial" charset="0"/>
              <a:buChar char="•"/>
            </a:pPr>
            <a:r>
              <a:rPr lang="en-US" sz="2800" dirty="0" smtClean="0">
                <a:latin typeface="Century Gothic" panose="020B0502020202020204" pitchFamily="34" charset="0"/>
                <a:cs typeface="Arial" panose="020B0604020202020204" pitchFamily="34" charset="0"/>
              </a:rPr>
              <a:t>Supervision</a:t>
            </a:r>
          </a:p>
          <a:p>
            <a:pPr lvl="1" indent="-457200" fontAlgn="base">
              <a:lnSpc>
                <a:spcPct val="150000"/>
              </a:lnSpc>
              <a:spcBef>
                <a:spcPts val="610"/>
              </a:spcBef>
              <a:spcAft>
                <a:spcPct val="0"/>
              </a:spcAft>
              <a:buFont typeface="Arial" charset="0"/>
              <a:buChar char="•"/>
            </a:pPr>
            <a:r>
              <a:rPr lang="en-US" sz="2800" dirty="0" smtClean="0">
                <a:latin typeface="Century Gothic" panose="020B0502020202020204" pitchFamily="34" charset="0"/>
                <a:cs typeface="Arial" panose="020B0604020202020204" pitchFamily="34" charset="0"/>
              </a:rPr>
              <a:t>Training</a:t>
            </a:r>
            <a:endParaRPr lang="en-US" sz="2800" dirty="0">
              <a:latin typeface="Century Gothic" panose="020B0502020202020204" pitchFamily="34" charset="0"/>
              <a:cs typeface="Arial" panose="020B0604020202020204" pitchFamily="34" charset="0"/>
            </a:endParaRPr>
          </a:p>
          <a:p>
            <a:pPr marL="457200" indent="-457200" fontAlgn="base">
              <a:lnSpc>
                <a:spcPct val="150000"/>
              </a:lnSpc>
              <a:spcAft>
                <a:spcPct val="0"/>
              </a:spcAft>
              <a:buFont typeface="Arial" charset="0"/>
              <a:buChar char="•"/>
            </a:pPr>
            <a:endParaRPr lang="en-US" sz="2800" dirty="0">
              <a:latin typeface="Century Gothic" panose="020B0502020202020204" pitchFamily="34" charset="0"/>
              <a:cs typeface="Arial" panose="020B0604020202020204" pitchFamily="34" charset="0"/>
            </a:endParaRPr>
          </a:p>
        </p:txBody>
      </p:sp>
      <p:sp>
        <p:nvSpPr>
          <p:cNvPr id="3" name="Slide Number Placeholder 2"/>
          <p:cNvSpPr>
            <a:spLocks noGrp="1"/>
          </p:cNvSpPr>
          <p:nvPr>
            <p:ph type="sldNum" sz="quarter" idx="7"/>
          </p:nvPr>
        </p:nvSpPr>
        <p:spPr/>
        <p:txBody>
          <a:bodyPr/>
          <a:lstStyle/>
          <a:p>
            <a:fld id="{B6F15528-21DE-4FAA-801E-634DDDAF4B2B}" type="slidenum">
              <a:rPr lang="en-US" smtClean="0"/>
              <a:t>9</a:t>
            </a:fld>
            <a:endParaRPr lang="en-US"/>
          </a:p>
        </p:txBody>
      </p:sp>
    </p:spTree>
    <p:extLst>
      <p:ext uri="{BB962C8B-B14F-4D97-AF65-F5344CB8AC3E}">
        <p14:creationId xmlns:p14="http://schemas.microsoft.com/office/powerpoint/2010/main" val="136317058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BC83303621329D4DAFC578165ED47C26" ma:contentTypeVersion="0" ma:contentTypeDescription="Create a new document." ma:contentTypeScope="" ma:versionID="e9c678eae885f8b7595ed37087805c11">
  <xsd:schema xmlns:xsd="http://www.w3.org/2001/XMLSchema" xmlns:xs="http://www.w3.org/2001/XMLSchema" xmlns:p="http://schemas.microsoft.com/office/2006/metadata/properties" targetNamespace="http://schemas.microsoft.com/office/2006/metadata/properties" ma:root="true" ma:fieldsID="abc59ee2edf01cfb808cadb27e045d28">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D0372A0-3A34-46D8-8214-D03E4E604042}">
  <ds:schemaRef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www.w3.org/XML/1998/namespace"/>
    <ds:schemaRef ds:uri="http://purl.org/dc/dcmitype/"/>
  </ds:schemaRefs>
</ds:datastoreItem>
</file>

<file path=customXml/itemProps2.xml><?xml version="1.0" encoding="utf-8"?>
<ds:datastoreItem xmlns:ds="http://schemas.openxmlformats.org/officeDocument/2006/customXml" ds:itemID="{BF0B0E2E-B6CD-4315-8912-7E0B146F8805}">
  <ds:schemaRefs>
    <ds:schemaRef ds:uri="http://schemas.microsoft.com/sharepoint/v3/contenttype/forms"/>
  </ds:schemaRefs>
</ds:datastoreItem>
</file>

<file path=customXml/itemProps3.xml><?xml version="1.0" encoding="utf-8"?>
<ds:datastoreItem xmlns:ds="http://schemas.openxmlformats.org/officeDocument/2006/customXml" ds:itemID="{15524FC2-4FCE-46A1-B7D9-CF488D29D84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
  <TotalTime>4852</TotalTime>
  <Words>1817</Words>
  <Application>Microsoft Office PowerPoint</Application>
  <PresentationFormat>Custom</PresentationFormat>
  <Paragraphs>286</Paragraphs>
  <Slides>16</Slides>
  <Notes>16</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16</vt:i4>
      </vt:variant>
    </vt:vector>
  </HeadingPairs>
  <TitlesOfParts>
    <vt:vector size="25" baseType="lpstr">
      <vt:lpstr>Arial</vt:lpstr>
      <vt:lpstr>Calibri</vt:lpstr>
      <vt:lpstr>Century Gothic</vt:lpstr>
      <vt:lpstr>Courier New</vt:lpstr>
      <vt:lpstr>Futura LT Pro Book</vt:lpstr>
      <vt:lpstr>Gill Sans MT</vt:lpstr>
      <vt:lpstr>Times New Roman</vt:lpstr>
      <vt:lpstr>Wingdings</vt:lpstr>
      <vt:lpstr>Office Theme</vt:lpstr>
      <vt:lpstr>PowerPoint Presentation</vt:lpstr>
      <vt:lpstr>Learning Objectives and Topics Covered</vt:lpstr>
      <vt:lpstr>Group Exercise:   Underlying Problems and Causes</vt:lpstr>
      <vt:lpstr>PowerPoint Presentation</vt:lpstr>
      <vt:lpstr>Defining RHIS Performance</vt:lpstr>
      <vt:lpstr>PRISM Framework</vt:lpstr>
      <vt:lpstr>PRISM Conceptual Framework  A Comprehensive Picture of RHIS Performance</vt:lpstr>
      <vt:lpstr>Technical Determinants</vt:lpstr>
      <vt:lpstr>Organizational Determinants</vt:lpstr>
      <vt:lpstr>Behavioral Determinants</vt:lpstr>
      <vt:lpstr>Categorizing Problem Causes by Type of Determinants</vt:lpstr>
      <vt:lpstr>Harmonized RHIS Standards: Background </vt:lpstr>
      <vt:lpstr>Harmonized RHIS Standards </vt:lpstr>
      <vt:lpstr>Comparison between RHIS components and domains</vt:lpstr>
      <vt:lpstr>Applying RHIS Assessment Frameworks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Robinson, Beth</dc:creator>
  <cp:lastModifiedBy>Hoover, Donald Wayne</cp:lastModifiedBy>
  <cp:revision>112</cp:revision>
  <dcterms:created xsi:type="dcterms:W3CDTF">2015-03-04T15:52:39Z</dcterms:created>
  <dcterms:modified xsi:type="dcterms:W3CDTF">2017-02-08T14:39:50Z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2015-03-04T00:00:00Z</vt:filetime>
  </property>
  <property fmtid="{D5CDD505-2E9C-101B-9397-08002B2CF9AE}" pid="3" name="LastSaved">
    <vt:filetime>2015-03-04T00:00:00Z</vt:filetime>
  </property>
  <property fmtid="{D5CDD505-2E9C-101B-9397-08002B2CF9AE}" pid="4" name="ContentTypeId">
    <vt:lpwstr>0x010100BC83303621329D4DAFC578165ED47C26</vt:lpwstr>
  </property>
</Properties>
</file>