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73" r:id="rId5"/>
    <p:sldId id="260" r:id="rId6"/>
    <p:sldId id="296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  <p:sldId id="274" r:id="rId20"/>
  </p:sldIdLst>
  <p:sldSz cx="10058400" cy="7772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ELADES, Eduardo" initials="celades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BF39"/>
    <a:srgbClr val="595487"/>
    <a:srgbClr val="1E185F"/>
    <a:srgbClr val="008C84"/>
    <a:srgbClr val="B0DD7F"/>
    <a:srgbClr val="94E4D5"/>
    <a:srgbClr val="E6661F"/>
    <a:srgbClr val="C83537"/>
    <a:srgbClr val="D9B065"/>
    <a:srgbClr val="E295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03"/>
    <p:restoredTop sz="90734" autoAdjust="0"/>
  </p:normalViewPr>
  <p:slideViewPr>
    <p:cSldViewPr>
      <p:cViewPr varScale="1">
        <p:scale>
          <a:sx n="67" d="100"/>
          <a:sy n="67" d="100"/>
        </p:scale>
        <p:origin x="1474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>
        <p:scale>
          <a:sx n="71" d="100"/>
          <a:sy n="71" d="100"/>
        </p:scale>
        <p:origin x="-2316" y="-60"/>
      </p:cViewPr>
      <p:guideLst>
        <p:guide orient="horz" pos="3168"/>
        <p:guide pos="24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ve\MEASURE\RHIS\BW027\RHIS%20RAT\RHIS%20Rapid%20Assessment%20Tool_Analysis%20and%20Dashboard_v4_April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ave\MEASURE\RHIS\BW027\RHIS%20RAT\RHIS%20Rapid%20Assessment%20Tool_Analysis%20and%20Dashboard_v4_April%2020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Distribution</a:t>
            </a:r>
            <a:r>
              <a:rPr lang="en-US" sz="2000" baseline="0"/>
              <a:t> of Responses by Category - Overall</a:t>
            </a:r>
            <a:endParaRPr lang="en-US" sz="2000"/>
          </a:p>
        </c:rich>
      </c:tx>
      <c:layout>
        <c:manualLayout>
          <c:xMode val="edge"/>
          <c:yMode val="edge"/>
          <c:x val="0.15504052237372801"/>
          <c:y val="3.4408602150537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8161406653436599"/>
          <c:y val="0.15110524087714799"/>
          <c:w val="0.68113932099950902"/>
          <c:h val="0.579151638303276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'Data Analysis'!$C$3</c:f>
              <c:strCache>
                <c:ptCount val="1"/>
                <c:pt idx="0">
                  <c:v>Already present, no action needed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'Data Analysis'!$B$4:$B$7</c:f>
              <c:strCache>
                <c:ptCount val="4"/>
                <c:pt idx="0">
                  <c:v>1. Management and Governance</c:v>
                </c:pt>
                <c:pt idx="1">
                  <c:v>2. Data and Decision Support Needs </c:v>
                </c:pt>
                <c:pt idx="2">
                  <c:v>3. Data Collection &amp; Processing</c:v>
                </c:pt>
                <c:pt idx="3">
                  <c:v>4. Data Analysis, Dissemination, &amp; Use</c:v>
                </c:pt>
              </c:strCache>
            </c:strRef>
          </c:cat>
          <c:val>
            <c:numRef>
              <c:f>'Data Analysis'!$C$4:$C$7</c:f>
              <c:numCache>
                <c:formatCode>General</c:formatCode>
                <c:ptCount val="4"/>
                <c:pt idx="0">
                  <c:v>211</c:v>
                </c:pt>
                <c:pt idx="1">
                  <c:v>203</c:v>
                </c:pt>
                <c:pt idx="2">
                  <c:v>202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0E-4F10-BB80-7B08903EF0EA}"/>
            </c:ext>
          </c:extLst>
        </c:ser>
        <c:ser>
          <c:idx val="1"/>
          <c:order val="1"/>
          <c:tx>
            <c:strRef>
              <c:f>'Data Analysis'!$D$3</c:f>
              <c:strCache>
                <c:ptCount val="1"/>
                <c:pt idx="0">
                  <c:v>Needs some strengthening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'Data Analysis'!$B$4:$B$7</c:f>
              <c:strCache>
                <c:ptCount val="4"/>
                <c:pt idx="0">
                  <c:v>1. Management and Governance</c:v>
                </c:pt>
                <c:pt idx="1">
                  <c:v>2. Data and Decision Support Needs </c:v>
                </c:pt>
                <c:pt idx="2">
                  <c:v>3. Data Collection &amp; Processing</c:v>
                </c:pt>
                <c:pt idx="3">
                  <c:v>4. Data Analysis, Dissemination, &amp; Use</c:v>
                </c:pt>
              </c:strCache>
            </c:strRef>
          </c:cat>
          <c:val>
            <c:numRef>
              <c:f>'Data Analysis'!$D$4:$D$7</c:f>
              <c:numCache>
                <c:formatCode>General</c:formatCode>
                <c:ptCount val="4"/>
                <c:pt idx="0">
                  <c:v>175</c:v>
                </c:pt>
                <c:pt idx="1">
                  <c:v>168</c:v>
                </c:pt>
                <c:pt idx="2">
                  <c:v>170</c:v>
                </c:pt>
                <c:pt idx="3">
                  <c:v>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0E-4F10-BB80-7B08903EF0EA}"/>
            </c:ext>
          </c:extLst>
        </c:ser>
        <c:ser>
          <c:idx val="2"/>
          <c:order val="2"/>
          <c:tx>
            <c:strRef>
              <c:f>'Data Analysis'!$E$3</c:f>
              <c:strCache>
                <c:ptCount val="1"/>
                <c:pt idx="0">
                  <c:v>Needs a lot of strengthening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'Data Analysis'!$B$4:$B$7</c:f>
              <c:strCache>
                <c:ptCount val="4"/>
                <c:pt idx="0">
                  <c:v>1. Management and Governance</c:v>
                </c:pt>
                <c:pt idx="1">
                  <c:v>2. Data and Decision Support Needs </c:v>
                </c:pt>
                <c:pt idx="2">
                  <c:v>3. Data Collection &amp; Processing</c:v>
                </c:pt>
                <c:pt idx="3">
                  <c:v>4. Data Analysis, Dissemination, &amp; Use</c:v>
                </c:pt>
              </c:strCache>
            </c:strRef>
          </c:cat>
          <c:val>
            <c:numRef>
              <c:f>'Data Analysis'!$E$4:$E$7</c:f>
              <c:numCache>
                <c:formatCode>General</c:formatCode>
                <c:ptCount val="4"/>
                <c:pt idx="0">
                  <c:v>187</c:v>
                </c:pt>
                <c:pt idx="1">
                  <c:v>178</c:v>
                </c:pt>
                <c:pt idx="2">
                  <c:v>179</c:v>
                </c:pt>
                <c:pt idx="3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0E-4F10-BB80-7B08903EF0EA}"/>
            </c:ext>
          </c:extLst>
        </c:ser>
        <c:ser>
          <c:idx val="3"/>
          <c:order val="3"/>
          <c:tx>
            <c:strRef>
              <c:f>'Data Analysis'!$F$3</c:f>
              <c:strCache>
                <c:ptCount val="1"/>
                <c:pt idx="0">
                  <c:v>Not present, needs to be developed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'Data Analysis'!$B$4:$B$7</c:f>
              <c:strCache>
                <c:ptCount val="4"/>
                <c:pt idx="0">
                  <c:v>1. Management and Governance</c:v>
                </c:pt>
                <c:pt idx="1">
                  <c:v>2. Data and Decision Support Needs </c:v>
                </c:pt>
                <c:pt idx="2">
                  <c:v>3. Data Collection &amp; Processing</c:v>
                </c:pt>
                <c:pt idx="3">
                  <c:v>4. Data Analysis, Dissemination, &amp; Use</c:v>
                </c:pt>
              </c:strCache>
            </c:strRef>
          </c:cat>
          <c:val>
            <c:numRef>
              <c:f>'Data Analysis'!$F$4:$F$7</c:f>
              <c:numCache>
                <c:formatCode>General</c:formatCode>
                <c:ptCount val="4"/>
                <c:pt idx="0">
                  <c:v>166</c:v>
                </c:pt>
                <c:pt idx="1">
                  <c:v>157</c:v>
                </c:pt>
                <c:pt idx="2">
                  <c:v>159</c:v>
                </c:pt>
                <c:pt idx="3">
                  <c:v>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0E-4F10-BB80-7B08903EF0EA}"/>
            </c:ext>
          </c:extLst>
        </c:ser>
        <c:ser>
          <c:idx val="4"/>
          <c:order val="4"/>
          <c:tx>
            <c:strRef>
              <c:f>'Data Analysis'!$G$3</c:f>
              <c:strCache>
                <c:ptCount val="1"/>
                <c:pt idx="0">
                  <c:v>No answer/ Not Applicable 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'Data Analysis'!$B$4:$B$7</c:f>
              <c:strCache>
                <c:ptCount val="4"/>
                <c:pt idx="0">
                  <c:v>1. Management and Governance</c:v>
                </c:pt>
                <c:pt idx="1">
                  <c:v>2. Data and Decision Support Needs </c:v>
                </c:pt>
                <c:pt idx="2">
                  <c:v>3. Data Collection &amp; Processing</c:v>
                </c:pt>
                <c:pt idx="3">
                  <c:v>4. Data Analysis, Dissemination, &amp; Use</c:v>
                </c:pt>
              </c:strCache>
            </c:strRef>
          </c:cat>
          <c:val>
            <c:numRef>
              <c:f>'Data Analysis'!$G$4:$G$7</c:f>
              <c:numCache>
                <c:formatCode>General</c:formatCode>
                <c:ptCount val="4"/>
                <c:pt idx="0">
                  <c:v>60</c:v>
                </c:pt>
                <c:pt idx="1">
                  <c:v>59</c:v>
                </c:pt>
                <c:pt idx="2">
                  <c:v>55</c:v>
                </c:pt>
                <c:pt idx="3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60E-4F10-BB80-7B08903EF0E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9311784"/>
        <c:axId val="389312176"/>
      </c:barChart>
      <c:catAx>
        <c:axId val="38931178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89312176"/>
        <c:crosses val="autoZero"/>
        <c:auto val="1"/>
        <c:lblAlgn val="ctr"/>
        <c:lblOffset val="100"/>
        <c:noMultiLvlLbl val="0"/>
      </c:catAx>
      <c:valAx>
        <c:axId val="38931217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89311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657968973390499"/>
          <c:y val="0.84411413089492804"/>
          <c:w val="0.80971307854810903"/>
          <c:h val="0.128108034882736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Distribution</a:t>
            </a:r>
            <a:r>
              <a:rPr lang="en-US" sz="1800" baseline="0"/>
              <a:t> of Responses by Category - Sub-National District</a:t>
            </a:r>
            <a:endParaRPr lang="en-US" sz="1800"/>
          </a:p>
        </c:rich>
      </c:tx>
      <c:layout>
        <c:manualLayout>
          <c:xMode val="edge"/>
          <c:yMode val="edge"/>
          <c:x val="0.15504052237372801"/>
          <c:y val="3.44086021505376E-2"/>
        </c:manualLayout>
      </c:layout>
      <c:overlay val="1"/>
    </c:title>
    <c:autoTitleDeleted val="0"/>
    <c:plotArea>
      <c:layout>
        <c:manualLayout>
          <c:layoutTarget val="inner"/>
          <c:xMode val="edge"/>
          <c:yMode val="edge"/>
          <c:x val="0.28161406653436599"/>
          <c:y val="0.15110524087714799"/>
          <c:w val="0.68113932099950902"/>
          <c:h val="0.57915163830327698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'Data Analysis'!$C$3</c:f>
              <c:strCache>
                <c:ptCount val="1"/>
                <c:pt idx="0">
                  <c:v>Already present, no action needed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'Data Analysis'!$B$23:$B$26</c:f>
              <c:strCache>
                <c:ptCount val="4"/>
                <c:pt idx="0">
                  <c:v>3.1 Collection and Management of individual client data</c:v>
                </c:pt>
                <c:pt idx="1">
                  <c:v>3.2. Collection, management and reporting of aggregated facility data</c:v>
                </c:pt>
                <c:pt idx="2">
                  <c:v>3.3 Data Quality Assurance</c:v>
                </c:pt>
                <c:pt idx="3">
                  <c:v>3.4 Information and Communication Technology (ICT)</c:v>
                </c:pt>
              </c:strCache>
            </c:strRef>
          </c:cat>
          <c:val>
            <c:numRef>
              <c:f>'Data Analysis'!$R$23:$R$26</c:f>
              <c:numCache>
                <c:formatCode>General</c:formatCode>
                <c:ptCount val="4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91-4BE9-975B-51BE165DD217}"/>
            </c:ext>
          </c:extLst>
        </c:ser>
        <c:ser>
          <c:idx val="1"/>
          <c:order val="1"/>
          <c:tx>
            <c:strRef>
              <c:f>'Data Analysis'!$D$3</c:f>
              <c:strCache>
                <c:ptCount val="1"/>
                <c:pt idx="0">
                  <c:v>Needs some strengthening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'Data Analysis'!$B$23:$B$26</c:f>
              <c:strCache>
                <c:ptCount val="4"/>
                <c:pt idx="0">
                  <c:v>3.1 Collection and Management of individual client data</c:v>
                </c:pt>
                <c:pt idx="1">
                  <c:v>3.2. Collection, management and reporting of aggregated facility data</c:v>
                </c:pt>
                <c:pt idx="2">
                  <c:v>3.3 Data Quality Assurance</c:v>
                </c:pt>
                <c:pt idx="3">
                  <c:v>3.4 Information and Communication Technology (ICT)</c:v>
                </c:pt>
              </c:strCache>
            </c:strRef>
          </c:cat>
          <c:val>
            <c:numRef>
              <c:f>'Data Analysis'!$S$23:$S$26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91-4BE9-975B-51BE165DD217}"/>
            </c:ext>
          </c:extLst>
        </c:ser>
        <c:ser>
          <c:idx val="2"/>
          <c:order val="2"/>
          <c:tx>
            <c:strRef>
              <c:f>'Data Analysis'!$E$3</c:f>
              <c:strCache>
                <c:ptCount val="1"/>
                <c:pt idx="0">
                  <c:v>Needs a lot of strengthening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</c:spPr>
          <c:invertIfNegative val="0"/>
          <c:cat>
            <c:strRef>
              <c:f>'Data Analysis'!$B$23:$B$26</c:f>
              <c:strCache>
                <c:ptCount val="4"/>
                <c:pt idx="0">
                  <c:v>3.1 Collection and Management of individual client data</c:v>
                </c:pt>
                <c:pt idx="1">
                  <c:v>3.2. Collection, management and reporting of aggregated facility data</c:v>
                </c:pt>
                <c:pt idx="2">
                  <c:v>3.3 Data Quality Assurance</c:v>
                </c:pt>
                <c:pt idx="3">
                  <c:v>3.4 Information and Communication Technology (ICT)</c:v>
                </c:pt>
              </c:strCache>
            </c:strRef>
          </c:cat>
          <c:val>
            <c:numRef>
              <c:f>'Data Analysis'!$T$23:$T$26</c:f>
              <c:numCache>
                <c:formatCode>General</c:formatCode>
                <c:ptCount val="4"/>
                <c:pt idx="0">
                  <c:v>16</c:v>
                </c:pt>
                <c:pt idx="1">
                  <c:v>16</c:v>
                </c:pt>
                <c:pt idx="2">
                  <c:v>18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91-4BE9-975B-51BE165DD217}"/>
            </c:ext>
          </c:extLst>
        </c:ser>
        <c:ser>
          <c:idx val="3"/>
          <c:order val="3"/>
          <c:tx>
            <c:strRef>
              <c:f>'Data Analysis'!$F$3</c:f>
              <c:strCache>
                <c:ptCount val="1"/>
                <c:pt idx="0">
                  <c:v>Not present, needs to be developed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'Data Analysis'!$B$23:$B$26</c:f>
              <c:strCache>
                <c:ptCount val="4"/>
                <c:pt idx="0">
                  <c:v>3.1 Collection and Management of individual client data</c:v>
                </c:pt>
                <c:pt idx="1">
                  <c:v>3.2. Collection, management and reporting of aggregated facility data</c:v>
                </c:pt>
                <c:pt idx="2">
                  <c:v>3.3 Data Quality Assurance</c:v>
                </c:pt>
                <c:pt idx="3">
                  <c:v>3.4 Information and Communication Technology (ICT)</c:v>
                </c:pt>
              </c:strCache>
            </c:strRef>
          </c:cat>
          <c:val>
            <c:numRef>
              <c:f>'Data Analysis'!$U$23:$U$26</c:f>
              <c:numCache>
                <c:formatCode>General</c:formatCode>
                <c:ptCount val="4"/>
                <c:pt idx="0">
                  <c:v>9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91-4BE9-975B-51BE165DD217}"/>
            </c:ext>
          </c:extLst>
        </c:ser>
        <c:ser>
          <c:idx val="4"/>
          <c:order val="4"/>
          <c:tx>
            <c:strRef>
              <c:f>'Data Analysis'!$G$3</c:f>
              <c:strCache>
                <c:ptCount val="1"/>
                <c:pt idx="0">
                  <c:v>No answer/ Not Applicable 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</c:spPr>
          <c:invertIfNegative val="0"/>
          <c:cat>
            <c:strRef>
              <c:f>'Data Analysis'!$B$23:$B$26</c:f>
              <c:strCache>
                <c:ptCount val="4"/>
                <c:pt idx="0">
                  <c:v>3.1 Collection and Management of individual client data</c:v>
                </c:pt>
                <c:pt idx="1">
                  <c:v>3.2. Collection, management and reporting of aggregated facility data</c:v>
                </c:pt>
                <c:pt idx="2">
                  <c:v>3.3 Data Quality Assurance</c:v>
                </c:pt>
                <c:pt idx="3">
                  <c:v>3.4 Information and Communication Technology (ICT)</c:v>
                </c:pt>
              </c:strCache>
            </c:strRef>
          </c:cat>
          <c:val>
            <c:numRef>
              <c:f>'Data Analysis'!$V$23:$V$26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91-4BE9-975B-51BE165DD2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89316880"/>
        <c:axId val="389313744"/>
      </c:barChart>
      <c:catAx>
        <c:axId val="3893168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89313744"/>
        <c:crosses val="autoZero"/>
        <c:auto val="1"/>
        <c:lblAlgn val="ctr"/>
        <c:lblOffset val="100"/>
        <c:noMultiLvlLbl val="0"/>
      </c:catAx>
      <c:valAx>
        <c:axId val="389313744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3893168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2657968973390499"/>
          <c:y val="0.80730885877487613"/>
          <c:w val="0.80971307854810903"/>
          <c:h val="0.1649132829458150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657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67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Ask participants</a:t>
            </a:r>
            <a:r>
              <a:rPr lang="en-US" baseline="0" dirty="0" smtClean="0"/>
              <a:t> to interpret this graph.</a:t>
            </a:r>
          </a:p>
          <a:p>
            <a:r>
              <a:rPr lang="en-US" baseline="0" dirty="0" smtClean="0"/>
              <a:t>Call attention to the orange and green parts compared with the previous graph, and ask participants to comment.</a:t>
            </a:r>
            <a:endParaRPr dirty="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Facilitator:</a:t>
            </a:r>
            <a:r>
              <a:rPr lang="en-US" baseline="0" dirty="0" smtClean="0"/>
              <a:t> Open an Excel file with a complete RHIS RAT tool filled out and show how to enter the data, the variety of outputs, and how to interpret </a:t>
            </a:r>
            <a:r>
              <a:rPr lang="en-US" baseline="0" smtClean="0"/>
              <a:t>the outputs.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15632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77875" y="4778375"/>
            <a:ext cx="6216650" cy="4525963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491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dirty="0"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2559966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>
          <a:xfrm>
            <a:off x="777731" y="4778562"/>
            <a:ext cx="6216939" cy="4525870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/>
          </a:p>
        </p:txBody>
      </p:sp>
      <p:sp>
        <p:nvSpPr>
          <p:cNvPr id="3" name="Slide Image Placeholder 2"/>
          <p:cNvSpPr>
            <a:spLocks noGrp="1" noRot="1" noChangeAspect="1"/>
          </p:cNvSpPr>
          <p:nvPr>
            <p:ph type="sldImg"/>
          </p:nvPr>
        </p:nvSpPr>
        <p:spPr>
          <a:xfrm>
            <a:off x="1446213" y="754063"/>
            <a:ext cx="4879975" cy="3771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</p:spTree>
    <p:extLst>
      <p:ext uri="{BB962C8B-B14F-4D97-AF65-F5344CB8AC3E}">
        <p14:creationId xmlns:p14="http://schemas.microsoft.com/office/powerpoint/2010/main" val="114040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D12C8-4B3B-4A3A-A8DE-2F30BA4D96E3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E0DF8-E5E5-49A4-984F-A5AEE2EE4036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93964-74CA-4F58-83F5-FAA7686C58C7}" type="datetime1">
              <a:rPr lang="en-US" smtClean="0"/>
              <a:t>2/8/2017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C73FC-0985-4201-B2D0-3F1863C0E992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0" y="0"/>
            <a:ext cx="10058400" cy="1383665"/>
          </a:xfrm>
          <a:custGeom>
            <a:avLst/>
            <a:gdLst/>
            <a:ahLst/>
            <a:cxnLst/>
            <a:rect l="l" t="t" r="r" b="b"/>
            <a:pathLst>
              <a:path w="10058400" h="1383665">
                <a:moveTo>
                  <a:pt x="0" y="1383233"/>
                </a:moveTo>
                <a:lnTo>
                  <a:pt x="10058400" y="1383233"/>
                </a:lnTo>
                <a:lnTo>
                  <a:pt x="10058400" y="0"/>
                </a:lnTo>
                <a:lnTo>
                  <a:pt x="0" y="0"/>
                </a:lnTo>
                <a:lnTo>
                  <a:pt x="0" y="1383233"/>
                </a:lnTo>
                <a:close/>
              </a:path>
            </a:pathLst>
          </a:custGeom>
          <a:solidFill>
            <a:srgbClr val="ECCE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9136B-1CBA-4CF6-8823-1BADA80BAAF3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068906" y="809382"/>
            <a:ext cx="792058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301739"/>
                </a:solidFill>
                <a:latin typeface="Futura LT Pro Book"/>
                <a:cs typeface="Futura LT Pro Boo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29842" y="3509589"/>
            <a:ext cx="7798714" cy="21755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E0FB3-313C-47B8-9B4D-6A682C59B30A}" type="datetime1">
              <a:rPr lang="en-US" smtClean="0"/>
              <a:t>2/8/2017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7145" y="0"/>
            <a:ext cx="10058401" cy="12852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7145" y="1283583"/>
            <a:ext cx="10072689" cy="3976052"/>
          </a:xfrm>
          <a:prstGeom prst="rect">
            <a:avLst/>
          </a:prstGeom>
          <a:solidFill>
            <a:srgbClr val="595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16891" y="1811332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796291" y="1723863"/>
            <a:ext cx="8846503" cy="837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MODULE 9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r>
              <a:rPr lang="en-US" altLang="en-US" sz="242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RHIS Performance Assessment</a:t>
            </a:r>
            <a:endParaRPr lang="en-US" altLang="en-US" sz="242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796291" y="2749380"/>
            <a:ext cx="9049544" cy="1567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SESSION </a:t>
            </a:r>
            <a:r>
              <a:rPr lang="en-US" altLang="en-US" sz="2420" b="1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2:</a:t>
            </a:r>
            <a:endParaRPr lang="en-US" altLang="en-US" sz="2420" b="1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  <a:p>
            <a:pPr>
              <a:lnSpc>
                <a:spcPts val="4300"/>
              </a:lnSpc>
            </a:pPr>
            <a:r>
              <a:rPr lang="en-US" altLang="en-US" sz="3960" dirty="0" smtClean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Overview of the RHIS Rapid Assessment Tool</a:t>
            </a:r>
            <a:endParaRPr lang="en-US" altLang="en-US" sz="22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-1791652" y="274162"/>
            <a:ext cx="11645742" cy="786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/>
            <a:r>
              <a:rPr lang="en-US" altLang="en-US" sz="2420" b="1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ROUTINE HEALTH INFORMATION SYSTEMS</a:t>
            </a:r>
            <a:endParaRPr lang="en-US" altLang="en-US" sz="2420" dirty="0">
              <a:solidFill>
                <a:schemeClr val="bg1"/>
              </a:solidFill>
            </a:endParaRPr>
          </a:p>
          <a:p>
            <a:pPr algn="r"/>
            <a:r>
              <a:rPr lang="en-US" altLang="en-US" sz="209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A Curriculum on Basic Concepts and Practice </a:t>
            </a:r>
          </a:p>
        </p:txBody>
      </p:sp>
      <p:pic>
        <p:nvPicPr>
          <p:cNvPr id="11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84"/>
          <a:stretch/>
        </p:blipFill>
        <p:spPr bwMode="auto">
          <a:xfrm>
            <a:off x="-14288" y="5322868"/>
            <a:ext cx="1005744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>
          <a:xfrm>
            <a:off x="7242048" y="8199117"/>
            <a:ext cx="2313432" cy="18288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796291" y="4408383"/>
            <a:ext cx="5649993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The complete RHIS curriculum is available here: </a:t>
            </a: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/>
            </a:r>
            <a:b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</a:br>
            <a:r>
              <a:rPr lang="en-US" altLang="en-US" sz="9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https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://www.measureevaluation.org/our-work/ routine-health-information-systems/</a:t>
            </a:r>
            <a:r>
              <a:rPr lang="en-US" altLang="en-US" sz="900" dirty="0" err="1">
                <a:solidFill>
                  <a:schemeClr val="bg1"/>
                </a:solidFill>
                <a:latin typeface="Century Gothic" panose="020B0502020202020204" pitchFamily="34" charset="0"/>
              </a:rPr>
              <a:t>rhis</a:t>
            </a:r>
            <a:r>
              <a:rPr lang="en-US" altLang="en-US" sz="900" dirty="0">
                <a:solidFill>
                  <a:schemeClr val="bg1"/>
                </a:solidFill>
                <a:latin typeface="Century Gothic" panose="020B0502020202020204" pitchFamily="34" charset="0"/>
              </a:rPr>
              <a:t>-curriculum </a:t>
            </a:r>
          </a:p>
          <a:p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389250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4800" y="1600200"/>
            <a:ext cx="3124200" cy="5378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Data Entry</a:t>
            </a:r>
            <a:endParaRPr sz="24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Use drop-down lists to select the appropriate standardized response.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Embellish </a:t>
            </a:r>
            <a:r>
              <a:rPr lang="en-US" dirty="0">
                <a:latin typeface="Century Gothic" panose="020B0502020202020204" pitchFamily="34" charset="0"/>
                <a:cs typeface="Futura LT Pro Book"/>
              </a:rPr>
              <a:t>response </a:t>
            </a: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selection with rationale in the comments section (comments are automatically aggregated by the tool to facilitate analysis of results).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Follow instructions to combine workbooks from different stakeholder groups to compile the data.</a:t>
            </a:r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36" t="23875" r="46975" b="11874"/>
          <a:stretch/>
        </p:blipFill>
        <p:spPr bwMode="auto">
          <a:xfrm>
            <a:off x="3886200" y="1752600"/>
            <a:ext cx="5740828" cy="4210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ject 5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03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04800" y="1600200"/>
            <a:ext cx="2590800" cy="39549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Analysis</a:t>
            </a:r>
            <a:endParaRPr sz="24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100% bar charts derived automatically by the Excel-based tool show color-coded areas that are judged as failing to meet the global standard.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Review associated comments.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70132"/>
              </p:ext>
            </p:extLst>
          </p:nvPr>
        </p:nvGraphicFramePr>
        <p:xfrm>
          <a:off x="3276600" y="1637654"/>
          <a:ext cx="6400800" cy="4998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object 5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4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28600" y="1862685"/>
            <a:ext cx="2438400" cy="2416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Analysis</a:t>
            </a:r>
            <a:endParaRPr sz="24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Aggregate results by domain and subdomain.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dirty="0" smtClean="0">
                <a:latin typeface="Century Gothic" panose="020B0502020202020204" pitchFamily="34" charset="0"/>
                <a:cs typeface="Futura LT Pro Book"/>
              </a:rPr>
              <a:t>Aggregate results by health system level.</a:t>
            </a: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4269042"/>
              </p:ext>
            </p:extLst>
          </p:nvPr>
        </p:nvGraphicFramePr>
        <p:xfrm>
          <a:off x="2971800" y="1600200"/>
          <a:ext cx="6781800" cy="5520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object 5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7620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600200"/>
            <a:ext cx="9372600" cy="56630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 smtClean="0">
                <a:latin typeface="Century Gothic" panose="020B0502020202020204" pitchFamily="34" charset="0"/>
                <a:cs typeface="Futura LT Pro Book"/>
              </a:rPr>
              <a:t>Action Plan for System Strengthening (see Module 10)</a:t>
            </a:r>
            <a:endParaRPr sz="28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Identify gaps 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Derive solutions to  address gaps (prioritize as needed if resources are insufficient to address all gaps)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Determine responsible agency/staff (must have technical skill and relevant authority)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Determine timeline (ensure the timeline is manageable)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Determine approximate budget and source of funding (e.g., Health Data Collaborative)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Assign agency to monitor implementation and report to stakeholders on progress (e.g., HMIS TWG)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Publish stand-alone plan or integrate in larger HIS strategic plan  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Make available to stakeholders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3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7620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600200"/>
            <a:ext cx="9372600" cy="52860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>
                <a:latin typeface="Century Gothic" panose="020B0502020202020204" pitchFamily="34" charset="0"/>
                <a:cs typeface="Futura LT Pro Book"/>
              </a:rPr>
              <a:t>Guidelines Document</a:t>
            </a:r>
            <a:endParaRPr sz="28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Present detailed information on standards by domains, subdomains, and health system levels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In-depth description of: </a:t>
            </a:r>
          </a:p>
          <a:p>
            <a:pPr marL="719455" lvl="1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Method for implementing the tool</a:t>
            </a:r>
          </a:p>
          <a:p>
            <a:pPr marL="719455" lvl="1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Data entry and analysis</a:t>
            </a:r>
          </a:p>
          <a:p>
            <a:pPr marL="719455" lvl="1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Compilation of results</a:t>
            </a:r>
          </a:p>
          <a:p>
            <a:pPr marL="719455" lvl="1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Development of system strengthening work plan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endParaRPr lang="en-US" sz="2100" dirty="0" smtClean="0">
              <a:latin typeface="Futura LT Pro Book"/>
              <a:cs typeface="Futura LT Pro Book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7"/>
          <p:cNvSpPr txBox="1"/>
          <p:nvPr/>
        </p:nvSpPr>
        <p:spPr>
          <a:xfrm>
            <a:off x="2205586" y="3352800"/>
            <a:ext cx="6172200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  <a:spcAft>
                <a:spcPts val="600"/>
              </a:spcAft>
            </a:pPr>
            <a:r>
              <a:rPr lang="en-US" sz="4800" b="1" dirty="0" smtClean="0">
                <a:latin typeface="Century Gothic" panose="020B0502020202020204" pitchFamily="34" charset="0"/>
                <a:cs typeface="Futura LT Pro Book"/>
              </a:rPr>
              <a:t>Tool Demonstration</a:t>
            </a:r>
          </a:p>
        </p:txBody>
      </p:sp>
      <p:sp>
        <p:nvSpPr>
          <p:cNvPr id="6" name="object 5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598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0058400" cy="1285240"/>
          </a:xfrm>
          <a:prstGeom prst="rect">
            <a:avLst/>
          </a:prstGeom>
          <a:solidFill>
            <a:srgbClr val="0923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14289" y="1285240"/>
            <a:ext cx="10072688" cy="3824288"/>
          </a:xfrm>
          <a:prstGeom prst="rect">
            <a:avLst/>
          </a:prstGeom>
          <a:solidFill>
            <a:srgbClr val="5954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endParaRPr lang="en-US" altLang="en-US" sz="198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46932" y="3118802"/>
            <a:ext cx="7466965" cy="15735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75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The views expressed in this presentation do not necessarily reflect the views of USAID or the United States government.</a:t>
            </a: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34"/>
          <a:stretch/>
        </p:blipFill>
        <p:spPr bwMode="auto">
          <a:xfrm>
            <a:off x="-14288" y="5144696"/>
            <a:ext cx="10072689" cy="2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516890" y="1814824"/>
            <a:ext cx="0" cy="28825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7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3" y="0"/>
            <a:ext cx="0" cy="1312545"/>
          </a:xfrm>
          <a:custGeom>
            <a:avLst/>
            <a:gdLst/>
            <a:ahLst/>
            <a:cxnLst/>
            <a:rect l="l" t="t" r="r" b="b"/>
            <a:pathLst>
              <a:path h="1312545">
                <a:moveTo>
                  <a:pt x="0" y="0"/>
                </a:moveTo>
                <a:lnTo>
                  <a:pt x="0" y="1312405"/>
                </a:lnTo>
              </a:path>
            </a:pathLst>
          </a:custGeom>
          <a:ln w="3175">
            <a:solidFill>
              <a:srgbClr val="ECCE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627697"/>
            <a:ext cx="8077200" cy="562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Learning Objectives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1416814"/>
            <a:ext cx="9753600" cy="38933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</a:pPr>
            <a:endParaRPr lang="en-US" sz="2400" b="1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lang="en-US" sz="24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Objectives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lang="en-US" sz="2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Participants will be able to: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 smtClean="0">
                <a:latin typeface="Century Gothic" panose="020B0502020202020204" pitchFamily="34" charset="0"/>
              </a:rPr>
              <a:t>Describe the </a:t>
            </a:r>
            <a:r>
              <a:rPr lang="en-US" sz="2400" dirty="0">
                <a:latin typeface="Century Gothic" panose="020B0502020202020204" pitchFamily="34" charset="0"/>
              </a:rPr>
              <a:t>RHIS Rapid Assessment Tool 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entury Gothic" panose="020B0502020202020204" pitchFamily="34" charset="0"/>
              </a:rPr>
              <a:t>Know how and when to implement this tool and score and analyze results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entury Gothic" panose="020B0502020202020204" pitchFamily="34" charset="0"/>
              </a:rPr>
              <a:t>Understand how the tool’s results can be used for action </a:t>
            </a:r>
            <a:r>
              <a:rPr lang="en-US" sz="2400" dirty="0" smtClean="0">
                <a:latin typeface="Century Gothic" panose="020B0502020202020204" pitchFamily="34" charset="0"/>
              </a:rPr>
              <a:t>planning</a:t>
            </a:r>
            <a:endParaRPr lang="en-US" sz="2400" dirty="0">
              <a:latin typeface="Century Gothic" panose="020B0502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73" y="0"/>
            <a:ext cx="0" cy="1312545"/>
          </a:xfrm>
          <a:custGeom>
            <a:avLst/>
            <a:gdLst/>
            <a:ahLst/>
            <a:cxnLst/>
            <a:rect l="l" t="t" r="r" b="b"/>
            <a:pathLst>
              <a:path h="1312545">
                <a:moveTo>
                  <a:pt x="0" y="0"/>
                </a:moveTo>
                <a:lnTo>
                  <a:pt x="0" y="1312405"/>
                </a:lnTo>
              </a:path>
            </a:pathLst>
          </a:custGeom>
          <a:ln w="3175">
            <a:solidFill>
              <a:srgbClr val="ECCE1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627697"/>
            <a:ext cx="8077200" cy="6463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Topics Covered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600" y="1416814"/>
            <a:ext cx="9753600" cy="34932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</a:pPr>
            <a:endParaRPr lang="en-US" sz="2400" b="1" dirty="0" smtClean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fontAlgn="base">
              <a:lnSpc>
                <a:spcPct val="150000"/>
              </a:lnSpc>
              <a:spcAft>
                <a:spcPct val="0"/>
              </a:spcAft>
            </a:pPr>
            <a:r>
              <a:rPr lang="en-US" sz="24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Topics Covered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entury Gothic" panose="020B0502020202020204" pitchFamily="34" charset="0"/>
              </a:rPr>
              <a:t>RHIS Rapid Assessment Tool 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entury Gothic" panose="020B0502020202020204" pitchFamily="34" charset="0"/>
              </a:rPr>
              <a:t>Implementation, including workshop preparation, selecting participants, and outlining the process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entury Gothic" panose="020B0502020202020204" pitchFamily="34" charset="0"/>
              </a:rPr>
              <a:t>Scoring, analysis, and interpretation of results</a:t>
            </a:r>
          </a:p>
          <a:p>
            <a:pPr marL="342900" lvl="0" indent="-3429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latin typeface="Century Gothic" panose="020B0502020202020204" pitchFamily="34" charset="0"/>
              </a:rPr>
              <a:t>Action planning using the tool’s results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8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762000"/>
            <a:ext cx="90678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Operationalization of Standards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386840"/>
            <a:ext cx="9448800" cy="60093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How to Put the Standards  to Use:  A Rapid Assessment Tool to Facilitate Assessment </a:t>
            </a:r>
            <a:r>
              <a:rPr lang="en-US" sz="2400" dirty="0">
                <a:latin typeface="Century Gothic" panose="020B0502020202020204" pitchFamily="34" charset="0"/>
                <a:cs typeface="Futura LT Pro Book"/>
              </a:rPr>
              <a:t>and </a:t>
            </a: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Planning</a:t>
            </a:r>
            <a:endParaRPr lang="en-US" sz="24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Identify gaps in information systems, by measuring adherence to the identified standards</a:t>
            </a: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Create system strengthening operational plans to fill gaps and bring the systems up to standard</a:t>
            </a: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Operationalize as part of “Health Data Collaborative”</a:t>
            </a: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Integrate in existing performance assessment methods–e.g., PRISM</a:t>
            </a: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If appropriate, link with other broader M&amp;E assessments (WHO M&amp;E assessment and planning tool) </a:t>
            </a: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Integrate in existing RHIS training curricula –e.g., MEASURE Evaluation RHIS Training Curriculum </a:t>
            </a: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Test operationalization in 2 countries (MEASURE Evaluation)</a:t>
            </a:r>
            <a:endParaRPr sz="2000" dirty="0">
              <a:latin typeface="Century Gothic" panose="020B0502020202020204" pitchFamily="34" charset="0"/>
              <a:cs typeface="Futura LT Pro Book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6440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04800" y="381000"/>
            <a:ext cx="9067800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Standards for </a:t>
            </a:r>
            <a:r>
              <a:rPr lang="en-US" sz="28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RHIS </a:t>
            </a: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4800" y="1447800"/>
            <a:ext cx="9448800" cy="47551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400" dirty="0">
                <a:latin typeface="Century Gothic" panose="020B0502020202020204" pitchFamily="34" charset="0"/>
                <a:cs typeface="Futura LT Pro Book"/>
              </a:rPr>
              <a:t>Checklist to </a:t>
            </a: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Measure Adherence </a:t>
            </a:r>
            <a:r>
              <a:rPr lang="en-US" sz="2400" dirty="0">
                <a:latin typeface="Century Gothic" panose="020B0502020202020204" pitchFamily="34" charset="0"/>
                <a:cs typeface="Futura LT Pro Book"/>
              </a:rPr>
              <a:t>to </a:t>
            </a:r>
            <a:r>
              <a:rPr lang="en-US" sz="2400" dirty="0" smtClean="0">
                <a:latin typeface="Century Gothic" panose="020B0502020202020204" pitchFamily="34" charset="0"/>
                <a:cs typeface="Futura LT Pro Book"/>
              </a:rPr>
              <a:t>Standards</a:t>
            </a:r>
            <a:endParaRPr lang="en-US" sz="24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000" dirty="0">
                <a:latin typeface="Century Gothic" panose="020B0502020202020204" pitchFamily="34" charset="0"/>
                <a:cs typeface="Futura LT Pro Book"/>
              </a:rPr>
              <a:t>Specific to level of the health </a:t>
            </a: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system</a:t>
            </a:r>
          </a:p>
          <a:p>
            <a:pPr marL="812801" lvl="1" indent="-342900">
              <a:spcBef>
                <a:spcPts val="1515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000" dirty="0">
                <a:latin typeface="Century Gothic" panose="020B0502020202020204" pitchFamily="34" charset="0"/>
                <a:cs typeface="Futura LT Pro Book"/>
              </a:rPr>
              <a:t>Community, </a:t>
            </a: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health facility</a:t>
            </a:r>
            <a:r>
              <a:rPr lang="en-US" sz="2000" dirty="0">
                <a:latin typeface="Century Gothic" panose="020B0502020202020204" pitchFamily="34" charset="0"/>
                <a:cs typeface="Futura LT Pro Book"/>
              </a:rPr>
              <a:t>, </a:t>
            </a: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subnational </a:t>
            </a:r>
            <a:r>
              <a:rPr lang="en-US" sz="2000" dirty="0">
                <a:latin typeface="Century Gothic" panose="020B0502020202020204" pitchFamily="34" charset="0"/>
                <a:cs typeface="Futura LT Pro Book"/>
              </a:rPr>
              <a:t>level (e.g</a:t>
            </a: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., </a:t>
            </a:r>
            <a:r>
              <a:rPr lang="en-US" sz="2000" dirty="0">
                <a:latin typeface="Century Gothic" panose="020B0502020202020204" pitchFamily="34" charset="0"/>
                <a:cs typeface="Futura LT Pro Book"/>
              </a:rPr>
              <a:t>district, region), </a:t>
            </a: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national level</a:t>
            </a:r>
          </a:p>
          <a:p>
            <a:pPr marL="812801" lvl="1" indent="-342900">
              <a:spcBef>
                <a:spcPts val="1515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100+ unique standards across 4 domains and many subdomains</a:t>
            </a:r>
          </a:p>
          <a:p>
            <a:pPr marL="812801" lvl="1" indent="-342900">
              <a:spcBef>
                <a:spcPts val="1515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Country stakeholders review and discuss the standards and agree to what extent the standards are met for country information systems</a:t>
            </a:r>
          </a:p>
          <a:p>
            <a:pPr marL="812801" lvl="1" indent="-342900">
              <a:spcBef>
                <a:spcPts val="1515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Excel-based tool with automated dashboards for analysis and use of findings</a:t>
            </a:r>
          </a:p>
          <a:p>
            <a:pPr marL="812801" lvl="1" indent="-342900">
              <a:spcBef>
                <a:spcPts val="1515"/>
              </a:spcBef>
              <a:spcAft>
                <a:spcPts val="600"/>
              </a:spcAft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000" dirty="0" smtClean="0">
                <a:latin typeface="Century Gothic" panose="020B0502020202020204" pitchFamily="34" charset="0"/>
                <a:cs typeface="Futura LT Pro Book"/>
              </a:rPr>
              <a:t>Guidelines document to guide implementation of the tool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60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1772640"/>
            <a:ext cx="8686800" cy="41011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 smtClean="0">
                <a:latin typeface="Century Gothic" panose="020B0502020202020204" pitchFamily="34" charset="0"/>
                <a:cs typeface="Futura LT Pro Book"/>
              </a:rPr>
              <a:t>When to Implement It</a:t>
            </a:r>
            <a:endParaRPr sz="2800" dirty="0" smtClean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Regularly at intervals―i.e., at the beginning of the 5-year planning cycle―to inform strategic planning </a:t>
            </a:r>
          </a:p>
          <a:p>
            <a:pPr marL="812801" lvl="1" indent="-342900">
              <a:spcBef>
                <a:spcPts val="1515"/>
              </a:spcBef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Part of a larger performance assessment (e.g., PRISM)</a:t>
            </a:r>
          </a:p>
          <a:p>
            <a:pPr marL="812801" lvl="1" indent="-342900">
              <a:spcBef>
                <a:spcPts val="1515"/>
              </a:spcBef>
              <a:buFont typeface="Courier New" panose="02070309020205020404" pitchFamily="49" charset="0"/>
              <a:buChar char="o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Stand-alone implementation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Ad hoc/as needed prior to information system reform initiatives, as a needs assessment to guide the reform process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As follow-up of broader M&amp;E assessments, such as the WHO M&amp;E assessment and planning tool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220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1000" y="8382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5800" y="1772640"/>
            <a:ext cx="8610600" cy="5698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>
                <a:latin typeface="Century Gothic" panose="020B0502020202020204" pitchFamily="34" charset="0"/>
                <a:cs typeface="Futura LT Pro Book"/>
              </a:rPr>
              <a:t>How to Implement It</a:t>
            </a:r>
            <a:endParaRPr sz="28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Facilitator-guided workshop, wherein groups of stakeholders review and discuss standards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Derive consensus to assign scores to standards that measure the extent to which the standards are met in country systems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Stakeholder groups are specific to level of the health system and members of the groups represent the different levels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Checklist can also be completed individually and sent to central authorized personnel for synthesis and aggregation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For more precise scoring, visits to levels can be made to complete the checklists with stakeholders at each level</a:t>
            </a:r>
            <a:endParaRPr sz="2200" dirty="0">
              <a:latin typeface="Century Gothic" panose="020B0502020202020204" pitchFamily="34" charset="0"/>
              <a:cs typeface="Futura LT Pro Book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endParaRPr sz="2400" dirty="0">
              <a:latin typeface="Gill Sans MT"/>
              <a:cs typeface="Gill Sans M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57200" y="8382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7200" y="1752600"/>
            <a:ext cx="8915400" cy="4285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>
                <a:latin typeface="Century Gothic" panose="020B0502020202020204" pitchFamily="34" charset="0"/>
                <a:cs typeface="Futura LT Pro Book"/>
              </a:rPr>
              <a:t>Intended Users: Who Can Apply the Tool?</a:t>
            </a:r>
            <a:endParaRPr sz="28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This tool does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not require special skills to administer, though ideally it is administered by RHIS staff with knowledge of the local information system.  </a:t>
            </a:r>
            <a:endParaRPr lang="en-US" sz="2200" dirty="0" smtClean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Staff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such as RHIS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managers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,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program managers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,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and data managers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from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the national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or regional level are good examples of staff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who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can easily use and apply the tool.  </a:t>
            </a:r>
            <a:endParaRPr lang="en-US" sz="2200" dirty="0" smtClean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Consult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the “Guidelines on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Implementation” </a:t>
            </a:r>
            <a:r>
              <a:rPr lang="en-US" sz="2200" dirty="0">
                <a:latin typeface="Century Gothic" panose="020B0502020202020204" pitchFamily="34" charset="0"/>
                <a:cs typeface="Futura LT Pro Book"/>
              </a:rPr>
              <a:t>for more information on appropriate staffing for administration of the </a:t>
            </a: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tool.</a:t>
            </a:r>
            <a:endParaRPr sz="2200" dirty="0">
              <a:latin typeface="Century Gothic" panose="020B0502020202020204" pitchFamily="34" charset="0"/>
              <a:cs typeface="Futura LT Pro Book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32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10058400" cy="1386840"/>
          </a:xfrm>
          <a:custGeom>
            <a:avLst/>
            <a:gdLst/>
            <a:ahLst/>
            <a:cxnLst/>
            <a:rect l="l" t="t" r="r" b="b"/>
            <a:pathLst>
              <a:path w="10058400" h="1386840">
                <a:moveTo>
                  <a:pt x="0" y="1386281"/>
                </a:moveTo>
                <a:lnTo>
                  <a:pt x="10058400" y="1386281"/>
                </a:lnTo>
                <a:lnTo>
                  <a:pt x="10058400" y="0"/>
                </a:lnTo>
                <a:lnTo>
                  <a:pt x="0" y="0"/>
                </a:lnTo>
                <a:lnTo>
                  <a:pt x="0" y="1386281"/>
                </a:lnTo>
                <a:close/>
              </a:path>
            </a:pathLst>
          </a:custGeom>
          <a:solidFill>
            <a:srgbClr val="1E18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85800" y="1600200"/>
            <a:ext cx="8534400" cy="53476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spcAft>
                <a:spcPts val="600"/>
              </a:spcAft>
            </a:pPr>
            <a:r>
              <a:rPr lang="en-US" sz="2800" dirty="0" smtClean="0">
                <a:latin typeface="Century Gothic" panose="020B0502020202020204" pitchFamily="34" charset="0"/>
                <a:cs typeface="Futura LT Pro Book"/>
              </a:rPr>
              <a:t>Scoring Adherence to Standards</a:t>
            </a:r>
            <a:endParaRPr sz="2800" dirty="0">
              <a:latin typeface="Century Gothic" panose="020B0502020202020204" pitchFamily="34" charset="0"/>
              <a:cs typeface="Futura LT Pro Book"/>
            </a:endParaRP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Each standard is judged against the local information system to determine the extent to which it adheres to global best practices.</a:t>
            </a:r>
          </a:p>
          <a:p>
            <a:pPr marL="262255" indent="-249554">
              <a:lnSpc>
                <a:spcPct val="100000"/>
              </a:lnSpc>
              <a:spcBef>
                <a:spcPts val="1515"/>
              </a:spcBef>
              <a:spcAft>
                <a:spcPts val="600"/>
              </a:spcAft>
              <a:buFont typeface="Futura LT Pro Book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Likert scale for agreement that standard is met in-country:</a:t>
            </a:r>
          </a:p>
          <a:p>
            <a:pPr marL="469901" lvl="1">
              <a:spcAft>
                <a:spcPts val="600"/>
              </a:spcAft>
              <a:tabLst>
                <a:tab pos="262890" algn="l"/>
              </a:tabLst>
            </a:pPr>
            <a:r>
              <a:rPr lang="en-US" sz="2200" dirty="0">
                <a:latin typeface="Century Gothic" panose="020B0502020202020204" pitchFamily="34" charset="0"/>
              </a:rPr>
              <a:t>1 = Not present, needs to be </a:t>
            </a:r>
            <a:r>
              <a:rPr lang="en-US" sz="2200" dirty="0" smtClean="0">
                <a:latin typeface="Century Gothic" panose="020B0502020202020204" pitchFamily="34" charset="0"/>
              </a:rPr>
              <a:t>developed</a:t>
            </a:r>
          </a:p>
          <a:p>
            <a:pPr marL="469901" lvl="1">
              <a:spcAft>
                <a:spcPts val="600"/>
              </a:spcAft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</a:rPr>
              <a:t>2 </a:t>
            </a:r>
            <a:r>
              <a:rPr lang="en-US" sz="2200" dirty="0">
                <a:latin typeface="Century Gothic" panose="020B0502020202020204" pitchFamily="34" charset="0"/>
              </a:rPr>
              <a:t>= Needs a lot of </a:t>
            </a:r>
            <a:r>
              <a:rPr lang="en-US" sz="2200" dirty="0" smtClean="0">
                <a:latin typeface="Century Gothic" panose="020B0502020202020204" pitchFamily="34" charset="0"/>
              </a:rPr>
              <a:t>strengthening</a:t>
            </a:r>
          </a:p>
          <a:p>
            <a:pPr marL="469901" lvl="1">
              <a:spcAft>
                <a:spcPts val="600"/>
              </a:spcAft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</a:rPr>
              <a:t>3 </a:t>
            </a:r>
            <a:r>
              <a:rPr lang="en-US" sz="2200" dirty="0">
                <a:latin typeface="Century Gothic" panose="020B0502020202020204" pitchFamily="34" charset="0"/>
              </a:rPr>
              <a:t>= Needs some </a:t>
            </a:r>
            <a:r>
              <a:rPr lang="en-US" sz="2200" dirty="0" smtClean="0">
                <a:latin typeface="Century Gothic" panose="020B0502020202020204" pitchFamily="34" charset="0"/>
              </a:rPr>
              <a:t>strengthening</a:t>
            </a:r>
          </a:p>
          <a:p>
            <a:pPr marL="469901" lvl="1">
              <a:spcAft>
                <a:spcPts val="600"/>
              </a:spcAft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</a:rPr>
              <a:t>4 </a:t>
            </a:r>
            <a:r>
              <a:rPr lang="en-US" sz="2200" dirty="0">
                <a:latin typeface="Century Gothic" panose="020B0502020202020204" pitchFamily="34" charset="0"/>
              </a:rPr>
              <a:t>= Already present, no action </a:t>
            </a:r>
            <a:r>
              <a:rPr lang="en-US" sz="2200" dirty="0" smtClean="0">
                <a:latin typeface="Century Gothic" panose="020B0502020202020204" pitchFamily="34" charset="0"/>
              </a:rPr>
              <a:t>needed</a:t>
            </a:r>
          </a:p>
          <a:p>
            <a:pPr marL="469901" lvl="1">
              <a:spcAft>
                <a:spcPts val="600"/>
              </a:spcAft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</a:rPr>
              <a:t>5 = No answer/not applicable</a:t>
            </a:r>
            <a:r>
              <a:rPr lang="en-US" sz="2200" dirty="0">
                <a:latin typeface="Century Gothic" panose="020B0502020202020204" pitchFamily="34" charset="0"/>
              </a:rPr>
              <a:t> </a:t>
            </a:r>
            <a:endParaRPr lang="en-US" sz="2200" dirty="0" smtClean="0">
              <a:latin typeface="Century Gothic" panose="020B0502020202020204" pitchFamily="34" charset="0"/>
              <a:cs typeface="Futura LT Pro Book"/>
            </a:endParaRPr>
          </a:p>
          <a:p>
            <a:pPr marL="355601" indent="-342900">
              <a:spcBef>
                <a:spcPts val="1515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62890" algn="l"/>
              </a:tabLst>
            </a:pPr>
            <a:r>
              <a:rPr lang="en-US" sz="2200" dirty="0" smtClean="0">
                <a:latin typeface="Century Gothic" panose="020B0502020202020204" pitchFamily="34" charset="0"/>
                <a:cs typeface="Futura LT Pro Book"/>
              </a:rPr>
              <a:t>Responses are averaged across domains and levels of the health system and overall.</a:t>
            </a:r>
          </a:p>
        </p:txBody>
      </p:sp>
      <p:sp>
        <p:nvSpPr>
          <p:cNvPr id="6" name="object 5"/>
          <p:cNvSpPr txBox="1">
            <a:spLocks noGrp="1"/>
          </p:cNvSpPr>
          <p:nvPr>
            <p:ph type="title"/>
          </p:nvPr>
        </p:nvSpPr>
        <p:spPr>
          <a:xfrm>
            <a:off x="457200" y="685800"/>
            <a:ext cx="7920586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800" dirty="0">
                <a:solidFill>
                  <a:schemeClr val="bg1"/>
                </a:solidFill>
                <a:latin typeface="Century Gothic" panose="020B0502020202020204" pitchFamily="34" charset="0"/>
              </a:rPr>
              <a:t>RHIS Rapid Assessment Tool</a:t>
            </a:r>
            <a:endParaRPr sz="28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70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C83303621329D4DAFC578165ED47C26" ma:contentTypeVersion="0" ma:contentTypeDescription="Create a new document." ma:contentTypeScope="" ma:versionID="e9c678eae885f8b7595ed37087805c1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bc59ee2edf01cfb808cadb27e045d2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53156F-F24B-40EA-B91C-A8E0ABBEEF3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60B4030-60E2-4C1E-B8CA-094B7A14650B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9142462-C194-4F10-A9C2-749692A49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4079</TotalTime>
  <Words>1058</Words>
  <Application>Microsoft Office PowerPoint</Application>
  <PresentationFormat>Custom</PresentationFormat>
  <Paragraphs>121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Century Gothic</vt:lpstr>
      <vt:lpstr>Courier New</vt:lpstr>
      <vt:lpstr>Futura LT Pro Book</vt:lpstr>
      <vt:lpstr>Gill Sans MT</vt:lpstr>
      <vt:lpstr>Wingdings</vt:lpstr>
      <vt:lpstr>Office Theme</vt:lpstr>
      <vt:lpstr>PowerPoint Presentation</vt:lpstr>
      <vt:lpstr>Learning Objectives</vt:lpstr>
      <vt:lpstr>Topics Covered</vt:lpstr>
      <vt:lpstr>Operationalization of Standards</vt:lpstr>
      <vt:lpstr>Standards for RHIS Rapid Assessment Tool</vt:lpstr>
      <vt:lpstr>RHIS Rapid Assessment Tool</vt:lpstr>
      <vt:lpstr>RHIS Rapid Assessment Tool</vt:lpstr>
      <vt:lpstr>RHIS Rapid Assessment Tool</vt:lpstr>
      <vt:lpstr>RHIS Rapid Assessment Tool</vt:lpstr>
      <vt:lpstr>RHIS Rapid Assessment Tool</vt:lpstr>
      <vt:lpstr>RHIS Rapid Assessment Tool</vt:lpstr>
      <vt:lpstr>RHIS Rapid Assessment Tool</vt:lpstr>
      <vt:lpstr>RHIS Rapid Assessment Tool</vt:lpstr>
      <vt:lpstr>RHIS Rapid Assessment Tool</vt:lpstr>
      <vt:lpstr>RHIS Rapid Assessment Tool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Beth</dc:creator>
  <cp:lastModifiedBy>Hoover, Donald Wayne</cp:lastModifiedBy>
  <cp:revision>96</cp:revision>
  <dcterms:created xsi:type="dcterms:W3CDTF">2015-03-04T15:52:39Z</dcterms:created>
  <dcterms:modified xsi:type="dcterms:W3CDTF">2017-02-08T14:40:36Z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2015-03-04T00:00:00Z</vt:filetime>
  </property>
  <property fmtid="{D5CDD505-2E9C-101B-9397-08002B2CF9AE}" pid="3" name="LastSaved">
    <vt:filetime>2015-03-04T00:00:00Z</vt:filetime>
  </property>
  <property fmtid="{D5CDD505-2E9C-101B-9397-08002B2CF9AE}" pid="4" name="ContentTypeId">
    <vt:lpwstr>0x010100BC83303621329D4DAFC578165ED47C26</vt:lpwstr>
  </property>
</Properties>
</file>