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1"/>
  </p:notesMasterIdLst>
  <p:sldIdLst>
    <p:sldId id="288" r:id="rId5"/>
    <p:sldId id="290" r:id="rId6"/>
    <p:sldId id="314" r:id="rId7"/>
    <p:sldId id="291" r:id="rId8"/>
    <p:sldId id="264" r:id="rId9"/>
    <p:sldId id="265" r:id="rId10"/>
    <p:sldId id="293" r:id="rId11"/>
    <p:sldId id="305" r:id="rId12"/>
    <p:sldId id="301" r:id="rId13"/>
    <p:sldId id="302" r:id="rId14"/>
    <p:sldId id="303" r:id="rId15"/>
    <p:sldId id="304" r:id="rId16"/>
    <p:sldId id="294" r:id="rId17"/>
    <p:sldId id="295" r:id="rId18"/>
    <p:sldId id="296" r:id="rId19"/>
    <p:sldId id="297" r:id="rId20"/>
    <p:sldId id="298" r:id="rId21"/>
    <p:sldId id="299" r:id="rId22"/>
    <p:sldId id="273" r:id="rId23"/>
    <p:sldId id="307" r:id="rId24"/>
    <p:sldId id="306" r:id="rId25"/>
    <p:sldId id="308" r:id="rId26"/>
    <p:sldId id="309" r:id="rId27"/>
    <p:sldId id="310" r:id="rId28"/>
    <p:sldId id="311" r:id="rId29"/>
    <p:sldId id="279" r:id="rId30"/>
    <p:sldId id="280" r:id="rId31"/>
    <p:sldId id="312" r:id="rId32"/>
    <p:sldId id="313" r:id="rId33"/>
    <p:sldId id="287" r:id="rId34"/>
    <p:sldId id="282" r:id="rId35"/>
    <p:sldId id="283" r:id="rId36"/>
    <p:sldId id="284" r:id="rId37"/>
    <p:sldId id="285" r:id="rId38"/>
    <p:sldId id="286" r:id="rId39"/>
    <p:sldId id="289" r:id="rId40"/>
  </p:sldIdLst>
  <p:sldSz cx="10058400" cy="777240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15:guide id="1" orient="horz" pos="3168">
          <p15:clr>
            <a:srgbClr val="A4A3A4"/>
          </p15:clr>
        </p15:guide>
        <p15:guide id="2" pos="244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ELADES, Eduardo" initials="celadese"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C84"/>
    <a:srgbClr val="A7BF39"/>
    <a:srgbClr val="AA2573"/>
    <a:srgbClr val="C83537"/>
    <a:srgbClr val="595487"/>
    <a:srgbClr val="A7BF9D"/>
    <a:srgbClr val="FFCCCC"/>
    <a:srgbClr val="CCECFF"/>
    <a:srgbClr val="99CCFF"/>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413"/>
    <p:restoredTop sz="81921" autoAdjust="0"/>
  </p:normalViewPr>
  <p:slideViewPr>
    <p:cSldViewPr>
      <p:cViewPr varScale="1">
        <p:scale>
          <a:sx n="60" d="100"/>
          <a:sy n="60" d="100"/>
        </p:scale>
        <p:origin x="1493" y="58"/>
      </p:cViewPr>
      <p:guideLst>
        <p:guide orient="horz" pos="2880"/>
        <p:guide pos="2160"/>
      </p:guideLst>
    </p:cSldViewPr>
  </p:slideViewPr>
  <p:notesTextViewPr>
    <p:cViewPr>
      <p:scale>
        <a:sx n="100" d="100"/>
        <a:sy n="100" d="100"/>
      </p:scale>
      <p:origin x="0" y="0"/>
    </p:cViewPr>
  </p:notesTextViewPr>
  <p:sorterViewPr>
    <p:cViewPr>
      <p:scale>
        <a:sx n="80" d="100"/>
        <a:sy n="80" d="100"/>
      </p:scale>
      <p:origin x="0" y="0"/>
    </p:cViewPr>
  </p:sorterViewPr>
  <p:notesViewPr>
    <p:cSldViewPr>
      <p:cViewPr varScale="1">
        <p:scale>
          <a:sx n="51" d="100"/>
          <a:sy n="51" d="100"/>
        </p:scale>
        <p:origin x="-2802" y="-90"/>
      </p:cViewPr>
      <p:guideLst>
        <p:guide orient="horz" pos="3168"/>
        <p:guide pos="24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C09FAE-89B0-4648-A371-B5BDB0FA7560}" type="doc">
      <dgm:prSet loTypeId="urn:microsoft.com/office/officeart/2005/8/layout/hList1" loCatId="list" qsTypeId="urn:microsoft.com/office/officeart/2005/8/quickstyle/simple1" qsCatId="simple" csTypeId="urn:microsoft.com/office/officeart/2005/8/colors/colorful4" csCatId="colorful" phldr="1"/>
      <dgm:spPr/>
      <dgm:t>
        <a:bodyPr/>
        <a:lstStyle/>
        <a:p>
          <a:endParaRPr lang="en-US"/>
        </a:p>
      </dgm:t>
    </dgm:pt>
    <dgm:pt modelId="{CF86E38E-AE1A-4CD9-9BA9-9E92F982AB62}">
      <dgm:prSet phldrT="[Text]" custT="1"/>
      <dgm:spPr>
        <a:solidFill>
          <a:srgbClr val="AA2573"/>
        </a:solidFill>
      </dgm:spPr>
      <dgm:t>
        <a:bodyPr/>
        <a:lstStyle/>
        <a:p>
          <a:r>
            <a:rPr lang="en-US" sz="2800" b="1" dirty="0" smtClean="0">
              <a:latin typeface="Gill Sans MT" panose="020B0502020104020203" pitchFamily="34" charset="0"/>
              <a:ea typeface="Century Gothic" charset="0"/>
              <a:cs typeface="Century Gothic" charset="0"/>
            </a:rPr>
            <a:t>Data Quality</a:t>
          </a:r>
          <a:endParaRPr lang="en-US" sz="2800" b="1" dirty="0">
            <a:latin typeface="Gill Sans MT" panose="020B0502020104020203" pitchFamily="34" charset="0"/>
            <a:ea typeface="Century Gothic" charset="0"/>
            <a:cs typeface="Century Gothic" charset="0"/>
          </a:endParaRPr>
        </a:p>
      </dgm:t>
    </dgm:pt>
    <dgm:pt modelId="{89AACDAC-2286-461F-8383-6D1A89B01419}" type="parTrans" cxnId="{A1AAC85F-1B20-4E05-9220-DCD1585A92AA}">
      <dgm:prSet/>
      <dgm:spPr/>
      <dgm:t>
        <a:bodyPr/>
        <a:lstStyle/>
        <a:p>
          <a:endParaRPr lang="en-US"/>
        </a:p>
      </dgm:t>
    </dgm:pt>
    <dgm:pt modelId="{1CAB6A9C-C727-4CA6-87FF-185D8DC7FDF4}" type="sibTrans" cxnId="{A1AAC85F-1B20-4E05-9220-DCD1585A92AA}">
      <dgm:prSet/>
      <dgm:spPr/>
      <dgm:t>
        <a:bodyPr/>
        <a:lstStyle/>
        <a:p>
          <a:endParaRPr lang="en-US"/>
        </a:p>
      </dgm:t>
    </dgm:pt>
    <dgm:pt modelId="{37A3E8AE-DD91-4541-BA38-05AC9109F490}">
      <dgm:prSet phldrT="[Text]" custT="1"/>
      <dgm:spPr/>
      <dgm:t>
        <a:bodyPr/>
        <a:lstStyle/>
        <a:p>
          <a:pPr>
            <a:spcAft>
              <a:spcPts val="1200"/>
            </a:spcAft>
          </a:pPr>
          <a:r>
            <a:rPr lang="en-US" sz="2000" dirty="0" smtClean="0">
              <a:latin typeface="Gill Sans MT" panose="020B0502020104020203" pitchFamily="34" charset="0"/>
              <a:ea typeface="Century Gothic" charset="0"/>
              <a:cs typeface="Century Gothic" charset="0"/>
            </a:rPr>
            <a:t>Accuracy</a:t>
          </a:r>
          <a:endParaRPr lang="en-US" sz="2000" dirty="0">
            <a:latin typeface="Gill Sans MT" panose="020B0502020104020203" pitchFamily="34" charset="0"/>
            <a:ea typeface="Century Gothic" charset="0"/>
            <a:cs typeface="Century Gothic" charset="0"/>
          </a:endParaRPr>
        </a:p>
      </dgm:t>
    </dgm:pt>
    <dgm:pt modelId="{B42BDD8B-C53A-47D1-B518-1564293AFFFB}" type="parTrans" cxnId="{5ED99510-99A3-43D4-A089-772C7E1D9D5F}">
      <dgm:prSet/>
      <dgm:spPr/>
      <dgm:t>
        <a:bodyPr/>
        <a:lstStyle/>
        <a:p>
          <a:endParaRPr lang="en-US"/>
        </a:p>
      </dgm:t>
    </dgm:pt>
    <dgm:pt modelId="{8D212968-174E-4E3E-B907-7B0624D3770A}" type="sibTrans" cxnId="{5ED99510-99A3-43D4-A089-772C7E1D9D5F}">
      <dgm:prSet/>
      <dgm:spPr/>
      <dgm:t>
        <a:bodyPr/>
        <a:lstStyle/>
        <a:p>
          <a:endParaRPr lang="en-US"/>
        </a:p>
      </dgm:t>
    </dgm:pt>
    <dgm:pt modelId="{38327BC1-E2D1-4F70-B753-C88646F11EC7}">
      <dgm:prSet phldrT="[Text]" custT="1"/>
      <dgm:spPr>
        <a:solidFill>
          <a:srgbClr val="A7BF39"/>
        </a:solidFill>
        <a:ln>
          <a:solidFill>
            <a:srgbClr val="A7BF39"/>
          </a:solidFill>
        </a:ln>
      </dgm:spPr>
      <dgm:t>
        <a:bodyPr/>
        <a:lstStyle/>
        <a:p>
          <a:r>
            <a:rPr lang="en-US" sz="2800" b="1" dirty="0" smtClean="0">
              <a:latin typeface="Gill Sans MT" panose="020B0502020104020203" pitchFamily="34" charset="0"/>
              <a:ea typeface="Century Gothic" charset="0"/>
              <a:cs typeface="Century Gothic" charset="0"/>
            </a:rPr>
            <a:t>Information Use</a:t>
          </a:r>
          <a:endParaRPr lang="en-US" sz="2800" b="1" dirty="0">
            <a:latin typeface="Gill Sans MT" panose="020B0502020104020203" pitchFamily="34" charset="0"/>
            <a:ea typeface="Century Gothic" charset="0"/>
            <a:cs typeface="Century Gothic" charset="0"/>
          </a:endParaRPr>
        </a:p>
      </dgm:t>
    </dgm:pt>
    <dgm:pt modelId="{C1FA097F-2A60-4CEE-AC0D-83D5DB4E15CD}" type="parTrans" cxnId="{7DE69C13-680A-43D7-825F-86C8FC392915}">
      <dgm:prSet/>
      <dgm:spPr/>
      <dgm:t>
        <a:bodyPr/>
        <a:lstStyle/>
        <a:p>
          <a:endParaRPr lang="en-US"/>
        </a:p>
      </dgm:t>
    </dgm:pt>
    <dgm:pt modelId="{B7843478-7D7B-4EEF-B6A2-63F0F8294918}" type="sibTrans" cxnId="{7DE69C13-680A-43D7-825F-86C8FC392915}">
      <dgm:prSet/>
      <dgm:spPr/>
      <dgm:t>
        <a:bodyPr/>
        <a:lstStyle/>
        <a:p>
          <a:endParaRPr lang="en-US"/>
        </a:p>
      </dgm:t>
    </dgm:pt>
    <dgm:pt modelId="{40DB36E6-20E2-4E4E-89C7-DC90CF6ABBA7}">
      <dgm:prSet phldrT="[Text]" custT="1"/>
      <dgm:spPr/>
      <dgm:t>
        <a:bodyPr/>
        <a:lstStyle/>
        <a:p>
          <a:pPr>
            <a:spcAft>
              <a:spcPts val="1200"/>
            </a:spcAft>
          </a:pPr>
          <a:r>
            <a:rPr lang="en-US" sz="2000" dirty="0" smtClean="0">
              <a:latin typeface="Gill Sans MT" panose="020B0502020104020203" pitchFamily="34" charset="0"/>
              <a:ea typeface="Century Gothic" charset="0"/>
              <a:cs typeface="Century Gothic" charset="0"/>
            </a:rPr>
            <a:t>Health service performance review</a:t>
          </a:r>
          <a:endParaRPr lang="en-US" sz="2000" dirty="0">
            <a:latin typeface="Gill Sans MT" panose="020B0502020104020203" pitchFamily="34" charset="0"/>
            <a:ea typeface="Century Gothic" charset="0"/>
            <a:cs typeface="Century Gothic" charset="0"/>
          </a:endParaRPr>
        </a:p>
      </dgm:t>
    </dgm:pt>
    <dgm:pt modelId="{DAC534A8-122F-4477-9BAE-4BC357DF0958}" type="parTrans" cxnId="{0C05782C-054C-411E-8FB2-C5208AB36B32}">
      <dgm:prSet/>
      <dgm:spPr/>
      <dgm:t>
        <a:bodyPr/>
        <a:lstStyle/>
        <a:p>
          <a:endParaRPr lang="en-US"/>
        </a:p>
      </dgm:t>
    </dgm:pt>
    <dgm:pt modelId="{16DBBA6D-9281-4030-9881-51B6EC634055}" type="sibTrans" cxnId="{0C05782C-054C-411E-8FB2-C5208AB36B32}">
      <dgm:prSet/>
      <dgm:spPr/>
      <dgm:t>
        <a:bodyPr/>
        <a:lstStyle/>
        <a:p>
          <a:endParaRPr lang="en-US"/>
        </a:p>
      </dgm:t>
    </dgm:pt>
    <dgm:pt modelId="{A9A19587-6203-4E64-898F-2BAF5F7FBEB4}">
      <dgm:prSet custT="1"/>
      <dgm:spPr/>
      <dgm:t>
        <a:bodyPr/>
        <a:lstStyle/>
        <a:p>
          <a:pPr>
            <a:spcAft>
              <a:spcPts val="1200"/>
            </a:spcAft>
          </a:pPr>
          <a:r>
            <a:rPr lang="en-US" sz="2000" dirty="0" smtClean="0">
              <a:latin typeface="Gill Sans MT" panose="020B0502020104020203" pitchFamily="34" charset="0"/>
              <a:ea typeface="Century Gothic" charset="0"/>
              <a:cs typeface="Century Gothic" charset="0"/>
            </a:rPr>
            <a:t>Completeness </a:t>
          </a:r>
        </a:p>
      </dgm:t>
    </dgm:pt>
    <dgm:pt modelId="{40B51865-C468-4E1E-9E31-EAF5171FE714}" type="parTrans" cxnId="{FD0E9368-2C83-4F9D-A1E9-2BCB57239BE3}">
      <dgm:prSet/>
      <dgm:spPr/>
      <dgm:t>
        <a:bodyPr/>
        <a:lstStyle/>
        <a:p>
          <a:endParaRPr lang="en-US"/>
        </a:p>
      </dgm:t>
    </dgm:pt>
    <dgm:pt modelId="{76A00788-F369-4033-BA2E-3CE9EB61A2D5}" type="sibTrans" cxnId="{FD0E9368-2C83-4F9D-A1E9-2BCB57239BE3}">
      <dgm:prSet/>
      <dgm:spPr/>
      <dgm:t>
        <a:bodyPr/>
        <a:lstStyle/>
        <a:p>
          <a:endParaRPr lang="en-US"/>
        </a:p>
      </dgm:t>
    </dgm:pt>
    <dgm:pt modelId="{81A80EF7-4A10-4E1C-8309-2BEEBB3BB530}">
      <dgm:prSet custT="1"/>
      <dgm:spPr/>
      <dgm:t>
        <a:bodyPr/>
        <a:lstStyle/>
        <a:p>
          <a:pPr>
            <a:spcAft>
              <a:spcPts val="1200"/>
            </a:spcAft>
          </a:pPr>
          <a:r>
            <a:rPr lang="en-US" sz="2000" dirty="0" smtClean="0">
              <a:latin typeface="Gill Sans MT" panose="020B0502020104020203" pitchFamily="34" charset="0"/>
              <a:ea typeface="Century Gothic" charset="0"/>
              <a:cs typeface="Century Gothic" charset="0"/>
            </a:rPr>
            <a:t>Are all facilities reporting?</a:t>
          </a:r>
          <a:endParaRPr lang="en-US" sz="2000" dirty="0">
            <a:latin typeface="Gill Sans MT" panose="020B0502020104020203" pitchFamily="34" charset="0"/>
            <a:ea typeface="Century Gothic" charset="0"/>
            <a:cs typeface="Century Gothic" charset="0"/>
          </a:endParaRPr>
        </a:p>
      </dgm:t>
    </dgm:pt>
    <dgm:pt modelId="{3BD5AF1A-3FA8-4FA5-ACDF-D296977A9914}" type="parTrans" cxnId="{1C0F6DBC-632F-47CE-B109-7F489BC2500A}">
      <dgm:prSet/>
      <dgm:spPr/>
      <dgm:t>
        <a:bodyPr/>
        <a:lstStyle/>
        <a:p>
          <a:endParaRPr lang="en-US"/>
        </a:p>
      </dgm:t>
    </dgm:pt>
    <dgm:pt modelId="{7F4DE1CE-9C6F-45CE-A068-EF8207195B00}" type="sibTrans" cxnId="{1C0F6DBC-632F-47CE-B109-7F489BC2500A}">
      <dgm:prSet/>
      <dgm:spPr/>
      <dgm:t>
        <a:bodyPr/>
        <a:lstStyle/>
        <a:p>
          <a:endParaRPr lang="en-US"/>
        </a:p>
      </dgm:t>
    </dgm:pt>
    <dgm:pt modelId="{C6F5F1F5-83D9-48B0-9C76-D370BBA320E3}">
      <dgm:prSet custT="1"/>
      <dgm:spPr/>
      <dgm:t>
        <a:bodyPr/>
        <a:lstStyle/>
        <a:p>
          <a:pPr>
            <a:spcAft>
              <a:spcPts val="1200"/>
            </a:spcAft>
          </a:pPr>
          <a:r>
            <a:rPr lang="en-US" sz="2000" dirty="0" smtClean="0">
              <a:latin typeface="Gill Sans MT" panose="020B0502020104020203" pitchFamily="34" charset="0"/>
              <a:ea typeface="Century Gothic" charset="0"/>
              <a:cs typeface="Century Gothic" charset="0"/>
            </a:rPr>
            <a:t>Are all required data elements reported?</a:t>
          </a:r>
        </a:p>
      </dgm:t>
    </dgm:pt>
    <dgm:pt modelId="{C86E9126-9CEB-42EC-A50B-7A897A1D3307}" type="parTrans" cxnId="{7A2DC8AA-96F7-458A-8350-A5FB1C791389}">
      <dgm:prSet/>
      <dgm:spPr/>
      <dgm:t>
        <a:bodyPr/>
        <a:lstStyle/>
        <a:p>
          <a:endParaRPr lang="en-US"/>
        </a:p>
      </dgm:t>
    </dgm:pt>
    <dgm:pt modelId="{07064590-4E91-429E-895A-80328561D7AE}" type="sibTrans" cxnId="{7A2DC8AA-96F7-458A-8350-A5FB1C791389}">
      <dgm:prSet/>
      <dgm:spPr/>
      <dgm:t>
        <a:bodyPr/>
        <a:lstStyle/>
        <a:p>
          <a:endParaRPr lang="en-US"/>
        </a:p>
      </dgm:t>
    </dgm:pt>
    <dgm:pt modelId="{A9BA3F8F-1996-4456-AA36-182406236262}">
      <dgm:prSet custT="1"/>
      <dgm:spPr/>
      <dgm:t>
        <a:bodyPr/>
        <a:lstStyle/>
        <a:p>
          <a:pPr>
            <a:spcAft>
              <a:spcPts val="1200"/>
            </a:spcAft>
          </a:pPr>
          <a:r>
            <a:rPr lang="en-US" sz="2000" dirty="0" smtClean="0">
              <a:latin typeface="Gill Sans MT" panose="020B0502020104020203" pitchFamily="34" charset="0"/>
              <a:ea typeface="Century Gothic" charset="0"/>
              <a:cs typeface="Century Gothic" charset="0"/>
            </a:rPr>
            <a:t>Timeliness</a:t>
          </a:r>
        </a:p>
      </dgm:t>
    </dgm:pt>
    <dgm:pt modelId="{B761B995-16EC-4D23-9B55-8F52706285C2}" type="parTrans" cxnId="{6F9DA6C0-F53F-4C53-9D07-C783A57A3FCD}">
      <dgm:prSet/>
      <dgm:spPr/>
      <dgm:t>
        <a:bodyPr/>
        <a:lstStyle/>
        <a:p>
          <a:endParaRPr lang="en-US"/>
        </a:p>
      </dgm:t>
    </dgm:pt>
    <dgm:pt modelId="{DCD0E712-2457-474C-84FD-255AD54C5E26}" type="sibTrans" cxnId="{6F9DA6C0-F53F-4C53-9D07-C783A57A3FCD}">
      <dgm:prSet/>
      <dgm:spPr/>
      <dgm:t>
        <a:bodyPr/>
        <a:lstStyle/>
        <a:p>
          <a:endParaRPr lang="en-US"/>
        </a:p>
      </dgm:t>
    </dgm:pt>
    <dgm:pt modelId="{C8D43046-25BB-4959-9793-909F202DF2CB}">
      <dgm:prSet custT="1"/>
      <dgm:spPr/>
      <dgm:t>
        <a:bodyPr/>
        <a:lstStyle/>
        <a:p>
          <a:pPr>
            <a:spcAft>
              <a:spcPts val="1200"/>
            </a:spcAft>
          </a:pPr>
          <a:r>
            <a:rPr lang="en-US" sz="2000" dirty="0" smtClean="0">
              <a:latin typeface="Gill Sans MT" panose="020B0502020104020203" pitchFamily="34" charset="0"/>
              <a:ea typeface="Century Gothic" charset="0"/>
              <a:cs typeface="Century Gothic" charset="0"/>
            </a:rPr>
            <a:t>Are facilities reporting by or before deadline?</a:t>
          </a:r>
          <a:endParaRPr lang="en-US" sz="2000" dirty="0">
            <a:latin typeface="Gill Sans MT" panose="020B0502020104020203" pitchFamily="34" charset="0"/>
            <a:ea typeface="Century Gothic" charset="0"/>
            <a:cs typeface="Century Gothic" charset="0"/>
          </a:endParaRPr>
        </a:p>
      </dgm:t>
    </dgm:pt>
    <dgm:pt modelId="{68CD3502-4874-4BF1-9428-736EDE1DFEF4}" type="parTrans" cxnId="{2959B9BD-FE5B-496D-A895-522D2F199108}">
      <dgm:prSet/>
      <dgm:spPr/>
      <dgm:t>
        <a:bodyPr/>
        <a:lstStyle/>
        <a:p>
          <a:endParaRPr lang="en-US"/>
        </a:p>
      </dgm:t>
    </dgm:pt>
    <dgm:pt modelId="{27433FF6-F95A-4E67-BDF4-1E80A40ADB85}" type="sibTrans" cxnId="{2959B9BD-FE5B-496D-A895-522D2F199108}">
      <dgm:prSet/>
      <dgm:spPr/>
      <dgm:t>
        <a:bodyPr/>
        <a:lstStyle/>
        <a:p>
          <a:endParaRPr lang="en-US"/>
        </a:p>
      </dgm:t>
    </dgm:pt>
    <dgm:pt modelId="{0A912C23-346C-4EA5-A1C5-4C5E4C98C0A2}">
      <dgm:prSet custT="1"/>
      <dgm:spPr/>
      <dgm:t>
        <a:bodyPr/>
        <a:lstStyle/>
        <a:p>
          <a:pPr>
            <a:spcAft>
              <a:spcPts val="1200"/>
            </a:spcAft>
          </a:pPr>
          <a:r>
            <a:rPr lang="en-US" sz="2000" dirty="0" smtClean="0">
              <a:latin typeface="Gill Sans MT" panose="020B0502020104020203" pitchFamily="34" charset="0"/>
              <a:ea typeface="Century Gothic" charset="0"/>
              <a:cs typeface="Century Gothic" charset="0"/>
            </a:rPr>
            <a:t>Revising strategies, developing plans, setting targets</a:t>
          </a:r>
          <a:endParaRPr lang="en-US" sz="2000" dirty="0">
            <a:latin typeface="Gill Sans MT" panose="020B0502020104020203" pitchFamily="34" charset="0"/>
            <a:ea typeface="Century Gothic" charset="0"/>
            <a:cs typeface="Century Gothic" charset="0"/>
          </a:endParaRPr>
        </a:p>
      </dgm:t>
    </dgm:pt>
    <dgm:pt modelId="{E690B6BA-BC71-4CA5-B339-D0C5AC4996CD}" type="parTrans" cxnId="{92A2AB71-0DF6-429E-9ABC-CE52148BFAD1}">
      <dgm:prSet/>
      <dgm:spPr/>
      <dgm:t>
        <a:bodyPr/>
        <a:lstStyle/>
        <a:p>
          <a:endParaRPr lang="en-US"/>
        </a:p>
      </dgm:t>
    </dgm:pt>
    <dgm:pt modelId="{E95DCCAC-47D1-4B13-BB31-F834BB8D3163}" type="sibTrans" cxnId="{92A2AB71-0DF6-429E-9ABC-CE52148BFAD1}">
      <dgm:prSet/>
      <dgm:spPr/>
      <dgm:t>
        <a:bodyPr/>
        <a:lstStyle/>
        <a:p>
          <a:endParaRPr lang="en-US"/>
        </a:p>
      </dgm:t>
    </dgm:pt>
    <dgm:pt modelId="{FB2FC183-89BC-4955-9B3D-CD4995FB4E48}">
      <dgm:prSet custT="1"/>
      <dgm:spPr/>
      <dgm:t>
        <a:bodyPr/>
        <a:lstStyle/>
        <a:p>
          <a:pPr>
            <a:spcAft>
              <a:spcPts val="1200"/>
            </a:spcAft>
          </a:pPr>
          <a:r>
            <a:rPr lang="en-US" sz="2000" dirty="0" smtClean="0">
              <a:latin typeface="Gill Sans MT" panose="020B0502020104020203" pitchFamily="34" charset="0"/>
              <a:ea typeface="Century Gothic" charset="0"/>
              <a:cs typeface="Century Gothic" charset="0"/>
            </a:rPr>
            <a:t>Re/defining site personnel responsibilities</a:t>
          </a:r>
          <a:endParaRPr lang="en-US" sz="2000" dirty="0">
            <a:latin typeface="Gill Sans MT" panose="020B0502020104020203" pitchFamily="34" charset="0"/>
            <a:ea typeface="Century Gothic" charset="0"/>
            <a:cs typeface="Century Gothic" charset="0"/>
          </a:endParaRPr>
        </a:p>
      </dgm:t>
    </dgm:pt>
    <dgm:pt modelId="{537C5248-6F75-4E03-B175-46D9F20D9B1E}" type="parTrans" cxnId="{3D8887D9-45EA-4845-885C-40BB3FFE08C1}">
      <dgm:prSet/>
      <dgm:spPr/>
      <dgm:t>
        <a:bodyPr/>
        <a:lstStyle/>
        <a:p>
          <a:endParaRPr lang="en-US"/>
        </a:p>
      </dgm:t>
    </dgm:pt>
    <dgm:pt modelId="{3A473C48-949B-4BF7-B3C0-39B9C802CAF1}" type="sibTrans" cxnId="{3D8887D9-45EA-4845-885C-40BB3FFE08C1}">
      <dgm:prSet/>
      <dgm:spPr/>
      <dgm:t>
        <a:bodyPr/>
        <a:lstStyle/>
        <a:p>
          <a:endParaRPr lang="en-US"/>
        </a:p>
      </dgm:t>
    </dgm:pt>
    <dgm:pt modelId="{4015FEFA-7DE4-4754-806A-7AA0A58E3CA3}">
      <dgm:prSet custT="1"/>
      <dgm:spPr/>
      <dgm:t>
        <a:bodyPr/>
        <a:lstStyle/>
        <a:p>
          <a:pPr>
            <a:spcAft>
              <a:spcPts val="1200"/>
            </a:spcAft>
          </a:pPr>
          <a:r>
            <a:rPr lang="en-US" sz="2000" dirty="0" smtClean="0">
              <a:latin typeface="Gill Sans MT" panose="020B0502020104020203" pitchFamily="34" charset="0"/>
              <a:ea typeface="Century Gothic" charset="0"/>
              <a:cs typeface="Century Gothic" charset="0"/>
            </a:rPr>
            <a:t>Mobilization and shifting of resources</a:t>
          </a:r>
          <a:endParaRPr lang="en-US" sz="2000" dirty="0">
            <a:latin typeface="Gill Sans MT" panose="020B0502020104020203" pitchFamily="34" charset="0"/>
            <a:ea typeface="Century Gothic" charset="0"/>
            <a:cs typeface="Century Gothic" charset="0"/>
          </a:endParaRPr>
        </a:p>
      </dgm:t>
    </dgm:pt>
    <dgm:pt modelId="{E4B99DFF-4FBF-4BCE-A00A-C029538818A2}" type="parTrans" cxnId="{7FEFA399-D45C-4699-970E-3C9F2DAE8C33}">
      <dgm:prSet/>
      <dgm:spPr/>
      <dgm:t>
        <a:bodyPr/>
        <a:lstStyle/>
        <a:p>
          <a:endParaRPr lang="en-US"/>
        </a:p>
      </dgm:t>
    </dgm:pt>
    <dgm:pt modelId="{D024E5A5-E29E-4F2D-85B8-1F90B5238A16}" type="sibTrans" cxnId="{7FEFA399-D45C-4699-970E-3C9F2DAE8C33}">
      <dgm:prSet/>
      <dgm:spPr/>
      <dgm:t>
        <a:bodyPr/>
        <a:lstStyle/>
        <a:p>
          <a:endParaRPr lang="en-US"/>
        </a:p>
      </dgm:t>
    </dgm:pt>
    <dgm:pt modelId="{EE8DC773-38D6-4659-B28F-89C039902E04}">
      <dgm:prSet custT="1"/>
      <dgm:spPr/>
      <dgm:t>
        <a:bodyPr/>
        <a:lstStyle/>
        <a:p>
          <a:pPr>
            <a:spcAft>
              <a:spcPts val="1200"/>
            </a:spcAft>
          </a:pPr>
          <a:r>
            <a:rPr lang="en-US" sz="2000" dirty="0" smtClean="0">
              <a:latin typeface="Gill Sans MT" panose="020B0502020104020203" pitchFamily="34" charset="0"/>
              <a:ea typeface="Century Gothic" charset="0"/>
              <a:cs typeface="Century Gothic" charset="0"/>
            </a:rPr>
            <a:t>Advocacy for more resources</a:t>
          </a:r>
          <a:endParaRPr lang="en-US" sz="2000" dirty="0">
            <a:latin typeface="Gill Sans MT" panose="020B0502020104020203" pitchFamily="34" charset="0"/>
            <a:ea typeface="Century Gothic" charset="0"/>
            <a:cs typeface="Century Gothic" charset="0"/>
          </a:endParaRPr>
        </a:p>
      </dgm:t>
    </dgm:pt>
    <dgm:pt modelId="{5CE235DC-739C-49CE-9392-86C1ED77312C}" type="parTrans" cxnId="{278FF830-E6E0-4224-9F9B-CC13BD4C0F22}">
      <dgm:prSet/>
      <dgm:spPr/>
      <dgm:t>
        <a:bodyPr/>
        <a:lstStyle/>
        <a:p>
          <a:endParaRPr lang="en-US"/>
        </a:p>
      </dgm:t>
    </dgm:pt>
    <dgm:pt modelId="{004D9AC3-A8FB-4352-8F20-BEDBC85E1AE2}" type="sibTrans" cxnId="{278FF830-E6E0-4224-9F9B-CC13BD4C0F22}">
      <dgm:prSet/>
      <dgm:spPr/>
      <dgm:t>
        <a:bodyPr/>
        <a:lstStyle/>
        <a:p>
          <a:endParaRPr lang="en-US"/>
        </a:p>
      </dgm:t>
    </dgm:pt>
    <dgm:pt modelId="{57368038-8021-4869-8E71-44A99F8514CB}">
      <dgm:prSet custT="1"/>
      <dgm:spPr/>
      <dgm:t>
        <a:bodyPr/>
        <a:lstStyle/>
        <a:p>
          <a:pPr>
            <a:spcAft>
              <a:spcPts val="1200"/>
            </a:spcAft>
          </a:pPr>
          <a:r>
            <a:rPr lang="en-US" sz="2000" dirty="0" smtClean="0">
              <a:latin typeface="Gill Sans MT" panose="020B0502020104020203" pitchFamily="34" charset="0"/>
              <a:ea typeface="Century Gothic" charset="0"/>
              <a:cs typeface="Century Gothic" charset="0"/>
            </a:rPr>
            <a:t>Display of information</a:t>
          </a:r>
          <a:endParaRPr lang="en-US" sz="2000" dirty="0">
            <a:latin typeface="Gill Sans MT" panose="020B0502020104020203" pitchFamily="34" charset="0"/>
            <a:ea typeface="Century Gothic" charset="0"/>
            <a:cs typeface="Century Gothic" charset="0"/>
          </a:endParaRPr>
        </a:p>
      </dgm:t>
    </dgm:pt>
    <dgm:pt modelId="{5ADE2AD8-0E7F-4125-9882-E8C8D1A5357B}" type="parTrans" cxnId="{4B03DDFF-B24D-49C2-9CC9-6F31A01D897B}">
      <dgm:prSet/>
      <dgm:spPr/>
      <dgm:t>
        <a:bodyPr/>
        <a:lstStyle/>
        <a:p>
          <a:endParaRPr lang="en-US"/>
        </a:p>
      </dgm:t>
    </dgm:pt>
    <dgm:pt modelId="{C6B6721A-E9E0-459E-A80F-01B2783CFAF7}" type="sibTrans" cxnId="{4B03DDFF-B24D-49C2-9CC9-6F31A01D897B}">
      <dgm:prSet/>
      <dgm:spPr/>
      <dgm:t>
        <a:bodyPr/>
        <a:lstStyle/>
        <a:p>
          <a:endParaRPr lang="en-US"/>
        </a:p>
      </dgm:t>
    </dgm:pt>
    <dgm:pt modelId="{84CF3B5D-0E45-4137-9002-A1EA16B8C31F}">
      <dgm:prSet custT="1"/>
      <dgm:spPr/>
      <dgm:t>
        <a:bodyPr/>
        <a:lstStyle/>
        <a:p>
          <a:pPr>
            <a:spcAft>
              <a:spcPts val="1200"/>
            </a:spcAft>
          </a:pPr>
          <a:r>
            <a:rPr lang="en-US" sz="2000" dirty="0" smtClean="0">
              <a:latin typeface="Gill Sans MT" panose="020B0502020104020203" pitchFamily="34" charset="0"/>
              <a:ea typeface="Century Gothic" charset="0"/>
              <a:cs typeface="Century Gothic" charset="0"/>
            </a:rPr>
            <a:t>Do data reflect what is actually happening at the facility?</a:t>
          </a:r>
          <a:endParaRPr lang="en-US" sz="2000" dirty="0">
            <a:latin typeface="Gill Sans MT" panose="020B0502020104020203" pitchFamily="34" charset="0"/>
            <a:ea typeface="Century Gothic" charset="0"/>
            <a:cs typeface="Century Gothic" charset="0"/>
          </a:endParaRPr>
        </a:p>
      </dgm:t>
    </dgm:pt>
    <dgm:pt modelId="{1B212D50-5E29-4CFE-9539-BF54762C104E}" type="sibTrans" cxnId="{376CE9F9-CD34-4C66-8EAF-0EF04F59EEFF}">
      <dgm:prSet/>
      <dgm:spPr/>
      <dgm:t>
        <a:bodyPr/>
        <a:lstStyle/>
        <a:p>
          <a:endParaRPr lang="en-US"/>
        </a:p>
      </dgm:t>
    </dgm:pt>
    <dgm:pt modelId="{A1B0B32E-F65C-4A94-8F12-2CA0B15F1C5C}" type="parTrans" cxnId="{376CE9F9-CD34-4C66-8EAF-0EF04F59EEFF}">
      <dgm:prSet/>
      <dgm:spPr/>
      <dgm:t>
        <a:bodyPr/>
        <a:lstStyle/>
        <a:p>
          <a:endParaRPr lang="en-US"/>
        </a:p>
      </dgm:t>
    </dgm:pt>
    <dgm:pt modelId="{CE3313E8-2095-494D-B1A8-5722C1F0583F}" type="pres">
      <dgm:prSet presAssocID="{95C09FAE-89B0-4648-A371-B5BDB0FA7560}" presName="Name0" presStyleCnt="0">
        <dgm:presLayoutVars>
          <dgm:dir/>
          <dgm:animLvl val="lvl"/>
          <dgm:resizeHandles val="exact"/>
        </dgm:presLayoutVars>
      </dgm:prSet>
      <dgm:spPr/>
      <dgm:t>
        <a:bodyPr/>
        <a:lstStyle/>
        <a:p>
          <a:endParaRPr lang="en-US"/>
        </a:p>
      </dgm:t>
    </dgm:pt>
    <dgm:pt modelId="{248D7EEE-B644-4A18-893A-8E06C85BDF6E}" type="pres">
      <dgm:prSet presAssocID="{CF86E38E-AE1A-4CD9-9BA9-9E92F982AB62}" presName="composite" presStyleCnt="0"/>
      <dgm:spPr/>
    </dgm:pt>
    <dgm:pt modelId="{8503D9B3-ED6C-4F0E-AC7D-C09A2B489F1E}" type="pres">
      <dgm:prSet presAssocID="{CF86E38E-AE1A-4CD9-9BA9-9E92F982AB62}" presName="parTx" presStyleLbl="alignNode1" presStyleIdx="0" presStyleCnt="2">
        <dgm:presLayoutVars>
          <dgm:chMax val="0"/>
          <dgm:chPref val="0"/>
          <dgm:bulletEnabled val="1"/>
        </dgm:presLayoutVars>
      </dgm:prSet>
      <dgm:spPr/>
      <dgm:t>
        <a:bodyPr/>
        <a:lstStyle/>
        <a:p>
          <a:endParaRPr lang="en-US"/>
        </a:p>
      </dgm:t>
    </dgm:pt>
    <dgm:pt modelId="{F8927725-4378-4501-A4B6-84D12E409689}" type="pres">
      <dgm:prSet presAssocID="{CF86E38E-AE1A-4CD9-9BA9-9E92F982AB62}" presName="desTx" presStyleLbl="alignAccFollowNode1" presStyleIdx="0" presStyleCnt="2" custLinFactNeighborX="-1731" custLinFactNeighborY="-32">
        <dgm:presLayoutVars>
          <dgm:bulletEnabled val="1"/>
        </dgm:presLayoutVars>
      </dgm:prSet>
      <dgm:spPr/>
      <dgm:t>
        <a:bodyPr/>
        <a:lstStyle/>
        <a:p>
          <a:endParaRPr lang="en-US"/>
        </a:p>
      </dgm:t>
    </dgm:pt>
    <dgm:pt modelId="{719BE25A-059D-47BC-98A1-089D8BF36657}" type="pres">
      <dgm:prSet presAssocID="{1CAB6A9C-C727-4CA6-87FF-185D8DC7FDF4}" presName="space" presStyleCnt="0"/>
      <dgm:spPr/>
    </dgm:pt>
    <dgm:pt modelId="{90617453-8FDF-4888-8D58-83003046034C}" type="pres">
      <dgm:prSet presAssocID="{38327BC1-E2D1-4F70-B753-C88646F11EC7}" presName="composite" presStyleCnt="0"/>
      <dgm:spPr/>
    </dgm:pt>
    <dgm:pt modelId="{AC60D212-CADC-49A0-B981-F0A0076C7E40}" type="pres">
      <dgm:prSet presAssocID="{38327BC1-E2D1-4F70-B753-C88646F11EC7}" presName="parTx" presStyleLbl="alignNode1" presStyleIdx="1" presStyleCnt="2">
        <dgm:presLayoutVars>
          <dgm:chMax val="0"/>
          <dgm:chPref val="0"/>
          <dgm:bulletEnabled val="1"/>
        </dgm:presLayoutVars>
      </dgm:prSet>
      <dgm:spPr/>
      <dgm:t>
        <a:bodyPr/>
        <a:lstStyle/>
        <a:p>
          <a:endParaRPr lang="en-US"/>
        </a:p>
      </dgm:t>
    </dgm:pt>
    <dgm:pt modelId="{DBF7B59C-92F2-4FB7-813B-1DBA76A75A91}" type="pres">
      <dgm:prSet presAssocID="{38327BC1-E2D1-4F70-B753-C88646F11EC7}" presName="desTx" presStyleLbl="alignAccFollowNode1" presStyleIdx="1" presStyleCnt="2">
        <dgm:presLayoutVars>
          <dgm:bulletEnabled val="1"/>
        </dgm:presLayoutVars>
      </dgm:prSet>
      <dgm:spPr/>
      <dgm:t>
        <a:bodyPr/>
        <a:lstStyle/>
        <a:p>
          <a:endParaRPr lang="en-US"/>
        </a:p>
      </dgm:t>
    </dgm:pt>
  </dgm:ptLst>
  <dgm:cxnLst>
    <dgm:cxn modelId="{17A51A88-D964-4BBF-9CFE-BF4CE9AF7532}" type="presOf" srcId="{EE8DC773-38D6-4659-B28F-89C039902E04}" destId="{DBF7B59C-92F2-4FB7-813B-1DBA76A75A91}" srcOrd="0" destOrd="4" presId="urn:microsoft.com/office/officeart/2005/8/layout/hList1"/>
    <dgm:cxn modelId="{2351E093-D975-4D8F-8533-6631C67F1209}" type="presOf" srcId="{40DB36E6-20E2-4E4E-89C7-DC90CF6ABBA7}" destId="{DBF7B59C-92F2-4FB7-813B-1DBA76A75A91}" srcOrd="0" destOrd="0" presId="urn:microsoft.com/office/officeart/2005/8/layout/hList1"/>
    <dgm:cxn modelId="{3D8887D9-45EA-4845-885C-40BB3FFE08C1}" srcId="{38327BC1-E2D1-4F70-B753-C88646F11EC7}" destId="{FB2FC183-89BC-4955-9B3D-CD4995FB4E48}" srcOrd="2" destOrd="0" parTransId="{537C5248-6F75-4E03-B175-46D9F20D9B1E}" sibTransId="{3A473C48-949B-4BF7-B3C0-39B9C802CAF1}"/>
    <dgm:cxn modelId="{125DF102-40A7-41EB-9826-3347852C4A89}" type="presOf" srcId="{4015FEFA-7DE4-4754-806A-7AA0A58E3CA3}" destId="{DBF7B59C-92F2-4FB7-813B-1DBA76A75A91}" srcOrd="0" destOrd="3" presId="urn:microsoft.com/office/officeart/2005/8/layout/hList1"/>
    <dgm:cxn modelId="{5ED99510-99A3-43D4-A089-772C7E1D9D5F}" srcId="{CF86E38E-AE1A-4CD9-9BA9-9E92F982AB62}" destId="{37A3E8AE-DD91-4541-BA38-05AC9109F490}" srcOrd="0" destOrd="0" parTransId="{B42BDD8B-C53A-47D1-B518-1564293AFFFB}" sibTransId="{8D212968-174E-4E3E-B907-7B0624D3770A}"/>
    <dgm:cxn modelId="{7A2DC8AA-96F7-458A-8350-A5FB1C791389}" srcId="{A9A19587-6203-4E64-898F-2BAF5F7FBEB4}" destId="{C6F5F1F5-83D9-48B0-9C76-D370BBA320E3}" srcOrd="1" destOrd="0" parTransId="{C86E9126-9CEB-42EC-A50B-7A897A1D3307}" sibTransId="{07064590-4E91-429E-895A-80328561D7AE}"/>
    <dgm:cxn modelId="{8F013C41-3199-4BE6-8E7D-D0CD57C793AB}" type="presOf" srcId="{0A912C23-346C-4EA5-A1C5-4C5E4C98C0A2}" destId="{DBF7B59C-92F2-4FB7-813B-1DBA76A75A91}" srcOrd="0" destOrd="1" presId="urn:microsoft.com/office/officeart/2005/8/layout/hList1"/>
    <dgm:cxn modelId="{0C96EEF3-4E62-48DA-9510-9F0A71BE4735}" type="presOf" srcId="{C6F5F1F5-83D9-48B0-9C76-D370BBA320E3}" destId="{F8927725-4378-4501-A4B6-84D12E409689}" srcOrd="0" destOrd="4" presId="urn:microsoft.com/office/officeart/2005/8/layout/hList1"/>
    <dgm:cxn modelId="{7DE69C13-680A-43D7-825F-86C8FC392915}" srcId="{95C09FAE-89B0-4648-A371-B5BDB0FA7560}" destId="{38327BC1-E2D1-4F70-B753-C88646F11EC7}" srcOrd="1" destOrd="0" parTransId="{C1FA097F-2A60-4CEE-AC0D-83D5DB4E15CD}" sibTransId="{B7843478-7D7B-4EEF-B6A2-63F0F8294918}"/>
    <dgm:cxn modelId="{1A2FF991-393A-4125-A026-C4B55A97AFCA}" type="presOf" srcId="{FB2FC183-89BC-4955-9B3D-CD4995FB4E48}" destId="{DBF7B59C-92F2-4FB7-813B-1DBA76A75A91}" srcOrd="0" destOrd="2" presId="urn:microsoft.com/office/officeart/2005/8/layout/hList1"/>
    <dgm:cxn modelId="{24313020-0B37-47FE-8372-1A0609A87B7D}" type="presOf" srcId="{CF86E38E-AE1A-4CD9-9BA9-9E92F982AB62}" destId="{8503D9B3-ED6C-4F0E-AC7D-C09A2B489F1E}" srcOrd="0" destOrd="0" presId="urn:microsoft.com/office/officeart/2005/8/layout/hList1"/>
    <dgm:cxn modelId="{DED8C5A2-E508-4737-8587-7734C60B8577}" type="presOf" srcId="{C8D43046-25BB-4959-9793-909F202DF2CB}" destId="{F8927725-4378-4501-A4B6-84D12E409689}" srcOrd="0" destOrd="6" presId="urn:microsoft.com/office/officeart/2005/8/layout/hList1"/>
    <dgm:cxn modelId="{2959B9BD-FE5B-496D-A895-522D2F199108}" srcId="{A9BA3F8F-1996-4456-AA36-182406236262}" destId="{C8D43046-25BB-4959-9793-909F202DF2CB}" srcOrd="0" destOrd="0" parTransId="{68CD3502-4874-4BF1-9428-736EDE1DFEF4}" sibTransId="{27433FF6-F95A-4E67-BDF4-1E80A40ADB85}"/>
    <dgm:cxn modelId="{1C0F6DBC-632F-47CE-B109-7F489BC2500A}" srcId="{A9A19587-6203-4E64-898F-2BAF5F7FBEB4}" destId="{81A80EF7-4A10-4E1C-8309-2BEEBB3BB530}" srcOrd="0" destOrd="0" parTransId="{3BD5AF1A-3FA8-4FA5-ACDF-D296977A9914}" sibTransId="{7F4DE1CE-9C6F-45CE-A068-EF8207195B00}"/>
    <dgm:cxn modelId="{EA510677-1B1B-4028-AE7A-026A6E5649D5}" type="presOf" srcId="{A9BA3F8F-1996-4456-AA36-182406236262}" destId="{F8927725-4378-4501-A4B6-84D12E409689}" srcOrd="0" destOrd="5" presId="urn:microsoft.com/office/officeart/2005/8/layout/hList1"/>
    <dgm:cxn modelId="{92A2AB71-0DF6-429E-9ABC-CE52148BFAD1}" srcId="{38327BC1-E2D1-4F70-B753-C88646F11EC7}" destId="{0A912C23-346C-4EA5-A1C5-4C5E4C98C0A2}" srcOrd="1" destOrd="0" parTransId="{E690B6BA-BC71-4CA5-B339-D0C5AC4996CD}" sibTransId="{E95DCCAC-47D1-4B13-BB31-F834BB8D3163}"/>
    <dgm:cxn modelId="{7FEFA399-D45C-4699-970E-3C9F2DAE8C33}" srcId="{38327BC1-E2D1-4F70-B753-C88646F11EC7}" destId="{4015FEFA-7DE4-4754-806A-7AA0A58E3CA3}" srcOrd="3" destOrd="0" parTransId="{E4B99DFF-4FBF-4BCE-A00A-C029538818A2}" sibTransId="{D024E5A5-E29E-4F2D-85B8-1F90B5238A16}"/>
    <dgm:cxn modelId="{5DD9BE43-A0B5-40E5-ADC0-565CA40E4F99}" type="presOf" srcId="{81A80EF7-4A10-4E1C-8309-2BEEBB3BB530}" destId="{F8927725-4378-4501-A4B6-84D12E409689}" srcOrd="0" destOrd="3" presId="urn:microsoft.com/office/officeart/2005/8/layout/hList1"/>
    <dgm:cxn modelId="{3A9D7BED-2A29-4E09-BCF6-F29FAAEBB559}" type="presOf" srcId="{95C09FAE-89B0-4648-A371-B5BDB0FA7560}" destId="{CE3313E8-2095-494D-B1A8-5722C1F0583F}" srcOrd="0" destOrd="0" presId="urn:microsoft.com/office/officeart/2005/8/layout/hList1"/>
    <dgm:cxn modelId="{278FF830-E6E0-4224-9F9B-CC13BD4C0F22}" srcId="{38327BC1-E2D1-4F70-B753-C88646F11EC7}" destId="{EE8DC773-38D6-4659-B28F-89C039902E04}" srcOrd="4" destOrd="0" parTransId="{5CE235DC-739C-49CE-9392-86C1ED77312C}" sibTransId="{004D9AC3-A8FB-4352-8F20-BEDBC85E1AE2}"/>
    <dgm:cxn modelId="{0C05782C-054C-411E-8FB2-C5208AB36B32}" srcId="{38327BC1-E2D1-4F70-B753-C88646F11EC7}" destId="{40DB36E6-20E2-4E4E-89C7-DC90CF6ABBA7}" srcOrd="0" destOrd="0" parTransId="{DAC534A8-122F-4477-9BAE-4BC357DF0958}" sibTransId="{16DBBA6D-9281-4030-9881-51B6EC634055}"/>
    <dgm:cxn modelId="{6F9DA6C0-F53F-4C53-9D07-C783A57A3FCD}" srcId="{CF86E38E-AE1A-4CD9-9BA9-9E92F982AB62}" destId="{A9BA3F8F-1996-4456-AA36-182406236262}" srcOrd="2" destOrd="0" parTransId="{B761B995-16EC-4D23-9B55-8F52706285C2}" sibTransId="{DCD0E712-2457-474C-84FD-255AD54C5E26}"/>
    <dgm:cxn modelId="{A1AAC85F-1B20-4E05-9220-DCD1585A92AA}" srcId="{95C09FAE-89B0-4648-A371-B5BDB0FA7560}" destId="{CF86E38E-AE1A-4CD9-9BA9-9E92F982AB62}" srcOrd="0" destOrd="0" parTransId="{89AACDAC-2286-461F-8383-6D1A89B01419}" sibTransId="{1CAB6A9C-C727-4CA6-87FF-185D8DC7FDF4}"/>
    <dgm:cxn modelId="{376CE9F9-CD34-4C66-8EAF-0EF04F59EEFF}" srcId="{37A3E8AE-DD91-4541-BA38-05AC9109F490}" destId="{84CF3B5D-0E45-4137-9002-A1EA16B8C31F}" srcOrd="0" destOrd="0" parTransId="{A1B0B32E-F65C-4A94-8F12-2CA0B15F1C5C}" sibTransId="{1B212D50-5E29-4CFE-9539-BF54762C104E}"/>
    <dgm:cxn modelId="{B45C1A7E-1DED-406B-9DB9-4263CFA4D727}" type="presOf" srcId="{57368038-8021-4869-8E71-44A99F8514CB}" destId="{DBF7B59C-92F2-4FB7-813B-1DBA76A75A91}" srcOrd="0" destOrd="5" presId="urn:microsoft.com/office/officeart/2005/8/layout/hList1"/>
    <dgm:cxn modelId="{FD0E9368-2C83-4F9D-A1E9-2BCB57239BE3}" srcId="{CF86E38E-AE1A-4CD9-9BA9-9E92F982AB62}" destId="{A9A19587-6203-4E64-898F-2BAF5F7FBEB4}" srcOrd="1" destOrd="0" parTransId="{40B51865-C468-4E1E-9E31-EAF5171FE714}" sibTransId="{76A00788-F369-4033-BA2E-3CE9EB61A2D5}"/>
    <dgm:cxn modelId="{3E2B33CC-9039-4098-893D-241665FA6CFC}" type="presOf" srcId="{38327BC1-E2D1-4F70-B753-C88646F11EC7}" destId="{AC60D212-CADC-49A0-B981-F0A0076C7E40}" srcOrd="0" destOrd="0" presId="urn:microsoft.com/office/officeart/2005/8/layout/hList1"/>
    <dgm:cxn modelId="{FAFE574C-6677-4BF1-BA7C-A5A69FDDFB51}" type="presOf" srcId="{84CF3B5D-0E45-4137-9002-A1EA16B8C31F}" destId="{F8927725-4378-4501-A4B6-84D12E409689}" srcOrd="0" destOrd="1" presId="urn:microsoft.com/office/officeart/2005/8/layout/hList1"/>
    <dgm:cxn modelId="{DCE2E18E-6895-46D2-86E4-77A4B4DEDA46}" type="presOf" srcId="{A9A19587-6203-4E64-898F-2BAF5F7FBEB4}" destId="{F8927725-4378-4501-A4B6-84D12E409689}" srcOrd="0" destOrd="2" presId="urn:microsoft.com/office/officeart/2005/8/layout/hList1"/>
    <dgm:cxn modelId="{4B03DDFF-B24D-49C2-9CC9-6F31A01D897B}" srcId="{38327BC1-E2D1-4F70-B753-C88646F11EC7}" destId="{57368038-8021-4869-8E71-44A99F8514CB}" srcOrd="5" destOrd="0" parTransId="{5ADE2AD8-0E7F-4125-9882-E8C8D1A5357B}" sibTransId="{C6B6721A-E9E0-459E-A80F-01B2783CFAF7}"/>
    <dgm:cxn modelId="{12E3522C-E2A9-4A3A-9155-3119C8A1033C}" type="presOf" srcId="{37A3E8AE-DD91-4541-BA38-05AC9109F490}" destId="{F8927725-4378-4501-A4B6-84D12E409689}" srcOrd="0" destOrd="0" presId="urn:microsoft.com/office/officeart/2005/8/layout/hList1"/>
    <dgm:cxn modelId="{4967B987-4AB9-4381-A54A-235B14AF5BAC}" type="presParOf" srcId="{CE3313E8-2095-494D-B1A8-5722C1F0583F}" destId="{248D7EEE-B644-4A18-893A-8E06C85BDF6E}" srcOrd="0" destOrd="0" presId="urn:microsoft.com/office/officeart/2005/8/layout/hList1"/>
    <dgm:cxn modelId="{96E03069-1D0E-43F0-B1D4-AC4B233F14A7}" type="presParOf" srcId="{248D7EEE-B644-4A18-893A-8E06C85BDF6E}" destId="{8503D9B3-ED6C-4F0E-AC7D-C09A2B489F1E}" srcOrd="0" destOrd="0" presId="urn:microsoft.com/office/officeart/2005/8/layout/hList1"/>
    <dgm:cxn modelId="{A69A3EF9-75B6-4BCA-B406-5AA6105EE44F}" type="presParOf" srcId="{248D7EEE-B644-4A18-893A-8E06C85BDF6E}" destId="{F8927725-4378-4501-A4B6-84D12E409689}" srcOrd="1" destOrd="0" presId="urn:microsoft.com/office/officeart/2005/8/layout/hList1"/>
    <dgm:cxn modelId="{E7B5783B-DC56-41E8-B593-FFECF87C5CA9}" type="presParOf" srcId="{CE3313E8-2095-494D-B1A8-5722C1F0583F}" destId="{719BE25A-059D-47BC-98A1-089D8BF36657}" srcOrd="1" destOrd="0" presId="urn:microsoft.com/office/officeart/2005/8/layout/hList1"/>
    <dgm:cxn modelId="{F440EE9D-59FA-40E3-9EC7-DD1CA30E02CD}" type="presParOf" srcId="{CE3313E8-2095-494D-B1A8-5722C1F0583F}" destId="{90617453-8FDF-4888-8D58-83003046034C}" srcOrd="2" destOrd="0" presId="urn:microsoft.com/office/officeart/2005/8/layout/hList1"/>
    <dgm:cxn modelId="{DAC08F71-EEB3-43BC-9552-757C0371C49D}" type="presParOf" srcId="{90617453-8FDF-4888-8D58-83003046034C}" destId="{AC60D212-CADC-49A0-B981-F0A0076C7E40}" srcOrd="0" destOrd="0" presId="urn:microsoft.com/office/officeart/2005/8/layout/hList1"/>
    <dgm:cxn modelId="{0410C5D0-61A3-4E8E-B8BA-1F7823F016A2}" type="presParOf" srcId="{90617453-8FDF-4888-8D58-83003046034C}" destId="{DBF7B59C-92F2-4FB7-813B-1DBA76A75A91}"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03D9B3-ED6C-4F0E-AC7D-C09A2B489F1E}">
      <dsp:nvSpPr>
        <dsp:cNvPr id="0" name=""/>
        <dsp:cNvSpPr/>
      </dsp:nvSpPr>
      <dsp:spPr>
        <a:xfrm>
          <a:off x="40" y="156074"/>
          <a:ext cx="3916784" cy="1566713"/>
        </a:xfrm>
        <a:prstGeom prst="rect">
          <a:avLst/>
        </a:prstGeom>
        <a:solidFill>
          <a:srgbClr val="AA2573"/>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a:lnSpc>
              <a:spcPct val="90000"/>
            </a:lnSpc>
            <a:spcBef>
              <a:spcPct val="0"/>
            </a:spcBef>
            <a:spcAft>
              <a:spcPct val="35000"/>
            </a:spcAft>
          </a:pPr>
          <a:r>
            <a:rPr lang="en-US" sz="2800" b="1" kern="1200" dirty="0" smtClean="0">
              <a:latin typeface="Gill Sans MT" panose="020B0502020104020203" pitchFamily="34" charset="0"/>
              <a:ea typeface="Century Gothic" charset="0"/>
              <a:cs typeface="Century Gothic" charset="0"/>
            </a:rPr>
            <a:t>Data Quality</a:t>
          </a:r>
          <a:endParaRPr lang="en-US" sz="2800" b="1" kern="1200" dirty="0">
            <a:latin typeface="Gill Sans MT" panose="020B0502020104020203" pitchFamily="34" charset="0"/>
            <a:ea typeface="Century Gothic" charset="0"/>
            <a:cs typeface="Century Gothic" charset="0"/>
          </a:endParaRPr>
        </a:p>
      </dsp:txBody>
      <dsp:txXfrm>
        <a:off x="40" y="156074"/>
        <a:ext cx="3916784" cy="1566713"/>
      </dsp:txXfrm>
    </dsp:sp>
    <dsp:sp modelId="{F8927725-4378-4501-A4B6-84D12E409689}">
      <dsp:nvSpPr>
        <dsp:cNvPr id="0" name=""/>
        <dsp:cNvSpPr/>
      </dsp:nvSpPr>
      <dsp:spPr>
        <a:xfrm>
          <a:off x="0" y="1721560"/>
          <a:ext cx="3916784" cy="3836137"/>
        </a:xfrm>
        <a:prstGeom prst="rect">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ts val="1200"/>
            </a:spcAft>
            <a:buChar char="••"/>
          </a:pPr>
          <a:r>
            <a:rPr lang="en-US" sz="2000" kern="1200" dirty="0" smtClean="0">
              <a:latin typeface="Gill Sans MT" panose="020B0502020104020203" pitchFamily="34" charset="0"/>
              <a:ea typeface="Century Gothic" charset="0"/>
              <a:cs typeface="Century Gothic" charset="0"/>
            </a:rPr>
            <a:t>Accuracy</a:t>
          </a:r>
          <a:endParaRPr lang="en-US" sz="2000" kern="1200" dirty="0">
            <a:latin typeface="Gill Sans MT" panose="020B0502020104020203" pitchFamily="34" charset="0"/>
            <a:ea typeface="Century Gothic" charset="0"/>
            <a:cs typeface="Century Gothic" charset="0"/>
          </a:endParaRPr>
        </a:p>
        <a:p>
          <a:pPr marL="457200" lvl="2" indent="-228600" algn="l" defTabSz="889000">
            <a:lnSpc>
              <a:spcPct val="90000"/>
            </a:lnSpc>
            <a:spcBef>
              <a:spcPct val="0"/>
            </a:spcBef>
            <a:spcAft>
              <a:spcPts val="1200"/>
            </a:spcAft>
            <a:buChar char="••"/>
          </a:pPr>
          <a:r>
            <a:rPr lang="en-US" sz="2000" kern="1200" dirty="0" smtClean="0">
              <a:latin typeface="Gill Sans MT" panose="020B0502020104020203" pitchFamily="34" charset="0"/>
              <a:ea typeface="Century Gothic" charset="0"/>
              <a:cs typeface="Century Gothic" charset="0"/>
            </a:rPr>
            <a:t>Do data reflect what is actually happening at the facility?</a:t>
          </a:r>
          <a:endParaRPr lang="en-US" sz="2000" kern="1200" dirty="0">
            <a:latin typeface="Gill Sans MT" panose="020B0502020104020203" pitchFamily="34" charset="0"/>
            <a:ea typeface="Century Gothic" charset="0"/>
            <a:cs typeface="Century Gothic" charset="0"/>
          </a:endParaRPr>
        </a:p>
        <a:p>
          <a:pPr marL="228600" lvl="1" indent="-228600" algn="l" defTabSz="889000">
            <a:lnSpc>
              <a:spcPct val="90000"/>
            </a:lnSpc>
            <a:spcBef>
              <a:spcPct val="0"/>
            </a:spcBef>
            <a:spcAft>
              <a:spcPts val="1200"/>
            </a:spcAft>
            <a:buChar char="••"/>
          </a:pPr>
          <a:r>
            <a:rPr lang="en-US" sz="2000" kern="1200" dirty="0" smtClean="0">
              <a:latin typeface="Gill Sans MT" panose="020B0502020104020203" pitchFamily="34" charset="0"/>
              <a:ea typeface="Century Gothic" charset="0"/>
              <a:cs typeface="Century Gothic" charset="0"/>
            </a:rPr>
            <a:t>Completeness </a:t>
          </a:r>
        </a:p>
        <a:p>
          <a:pPr marL="457200" lvl="2" indent="-228600" algn="l" defTabSz="889000">
            <a:lnSpc>
              <a:spcPct val="90000"/>
            </a:lnSpc>
            <a:spcBef>
              <a:spcPct val="0"/>
            </a:spcBef>
            <a:spcAft>
              <a:spcPts val="1200"/>
            </a:spcAft>
            <a:buChar char="••"/>
          </a:pPr>
          <a:r>
            <a:rPr lang="en-US" sz="2000" kern="1200" dirty="0" smtClean="0">
              <a:latin typeface="Gill Sans MT" panose="020B0502020104020203" pitchFamily="34" charset="0"/>
              <a:ea typeface="Century Gothic" charset="0"/>
              <a:cs typeface="Century Gothic" charset="0"/>
            </a:rPr>
            <a:t>Are all facilities reporting?</a:t>
          </a:r>
          <a:endParaRPr lang="en-US" sz="2000" kern="1200" dirty="0">
            <a:latin typeface="Gill Sans MT" panose="020B0502020104020203" pitchFamily="34" charset="0"/>
            <a:ea typeface="Century Gothic" charset="0"/>
            <a:cs typeface="Century Gothic" charset="0"/>
          </a:endParaRPr>
        </a:p>
        <a:p>
          <a:pPr marL="457200" lvl="2" indent="-228600" algn="l" defTabSz="889000">
            <a:lnSpc>
              <a:spcPct val="90000"/>
            </a:lnSpc>
            <a:spcBef>
              <a:spcPct val="0"/>
            </a:spcBef>
            <a:spcAft>
              <a:spcPts val="1200"/>
            </a:spcAft>
            <a:buChar char="••"/>
          </a:pPr>
          <a:r>
            <a:rPr lang="en-US" sz="2000" kern="1200" dirty="0" smtClean="0">
              <a:latin typeface="Gill Sans MT" panose="020B0502020104020203" pitchFamily="34" charset="0"/>
              <a:ea typeface="Century Gothic" charset="0"/>
              <a:cs typeface="Century Gothic" charset="0"/>
            </a:rPr>
            <a:t>Are all required data elements reported?</a:t>
          </a:r>
        </a:p>
        <a:p>
          <a:pPr marL="228600" lvl="1" indent="-228600" algn="l" defTabSz="889000">
            <a:lnSpc>
              <a:spcPct val="90000"/>
            </a:lnSpc>
            <a:spcBef>
              <a:spcPct val="0"/>
            </a:spcBef>
            <a:spcAft>
              <a:spcPts val="1200"/>
            </a:spcAft>
            <a:buChar char="••"/>
          </a:pPr>
          <a:r>
            <a:rPr lang="en-US" sz="2000" kern="1200" dirty="0" smtClean="0">
              <a:latin typeface="Gill Sans MT" panose="020B0502020104020203" pitchFamily="34" charset="0"/>
              <a:ea typeface="Century Gothic" charset="0"/>
              <a:cs typeface="Century Gothic" charset="0"/>
            </a:rPr>
            <a:t>Timeliness</a:t>
          </a:r>
        </a:p>
        <a:p>
          <a:pPr marL="457200" lvl="2" indent="-228600" algn="l" defTabSz="889000">
            <a:lnSpc>
              <a:spcPct val="90000"/>
            </a:lnSpc>
            <a:spcBef>
              <a:spcPct val="0"/>
            </a:spcBef>
            <a:spcAft>
              <a:spcPts val="1200"/>
            </a:spcAft>
            <a:buChar char="••"/>
          </a:pPr>
          <a:r>
            <a:rPr lang="en-US" sz="2000" kern="1200" dirty="0" smtClean="0">
              <a:latin typeface="Gill Sans MT" panose="020B0502020104020203" pitchFamily="34" charset="0"/>
              <a:ea typeface="Century Gothic" charset="0"/>
              <a:cs typeface="Century Gothic" charset="0"/>
            </a:rPr>
            <a:t>Are facilities reporting by or before deadline?</a:t>
          </a:r>
          <a:endParaRPr lang="en-US" sz="2000" kern="1200" dirty="0">
            <a:latin typeface="Gill Sans MT" panose="020B0502020104020203" pitchFamily="34" charset="0"/>
            <a:ea typeface="Century Gothic" charset="0"/>
            <a:cs typeface="Century Gothic" charset="0"/>
          </a:endParaRPr>
        </a:p>
      </dsp:txBody>
      <dsp:txXfrm>
        <a:off x="0" y="1721560"/>
        <a:ext cx="3916784" cy="3836137"/>
      </dsp:txXfrm>
    </dsp:sp>
    <dsp:sp modelId="{AC60D212-CADC-49A0-B981-F0A0076C7E40}">
      <dsp:nvSpPr>
        <dsp:cNvPr id="0" name=""/>
        <dsp:cNvSpPr/>
      </dsp:nvSpPr>
      <dsp:spPr>
        <a:xfrm>
          <a:off x="4465174" y="156074"/>
          <a:ext cx="3916784" cy="1566713"/>
        </a:xfrm>
        <a:prstGeom prst="rect">
          <a:avLst/>
        </a:prstGeom>
        <a:solidFill>
          <a:srgbClr val="A7BF39"/>
        </a:solidFill>
        <a:ln w="25400" cap="flat" cmpd="sng" algn="ctr">
          <a:solidFill>
            <a:srgbClr val="A7BF39"/>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a:lnSpc>
              <a:spcPct val="90000"/>
            </a:lnSpc>
            <a:spcBef>
              <a:spcPct val="0"/>
            </a:spcBef>
            <a:spcAft>
              <a:spcPct val="35000"/>
            </a:spcAft>
          </a:pPr>
          <a:r>
            <a:rPr lang="en-US" sz="2800" b="1" kern="1200" dirty="0" smtClean="0">
              <a:latin typeface="Gill Sans MT" panose="020B0502020104020203" pitchFamily="34" charset="0"/>
              <a:ea typeface="Century Gothic" charset="0"/>
              <a:cs typeface="Century Gothic" charset="0"/>
            </a:rPr>
            <a:t>Information Use</a:t>
          </a:r>
          <a:endParaRPr lang="en-US" sz="2800" b="1" kern="1200" dirty="0">
            <a:latin typeface="Gill Sans MT" panose="020B0502020104020203" pitchFamily="34" charset="0"/>
            <a:ea typeface="Century Gothic" charset="0"/>
            <a:cs typeface="Century Gothic" charset="0"/>
          </a:endParaRPr>
        </a:p>
      </dsp:txBody>
      <dsp:txXfrm>
        <a:off x="4465174" y="156074"/>
        <a:ext cx="3916784" cy="1566713"/>
      </dsp:txXfrm>
    </dsp:sp>
    <dsp:sp modelId="{DBF7B59C-92F2-4FB7-813B-1DBA76A75A91}">
      <dsp:nvSpPr>
        <dsp:cNvPr id="0" name=""/>
        <dsp:cNvSpPr/>
      </dsp:nvSpPr>
      <dsp:spPr>
        <a:xfrm>
          <a:off x="4465174" y="1722788"/>
          <a:ext cx="3916784" cy="3836137"/>
        </a:xfrm>
        <a:prstGeom prst="rect">
          <a:avLst/>
        </a:prstGeom>
        <a:solidFill>
          <a:schemeClr val="accent4">
            <a:tint val="40000"/>
            <a:alpha val="90000"/>
            <a:hueOff val="-3945710"/>
            <a:satOff val="22157"/>
            <a:lumOff val="1408"/>
            <a:alphaOff val="0"/>
          </a:schemeClr>
        </a:solidFill>
        <a:ln w="25400" cap="flat" cmpd="sng" algn="ctr">
          <a:solidFill>
            <a:schemeClr val="accent4">
              <a:tint val="40000"/>
              <a:alpha val="90000"/>
              <a:hueOff val="-3945710"/>
              <a:satOff val="22157"/>
              <a:lumOff val="140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ts val="1200"/>
            </a:spcAft>
            <a:buChar char="••"/>
          </a:pPr>
          <a:r>
            <a:rPr lang="en-US" sz="2000" kern="1200" dirty="0" smtClean="0">
              <a:latin typeface="Gill Sans MT" panose="020B0502020104020203" pitchFamily="34" charset="0"/>
              <a:ea typeface="Century Gothic" charset="0"/>
              <a:cs typeface="Century Gothic" charset="0"/>
            </a:rPr>
            <a:t>Health service performance review</a:t>
          </a:r>
          <a:endParaRPr lang="en-US" sz="2000" kern="1200" dirty="0">
            <a:latin typeface="Gill Sans MT" panose="020B0502020104020203" pitchFamily="34" charset="0"/>
            <a:ea typeface="Century Gothic" charset="0"/>
            <a:cs typeface="Century Gothic" charset="0"/>
          </a:endParaRPr>
        </a:p>
        <a:p>
          <a:pPr marL="228600" lvl="1" indent="-228600" algn="l" defTabSz="889000">
            <a:lnSpc>
              <a:spcPct val="90000"/>
            </a:lnSpc>
            <a:spcBef>
              <a:spcPct val="0"/>
            </a:spcBef>
            <a:spcAft>
              <a:spcPts val="1200"/>
            </a:spcAft>
            <a:buChar char="••"/>
          </a:pPr>
          <a:r>
            <a:rPr lang="en-US" sz="2000" kern="1200" dirty="0" smtClean="0">
              <a:latin typeface="Gill Sans MT" panose="020B0502020104020203" pitchFamily="34" charset="0"/>
              <a:ea typeface="Century Gothic" charset="0"/>
              <a:cs typeface="Century Gothic" charset="0"/>
            </a:rPr>
            <a:t>Revising strategies, developing plans, setting targets</a:t>
          </a:r>
          <a:endParaRPr lang="en-US" sz="2000" kern="1200" dirty="0">
            <a:latin typeface="Gill Sans MT" panose="020B0502020104020203" pitchFamily="34" charset="0"/>
            <a:ea typeface="Century Gothic" charset="0"/>
            <a:cs typeface="Century Gothic" charset="0"/>
          </a:endParaRPr>
        </a:p>
        <a:p>
          <a:pPr marL="228600" lvl="1" indent="-228600" algn="l" defTabSz="889000">
            <a:lnSpc>
              <a:spcPct val="90000"/>
            </a:lnSpc>
            <a:spcBef>
              <a:spcPct val="0"/>
            </a:spcBef>
            <a:spcAft>
              <a:spcPts val="1200"/>
            </a:spcAft>
            <a:buChar char="••"/>
          </a:pPr>
          <a:r>
            <a:rPr lang="en-US" sz="2000" kern="1200" dirty="0" smtClean="0">
              <a:latin typeface="Gill Sans MT" panose="020B0502020104020203" pitchFamily="34" charset="0"/>
              <a:ea typeface="Century Gothic" charset="0"/>
              <a:cs typeface="Century Gothic" charset="0"/>
            </a:rPr>
            <a:t>Re/defining site personnel responsibilities</a:t>
          </a:r>
          <a:endParaRPr lang="en-US" sz="2000" kern="1200" dirty="0">
            <a:latin typeface="Gill Sans MT" panose="020B0502020104020203" pitchFamily="34" charset="0"/>
            <a:ea typeface="Century Gothic" charset="0"/>
            <a:cs typeface="Century Gothic" charset="0"/>
          </a:endParaRPr>
        </a:p>
        <a:p>
          <a:pPr marL="228600" lvl="1" indent="-228600" algn="l" defTabSz="889000">
            <a:lnSpc>
              <a:spcPct val="90000"/>
            </a:lnSpc>
            <a:spcBef>
              <a:spcPct val="0"/>
            </a:spcBef>
            <a:spcAft>
              <a:spcPts val="1200"/>
            </a:spcAft>
            <a:buChar char="••"/>
          </a:pPr>
          <a:r>
            <a:rPr lang="en-US" sz="2000" kern="1200" dirty="0" smtClean="0">
              <a:latin typeface="Gill Sans MT" panose="020B0502020104020203" pitchFamily="34" charset="0"/>
              <a:ea typeface="Century Gothic" charset="0"/>
              <a:cs typeface="Century Gothic" charset="0"/>
            </a:rPr>
            <a:t>Mobilization and shifting of resources</a:t>
          </a:r>
          <a:endParaRPr lang="en-US" sz="2000" kern="1200" dirty="0">
            <a:latin typeface="Gill Sans MT" panose="020B0502020104020203" pitchFamily="34" charset="0"/>
            <a:ea typeface="Century Gothic" charset="0"/>
            <a:cs typeface="Century Gothic" charset="0"/>
          </a:endParaRPr>
        </a:p>
        <a:p>
          <a:pPr marL="228600" lvl="1" indent="-228600" algn="l" defTabSz="889000">
            <a:lnSpc>
              <a:spcPct val="90000"/>
            </a:lnSpc>
            <a:spcBef>
              <a:spcPct val="0"/>
            </a:spcBef>
            <a:spcAft>
              <a:spcPts val="1200"/>
            </a:spcAft>
            <a:buChar char="••"/>
          </a:pPr>
          <a:r>
            <a:rPr lang="en-US" sz="2000" kern="1200" dirty="0" smtClean="0">
              <a:latin typeface="Gill Sans MT" panose="020B0502020104020203" pitchFamily="34" charset="0"/>
              <a:ea typeface="Century Gothic" charset="0"/>
              <a:cs typeface="Century Gothic" charset="0"/>
            </a:rPr>
            <a:t>Advocacy for more resources</a:t>
          </a:r>
          <a:endParaRPr lang="en-US" sz="2000" kern="1200" dirty="0">
            <a:latin typeface="Gill Sans MT" panose="020B0502020104020203" pitchFamily="34" charset="0"/>
            <a:ea typeface="Century Gothic" charset="0"/>
            <a:cs typeface="Century Gothic" charset="0"/>
          </a:endParaRPr>
        </a:p>
        <a:p>
          <a:pPr marL="228600" lvl="1" indent="-228600" algn="l" defTabSz="889000">
            <a:lnSpc>
              <a:spcPct val="90000"/>
            </a:lnSpc>
            <a:spcBef>
              <a:spcPct val="0"/>
            </a:spcBef>
            <a:spcAft>
              <a:spcPts val="1200"/>
            </a:spcAft>
            <a:buChar char="••"/>
          </a:pPr>
          <a:r>
            <a:rPr lang="en-US" sz="2000" kern="1200" dirty="0" smtClean="0">
              <a:latin typeface="Gill Sans MT" panose="020B0502020104020203" pitchFamily="34" charset="0"/>
              <a:ea typeface="Century Gothic" charset="0"/>
              <a:cs typeface="Century Gothic" charset="0"/>
            </a:rPr>
            <a:t>Display of information</a:t>
          </a:r>
          <a:endParaRPr lang="en-US" sz="2000" kern="1200" dirty="0">
            <a:latin typeface="Gill Sans MT" panose="020B0502020104020203" pitchFamily="34" charset="0"/>
            <a:ea typeface="Century Gothic" charset="0"/>
            <a:cs typeface="Century Gothic" charset="0"/>
          </a:endParaRPr>
        </a:p>
      </dsp:txBody>
      <dsp:txXfrm>
        <a:off x="4465174" y="1722788"/>
        <a:ext cx="3916784" cy="3836137"/>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75172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754063"/>
            <a:ext cx="4879975" cy="3771900"/>
          </a:xfrm>
          <a:prstGeom prst="rect">
            <a:avLst/>
          </a:prstGeom>
          <a:noFill/>
          <a:ln w="12700">
            <a:solidFill>
              <a:prstClr val="black"/>
            </a:solidFill>
          </a:ln>
        </p:spPr>
      </p:sp>
      <p:sp>
        <p:nvSpPr>
          <p:cNvPr id="3" name="Notes Placeholder 2"/>
          <p:cNvSpPr>
            <a:spLocks noGrp="1"/>
          </p:cNvSpPr>
          <p:nvPr>
            <p:ph type="body" idx="1"/>
          </p:nvPr>
        </p:nvSpPr>
        <p:spPr>
          <a:xfrm>
            <a:off x="777731" y="4778562"/>
            <a:ext cx="6216939" cy="4525870"/>
          </a:xfrm>
          <a:prstGeom prst="rect">
            <a:avLst/>
          </a:prstGeom>
        </p:spPr>
        <p:txBody>
          <a:bodyPr/>
          <a:lstStyle/>
          <a:p>
            <a:endParaRPr lang="en-US"/>
          </a:p>
        </p:txBody>
      </p:sp>
    </p:spTree>
    <p:extLst>
      <p:ext uri="{BB962C8B-B14F-4D97-AF65-F5344CB8AC3E}">
        <p14:creationId xmlns:p14="http://schemas.microsoft.com/office/powerpoint/2010/main" val="39127133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a:xfrm>
            <a:off x="777731" y="4778562"/>
            <a:ext cx="6216939" cy="4525870"/>
          </a:xfrm>
          <a:prstGeom prst="rect">
            <a:avLst/>
          </a:prstGeom>
        </p:spPr>
        <p:txBody>
          <a:bodyPr>
            <a:normAutofit fontScale="77500" lnSpcReduction="20000"/>
          </a:bodyPr>
          <a:lstStyle/>
          <a:p>
            <a:pPr marL="0" indent="0">
              <a:buFont typeface="+mj-lt"/>
              <a:buNone/>
            </a:pPr>
            <a:r>
              <a:rPr lang="en-US" b="1" baseline="0" dirty="0" smtClean="0"/>
              <a:t>NOTE TO </a:t>
            </a:r>
            <a:r>
              <a:rPr lang="en-US" b="1" dirty="0" smtClean="0"/>
              <a:t>FACILITATOR:</a:t>
            </a:r>
            <a:endParaRPr lang="en-US" b="1" baseline="0" dirty="0" smtClean="0"/>
          </a:p>
          <a:p>
            <a:pPr marL="0" indent="0">
              <a:buFont typeface="+mj-lt"/>
              <a:buNone/>
            </a:pPr>
            <a:endParaRPr lang="en-US" b="1" dirty="0" smtClean="0"/>
          </a:p>
          <a:p>
            <a:pPr marL="0" indent="0">
              <a:buFont typeface="+mj-lt"/>
              <a:buNone/>
            </a:pPr>
            <a:r>
              <a:rPr lang="en-US" sz="1100" b="1" dirty="0" smtClean="0"/>
              <a:t>RHIS performance (different levels)</a:t>
            </a:r>
          </a:p>
          <a:p>
            <a:pPr marL="228600" indent="-228600">
              <a:buAutoNum type="arabicPeriod"/>
            </a:pPr>
            <a:r>
              <a:rPr lang="en-US" sz="1050" b="1" dirty="0" smtClean="0"/>
              <a:t>Data Quality</a:t>
            </a:r>
          </a:p>
          <a:p>
            <a:pPr marL="0" indent="0">
              <a:buNone/>
            </a:pPr>
            <a:r>
              <a:rPr lang="en-US" sz="1050" b="1" dirty="0" smtClean="0"/>
              <a:t>Ask: What is “quality” of data?</a:t>
            </a:r>
          </a:p>
          <a:p>
            <a:pPr marL="0" indent="0">
              <a:buNone/>
            </a:pPr>
            <a:r>
              <a:rPr lang="en-US" sz="1050" b="1" dirty="0" smtClean="0"/>
              <a:t>Possible responses:</a:t>
            </a:r>
            <a:r>
              <a:rPr lang="en-US" sz="1050" b="1" baseline="0" dirty="0" smtClean="0"/>
              <a:t> </a:t>
            </a:r>
            <a:r>
              <a:rPr lang="en-US" sz="1050" b="0" baseline="0" dirty="0" smtClean="0"/>
              <a:t>Accurate, valid, reliable, timely, complete, relevant, specific, etc.</a:t>
            </a:r>
          </a:p>
          <a:p>
            <a:pPr marL="0" indent="0">
              <a:buNone/>
            </a:pPr>
            <a:endParaRPr lang="en-US" sz="1050" b="1" dirty="0" smtClean="0"/>
          </a:p>
          <a:p>
            <a:pPr>
              <a:buNone/>
            </a:pPr>
            <a:r>
              <a:rPr lang="en-US" b="1" i="0" u="none" dirty="0" smtClean="0"/>
              <a:t>Accuracy </a:t>
            </a:r>
          </a:p>
          <a:p>
            <a:pPr>
              <a:buNone/>
            </a:pPr>
            <a:r>
              <a:rPr lang="en-US" dirty="0" smtClean="0"/>
              <a:t>The</a:t>
            </a:r>
            <a:r>
              <a:rPr lang="en-US" baseline="0" dirty="0" smtClean="0"/>
              <a:t> diagnostic tool measures accuracy of data transmission between patient/client record at facility and the RHIS monthly report, and between the RHIS paper report and the computer data entry.</a:t>
            </a:r>
            <a:endParaRPr lang="en-US" dirty="0" smtClean="0"/>
          </a:p>
          <a:p>
            <a:pPr marL="171450" indent="-171450">
              <a:buFont typeface="Arial" panose="020B0604020202020204" pitchFamily="34" charset="0"/>
              <a:buChar char="•"/>
            </a:pPr>
            <a:r>
              <a:rPr lang="en-US" dirty="0" smtClean="0"/>
              <a:t>Do data reflect what is actually happening at the facility?</a:t>
            </a:r>
          </a:p>
          <a:p>
            <a:pPr marL="171450" indent="-171450">
              <a:buFont typeface="Arial" panose="020B0604020202020204" pitchFamily="34" charset="0"/>
              <a:buChar char="•"/>
            </a:pPr>
            <a:r>
              <a:rPr lang="en-US" dirty="0" smtClean="0"/>
              <a:t>Are there any data entry mistakes?</a:t>
            </a:r>
          </a:p>
          <a:p>
            <a:pPr marL="171450" indent="-171450">
              <a:buFont typeface="Arial" panose="020B0604020202020204" pitchFamily="34" charset="0"/>
              <a:buChar char="•"/>
            </a:pPr>
            <a:r>
              <a:rPr lang="en-US" dirty="0" smtClean="0"/>
              <a:t>Are  there any arithmetic errors in compiling data?</a:t>
            </a:r>
          </a:p>
          <a:p>
            <a:pPr>
              <a:spcAft>
                <a:spcPts val="599"/>
              </a:spcAft>
            </a:pPr>
            <a:endParaRPr lang="en-US" b="0" u="sng" dirty="0" smtClean="0"/>
          </a:p>
          <a:p>
            <a:pPr>
              <a:spcAft>
                <a:spcPts val="599"/>
              </a:spcAft>
            </a:pPr>
            <a:r>
              <a:rPr lang="en-US" b="1" u="none" dirty="0" smtClean="0"/>
              <a:t>Completeness </a:t>
            </a:r>
            <a:r>
              <a:rPr lang="en-US" b="0" u="none" dirty="0" smtClean="0"/>
              <a:t>(Indicates two things.)</a:t>
            </a:r>
          </a:p>
          <a:p>
            <a:pPr marL="171450" indent="-171450">
              <a:buFont typeface="Arial" panose="020B0604020202020204" pitchFamily="34" charset="0"/>
              <a:buChar char="•"/>
            </a:pPr>
            <a:r>
              <a:rPr lang="en-US" dirty="0" smtClean="0"/>
              <a:t>Facility coverage (Are all facilities reporting?)</a:t>
            </a:r>
          </a:p>
          <a:p>
            <a:pPr marL="171450" indent="-171450">
              <a:buFont typeface="Arial" panose="020B0604020202020204" pitchFamily="34" charset="0"/>
              <a:buChar char="•"/>
            </a:pPr>
            <a:r>
              <a:rPr lang="en-US" dirty="0" smtClean="0"/>
              <a:t>Of facilities reporting, are all required data elements reported?</a:t>
            </a:r>
          </a:p>
          <a:p>
            <a:endParaRPr lang="en-US" b="0" u="sng" dirty="0" smtClean="0"/>
          </a:p>
          <a:p>
            <a:r>
              <a:rPr lang="en-US" b="1" u="none" dirty="0" smtClean="0"/>
              <a:t>Timeliness</a:t>
            </a:r>
          </a:p>
          <a:p>
            <a:pPr marL="171450" indent="-171450">
              <a:buFont typeface="Arial" panose="020B0604020202020204" pitchFamily="34" charset="0"/>
              <a:buChar char="•"/>
            </a:pPr>
            <a:r>
              <a:rPr lang="en-US" dirty="0" smtClean="0"/>
              <a:t>Are facilities reporting by or before deadline?</a:t>
            </a:r>
          </a:p>
          <a:p>
            <a:endParaRPr lang="en-US" dirty="0" smtClean="0"/>
          </a:p>
          <a:p>
            <a:r>
              <a:rPr lang="en-US" b="1" dirty="0" smtClean="0"/>
              <a:t>2. Information Use</a:t>
            </a:r>
          </a:p>
          <a:p>
            <a:r>
              <a:rPr lang="en-US" b="1" dirty="0" smtClean="0"/>
              <a:t>Ask:</a:t>
            </a:r>
            <a:r>
              <a:rPr lang="en-US" b="1" baseline="0" dirty="0" smtClean="0"/>
              <a:t> When can you say that information is “used”?</a:t>
            </a:r>
          </a:p>
          <a:p>
            <a:r>
              <a:rPr lang="en-US" b="0" baseline="0" dirty="0" smtClean="0"/>
              <a:t>Use of information means:</a:t>
            </a:r>
          </a:p>
          <a:p>
            <a:pPr marL="171450" indent="-171450">
              <a:buFont typeface="Arial" panose="020B0604020202020204" pitchFamily="34" charset="0"/>
              <a:buChar char="•"/>
            </a:pPr>
            <a:r>
              <a:rPr lang="en-US" b="0" baseline="0" dirty="0" smtClean="0"/>
              <a:t>The decision maker is explicitly aware of the decision he/she is about to make.</a:t>
            </a:r>
          </a:p>
          <a:p>
            <a:pPr marL="171450" indent="-171450">
              <a:buFont typeface="Arial" panose="020B0604020202020204" pitchFamily="34" charset="0"/>
              <a:buChar char="•"/>
            </a:pPr>
            <a:r>
              <a:rPr lang="en-US" b="0" baseline="0" dirty="0" smtClean="0"/>
              <a:t>Relevant information is explicitly considered in the process of making the decision, even if it is outweighed by other contextual factors.</a:t>
            </a:r>
          </a:p>
          <a:p>
            <a:pPr marL="0" indent="0">
              <a:buFont typeface="Arial" panose="020B0604020202020204" pitchFamily="34" charset="0"/>
              <a:buNone/>
            </a:pPr>
            <a:endParaRPr lang="en-US" b="0" baseline="0" dirty="0" smtClean="0"/>
          </a:p>
          <a:p>
            <a:pPr marL="0" indent="0">
              <a:buFont typeface="Arial" panose="020B0604020202020204" pitchFamily="34" charset="0"/>
              <a:buNone/>
            </a:pPr>
            <a:r>
              <a:rPr lang="en-US" b="0" baseline="0" dirty="0" smtClean="0"/>
              <a:t>Use of information can be in:</a:t>
            </a:r>
          </a:p>
          <a:p>
            <a:pPr marL="114117" indent="-114117">
              <a:buFont typeface="Arial" panose="020B0604020202020204" pitchFamily="34" charset="0"/>
              <a:buChar char="•"/>
            </a:pPr>
            <a:r>
              <a:rPr lang="en-US" dirty="0" smtClean="0"/>
              <a:t>Production</a:t>
            </a:r>
            <a:r>
              <a:rPr lang="en-US" baseline="0" dirty="0" smtClean="0"/>
              <a:t> of quarterly/annual summary reports: </a:t>
            </a:r>
            <a:r>
              <a:rPr lang="en-US" dirty="0" smtClean="0"/>
              <a:t>Are summary reports produced (other</a:t>
            </a:r>
            <a:r>
              <a:rPr lang="en-US" baseline="0" dirty="0" smtClean="0"/>
              <a:t> than the monthly report) </a:t>
            </a:r>
            <a:r>
              <a:rPr lang="en-US" dirty="0" smtClean="0"/>
              <a:t>based on RHIS data?</a:t>
            </a:r>
          </a:p>
          <a:p>
            <a:pPr marL="114117" indent="-114117">
              <a:buFont typeface="Arial" panose="020B0604020202020204" pitchFamily="34" charset="0"/>
              <a:buChar char="•"/>
            </a:pPr>
            <a:r>
              <a:rPr lang="en-US" dirty="0" smtClean="0"/>
              <a:t>Monitoring performance: Does</a:t>
            </a:r>
            <a:r>
              <a:rPr lang="en-US" baseline="0" dirty="0" smtClean="0"/>
              <a:t> the district/health facility have routine performance review forums? Are the RHIS data used for the discussion and decisions in those review meetings? Are the RHIS data used for supportive supervision?</a:t>
            </a:r>
          </a:p>
          <a:p>
            <a:pPr marL="114117" indent="-114117">
              <a:buFont typeface="Arial" panose="020B0604020202020204" pitchFamily="34" charset="0"/>
              <a:buChar char="•"/>
            </a:pPr>
            <a:r>
              <a:rPr lang="en-US" baseline="0" dirty="0" smtClean="0"/>
              <a:t>Planning and targeting: Does the district/health facility  set targets based on RHIS data? Are the routine data used in preparing annual plans?</a:t>
            </a:r>
          </a:p>
          <a:p>
            <a:pPr marL="114117" indent="-114117">
              <a:buFont typeface="Arial" panose="020B0604020202020204" pitchFamily="34" charset="0"/>
              <a:buChar char="•"/>
            </a:pPr>
            <a:r>
              <a:rPr lang="en-US" baseline="0" dirty="0" smtClean="0"/>
              <a:t>Revising strategies </a:t>
            </a:r>
          </a:p>
          <a:p>
            <a:pPr marL="114117" indent="-114117">
              <a:buFont typeface="Arial" panose="020B0604020202020204" pitchFamily="34" charset="0"/>
              <a:buChar char="•"/>
            </a:pPr>
            <a:r>
              <a:rPr lang="en-US" baseline="0" dirty="0" smtClean="0"/>
              <a:t>Advocacy and mobilizing additional resources or shifting existing resources</a:t>
            </a:r>
          </a:p>
          <a:p>
            <a:endParaRPr lang="en-US" b="0" baseline="0" dirty="0" smtClean="0"/>
          </a:p>
        </p:txBody>
      </p:sp>
      <p:sp>
        <p:nvSpPr>
          <p:cNvPr id="3" name="Slide Image Placeholder 2"/>
          <p:cNvSpPr>
            <a:spLocks noGrp="1" noRot="1" noChangeAspect="1"/>
          </p:cNvSpPr>
          <p:nvPr>
            <p:ph type="sldImg"/>
          </p:nvPr>
        </p:nvSpPr>
        <p:spPr>
          <a:xfrm>
            <a:off x="1446213" y="754063"/>
            <a:ext cx="4879975" cy="3771900"/>
          </a:xfrm>
          <a:prstGeom prst="rect">
            <a:avLst/>
          </a:prstGeom>
          <a:noFill/>
          <a:ln w="12700">
            <a:solidFill>
              <a:prstClr val="black"/>
            </a:solidFill>
          </a:ln>
        </p:spPr>
      </p:sp>
    </p:spTree>
    <p:extLst>
      <p:ext uri="{BB962C8B-B14F-4D97-AF65-F5344CB8AC3E}">
        <p14:creationId xmlns:p14="http://schemas.microsoft.com/office/powerpoint/2010/main" val="38270357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a:xfrm>
            <a:off x="777731" y="4778562"/>
            <a:ext cx="6216939" cy="4525870"/>
          </a:xfrm>
          <a:prstGeom prst="rect">
            <a:avLst/>
          </a:prstGeom>
        </p:spPr>
        <p:txBody>
          <a:bodyPr>
            <a:normAutofit/>
          </a:bodyPr>
          <a:lstStyle/>
          <a:p>
            <a:r>
              <a:rPr lang="en-US" b="1" dirty="0" smtClean="0"/>
              <a:t>FACILITATOR</a:t>
            </a:r>
            <a:r>
              <a:rPr lang="en-US" b="1" baseline="0" dirty="0" smtClean="0"/>
              <a:t> NOTE</a:t>
            </a:r>
          </a:p>
          <a:p>
            <a:r>
              <a:rPr lang="en-US" b="1" baseline="0" dirty="0" smtClean="0"/>
              <a:t>Ask: </a:t>
            </a:r>
            <a:r>
              <a:rPr lang="en-US" b="0" baseline="0" dirty="0" smtClean="0"/>
              <a:t>What are the RHIS processes?</a:t>
            </a:r>
            <a:endParaRPr lang="en-US" b="1" baseline="0" dirty="0" smtClean="0"/>
          </a:p>
          <a:p>
            <a:endParaRPr lang="en-US" b="1" baseline="0" dirty="0" smtClean="0"/>
          </a:p>
          <a:p>
            <a:endParaRPr lang="en-US" b="1" dirty="0" smtClean="0"/>
          </a:p>
          <a:p>
            <a:pPr marL="228234" indent="-228234">
              <a:buFont typeface="+mj-lt"/>
              <a:buAutoNum type="arabicPeriod" startAt="2"/>
            </a:pPr>
            <a:r>
              <a:rPr lang="en-US" b="1" dirty="0" smtClean="0"/>
              <a:t>RHIS Processes (</a:t>
            </a:r>
            <a:r>
              <a:rPr lang="en-US" b="1" baseline="0" dirty="0" smtClean="0"/>
              <a:t>Health Facility </a:t>
            </a:r>
            <a:r>
              <a:rPr lang="en-US" b="1" dirty="0" smtClean="0"/>
              <a:t> &amp; District Levels)</a:t>
            </a:r>
          </a:p>
          <a:p>
            <a:pPr marL="114117" indent="-114117"/>
            <a:r>
              <a:rPr lang="en-US" dirty="0" smtClean="0"/>
              <a:t>Data collection</a:t>
            </a:r>
            <a:r>
              <a:rPr lang="en-US" baseline="0" dirty="0" smtClean="0"/>
              <a:t>: </a:t>
            </a:r>
            <a:r>
              <a:rPr lang="en-US" dirty="0" smtClean="0"/>
              <a:t>Manual for data collection with indicator definitions</a:t>
            </a:r>
          </a:p>
          <a:p>
            <a:pPr marL="114117" indent="-114117"/>
            <a:r>
              <a:rPr lang="en-US" dirty="0" smtClean="0"/>
              <a:t>Data transmission</a:t>
            </a:r>
            <a:r>
              <a:rPr lang="en-US" baseline="0" dirty="0" smtClean="0"/>
              <a:t>: </a:t>
            </a:r>
            <a:r>
              <a:rPr lang="en-US" dirty="0" smtClean="0"/>
              <a:t>Are </a:t>
            </a:r>
            <a:r>
              <a:rPr lang="en-US" baseline="0" dirty="0" smtClean="0"/>
              <a:t>health facilities</a:t>
            </a:r>
            <a:r>
              <a:rPr lang="en-US" dirty="0" smtClean="0"/>
              <a:t> receiving instructions on timely submission of the report? Have they communicated the consequences of delayed submission of the report?</a:t>
            </a:r>
          </a:p>
          <a:p>
            <a:pPr marL="114117" marR="0" indent="-114117" algn="l" defTabSz="914400" rtl="0" eaLnBrk="1" fontAlgn="auto" latinLnBrk="0" hangingPunct="1">
              <a:lnSpc>
                <a:spcPct val="100000"/>
              </a:lnSpc>
              <a:spcBef>
                <a:spcPts val="0"/>
              </a:spcBef>
              <a:spcAft>
                <a:spcPts val="0"/>
              </a:spcAft>
              <a:buClrTx/>
              <a:buSzTx/>
              <a:buFontTx/>
              <a:buNone/>
              <a:tabLst/>
              <a:defRPr/>
            </a:pPr>
            <a:r>
              <a:rPr lang="en-US" dirty="0" smtClean="0"/>
              <a:t>Data quality check</a:t>
            </a:r>
          </a:p>
          <a:p>
            <a:pPr marL="114117" indent="-114117"/>
            <a:r>
              <a:rPr lang="en-US" dirty="0" smtClean="0"/>
              <a:t>Data processing</a:t>
            </a:r>
            <a:r>
              <a:rPr lang="en-US" baseline="0" dirty="0" smtClean="0"/>
              <a:t> and analysis: D</a:t>
            </a:r>
            <a:r>
              <a:rPr lang="en-US" dirty="0" smtClean="0"/>
              <a:t>o data processing procedures or a tally sheet exist?</a:t>
            </a:r>
          </a:p>
          <a:p>
            <a:pPr marL="114117" indent="-114117"/>
            <a:r>
              <a:rPr lang="en-US" dirty="0" smtClean="0"/>
              <a:t>Feedback:</a:t>
            </a:r>
            <a:r>
              <a:rPr lang="en-US" baseline="0" dirty="0" smtClean="0"/>
              <a:t> P</a:t>
            </a:r>
            <a:r>
              <a:rPr lang="en-US" dirty="0" smtClean="0"/>
              <a:t>resence of feedback</a:t>
            </a:r>
            <a:r>
              <a:rPr lang="en-US" baseline="0" dirty="0" smtClean="0"/>
              <a:t> on the quality of the report as well as the performance of the reporting office/facility. </a:t>
            </a:r>
            <a:endParaRPr lang="en-US" dirty="0" smtClean="0"/>
          </a:p>
        </p:txBody>
      </p:sp>
      <p:sp>
        <p:nvSpPr>
          <p:cNvPr id="3" name="Slide Image Placeholder 2"/>
          <p:cNvSpPr>
            <a:spLocks noGrp="1" noRot="1" noChangeAspect="1"/>
          </p:cNvSpPr>
          <p:nvPr>
            <p:ph type="sldImg"/>
          </p:nvPr>
        </p:nvSpPr>
        <p:spPr>
          <a:xfrm>
            <a:off x="1446213" y="754063"/>
            <a:ext cx="4879975" cy="3771900"/>
          </a:xfrm>
          <a:prstGeom prst="rect">
            <a:avLst/>
          </a:prstGeom>
          <a:noFill/>
          <a:ln w="12700">
            <a:solidFill>
              <a:prstClr val="black"/>
            </a:solidFill>
          </a:ln>
        </p:spPr>
      </p:sp>
    </p:spTree>
    <p:extLst>
      <p:ext uri="{BB962C8B-B14F-4D97-AF65-F5344CB8AC3E}">
        <p14:creationId xmlns:p14="http://schemas.microsoft.com/office/powerpoint/2010/main" val="38270357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754063"/>
            <a:ext cx="4879975" cy="3771900"/>
          </a:xfrm>
          <a:prstGeom prst="rect">
            <a:avLst/>
          </a:prstGeom>
        </p:spPr>
      </p:sp>
      <p:sp>
        <p:nvSpPr>
          <p:cNvPr id="3" name="Notes Placeholder 2"/>
          <p:cNvSpPr>
            <a:spLocks noGrp="1"/>
          </p:cNvSpPr>
          <p:nvPr>
            <p:ph type="body" idx="1"/>
          </p:nvPr>
        </p:nvSpPr>
        <p:spPr>
          <a:xfrm>
            <a:off x="777944" y="4778428"/>
            <a:ext cx="6216512" cy="4525937"/>
          </a:xfrm>
          <a:prstGeom prst="rect">
            <a:avLst/>
          </a:prstGeom>
        </p:spPr>
        <p:txBody>
          <a:bodyPr/>
          <a:lstStyle/>
          <a:p>
            <a:pPr marL="228600" indent="-228600">
              <a:buFont typeface="+mj-lt"/>
              <a:buAutoNum type="arabicPeriod" startAt="3"/>
            </a:pPr>
            <a:r>
              <a:rPr lang="en-US" b="1" dirty="0" smtClean="0"/>
              <a:t>Technical Factors (District Level</a:t>
            </a:r>
            <a:r>
              <a:rPr lang="en-US" b="1" baseline="0" dirty="0" smtClean="0"/>
              <a:t> </a:t>
            </a:r>
            <a:r>
              <a:rPr lang="en-US" b="1" dirty="0" smtClean="0"/>
              <a:t>and Above)</a:t>
            </a:r>
          </a:p>
          <a:p>
            <a:pPr marL="171450" indent="-171450">
              <a:buFont typeface="Arial" panose="020B0604020202020204" pitchFamily="34" charset="0"/>
              <a:buChar char="•"/>
            </a:pPr>
            <a:r>
              <a:rPr lang="en-US" dirty="0" smtClean="0"/>
              <a:t>User-friendliness or complexity of reporting forms and procedure manual</a:t>
            </a:r>
          </a:p>
          <a:p>
            <a:pPr marL="171450" indent="-171450">
              <a:buFont typeface="Arial" panose="020B0604020202020204" pitchFamily="34" charset="0"/>
              <a:buChar char="•"/>
            </a:pPr>
            <a:r>
              <a:rPr lang="en-US" dirty="0" smtClean="0"/>
              <a:t>Is the data software easy to use and/or easy to manage?</a:t>
            </a:r>
          </a:p>
          <a:p>
            <a:pPr marL="171450" indent="-171450">
              <a:buFont typeface="Arial" panose="020B0604020202020204" pitchFamily="34" charset="0"/>
              <a:buChar char="•"/>
            </a:pPr>
            <a:r>
              <a:rPr lang="en-US" dirty="0" smtClean="0"/>
              <a:t>Does the information system design provide a comprehensive picture of health system performance?</a:t>
            </a:r>
          </a:p>
          <a:p>
            <a:pPr marL="171450" indent="-171450">
              <a:buFont typeface="Arial" panose="020B0604020202020204" pitchFamily="34" charset="0"/>
              <a:buChar char="•"/>
            </a:pPr>
            <a:r>
              <a:rPr lang="en-US" dirty="0" smtClean="0"/>
              <a:t>Does the RHIS capture information that is already captured in other information systems?</a:t>
            </a:r>
          </a:p>
          <a:p>
            <a:pPr marL="171450" indent="-171450">
              <a:buFont typeface="Arial" panose="020B0604020202020204" pitchFamily="34" charset="0"/>
              <a:buChar char="•"/>
            </a:pPr>
            <a:r>
              <a:rPr lang="en-US" dirty="0" smtClean="0"/>
              <a:t>Does software or a data warehouse exist?</a:t>
            </a:r>
          </a:p>
          <a:p>
            <a:pPr marL="171450" indent="-171450">
              <a:buFont typeface="Arial" panose="020B0604020202020204" pitchFamily="34" charset="0"/>
              <a:buChar char="•"/>
            </a:pPr>
            <a:r>
              <a:rPr lang="en-US" dirty="0" smtClean="0"/>
              <a:t>Access to Internet connectivity</a:t>
            </a:r>
          </a:p>
          <a:p>
            <a:endParaRPr lang="en-US" dirty="0"/>
          </a:p>
        </p:txBody>
      </p:sp>
      <p:sp>
        <p:nvSpPr>
          <p:cNvPr id="4" name="Slide Number Placeholder 3"/>
          <p:cNvSpPr>
            <a:spLocks noGrp="1"/>
          </p:cNvSpPr>
          <p:nvPr>
            <p:ph type="sldNum" sz="quarter" idx="10"/>
          </p:nvPr>
        </p:nvSpPr>
        <p:spPr>
          <a:xfrm>
            <a:off x="4401898" y="9553419"/>
            <a:ext cx="3368744" cy="503264"/>
          </a:xfrm>
          <a:prstGeom prst="rect">
            <a:avLst/>
          </a:prstGeom>
        </p:spPr>
        <p:txBody>
          <a:bodyPr/>
          <a:lstStyle/>
          <a:p>
            <a:fld id="{E867FDD7-25B0-4294-AA60-C921AE00483B}" type="slidenum">
              <a:rPr lang="en-US" smtClean="0"/>
              <a:pPr/>
              <a:t>12</a:t>
            </a:fld>
            <a:endParaRPr lang="en-US"/>
          </a:p>
        </p:txBody>
      </p:sp>
    </p:spTree>
    <p:extLst>
      <p:ext uri="{BB962C8B-B14F-4D97-AF65-F5344CB8AC3E}">
        <p14:creationId xmlns:p14="http://schemas.microsoft.com/office/powerpoint/2010/main" val="27726649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754063"/>
            <a:ext cx="4879975" cy="3771900"/>
          </a:xfrm>
          <a:prstGeom prst="rect">
            <a:avLst/>
          </a:prstGeom>
        </p:spPr>
      </p:sp>
      <p:sp>
        <p:nvSpPr>
          <p:cNvPr id="3" name="Notes Placeholder 2"/>
          <p:cNvSpPr>
            <a:spLocks noGrp="1"/>
          </p:cNvSpPr>
          <p:nvPr>
            <p:ph type="body" idx="1"/>
          </p:nvPr>
        </p:nvSpPr>
        <p:spPr>
          <a:xfrm>
            <a:off x="777944" y="4778428"/>
            <a:ext cx="6216512" cy="4525937"/>
          </a:xfrm>
          <a:prstGeom prst="rect">
            <a:avLst/>
          </a:prstGeom>
        </p:spPr>
        <p:txBody>
          <a:bodyPr/>
          <a:lstStyle/>
          <a:p>
            <a:pPr lvl="0"/>
            <a:r>
              <a:rPr lang="en-US" sz="1200" kern="1200" dirty="0" smtClean="0">
                <a:solidFill>
                  <a:schemeClr val="tx1"/>
                </a:solidFill>
                <a:effectLst/>
                <a:latin typeface="Gill Sans MT"/>
                <a:ea typeface="+mn-ea"/>
                <a:cs typeface="+mn-cs"/>
              </a:rPr>
              <a:t>Mostly</a:t>
            </a:r>
            <a:r>
              <a:rPr lang="en-US" sz="1200" kern="1200" baseline="0" dirty="0" smtClean="0">
                <a:solidFill>
                  <a:schemeClr val="tx1"/>
                </a:solidFill>
                <a:effectLst/>
                <a:latin typeface="Gill Sans MT"/>
                <a:ea typeface="+mn-ea"/>
                <a:cs typeface="+mn-cs"/>
              </a:rPr>
              <a:t> used at national level or in group exercise jointly with national- and county-level managers.</a:t>
            </a:r>
            <a:endParaRPr lang="en-US" sz="1200" kern="1200" dirty="0" smtClean="0">
              <a:solidFill>
                <a:schemeClr val="tx1"/>
              </a:solidFill>
              <a:effectLst/>
              <a:latin typeface="Gill Sans M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Gill Sans MT"/>
                <a:ea typeface="+mn-ea"/>
                <a:cs typeface="+mn-cs"/>
              </a:rPr>
              <a:t>Identify existing information systems, types of information collected under each system, and duplication of information among systems and links (or lack of links) among</a:t>
            </a:r>
            <a:r>
              <a:rPr lang="en-US" sz="1200" kern="1200" baseline="0" dirty="0" smtClean="0">
                <a:solidFill>
                  <a:schemeClr val="tx1"/>
                </a:solidFill>
                <a:effectLst/>
                <a:latin typeface="Gill Sans MT"/>
                <a:ea typeface="+mn-ea"/>
                <a:cs typeface="+mn-cs"/>
              </a:rPr>
              <a:t> the systems</a:t>
            </a:r>
            <a:endParaRPr lang="en-US" sz="1200" kern="1200" dirty="0" smtClean="0">
              <a:solidFill>
                <a:schemeClr val="tx1"/>
              </a:solidFill>
              <a:effectLst/>
              <a:latin typeface="Gill Sans MT"/>
              <a:ea typeface="+mn-ea"/>
              <a:cs typeface="+mn-cs"/>
            </a:endParaRPr>
          </a:p>
          <a:p>
            <a:pPr marL="171450" lvl="0" indent="-171450">
              <a:lnSpc>
                <a:spcPct val="150000"/>
              </a:lnSpc>
              <a:buFont typeface="Arial" panose="020B0604020202020204" pitchFamily="34" charset="0"/>
              <a:buChar char="•"/>
            </a:pPr>
            <a:r>
              <a:rPr lang="en-US" sz="1200" kern="1200" dirty="0" smtClean="0">
                <a:solidFill>
                  <a:schemeClr val="tx1"/>
                </a:solidFill>
                <a:effectLst/>
                <a:latin typeface="Gill Sans MT"/>
                <a:ea typeface="+mn-ea"/>
                <a:cs typeface="+mn-cs"/>
              </a:rPr>
              <a:t>Describe details of the data collection registers/forms and reporting forms used</a:t>
            </a:r>
          </a:p>
          <a:p>
            <a:pPr marL="171450" lvl="0" indent="-171450">
              <a:lnSpc>
                <a:spcPct val="150000"/>
              </a:lnSpc>
              <a:buFont typeface="Arial" panose="020B0604020202020204" pitchFamily="34" charset="0"/>
              <a:buChar char="•"/>
            </a:pPr>
            <a:r>
              <a:rPr lang="en-US" sz="1200" kern="1200" dirty="0" smtClean="0">
                <a:solidFill>
                  <a:schemeClr val="tx1"/>
                </a:solidFill>
                <a:effectLst/>
                <a:latin typeface="Gill Sans MT"/>
                <a:ea typeface="+mn-ea"/>
                <a:cs typeface="+mn-cs"/>
              </a:rPr>
              <a:t>Illustrate how and when information flows among different levels of the organization work, their overlap, and burden of information</a:t>
            </a:r>
          </a:p>
          <a:p>
            <a:pPr marL="171450" lvl="0" indent="-171450">
              <a:lnSpc>
                <a:spcPct val="150000"/>
              </a:lnSpc>
              <a:buFont typeface="Arial" panose="020B0604020202020204" pitchFamily="34" charset="0"/>
              <a:buChar char="•"/>
            </a:pPr>
            <a:endParaRPr lang="en-US" sz="1200" kern="1200" dirty="0" smtClean="0">
              <a:solidFill>
                <a:schemeClr val="tx1"/>
              </a:solidFill>
              <a:effectLst/>
              <a:latin typeface="Gill Sans MT"/>
              <a:ea typeface="+mn-ea"/>
              <a:cs typeface="+mn-cs"/>
            </a:endParaRPr>
          </a:p>
          <a:p>
            <a:pPr marL="171450" lvl="0" indent="-171450">
              <a:lnSpc>
                <a:spcPct val="150000"/>
              </a:lnSpc>
              <a:buFont typeface="Arial" panose="020B0604020202020204" pitchFamily="34" charset="0"/>
              <a:buChar char="•"/>
            </a:pPr>
            <a:r>
              <a:rPr lang="en-US" sz="1200" b="1" kern="1200" dirty="0" smtClean="0">
                <a:solidFill>
                  <a:schemeClr val="tx1"/>
                </a:solidFill>
                <a:effectLst/>
                <a:latin typeface="Gill Sans MT"/>
                <a:ea typeface="+mn-ea"/>
                <a:cs typeface="+mn-cs"/>
              </a:rPr>
              <a:t>These tools provide opportunities to help integrate systems, reduce duplication, and streamline data collection.</a:t>
            </a:r>
            <a:endParaRPr lang="en-US" b="1" dirty="0"/>
          </a:p>
        </p:txBody>
      </p:sp>
      <p:sp>
        <p:nvSpPr>
          <p:cNvPr id="4" name="Slide Number Placeholder 3"/>
          <p:cNvSpPr>
            <a:spLocks noGrp="1"/>
          </p:cNvSpPr>
          <p:nvPr>
            <p:ph type="sldNum" sz="quarter" idx="10"/>
          </p:nvPr>
        </p:nvSpPr>
        <p:spPr>
          <a:xfrm>
            <a:off x="4401898" y="9553419"/>
            <a:ext cx="3368744" cy="503264"/>
          </a:xfrm>
          <a:prstGeom prst="rect">
            <a:avLst/>
          </a:prstGeom>
        </p:spPr>
        <p:txBody>
          <a:bodyPr/>
          <a:lstStyle/>
          <a:p>
            <a:fld id="{E867FDD7-25B0-4294-AA60-C921AE00483B}" type="slidenum">
              <a:rPr lang="en-US" smtClean="0"/>
              <a:pPr/>
              <a:t>13</a:t>
            </a:fld>
            <a:endParaRPr lang="en-US"/>
          </a:p>
        </p:txBody>
      </p:sp>
    </p:spTree>
    <p:extLst>
      <p:ext uri="{BB962C8B-B14F-4D97-AF65-F5344CB8AC3E}">
        <p14:creationId xmlns:p14="http://schemas.microsoft.com/office/powerpoint/2010/main" val="4414190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754063"/>
            <a:ext cx="4879975" cy="3771900"/>
          </a:xfrm>
          <a:prstGeom prst="rect">
            <a:avLst/>
          </a:prstGeom>
          <a:noFill/>
          <a:ln w="12700">
            <a:solidFill>
              <a:prstClr val="black"/>
            </a:solidFill>
          </a:ln>
        </p:spPr>
      </p:sp>
      <p:sp>
        <p:nvSpPr>
          <p:cNvPr id="3" name="Notes Placeholder 2"/>
          <p:cNvSpPr>
            <a:spLocks noGrp="1"/>
          </p:cNvSpPr>
          <p:nvPr>
            <p:ph type="body" idx="1"/>
          </p:nvPr>
        </p:nvSpPr>
        <p:spPr>
          <a:xfrm>
            <a:off x="777731" y="4778562"/>
            <a:ext cx="6216939" cy="4525870"/>
          </a:xfrm>
          <a:prstGeom prst="rect">
            <a:avLst/>
          </a:prstGeom>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a:t>
            </a:r>
            <a:r>
              <a:rPr lang="en-US" baseline="0" dirty="0" smtClean="0"/>
              <a:t> sheet lists all of the data collection and transmission forms. </a:t>
            </a:r>
            <a:endParaRPr lang="en-US" dirty="0"/>
          </a:p>
        </p:txBody>
      </p:sp>
    </p:spTree>
    <p:extLst>
      <p:ext uri="{BB962C8B-B14F-4D97-AF65-F5344CB8AC3E}">
        <p14:creationId xmlns:p14="http://schemas.microsoft.com/office/powerpoint/2010/main" val="42153637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754063"/>
            <a:ext cx="4879975" cy="3771900"/>
          </a:xfrm>
          <a:prstGeom prst="rect">
            <a:avLst/>
          </a:prstGeom>
          <a:noFill/>
          <a:ln w="12700">
            <a:solidFill>
              <a:prstClr val="black"/>
            </a:solidFill>
          </a:ln>
        </p:spPr>
      </p:sp>
      <p:sp>
        <p:nvSpPr>
          <p:cNvPr id="3" name="Notes Placeholder 2"/>
          <p:cNvSpPr>
            <a:spLocks noGrp="1"/>
          </p:cNvSpPr>
          <p:nvPr>
            <p:ph type="body" idx="1"/>
          </p:nvPr>
        </p:nvSpPr>
        <p:spPr>
          <a:xfrm>
            <a:off x="777731" y="4778562"/>
            <a:ext cx="6216939" cy="4525870"/>
          </a:xfrm>
          <a:prstGeom prst="rect">
            <a:avLst/>
          </a:prstGeom>
        </p:spPr>
        <p:txBody>
          <a:bodyPr/>
          <a:lstStyle/>
          <a:p>
            <a:endParaRPr lang="en-US"/>
          </a:p>
        </p:txBody>
      </p:sp>
    </p:spTree>
    <p:extLst>
      <p:ext uri="{BB962C8B-B14F-4D97-AF65-F5344CB8AC3E}">
        <p14:creationId xmlns:p14="http://schemas.microsoft.com/office/powerpoint/2010/main" val="19668223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754063"/>
            <a:ext cx="4879975" cy="3771900"/>
          </a:xfrm>
          <a:prstGeom prst="rect">
            <a:avLst/>
          </a:prstGeom>
          <a:noFill/>
          <a:ln w="12700">
            <a:solidFill>
              <a:prstClr val="black"/>
            </a:solidFill>
          </a:ln>
        </p:spPr>
      </p:sp>
      <p:sp>
        <p:nvSpPr>
          <p:cNvPr id="3" name="Notes Placeholder 2"/>
          <p:cNvSpPr>
            <a:spLocks noGrp="1"/>
          </p:cNvSpPr>
          <p:nvPr>
            <p:ph type="body" idx="1"/>
          </p:nvPr>
        </p:nvSpPr>
        <p:spPr>
          <a:xfrm>
            <a:off x="777731" y="4778562"/>
            <a:ext cx="6216939" cy="4525870"/>
          </a:xfrm>
          <a:prstGeom prst="rect">
            <a:avLst/>
          </a:prstGeom>
        </p:spPr>
        <p:txBody>
          <a:bodyPr/>
          <a:lstStyle/>
          <a:p>
            <a:pPr marL="114117" indent="-114117" defTabSz="912937">
              <a:lnSpc>
                <a:spcPct val="110000"/>
              </a:lnSpc>
              <a:spcBef>
                <a:spcPts val="300"/>
              </a:spcBef>
              <a:buFont typeface="Arial" panose="020B0604020202020204" pitchFamily="34" charset="0"/>
              <a:buChar char="•"/>
              <a:defRPr/>
            </a:pPr>
            <a:r>
              <a:rPr lang="en-US" dirty="0" smtClean="0">
                <a:latin typeface="Gill Sans MT"/>
              </a:rPr>
              <a:t>The information system mapping sheet</a:t>
            </a:r>
            <a:r>
              <a:rPr lang="en-US" baseline="0" dirty="0" smtClean="0">
                <a:latin typeface="Gill Sans MT"/>
              </a:rPr>
              <a:t> summarizes existing information systems in one easy-to-use spreadsheet. It defines particular features of single system and commonalities among the various systems.</a:t>
            </a:r>
          </a:p>
          <a:p>
            <a:pPr marL="0" indent="0" defTabSz="912937">
              <a:lnSpc>
                <a:spcPct val="110000"/>
              </a:lnSpc>
              <a:spcBef>
                <a:spcPts val="300"/>
              </a:spcBef>
              <a:buFont typeface="Arial" panose="020B0604020202020204" pitchFamily="34" charset="0"/>
              <a:buNone/>
              <a:defRPr/>
            </a:pPr>
            <a:endParaRPr lang="en-US" dirty="0" smtClean="0">
              <a:latin typeface="Gill Sans MT"/>
            </a:endParaRPr>
          </a:p>
          <a:p>
            <a:pPr marL="114117" indent="-114117" defTabSz="912937">
              <a:lnSpc>
                <a:spcPct val="110000"/>
              </a:lnSpc>
              <a:spcBef>
                <a:spcPts val="300"/>
              </a:spcBef>
              <a:buFont typeface="Arial" panose="020B0604020202020204" pitchFamily="34" charset="0"/>
              <a:buChar char="•"/>
              <a:defRPr/>
            </a:pPr>
            <a:r>
              <a:rPr lang="en-US" dirty="0" smtClean="0">
                <a:latin typeface="Gill Sans MT"/>
              </a:rPr>
              <a:t>The rows list existing information systems and the columns describe the type/content of information that each system handles. To complete the mapping tool, verify if a given information system has the type of information described at the head of each column.  If it has the described information, mark an “X” in that column; otherwise leave it blank.</a:t>
            </a:r>
          </a:p>
          <a:p>
            <a:endParaRPr lang="en-US" dirty="0" smtClean="0"/>
          </a:p>
          <a:p>
            <a:endParaRPr lang="en-US" dirty="0"/>
          </a:p>
        </p:txBody>
      </p:sp>
    </p:spTree>
    <p:extLst>
      <p:ext uri="{BB962C8B-B14F-4D97-AF65-F5344CB8AC3E}">
        <p14:creationId xmlns:p14="http://schemas.microsoft.com/office/powerpoint/2010/main" val="16992877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754063"/>
            <a:ext cx="4879975" cy="3771900"/>
          </a:xfrm>
          <a:prstGeom prst="rect">
            <a:avLst/>
          </a:prstGeom>
          <a:noFill/>
          <a:ln w="12700">
            <a:solidFill>
              <a:prstClr val="black"/>
            </a:solidFill>
          </a:ln>
        </p:spPr>
      </p:sp>
      <p:sp>
        <p:nvSpPr>
          <p:cNvPr id="3" name="Notes Placeholder 2"/>
          <p:cNvSpPr>
            <a:spLocks noGrp="1"/>
          </p:cNvSpPr>
          <p:nvPr>
            <p:ph type="body" idx="1"/>
          </p:nvPr>
        </p:nvSpPr>
        <p:spPr>
          <a:xfrm>
            <a:off x="777731" y="4778562"/>
            <a:ext cx="6216939" cy="4525870"/>
          </a:xfrm>
          <a:prstGeom prst="rect">
            <a:avLst/>
          </a:prstGeom>
        </p:spPr>
        <p:txBody>
          <a:bodyPr/>
          <a:lstStyle/>
          <a:p>
            <a:endParaRPr lang="en-US"/>
          </a:p>
        </p:txBody>
      </p:sp>
    </p:spTree>
    <p:extLst>
      <p:ext uri="{BB962C8B-B14F-4D97-AF65-F5344CB8AC3E}">
        <p14:creationId xmlns:p14="http://schemas.microsoft.com/office/powerpoint/2010/main" val="29351825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xfrm>
            <a:off x="4401898" y="9553419"/>
            <a:ext cx="3368744" cy="50326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40889" indent="-284709">
              <a:spcBef>
                <a:spcPct val="30000"/>
              </a:spcBef>
              <a:defRPr sz="1200">
                <a:solidFill>
                  <a:schemeClr val="tx1"/>
                </a:solidFill>
                <a:latin typeface="Arial" charset="0"/>
              </a:defRPr>
            </a:lvl2pPr>
            <a:lvl3pPr marL="1140453" indent="-228091">
              <a:spcBef>
                <a:spcPct val="30000"/>
              </a:spcBef>
              <a:defRPr sz="1200">
                <a:solidFill>
                  <a:schemeClr val="tx1"/>
                </a:solidFill>
                <a:latin typeface="Arial" charset="0"/>
              </a:defRPr>
            </a:lvl3pPr>
            <a:lvl4pPr marL="1596633" indent="-228091">
              <a:spcBef>
                <a:spcPct val="30000"/>
              </a:spcBef>
              <a:defRPr sz="1200">
                <a:solidFill>
                  <a:schemeClr val="tx1"/>
                </a:solidFill>
                <a:latin typeface="Arial" charset="0"/>
              </a:defRPr>
            </a:lvl4pPr>
            <a:lvl5pPr marL="2052814" indent="-228091">
              <a:spcBef>
                <a:spcPct val="30000"/>
              </a:spcBef>
              <a:defRPr sz="1200">
                <a:solidFill>
                  <a:schemeClr val="tx1"/>
                </a:solidFill>
                <a:latin typeface="Arial" charset="0"/>
              </a:defRPr>
            </a:lvl5pPr>
            <a:lvl6pPr marL="2518701" indent="-228091" eaLnBrk="0" fontAlgn="base" hangingPunct="0">
              <a:spcBef>
                <a:spcPct val="30000"/>
              </a:spcBef>
              <a:spcAft>
                <a:spcPct val="0"/>
              </a:spcAft>
              <a:defRPr sz="1200">
                <a:solidFill>
                  <a:schemeClr val="tx1"/>
                </a:solidFill>
                <a:latin typeface="Arial" charset="0"/>
              </a:defRPr>
            </a:lvl6pPr>
            <a:lvl7pPr marL="2984588" indent="-228091" eaLnBrk="0" fontAlgn="base" hangingPunct="0">
              <a:spcBef>
                <a:spcPct val="30000"/>
              </a:spcBef>
              <a:spcAft>
                <a:spcPct val="0"/>
              </a:spcAft>
              <a:defRPr sz="1200">
                <a:solidFill>
                  <a:schemeClr val="tx1"/>
                </a:solidFill>
                <a:latin typeface="Arial" charset="0"/>
              </a:defRPr>
            </a:lvl7pPr>
            <a:lvl8pPr marL="3450475" indent="-228091" eaLnBrk="0" fontAlgn="base" hangingPunct="0">
              <a:spcBef>
                <a:spcPct val="30000"/>
              </a:spcBef>
              <a:spcAft>
                <a:spcPct val="0"/>
              </a:spcAft>
              <a:defRPr sz="1200">
                <a:solidFill>
                  <a:schemeClr val="tx1"/>
                </a:solidFill>
                <a:latin typeface="Arial" charset="0"/>
              </a:defRPr>
            </a:lvl8pPr>
            <a:lvl9pPr marL="3916361" indent="-228091" eaLnBrk="0" fontAlgn="base" hangingPunct="0">
              <a:spcBef>
                <a:spcPct val="30000"/>
              </a:spcBef>
              <a:spcAft>
                <a:spcPct val="0"/>
              </a:spcAft>
              <a:defRPr sz="1200">
                <a:solidFill>
                  <a:schemeClr val="tx1"/>
                </a:solidFill>
                <a:latin typeface="Arial" charset="0"/>
              </a:defRPr>
            </a:lvl9pPr>
          </a:lstStyle>
          <a:p>
            <a:pPr>
              <a:spcBef>
                <a:spcPct val="0"/>
              </a:spcBef>
            </a:pPr>
            <a:fld id="{99F737AA-0352-4D45-B302-0C2BD9C16D4F}" type="slidenum">
              <a:rPr lang="ja-JP" altLang="en-US">
                <a:latin typeface="Calibri" pitchFamily="-1" charset="0"/>
              </a:rPr>
              <a:pPr>
                <a:spcBef>
                  <a:spcPct val="0"/>
                </a:spcBef>
              </a:pPr>
              <a:t>18</a:t>
            </a:fld>
            <a:endParaRPr lang="en-US" altLang="ja-JP">
              <a:latin typeface="Calibri" pitchFamily="-1" charset="0"/>
            </a:endParaRPr>
          </a:p>
        </p:txBody>
      </p:sp>
      <p:sp>
        <p:nvSpPr>
          <p:cNvPr id="71683" name="Rectangle 2"/>
          <p:cNvSpPr>
            <a:spLocks noGrp="1" noRot="1" noChangeAspect="1" noChangeArrowheads="1" noTextEdit="1"/>
          </p:cNvSpPr>
          <p:nvPr>
            <p:ph type="sldImg"/>
          </p:nvPr>
        </p:nvSpPr>
        <p:spPr>
          <a:xfrm>
            <a:off x="1446213" y="754063"/>
            <a:ext cx="4879975" cy="3771900"/>
          </a:xfrm>
          <a:prstGeom prst="rect">
            <a:avLst/>
          </a:prstGeom>
          <a:ln/>
        </p:spPr>
      </p:sp>
      <p:sp>
        <p:nvSpPr>
          <p:cNvPr id="71684" name="Rectangle 3"/>
          <p:cNvSpPr>
            <a:spLocks noGrp="1" noChangeArrowheads="1"/>
          </p:cNvSpPr>
          <p:nvPr>
            <p:ph type="body" idx="1"/>
          </p:nvPr>
        </p:nvSpPr>
        <p:spPr>
          <a:xfrm>
            <a:off x="777944" y="4778428"/>
            <a:ext cx="6216512" cy="452593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Gill Sans MT"/>
              </a:rPr>
              <a:t>The </a:t>
            </a:r>
            <a:r>
              <a:rPr lang="en-US" b="1" dirty="0" smtClean="0">
                <a:latin typeface="Gill Sans MT"/>
              </a:rPr>
              <a:t>information</a:t>
            </a:r>
            <a:r>
              <a:rPr lang="en-US" b="1" baseline="0" dirty="0" smtClean="0">
                <a:latin typeface="Gill Sans MT"/>
              </a:rPr>
              <a:t> flow map </a:t>
            </a:r>
            <a:r>
              <a:rPr lang="en-US" baseline="0" dirty="0" smtClean="0">
                <a:latin typeface="Gill Sans MT"/>
              </a:rPr>
              <a:t>illustrates how information flows within and across information systems, where linkages are created, and the burden of data collection.</a:t>
            </a:r>
          </a:p>
          <a:p>
            <a:endParaRPr lang="en-US" altLang="en-US" dirty="0" smtClean="0"/>
          </a:p>
          <a:p>
            <a:r>
              <a:rPr lang="en-US" altLang="en-US" dirty="0" smtClean="0"/>
              <a:t>The above</a:t>
            </a:r>
            <a:r>
              <a:rPr lang="en-US" altLang="en-US" baseline="0" dirty="0" smtClean="0"/>
              <a:t> map depicts f</a:t>
            </a:r>
            <a:r>
              <a:rPr lang="en-US" altLang="en-US" dirty="0" smtClean="0"/>
              <a:t>ragmentation of information. This example</a:t>
            </a:r>
            <a:r>
              <a:rPr lang="en-US" altLang="en-US" baseline="0" dirty="0" smtClean="0"/>
              <a:t> depicts supply chain management in Kenya.</a:t>
            </a:r>
          </a:p>
          <a:p>
            <a:endParaRPr lang="en-US" altLang="en-US" baseline="0" dirty="0" smtClean="0"/>
          </a:p>
          <a:p>
            <a:endParaRPr lang="en-US" altLang="en-US" dirty="0" smtClean="0"/>
          </a:p>
        </p:txBody>
      </p:sp>
    </p:spTree>
    <p:extLst>
      <p:ext uri="{BB962C8B-B14F-4D97-AF65-F5344CB8AC3E}">
        <p14:creationId xmlns:p14="http://schemas.microsoft.com/office/powerpoint/2010/main" val="24372985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xfrm>
            <a:off x="4401898" y="9553419"/>
            <a:ext cx="3368744" cy="50326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40889" indent="-284709">
              <a:spcBef>
                <a:spcPct val="30000"/>
              </a:spcBef>
              <a:defRPr sz="1200">
                <a:solidFill>
                  <a:schemeClr val="tx1"/>
                </a:solidFill>
                <a:latin typeface="Arial" charset="0"/>
              </a:defRPr>
            </a:lvl2pPr>
            <a:lvl3pPr marL="1140453" indent="-228091">
              <a:spcBef>
                <a:spcPct val="30000"/>
              </a:spcBef>
              <a:defRPr sz="1200">
                <a:solidFill>
                  <a:schemeClr val="tx1"/>
                </a:solidFill>
                <a:latin typeface="Arial" charset="0"/>
              </a:defRPr>
            </a:lvl3pPr>
            <a:lvl4pPr marL="1596633" indent="-228091">
              <a:spcBef>
                <a:spcPct val="30000"/>
              </a:spcBef>
              <a:defRPr sz="1200">
                <a:solidFill>
                  <a:schemeClr val="tx1"/>
                </a:solidFill>
                <a:latin typeface="Arial" charset="0"/>
              </a:defRPr>
            </a:lvl4pPr>
            <a:lvl5pPr marL="2052814" indent="-228091">
              <a:spcBef>
                <a:spcPct val="30000"/>
              </a:spcBef>
              <a:defRPr sz="1200">
                <a:solidFill>
                  <a:schemeClr val="tx1"/>
                </a:solidFill>
                <a:latin typeface="Arial" charset="0"/>
              </a:defRPr>
            </a:lvl5pPr>
            <a:lvl6pPr marL="2518701" indent="-228091" eaLnBrk="0" fontAlgn="base" hangingPunct="0">
              <a:spcBef>
                <a:spcPct val="30000"/>
              </a:spcBef>
              <a:spcAft>
                <a:spcPct val="0"/>
              </a:spcAft>
              <a:defRPr sz="1200">
                <a:solidFill>
                  <a:schemeClr val="tx1"/>
                </a:solidFill>
                <a:latin typeface="Arial" charset="0"/>
              </a:defRPr>
            </a:lvl6pPr>
            <a:lvl7pPr marL="2984588" indent="-228091" eaLnBrk="0" fontAlgn="base" hangingPunct="0">
              <a:spcBef>
                <a:spcPct val="30000"/>
              </a:spcBef>
              <a:spcAft>
                <a:spcPct val="0"/>
              </a:spcAft>
              <a:defRPr sz="1200">
                <a:solidFill>
                  <a:schemeClr val="tx1"/>
                </a:solidFill>
                <a:latin typeface="Arial" charset="0"/>
              </a:defRPr>
            </a:lvl7pPr>
            <a:lvl8pPr marL="3450475" indent="-228091" eaLnBrk="0" fontAlgn="base" hangingPunct="0">
              <a:spcBef>
                <a:spcPct val="30000"/>
              </a:spcBef>
              <a:spcAft>
                <a:spcPct val="0"/>
              </a:spcAft>
              <a:defRPr sz="1200">
                <a:solidFill>
                  <a:schemeClr val="tx1"/>
                </a:solidFill>
                <a:latin typeface="Arial" charset="0"/>
              </a:defRPr>
            </a:lvl8pPr>
            <a:lvl9pPr marL="3916361" indent="-228091" eaLnBrk="0" fontAlgn="base" hangingPunct="0">
              <a:spcBef>
                <a:spcPct val="30000"/>
              </a:spcBef>
              <a:spcAft>
                <a:spcPct val="0"/>
              </a:spcAft>
              <a:defRPr sz="1200">
                <a:solidFill>
                  <a:schemeClr val="tx1"/>
                </a:solidFill>
                <a:latin typeface="Arial" charset="0"/>
              </a:defRPr>
            </a:lvl9pPr>
          </a:lstStyle>
          <a:p>
            <a:pPr>
              <a:spcBef>
                <a:spcPct val="0"/>
              </a:spcBef>
            </a:pPr>
            <a:fld id="{99F737AA-0352-4D45-B302-0C2BD9C16D4F}" type="slidenum">
              <a:rPr lang="ja-JP" altLang="en-US">
                <a:latin typeface="Calibri" pitchFamily="-1" charset="0"/>
              </a:rPr>
              <a:pPr>
                <a:spcBef>
                  <a:spcPct val="0"/>
                </a:spcBef>
              </a:pPr>
              <a:t>19</a:t>
            </a:fld>
            <a:endParaRPr lang="en-US" altLang="ja-JP">
              <a:latin typeface="Calibri" pitchFamily="-1" charset="0"/>
            </a:endParaRPr>
          </a:p>
        </p:txBody>
      </p:sp>
      <p:sp>
        <p:nvSpPr>
          <p:cNvPr id="71683" name="Rectangle 2"/>
          <p:cNvSpPr>
            <a:spLocks noGrp="1" noRot="1" noChangeAspect="1" noChangeArrowheads="1" noTextEdit="1"/>
          </p:cNvSpPr>
          <p:nvPr>
            <p:ph type="sldImg"/>
          </p:nvPr>
        </p:nvSpPr>
        <p:spPr>
          <a:xfrm>
            <a:off x="1446213" y="754063"/>
            <a:ext cx="4879975" cy="3771900"/>
          </a:xfrm>
          <a:prstGeom prst="rect">
            <a:avLst/>
          </a:prstGeom>
          <a:ln/>
        </p:spPr>
      </p:sp>
      <p:sp>
        <p:nvSpPr>
          <p:cNvPr id="71684" name="Rectangle 3"/>
          <p:cNvSpPr>
            <a:spLocks noGrp="1" noChangeArrowheads="1"/>
          </p:cNvSpPr>
          <p:nvPr>
            <p:ph type="body" idx="1"/>
          </p:nvPr>
        </p:nvSpPr>
        <p:spPr>
          <a:xfrm>
            <a:off x="777944" y="4778428"/>
            <a:ext cx="6216512" cy="452593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Gill Sans MT"/>
              </a:rPr>
              <a:t>The </a:t>
            </a:r>
            <a:r>
              <a:rPr lang="en-US" b="1" dirty="0" smtClean="0">
                <a:latin typeface="Gill Sans MT"/>
              </a:rPr>
              <a:t>information</a:t>
            </a:r>
            <a:r>
              <a:rPr lang="en-US" b="1" baseline="0" dirty="0" smtClean="0">
                <a:latin typeface="Gill Sans MT"/>
              </a:rPr>
              <a:t> flow map </a:t>
            </a:r>
            <a:r>
              <a:rPr lang="en-US" baseline="0" dirty="0" smtClean="0">
                <a:latin typeface="Gill Sans MT"/>
              </a:rPr>
              <a:t>illustrates how information flows within and across information systems, where linkages are created, and the burden of data collection.</a:t>
            </a:r>
          </a:p>
          <a:p>
            <a:endParaRPr lang="en-US" altLang="en-US" dirty="0" smtClean="0"/>
          </a:p>
          <a:p>
            <a:r>
              <a:rPr lang="en-US" altLang="en-US" dirty="0" smtClean="0"/>
              <a:t>The above</a:t>
            </a:r>
            <a:r>
              <a:rPr lang="en-US" altLang="en-US" baseline="0" dirty="0" smtClean="0"/>
              <a:t> map depicts f</a:t>
            </a:r>
            <a:r>
              <a:rPr lang="en-US" altLang="en-US" dirty="0" smtClean="0"/>
              <a:t>ragmentation of information. This example</a:t>
            </a:r>
            <a:r>
              <a:rPr lang="en-US" altLang="en-US" baseline="0" dirty="0" smtClean="0"/>
              <a:t> depicts supply chain management in Kenya.</a:t>
            </a:r>
          </a:p>
          <a:p>
            <a:endParaRPr lang="en-US" altLang="en-US" baseline="0" dirty="0" smtClean="0"/>
          </a:p>
          <a:p>
            <a:endParaRPr lang="en-US" altLang="en-US" dirty="0" smtClean="0"/>
          </a:p>
        </p:txBody>
      </p:sp>
    </p:spTree>
    <p:extLst>
      <p:ext uri="{BB962C8B-B14F-4D97-AF65-F5344CB8AC3E}">
        <p14:creationId xmlns:p14="http://schemas.microsoft.com/office/powerpoint/2010/main" val="24372985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754063"/>
            <a:ext cx="4879975" cy="3771900"/>
          </a:xfrm>
          <a:prstGeom prst="rect">
            <a:avLst/>
          </a:prstGeom>
          <a:noFill/>
          <a:ln w="12700">
            <a:solidFill>
              <a:prstClr val="black"/>
            </a:solidFill>
          </a:ln>
        </p:spPr>
      </p:sp>
      <p:sp>
        <p:nvSpPr>
          <p:cNvPr id="3" name="Notes Placeholder 2"/>
          <p:cNvSpPr>
            <a:spLocks noGrp="1"/>
          </p:cNvSpPr>
          <p:nvPr>
            <p:ph type="body" idx="1"/>
          </p:nvPr>
        </p:nvSpPr>
        <p:spPr>
          <a:xfrm>
            <a:off x="777731" y="4778562"/>
            <a:ext cx="6216939" cy="4525870"/>
          </a:xfrm>
          <a:prstGeom prst="rect">
            <a:avLst/>
          </a:prstGeom>
        </p:spPr>
        <p:txBody>
          <a:bodyPr/>
          <a:lstStyle/>
          <a:p>
            <a:endParaRPr lang="en-US"/>
          </a:p>
        </p:txBody>
      </p:sp>
    </p:spTree>
    <p:extLst>
      <p:ext uri="{BB962C8B-B14F-4D97-AF65-F5344CB8AC3E}">
        <p14:creationId xmlns:p14="http://schemas.microsoft.com/office/powerpoint/2010/main" val="6572635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754063"/>
            <a:ext cx="4879975" cy="3771900"/>
          </a:xfrm>
          <a:prstGeom prst="rect">
            <a:avLst/>
          </a:prstGeom>
          <a:noFill/>
          <a:ln w="12700">
            <a:solidFill>
              <a:prstClr val="black"/>
            </a:solidFill>
          </a:ln>
        </p:spPr>
      </p:sp>
      <p:sp>
        <p:nvSpPr>
          <p:cNvPr id="3" name="Notes Placeholder 2"/>
          <p:cNvSpPr>
            <a:spLocks noGrp="1"/>
          </p:cNvSpPr>
          <p:nvPr>
            <p:ph type="body" idx="1"/>
          </p:nvPr>
        </p:nvSpPr>
        <p:spPr>
          <a:xfrm>
            <a:off x="777731" y="4778562"/>
            <a:ext cx="6216939" cy="4525870"/>
          </a:xfrm>
          <a:prstGeom prst="rect">
            <a:avLst/>
          </a:prstGeom>
        </p:spPr>
        <p:txBody>
          <a:bodyPr/>
          <a:lstStyle/>
          <a:p>
            <a:endParaRPr lang="en-US"/>
          </a:p>
        </p:txBody>
      </p:sp>
    </p:spTree>
    <p:extLst>
      <p:ext uri="{BB962C8B-B14F-4D97-AF65-F5344CB8AC3E}">
        <p14:creationId xmlns:p14="http://schemas.microsoft.com/office/powerpoint/2010/main" val="10263331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754063"/>
            <a:ext cx="4879975" cy="3771900"/>
          </a:xfrm>
          <a:prstGeom prst="rect">
            <a:avLst/>
          </a:prstGeom>
          <a:noFill/>
          <a:ln w="12700">
            <a:solidFill>
              <a:prstClr val="black"/>
            </a:solidFill>
          </a:ln>
        </p:spPr>
      </p:sp>
      <p:sp>
        <p:nvSpPr>
          <p:cNvPr id="3" name="Notes Placeholder 2"/>
          <p:cNvSpPr>
            <a:spLocks noGrp="1"/>
          </p:cNvSpPr>
          <p:nvPr>
            <p:ph type="body" idx="1"/>
          </p:nvPr>
        </p:nvSpPr>
        <p:spPr>
          <a:xfrm>
            <a:off x="777731" y="4778562"/>
            <a:ext cx="6216939" cy="4525870"/>
          </a:xfrm>
          <a:prstGeom prst="rect">
            <a:avLst/>
          </a:prstGeom>
        </p:spPr>
        <p:txBody>
          <a:bodyPr/>
          <a:lstStyle/>
          <a:p>
            <a:endParaRPr lang="en-US"/>
          </a:p>
        </p:txBody>
      </p:sp>
    </p:spTree>
    <p:extLst>
      <p:ext uri="{BB962C8B-B14F-4D97-AF65-F5344CB8AC3E}">
        <p14:creationId xmlns:p14="http://schemas.microsoft.com/office/powerpoint/2010/main" val="27498785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754063"/>
            <a:ext cx="4879975" cy="3771900"/>
          </a:xfrm>
          <a:prstGeom prst="rect">
            <a:avLst/>
          </a:prstGeom>
          <a:noFill/>
          <a:ln w="12700">
            <a:solidFill>
              <a:prstClr val="black"/>
            </a:solidFill>
          </a:ln>
        </p:spPr>
      </p:sp>
      <p:sp>
        <p:nvSpPr>
          <p:cNvPr id="3" name="Notes Placeholder 2"/>
          <p:cNvSpPr>
            <a:spLocks noGrp="1"/>
          </p:cNvSpPr>
          <p:nvPr>
            <p:ph type="body" idx="1"/>
          </p:nvPr>
        </p:nvSpPr>
        <p:spPr>
          <a:xfrm>
            <a:off x="777731" y="4778562"/>
            <a:ext cx="6216939" cy="4525870"/>
          </a:xfrm>
          <a:prstGeom prst="rect">
            <a:avLst/>
          </a:prstGeom>
        </p:spPr>
        <p:txBody>
          <a:bodyPr/>
          <a:lstStyle/>
          <a:p>
            <a:endParaRPr lang="en-US"/>
          </a:p>
        </p:txBody>
      </p:sp>
    </p:spTree>
    <p:extLst>
      <p:ext uri="{BB962C8B-B14F-4D97-AF65-F5344CB8AC3E}">
        <p14:creationId xmlns:p14="http://schemas.microsoft.com/office/powerpoint/2010/main" val="24620612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754063"/>
            <a:ext cx="4879975" cy="3771900"/>
          </a:xfrm>
          <a:prstGeom prst="rect">
            <a:avLst/>
          </a:prstGeom>
          <a:noFill/>
          <a:ln w="12700">
            <a:solidFill>
              <a:prstClr val="black"/>
            </a:solidFill>
          </a:ln>
        </p:spPr>
      </p:sp>
      <p:sp>
        <p:nvSpPr>
          <p:cNvPr id="3" name="Notes Placeholder 2"/>
          <p:cNvSpPr>
            <a:spLocks noGrp="1"/>
          </p:cNvSpPr>
          <p:nvPr>
            <p:ph type="body" idx="1"/>
          </p:nvPr>
        </p:nvSpPr>
        <p:spPr>
          <a:xfrm>
            <a:off x="777731" y="4778562"/>
            <a:ext cx="6216939" cy="4525870"/>
          </a:xfrm>
          <a:prstGeom prst="rect">
            <a:avLst/>
          </a:prstGeom>
        </p:spPr>
        <p:txBody>
          <a:bodyPr/>
          <a:lstStyle/>
          <a:p>
            <a:endParaRPr lang="en-US"/>
          </a:p>
        </p:txBody>
      </p:sp>
    </p:spTree>
    <p:extLst>
      <p:ext uri="{BB962C8B-B14F-4D97-AF65-F5344CB8AC3E}">
        <p14:creationId xmlns:p14="http://schemas.microsoft.com/office/powerpoint/2010/main" val="24234227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754063"/>
            <a:ext cx="4879975" cy="3771900"/>
          </a:xfrm>
          <a:prstGeom prst="rect">
            <a:avLst/>
          </a:prstGeom>
          <a:noFill/>
          <a:ln w="12700">
            <a:solidFill>
              <a:prstClr val="black"/>
            </a:solidFill>
          </a:ln>
        </p:spPr>
      </p:sp>
      <p:sp>
        <p:nvSpPr>
          <p:cNvPr id="3" name="Notes Placeholder 2"/>
          <p:cNvSpPr>
            <a:spLocks noGrp="1"/>
          </p:cNvSpPr>
          <p:nvPr>
            <p:ph type="body" idx="1"/>
          </p:nvPr>
        </p:nvSpPr>
        <p:spPr>
          <a:xfrm>
            <a:off x="777731" y="4778562"/>
            <a:ext cx="6216939" cy="4525870"/>
          </a:xfrm>
          <a:prstGeom prst="rect">
            <a:avLst/>
          </a:prstGeom>
        </p:spPr>
        <p:txBody>
          <a:bodyPr/>
          <a:lstStyle/>
          <a:p>
            <a:pPr marL="0" indent="0" defTabSz="912937">
              <a:lnSpc>
                <a:spcPct val="110000"/>
              </a:lnSpc>
              <a:spcBef>
                <a:spcPts val="300"/>
              </a:spcBef>
              <a:buFont typeface="Arial" panose="020B0604020202020204" pitchFamily="34" charset="0"/>
              <a:buNone/>
              <a:defRPr/>
            </a:pPr>
            <a:r>
              <a:rPr lang="en-US" altLang="en-US" b="1" baseline="0" dirty="0" smtClean="0">
                <a:latin typeface="Arial" pitchFamily="34" charset="0"/>
              </a:rPr>
              <a:t>NOTE TO </a:t>
            </a:r>
            <a:r>
              <a:rPr lang="en-US" altLang="en-US" b="1" dirty="0" smtClean="0">
                <a:latin typeface="Arial" pitchFamily="34" charset="0"/>
              </a:rPr>
              <a:t>FACILITATOR: </a:t>
            </a:r>
          </a:p>
          <a:p>
            <a:pPr marL="0" indent="0" defTabSz="912937">
              <a:lnSpc>
                <a:spcPct val="110000"/>
              </a:lnSpc>
              <a:spcBef>
                <a:spcPts val="300"/>
              </a:spcBef>
              <a:buFont typeface="Arial" panose="020B0604020202020204" pitchFamily="34" charset="0"/>
              <a:buNone/>
              <a:defRPr/>
            </a:pPr>
            <a:r>
              <a:rPr lang="en-US" altLang="en-US" b="1" baseline="0" dirty="0" smtClean="0">
                <a:latin typeface="Arial" pitchFamily="34" charset="0"/>
              </a:rPr>
              <a:t>Ask: Can you describe what comes to your mind when you think of a culture of information in your organization?</a:t>
            </a:r>
          </a:p>
          <a:p>
            <a:pPr marL="0" indent="0" defTabSz="912937">
              <a:lnSpc>
                <a:spcPct val="110000"/>
              </a:lnSpc>
              <a:spcBef>
                <a:spcPts val="300"/>
              </a:spcBef>
              <a:buFont typeface="Arial" panose="020B0604020202020204" pitchFamily="34" charset="0"/>
              <a:buNone/>
              <a:defRPr/>
            </a:pPr>
            <a:endParaRPr lang="en-US" altLang="en-US" dirty="0" smtClean="0">
              <a:latin typeface="Arial" pitchFamily="34" charset="0"/>
            </a:endParaRPr>
          </a:p>
          <a:p>
            <a:pPr marL="0" indent="0" defTabSz="912937">
              <a:lnSpc>
                <a:spcPct val="110000"/>
              </a:lnSpc>
              <a:spcBef>
                <a:spcPts val="300"/>
              </a:spcBef>
              <a:buFont typeface="Arial" panose="020B0604020202020204" pitchFamily="34" charset="0"/>
              <a:buNone/>
              <a:defRPr/>
            </a:pPr>
            <a:r>
              <a:rPr lang="en-US" altLang="en-US" dirty="0" smtClean="0">
                <a:latin typeface="Arial" pitchFamily="34" charset="0"/>
              </a:rPr>
              <a:t>The organizational processes that are considered part of the culture of information (as perceived by the respondents) are:</a:t>
            </a:r>
          </a:p>
          <a:p>
            <a:pPr marL="857250" lvl="2" indent="-457200">
              <a:spcAft>
                <a:spcPts val="0"/>
              </a:spcAft>
              <a:buFont typeface="Wingdings" panose="05000000000000000000" pitchFamily="2" charset="2"/>
              <a:buChar char="§"/>
            </a:pPr>
            <a:r>
              <a:rPr lang="en-US" dirty="0" smtClean="0"/>
              <a:t>Emphasis on data quality:</a:t>
            </a:r>
            <a:r>
              <a:rPr lang="en-US" baseline="0" dirty="0" smtClean="0"/>
              <a:t> T</a:t>
            </a:r>
            <a:r>
              <a:rPr lang="en-US" dirty="0" smtClean="0"/>
              <a:t>he extent to which a health</a:t>
            </a:r>
            <a:r>
              <a:rPr lang="en-US" baseline="0" dirty="0" smtClean="0"/>
              <a:t> department places importance on data quality</a:t>
            </a:r>
            <a:endParaRPr lang="en-US" dirty="0" smtClean="0"/>
          </a:p>
          <a:p>
            <a:pPr marL="857250" lvl="2" indent="-457200">
              <a:spcAft>
                <a:spcPts val="0"/>
              </a:spcAft>
              <a:buFont typeface="Wingdings" panose="05000000000000000000" pitchFamily="2" charset="2"/>
              <a:buChar char="§"/>
            </a:pPr>
            <a:r>
              <a:rPr lang="en-US" dirty="0" smtClean="0"/>
              <a:t>Value for use of information:</a:t>
            </a:r>
            <a:r>
              <a:rPr lang="en-US" baseline="0" dirty="0" smtClean="0"/>
              <a:t> T</a:t>
            </a:r>
            <a:r>
              <a:rPr lang="en-US" dirty="0" smtClean="0"/>
              <a:t>he extent</a:t>
            </a:r>
            <a:r>
              <a:rPr lang="en-US" baseline="0" dirty="0" smtClean="0"/>
              <a:t> to which a health department emphasizes and uses data from RHIS</a:t>
            </a:r>
            <a:endParaRPr lang="en-US" dirty="0" smtClean="0"/>
          </a:p>
          <a:p>
            <a:pPr marL="857250" lvl="2" indent="-457200">
              <a:spcAft>
                <a:spcPts val="0"/>
              </a:spcAft>
              <a:buFont typeface="Wingdings" panose="05000000000000000000" pitchFamily="2" charset="2"/>
              <a:buChar char="§"/>
            </a:pPr>
            <a:r>
              <a:rPr lang="en-US" dirty="0" smtClean="0"/>
              <a:t>Evidence-informed decision making:</a:t>
            </a:r>
            <a:r>
              <a:rPr lang="en-US" baseline="0" dirty="0" smtClean="0"/>
              <a:t> T</a:t>
            </a:r>
            <a:r>
              <a:rPr lang="en-US" dirty="0" smtClean="0"/>
              <a:t>he extent to which a health department uses evidence from various resources and other</a:t>
            </a:r>
            <a:r>
              <a:rPr lang="en-US" baseline="0" dirty="0" smtClean="0"/>
              <a:t> objective criteria for decision making</a:t>
            </a:r>
          </a:p>
          <a:p>
            <a:pPr marL="857250" lvl="2" indent="-457200">
              <a:spcAft>
                <a:spcPts val="0"/>
              </a:spcAft>
              <a:buFont typeface="Wingdings" panose="05000000000000000000" pitchFamily="2" charset="2"/>
              <a:buChar char="§"/>
            </a:pPr>
            <a:r>
              <a:rPr lang="en-US" baseline="0" dirty="0" smtClean="0"/>
              <a:t>Problem solving: The extent to which a health department’s staff has the capacity for problem solving</a:t>
            </a:r>
          </a:p>
          <a:p>
            <a:pPr marL="857250" lvl="2" indent="-457200">
              <a:spcAft>
                <a:spcPts val="0"/>
              </a:spcAft>
              <a:buFont typeface="Wingdings" panose="05000000000000000000" pitchFamily="2" charset="2"/>
              <a:buChar char="§"/>
            </a:pPr>
            <a:r>
              <a:rPr lang="en-US" baseline="0" dirty="0" smtClean="0"/>
              <a:t>Feedback: The extent to which a health department promotes various types of feedback</a:t>
            </a:r>
            <a:endParaRPr lang="en-US" dirty="0" smtClean="0"/>
          </a:p>
          <a:p>
            <a:pPr marL="857250" lvl="2" indent="-457200">
              <a:spcAft>
                <a:spcPts val="0"/>
              </a:spcAft>
              <a:buFont typeface="Wingdings" panose="05000000000000000000" pitchFamily="2" charset="2"/>
              <a:buChar char="§"/>
            </a:pPr>
            <a:r>
              <a:rPr lang="en-US" dirty="0" smtClean="0"/>
              <a:t>Sense of responsibility:</a:t>
            </a:r>
            <a:r>
              <a:rPr lang="en-US" baseline="0" dirty="0" smtClean="0"/>
              <a:t> T</a:t>
            </a:r>
            <a:r>
              <a:rPr lang="en-US" dirty="0" smtClean="0"/>
              <a:t>he extent to which people</a:t>
            </a:r>
            <a:r>
              <a:rPr lang="en-US" baseline="0" dirty="0" smtClean="0"/>
              <a:t> feel responsibility toward their work and its impact by being honest, punctual, ethical, and by making a difference in their clients lives</a:t>
            </a:r>
            <a:endParaRPr lang="en-US" dirty="0" smtClean="0"/>
          </a:p>
          <a:p>
            <a:pPr marL="857250" lvl="2" indent="-457200">
              <a:spcAft>
                <a:spcPts val="0"/>
              </a:spcAft>
              <a:buFont typeface="Wingdings" panose="05000000000000000000" pitchFamily="2" charset="2"/>
              <a:buChar char="§"/>
            </a:pPr>
            <a:r>
              <a:rPr lang="en-US" sz="1200" dirty="0" smtClean="0"/>
              <a:t>Empowerment and accountability</a:t>
            </a:r>
            <a:r>
              <a:rPr lang="en-US" sz="1200" baseline="0" dirty="0" smtClean="0"/>
              <a:t>: The extent to which a health department gives the authority to make decisions and people feel accountable for their decision making</a:t>
            </a:r>
            <a:endParaRPr lang="en-US" sz="1200" dirty="0" smtClean="0"/>
          </a:p>
          <a:p>
            <a:endParaRPr lang="en-US" dirty="0"/>
          </a:p>
        </p:txBody>
      </p:sp>
    </p:spTree>
    <p:extLst>
      <p:ext uri="{BB962C8B-B14F-4D97-AF65-F5344CB8AC3E}">
        <p14:creationId xmlns:p14="http://schemas.microsoft.com/office/powerpoint/2010/main" val="220805288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754063"/>
            <a:ext cx="4879975" cy="3771900"/>
          </a:xfrm>
          <a:prstGeom prst="rect">
            <a:avLst/>
          </a:prstGeom>
          <a:noFill/>
          <a:ln w="12700">
            <a:solidFill>
              <a:prstClr val="black"/>
            </a:solidFill>
          </a:ln>
        </p:spPr>
      </p:sp>
      <p:sp>
        <p:nvSpPr>
          <p:cNvPr id="3" name="Notes Placeholder 2"/>
          <p:cNvSpPr>
            <a:spLocks noGrp="1"/>
          </p:cNvSpPr>
          <p:nvPr>
            <p:ph type="body" idx="1"/>
          </p:nvPr>
        </p:nvSpPr>
        <p:spPr>
          <a:xfrm>
            <a:off x="777731" y="4778562"/>
            <a:ext cx="6216939" cy="4525870"/>
          </a:xfrm>
          <a:prstGeom prst="rect">
            <a:avLst/>
          </a:prstGeom>
        </p:spPr>
        <p:txBody>
          <a:bodyPr/>
          <a:lstStyle/>
          <a:p>
            <a:pPr marL="0" indent="0" defTabSz="912937">
              <a:lnSpc>
                <a:spcPct val="110000"/>
              </a:lnSpc>
              <a:spcBef>
                <a:spcPts val="300"/>
              </a:spcBef>
              <a:buFont typeface="Arial" panose="020B0604020202020204" pitchFamily="34" charset="0"/>
              <a:buNone/>
              <a:defRPr/>
            </a:pPr>
            <a:r>
              <a:rPr lang="en-US" altLang="en-US" b="1" baseline="0" dirty="0" smtClean="0">
                <a:latin typeface="Arial" pitchFamily="34" charset="0"/>
              </a:rPr>
              <a:t>NOTE TO </a:t>
            </a:r>
            <a:r>
              <a:rPr lang="en-US" altLang="en-US" b="1" dirty="0" smtClean="0">
                <a:latin typeface="Arial" pitchFamily="34" charset="0"/>
              </a:rPr>
              <a:t>FACILITATOR:</a:t>
            </a:r>
            <a:endParaRPr lang="en-US" altLang="en-US" b="1" baseline="0" dirty="0" smtClean="0">
              <a:latin typeface="Arial" pitchFamily="34" charset="0"/>
            </a:endParaRPr>
          </a:p>
          <a:p>
            <a:pPr marL="114117" indent="-114117" defTabSz="912937">
              <a:lnSpc>
                <a:spcPct val="110000"/>
              </a:lnSpc>
              <a:spcBef>
                <a:spcPts val="300"/>
              </a:spcBef>
              <a:buFont typeface="Arial" panose="020B0604020202020204" pitchFamily="34" charset="0"/>
              <a:buChar char="•"/>
              <a:defRPr/>
            </a:pPr>
            <a:r>
              <a:rPr lang="en-US" altLang="en-US" dirty="0" smtClean="0">
                <a:latin typeface="Arial" pitchFamily="34" charset="0"/>
              </a:rPr>
              <a:t>The OBAT is a self-assessment that looks at behavioral and organizational factors that affect RHIS performance. Do staff have the necessary knowledge, skills, problem-solving ability, confidence, and motivation? </a:t>
            </a:r>
          </a:p>
          <a:p>
            <a:pPr marL="114117" indent="-114117" defTabSz="912937">
              <a:lnSpc>
                <a:spcPct val="110000"/>
              </a:lnSpc>
              <a:spcBef>
                <a:spcPts val="300"/>
              </a:spcBef>
              <a:buFont typeface="Arial" panose="020B0604020202020204" pitchFamily="34" charset="0"/>
              <a:buChar char="•"/>
              <a:defRPr/>
            </a:pPr>
            <a:r>
              <a:rPr lang="en-US" altLang="en-US" dirty="0" smtClean="0">
                <a:latin typeface="Arial" pitchFamily="34" charset="0"/>
              </a:rPr>
              <a:t>Does the organization promote a culture that values information quality and use? Comparing these factors with RHIS performance identifies gaps and opportunities for improvements.</a:t>
            </a:r>
          </a:p>
          <a:p>
            <a:pPr marL="0" indent="0" defTabSz="912937">
              <a:lnSpc>
                <a:spcPct val="110000"/>
              </a:lnSpc>
              <a:spcBef>
                <a:spcPts val="300"/>
              </a:spcBef>
              <a:buFont typeface="Arial" panose="020B0604020202020204" pitchFamily="34" charset="0"/>
              <a:buNone/>
              <a:defRPr/>
            </a:pPr>
            <a:r>
              <a:rPr lang="en-US" altLang="en-US" b="1" dirty="0" smtClean="0">
                <a:latin typeface="Arial" pitchFamily="34" charset="0"/>
              </a:rPr>
              <a:t>Ask</a:t>
            </a:r>
            <a:r>
              <a:rPr lang="en-US" altLang="en-US" b="1" baseline="0" dirty="0" smtClean="0">
                <a:latin typeface="Arial" pitchFamily="34" charset="0"/>
              </a:rPr>
              <a:t> participants: </a:t>
            </a:r>
            <a:r>
              <a:rPr lang="en-US" altLang="en-US" b="0" baseline="0" dirty="0" smtClean="0">
                <a:latin typeface="Arial" pitchFamily="34" charset="0"/>
              </a:rPr>
              <a:t>Please review the OBAT questionnaire in your PRISM binder, try to fill it out, and bring the completed questionnaire to class tomorrow. Think about the following discussion questions as you fill out the OBAT questionnaire. We’ll discuss your answers as a group tomorrow.</a:t>
            </a:r>
          </a:p>
          <a:p>
            <a:pPr marL="685800" lvl="1" indent="-228600" defTabSz="912937">
              <a:lnSpc>
                <a:spcPct val="110000"/>
              </a:lnSpc>
              <a:spcBef>
                <a:spcPts val="300"/>
              </a:spcBef>
              <a:buFont typeface="Arial" panose="020B0604020202020204" pitchFamily="34" charset="0"/>
              <a:buAutoNum type="alphaLcParenR"/>
              <a:defRPr/>
            </a:pPr>
            <a:r>
              <a:rPr lang="en-US" altLang="en-US" baseline="0" dirty="0" smtClean="0">
                <a:latin typeface="Arial" pitchFamily="34" charset="0"/>
              </a:rPr>
              <a:t>What was it like to fill out this questionnaire?</a:t>
            </a:r>
          </a:p>
          <a:p>
            <a:pPr marL="685800" lvl="1" indent="-228600" defTabSz="912937">
              <a:lnSpc>
                <a:spcPct val="110000"/>
              </a:lnSpc>
              <a:spcBef>
                <a:spcPts val="300"/>
              </a:spcBef>
              <a:buFont typeface="Arial" panose="020B0604020202020204" pitchFamily="34" charset="0"/>
              <a:buAutoNum type="alphaLcParenR"/>
              <a:defRPr/>
            </a:pPr>
            <a:r>
              <a:rPr lang="en-US" altLang="en-US" baseline="0" dirty="0" smtClean="0">
                <a:latin typeface="Arial" pitchFamily="34" charset="0"/>
              </a:rPr>
              <a:t>What did you notice about it?</a:t>
            </a:r>
          </a:p>
          <a:p>
            <a:pPr marL="685800" lvl="1" indent="-228600" defTabSz="912937">
              <a:lnSpc>
                <a:spcPct val="110000"/>
              </a:lnSpc>
              <a:spcBef>
                <a:spcPts val="300"/>
              </a:spcBef>
              <a:buFont typeface="Arial" panose="020B0604020202020204" pitchFamily="34" charset="0"/>
              <a:buAutoNum type="alphaLcParenR"/>
              <a:defRPr/>
            </a:pPr>
            <a:r>
              <a:rPr lang="en-US" altLang="en-US" baseline="0" dirty="0" smtClean="0">
                <a:latin typeface="Arial" pitchFamily="34" charset="0"/>
              </a:rPr>
              <a:t>What questions do you have about it?</a:t>
            </a:r>
          </a:p>
          <a:p>
            <a:pPr>
              <a:lnSpc>
                <a:spcPct val="100000"/>
              </a:lnSpc>
            </a:pPr>
            <a:r>
              <a:rPr lang="en-US" sz="1400" b="1" dirty="0" smtClean="0"/>
              <a:t>Behavior</a:t>
            </a:r>
          </a:p>
          <a:p>
            <a:pPr marL="742950" lvl="2" indent="-342900">
              <a:spcAft>
                <a:spcPts val="0"/>
              </a:spcAft>
              <a:buFont typeface="Wingdings" panose="05000000000000000000" pitchFamily="2" charset="2"/>
              <a:buChar char="§"/>
            </a:pPr>
            <a:r>
              <a:rPr lang="en-US" dirty="0" smtClean="0"/>
              <a:t>Confidence level for carrying out RHIS tasks</a:t>
            </a:r>
            <a:r>
              <a:rPr lang="en-US" baseline="0" dirty="0" smtClean="0"/>
              <a:t>: It is a reflection of motivation.</a:t>
            </a:r>
            <a:endParaRPr lang="en-US" dirty="0" smtClean="0"/>
          </a:p>
          <a:p>
            <a:pPr marL="742950" lvl="2" indent="-342900">
              <a:spcAft>
                <a:spcPts val="0"/>
              </a:spcAft>
              <a:buFont typeface="Wingdings" panose="05000000000000000000" pitchFamily="2" charset="2"/>
              <a:buChar char="§"/>
            </a:pPr>
            <a:r>
              <a:rPr lang="en-US" dirty="0" smtClean="0"/>
              <a:t>Knowledge:</a:t>
            </a:r>
            <a:r>
              <a:rPr lang="en-US" baseline="0" dirty="0" smtClean="0"/>
              <a:t> W</a:t>
            </a:r>
            <a:r>
              <a:rPr lang="en-US" dirty="0" smtClean="0"/>
              <a:t>hy are routine</a:t>
            </a:r>
            <a:r>
              <a:rPr lang="en-US" baseline="0" dirty="0" smtClean="0"/>
              <a:t> data collected or for what purpose?</a:t>
            </a:r>
            <a:endParaRPr lang="en-US" dirty="0" smtClean="0"/>
          </a:p>
          <a:p>
            <a:pPr marL="742950" lvl="2" indent="-342900">
              <a:spcAft>
                <a:spcPts val="0"/>
              </a:spcAft>
              <a:buFont typeface="Wingdings" panose="05000000000000000000" pitchFamily="2" charset="2"/>
              <a:buChar char="§"/>
            </a:pPr>
            <a:r>
              <a:rPr lang="en-US" dirty="0" smtClean="0"/>
              <a:t>Skills for data quality assurance, data analysis, interpretation, use, and problem-solving</a:t>
            </a:r>
          </a:p>
          <a:p>
            <a:pPr marL="742950" lvl="2" indent="-342900">
              <a:spcAft>
                <a:spcPts val="0"/>
              </a:spcAft>
              <a:buFont typeface="Wingdings" panose="05000000000000000000" pitchFamily="2" charset="2"/>
              <a:buChar char="§"/>
            </a:pPr>
            <a:r>
              <a:rPr lang="en-US" dirty="0" smtClean="0"/>
              <a:t>RHIS</a:t>
            </a:r>
            <a:r>
              <a:rPr lang="en-US" baseline="0" dirty="0" smtClean="0"/>
              <a:t> data demand</a:t>
            </a:r>
            <a:endParaRPr lang="en-US" dirty="0" smtClean="0"/>
          </a:p>
          <a:p>
            <a:pPr marL="742950" lvl="2" indent="-342900">
              <a:spcAft>
                <a:spcPts val="0"/>
              </a:spcAft>
              <a:buFont typeface="Wingdings" panose="05000000000000000000" pitchFamily="2" charset="2"/>
              <a:buChar char="§"/>
            </a:pPr>
            <a:r>
              <a:rPr lang="en-US" dirty="0" smtClean="0"/>
              <a:t>Motivation</a:t>
            </a:r>
          </a:p>
          <a:p>
            <a:pPr marL="114117" indent="-114117" defTabSz="912937">
              <a:lnSpc>
                <a:spcPct val="110000"/>
              </a:lnSpc>
              <a:spcBef>
                <a:spcPts val="300"/>
              </a:spcBef>
              <a:buFont typeface="Arial" panose="020B0604020202020204" pitchFamily="34" charset="0"/>
              <a:buChar char="•"/>
              <a:defRPr/>
            </a:pPr>
            <a:endParaRPr lang="en-US" altLang="en-US" dirty="0" smtClean="0">
              <a:latin typeface="Arial" pitchFamily="34" charset="0"/>
            </a:endParaRPr>
          </a:p>
          <a:p>
            <a:endParaRPr lang="en-US" dirty="0"/>
          </a:p>
        </p:txBody>
      </p:sp>
    </p:spTree>
    <p:extLst>
      <p:ext uri="{BB962C8B-B14F-4D97-AF65-F5344CB8AC3E}">
        <p14:creationId xmlns:p14="http://schemas.microsoft.com/office/powerpoint/2010/main" val="32134296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754063"/>
            <a:ext cx="4879975" cy="3771900"/>
          </a:xfrm>
          <a:prstGeom prst="rect">
            <a:avLst/>
          </a:prstGeom>
          <a:noFill/>
          <a:ln w="12700">
            <a:solidFill>
              <a:prstClr val="black"/>
            </a:solidFill>
          </a:ln>
        </p:spPr>
      </p:sp>
      <p:sp>
        <p:nvSpPr>
          <p:cNvPr id="3" name="Notes Placeholder 2"/>
          <p:cNvSpPr>
            <a:spLocks noGrp="1"/>
          </p:cNvSpPr>
          <p:nvPr>
            <p:ph type="body" idx="1"/>
          </p:nvPr>
        </p:nvSpPr>
        <p:spPr>
          <a:xfrm>
            <a:off x="777731" y="4778562"/>
            <a:ext cx="6216939" cy="4525870"/>
          </a:xfrm>
          <a:prstGeom prst="rect">
            <a:avLst/>
          </a:prstGeom>
        </p:spPr>
        <p:txBody>
          <a:bodyPr/>
          <a:lstStyle/>
          <a:p>
            <a:endParaRPr lang="en-US" dirty="0"/>
          </a:p>
        </p:txBody>
      </p:sp>
    </p:spTree>
    <p:extLst>
      <p:ext uri="{BB962C8B-B14F-4D97-AF65-F5344CB8AC3E}">
        <p14:creationId xmlns:p14="http://schemas.microsoft.com/office/powerpoint/2010/main" val="149876884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754063"/>
            <a:ext cx="4879975" cy="3771900"/>
          </a:xfrm>
          <a:prstGeom prst="rect">
            <a:avLst/>
          </a:prstGeom>
        </p:spPr>
      </p:sp>
      <p:sp>
        <p:nvSpPr>
          <p:cNvPr id="3" name="Notes Placeholder 2"/>
          <p:cNvSpPr>
            <a:spLocks noGrp="1"/>
          </p:cNvSpPr>
          <p:nvPr>
            <p:ph type="body" idx="1"/>
          </p:nvPr>
        </p:nvSpPr>
        <p:spPr>
          <a:xfrm>
            <a:off x="777944" y="4778428"/>
            <a:ext cx="6216512" cy="4525937"/>
          </a:xfrm>
          <a:prstGeom prst="rect">
            <a:avLst/>
          </a:prstGeom>
        </p:spPr>
        <p:txBody>
          <a:bodyPr/>
          <a:lstStyle/>
          <a:p>
            <a:endParaRPr lang="en-US" dirty="0"/>
          </a:p>
        </p:txBody>
      </p:sp>
      <p:sp>
        <p:nvSpPr>
          <p:cNvPr id="4" name="Slide Number Placeholder 3"/>
          <p:cNvSpPr>
            <a:spLocks noGrp="1"/>
          </p:cNvSpPr>
          <p:nvPr>
            <p:ph type="sldNum" sz="quarter" idx="10"/>
          </p:nvPr>
        </p:nvSpPr>
        <p:spPr>
          <a:xfrm>
            <a:off x="4401898" y="9553419"/>
            <a:ext cx="3368744" cy="503264"/>
          </a:xfrm>
          <a:prstGeom prst="rect">
            <a:avLst/>
          </a:prstGeom>
        </p:spPr>
        <p:txBody>
          <a:bodyPr/>
          <a:lstStyle/>
          <a:p>
            <a:fld id="{E867FDD7-25B0-4294-AA60-C921AE00483B}" type="slidenum">
              <a:rPr lang="en-US" smtClean="0"/>
              <a:pPr/>
              <a:t>27</a:t>
            </a:fld>
            <a:endParaRPr lang="en-US"/>
          </a:p>
        </p:txBody>
      </p:sp>
    </p:spTree>
    <p:extLst>
      <p:ext uri="{BB962C8B-B14F-4D97-AF65-F5344CB8AC3E}">
        <p14:creationId xmlns:p14="http://schemas.microsoft.com/office/powerpoint/2010/main" val="101422659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754063"/>
            <a:ext cx="4879975" cy="3771900"/>
          </a:xfrm>
          <a:prstGeom prst="rect">
            <a:avLst/>
          </a:prstGeom>
          <a:noFill/>
          <a:ln w="12700">
            <a:solidFill>
              <a:prstClr val="black"/>
            </a:solidFill>
          </a:ln>
        </p:spPr>
      </p:sp>
      <p:sp>
        <p:nvSpPr>
          <p:cNvPr id="3" name="Notes Placeholder 2"/>
          <p:cNvSpPr>
            <a:spLocks noGrp="1"/>
          </p:cNvSpPr>
          <p:nvPr>
            <p:ph type="body" idx="1"/>
          </p:nvPr>
        </p:nvSpPr>
        <p:spPr>
          <a:xfrm>
            <a:off x="777731" y="4778562"/>
            <a:ext cx="6216939" cy="4525870"/>
          </a:xfrm>
          <a:prstGeom prst="rect">
            <a:avLst/>
          </a:prstGeom>
        </p:spPr>
        <p:txBody>
          <a:bodyPr/>
          <a:lstStyle/>
          <a:p>
            <a:r>
              <a:rPr lang="en-US" sz="1200" kern="1200" dirty="0" smtClean="0">
                <a:solidFill>
                  <a:schemeClr val="tx1"/>
                </a:solidFill>
                <a:effectLst/>
                <a:latin typeface="+mn-lt"/>
                <a:ea typeface="+mn-ea"/>
                <a:cs typeface="+mn-cs"/>
              </a:rPr>
              <a:t>PRISM assessments have multiple purposes. It is first necessary to describe what the assessments are intended to measure.</a:t>
            </a:r>
          </a:p>
          <a:p>
            <a:pPr lvl="0"/>
            <a:r>
              <a:rPr lang="en-US" sz="1200" b="1" kern="1200" dirty="0" smtClean="0">
                <a:solidFill>
                  <a:schemeClr val="tx1"/>
                </a:solidFill>
                <a:effectLst/>
                <a:latin typeface="+mn-lt"/>
                <a:ea typeface="+mn-ea"/>
                <a:cs typeface="+mn-cs"/>
              </a:rPr>
              <a:t>PRISM for evaluation</a:t>
            </a:r>
            <a:r>
              <a:rPr lang="en-US" sz="1200" kern="1200" dirty="0" smtClean="0">
                <a:solidFill>
                  <a:schemeClr val="tx1"/>
                </a:solidFill>
                <a:effectLst/>
                <a:latin typeface="+mn-lt"/>
                <a:ea typeface="+mn-ea"/>
                <a:cs typeface="+mn-cs"/>
              </a:rPr>
              <a:t>: The comprehensive PRISM tools can be used to establish a baseline of the overall RHIS performance and to rigorously evaluate progress and effectiveness of RHIS strengthening interventions every 5 years.</a:t>
            </a:r>
          </a:p>
          <a:p>
            <a:pPr lvl="0"/>
            <a:r>
              <a:rPr lang="en-US" sz="1200" b="1" kern="1200" dirty="0" smtClean="0">
                <a:solidFill>
                  <a:schemeClr val="tx1"/>
                </a:solidFill>
                <a:effectLst/>
                <a:latin typeface="+mn-lt"/>
                <a:ea typeface="+mn-ea"/>
                <a:cs typeface="+mn-cs"/>
              </a:rPr>
              <a:t>PRISM for monitoring</a:t>
            </a:r>
            <a:r>
              <a:rPr lang="en-US" sz="1200" kern="1200" dirty="0" smtClean="0">
                <a:solidFill>
                  <a:schemeClr val="tx1"/>
                </a:solidFill>
                <a:effectLst/>
                <a:latin typeface="+mn-lt"/>
                <a:ea typeface="+mn-ea"/>
                <a:cs typeface="+mn-cs"/>
              </a:rPr>
              <a:t>: PRISM can be used to regularly monitor RHIS performance in relation to production and continuous use of good-quality data in the health system. This entails applying PRISM-lite to collect and analyze data routinely on the various dimensions of RHIS data quality and information use.</a:t>
            </a:r>
          </a:p>
          <a:p>
            <a:pPr lvl="0"/>
            <a:r>
              <a:rPr lang="en-US" sz="1200" b="1" kern="1200" dirty="0" smtClean="0">
                <a:solidFill>
                  <a:schemeClr val="tx1"/>
                </a:solidFill>
                <a:effectLst/>
                <a:latin typeface="+mn-lt"/>
                <a:ea typeface="+mn-ea"/>
                <a:cs typeface="+mn-cs"/>
              </a:rPr>
              <a:t>PRISM for ad hoc monitoring or rapid assessment</a:t>
            </a:r>
            <a:r>
              <a:rPr lang="en-US" sz="1200" kern="1200" dirty="0" smtClean="0">
                <a:solidFill>
                  <a:schemeClr val="tx1"/>
                </a:solidFill>
                <a:effectLst/>
                <a:latin typeface="+mn-lt"/>
                <a:ea typeface="+mn-ea"/>
                <a:cs typeface="+mn-cs"/>
              </a:rPr>
              <a:t>: This kind of assessment can be done to have in-depth understanding of a specific RHIS performance area/issue or intervention that is being implemented (such as the RHIS training need assessment, to identify resource gaps, or to further investigate issues in eRHIS performance, etc.). </a:t>
            </a: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Sampling Unit</a:t>
            </a:r>
          </a:p>
          <a:p>
            <a:r>
              <a:rPr lang="en-US" sz="1200" kern="1200" dirty="0" smtClean="0">
                <a:solidFill>
                  <a:schemeClr val="tx1"/>
                </a:solidFill>
                <a:effectLst/>
                <a:latin typeface="+mn-lt"/>
                <a:ea typeface="+mn-ea"/>
                <a:cs typeface="+mn-cs"/>
              </a:rPr>
              <a:t>A crucial dimension of the measurement objectives for the PRISM assessment concerns the geographic or administrative subdivisions for which the RHIS performance estimates are desired. When the PRISM assessment is general-purpose in nature--that is, not confined to a particular area where a specific program or intervention is being carried out--it is more likely to be sizeable in scope, often covering the entire country. For this case, it is important to specify the domains (regions, province, or states) during the survey planning process so that the sample design can take account of it. When the area is large and diverse, the country might want estimates disaggregated for important subdomains, such as districts, for comparison purpose.</a:t>
            </a:r>
            <a:endParaRPr lang="en-US" dirty="0"/>
          </a:p>
        </p:txBody>
      </p:sp>
    </p:spTree>
    <p:extLst>
      <p:ext uri="{BB962C8B-B14F-4D97-AF65-F5344CB8AC3E}">
        <p14:creationId xmlns:p14="http://schemas.microsoft.com/office/powerpoint/2010/main" val="398444581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754063"/>
            <a:ext cx="4879975" cy="3771900"/>
          </a:xfrm>
          <a:prstGeom prst="rect">
            <a:avLst/>
          </a:prstGeom>
          <a:noFill/>
          <a:ln w="12700">
            <a:solidFill>
              <a:prstClr val="black"/>
            </a:solidFill>
          </a:ln>
        </p:spPr>
      </p:sp>
      <p:sp>
        <p:nvSpPr>
          <p:cNvPr id="3" name="Notes Placeholder 2"/>
          <p:cNvSpPr>
            <a:spLocks noGrp="1"/>
          </p:cNvSpPr>
          <p:nvPr>
            <p:ph type="body" idx="1"/>
          </p:nvPr>
        </p:nvSpPr>
        <p:spPr>
          <a:xfrm>
            <a:off x="777731" y="4778562"/>
            <a:ext cx="6216939" cy="4525870"/>
          </a:xfrm>
          <a:prstGeom prst="rect">
            <a:avLst/>
          </a:prstGeom>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Probability samplings are preferred methods because every unit of analysis (</a:t>
            </a:r>
            <a:r>
              <a:rPr lang="en-US" sz="1200" kern="1200" dirty="0" err="1" smtClean="0">
                <a:solidFill>
                  <a:schemeClr val="tx1"/>
                </a:solidFill>
                <a:effectLst/>
                <a:latin typeface="+mn-lt"/>
                <a:ea typeface="+mn-ea"/>
                <a:cs typeface="+mn-cs"/>
              </a:rPr>
              <a:t>i.e</a:t>
            </a:r>
            <a:r>
              <a:rPr lang="en-US" sz="1200" kern="1200" dirty="0" smtClean="0">
                <a:solidFill>
                  <a:schemeClr val="tx1"/>
                </a:solidFill>
                <a:effectLst/>
                <a:latin typeface="+mn-lt"/>
                <a:ea typeface="+mn-ea"/>
                <a:cs typeface="+mn-cs"/>
              </a:rPr>
              <a:t> facilities, districts, etc.) has equal chance of being selected.  It provides the ability to generalize the findings across the population. Some of the commonly used probability sampling methods are simple random sampling (SRS), cluster sampling, and lot quality assurance sampling (LQAS).</a:t>
            </a:r>
          </a:p>
          <a:p>
            <a:endParaRPr lang="en-US" dirty="0"/>
          </a:p>
        </p:txBody>
      </p:sp>
    </p:spTree>
    <p:extLst>
      <p:ext uri="{BB962C8B-B14F-4D97-AF65-F5344CB8AC3E}">
        <p14:creationId xmlns:p14="http://schemas.microsoft.com/office/powerpoint/2010/main" val="2048900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754063"/>
            <a:ext cx="4879975" cy="3771900"/>
          </a:xfrm>
          <a:prstGeom prst="rect">
            <a:avLst/>
          </a:prstGeom>
          <a:noFill/>
          <a:ln w="12700">
            <a:solidFill>
              <a:prstClr val="black"/>
            </a:solidFill>
          </a:ln>
        </p:spPr>
      </p:sp>
      <p:sp>
        <p:nvSpPr>
          <p:cNvPr id="3" name="Notes Placeholder 2"/>
          <p:cNvSpPr>
            <a:spLocks noGrp="1"/>
          </p:cNvSpPr>
          <p:nvPr>
            <p:ph type="body" idx="1"/>
          </p:nvPr>
        </p:nvSpPr>
        <p:spPr>
          <a:xfrm>
            <a:off x="777731" y="4778562"/>
            <a:ext cx="6216939" cy="4525870"/>
          </a:xfrm>
          <a:prstGeom prst="rect">
            <a:avLst/>
          </a:prstGeom>
        </p:spPr>
        <p:txBody>
          <a:bodyPr/>
          <a:lstStyle/>
          <a:p>
            <a:endParaRPr lang="en-US"/>
          </a:p>
        </p:txBody>
      </p:sp>
    </p:spTree>
    <p:extLst>
      <p:ext uri="{BB962C8B-B14F-4D97-AF65-F5344CB8AC3E}">
        <p14:creationId xmlns:p14="http://schemas.microsoft.com/office/powerpoint/2010/main" val="359538875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754063"/>
            <a:ext cx="4879975" cy="3771900"/>
          </a:xfrm>
          <a:prstGeom prst="rect">
            <a:avLst/>
          </a:prstGeom>
        </p:spPr>
      </p:sp>
      <p:sp>
        <p:nvSpPr>
          <p:cNvPr id="3" name="Notes Placeholder 2"/>
          <p:cNvSpPr>
            <a:spLocks noGrp="1"/>
          </p:cNvSpPr>
          <p:nvPr>
            <p:ph type="body" idx="1"/>
          </p:nvPr>
        </p:nvSpPr>
        <p:spPr>
          <a:xfrm>
            <a:off x="777944" y="4778428"/>
            <a:ext cx="6216512" cy="4525937"/>
          </a:xfrm>
          <a:prstGeom prst="rect">
            <a:avLst/>
          </a:prstGeom>
        </p:spPr>
        <p:txBody>
          <a:bodyPr/>
          <a:lstStyle/>
          <a:p>
            <a:r>
              <a:rPr lang="en-US" b="1" baseline="0" dirty="0" smtClean="0"/>
              <a:t>NOTE TO </a:t>
            </a:r>
            <a:r>
              <a:rPr lang="en-US" b="1" dirty="0" smtClean="0"/>
              <a:t>FACILITATOR:</a:t>
            </a:r>
            <a:endParaRPr lang="en-US" b="1" baseline="0" dirty="0" smtClean="0"/>
          </a:p>
          <a:p>
            <a:pPr marL="171450" indent="-171450" eaLnBrk="1" hangingPunct="1">
              <a:buFont typeface="Arial" panose="020B0604020202020204" pitchFamily="34" charset="0"/>
              <a:buChar char="•"/>
            </a:pPr>
            <a:r>
              <a:rPr lang="en-US" altLang="en-US" sz="1200" i="0" dirty="0" smtClean="0"/>
              <a:t>Prepare small, folded chits with questions on RHIS assessment tools. (Use Handout 9.3.1 for the questions.)</a:t>
            </a:r>
          </a:p>
          <a:p>
            <a:pPr marL="171450" indent="-171450" eaLnBrk="1" hangingPunct="1">
              <a:buFont typeface="Arial" panose="020B0604020202020204" pitchFamily="34" charset="0"/>
              <a:buChar char="•"/>
            </a:pPr>
            <a:r>
              <a:rPr lang="en-US" altLang="en-US" sz="1200" i="0" dirty="0" smtClean="0"/>
              <a:t>Put the chits in a bowl</a:t>
            </a:r>
            <a:r>
              <a:rPr lang="en-US" altLang="en-US" sz="1200" i="0" baseline="0" dirty="0" smtClean="0"/>
              <a:t> or</a:t>
            </a:r>
            <a:r>
              <a:rPr lang="en-US" altLang="en-US" sz="1200" i="0" dirty="0" smtClean="0"/>
              <a:t> hat.</a:t>
            </a:r>
          </a:p>
          <a:p>
            <a:pPr marL="171450" indent="-171450" eaLnBrk="1" hangingPunct="1">
              <a:buFont typeface="Arial" panose="020B0604020202020204" pitchFamily="34" charset="0"/>
              <a:buChar char="•"/>
            </a:pPr>
            <a:r>
              <a:rPr lang="en-US" altLang="en-US" sz="1200" i="0" dirty="0" smtClean="0"/>
              <a:t>Go around the room and ask each participant to draw a chit</a:t>
            </a:r>
            <a:r>
              <a:rPr lang="en-US" altLang="en-US" sz="1200" i="0" baseline="0" dirty="0" smtClean="0"/>
              <a:t> </a:t>
            </a:r>
            <a:r>
              <a:rPr lang="en-US" altLang="en-US" sz="1200" i="0" dirty="0" smtClean="0"/>
              <a:t>and answer the question on it.</a:t>
            </a:r>
          </a:p>
          <a:p>
            <a:pPr marL="171450" indent="-171450" eaLnBrk="1" hangingPunct="1">
              <a:buFont typeface="Arial" panose="020B0604020202020204" pitchFamily="34" charset="0"/>
              <a:buChar char="•"/>
            </a:pPr>
            <a:r>
              <a:rPr lang="en-US" altLang="en-US" sz="1200" i="0" dirty="0" smtClean="0"/>
              <a:t>Appreciate the answer; clarify if necessary.</a:t>
            </a:r>
          </a:p>
          <a:p>
            <a:pPr marL="171450" indent="-171450" eaLnBrk="1" hangingPunct="1">
              <a:buFont typeface="Arial" panose="020B0604020202020204" pitchFamily="34" charset="0"/>
              <a:buChar char="•"/>
            </a:pPr>
            <a:r>
              <a:rPr lang="en-US" altLang="en-US" sz="1200" i="0" dirty="0" smtClean="0"/>
              <a:t>Repeat the process until all questions on the chits have been answered.</a:t>
            </a:r>
          </a:p>
          <a:p>
            <a:endParaRPr lang="en-US" i="0" baseline="0" dirty="0" smtClean="0"/>
          </a:p>
        </p:txBody>
      </p:sp>
      <p:sp>
        <p:nvSpPr>
          <p:cNvPr id="4" name="Slide Number Placeholder 3"/>
          <p:cNvSpPr>
            <a:spLocks noGrp="1"/>
          </p:cNvSpPr>
          <p:nvPr>
            <p:ph type="sldNum" sz="quarter" idx="10"/>
          </p:nvPr>
        </p:nvSpPr>
        <p:spPr>
          <a:xfrm>
            <a:off x="4401898" y="9553419"/>
            <a:ext cx="3368744" cy="503264"/>
          </a:xfrm>
          <a:prstGeom prst="rect">
            <a:avLst/>
          </a:prstGeom>
        </p:spPr>
        <p:txBody>
          <a:bodyPr/>
          <a:lstStyle/>
          <a:p>
            <a:fld id="{E867FDD7-25B0-4294-AA60-C921AE00483B}" type="slidenum">
              <a:rPr lang="en-US" smtClean="0"/>
              <a:pPr/>
              <a:t>30</a:t>
            </a:fld>
            <a:endParaRPr lang="en-US"/>
          </a:p>
        </p:txBody>
      </p:sp>
    </p:spTree>
    <p:extLst>
      <p:ext uri="{BB962C8B-B14F-4D97-AF65-F5344CB8AC3E}">
        <p14:creationId xmlns:p14="http://schemas.microsoft.com/office/powerpoint/2010/main" val="15828474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754063"/>
            <a:ext cx="4879975" cy="3771900"/>
          </a:xfrm>
          <a:prstGeom prst="rect">
            <a:avLst/>
          </a:prstGeom>
          <a:noFill/>
          <a:ln w="12700">
            <a:solidFill>
              <a:prstClr val="black"/>
            </a:solidFill>
          </a:ln>
        </p:spPr>
      </p:sp>
      <p:sp>
        <p:nvSpPr>
          <p:cNvPr id="3" name="Notes Placeholder 2"/>
          <p:cNvSpPr>
            <a:spLocks noGrp="1"/>
          </p:cNvSpPr>
          <p:nvPr>
            <p:ph type="body" idx="1"/>
          </p:nvPr>
        </p:nvSpPr>
        <p:spPr>
          <a:xfrm>
            <a:off x="777731" y="4778562"/>
            <a:ext cx="6216939" cy="4525870"/>
          </a:xfrm>
          <a:prstGeom prst="rect">
            <a:avLst/>
          </a:prstGeom>
        </p:spPr>
        <p:txBody>
          <a:bodyPr/>
          <a:lstStyle/>
          <a:p>
            <a:r>
              <a:rPr lang="en-US" dirty="0" smtClean="0"/>
              <a:t>Situation in 2012.</a:t>
            </a:r>
            <a:endParaRPr lang="en-US" dirty="0"/>
          </a:p>
        </p:txBody>
      </p:sp>
    </p:spTree>
    <p:extLst>
      <p:ext uri="{BB962C8B-B14F-4D97-AF65-F5344CB8AC3E}">
        <p14:creationId xmlns:p14="http://schemas.microsoft.com/office/powerpoint/2010/main" val="223822781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754063"/>
            <a:ext cx="4879975" cy="3771900"/>
          </a:xfrm>
          <a:prstGeom prst="rect">
            <a:avLst/>
          </a:prstGeom>
          <a:noFill/>
          <a:ln w="12700">
            <a:solidFill>
              <a:prstClr val="black"/>
            </a:solidFill>
          </a:ln>
        </p:spPr>
      </p:sp>
      <p:sp>
        <p:nvSpPr>
          <p:cNvPr id="3" name="Notes Placeholder 2"/>
          <p:cNvSpPr>
            <a:spLocks noGrp="1"/>
          </p:cNvSpPr>
          <p:nvPr>
            <p:ph type="body" idx="1"/>
          </p:nvPr>
        </p:nvSpPr>
        <p:spPr>
          <a:xfrm>
            <a:off x="777731" y="4778562"/>
            <a:ext cx="6216939" cy="4525870"/>
          </a:xfrm>
          <a:prstGeom prst="rect">
            <a:avLst/>
          </a:prstGeom>
        </p:spPr>
        <p:txBody>
          <a:bodyPr/>
          <a:lstStyle/>
          <a:p>
            <a:r>
              <a:rPr lang="en-US" dirty="0" smtClean="0"/>
              <a:t>Facilitator: Outputs/results of a PRISM assessment application.</a:t>
            </a:r>
            <a:r>
              <a:rPr lang="en-US" baseline="0" dirty="0" smtClean="0"/>
              <a:t> Results of each part of the framework. Explain the color-code system (right top of the slide).</a:t>
            </a:r>
            <a:endParaRPr lang="en-US" dirty="0"/>
          </a:p>
        </p:txBody>
      </p:sp>
    </p:spTree>
    <p:extLst>
      <p:ext uri="{BB962C8B-B14F-4D97-AF65-F5344CB8AC3E}">
        <p14:creationId xmlns:p14="http://schemas.microsoft.com/office/powerpoint/2010/main" val="402134240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1446213" y="754063"/>
            <a:ext cx="4879975" cy="3771900"/>
          </a:xfrm>
          <a:prstGeom prst="rect">
            <a:avLst/>
          </a:prstGeom>
          <a:ln/>
        </p:spPr>
      </p:sp>
      <p:sp>
        <p:nvSpPr>
          <p:cNvPr id="54275" name="Notes Placeholder 2"/>
          <p:cNvSpPr>
            <a:spLocks noGrp="1"/>
          </p:cNvSpPr>
          <p:nvPr>
            <p:ph type="body" idx="1"/>
          </p:nvPr>
        </p:nvSpPr>
        <p:spPr>
          <a:xfrm>
            <a:off x="777944" y="4778428"/>
            <a:ext cx="6216512" cy="452593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defTabSz="913950">
              <a:buFont typeface="Arial" panose="020B0604020202020204" pitchFamily="34" charset="0"/>
              <a:buChar char="•"/>
            </a:pPr>
            <a:r>
              <a:rPr lang="en-US" altLang="en-US" dirty="0" smtClean="0"/>
              <a:t>Regional level was not assessed in 2008: 50% of regions were assessed in 2012</a:t>
            </a:r>
          </a:p>
          <a:p>
            <a:pPr marL="171450" indent="-171450" defTabSz="913950">
              <a:buFont typeface="Arial" panose="020B0604020202020204" pitchFamily="34" charset="0"/>
              <a:buChar char="•"/>
            </a:pPr>
            <a:r>
              <a:rPr lang="en-US" altLang="en-US" dirty="0" smtClean="0"/>
              <a:t>Data</a:t>
            </a:r>
            <a:r>
              <a:rPr lang="en-US" altLang="en-US" baseline="0" dirty="0" smtClean="0"/>
              <a:t> accuracy: The proportion of facilities that met the predetermined accuracy criteria</a:t>
            </a:r>
            <a:endParaRPr lang="en-US" altLang="en-US" dirty="0" smtClean="0"/>
          </a:p>
          <a:p>
            <a:pPr marL="171450" indent="-171450" defTabSz="913950">
              <a:buFont typeface="Arial" panose="020B0604020202020204" pitchFamily="34" charset="0"/>
              <a:buChar char="•"/>
            </a:pPr>
            <a:r>
              <a:rPr lang="en-US" altLang="en-US" dirty="0" smtClean="0"/>
              <a:t>Note:</a:t>
            </a:r>
            <a:r>
              <a:rPr lang="en-US" altLang="en-US" baseline="0" dirty="0" smtClean="0"/>
              <a:t> F</a:t>
            </a:r>
            <a:r>
              <a:rPr lang="en-US" altLang="en-US" dirty="0" smtClean="0"/>
              <a:t>rom 2009–2011, facilities were trained to use an HIV data collection tool but not on how to use the data collected.</a:t>
            </a:r>
          </a:p>
          <a:p>
            <a:pPr defTabSz="913950"/>
            <a:endParaRPr lang="en-US" altLang="en-US" dirty="0" smtClean="0"/>
          </a:p>
          <a:p>
            <a:pPr defTabSz="913950"/>
            <a:endParaRPr lang="en-US" altLang="en-US" dirty="0" smtClean="0"/>
          </a:p>
        </p:txBody>
      </p:sp>
      <p:sp>
        <p:nvSpPr>
          <p:cNvPr id="54276" name="Slide Number Placeholder 3"/>
          <p:cNvSpPr>
            <a:spLocks noGrp="1"/>
          </p:cNvSpPr>
          <p:nvPr>
            <p:ph type="sldNum" sz="quarter" idx="5"/>
          </p:nvPr>
        </p:nvSpPr>
        <p:spPr>
          <a:xfrm>
            <a:off x="4401898" y="9553419"/>
            <a:ext cx="3368744" cy="50326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7042" indent="-291169" eaLnBrk="0" hangingPunct="0">
              <a:defRPr>
                <a:solidFill>
                  <a:schemeClr val="tx1"/>
                </a:solidFill>
                <a:latin typeface="Arial" charset="0"/>
              </a:defRPr>
            </a:lvl2pPr>
            <a:lvl3pPr marL="1164680" indent="-232936" eaLnBrk="0" hangingPunct="0">
              <a:defRPr>
                <a:solidFill>
                  <a:schemeClr val="tx1"/>
                </a:solidFill>
                <a:latin typeface="Arial" charset="0"/>
              </a:defRPr>
            </a:lvl3pPr>
            <a:lvl4pPr marL="1630551" indent="-232936" eaLnBrk="0" hangingPunct="0">
              <a:defRPr>
                <a:solidFill>
                  <a:schemeClr val="tx1"/>
                </a:solidFill>
                <a:latin typeface="Arial" charset="0"/>
              </a:defRPr>
            </a:lvl4pPr>
            <a:lvl5pPr marL="2096422" indent="-232936" eaLnBrk="0" hangingPunct="0">
              <a:defRPr>
                <a:solidFill>
                  <a:schemeClr val="tx1"/>
                </a:solidFill>
                <a:latin typeface="Arial" charset="0"/>
              </a:defRPr>
            </a:lvl5pPr>
            <a:lvl6pPr marL="2562295" indent="-232936" eaLnBrk="0" fontAlgn="base" hangingPunct="0">
              <a:spcBef>
                <a:spcPct val="0"/>
              </a:spcBef>
              <a:spcAft>
                <a:spcPct val="0"/>
              </a:spcAft>
              <a:defRPr>
                <a:solidFill>
                  <a:schemeClr val="tx1"/>
                </a:solidFill>
                <a:latin typeface="Arial" charset="0"/>
              </a:defRPr>
            </a:lvl6pPr>
            <a:lvl7pPr marL="3028166" indent="-232936" eaLnBrk="0" fontAlgn="base" hangingPunct="0">
              <a:spcBef>
                <a:spcPct val="0"/>
              </a:spcBef>
              <a:spcAft>
                <a:spcPct val="0"/>
              </a:spcAft>
              <a:defRPr>
                <a:solidFill>
                  <a:schemeClr val="tx1"/>
                </a:solidFill>
                <a:latin typeface="Arial" charset="0"/>
              </a:defRPr>
            </a:lvl7pPr>
            <a:lvl8pPr marL="3494038" indent="-232936" eaLnBrk="0" fontAlgn="base" hangingPunct="0">
              <a:spcBef>
                <a:spcPct val="0"/>
              </a:spcBef>
              <a:spcAft>
                <a:spcPct val="0"/>
              </a:spcAft>
              <a:defRPr>
                <a:solidFill>
                  <a:schemeClr val="tx1"/>
                </a:solidFill>
                <a:latin typeface="Arial" charset="0"/>
              </a:defRPr>
            </a:lvl8pPr>
            <a:lvl9pPr marL="3959910" indent="-232936" eaLnBrk="0" fontAlgn="base" hangingPunct="0">
              <a:spcBef>
                <a:spcPct val="0"/>
              </a:spcBef>
              <a:spcAft>
                <a:spcPct val="0"/>
              </a:spcAft>
              <a:defRPr>
                <a:solidFill>
                  <a:schemeClr val="tx1"/>
                </a:solidFill>
                <a:latin typeface="Arial" charset="0"/>
              </a:defRPr>
            </a:lvl9pPr>
          </a:lstStyle>
          <a:p>
            <a:pPr eaLnBrk="1" hangingPunct="1"/>
            <a:fld id="{D4DF1F1D-2DE3-4C92-88EE-9221261A54AA}" type="slidenum">
              <a:rPr lang="en-US" altLang="en-US" smtClean="0"/>
              <a:pPr eaLnBrk="1" hangingPunct="1"/>
              <a:t>33</a:t>
            </a:fld>
            <a:endParaRPr lang="en-US" altLang="en-US" smtClean="0"/>
          </a:p>
        </p:txBody>
      </p:sp>
    </p:spTree>
    <p:extLst>
      <p:ext uri="{BB962C8B-B14F-4D97-AF65-F5344CB8AC3E}">
        <p14:creationId xmlns:p14="http://schemas.microsoft.com/office/powerpoint/2010/main" val="41937921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xfrm>
            <a:off x="1446213" y="754063"/>
            <a:ext cx="4879975" cy="3771900"/>
          </a:xfrm>
          <a:prstGeom prst="rect">
            <a:avLst/>
          </a:prstGeom>
          <a:ln/>
        </p:spPr>
      </p:sp>
      <p:sp>
        <p:nvSpPr>
          <p:cNvPr id="55299" name="Notes Placeholder 2"/>
          <p:cNvSpPr>
            <a:spLocks noGrp="1"/>
          </p:cNvSpPr>
          <p:nvPr>
            <p:ph type="body" idx="1"/>
          </p:nvPr>
        </p:nvSpPr>
        <p:spPr>
          <a:xfrm>
            <a:off x="777944" y="4778428"/>
            <a:ext cx="6216512" cy="452593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55300" name="Slide Number Placeholder 3"/>
          <p:cNvSpPr>
            <a:spLocks noGrp="1"/>
          </p:cNvSpPr>
          <p:nvPr>
            <p:ph type="sldNum" sz="quarter" idx="5"/>
          </p:nvPr>
        </p:nvSpPr>
        <p:spPr>
          <a:xfrm>
            <a:off x="4401898" y="9553419"/>
            <a:ext cx="3368744" cy="50326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7042" indent="-291169" eaLnBrk="0" hangingPunct="0">
              <a:defRPr>
                <a:solidFill>
                  <a:schemeClr val="tx1"/>
                </a:solidFill>
                <a:latin typeface="Arial" charset="0"/>
              </a:defRPr>
            </a:lvl2pPr>
            <a:lvl3pPr marL="1164680" indent="-232936" eaLnBrk="0" hangingPunct="0">
              <a:defRPr>
                <a:solidFill>
                  <a:schemeClr val="tx1"/>
                </a:solidFill>
                <a:latin typeface="Arial" charset="0"/>
              </a:defRPr>
            </a:lvl3pPr>
            <a:lvl4pPr marL="1630551" indent="-232936" eaLnBrk="0" hangingPunct="0">
              <a:defRPr>
                <a:solidFill>
                  <a:schemeClr val="tx1"/>
                </a:solidFill>
                <a:latin typeface="Arial" charset="0"/>
              </a:defRPr>
            </a:lvl4pPr>
            <a:lvl5pPr marL="2096422" indent="-232936" eaLnBrk="0" hangingPunct="0">
              <a:defRPr>
                <a:solidFill>
                  <a:schemeClr val="tx1"/>
                </a:solidFill>
                <a:latin typeface="Arial" charset="0"/>
              </a:defRPr>
            </a:lvl5pPr>
            <a:lvl6pPr marL="2562295" indent="-232936" eaLnBrk="0" fontAlgn="base" hangingPunct="0">
              <a:spcBef>
                <a:spcPct val="0"/>
              </a:spcBef>
              <a:spcAft>
                <a:spcPct val="0"/>
              </a:spcAft>
              <a:defRPr>
                <a:solidFill>
                  <a:schemeClr val="tx1"/>
                </a:solidFill>
                <a:latin typeface="Arial" charset="0"/>
              </a:defRPr>
            </a:lvl6pPr>
            <a:lvl7pPr marL="3028166" indent="-232936" eaLnBrk="0" fontAlgn="base" hangingPunct="0">
              <a:spcBef>
                <a:spcPct val="0"/>
              </a:spcBef>
              <a:spcAft>
                <a:spcPct val="0"/>
              </a:spcAft>
              <a:defRPr>
                <a:solidFill>
                  <a:schemeClr val="tx1"/>
                </a:solidFill>
                <a:latin typeface="Arial" charset="0"/>
              </a:defRPr>
            </a:lvl7pPr>
            <a:lvl8pPr marL="3494038" indent="-232936" eaLnBrk="0" fontAlgn="base" hangingPunct="0">
              <a:spcBef>
                <a:spcPct val="0"/>
              </a:spcBef>
              <a:spcAft>
                <a:spcPct val="0"/>
              </a:spcAft>
              <a:defRPr>
                <a:solidFill>
                  <a:schemeClr val="tx1"/>
                </a:solidFill>
                <a:latin typeface="Arial" charset="0"/>
              </a:defRPr>
            </a:lvl8pPr>
            <a:lvl9pPr marL="3959910" indent="-232936" eaLnBrk="0" fontAlgn="base" hangingPunct="0">
              <a:spcBef>
                <a:spcPct val="0"/>
              </a:spcBef>
              <a:spcAft>
                <a:spcPct val="0"/>
              </a:spcAft>
              <a:defRPr>
                <a:solidFill>
                  <a:schemeClr val="tx1"/>
                </a:solidFill>
                <a:latin typeface="Arial" charset="0"/>
              </a:defRPr>
            </a:lvl9pPr>
          </a:lstStyle>
          <a:p>
            <a:pPr eaLnBrk="1" hangingPunct="1"/>
            <a:fld id="{34A180EE-19C9-4815-B4A5-56D4FA0745F7}" type="slidenum">
              <a:rPr lang="en-US" altLang="en-US" smtClean="0"/>
              <a:pPr eaLnBrk="1" hangingPunct="1"/>
              <a:t>34</a:t>
            </a:fld>
            <a:endParaRPr lang="en-US" altLang="en-US" smtClean="0"/>
          </a:p>
        </p:txBody>
      </p:sp>
    </p:spTree>
    <p:extLst>
      <p:ext uri="{BB962C8B-B14F-4D97-AF65-F5344CB8AC3E}">
        <p14:creationId xmlns:p14="http://schemas.microsoft.com/office/powerpoint/2010/main" val="108319944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xfrm>
            <a:off x="1446213" y="754063"/>
            <a:ext cx="4879975" cy="3771900"/>
          </a:xfrm>
          <a:prstGeom prst="rect">
            <a:avLst/>
          </a:prstGeom>
          <a:ln/>
        </p:spPr>
      </p:sp>
      <p:sp>
        <p:nvSpPr>
          <p:cNvPr id="55299" name="Notes Placeholder 2"/>
          <p:cNvSpPr>
            <a:spLocks noGrp="1"/>
          </p:cNvSpPr>
          <p:nvPr>
            <p:ph type="body" idx="1"/>
          </p:nvPr>
        </p:nvSpPr>
        <p:spPr>
          <a:xfrm>
            <a:off x="777944" y="4778428"/>
            <a:ext cx="6216512" cy="452593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55300" name="Slide Number Placeholder 3"/>
          <p:cNvSpPr>
            <a:spLocks noGrp="1"/>
          </p:cNvSpPr>
          <p:nvPr>
            <p:ph type="sldNum" sz="quarter" idx="5"/>
          </p:nvPr>
        </p:nvSpPr>
        <p:spPr>
          <a:xfrm>
            <a:off x="4401898" y="9553419"/>
            <a:ext cx="3368744" cy="50326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7042" indent="-291169" eaLnBrk="0" hangingPunct="0">
              <a:defRPr>
                <a:solidFill>
                  <a:schemeClr val="tx1"/>
                </a:solidFill>
                <a:latin typeface="Arial" charset="0"/>
              </a:defRPr>
            </a:lvl2pPr>
            <a:lvl3pPr marL="1164680" indent="-232936" eaLnBrk="0" hangingPunct="0">
              <a:defRPr>
                <a:solidFill>
                  <a:schemeClr val="tx1"/>
                </a:solidFill>
                <a:latin typeface="Arial" charset="0"/>
              </a:defRPr>
            </a:lvl3pPr>
            <a:lvl4pPr marL="1630551" indent="-232936" eaLnBrk="0" hangingPunct="0">
              <a:defRPr>
                <a:solidFill>
                  <a:schemeClr val="tx1"/>
                </a:solidFill>
                <a:latin typeface="Arial" charset="0"/>
              </a:defRPr>
            </a:lvl4pPr>
            <a:lvl5pPr marL="2096422" indent="-232936" eaLnBrk="0" hangingPunct="0">
              <a:defRPr>
                <a:solidFill>
                  <a:schemeClr val="tx1"/>
                </a:solidFill>
                <a:latin typeface="Arial" charset="0"/>
              </a:defRPr>
            </a:lvl5pPr>
            <a:lvl6pPr marL="2562295" indent="-232936" eaLnBrk="0" fontAlgn="base" hangingPunct="0">
              <a:spcBef>
                <a:spcPct val="0"/>
              </a:spcBef>
              <a:spcAft>
                <a:spcPct val="0"/>
              </a:spcAft>
              <a:defRPr>
                <a:solidFill>
                  <a:schemeClr val="tx1"/>
                </a:solidFill>
                <a:latin typeface="Arial" charset="0"/>
              </a:defRPr>
            </a:lvl6pPr>
            <a:lvl7pPr marL="3028166" indent="-232936" eaLnBrk="0" fontAlgn="base" hangingPunct="0">
              <a:spcBef>
                <a:spcPct val="0"/>
              </a:spcBef>
              <a:spcAft>
                <a:spcPct val="0"/>
              </a:spcAft>
              <a:defRPr>
                <a:solidFill>
                  <a:schemeClr val="tx1"/>
                </a:solidFill>
                <a:latin typeface="Arial" charset="0"/>
              </a:defRPr>
            </a:lvl7pPr>
            <a:lvl8pPr marL="3494038" indent="-232936" eaLnBrk="0" fontAlgn="base" hangingPunct="0">
              <a:spcBef>
                <a:spcPct val="0"/>
              </a:spcBef>
              <a:spcAft>
                <a:spcPct val="0"/>
              </a:spcAft>
              <a:defRPr>
                <a:solidFill>
                  <a:schemeClr val="tx1"/>
                </a:solidFill>
                <a:latin typeface="Arial" charset="0"/>
              </a:defRPr>
            </a:lvl8pPr>
            <a:lvl9pPr marL="3959910" indent="-232936" eaLnBrk="0" fontAlgn="base" hangingPunct="0">
              <a:spcBef>
                <a:spcPct val="0"/>
              </a:spcBef>
              <a:spcAft>
                <a:spcPct val="0"/>
              </a:spcAft>
              <a:defRPr>
                <a:solidFill>
                  <a:schemeClr val="tx1"/>
                </a:solidFill>
                <a:latin typeface="Arial" charset="0"/>
              </a:defRPr>
            </a:lvl9pPr>
          </a:lstStyle>
          <a:p>
            <a:pPr eaLnBrk="1" hangingPunct="1"/>
            <a:fld id="{34A180EE-19C9-4815-B4A5-56D4FA0745F7}" type="slidenum">
              <a:rPr lang="en-US" altLang="en-US" smtClean="0"/>
              <a:pPr eaLnBrk="1" hangingPunct="1"/>
              <a:t>35</a:t>
            </a:fld>
            <a:endParaRPr lang="en-US" altLang="en-US" smtClean="0"/>
          </a:p>
        </p:txBody>
      </p:sp>
    </p:spTree>
    <p:extLst>
      <p:ext uri="{BB962C8B-B14F-4D97-AF65-F5344CB8AC3E}">
        <p14:creationId xmlns:p14="http://schemas.microsoft.com/office/powerpoint/2010/main" val="37149038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754063"/>
            <a:ext cx="4879975" cy="3771900"/>
          </a:xfrm>
          <a:prstGeom prst="rect">
            <a:avLst/>
          </a:prstGeom>
          <a:noFill/>
          <a:ln w="12700">
            <a:solidFill>
              <a:prstClr val="black"/>
            </a:solidFill>
          </a:ln>
        </p:spPr>
      </p:sp>
      <p:sp>
        <p:nvSpPr>
          <p:cNvPr id="3" name="Notes Placeholder 2"/>
          <p:cNvSpPr>
            <a:spLocks noGrp="1"/>
          </p:cNvSpPr>
          <p:nvPr>
            <p:ph type="body" idx="1"/>
          </p:nvPr>
        </p:nvSpPr>
        <p:spPr>
          <a:xfrm>
            <a:off x="777875" y="4778375"/>
            <a:ext cx="6216650" cy="4525963"/>
          </a:xfrm>
          <a:prstGeom prst="rect">
            <a:avLst/>
          </a:prstGeom>
        </p:spPr>
        <p:txBody>
          <a:bodyPr/>
          <a:lstStyle/>
          <a:p>
            <a:endParaRPr lang="en-US"/>
          </a:p>
        </p:txBody>
      </p:sp>
    </p:spTree>
    <p:extLst>
      <p:ext uri="{BB962C8B-B14F-4D97-AF65-F5344CB8AC3E}">
        <p14:creationId xmlns:p14="http://schemas.microsoft.com/office/powerpoint/2010/main" val="34045023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754063"/>
            <a:ext cx="4879975" cy="3771900"/>
          </a:xfrm>
          <a:prstGeom prst="rect">
            <a:avLst/>
          </a:prstGeom>
          <a:noFill/>
          <a:ln w="12700">
            <a:solidFill>
              <a:prstClr val="black"/>
            </a:solidFill>
          </a:ln>
        </p:spPr>
      </p:sp>
      <p:sp>
        <p:nvSpPr>
          <p:cNvPr id="3" name="Notes Placeholder 2"/>
          <p:cNvSpPr>
            <a:spLocks noGrp="1"/>
          </p:cNvSpPr>
          <p:nvPr>
            <p:ph type="body" idx="1"/>
          </p:nvPr>
        </p:nvSpPr>
        <p:spPr>
          <a:xfrm>
            <a:off x="777731" y="4778562"/>
            <a:ext cx="6216939" cy="4525870"/>
          </a:xfrm>
          <a:prstGeom prst="rect">
            <a:avLst/>
          </a:prstGeom>
        </p:spPr>
        <p:txBody>
          <a:bodyPr/>
          <a:lstStyle/>
          <a:p>
            <a:endParaRPr lang="en-US"/>
          </a:p>
        </p:txBody>
      </p:sp>
    </p:spTree>
    <p:extLst>
      <p:ext uri="{BB962C8B-B14F-4D97-AF65-F5344CB8AC3E}">
        <p14:creationId xmlns:p14="http://schemas.microsoft.com/office/powerpoint/2010/main" val="14528717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754063"/>
            <a:ext cx="4879975" cy="3771900"/>
          </a:xfrm>
          <a:prstGeom prst="rect">
            <a:avLst/>
          </a:prstGeom>
        </p:spPr>
      </p:sp>
      <p:sp>
        <p:nvSpPr>
          <p:cNvPr id="3" name="Notes Placeholder 2"/>
          <p:cNvSpPr>
            <a:spLocks noGrp="1"/>
          </p:cNvSpPr>
          <p:nvPr>
            <p:ph type="body" idx="1"/>
          </p:nvPr>
        </p:nvSpPr>
        <p:spPr>
          <a:xfrm>
            <a:off x="777944" y="4778428"/>
            <a:ext cx="6216512" cy="4525937"/>
          </a:xfrm>
          <a:prstGeom prst="rect">
            <a:avLst/>
          </a:prstGeom>
        </p:spPr>
        <p:txBody>
          <a:bodyPr/>
          <a:lstStyle/>
          <a:p>
            <a:pPr defTabSz="931774">
              <a:defRPr/>
            </a:pPr>
            <a:r>
              <a:rPr lang="en-US" dirty="0" smtClean="0">
                <a:latin typeface="Arial" pitchFamily="34" charset="0"/>
              </a:rPr>
              <a:t>“III”, “IV”, “V” and “VI” are tools to understand factors influencing the RHIS performance. They can be used in combination or alone.</a:t>
            </a:r>
          </a:p>
          <a:p>
            <a:endParaRPr lang="en-US" dirty="0"/>
          </a:p>
        </p:txBody>
      </p:sp>
      <p:sp>
        <p:nvSpPr>
          <p:cNvPr id="4" name="Slide Number Placeholder 3"/>
          <p:cNvSpPr>
            <a:spLocks noGrp="1"/>
          </p:cNvSpPr>
          <p:nvPr>
            <p:ph type="sldNum" sz="quarter" idx="10"/>
          </p:nvPr>
        </p:nvSpPr>
        <p:spPr>
          <a:xfrm>
            <a:off x="4401898" y="9553419"/>
            <a:ext cx="3368744" cy="503264"/>
          </a:xfrm>
          <a:prstGeom prst="rect">
            <a:avLst/>
          </a:prstGeom>
        </p:spPr>
        <p:txBody>
          <a:bodyPr/>
          <a:lstStyle/>
          <a:p>
            <a:fld id="{E867FDD7-25B0-4294-AA60-C921AE00483B}" type="slidenum">
              <a:rPr lang="en-US" smtClean="0"/>
              <a:pPr/>
              <a:t>5</a:t>
            </a:fld>
            <a:endParaRPr lang="en-US"/>
          </a:p>
        </p:txBody>
      </p:sp>
    </p:spTree>
    <p:extLst>
      <p:ext uri="{BB962C8B-B14F-4D97-AF65-F5344CB8AC3E}">
        <p14:creationId xmlns:p14="http://schemas.microsoft.com/office/powerpoint/2010/main" val="40854581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754063"/>
            <a:ext cx="4879975" cy="3771900"/>
          </a:xfrm>
          <a:prstGeom prst="rect">
            <a:avLst/>
          </a:prstGeom>
        </p:spPr>
      </p:sp>
      <p:sp>
        <p:nvSpPr>
          <p:cNvPr id="3" name="Notes Placeholder 2"/>
          <p:cNvSpPr>
            <a:spLocks noGrp="1"/>
          </p:cNvSpPr>
          <p:nvPr>
            <p:ph type="body" idx="1"/>
          </p:nvPr>
        </p:nvSpPr>
        <p:spPr>
          <a:xfrm>
            <a:off x="777944" y="4778428"/>
            <a:ext cx="6216512" cy="4525937"/>
          </a:xfrm>
          <a:prstGeom prst="rect">
            <a:avLst/>
          </a:prstGeom>
        </p:spPr>
        <p:txBody>
          <a:bodyPr/>
          <a:lstStyle/>
          <a:p>
            <a:r>
              <a:rPr lang="en-US" dirty="0" smtClean="0"/>
              <a:t>Facilitator:</a:t>
            </a:r>
          </a:p>
          <a:p>
            <a:r>
              <a:rPr lang="en-US" dirty="0" smtClean="0"/>
              <a:t>Remind</a:t>
            </a:r>
            <a:r>
              <a:rPr lang="en-US" baseline="0" dirty="0" smtClean="0"/>
              <a:t> participants that the framework was presented in Session 1 and now we are showing how PRISM tools are related to the framework.</a:t>
            </a:r>
          </a:p>
          <a:p>
            <a:endParaRPr lang="en-US" baseline="0" dirty="0" smtClean="0"/>
          </a:p>
          <a:p>
            <a:r>
              <a:rPr lang="en-US" baseline="0" dirty="0" smtClean="0"/>
              <a:t>Click 6 times to show the linking of PRISM Tools with the Framework.</a:t>
            </a:r>
            <a:endParaRPr lang="en-US" dirty="0"/>
          </a:p>
        </p:txBody>
      </p:sp>
      <p:sp>
        <p:nvSpPr>
          <p:cNvPr id="4" name="Slide Number Placeholder 3"/>
          <p:cNvSpPr>
            <a:spLocks noGrp="1"/>
          </p:cNvSpPr>
          <p:nvPr>
            <p:ph type="sldNum" sz="quarter" idx="10"/>
          </p:nvPr>
        </p:nvSpPr>
        <p:spPr>
          <a:xfrm>
            <a:off x="4401898" y="9553419"/>
            <a:ext cx="3368744" cy="503264"/>
          </a:xfrm>
          <a:prstGeom prst="rect">
            <a:avLst/>
          </a:prstGeom>
        </p:spPr>
        <p:txBody>
          <a:bodyPr/>
          <a:lstStyle/>
          <a:p>
            <a:fld id="{F19303DE-3E45-4DD3-9505-92EF4803EF97}" type="slidenum">
              <a:rPr lang="en-US" smtClean="0"/>
              <a:pPr/>
              <a:t>6</a:t>
            </a:fld>
            <a:endParaRPr lang="en-US" dirty="0"/>
          </a:p>
        </p:txBody>
      </p:sp>
    </p:spTree>
    <p:extLst>
      <p:ext uri="{BB962C8B-B14F-4D97-AF65-F5344CB8AC3E}">
        <p14:creationId xmlns:p14="http://schemas.microsoft.com/office/powerpoint/2010/main" val="31910653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754063"/>
            <a:ext cx="4879975" cy="3771900"/>
          </a:xfrm>
          <a:prstGeom prst="rect">
            <a:avLst/>
          </a:prstGeom>
          <a:noFill/>
          <a:ln w="12700">
            <a:solidFill>
              <a:prstClr val="black"/>
            </a:solidFill>
          </a:ln>
        </p:spPr>
      </p:sp>
      <p:sp>
        <p:nvSpPr>
          <p:cNvPr id="3" name="Notes Placeholder 2"/>
          <p:cNvSpPr>
            <a:spLocks noGrp="1"/>
          </p:cNvSpPr>
          <p:nvPr>
            <p:ph type="body" idx="1"/>
          </p:nvPr>
        </p:nvSpPr>
        <p:spPr>
          <a:xfrm>
            <a:off x="777731" y="4778562"/>
            <a:ext cx="6216939" cy="4525870"/>
          </a:xfrm>
          <a:prstGeom prst="rect">
            <a:avLst/>
          </a:prstGeom>
        </p:spPr>
        <p:txBody>
          <a:bodyPr/>
          <a:lstStyle/>
          <a:p>
            <a:endParaRPr lang="en-US"/>
          </a:p>
        </p:txBody>
      </p:sp>
    </p:spTree>
    <p:extLst>
      <p:ext uri="{BB962C8B-B14F-4D97-AF65-F5344CB8AC3E}">
        <p14:creationId xmlns:p14="http://schemas.microsoft.com/office/powerpoint/2010/main" val="3407694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a:xfrm>
            <a:off x="777731" y="4778562"/>
            <a:ext cx="6216939" cy="4525870"/>
          </a:xfrm>
          <a:prstGeom prst="rect">
            <a:avLst/>
          </a:prstGeom>
        </p:spPr>
        <p:txBody>
          <a:bodyPr>
            <a:normAutofit/>
          </a:bodyPr>
          <a:lstStyle/>
          <a:p>
            <a:endParaRPr lang="en-US" b="0" baseline="0" dirty="0" smtClean="0"/>
          </a:p>
        </p:txBody>
      </p:sp>
      <p:sp>
        <p:nvSpPr>
          <p:cNvPr id="3" name="Slide Image Placeholder 2"/>
          <p:cNvSpPr>
            <a:spLocks noGrp="1" noRot="1" noChangeAspect="1"/>
          </p:cNvSpPr>
          <p:nvPr>
            <p:ph type="sldImg"/>
          </p:nvPr>
        </p:nvSpPr>
        <p:spPr>
          <a:xfrm>
            <a:off x="1446213" y="754063"/>
            <a:ext cx="4879975" cy="3771900"/>
          </a:xfrm>
          <a:prstGeom prst="rect">
            <a:avLst/>
          </a:prstGeom>
          <a:noFill/>
          <a:ln w="12700">
            <a:solidFill>
              <a:prstClr val="black"/>
            </a:solidFill>
          </a:ln>
        </p:spPr>
      </p:sp>
    </p:spTree>
    <p:extLst>
      <p:ext uri="{BB962C8B-B14F-4D97-AF65-F5344CB8AC3E}">
        <p14:creationId xmlns:p14="http://schemas.microsoft.com/office/powerpoint/2010/main" val="38270357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a:xfrm>
            <a:off x="777731" y="4778562"/>
            <a:ext cx="6216939" cy="4525870"/>
          </a:xfrm>
          <a:prstGeom prst="rect">
            <a:avLst/>
          </a:prstGeom>
        </p:spPr>
        <p:txBody>
          <a:bodyPr>
            <a:normAutofit/>
          </a:bodyPr>
          <a:lstStyle/>
          <a:p>
            <a:endParaRPr lang="en-US" b="0" baseline="0" dirty="0" smtClean="0"/>
          </a:p>
        </p:txBody>
      </p:sp>
      <p:sp>
        <p:nvSpPr>
          <p:cNvPr id="3" name="Slide Image Placeholder 2"/>
          <p:cNvSpPr>
            <a:spLocks noGrp="1" noRot="1" noChangeAspect="1"/>
          </p:cNvSpPr>
          <p:nvPr>
            <p:ph type="sldImg"/>
          </p:nvPr>
        </p:nvSpPr>
        <p:spPr>
          <a:xfrm>
            <a:off x="1446213" y="754063"/>
            <a:ext cx="4879975" cy="3771900"/>
          </a:xfrm>
          <a:prstGeom prst="rect">
            <a:avLst/>
          </a:prstGeom>
          <a:noFill/>
          <a:ln w="12700">
            <a:solidFill>
              <a:prstClr val="black"/>
            </a:solidFill>
          </a:ln>
        </p:spPr>
      </p:sp>
    </p:spTree>
    <p:extLst>
      <p:ext uri="{BB962C8B-B14F-4D97-AF65-F5344CB8AC3E}">
        <p14:creationId xmlns:p14="http://schemas.microsoft.com/office/powerpoint/2010/main" val="38270357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54380" y="2409444"/>
            <a:ext cx="8549640" cy="1632203"/>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508760" y="4352544"/>
            <a:ext cx="7040879" cy="19431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AC8AE4C7-6AA6-499B-BB24-C153BB3C820D}" type="datetime1">
              <a:rPr lang="en-US" smtClean="0"/>
              <a:t>2/8/2017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6" name="bk object 16"/>
          <p:cNvSpPr/>
          <p:nvPr/>
        </p:nvSpPr>
        <p:spPr>
          <a:xfrm>
            <a:off x="273" y="0"/>
            <a:ext cx="0" cy="1312545"/>
          </a:xfrm>
          <a:custGeom>
            <a:avLst/>
            <a:gdLst/>
            <a:ahLst/>
            <a:cxnLst/>
            <a:rect l="l" t="t" r="r" b="b"/>
            <a:pathLst>
              <a:path h="1312545">
                <a:moveTo>
                  <a:pt x="0" y="0"/>
                </a:moveTo>
                <a:lnTo>
                  <a:pt x="0" y="1312405"/>
                </a:lnTo>
              </a:path>
            </a:pathLst>
          </a:custGeom>
          <a:ln w="3175">
            <a:solidFill>
              <a:srgbClr val="ECCE18"/>
            </a:solidFill>
          </a:ln>
        </p:spPr>
        <p:txBody>
          <a:bodyPr wrap="square" lIns="0" tIns="0" rIns="0" bIns="0" rtlCol="0"/>
          <a:lstStyle/>
          <a:p>
            <a:endParaRPr/>
          </a:p>
        </p:txBody>
      </p:sp>
      <p:sp>
        <p:nvSpPr>
          <p:cNvPr id="18" name="bk object 18"/>
          <p:cNvSpPr/>
          <p:nvPr/>
        </p:nvSpPr>
        <p:spPr>
          <a:xfrm>
            <a:off x="0" y="0"/>
            <a:ext cx="10058400" cy="1386840"/>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ECCE18"/>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4800" b="1" i="0">
                <a:solidFill>
                  <a:srgbClr val="301739"/>
                </a:solidFill>
                <a:latin typeface="Futura LT Pro Book"/>
                <a:cs typeface="Futura LT Pro Book"/>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2921104C-6BC6-47DC-81AA-545C8A725580}" type="datetime1">
              <a:rPr lang="en-US" smtClean="0"/>
              <a:t>2/8/2017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1" i="0">
                <a:solidFill>
                  <a:srgbClr val="301739"/>
                </a:solidFill>
                <a:latin typeface="Futura LT Pro Book"/>
                <a:cs typeface="Futura LT Pro Book"/>
              </a:defRPr>
            </a:lvl1pPr>
          </a:lstStyle>
          <a:p>
            <a:endParaRPr/>
          </a:p>
        </p:txBody>
      </p:sp>
      <p:sp>
        <p:nvSpPr>
          <p:cNvPr id="3" name="Holder 3"/>
          <p:cNvSpPr>
            <a:spLocks noGrp="1"/>
          </p:cNvSpPr>
          <p:nvPr>
            <p:ph sz="half" idx="2"/>
          </p:nvPr>
        </p:nvSpPr>
        <p:spPr>
          <a:xfrm>
            <a:off x="502920" y="1787652"/>
            <a:ext cx="4375404" cy="512978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180075" y="1787652"/>
            <a:ext cx="4375404" cy="512978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65CE854D-FE55-42FE-ADFB-10E649A9A640}" type="datetime1">
              <a:rPr lang="en-US" smtClean="0"/>
              <a:t>2/8/2017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1" i="0">
                <a:solidFill>
                  <a:srgbClr val="301739"/>
                </a:solidFill>
                <a:latin typeface="Futura LT Pro Book"/>
                <a:cs typeface="Futura LT Pro Book"/>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22B459A5-38D4-47B3-8004-28D2A86BC9B9}" type="datetime1">
              <a:rPr lang="en-US" smtClean="0"/>
              <a:t>2/8/2017</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16" name="bk object 16"/>
          <p:cNvSpPr/>
          <p:nvPr/>
        </p:nvSpPr>
        <p:spPr>
          <a:xfrm>
            <a:off x="0" y="1383233"/>
            <a:ext cx="10057765" cy="5034280"/>
          </a:xfrm>
          <a:custGeom>
            <a:avLst/>
            <a:gdLst/>
            <a:ahLst/>
            <a:cxnLst/>
            <a:rect l="l" t="t" r="r" b="b"/>
            <a:pathLst>
              <a:path w="10057765" h="5034280">
                <a:moveTo>
                  <a:pt x="0" y="5034051"/>
                </a:moveTo>
                <a:lnTo>
                  <a:pt x="10057549" y="5034051"/>
                </a:lnTo>
                <a:lnTo>
                  <a:pt x="10057549" y="0"/>
                </a:lnTo>
                <a:lnTo>
                  <a:pt x="0" y="0"/>
                </a:lnTo>
                <a:lnTo>
                  <a:pt x="0" y="5034051"/>
                </a:lnTo>
                <a:close/>
              </a:path>
            </a:pathLst>
          </a:custGeom>
          <a:solidFill>
            <a:srgbClr val="301739"/>
          </a:solidFill>
        </p:spPr>
        <p:txBody>
          <a:bodyPr wrap="square" lIns="0" tIns="0" rIns="0" bIns="0" rtlCol="0"/>
          <a:lstStyle/>
          <a:p>
            <a:endParaRPr/>
          </a:p>
        </p:txBody>
      </p:sp>
      <p:sp>
        <p:nvSpPr>
          <p:cNvPr id="17" name="bk object 17"/>
          <p:cNvSpPr/>
          <p:nvPr/>
        </p:nvSpPr>
        <p:spPr>
          <a:xfrm>
            <a:off x="0" y="0"/>
            <a:ext cx="10058400" cy="1383665"/>
          </a:xfrm>
          <a:custGeom>
            <a:avLst/>
            <a:gdLst/>
            <a:ahLst/>
            <a:cxnLst/>
            <a:rect l="l" t="t" r="r" b="b"/>
            <a:pathLst>
              <a:path w="10058400" h="1383665">
                <a:moveTo>
                  <a:pt x="0" y="1383233"/>
                </a:moveTo>
                <a:lnTo>
                  <a:pt x="10058400" y="1383233"/>
                </a:lnTo>
                <a:lnTo>
                  <a:pt x="10058400" y="0"/>
                </a:lnTo>
                <a:lnTo>
                  <a:pt x="0" y="0"/>
                </a:lnTo>
                <a:lnTo>
                  <a:pt x="0" y="1383233"/>
                </a:lnTo>
                <a:close/>
              </a:path>
            </a:pathLst>
          </a:custGeom>
          <a:solidFill>
            <a:srgbClr val="ECCE18"/>
          </a:solid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514E1EB4-1CC1-4B49-8748-E6B007DD54B2}" type="datetime1">
              <a:rPr lang="en-US" smtClean="0"/>
              <a:t>2/8/2017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 Half">
    <p:spTree>
      <p:nvGrpSpPr>
        <p:cNvPr id="1" name=""/>
        <p:cNvGrpSpPr/>
        <p:nvPr/>
      </p:nvGrpSpPr>
      <p:grpSpPr>
        <a:xfrm>
          <a:off x="0" y="0"/>
          <a:ext cx="0" cy="0"/>
          <a:chOff x="0" y="0"/>
          <a:chExt cx="0" cy="0"/>
        </a:xfrm>
      </p:grpSpPr>
      <p:sp>
        <p:nvSpPr>
          <p:cNvPr id="2" name="Title 1"/>
          <p:cNvSpPr>
            <a:spLocks noGrp="1"/>
          </p:cNvSpPr>
          <p:nvPr>
            <p:ph type="title"/>
          </p:nvPr>
        </p:nvSpPr>
        <p:spPr>
          <a:xfrm>
            <a:off x="1068906" y="809382"/>
            <a:ext cx="7920586" cy="1477328"/>
          </a:xfrm>
        </p:spPr>
        <p:txBody>
          <a:bodyPr/>
          <a:lstStyle/>
          <a:p>
            <a:r>
              <a:rPr lang="en-US" smtClean="0"/>
              <a:t>Click to edit Master title style</a:t>
            </a:r>
            <a:endParaRPr lang="en-US"/>
          </a:p>
        </p:txBody>
      </p:sp>
      <p:sp>
        <p:nvSpPr>
          <p:cNvPr id="9" name="Content Placeholder 2"/>
          <p:cNvSpPr>
            <a:spLocks noGrp="1"/>
          </p:cNvSpPr>
          <p:nvPr>
            <p:ph idx="1"/>
          </p:nvPr>
        </p:nvSpPr>
        <p:spPr>
          <a:xfrm>
            <a:off x="4210344" y="3886200"/>
            <a:ext cx="2553931" cy="193899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
          <p:cNvSpPr>
            <a:spLocks noGrp="1"/>
          </p:cNvSpPr>
          <p:nvPr>
            <p:ph idx="10"/>
          </p:nvPr>
        </p:nvSpPr>
        <p:spPr>
          <a:xfrm>
            <a:off x="6989299" y="3886200"/>
            <a:ext cx="2566181" cy="193899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Text Placeholder 2"/>
          <p:cNvSpPr>
            <a:spLocks noGrp="1"/>
          </p:cNvSpPr>
          <p:nvPr>
            <p:ph type="body" sz="quarter" idx="11" hasCustomPrompt="1"/>
          </p:nvPr>
        </p:nvSpPr>
        <p:spPr>
          <a:xfrm>
            <a:off x="1431389" y="7261437"/>
            <a:ext cx="7412666" cy="117725"/>
          </a:xfrm>
        </p:spPr>
        <p:txBody>
          <a:bodyPr/>
          <a:lstStyle>
            <a:lvl1pPr>
              <a:lnSpc>
                <a:spcPct val="85000"/>
              </a:lnSpc>
              <a:buFontTx/>
              <a:buNone/>
              <a:defRPr sz="900" i="0">
                <a:solidFill>
                  <a:schemeClr val="bg2"/>
                </a:solidFill>
                <a:latin typeface="+mn-lt"/>
              </a:defRPr>
            </a:lvl1pPr>
            <a:lvl2pPr>
              <a:lnSpc>
                <a:spcPct val="85000"/>
              </a:lnSpc>
              <a:buFontTx/>
              <a:buNone/>
              <a:defRPr sz="900">
                <a:solidFill>
                  <a:schemeClr val="bg2"/>
                </a:solidFill>
                <a:latin typeface="+mn-lt"/>
              </a:defRPr>
            </a:lvl2pPr>
            <a:lvl3pPr>
              <a:lnSpc>
                <a:spcPct val="85000"/>
              </a:lnSpc>
              <a:buFontTx/>
              <a:buNone/>
              <a:defRPr sz="900">
                <a:solidFill>
                  <a:schemeClr val="bg2"/>
                </a:solidFill>
                <a:latin typeface="+mn-lt"/>
              </a:defRPr>
            </a:lvl3pPr>
            <a:lvl4pPr>
              <a:lnSpc>
                <a:spcPct val="85000"/>
              </a:lnSpc>
              <a:buFontTx/>
              <a:buNone/>
              <a:defRPr sz="900">
                <a:solidFill>
                  <a:schemeClr val="bg2"/>
                </a:solidFill>
                <a:latin typeface="+mn-lt"/>
              </a:defRPr>
            </a:lvl4pPr>
            <a:lvl5pPr marL="0" indent="0">
              <a:lnSpc>
                <a:spcPct val="85000"/>
              </a:lnSpc>
              <a:buFontTx/>
              <a:buNone/>
              <a:defRPr sz="900">
                <a:solidFill>
                  <a:schemeClr val="bg2"/>
                </a:solidFill>
                <a:latin typeface="+mn-lt"/>
              </a:defRPr>
            </a:lvl5pPr>
          </a:lstStyle>
          <a:p>
            <a:pPr lvl="0"/>
            <a:r>
              <a:rPr lang="en-US" dirty="0" smtClean="0"/>
              <a:t>Click to insert attribution</a:t>
            </a:r>
            <a:endParaRPr lang="en-US" dirty="0"/>
          </a:p>
        </p:txBody>
      </p:sp>
    </p:spTree>
    <p:extLst>
      <p:ext uri="{BB962C8B-B14F-4D97-AF65-F5344CB8AC3E}">
        <p14:creationId xmlns:p14="http://schemas.microsoft.com/office/powerpoint/2010/main" val="96942231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 Half">
    <p:spTree>
      <p:nvGrpSpPr>
        <p:cNvPr id="1" name=""/>
        <p:cNvGrpSpPr/>
        <p:nvPr/>
      </p:nvGrpSpPr>
      <p:grpSpPr>
        <a:xfrm>
          <a:off x="0" y="0"/>
          <a:ext cx="0" cy="0"/>
          <a:chOff x="0" y="0"/>
          <a:chExt cx="0" cy="0"/>
        </a:xfrm>
      </p:grpSpPr>
      <p:sp>
        <p:nvSpPr>
          <p:cNvPr id="2" name="Title 1"/>
          <p:cNvSpPr>
            <a:spLocks noGrp="1"/>
          </p:cNvSpPr>
          <p:nvPr>
            <p:ph type="title"/>
          </p:nvPr>
        </p:nvSpPr>
        <p:spPr>
          <a:xfrm>
            <a:off x="1068906" y="809382"/>
            <a:ext cx="7920586" cy="1477328"/>
          </a:xfrm>
        </p:spPr>
        <p:txBody>
          <a:bodyPr/>
          <a:lstStyle/>
          <a:p>
            <a:r>
              <a:rPr lang="en-US" smtClean="0"/>
              <a:t>Click to edit Master title style</a:t>
            </a:r>
            <a:endParaRPr lang="en-US"/>
          </a:p>
        </p:txBody>
      </p:sp>
      <p:sp>
        <p:nvSpPr>
          <p:cNvPr id="3" name="Content Placeholder 2"/>
          <p:cNvSpPr>
            <a:spLocks noGrp="1"/>
          </p:cNvSpPr>
          <p:nvPr>
            <p:ph idx="1"/>
          </p:nvPr>
        </p:nvSpPr>
        <p:spPr>
          <a:xfrm>
            <a:off x="4210344" y="3886200"/>
            <a:ext cx="5345137" cy="138499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2"/>
          <p:cNvSpPr>
            <a:spLocks noGrp="1"/>
          </p:cNvSpPr>
          <p:nvPr>
            <p:ph type="body" sz="quarter" idx="10" hasCustomPrompt="1"/>
          </p:nvPr>
        </p:nvSpPr>
        <p:spPr>
          <a:xfrm>
            <a:off x="1431389" y="7261437"/>
            <a:ext cx="7412666" cy="117725"/>
          </a:xfrm>
        </p:spPr>
        <p:txBody>
          <a:bodyPr/>
          <a:lstStyle>
            <a:lvl1pPr>
              <a:lnSpc>
                <a:spcPct val="85000"/>
              </a:lnSpc>
              <a:buFontTx/>
              <a:buNone/>
              <a:defRPr sz="900" i="0">
                <a:solidFill>
                  <a:schemeClr val="bg2"/>
                </a:solidFill>
                <a:latin typeface="+mn-lt"/>
              </a:defRPr>
            </a:lvl1pPr>
            <a:lvl2pPr>
              <a:lnSpc>
                <a:spcPct val="85000"/>
              </a:lnSpc>
              <a:buFontTx/>
              <a:buNone/>
              <a:defRPr sz="900">
                <a:solidFill>
                  <a:schemeClr val="bg2"/>
                </a:solidFill>
                <a:latin typeface="+mn-lt"/>
              </a:defRPr>
            </a:lvl2pPr>
            <a:lvl3pPr>
              <a:lnSpc>
                <a:spcPct val="85000"/>
              </a:lnSpc>
              <a:buFontTx/>
              <a:buNone/>
              <a:defRPr sz="900">
                <a:solidFill>
                  <a:schemeClr val="bg2"/>
                </a:solidFill>
                <a:latin typeface="+mn-lt"/>
              </a:defRPr>
            </a:lvl3pPr>
            <a:lvl4pPr>
              <a:lnSpc>
                <a:spcPct val="85000"/>
              </a:lnSpc>
              <a:buFontTx/>
              <a:buNone/>
              <a:defRPr sz="900">
                <a:solidFill>
                  <a:schemeClr val="bg2"/>
                </a:solidFill>
                <a:latin typeface="+mn-lt"/>
              </a:defRPr>
            </a:lvl4pPr>
            <a:lvl5pPr marL="0" indent="0">
              <a:lnSpc>
                <a:spcPct val="85000"/>
              </a:lnSpc>
              <a:buFontTx/>
              <a:buNone/>
              <a:defRPr sz="900">
                <a:solidFill>
                  <a:schemeClr val="bg2"/>
                </a:solidFill>
                <a:latin typeface="+mn-lt"/>
              </a:defRPr>
            </a:lvl5pPr>
          </a:lstStyle>
          <a:p>
            <a:pPr lvl="0"/>
            <a:r>
              <a:rPr lang="en-US" dirty="0" smtClean="0"/>
              <a:t>Click to insert attribution</a:t>
            </a:r>
            <a:endParaRPr lang="en-US" dirty="0"/>
          </a:p>
        </p:txBody>
      </p:sp>
    </p:spTree>
    <p:extLst>
      <p:ext uri="{BB962C8B-B14F-4D97-AF65-F5344CB8AC3E}">
        <p14:creationId xmlns:p14="http://schemas.microsoft.com/office/powerpoint/2010/main" val="329225465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
    <p:spTree>
      <p:nvGrpSpPr>
        <p:cNvPr id="1" name=""/>
        <p:cNvGrpSpPr/>
        <p:nvPr/>
      </p:nvGrpSpPr>
      <p:grpSpPr>
        <a:xfrm>
          <a:off x="0" y="0"/>
          <a:ext cx="0" cy="0"/>
          <a:chOff x="0" y="0"/>
          <a:chExt cx="0" cy="0"/>
        </a:xfrm>
      </p:grpSpPr>
      <p:sp>
        <p:nvSpPr>
          <p:cNvPr id="2" name="Title 1"/>
          <p:cNvSpPr>
            <a:spLocks noGrp="1"/>
          </p:cNvSpPr>
          <p:nvPr>
            <p:ph type="title"/>
          </p:nvPr>
        </p:nvSpPr>
        <p:spPr>
          <a:xfrm>
            <a:off x="1068906" y="809382"/>
            <a:ext cx="7920586" cy="1477328"/>
          </a:xfrm>
        </p:spPr>
        <p:txBody>
          <a:bodyPr/>
          <a:lstStyle/>
          <a:p>
            <a:r>
              <a:rPr lang="en-US" smtClean="0"/>
              <a:t>Click to edit Master title style</a:t>
            </a:r>
            <a:endParaRPr lang="en-US"/>
          </a:p>
        </p:txBody>
      </p:sp>
      <p:sp>
        <p:nvSpPr>
          <p:cNvPr id="3" name="Content Placeholder 2"/>
          <p:cNvSpPr>
            <a:spLocks noGrp="1"/>
          </p:cNvSpPr>
          <p:nvPr>
            <p:ph idx="1"/>
          </p:nvPr>
        </p:nvSpPr>
        <p:spPr>
          <a:xfrm>
            <a:off x="1129842" y="3509589"/>
            <a:ext cx="7798714"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Placeholder 2"/>
          <p:cNvSpPr>
            <a:spLocks noGrp="1"/>
          </p:cNvSpPr>
          <p:nvPr>
            <p:ph type="body" sz="quarter" idx="10" hasCustomPrompt="1"/>
          </p:nvPr>
        </p:nvSpPr>
        <p:spPr>
          <a:xfrm>
            <a:off x="1431389" y="7261437"/>
            <a:ext cx="7412666" cy="117725"/>
          </a:xfrm>
        </p:spPr>
        <p:txBody>
          <a:bodyPr/>
          <a:lstStyle>
            <a:lvl1pPr>
              <a:lnSpc>
                <a:spcPct val="85000"/>
              </a:lnSpc>
              <a:buFontTx/>
              <a:buNone/>
              <a:defRPr sz="900" i="0">
                <a:solidFill>
                  <a:schemeClr val="bg2"/>
                </a:solidFill>
                <a:latin typeface="+mn-lt"/>
              </a:defRPr>
            </a:lvl1pPr>
            <a:lvl2pPr>
              <a:lnSpc>
                <a:spcPct val="85000"/>
              </a:lnSpc>
              <a:buFontTx/>
              <a:buNone/>
              <a:defRPr sz="900">
                <a:solidFill>
                  <a:schemeClr val="bg2"/>
                </a:solidFill>
                <a:latin typeface="+mn-lt"/>
              </a:defRPr>
            </a:lvl2pPr>
            <a:lvl3pPr>
              <a:lnSpc>
                <a:spcPct val="85000"/>
              </a:lnSpc>
              <a:buFontTx/>
              <a:buNone/>
              <a:defRPr sz="900">
                <a:solidFill>
                  <a:schemeClr val="bg2"/>
                </a:solidFill>
                <a:latin typeface="+mn-lt"/>
              </a:defRPr>
            </a:lvl3pPr>
            <a:lvl4pPr>
              <a:lnSpc>
                <a:spcPct val="85000"/>
              </a:lnSpc>
              <a:buFontTx/>
              <a:buNone/>
              <a:defRPr sz="900">
                <a:solidFill>
                  <a:schemeClr val="bg2"/>
                </a:solidFill>
                <a:latin typeface="+mn-lt"/>
              </a:defRPr>
            </a:lvl4pPr>
            <a:lvl5pPr marL="0" indent="0">
              <a:lnSpc>
                <a:spcPct val="85000"/>
              </a:lnSpc>
              <a:buFontTx/>
              <a:buNone/>
              <a:defRPr sz="900">
                <a:solidFill>
                  <a:schemeClr val="bg2"/>
                </a:solidFill>
                <a:latin typeface="+mn-lt"/>
              </a:defRPr>
            </a:lvl5pPr>
          </a:lstStyle>
          <a:p>
            <a:pPr lvl="0"/>
            <a:r>
              <a:rPr lang="en-US" dirty="0" smtClean="0"/>
              <a:t>Click to insert attribution</a:t>
            </a:r>
            <a:endParaRPr lang="en-US" dirty="0"/>
          </a:p>
        </p:txBody>
      </p:sp>
    </p:spTree>
    <p:extLst>
      <p:ext uri="{BB962C8B-B14F-4D97-AF65-F5344CB8AC3E}">
        <p14:creationId xmlns:p14="http://schemas.microsoft.com/office/powerpoint/2010/main" val="326411304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068906" y="809382"/>
            <a:ext cx="7920586" cy="635000"/>
          </a:xfrm>
          <a:prstGeom prst="rect">
            <a:avLst/>
          </a:prstGeom>
        </p:spPr>
        <p:txBody>
          <a:bodyPr wrap="square" lIns="0" tIns="0" rIns="0" bIns="0">
            <a:spAutoFit/>
          </a:bodyPr>
          <a:lstStyle>
            <a:lvl1pPr>
              <a:defRPr sz="4800" b="1" i="0">
                <a:solidFill>
                  <a:srgbClr val="301739"/>
                </a:solidFill>
                <a:latin typeface="Futura LT Pro Book"/>
                <a:cs typeface="Futura LT Pro Book"/>
              </a:defRPr>
            </a:lvl1pPr>
          </a:lstStyle>
          <a:p>
            <a:endParaRPr/>
          </a:p>
        </p:txBody>
      </p:sp>
      <p:sp>
        <p:nvSpPr>
          <p:cNvPr id="3" name="Holder 3"/>
          <p:cNvSpPr>
            <a:spLocks noGrp="1"/>
          </p:cNvSpPr>
          <p:nvPr>
            <p:ph type="body" idx="1"/>
          </p:nvPr>
        </p:nvSpPr>
        <p:spPr>
          <a:xfrm>
            <a:off x="1129842" y="3509589"/>
            <a:ext cx="7798714" cy="217551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419856" y="7228332"/>
            <a:ext cx="3218687" cy="3886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02920" y="7228332"/>
            <a:ext cx="2313432" cy="388620"/>
          </a:xfrm>
          <a:prstGeom prst="rect">
            <a:avLst/>
          </a:prstGeom>
        </p:spPr>
        <p:txBody>
          <a:bodyPr wrap="square" lIns="0" tIns="0" rIns="0" bIns="0">
            <a:spAutoFit/>
          </a:bodyPr>
          <a:lstStyle>
            <a:lvl1pPr algn="l">
              <a:defRPr>
                <a:solidFill>
                  <a:schemeClr val="tx1">
                    <a:tint val="75000"/>
                  </a:schemeClr>
                </a:solidFill>
              </a:defRPr>
            </a:lvl1pPr>
          </a:lstStyle>
          <a:p>
            <a:fld id="{DFB53B4D-16B6-410C-8AA4-31FDBD9D66EF}" type="datetime1">
              <a:rPr lang="en-US" smtClean="0"/>
              <a:t>2/8/2017</a:t>
            </a:fld>
            <a:endParaRPr lang="en-US"/>
          </a:p>
        </p:txBody>
      </p:sp>
      <p:sp>
        <p:nvSpPr>
          <p:cNvPr id="6" name="Holder 6"/>
          <p:cNvSpPr>
            <a:spLocks noGrp="1"/>
          </p:cNvSpPr>
          <p:nvPr>
            <p:ph type="sldNum" sz="quarter" idx="7"/>
          </p:nvPr>
        </p:nvSpPr>
        <p:spPr>
          <a:xfrm>
            <a:off x="7242048" y="7228332"/>
            <a:ext cx="2313432" cy="3886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7" r:id="rId6"/>
    <p:sldLayoutId id="2147483668" r:id="rId7"/>
    <p:sldLayoutId id="2147483669" r:id="rId8"/>
  </p:sldLayoutIdLst>
  <p:hf hdr="0" ft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0058401" cy="1285240"/>
          </a:xfrm>
          <a:prstGeom prst="rect">
            <a:avLst/>
          </a:prstGeom>
          <a:solidFill>
            <a:srgbClr val="09236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endParaRPr lang="en-US" altLang="en-US" sz="1980">
              <a:solidFill>
                <a:srgbClr val="FFFFFF"/>
              </a:solidFill>
              <a:latin typeface="Calibri" charset="0"/>
            </a:endParaRPr>
          </a:p>
        </p:txBody>
      </p:sp>
      <p:sp>
        <p:nvSpPr>
          <p:cNvPr id="4" name="Rectangle 3"/>
          <p:cNvSpPr/>
          <p:nvPr/>
        </p:nvSpPr>
        <p:spPr>
          <a:xfrm>
            <a:off x="-14288" y="1281748"/>
            <a:ext cx="10072689" cy="3976052"/>
          </a:xfrm>
          <a:prstGeom prst="rect">
            <a:avLst/>
          </a:prstGeom>
          <a:solidFill>
            <a:srgbClr val="59548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defRPr/>
            </a:pPr>
            <a:endParaRPr lang="en-US" sz="2000" dirty="0"/>
          </a:p>
        </p:txBody>
      </p:sp>
      <p:cxnSp>
        <p:nvCxnSpPr>
          <p:cNvPr id="5" name="Straight Connector 4"/>
          <p:cNvCxnSpPr/>
          <p:nvPr/>
        </p:nvCxnSpPr>
        <p:spPr>
          <a:xfrm>
            <a:off x="516891" y="1811332"/>
            <a:ext cx="0" cy="288258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 name="TextBox 5"/>
          <p:cNvSpPr txBox="1">
            <a:spLocks noChangeArrowheads="1"/>
          </p:cNvSpPr>
          <p:nvPr/>
        </p:nvSpPr>
        <p:spPr bwMode="auto">
          <a:xfrm>
            <a:off x="796291" y="1723863"/>
            <a:ext cx="8846503" cy="837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r>
              <a:rPr lang="en-US" altLang="en-US" sz="2420" b="1" dirty="0">
                <a:solidFill>
                  <a:schemeClr val="bg1"/>
                </a:solidFill>
                <a:latin typeface="Century Gothic" charset="0"/>
                <a:ea typeface="Century Gothic" charset="0"/>
                <a:cs typeface="Century Gothic" charset="0"/>
              </a:rPr>
              <a:t>MODULE 9</a:t>
            </a:r>
            <a:r>
              <a:rPr lang="en-US" altLang="en-US" sz="2420" b="1" dirty="0" smtClean="0">
                <a:solidFill>
                  <a:schemeClr val="bg1"/>
                </a:solidFill>
                <a:latin typeface="Century Gothic" charset="0"/>
                <a:ea typeface="Century Gothic" charset="0"/>
                <a:cs typeface="Century Gothic" charset="0"/>
              </a:rPr>
              <a:t>:</a:t>
            </a:r>
            <a:endParaRPr lang="en-US" altLang="en-US" sz="2420" b="1" dirty="0">
              <a:solidFill>
                <a:schemeClr val="bg1"/>
              </a:solidFill>
              <a:latin typeface="Century Gothic" charset="0"/>
              <a:ea typeface="Century Gothic" charset="0"/>
              <a:cs typeface="Century Gothic" charset="0"/>
            </a:endParaRPr>
          </a:p>
          <a:p>
            <a:r>
              <a:rPr lang="en-US" altLang="en-US" sz="2420" dirty="0" smtClean="0">
                <a:solidFill>
                  <a:schemeClr val="bg1"/>
                </a:solidFill>
                <a:latin typeface="Century Gothic" charset="0"/>
                <a:ea typeface="Century Gothic" charset="0"/>
                <a:cs typeface="Century Gothic" charset="0"/>
              </a:rPr>
              <a:t>RHIS Performance Assessment</a:t>
            </a:r>
            <a:endParaRPr lang="en-US" altLang="en-US" sz="2420" dirty="0">
              <a:solidFill>
                <a:schemeClr val="bg1"/>
              </a:solidFill>
              <a:latin typeface="Century Gothic" charset="0"/>
              <a:ea typeface="Century Gothic" charset="0"/>
              <a:cs typeface="Century Gothic" charset="0"/>
            </a:endParaRPr>
          </a:p>
        </p:txBody>
      </p:sp>
      <p:sp>
        <p:nvSpPr>
          <p:cNvPr id="7" name="TextBox 6"/>
          <p:cNvSpPr txBox="1">
            <a:spLocks noChangeArrowheads="1"/>
          </p:cNvSpPr>
          <p:nvPr/>
        </p:nvSpPr>
        <p:spPr bwMode="auto">
          <a:xfrm>
            <a:off x="804546" y="3151114"/>
            <a:ext cx="9049544" cy="1074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r>
              <a:rPr lang="en-US" altLang="en-US" sz="2420" b="1" dirty="0">
                <a:solidFill>
                  <a:schemeClr val="bg1"/>
                </a:solidFill>
                <a:latin typeface="Century Gothic" charset="0"/>
                <a:ea typeface="Century Gothic" charset="0"/>
                <a:cs typeface="Century Gothic" charset="0"/>
              </a:rPr>
              <a:t>SESSION </a:t>
            </a:r>
            <a:r>
              <a:rPr lang="en-US" altLang="en-US" sz="2420" b="1" dirty="0" smtClean="0">
                <a:solidFill>
                  <a:schemeClr val="bg1"/>
                </a:solidFill>
                <a:latin typeface="Century Gothic" charset="0"/>
                <a:ea typeface="Century Gothic" charset="0"/>
                <a:cs typeface="Century Gothic" charset="0"/>
              </a:rPr>
              <a:t>3:</a:t>
            </a:r>
            <a:endParaRPr lang="en-US" altLang="en-US" sz="2420" b="1" dirty="0">
              <a:solidFill>
                <a:schemeClr val="bg1"/>
              </a:solidFill>
              <a:latin typeface="Century Gothic" charset="0"/>
              <a:ea typeface="Century Gothic" charset="0"/>
              <a:cs typeface="Century Gothic" charset="0"/>
            </a:endParaRPr>
          </a:p>
          <a:p>
            <a:r>
              <a:rPr lang="en-US" altLang="en-US" sz="3960" dirty="0" smtClean="0">
                <a:solidFill>
                  <a:schemeClr val="bg1"/>
                </a:solidFill>
                <a:latin typeface="Century Gothic" charset="0"/>
                <a:ea typeface="Century Gothic" charset="0"/>
                <a:cs typeface="Century Gothic" charset="0"/>
              </a:rPr>
              <a:t>Overview of PRISM Assessment Tools</a:t>
            </a:r>
            <a:endParaRPr lang="en-US" altLang="en-US" sz="2200" dirty="0">
              <a:solidFill>
                <a:schemeClr val="bg1"/>
              </a:solidFill>
              <a:latin typeface="Century Gothic" charset="0"/>
              <a:ea typeface="Century Gothic" charset="0"/>
              <a:cs typeface="Century Gothic" charset="0"/>
            </a:endParaRPr>
          </a:p>
        </p:txBody>
      </p:sp>
      <p:sp>
        <p:nvSpPr>
          <p:cNvPr id="8" name="TextBox 7"/>
          <p:cNvSpPr txBox="1">
            <a:spLocks noChangeArrowheads="1"/>
          </p:cNvSpPr>
          <p:nvPr/>
        </p:nvSpPr>
        <p:spPr bwMode="auto">
          <a:xfrm>
            <a:off x="-1791652" y="274162"/>
            <a:ext cx="11645742" cy="786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a:r>
              <a:rPr lang="en-US" altLang="en-US" sz="2420" b="1" dirty="0">
                <a:solidFill>
                  <a:schemeClr val="bg1"/>
                </a:solidFill>
                <a:latin typeface="Century Gothic" charset="0"/>
                <a:ea typeface="Century Gothic" charset="0"/>
                <a:cs typeface="Century Gothic" charset="0"/>
              </a:rPr>
              <a:t>ROUTINE HEALTH INFORMATION SYSTEMS</a:t>
            </a:r>
            <a:endParaRPr lang="en-US" altLang="en-US" sz="2420" dirty="0">
              <a:solidFill>
                <a:schemeClr val="bg1"/>
              </a:solidFill>
            </a:endParaRPr>
          </a:p>
          <a:p>
            <a:pPr algn="r"/>
            <a:r>
              <a:rPr lang="en-US" altLang="en-US" sz="2090" dirty="0">
                <a:solidFill>
                  <a:schemeClr val="bg1"/>
                </a:solidFill>
                <a:latin typeface="Century Gothic" charset="0"/>
                <a:ea typeface="Century Gothic" charset="0"/>
                <a:cs typeface="Century Gothic" charset="0"/>
              </a:rPr>
              <a:t>A Curriculum on Basic Concepts and Practice </a:t>
            </a:r>
          </a:p>
        </p:txBody>
      </p:sp>
      <p:pic>
        <p:nvPicPr>
          <p:cNvPr id="9" name="Picture 9"/>
          <p:cNvPicPr>
            <a:picLocks noChangeAspect="1"/>
          </p:cNvPicPr>
          <p:nvPr/>
        </p:nvPicPr>
        <p:blipFill rotWithShape="1">
          <a:blip r:embed="rId3">
            <a:extLst>
              <a:ext uri="{28A0092B-C50C-407E-A947-70E740481C1C}">
                <a14:useLocalDpi xmlns:a14="http://schemas.microsoft.com/office/drawing/2010/main" val="0"/>
              </a:ext>
            </a:extLst>
          </a:blip>
          <a:srcRect r="1484"/>
          <a:stretch/>
        </p:blipFill>
        <p:spPr bwMode="auto">
          <a:xfrm>
            <a:off x="-14288" y="5322868"/>
            <a:ext cx="10057449" cy="2505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7"/>
          </p:nvPr>
        </p:nvSpPr>
        <p:spPr/>
        <p:txBody>
          <a:bodyPr/>
          <a:lstStyle/>
          <a:p>
            <a:fld id="{B6F15528-21DE-4FAA-801E-634DDDAF4B2B}" type="slidenum">
              <a:rPr lang="en-US" smtClean="0"/>
              <a:t>1</a:t>
            </a:fld>
            <a:endParaRPr lang="en-US"/>
          </a:p>
        </p:txBody>
      </p:sp>
      <p:sp>
        <p:nvSpPr>
          <p:cNvPr id="10" name="TextBox 3"/>
          <p:cNvSpPr txBox="1">
            <a:spLocks noChangeArrowheads="1"/>
          </p:cNvSpPr>
          <p:nvPr/>
        </p:nvSpPr>
        <p:spPr bwMode="auto">
          <a:xfrm>
            <a:off x="794545" y="4468627"/>
            <a:ext cx="5649993"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900" dirty="0">
                <a:solidFill>
                  <a:schemeClr val="bg1"/>
                </a:solidFill>
                <a:latin typeface="Century Gothic" panose="020B0502020202020204" pitchFamily="34" charset="0"/>
              </a:rPr>
              <a:t>The complete RHIS curriculum is available here: </a:t>
            </a:r>
            <a:r>
              <a:rPr lang="en-US" altLang="en-US" sz="900" dirty="0" smtClean="0">
                <a:solidFill>
                  <a:schemeClr val="bg1"/>
                </a:solidFill>
                <a:latin typeface="Century Gothic" panose="020B0502020202020204" pitchFamily="34" charset="0"/>
              </a:rPr>
              <a:t/>
            </a:r>
            <a:br>
              <a:rPr lang="en-US" altLang="en-US" sz="900" dirty="0" smtClean="0">
                <a:solidFill>
                  <a:schemeClr val="bg1"/>
                </a:solidFill>
                <a:latin typeface="Century Gothic" panose="020B0502020202020204" pitchFamily="34" charset="0"/>
              </a:rPr>
            </a:br>
            <a:r>
              <a:rPr lang="en-US" altLang="en-US" sz="900" dirty="0" smtClean="0">
                <a:solidFill>
                  <a:schemeClr val="bg1"/>
                </a:solidFill>
                <a:latin typeface="Century Gothic" panose="020B0502020202020204" pitchFamily="34" charset="0"/>
              </a:rPr>
              <a:t>https</a:t>
            </a:r>
            <a:r>
              <a:rPr lang="en-US" altLang="en-US" sz="900" dirty="0">
                <a:solidFill>
                  <a:schemeClr val="bg1"/>
                </a:solidFill>
                <a:latin typeface="Century Gothic" panose="020B0502020202020204" pitchFamily="34" charset="0"/>
              </a:rPr>
              <a:t>://www.measureevaluation.org/our-work/ routine-health-information-systems/</a:t>
            </a:r>
            <a:r>
              <a:rPr lang="en-US" altLang="en-US" sz="900" dirty="0" err="1">
                <a:solidFill>
                  <a:schemeClr val="bg1"/>
                </a:solidFill>
                <a:latin typeface="Century Gothic" panose="020B0502020202020204" pitchFamily="34" charset="0"/>
              </a:rPr>
              <a:t>rhis</a:t>
            </a:r>
            <a:r>
              <a:rPr lang="en-US" altLang="en-US" sz="900" dirty="0">
                <a:solidFill>
                  <a:schemeClr val="bg1"/>
                </a:solidFill>
                <a:latin typeface="Century Gothic" panose="020B0502020202020204" pitchFamily="34" charset="0"/>
              </a:rPr>
              <a:t>-curriculum </a:t>
            </a:r>
          </a:p>
          <a:p>
            <a:endParaRPr lang="en-US" altLang="en-US" sz="900" dirty="0"/>
          </a:p>
        </p:txBody>
      </p:sp>
    </p:spTree>
    <p:extLst>
      <p:ext uri="{BB962C8B-B14F-4D97-AF65-F5344CB8AC3E}">
        <p14:creationId xmlns:p14="http://schemas.microsoft.com/office/powerpoint/2010/main" val="33606554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0" y="-9896"/>
            <a:ext cx="10068136" cy="1454648"/>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1E185F"/>
          </a:solidFill>
        </p:spPr>
        <p:txBody>
          <a:bodyPr wrap="square" lIns="0" tIns="0" rIns="0" bIns="0" rtlCol="0"/>
          <a:lstStyle/>
          <a:p>
            <a:endParaRPr/>
          </a:p>
        </p:txBody>
      </p:sp>
      <p:sp>
        <p:nvSpPr>
          <p:cNvPr id="2" name="object 2"/>
          <p:cNvSpPr txBox="1">
            <a:spLocks noGrp="1"/>
          </p:cNvSpPr>
          <p:nvPr>
            <p:ph type="title"/>
          </p:nvPr>
        </p:nvSpPr>
        <p:spPr>
          <a:xfrm>
            <a:off x="2514600" y="1524000"/>
            <a:ext cx="5181600" cy="430887"/>
          </a:xfrm>
          <a:prstGeom prst="rect">
            <a:avLst/>
          </a:prstGeom>
        </p:spPr>
        <p:txBody>
          <a:bodyPr vert="horz" wrap="square" lIns="0" tIns="0" rIns="0" bIns="0" rtlCol="0">
            <a:spAutoFit/>
          </a:bodyPr>
          <a:lstStyle/>
          <a:p>
            <a:pPr marL="12700">
              <a:lnSpc>
                <a:spcPct val="100000"/>
              </a:lnSpc>
            </a:pPr>
            <a:r>
              <a:rPr lang="en-US" sz="2800" kern="1200" dirty="0" smtClean="0">
                <a:solidFill>
                  <a:schemeClr val="tx1"/>
                </a:solidFill>
                <a:latin typeface="Gill Sans MT" panose="020B0502020104020203" pitchFamily="34" charset="0"/>
              </a:rPr>
              <a:t>Measuring </a:t>
            </a:r>
            <a:r>
              <a:rPr lang="en-US" sz="2800" kern="1200" dirty="0">
                <a:solidFill>
                  <a:schemeClr val="tx1"/>
                </a:solidFill>
                <a:latin typeface="Gill Sans MT" panose="020B0502020104020203" pitchFamily="34" charset="0"/>
              </a:rPr>
              <a:t>RHIS Performance</a:t>
            </a:r>
            <a:endParaRPr sz="2800" kern="1200" dirty="0">
              <a:solidFill>
                <a:schemeClr val="tx1"/>
              </a:solidFill>
              <a:latin typeface="Gill Sans MT" panose="020B0502020104020203" pitchFamily="34" charset="0"/>
            </a:endParaRPr>
          </a:p>
        </p:txBody>
      </p:sp>
      <p:graphicFrame>
        <p:nvGraphicFramePr>
          <p:cNvPr id="7" name="Diagram 6"/>
          <p:cNvGraphicFramePr/>
          <p:nvPr>
            <p:extLst>
              <p:ext uri="{D42A27DB-BD31-4B8C-83A1-F6EECF244321}">
                <p14:modId xmlns:p14="http://schemas.microsoft.com/office/powerpoint/2010/main" val="4253843692"/>
              </p:ext>
            </p:extLst>
          </p:nvPr>
        </p:nvGraphicFramePr>
        <p:xfrm>
          <a:off x="762000" y="1981200"/>
          <a:ext cx="8382000" cy="5715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object 2"/>
          <p:cNvSpPr txBox="1">
            <a:spLocks/>
          </p:cNvSpPr>
          <p:nvPr/>
        </p:nvSpPr>
        <p:spPr>
          <a:xfrm>
            <a:off x="685800" y="533400"/>
            <a:ext cx="8381789" cy="430887"/>
          </a:xfrm>
          <a:prstGeom prst="rect">
            <a:avLst/>
          </a:prstGeom>
        </p:spPr>
        <p:txBody>
          <a:bodyPr vert="horz" wrap="square" lIns="0" tIns="0" rIns="0" bIns="0" rtlCol="0">
            <a:spAutoFit/>
          </a:bodyPr>
          <a:lstStyle>
            <a:lvl1pPr>
              <a:defRPr sz="4800" b="1" i="0">
                <a:solidFill>
                  <a:srgbClr val="A09BBB"/>
                </a:solidFill>
                <a:latin typeface="Futura LT Pro Book"/>
                <a:ea typeface="+mj-ea"/>
                <a:cs typeface="Futura LT Pro Book"/>
              </a:defRPr>
            </a:lvl1pPr>
          </a:lstStyle>
          <a:p>
            <a:pPr marL="12700"/>
            <a:r>
              <a:rPr lang="en-US" sz="2800" dirty="0">
                <a:solidFill>
                  <a:schemeClr val="bg1"/>
                </a:solidFill>
                <a:latin typeface="Century Gothic" panose="020B0502020202020204" pitchFamily="34" charset="0"/>
              </a:rPr>
              <a:t>II - RHIS Performance Diagnostic Tool</a:t>
            </a:r>
          </a:p>
        </p:txBody>
      </p:sp>
      <p:sp>
        <p:nvSpPr>
          <p:cNvPr id="3" name="Slide Number Placeholder 2"/>
          <p:cNvSpPr>
            <a:spLocks noGrp="1"/>
          </p:cNvSpPr>
          <p:nvPr>
            <p:ph type="sldNum" sz="quarter" idx="7"/>
          </p:nvPr>
        </p:nvSpPr>
        <p:spPr/>
        <p:txBody>
          <a:bodyPr/>
          <a:lstStyle/>
          <a:p>
            <a:fld id="{B6F15528-21DE-4FAA-801E-634DDDAF4B2B}" type="slidenum">
              <a:rPr lang="en-US" smtClean="0"/>
              <a:t>10</a:t>
            </a:fld>
            <a:endParaRPr lang="en-US"/>
          </a:p>
        </p:txBody>
      </p:sp>
    </p:spTree>
    <p:extLst>
      <p:ext uri="{BB962C8B-B14F-4D97-AF65-F5344CB8AC3E}">
        <p14:creationId xmlns:p14="http://schemas.microsoft.com/office/powerpoint/2010/main" val="18110594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4"/>
          <p:cNvSpPr/>
          <p:nvPr/>
        </p:nvSpPr>
        <p:spPr>
          <a:xfrm>
            <a:off x="211" y="-9896"/>
            <a:ext cx="10058400" cy="1420090"/>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1E185F"/>
          </a:solidFill>
        </p:spPr>
        <p:txBody>
          <a:bodyPr wrap="square" lIns="0" tIns="0" rIns="0" bIns="0" rtlCol="0"/>
          <a:lstStyle/>
          <a:p>
            <a:endParaRPr/>
          </a:p>
        </p:txBody>
      </p:sp>
      <p:sp>
        <p:nvSpPr>
          <p:cNvPr id="4" name="object 4"/>
          <p:cNvSpPr txBox="1"/>
          <p:nvPr/>
        </p:nvSpPr>
        <p:spPr>
          <a:xfrm>
            <a:off x="990600" y="2116213"/>
            <a:ext cx="9143999" cy="5493812"/>
          </a:xfrm>
          <a:prstGeom prst="rect">
            <a:avLst/>
          </a:prstGeom>
        </p:spPr>
        <p:txBody>
          <a:bodyPr vert="horz" wrap="square" lIns="0" tIns="0" rIns="0" bIns="0" rtlCol="0">
            <a:spAutoFit/>
          </a:bodyPr>
          <a:lstStyle/>
          <a:p>
            <a:pPr marL="457200" indent="-457200">
              <a:spcBef>
                <a:spcPts val="600"/>
              </a:spcBef>
              <a:buFont typeface="Arial" panose="020B0604020202020204" pitchFamily="34" charset="0"/>
              <a:buChar char="•"/>
            </a:pPr>
            <a:r>
              <a:rPr lang="en-US" sz="2400" dirty="0" smtClean="0">
                <a:latin typeface="Century Gothic" panose="020B0502020202020204" pitchFamily="34" charset="0"/>
                <a:cs typeface="Gill Sans MT"/>
              </a:rPr>
              <a:t>Data </a:t>
            </a:r>
            <a:r>
              <a:rPr lang="en-US" sz="2400" dirty="0">
                <a:latin typeface="Century Gothic" panose="020B0502020202020204" pitchFamily="34" charset="0"/>
                <a:cs typeface="Gill Sans MT"/>
              </a:rPr>
              <a:t>collection</a:t>
            </a:r>
          </a:p>
          <a:p>
            <a:pPr marL="800100" marR="952703" lvl="2" indent="-342900">
              <a:spcBef>
                <a:spcPts val="600"/>
              </a:spcBef>
              <a:buFont typeface="Courier New" panose="02070309020205020404" pitchFamily="49" charset="0"/>
              <a:buChar char="o"/>
            </a:pPr>
            <a:r>
              <a:rPr lang="en-US" sz="2400" dirty="0">
                <a:latin typeface="Century Gothic" panose="020B0502020202020204" pitchFamily="34" charset="0"/>
                <a:cs typeface="Gill Sans MT"/>
              </a:rPr>
              <a:t>Are there </a:t>
            </a:r>
            <a:r>
              <a:rPr lang="en-US" sz="2400" dirty="0" smtClean="0">
                <a:latin typeface="Century Gothic" panose="020B0502020202020204" pitchFamily="34" charset="0"/>
                <a:cs typeface="Gill Sans MT"/>
              </a:rPr>
              <a:t>manuals </a:t>
            </a:r>
            <a:r>
              <a:rPr lang="en-US" sz="2400" dirty="0">
                <a:latin typeface="Century Gothic" panose="020B0502020202020204" pitchFamily="34" charset="0"/>
                <a:cs typeface="Gill Sans MT"/>
              </a:rPr>
              <a:t>to guide data collection? </a:t>
            </a:r>
          </a:p>
          <a:p>
            <a:pPr marL="457200" indent="-457200">
              <a:spcBef>
                <a:spcPts val="600"/>
              </a:spcBef>
              <a:buFont typeface="Arial" panose="020B0604020202020204" pitchFamily="34" charset="0"/>
              <a:buChar char="•"/>
            </a:pPr>
            <a:r>
              <a:rPr lang="en-US" sz="2400" dirty="0">
                <a:latin typeface="Century Gothic" panose="020B0502020202020204" pitchFamily="34" charset="0"/>
                <a:cs typeface="Gill Sans MT"/>
              </a:rPr>
              <a:t>Data transmission</a:t>
            </a:r>
          </a:p>
          <a:p>
            <a:pPr marL="800100" marR="952703" lvl="2" indent="-342900">
              <a:spcBef>
                <a:spcPts val="600"/>
              </a:spcBef>
              <a:buFont typeface="Courier New" panose="02070309020205020404" pitchFamily="49" charset="0"/>
              <a:buChar char="o"/>
            </a:pPr>
            <a:r>
              <a:rPr lang="en-US" sz="2400" dirty="0">
                <a:latin typeface="Century Gothic" panose="020B0502020202020204" pitchFamily="34" charset="0"/>
                <a:cs typeface="Gill Sans MT"/>
              </a:rPr>
              <a:t>Compilation and reporting of data; reporting timeframe; instruction on timely submission of reports </a:t>
            </a:r>
          </a:p>
          <a:p>
            <a:pPr marL="457200" indent="-457200">
              <a:spcBef>
                <a:spcPts val="600"/>
              </a:spcBef>
              <a:buFont typeface="Arial" panose="020B0604020202020204" pitchFamily="34" charset="0"/>
              <a:buChar char="•"/>
            </a:pPr>
            <a:r>
              <a:rPr lang="en-US" sz="2400" dirty="0">
                <a:latin typeface="Century Gothic" panose="020B0502020202020204" pitchFamily="34" charset="0"/>
                <a:cs typeface="Gill Sans MT"/>
              </a:rPr>
              <a:t>Data quality check</a:t>
            </a:r>
          </a:p>
          <a:p>
            <a:pPr marL="800100" marR="952703" lvl="2" indent="-342900">
              <a:spcBef>
                <a:spcPts val="600"/>
              </a:spcBef>
              <a:buFont typeface="Courier New" panose="02070309020205020404" pitchFamily="49" charset="0"/>
              <a:buChar char="o"/>
            </a:pPr>
            <a:r>
              <a:rPr lang="en-US" sz="2400" dirty="0">
                <a:latin typeface="Century Gothic" panose="020B0502020202020204" pitchFamily="34" charset="0"/>
                <a:cs typeface="Gill Sans MT"/>
              </a:rPr>
              <a:t>Presence of data quality check mechanisms</a:t>
            </a:r>
          </a:p>
          <a:p>
            <a:pPr marL="457200" indent="-457200">
              <a:spcBef>
                <a:spcPts val="600"/>
              </a:spcBef>
              <a:buFont typeface="Arial" panose="020B0604020202020204" pitchFamily="34" charset="0"/>
              <a:buChar char="•"/>
            </a:pPr>
            <a:r>
              <a:rPr lang="en-US" sz="2400" dirty="0">
                <a:latin typeface="Century Gothic" panose="020B0502020202020204" pitchFamily="34" charset="0"/>
                <a:cs typeface="Gill Sans MT"/>
              </a:rPr>
              <a:t>Data processing and analysis</a:t>
            </a:r>
          </a:p>
          <a:p>
            <a:pPr marL="800100" marR="952703" lvl="2" indent="-342900">
              <a:spcBef>
                <a:spcPts val="600"/>
              </a:spcBef>
              <a:buFont typeface="Courier New" panose="02070309020205020404" pitchFamily="49" charset="0"/>
              <a:buChar char="o"/>
            </a:pPr>
            <a:r>
              <a:rPr lang="en-US" sz="2400" dirty="0">
                <a:latin typeface="Century Gothic" panose="020B0502020202020204" pitchFamily="34" charset="0"/>
                <a:cs typeface="Gill Sans MT"/>
              </a:rPr>
              <a:t>Data processing procedures; comparisons of data</a:t>
            </a:r>
          </a:p>
          <a:p>
            <a:pPr marL="457200" indent="-457200">
              <a:spcBef>
                <a:spcPts val="600"/>
              </a:spcBef>
              <a:buFont typeface="Arial" panose="020B0604020202020204" pitchFamily="34" charset="0"/>
              <a:buChar char="•"/>
            </a:pPr>
            <a:r>
              <a:rPr lang="en-US" sz="2400" dirty="0">
                <a:latin typeface="Century Gothic" panose="020B0502020202020204" pitchFamily="34" charset="0"/>
                <a:cs typeface="Gill Sans MT"/>
              </a:rPr>
              <a:t>Data presentation</a:t>
            </a:r>
          </a:p>
          <a:p>
            <a:pPr marL="457200" indent="-457200">
              <a:spcBef>
                <a:spcPts val="600"/>
              </a:spcBef>
              <a:buFont typeface="Arial" panose="020B0604020202020204" pitchFamily="34" charset="0"/>
              <a:buChar char="•"/>
            </a:pPr>
            <a:r>
              <a:rPr lang="en-US" sz="2400" dirty="0">
                <a:latin typeface="Century Gothic" panose="020B0502020202020204" pitchFamily="34" charset="0"/>
                <a:cs typeface="Gill Sans MT"/>
              </a:rPr>
              <a:t>Feedback</a:t>
            </a:r>
          </a:p>
        </p:txBody>
      </p:sp>
      <p:sp>
        <p:nvSpPr>
          <p:cNvPr id="6" name="object 2"/>
          <p:cNvSpPr txBox="1">
            <a:spLocks/>
          </p:cNvSpPr>
          <p:nvPr/>
        </p:nvSpPr>
        <p:spPr>
          <a:xfrm>
            <a:off x="533400" y="545187"/>
            <a:ext cx="8381789" cy="430887"/>
          </a:xfrm>
          <a:prstGeom prst="rect">
            <a:avLst/>
          </a:prstGeom>
        </p:spPr>
        <p:txBody>
          <a:bodyPr vert="horz" wrap="square" lIns="0" tIns="0" rIns="0" bIns="0" rtlCol="0">
            <a:spAutoFit/>
          </a:bodyPr>
          <a:lstStyle>
            <a:lvl1pPr>
              <a:defRPr sz="4800" b="1" i="0">
                <a:solidFill>
                  <a:srgbClr val="A09BBB"/>
                </a:solidFill>
                <a:latin typeface="Futura LT Pro Book"/>
                <a:ea typeface="+mj-ea"/>
                <a:cs typeface="Futura LT Pro Book"/>
              </a:defRPr>
            </a:lvl1pPr>
          </a:lstStyle>
          <a:p>
            <a:pPr marL="12700"/>
            <a:r>
              <a:rPr lang="en-US" sz="2800" dirty="0" smtClean="0">
                <a:solidFill>
                  <a:schemeClr val="bg1"/>
                </a:solidFill>
                <a:latin typeface="Century Gothic" panose="020B0502020202020204" pitchFamily="34" charset="0"/>
              </a:rPr>
              <a:t>II: RHIS </a:t>
            </a:r>
            <a:r>
              <a:rPr lang="en-US" sz="2800" dirty="0">
                <a:solidFill>
                  <a:schemeClr val="bg1"/>
                </a:solidFill>
                <a:latin typeface="Century Gothic" panose="020B0502020202020204" pitchFamily="34" charset="0"/>
              </a:rPr>
              <a:t>Performance Diagnostic Tool</a:t>
            </a:r>
          </a:p>
        </p:txBody>
      </p:sp>
      <p:sp>
        <p:nvSpPr>
          <p:cNvPr id="7" name="object 2"/>
          <p:cNvSpPr txBox="1">
            <a:spLocks/>
          </p:cNvSpPr>
          <p:nvPr/>
        </p:nvSpPr>
        <p:spPr>
          <a:xfrm>
            <a:off x="1004455" y="1547760"/>
            <a:ext cx="4952789" cy="430887"/>
          </a:xfrm>
          <a:prstGeom prst="rect">
            <a:avLst/>
          </a:prstGeom>
        </p:spPr>
        <p:txBody>
          <a:bodyPr vert="horz" wrap="square" lIns="0" tIns="0" rIns="0" bIns="0" rtlCol="0">
            <a:spAutoFit/>
          </a:bodyPr>
          <a:lstStyle>
            <a:lvl1pPr>
              <a:defRPr sz="4800" b="1" i="0">
                <a:solidFill>
                  <a:srgbClr val="A09BBB"/>
                </a:solidFill>
                <a:latin typeface="Futura LT Pro Book"/>
                <a:ea typeface="+mj-ea"/>
                <a:cs typeface="Futura LT Pro Book"/>
              </a:defRPr>
            </a:lvl1pPr>
          </a:lstStyle>
          <a:p>
            <a:pPr marL="12700"/>
            <a:r>
              <a:rPr lang="en-US" sz="2800" kern="1200" dirty="0" smtClean="0">
                <a:solidFill>
                  <a:schemeClr val="tx1"/>
                </a:solidFill>
                <a:latin typeface="Century Gothic" panose="020B0502020202020204" pitchFamily="34" charset="0"/>
              </a:rPr>
              <a:t>Measuring RHIS Process</a:t>
            </a:r>
            <a:endParaRPr lang="en-US" sz="2800" kern="1200" dirty="0">
              <a:solidFill>
                <a:schemeClr val="tx1"/>
              </a:solidFill>
              <a:latin typeface="Century Gothic" panose="020B0502020202020204" pitchFamily="34" charset="0"/>
            </a:endParaRPr>
          </a:p>
        </p:txBody>
      </p:sp>
      <p:sp>
        <p:nvSpPr>
          <p:cNvPr id="2" name="Slide Number Placeholder 1"/>
          <p:cNvSpPr>
            <a:spLocks noGrp="1"/>
          </p:cNvSpPr>
          <p:nvPr>
            <p:ph type="sldNum" sz="quarter" idx="7"/>
          </p:nvPr>
        </p:nvSpPr>
        <p:spPr/>
        <p:txBody>
          <a:bodyPr/>
          <a:lstStyle/>
          <a:p>
            <a:fld id="{B6F15528-21DE-4FAA-801E-634DDDAF4B2B}" type="slidenum">
              <a:rPr lang="en-US" smtClean="0"/>
              <a:t>11</a:t>
            </a:fld>
            <a:endParaRPr lang="en-US"/>
          </a:p>
        </p:txBody>
      </p:sp>
    </p:spTree>
    <p:extLst>
      <p:ext uri="{BB962C8B-B14F-4D97-AF65-F5344CB8AC3E}">
        <p14:creationId xmlns:p14="http://schemas.microsoft.com/office/powerpoint/2010/main" val="6703966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4"/>
          <p:cNvSpPr/>
          <p:nvPr/>
        </p:nvSpPr>
        <p:spPr>
          <a:xfrm>
            <a:off x="211" y="-9896"/>
            <a:ext cx="10058400" cy="1386840"/>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1E185F"/>
          </a:solidFill>
        </p:spPr>
        <p:txBody>
          <a:bodyPr wrap="square" lIns="0" tIns="0" rIns="0" bIns="0" rtlCol="0"/>
          <a:lstStyle/>
          <a:p>
            <a:endParaRPr/>
          </a:p>
        </p:txBody>
      </p:sp>
      <p:sp>
        <p:nvSpPr>
          <p:cNvPr id="21" name="object 21"/>
          <p:cNvSpPr/>
          <p:nvPr/>
        </p:nvSpPr>
        <p:spPr>
          <a:xfrm>
            <a:off x="5178400" y="1243583"/>
            <a:ext cx="3329330" cy="822147"/>
          </a:xfrm>
          <a:prstGeom prst="rect">
            <a:avLst/>
          </a:prstGeom>
          <a:blipFill>
            <a:blip r:embed="rId3" cstate="print"/>
            <a:stretch>
              <a:fillRect/>
            </a:stretch>
          </a:blipFill>
        </p:spPr>
        <p:txBody>
          <a:bodyPr wrap="square" lIns="0" tIns="0" rIns="0" bIns="0" rtlCol="0">
            <a:noAutofit/>
          </a:bodyPr>
          <a:lstStyle/>
          <a:p>
            <a:endParaRPr/>
          </a:p>
        </p:txBody>
      </p:sp>
      <p:sp>
        <p:nvSpPr>
          <p:cNvPr id="4" name="Text Placeholder 3"/>
          <p:cNvSpPr>
            <a:spLocks noGrp="1"/>
          </p:cNvSpPr>
          <p:nvPr>
            <p:ph type="body" idx="1"/>
          </p:nvPr>
        </p:nvSpPr>
        <p:spPr>
          <a:xfrm>
            <a:off x="571394" y="2209800"/>
            <a:ext cx="9106006" cy="4985980"/>
          </a:xfrm>
        </p:spPr>
        <p:txBody>
          <a:bodyPr/>
          <a:lstStyle/>
          <a:p>
            <a:pPr marL="457200" indent="-457200" algn="l" rtl="0">
              <a:spcBef>
                <a:spcPts val="1200"/>
              </a:spcBef>
              <a:buFont typeface="Arial" panose="020B0604020202020204" pitchFamily="34" charset="0"/>
              <a:buChar char="•"/>
            </a:pPr>
            <a:r>
              <a:rPr lang="en-US" sz="2400" kern="1200" dirty="0" smtClean="0">
                <a:latin typeface="Century Gothic" panose="020B0502020202020204" pitchFamily="34" charset="0"/>
                <a:cs typeface="Gill Sans MT"/>
              </a:rPr>
              <a:t>User-friendliness </a:t>
            </a:r>
            <a:r>
              <a:rPr lang="en-US" sz="2400" kern="1200" dirty="0">
                <a:latin typeface="Century Gothic" panose="020B0502020202020204" pitchFamily="34" charset="0"/>
                <a:cs typeface="Gill Sans MT"/>
              </a:rPr>
              <a:t>or complexity of reporting forms, procedures</a:t>
            </a:r>
          </a:p>
          <a:p>
            <a:pPr marL="457200" indent="-457200" algn="l" rtl="0">
              <a:spcBef>
                <a:spcPts val="1200"/>
              </a:spcBef>
              <a:buFont typeface="Arial" panose="020B0604020202020204" pitchFamily="34" charset="0"/>
              <a:buChar char="•"/>
            </a:pPr>
            <a:r>
              <a:rPr lang="en-US" sz="2400" kern="1200" dirty="0">
                <a:latin typeface="Century Gothic" panose="020B0502020202020204" pitchFamily="34" charset="0"/>
                <a:cs typeface="Gill Sans MT"/>
              </a:rPr>
              <a:t>HIS design </a:t>
            </a:r>
          </a:p>
          <a:p>
            <a:pPr marR="952703" lvl="2" indent="-457200" algn="l" rtl="0">
              <a:spcBef>
                <a:spcPts val="1200"/>
              </a:spcBef>
              <a:buFont typeface="Arial" panose="020B0604020202020204" pitchFamily="34" charset="0"/>
              <a:buChar char="•"/>
            </a:pPr>
            <a:r>
              <a:rPr lang="en-US" sz="2400" kern="1200" dirty="0">
                <a:solidFill>
                  <a:schemeClr val="tx1"/>
                </a:solidFill>
                <a:latin typeface="Century Gothic" panose="020B0502020202020204" pitchFamily="34" charset="0"/>
                <a:cs typeface="Gill Sans MT"/>
              </a:rPr>
              <a:t>Does the information system design </a:t>
            </a:r>
            <a:r>
              <a:rPr lang="en-US" sz="2400" kern="1200" dirty="0" smtClean="0">
                <a:solidFill>
                  <a:schemeClr val="tx1"/>
                </a:solidFill>
                <a:latin typeface="Century Gothic" panose="020B0502020202020204" pitchFamily="34" charset="0"/>
                <a:cs typeface="Gill Sans MT"/>
              </a:rPr>
              <a:t>provide a comprehensive </a:t>
            </a:r>
            <a:r>
              <a:rPr lang="en-US" sz="2400" kern="1200" dirty="0">
                <a:solidFill>
                  <a:schemeClr val="tx1"/>
                </a:solidFill>
                <a:latin typeface="Century Gothic" panose="020B0502020202020204" pitchFamily="34" charset="0"/>
                <a:cs typeface="Gill Sans MT"/>
              </a:rPr>
              <a:t>picture? </a:t>
            </a:r>
          </a:p>
          <a:p>
            <a:pPr marR="952703" lvl="2" indent="-457200" algn="l" rtl="0">
              <a:spcBef>
                <a:spcPts val="1200"/>
              </a:spcBef>
              <a:buFont typeface="Arial" panose="020B0604020202020204" pitchFamily="34" charset="0"/>
              <a:buChar char="•"/>
            </a:pPr>
            <a:r>
              <a:rPr lang="en-US" sz="2400" kern="1200" dirty="0" smtClean="0">
                <a:solidFill>
                  <a:schemeClr val="tx1"/>
                </a:solidFill>
                <a:latin typeface="Century Gothic" panose="020B0502020202020204" pitchFamily="34" charset="0"/>
                <a:cs typeface="Gill Sans MT"/>
              </a:rPr>
              <a:t>Is the information system integrated, or is there duplication </a:t>
            </a:r>
            <a:r>
              <a:rPr lang="en-US" sz="2400" kern="1200" dirty="0">
                <a:solidFill>
                  <a:schemeClr val="tx1"/>
                </a:solidFill>
                <a:latin typeface="Century Gothic" panose="020B0502020202020204" pitchFamily="34" charset="0"/>
                <a:cs typeface="Gill Sans MT"/>
              </a:rPr>
              <a:t>of </a:t>
            </a:r>
            <a:r>
              <a:rPr lang="en-US" sz="2400" kern="1200" dirty="0" smtClean="0">
                <a:solidFill>
                  <a:schemeClr val="tx1"/>
                </a:solidFill>
                <a:latin typeface="Century Gothic" panose="020B0502020202020204" pitchFamily="34" charset="0"/>
                <a:cs typeface="Gill Sans MT"/>
              </a:rPr>
              <a:t>information?</a:t>
            </a:r>
            <a:endParaRPr lang="en-US" sz="2400" kern="1200" dirty="0">
              <a:solidFill>
                <a:schemeClr val="tx1"/>
              </a:solidFill>
              <a:latin typeface="Century Gothic" panose="020B0502020202020204" pitchFamily="34" charset="0"/>
              <a:cs typeface="Gill Sans MT"/>
            </a:endParaRPr>
          </a:p>
          <a:p>
            <a:pPr marL="457200" indent="-457200" algn="l" rtl="0">
              <a:spcBef>
                <a:spcPts val="1200"/>
              </a:spcBef>
              <a:buFont typeface="Arial" panose="020B0604020202020204" pitchFamily="34" charset="0"/>
              <a:buChar char="•"/>
            </a:pPr>
            <a:r>
              <a:rPr lang="en-US" sz="2400" kern="1200" dirty="0">
                <a:latin typeface="Century Gothic" panose="020B0502020202020204" pitchFamily="34" charset="0"/>
                <a:cs typeface="Gill Sans MT"/>
              </a:rPr>
              <a:t>Functionality of electronic RHIS</a:t>
            </a:r>
          </a:p>
          <a:p>
            <a:pPr marR="952703" lvl="2" indent="-457200" algn="l" rtl="0">
              <a:spcBef>
                <a:spcPts val="1200"/>
              </a:spcBef>
              <a:buFont typeface="Arial" panose="020B0604020202020204" pitchFamily="34" charset="0"/>
              <a:buChar char="•"/>
            </a:pPr>
            <a:r>
              <a:rPr lang="en-US" sz="2400" kern="1200" dirty="0">
                <a:solidFill>
                  <a:schemeClr val="tx1"/>
                </a:solidFill>
                <a:latin typeface="Century Gothic" panose="020B0502020202020204" pitchFamily="34" charset="0"/>
                <a:cs typeface="Gill Sans MT"/>
              </a:rPr>
              <a:t>Information technology complexity</a:t>
            </a:r>
          </a:p>
          <a:p>
            <a:pPr marR="952703" lvl="2" indent="-457200" algn="l" rtl="0">
              <a:spcBef>
                <a:spcPts val="1200"/>
              </a:spcBef>
              <a:buFont typeface="Arial" panose="020B0604020202020204" pitchFamily="34" charset="0"/>
              <a:buChar char="•"/>
            </a:pPr>
            <a:r>
              <a:rPr lang="en-US" sz="2400" kern="1200" dirty="0">
                <a:solidFill>
                  <a:schemeClr val="tx1"/>
                </a:solidFill>
                <a:latin typeface="Century Gothic" panose="020B0502020202020204" pitchFamily="34" charset="0"/>
                <a:cs typeface="Gill Sans MT"/>
              </a:rPr>
              <a:t>Does the software allow for identifying data quality issues</a:t>
            </a:r>
            <a:r>
              <a:rPr lang="en-US" sz="2400" kern="1200" dirty="0" smtClean="0">
                <a:solidFill>
                  <a:schemeClr val="tx1"/>
                </a:solidFill>
                <a:latin typeface="Century Gothic" panose="020B0502020202020204" pitchFamily="34" charset="0"/>
                <a:cs typeface="Gill Sans MT"/>
              </a:rPr>
              <a:t>?</a:t>
            </a:r>
            <a:endParaRPr lang="en-US" sz="2400" kern="1200" dirty="0">
              <a:solidFill>
                <a:schemeClr val="tx1"/>
              </a:solidFill>
              <a:latin typeface="Century Gothic" panose="020B0502020202020204" pitchFamily="34" charset="0"/>
              <a:cs typeface="Gill Sans MT"/>
            </a:endParaRPr>
          </a:p>
        </p:txBody>
      </p:sp>
      <p:sp>
        <p:nvSpPr>
          <p:cNvPr id="7" name="object 2"/>
          <p:cNvSpPr txBox="1">
            <a:spLocks/>
          </p:cNvSpPr>
          <p:nvPr/>
        </p:nvSpPr>
        <p:spPr>
          <a:xfrm>
            <a:off x="685852" y="533400"/>
            <a:ext cx="8381789" cy="430887"/>
          </a:xfrm>
          <a:prstGeom prst="rect">
            <a:avLst/>
          </a:prstGeom>
        </p:spPr>
        <p:txBody>
          <a:bodyPr vert="horz" wrap="square" lIns="0" tIns="0" rIns="0" bIns="0" rtlCol="0">
            <a:spAutoFit/>
          </a:bodyPr>
          <a:lstStyle>
            <a:lvl1pPr>
              <a:defRPr sz="4800" b="1" i="0">
                <a:solidFill>
                  <a:srgbClr val="A09BBB"/>
                </a:solidFill>
                <a:latin typeface="Futura LT Pro Book"/>
                <a:ea typeface="+mj-ea"/>
                <a:cs typeface="Futura LT Pro Book"/>
              </a:defRPr>
            </a:lvl1pPr>
          </a:lstStyle>
          <a:p>
            <a:pPr marL="12700"/>
            <a:r>
              <a:rPr lang="en-US" sz="2800" dirty="0" smtClean="0">
                <a:solidFill>
                  <a:schemeClr val="bg1"/>
                </a:solidFill>
                <a:latin typeface="Century Gothic" panose="020B0502020202020204" pitchFamily="34" charset="0"/>
              </a:rPr>
              <a:t>II: RHIS </a:t>
            </a:r>
            <a:r>
              <a:rPr lang="en-US" sz="2800" dirty="0">
                <a:solidFill>
                  <a:schemeClr val="bg1"/>
                </a:solidFill>
                <a:latin typeface="Century Gothic" panose="020B0502020202020204" pitchFamily="34" charset="0"/>
              </a:rPr>
              <a:t>Performance Diagnostic Tool</a:t>
            </a:r>
          </a:p>
        </p:txBody>
      </p:sp>
      <p:sp>
        <p:nvSpPr>
          <p:cNvPr id="8" name="object 2"/>
          <p:cNvSpPr txBox="1">
            <a:spLocks/>
          </p:cNvSpPr>
          <p:nvPr/>
        </p:nvSpPr>
        <p:spPr>
          <a:xfrm>
            <a:off x="657277" y="1468724"/>
            <a:ext cx="3200506" cy="430887"/>
          </a:xfrm>
          <a:prstGeom prst="rect">
            <a:avLst/>
          </a:prstGeom>
        </p:spPr>
        <p:txBody>
          <a:bodyPr vert="horz" wrap="square" lIns="0" tIns="0" rIns="0" bIns="0" rtlCol="0">
            <a:spAutoFit/>
          </a:bodyPr>
          <a:lstStyle>
            <a:lvl1pPr>
              <a:defRPr sz="4800" b="1" i="0">
                <a:solidFill>
                  <a:srgbClr val="A09BBB"/>
                </a:solidFill>
                <a:latin typeface="Futura LT Pro Book"/>
                <a:ea typeface="+mj-ea"/>
                <a:cs typeface="Futura LT Pro Book"/>
              </a:defRPr>
            </a:lvl1pPr>
          </a:lstStyle>
          <a:p>
            <a:pPr marL="12700"/>
            <a:r>
              <a:rPr lang="en-US" sz="2800" kern="1200" dirty="0" smtClean="0">
                <a:solidFill>
                  <a:schemeClr val="tx1"/>
                </a:solidFill>
                <a:latin typeface="Century Gothic" panose="020B0502020202020204" pitchFamily="34" charset="0"/>
              </a:rPr>
              <a:t>Technical Factors</a:t>
            </a:r>
            <a:endParaRPr lang="en-US" sz="2800" kern="1200" dirty="0">
              <a:solidFill>
                <a:schemeClr val="tx1"/>
              </a:solidFill>
              <a:latin typeface="Century Gothic" panose="020B0502020202020204" pitchFamily="34" charset="0"/>
            </a:endParaRPr>
          </a:p>
        </p:txBody>
      </p:sp>
      <p:sp>
        <p:nvSpPr>
          <p:cNvPr id="2" name="Slide Number Placeholder 1"/>
          <p:cNvSpPr>
            <a:spLocks noGrp="1"/>
          </p:cNvSpPr>
          <p:nvPr>
            <p:ph type="sldNum" sz="quarter" idx="7"/>
          </p:nvPr>
        </p:nvSpPr>
        <p:spPr/>
        <p:txBody>
          <a:bodyPr/>
          <a:lstStyle/>
          <a:p>
            <a:fld id="{B6F15528-21DE-4FAA-801E-634DDDAF4B2B}" type="slidenum">
              <a:rPr lang="en-US" smtClean="0"/>
              <a:t>12</a:t>
            </a:fld>
            <a:endParaRPr lang="en-US"/>
          </a:p>
        </p:txBody>
      </p:sp>
    </p:spTree>
    <p:extLst>
      <p:ext uri="{BB962C8B-B14F-4D97-AF65-F5344CB8AC3E}">
        <p14:creationId xmlns:p14="http://schemas.microsoft.com/office/powerpoint/2010/main" val="37096791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4"/>
          <p:cNvSpPr/>
          <p:nvPr/>
        </p:nvSpPr>
        <p:spPr>
          <a:xfrm>
            <a:off x="211" y="-9896"/>
            <a:ext cx="10058400" cy="1386840"/>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1E185F"/>
          </a:solidFill>
        </p:spPr>
        <p:txBody>
          <a:bodyPr wrap="square" lIns="0" tIns="0" rIns="0" bIns="0" rtlCol="0"/>
          <a:lstStyle/>
          <a:p>
            <a:endParaRPr/>
          </a:p>
        </p:txBody>
      </p:sp>
      <p:sp>
        <p:nvSpPr>
          <p:cNvPr id="9" name="object 9"/>
          <p:cNvSpPr txBox="1"/>
          <p:nvPr/>
        </p:nvSpPr>
        <p:spPr>
          <a:xfrm>
            <a:off x="1926797" y="4738853"/>
            <a:ext cx="690381" cy="403588"/>
          </a:xfrm>
          <a:prstGeom prst="rect">
            <a:avLst/>
          </a:prstGeom>
        </p:spPr>
        <p:txBody>
          <a:bodyPr wrap="square" lIns="0" tIns="0" rIns="0" bIns="0" rtlCol="0">
            <a:noAutofit/>
          </a:bodyPr>
          <a:lstStyle/>
          <a:p>
            <a:pPr marL="14150">
              <a:lnSpc>
                <a:spcPts val="3075"/>
              </a:lnSpc>
              <a:spcBef>
                <a:spcPts val="154"/>
              </a:spcBef>
            </a:pPr>
            <a:endParaRPr sz="2900" dirty="0">
              <a:latin typeface="Arial"/>
              <a:cs typeface="Arial"/>
            </a:endParaRPr>
          </a:p>
        </p:txBody>
      </p:sp>
      <p:sp>
        <p:nvSpPr>
          <p:cNvPr id="3" name="Content Placeholder 2"/>
          <p:cNvSpPr>
            <a:spLocks noGrp="1"/>
          </p:cNvSpPr>
          <p:nvPr>
            <p:ph idx="1"/>
          </p:nvPr>
        </p:nvSpPr>
        <p:spPr>
          <a:xfrm>
            <a:off x="841182" y="1676400"/>
            <a:ext cx="7540818" cy="4973156"/>
          </a:xfrm>
        </p:spPr>
        <p:txBody>
          <a:bodyPr/>
          <a:lstStyle/>
          <a:p>
            <a:pPr marR="50941" algn="l" rtl="0">
              <a:lnSpc>
                <a:spcPts val="3075"/>
              </a:lnSpc>
              <a:spcBef>
                <a:spcPts val="154"/>
              </a:spcBef>
            </a:pPr>
            <a:r>
              <a:rPr lang="en-US" sz="2400" b="1" kern="1200" dirty="0">
                <a:latin typeface="Century Gothic" panose="020B0502020202020204" pitchFamily="34" charset="0"/>
                <a:cs typeface="Gill Sans MT"/>
              </a:rPr>
              <a:t>Use to understand structure of:</a:t>
            </a:r>
          </a:p>
          <a:p>
            <a:pPr marR="58577" lvl="1" indent="-457200" algn="l" rtl="0">
              <a:lnSpc>
                <a:spcPct val="95825"/>
              </a:lnSpc>
              <a:spcBef>
                <a:spcPts val="1288"/>
              </a:spcBef>
              <a:buFont typeface="Arial" panose="020B0604020202020204" pitchFamily="34" charset="0"/>
              <a:buChar char="•"/>
            </a:pPr>
            <a:r>
              <a:rPr lang="en-US" sz="2400" kern="1200" dirty="0">
                <a:solidFill>
                  <a:schemeClr val="tx1"/>
                </a:solidFill>
                <a:latin typeface="Century Gothic" panose="020B0502020202020204" pitchFamily="34" charset="0"/>
                <a:cs typeface="Gill Sans MT"/>
              </a:rPr>
              <a:t>Existing information systems, type of information collected, and duplication of information</a:t>
            </a:r>
          </a:p>
          <a:p>
            <a:pPr marR="58577" lvl="1" indent="-457200" algn="l" rtl="0">
              <a:lnSpc>
                <a:spcPct val="95825"/>
              </a:lnSpc>
              <a:spcBef>
                <a:spcPts val="1288"/>
              </a:spcBef>
              <a:buFont typeface="Arial" panose="020B0604020202020204" pitchFamily="34" charset="0"/>
              <a:buChar char="•"/>
            </a:pPr>
            <a:r>
              <a:rPr lang="en-US" sz="2400" kern="1200" dirty="0">
                <a:solidFill>
                  <a:schemeClr val="tx1"/>
                </a:solidFill>
                <a:latin typeface="Century Gothic" panose="020B0502020202020204" pitchFamily="34" charset="0"/>
                <a:cs typeface="Gill Sans MT"/>
              </a:rPr>
              <a:t>Information flows among different levels of the organization</a:t>
            </a:r>
          </a:p>
          <a:p>
            <a:pPr marR="58577" lvl="1" indent="-457200" algn="l" rtl="0">
              <a:lnSpc>
                <a:spcPct val="95825"/>
              </a:lnSpc>
              <a:spcBef>
                <a:spcPts val="1288"/>
              </a:spcBef>
              <a:buFont typeface="Arial" panose="020B0604020202020204" pitchFamily="34" charset="0"/>
              <a:buChar char="•"/>
            </a:pPr>
            <a:r>
              <a:rPr lang="en-US" sz="2400" kern="1200" dirty="0">
                <a:solidFill>
                  <a:schemeClr val="tx1"/>
                </a:solidFill>
                <a:latin typeface="Century Gothic" panose="020B0502020202020204" pitchFamily="34" charset="0"/>
                <a:cs typeface="Gill Sans MT"/>
              </a:rPr>
              <a:t>Interaction between the different HIS</a:t>
            </a:r>
          </a:p>
          <a:p>
            <a:pPr algn="l" rtl="0"/>
            <a:endParaRPr lang="en-US" sz="2400" kern="1200" dirty="0" smtClean="0">
              <a:latin typeface="Century Gothic" panose="020B0502020202020204" pitchFamily="34" charset="0"/>
              <a:cs typeface="Gill Sans MT"/>
            </a:endParaRPr>
          </a:p>
          <a:p>
            <a:pPr algn="l" rtl="0"/>
            <a:r>
              <a:rPr lang="en-US" sz="2400" b="1" kern="1200" dirty="0" smtClean="0">
                <a:latin typeface="Century Gothic" panose="020B0502020202020204" pitchFamily="34" charset="0"/>
                <a:cs typeface="Gill Sans MT"/>
              </a:rPr>
              <a:t>It </a:t>
            </a:r>
            <a:r>
              <a:rPr lang="en-US" sz="2400" b="1" kern="1200" dirty="0">
                <a:latin typeface="Century Gothic" panose="020B0502020202020204" pitchFamily="34" charset="0"/>
                <a:cs typeface="Gill Sans MT"/>
              </a:rPr>
              <a:t>includes:</a:t>
            </a:r>
          </a:p>
          <a:p>
            <a:pPr marR="58577" lvl="1" indent="-457200" algn="l" rtl="0">
              <a:lnSpc>
                <a:spcPct val="95825"/>
              </a:lnSpc>
              <a:spcBef>
                <a:spcPts val="1288"/>
              </a:spcBef>
              <a:buFont typeface="Arial" panose="020B0604020202020204" pitchFamily="34" charset="0"/>
              <a:buChar char="•"/>
            </a:pPr>
            <a:r>
              <a:rPr lang="en-US" sz="2400" kern="1200" dirty="0">
                <a:solidFill>
                  <a:schemeClr val="tx1"/>
                </a:solidFill>
                <a:latin typeface="Century Gothic" panose="020B0502020202020204" pitchFamily="34" charset="0"/>
                <a:cs typeface="Gill Sans MT"/>
              </a:rPr>
              <a:t>Data collection and transmission sheet</a:t>
            </a:r>
          </a:p>
          <a:p>
            <a:pPr marR="58577" lvl="1" indent="-457200" algn="l" rtl="0">
              <a:lnSpc>
                <a:spcPct val="95825"/>
              </a:lnSpc>
              <a:spcBef>
                <a:spcPts val="1288"/>
              </a:spcBef>
              <a:buFont typeface="Arial" panose="020B0604020202020204" pitchFamily="34" charset="0"/>
              <a:buChar char="•"/>
            </a:pPr>
            <a:r>
              <a:rPr lang="en-US" sz="2400" kern="1200" dirty="0" smtClean="0">
                <a:solidFill>
                  <a:schemeClr val="tx1"/>
                </a:solidFill>
                <a:latin typeface="Century Gothic" panose="020B0502020202020204" pitchFamily="34" charset="0"/>
                <a:cs typeface="Gill Sans MT"/>
              </a:rPr>
              <a:t>Information </a:t>
            </a:r>
            <a:r>
              <a:rPr lang="en-US" sz="2400" kern="1200" dirty="0">
                <a:solidFill>
                  <a:schemeClr val="tx1"/>
                </a:solidFill>
                <a:latin typeface="Century Gothic" panose="020B0502020202020204" pitchFamily="34" charset="0"/>
                <a:cs typeface="Gill Sans MT"/>
              </a:rPr>
              <a:t>system mapping sheet</a:t>
            </a:r>
          </a:p>
          <a:p>
            <a:pPr marR="58577" lvl="1" indent="-457200" algn="l" rtl="0">
              <a:lnSpc>
                <a:spcPct val="95825"/>
              </a:lnSpc>
              <a:spcBef>
                <a:spcPts val="1288"/>
              </a:spcBef>
              <a:buFont typeface="Arial" panose="020B0604020202020204" pitchFamily="34" charset="0"/>
              <a:buChar char="•"/>
            </a:pPr>
            <a:r>
              <a:rPr lang="en-US" sz="2400" kern="1200" dirty="0" smtClean="0">
                <a:solidFill>
                  <a:schemeClr val="tx1"/>
                </a:solidFill>
                <a:latin typeface="Century Gothic" panose="020B0502020202020204" pitchFamily="34" charset="0"/>
                <a:cs typeface="Gill Sans MT"/>
              </a:rPr>
              <a:t>Information </a:t>
            </a:r>
            <a:r>
              <a:rPr lang="en-US" sz="2400" kern="1200" dirty="0">
                <a:solidFill>
                  <a:schemeClr val="tx1"/>
                </a:solidFill>
                <a:latin typeface="Century Gothic" panose="020B0502020202020204" pitchFamily="34" charset="0"/>
                <a:cs typeface="Gill Sans MT"/>
              </a:rPr>
              <a:t>flow </a:t>
            </a:r>
            <a:r>
              <a:rPr lang="en-US" sz="2400" kern="1200" dirty="0" smtClean="0">
                <a:solidFill>
                  <a:schemeClr val="tx1"/>
                </a:solidFill>
                <a:latin typeface="Century Gothic" panose="020B0502020202020204" pitchFamily="34" charset="0"/>
                <a:cs typeface="Gill Sans MT"/>
              </a:rPr>
              <a:t>sheet</a:t>
            </a:r>
          </a:p>
        </p:txBody>
      </p:sp>
      <p:sp>
        <p:nvSpPr>
          <p:cNvPr id="4" name="Title 3"/>
          <p:cNvSpPr>
            <a:spLocks noGrp="1"/>
          </p:cNvSpPr>
          <p:nvPr>
            <p:ph type="title"/>
          </p:nvPr>
        </p:nvSpPr>
        <p:spPr>
          <a:xfrm>
            <a:off x="457200" y="609600"/>
            <a:ext cx="4205013" cy="430887"/>
          </a:xfrm>
        </p:spPr>
        <p:txBody>
          <a:bodyPr/>
          <a:lstStyle/>
          <a:p>
            <a:r>
              <a:rPr lang="en-US" sz="2800" dirty="0" smtClean="0">
                <a:solidFill>
                  <a:schemeClr val="bg1"/>
                </a:solidFill>
                <a:latin typeface="Century Gothic" panose="020B0502020202020204" pitchFamily="34" charset="0"/>
              </a:rPr>
              <a:t>III: RHIS </a:t>
            </a:r>
            <a:r>
              <a:rPr lang="en-US" sz="2800" dirty="0">
                <a:solidFill>
                  <a:schemeClr val="bg1"/>
                </a:solidFill>
                <a:latin typeface="Century Gothic" panose="020B0502020202020204" pitchFamily="34" charset="0"/>
              </a:rPr>
              <a:t>Overview Tool</a:t>
            </a:r>
          </a:p>
        </p:txBody>
      </p:sp>
      <p:sp>
        <p:nvSpPr>
          <p:cNvPr id="2" name="Slide Number Placeholder 1"/>
          <p:cNvSpPr>
            <a:spLocks noGrp="1"/>
          </p:cNvSpPr>
          <p:nvPr>
            <p:ph type="sldNum" sz="quarter" idx="7"/>
          </p:nvPr>
        </p:nvSpPr>
        <p:spPr/>
        <p:txBody>
          <a:bodyPr/>
          <a:lstStyle/>
          <a:p>
            <a:fld id="{B6F15528-21DE-4FAA-801E-634DDDAF4B2B}" type="slidenum">
              <a:rPr lang="en-US" smtClean="0"/>
              <a:t>13</a:t>
            </a:fld>
            <a:endParaRPr lang="en-US"/>
          </a:p>
        </p:txBody>
      </p:sp>
    </p:spTree>
    <p:extLst>
      <p:ext uri="{BB962C8B-B14F-4D97-AF65-F5344CB8AC3E}">
        <p14:creationId xmlns:p14="http://schemas.microsoft.com/office/powerpoint/2010/main" val="37012667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4"/>
          <p:cNvSpPr/>
          <p:nvPr/>
        </p:nvSpPr>
        <p:spPr>
          <a:xfrm>
            <a:off x="211" y="-9896"/>
            <a:ext cx="10058400" cy="1386840"/>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1E185F"/>
          </a:solidFill>
        </p:spPr>
        <p:txBody>
          <a:bodyPr wrap="square" lIns="0" tIns="0" rIns="0" bIns="0" rtlCol="0"/>
          <a:lstStyle/>
          <a:p>
            <a:endParaRPr/>
          </a:p>
        </p:txBody>
      </p:sp>
      <p:sp>
        <p:nvSpPr>
          <p:cNvPr id="8" name="Title 3"/>
          <p:cNvSpPr>
            <a:spLocks noGrp="1"/>
          </p:cNvSpPr>
          <p:nvPr>
            <p:ph type="title"/>
          </p:nvPr>
        </p:nvSpPr>
        <p:spPr>
          <a:xfrm>
            <a:off x="533400" y="533400"/>
            <a:ext cx="4357413" cy="430887"/>
          </a:xfrm>
        </p:spPr>
        <p:txBody>
          <a:bodyPr/>
          <a:lstStyle/>
          <a:p>
            <a:r>
              <a:rPr lang="en-US" sz="2800" dirty="0" smtClean="0">
                <a:solidFill>
                  <a:schemeClr val="bg1"/>
                </a:solidFill>
                <a:latin typeface="Century Gothic" panose="020B0502020202020204" pitchFamily="34" charset="0"/>
              </a:rPr>
              <a:t>III: RHIS </a:t>
            </a:r>
            <a:r>
              <a:rPr lang="en-US" sz="2800" dirty="0">
                <a:solidFill>
                  <a:schemeClr val="bg1"/>
                </a:solidFill>
                <a:latin typeface="Century Gothic" panose="020B0502020202020204" pitchFamily="34" charset="0"/>
              </a:rPr>
              <a:t>Overview Tool</a:t>
            </a:r>
          </a:p>
        </p:txBody>
      </p:sp>
      <p:sp>
        <p:nvSpPr>
          <p:cNvPr id="7" name="Rectangle 6"/>
          <p:cNvSpPr/>
          <p:nvPr/>
        </p:nvSpPr>
        <p:spPr>
          <a:xfrm>
            <a:off x="1752600" y="1415900"/>
            <a:ext cx="6043642" cy="461665"/>
          </a:xfrm>
          <a:prstGeom prst="rect">
            <a:avLst/>
          </a:prstGeom>
        </p:spPr>
        <p:txBody>
          <a:bodyPr wrap="none">
            <a:spAutoFit/>
          </a:bodyPr>
          <a:lstStyle/>
          <a:p>
            <a:r>
              <a:rPr lang="en-US" sz="2400" dirty="0" smtClean="0">
                <a:latin typeface="Century Gothic" panose="020B0502020202020204" pitchFamily="34" charset="0"/>
                <a:cs typeface="Gill Sans MT"/>
              </a:rPr>
              <a:t>Data Collection and Transmission Sheet</a:t>
            </a:r>
            <a:endParaRPr lang="en-US" sz="2400" dirty="0">
              <a:latin typeface="Century Gothic" panose="020B0502020202020204" pitchFamily="34" charset="0"/>
            </a:endParaRPr>
          </a:p>
        </p:txBody>
      </p:sp>
      <p:graphicFrame>
        <p:nvGraphicFramePr>
          <p:cNvPr id="9" name="Table 8"/>
          <p:cNvGraphicFramePr>
            <a:graphicFrameLocks noGrp="1"/>
          </p:cNvGraphicFramePr>
          <p:nvPr>
            <p:extLst>
              <p:ext uri="{D42A27DB-BD31-4B8C-83A1-F6EECF244321}">
                <p14:modId xmlns:p14="http://schemas.microsoft.com/office/powerpoint/2010/main" val="3621247292"/>
              </p:ext>
            </p:extLst>
          </p:nvPr>
        </p:nvGraphicFramePr>
        <p:xfrm>
          <a:off x="95697" y="1931573"/>
          <a:ext cx="4876807" cy="5688421"/>
        </p:xfrm>
        <a:graphic>
          <a:graphicData uri="http://schemas.openxmlformats.org/drawingml/2006/table">
            <a:tbl>
              <a:tblPr firstRow="1" firstCol="1" bandRow="1"/>
              <a:tblGrid>
                <a:gridCol w="1811543">
                  <a:extLst>
                    <a:ext uri="{9D8B030D-6E8A-4147-A177-3AD203B41FA5}">
                      <a16:colId xmlns:a16="http://schemas.microsoft.com/office/drawing/2014/main" val="20000"/>
                    </a:ext>
                  </a:extLst>
                </a:gridCol>
                <a:gridCol w="218536">
                  <a:extLst>
                    <a:ext uri="{9D8B030D-6E8A-4147-A177-3AD203B41FA5}">
                      <a16:colId xmlns:a16="http://schemas.microsoft.com/office/drawing/2014/main" val="20001"/>
                    </a:ext>
                  </a:extLst>
                </a:gridCol>
                <a:gridCol w="219016">
                  <a:extLst>
                    <a:ext uri="{9D8B030D-6E8A-4147-A177-3AD203B41FA5}">
                      <a16:colId xmlns:a16="http://schemas.microsoft.com/office/drawing/2014/main" val="20002"/>
                    </a:ext>
                  </a:extLst>
                </a:gridCol>
                <a:gridCol w="219016">
                  <a:extLst>
                    <a:ext uri="{9D8B030D-6E8A-4147-A177-3AD203B41FA5}">
                      <a16:colId xmlns:a16="http://schemas.microsoft.com/office/drawing/2014/main" val="20003"/>
                    </a:ext>
                  </a:extLst>
                </a:gridCol>
                <a:gridCol w="219016">
                  <a:extLst>
                    <a:ext uri="{9D8B030D-6E8A-4147-A177-3AD203B41FA5}">
                      <a16:colId xmlns:a16="http://schemas.microsoft.com/office/drawing/2014/main" val="20004"/>
                    </a:ext>
                  </a:extLst>
                </a:gridCol>
                <a:gridCol w="219016">
                  <a:extLst>
                    <a:ext uri="{9D8B030D-6E8A-4147-A177-3AD203B41FA5}">
                      <a16:colId xmlns:a16="http://schemas.microsoft.com/office/drawing/2014/main" val="20005"/>
                    </a:ext>
                  </a:extLst>
                </a:gridCol>
                <a:gridCol w="219016">
                  <a:extLst>
                    <a:ext uri="{9D8B030D-6E8A-4147-A177-3AD203B41FA5}">
                      <a16:colId xmlns:a16="http://schemas.microsoft.com/office/drawing/2014/main" val="20006"/>
                    </a:ext>
                  </a:extLst>
                </a:gridCol>
                <a:gridCol w="219016">
                  <a:extLst>
                    <a:ext uri="{9D8B030D-6E8A-4147-A177-3AD203B41FA5}">
                      <a16:colId xmlns:a16="http://schemas.microsoft.com/office/drawing/2014/main" val="20007"/>
                    </a:ext>
                  </a:extLst>
                </a:gridCol>
                <a:gridCol w="218536">
                  <a:extLst>
                    <a:ext uri="{9D8B030D-6E8A-4147-A177-3AD203B41FA5}">
                      <a16:colId xmlns:a16="http://schemas.microsoft.com/office/drawing/2014/main" val="20008"/>
                    </a:ext>
                  </a:extLst>
                </a:gridCol>
                <a:gridCol w="219016">
                  <a:extLst>
                    <a:ext uri="{9D8B030D-6E8A-4147-A177-3AD203B41FA5}">
                      <a16:colId xmlns:a16="http://schemas.microsoft.com/office/drawing/2014/main" val="20009"/>
                    </a:ext>
                  </a:extLst>
                </a:gridCol>
                <a:gridCol w="219016">
                  <a:extLst>
                    <a:ext uri="{9D8B030D-6E8A-4147-A177-3AD203B41FA5}">
                      <a16:colId xmlns:a16="http://schemas.microsoft.com/office/drawing/2014/main" val="20010"/>
                    </a:ext>
                  </a:extLst>
                </a:gridCol>
                <a:gridCol w="219016">
                  <a:extLst>
                    <a:ext uri="{9D8B030D-6E8A-4147-A177-3AD203B41FA5}">
                      <a16:colId xmlns:a16="http://schemas.microsoft.com/office/drawing/2014/main" val="20011"/>
                    </a:ext>
                  </a:extLst>
                </a:gridCol>
                <a:gridCol w="219016">
                  <a:extLst>
                    <a:ext uri="{9D8B030D-6E8A-4147-A177-3AD203B41FA5}">
                      <a16:colId xmlns:a16="http://schemas.microsoft.com/office/drawing/2014/main" val="20012"/>
                    </a:ext>
                  </a:extLst>
                </a:gridCol>
                <a:gridCol w="219016">
                  <a:extLst>
                    <a:ext uri="{9D8B030D-6E8A-4147-A177-3AD203B41FA5}">
                      <a16:colId xmlns:a16="http://schemas.microsoft.com/office/drawing/2014/main" val="20013"/>
                    </a:ext>
                  </a:extLst>
                </a:gridCol>
                <a:gridCol w="219016">
                  <a:extLst>
                    <a:ext uri="{9D8B030D-6E8A-4147-A177-3AD203B41FA5}">
                      <a16:colId xmlns:a16="http://schemas.microsoft.com/office/drawing/2014/main" val="20014"/>
                    </a:ext>
                  </a:extLst>
                </a:gridCol>
              </a:tblGrid>
              <a:tr h="228055">
                <a:tc gridSpan="15">
                  <a:txBody>
                    <a:bodyPr/>
                    <a:lstStyle/>
                    <a:p>
                      <a:pPr marL="0" marR="0">
                        <a:lnSpc>
                          <a:spcPct val="115000"/>
                        </a:lnSpc>
                        <a:spcBef>
                          <a:spcPts val="0"/>
                        </a:spcBef>
                        <a:spcAft>
                          <a:spcPts val="0"/>
                        </a:spcAft>
                      </a:pPr>
                      <a:r>
                        <a:rPr lang="en-US" sz="1050" b="1" u="sng" dirty="0">
                          <a:solidFill>
                            <a:srgbClr val="FFFFFF"/>
                          </a:solidFill>
                          <a:effectLst/>
                          <a:latin typeface="Gill Sans MT"/>
                          <a:ea typeface="Times New Roman"/>
                          <a:cs typeface="Times New Roman"/>
                        </a:rPr>
                        <a:t>SECTION 1.  PAPER-BASED DATA RECORDING TOOLS</a:t>
                      </a:r>
                      <a:endParaRPr lang="en-US" sz="1000" dirty="0">
                        <a:effectLst/>
                        <a:latin typeface="Calibri"/>
                        <a:ea typeface="Calibri"/>
                        <a:cs typeface="Times New Roman"/>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3679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94572">
                <a:tc rowSpan="2">
                  <a:txBody>
                    <a:bodyPr/>
                    <a:lstStyle/>
                    <a:p>
                      <a:pPr marL="0" marR="0">
                        <a:lnSpc>
                          <a:spcPct val="115000"/>
                        </a:lnSpc>
                        <a:spcBef>
                          <a:spcPts val="0"/>
                        </a:spcBef>
                        <a:spcAft>
                          <a:spcPts val="0"/>
                        </a:spcAft>
                      </a:pPr>
                      <a:r>
                        <a:rPr lang="en-US" sz="1000" dirty="0">
                          <a:solidFill>
                            <a:srgbClr val="000000"/>
                          </a:solidFill>
                          <a:effectLst/>
                          <a:latin typeface="Gill Sans MT"/>
                          <a:ea typeface="Times New Roman"/>
                          <a:cs typeface="Times New Roman"/>
                        </a:rPr>
                        <a:t> </a:t>
                      </a:r>
                      <a:endParaRPr lang="en-US" sz="1000" dirty="0">
                        <a:effectLst/>
                        <a:latin typeface="Calibri"/>
                        <a:ea typeface="Calibri"/>
                        <a:cs typeface="Times New Roman"/>
                      </a:endParaRPr>
                    </a:p>
                    <a:p>
                      <a:pPr marL="0" marR="0">
                        <a:lnSpc>
                          <a:spcPct val="115000"/>
                        </a:lnSpc>
                        <a:spcBef>
                          <a:spcPts val="0"/>
                        </a:spcBef>
                        <a:spcAft>
                          <a:spcPts val="0"/>
                        </a:spcAft>
                      </a:pPr>
                      <a:r>
                        <a:rPr lang="en-US" sz="1000" b="1" dirty="0">
                          <a:solidFill>
                            <a:srgbClr val="000000"/>
                          </a:solidFill>
                          <a:effectLst/>
                          <a:latin typeface="Gill Sans MT"/>
                          <a:ea typeface="Times New Roman"/>
                          <a:cs typeface="Times New Roman"/>
                        </a:rPr>
                        <a:t>Purpose (Type of information recorded)</a:t>
                      </a:r>
                      <a:endParaRPr lang="en-US" sz="1000" dirty="0">
                        <a:effectLst/>
                        <a:latin typeface="Calibri"/>
                        <a:ea typeface="Calibri"/>
                        <a:cs typeface="Times New Roman"/>
                      </a:endParaRPr>
                    </a:p>
                  </a:txBody>
                  <a:tcPr marL="26882" marR="2688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gridSpan="14">
                  <a:txBody>
                    <a:bodyPr/>
                    <a:lstStyle/>
                    <a:p>
                      <a:pPr marL="0" marR="0" algn="ctr">
                        <a:lnSpc>
                          <a:spcPct val="115000"/>
                        </a:lnSpc>
                        <a:spcBef>
                          <a:spcPts val="0"/>
                        </a:spcBef>
                        <a:spcAft>
                          <a:spcPts val="0"/>
                        </a:spcAft>
                      </a:pPr>
                      <a:r>
                        <a:rPr lang="en-US" sz="1000" b="1" dirty="0">
                          <a:solidFill>
                            <a:srgbClr val="000000"/>
                          </a:solidFill>
                          <a:effectLst/>
                          <a:latin typeface="Gill Sans MT"/>
                          <a:ea typeface="Times New Roman"/>
                          <a:cs typeface="Times New Roman"/>
                        </a:rPr>
                        <a:t>Name of the Register / Form</a:t>
                      </a:r>
                      <a:endParaRPr lang="en-US" sz="1000" dirty="0">
                        <a:effectLst/>
                        <a:latin typeface="Calibri"/>
                        <a:ea typeface="Calibri"/>
                        <a:cs typeface="Times New Roman"/>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1059824">
                <a:tc vMerge="1">
                  <a:txBody>
                    <a:bodyPr/>
                    <a:lstStyle/>
                    <a:p>
                      <a:endParaRPr lang="en-US"/>
                    </a:p>
                  </a:txBody>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extLst>
                  <a:ext uri="{0D108BD9-81ED-4DB2-BD59-A6C34878D82A}">
                    <a16:rowId xmlns:a16="http://schemas.microsoft.com/office/drawing/2014/main" val="10002"/>
                  </a:ext>
                </a:extLst>
              </a:tr>
              <a:tr h="219187">
                <a:tc>
                  <a:txBody>
                    <a:bodyPr/>
                    <a:lstStyle/>
                    <a:p>
                      <a:pPr marL="0" marR="0">
                        <a:lnSpc>
                          <a:spcPct val="115000"/>
                        </a:lnSpc>
                        <a:spcBef>
                          <a:spcPts val="0"/>
                        </a:spcBef>
                        <a:spcAft>
                          <a:spcPts val="0"/>
                        </a:spcAft>
                      </a:pPr>
                      <a:r>
                        <a:rPr lang="en-US" sz="1000" dirty="0">
                          <a:solidFill>
                            <a:srgbClr val="000000"/>
                          </a:solidFill>
                          <a:effectLst/>
                          <a:latin typeface="Gill Sans MT"/>
                          <a:ea typeface="Times New Roman"/>
                          <a:cs typeface="Times New Roman"/>
                        </a:rPr>
                        <a:t>General OPD services</a:t>
                      </a:r>
                      <a:endParaRPr lang="en-US" sz="1000" dirty="0">
                        <a:effectLst/>
                        <a:latin typeface="Calibri"/>
                        <a:ea typeface="Calibri"/>
                        <a:cs typeface="Times New Roman"/>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19187">
                <a:tc>
                  <a:txBody>
                    <a:bodyPr/>
                    <a:lstStyle/>
                    <a:p>
                      <a:pPr marL="0" marR="0">
                        <a:lnSpc>
                          <a:spcPct val="115000"/>
                        </a:lnSpc>
                        <a:spcBef>
                          <a:spcPts val="0"/>
                        </a:spcBef>
                        <a:spcAft>
                          <a:spcPts val="0"/>
                        </a:spcAft>
                      </a:pPr>
                      <a:r>
                        <a:rPr lang="en-US" sz="1000" dirty="0">
                          <a:solidFill>
                            <a:srgbClr val="000000"/>
                          </a:solidFill>
                          <a:effectLst/>
                          <a:latin typeface="Gill Sans MT"/>
                          <a:ea typeface="Times New Roman"/>
                          <a:cs typeface="Times New Roman"/>
                        </a:rPr>
                        <a:t>In-patient services</a:t>
                      </a:r>
                      <a:endParaRPr lang="en-US" sz="1000" dirty="0">
                        <a:effectLst/>
                        <a:latin typeface="Calibri"/>
                        <a:ea typeface="Calibri"/>
                        <a:cs typeface="Times New Roman"/>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dirty="0">
                          <a:solidFill>
                            <a:srgbClr val="000000"/>
                          </a:solidFill>
                          <a:effectLst/>
                          <a:latin typeface="Gill Sans MT"/>
                          <a:ea typeface="Times New Roman"/>
                        </a:rPr>
                        <a:t> </a:t>
                      </a:r>
                      <a:endParaRPr lang="en-US" sz="400" dirty="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19187">
                <a:tc>
                  <a:txBody>
                    <a:bodyPr/>
                    <a:lstStyle/>
                    <a:p>
                      <a:pPr marL="0" marR="0">
                        <a:lnSpc>
                          <a:spcPct val="115000"/>
                        </a:lnSpc>
                        <a:spcBef>
                          <a:spcPts val="0"/>
                        </a:spcBef>
                        <a:spcAft>
                          <a:spcPts val="0"/>
                        </a:spcAft>
                      </a:pPr>
                      <a:r>
                        <a:rPr lang="en-US" sz="1000" dirty="0">
                          <a:solidFill>
                            <a:srgbClr val="000000"/>
                          </a:solidFill>
                          <a:effectLst/>
                          <a:latin typeface="Gill Sans MT"/>
                          <a:ea typeface="Times New Roman"/>
                          <a:cs typeface="Times New Roman"/>
                        </a:rPr>
                        <a:t>Immunization services</a:t>
                      </a:r>
                      <a:endParaRPr lang="en-US" sz="1000" dirty="0">
                        <a:effectLst/>
                        <a:latin typeface="Calibri"/>
                        <a:ea typeface="Calibri"/>
                        <a:cs typeface="Times New Roman"/>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19187">
                <a:tc>
                  <a:txBody>
                    <a:bodyPr/>
                    <a:lstStyle/>
                    <a:p>
                      <a:pPr marL="0" marR="0">
                        <a:lnSpc>
                          <a:spcPct val="115000"/>
                        </a:lnSpc>
                        <a:spcBef>
                          <a:spcPts val="0"/>
                        </a:spcBef>
                        <a:spcAft>
                          <a:spcPts val="0"/>
                        </a:spcAft>
                      </a:pPr>
                      <a:r>
                        <a:rPr lang="en-US" sz="1000" dirty="0">
                          <a:solidFill>
                            <a:srgbClr val="000000"/>
                          </a:solidFill>
                          <a:effectLst/>
                          <a:latin typeface="Gill Sans MT"/>
                          <a:ea typeface="Times New Roman"/>
                          <a:cs typeface="Times New Roman"/>
                        </a:rPr>
                        <a:t>FP services</a:t>
                      </a:r>
                      <a:endParaRPr lang="en-US" sz="1000" dirty="0">
                        <a:effectLst/>
                        <a:latin typeface="Calibri"/>
                        <a:ea typeface="Calibri"/>
                        <a:cs typeface="Times New Roman"/>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19187">
                <a:tc>
                  <a:txBody>
                    <a:bodyPr/>
                    <a:lstStyle/>
                    <a:p>
                      <a:pPr marL="0" marR="0">
                        <a:lnSpc>
                          <a:spcPct val="115000"/>
                        </a:lnSpc>
                        <a:spcBef>
                          <a:spcPts val="0"/>
                        </a:spcBef>
                        <a:spcAft>
                          <a:spcPts val="0"/>
                        </a:spcAft>
                      </a:pPr>
                      <a:r>
                        <a:rPr lang="en-US" sz="1000" dirty="0">
                          <a:solidFill>
                            <a:srgbClr val="000000"/>
                          </a:solidFill>
                          <a:effectLst/>
                          <a:latin typeface="Gill Sans MT"/>
                          <a:ea typeface="Times New Roman"/>
                          <a:cs typeface="Times New Roman"/>
                        </a:rPr>
                        <a:t>Maternal health services</a:t>
                      </a:r>
                      <a:endParaRPr lang="en-US" sz="1000" dirty="0">
                        <a:effectLst/>
                        <a:latin typeface="Calibri"/>
                        <a:ea typeface="Calibri"/>
                        <a:cs typeface="Times New Roman"/>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19187">
                <a:tc>
                  <a:txBody>
                    <a:bodyPr/>
                    <a:lstStyle/>
                    <a:p>
                      <a:pPr marL="0" marR="0">
                        <a:lnSpc>
                          <a:spcPct val="115000"/>
                        </a:lnSpc>
                        <a:spcBef>
                          <a:spcPts val="0"/>
                        </a:spcBef>
                        <a:spcAft>
                          <a:spcPts val="0"/>
                        </a:spcAft>
                      </a:pPr>
                      <a:r>
                        <a:rPr lang="en-US" sz="1000" dirty="0">
                          <a:solidFill>
                            <a:srgbClr val="000000"/>
                          </a:solidFill>
                          <a:effectLst/>
                          <a:latin typeface="Gill Sans MT"/>
                          <a:ea typeface="Times New Roman"/>
                          <a:cs typeface="Times New Roman"/>
                        </a:rPr>
                        <a:t>Child health services</a:t>
                      </a:r>
                      <a:endParaRPr lang="en-US" sz="1000" dirty="0">
                        <a:effectLst/>
                        <a:latin typeface="Calibri"/>
                        <a:ea typeface="Calibri"/>
                        <a:cs typeface="Times New Roman"/>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19187">
                <a:tc>
                  <a:txBody>
                    <a:bodyPr/>
                    <a:lstStyle/>
                    <a:p>
                      <a:pPr marL="0" marR="0">
                        <a:lnSpc>
                          <a:spcPct val="115000"/>
                        </a:lnSpc>
                        <a:spcBef>
                          <a:spcPts val="0"/>
                        </a:spcBef>
                        <a:spcAft>
                          <a:spcPts val="0"/>
                        </a:spcAft>
                      </a:pPr>
                      <a:r>
                        <a:rPr lang="en-US" sz="1000" dirty="0">
                          <a:solidFill>
                            <a:srgbClr val="000000"/>
                          </a:solidFill>
                          <a:effectLst/>
                          <a:latin typeface="Gill Sans MT"/>
                          <a:ea typeface="Times New Roman"/>
                          <a:cs typeface="Times New Roman"/>
                        </a:rPr>
                        <a:t>TB</a:t>
                      </a:r>
                      <a:endParaRPr lang="en-US" sz="1000" dirty="0">
                        <a:effectLst/>
                        <a:latin typeface="Calibri"/>
                        <a:ea typeface="Calibri"/>
                        <a:cs typeface="Times New Roman"/>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19187">
                <a:tc>
                  <a:txBody>
                    <a:bodyPr/>
                    <a:lstStyle/>
                    <a:p>
                      <a:pPr marL="0" marR="0">
                        <a:lnSpc>
                          <a:spcPct val="115000"/>
                        </a:lnSpc>
                        <a:spcBef>
                          <a:spcPts val="0"/>
                        </a:spcBef>
                        <a:spcAft>
                          <a:spcPts val="0"/>
                        </a:spcAft>
                      </a:pPr>
                      <a:r>
                        <a:rPr lang="en-US" sz="1000" dirty="0">
                          <a:solidFill>
                            <a:srgbClr val="000000"/>
                          </a:solidFill>
                          <a:effectLst/>
                          <a:latin typeface="Gill Sans MT"/>
                          <a:ea typeface="Times New Roman"/>
                          <a:cs typeface="Times New Roman"/>
                        </a:rPr>
                        <a:t>HIV/AIDS</a:t>
                      </a:r>
                      <a:endParaRPr lang="en-US" sz="1000" dirty="0">
                        <a:effectLst/>
                        <a:latin typeface="Calibri"/>
                        <a:ea typeface="Calibri"/>
                        <a:cs typeface="Times New Roman"/>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19187">
                <a:tc>
                  <a:txBody>
                    <a:bodyPr/>
                    <a:lstStyle/>
                    <a:p>
                      <a:pPr marL="0" marR="0">
                        <a:lnSpc>
                          <a:spcPct val="115000"/>
                        </a:lnSpc>
                        <a:spcBef>
                          <a:spcPts val="0"/>
                        </a:spcBef>
                        <a:spcAft>
                          <a:spcPts val="0"/>
                        </a:spcAft>
                      </a:pPr>
                      <a:r>
                        <a:rPr lang="en-US" sz="1000" dirty="0">
                          <a:solidFill>
                            <a:srgbClr val="000000"/>
                          </a:solidFill>
                          <a:effectLst/>
                          <a:latin typeface="Gill Sans MT"/>
                          <a:ea typeface="Times New Roman"/>
                          <a:cs typeface="Times New Roman"/>
                        </a:rPr>
                        <a:t>…………………………………</a:t>
                      </a:r>
                      <a:endParaRPr lang="en-US" sz="1000" dirty="0">
                        <a:effectLst/>
                        <a:latin typeface="Calibri"/>
                        <a:ea typeface="Calibri"/>
                        <a:cs typeface="Times New Roman"/>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449778">
                <a:tc>
                  <a:txBody>
                    <a:bodyPr/>
                    <a:lstStyle/>
                    <a:p>
                      <a:pPr marL="0" marR="0">
                        <a:lnSpc>
                          <a:spcPct val="115000"/>
                        </a:lnSpc>
                        <a:spcBef>
                          <a:spcPts val="0"/>
                        </a:spcBef>
                        <a:spcAft>
                          <a:spcPts val="0"/>
                        </a:spcAft>
                      </a:pPr>
                      <a:r>
                        <a:rPr lang="en-US" sz="1000" b="1" dirty="0">
                          <a:solidFill>
                            <a:srgbClr val="000000"/>
                          </a:solidFill>
                          <a:effectLst/>
                          <a:latin typeface="Gill Sans MT"/>
                          <a:ea typeface="Times New Roman"/>
                          <a:cs typeface="Times New Roman"/>
                        </a:rPr>
                        <a:t>Which organization introduced the register/from</a:t>
                      </a:r>
                      <a:endParaRPr lang="en-US" sz="1000" dirty="0">
                        <a:effectLst/>
                        <a:latin typeface="Calibri"/>
                        <a:ea typeface="Calibri"/>
                        <a:cs typeface="Times New Roman"/>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extLst>
                  <a:ext uri="{0D108BD9-81ED-4DB2-BD59-A6C34878D82A}">
                    <a16:rowId xmlns:a16="http://schemas.microsoft.com/office/drawing/2014/main" val="10012"/>
                  </a:ext>
                </a:extLst>
              </a:tr>
              <a:tr h="368387">
                <a:tc>
                  <a:txBody>
                    <a:bodyPr/>
                    <a:lstStyle/>
                    <a:p>
                      <a:pPr marL="0" marR="0">
                        <a:lnSpc>
                          <a:spcPct val="115000"/>
                        </a:lnSpc>
                        <a:spcBef>
                          <a:spcPts val="0"/>
                        </a:spcBef>
                        <a:spcAft>
                          <a:spcPts val="0"/>
                        </a:spcAft>
                      </a:pPr>
                      <a:r>
                        <a:rPr lang="en-US" sz="1000" dirty="0">
                          <a:solidFill>
                            <a:srgbClr val="000000"/>
                          </a:solidFill>
                          <a:effectLst/>
                          <a:latin typeface="Gill Sans MT"/>
                          <a:ea typeface="Times New Roman"/>
                          <a:cs typeface="Times New Roman"/>
                        </a:rPr>
                        <a:t>MOH (Standardized National HIS Tool)</a:t>
                      </a:r>
                      <a:endParaRPr lang="en-US" sz="1000" dirty="0">
                        <a:effectLst/>
                        <a:latin typeface="Calibri"/>
                        <a:ea typeface="Calibri"/>
                        <a:cs typeface="Times New Roman"/>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19187">
                <a:tc>
                  <a:txBody>
                    <a:bodyPr/>
                    <a:lstStyle/>
                    <a:p>
                      <a:pPr marL="0" marR="0">
                        <a:lnSpc>
                          <a:spcPct val="115000"/>
                        </a:lnSpc>
                        <a:spcBef>
                          <a:spcPts val="0"/>
                        </a:spcBef>
                        <a:spcAft>
                          <a:spcPts val="0"/>
                        </a:spcAft>
                      </a:pPr>
                      <a:r>
                        <a:rPr lang="en-US" sz="1000" dirty="0">
                          <a:solidFill>
                            <a:srgbClr val="000000"/>
                          </a:solidFill>
                          <a:effectLst/>
                          <a:latin typeface="Gill Sans MT"/>
                          <a:ea typeface="Times New Roman"/>
                          <a:cs typeface="Times New Roman"/>
                        </a:rPr>
                        <a:t>MOH (Program Specific - Name)</a:t>
                      </a:r>
                      <a:endParaRPr lang="en-US" sz="1000" dirty="0">
                        <a:effectLst/>
                        <a:latin typeface="Calibri"/>
                        <a:ea typeface="Calibri"/>
                        <a:cs typeface="Times New Roman"/>
                      </a:endParaRPr>
                    </a:p>
                  </a:txBody>
                  <a:tcPr marL="26882" marR="268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219187">
                <a:tc>
                  <a:txBody>
                    <a:bodyPr/>
                    <a:lstStyle/>
                    <a:p>
                      <a:pPr marL="0" marR="0">
                        <a:lnSpc>
                          <a:spcPct val="115000"/>
                        </a:lnSpc>
                        <a:spcBef>
                          <a:spcPts val="0"/>
                        </a:spcBef>
                        <a:spcAft>
                          <a:spcPts val="0"/>
                        </a:spcAft>
                      </a:pPr>
                      <a:r>
                        <a:rPr lang="en-US" sz="1000" dirty="0">
                          <a:solidFill>
                            <a:srgbClr val="000000"/>
                          </a:solidFill>
                          <a:effectLst/>
                          <a:latin typeface="Gill Sans MT"/>
                          <a:ea typeface="Times New Roman"/>
                          <a:cs typeface="Times New Roman"/>
                        </a:rPr>
                        <a:t>UN Agency (Name)</a:t>
                      </a:r>
                      <a:endParaRPr lang="en-US" sz="1000" dirty="0">
                        <a:effectLst/>
                        <a:latin typeface="Calibri"/>
                        <a:ea typeface="Calibri"/>
                        <a:cs typeface="Times New Roman"/>
                      </a:endParaRPr>
                    </a:p>
                  </a:txBody>
                  <a:tcPr marL="26882" marR="268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219187">
                <a:tc>
                  <a:txBody>
                    <a:bodyPr/>
                    <a:lstStyle/>
                    <a:p>
                      <a:pPr marL="0" marR="0">
                        <a:lnSpc>
                          <a:spcPct val="115000"/>
                        </a:lnSpc>
                        <a:spcBef>
                          <a:spcPts val="0"/>
                        </a:spcBef>
                        <a:spcAft>
                          <a:spcPts val="0"/>
                        </a:spcAft>
                      </a:pPr>
                      <a:r>
                        <a:rPr lang="en-US" sz="1000" dirty="0">
                          <a:solidFill>
                            <a:srgbClr val="000000"/>
                          </a:solidFill>
                          <a:effectLst/>
                          <a:latin typeface="Gill Sans MT"/>
                          <a:ea typeface="Times New Roman"/>
                          <a:cs typeface="Times New Roman"/>
                        </a:rPr>
                        <a:t>Regional/state government</a:t>
                      </a:r>
                      <a:endParaRPr lang="en-US" sz="1000" dirty="0">
                        <a:effectLst/>
                        <a:latin typeface="Calibri"/>
                        <a:ea typeface="Calibri"/>
                        <a:cs typeface="Times New Roman"/>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219187">
                <a:tc>
                  <a:txBody>
                    <a:bodyPr/>
                    <a:lstStyle/>
                    <a:p>
                      <a:pPr marL="0" marR="0">
                        <a:lnSpc>
                          <a:spcPct val="115000"/>
                        </a:lnSpc>
                        <a:spcBef>
                          <a:spcPts val="0"/>
                        </a:spcBef>
                        <a:spcAft>
                          <a:spcPts val="0"/>
                        </a:spcAft>
                      </a:pPr>
                      <a:r>
                        <a:rPr lang="en-US" sz="1000" dirty="0">
                          <a:solidFill>
                            <a:srgbClr val="000000"/>
                          </a:solidFill>
                          <a:effectLst/>
                          <a:latin typeface="Gill Sans MT"/>
                          <a:ea typeface="Times New Roman"/>
                          <a:cs typeface="Times New Roman"/>
                        </a:rPr>
                        <a:t>Other partner/donor (Name)</a:t>
                      </a:r>
                      <a:endParaRPr lang="en-US" sz="1000" dirty="0">
                        <a:effectLst/>
                        <a:latin typeface="Calibri"/>
                        <a:ea typeface="Calibri"/>
                        <a:cs typeface="Times New Roman"/>
                      </a:endParaRPr>
                    </a:p>
                  </a:txBody>
                  <a:tcPr marL="26882" marR="268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219187">
                <a:tc>
                  <a:txBody>
                    <a:bodyPr/>
                    <a:lstStyle/>
                    <a:p>
                      <a:pPr marL="0" marR="0">
                        <a:lnSpc>
                          <a:spcPct val="115000"/>
                        </a:lnSpc>
                        <a:spcBef>
                          <a:spcPts val="0"/>
                        </a:spcBef>
                        <a:spcAft>
                          <a:spcPts val="0"/>
                        </a:spcAft>
                      </a:pPr>
                      <a:r>
                        <a:rPr lang="en-US" sz="1000" dirty="0">
                          <a:solidFill>
                            <a:srgbClr val="000000"/>
                          </a:solidFill>
                          <a:effectLst/>
                          <a:latin typeface="Gill Sans MT"/>
                          <a:ea typeface="Times New Roman"/>
                          <a:cs typeface="Times New Roman"/>
                        </a:rPr>
                        <a:t>Local improvised</a:t>
                      </a:r>
                      <a:endParaRPr lang="en-US" sz="1000" dirty="0">
                        <a:effectLst/>
                        <a:latin typeface="Calibri"/>
                        <a:ea typeface="Calibri"/>
                        <a:cs typeface="Times New Roman"/>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219187">
                <a:tc>
                  <a:txBody>
                    <a:bodyPr/>
                    <a:lstStyle/>
                    <a:p>
                      <a:pPr marL="0" marR="0">
                        <a:lnSpc>
                          <a:spcPct val="115000"/>
                        </a:lnSpc>
                        <a:spcBef>
                          <a:spcPts val="0"/>
                        </a:spcBef>
                        <a:spcAft>
                          <a:spcPts val="0"/>
                        </a:spcAft>
                      </a:pPr>
                      <a:r>
                        <a:rPr lang="en-US" sz="1000" dirty="0">
                          <a:solidFill>
                            <a:srgbClr val="000000"/>
                          </a:solidFill>
                          <a:effectLst/>
                          <a:latin typeface="Gill Sans MT"/>
                          <a:ea typeface="Times New Roman"/>
                          <a:cs typeface="Times New Roman"/>
                        </a:rPr>
                        <a:t>Other (specify)</a:t>
                      </a:r>
                      <a:endParaRPr lang="en-US" sz="1000" dirty="0">
                        <a:effectLst/>
                        <a:latin typeface="Calibri"/>
                        <a:ea typeface="Calibri"/>
                        <a:cs typeface="Times New Roman"/>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dirty="0">
                          <a:solidFill>
                            <a:srgbClr val="000000"/>
                          </a:solidFill>
                          <a:effectLst/>
                          <a:latin typeface="Gill Sans MT"/>
                          <a:ea typeface="Times New Roman"/>
                        </a:rPr>
                        <a:t> </a:t>
                      </a:r>
                      <a:endParaRPr lang="en-US" sz="400" dirty="0">
                        <a:effectLst/>
                        <a:latin typeface="Calibri"/>
                      </a:endParaRPr>
                    </a:p>
                  </a:txBody>
                  <a:tcPr marL="26882" marR="268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591180580"/>
              </p:ext>
            </p:extLst>
          </p:nvPr>
        </p:nvGraphicFramePr>
        <p:xfrm>
          <a:off x="5082365" y="1946207"/>
          <a:ext cx="4900837" cy="5674325"/>
        </p:xfrm>
        <a:graphic>
          <a:graphicData uri="http://schemas.openxmlformats.org/drawingml/2006/table">
            <a:tbl>
              <a:tblPr firstRow="1" firstCol="1" bandRow="1"/>
              <a:tblGrid>
                <a:gridCol w="1820481">
                  <a:extLst>
                    <a:ext uri="{9D8B030D-6E8A-4147-A177-3AD203B41FA5}">
                      <a16:colId xmlns:a16="http://schemas.microsoft.com/office/drawing/2014/main" val="20000"/>
                    </a:ext>
                  </a:extLst>
                </a:gridCol>
                <a:gridCol w="219614">
                  <a:extLst>
                    <a:ext uri="{9D8B030D-6E8A-4147-A177-3AD203B41FA5}">
                      <a16:colId xmlns:a16="http://schemas.microsoft.com/office/drawing/2014/main" val="20001"/>
                    </a:ext>
                  </a:extLst>
                </a:gridCol>
                <a:gridCol w="220094">
                  <a:extLst>
                    <a:ext uri="{9D8B030D-6E8A-4147-A177-3AD203B41FA5}">
                      <a16:colId xmlns:a16="http://schemas.microsoft.com/office/drawing/2014/main" val="20002"/>
                    </a:ext>
                  </a:extLst>
                </a:gridCol>
                <a:gridCol w="220094">
                  <a:extLst>
                    <a:ext uri="{9D8B030D-6E8A-4147-A177-3AD203B41FA5}">
                      <a16:colId xmlns:a16="http://schemas.microsoft.com/office/drawing/2014/main" val="20003"/>
                    </a:ext>
                  </a:extLst>
                </a:gridCol>
                <a:gridCol w="220094">
                  <a:extLst>
                    <a:ext uri="{9D8B030D-6E8A-4147-A177-3AD203B41FA5}">
                      <a16:colId xmlns:a16="http://schemas.microsoft.com/office/drawing/2014/main" val="20004"/>
                    </a:ext>
                  </a:extLst>
                </a:gridCol>
                <a:gridCol w="220094">
                  <a:extLst>
                    <a:ext uri="{9D8B030D-6E8A-4147-A177-3AD203B41FA5}">
                      <a16:colId xmlns:a16="http://schemas.microsoft.com/office/drawing/2014/main" val="20005"/>
                    </a:ext>
                  </a:extLst>
                </a:gridCol>
                <a:gridCol w="220094">
                  <a:extLst>
                    <a:ext uri="{9D8B030D-6E8A-4147-A177-3AD203B41FA5}">
                      <a16:colId xmlns:a16="http://schemas.microsoft.com/office/drawing/2014/main" val="20006"/>
                    </a:ext>
                  </a:extLst>
                </a:gridCol>
                <a:gridCol w="220094">
                  <a:extLst>
                    <a:ext uri="{9D8B030D-6E8A-4147-A177-3AD203B41FA5}">
                      <a16:colId xmlns:a16="http://schemas.microsoft.com/office/drawing/2014/main" val="20007"/>
                    </a:ext>
                  </a:extLst>
                </a:gridCol>
                <a:gridCol w="219614">
                  <a:extLst>
                    <a:ext uri="{9D8B030D-6E8A-4147-A177-3AD203B41FA5}">
                      <a16:colId xmlns:a16="http://schemas.microsoft.com/office/drawing/2014/main" val="20008"/>
                    </a:ext>
                  </a:extLst>
                </a:gridCol>
                <a:gridCol w="220094">
                  <a:extLst>
                    <a:ext uri="{9D8B030D-6E8A-4147-A177-3AD203B41FA5}">
                      <a16:colId xmlns:a16="http://schemas.microsoft.com/office/drawing/2014/main" val="20009"/>
                    </a:ext>
                  </a:extLst>
                </a:gridCol>
                <a:gridCol w="220094">
                  <a:extLst>
                    <a:ext uri="{9D8B030D-6E8A-4147-A177-3AD203B41FA5}">
                      <a16:colId xmlns:a16="http://schemas.microsoft.com/office/drawing/2014/main" val="20010"/>
                    </a:ext>
                  </a:extLst>
                </a:gridCol>
                <a:gridCol w="220094">
                  <a:extLst>
                    <a:ext uri="{9D8B030D-6E8A-4147-A177-3AD203B41FA5}">
                      <a16:colId xmlns:a16="http://schemas.microsoft.com/office/drawing/2014/main" val="20011"/>
                    </a:ext>
                  </a:extLst>
                </a:gridCol>
                <a:gridCol w="220094">
                  <a:extLst>
                    <a:ext uri="{9D8B030D-6E8A-4147-A177-3AD203B41FA5}">
                      <a16:colId xmlns:a16="http://schemas.microsoft.com/office/drawing/2014/main" val="20012"/>
                    </a:ext>
                  </a:extLst>
                </a:gridCol>
                <a:gridCol w="220094">
                  <a:extLst>
                    <a:ext uri="{9D8B030D-6E8A-4147-A177-3AD203B41FA5}">
                      <a16:colId xmlns:a16="http://schemas.microsoft.com/office/drawing/2014/main" val="20013"/>
                    </a:ext>
                  </a:extLst>
                </a:gridCol>
                <a:gridCol w="220094">
                  <a:extLst>
                    <a:ext uri="{9D8B030D-6E8A-4147-A177-3AD203B41FA5}">
                      <a16:colId xmlns:a16="http://schemas.microsoft.com/office/drawing/2014/main" val="20014"/>
                    </a:ext>
                  </a:extLst>
                </a:gridCol>
              </a:tblGrid>
              <a:tr h="446597">
                <a:tc gridSpan="15">
                  <a:txBody>
                    <a:bodyPr/>
                    <a:lstStyle/>
                    <a:p>
                      <a:pPr marL="0" marR="0">
                        <a:lnSpc>
                          <a:spcPct val="115000"/>
                        </a:lnSpc>
                        <a:spcBef>
                          <a:spcPts val="0"/>
                        </a:spcBef>
                        <a:spcAft>
                          <a:spcPts val="0"/>
                        </a:spcAft>
                      </a:pPr>
                      <a:r>
                        <a:rPr lang="en-US" sz="950" b="1" u="sng" dirty="0" smtClean="0">
                          <a:solidFill>
                            <a:srgbClr val="FFFFFF"/>
                          </a:solidFill>
                          <a:effectLst/>
                          <a:latin typeface="Gill Sans MT"/>
                          <a:ea typeface="Times New Roman"/>
                          <a:cs typeface="Times New Roman"/>
                        </a:rPr>
                        <a:t>SECTION </a:t>
                      </a:r>
                      <a:r>
                        <a:rPr lang="en-US" sz="950" b="1" u="sng" dirty="0">
                          <a:solidFill>
                            <a:srgbClr val="FFFFFF"/>
                          </a:solidFill>
                          <a:effectLst/>
                          <a:latin typeface="Gill Sans MT"/>
                          <a:ea typeface="Times New Roman"/>
                          <a:cs typeface="Times New Roman"/>
                        </a:rPr>
                        <a:t>2.  ELECTRONIC DATA RECORDING TOOLS (AT FACILITY LEVEL)</a:t>
                      </a:r>
                      <a:endParaRPr lang="en-US" sz="950" dirty="0">
                        <a:effectLst/>
                        <a:latin typeface="Calibri"/>
                        <a:ea typeface="Calibri"/>
                        <a:cs typeface="Times New Roman"/>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3679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36956">
                <a:tc rowSpan="2">
                  <a:txBody>
                    <a:bodyPr/>
                    <a:lstStyle/>
                    <a:p>
                      <a:pPr marL="0" marR="0">
                        <a:lnSpc>
                          <a:spcPct val="115000"/>
                        </a:lnSpc>
                        <a:spcBef>
                          <a:spcPts val="0"/>
                        </a:spcBef>
                        <a:spcAft>
                          <a:spcPts val="0"/>
                        </a:spcAft>
                      </a:pPr>
                      <a:r>
                        <a:rPr lang="en-US" sz="900" dirty="0">
                          <a:solidFill>
                            <a:srgbClr val="000000"/>
                          </a:solidFill>
                          <a:effectLst/>
                          <a:latin typeface="Gill Sans MT"/>
                          <a:ea typeface="Times New Roman"/>
                          <a:cs typeface="Times New Roman"/>
                        </a:rPr>
                        <a:t> </a:t>
                      </a:r>
                      <a:r>
                        <a:rPr lang="en-US" sz="900" b="1" dirty="0">
                          <a:solidFill>
                            <a:srgbClr val="000000"/>
                          </a:solidFill>
                          <a:effectLst/>
                          <a:latin typeface="Gill Sans MT"/>
                          <a:ea typeface="Times New Roman"/>
                          <a:cs typeface="Times New Roman"/>
                        </a:rPr>
                        <a:t>ICT applications/ software used for data recording (</a:t>
                      </a:r>
                      <a:r>
                        <a:rPr lang="en-US" sz="900" b="1" dirty="0" err="1">
                          <a:solidFill>
                            <a:srgbClr val="000000"/>
                          </a:solidFill>
                          <a:effectLst/>
                          <a:latin typeface="Gill Sans MT"/>
                          <a:ea typeface="Times New Roman"/>
                          <a:cs typeface="Times New Roman"/>
                        </a:rPr>
                        <a:t>eg</a:t>
                      </a:r>
                      <a:r>
                        <a:rPr lang="en-US" sz="900" b="1" dirty="0">
                          <a:solidFill>
                            <a:srgbClr val="000000"/>
                          </a:solidFill>
                          <a:effectLst/>
                          <a:latin typeface="Gill Sans MT"/>
                          <a:ea typeface="Times New Roman"/>
                          <a:cs typeface="Times New Roman"/>
                        </a:rPr>
                        <a:t>. Excel, Access, EMR,  DHIS2, GIS, Other)</a:t>
                      </a:r>
                      <a:endParaRPr lang="en-US" sz="900" dirty="0">
                        <a:effectLst/>
                        <a:latin typeface="Calibri"/>
                        <a:ea typeface="Calibri"/>
                        <a:cs typeface="Times New Roman"/>
                      </a:endParaRPr>
                    </a:p>
                  </a:txBody>
                  <a:tcPr marL="26639" marR="2663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gridSpan="14">
                  <a:txBody>
                    <a:bodyPr/>
                    <a:lstStyle/>
                    <a:p>
                      <a:pPr marL="0" marR="0" algn="ctr">
                        <a:lnSpc>
                          <a:spcPct val="115000"/>
                        </a:lnSpc>
                        <a:spcBef>
                          <a:spcPts val="0"/>
                        </a:spcBef>
                        <a:spcAft>
                          <a:spcPts val="0"/>
                        </a:spcAft>
                      </a:pPr>
                      <a:r>
                        <a:rPr lang="en-US" sz="1000" b="1" dirty="0">
                          <a:solidFill>
                            <a:srgbClr val="000000"/>
                          </a:solidFill>
                          <a:effectLst/>
                          <a:latin typeface="Gill Sans MT"/>
                          <a:ea typeface="Times New Roman"/>
                          <a:cs typeface="Times New Roman"/>
                        </a:rPr>
                        <a:t>Name of the Electronic System</a:t>
                      </a:r>
                      <a:endParaRPr lang="en-US" sz="1000" dirty="0">
                        <a:effectLst/>
                        <a:latin typeface="Calibri"/>
                        <a:ea typeface="Calibri"/>
                        <a:cs typeface="Times New Roman"/>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649904">
                <a:tc vMerge="1">
                  <a:txBody>
                    <a:bodyPr/>
                    <a:lstStyle/>
                    <a:p>
                      <a:endParaRPr lang="en-US"/>
                    </a:p>
                  </a:txBody>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dirty="0">
                          <a:solidFill>
                            <a:srgbClr val="000000"/>
                          </a:solidFill>
                          <a:effectLst/>
                          <a:latin typeface="Gill Sans MT"/>
                          <a:ea typeface="Times New Roman"/>
                        </a:rPr>
                        <a:t> </a:t>
                      </a:r>
                      <a:endParaRPr lang="en-US" sz="400" dirty="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dirty="0">
                          <a:solidFill>
                            <a:srgbClr val="000000"/>
                          </a:solidFill>
                          <a:effectLst/>
                          <a:latin typeface="Gill Sans MT"/>
                          <a:ea typeface="Times New Roman"/>
                        </a:rPr>
                        <a:t> </a:t>
                      </a:r>
                      <a:endParaRPr lang="en-US" sz="400" dirty="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extLst>
                  <a:ext uri="{0D108BD9-81ED-4DB2-BD59-A6C34878D82A}">
                    <a16:rowId xmlns:a16="http://schemas.microsoft.com/office/drawing/2014/main" val="10002"/>
                  </a:ext>
                </a:extLst>
              </a:tr>
              <a:tr h="381645">
                <a:tc>
                  <a:txBody>
                    <a:bodyPr/>
                    <a:lstStyle/>
                    <a:p>
                      <a:pPr marL="0" marR="0">
                        <a:lnSpc>
                          <a:spcPct val="115000"/>
                        </a:lnSpc>
                        <a:spcBef>
                          <a:spcPts val="0"/>
                        </a:spcBef>
                        <a:spcAft>
                          <a:spcPts val="0"/>
                        </a:spcAft>
                      </a:pPr>
                      <a:r>
                        <a:rPr lang="en-US" sz="900" b="1" dirty="0">
                          <a:solidFill>
                            <a:srgbClr val="000000"/>
                          </a:solidFill>
                          <a:effectLst/>
                          <a:latin typeface="Gill Sans MT"/>
                          <a:ea typeface="Times New Roman"/>
                          <a:cs typeface="Times New Roman"/>
                        </a:rPr>
                        <a:t>Purpose (type of information recorded)</a:t>
                      </a:r>
                      <a:endParaRPr lang="en-US" sz="900" dirty="0">
                        <a:effectLst/>
                        <a:latin typeface="Calibri"/>
                        <a:ea typeface="Calibri"/>
                        <a:cs typeface="Times New Roman"/>
                      </a:endParaRPr>
                    </a:p>
                  </a:txBody>
                  <a:tcPr marL="26639" marR="26639"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17474">
                <a:tc>
                  <a:txBody>
                    <a:bodyPr/>
                    <a:lstStyle/>
                    <a:p>
                      <a:pPr marL="0" marR="0">
                        <a:lnSpc>
                          <a:spcPct val="115000"/>
                        </a:lnSpc>
                        <a:spcBef>
                          <a:spcPts val="0"/>
                        </a:spcBef>
                        <a:spcAft>
                          <a:spcPts val="0"/>
                        </a:spcAft>
                      </a:pPr>
                      <a:r>
                        <a:rPr lang="en-US" sz="900" dirty="0">
                          <a:solidFill>
                            <a:srgbClr val="000000"/>
                          </a:solidFill>
                          <a:effectLst/>
                          <a:latin typeface="Gill Sans MT"/>
                          <a:ea typeface="Times New Roman"/>
                          <a:cs typeface="Times New Roman"/>
                        </a:rPr>
                        <a:t>General OPD services</a:t>
                      </a:r>
                      <a:endParaRPr lang="en-US" sz="900" dirty="0">
                        <a:effectLst/>
                        <a:latin typeface="Calibri"/>
                        <a:ea typeface="Calibri"/>
                        <a:cs typeface="Times New Roman"/>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17474">
                <a:tc>
                  <a:txBody>
                    <a:bodyPr/>
                    <a:lstStyle/>
                    <a:p>
                      <a:pPr marL="0" marR="0">
                        <a:lnSpc>
                          <a:spcPct val="115000"/>
                        </a:lnSpc>
                        <a:spcBef>
                          <a:spcPts val="0"/>
                        </a:spcBef>
                        <a:spcAft>
                          <a:spcPts val="0"/>
                        </a:spcAft>
                      </a:pPr>
                      <a:r>
                        <a:rPr lang="en-US" sz="900" dirty="0">
                          <a:solidFill>
                            <a:srgbClr val="000000"/>
                          </a:solidFill>
                          <a:effectLst/>
                          <a:latin typeface="Gill Sans MT"/>
                          <a:ea typeface="Times New Roman"/>
                          <a:cs typeface="Times New Roman"/>
                        </a:rPr>
                        <a:t>In-patient services</a:t>
                      </a:r>
                      <a:endParaRPr lang="en-US" sz="900" dirty="0">
                        <a:effectLst/>
                        <a:latin typeface="Calibri"/>
                        <a:ea typeface="Calibri"/>
                        <a:cs typeface="Times New Roman"/>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17474">
                <a:tc>
                  <a:txBody>
                    <a:bodyPr/>
                    <a:lstStyle/>
                    <a:p>
                      <a:pPr marL="0" marR="0">
                        <a:lnSpc>
                          <a:spcPct val="115000"/>
                        </a:lnSpc>
                        <a:spcBef>
                          <a:spcPts val="0"/>
                        </a:spcBef>
                        <a:spcAft>
                          <a:spcPts val="0"/>
                        </a:spcAft>
                      </a:pPr>
                      <a:r>
                        <a:rPr lang="en-US" sz="900" dirty="0">
                          <a:solidFill>
                            <a:srgbClr val="000000"/>
                          </a:solidFill>
                          <a:effectLst/>
                          <a:latin typeface="Gill Sans MT"/>
                          <a:ea typeface="Times New Roman"/>
                          <a:cs typeface="Times New Roman"/>
                        </a:rPr>
                        <a:t>Immunization services</a:t>
                      </a:r>
                      <a:endParaRPr lang="en-US" sz="900" dirty="0">
                        <a:effectLst/>
                        <a:latin typeface="Calibri"/>
                        <a:ea typeface="Calibri"/>
                        <a:cs typeface="Times New Roman"/>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17474">
                <a:tc>
                  <a:txBody>
                    <a:bodyPr/>
                    <a:lstStyle/>
                    <a:p>
                      <a:pPr marL="0" marR="0">
                        <a:lnSpc>
                          <a:spcPct val="115000"/>
                        </a:lnSpc>
                        <a:spcBef>
                          <a:spcPts val="0"/>
                        </a:spcBef>
                        <a:spcAft>
                          <a:spcPts val="0"/>
                        </a:spcAft>
                      </a:pPr>
                      <a:r>
                        <a:rPr lang="en-US" sz="900" dirty="0">
                          <a:solidFill>
                            <a:srgbClr val="000000"/>
                          </a:solidFill>
                          <a:effectLst/>
                          <a:latin typeface="Gill Sans MT"/>
                          <a:ea typeface="Times New Roman"/>
                          <a:cs typeface="Times New Roman"/>
                        </a:rPr>
                        <a:t>FP services</a:t>
                      </a:r>
                      <a:endParaRPr lang="en-US" sz="900" dirty="0">
                        <a:effectLst/>
                        <a:latin typeface="Calibri"/>
                        <a:ea typeface="Calibri"/>
                        <a:cs typeface="Times New Roman"/>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17474">
                <a:tc>
                  <a:txBody>
                    <a:bodyPr/>
                    <a:lstStyle/>
                    <a:p>
                      <a:pPr marL="0" marR="0">
                        <a:lnSpc>
                          <a:spcPct val="115000"/>
                        </a:lnSpc>
                        <a:spcBef>
                          <a:spcPts val="0"/>
                        </a:spcBef>
                        <a:spcAft>
                          <a:spcPts val="0"/>
                        </a:spcAft>
                      </a:pPr>
                      <a:r>
                        <a:rPr lang="en-US" sz="900" dirty="0">
                          <a:solidFill>
                            <a:srgbClr val="000000"/>
                          </a:solidFill>
                          <a:effectLst/>
                          <a:latin typeface="Gill Sans MT"/>
                          <a:ea typeface="Times New Roman"/>
                          <a:cs typeface="Times New Roman"/>
                        </a:rPr>
                        <a:t>Maternal health services</a:t>
                      </a:r>
                      <a:endParaRPr lang="en-US" sz="900" dirty="0">
                        <a:effectLst/>
                        <a:latin typeface="Calibri"/>
                        <a:ea typeface="Calibri"/>
                        <a:cs typeface="Times New Roman"/>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17474">
                <a:tc>
                  <a:txBody>
                    <a:bodyPr/>
                    <a:lstStyle/>
                    <a:p>
                      <a:pPr marL="0" marR="0">
                        <a:lnSpc>
                          <a:spcPct val="115000"/>
                        </a:lnSpc>
                        <a:spcBef>
                          <a:spcPts val="0"/>
                        </a:spcBef>
                        <a:spcAft>
                          <a:spcPts val="0"/>
                        </a:spcAft>
                      </a:pPr>
                      <a:r>
                        <a:rPr lang="en-US" sz="900" dirty="0">
                          <a:solidFill>
                            <a:srgbClr val="000000"/>
                          </a:solidFill>
                          <a:effectLst/>
                          <a:latin typeface="Gill Sans MT"/>
                          <a:ea typeface="Times New Roman"/>
                          <a:cs typeface="Times New Roman"/>
                        </a:rPr>
                        <a:t>Child health services</a:t>
                      </a:r>
                      <a:endParaRPr lang="en-US" sz="900" dirty="0">
                        <a:effectLst/>
                        <a:latin typeface="Calibri"/>
                        <a:ea typeface="Calibri"/>
                        <a:cs typeface="Times New Roman"/>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17474">
                <a:tc>
                  <a:txBody>
                    <a:bodyPr/>
                    <a:lstStyle/>
                    <a:p>
                      <a:pPr marL="0" marR="0">
                        <a:lnSpc>
                          <a:spcPct val="115000"/>
                        </a:lnSpc>
                        <a:spcBef>
                          <a:spcPts val="0"/>
                        </a:spcBef>
                        <a:spcAft>
                          <a:spcPts val="0"/>
                        </a:spcAft>
                      </a:pPr>
                      <a:r>
                        <a:rPr lang="en-US" sz="900" dirty="0">
                          <a:solidFill>
                            <a:srgbClr val="000000"/>
                          </a:solidFill>
                          <a:effectLst/>
                          <a:latin typeface="Gill Sans MT"/>
                          <a:ea typeface="Times New Roman"/>
                          <a:cs typeface="Times New Roman"/>
                        </a:rPr>
                        <a:t>TB</a:t>
                      </a:r>
                      <a:endParaRPr lang="en-US" sz="900" dirty="0">
                        <a:effectLst/>
                        <a:latin typeface="Calibri"/>
                        <a:ea typeface="Calibri"/>
                        <a:cs typeface="Times New Roman"/>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17474">
                <a:tc>
                  <a:txBody>
                    <a:bodyPr/>
                    <a:lstStyle/>
                    <a:p>
                      <a:pPr marL="0" marR="0">
                        <a:lnSpc>
                          <a:spcPct val="115000"/>
                        </a:lnSpc>
                        <a:spcBef>
                          <a:spcPts val="0"/>
                        </a:spcBef>
                        <a:spcAft>
                          <a:spcPts val="0"/>
                        </a:spcAft>
                      </a:pPr>
                      <a:r>
                        <a:rPr lang="en-US" sz="900">
                          <a:solidFill>
                            <a:srgbClr val="000000"/>
                          </a:solidFill>
                          <a:effectLst/>
                          <a:latin typeface="Gill Sans MT"/>
                          <a:ea typeface="Times New Roman"/>
                          <a:cs typeface="Times New Roman"/>
                        </a:rPr>
                        <a:t>HIV/AIDS</a:t>
                      </a:r>
                      <a:endParaRPr lang="en-US" sz="900">
                        <a:effectLst/>
                        <a:latin typeface="Calibri"/>
                        <a:ea typeface="Calibri"/>
                        <a:cs typeface="Times New Roman"/>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17474">
                <a:tc>
                  <a:txBody>
                    <a:bodyPr/>
                    <a:lstStyle/>
                    <a:p>
                      <a:pPr marL="0" marR="0">
                        <a:lnSpc>
                          <a:spcPct val="115000"/>
                        </a:lnSpc>
                        <a:spcBef>
                          <a:spcPts val="0"/>
                        </a:spcBef>
                        <a:spcAft>
                          <a:spcPts val="0"/>
                        </a:spcAft>
                      </a:pPr>
                      <a:r>
                        <a:rPr lang="en-US" sz="900" dirty="0">
                          <a:solidFill>
                            <a:srgbClr val="000000"/>
                          </a:solidFill>
                          <a:effectLst/>
                          <a:latin typeface="Gill Sans MT"/>
                          <a:ea typeface="Times New Roman"/>
                          <a:cs typeface="Times New Roman"/>
                        </a:rPr>
                        <a:t>………………………….</a:t>
                      </a:r>
                      <a:endParaRPr lang="en-US" sz="900" dirty="0">
                        <a:effectLst/>
                        <a:latin typeface="Calibri"/>
                        <a:ea typeface="Calibri"/>
                        <a:cs typeface="Times New Roman"/>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381645">
                <a:tc>
                  <a:txBody>
                    <a:bodyPr/>
                    <a:lstStyle/>
                    <a:p>
                      <a:pPr marL="0" marR="0">
                        <a:lnSpc>
                          <a:spcPct val="115000"/>
                        </a:lnSpc>
                        <a:spcBef>
                          <a:spcPts val="0"/>
                        </a:spcBef>
                        <a:spcAft>
                          <a:spcPts val="0"/>
                        </a:spcAft>
                      </a:pPr>
                      <a:r>
                        <a:rPr lang="en-US" sz="900" b="1" dirty="0">
                          <a:solidFill>
                            <a:srgbClr val="000000"/>
                          </a:solidFill>
                          <a:effectLst/>
                          <a:latin typeface="Gill Sans MT"/>
                          <a:ea typeface="Times New Roman"/>
                          <a:cs typeface="Times New Roman"/>
                        </a:rPr>
                        <a:t>Which organization introduced the electronic system</a:t>
                      </a:r>
                      <a:endParaRPr lang="en-US" sz="900" dirty="0">
                        <a:effectLst/>
                        <a:latin typeface="Calibri"/>
                        <a:ea typeface="Calibri"/>
                        <a:cs typeface="Times New Roman"/>
                      </a:endParaRPr>
                    </a:p>
                  </a:txBody>
                  <a:tcPr marL="26639" marR="26639"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extLst>
                  <a:ext uri="{0D108BD9-81ED-4DB2-BD59-A6C34878D82A}">
                    <a16:rowId xmlns:a16="http://schemas.microsoft.com/office/drawing/2014/main" val="10013"/>
                  </a:ext>
                </a:extLst>
              </a:tr>
              <a:tr h="217474">
                <a:tc>
                  <a:txBody>
                    <a:bodyPr/>
                    <a:lstStyle/>
                    <a:p>
                      <a:pPr marL="0" marR="0">
                        <a:lnSpc>
                          <a:spcPct val="115000"/>
                        </a:lnSpc>
                        <a:spcBef>
                          <a:spcPts val="0"/>
                        </a:spcBef>
                        <a:spcAft>
                          <a:spcPts val="0"/>
                        </a:spcAft>
                      </a:pPr>
                      <a:r>
                        <a:rPr lang="en-US" sz="900" dirty="0">
                          <a:solidFill>
                            <a:srgbClr val="000000"/>
                          </a:solidFill>
                          <a:effectLst/>
                          <a:latin typeface="Gill Sans MT"/>
                          <a:ea typeface="Times New Roman"/>
                          <a:cs typeface="Times New Roman"/>
                        </a:rPr>
                        <a:t>MOH (Standardized National HIS Tool)</a:t>
                      </a:r>
                      <a:endParaRPr lang="en-US" sz="900" dirty="0">
                        <a:effectLst/>
                        <a:latin typeface="Calibri"/>
                        <a:ea typeface="Calibri"/>
                        <a:cs typeface="Times New Roman"/>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217474">
                <a:tc>
                  <a:txBody>
                    <a:bodyPr/>
                    <a:lstStyle/>
                    <a:p>
                      <a:pPr marL="0" marR="0">
                        <a:lnSpc>
                          <a:spcPct val="115000"/>
                        </a:lnSpc>
                        <a:spcBef>
                          <a:spcPts val="0"/>
                        </a:spcBef>
                        <a:spcAft>
                          <a:spcPts val="0"/>
                        </a:spcAft>
                      </a:pPr>
                      <a:r>
                        <a:rPr lang="en-US" sz="900" dirty="0">
                          <a:solidFill>
                            <a:srgbClr val="000000"/>
                          </a:solidFill>
                          <a:effectLst/>
                          <a:latin typeface="Gill Sans MT"/>
                          <a:ea typeface="Times New Roman"/>
                          <a:cs typeface="Times New Roman"/>
                        </a:rPr>
                        <a:t>MOH (Program Specific - Name)</a:t>
                      </a:r>
                      <a:endParaRPr lang="en-US" sz="900" dirty="0">
                        <a:effectLst/>
                        <a:latin typeface="Calibri"/>
                        <a:ea typeface="Calibri"/>
                        <a:cs typeface="Times New Roman"/>
                      </a:endParaRPr>
                    </a:p>
                  </a:txBody>
                  <a:tcPr marL="26639" marR="26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217474">
                <a:tc>
                  <a:txBody>
                    <a:bodyPr/>
                    <a:lstStyle/>
                    <a:p>
                      <a:pPr marL="0" marR="0">
                        <a:lnSpc>
                          <a:spcPct val="115000"/>
                        </a:lnSpc>
                        <a:spcBef>
                          <a:spcPts val="0"/>
                        </a:spcBef>
                        <a:spcAft>
                          <a:spcPts val="0"/>
                        </a:spcAft>
                      </a:pPr>
                      <a:r>
                        <a:rPr lang="en-US" sz="900" dirty="0">
                          <a:solidFill>
                            <a:srgbClr val="000000"/>
                          </a:solidFill>
                          <a:effectLst/>
                          <a:latin typeface="Gill Sans MT"/>
                          <a:ea typeface="Times New Roman"/>
                          <a:cs typeface="Times New Roman"/>
                        </a:rPr>
                        <a:t>UN Agency (Name)</a:t>
                      </a:r>
                      <a:endParaRPr lang="en-US" sz="900" dirty="0">
                        <a:effectLst/>
                        <a:latin typeface="Calibri"/>
                        <a:ea typeface="Calibri"/>
                        <a:cs typeface="Times New Roman"/>
                      </a:endParaRPr>
                    </a:p>
                  </a:txBody>
                  <a:tcPr marL="26639" marR="26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217474">
                <a:tc>
                  <a:txBody>
                    <a:bodyPr/>
                    <a:lstStyle/>
                    <a:p>
                      <a:pPr marL="0" marR="0">
                        <a:lnSpc>
                          <a:spcPct val="115000"/>
                        </a:lnSpc>
                        <a:spcBef>
                          <a:spcPts val="0"/>
                        </a:spcBef>
                        <a:spcAft>
                          <a:spcPts val="0"/>
                        </a:spcAft>
                      </a:pPr>
                      <a:r>
                        <a:rPr lang="en-US" sz="900" dirty="0">
                          <a:solidFill>
                            <a:srgbClr val="000000"/>
                          </a:solidFill>
                          <a:effectLst/>
                          <a:latin typeface="Gill Sans MT"/>
                          <a:ea typeface="Times New Roman"/>
                          <a:cs typeface="Times New Roman"/>
                        </a:rPr>
                        <a:t>Regional/state government</a:t>
                      </a:r>
                      <a:endParaRPr lang="en-US" sz="900" dirty="0">
                        <a:effectLst/>
                        <a:latin typeface="Calibri"/>
                        <a:ea typeface="Calibri"/>
                        <a:cs typeface="Times New Roman"/>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217474">
                <a:tc>
                  <a:txBody>
                    <a:bodyPr/>
                    <a:lstStyle/>
                    <a:p>
                      <a:pPr marL="0" marR="0">
                        <a:lnSpc>
                          <a:spcPct val="115000"/>
                        </a:lnSpc>
                        <a:spcBef>
                          <a:spcPts val="0"/>
                        </a:spcBef>
                        <a:spcAft>
                          <a:spcPts val="0"/>
                        </a:spcAft>
                      </a:pPr>
                      <a:r>
                        <a:rPr lang="en-US" sz="900" dirty="0">
                          <a:solidFill>
                            <a:srgbClr val="000000"/>
                          </a:solidFill>
                          <a:effectLst/>
                          <a:latin typeface="Gill Sans MT"/>
                          <a:ea typeface="Times New Roman"/>
                          <a:cs typeface="Times New Roman"/>
                        </a:rPr>
                        <a:t>Other partner/donor (Name)</a:t>
                      </a:r>
                      <a:endParaRPr lang="en-US" sz="900" dirty="0">
                        <a:effectLst/>
                        <a:latin typeface="Calibri"/>
                        <a:ea typeface="Calibri"/>
                        <a:cs typeface="Times New Roman"/>
                      </a:endParaRPr>
                    </a:p>
                  </a:txBody>
                  <a:tcPr marL="26639" marR="26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217474">
                <a:tc>
                  <a:txBody>
                    <a:bodyPr/>
                    <a:lstStyle/>
                    <a:p>
                      <a:pPr marL="0" marR="0">
                        <a:lnSpc>
                          <a:spcPct val="115000"/>
                        </a:lnSpc>
                        <a:spcBef>
                          <a:spcPts val="0"/>
                        </a:spcBef>
                        <a:spcAft>
                          <a:spcPts val="0"/>
                        </a:spcAft>
                      </a:pPr>
                      <a:r>
                        <a:rPr lang="en-US" sz="900" dirty="0">
                          <a:solidFill>
                            <a:srgbClr val="000000"/>
                          </a:solidFill>
                          <a:effectLst/>
                          <a:latin typeface="Gill Sans MT"/>
                          <a:ea typeface="Times New Roman"/>
                          <a:cs typeface="Times New Roman"/>
                        </a:rPr>
                        <a:t>Local improvised</a:t>
                      </a:r>
                      <a:endParaRPr lang="en-US" sz="900" dirty="0">
                        <a:effectLst/>
                        <a:latin typeface="Calibri"/>
                        <a:ea typeface="Calibri"/>
                        <a:cs typeface="Times New Roman"/>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r h="217474">
                <a:tc>
                  <a:txBody>
                    <a:bodyPr/>
                    <a:lstStyle/>
                    <a:p>
                      <a:pPr marL="0" marR="0">
                        <a:lnSpc>
                          <a:spcPct val="115000"/>
                        </a:lnSpc>
                        <a:spcBef>
                          <a:spcPts val="0"/>
                        </a:spcBef>
                        <a:spcAft>
                          <a:spcPts val="0"/>
                        </a:spcAft>
                      </a:pPr>
                      <a:r>
                        <a:rPr lang="en-US" sz="800" dirty="0">
                          <a:solidFill>
                            <a:srgbClr val="000000"/>
                          </a:solidFill>
                          <a:effectLst/>
                          <a:latin typeface="Gill Sans MT"/>
                          <a:ea typeface="Times New Roman"/>
                          <a:cs typeface="Times New Roman"/>
                        </a:rPr>
                        <a:t>Other (specify)</a:t>
                      </a:r>
                      <a:endParaRPr lang="en-US" sz="900" dirty="0">
                        <a:effectLst/>
                        <a:latin typeface="Calibri"/>
                        <a:ea typeface="Calibri"/>
                        <a:cs typeface="Times New Roman"/>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dirty="0">
                          <a:solidFill>
                            <a:srgbClr val="000000"/>
                          </a:solidFill>
                          <a:effectLst/>
                          <a:latin typeface="Gill Sans MT"/>
                          <a:ea typeface="Times New Roman"/>
                        </a:rPr>
                        <a:t> </a:t>
                      </a:r>
                      <a:endParaRPr lang="en-US" sz="400" dirty="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a:solidFill>
                            <a:srgbClr val="000000"/>
                          </a:solidFill>
                          <a:effectLst/>
                          <a:latin typeface="Gill Sans MT"/>
                          <a:ea typeface="Times New Roman"/>
                        </a:rPr>
                        <a:t> </a:t>
                      </a:r>
                      <a:endParaRPr lang="en-US" sz="40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400" dirty="0">
                          <a:solidFill>
                            <a:srgbClr val="000000"/>
                          </a:solidFill>
                          <a:effectLst/>
                          <a:latin typeface="Gill Sans MT"/>
                          <a:ea typeface="Times New Roman"/>
                        </a:rPr>
                        <a:t> </a:t>
                      </a:r>
                      <a:endParaRPr lang="en-US" sz="400" dirty="0">
                        <a:effectLst/>
                        <a:latin typeface="Calibri"/>
                      </a:endParaRPr>
                    </a:p>
                  </a:txBody>
                  <a:tcPr marL="26639" marR="26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0"/>
                  </a:ext>
                </a:extLst>
              </a:tr>
            </a:tbl>
          </a:graphicData>
        </a:graphic>
      </p:graphicFrame>
      <p:sp>
        <p:nvSpPr>
          <p:cNvPr id="2" name="Slide Number Placeholder 1"/>
          <p:cNvSpPr>
            <a:spLocks noGrp="1"/>
          </p:cNvSpPr>
          <p:nvPr>
            <p:ph type="sldNum" sz="quarter" idx="7"/>
          </p:nvPr>
        </p:nvSpPr>
        <p:spPr>
          <a:xfrm>
            <a:off x="7162800" y="7162800"/>
            <a:ext cx="2313432" cy="388620"/>
          </a:xfrm>
        </p:spPr>
        <p:txBody>
          <a:bodyPr/>
          <a:lstStyle/>
          <a:p>
            <a:fld id="{B6F15528-21DE-4FAA-801E-634DDDAF4B2B}" type="slidenum">
              <a:rPr lang="en-US" smtClean="0"/>
              <a:t>14</a:t>
            </a:fld>
            <a:endParaRPr lang="en-US" dirty="0"/>
          </a:p>
        </p:txBody>
      </p:sp>
    </p:spTree>
    <p:extLst>
      <p:ext uri="{BB962C8B-B14F-4D97-AF65-F5344CB8AC3E}">
        <p14:creationId xmlns:p14="http://schemas.microsoft.com/office/powerpoint/2010/main" val="8134545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4"/>
          <p:cNvSpPr/>
          <p:nvPr/>
        </p:nvSpPr>
        <p:spPr>
          <a:xfrm>
            <a:off x="211" y="-9896"/>
            <a:ext cx="10058400" cy="1386840"/>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1E185F"/>
          </a:solidFill>
        </p:spPr>
        <p:txBody>
          <a:bodyPr wrap="square" lIns="0" tIns="0" rIns="0" bIns="0" rtlCol="0"/>
          <a:lstStyle/>
          <a:p>
            <a:endParaRPr/>
          </a:p>
        </p:txBody>
      </p:sp>
      <p:sp>
        <p:nvSpPr>
          <p:cNvPr id="4" name="Title 3"/>
          <p:cNvSpPr>
            <a:spLocks noGrp="1"/>
          </p:cNvSpPr>
          <p:nvPr>
            <p:ph type="title"/>
          </p:nvPr>
        </p:nvSpPr>
        <p:spPr>
          <a:xfrm>
            <a:off x="609600" y="609600"/>
            <a:ext cx="4268158" cy="430887"/>
          </a:xfrm>
        </p:spPr>
        <p:txBody>
          <a:bodyPr/>
          <a:lstStyle/>
          <a:p>
            <a:r>
              <a:rPr lang="en-US" sz="2800" dirty="0" smtClean="0">
                <a:solidFill>
                  <a:schemeClr val="bg1"/>
                </a:solidFill>
                <a:latin typeface="Century Gothic" panose="020B0502020202020204" pitchFamily="34" charset="0"/>
              </a:rPr>
              <a:t>III: RHIS </a:t>
            </a:r>
            <a:r>
              <a:rPr lang="en-US" sz="2800" dirty="0">
                <a:solidFill>
                  <a:schemeClr val="bg1"/>
                </a:solidFill>
                <a:latin typeface="Century Gothic" panose="020B0502020202020204" pitchFamily="34" charset="0"/>
              </a:rPr>
              <a:t>Overview Tool</a:t>
            </a:r>
          </a:p>
        </p:txBody>
      </p:sp>
      <p:sp>
        <p:nvSpPr>
          <p:cNvPr id="5" name="Rectangle 4"/>
          <p:cNvSpPr/>
          <p:nvPr/>
        </p:nvSpPr>
        <p:spPr>
          <a:xfrm>
            <a:off x="2743200" y="1415900"/>
            <a:ext cx="4269117" cy="461665"/>
          </a:xfrm>
          <a:prstGeom prst="rect">
            <a:avLst/>
          </a:prstGeom>
        </p:spPr>
        <p:txBody>
          <a:bodyPr wrap="none">
            <a:spAutoFit/>
          </a:bodyPr>
          <a:lstStyle/>
          <a:p>
            <a:r>
              <a:rPr lang="en-US" sz="2400" dirty="0" smtClean="0">
                <a:latin typeface="Century Gothic" panose="020B0502020202020204" pitchFamily="34" charset="0"/>
                <a:cs typeface="Gill Sans MT"/>
              </a:rPr>
              <a:t>Information Mapping Sheet</a:t>
            </a:r>
            <a:endParaRPr lang="en-US" sz="2400" dirty="0">
              <a:latin typeface="Century Gothic" panose="020B050202020202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648788452"/>
              </p:ext>
            </p:extLst>
          </p:nvPr>
        </p:nvGraphicFramePr>
        <p:xfrm>
          <a:off x="53163" y="1993602"/>
          <a:ext cx="9964155" cy="4800602"/>
        </p:xfrm>
        <a:graphic>
          <a:graphicData uri="http://schemas.openxmlformats.org/drawingml/2006/table">
            <a:tbl>
              <a:tblPr firstRow="1" firstCol="1" bandRow="1"/>
              <a:tblGrid>
                <a:gridCol w="813305">
                  <a:extLst>
                    <a:ext uri="{9D8B030D-6E8A-4147-A177-3AD203B41FA5}">
                      <a16:colId xmlns:a16="http://schemas.microsoft.com/office/drawing/2014/main" val="20000"/>
                    </a:ext>
                  </a:extLst>
                </a:gridCol>
                <a:gridCol w="780416">
                  <a:extLst>
                    <a:ext uri="{9D8B030D-6E8A-4147-A177-3AD203B41FA5}">
                      <a16:colId xmlns:a16="http://schemas.microsoft.com/office/drawing/2014/main" val="20001"/>
                    </a:ext>
                  </a:extLst>
                </a:gridCol>
                <a:gridCol w="967615">
                  <a:extLst>
                    <a:ext uri="{9D8B030D-6E8A-4147-A177-3AD203B41FA5}">
                      <a16:colId xmlns:a16="http://schemas.microsoft.com/office/drawing/2014/main" val="20002"/>
                    </a:ext>
                  </a:extLst>
                </a:gridCol>
                <a:gridCol w="320009">
                  <a:extLst>
                    <a:ext uri="{9D8B030D-6E8A-4147-A177-3AD203B41FA5}">
                      <a16:colId xmlns:a16="http://schemas.microsoft.com/office/drawing/2014/main" val="20003"/>
                    </a:ext>
                  </a:extLst>
                </a:gridCol>
                <a:gridCol w="320009">
                  <a:extLst>
                    <a:ext uri="{9D8B030D-6E8A-4147-A177-3AD203B41FA5}">
                      <a16:colId xmlns:a16="http://schemas.microsoft.com/office/drawing/2014/main" val="20004"/>
                    </a:ext>
                  </a:extLst>
                </a:gridCol>
                <a:gridCol w="320640">
                  <a:extLst>
                    <a:ext uri="{9D8B030D-6E8A-4147-A177-3AD203B41FA5}">
                      <a16:colId xmlns:a16="http://schemas.microsoft.com/office/drawing/2014/main" val="20005"/>
                    </a:ext>
                  </a:extLst>
                </a:gridCol>
                <a:gridCol w="320640">
                  <a:extLst>
                    <a:ext uri="{9D8B030D-6E8A-4147-A177-3AD203B41FA5}">
                      <a16:colId xmlns:a16="http://schemas.microsoft.com/office/drawing/2014/main" val="20006"/>
                    </a:ext>
                  </a:extLst>
                </a:gridCol>
                <a:gridCol w="320009">
                  <a:extLst>
                    <a:ext uri="{9D8B030D-6E8A-4147-A177-3AD203B41FA5}">
                      <a16:colId xmlns:a16="http://schemas.microsoft.com/office/drawing/2014/main" val="20007"/>
                    </a:ext>
                  </a:extLst>
                </a:gridCol>
                <a:gridCol w="320009">
                  <a:extLst>
                    <a:ext uri="{9D8B030D-6E8A-4147-A177-3AD203B41FA5}">
                      <a16:colId xmlns:a16="http://schemas.microsoft.com/office/drawing/2014/main" val="20008"/>
                    </a:ext>
                  </a:extLst>
                </a:gridCol>
                <a:gridCol w="318743">
                  <a:extLst>
                    <a:ext uri="{9D8B030D-6E8A-4147-A177-3AD203B41FA5}">
                      <a16:colId xmlns:a16="http://schemas.microsoft.com/office/drawing/2014/main" val="20009"/>
                    </a:ext>
                  </a:extLst>
                </a:gridCol>
                <a:gridCol w="318743">
                  <a:extLst>
                    <a:ext uri="{9D8B030D-6E8A-4147-A177-3AD203B41FA5}">
                      <a16:colId xmlns:a16="http://schemas.microsoft.com/office/drawing/2014/main" val="20010"/>
                    </a:ext>
                  </a:extLst>
                </a:gridCol>
                <a:gridCol w="341511">
                  <a:extLst>
                    <a:ext uri="{9D8B030D-6E8A-4147-A177-3AD203B41FA5}">
                      <a16:colId xmlns:a16="http://schemas.microsoft.com/office/drawing/2014/main" val="20011"/>
                    </a:ext>
                  </a:extLst>
                </a:gridCol>
                <a:gridCol w="341511">
                  <a:extLst>
                    <a:ext uri="{9D8B030D-6E8A-4147-A177-3AD203B41FA5}">
                      <a16:colId xmlns:a16="http://schemas.microsoft.com/office/drawing/2014/main" val="20012"/>
                    </a:ext>
                  </a:extLst>
                </a:gridCol>
                <a:gridCol w="369972">
                  <a:extLst>
                    <a:ext uri="{9D8B030D-6E8A-4147-A177-3AD203B41FA5}">
                      <a16:colId xmlns:a16="http://schemas.microsoft.com/office/drawing/2014/main" val="20013"/>
                    </a:ext>
                  </a:extLst>
                </a:gridCol>
                <a:gridCol w="369972">
                  <a:extLst>
                    <a:ext uri="{9D8B030D-6E8A-4147-A177-3AD203B41FA5}">
                      <a16:colId xmlns:a16="http://schemas.microsoft.com/office/drawing/2014/main" val="20014"/>
                    </a:ext>
                  </a:extLst>
                </a:gridCol>
                <a:gridCol w="341511">
                  <a:extLst>
                    <a:ext uri="{9D8B030D-6E8A-4147-A177-3AD203B41FA5}">
                      <a16:colId xmlns:a16="http://schemas.microsoft.com/office/drawing/2014/main" val="20015"/>
                    </a:ext>
                  </a:extLst>
                </a:gridCol>
                <a:gridCol w="466824">
                  <a:extLst>
                    <a:ext uri="{9D8B030D-6E8A-4147-A177-3AD203B41FA5}">
                      <a16:colId xmlns:a16="http://schemas.microsoft.com/office/drawing/2014/main" val="20016"/>
                    </a:ext>
                  </a:extLst>
                </a:gridCol>
                <a:gridCol w="275256">
                  <a:extLst>
                    <a:ext uri="{9D8B030D-6E8A-4147-A177-3AD203B41FA5}">
                      <a16:colId xmlns:a16="http://schemas.microsoft.com/office/drawing/2014/main" val="20017"/>
                    </a:ext>
                  </a:extLst>
                </a:gridCol>
                <a:gridCol w="328863">
                  <a:extLst>
                    <a:ext uri="{9D8B030D-6E8A-4147-A177-3AD203B41FA5}">
                      <a16:colId xmlns:a16="http://schemas.microsoft.com/office/drawing/2014/main" val="20018"/>
                    </a:ext>
                  </a:extLst>
                </a:gridCol>
                <a:gridCol w="328863">
                  <a:extLst>
                    <a:ext uri="{9D8B030D-6E8A-4147-A177-3AD203B41FA5}">
                      <a16:colId xmlns:a16="http://schemas.microsoft.com/office/drawing/2014/main" val="20019"/>
                    </a:ext>
                  </a:extLst>
                </a:gridCol>
                <a:gridCol w="292815">
                  <a:extLst>
                    <a:ext uri="{9D8B030D-6E8A-4147-A177-3AD203B41FA5}">
                      <a16:colId xmlns:a16="http://schemas.microsoft.com/office/drawing/2014/main" val="20020"/>
                    </a:ext>
                  </a:extLst>
                </a:gridCol>
                <a:gridCol w="292815">
                  <a:extLst>
                    <a:ext uri="{9D8B030D-6E8A-4147-A177-3AD203B41FA5}">
                      <a16:colId xmlns:a16="http://schemas.microsoft.com/office/drawing/2014/main" val="20021"/>
                    </a:ext>
                  </a:extLst>
                </a:gridCol>
                <a:gridCol w="292815">
                  <a:extLst>
                    <a:ext uri="{9D8B030D-6E8A-4147-A177-3AD203B41FA5}">
                      <a16:colId xmlns:a16="http://schemas.microsoft.com/office/drawing/2014/main" val="20022"/>
                    </a:ext>
                  </a:extLst>
                </a:gridCol>
                <a:gridCol w="289021">
                  <a:extLst>
                    <a:ext uri="{9D8B030D-6E8A-4147-A177-3AD203B41FA5}">
                      <a16:colId xmlns:a16="http://schemas.microsoft.com/office/drawing/2014/main" val="20023"/>
                    </a:ext>
                  </a:extLst>
                </a:gridCol>
                <a:gridCol w="284593">
                  <a:extLst>
                    <a:ext uri="{9D8B030D-6E8A-4147-A177-3AD203B41FA5}">
                      <a16:colId xmlns:a16="http://schemas.microsoft.com/office/drawing/2014/main" val="20024"/>
                    </a:ext>
                  </a:extLst>
                </a:gridCol>
                <a:gridCol w="227675">
                  <a:extLst>
                    <a:ext uri="{9D8B030D-6E8A-4147-A177-3AD203B41FA5}">
                      <a16:colId xmlns:a16="http://schemas.microsoft.com/office/drawing/2014/main" val="20025"/>
                    </a:ext>
                  </a:extLst>
                </a:gridCol>
              </a:tblGrid>
              <a:tr h="474387">
                <a:tc gridSpan="26">
                  <a:txBody>
                    <a:bodyPr/>
                    <a:lstStyle/>
                    <a:p>
                      <a:pPr marL="71755" marR="71755">
                        <a:lnSpc>
                          <a:spcPct val="115000"/>
                        </a:lnSpc>
                        <a:spcBef>
                          <a:spcPts val="0"/>
                        </a:spcBef>
                        <a:spcAft>
                          <a:spcPts val="0"/>
                        </a:spcAft>
                      </a:pPr>
                      <a:r>
                        <a:rPr lang="en-US" sz="1000" b="1" u="sng" dirty="0">
                          <a:solidFill>
                            <a:srgbClr val="FFFFFF"/>
                          </a:solidFill>
                          <a:effectLst/>
                          <a:latin typeface="Gill Sans MT"/>
                          <a:ea typeface="Times New Roman"/>
                          <a:cs typeface="Times New Roman"/>
                        </a:rPr>
                        <a:t>SECTION 3. INFORMATION MAPPING SHEET</a:t>
                      </a:r>
                      <a:endParaRPr lang="en-US" sz="1100" dirty="0">
                        <a:effectLst/>
                        <a:latin typeface="Calibri"/>
                        <a:ea typeface="Calibri"/>
                        <a:cs typeface="Times New Roman"/>
                      </a:endParaRPr>
                    </a:p>
                  </a:txBody>
                  <a:tcPr marL="47893" marR="478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E256A"/>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62418">
                <a:tc rowSpan="2">
                  <a:txBody>
                    <a:bodyPr/>
                    <a:lstStyle/>
                    <a:p>
                      <a:pPr marL="0" marR="0">
                        <a:lnSpc>
                          <a:spcPct val="115000"/>
                        </a:lnSpc>
                        <a:spcBef>
                          <a:spcPts val="0"/>
                        </a:spcBef>
                        <a:spcAft>
                          <a:spcPts val="1000"/>
                        </a:spcAft>
                      </a:pPr>
                      <a:r>
                        <a:rPr lang="en-US" sz="1000" b="1">
                          <a:effectLst/>
                          <a:latin typeface="Gill Sans MT"/>
                          <a:ea typeface="Calibri"/>
                          <a:cs typeface="Times New Roman"/>
                        </a:rPr>
                        <a:t>Name of the report generated by community/ health facility/ district</a:t>
                      </a:r>
                      <a:endParaRPr lang="en-US" sz="1100">
                        <a:effectLst/>
                        <a:latin typeface="Calibri"/>
                        <a:ea typeface="Calibri"/>
                        <a:cs typeface="Times New Roman"/>
                      </a:endParaRPr>
                    </a:p>
                  </a:txBody>
                  <a:tcPr marL="47893" marR="478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rowSpan="2">
                  <a:txBody>
                    <a:bodyPr/>
                    <a:lstStyle/>
                    <a:p>
                      <a:pPr marL="0" marR="0">
                        <a:lnSpc>
                          <a:spcPct val="115000"/>
                        </a:lnSpc>
                        <a:spcBef>
                          <a:spcPts val="0"/>
                        </a:spcBef>
                        <a:spcAft>
                          <a:spcPts val="1000"/>
                        </a:spcAft>
                      </a:pPr>
                      <a:r>
                        <a:rPr lang="en-US" sz="1000" b="1" dirty="0">
                          <a:effectLst/>
                          <a:latin typeface="Gill Sans MT"/>
                          <a:ea typeface="Calibri"/>
                          <a:cs typeface="Times New Roman"/>
                        </a:rPr>
                        <a:t>Paper-based or Electronic </a:t>
                      </a:r>
                      <a:endParaRPr lang="en-US" sz="1100" dirty="0">
                        <a:effectLst/>
                        <a:latin typeface="Calibri"/>
                        <a:ea typeface="Calibri"/>
                        <a:cs typeface="Times New Roman"/>
                      </a:endParaRPr>
                    </a:p>
                    <a:p>
                      <a:pPr marL="0" marR="0">
                        <a:lnSpc>
                          <a:spcPct val="115000"/>
                        </a:lnSpc>
                        <a:spcBef>
                          <a:spcPts val="0"/>
                        </a:spcBef>
                        <a:spcAft>
                          <a:spcPts val="1000"/>
                        </a:spcAft>
                      </a:pPr>
                      <a:r>
                        <a:rPr lang="en-US" sz="1000" i="1" dirty="0">
                          <a:effectLst/>
                          <a:latin typeface="Gill Sans MT"/>
                          <a:ea typeface="Calibri"/>
                          <a:cs typeface="Times New Roman"/>
                        </a:rPr>
                        <a:t>(Mark  P or E)</a:t>
                      </a:r>
                      <a:endParaRPr lang="en-US" sz="1100" dirty="0">
                        <a:effectLst/>
                        <a:latin typeface="Calibri"/>
                        <a:ea typeface="Calibri"/>
                        <a:cs typeface="Times New Roman"/>
                      </a:endParaRPr>
                    </a:p>
                  </a:txBody>
                  <a:tcPr marL="47893" marR="478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rowSpan="2">
                  <a:txBody>
                    <a:bodyPr/>
                    <a:lstStyle/>
                    <a:p>
                      <a:pPr marL="0" marR="0">
                        <a:lnSpc>
                          <a:spcPct val="115000"/>
                        </a:lnSpc>
                        <a:spcBef>
                          <a:spcPts val="0"/>
                        </a:spcBef>
                        <a:spcAft>
                          <a:spcPts val="1000"/>
                        </a:spcAft>
                      </a:pPr>
                      <a:r>
                        <a:rPr lang="en-US" sz="1000" b="1" dirty="0">
                          <a:effectLst/>
                          <a:latin typeface="Gill Sans MT"/>
                          <a:ea typeface="Calibri"/>
                          <a:cs typeface="Times New Roman"/>
                        </a:rPr>
                        <a:t>If electronic, type of electronic system (Excel, Access, DHIS2, GIS; other software)</a:t>
                      </a:r>
                      <a:endParaRPr lang="en-US" sz="1100" dirty="0">
                        <a:effectLst/>
                        <a:latin typeface="Calibri"/>
                        <a:ea typeface="Calibri"/>
                        <a:cs typeface="Times New Roman"/>
                      </a:endParaRPr>
                    </a:p>
                  </a:txBody>
                  <a:tcPr marL="47893" marR="478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gridSpan="16">
                  <a:txBody>
                    <a:bodyPr/>
                    <a:lstStyle/>
                    <a:p>
                      <a:pPr marL="0" marR="0" algn="ctr">
                        <a:lnSpc>
                          <a:spcPct val="115000"/>
                        </a:lnSpc>
                        <a:spcBef>
                          <a:spcPts val="0"/>
                        </a:spcBef>
                        <a:spcAft>
                          <a:spcPts val="0"/>
                        </a:spcAft>
                      </a:pPr>
                      <a:r>
                        <a:rPr lang="en-US" sz="1000" b="1">
                          <a:solidFill>
                            <a:srgbClr val="000000"/>
                          </a:solidFill>
                          <a:effectLst/>
                          <a:latin typeface="Gill Sans MT"/>
                          <a:ea typeface="Times New Roman"/>
                          <a:cs typeface="Times New Roman"/>
                        </a:rPr>
                        <a:t>Type of data reported</a:t>
                      </a:r>
                      <a:endParaRPr lang="en-US" sz="1100">
                        <a:effectLst/>
                        <a:latin typeface="Calibri"/>
                        <a:ea typeface="Calibri"/>
                        <a:cs typeface="Times New Roman"/>
                      </a:endParaRPr>
                    </a:p>
                  </a:txBody>
                  <a:tcPr marL="47893" marR="4789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7">
                  <a:txBody>
                    <a:bodyPr/>
                    <a:lstStyle/>
                    <a:p>
                      <a:pPr marL="0" marR="0" algn="ctr">
                        <a:lnSpc>
                          <a:spcPct val="115000"/>
                        </a:lnSpc>
                        <a:spcBef>
                          <a:spcPts val="0"/>
                        </a:spcBef>
                        <a:spcAft>
                          <a:spcPts val="0"/>
                        </a:spcAft>
                      </a:pPr>
                      <a:r>
                        <a:rPr lang="en-US" sz="1000" b="1">
                          <a:solidFill>
                            <a:srgbClr val="000000"/>
                          </a:solidFill>
                          <a:effectLst/>
                          <a:latin typeface="Gill Sans MT"/>
                          <a:ea typeface="Times New Roman"/>
                          <a:cs typeface="Times New Roman"/>
                        </a:rPr>
                        <a:t>Which organization introduced the report</a:t>
                      </a:r>
                      <a:endParaRPr lang="en-US" sz="1100">
                        <a:effectLst/>
                        <a:latin typeface="Calibri"/>
                        <a:ea typeface="Calibri"/>
                        <a:cs typeface="Times New Roman"/>
                      </a:endParaRPr>
                    </a:p>
                  </a:txBody>
                  <a:tcPr marL="47893" marR="4789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2199786">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73025" marR="73025">
                        <a:lnSpc>
                          <a:spcPct val="115000"/>
                        </a:lnSpc>
                        <a:spcBef>
                          <a:spcPts val="0"/>
                        </a:spcBef>
                        <a:spcAft>
                          <a:spcPts val="0"/>
                        </a:spcAft>
                      </a:pPr>
                      <a:r>
                        <a:rPr lang="en-US" sz="1000" dirty="0">
                          <a:effectLst/>
                          <a:latin typeface="Gill Sans MT"/>
                          <a:ea typeface="Calibri"/>
                          <a:cs typeface="Times New Roman"/>
                        </a:rPr>
                        <a:t>General OPD services</a:t>
                      </a:r>
                      <a:endParaRPr lang="en-US" sz="1100" dirty="0">
                        <a:effectLst/>
                        <a:latin typeface="Calibri"/>
                        <a:ea typeface="Calibri"/>
                        <a:cs typeface="Times New Roman"/>
                      </a:endParaRPr>
                    </a:p>
                  </a:txBody>
                  <a:tcPr marL="47893" marR="47893" marT="0" marB="0" vert="vert27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3025" marR="73025">
                        <a:lnSpc>
                          <a:spcPct val="115000"/>
                        </a:lnSpc>
                        <a:spcBef>
                          <a:spcPts val="0"/>
                        </a:spcBef>
                        <a:spcAft>
                          <a:spcPts val="0"/>
                        </a:spcAft>
                      </a:pPr>
                      <a:r>
                        <a:rPr lang="en-US" sz="1000" dirty="0">
                          <a:effectLst/>
                          <a:latin typeface="Gill Sans MT"/>
                          <a:ea typeface="Calibri"/>
                          <a:cs typeface="Times New Roman"/>
                        </a:rPr>
                        <a:t>In-patient services</a:t>
                      </a:r>
                      <a:endParaRPr lang="en-US" sz="1100" dirty="0">
                        <a:effectLst/>
                        <a:latin typeface="Calibri"/>
                        <a:ea typeface="Calibri"/>
                        <a:cs typeface="Times New Roman"/>
                      </a:endParaRPr>
                    </a:p>
                  </a:txBody>
                  <a:tcPr marL="47893" marR="47893"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3025" marR="73025">
                        <a:lnSpc>
                          <a:spcPct val="115000"/>
                        </a:lnSpc>
                        <a:spcBef>
                          <a:spcPts val="0"/>
                        </a:spcBef>
                        <a:spcAft>
                          <a:spcPts val="0"/>
                        </a:spcAft>
                      </a:pPr>
                      <a:r>
                        <a:rPr lang="en-US" sz="1000" dirty="0">
                          <a:effectLst/>
                          <a:latin typeface="Gill Sans MT"/>
                          <a:ea typeface="Calibri"/>
                          <a:cs typeface="Times New Roman"/>
                        </a:rPr>
                        <a:t>Immunization services</a:t>
                      </a:r>
                      <a:endParaRPr lang="en-US" sz="1100" dirty="0">
                        <a:effectLst/>
                        <a:latin typeface="Calibri"/>
                        <a:ea typeface="Calibri"/>
                        <a:cs typeface="Times New Roman"/>
                      </a:endParaRPr>
                    </a:p>
                  </a:txBody>
                  <a:tcPr marL="47893" marR="47893"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3025" marR="73025">
                        <a:lnSpc>
                          <a:spcPct val="115000"/>
                        </a:lnSpc>
                        <a:spcBef>
                          <a:spcPts val="0"/>
                        </a:spcBef>
                        <a:spcAft>
                          <a:spcPts val="0"/>
                        </a:spcAft>
                      </a:pPr>
                      <a:r>
                        <a:rPr lang="en-US" sz="1000" dirty="0">
                          <a:effectLst/>
                          <a:latin typeface="Gill Sans MT"/>
                          <a:ea typeface="Calibri"/>
                          <a:cs typeface="Times New Roman"/>
                        </a:rPr>
                        <a:t>FP services</a:t>
                      </a:r>
                      <a:endParaRPr lang="en-US" sz="1100" dirty="0">
                        <a:effectLst/>
                        <a:latin typeface="Calibri"/>
                        <a:ea typeface="Calibri"/>
                        <a:cs typeface="Times New Roman"/>
                      </a:endParaRPr>
                    </a:p>
                  </a:txBody>
                  <a:tcPr marL="47893" marR="47893"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3025" marR="73025">
                        <a:lnSpc>
                          <a:spcPct val="115000"/>
                        </a:lnSpc>
                        <a:spcBef>
                          <a:spcPts val="0"/>
                        </a:spcBef>
                        <a:spcAft>
                          <a:spcPts val="0"/>
                        </a:spcAft>
                      </a:pPr>
                      <a:r>
                        <a:rPr lang="en-US" sz="1000" dirty="0">
                          <a:effectLst/>
                          <a:latin typeface="Gill Sans MT"/>
                          <a:ea typeface="Calibri"/>
                          <a:cs typeface="Times New Roman"/>
                        </a:rPr>
                        <a:t>Maternal health services</a:t>
                      </a:r>
                      <a:endParaRPr lang="en-US" sz="1100" dirty="0">
                        <a:effectLst/>
                        <a:latin typeface="Calibri"/>
                        <a:ea typeface="Calibri"/>
                        <a:cs typeface="Times New Roman"/>
                      </a:endParaRPr>
                    </a:p>
                  </a:txBody>
                  <a:tcPr marL="47893" marR="47893"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3025" marR="73025">
                        <a:lnSpc>
                          <a:spcPct val="115000"/>
                        </a:lnSpc>
                        <a:spcBef>
                          <a:spcPts val="0"/>
                        </a:spcBef>
                        <a:spcAft>
                          <a:spcPts val="0"/>
                        </a:spcAft>
                      </a:pPr>
                      <a:r>
                        <a:rPr lang="en-US" sz="1000">
                          <a:effectLst/>
                          <a:latin typeface="Gill Sans MT"/>
                          <a:ea typeface="Calibri"/>
                          <a:cs typeface="Times New Roman"/>
                        </a:rPr>
                        <a:t>Child health services</a:t>
                      </a:r>
                      <a:endParaRPr lang="en-US" sz="1100">
                        <a:effectLst/>
                        <a:latin typeface="Calibri"/>
                        <a:ea typeface="Calibri"/>
                        <a:cs typeface="Times New Roman"/>
                      </a:endParaRPr>
                    </a:p>
                  </a:txBody>
                  <a:tcPr marL="47893" marR="47893"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3025" marR="73025">
                        <a:lnSpc>
                          <a:spcPct val="115000"/>
                        </a:lnSpc>
                        <a:spcBef>
                          <a:spcPts val="0"/>
                        </a:spcBef>
                        <a:spcAft>
                          <a:spcPts val="0"/>
                        </a:spcAft>
                      </a:pPr>
                      <a:r>
                        <a:rPr lang="en-US" sz="1000">
                          <a:effectLst/>
                          <a:latin typeface="Gill Sans MT"/>
                          <a:ea typeface="Calibri"/>
                          <a:cs typeface="Times New Roman"/>
                        </a:rPr>
                        <a:t>TB</a:t>
                      </a:r>
                      <a:endParaRPr lang="en-US" sz="1100">
                        <a:effectLst/>
                        <a:latin typeface="Calibri"/>
                        <a:ea typeface="Calibri"/>
                        <a:cs typeface="Times New Roman"/>
                      </a:endParaRPr>
                    </a:p>
                  </a:txBody>
                  <a:tcPr marL="47893" marR="47893"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3025" marR="73025">
                        <a:lnSpc>
                          <a:spcPct val="115000"/>
                        </a:lnSpc>
                        <a:spcBef>
                          <a:spcPts val="0"/>
                        </a:spcBef>
                        <a:spcAft>
                          <a:spcPts val="0"/>
                        </a:spcAft>
                      </a:pPr>
                      <a:r>
                        <a:rPr lang="en-US" sz="1000">
                          <a:effectLst/>
                          <a:latin typeface="Gill Sans MT"/>
                          <a:ea typeface="Calibri"/>
                          <a:cs typeface="Times New Roman"/>
                        </a:rPr>
                        <a:t>HIV/AIDS</a:t>
                      </a:r>
                      <a:endParaRPr lang="en-US" sz="1100">
                        <a:effectLst/>
                        <a:latin typeface="Calibri"/>
                        <a:ea typeface="Calibri"/>
                        <a:cs typeface="Times New Roman"/>
                      </a:endParaRPr>
                    </a:p>
                  </a:txBody>
                  <a:tcPr marL="47893" marR="47893"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3025" marR="73025">
                        <a:lnSpc>
                          <a:spcPct val="115000"/>
                        </a:lnSpc>
                        <a:spcBef>
                          <a:spcPts val="0"/>
                        </a:spcBef>
                        <a:spcAft>
                          <a:spcPts val="0"/>
                        </a:spcAft>
                      </a:pPr>
                      <a:r>
                        <a:rPr lang="en-US" sz="1000">
                          <a:effectLst/>
                          <a:latin typeface="Gill Sans MT"/>
                          <a:ea typeface="Calibri"/>
                          <a:cs typeface="Times New Roman"/>
                        </a:rPr>
                        <a:t>Malaria</a:t>
                      </a:r>
                      <a:endParaRPr lang="en-US" sz="1100">
                        <a:effectLst/>
                        <a:latin typeface="Calibri"/>
                        <a:ea typeface="Calibri"/>
                        <a:cs typeface="Times New Roman"/>
                      </a:endParaRPr>
                    </a:p>
                  </a:txBody>
                  <a:tcPr marL="47893" marR="47893"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3025" marR="73025">
                        <a:lnSpc>
                          <a:spcPct val="115000"/>
                        </a:lnSpc>
                        <a:spcBef>
                          <a:spcPts val="0"/>
                        </a:spcBef>
                        <a:spcAft>
                          <a:spcPts val="0"/>
                        </a:spcAft>
                      </a:pPr>
                      <a:r>
                        <a:rPr lang="en-US" sz="1000">
                          <a:effectLst/>
                          <a:latin typeface="Gill Sans MT"/>
                          <a:ea typeface="Calibri"/>
                          <a:cs typeface="Times New Roman"/>
                        </a:rPr>
                        <a:t>Other specific disease(s)</a:t>
                      </a:r>
                      <a:endParaRPr lang="en-US" sz="1100">
                        <a:effectLst/>
                        <a:latin typeface="Calibri"/>
                        <a:ea typeface="Calibri"/>
                        <a:cs typeface="Times New Roman"/>
                      </a:endParaRPr>
                    </a:p>
                  </a:txBody>
                  <a:tcPr marL="47893" marR="47893"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3025" marR="73025">
                        <a:lnSpc>
                          <a:spcPct val="115000"/>
                        </a:lnSpc>
                        <a:spcBef>
                          <a:spcPts val="0"/>
                        </a:spcBef>
                        <a:spcAft>
                          <a:spcPts val="0"/>
                        </a:spcAft>
                      </a:pPr>
                      <a:r>
                        <a:rPr lang="en-US" sz="1000">
                          <a:effectLst/>
                          <a:latin typeface="Gill Sans MT"/>
                          <a:ea typeface="Calibri"/>
                          <a:cs typeface="Times New Roman"/>
                        </a:rPr>
                        <a:t>Nutrition services</a:t>
                      </a:r>
                      <a:endParaRPr lang="en-US" sz="1100">
                        <a:effectLst/>
                        <a:latin typeface="Calibri"/>
                        <a:ea typeface="Calibri"/>
                        <a:cs typeface="Times New Roman"/>
                      </a:endParaRPr>
                    </a:p>
                  </a:txBody>
                  <a:tcPr marL="47893" marR="47893"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3025" marR="73025">
                        <a:lnSpc>
                          <a:spcPct val="115000"/>
                        </a:lnSpc>
                        <a:spcBef>
                          <a:spcPts val="0"/>
                        </a:spcBef>
                        <a:spcAft>
                          <a:spcPts val="0"/>
                        </a:spcAft>
                      </a:pPr>
                      <a:r>
                        <a:rPr lang="en-US" sz="1000">
                          <a:effectLst/>
                          <a:latin typeface="Gill Sans MT"/>
                          <a:ea typeface="Calibri"/>
                          <a:cs typeface="Times New Roman"/>
                        </a:rPr>
                        <a:t>Notifiable diseases (IDSR)</a:t>
                      </a:r>
                      <a:endParaRPr lang="en-US" sz="1100">
                        <a:effectLst/>
                        <a:latin typeface="Calibri"/>
                        <a:ea typeface="Calibri"/>
                        <a:cs typeface="Times New Roman"/>
                      </a:endParaRPr>
                    </a:p>
                  </a:txBody>
                  <a:tcPr marL="47893" marR="47893"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3025" marR="73025">
                        <a:lnSpc>
                          <a:spcPct val="115000"/>
                        </a:lnSpc>
                        <a:spcBef>
                          <a:spcPts val="0"/>
                        </a:spcBef>
                        <a:spcAft>
                          <a:spcPts val="0"/>
                        </a:spcAft>
                      </a:pPr>
                      <a:r>
                        <a:rPr lang="en-US" sz="1000">
                          <a:effectLst/>
                          <a:latin typeface="Gill Sans MT"/>
                          <a:ea typeface="Calibri"/>
                          <a:cs typeface="Times New Roman"/>
                        </a:rPr>
                        <a:t>Financial information</a:t>
                      </a:r>
                      <a:endParaRPr lang="en-US" sz="1100">
                        <a:effectLst/>
                        <a:latin typeface="Calibri"/>
                        <a:ea typeface="Calibri"/>
                        <a:cs typeface="Times New Roman"/>
                      </a:endParaRPr>
                    </a:p>
                  </a:txBody>
                  <a:tcPr marL="47893" marR="47893"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3025" marR="73025">
                        <a:lnSpc>
                          <a:spcPct val="115000"/>
                        </a:lnSpc>
                        <a:spcBef>
                          <a:spcPts val="0"/>
                        </a:spcBef>
                        <a:spcAft>
                          <a:spcPts val="0"/>
                        </a:spcAft>
                      </a:pPr>
                      <a:r>
                        <a:rPr lang="en-US" sz="1000" dirty="0">
                          <a:solidFill>
                            <a:srgbClr val="000000"/>
                          </a:solidFill>
                          <a:effectLst/>
                          <a:latin typeface="Gill Sans MT"/>
                          <a:ea typeface="Times New Roman"/>
                          <a:cs typeface="Times New Roman"/>
                        </a:rPr>
                        <a:t>Medicine, vaccines, contraceptive stock/supply</a:t>
                      </a:r>
                      <a:endParaRPr lang="en-US" sz="1100" dirty="0">
                        <a:effectLst/>
                        <a:latin typeface="Calibri"/>
                        <a:ea typeface="Calibri"/>
                        <a:cs typeface="Times New Roman"/>
                      </a:endParaRPr>
                    </a:p>
                  </a:txBody>
                  <a:tcPr marL="47893" marR="47893"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3025" marR="73025">
                        <a:lnSpc>
                          <a:spcPct val="115000"/>
                        </a:lnSpc>
                        <a:spcBef>
                          <a:spcPts val="0"/>
                        </a:spcBef>
                        <a:spcAft>
                          <a:spcPts val="0"/>
                        </a:spcAft>
                      </a:pPr>
                      <a:r>
                        <a:rPr lang="en-US" sz="1000" dirty="0">
                          <a:effectLst/>
                          <a:latin typeface="Gill Sans MT"/>
                          <a:ea typeface="Calibri"/>
                          <a:cs typeface="Times New Roman"/>
                        </a:rPr>
                        <a:t>Human resources</a:t>
                      </a:r>
                      <a:endParaRPr lang="en-US" sz="1100" dirty="0">
                        <a:effectLst/>
                        <a:latin typeface="Calibri"/>
                        <a:ea typeface="Calibri"/>
                        <a:cs typeface="Times New Roman"/>
                      </a:endParaRPr>
                    </a:p>
                  </a:txBody>
                  <a:tcPr marL="47893" marR="47893"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3025" marR="73025">
                        <a:lnSpc>
                          <a:spcPct val="115000"/>
                        </a:lnSpc>
                        <a:spcBef>
                          <a:spcPts val="0"/>
                        </a:spcBef>
                        <a:spcAft>
                          <a:spcPts val="0"/>
                        </a:spcAft>
                      </a:pPr>
                      <a:r>
                        <a:rPr lang="en-US" sz="1000" dirty="0">
                          <a:effectLst/>
                          <a:latin typeface="Gill Sans MT"/>
                          <a:ea typeface="Calibri"/>
                          <a:cs typeface="Times New Roman"/>
                        </a:rPr>
                        <a:t>Other (specify)</a:t>
                      </a:r>
                      <a:endParaRPr lang="en-US" sz="1100" dirty="0">
                        <a:effectLst/>
                        <a:latin typeface="Calibri"/>
                        <a:ea typeface="Calibri"/>
                        <a:cs typeface="Times New Roman"/>
                      </a:endParaRPr>
                    </a:p>
                  </a:txBody>
                  <a:tcPr marL="47893" marR="47893" marT="0" marB="0" vert="vert27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nSpc>
                          <a:spcPct val="115000"/>
                        </a:lnSpc>
                        <a:spcBef>
                          <a:spcPts val="0"/>
                        </a:spcBef>
                        <a:spcAft>
                          <a:spcPts val="0"/>
                        </a:spcAft>
                      </a:pPr>
                      <a:r>
                        <a:rPr lang="en-US" sz="1000" dirty="0">
                          <a:effectLst/>
                          <a:latin typeface="Gill Sans MT"/>
                          <a:ea typeface="Calibri"/>
                          <a:cs typeface="Times New Roman"/>
                        </a:rPr>
                        <a:t>MOH (Standardized National HIS Tool)</a:t>
                      </a:r>
                      <a:endParaRPr lang="en-US" sz="1100" dirty="0">
                        <a:effectLst/>
                        <a:latin typeface="Calibri"/>
                        <a:ea typeface="Calibri"/>
                        <a:cs typeface="Times New Roman"/>
                      </a:endParaRPr>
                    </a:p>
                  </a:txBody>
                  <a:tcPr marL="47893" marR="47893" marT="0" marB="0" vert="vert27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nSpc>
                          <a:spcPct val="115000"/>
                        </a:lnSpc>
                        <a:spcBef>
                          <a:spcPts val="0"/>
                        </a:spcBef>
                        <a:spcAft>
                          <a:spcPts val="0"/>
                        </a:spcAft>
                      </a:pPr>
                      <a:r>
                        <a:rPr lang="en-US" sz="1000" dirty="0">
                          <a:effectLst/>
                          <a:latin typeface="Gill Sans MT"/>
                          <a:ea typeface="Calibri"/>
                          <a:cs typeface="Times New Roman"/>
                        </a:rPr>
                        <a:t>MOH (Program Specific - Name)</a:t>
                      </a:r>
                      <a:endParaRPr lang="en-US" sz="1100" dirty="0">
                        <a:effectLst/>
                        <a:latin typeface="Calibri"/>
                        <a:ea typeface="Calibri"/>
                        <a:cs typeface="Times New Roman"/>
                      </a:endParaRPr>
                    </a:p>
                  </a:txBody>
                  <a:tcPr marL="47893" marR="47893"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nSpc>
                          <a:spcPct val="115000"/>
                        </a:lnSpc>
                        <a:spcBef>
                          <a:spcPts val="0"/>
                        </a:spcBef>
                        <a:spcAft>
                          <a:spcPts val="0"/>
                        </a:spcAft>
                      </a:pPr>
                      <a:r>
                        <a:rPr lang="en-US" sz="1000" dirty="0">
                          <a:effectLst/>
                          <a:latin typeface="Gill Sans MT"/>
                          <a:ea typeface="Calibri"/>
                          <a:cs typeface="Times New Roman"/>
                        </a:rPr>
                        <a:t>UN Agency (Name)</a:t>
                      </a:r>
                      <a:endParaRPr lang="en-US" sz="1100" dirty="0">
                        <a:effectLst/>
                        <a:latin typeface="Calibri"/>
                        <a:ea typeface="Calibri"/>
                        <a:cs typeface="Times New Roman"/>
                      </a:endParaRPr>
                    </a:p>
                  </a:txBody>
                  <a:tcPr marL="47893" marR="47893"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nSpc>
                          <a:spcPct val="115000"/>
                        </a:lnSpc>
                        <a:spcBef>
                          <a:spcPts val="0"/>
                        </a:spcBef>
                        <a:spcAft>
                          <a:spcPts val="0"/>
                        </a:spcAft>
                      </a:pPr>
                      <a:r>
                        <a:rPr lang="en-US" sz="1000" dirty="0">
                          <a:effectLst/>
                          <a:latin typeface="Gill Sans MT"/>
                          <a:ea typeface="Calibri"/>
                          <a:cs typeface="Times New Roman"/>
                        </a:rPr>
                        <a:t>Regional/state government</a:t>
                      </a:r>
                      <a:endParaRPr lang="en-US" sz="1100" dirty="0">
                        <a:effectLst/>
                        <a:latin typeface="Calibri"/>
                        <a:ea typeface="Calibri"/>
                        <a:cs typeface="Times New Roman"/>
                      </a:endParaRPr>
                    </a:p>
                  </a:txBody>
                  <a:tcPr marL="47893" marR="47893"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nSpc>
                          <a:spcPct val="115000"/>
                        </a:lnSpc>
                        <a:spcBef>
                          <a:spcPts val="0"/>
                        </a:spcBef>
                        <a:spcAft>
                          <a:spcPts val="0"/>
                        </a:spcAft>
                      </a:pPr>
                      <a:r>
                        <a:rPr lang="en-US" sz="1000" dirty="0">
                          <a:effectLst/>
                          <a:latin typeface="Gill Sans MT"/>
                          <a:ea typeface="Calibri"/>
                          <a:cs typeface="Times New Roman"/>
                        </a:rPr>
                        <a:t>Other partner/donor (Name)</a:t>
                      </a:r>
                      <a:endParaRPr lang="en-US" sz="1100" dirty="0">
                        <a:effectLst/>
                        <a:latin typeface="Calibri"/>
                        <a:ea typeface="Calibri"/>
                        <a:cs typeface="Times New Roman"/>
                      </a:endParaRPr>
                    </a:p>
                  </a:txBody>
                  <a:tcPr marL="47893" marR="47893"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nSpc>
                          <a:spcPct val="115000"/>
                        </a:lnSpc>
                        <a:spcBef>
                          <a:spcPts val="0"/>
                        </a:spcBef>
                        <a:spcAft>
                          <a:spcPts val="0"/>
                        </a:spcAft>
                      </a:pPr>
                      <a:r>
                        <a:rPr lang="en-US" sz="1000" dirty="0">
                          <a:effectLst/>
                          <a:latin typeface="Gill Sans MT"/>
                          <a:ea typeface="Calibri"/>
                          <a:cs typeface="Times New Roman"/>
                        </a:rPr>
                        <a:t>Local innovation</a:t>
                      </a:r>
                      <a:endParaRPr lang="en-US" sz="1100" dirty="0">
                        <a:effectLst/>
                        <a:latin typeface="Calibri"/>
                        <a:ea typeface="Calibri"/>
                        <a:cs typeface="Times New Roman"/>
                      </a:endParaRPr>
                    </a:p>
                  </a:txBody>
                  <a:tcPr marL="47893" marR="47893"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nSpc>
                          <a:spcPct val="115000"/>
                        </a:lnSpc>
                        <a:spcBef>
                          <a:spcPts val="0"/>
                        </a:spcBef>
                        <a:spcAft>
                          <a:spcPts val="0"/>
                        </a:spcAft>
                      </a:pPr>
                      <a:r>
                        <a:rPr lang="en-US" sz="1000" dirty="0">
                          <a:effectLst/>
                          <a:latin typeface="Gill Sans MT"/>
                          <a:ea typeface="Calibri"/>
                          <a:cs typeface="Times New Roman"/>
                        </a:rPr>
                        <a:t>Other</a:t>
                      </a:r>
                      <a:endParaRPr lang="en-US" sz="1100" dirty="0">
                        <a:effectLst/>
                        <a:latin typeface="Calibri"/>
                        <a:ea typeface="Calibri"/>
                        <a:cs typeface="Times New Roman"/>
                      </a:endParaRPr>
                    </a:p>
                  </a:txBody>
                  <a:tcPr marL="47893" marR="47893" marT="0" marB="0" vert="vert27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21337">
                <a:tc>
                  <a:txBody>
                    <a:bodyPr/>
                    <a:lstStyle/>
                    <a:p>
                      <a:pPr marL="1428750" marR="0">
                        <a:lnSpc>
                          <a:spcPct val="115000"/>
                        </a:lnSpc>
                        <a:spcBef>
                          <a:spcPts val="0"/>
                        </a:spcBef>
                        <a:spcAft>
                          <a:spcPts val="100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428750" marR="0">
                        <a:lnSpc>
                          <a:spcPct val="115000"/>
                        </a:lnSpc>
                        <a:spcBef>
                          <a:spcPts val="0"/>
                        </a:spcBef>
                        <a:spcAft>
                          <a:spcPts val="100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7170" marR="0">
                        <a:lnSpc>
                          <a:spcPct val="115000"/>
                        </a:lnSpc>
                        <a:spcBef>
                          <a:spcPts val="0"/>
                        </a:spcBef>
                        <a:spcAft>
                          <a:spcPts val="100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dirty="0">
                          <a:effectLst/>
                          <a:latin typeface="Gill Sans MT"/>
                          <a:ea typeface="Calibri"/>
                          <a:cs typeface="Times New Roman"/>
                        </a:rPr>
                        <a:t> </a:t>
                      </a:r>
                      <a:endParaRPr lang="en-US" sz="800" dirty="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dirty="0">
                          <a:effectLst/>
                          <a:latin typeface="Gill Sans MT"/>
                          <a:ea typeface="Calibri"/>
                          <a:cs typeface="Times New Roman"/>
                        </a:rPr>
                        <a:t> </a:t>
                      </a:r>
                      <a:endParaRPr lang="en-US" sz="800" dirty="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dirty="0">
                          <a:effectLst/>
                          <a:latin typeface="Gill Sans MT"/>
                          <a:ea typeface="Calibri"/>
                          <a:cs typeface="Times New Roman"/>
                        </a:rPr>
                        <a:t> </a:t>
                      </a:r>
                      <a:endParaRPr lang="en-US" sz="800" dirty="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dirty="0">
                          <a:effectLst/>
                          <a:latin typeface="Gill Sans MT"/>
                          <a:ea typeface="Calibri"/>
                          <a:cs typeface="Times New Roman"/>
                        </a:rPr>
                        <a:t> </a:t>
                      </a:r>
                      <a:endParaRPr lang="en-US" sz="800" dirty="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dirty="0">
                          <a:effectLst/>
                          <a:latin typeface="Gill Sans MT"/>
                          <a:ea typeface="Calibri"/>
                          <a:cs typeface="Times New Roman"/>
                        </a:rPr>
                        <a:t> </a:t>
                      </a:r>
                      <a:endParaRPr lang="en-US" sz="800" dirty="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dirty="0">
                          <a:effectLst/>
                          <a:latin typeface="Gill Sans MT"/>
                          <a:ea typeface="Calibri"/>
                          <a:cs typeface="Times New Roman"/>
                        </a:rPr>
                        <a:t> </a:t>
                      </a:r>
                      <a:endParaRPr lang="en-US" sz="800" dirty="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dirty="0">
                          <a:effectLst/>
                          <a:latin typeface="Gill Sans MT"/>
                          <a:ea typeface="Calibri"/>
                          <a:cs typeface="Times New Roman"/>
                        </a:rPr>
                        <a:t> </a:t>
                      </a:r>
                      <a:endParaRPr lang="en-US" sz="800" dirty="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dirty="0">
                          <a:effectLst/>
                          <a:latin typeface="Gill Sans MT"/>
                          <a:ea typeface="Calibri"/>
                          <a:cs typeface="Times New Roman"/>
                        </a:rPr>
                        <a:t> </a:t>
                      </a:r>
                      <a:endParaRPr lang="en-US" sz="800" dirty="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dirty="0">
                          <a:effectLst/>
                          <a:latin typeface="Gill Sans MT"/>
                          <a:ea typeface="Calibri"/>
                          <a:cs typeface="Times New Roman"/>
                        </a:rPr>
                        <a:t> </a:t>
                      </a:r>
                      <a:endParaRPr lang="en-US" sz="800" dirty="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dirty="0">
                          <a:effectLst/>
                          <a:latin typeface="Gill Sans MT"/>
                          <a:ea typeface="Calibri"/>
                          <a:cs typeface="Times New Roman"/>
                        </a:rPr>
                        <a:t> </a:t>
                      </a:r>
                      <a:endParaRPr lang="en-US" sz="800" dirty="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21337">
                <a:tc>
                  <a:txBody>
                    <a:bodyPr/>
                    <a:lstStyle/>
                    <a:p>
                      <a:pPr marL="1428750" marR="0">
                        <a:lnSpc>
                          <a:spcPct val="115000"/>
                        </a:lnSpc>
                        <a:spcBef>
                          <a:spcPts val="0"/>
                        </a:spcBef>
                        <a:spcAft>
                          <a:spcPts val="100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428750" marR="0">
                        <a:lnSpc>
                          <a:spcPct val="115000"/>
                        </a:lnSpc>
                        <a:spcBef>
                          <a:spcPts val="0"/>
                        </a:spcBef>
                        <a:spcAft>
                          <a:spcPts val="100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7170" marR="0">
                        <a:lnSpc>
                          <a:spcPct val="115000"/>
                        </a:lnSpc>
                        <a:spcBef>
                          <a:spcPts val="0"/>
                        </a:spcBef>
                        <a:spcAft>
                          <a:spcPts val="100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21337">
                <a:tc>
                  <a:txBody>
                    <a:bodyPr/>
                    <a:lstStyle/>
                    <a:p>
                      <a:pPr marL="1428750" marR="0">
                        <a:lnSpc>
                          <a:spcPct val="115000"/>
                        </a:lnSpc>
                        <a:spcBef>
                          <a:spcPts val="0"/>
                        </a:spcBef>
                        <a:spcAft>
                          <a:spcPts val="100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428750" marR="0">
                        <a:lnSpc>
                          <a:spcPct val="115000"/>
                        </a:lnSpc>
                        <a:spcBef>
                          <a:spcPts val="0"/>
                        </a:spcBef>
                        <a:spcAft>
                          <a:spcPts val="100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7170" marR="0">
                        <a:lnSpc>
                          <a:spcPct val="115000"/>
                        </a:lnSpc>
                        <a:spcBef>
                          <a:spcPts val="0"/>
                        </a:spcBef>
                        <a:spcAft>
                          <a:spcPts val="100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a:effectLst/>
                          <a:latin typeface="Gill Sans MT"/>
                          <a:ea typeface="Calibri"/>
                          <a:cs typeface="Times New Roman"/>
                        </a:rPr>
                        <a:t> </a:t>
                      </a:r>
                      <a:endParaRPr lang="en-US" sz="80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600" dirty="0">
                          <a:effectLst/>
                          <a:latin typeface="Gill Sans MT"/>
                          <a:ea typeface="Calibri"/>
                          <a:cs typeface="Times New Roman"/>
                        </a:rPr>
                        <a:t> </a:t>
                      </a:r>
                      <a:endParaRPr lang="en-US" sz="800" dirty="0">
                        <a:effectLst/>
                        <a:latin typeface="Calibri"/>
                        <a:ea typeface="Calibri"/>
                        <a:cs typeface="Times New Roman"/>
                      </a:endParaRPr>
                    </a:p>
                  </a:txBody>
                  <a:tcPr marL="47893" marR="47893"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2" name="Slide Number Placeholder 1"/>
          <p:cNvSpPr>
            <a:spLocks noGrp="1"/>
          </p:cNvSpPr>
          <p:nvPr>
            <p:ph type="sldNum" sz="quarter" idx="7"/>
          </p:nvPr>
        </p:nvSpPr>
        <p:spPr/>
        <p:txBody>
          <a:bodyPr/>
          <a:lstStyle/>
          <a:p>
            <a:fld id="{B6F15528-21DE-4FAA-801E-634DDDAF4B2B}" type="slidenum">
              <a:rPr lang="en-US" smtClean="0"/>
              <a:t>15</a:t>
            </a:fld>
            <a:endParaRPr lang="en-US"/>
          </a:p>
        </p:txBody>
      </p:sp>
    </p:spTree>
    <p:extLst>
      <p:ext uri="{BB962C8B-B14F-4D97-AF65-F5344CB8AC3E}">
        <p14:creationId xmlns:p14="http://schemas.microsoft.com/office/powerpoint/2010/main" val="12496025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4"/>
          <p:cNvSpPr/>
          <p:nvPr/>
        </p:nvSpPr>
        <p:spPr>
          <a:xfrm>
            <a:off x="211" y="-9896"/>
            <a:ext cx="10058400" cy="1386840"/>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1E185F"/>
          </a:solidFill>
        </p:spPr>
        <p:txBody>
          <a:bodyPr wrap="square" lIns="0" tIns="0" rIns="0" bIns="0" rtlCol="0"/>
          <a:lstStyle/>
          <a:p>
            <a:endParaRPr/>
          </a:p>
        </p:txBody>
      </p:sp>
      <p:sp>
        <p:nvSpPr>
          <p:cNvPr id="4" name="Title 3"/>
          <p:cNvSpPr>
            <a:spLocks noGrp="1"/>
          </p:cNvSpPr>
          <p:nvPr>
            <p:ph type="title"/>
          </p:nvPr>
        </p:nvSpPr>
        <p:spPr>
          <a:xfrm>
            <a:off x="533400" y="533400"/>
            <a:ext cx="4052613" cy="430887"/>
          </a:xfrm>
        </p:spPr>
        <p:txBody>
          <a:bodyPr/>
          <a:lstStyle/>
          <a:p>
            <a:r>
              <a:rPr lang="en-US" sz="2800" dirty="0" smtClean="0">
                <a:solidFill>
                  <a:schemeClr val="bg1"/>
                </a:solidFill>
                <a:latin typeface="Century Gothic" panose="020B0502020202020204" pitchFamily="34" charset="0"/>
              </a:rPr>
              <a:t>III: RHIS </a:t>
            </a:r>
            <a:r>
              <a:rPr lang="en-US" sz="2800" dirty="0">
                <a:solidFill>
                  <a:schemeClr val="bg1"/>
                </a:solidFill>
                <a:latin typeface="Century Gothic" panose="020B0502020202020204" pitchFamily="34" charset="0"/>
              </a:rPr>
              <a:t>Overview Tool</a:t>
            </a:r>
          </a:p>
        </p:txBody>
      </p:sp>
      <p:sp>
        <p:nvSpPr>
          <p:cNvPr id="5" name="Rectangle 4"/>
          <p:cNvSpPr/>
          <p:nvPr/>
        </p:nvSpPr>
        <p:spPr>
          <a:xfrm>
            <a:off x="2099930" y="1380455"/>
            <a:ext cx="5721438" cy="461665"/>
          </a:xfrm>
          <a:prstGeom prst="rect">
            <a:avLst/>
          </a:prstGeom>
        </p:spPr>
        <p:txBody>
          <a:bodyPr wrap="none">
            <a:spAutoFit/>
          </a:bodyPr>
          <a:lstStyle/>
          <a:p>
            <a:r>
              <a:rPr lang="en-US" sz="2400" dirty="0" smtClean="0">
                <a:latin typeface="Century Gothic" panose="020B0502020202020204" pitchFamily="34" charset="0"/>
                <a:cs typeface="Gill Sans MT"/>
              </a:rPr>
              <a:t>Example: Information Mapping Sheet</a:t>
            </a:r>
            <a:endParaRPr lang="en-US" sz="2400" dirty="0">
              <a:latin typeface="Century Gothic" panose="020B0502020202020204" pitchFamily="34" charset="0"/>
            </a:endParaRPr>
          </a:p>
        </p:txBody>
      </p:sp>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912538"/>
            <a:ext cx="9906000" cy="58598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7"/>
          </p:nvPr>
        </p:nvSpPr>
        <p:spPr/>
        <p:txBody>
          <a:bodyPr/>
          <a:lstStyle/>
          <a:p>
            <a:fld id="{B6F15528-21DE-4FAA-801E-634DDDAF4B2B}" type="slidenum">
              <a:rPr lang="en-US" smtClean="0"/>
              <a:t>16</a:t>
            </a:fld>
            <a:endParaRPr lang="en-US"/>
          </a:p>
        </p:txBody>
      </p:sp>
    </p:spTree>
    <p:extLst>
      <p:ext uri="{BB962C8B-B14F-4D97-AF65-F5344CB8AC3E}">
        <p14:creationId xmlns:p14="http://schemas.microsoft.com/office/powerpoint/2010/main" val="11623691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4"/>
          <p:cNvSpPr/>
          <p:nvPr/>
        </p:nvSpPr>
        <p:spPr>
          <a:xfrm>
            <a:off x="211" y="-9896"/>
            <a:ext cx="10058400" cy="1386840"/>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1E185F"/>
          </a:solidFill>
        </p:spPr>
        <p:txBody>
          <a:bodyPr wrap="square" lIns="0" tIns="0" rIns="0" bIns="0" rtlCol="0"/>
          <a:lstStyle/>
          <a:p>
            <a:endParaRPr/>
          </a:p>
        </p:txBody>
      </p:sp>
      <p:sp>
        <p:nvSpPr>
          <p:cNvPr id="4" name="Title 3"/>
          <p:cNvSpPr>
            <a:spLocks noGrp="1"/>
          </p:cNvSpPr>
          <p:nvPr>
            <p:ph type="title"/>
          </p:nvPr>
        </p:nvSpPr>
        <p:spPr>
          <a:xfrm>
            <a:off x="533400" y="533400"/>
            <a:ext cx="4343400" cy="430887"/>
          </a:xfrm>
        </p:spPr>
        <p:txBody>
          <a:bodyPr/>
          <a:lstStyle/>
          <a:p>
            <a:r>
              <a:rPr lang="en-US" sz="2800" dirty="0" smtClean="0">
                <a:solidFill>
                  <a:schemeClr val="bg1"/>
                </a:solidFill>
                <a:latin typeface="Century Gothic" panose="020B0502020202020204" pitchFamily="34" charset="0"/>
              </a:rPr>
              <a:t>III: RHIS </a:t>
            </a:r>
            <a:r>
              <a:rPr lang="en-US" sz="2800" dirty="0">
                <a:solidFill>
                  <a:schemeClr val="bg1"/>
                </a:solidFill>
                <a:latin typeface="Century Gothic" panose="020B0502020202020204" pitchFamily="34" charset="0"/>
              </a:rPr>
              <a:t>Overview Tool</a:t>
            </a:r>
          </a:p>
        </p:txBody>
      </p:sp>
      <p:sp>
        <p:nvSpPr>
          <p:cNvPr id="5" name="Rectangle 4"/>
          <p:cNvSpPr/>
          <p:nvPr/>
        </p:nvSpPr>
        <p:spPr>
          <a:xfrm>
            <a:off x="2895600" y="1412800"/>
            <a:ext cx="3570208" cy="461665"/>
          </a:xfrm>
          <a:prstGeom prst="rect">
            <a:avLst/>
          </a:prstGeom>
        </p:spPr>
        <p:txBody>
          <a:bodyPr wrap="none">
            <a:spAutoFit/>
          </a:bodyPr>
          <a:lstStyle/>
          <a:p>
            <a:r>
              <a:rPr lang="en-US" sz="2400" dirty="0" smtClean="0">
                <a:latin typeface="Century Gothic" panose="020B0502020202020204" pitchFamily="34" charset="0"/>
                <a:cs typeface="Gill Sans MT"/>
              </a:rPr>
              <a:t>Information Flow Sheet</a:t>
            </a:r>
            <a:endParaRPr lang="en-US" sz="2400" dirty="0">
              <a:latin typeface="Century Gothic" panose="020B0502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606158739"/>
              </p:ext>
            </p:extLst>
          </p:nvPr>
        </p:nvGraphicFramePr>
        <p:xfrm>
          <a:off x="152400" y="1923615"/>
          <a:ext cx="9753598" cy="5183833"/>
        </p:xfrm>
        <a:graphic>
          <a:graphicData uri="http://schemas.openxmlformats.org/drawingml/2006/table">
            <a:tbl>
              <a:tblPr firstRow="1" firstCol="1" bandRow="1"/>
              <a:tblGrid>
                <a:gridCol w="1583622">
                  <a:extLst>
                    <a:ext uri="{9D8B030D-6E8A-4147-A177-3AD203B41FA5}">
                      <a16:colId xmlns:a16="http://schemas.microsoft.com/office/drawing/2014/main" val="20000"/>
                    </a:ext>
                  </a:extLst>
                </a:gridCol>
                <a:gridCol w="1333574">
                  <a:extLst>
                    <a:ext uri="{9D8B030D-6E8A-4147-A177-3AD203B41FA5}">
                      <a16:colId xmlns:a16="http://schemas.microsoft.com/office/drawing/2014/main" val="20001"/>
                    </a:ext>
                  </a:extLst>
                </a:gridCol>
                <a:gridCol w="1555838">
                  <a:extLst>
                    <a:ext uri="{9D8B030D-6E8A-4147-A177-3AD203B41FA5}">
                      <a16:colId xmlns:a16="http://schemas.microsoft.com/office/drawing/2014/main" val="20002"/>
                    </a:ext>
                  </a:extLst>
                </a:gridCol>
                <a:gridCol w="376918">
                  <a:extLst>
                    <a:ext uri="{9D8B030D-6E8A-4147-A177-3AD203B41FA5}">
                      <a16:colId xmlns:a16="http://schemas.microsoft.com/office/drawing/2014/main" val="20003"/>
                    </a:ext>
                  </a:extLst>
                </a:gridCol>
                <a:gridCol w="376918">
                  <a:extLst>
                    <a:ext uri="{9D8B030D-6E8A-4147-A177-3AD203B41FA5}">
                      <a16:colId xmlns:a16="http://schemas.microsoft.com/office/drawing/2014/main" val="20004"/>
                    </a:ext>
                  </a:extLst>
                </a:gridCol>
                <a:gridCol w="376918">
                  <a:extLst>
                    <a:ext uri="{9D8B030D-6E8A-4147-A177-3AD203B41FA5}">
                      <a16:colId xmlns:a16="http://schemas.microsoft.com/office/drawing/2014/main" val="20005"/>
                    </a:ext>
                  </a:extLst>
                </a:gridCol>
                <a:gridCol w="376918">
                  <a:extLst>
                    <a:ext uri="{9D8B030D-6E8A-4147-A177-3AD203B41FA5}">
                      <a16:colId xmlns:a16="http://schemas.microsoft.com/office/drawing/2014/main" val="20006"/>
                    </a:ext>
                  </a:extLst>
                </a:gridCol>
                <a:gridCol w="376918">
                  <a:extLst>
                    <a:ext uri="{9D8B030D-6E8A-4147-A177-3AD203B41FA5}">
                      <a16:colId xmlns:a16="http://schemas.microsoft.com/office/drawing/2014/main" val="20007"/>
                    </a:ext>
                  </a:extLst>
                </a:gridCol>
                <a:gridCol w="377846">
                  <a:extLst>
                    <a:ext uri="{9D8B030D-6E8A-4147-A177-3AD203B41FA5}">
                      <a16:colId xmlns:a16="http://schemas.microsoft.com/office/drawing/2014/main" val="20008"/>
                    </a:ext>
                  </a:extLst>
                </a:gridCol>
                <a:gridCol w="377846">
                  <a:extLst>
                    <a:ext uri="{9D8B030D-6E8A-4147-A177-3AD203B41FA5}">
                      <a16:colId xmlns:a16="http://schemas.microsoft.com/office/drawing/2014/main" val="20009"/>
                    </a:ext>
                  </a:extLst>
                </a:gridCol>
                <a:gridCol w="376918">
                  <a:extLst>
                    <a:ext uri="{9D8B030D-6E8A-4147-A177-3AD203B41FA5}">
                      <a16:colId xmlns:a16="http://schemas.microsoft.com/office/drawing/2014/main" val="20010"/>
                    </a:ext>
                  </a:extLst>
                </a:gridCol>
                <a:gridCol w="376918">
                  <a:extLst>
                    <a:ext uri="{9D8B030D-6E8A-4147-A177-3AD203B41FA5}">
                      <a16:colId xmlns:a16="http://schemas.microsoft.com/office/drawing/2014/main" val="20011"/>
                    </a:ext>
                  </a:extLst>
                </a:gridCol>
                <a:gridCol w="376918">
                  <a:extLst>
                    <a:ext uri="{9D8B030D-6E8A-4147-A177-3AD203B41FA5}">
                      <a16:colId xmlns:a16="http://schemas.microsoft.com/office/drawing/2014/main" val="20012"/>
                    </a:ext>
                  </a:extLst>
                </a:gridCol>
                <a:gridCol w="376918">
                  <a:extLst>
                    <a:ext uri="{9D8B030D-6E8A-4147-A177-3AD203B41FA5}">
                      <a16:colId xmlns:a16="http://schemas.microsoft.com/office/drawing/2014/main" val="20013"/>
                    </a:ext>
                  </a:extLst>
                </a:gridCol>
                <a:gridCol w="376918">
                  <a:extLst>
                    <a:ext uri="{9D8B030D-6E8A-4147-A177-3AD203B41FA5}">
                      <a16:colId xmlns:a16="http://schemas.microsoft.com/office/drawing/2014/main" val="20014"/>
                    </a:ext>
                  </a:extLst>
                </a:gridCol>
                <a:gridCol w="377846">
                  <a:extLst>
                    <a:ext uri="{9D8B030D-6E8A-4147-A177-3AD203B41FA5}">
                      <a16:colId xmlns:a16="http://schemas.microsoft.com/office/drawing/2014/main" val="20015"/>
                    </a:ext>
                  </a:extLst>
                </a:gridCol>
                <a:gridCol w="377846">
                  <a:extLst>
                    <a:ext uri="{9D8B030D-6E8A-4147-A177-3AD203B41FA5}">
                      <a16:colId xmlns:a16="http://schemas.microsoft.com/office/drawing/2014/main" val="20016"/>
                    </a:ext>
                  </a:extLst>
                </a:gridCol>
              </a:tblGrid>
              <a:tr h="420396">
                <a:tc gridSpan="17">
                  <a:txBody>
                    <a:bodyPr/>
                    <a:lstStyle/>
                    <a:p>
                      <a:pPr marL="71755" marR="71755">
                        <a:lnSpc>
                          <a:spcPct val="115000"/>
                        </a:lnSpc>
                        <a:spcBef>
                          <a:spcPts val="0"/>
                        </a:spcBef>
                        <a:spcAft>
                          <a:spcPts val="0"/>
                        </a:spcAft>
                      </a:pPr>
                      <a:r>
                        <a:rPr lang="en-US" sz="1400" b="1" u="sng" dirty="0">
                          <a:solidFill>
                            <a:srgbClr val="FFFFFF"/>
                          </a:solidFill>
                          <a:effectLst/>
                          <a:latin typeface="Gill Sans MT" panose="020B0502020104020203" pitchFamily="34" charset="0"/>
                          <a:ea typeface="Times New Roman"/>
                          <a:cs typeface="Times New Roman"/>
                        </a:rPr>
                        <a:t>SECTION 4. INFORMATION FLOW SHEET</a:t>
                      </a:r>
                      <a:endParaRPr lang="en-US" sz="1400" dirty="0">
                        <a:effectLst/>
                        <a:latin typeface="Gill Sans MT" panose="020B0502020104020203" pitchFamily="34" charset="0"/>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E256A"/>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98409">
                <a:tc rowSpan="2">
                  <a:txBody>
                    <a:bodyPr/>
                    <a:lstStyle/>
                    <a:p>
                      <a:pPr marL="0" marR="0">
                        <a:lnSpc>
                          <a:spcPct val="115000"/>
                        </a:lnSpc>
                        <a:spcBef>
                          <a:spcPts val="0"/>
                        </a:spcBef>
                        <a:spcAft>
                          <a:spcPts val="1000"/>
                        </a:spcAft>
                      </a:pPr>
                      <a:r>
                        <a:rPr lang="en-US" sz="1400" b="1">
                          <a:effectLst/>
                          <a:latin typeface="Gill Sans MT" panose="020B0502020104020203" pitchFamily="34" charset="0"/>
                          <a:ea typeface="Calibri"/>
                          <a:cs typeface="Times New Roman"/>
                        </a:rPr>
                        <a:t>Name of the report generated by community/ health facility/ district</a:t>
                      </a:r>
                      <a:endParaRPr lang="en-US" sz="1400">
                        <a:effectLst/>
                        <a:latin typeface="Gill Sans MT" panose="020B0502020104020203" pitchFamily="34" charset="0"/>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rowSpan="2">
                  <a:txBody>
                    <a:bodyPr/>
                    <a:lstStyle/>
                    <a:p>
                      <a:pPr marL="0" marR="0">
                        <a:lnSpc>
                          <a:spcPct val="115000"/>
                        </a:lnSpc>
                        <a:spcBef>
                          <a:spcPts val="0"/>
                        </a:spcBef>
                        <a:spcAft>
                          <a:spcPts val="1000"/>
                        </a:spcAft>
                      </a:pPr>
                      <a:r>
                        <a:rPr lang="en-US" sz="1400" b="1">
                          <a:effectLst/>
                          <a:latin typeface="Gill Sans MT" panose="020B0502020104020203" pitchFamily="34" charset="0"/>
                          <a:ea typeface="Calibri"/>
                          <a:cs typeface="Times New Roman"/>
                        </a:rPr>
                        <a:t>Paper-based or Electronic </a:t>
                      </a:r>
                      <a:endParaRPr lang="en-US" sz="1400">
                        <a:effectLst/>
                        <a:latin typeface="Gill Sans MT" panose="020B0502020104020203" pitchFamily="34" charset="0"/>
                        <a:ea typeface="Calibri"/>
                        <a:cs typeface="Times New Roman"/>
                      </a:endParaRPr>
                    </a:p>
                    <a:p>
                      <a:pPr marL="0" marR="0">
                        <a:lnSpc>
                          <a:spcPct val="115000"/>
                        </a:lnSpc>
                        <a:spcBef>
                          <a:spcPts val="0"/>
                        </a:spcBef>
                        <a:spcAft>
                          <a:spcPts val="1000"/>
                        </a:spcAft>
                      </a:pPr>
                      <a:r>
                        <a:rPr lang="en-US" sz="1400" i="1">
                          <a:effectLst/>
                          <a:latin typeface="Gill Sans MT" panose="020B0502020104020203" pitchFamily="34" charset="0"/>
                          <a:ea typeface="Calibri"/>
                          <a:cs typeface="Times New Roman"/>
                        </a:rPr>
                        <a:t>(Mark  P or E)</a:t>
                      </a:r>
                      <a:endParaRPr lang="en-US" sz="1400">
                        <a:effectLst/>
                        <a:latin typeface="Gill Sans MT" panose="020B0502020104020203" pitchFamily="34" charset="0"/>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rowSpan="2">
                  <a:txBody>
                    <a:bodyPr/>
                    <a:lstStyle/>
                    <a:p>
                      <a:pPr marL="0" marR="0">
                        <a:lnSpc>
                          <a:spcPct val="115000"/>
                        </a:lnSpc>
                        <a:spcBef>
                          <a:spcPts val="0"/>
                        </a:spcBef>
                        <a:spcAft>
                          <a:spcPts val="1000"/>
                        </a:spcAft>
                      </a:pPr>
                      <a:r>
                        <a:rPr lang="en-US" sz="1400" b="1" dirty="0">
                          <a:effectLst/>
                          <a:latin typeface="Gill Sans MT" panose="020B0502020104020203" pitchFamily="34" charset="0"/>
                          <a:ea typeface="Calibri"/>
                          <a:cs typeface="Times New Roman"/>
                        </a:rPr>
                        <a:t>If electronic, type of electronic system (Excel, Access, DHIS2, GIS; other software)</a:t>
                      </a:r>
                      <a:endParaRPr lang="en-US" sz="1400" dirty="0">
                        <a:effectLst/>
                        <a:latin typeface="Gill Sans MT" panose="020B0502020104020203" pitchFamily="34" charset="0"/>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gridSpan="14">
                  <a:txBody>
                    <a:bodyPr/>
                    <a:lstStyle/>
                    <a:p>
                      <a:pPr marL="0" marR="0" algn="ctr">
                        <a:lnSpc>
                          <a:spcPct val="115000"/>
                        </a:lnSpc>
                        <a:spcBef>
                          <a:spcPts val="0"/>
                        </a:spcBef>
                        <a:spcAft>
                          <a:spcPts val="0"/>
                        </a:spcAft>
                      </a:pPr>
                      <a:r>
                        <a:rPr lang="en-US" sz="1400" b="1" dirty="0">
                          <a:solidFill>
                            <a:srgbClr val="000000"/>
                          </a:solidFill>
                          <a:effectLst/>
                          <a:latin typeface="Gill Sans MT" panose="020B0502020104020203" pitchFamily="34" charset="0"/>
                          <a:ea typeface="Times New Roman"/>
                          <a:cs typeface="Times New Roman"/>
                        </a:rPr>
                        <a:t>Report sent to*</a:t>
                      </a:r>
                      <a:endParaRPr lang="en-US" sz="1400" dirty="0">
                        <a:effectLst/>
                        <a:latin typeface="Gill Sans MT" panose="020B0502020104020203" pitchFamily="34" charset="0"/>
                        <a:ea typeface="Calibri"/>
                        <a:cs typeface="Times New Roman"/>
                      </a:endParaRPr>
                    </a:p>
                  </a:txBody>
                  <a:tcPr marL="40665" marR="406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EF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2043426">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71755" marR="71755">
                        <a:lnSpc>
                          <a:spcPct val="115000"/>
                        </a:lnSpc>
                        <a:spcBef>
                          <a:spcPts val="0"/>
                        </a:spcBef>
                        <a:spcAft>
                          <a:spcPts val="0"/>
                        </a:spcAft>
                      </a:pPr>
                      <a:r>
                        <a:rPr lang="en-US" sz="500" dirty="0">
                          <a:effectLst/>
                          <a:latin typeface="Gill Sans MT"/>
                          <a:ea typeface="Calibri"/>
                          <a:cs typeface="Times New Roman"/>
                        </a:rPr>
                        <a:t> </a:t>
                      </a:r>
                      <a:endParaRPr lang="en-US" sz="700" dirty="0">
                        <a:effectLst/>
                        <a:latin typeface="Calibri"/>
                        <a:ea typeface="Calibri"/>
                        <a:cs typeface="Times New Roman"/>
                      </a:endParaRPr>
                    </a:p>
                  </a:txBody>
                  <a:tcPr marL="40665" marR="40665" marT="0" marB="0" vert="vert27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nSpc>
                          <a:spcPct val="115000"/>
                        </a:lnSpc>
                        <a:spcBef>
                          <a:spcPts val="0"/>
                        </a:spcBef>
                        <a:spcAft>
                          <a:spcPts val="0"/>
                        </a:spcAft>
                      </a:pPr>
                      <a:r>
                        <a:rPr lang="en-US" sz="500" dirty="0">
                          <a:effectLst/>
                          <a:latin typeface="Gill Sans MT"/>
                          <a:ea typeface="Calibri"/>
                          <a:cs typeface="Times New Roman"/>
                        </a:rPr>
                        <a:t> </a:t>
                      </a:r>
                      <a:endParaRPr lang="en-US" sz="700" dirty="0">
                        <a:effectLst/>
                        <a:latin typeface="Calibri"/>
                        <a:ea typeface="Calibri"/>
                        <a:cs typeface="Times New Roman"/>
                      </a:endParaRPr>
                    </a:p>
                  </a:txBody>
                  <a:tcPr marL="40665" marR="406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nSpc>
                          <a:spcPct val="115000"/>
                        </a:lnSpc>
                        <a:spcBef>
                          <a:spcPts val="0"/>
                        </a:spcBef>
                        <a:spcAft>
                          <a:spcPts val="0"/>
                        </a:spcAft>
                      </a:pPr>
                      <a:r>
                        <a:rPr lang="en-US" sz="500" dirty="0">
                          <a:effectLst/>
                          <a:latin typeface="Gill Sans MT"/>
                          <a:ea typeface="Calibri"/>
                          <a:cs typeface="Times New Roman"/>
                        </a:rPr>
                        <a:t> </a:t>
                      </a:r>
                      <a:endParaRPr lang="en-US" sz="700" dirty="0">
                        <a:effectLst/>
                        <a:latin typeface="Calibri"/>
                        <a:ea typeface="Calibri"/>
                        <a:cs typeface="Times New Roman"/>
                      </a:endParaRPr>
                    </a:p>
                  </a:txBody>
                  <a:tcPr marL="40665" marR="406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nSpc>
                          <a:spcPct val="115000"/>
                        </a:lnSpc>
                        <a:spcBef>
                          <a:spcPts val="0"/>
                        </a:spcBef>
                        <a:spcAft>
                          <a:spcPts val="0"/>
                        </a:spcAft>
                      </a:pPr>
                      <a:r>
                        <a:rPr lang="en-US" sz="500" dirty="0">
                          <a:effectLst/>
                          <a:latin typeface="Gill Sans MT"/>
                          <a:ea typeface="Calibri"/>
                          <a:cs typeface="Times New Roman"/>
                        </a:rPr>
                        <a:t> </a:t>
                      </a:r>
                      <a:endParaRPr lang="en-US" sz="700" dirty="0">
                        <a:effectLst/>
                        <a:latin typeface="Calibri"/>
                        <a:ea typeface="Calibri"/>
                        <a:cs typeface="Times New Roman"/>
                      </a:endParaRPr>
                    </a:p>
                  </a:txBody>
                  <a:tcPr marL="40665" marR="406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nSpc>
                          <a:spcPct val="115000"/>
                        </a:lnSpc>
                        <a:spcBef>
                          <a:spcPts val="0"/>
                        </a:spcBef>
                        <a:spcAft>
                          <a:spcPts val="0"/>
                        </a:spcAft>
                      </a:pPr>
                      <a:r>
                        <a:rPr lang="en-US" sz="500" dirty="0">
                          <a:effectLst/>
                          <a:latin typeface="Gill Sans MT"/>
                          <a:ea typeface="Calibri"/>
                          <a:cs typeface="Times New Roman"/>
                        </a:rPr>
                        <a:t> </a:t>
                      </a:r>
                      <a:endParaRPr lang="en-US" sz="700" dirty="0">
                        <a:effectLst/>
                        <a:latin typeface="Calibri"/>
                        <a:ea typeface="Calibri"/>
                        <a:cs typeface="Times New Roman"/>
                      </a:endParaRPr>
                    </a:p>
                  </a:txBody>
                  <a:tcPr marL="40665" marR="406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nSpc>
                          <a:spcPct val="115000"/>
                        </a:lnSpc>
                        <a:spcBef>
                          <a:spcPts val="0"/>
                        </a:spcBef>
                        <a:spcAft>
                          <a:spcPts val="0"/>
                        </a:spcAft>
                      </a:pPr>
                      <a:r>
                        <a:rPr lang="en-US" sz="500" dirty="0">
                          <a:effectLst/>
                          <a:latin typeface="Gill Sans MT"/>
                          <a:ea typeface="Calibri"/>
                          <a:cs typeface="Times New Roman"/>
                        </a:rPr>
                        <a:t> </a:t>
                      </a:r>
                      <a:endParaRPr lang="en-US" sz="700" dirty="0">
                        <a:effectLst/>
                        <a:latin typeface="Calibri"/>
                        <a:ea typeface="Calibri"/>
                        <a:cs typeface="Times New Roman"/>
                      </a:endParaRPr>
                    </a:p>
                  </a:txBody>
                  <a:tcPr marL="40665" marR="40665"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nSpc>
                          <a:spcPct val="115000"/>
                        </a:lnSpc>
                        <a:spcBef>
                          <a:spcPts val="0"/>
                        </a:spcBef>
                        <a:spcAft>
                          <a:spcPts val="0"/>
                        </a:spcAft>
                      </a:pPr>
                      <a:r>
                        <a:rPr lang="en-US" sz="500" dirty="0">
                          <a:effectLst/>
                          <a:latin typeface="Gill Sans MT"/>
                          <a:ea typeface="Calibri"/>
                          <a:cs typeface="Times New Roman"/>
                        </a:rPr>
                        <a:t> </a:t>
                      </a:r>
                      <a:endParaRPr lang="en-US" sz="700" dirty="0">
                        <a:effectLst/>
                        <a:latin typeface="Calibri"/>
                        <a:ea typeface="Calibri"/>
                        <a:cs typeface="Times New Roman"/>
                      </a:endParaRPr>
                    </a:p>
                  </a:txBody>
                  <a:tcPr marL="40665" marR="40665"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nSpc>
                          <a:spcPct val="115000"/>
                        </a:lnSpc>
                        <a:spcBef>
                          <a:spcPts val="0"/>
                        </a:spcBef>
                        <a:spcAft>
                          <a:spcPts val="0"/>
                        </a:spcAft>
                      </a:pPr>
                      <a:r>
                        <a:rPr lang="en-US" sz="500" dirty="0">
                          <a:effectLst/>
                          <a:latin typeface="Gill Sans MT"/>
                          <a:ea typeface="Calibri"/>
                          <a:cs typeface="Times New Roman"/>
                        </a:rPr>
                        <a:t> </a:t>
                      </a:r>
                      <a:endParaRPr lang="en-US" sz="700" dirty="0">
                        <a:effectLst/>
                        <a:latin typeface="Calibri"/>
                        <a:ea typeface="Calibri"/>
                        <a:cs typeface="Times New Roman"/>
                      </a:endParaRPr>
                    </a:p>
                  </a:txBody>
                  <a:tcPr marL="40665" marR="40665"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nSpc>
                          <a:spcPct val="115000"/>
                        </a:lnSpc>
                        <a:spcBef>
                          <a:spcPts val="0"/>
                        </a:spcBef>
                        <a:spcAft>
                          <a:spcPts val="0"/>
                        </a:spcAft>
                      </a:pPr>
                      <a:r>
                        <a:rPr lang="en-US" sz="500" dirty="0">
                          <a:effectLst/>
                          <a:latin typeface="Gill Sans MT"/>
                          <a:ea typeface="Calibri"/>
                          <a:cs typeface="Times New Roman"/>
                        </a:rPr>
                        <a:t> </a:t>
                      </a:r>
                      <a:endParaRPr lang="en-US" sz="700" dirty="0">
                        <a:effectLst/>
                        <a:latin typeface="Calibri"/>
                        <a:ea typeface="Calibri"/>
                        <a:cs typeface="Times New Roman"/>
                      </a:endParaRPr>
                    </a:p>
                  </a:txBody>
                  <a:tcPr marL="40665" marR="40665"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nSpc>
                          <a:spcPct val="115000"/>
                        </a:lnSpc>
                        <a:spcBef>
                          <a:spcPts val="0"/>
                        </a:spcBef>
                        <a:spcAft>
                          <a:spcPts val="0"/>
                        </a:spcAft>
                      </a:pPr>
                      <a:r>
                        <a:rPr lang="en-US" sz="500" dirty="0">
                          <a:effectLst/>
                          <a:latin typeface="Gill Sans MT"/>
                          <a:ea typeface="Calibri"/>
                          <a:cs typeface="Times New Roman"/>
                        </a:rPr>
                        <a:t> </a:t>
                      </a:r>
                      <a:endParaRPr lang="en-US" sz="700" dirty="0">
                        <a:effectLst/>
                        <a:latin typeface="Calibri"/>
                        <a:ea typeface="Calibri"/>
                        <a:cs typeface="Times New Roman"/>
                      </a:endParaRPr>
                    </a:p>
                  </a:txBody>
                  <a:tcPr marL="40665" marR="40665"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nSpc>
                          <a:spcPct val="115000"/>
                        </a:lnSpc>
                        <a:spcBef>
                          <a:spcPts val="0"/>
                        </a:spcBef>
                        <a:spcAft>
                          <a:spcPts val="0"/>
                        </a:spcAft>
                      </a:pPr>
                      <a:r>
                        <a:rPr lang="en-US" sz="500">
                          <a:effectLst/>
                          <a:latin typeface="Gill Sans MT"/>
                          <a:ea typeface="Calibri"/>
                          <a:cs typeface="Times New Roman"/>
                        </a:rPr>
                        <a:t> </a:t>
                      </a:r>
                      <a:endParaRPr lang="en-US" sz="700">
                        <a:effectLst/>
                        <a:latin typeface="Calibri"/>
                        <a:ea typeface="Calibri"/>
                        <a:cs typeface="Times New Roman"/>
                      </a:endParaRPr>
                    </a:p>
                  </a:txBody>
                  <a:tcPr marL="40665" marR="40665"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nSpc>
                          <a:spcPct val="115000"/>
                        </a:lnSpc>
                        <a:spcBef>
                          <a:spcPts val="0"/>
                        </a:spcBef>
                        <a:spcAft>
                          <a:spcPts val="0"/>
                        </a:spcAft>
                      </a:pPr>
                      <a:r>
                        <a:rPr lang="en-US" sz="500">
                          <a:effectLst/>
                          <a:latin typeface="Gill Sans MT"/>
                          <a:ea typeface="Calibri"/>
                          <a:cs typeface="Times New Roman"/>
                        </a:rPr>
                        <a:t> </a:t>
                      </a:r>
                      <a:endParaRPr lang="en-US" sz="700">
                        <a:effectLst/>
                        <a:latin typeface="Calibri"/>
                        <a:ea typeface="Calibri"/>
                        <a:cs typeface="Times New Roman"/>
                      </a:endParaRPr>
                    </a:p>
                  </a:txBody>
                  <a:tcPr marL="40665" marR="40665"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nSpc>
                          <a:spcPct val="115000"/>
                        </a:lnSpc>
                        <a:spcBef>
                          <a:spcPts val="0"/>
                        </a:spcBef>
                        <a:spcAft>
                          <a:spcPts val="0"/>
                        </a:spcAft>
                      </a:pPr>
                      <a:r>
                        <a:rPr lang="en-US" sz="500">
                          <a:effectLst/>
                          <a:latin typeface="Gill Sans MT"/>
                          <a:ea typeface="Calibri"/>
                          <a:cs typeface="Times New Roman"/>
                        </a:rPr>
                        <a:t> </a:t>
                      </a:r>
                      <a:endParaRPr lang="en-US" sz="700">
                        <a:effectLst/>
                        <a:latin typeface="Calibri"/>
                        <a:ea typeface="Calibri"/>
                        <a:cs typeface="Times New Roman"/>
                      </a:endParaRPr>
                    </a:p>
                  </a:txBody>
                  <a:tcPr marL="40665" marR="40665"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nSpc>
                          <a:spcPct val="115000"/>
                        </a:lnSpc>
                        <a:spcBef>
                          <a:spcPts val="0"/>
                        </a:spcBef>
                        <a:spcAft>
                          <a:spcPts val="0"/>
                        </a:spcAft>
                      </a:pPr>
                      <a:r>
                        <a:rPr lang="en-US" sz="500">
                          <a:effectLst/>
                          <a:latin typeface="Gill Sans MT"/>
                          <a:ea typeface="Calibri"/>
                          <a:cs typeface="Times New Roman"/>
                        </a:rPr>
                        <a:t> </a:t>
                      </a:r>
                      <a:endParaRPr lang="en-US" sz="700">
                        <a:effectLst/>
                        <a:latin typeface="Calibri"/>
                        <a:ea typeface="Calibri"/>
                        <a:cs typeface="Times New Roman"/>
                      </a:endParaRPr>
                    </a:p>
                  </a:txBody>
                  <a:tcPr marL="40665" marR="40665"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62004">
                <a:tc>
                  <a:txBody>
                    <a:bodyPr/>
                    <a:lstStyle/>
                    <a:p>
                      <a:pPr marL="1428750" marR="0">
                        <a:lnSpc>
                          <a:spcPct val="115000"/>
                        </a:lnSpc>
                        <a:spcBef>
                          <a:spcPts val="0"/>
                        </a:spcBef>
                        <a:spcAft>
                          <a:spcPts val="100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nSpc>
                          <a:spcPct val="115000"/>
                        </a:lnSpc>
                        <a:spcBef>
                          <a:spcPts val="0"/>
                        </a:spcBef>
                        <a:spcAft>
                          <a:spcPts val="1000"/>
                        </a:spcAft>
                        <a:buFont typeface="+mj-lt"/>
                        <a:buNone/>
                      </a:pPr>
                      <a:r>
                        <a:rPr lang="en-US" sz="700" dirty="0">
                          <a:effectLst/>
                          <a:latin typeface="Gill Sans MT"/>
                          <a:ea typeface="Calibri"/>
                          <a:cs typeface="Times New Roman"/>
                        </a:rPr>
                        <a:t> </a:t>
                      </a:r>
                      <a:endParaRPr lang="en-US" sz="700" dirty="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7170" marR="0">
                        <a:lnSpc>
                          <a:spcPct val="115000"/>
                        </a:lnSpc>
                        <a:spcBef>
                          <a:spcPts val="0"/>
                        </a:spcBef>
                        <a:spcAft>
                          <a:spcPts val="100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59402">
                <a:tc>
                  <a:txBody>
                    <a:bodyPr/>
                    <a:lstStyle/>
                    <a:p>
                      <a:pPr marL="1428750" marR="0">
                        <a:lnSpc>
                          <a:spcPct val="115000"/>
                        </a:lnSpc>
                        <a:spcBef>
                          <a:spcPts val="0"/>
                        </a:spcBef>
                        <a:spcAft>
                          <a:spcPts val="100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nSpc>
                          <a:spcPct val="115000"/>
                        </a:lnSpc>
                        <a:spcBef>
                          <a:spcPts val="0"/>
                        </a:spcBef>
                        <a:spcAft>
                          <a:spcPts val="1000"/>
                        </a:spcAft>
                        <a:buFont typeface="+mj-lt"/>
                        <a:buNone/>
                      </a:pPr>
                      <a:endParaRPr lang="en-US" sz="700" dirty="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7170" marR="0">
                        <a:lnSpc>
                          <a:spcPct val="115000"/>
                        </a:lnSpc>
                        <a:spcBef>
                          <a:spcPts val="0"/>
                        </a:spcBef>
                        <a:spcAft>
                          <a:spcPts val="100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43801">
                <a:tc>
                  <a:txBody>
                    <a:bodyPr/>
                    <a:lstStyle/>
                    <a:p>
                      <a:pPr marL="0" marR="0">
                        <a:lnSpc>
                          <a:spcPct val="115000"/>
                        </a:lnSpc>
                        <a:spcBef>
                          <a:spcPts val="0"/>
                        </a:spcBef>
                        <a:spcAft>
                          <a:spcPts val="100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nSpc>
                          <a:spcPct val="115000"/>
                        </a:lnSpc>
                        <a:spcBef>
                          <a:spcPts val="0"/>
                        </a:spcBef>
                        <a:spcAft>
                          <a:spcPts val="1000"/>
                        </a:spcAft>
                        <a:buFont typeface="+mj-lt"/>
                        <a:buNone/>
                      </a:pPr>
                      <a:endParaRPr lang="en-US" sz="700" dirty="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7170" marR="0">
                        <a:lnSpc>
                          <a:spcPct val="115000"/>
                        </a:lnSpc>
                        <a:spcBef>
                          <a:spcPts val="0"/>
                        </a:spcBef>
                        <a:spcAft>
                          <a:spcPts val="100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35999">
                <a:tc>
                  <a:txBody>
                    <a:bodyPr/>
                    <a:lstStyle/>
                    <a:p>
                      <a:pPr marL="0" marR="0">
                        <a:lnSpc>
                          <a:spcPct val="115000"/>
                        </a:lnSpc>
                        <a:spcBef>
                          <a:spcPts val="0"/>
                        </a:spcBef>
                        <a:spcAft>
                          <a:spcPts val="100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nSpc>
                          <a:spcPct val="115000"/>
                        </a:lnSpc>
                        <a:spcBef>
                          <a:spcPts val="0"/>
                        </a:spcBef>
                        <a:spcAft>
                          <a:spcPts val="1000"/>
                        </a:spcAft>
                        <a:buFont typeface="+mj-lt"/>
                        <a:buNone/>
                      </a:pPr>
                      <a:r>
                        <a:rPr lang="en-US" sz="700" dirty="0">
                          <a:effectLst/>
                          <a:latin typeface="Gill Sans MT"/>
                          <a:ea typeface="Calibri"/>
                          <a:cs typeface="Times New Roman"/>
                        </a:rPr>
                        <a:t> </a:t>
                      </a:r>
                      <a:endParaRPr lang="en-US" sz="700" dirty="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7170" marR="0">
                        <a:lnSpc>
                          <a:spcPct val="115000"/>
                        </a:lnSpc>
                        <a:spcBef>
                          <a:spcPts val="0"/>
                        </a:spcBef>
                        <a:spcAft>
                          <a:spcPts val="100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20396">
                <a:tc>
                  <a:txBody>
                    <a:bodyPr/>
                    <a:lstStyle/>
                    <a:p>
                      <a:pPr marL="0" marR="0">
                        <a:lnSpc>
                          <a:spcPct val="115000"/>
                        </a:lnSpc>
                        <a:spcBef>
                          <a:spcPts val="0"/>
                        </a:spcBef>
                        <a:spcAft>
                          <a:spcPts val="100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nSpc>
                          <a:spcPct val="115000"/>
                        </a:lnSpc>
                        <a:spcBef>
                          <a:spcPts val="0"/>
                        </a:spcBef>
                        <a:spcAft>
                          <a:spcPts val="1000"/>
                        </a:spcAft>
                        <a:buFont typeface="+mj-lt"/>
                        <a:buNone/>
                      </a:pPr>
                      <a:endParaRPr lang="en-US" sz="700" dirty="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7170" marR="0">
                        <a:lnSpc>
                          <a:spcPct val="115000"/>
                        </a:lnSpc>
                        <a:spcBef>
                          <a:spcPts val="0"/>
                        </a:spcBef>
                        <a:spcAft>
                          <a:spcPts val="100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Gill Sans MT"/>
                          <a:ea typeface="Calibri"/>
                          <a:cs typeface="Times New Roman"/>
                        </a:rPr>
                        <a:t> </a:t>
                      </a:r>
                      <a:endParaRPr lang="en-US" sz="70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dirty="0">
                          <a:effectLst/>
                          <a:latin typeface="Gill Sans MT"/>
                          <a:ea typeface="Calibri"/>
                          <a:cs typeface="Times New Roman"/>
                        </a:rPr>
                        <a:t> </a:t>
                      </a:r>
                      <a:endParaRPr lang="en-US" sz="700" dirty="0">
                        <a:effectLst/>
                        <a:latin typeface="Calibri"/>
                        <a:ea typeface="Calibri"/>
                        <a:cs typeface="Times New Roman"/>
                      </a:endParaRPr>
                    </a:p>
                  </a:txBody>
                  <a:tcPr marL="40665" marR="40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6" name="Rectangle 1"/>
          <p:cNvSpPr>
            <a:spLocks noChangeArrowheads="1"/>
          </p:cNvSpPr>
          <p:nvPr/>
        </p:nvSpPr>
        <p:spPr bwMode="auto">
          <a:xfrm>
            <a:off x="125818" y="7160430"/>
            <a:ext cx="962881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chemeClr val="tx1"/>
                </a:solidFill>
                <a:effectLst/>
                <a:latin typeface="Gill Sans MT" panose="020B0502020104020203" pitchFamily="34" charset="0"/>
                <a:ea typeface="Calibri" pitchFamily="34" charset="0"/>
                <a:cs typeface="Times New Roman" pitchFamily="18" charset="0"/>
              </a:rPr>
              <a:t>* List the various levels (from bottom to top) where the data is transmitted and received. Also capture if there are interdepartmental data transmission within the same organizational level. Use arrows to indicate the data flow</a:t>
            </a:r>
            <a:r>
              <a:rPr kumimoji="0" lang="en-US" altLang="en-US" sz="800" b="0" i="0" u="none" strike="noStrike" cap="none" normalizeH="0" baseline="0" dirty="0" smtClean="0">
                <a:ln>
                  <a:noFill/>
                </a:ln>
                <a:solidFill>
                  <a:schemeClr val="tx1"/>
                </a:solidFill>
                <a:effectLst/>
                <a:latin typeface="Gill Sans MT" panose="020B0502020104020203" pitchFamily="34" charset="0"/>
                <a:cs typeface="Arial" pitchFamily="34" charset="0"/>
              </a:rPr>
              <a:t> </a:t>
            </a:r>
            <a:endParaRPr kumimoji="0" lang="en-US" altLang="en-US" sz="2400" b="0" i="0" u="none" strike="noStrike" cap="none" normalizeH="0" baseline="0" dirty="0" smtClean="0">
              <a:ln>
                <a:noFill/>
              </a:ln>
              <a:solidFill>
                <a:schemeClr val="tx1"/>
              </a:solidFill>
              <a:effectLst/>
              <a:latin typeface="Gill Sans MT" panose="020B0502020104020203" pitchFamily="34" charset="0"/>
              <a:cs typeface="Arial" pitchFamily="34" charset="0"/>
            </a:endParaRPr>
          </a:p>
        </p:txBody>
      </p:sp>
      <p:sp>
        <p:nvSpPr>
          <p:cNvPr id="2" name="Slide Number Placeholder 1"/>
          <p:cNvSpPr>
            <a:spLocks noGrp="1"/>
          </p:cNvSpPr>
          <p:nvPr>
            <p:ph type="sldNum" sz="quarter" idx="7"/>
          </p:nvPr>
        </p:nvSpPr>
        <p:spPr>
          <a:xfrm>
            <a:off x="7315200" y="7383780"/>
            <a:ext cx="2313432" cy="388620"/>
          </a:xfrm>
        </p:spPr>
        <p:txBody>
          <a:bodyPr/>
          <a:lstStyle/>
          <a:p>
            <a:fld id="{B6F15528-21DE-4FAA-801E-634DDDAF4B2B}" type="slidenum">
              <a:rPr lang="en-US" smtClean="0"/>
              <a:t>17</a:t>
            </a:fld>
            <a:endParaRPr lang="en-US" dirty="0"/>
          </a:p>
        </p:txBody>
      </p:sp>
    </p:spTree>
    <p:extLst>
      <p:ext uri="{BB962C8B-B14F-4D97-AF65-F5344CB8AC3E}">
        <p14:creationId xmlns:p14="http://schemas.microsoft.com/office/powerpoint/2010/main" val="38123519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211" y="-9896"/>
            <a:ext cx="10058400" cy="1386840"/>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1E185F"/>
          </a:solidFill>
        </p:spPr>
        <p:txBody>
          <a:bodyPr wrap="square" lIns="0" tIns="0" rIns="0" bIns="0" rtlCol="0"/>
          <a:lstStyle/>
          <a:p>
            <a:endParaRPr/>
          </a:p>
        </p:txBody>
      </p:sp>
      <p:sp>
        <p:nvSpPr>
          <p:cNvPr id="20482" name="Rectangle 2"/>
          <p:cNvSpPr>
            <a:spLocks noGrp="1" noChangeArrowheads="1"/>
          </p:cNvSpPr>
          <p:nvPr>
            <p:ph type="title"/>
          </p:nvPr>
        </p:nvSpPr>
        <p:spPr>
          <a:xfrm>
            <a:off x="2895600" y="1376944"/>
            <a:ext cx="4038600" cy="445742"/>
          </a:xfrm>
        </p:spPr>
        <p:txBody>
          <a:bodyPr>
            <a:noAutofit/>
          </a:bodyPr>
          <a:lstStyle/>
          <a:p>
            <a:pPr>
              <a:defRPr/>
            </a:pPr>
            <a:r>
              <a:rPr lang="en-US" altLang="en-US" sz="2400" b="0" dirty="0" smtClean="0">
                <a:solidFill>
                  <a:schemeClr val="tx1"/>
                </a:solidFill>
                <a:latin typeface="Century Gothic" panose="020B0502020202020204" pitchFamily="34" charset="0"/>
              </a:rPr>
              <a:t>Information Flow Mapping</a:t>
            </a:r>
          </a:p>
        </p:txBody>
      </p:sp>
      <p:sp>
        <p:nvSpPr>
          <p:cNvPr id="5" name="Title 3"/>
          <p:cNvSpPr txBox="1">
            <a:spLocks/>
          </p:cNvSpPr>
          <p:nvPr/>
        </p:nvSpPr>
        <p:spPr>
          <a:xfrm>
            <a:off x="457200" y="552450"/>
            <a:ext cx="4281213" cy="430887"/>
          </a:xfrm>
          <a:prstGeom prst="rect">
            <a:avLst/>
          </a:prstGeom>
        </p:spPr>
        <p:txBody>
          <a:bodyPr wrap="square" lIns="0" tIns="0" rIns="0" bIns="0">
            <a:spAutoFit/>
          </a:bodyPr>
          <a:lstStyle>
            <a:lvl1pPr>
              <a:defRPr sz="4800" b="1" i="0">
                <a:solidFill>
                  <a:srgbClr val="A09BBB"/>
                </a:solidFill>
                <a:latin typeface="Futura LT Pro Book"/>
                <a:ea typeface="+mj-ea"/>
                <a:cs typeface="Futura LT Pro Book"/>
              </a:defRPr>
            </a:lvl1pPr>
          </a:lstStyle>
          <a:p>
            <a:r>
              <a:rPr lang="en-US" sz="2800" dirty="0" smtClean="0">
                <a:solidFill>
                  <a:schemeClr val="bg1"/>
                </a:solidFill>
                <a:latin typeface="Century Gothic" panose="020B0502020202020204" pitchFamily="34" charset="0"/>
              </a:rPr>
              <a:t>III: RHIS </a:t>
            </a:r>
            <a:r>
              <a:rPr lang="en-US" sz="2800" dirty="0">
                <a:solidFill>
                  <a:schemeClr val="bg1"/>
                </a:solidFill>
                <a:latin typeface="Century Gothic" panose="020B0502020202020204" pitchFamily="34" charset="0"/>
              </a:rPr>
              <a:t>Overview Tool</a:t>
            </a:r>
          </a:p>
        </p:txBody>
      </p:sp>
      <p:pic>
        <p:nvPicPr>
          <p:cNvPr id="7" name="Picture 8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22685"/>
            <a:ext cx="9982200" cy="58962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7"/>
          </p:nvPr>
        </p:nvSpPr>
        <p:spPr/>
        <p:txBody>
          <a:bodyPr/>
          <a:lstStyle/>
          <a:p>
            <a:fld id="{B6F15528-21DE-4FAA-801E-634DDDAF4B2B}" type="slidenum">
              <a:rPr lang="en-US" smtClean="0"/>
              <a:t>18</a:t>
            </a:fld>
            <a:endParaRPr lang="en-US"/>
          </a:p>
        </p:txBody>
      </p:sp>
    </p:spTree>
    <p:extLst>
      <p:ext uri="{BB962C8B-B14F-4D97-AF65-F5344CB8AC3E}">
        <p14:creationId xmlns:p14="http://schemas.microsoft.com/office/powerpoint/2010/main" val="12910221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211" y="-9896"/>
            <a:ext cx="10058400" cy="1386840"/>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1E185F"/>
          </a:solidFill>
        </p:spPr>
        <p:txBody>
          <a:bodyPr wrap="square" lIns="0" tIns="0" rIns="0" bIns="0" rtlCol="0"/>
          <a:lstStyle/>
          <a:p>
            <a:endParaRPr/>
          </a:p>
        </p:txBody>
      </p:sp>
      <p:sp>
        <p:nvSpPr>
          <p:cNvPr id="20482" name="Rectangle 2"/>
          <p:cNvSpPr>
            <a:spLocks noGrp="1" noChangeArrowheads="1"/>
          </p:cNvSpPr>
          <p:nvPr>
            <p:ph type="title"/>
          </p:nvPr>
        </p:nvSpPr>
        <p:spPr>
          <a:xfrm>
            <a:off x="609600" y="381000"/>
            <a:ext cx="8303693" cy="635000"/>
          </a:xfrm>
        </p:spPr>
        <p:txBody>
          <a:bodyPr>
            <a:noAutofit/>
          </a:bodyPr>
          <a:lstStyle/>
          <a:p>
            <a:pPr>
              <a:defRPr/>
            </a:pPr>
            <a:r>
              <a:rPr lang="en-US" altLang="en-US" sz="2800" dirty="0" smtClean="0">
                <a:solidFill>
                  <a:schemeClr val="bg1"/>
                </a:solidFill>
                <a:latin typeface="Century Gothic" panose="020B0502020202020204" pitchFamily="34" charset="0"/>
              </a:rPr>
              <a:t>Information Flow Mapping: </a:t>
            </a:r>
            <a:r>
              <a:rPr lang="en-US" altLang="en-US" sz="2800" b="0" dirty="0" smtClean="0">
                <a:solidFill>
                  <a:schemeClr val="bg1"/>
                </a:solidFill>
                <a:latin typeface="Century Gothic" panose="020B0502020202020204" pitchFamily="34" charset="0"/>
              </a:rPr>
              <a:t>Example from SCM</a:t>
            </a: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0" y="1209040"/>
            <a:ext cx="10058400" cy="6563360"/>
          </a:xfrm>
          <a:prstGeom prst="rect">
            <a:avLst/>
          </a:prstGeom>
          <a:noFill/>
        </p:spPr>
      </p:pic>
      <p:sp>
        <p:nvSpPr>
          <p:cNvPr id="2" name="Slide Number Placeholder 1"/>
          <p:cNvSpPr>
            <a:spLocks noGrp="1"/>
          </p:cNvSpPr>
          <p:nvPr>
            <p:ph type="sldNum" sz="quarter" idx="7"/>
          </p:nvPr>
        </p:nvSpPr>
        <p:spPr/>
        <p:txBody>
          <a:bodyPr/>
          <a:lstStyle/>
          <a:p>
            <a:fld id="{B6F15528-21DE-4FAA-801E-634DDDAF4B2B}" type="slidenum">
              <a:rPr lang="en-US" smtClean="0"/>
              <a:t>19</a:t>
            </a:fld>
            <a:endParaRPr lang="en-US"/>
          </a:p>
        </p:txBody>
      </p:sp>
    </p:spTree>
    <p:extLst>
      <p:ext uri="{BB962C8B-B14F-4D97-AF65-F5344CB8AC3E}">
        <p14:creationId xmlns:p14="http://schemas.microsoft.com/office/powerpoint/2010/main" val="32296060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4"/>
          <p:cNvSpPr/>
          <p:nvPr/>
        </p:nvSpPr>
        <p:spPr>
          <a:xfrm>
            <a:off x="211" y="-9896"/>
            <a:ext cx="10058400" cy="1386840"/>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1E185F"/>
          </a:solidFill>
        </p:spPr>
        <p:txBody>
          <a:bodyPr wrap="square" lIns="0" tIns="0" rIns="0" bIns="0" rtlCol="0"/>
          <a:lstStyle/>
          <a:p>
            <a:endParaRPr/>
          </a:p>
        </p:txBody>
      </p:sp>
      <p:sp>
        <p:nvSpPr>
          <p:cNvPr id="4" name="object 2"/>
          <p:cNvSpPr txBox="1">
            <a:spLocks noGrp="1"/>
          </p:cNvSpPr>
          <p:nvPr>
            <p:ph type="title"/>
          </p:nvPr>
        </p:nvSpPr>
        <p:spPr>
          <a:xfrm>
            <a:off x="526821" y="533400"/>
            <a:ext cx="8915400" cy="430887"/>
          </a:xfrm>
          <a:prstGeom prst="rect">
            <a:avLst/>
          </a:prstGeom>
        </p:spPr>
        <p:txBody>
          <a:bodyPr vert="horz" wrap="square" lIns="0" tIns="0" rIns="0" bIns="0" rtlCol="0">
            <a:spAutoFit/>
          </a:bodyPr>
          <a:lstStyle/>
          <a:p>
            <a:pPr marL="12700">
              <a:lnSpc>
                <a:spcPct val="100000"/>
              </a:lnSpc>
            </a:pPr>
            <a:r>
              <a:rPr lang="en-US" sz="2800" dirty="0" smtClean="0">
                <a:solidFill>
                  <a:schemeClr val="bg1"/>
                </a:solidFill>
                <a:latin typeface="Century Gothic" panose="020B0502020202020204" pitchFamily="34" charset="0"/>
              </a:rPr>
              <a:t>Learning Objectives</a:t>
            </a:r>
            <a:endParaRPr sz="2800" dirty="0">
              <a:solidFill>
                <a:schemeClr val="bg1"/>
              </a:solidFill>
              <a:latin typeface="Century Gothic" panose="020B0502020202020204" pitchFamily="34" charset="0"/>
            </a:endParaRPr>
          </a:p>
        </p:txBody>
      </p:sp>
      <p:sp>
        <p:nvSpPr>
          <p:cNvPr id="5" name="object 4"/>
          <p:cNvSpPr txBox="1"/>
          <p:nvPr/>
        </p:nvSpPr>
        <p:spPr>
          <a:xfrm>
            <a:off x="571711" y="1506529"/>
            <a:ext cx="8915400" cy="3739485"/>
          </a:xfrm>
          <a:prstGeom prst="rect">
            <a:avLst/>
          </a:prstGeom>
        </p:spPr>
        <p:txBody>
          <a:bodyPr vert="horz" wrap="square" lIns="0" tIns="0" rIns="0" bIns="0" rtlCol="0">
            <a:spAutoFit/>
          </a:bodyPr>
          <a:lstStyle/>
          <a:p>
            <a:pPr marL="12700">
              <a:spcBef>
                <a:spcPts val="1200"/>
              </a:spcBef>
              <a:spcAft>
                <a:spcPts val="600"/>
              </a:spcAft>
            </a:pPr>
            <a:endParaRPr lang="en-US" sz="2400" b="1" dirty="0" smtClean="0">
              <a:latin typeface="Century Gothic" panose="020B0502020202020204" pitchFamily="34" charset="0"/>
              <a:cs typeface="Gill Sans MT"/>
            </a:endParaRPr>
          </a:p>
          <a:p>
            <a:pPr marL="12700">
              <a:spcBef>
                <a:spcPts val="1200"/>
              </a:spcBef>
              <a:spcAft>
                <a:spcPts val="600"/>
              </a:spcAft>
            </a:pPr>
            <a:r>
              <a:rPr lang="en-US" sz="2400" b="1" dirty="0" smtClean="0">
                <a:latin typeface="Century Gothic" panose="020B0502020202020204" pitchFamily="34" charset="0"/>
                <a:cs typeface="Gill Sans MT"/>
              </a:rPr>
              <a:t>Objectives</a:t>
            </a:r>
          </a:p>
          <a:p>
            <a:pPr marL="12700">
              <a:spcBef>
                <a:spcPts val="1200"/>
              </a:spcBef>
              <a:spcAft>
                <a:spcPts val="600"/>
              </a:spcAft>
            </a:pPr>
            <a:r>
              <a:rPr lang="en-US" sz="2400" dirty="0">
                <a:latin typeface="Century Gothic" panose="020B0502020202020204" pitchFamily="34" charset="0"/>
                <a:cs typeface="Arial" panose="020B0604020202020204" pitchFamily="34" charset="0"/>
              </a:rPr>
              <a:t>Participants will be able to</a:t>
            </a:r>
            <a:r>
              <a:rPr lang="en-US" sz="2400" dirty="0" smtClean="0">
                <a:latin typeface="Century Gothic" panose="020B0502020202020204" pitchFamily="34" charset="0"/>
                <a:cs typeface="Arial" panose="020B0604020202020204" pitchFamily="34" charset="0"/>
              </a:rPr>
              <a:t>:</a:t>
            </a:r>
            <a:endParaRPr lang="en-US" sz="2400" dirty="0" smtClean="0">
              <a:latin typeface="Century Gothic" panose="020B0502020202020204" pitchFamily="34" charset="0"/>
              <a:cs typeface="Gill Sans MT"/>
            </a:endParaRPr>
          </a:p>
          <a:p>
            <a:pPr marL="469900" indent="-457200">
              <a:spcBef>
                <a:spcPts val="1200"/>
              </a:spcBef>
              <a:spcAft>
                <a:spcPts val="600"/>
              </a:spcAft>
              <a:buFont typeface="Arial" panose="020B0604020202020204" pitchFamily="34" charset="0"/>
              <a:buChar char="•"/>
            </a:pPr>
            <a:r>
              <a:rPr lang="en-US" sz="2400" dirty="0" smtClean="0">
                <a:latin typeface="Century Gothic" panose="020B0502020202020204" pitchFamily="34" charset="0"/>
                <a:cs typeface="Gill Sans MT"/>
              </a:rPr>
              <a:t>Describe </a:t>
            </a:r>
            <a:r>
              <a:rPr lang="en-US" sz="2400" dirty="0">
                <a:latin typeface="Century Gothic" panose="020B0502020202020204" pitchFamily="34" charset="0"/>
                <a:cs typeface="Gill Sans MT"/>
              </a:rPr>
              <a:t>how the set of PRISM tools is organized</a:t>
            </a:r>
          </a:p>
          <a:p>
            <a:pPr marL="469900" indent="-457200">
              <a:spcBef>
                <a:spcPts val="1200"/>
              </a:spcBef>
              <a:spcAft>
                <a:spcPts val="600"/>
              </a:spcAft>
              <a:buFont typeface="Arial" panose="020B0604020202020204" pitchFamily="34" charset="0"/>
              <a:buChar char="•"/>
            </a:pPr>
            <a:r>
              <a:rPr lang="en-US" sz="2400" dirty="0">
                <a:latin typeface="Century Gothic" panose="020B0502020202020204" pitchFamily="34" charset="0"/>
                <a:cs typeface="Gill Sans MT"/>
              </a:rPr>
              <a:t>Explain the purpose of each tool</a:t>
            </a:r>
          </a:p>
          <a:p>
            <a:pPr marL="469900" indent="-457200">
              <a:spcBef>
                <a:spcPts val="1200"/>
              </a:spcBef>
              <a:spcAft>
                <a:spcPts val="600"/>
              </a:spcAft>
              <a:buFont typeface="Arial" panose="020B0604020202020204" pitchFamily="34" charset="0"/>
              <a:buChar char="•"/>
            </a:pPr>
            <a:r>
              <a:rPr lang="en-US" sz="2400" dirty="0">
                <a:latin typeface="Century Gothic" panose="020B0502020202020204" pitchFamily="34" charset="0"/>
                <a:cs typeface="Gill Sans MT"/>
              </a:rPr>
              <a:t>Understand application of PRISM tools to </a:t>
            </a:r>
            <a:r>
              <a:rPr lang="en-US" sz="2400" dirty="0" smtClean="0">
                <a:latin typeface="Century Gothic" panose="020B0502020202020204" pitchFamily="34" charset="0"/>
                <a:cs typeface="Gill Sans MT"/>
              </a:rPr>
              <a:t>diagnose </a:t>
            </a:r>
            <a:r>
              <a:rPr lang="en-US" sz="2400" dirty="0">
                <a:latin typeface="Century Gothic" panose="020B0502020202020204" pitchFamily="34" charset="0"/>
                <a:cs typeface="Gill Sans MT"/>
              </a:rPr>
              <a:t>RHIS performance and </a:t>
            </a:r>
            <a:r>
              <a:rPr lang="en-US" sz="2400" dirty="0" smtClean="0">
                <a:latin typeface="Century Gothic" panose="020B0502020202020204" pitchFamily="34" charset="0"/>
                <a:cs typeface="Gill Sans MT"/>
              </a:rPr>
              <a:t>its determinants</a:t>
            </a:r>
          </a:p>
        </p:txBody>
      </p:sp>
      <p:sp>
        <p:nvSpPr>
          <p:cNvPr id="2" name="Slide Number Placeholder 1"/>
          <p:cNvSpPr>
            <a:spLocks noGrp="1"/>
          </p:cNvSpPr>
          <p:nvPr>
            <p:ph type="sldNum" sz="quarter" idx="7"/>
          </p:nvPr>
        </p:nvSpPr>
        <p:spPr/>
        <p:txBody>
          <a:bodyPr/>
          <a:lstStyle/>
          <a:p>
            <a:fld id="{B6F15528-21DE-4FAA-801E-634DDDAF4B2B}" type="slidenum">
              <a:rPr lang="en-US" smtClean="0"/>
              <a:t>2</a:t>
            </a:fld>
            <a:endParaRPr lang="en-US"/>
          </a:p>
        </p:txBody>
      </p:sp>
    </p:spTree>
    <p:extLst>
      <p:ext uri="{BB962C8B-B14F-4D97-AF65-F5344CB8AC3E}">
        <p14:creationId xmlns:p14="http://schemas.microsoft.com/office/powerpoint/2010/main" val="40647707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4"/>
          <p:cNvSpPr/>
          <p:nvPr/>
        </p:nvSpPr>
        <p:spPr>
          <a:xfrm>
            <a:off x="211" y="-9896"/>
            <a:ext cx="10058400" cy="1386840"/>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1E185F"/>
          </a:solidFill>
        </p:spPr>
        <p:txBody>
          <a:bodyPr wrap="square" lIns="0" tIns="0" rIns="0" bIns="0" rtlCol="0"/>
          <a:lstStyle/>
          <a:p>
            <a:endParaRPr/>
          </a:p>
        </p:txBody>
      </p:sp>
      <p:sp>
        <p:nvSpPr>
          <p:cNvPr id="4" name="object 2"/>
          <p:cNvSpPr txBox="1">
            <a:spLocks noGrp="1"/>
          </p:cNvSpPr>
          <p:nvPr>
            <p:ph type="title"/>
          </p:nvPr>
        </p:nvSpPr>
        <p:spPr>
          <a:xfrm>
            <a:off x="381000" y="468080"/>
            <a:ext cx="6324600" cy="430887"/>
          </a:xfrm>
          <a:prstGeom prst="rect">
            <a:avLst/>
          </a:prstGeom>
        </p:spPr>
        <p:txBody>
          <a:bodyPr vert="horz" wrap="square" lIns="0" tIns="0" rIns="0" bIns="0" rtlCol="0">
            <a:spAutoFit/>
          </a:bodyPr>
          <a:lstStyle/>
          <a:p>
            <a:pPr marL="12700">
              <a:lnSpc>
                <a:spcPct val="100000"/>
              </a:lnSpc>
            </a:pPr>
            <a:r>
              <a:rPr lang="en-US" sz="2800" kern="1200" dirty="0" smtClean="0">
                <a:solidFill>
                  <a:schemeClr val="bg1"/>
                </a:solidFill>
                <a:latin typeface="Century Gothic" panose="020B0502020202020204" pitchFamily="34" charset="0"/>
              </a:rPr>
              <a:t>IV: Facility/Office </a:t>
            </a:r>
            <a:r>
              <a:rPr lang="en-US" sz="2800" kern="1200" dirty="0">
                <a:solidFill>
                  <a:schemeClr val="bg1"/>
                </a:solidFill>
                <a:latin typeface="Century Gothic" panose="020B0502020202020204" pitchFamily="34" charset="0"/>
              </a:rPr>
              <a:t>Checklist</a:t>
            </a:r>
            <a:endParaRPr sz="2800" kern="1200" dirty="0">
              <a:solidFill>
                <a:schemeClr val="bg1"/>
              </a:solidFill>
              <a:latin typeface="Century Gothic" panose="020B0502020202020204" pitchFamily="34" charset="0"/>
            </a:endParaRPr>
          </a:p>
        </p:txBody>
      </p:sp>
      <p:sp>
        <p:nvSpPr>
          <p:cNvPr id="5" name="Content Placeholder 5"/>
          <p:cNvSpPr>
            <a:spLocks noGrp="1"/>
          </p:cNvSpPr>
          <p:nvPr>
            <p:ph type="body" idx="1"/>
          </p:nvPr>
        </p:nvSpPr>
        <p:spPr>
          <a:xfrm>
            <a:off x="457200" y="1524000"/>
            <a:ext cx="9144000" cy="4867358"/>
          </a:xfrm>
        </p:spPr>
        <p:txBody>
          <a:bodyPr/>
          <a:lstStyle/>
          <a:p>
            <a:pPr>
              <a:lnSpc>
                <a:spcPct val="150000"/>
              </a:lnSpc>
            </a:pPr>
            <a:r>
              <a:rPr lang="en-US" sz="2400" b="1" kern="1200" dirty="0">
                <a:latin typeface="Century Gothic" panose="020B0502020202020204" pitchFamily="34" charset="0"/>
                <a:cs typeface="Gill Sans MT"/>
              </a:rPr>
              <a:t>Used to</a:t>
            </a:r>
            <a:r>
              <a:rPr lang="en-US" altLang="ja-JP" sz="2400" b="1" kern="1200" dirty="0">
                <a:latin typeface="Century Gothic" panose="020B0502020202020204" pitchFamily="34" charset="0"/>
                <a:cs typeface="Gill Sans MT"/>
              </a:rPr>
              <a:t>: </a:t>
            </a:r>
          </a:p>
          <a:p>
            <a:pPr marR="58577" lvl="1" indent="-274320" algn="l" rtl="0">
              <a:lnSpc>
                <a:spcPct val="95825"/>
              </a:lnSpc>
              <a:spcBef>
                <a:spcPts val="1288"/>
              </a:spcBef>
              <a:buFont typeface="Arial" panose="020B0604020202020204" pitchFamily="34" charset="0"/>
              <a:buChar char="•"/>
            </a:pPr>
            <a:r>
              <a:rPr lang="en-US" altLang="ja-JP" sz="2400" kern="1200" dirty="0">
                <a:solidFill>
                  <a:schemeClr val="tx1"/>
                </a:solidFill>
                <a:latin typeface="Century Gothic" panose="020B0502020202020204" pitchFamily="34" charset="0"/>
                <a:cs typeface="Gill Sans MT"/>
              </a:rPr>
              <a:t>Understand availability of resources and their </a:t>
            </a:r>
            <a:r>
              <a:rPr lang="en-US" altLang="ja-JP" sz="2400" kern="1200" dirty="0" smtClean="0">
                <a:solidFill>
                  <a:schemeClr val="tx1"/>
                </a:solidFill>
                <a:latin typeface="Century Gothic" panose="020B0502020202020204" pitchFamily="34" charset="0"/>
                <a:cs typeface="Gill Sans MT"/>
              </a:rPr>
              <a:t>conditions at health facilities, district offices and higher levels</a:t>
            </a:r>
            <a:endParaRPr lang="en-US" altLang="ja-JP" sz="2400" kern="1200" dirty="0">
              <a:solidFill>
                <a:schemeClr val="tx1"/>
              </a:solidFill>
              <a:latin typeface="Century Gothic" panose="020B0502020202020204" pitchFamily="34" charset="0"/>
              <a:cs typeface="Gill Sans MT"/>
            </a:endParaRPr>
          </a:p>
          <a:p>
            <a:pPr marR="58577" lvl="1" indent="-274320" algn="l" rtl="0">
              <a:lnSpc>
                <a:spcPct val="95825"/>
              </a:lnSpc>
              <a:spcBef>
                <a:spcPts val="1288"/>
              </a:spcBef>
              <a:buFont typeface="Arial" panose="020B0604020202020204" pitchFamily="34" charset="0"/>
              <a:buChar char="•"/>
            </a:pPr>
            <a:r>
              <a:rPr lang="en-US" sz="2400" kern="1200" dirty="0">
                <a:solidFill>
                  <a:schemeClr val="tx1"/>
                </a:solidFill>
                <a:latin typeface="Century Gothic" panose="020B0502020202020204" pitchFamily="34" charset="0"/>
                <a:cs typeface="Gill Sans MT"/>
              </a:rPr>
              <a:t>Identify systemic resource </a:t>
            </a:r>
            <a:r>
              <a:rPr lang="en-US" sz="2400" kern="1200" dirty="0" smtClean="0">
                <a:solidFill>
                  <a:schemeClr val="tx1"/>
                </a:solidFill>
                <a:latin typeface="Century Gothic" panose="020B0502020202020204" pitchFamily="34" charset="0"/>
                <a:cs typeface="Gill Sans MT"/>
              </a:rPr>
              <a:t>issues at any level of the system</a:t>
            </a:r>
            <a:endParaRPr lang="en-US" sz="2400" kern="1200" dirty="0">
              <a:solidFill>
                <a:schemeClr val="tx1"/>
              </a:solidFill>
              <a:latin typeface="Century Gothic" panose="020B0502020202020204" pitchFamily="34" charset="0"/>
              <a:cs typeface="Gill Sans MT"/>
            </a:endParaRPr>
          </a:p>
          <a:p>
            <a:pPr>
              <a:lnSpc>
                <a:spcPct val="150000"/>
              </a:lnSpc>
            </a:pPr>
            <a:r>
              <a:rPr lang="en-US" sz="2400" b="1" kern="1200" dirty="0">
                <a:latin typeface="Century Gothic" panose="020B0502020202020204" pitchFamily="34" charset="0"/>
                <a:cs typeface="Gill Sans MT"/>
              </a:rPr>
              <a:t>It measures availability of:</a:t>
            </a:r>
          </a:p>
          <a:p>
            <a:pPr marL="514350" marR="58577" lvl="1" indent="-274320" algn="l" rtl="0">
              <a:lnSpc>
                <a:spcPct val="95825"/>
              </a:lnSpc>
              <a:spcBef>
                <a:spcPts val="1288"/>
              </a:spcBef>
              <a:buFont typeface="+mj-lt"/>
              <a:buAutoNum type="arabicPeriod"/>
            </a:pPr>
            <a:r>
              <a:rPr lang="en-US" sz="2400" kern="1200" dirty="0">
                <a:solidFill>
                  <a:schemeClr val="tx1"/>
                </a:solidFill>
                <a:latin typeface="Century Gothic" panose="020B0502020202020204" pitchFamily="34" charset="0"/>
                <a:cs typeface="Gill Sans MT"/>
              </a:rPr>
              <a:t>Equipment </a:t>
            </a:r>
            <a:r>
              <a:rPr lang="en-US" sz="2400" kern="1200" dirty="0" smtClean="0">
                <a:solidFill>
                  <a:schemeClr val="tx1"/>
                </a:solidFill>
                <a:latin typeface="Century Gothic" panose="020B0502020202020204" pitchFamily="34" charset="0"/>
                <a:cs typeface="Gill Sans MT"/>
              </a:rPr>
              <a:t>(computers, printers, backup units, etc.)</a:t>
            </a:r>
            <a:endParaRPr lang="en-US" sz="2400" kern="1200" dirty="0">
              <a:solidFill>
                <a:schemeClr val="tx1"/>
              </a:solidFill>
              <a:latin typeface="Century Gothic" panose="020B0502020202020204" pitchFamily="34" charset="0"/>
              <a:cs typeface="Gill Sans MT"/>
            </a:endParaRPr>
          </a:p>
          <a:p>
            <a:pPr marL="514350" marR="58577" lvl="1" indent="-274320" algn="l" rtl="0">
              <a:lnSpc>
                <a:spcPct val="95825"/>
              </a:lnSpc>
              <a:spcBef>
                <a:spcPts val="1288"/>
              </a:spcBef>
              <a:buFont typeface="+mj-lt"/>
              <a:buAutoNum type="arabicPeriod"/>
            </a:pPr>
            <a:r>
              <a:rPr lang="en-US" sz="2400" kern="1200" dirty="0">
                <a:solidFill>
                  <a:schemeClr val="tx1"/>
                </a:solidFill>
                <a:latin typeface="Century Gothic" panose="020B0502020202020204" pitchFamily="34" charset="0"/>
                <a:cs typeface="Gill Sans MT"/>
              </a:rPr>
              <a:t>Utilities (electricity, </a:t>
            </a:r>
            <a:r>
              <a:rPr lang="en-US" sz="2400" kern="1200" dirty="0" smtClean="0">
                <a:solidFill>
                  <a:schemeClr val="tx1"/>
                </a:solidFill>
                <a:latin typeface="Century Gothic" panose="020B0502020202020204" pitchFamily="34" charset="0"/>
                <a:cs typeface="Gill Sans MT"/>
              </a:rPr>
              <a:t>back-up power, internet</a:t>
            </a:r>
            <a:r>
              <a:rPr lang="en-US" sz="2400" kern="1200" dirty="0">
                <a:solidFill>
                  <a:schemeClr val="tx1"/>
                </a:solidFill>
                <a:latin typeface="Century Gothic" panose="020B0502020202020204" pitchFamily="34" charset="0"/>
                <a:cs typeface="Gill Sans MT"/>
              </a:rPr>
              <a:t>, </a:t>
            </a:r>
            <a:r>
              <a:rPr lang="en-US" sz="2400" kern="1200" dirty="0" smtClean="0">
                <a:solidFill>
                  <a:schemeClr val="tx1"/>
                </a:solidFill>
                <a:latin typeface="Century Gothic" panose="020B0502020202020204" pitchFamily="34" charset="0"/>
                <a:cs typeface="Gill Sans MT"/>
              </a:rPr>
              <a:t>etc.)</a:t>
            </a:r>
            <a:endParaRPr lang="en-US" sz="2400" kern="1200" dirty="0">
              <a:solidFill>
                <a:schemeClr val="tx1"/>
              </a:solidFill>
              <a:latin typeface="Century Gothic" panose="020B0502020202020204" pitchFamily="34" charset="0"/>
              <a:cs typeface="Gill Sans MT"/>
            </a:endParaRPr>
          </a:p>
          <a:p>
            <a:pPr marL="514350" marR="58577" lvl="1" indent="-274320" algn="l" rtl="0">
              <a:lnSpc>
                <a:spcPct val="95825"/>
              </a:lnSpc>
              <a:spcBef>
                <a:spcPts val="1288"/>
              </a:spcBef>
              <a:buFont typeface="+mj-lt"/>
              <a:buAutoNum type="arabicPeriod"/>
            </a:pPr>
            <a:r>
              <a:rPr lang="en-US" sz="2400" kern="1200" dirty="0">
                <a:solidFill>
                  <a:schemeClr val="tx1"/>
                </a:solidFill>
                <a:latin typeface="Century Gothic" panose="020B0502020202020204" pitchFamily="34" charset="0"/>
                <a:cs typeface="Gill Sans MT"/>
              </a:rPr>
              <a:t>Registers and </a:t>
            </a:r>
            <a:r>
              <a:rPr lang="en-US" sz="2400" kern="1200" dirty="0" smtClean="0">
                <a:solidFill>
                  <a:schemeClr val="tx1"/>
                </a:solidFill>
                <a:latin typeface="Century Gothic" panose="020B0502020202020204" pitchFamily="34" charset="0"/>
                <a:cs typeface="Gill Sans MT"/>
              </a:rPr>
              <a:t>forms (RHIS supplies)</a:t>
            </a:r>
            <a:endParaRPr lang="en-US" sz="2400" kern="1200" dirty="0">
              <a:solidFill>
                <a:schemeClr val="tx1"/>
              </a:solidFill>
              <a:latin typeface="Century Gothic" panose="020B0502020202020204" pitchFamily="34" charset="0"/>
              <a:cs typeface="Gill Sans MT"/>
            </a:endParaRPr>
          </a:p>
          <a:p>
            <a:pPr marL="514350" marR="58577" lvl="1" indent="-274320" algn="l" rtl="0">
              <a:lnSpc>
                <a:spcPct val="95825"/>
              </a:lnSpc>
              <a:spcBef>
                <a:spcPts val="1288"/>
              </a:spcBef>
              <a:buFont typeface="+mj-lt"/>
              <a:buAutoNum type="arabicPeriod"/>
            </a:pPr>
            <a:r>
              <a:rPr lang="en-US" sz="2400" kern="1200" dirty="0">
                <a:solidFill>
                  <a:schemeClr val="tx1"/>
                </a:solidFill>
                <a:latin typeface="Century Gothic" panose="020B0502020202020204" pitchFamily="34" charset="0"/>
                <a:cs typeface="Gill Sans MT"/>
              </a:rPr>
              <a:t>Human resources</a:t>
            </a:r>
          </a:p>
          <a:p>
            <a:endParaRPr lang="en-US" dirty="0">
              <a:latin typeface="Century Gothic" panose="020B0502020202020204" pitchFamily="34" charset="0"/>
            </a:endParaRPr>
          </a:p>
        </p:txBody>
      </p:sp>
      <p:sp>
        <p:nvSpPr>
          <p:cNvPr id="2" name="Slide Number Placeholder 1"/>
          <p:cNvSpPr>
            <a:spLocks noGrp="1"/>
          </p:cNvSpPr>
          <p:nvPr>
            <p:ph type="sldNum" sz="quarter" idx="7"/>
          </p:nvPr>
        </p:nvSpPr>
        <p:spPr/>
        <p:txBody>
          <a:bodyPr/>
          <a:lstStyle/>
          <a:p>
            <a:fld id="{B6F15528-21DE-4FAA-801E-634DDDAF4B2B}" type="slidenum">
              <a:rPr lang="en-US" smtClean="0"/>
              <a:t>20</a:t>
            </a:fld>
            <a:endParaRPr lang="en-US"/>
          </a:p>
        </p:txBody>
      </p:sp>
    </p:spTree>
    <p:extLst>
      <p:ext uri="{BB962C8B-B14F-4D97-AF65-F5344CB8AC3E}">
        <p14:creationId xmlns:p14="http://schemas.microsoft.com/office/powerpoint/2010/main" val="19371263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4"/>
          <p:cNvSpPr/>
          <p:nvPr/>
        </p:nvSpPr>
        <p:spPr>
          <a:xfrm>
            <a:off x="211" y="-9896"/>
            <a:ext cx="10058400" cy="1386840"/>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1E185F"/>
          </a:solidFill>
        </p:spPr>
        <p:txBody>
          <a:bodyPr wrap="square" lIns="0" tIns="0" rIns="0" bIns="0" rtlCol="0"/>
          <a:lstStyle/>
          <a:p>
            <a:endParaRPr/>
          </a:p>
        </p:txBody>
      </p:sp>
      <p:sp>
        <p:nvSpPr>
          <p:cNvPr id="4" name="object 2"/>
          <p:cNvSpPr txBox="1">
            <a:spLocks noGrp="1"/>
          </p:cNvSpPr>
          <p:nvPr>
            <p:ph type="title"/>
          </p:nvPr>
        </p:nvSpPr>
        <p:spPr>
          <a:xfrm>
            <a:off x="457200" y="457200"/>
            <a:ext cx="9296400" cy="430887"/>
          </a:xfrm>
          <a:prstGeom prst="rect">
            <a:avLst/>
          </a:prstGeom>
        </p:spPr>
        <p:txBody>
          <a:bodyPr vert="horz" wrap="square" lIns="0" tIns="0" rIns="0" bIns="0" rtlCol="0">
            <a:spAutoFit/>
          </a:bodyPr>
          <a:lstStyle/>
          <a:p>
            <a:pPr marL="12700">
              <a:lnSpc>
                <a:spcPct val="100000"/>
              </a:lnSpc>
            </a:pPr>
            <a:r>
              <a:rPr lang="en-US" sz="2800" kern="1200" dirty="0" smtClean="0">
                <a:solidFill>
                  <a:schemeClr val="bg1"/>
                </a:solidFill>
                <a:latin typeface="Century Gothic" panose="020B0502020202020204" pitchFamily="34" charset="0"/>
              </a:rPr>
              <a:t>V: Management </a:t>
            </a:r>
            <a:r>
              <a:rPr lang="en-US" sz="2800" kern="1200" dirty="0">
                <a:solidFill>
                  <a:schemeClr val="bg1"/>
                </a:solidFill>
                <a:latin typeface="Century Gothic" panose="020B0502020202020204" pitchFamily="34" charset="0"/>
              </a:rPr>
              <a:t>Assessment Tool (MAT)</a:t>
            </a:r>
            <a:endParaRPr sz="2800" kern="1200" dirty="0">
              <a:solidFill>
                <a:schemeClr val="bg1"/>
              </a:solidFill>
              <a:latin typeface="Century Gothic" panose="020B0502020202020204" pitchFamily="34" charset="0"/>
            </a:endParaRPr>
          </a:p>
        </p:txBody>
      </p:sp>
      <p:sp>
        <p:nvSpPr>
          <p:cNvPr id="5" name="Text Placeholder 1"/>
          <p:cNvSpPr>
            <a:spLocks noGrp="1"/>
          </p:cNvSpPr>
          <p:nvPr>
            <p:ph type="body" idx="1"/>
          </p:nvPr>
        </p:nvSpPr>
        <p:spPr>
          <a:xfrm>
            <a:off x="457200" y="1828800"/>
            <a:ext cx="9296400" cy="3929281"/>
          </a:xfrm>
        </p:spPr>
        <p:txBody>
          <a:bodyPr/>
          <a:lstStyle/>
          <a:p>
            <a:pPr>
              <a:lnSpc>
                <a:spcPct val="150000"/>
              </a:lnSpc>
              <a:spcBef>
                <a:spcPts val="600"/>
              </a:spcBef>
            </a:pPr>
            <a:r>
              <a:rPr lang="en-US" sz="2400" b="1" kern="1200" dirty="0">
                <a:latin typeface="Century Gothic" panose="020B0502020202020204" pitchFamily="34" charset="0"/>
                <a:cs typeface="Gill Sans MT"/>
              </a:rPr>
              <a:t>Used to:</a:t>
            </a:r>
          </a:p>
          <a:p>
            <a:pPr marR="58577" lvl="1" indent="-457200" algn="l" rtl="0">
              <a:lnSpc>
                <a:spcPct val="95825"/>
              </a:lnSpc>
              <a:spcBef>
                <a:spcPts val="600"/>
              </a:spcBef>
              <a:buFont typeface="Arial" panose="020B0604020202020204" pitchFamily="34" charset="0"/>
              <a:buChar char="•"/>
            </a:pPr>
            <a:r>
              <a:rPr lang="en-US" sz="2400" kern="1200" dirty="0">
                <a:solidFill>
                  <a:schemeClr val="tx1"/>
                </a:solidFill>
                <a:latin typeface="Century Gothic" panose="020B0502020202020204" pitchFamily="34" charset="0"/>
                <a:cs typeface="Gill Sans MT"/>
              </a:rPr>
              <a:t>Measure the level of effectiveness of RHIS key management </a:t>
            </a:r>
            <a:r>
              <a:rPr lang="en-US" sz="2400" kern="1200" dirty="0" smtClean="0">
                <a:solidFill>
                  <a:schemeClr val="tx1"/>
                </a:solidFill>
                <a:latin typeface="Century Gothic" panose="020B0502020202020204" pitchFamily="34" charset="0"/>
                <a:cs typeface="Gill Sans MT"/>
              </a:rPr>
              <a:t>functions at district or higher levels, such as:</a:t>
            </a:r>
            <a:endParaRPr lang="en-US" sz="2400" kern="1200" dirty="0">
              <a:solidFill>
                <a:schemeClr val="tx1"/>
              </a:solidFill>
              <a:latin typeface="Century Gothic" panose="020B0502020202020204" pitchFamily="34" charset="0"/>
              <a:cs typeface="Gill Sans MT"/>
            </a:endParaRPr>
          </a:p>
          <a:p>
            <a:pPr marR="58577" lvl="2" indent="-457200" algn="l" rtl="0">
              <a:lnSpc>
                <a:spcPct val="95825"/>
              </a:lnSpc>
              <a:spcBef>
                <a:spcPts val="600"/>
              </a:spcBef>
              <a:buFont typeface="+mj-lt"/>
              <a:buAutoNum type="arabicPeriod"/>
            </a:pPr>
            <a:r>
              <a:rPr lang="en-US" sz="2400" kern="1200" dirty="0" smtClean="0">
                <a:solidFill>
                  <a:schemeClr val="tx1"/>
                </a:solidFill>
                <a:latin typeface="Century Gothic" panose="020B0502020202020204" pitchFamily="34" charset="0"/>
                <a:cs typeface="Gill Sans MT"/>
              </a:rPr>
              <a:t>RHIS </a:t>
            </a:r>
            <a:r>
              <a:rPr lang="en-US" sz="2400" kern="1200" dirty="0">
                <a:solidFill>
                  <a:schemeClr val="tx1"/>
                </a:solidFill>
                <a:latin typeface="Century Gothic" panose="020B0502020202020204" pitchFamily="34" charset="0"/>
                <a:cs typeface="Gill Sans MT"/>
              </a:rPr>
              <a:t>governance</a:t>
            </a:r>
          </a:p>
          <a:p>
            <a:pPr marR="58577" lvl="2" indent="-457200" algn="l" rtl="0">
              <a:lnSpc>
                <a:spcPct val="95825"/>
              </a:lnSpc>
              <a:spcBef>
                <a:spcPts val="600"/>
              </a:spcBef>
              <a:buFont typeface="+mj-lt"/>
              <a:buAutoNum type="arabicPeriod"/>
            </a:pPr>
            <a:r>
              <a:rPr lang="en-US" sz="2400" kern="1200" dirty="0">
                <a:solidFill>
                  <a:schemeClr val="tx1"/>
                </a:solidFill>
                <a:latin typeface="Century Gothic" panose="020B0502020202020204" pitchFamily="34" charset="0"/>
                <a:cs typeface="Gill Sans MT"/>
              </a:rPr>
              <a:t>RHIS planning</a:t>
            </a:r>
          </a:p>
          <a:p>
            <a:pPr marR="58577" lvl="2" indent="-457200" algn="l" rtl="0">
              <a:lnSpc>
                <a:spcPct val="95825"/>
              </a:lnSpc>
              <a:spcBef>
                <a:spcPts val="600"/>
              </a:spcBef>
              <a:buFont typeface="+mj-lt"/>
              <a:buAutoNum type="arabicPeriod"/>
            </a:pPr>
            <a:r>
              <a:rPr lang="en-US" sz="2400" kern="1200" dirty="0">
                <a:solidFill>
                  <a:schemeClr val="tx1"/>
                </a:solidFill>
                <a:latin typeface="Century Gothic" panose="020B0502020202020204" pitchFamily="34" charset="0"/>
                <a:cs typeface="Gill Sans MT"/>
              </a:rPr>
              <a:t>Supervision</a:t>
            </a:r>
          </a:p>
          <a:p>
            <a:pPr marR="58577" lvl="2" indent="-457200" algn="l" rtl="0">
              <a:lnSpc>
                <a:spcPct val="95825"/>
              </a:lnSpc>
              <a:spcBef>
                <a:spcPts val="600"/>
              </a:spcBef>
              <a:buFont typeface="+mj-lt"/>
              <a:buAutoNum type="arabicPeriod"/>
            </a:pPr>
            <a:r>
              <a:rPr lang="en-US" sz="2400" kern="1200" dirty="0">
                <a:solidFill>
                  <a:schemeClr val="tx1"/>
                </a:solidFill>
                <a:latin typeface="Century Gothic" panose="020B0502020202020204" pitchFamily="34" charset="0"/>
                <a:cs typeface="Gill Sans MT"/>
              </a:rPr>
              <a:t>Training</a:t>
            </a:r>
          </a:p>
          <a:p>
            <a:pPr marR="58577" lvl="2" indent="-457200" algn="l" rtl="0">
              <a:lnSpc>
                <a:spcPct val="95825"/>
              </a:lnSpc>
              <a:spcBef>
                <a:spcPts val="600"/>
              </a:spcBef>
              <a:buFont typeface="+mj-lt"/>
              <a:buAutoNum type="arabicPeriod"/>
            </a:pPr>
            <a:r>
              <a:rPr lang="en-US" sz="2400" kern="1200" dirty="0">
                <a:solidFill>
                  <a:schemeClr val="tx1"/>
                </a:solidFill>
                <a:latin typeface="Century Gothic" panose="020B0502020202020204" pitchFamily="34" charset="0"/>
                <a:cs typeface="Gill Sans MT"/>
              </a:rPr>
              <a:t>Use of quality/performance standards</a:t>
            </a:r>
          </a:p>
          <a:p>
            <a:pPr marR="58577" lvl="2" indent="-457200" algn="l" rtl="0">
              <a:lnSpc>
                <a:spcPct val="95825"/>
              </a:lnSpc>
              <a:spcBef>
                <a:spcPts val="600"/>
              </a:spcBef>
              <a:buFont typeface="+mj-lt"/>
              <a:buAutoNum type="arabicPeriod"/>
            </a:pPr>
            <a:r>
              <a:rPr lang="en-US" sz="2400" kern="1200" dirty="0" smtClean="0">
                <a:solidFill>
                  <a:schemeClr val="tx1"/>
                </a:solidFill>
                <a:latin typeface="Century Gothic" panose="020B0502020202020204" pitchFamily="34" charset="0"/>
                <a:cs typeface="Gill Sans MT"/>
              </a:rPr>
              <a:t>Finance</a:t>
            </a:r>
            <a:endParaRPr lang="en-US" sz="2400" kern="1200" dirty="0">
              <a:solidFill>
                <a:schemeClr val="tx1"/>
              </a:solidFill>
              <a:latin typeface="Century Gothic" panose="020B0502020202020204" pitchFamily="34" charset="0"/>
              <a:cs typeface="Gill Sans MT"/>
            </a:endParaRPr>
          </a:p>
        </p:txBody>
      </p:sp>
      <p:sp>
        <p:nvSpPr>
          <p:cNvPr id="2" name="Slide Number Placeholder 1"/>
          <p:cNvSpPr>
            <a:spLocks noGrp="1"/>
          </p:cNvSpPr>
          <p:nvPr>
            <p:ph type="sldNum" sz="quarter" idx="7"/>
          </p:nvPr>
        </p:nvSpPr>
        <p:spPr/>
        <p:txBody>
          <a:bodyPr/>
          <a:lstStyle/>
          <a:p>
            <a:fld id="{B6F15528-21DE-4FAA-801E-634DDDAF4B2B}" type="slidenum">
              <a:rPr lang="en-US" smtClean="0"/>
              <a:t>21</a:t>
            </a:fld>
            <a:endParaRPr lang="en-US"/>
          </a:p>
        </p:txBody>
      </p:sp>
    </p:spTree>
    <p:extLst>
      <p:ext uri="{BB962C8B-B14F-4D97-AF65-F5344CB8AC3E}">
        <p14:creationId xmlns:p14="http://schemas.microsoft.com/office/powerpoint/2010/main" val="18234373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4"/>
          <p:cNvSpPr/>
          <p:nvPr/>
        </p:nvSpPr>
        <p:spPr>
          <a:xfrm>
            <a:off x="211" y="-9896"/>
            <a:ext cx="10058400" cy="1457696"/>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1E185F"/>
          </a:solidFill>
        </p:spPr>
        <p:txBody>
          <a:bodyPr wrap="square" lIns="0" tIns="0" rIns="0" bIns="0" rtlCol="0"/>
          <a:lstStyle/>
          <a:p>
            <a:endParaRPr/>
          </a:p>
        </p:txBody>
      </p:sp>
      <p:sp>
        <p:nvSpPr>
          <p:cNvPr id="4" name="object 2"/>
          <p:cNvSpPr txBox="1">
            <a:spLocks noGrp="1"/>
          </p:cNvSpPr>
          <p:nvPr>
            <p:ph type="title"/>
          </p:nvPr>
        </p:nvSpPr>
        <p:spPr>
          <a:xfrm>
            <a:off x="457200" y="252637"/>
            <a:ext cx="8305800" cy="861774"/>
          </a:xfrm>
          <a:prstGeom prst="rect">
            <a:avLst/>
          </a:prstGeom>
        </p:spPr>
        <p:txBody>
          <a:bodyPr vert="horz" wrap="square" lIns="0" tIns="0" rIns="0" bIns="0" rtlCol="0">
            <a:spAutoFit/>
          </a:bodyPr>
          <a:lstStyle/>
          <a:p>
            <a:pPr marL="12700" algn="l">
              <a:lnSpc>
                <a:spcPct val="100000"/>
              </a:lnSpc>
            </a:pPr>
            <a:r>
              <a:rPr lang="en-US" sz="2800" kern="1200" dirty="0" smtClean="0">
                <a:solidFill>
                  <a:schemeClr val="bg1"/>
                </a:solidFill>
                <a:latin typeface="Century Gothic" panose="020B0502020202020204" pitchFamily="34" charset="0"/>
              </a:rPr>
              <a:t>VI: Organizational </a:t>
            </a:r>
            <a:r>
              <a:rPr lang="en-US" sz="2800" kern="1200" dirty="0">
                <a:solidFill>
                  <a:schemeClr val="bg1"/>
                </a:solidFill>
                <a:latin typeface="Century Gothic" panose="020B0502020202020204" pitchFamily="34" charset="0"/>
              </a:rPr>
              <a:t>and Behavioral </a:t>
            </a:r>
            <a:r>
              <a:rPr lang="en-US" sz="2800" kern="1200" dirty="0" smtClean="0">
                <a:solidFill>
                  <a:schemeClr val="bg1"/>
                </a:solidFill>
                <a:latin typeface="Century Gothic" panose="020B0502020202020204" pitchFamily="34" charset="0"/>
              </a:rPr>
              <a:t/>
            </a:r>
            <a:br>
              <a:rPr lang="en-US" sz="2800" kern="1200" dirty="0" smtClean="0">
                <a:solidFill>
                  <a:schemeClr val="bg1"/>
                </a:solidFill>
                <a:latin typeface="Century Gothic" panose="020B0502020202020204" pitchFamily="34" charset="0"/>
              </a:rPr>
            </a:br>
            <a:r>
              <a:rPr lang="en-US" sz="2800" kern="1200" dirty="0" smtClean="0">
                <a:solidFill>
                  <a:schemeClr val="bg1"/>
                </a:solidFill>
                <a:latin typeface="Century Gothic" panose="020B0502020202020204" pitchFamily="34" charset="0"/>
              </a:rPr>
              <a:t>Assessment </a:t>
            </a:r>
            <a:r>
              <a:rPr lang="en-US" sz="2800" kern="1200" dirty="0">
                <a:solidFill>
                  <a:schemeClr val="bg1"/>
                </a:solidFill>
                <a:latin typeface="Century Gothic" panose="020B0502020202020204" pitchFamily="34" charset="0"/>
              </a:rPr>
              <a:t>Tool (OBAT)</a:t>
            </a:r>
            <a:endParaRPr sz="2800" kern="1200" dirty="0">
              <a:solidFill>
                <a:schemeClr val="bg1"/>
              </a:solidFill>
              <a:latin typeface="Century Gothic" panose="020B0502020202020204" pitchFamily="34" charset="0"/>
            </a:endParaRPr>
          </a:p>
        </p:txBody>
      </p:sp>
      <p:sp>
        <p:nvSpPr>
          <p:cNvPr id="5" name="object 4"/>
          <p:cNvSpPr txBox="1"/>
          <p:nvPr/>
        </p:nvSpPr>
        <p:spPr>
          <a:xfrm>
            <a:off x="209550" y="1676400"/>
            <a:ext cx="6953250" cy="5586145"/>
          </a:xfrm>
          <a:prstGeom prst="rect">
            <a:avLst/>
          </a:prstGeom>
        </p:spPr>
        <p:txBody>
          <a:bodyPr vert="horz" wrap="square" lIns="0" tIns="0" rIns="0" bIns="0" rtlCol="0">
            <a:spAutoFit/>
          </a:bodyPr>
          <a:lstStyle/>
          <a:p>
            <a:pPr marL="12696" marR="952703">
              <a:lnSpc>
                <a:spcPct val="100041"/>
              </a:lnSpc>
              <a:spcBef>
                <a:spcPts val="965"/>
              </a:spcBef>
            </a:pPr>
            <a:r>
              <a:rPr lang="en-US" sz="2400" b="1" dirty="0" smtClean="0">
                <a:latin typeface="Century Gothic" panose="020B0502020202020204" pitchFamily="34" charset="0"/>
                <a:cs typeface="Gill Sans MT"/>
              </a:rPr>
              <a:t>This is a self-assessment tool.</a:t>
            </a:r>
            <a:r>
              <a:rPr lang="en-US" sz="2400" dirty="0" smtClean="0">
                <a:latin typeface="Century Gothic" panose="020B0502020202020204" pitchFamily="34" charset="0"/>
                <a:cs typeface="Gill Sans MT"/>
              </a:rPr>
              <a:t> </a:t>
            </a:r>
          </a:p>
          <a:p>
            <a:pPr marL="12696" marR="952703">
              <a:lnSpc>
                <a:spcPct val="100041"/>
              </a:lnSpc>
              <a:spcBef>
                <a:spcPts val="965"/>
              </a:spcBef>
            </a:pPr>
            <a:r>
              <a:rPr lang="en-US" sz="2400" b="1" dirty="0" smtClean="0">
                <a:latin typeface="Century Gothic" panose="020B0502020202020204" pitchFamily="34" charset="0"/>
                <a:cs typeface="Gill Sans MT"/>
              </a:rPr>
              <a:t>Uses:</a:t>
            </a:r>
            <a:endParaRPr lang="en-US" sz="2400" b="1" dirty="0">
              <a:latin typeface="Century Gothic" panose="020B0502020202020204" pitchFamily="34" charset="0"/>
              <a:cs typeface="Gill Sans MT"/>
            </a:endParaRPr>
          </a:p>
          <a:p>
            <a:pPr marL="457200" marR="952703" indent="-274320">
              <a:lnSpc>
                <a:spcPct val="100041"/>
              </a:lnSpc>
              <a:spcBef>
                <a:spcPts val="965"/>
              </a:spcBef>
              <a:buFont typeface="Arial" panose="020B0604020202020204" pitchFamily="34" charset="0"/>
              <a:buChar char="•"/>
            </a:pPr>
            <a:r>
              <a:rPr lang="en-US" sz="2400" dirty="0">
                <a:latin typeface="Century Gothic" panose="020B0502020202020204" pitchFamily="34" charset="0"/>
                <a:cs typeface="Gill Sans MT"/>
              </a:rPr>
              <a:t>Assess whether the organizational </a:t>
            </a:r>
          </a:p>
          <a:p>
            <a:pPr marL="457200" marR="952703" lvl="2">
              <a:lnSpc>
                <a:spcPct val="100041"/>
              </a:lnSpc>
              <a:spcBef>
                <a:spcPts val="965"/>
              </a:spcBef>
            </a:pPr>
            <a:r>
              <a:rPr lang="en-US" sz="2400" dirty="0">
                <a:latin typeface="Century Gothic" panose="020B0502020202020204" pitchFamily="34" charset="0"/>
                <a:cs typeface="Gill Sans MT"/>
              </a:rPr>
              <a:t>mechanisms are in place to produce</a:t>
            </a:r>
          </a:p>
          <a:p>
            <a:pPr marL="457200" marR="952703" lvl="2">
              <a:lnSpc>
                <a:spcPct val="100041"/>
              </a:lnSpc>
              <a:spcBef>
                <a:spcPts val="965"/>
              </a:spcBef>
            </a:pPr>
            <a:r>
              <a:rPr lang="en-US" sz="2400" dirty="0">
                <a:latin typeface="Century Gothic" panose="020B0502020202020204" pitchFamily="34" charset="0"/>
                <a:cs typeface="Gill Sans MT"/>
              </a:rPr>
              <a:t>desired results in RHIS performance</a:t>
            </a:r>
          </a:p>
          <a:p>
            <a:pPr marL="457200" marR="952703" indent="-274320">
              <a:lnSpc>
                <a:spcPct val="100041"/>
              </a:lnSpc>
              <a:spcBef>
                <a:spcPts val="965"/>
              </a:spcBef>
              <a:buFont typeface="Arial" panose="020B0604020202020204" pitchFamily="34" charset="0"/>
              <a:buChar char="•"/>
            </a:pPr>
            <a:r>
              <a:rPr lang="en-US" sz="2400" dirty="0" smtClean="0">
                <a:latin typeface="Century Gothic" panose="020B0502020202020204" pitchFamily="34" charset="0"/>
                <a:cs typeface="Gill Sans MT"/>
              </a:rPr>
              <a:t>Identify the support of upper management for enhancing the RHIS</a:t>
            </a:r>
          </a:p>
          <a:p>
            <a:pPr marL="457200" marR="952703" indent="-274320">
              <a:lnSpc>
                <a:spcPct val="100041"/>
              </a:lnSpc>
              <a:spcBef>
                <a:spcPts val="965"/>
              </a:spcBef>
              <a:buFont typeface="Arial" panose="020B0604020202020204" pitchFamily="34" charset="0"/>
              <a:buChar char="•"/>
            </a:pPr>
            <a:r>
              <a:rPr lang="en-US" sz="2400" dirty="0" smtClean="0">
                <a:latin typeface="Century Gothic" panose="020B0502020202020204" pitchFamily="34" charset="0"/>
                <a:cs typeface="Gill Sans MT"/>
              </a:rPr>
              <a:t>Quantify staff performance in the RHIS</a:t>
            </a:r>
            <a:endParaRPr lang="en-US" sz="2400" dirty="0">
              <a:latin typeface="Century Gothic" panose="020B0502020202020204" pitchFamily="34" charset="0"/>
              <a:cs typeface="Gill Sans MT"/>
            </a:endParaRPr>
          </a:p>
          <a:p>
            <a:pPr marL="12696" marR="952703">
              <a:lnSpc>
                <a:spcPct val="100041"/>
              </a:lnSpc>
              <a:spcBef>
                <a:spcPts val="965"/>
              </a:spcBef>
            </a:pPr>
            <a:r>
              <a:rPr lang="en-US" sz="2400" b="1" dirty="0" smtClean="0">
                <a:latin typeface="Century Gothic" panose="020B0502020202020204" pitchFamily="34" charset="0"/>
                <a:cs typeface="Gill Sans MT"/>
              </a:rPr>
              <a:t>Measures</a:t>
            </a:r>
            <a:r>
              <a:rPr lang="en-US" sz="2400" b="1" dirty="0">
                <a:latin typeface="Century Gothic" panose="020B0502020202020204" pitchFamily="34" charset="0"/>
                <a:cs typeface="Gill Sans MT"/>
              </a:rPr>
              <a:t>:</a:t>
            </a:r>
          </a:p>
          <a:p>
            <a:pPr marL="971550" marR="952703" lvl="1" indent="-514350">
              <a:lnSpc>
                <a:spcPct val="100041"/>
              </a:lnSpc>
              <a:spcBef>
                <a:spcPts val="965"/>
              </a:spcBef>
              <a:buFont typeface="+mj-lt"/>
              <a:buAutoNum type="arabicPeriod"/>
            </a:pPr>
            <a:r>
              <a:rPr lang="en-US" sz="2400" dirty="0" smtClean="0">
                <a:latin typeface="Century Gothic" panose="020B0502020202020204" pitchFamily="34" charset="0"/>
                <a:cs typeface="Gill Sans MT"/>
              </a:rPr>
              <a:t>Promotion of information culture </a:t>
            </a:r>
            <a:endParaRPr lang="en-US" sz="2400" dirty="0">
              <a:latin typeface="Century Gothic" panose="020B0502020202020204" pitchFamily="34" charset="0"/>
              <a:cs typeface="Gill Sans MT"/>
            </a:endParaRPr>
          </a:p>
          <a:p>
            <a:pPr marL="971550" marR="952703" lvl="1" indent="-514350">
              <a:lnSpc>
                <a:spcPct val="100041"/>
              </a:lnSpc>
              <a:spcBef>
                <a:spcPts val="965"/>
              </a:spcBef>
              <a:buFont typeface="+mj-lt"/>
              <a:buAutoNum type="arabicPeriod"/>
            </a:pPr>
            <a:r>
              <a:rPr lang="en-US" sz="2400" dirty="0" smtClean="0">
                <a:latin typeface="Century Gothic" panose="020B0502020202020204" pitchFamily="34" charset="0"/>
                <a:cs typeface="Gill Sans MT"/>
              </a:rPr>
              <a:t>Individual behavior</a:t>
            </a:r>
            <a:endParaRPr lang="en-US" sz="2400" dirty="0">
              <a:latin typeface="Century Gothic" panose="020B0502020202020204" pitchFamily="34" charset="0"/>
              <a:cs typeface="Gill Sans MT"/>
            </a:endParaRPr>
          </a:p>
        </p:txBody>
      </p:sp>
      <p:pic>
        <p:nvPicPr>
          <p:cNvPr id="6" name="Content Placeholder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09763" y="1752600"/>
            <a:ext cx="3648637" cy="2819400"/>
          </a:xfrm>
          <a:prstGeom prst="rect">
            <a:avLst/>
          </a:prstGeom>
        </p:spPr>
      </p:pic>
      <p:sp>
        <p:nvSpPr>
          <p:cNvPr id="2" name="Slide Number Placeholder 1"/>
          <p:cNvSpPr>
            <a:spLocks noGrp="1"/>
          </p:cNvSpPr>
          <p:nvPr>
            <p:ph type="sldNum" sz="quarter" idx="7"/>
          </p:nvPr>
        </p:nvSpPr>
        <p:spPr/>
        <p:txBody>
          <a:bodyPr/>
          <a:lstStyle/>
          <a:p>
            <a:fld id="{B6F15528-21DE-4FAA-801E-634DDDAF4B2B}" type="slidenum">
              <a:rPr lang="en-US" smtClean="0"/>
              <a:t>22</a:t>
            </a:fld>
            <a:endParaRPr lang="en-US"/>
          </a:p>
        </p:txBody>
      </p:sp>
    </p:spTree>
    <p:extLst>
      <p:ext uri="{BB962C8B-B14F-4D97-AF65-F5344CB8AC3E}">
        <p14:creationId xmlns:p14="http://schemas.microsoft.com/office/powerpoint/2010/main" val="30850426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4"/>
          <p:cNvSpPr/>
          <p:nvPr/>
        </p:nvSpPr>
        <p:spPr>
          <a:xfrm>
            <a:off x="211" y="-9897"/>
            <a:ext cx="10058400" cy="1452923"/>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1E185F"/>
          </a:solidFill>
        </p:spPr>
        <p:txBody>
          <a:bodyPr wrap="square" lIns="0" tIns="0" rIns="0" bIns="0" rtlCol="0"/>
          <a:lstStyle/>
          <a:p>
            <a:endParaRPr/>
          </a:p>
        </p:txBody>
      </p:sp>
      <p:sp>
        <p:nvSpPr>
          <p:cNvPr id="5" name="object 2"/>
          <p:cNvSpPr txBox="1">
            <a:spLocks/>
          </p:cNvSpPr>
          <p:nvPr/>
        </p:nvSpPr>
        <p:spPr>
          <a:xfrm>
            <a:off x="2514600" y="1443027"/>
            <a:ext cx="4876800" cy="430887"/>
          </a:xfrm>
          <a:prstGeom prst="rect">
            <a:avLst/>
          </a:prstGeom>
        </p:spPr>
        <p:txBody>
          <a:bodyPr vert="horz" wrap="square" lIns="0" tIns="0" rIns="0" bIns="0" rtlCol="0">
            <a:spAutoFit/>
          </a:bodyPr>
          <a:lstStyle>
            <a:lvl1pPr>
              <a:defRPr sz="4800" b="1" i="0">
                <a:solidFill>
                  <a:srgbClr val="A09BBB"/>
                </a:solidFill>
                <a:latin typeface="Futura LT Pro Book"/>
                <a:ea typeface="+mj-ea"/>
                <a:cs typeface="Futura LT Pro Book"/>
              </a:defRPr>
            </a:lvl1pPr>
          </a:lstStyle>
          <a:p>
            <a:pPr marL="12700"/>
            <a:r>
              <a:rPr lang="en-US" sz="2800" dirty="0" smtClean="0">
                <a:solidFill>
                  <a:schemeClr val="tx1"/>
                </a:solidFill>
                <a:latin typeface="Gill Sans MT" panose="020B0502020104020203" pitchFamily="34" charset="0"/>
              </a:rPr>
              <a:t>Who should fill out the tool?</a:t>
            </a:r>
            <a:endParaRPr lang="en-US" sz="2800" kern="1200" dirty="0">
              <a:solidFill>
                <a:schemeClr val="tx1"/>
              </a:solidFill>
              <a:latin typeface="Gill Sans MT" panose="020B0502020104020203"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900561495"/>
              </p:ext>
            </p:extLst>
          </p:nvPr>
        </p:nvGraphicFramePr>
        <p:xfrm>
          <a:off x="381001" y="2057400"/>
          <a:ext cx="9296400" cy="4624953"/>
        </p:xfrm>
        <a:graphic>
          <a:graphicData uri="http://schemas.openxmlformats.org/drawingml/2006/table">
            <a:tbl>
              <a:tblPr firstRow="1" bandRow="1">
                <a:tableStyleId>{5C22544A-7EE6-4342-B048-85BDC9FD1C3A}</a:tableStyleId>
              </a:tblPr>
              <a:tblGrid>
                <a:gridCol w="1306106">
                  <a:extLst>
                    <a:ext uri="{9D8B030D-6E8A-4147-A177-3AD203B41FA5}">
                      <a16:colId xmlns:a16="http://schemas.microsoft.com/office/drawing/2014/main" val="20000"/>
                    </a:ext>
                  </a:extLst>
                </a:gridCol>
                <a:gridCol w="3687828">
                  <a:extLst>
                    <a:ext uri="{9D8B030D-6E8A-4147-A177-3AD203B41FA5}">
                      <a16:colId xmlns:a16="http://schemas.microsoft.com/office/drawing/2014/main" val="20001"/>
                    </a:ext>
                  </a:extLst>
                </a:gridCol>
                <a:gridCol w="4302466">
                  <a:extLst>
                    <a:ext uri="{9D8B030D-6E8A-4147-A177-3AD203B41FA5}">
                      <a16:colId xmlns:a16="http://schemas.microsoft.com/office/drawing/2014/main" val="20002"/>
                    </a:ext>
                  </a:extLst>
                </a:gridCol>
              </a:tblGrid>
              <a:tr h="533400">
                <a:tc>
                  <a:txBody>
                    <a:bodyPr/>
                    <a:lstStyle/>
                    <a:p>
                      <a:pPr algn="ctr"/>
                      <a:r>
                        <a:rPr lang="en-US" sz="2400" b="1" dirty="0" smtClean="0">
                          <a:solidFill>
                            <a:schemeClr val="tx1"/>
                          </a:solidFill>
                          <a:latin typeface="Gill Sans MT" panose="020B0502020104020203" pitchFamily="34" charset="0"/>
                        </a:rPr>
                        <a:t>OBAT</a:t>
                      </a:r>
                      <a:endParaRPr lang="en-US" sz="2400" b="1" dirty="0">
                        <a:solidFill>
                          <a:schemeClr val="tx1"/>
                        </a:solidFill>
                        <a:latin typeface="Gill Sans MT" panose="020B0502020104020203" pitchFamily="34" charset="0"/>
                      </a:endParaRPr>
                    </a:p>
                  </a:txBody>
                  <a:tcPr>
                    <a:solidFill>
                      <a:schemeClr val="bg2">
                        <a:lumMod val="90000"/>
                      </a:schemeClr>
                    </a:solidFill>
                  </a:tcPr>
                </a:tc>
                <a:tc>
                  <a:txBody>
                    <a:bodyPr/>
                    <a:lstStyle/>
                    <a:p>
                      <a:pPr algn="ctr"/>
                      <a:r>
                        <a:rPr lang="en-US" sz="2400" b="1" dirty="0" smtClean="0">
                          <a:solidFill>
                            <a:schemeClr val="tx1"/>
                          </a:solidFill>
                          <a:latin typeface="Gill Sans MT" panose="020B0502020104020203" pitchFamily="34" charset="0"/>
                        </a:rPr>
                        <a:t>WHO?</a:t>
                      </a:r>
                      <a:endParaRPr lang="en-US" sz="2400" b="1" dirty="0">
                        <a:solidFill>
                          <a:schemeClr val="tx1"/>
                        </a:solidFill>
                        <a:latin typeface="Gill Sans MT" panose="020B0502020104020203" pitchFamily="34" charset="0"/>
                      </a:endParaRPr>
                    </a:p>
                  </a:txBody>
                  <a:tcPr>
                    <a:solidFill>
                      <a:schemeClr val="bg2">
                        <a:lumMod val="90000"/>
                      </a:schemeClr>
                    </a:solidFill>
                  </a:tcPr>
                </a:tc>
                <a:tc>
                  <a:txBody>
                    <a:bodyPr/>
                    <a:lstStyle/>
                    <a:p>
                      <a:pPr algn="ctr"/>
                      <a:r>
                        <a:rPr lang="en-US" sz="2400" b="1" dirty="0" smtClean="0">
                          <a:solidFill>
                            <a:schemeClr val="tx1"/>
                          </a:solidFill>
                          <a:latin typeface="Gill Sans MT" panose="020B0502020104020203" pitchFamily="34" charset="0"/>
                        </a:rPr>
                        <a:t>WHAT? (Sections)</a:t>
                      </a:r>
                      <a:endParaRPr lang="en-US" sz="2400" b="1" dirty="0">
                        <a:solidFill>
                          <a:schemeClr val="tx1"/>
                        </a:solidFill>
                        <a:latin typeface="Gill Sans MT" panose="020B0502020104020203" pitchFamily="34" charset="0"/>
                      </a:endParaRPr>
                    </a:p>
                  </a:txBody>
                  <a:tcPr>
                    <a:solidFill>
                      <a:schemeClr val="bg2">
                        <a:lumMod val="90000"/>
                      </a:schemeClr>
                    </a:solidFill>
                  </a:tcPr>
                </a:tc>
                <a:extLst>
                  <a:ext uri="{0D108BD9-81ED-4DB2-BD59-A6C34878D82A}">
                    <a16:rowId xmlns:a16="http://schemas.microsoft.com/office/drawing/2014/main" val="10000"/>
                  </a:ext>
                </a:extLst>
              </a:tr>
              <a:tr h="1346715">
                <a:tc>
                  <a:txBody>
                    <a:bodyPr/>
                    <a:lstStyle/>
                    <a:p>
                      <a:pPr algn="ctr"/>
                      <a:r>
                        <a:rPr lang="en-US" sz="2000" b="1" dirty="0" smtClean="0">
                          <a:solidFill>
                            <a:schemeClr val="tx1"/>
                          </a:solidFill>
                          <a:latin typeface="Gill Sans MT" panose="020B0502020104020203" pitchFamily="34" charset="0"/>
                        </a:rPr>
                        <a:t>PART 1</a:t>
                      </a:r>
                      <a:endParaRPr lang="en-US" sz="2000" b="1" dirty="0">
                        <a:solidFill>
                          <a:schemeClr val="tx1"/>
                        </a:solidFill>
                        <a:latin typeface="Gill Sans MT" panose="020B0502020104020203" pitchFamily="34" charset="0"/>
                      </a:endParaRPr>
                    </a:p>
                  </a:txBody>
                  <a:tcPr>
                    <a:solidFill>
                      <a:schemeClr val="bg2">
                        <a:lumMod val="90000"/>
                      </a:schemeClr>
                    </a:solidFill>
                  </a:tcPr>
                </a:tc>
                <a:tc>
                  <a:txBody>
                    <a:bodyPr/>
                    <a:lstStyle/>
                    <a:p>
                      <a:r>
                        <a:rPr lang="en-US" sz="2000" b="0" dirty="0" smtClean="0">
                          <a:solidFill>
                            <a:schemeClr val="tx1"/>
                          </a:solidFill>
                          <a:latin typeface="Gill Sans MT" panose="020B0502020104020203" pitchFamily="34" charset="0"/>
                        </a:rPr>
                        <a:t>Staff and management</a:t>
                      </a:r>
                      <a:r>
                        <a:rPr lang="en-US" sz="2000" b="0" baseline="0" dirty="0" smtClean="0">
                          <a:solidFill>
                            <a:schemeClr val="tx1"/>
                          </a:solidFill>
                          <a:latin typeface="Gill Sans MT" panose="020B0502020104020203" pitchFamily="34" charset="0"/>
                        </a:rPr>
                        <a:t> at all levels</a:t>
                      </a:r>
                      <a:endParaRPr lang="en-US" sz="2000" b="0" dirty="0">
                        <a:solidFill>
                          <a:schemeClr val="tx1"/>
                        </a:solidFill>
                        <a:latin typeface="Gill Sans MT" panose="020B0502020104020203" pitchFamily="34" charset="0"/>
                      </a:endParaRPr>
                    </a:p>
                  </a:txBody>
                  <a:tcPr>
                    <a:solidFill>
                      <a:schemeClr val="bg2">
                        <a:lumMod val="90000"/>
                      </a:schemeClr>
                    </a:solidFill>
                  </a:tcPr>
                </a:tc>
                <a:tc>
                  <a:txBody>
                    <a:bodyPr/>
                    <a:lstStyle/>
                    <a:p>
                      <a:pPr marL="342900" indent="-342900">
                        <a:buFont typeface="Arial" panose="020B0604020202020204" pitchFamily="34" charset="0"/>
                        <a:buChar char="•"/>
                      </a:pPr>
                      <a:r>
                        <a:rPr lang="en-US" sz="2000" b="0" dirty="0" smtClean="0">
                          <a:solidFill>
                            <a:schemeClr val="tx1"/>
                          </a:solidFill>
                          <a:latin typeface="Gill Sans MT" panose="020B0502020104020203" pitchFamily="34" charset="0"/>
                        </a:rPr>
                        <a:t>Respondent background</a:t>
                      </a:r>
                    </a:p>
                    <a:p>
                      <a:pPr marL="342900" indent="-342900">
                        <a:buFont typeface="Arial" panose="020B0604020202020204" pitchFamily="34" charset="0"/>
                        <a:buChar char="•"/>
                      </a:pPr>
                      <a:r>
                        <a:rPr lang="en-US" sz="2000" b="0" dirty="0" smtClean="0">
                          <a:solidFill>
                            <a:schemeClr val="tx1"/>
                          </a:solidFill>
                          <a:latin typeface="Gill Sans MT" panose="020B0502020104020203" pitchFamily="34" charset="0"/>
                        </a:rPr>
                        <a:t>Promotion of information culture</a:t>
                      </a:r>
                    </a:p>
                    <a:p>
                      <a:pPr marL="342900" indent="-342900">
                        <a:buFont typeface="Arial" panose="020B0604020202020204" pitchFamily="34" charset="0"/>
                        <a:buChar char="•"/>
                      </a:pPr>
                      <a:r>
                        <a:rPr lang="en-US" sz="2000" b="0" dirty="0" smtClean="0">
                          <a:solidFill>
                            <a:schemeClr val="tx1"/>
                          </a:solidFill>
                          <a:latin typeface="Gill Sans MT" panose="020B0502020104020203" pitchFamily="34" charset="0"/>
                        </a:rPr>
                        <a:t>RHIS knowledge</a:t>
                      </a:r>
                    </a:p>
                    <a:p>
                      <a:pPr marL="342900" indent="-342900">
                        <a:buFont typeface="Arial" panose="020B0604020202020204" pitchFamily="34" charset="0"/>
                        <a:buChar char="•"/>
                      </a:pPr>
                      <a:r>
                        <a:rPr lang="en-US" sz="2000" b="0" dirty="0" smtClean="0">
                          <a:solidFill>
                            <a:schemeClr val="tx1"/>
                          </a:solidFill>
                          <a:latin typeface="Gill Sans MT" panose="020B0502020104020203" pitchFamily="34" charset="0"/>
                        </a:rPr>
                        <a:t>Perception of competency</a:t>
                      </a:r>
                      <a:r>
                        <a:rPr lang="en-US" sz="2000" b="0" baseline="0" dirty="0" smtClean="0">
                          <a:solidFill>
                            <a:schemeClr val="tx1"/>
                          </a:solidFill>
                          <a:latin typeface="Gill Sans MT" panose="020B0502020104020203" pitchFamily="34" charset="0"/>
                        </a:rPr>
                        <a:t> to perform RHIS tasks</a:t>
                      </a:r>
                      <a:endParaRPr lang="en-US" sz="2000" b="0" dirty="0">
                        <a:solidFill>
                          <a:schemeClr val="tx1"/>
                        </a:solidFill>
                        <a:latin typeface="Gill Sans MT" panose="020B0502020104020203" pitchFamily="34" charset="0"/>
                      </a:endParaRPr>
                    </a:p>
                  </a:txBody>
                  <a:tcPr>
                    <a:solidFill>
                      <a:schemeClr val="bg2">
                        <a:lumMod val="90000"/>
                      </a:schemeClr>
                    </a:solidFill>
                  </a:tcPr>
                </a:tc>
                <a:extLst>
                  <a:ext uri="{0D108BD9-81ED-4DB2-BD59-A6C34878D82A}">
                    <a16:rowId xmlns:a16="http://schemas.microsoft.com/office/drawing/2014/main" val="10001"/>
                  </a:ext>
                </a:extLst>
              </a:tr>
              <a:tr h="825371">
                <a:tc>
                  <a:txBody>
                    <a:bodyPr/>
                    <a:lstStyle/>
                    <a:p>
                      <a:pPr algn="ctr"/>
                      <a:r>
                        <a:rPr lang="en-US" sz="2000" b="1" dirty="0" smtClean="0">
                          <a:solidFill>
                            <a:schemeClr val="tx1"/>
                          </a:solidFill>
                          <a:latin typeface="Gill Sans MT" panose="020B0502020104020203" pitchFamily="34" charset="0"/>
                        </a:rPr>
                        <a:t>PART 2</a:t>
                      </a:r>
                      <a:endParaRPr lang="en-US" sz="2000" b="1" dirty="0">
                        <a:solidFill>
                          <a:schemeClr val="tx1"/>
                        </a:solidFill>
                        <a:latin typeface="Gill Sans MT" panose="020B0502020104020203" pitchFamily="34" charset="0"/>
                      </a:endParaRPr>
                    </a:p>
                  </a:txBody>
                  <a:tcPr>
                    <a:solidFill>
                      <a:schemeClr val="bg2">
                        <a:lumMod val="90000"/>
                      </a:schemeClr>
                    </a:solidFill>
                  </a:tcPr>
                </a:tc>
                <a:tc>
                  <a:txBody>
                    <a:bodyPr/>
                    <a:lstStyle/>
                    <a:p>
                      <a:r>
                        <a:rPr lang="en-US" sz="2000" b="0" dirty="0" smtClean="0">
                          <a:solidFill>
                            <a:schemeClr val="tx1"/>
                          </a:solidFill>
                          <a:latin typeface="Gill Sans MT" panose="020B0502020104020203" pitchFamily="34" charset="0"/>
                        </a:rPr>
                        <a:t>Staff and</a:t>
                      </a:r>
                      <a:r>
                        <a:rPr lang="en-US" sz="2000" b="0" baseline="0" dirty="0" smtClean="0">
                          <a:solidFill>
                            <a:schemeClr val="tx1"/>
                          </a:solidFill>
                          <a:latin typeface="Gill Sans MT" panose="020B0502020104020203" pitchFamily="34" charset="0"/>
                        </a:rPr>
                        <a:t> management at district and higher levels</a:t>
                      </a:r>
                      <a:endParaRPr lang="en-US" sz="2000" b="0" dirty="0">
                        <a:solidFill>
                          <a:schemeClr val="tx1"/>
                        </a:solidFill>
                        <a:latin typeface="Gill Sans MT" panose="020B0502020104020203" pitchFamily="34" charset="0"/>
                      </a:endParaRPr>
                    </a:p>
                  </a:txBody>
                  <a:tcPr>
                    <a:solidFill>
                      <a:schemeClr val="bg2">
                        <a:lumMod val="90000"/>
                      </a:schemeClr>
                    </a:solidFill>
                  </a:tcPr>
                </a:tc>
                <a:tc>
                  <a:txBody>
                    <a:bodyPr/>
                    <a:lstStyle/>
                    <a:p>
                      <a:pPr marL="342900" marR="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dirty="0" smtClean="0">
                          <a:solidFill>
                            <a:schemeClr val="tx1"/>
                          </a:solidFill>
                          <a:latin typeface="Gill Sans MT" panose="020B0502020104020203" pitchFamily="34" charset="0"/>
                        </a:rPr>
                        <a:t>Competency</a:t>
                      </a:r>
                      <a:r>
                        <a:rPr lang="en-US" sz="2000" b="0" baseline="0" dirty="0" smtClean="0">
                          <a:solidFill>
                            <a:schemeClr val="tx1"/>
                          </a:solidFill>
                          <a:latin typeface="Gill Sans MT" panose="020B0502020104020203" pitchFamily="34" charset="0"/>
                        </a:rPr>
                        <a:t> to perform RHIS tasks</a:t>
                      </a:r>
                      <a:endParaRPr lang="en-US" sz="2000" b="0" dirty="0" smtClean="0">
                        <a:solidFill>
                          <a:schemeClr val="tx1"/>
                        </a:solidFill>
                        <a:latin typeface="Gill Sans MT" panose="020B0502020104020203" pitchFamily="34" charset="0"/>
                      </a:endParaRPr>
                    </a:p>
                    <a:p>
                      <a:endParaRPr lang="en-US" sz="2000" b="0" dirty="0">
                        <a:solidFill>
                          <a:schemeClr val="tx1"/>
                        </a:solidFill>
                        <a:latin typeface="Gill Sans MT" panose="020B0502020104020203" pitchFamily="34" charset="0"/>
                      </a:endParaRPr>
                    </a:p>
                  </a:txBody>
                  <a:tcPr>
                    <a:solidFill>
                      <a:schemeClr val="bg2">
                        <a:lumMod val="90000"/>
                      </a:schemeClr>
                    </a:solidFill>
                  </a:tcPr>
                </a:tc>
                <a:extLst>
                  <a:ext uri="{0D108BD9-81ED-4DB2-BD59-A6C34878D82A}">
                    <a16:rowId xmlns:a16="http://schemas.microsoft.com/office/drawing/2014/main" val="10002"/>
                  </a:ext>
                </a:extLst>
              </a:tr>
              <a:tr h="825371">
                <a:tc>
                  <a:txBody>
                    <a:bodyPr/>
                    <a:lstStyle/>
                    <a:p>
                      <a:pPr algn="ctr"/>
                      <a:r>
                        <a:rPr lang="en-US" sz="2000" b="1" dirty="0" smtClean="0">
                          <a:solidFill>
                            <a:schemeClr val="tx1"/>
                          </a:solidFill>
                          <a:latin typeface="Gill Sans MT" panose="020B0502020104020203" pitchFamily="34" charset="0"/>
                        </a:rPr>
                        <a:t>PART 3 </a:t>
                      </a:r>
                      <a:endParaRPr lang="en-US" sz="2000" b="1" dirty="0">
                        <a:solidFill>
                          <a:schemeClr val="tx1"/>
                        </a:solidFill>
                        <a:latin typeface="Gill Sans MT" panose="020B0502020104020203" pitchFamily="34" charset="0"/>
                      </a:endParaRPr>
                    </a:p>
                  </a:txBody>
                  <a:tcPr>
                    <a:solidFill>
                      <a:schemeClr val="bg2">
                        <a:lumMod val="90000"/>
                      </a:schemeClr>
                    </a:solidFill>
                  </a:tcPr>
                </a:tc>
                <a:tc>
                  <a:txBody>
                    <a:bodyPr/>
                    <a:lstStyle/>
                    <a:p>
                      <a:r>
                        <a:rPr lang="en-US" sz="2000" b="0" dirty="0" smtClean="0">
                          <a:solidFill>
                            <a:schemeClr val="tx1"/>
                          </a:solidFill>
                          <a:latin typeface="Gill Sans MT" panose="020B0502020104020203" pitchFamily="34" charset="0"/>
                        </a:rPr>
                        <a:t>Health facility in-charge</a:t>
                      </a:r>
                      <a:endParaRPr lang="en-US" sz="2000" b="0" dirty="0">
                        <a:solidFill>
                          <a:schemeClr val="tx1"/>
                        </a:solidFill>
                        <a:latin typeface="Gill Sans MT" panose="020B0502020104020203" pitchFamily="34" charset="0"/>
                      </a:endParaRPr>
                    </a:p>
                  </a:txBody>
                  <a:tcPr>
                    <a:solidFill>
                      <a:schemeClr val="bg2">
                        <a:lumMod val="90000"/>
                      </a:schemeClr>
                    </a:solidFill>
                  </a:tcPr>
                </a:tc>
                <a:tc>
                  <a:txBody>
                    <a:bodyPr/>
                    <a:lstStyle/>
                    <a:p>
                      <a:pPr marL="342900" marR="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dirty="0" smtClean="0">
                          <a:solidFill>
                            <a:schemeClr val="tx1"/>
                          </a:solidFill>
                          <a:latin typeface="Gill Sans MT" panose="020B0502020104020203" pitchFamily="34" charset="0"/>
                        </a:rPr>
                        <a:t>Competency</a:t>
                      </a:r>
                      <a:r>
                        <a:rPr lang="en-US" sz="2000" b="0" baseline="0" dirty="0" smtClean="0">
                          <a:solidFill>
                            <a:schemeClr val="tx1"/>
                          </a:solidFill>
                          <a:latin typeface="Gill Sans MT" panose="020B0502020104020203" pitchFamily="34" charset="0"/>
                        </a:rPr>
                        <a:t> to perform RHIS tasks</a:t>
                      </a:r>
                      <a:endParaRPr lang="en-US" sz="2000" b="0" dirty="0" smtClean="0">
                        <a:solidFill>
                          <a:schemeClr val="tx1"/>
                        </a:solidFill>
                        <a:latin typeface="Gill Sans MT" panose="020B0502020104020203" pitchFamily="34" charset="0"/>
                      </a:endParaRPr>
                    </a:p>
                    <a:p>
                      <a:endParaRPr lang="en-US" sz="2000" b="0" dirty="0">
                        <a:solidFill>
                          <a:schemeClr val="tx1"/>
                        </a:solidFill>
                        <a:latin typeface="Gill Sans MT" panose="020B0502020104020203" pitchFamily="34" charset="0"/>
                      </a:endParaRPr>
                    </a:p>
                  </a:txBody>
                  <a:tcPr>
                    <a:solidFill>
                      <a:schemeClr val="bg2">
                        <a:lumMod val="90000"/>
                      </a:schemeClr>
                    </a:solidFill>
                  </a:tcPr>
                </a:tc>
                <a:extLst>
                  <a:ext uri="{0D108BD9-81ED-4DB2-BD59-A6C34878D82A}">
                    <a16:rowId xmlns:a16="http://schemas.microsoft.com/office/drawing/2014/main" val="10003"/>
                  </a:ext>
                </a:extLst>
              </a:tr>
              <a:tr h="825371">
                <a:tc>
                  <a:txBody>
                    <a:bodyPr/>
                    <a:lstStyle/>
                    <a:p>
                      <a:pPr algn="ctr"/>
                      <a:r>
                        <a:rPr lang="en-US" sz="2000" b="1" dirty="0" smtClean="0">
                          <a:solidFill>
                            <a:schemeClr val="tx1"/>
                          </a:solidFill>
                          <a:latin typeface="Gill Sans MT" panose="020B0502020104020203" pitchFamily="34" charset="0"/>
                        </a:rPr>
                        <a:t>PART 4</a:t>
                      </a:r>
                      <a:endParaRPr lang="en-US" sz="2000" b="1" dirty="0">
                        <a:solidFill>
                          <a:schemeClr val="tx1"/>
                        </a:solidFill>
                        <a:latin typeface="Gill Sans MT" panose="020B0502020104020203" pitchFamily="34" charset="0"/>
                      </a:endParaRPr>
                    </a:p>
                  </a:txBody>
                  <a:tcPr>
                    <a:solidFill>
                      <a:schemeClr val="bg2">
                        <a:lumMod val="90000"/>
                      </a:schemeClr>
                    </a:solidFill>
                  </a:tcPr>
                </a:tc>
                <a:tc>
                  <a:txBody>
                    <a:bodyPr/>
                    <a:lstStyle/>
                    <a:p>
                      <a:r>
                        <a:rPr lang="en-US" sz="2000" b="0" dirty="0" smtClean="0">
                          <a:solidFill>
                            <a:schemeClr val="tx1"/>
                          </a:solidFill>
                          <a:latin typeface="Gill Sans MT" panose="020B0502020104020203" pitchFamily="34" charset="0"/>
                        </a:rPr>
                        <a:t>Data management staff</a:t>
                      </a:r>
                      <a:r>
                        <a:rPr lang="en-US" sz="2000" b="0" baseline="0" dirty="0" smtClean="0">
                          <a:solidFill>
                            <a:schemeClr val="tx1"/>
                          </a:solidFill>
                          <a:latin typeface="Gill Sans MT" panose="020B0502020104020203" pitchFamily="34" charset="0"/>
                        </a:rPr>
                        <a:t> in the health facility</a:t>
                      </a:r>
                      <a:endParaRPr lang="en-US" sz="2000" b="0" dirty="0">
                        <a:solidFill>
                          <a:schemeClr val="tx1"/>
                        </a:solidFill>
                        <a:latin typeface="Gill Sans MT" panose="020B0502020104020203" pitchFamily="34" charset="0"/>
                      </a:endParaRPr>
                    </a:p>
                  </a:txBody>
                  <a:tcPr>
                    <a:solidFill>
                      <a:schemeClr val="bg2">
                        <a:lumMod val="90000"/>
                      </a:schemeClr>
                    </a:solidFill>
                  </a:tcPr>
                </a:tc>
                <a:tc>
                  <a:txBody>
                    <a:bodyPr/>
                    <a:lstStyle/>
                    <a:p>
                      <a:pPr marL="342900" marR="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dirty="0" smtClean="0">
                          <a:solidFill>
                            <a:schemeClr val="tx1"/>
                          </a:solidFill>
                          <a:latin typeface="Gill Sans MT" panose="020B0502020104020203" pitchFamily="34" charset="0"/>
                        </a:rPr>
                        <a:t>Competency</a:t>
                      </a:r>
                      <a:r>
                        <a:rPr lang="en-US" sz="2000" b="0" baseline="0" dirty="0" smtClean="0">
                          <a:solidFill>
                            <a:schemeClr val="tx1"/>
                          </a:solidFill>
                          <a:latin typeface="Gill Sans MT" panose="020B0502020104020203" pitchFamily="34" charset="0"/>
                        </a:rPr>
                        <a:t> to perform RHIS tasks</a:t>
                      </a:r>
                      <a:endParaRPr lang="en-US" sz="2000" b="0" dirty="0" smtClean="0">
                        <a:solidFill>
                          <a:schemeClr val="tx1"/>
                        </a:solidFill>
                        <a:latin typeface="Gill Sans MT" panose="020B0502020104020203" pitchFamily="34" charset="0"/>
                      </a:endParaRPr>
                    </a:p>
                    <a:p>
                      <a:endParaRPr lang="en-US" sz="2000" b="0" dirty="0">
                        <a:solidFill>
                          <a:schemeClr val="tx1"/>
                        </a:solidFill>
                        <a:latin typeface="Gill Sans MT" panose="020B0502020104020203" pitchFamily="34" charset="0"/>
                      </a:endParaRPr>
                    </a:p>
                  </a:txBody>
                  <a:tcPr>
                    <a:solidFill>
                      <a:schemeClr val="bg2">
                        <a:lumMod val="90000"/>
                      </a:schemeClr>
                    </a:solidFill>
                  </a:tcPr>
                </a:tc>
                <a:extLst>
                  <a:ext uri="{0D108BD9-81ED-4DB2-BD59-A6C34878D82A}">
                    <a16:rowId xmlns:a16="http://schemas.microsoft.com/office/drawing/2014/main" val="10004"/>
                  </a:ext>
                </a:extLst>
              </a:tr>
            </a:tbl>
          </a:graphicData>
        </a:graphic>
      </p:graphicFrame>
      <p:sp>
        <p:nvSpPr>
          <p:cNvPr id="8" name="object 2"/>
          <p:cNvSpPr txBox="1">
            <a:spLocks noGrp="1"/>
          </p:cNvSpPr>
          <p:nvPr>
            <p:ph type="title"/>
          </p:nvPr>
        </p:nvSpPr>
        <p:spPr>
          <a:xfrm>
            <a:off x="457200" y="252637"/>
            <a:ext cx="6403135" cy="861774"/>
          </a:xfrm>
          <a:prstGeom prst="rect">
            <a:avLst/>
          </a:prstGeom>
        </p:spPr>
        <p:txBody>
          <a:bodyPr vert="horz" wrap="square" lIns="0" tIns="0" rIns="0" bIns="0" rtlCol="0">
            <a:spAutoFit/>
          </a:bodyPr>
          <a:lstStyle/>
          <a:p>
            <a:pPr marL="12700" algn="l">
              <a:lnSpc>
                <a:spcPct val="100000"/>
              </a:lnSpc>
            </a:pPr>
            <a:r>
              <a:rPr lang="en-US" sz="2800" kern="1200" dirty="0" smtClean="0">
                <a:solidFill>
                  <a:schemeClr val="bg1"/>
                </a:solidFill>
                <a:latin typeface="Century Gothic" panose="020B0502020202020204" pitchFamily="34" charset="0"/>
              </a:rPr>
              <a:t>VI: Organizational </a:t>
            </a:r>
            <a:r>
              <a:rPr lang="en-US" sz="2800" kern="1200" dirty="0">
                <a:solidFill>
                  <a:schemeClr val="bg1"/>
                </a:solidFill>
                <a:latin typeface="Century Gothic" panose="020B0502020202020204" pitchFamily="34" charset="0"/>
              </a:rPr>
              <a:t>and Behavioral </a:t>
            </a:r>
            <a:r>
              <a:rPr lang="en-US" sz="2800" kern="1200" dirty="0" smtClean="0">
                <a:solidFill>
                  <a:schemeClr val="bg1"/>
                </a:solidFill>
                <a:latin typeface="Century Gothic" panose="020B0502020202020204" pitchFamily="34" charset="0"/>
              </a:rPr>
              <a:t/>
            </a:r>
            <a:br>
              <a:rPr lang="en-US" sz="2800" kern="1200" dirty="0" smtClean="0">
                <a:solidFill>
                  <a:schemeClr val="bg1"/>
                </a:solidFill>
                <a:latin typeface="Century Gothic" panose="020B0502020202020204" pitchFamily="34" charset="0"/>
              </a:rPr>
            </a:br>
            <a:r>
              <a:rPr lang="en-US" sz="2800" kern="1200" dirty="0" smtClean="0">
                <a:solidFill>
                  <a:schemeClr val="bg1"/>
                </a:solidFill>
                <a:latin typeface="Century Gothic" panose="020B0502020202020204" pitchFamily="34" charset="0"/>
              </a:rPr>
              <a:t>Assessment </a:t>
            </a:r>
            <a:r>
              <a:rPr lang="en-US" sz="2800" kern="1200" dirty="0">
                <a:solidFill>
                  <a:schemeClr val="bg1"/>
                </a:solidFill>
                <a:latin typeface="Century Gothic" panose="020B0502020202020204" pitchFamily="34" charset="0"/>
              </a:rPr>
              <a:t>Tool (OBAT)</a:t>
            </a:r>
            <a:endParaRPr sz="2800" kern="1200" dirty="0">
              <a:solidFill>
                <a:schemeClr val="bg1"/>
              </a:solidFill>
              <a:latin typeface="Century Gothic" panose="020B0502020202020204" pitchFamily="34" charset="0"/>
            </a:endParaRPr>
          </a:p>
        </p:txBody>
      </p:sp>
      <p:sp>
        <p:nvSpPr>
          <p:cNvPr id="2" name="Slide Number Placeholder 1"/>
          <p:cNvSpPr>
            <a:spLocks noGrp="1"/>
          </p:cNvSpPr>
          <p:nvPr>
            <p:ph type="sldNum" sz="quarter" idx="7"/>
          </p:nvPr>
        </p:nvSpPr>
        <p:spPr/>
        <p:txBody>
          <a:bodyPr/>
          <a:lstStyle/>
          <a:p>
            <a:fld id="{B6F15528-21DE-4FAA-801E-634DDDAF4B2B}" type="slidenum">
              <a:rPr lang="en-US" smtClean="0"/>
              <a:t>23</a:t>
            </a:fld>
            <a:endParaRPr lang="en-US"/>
          </a:p>
        </p:txBody>
      </p:sp>
    </p:spTree>
    <p:extLst>
      <p:ext uri="{BB962C8B-B14F-4D97-AF65-F5344CB8AC3E}">
        <p14:creationId xmlns:p14="http://schemas.microsoft.com/office/powerpoint/2010/main" val="28267775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4"/>
          <p:cNvSpPr/>
          <p:nvPr/>
        </p:nvSpPr>
        <p:spPr>
          <a:xfrm>
            <a:off x="211" y="-9896"/>
            <a:ext cx="10058400" cy="1459570"/>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1E185F"/>
          </a:solidFill>
        </p:spPr>
        <p:txBody>
          <a:bodyPr wrap="square" lIns="0" tIns="0" rIns="0" bIns="0" rtlCol="0"/>
          <a:lstStyle/>
          <a:p>
            <a:endParaRPr/>
          </a:p>
        </p:txBody>
      </p:sp>
      <p:sp>
        <p:nvSpPr>
          <p:cNvPr id="5" name="object 2"/>
          <p:cNvSpPr txBox="1">
            <a:spLocks/>
          </p:cNvSpPr>
          <p:nvPr/>
        </p:nvSpPr>
        <p:spPr>
          <a:xfrm>
            <a:off x="533400" y="1449674"/>
            <a:ext cx="5715000" cy="430887"/>
          </a:xfrm>
          <a:prstGeom prst="rect">
            <a:avLst/>
          </a:prstGeom>
        </p:spPr>
        <p:txBody>
          <a:bodyPr vert="horz" wrap="square" lIns="0" tIns="0" rIns="0" bIns="0" rtlCol="0">
            <a:spAutoFit/>
          </a:bodyPr>
          <a:lstStyle>
            <a:lvl1pPr>
              <a:defRPr sz="4800" b="1" i="0">
                <a:solidFill>
                  <a:srgbClr val="A09BBB"/>
                </a:solidFill>
                <a:latin typeface="Futura LT Pro Book"/>
                <a:ea typeface="+mj-ea"/>
                <a:cs typeface="Futura LT Pro Book"/>
              </a:defRPr>
            </a:lvl1pPr>
          </a:lstStyle>
          <a:p>
            <a:pPr marL="12700"/>
            <a:r>
              <a:rPr lang="en-US" sz="2800" kern="1200" dirty="0" smtClean="0">
                <a:solidFill>
                  <a:schemeClr val="tx1"/>
                </a:solidFill>
                <a:latin typeface="Century Gothic" panose="020B0502020202020204" pitchFamily="34" charset="0"/>
              </a:rPr>
              <a:t>Promotion of Information Culture</a:t>
            </a:r>
            <a:endParaRPr lang="en-US" sz="2800" kern="1200" dirty="0">
              <a:solidFill>
                <a:schemeClr val="tx1"/>
              </a:solidFill>
              <a:latin typeface="Century Gothic" panose="020B0502020202020204" pitchFamily="34" charset="0"/>
            </a:endParaRPr>
          </a:p>
        </p:txBody>
      </p:sp>
      <p:sp>
        <p:nvSpPr>
          <p:cNvPr id="6" name="Text Placeholder 3"/>
          <p:cNvSpPr>
            <a:spLocks noGrp="1"/>
          </p:cNvSpPr>
          <p:nvPr>
            <p:ph type="body" idx="1"/>
          </p:nvPr>
        </p:nvSpPr>
        <p:spPr>
          <a:xfrm>
            <a:off x="533400" y="2209800"/>
            <a:ext cx="8458200" cy="4018408"/>
          </a:xfrm>
        </p:spPr>
        <p:txBody>
          <a:bodyPr/>
          <a:lstStyle/>
          <a:p>
            <a:pPr>
              <a:lnSpc>
                <a:spcPct val="100000"/>
              </a:lnSpc>
            </a:pPr>
            <a:r>
              <a:rPr lang="en-US" sz="2400" kern="1200" dirty="0">
                <a:latin typeface="Century Gothic" panose="020B0502020202020204" pitchFamily="34" charset="0"/>
                <a:cs typeface="Gill Sans MT"/>
              </a:rPr>
              <a:t>Does the organization </a:t>
            </a:r>
            <a:r>
              <a:rPr lang="en-US" sz="2400" kern="1200" dirty="0" smtClean="0">
                <a:latin typeface="Century Gothic" panose="020B0502020202020204" pitchFamily="34" charset="0"/>
                <a:cs typeface="Gill Sans MT"/>
              </a:rPr>
              <a:t>promote a culture </a:t>
            </a:r>
            <a:r>
              <a:rPr lang="en-US" sz="2400" kern="1200" dirty="0">
                <a:latin typeface="Century Gothic" panose="020B0502020202020204" pitchFamily="34" charset="0"/>
                <a:cs typeface="Gill Sans MT"/>
              </a:rPr>
              <a:t>of </a:t>
            </a:r>
            <a:r>
              <a:rPr lang="en-US" sz="2400" kern="1200" dirty="0" smtClean="0">
                <a:latin typeface="Century Gothic" panose="020B0502020202020204" pitchFamily="34" charset="0"/>
                <a:cs typeface="Gill Sans MT"/>
              </a:rPr>
              <a:t>information? </a:t>
            </a:r>
            <a:endParaRPr lang="en-US" sz="2400" kern="1200" dirty="0">
              <a:latin typeface="Century Gothic" panose="020B0502020202020204" pitchFamily="34" charset="0"/>
              <a:cs typeface="Gill Sans MT"/>
            </a:endParaRPr>
          </a:p>
          <a:p>
            <a:pPr marR="58577" lvl="1" indent="-457200" algn="l" rtl="0">
              <a:lnSpc>
                <a:spcPct val="95825"/>
              </a:lnSpc>
              <a:spcBef>
                <a:spcPts val="1288"/>
              </a:spcBef>
              <a:buFont typeface="Arial" panose="020B0604020202020204" pitchFamily="34" charset="0"/>
              <a:buChar char="•"/>
            </a:pPr>
            <a:r>
              <a:rPr lang="en-US" sz="2400" kern="1200" dirty="0">
                <a:solidFill>
                  <a:schemeClr val="tx1"/>
                </a:solidFill>
                <a:latin typeface="Century Gothic" panose="020B0502020202020204" pitchFamily="34" charset="0"/>
                <a:cs typeface="Gill Sans MT"/>
              </a:rPr>
              <a:t>Emphasis on data quality </a:t>
            </a:r>
          </a:p>
          <a:p>
            <a:pPr marR="58577" lvl="1" indent="-457200" algn="l" rtl="0">
              <a:lnSpc>
                <a:spcPct val="95825"/>
              </a:lnSpc>
              <a:spcBef>
                <a:spcPts val="1288"/>
              </a:spcBef>
              <a:buFont typeface="Arial" panose="020B0604020202020204" pitchFamily="34" charset="0"/>
              <a:buChar char="•"/>
            </a:pPr>
            <a:r>
              <a:rPr lang="en-US" sz="2400" kern="1200" dirty="0">
                <a:solidFill>
                  <a:schemeClr val="tx1"/>
                </a:solidFill>
                <a:latin typeface="Century Gothic" panose="020B0502020202020204" pitchFamily="34" charset="0"/>
                <a:cs typeface="Gill Sans MT"/>
              </a:rPr>
              <a:t>Value for use of information</a:t>
            </a:r>
          </a:p>
          <a:p>
            <a:pPr marR="58577" lvl="1" indent="-457200" algn="l" rtl="0">
              <a:lnSpc>
                <a:spcPct val="95825"/>
              </a:lnSpc>
              <a:spcBef>
                <a:spcPts val="1288"/>
              </a:spcBef>
              <a:buFont typeface="Arial" panose="020B0604020202020204" pitchFamily="34" charset="0"/>
              <a:buChar char="•"/>
            </a:pPr>
            <a:r>
              <a:rPr lang="en-US" sz="2400" kern="1200" dirty="0" smtClean="0">
                <a:solidFill>
                  <a:schemeClr val="tx1"/>
                </a:solidFill>
                <a:latin typeface="Century Gothic" panose="020B0502020202020204" pitchFamily="34" charset="0"/>
                <a:cs typeface="Gill Sans MT"/>
              </a:rPr>
              <a:t>Evidence-informed decision </a:t>
            </a:r>
            <a:r>
              <a:rPr lang="en-US" sz="2400" kern="1200" dirty="0">
                <a:solidFill>
                  <a:schemeClr val="tx1"/>
                </a:solidFill>
                <a:latin typeface="Century Gothic" panose="020B0502020202020204" pitchFamily="34" charset="0"/>
                <a:cs typeface="Gill Sans MT"/>
              </a:rPr>
              <a:t>making</a:t>
            </a:r>
          </a:p>
          <a:p>
            <a:pPr marR="58577" lvl="1" indent="-457200" algn="l" rtl="0">
              <a:lnSpc>
                <a:spcPct val="95825"/>
              </a:lnSpc>
              <a:spcBef>
                <a:spcPts val="1288"/>
              </a:spcBef>
              <a:buFont typeface="Arial" panose="020B0604020202020204" pitchFamily="34" charset="0"/>
              <a:buChar char="•"/>
            </a:pPr>
            <a:r>
              <a:rPr lang="en-US" sz="2400" kern="1200" dirty="0" smtClean="0">
                <a:solidFill>
                  <a:schemeClr val="tx1"/>
                </a:solidFill>
                <a:latin typeface="Century Gothic" panose="020B0502020202020204" pitchFamily="34" charset="0"/>
                <a:cs typeface="Gill Sans MT"/>
              </a:rPr>
              <a:t>Problem-solving </a:t>
            </a:r>
            <a:r>
              <a:rPr lang="en-US" sz="2400" kern="1200" dirty="0">
                <a:solidFill>
                  <a:schemeClr val="tx1"/>
                </a:solidFill>
                <a:latin typeface="Century Gothic" panose="020B0502020202020204" pitchFamily="34" charset="0"/>
                <a:cs typeface="Gill Sans MT"/>
              </a:rPr>
              <a:t>capacity</a:t>
            </a:r>
          </a:p>
          <a:p>
            <a:pPr marR="58577" lvl="1" indent="-457200" algn="l" rtl="0">
              <a:lnSpc>
                <a:spcPct val="95825"/>
              </a:lnSpc>
              <a:spcBef>
                <a:spcPts val="1288"/>
              </a:spcBef>
              <a:buFont typeface="Arial" panose="020B0604020202020204" pitchFamily="34" charset="0"/>
              <a:buChar char="•"/>
            </a:pPr>
            <a:r>
              <a:rPr lang="en-US" sz="2400" kern="1200" dirty="0">
                <a:solidFill>
                  <a:schemeClr val="tx1"/>
                </a:solidFill>
                <a:latin typeface="Century Gothic" panose="020B0502020202020204" pitchFamily="34" charset="0"/>
                <a:cs typeface="Gill Sans MT"/>
              </a:rPr>
              <a:t>Promote feedback </a:t>
            </a:r>
          </a:p>
          <a:p>
            <a:pPr marR="58577" lvl="1" indent="-457200" algn="l" rtl="0">
              <a:lnSpc>
                <a:spcPct val="95825"/>
              </a:lnSpc>
              <a:spcBef>
                <a:spcPts val="1288"/>
              </a:spcBef>
              <a:buFont typeface="Arial" panose="020B0604020202020204" pitchFamily="34" charset="0"/>
              <a:buChar char="•"/>
            </a:pPr>
            <a:r>
              <a:rPr lang="en-US" sz="2400" kern="1200" dirty="0">
                <a:solidFill>
                  <a:schemeClr val="tx1"/>
                </a:solidFill>
                <a:latin typeface="Century Gothic" panose="020B0502020202020204" pitchFamily="34" charset="0"/>
                <a:cs typeface="Gill Sans MT"/>
              </a:rPr>
              <a:t>Sense of responsibility</a:t>
            </a:r>
          </a:p>
          <a:p>
            <a:pPr marR="58577" lvl="1" indent="-457200" algn="l" rtl="0">
              <a:lnSpc>
                <a:spcPct val="95825"/>
              </a:lnSpc>
              <a:spcBef>
                <a:spcPts val="1288"/>
              </a:spcBef>
              <a:buFont typeface="Arial" panose="020B0604020202020204" pitchFamily="34" charset="0"/>
              <a:buChar char="•"/>
            </a:pPr>
            <a:r>
              <a:rPr lang="en-US" sz="2400" kern="1200" dirty="0">
                <a:solidFill>
                  <a:schemeClr val="tx1"/>
                </a:solidFill>
                <a:latin typeface="Century Gothic" panose="020B0502020202020204" pitchFamily="34" charset="0"/>
                <a:cs typeface="Gill Sans MT"/>
              </a:rPr>
              <a:t>Empowerment and </a:t>
            </a:r>
            <a:r>
              <a:rPr lang="en-US" sz="2400" kern="1200" dirty="0" smtClean="0">
                <a:solidFill>
                  <a:schemeClr val="tx1"/>
                </a:solidFill>
                <a:latin typeface="Century Gothic" panose="020B0502020202020204" pitchFamily="34" charset="0"/>
                <a:cs typeface="Gill Sans MT"/>
              </a:rPr>
              <a:t>accountability</a:t>
            </a:r>
            <a:endParaRPr lang="en-US" sz="2400" kern="1200" dirty="0">
              <a:solidFill>
                <a:schemeClr val="tx1"/>
              </a:solidFill>
              <a:latin typeface="Century Gothic" panose="020B0502020202020204" pitchFamily="34" charset="0"/>
              <a:cs typeface="Gill Sans MT"/>
            </a:endParaRPr>
          </a:p>
        </p:txBody>
      </p:sp>
      <p:sp>
        <p:nvSpPr>
          <p:cNvPr id="8" name="object 2"/>
          <p:cNvSpPr txBox="1">
            <a:spLocks noGrp="1"/>
          </p:cNvSpPr>
          <p:nvPr>
            <p:ph type="title"/>
          </p:nvPr>
        </p:nvSpPr>
        <p:spPr>
          <a:xfrm>
            <a:off x="457200" y="252637"/>
            <a:ext cx="6403135" cy="861774"/>
          </a:xfrm>
          <a:prstGeom prst="rect">
            <a:avLst/>
          </a:prstGeom>
        </p:spPr>
        <p:txBody>
          <a:bodyPr vert="horz" wrap="square" lIns="0" tIns="0" rIns="0" bIns="0" rtlCol="0">
            <a:spAutoFit/>
          </a:bodyPr>
          <a:lstStyle/>
          <a:p>
            <a:pPr marL="12700" algn="l">
              <a:lnSpc>
                <a:spcPct val="100000"/>
              </a:lnSpc>
            </a:pPr>
            <a:r>
              <a:rPr lang="en-US" sz="2800" kern="1200" dirty="0" smtClean="0">
                <a:solidFill>
                  <a:schemeClr val="bg1"/>
                </a:solidFill>
                <a:latin typeface="Century Gothic" panose="020B0502020202020204" pitchFamily="34" charset="0"/>
              </a:rPr>
              <a:t>VI: Organizational </a:t>
            </a:r>
            <a:r>
              <a:rPr lang="en-US" sz="2800" kern="1200" dirty="0">
                <a:solidFill>
                  <a:schemeClr val="bg1"/>
                </a:solidFill>
                <a:latin typeface="Century Gothic" panose="020B0502020202020204" pitchFamily="34" charset="0"/>
              </a:rPr>
              <a:t>and Behavioral </a:t>
            </a:r>
            <a:r>
              <a:rPr lang="en-US" sz="2800" kern="1200" dirty="0" smtClean="0">
                <a:solidFill>
                  <a:schemeClr val="bg1"/>
                </a:solidFill>
                <a:latin typeface="Century Gothic" panose="020B0502020202020204" pitchFamily="34" charset="0"/>
              </a:rPr>
              <a:t/>
            </a:r>
            <a:br>
              <a:rPr lang="en-US" sz="2800" kern="1200" dirty="0" smtClean="0">
                <a:solidFill>
                  <a:schemeClr val="bg1"/>
                </a:solidFill>
                <a:latin typeface="Century Gothic" panose="020B0502020202020204" pitchFamily="34" charset="0"/>
              </a:rPr>
            </a:br>
            <a:r>
              <a:rPr lang="en-US" sz="2800" kern="1200" dirty="0" smtClean="0">
                <a:solidFill>
                  <a:schemeClr val="bg1"/>
                </a:solidFill>
                <a:latin typeface="Century Gothic" panose="020B0502020202020204" pitchFamily="34" charset="0"/>
              </a:rPr>
              <a:t>Assessment </a:t>
            </a:r>
            <a:r>
              <a:rPr lang="en-US" sz="2800" kern="1200" dirty="0">
                <a:solidFill>
                  <a:schemeClr val="bg1"/>
                </a:solidFill>
                <a:latin typeface="Century Gothic" panose="020B0502020202020204" pitchFamily="34" charset="0"/>
              </a:rPr>
              <a:t>Tool (OBAT)</a:t>
            </a:r>
            <a:endParaRPr sz="2800" kern="1200" dirty="0">
              <a:solidFill>
                <a:schemeClr val="bg1"/>
              </a:solidFill>
              <a:latin typeface="Century Gothic" panose="020B0502020202020204" pitchFamily="34" charset="0"/>
            </a:endParaRPr>
          </a:p>
        </p:txBody>
      </p:sp>
      <p:sp>
        <p:nvSpPr>
          <p:cNvPr id="2" name="Slide Number Placeholder 1"/>
          <p:cNvSpPr>
            <a:spLocks noGrp="1"/>
          </p:cNvSpPr>
          <p:nvPr>
            <p:ph type="sldNum" sz="quarter" idx="7"/>
          </p:nvPr>
        </p:nvSpPr>
        <p:spPr/>
        <p:txBody>
          <a:bodyPr/>
          <a:lstStyle/>
          <a:p>
            <a:fld id="{B6F15528-21DE-4FAA-801E-634DDDAF4B2B}" type="slidenum">
              <a:rPr lang="en-US" smtClean="0"/>
              <a:t>24</a:t>
            </a:fld>
            <a:endParaRPr lang="en-US"/>
          </a:p>
        </p:txBody>
      </p:sp>
    </p:spTree>
    <p:extLst>
      <p:ext uri="{BB962C8B-B14F-4D97-AF65-F5344CB8AC3E}">
        <p14:creationId xmlns:p14="http://schemas.microsoft.com/office/powerpoint/2010/main" val="482962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4"/>
          <p:cNvSpPr/>
          <p:nvPr/>
        </p:nvSpPr>
        <p:spPr>
          <a:xfrm>
            <a:off x="211" y="-9896"/>
            <a:ext cx="10058400" cy="1457696"/>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1E185F"/>
          </a:solidFill>
        </p:spPr>
        <p:txBody>
          <a:bodyPr wrap="square" lIns="0" tIns="0" rIns="0" bIns="0" rtlCol="0"/>
          <a:lstStyle/>
          <a:p>
            <a:endParaRPr/>
          </a:p>
        </p:txBody>
      </p:sp>
      <p:sp>
        <p:nvSpPr>
          <p:cNvPr id="5" name="object 2"/>
          <p:cNvSpPr txBox="1">
            <a:spLocks/>
          </p:cNvSpPr>
          <p:nvPr/>
        </p:nvSpPr>
        <p:spPr>
          <a:xfrm>
            <a:off x="609600" y="1524000"/>
            <a:ext cx="3657600" cy="430887"/>
          </a:xfrm>
          <a:prstGeom prst="rect">
            <a:avLst/>
          </a:prstGeom>
        </p:spPr>
        <p:txBody>
          <a:bodyPr vert="horz" wrap="square" lIns="0" tIns="0" rIns="0" bIns="0" rtlCol="0">
            <a:spAutoFit/>
          </a:bodyPr>
          <a:lstStyle>
            <a:lvl1pPr>
              <a:defRPr sz="4800" b="1" i="0">
                <a:solidFill>
                  <a:srgbClr val="A09BBB"/>
                </a:solidFill>
                <a:latin typeface="Futura LT Pro Book"/>
                <a:ea typeface="+mj-ea"/>
                <a:cs typeface="Futura LT Pro Book"/>
              </a:defRPr>
            </a:lvl1pPr>
          </a:lstStyle>
          <a:p>
            <a:pPr marL="12700"/>
            <a:r>
              <a:rPr lang="en-US" sz="2800" kern="1200" dirty="0" smtClean="0">
                <a:solidFill>
                  <a:schemeClr val="tx1"/>
                </a:solidFill>
                <a:latin typeface="Century Gothic" panose="020B0502020202020204" pitchFamily="34" charset="0"/>
              </a:rPr>
              <a:t>Individual Behavior</a:t>
            </a:r>
            <a:endParaRPr lang="en-US" sz="2800" kern="1200" dirty="0">
              <a:solidFill>
                <a:schemeClr val="tx1"/>
              </a:solidFill>
              <a:latin typeface="Century Gothic" panose="020B0502020202020204" pitchFamily="34" charset="0"/>
            </a:endParaRPr>
          </a:p>
        </p:txBody>
      </p:sp>
      <p:sp>
        <p:nvSpPr>
          <p:cNvPr id="6" name="Text Placeholder 3"/>
          <p:cNvSpPr>
            <a:spLocks noGrp="1"/>
          </p:cNvSpPr>
          <p:nvPr>
            <p:ph type="body" idx="1"/>
          </p:nvPr>
        </p:nvSpPr>
        <p:spPr>
          <a:xfrm>
            <a:off x="685800" y="2362200"/>
            <a:ext cx="8610600" cy="3389389"/>
          </a:xfrm>
        </p:spPr>
        <p:txBody>
          <a:bodyPr/>
          <a:lstStyle/>
          <a:p>
            <a:pPr>
              <a:lnSpc>
                <a:spcPct val="100000"/>
              </a:lnSpc>
            </a:pPr>
            <a:r>
              <a:rPr lang="en-US" sz="2400" kern="1200" dirty="0">
                <a:latin typeface="Century Gothic" panose="020B0502020202020204" pitchFamily="34" charset="0"/>
                <a:cs typeface="Gill Sans MT"/>
              </a:rPr>
              <a:t>Behavioral assessments:</a:t>
            </a:r>
          </a:p>
          <a:p>
            <a:pPr marR="58577" lvl="1" indent="-457200" algn="l" rtl="0">
              <a:lnSpc>
                <a:spcPct val="95825"/>
              </a:lnSpc>
              <a:spcBef>
                <a:spcPts val="1200"/>
              </a:spcBef>
              <a:buFont typeface="Arial" panose="020B0604020202020204" pitchFamily="34" charset="0"/>
              <a:buChar char="•"/>
            </a:pPr>
            <a:r>
              <a:rPr lang="en-US" sz="2400" b="1" kern="1200" dirty="0">
                <a:solidFill>
                  <a:schemeClr val="tx1"/>
                </a:solidFill>
                <a:latin typeface="Century Gothic" panose="020B0502020202020204" pitchFamily="34" charset="0"/>
                <a:cs typeface="Gill Sans MT"/>
              </a:rPr>
              <a:t>Confidence</a:t>
            </a:r>
            <a:r>
              <a:rPr lang="en-US" sz="2400" kern="1200" dirty="0">
                <a:solidFill>
                  <a:schemeClr val="tx1"/>
                </a:solidFill>
                <a:latin typeface="Century Gothic" panose="020B0502020202020204" pitchFamily="34" charset="0"/>
                <a:cs typeface="Gill Sans MT"/>
              </a:rPr>
              <a:t> level for carrying </a:t>
            </a:r>
            <a:r>
              <a:rPr lang="en-US" sz="2400" kern="1200" dirty="0" smtClean="0">
                <a:solidFill>
                  <a:schemeClr val="tx1"/>
                </a:solidFill>
                <a:latin typeface="Century Gothic" panose="020B0502020202020204" pitchFamily="34" charset="0"/>
                <a:cs typeface="Gill Sans MT"/>
              </a:rPr>
              <a:t>out RHIS </a:t>
            </a:r>
            <a:r>
              <a:rPr lang="en-US" sz="2400" kern="1200" dirty="0">
                <a:solidFill>
                  <a:schemeClr val="tx1"/>
                </a:solidFill>
                <a:latin typeface="Century Gothic" panose="020B0502020202020204" pitchFamily="34" charset="0"/>
                <a:cs typeface="Gill Sans MT"/>
              </a:rPr>
              <a:t>tasks</a:t>
            </a:r>
          </a:p>
          <a:p>
            <a:pPr marR="58577" lvl="1" indent="-457200" algn="l" rtl="0">
              <a:lnSpc>
                <a:spcPct val="95825"/>
              </a:lnSpc>
              <a:spcBef>
                <a:spcPts val="1200"/>
              </a:spcBef>
              <a:buFont typeface="Arial" panose="020B0604020202020204" pitchFamily="34" charset="0"/>
              <a:buChar char="•"/>
            </a:pPr>
            <a:r>
              <a:rPr lang="en-US" sz="2400" b="1" kern="1200" dirty="0">
                <a:solidFill>
                  <a:schemeClr val="tx1"/>
                </a:solidFill>
                <a:latin typeface="Century Gothic" panose="020B0502020202020204" pitchFamily="34" charset="0"/>
                <a:cs typeface="Gill Sans MT"/>
              </a:rPr>
              <a:t>Knowledge</a:t>
            </a:r>
            <a:r>
              <a:rPr lang="en-US" sz="2400" kern="1200" dirty="0">
                <a:solidFill>
                  <a:schemeClr val="tx1"/>
                </a:solidFill>
                <a:latin typeface="Century Gothic" panose="020B0502020202020204" pitchFamily="34" charset="0"/>
                <a:cs typeface="Gill Sans MT"/>
              </a:rPr>
              <a:t> of the rationale for RHIS and method of data quality checks</a:t>
            </a:r>
          </a:p>
          <a:p>
            <a:pPr marR="58577" lvl="1" indent="-457200" algn="l" rtl="0">
              <a:lnSpc>
                <a:spcPct val="95825"/>
              </a:lnSpc>
              <a:spcBef>
                <a:spcPts val="1200"/>
              </a:spcBef>
              <a:buFont typeface="Arial" panose="020B0604020202020204" pitchFamily="34" charset="0"/>
              <a:buChar char="•"/>
            </a:pPr>
            <a:r>
              <a:rPr lang="en-US" sz="2400" b="1" kern="1200" dirty="0">
                <a:solidFill>
                  <a:schemeClr val="tx1"/>
                </a:solidFill>
                <a:latin typeface="Century Gothic" panose="020B0502020202020204" pitchFamily="34" charset="0"/>
                <a:cs typeface="Gill Sans MT"/>
              </a:rPr>
              <a:t>Skills</a:t>
            </a:r>
            <a:r>
              <a:rPr lang="en-US" sz="2400" kern="1200" dirty="0">
                <a:solidFill>
                  <a:schemeClr val="tx1"/>
                </a:solidFill>
                <a:latin typeface="Century Gothic" panose="020B0502020202020204" pitchFamily="34" charset="0"/>
                <a:cs typeface="Gill Sans MT"/>
              </a:rPr>
              <a:t> for data quality assurance, data analysis, interpretation, </a:t>
            </a:r>
            <a:r>
              <a:rPr lang="en-US" sz="2400" kern="1200" dirty="0" smtClean="0">
                <a:solidFill>
                  <a:schemeClr val="tx1"/>
                </a:solidFill>
                <a:latin typeface="Century Gothic" panose="020B0502020202020204" pitchFamily="34" charset="0"/>
                <a:cs typeface="Gill Sans MT"/>
              </a:rPr>
              <a:t>problem-solving</a:t>
            </a:r>
            <a:r>
              <a:rPr lang="en-US" sz="2400" kern="1200" dirty="0">
                <a:solidFill>
                  <a:schemeClr val="tx1"/>
                </a:solidFill>
                <a:latin typeface="Century Gothic" panose="020B0502020202020204" pitchFamily="34" charset="0"/>
                <a:cs typeface="Gill Sans MT"/>
              </a:rPr>
              <a:t>, and use</a:t>
            </a:r>
          </a:p>
          <a:p>
            <a:pPr marR="58577" lvl="1" indent="-457200" algn="l" rtl="0">
              <a:lnSpc>
                <a:spcPct val="95825"/>
              </a:lnSpc>
              <a:spcBef>
                <a:spcPts val="1200"/>
              </a:spcBef>
              <a:buFont typeface="Arial" panose="020B0604020202020204" pitchFamily="34" charset="0"/>
              <a:buChar char="•"/>
            </a:pPr>
            <a:r>
              <a:rPr lang="en-US" sz="2400" b="1" kern="1200" dirty="0">
                <a:solidFill>
                  <a:schemeClr val="tx1"/>
                </a:solidFill>
                <a:latin typeface="Century Gothic" panose="020B0502020202020204" pitchFamily="34" charset="0"/>
                <a:cs typeface="Gill Sans MT"/>
              </a:rPr>
              <a:t>Motivation</a:t>
            </a:r>
            <a:r>
              <a:rPr lang="en-US" sz="2400" kern="1200" dirty="0">
                <a:solidFill>
                  <a:schemeClr val="tx1"/>
                </a:solidFill>
                <a:latin typeface="Century Gothic" panose="020B0502020202020204" pitchFamily="34" charset="0"/>
                <a:cs typeface="Gill Sans MT"/>
              </a:rPr>
              <a:t> to perform </a:t>
            </a:r>
            <a:r>
              <a:rPr lang="en-US" sz="2400" kern="1200" dirty="0" smtClean="0">
                <a:solidFill>
                  <a:schemeClr val="tx1"/>
                </a:solidFill>
                <a:latin typeface="Century Gothic" panose="020B0502020202020204" pitchFamily="34" charset="0"/>
                <a:cs typeface="Gill Sans MT"/>
              </a:rPr>
              <a:t>RHIS </a:t>
            </a:r>
            <a:r>
              <a:rPr lang="en-US" sz="2400" kern="1200" dirty="0">
                <a:solidFill>
                  <a:schemeClr val="tx1"/>
                </a:solidFill>
                <a:latin typeface="Century Gothic" panose="020B0502020202020204" pitchFamily="34" charset="0"/>
                <a:cs typeface="Gill Sans MT"/>
              </a:rPr>
              <a:t>tasks</a:t>
            </a:r>
          </a:p>
          <a:p>
            <a:endParaRPr lang="en-US" dirty="0"/>
          </a:p>
        </p:txBody>
      </p:sp>
      <p:sp>
        <p:nvSpPr>
          <p:cNvPr id="8" name="object 2"/>
          <p:cNvSpPr txBox="1">
            <a:spLocks noGrp="1"/>
          </p:cNvSpPr>
          <p:nvPr>
            <p:ph type="title"/>
          </p:nvPr>
        </p:nvSpPr>
        <p:spPr>
          <a:xfrm>
            <a:off x="457200" y="252637"/>
            <a:ext cx="6403135" cy="861774"/>
          </a:xfrm>
          <a:prstGeom prst="rect">
            <a:avLst/>
          </a:prstGeom>
        </p:spPr>
        <p:txBody>
          <a:bodyPr vert="horz" wrap="square" lIns="0" tIns="0" rIns="0" bIns="0" rtlCol="0">
            <a:spAutoFit/>
          </a:bodyPr>
          <a:lstStyle/>
          <a:p>
            <a:pPr marL="12700" algn="l">
              <a:lnSpc>
                <a:spcPct val="100000"/>
              </a:lnSpc>
            </a:pPr>
            <a:r>
              <a:rPr lang="en-US" sz="2800" kern="1200" dirty="0" smtClean="0">
                <a:solidFill>
                  <a:schemeClr val="bg1"/>
                </a:solidFill>
                <a:latin typeface="Century Gothic" panose="020B0502020202020204" pitchFamily="34" charset="0"/>
              </a:rPr>
              <a:t>VI: Organizational </a:t>
            </a:r>
            <a:r>
              <a:rPr lang="en-US" sz="2800" kern="1200" dirty="0">
                <a:solidFill>
                  <a:schemeClr val="bg1"/>
                </a:solidFill>
                <a:latin typeface="Century Gothic" panose="020B0502020202020204" pitchFamily="34" charset="0"/>
              </a:rPr>
              <a:t>and Behavioral </a:t>
            </a:r>
            <a:r>
              <a:rPr lang="en-US" sz="2800" kern="1200" dirty="0" smtClean="0">
                <a:solidFill>
                  <a:schemeClr val="bg1"/>
                </a:solidFill>
                <a:latin typeface="Century Gothic" panose="020B0502020202020204" pitchFamily="34" charset="0"/>
              </a:rPr>
              <a:t/>
            </a:r>
            <a:br>
              <a:rPr lang="en-US" sz="2800" kern="1200" dirty="0" smtClean="0">
                <a:solidFill>
                  <a:schemeClr val="bg1"/>
                </a:solidFill>
                <a:latin typeface="Century Gothic" panose="020B0502020202020204" pitchFamily="34" charset="0"/>
              </a:rPr>
            </a:br>
            <a:r>
              <a:rPr lang="en-US" sz="2800" kern="1200" dirty="0" smtClean="0">
                <a:solidFill>
                  <a:schemeClr val="bg1"/>
                </a:solidFill>
                <a:latin typeface="Century Gothic" panose="020B0502020202020204" pitchFamily="34" charset="0"/>
              </a:rPr>
              <a:t>Assessment </a:t>
            </a:r>
            <a:r>
              <a:rPr lang="en-US" sz="2800" kern="1200" dirty="0">
                <a:solidFill>
                  <a:schemeClr val="bg1"/>
                </a:solidFill>
                <a:latin typeface="Century Gothic" panose="020B0502020202020204" pitchFamily="34" charset="0"/>
              </a:rPr>
              <a:t>Tool (OBAT)</a:t>
            </a:r>
            <a:endParaRPr sz="2800" kern="1200" dirty="0">
              <a:solidFill>
                <a:schemeClr val="bg1"/>
              </a:solidFill>
              <a:latin typeface="Century Gothic" panose="020B0502020202020204" pitchFamily="34" charset="0"/>
            </a:endParaRPr>
          </a:p>
        </p:txBody>
      </p:sp>
      <p:sp>
        <p:nvSpPr>
          <p:cNvPr id="2" name="Slide Number Placeholder 1"/>
          <p:cNvSpPr>
            <a:spLocks noGrp="1"/>
          </p:cNvSpPr>
          <p:nvPr>
            <p:ph type="sldNum" sz="quarter" idx="7"/>
          </p:nvPr>
        </p:nvSpPr>
        <p:spPr/>
        <p:txBody>
          <a:bodyPr/>
          <a:lstStyle/>
          <a:p>
            <a:fld id="{B6F15528-21DE-4FAA-801E-634DDDAF4B2B}" type="slidenum">
              <a:rPr lang="en-US" smtClean="0"/>
              <a:t>25</a:t>
            </a:fld>
            <a:endParaRPr lang="en-US"/>
          </a:p>
        </p:txBody>
      </p:sp>
    </p:spTree>
    <p:extLst>
      <p:ext uri="{BB962C8B-B14F-4D97-AF65-F5344CB8AC3E}">
        <p14:creationId xmlns:p14="http://schemas.microsoft.com/office/powerpoint/2010/main" val="25630283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211" y="-9896"/>
            <a:ext cx="10058400" cy="1457696"/>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1E185F"/>
          </a:solidFill>
        </p:spPr>
        <p:txBody>
          <a:bodyPr wrap="square" lIns="0" tIns="0" rIns="0" bIns="0" rtlCol="0"/>
          <a:lstStyle/>
          <a:p>
            <a:endParaRPr/>
          </a:p>
        </p:txBody>
      </p:sp>
      <p:sp>
        <p:nvSpPr>
          <p:cNvPr id="14" name="Title 13"/>
          <p:cNvSpPr>
            <a:spLocks noGrp="1"/>
          </p:cNvSpPr>
          <p:nvPr>
            <p:ph type="title"/>
          </p:nvPr>
        </p:nvSpPr>
        <p:spPr>
          <a:xfrm>
            <a:off x="685800" y="457200"/>
            <a:ext cx="7920586" cy="861774"/>
          </a:xfrm>
        </p:spPr>
        <p:txBody>
          <a:bodyPr/>
          <a:lstStyle/>
          <a:p>
            <a:r>
              <a:rPr lang="en-US" sz="2800" dirty="0">
                <a:solidFill>
                  <a:schemeClr val="bg1"/>
                </a:solidFill>
                <a:latin typeface="Century Gothic" panose="020B0502020202020204" pitchFamily="34" charset="0"/>
              </a:rPr>
              <a:t>Application of PRISM Tools</a:t>
            </a:r>
            <a:br>
              <a:rPr lang="en-US" sz="2800" dirty="0">
                <a:solidFill>
                  <a:schemeClr val="bg1"/>
                </a:solidFill>
                <a:latin typeface="Century Gothic" panose="020B0502020202020204" pitchFamily="34" charset="0"/>
              </a:rPr>
            </a:br>
            <a:endParaRPr lang="en-US" sz="2800" dirty="0">
              <a:solidFill>
                <a:schemeClr val="bg1"/>
              </a:solidFill>
              <a:latin typeface="Century Gothic" panose="020B0502020202020204" pitchFamily="34" charset="0"/>
            </a:endParaRPr>
          </a:p>
        </p:txBody>
      </p:sp>
      <p:sp>
        <p:nvSpPr>
          <p:cNvPr id="11" name="Content Placeholder 10"/>
          <p:cNvSpPr>
            <a:spLocks noGrp="1"/>
          </p:cNvSpPr>
          <p:nvPr>
            <p:ph type="body" idx="1"/>
          </p:nvPr>
        </p:nvSpPr>
        <p:spPr>
          <a:xfrm>
            <a:off x="685800" y="1981200"/>
            <a:ext cx="8255914" cy="3453510"/>
          </a:xfrm>
          <a:noFill/>
        </p:spPr>
        <p:txBody>
          <a:bodyPr/>
          <a:lstStyle/>
          <a:p>
            <a:pPr marR="63458">
              <a:lnSpc>
                <a:spcPct val="150000"/>
              </a:lnSpc>
            </a:pPr>
            <a:r>
              <a:rPr lang="en-US" sz="2800" dirty="0">
                <a:latin typeface="Century Gothic" panose="020B0502020202020204" pitchFamily="34" charset="0"/>
              </a:rPr>
              <a:t>Tools are administered, based on:</a:t>
            </a:r>
          </a:p>
          <a:p>
            <a:pPr marR="58577" lvl="1" indent="-457200" algn="l" rtl="0">
              <a:lnSpc>
                <a:spcPct val="95825"/>
              </a:lnSpc>
              <a:spcBef>
                <a:spcPts val="1288"/>
              </a:spcBef>
              <a:spcAft>
                <a:spcPts val="669"/>
              </a:spcAft>
              <a:buFont typeface="Arial" panose="020B0604020202020204" pitchFamily="34" charset="0"/>
              <a:buChar char="•"/>
              <a:tabLst>
                <a:tab pos="452811" algn="l"/>
              </a:tabLst>
            </a:pPr>
            <a:r>
              <a:rPr lang="en-US" sz="2400" kern="1200" dirty="0">
                <a:solidFill>
                  <a:schemeClr val="tx1"/>
                </a:solidFill>
                <a:latin typeface="Century Gothic" panose="020B0502020202020204" pitchFamily="34" charset="0"/>
                <a:cs typeface="Gill Sans MT"/>
              </a:rPr>
              <a:t>Observations, interviews, document review, information technology review</a:t>
            </a:r>
          </a:p>
          <a:p>
            <a:pPr marR="58577" lvl="1" indent="-457200" algn="l" rtl="0">
              <a:lnSpc>
                <a:spcPct val="95825"/>
              </a:lnSpc>
              <a:spcBef>
                <a:spcPts val="1288"/>
              </a:spcBef>
              <a:spcAft>
                <a:spcPts val="669"/>
              </a:spcAft>
              <a:buFont typeface="Arial" panose="020B0604020202020204" pitchFamily="34" charset="0"/>
              <a:buChar char="•"/>
              <a:tabLst>
                <a:tab pos="452811" algn="l"/>
              </a:tabLst>
            </a:pPr>
            <a:r>
              <a:rPr lang="en-US" sz="2400" kern="1200" dirty="0">
                <a:solidFill>
                  <a:schemeClr val="tx1"/>
                </a:solidFill>
                <a:latin typeface="Century Gothic" panose="020B0502020202020204" pitchFamily="34" charset="0"/>
                <a:cs typeface="Gill Sans MT"/>
              </a:rPr>
              <a:t>Triangulation of multiple data sources increases validity of findings</a:t>
            </a:r>
          </a:p>
          <a:p>
            <a:pPr marR="58577" lvl="1" indent="-457200" algn="l" rtl="0">
              <a:lnSpc>
                <a:spcPct val="95825"/>
              </a:lnSpc>
              <a:spcBef>
                <a:spcPts val="1288"/>
              </a:spcBef>
              <a:spcAft>
                <a:spcPts val="669"/>
              </a:spcAft>
              <a:buFont typeface="Arial" panose="020B0604020202020204" pitchFamily="34" charset="0"/>
              <a:buChar char="•"/>
              <a:tabLst>
                <a:tab pos="452811" algn="l"/>
              </a:tabLst>
            </a:pPr>
            <a:r>
              <a:rPr lang="en-US" sz="2400" kern="1200" dirty="0">
                <a:solidFill>
                  <a:schemeClr val="tx1"/>
                </a:solidFill>
                <a:latin typeface="Century Gothic" panose="020B0502020202020204" pitchFamily="34" charset="0"/>
                <a:cs typeface="Gill Sans MT"/>
              </a:rPr>
              <a:t>Self-assessment aspect creates sense of ownership for results and atmosphere of collaboration</a:t>
            </a:r>
          </a:p>
        </p:txBody>
      </p:sp>
      <p:sp>
        <p:nvSpPr>
          <p:cNvPr id="2" name="Slide Number Placeholder 1"/>
          <p:cNvSpPr>
            <a:spLocks noGrp="1"/>
          </p:cNvSpPr>
          <p:nvPr>
            <p:ph type="sldNum" sz="quarter" idx="7"/>
          </p:nvPr>
        </p:nvSpPr>
        <p:spPr/>
        <p:txBody>
          <a:bodyPr/>
          <a:lstStyle/>
          <a:p>
            <a:fld id="{B6F15528-21DE-4FAA-801E-634DDDAF4B2B}" type="slidenum">
              <a:rPr lang="en-US" smtClean="0"/>
              <a:t>26</a:t>
            </a:fld>
            <a:endParaRPr lang="en-US"/>
          </a:p>
        </p:txBody>
      </p:sp>
    </p:spTree>
    <p:extLst>
      <p:ext uri="{BB962C8B-B14F-4D97-AF65-F5344CB8AC3E}">
        <p14:creationId xmlns:p14="http://schemas.microsoft.com/office/powerpoint/2010/main" val="130103869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211" y="-9896"/>
            <a:ext cx="10058400" cy="1386840"/>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1E185F"/>
          </a:solidFill>
        </p:spPr>
        <p:txBody>
          <a:bodyPr wrap="square" lIns="0" tIns="0" rIns="0" bIns="0" rtlCol="0"/>
          <a:lstStyle/>
          <a:p>
            <a:endParaRPr/>
          </a:p>
        </p:txBody>
      </p:sp>
      <p:sp>
        <p:nvSpPr>
          <p:cNvPr id="2" name="Title 1"/>
          <p:cNvSpPr>
            <a:spLocks noGrp="1"/>
          </p:cNvSpPr>
          <p:nvPr>
            <p:ph type="title"/>
          </p:nvPr>
        </p:nvSpPr>
        <p:spPr>
          <a:xfrm>
            <a:off x="609600" y="457200"/>
            <a:ext cx="7561119" cy="500778"/>
          </a:xfrm>
        </p:spPr>
        <p:txBody>
          <a:bodyPr/>
          <a:lstStyle/>
          <a:p>
            <a:pPr>
              <a:lnSpc>
                <a:spcPts val="4300"/>
              </a:lnSpc>
            </a:pPr>
            <a:r>
              <a:rPr lang="en-US" sz="2800" dirty="0">
                <a:solidFill>
                  <a:schemeClr val="bg1"/>
                </a:solidFill>
                <a:latin typeface="Century Gothic" panose="020B0502020202020204" pitchFamily="34" charset="0"/>
              </a:rPr>
              <a:t>Steps to </a:t>
            </a:r>
            <a:r>
              <a:rPr lang="en-US" sz="2800" dirty="0" smtClean="0">
                <a:solidFill>
                  <a:schemeClr val="bg1"/>
                </a:solidFill>
                <a:latin typeface="Century Gothic" panose="020B0502020202020204" pitchFamily="34" charset="0"/>
              </a:rPr>
              <a:t>Administer PRISM Tools</a:t>
            </a:r>
            <a:endParaRPr lang="en-US" sz="2800" dirty="0">
              <a:solidFill>
                <a:schemeClr val="bg1"/>
              </a:solidFill>
              <a:latin typeface="Century Gothic" panose="020B0502020202020204" pitchFamily="34" charset="0"/>
            </a:endParaRPr>
          </a:p>
        </p:txBody>
      </p:sp>
      <p:sp>
        <p:nvSpPr>
          <p:cNvPr id="3" name="Content Placeholder 2"/>
          <p:cNvSpPr>
            <a:spLocks noGrp="1"/>
          </p:cNvSpPr>
          <p:nvPr>
            <p:ph type="body" idx="1"/>
          </p:nvPr>
        </p:nvSpPr>
        <p:spPr>
          <a:xfrm>
            <a:off x="266911" y="1600200"/>
            <a:ext cx="9525000" cy="5881097"/>
          </a:xfrm>
        </p:spPr>
        <p:txBody>
          <a:bodyPr/>
          <a:lstStyle/>
          <a:p>
            <a:pPr marL="457200" marR="63458" indent="-457200">
              <a:lnSpc>
                <a:spcPts val="3075"/>
              </a:lnSpc>
              <a:spcBef>
                <a:spcPts val="600"/>
              </a:spcBef>
              <a:buFont typeface="Arial" panose="020B0604020202020204" pitchFamily="34" charset="0"/>
              <a:buChar char="•"/>
            </a:pPr>
            <a:r>
              <a:rPr lang="en-US" sz="2400" kern="1200" dirty="0">
                <a:latin typeface="Century Gothic" panose="020B0502020202020204" pitchFamily="34" charset="0"/>
                <a:cs typeface="Gill Sans MT"/>
              </a:rPr>
              <a:t>Identify a potential opportunity</a:t>
            </a:r>
          </a:p>
          <a:p>
            <a:pPr marL="800100" marR="58577" lvl="2" indent="-342900" algn="l" rtl="0">
              <a:spcBef>
                <a:spcPts val="600"/>
              </a:spcBef>
              <a:buFont typeface="Courier New" panose="02070309020205020404" pitchFamily="49" charset="0"/>
              <a:buChar char="o"/>
            </a:pPr>
            <a:r>
              <a:rPr lang="en-US" sz="2200" kern="1200" dirty="0">
                <a:solidFill>
                  <a:schemeClr val="tx1"/>
                </a:solidFill>
                <a:latin typeface="Century Gothic" panose="020B0502020202020204" pitchFamily="34" charset="0"/>
                <a:cs typeface="Gill Sans MT"/>
              </a:rPr>
              <a:t>Determine how PRISM </a:t>
            </a:r>
            <a:r>
              <a:rPr lang="en-US" sz="2200" kern="1200" dirty="0" smtClean="0">
                <a:solidFill>
                  <a:schemeClr val="tx1"/>
                </a:solidFill>
                <a:latin typeface="Century Gothic" panose="020B0502020202020204" pitchFamily="34" charset="0"/>
                <a:cs typeface="Gill Sans MT"/>
              </a:rPr>
              <a:t>tools </a:t>
            </a:r>
            <a:r>
              <a:rPr lang="en-US" sz="2200" kern="1200" dirty="0">
                <a:solidFill>
                  <a:schemeClr val="tx1"/>
                </a:solidFill>
                <a:latin typeface="Century Gothic" panose="020B0502020202020204" pitchFamily="34" charset="0"/>
                <a:cs typeface="Gill Sans MT"/>
              </a:rPr>
              <a:t>would be used for the </a:t>
            </a:r>
            <a:r>
              <a:rPr lang="en-US" sz="2200" kern="1200" dirty="0" smtClean="0">
                <a:solidFill>
                  <a:schemeClr val="tx1"/>
                </a:solidFill>
                <a:latin typeface="Century Gothic" panose="020B0502020202020204" pitchFamily="34" charset="0"/>
                <a:cs typeface="Gill Sans MT"/>
              </a:rPr>
              <a:t>present need</a:t>
            </a:r>
          </a:p>
          <a:p>
            <a:pPr marL="457200" marR="63458" indent="-457200">
              <a:lnSpc>
                <a:spcPts val="3075"/>
              </a:lnSpc>
              <a:spcBef>
                <a:spcPts val="600"/>
              </a:spcBef>
              <a:buFont typeface="Arial" panose="020B0604020202020204" pitchFamily="34" charset="0"/>
              <a:buChar char="•"/>
            </a:pPr>
            <a:r>
              <a:rPr lang="en-US" sz="2400" kern="1200" dirty="0" smtClean="0">
                <a:latin typeface="Century Gothic" panose="020B0502020202020204" pitchFamily="34" charset="0"/>
                <a:cs typeface="Gill Sans MT"/>
              </a:rPr>
              <a:t>Perform pre-assessment </a:t>
            </a:r>
            <a:r>
              <a:rPr lang="en-US" sz="2400" kern="1200" dirty="0">
                <a:latin typeface="Century Gothic" panose="020B0502020202020204" pitchFamily="34" charset="0"/>
                <a:cs typeface="Gill Sans MT"/>
              </a:rPr>
              <a:t>planning</a:t>
            </a:r>
          </a:p>
          <a:p>
            <a:pPr marL="800100" marR="58577" lvl="2" indent="-342900" algn="l" rtl="0">
              <a:spcBef>
                <a:spcPts val="600"/>
              </a:spcBef>
              <a:buFont typeface="Courier New" panose="02070309020205020404" pitchFamily="49" charset="0"/>
              <a:buChar char="o"/>
            </a:pPr>
            <a:r>
              <a:rPr lang="en-US" sz="2200" kern="1200" dirty="0">
                <a:solidFill>
                  <a:schemeClr val="tx1"/>
                </a:solidFill>
                <a:latin typeface="Century Gothic" panose="020B0502020202020204" pitchFamily="34" charset="0"/>
                <a:cs typeface="Gill Sans MT"/>
              </a:rPr>
              <a:t>Determine organization’s readiness to improve RHIS</a:t>
            </a:r>
          </a:p>
          <a:p>
            <a:pPr marL="800100" marR="58577" lvl="2" indent="-342900" algn="l" rtl="0">
              <a:spcBef>
                <a:spcPts val="600"/>
              </a:spcBef>
              <a:buFont typeface="Courier New" panose="02070309020205020404" pitchFamily="49" charset="0"/>
              <a:buChar char="o"/>
            </a:pPr>
            <a:r>
              <a:rPr lang="en-US" sz="2200" kern="1200" dirty="0">
                <a:solidFill>
                  <a:schemeClr val="tx1"/>
                </a:solidFill>
                <a:latin typeface="Century Gothic" panose="020B0502020202020204" pitchFamily="34" charset="0"/>
                <a:cs typeface="Gill Sans MT"/>
              </a:rPr>
              <a:t>Assemble core team stakeholders</a:t>
            </a:r>
          </a:p>
          <a:p>
            <a:pPr marL="800100" marR="58577" lvl="2" indent="-342900" algn="l" rtl="0">
              <a:spcBef>
                <a:spcPts val="600"/>
              </a:spcBef>
              <a:buFont typeface="Courier New" panose="02070309020205020404" pitchFamily="49" charset="0"/>
              <a:buChar char="o"/>
            </a:pPr>
            <a:r>
              <a:rPr lang="en-US" sz="2200" kern="1200" dirty="0">
                <a:solidFill>
                  <a:schemeClr val="tx1"/>
                </a:solidFill>
                <a:latin typeface="Century Gothic" panose="020B0502020202020204" pitchFamily="34" charset="0"/>
                <a:cs typeface="Gill Sans MT"/>
              </a:rPr>
              <a:t>Identify key informants to interview </a:t>
            </a:r>
          </a:p>
          <a:p>
            <a:pPr marL="800100" marR="58577" lvl="2" indent="-342900" algn="l" rtl="0">
              <a:spcBef>
                <a:spcPts val="600"/>
              </a:spcBef>
              <a:buFont typeface="Courier New" panose="02070309020205020404" pitchFamily="49" charset="0"/>
              <a:buChar char="o"/>
            </a:pPr>
            <a:r>
              <a:rPr lang="en-US" sz="2200" kern="1200" dirty="0">
                <a:solidFill>
                  <a:schemeClr val="tx1"/>
                </a:solidFill>
                <a:latin typeface="Century Gothic" panose="020B0502020202020204" pitchFamily="34" charset="0"/>
                <a:cs typeface="Gill Sans MT"/>
              </a:rPr>
              <a:t>Modify PRISM Tool to fit local </a:t>
            </a:r>
            <a:r>
              <a:rPr lang="en-US" sz="2200" kern="1200" dirty="0" smtClean="0">
                <a:solidFill>
                  <a:schemeClr val="tx1"/>
                </a:solidFill>
                <a:latin typeface="Century Gothic" panose="020B0502020202020204" pitchFamily="34" charset="0"/>
                <a:cs typeface="Gill Sans MT"/>
              </a:rPr>
              <a:t>application</a:t>
            </a:r>
          </a:p>
          <a:p>
            <a:pPr marL="800100" marR="58577" lvl="2" indent="-342900" algn="l" rtl="0">
              <a:spcBef>
                <a:spcPts val="600"/>
              </a:spcBef>
              <a:buFont typeface="Courier New" panose="02070309020205020404" pitchFamily="49" charset="0"/>
              <a:buChar char="o"/>
            </a:pPr>
            <a:r>
              <a:rPr lang="en-US" sz="2200" kern="1200" dirty="0" smtClean="0">
                <a:solidFill>
                  <a:schemeClr val="tx1"/>
                </a:solidFill>
                <a:latin typeface="Century Gothic" panose="020B0502020202020204" pitchFamily="34" charset="0"/>
                <a:cs typeface="Gill Sans MT"/>
              </a:rPr>
              <a:t>Sampling process</a:t>
            </a:r>
          </a:p>
          <a:p>
            <a:pPr marL="457200" marR="63458" indent="-457200">
              <a:lnSpc>
                <a:spcPts val="3075"/>
              </a:lnSpc>
              <a:spcBef>
                <a:spcPts val="600"/>
              </a:spcBef>
              <a:buFont typeface="Arial" panose="020B0604020202020204" pitchFamily="34" charset="0"/>
              <a:buChar char="•"/>
            </a:pPr>
            <a:r>
              <a:rPr lang="en-US" sz="2400" kern="1200" dirty="0" smtClean="0">
                <a:latin typeface="Century Gothic" panose="020B0502020202020204" pitchFamily="34" charset="0"/>
                <a:cs typeface="Gill Sans MT"/>
              </a:rPr>
              <a:t>Assess </a:t>
            </a:r>
            <a:r>
              <a:rPr lang="en-US" sz="2400" kern="1200" dirty="0">
                <a:latin typeface="Century Gothic" panose="020B0502020202020204" pitchFamily="34" charset="0"/>
                <a:cs typeface="Gill Sans MT"/>
              </a:rPr>
              <a:t>and analyze current RHIS performance</a:t>
            </a:r>
          </a:p>
          <a:p>
            <a:pPr marL="800100" marR="58577" lvl="2" indent="-342900" algn="l" rtl="0">
              <a:spcBef>
                <a:spcPts val="600"/>
              </a:spcBef>
              <a:buFont typeface="Courier New" panose="02070309020205020404" pitchFamily="49" charset="0"/>
              <a:buChar char="o"/>
            </a:pPr>
            <a:r>
              <a:rPr lang="en-US" sz="2200" kern="1200" dirty="0">
                <a:solidFill>
                  <a:schemeClr val="tx1"/>
                </a:solidFill>
                <a:latin typeface="Century Gothic" panose="020B0502020202020204" pitchFamily="34" charset="0"/>
                <a:cs typeface="Gill Sans MT"/>
              </a:rPr>
              <a:t>Use the </a:t>
            </a:r>
            <a:r>
              <a:rPr lang="en-US" sz="2200" kern="1200" dirty="0" smtClean="0">
                <a:solidFill>
                  <a:schemeClr val="tx1"/>
                </a:solidFill>
                <a:latin typeface="Century Gothic" panose="020B0502020202020204" pitchFamily="34" charset="0"/>
                <a:cs typeface="Gill Sans MT"/>
              </a:rPr>
              <a:t>tools </a:t>
            </a:r>
            <a:r>
              <a:rPr lang="en-US" sz="2200" kern="1200" dirty="0">
                <a:solidFill>
                  <a:schemeClr val="tx1"/>
                </a:solidFill>
                <a:latin typeface="Century Gothic" panose="020B0502020202020204" pitchFamily="34" charset="0"/>
                <a:cs typeface="Gill Sans MT"/>
              </a:rPr>
              <a:t>in order (Overview, </a:t>
            </a:r>
            <a:r>
              <a:rPr lang="en-US" sz="2200" kern="1200" dirty="0" smtClean="0">
                <a:solidFill>
                  <a:schemeClr val="tx1"/>
                </a:solidFill>
                <a:latin typeface="Century Gothic" panose="020B0502020202020204" pitchFamily="34" charset="0"/>
                <a:cs typeface="Gill Sans MT"/>
              </a:rPr>
              <a:t>Office/Facility Checklist</a:t>
            </a:r>
            <a:r>
              <a:rPr lang="en-US" sz="2200" kern="1200" dirty="0">
                <a:solidFill>
                  <a:schemeClr val="tx1"/>
                </a:solidFill>
                <a:latin typeface="Century Gothic" panose="020B0502020202020204" pitchFamily="34" charset="0"/>
                <a:cs typeface="Gill Sans MT"/>
              </a:rPr>
              <a:t>, Diagnostic, </a:t>
            </a:r>
            <a:r>
              <a:rPr lang="en-US" sz="2200" kern="1200" dirty="0" smtClean="0">
                <a:solidFill>
                  <a:schemeClr val="tx1"/>
                </a:solidFill>
                <a:latin typeface="Century Gothic" panose="020B0502020202020204" pitchFamily="34" charset="0"/>
                <a:cs typeface="Gill Sans MT"/>
              </a:rPr>
              <a:t>Organizational/Behavioral</a:t>
            </a:r>
            <a:r>
              <a:rPr lang="en-US" sz="2200" kern="1200" dirty="0">
                <a:solidFill>
                  <a:schemeClr val="tx1"/>
                </a:solidFill>
                <a:latin typeface="Century Gothic" panose="020B0502020202020204" pitchFamily="34" charset="0"/>
                <a:cs typeface="Gill Sans MT"/>
              </a:rPr>
              <a:t>, </a:t>
            </a:r>
            <a:r>
              <a:rPr lang="en-US" sz="2200" kern="1200" dirty="0" smtClean="0">
                <a:solidFill>
                  <a:schemeClr val="tx1"/>
                </a:solidFill>
                <a:latin typeface="Century Gothic" panose="020B0502020202020204" pitchFamily="34" charset="0"/>
                <a:cs typeface="Gill Sans MT"/>
              </a:rPr>
              <a:t>Management Assessment)</a:t>
            </a:r>
          </a:p>
          <a:p>
            <a:pPr marL="457200" marR="63458" indent="-457200">
              <a:lnSpc>
                <a:spcPts val="3075"/>
              </a:lnSpc>
              <a:spcBef>
                <a:spcPts val="600"/>
              </a:spcBef>
              <a:buFont typeface="Arial" panose="020B0604020202020204" pitchFamily="34" charset="0"/>
              <a:buChar char="•"/>
            </a:pPr>
            <a:r>
              <a:rPr lang="en-US" sz="2400" kern="1200" dirty="0" smtClean="0">
                <a:latin typeface="Century Gothic" panose="020B0502020202020204" pitchFamily="34" charset="0"/>
                <a:cs typeface="Gill Sans MT"/>
              </a:rPr>
              <a:t>Define a plan to reach </a:t>
            </a:r>
            <a:r>
              <a:rPr lang="en-US" sz="2400" kern="1200" dirty="0">
                <a:latin typeface="Century Gothic" panose="020B0502020202020204" pitchFamily="34" charset="0"/>
                <a:cs typeface="Gill Sans MT"/>
              </a:rPr>
              <a:t>desired level of RHIS performance</a:t>
            </a:r>
          </a:p>
          <a:p>
            <a:pPr marL="457200" marR="63458" indent="-457200">
              <a:lnSpc>
                <a:spcPts val="3075"/>
              </a:lnSpc>
              <a:spcBef>
                <a:spcPts val="600"/>
              </a:spcBef>
              <a:buFont typeface="Arial" panose="020B0604020202020204" pitchFamily="34" charset="0"/>
              <a:buChar char="•"/>
            </a:pPr>
            <a:r>
              <a:rPr lang="en-US" sz="2400" kern="1200" dirty="0">
                <a:latin typeface="Century Gothic" panose="020B0502020202020204" pitchFamily="34" charset="0"/>
                <a:cs typeface="Gill Sans MT"/>
              </a:rPr>
              <a:t>Implement </a:t>
            </a:r>
            <a:r>
              <a:rPr lang="en-US" sz="2400" kern="1200" dirty="0" smtClean="0">
                <a:latin typeface="Century Gothic" panose="020B0502020202020204" pitchFamily="34" charset="0"/>
                <a:cs typeface="Gill Sans MT"/>
              </a:rPr>
              <a:t>the plan </a:t>
            </a:r>
            <a:r>
              <a:rPr lang="en-US" sz="2400" kern="1200" dirty="0">
                <a:latin typeface="Century Gothic" panose="020B0502020202020204" pitchFamily="34" charset="0"/>
                <a:cs typeface="Gill Sans MT"/>
              </a:rPr>
              <a:t>and monitor </a:t>
            </a:r>
            <a:r>
              <a:rPr lang="en-US" sz="2400" kern="1200" dirty="0" smtClean="0">
                <a:latin typeface="Century Gothic" panose="020B0502020202020204" pitchFamily="34" charset="0"/>
                <a:cs typeface="Gill Sans MT"/>
              </a:rPr>
              <a:t>progress</a:t>
            </a:r>
            <a:endParaRPr lang="en-US" sz="2400" dirty="0">
              <a:latin typeface="Century Gothic" panose="020B0502020202020204" pitchFamily="34" charset="0"/>
            </a:endParaRPr>
          </a:p>
        </p:txBody>
      </p:sp>
      <p:sp>
        <p:nvSpPr>
          <p:cNvPr id="5" name="Slide Number Placeholder 4"/>
          <p:cNvSpPr>
            <a:spLocks noGrp="1"/>
          </p:cNvSpPr>
          <p:nvPr>
            <p:ph type="sldNum" sz="quarter" idx="7"/>
          </p:nvPr>
        </p:nvSpPr>
        <p:spPr/>
        <p:txBody>
          <a:bodyPr/>
          <a:lstStyle/>
          <a:p>
            <a:fld id="{B6F15528-21DE-4FAA-801E-634DDDAF4B2B}" type="slidenum">
              <a:rPr lang="en-US" smtClean="0"/>
              <a:t>27</a:t>
            </a:fld>
            <a:endParaRPr lang="en-US"/>
          </a:p>
        </p:txBody>
      </p:sp>
    </p:spTree>
    <p:extLst>
      <p:ext uri="{BB962C8B-B14F-4D97-AF65-F5344CB8AC3E}">
        <p14:creationId xmlns:p14="http://schemas.microsoft.com/office/powerpoint/2010/main" val="35535790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7"/>
          </p:nvPr>
        </p:nvSpPr>
        <p:spPr/>
        <p:txBody>
          <a:bodyPr/>
          <a:lstStyle/>
          <a:p>
            <a:fld id="{B6F15528-21DE-4FAA-801E-634DDDAF4B2B}" type="slidenum">
              <a:rPr lang="en-US" smtClean="0"/>
              <a:t>28</a:t>
            </a:fld>
            <a:endParaRPr lang="en-US"/>
          </a:p>
        </p:txBody>
      </p:sp>
      <p:sp>
        <p:nvSpPr>
          <p:cNvPr id="5" name="object 4"/>
          <p:cNvSpPr/>
          <p:nvPr/>
        </p:nvSpPr>
        <p:spPr>
          <a:xfrm>
            <a:off x="211" y="-9896"/>
            <a:ext cx="10058400" cy="1386840"/>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1E185F"/>
          </a:solidFill>
        </p:spPr>
        <p:txBody>
          <a:bodyPr wrap="square" lIns="0" tIns="0" rIns="0" bIns="0" rtlCol="0"/>
          <a:lstStyle/>
          <a:p>
            <a:endParaRPr/>
          </a:p>
        </p:txBody>
      </p:sp>
      <p:sp>
        <p:nvSpPr>
          <p:cNvPr id="6" name="Title 1"/>
          <p:cNvSpPr>
            <a:spLocks noGrp="1"/>
          </p:cNvSpPr>
          <p:nvPr>
            <p:ph type="title"/>
          </p:nvPr>
        </p:nvSpPr>
        <p:spPr>
          <a:xfrm>
            <a:off x="609600" y="457200"/>
            <a:ext cx="7561119" cy="491801"/>
          </a:xfrm>
        </p:spPr>
        <p:txBody>
          <a:bodyPr/>
          <a:lstStyle/>
          <a:p>
            <a:pPr>
              <a:lnSpc>
                <a:spcPts val="4300"/>
              </a:lnSpc>
            </a:pPr>
            <a:r>
              <a:rPr lang="en-US" sz="2800" dirty="0" smtClean="0">
                <a:solidFill>
                  <a:schemeClr val="bg1"/>
                </a:solidFill>
                <a:latin typeface="Century Gothic" panose="020B0502020202020204" pitchFamily="34" charset="0"/>
              </a:rPr>
              <a:t>Sampling Process</a:t>
            </a:r>
            <a:endParaRPr lang="en-US" sz="2800" dirty="0">
              <a:solidFill>
                <a:schemeClr val="bg1"/>
              </a:solidFill>
              <a:latin typeface="Century Gothic" panose="020B0502020202020204" pitchFamily="34" charset="0"/>
            </a:endParaRPr>
          </a:p>
        </p:txBody>
      </p:sp>
      <p:sp>
        <p:nvSpPr>
          <p:cNvPr id="7" name="TextBox 6"/>
          <p:cNvSpPr txBox="1"/>
          <p:nvPr/>
        </p:nvSpPr>
        <p:spPr>
          <a:xfrm>
            <a:off x="118241" y="1429496"/>
            <a:ext cx="9753600" cy="5786199"/>
          </a:xfrm>
          <a:prstGeom prst="rect">
            <a:avLst/>
          </a:prstGeom>
          <a:noFill/>
        </p:spPr>
        <p:txBody>
          <a:bodyPr wrap="square" rtlCol="0">
            <a:spAutoFit/>
          </a:bodyPr>
          <a:lstStyle/>
          <a:p>
            <a:r>
              <a:rPr lang="en-US" sz="2400" b="1" dirty="0">
                <a:latin typeface="Century Gothic" panose="020B0502020202020204" pitchFamily="34" charset="0"/>
              </a:rPr>
              <a:t>Sampling Method</a:t>
            </a:r>
          </a:p>
          <a:p>
            <a:pPr marL="342900" indent="-342900">
              <a:lnSpc>
                <a:spcPct val="150000"/>
              </a:lnSpc>
              <a:buFont typeface="Arial" panose="020B0604020202020204" pitchFamily="34" charset="0"/>
              <a:buChar char="•"/>
            </a:pPr>
            <a:r>
              <a:rPr lang="en-US" sz="2400" dirty="0" smtClean="0">
                <a:latin typeface="Century Gothic" panose="020B0502020202020204" pitchFamily="34" charset="0"/>
              </a:rPr>
              <a:t>Determined </a:t>
            </a:r>
            <a:r>
              <a:rPr lang="en-US" sz="2400" dirty="0">
                <a:latin typeface="Century Gothic" panose="020B0502020202020204" pitchFamily="34" charset="0"/>
              </a:rPr>
              <a:t>by the purpose of the </a:t>
            </a:r>
            <a:r>
              <a:rPr lang="en-US" sz="2400" dirty="0" smtClean="0">
                <a:latin typeface="Century Gothic" panose="020B0502020202020204" pitchFamily="34" charset="0"/>
              </a:rPr>
              <a:t>assessment</a:t>
            </a:r>
            <a:endParaRPr lang="en-US" sz="2400" dirty="0">
              <a:latin typeface="Century Gothic" panose="020B0502020202020204" pitchFamily="34" charset="0"/>
            </a:endParaRPr>
          </a:p>
          <a:p>
            <a:pPr marL="1371600" lvl="2" indent="-457200">
              <a:buFont typeface="Wingdings" panose="05000000000000000000" pitchFamily="2" charset="2"/>
              <a:buChar char="q"/>
            </a:pPr>
            <a:r>
              <a:rPr lang="en-US" sz="2200" dirty="0">
                <a:latin typeface="Century Gothic" panose="020B0502020202020204" pitchFamily="34" charset="0"/>
              </a:rPr>
              <a:t>PRISM for evaluation</a:t>
            </a:r>
          </a:p>
          <a:p>
            <a:pPr marL="1371600" lvl="2" indent="-457200">
              <a:buFont typeface="Wingdings" panose="05000000000000000000" pitchFamily="2" charset="2"/>
              <a:buChar char="q"/>
            </a:pPr>
            <a:r>
              <a:rPr lang="en-US" sz="2200" dirty="0">
                <a:latin typeface="Century Gothic" panose="020B0502020202020204" pitchFamily="34" charset="0"/>
              </a:rPr>
              <a:t>PRISM for monitoring</a:t>
            </a:r>
          </a:p>
          <a:p>
            <a:pPr marL="1371600" lvl="2" indent="-457200">
              <a:buFont typeface="Wingdings" panose="05000000000000000000" pitchFamily="2" charset="2"/>
              <a:buChar char="q"/>
            </a:pPr>
            <a:r>
              <a:rPr lang="en-US" sz="2200" dirty="0">
                <a:latin typeface="Century Gothic" panose="020B0502020202020204" pitchFamily="34" charset="0"/>
              </a:rPr>
              <a:t>PRISM for ad hoc monitoring or rapid </a:t>
            </a:r>
            <a:r>
              <a:rPr lang="en-US" sz="2200" dirty="0" smtClean="0">
                <a:latin typeface="Century Gothic" panose="020B0502020202020204" pitchFamily="34" charset="0"/>
              </a:rPr>
              <a:t>assessment</a:t>
            </a:r>
            <a:endParaRPr lang="en-US" sz="2200" dirty="0">
              <a:latin typeface="Century Gothic" panose="020B0502020202020204" pitchFamily="34" charset="0"/>
            </a:endParaRPr>
          </a:p>
          <a:p>
            <a:pPr>
              <a:spcAft>
                <a:spcPts val="1800"/>
              </a:spcAft>
            </a:pPr>
            <a:endParaRPr lang="en-US" sz="2800" b="1" dirty="0" smtClean="0">
              <a:latin typeface="Century Gothic" panose="020B0502020202020204" pitchFamily="34" charset="0"/>
            </a:endParaRPr>
          </a:p>
          <a:p>
            <a:pPr>
              <a:spcAft>
                <a:spcPts val="1800"/>
              </a:spcAft>
            </a:pPr>
            <a:r>
              <a:rPr lang="en-US" sz="2400" b="1" dirty="0" smtClean="0">
                <a:latin typeface="Century Gothic" panose="020B0502020202020204" pitchFamily="34" charset="0"/>
              </a:rPr>
              <a:t>Sampling </a:t>
            </a:r>
            <a:r>
              <a:rPr lang="en-US" sz="2400" b="1" dirty="0">
                <a:latin typeface="Century Gothic" panose="020B0502020202020204" pitchFamily="34" charset="0"/>
              </a:rPr>
              <a:t>Unit</a:t>
            </a:r>
            <a:r>
              <a:rPr lang="en-US" sz="2400" dirty="0">
                <a:latin typeface="Century Gothic" panose="020B0502020202020204" pitchFamily="34" charset="0"/>
              </a:rPr>
              <a:t> </a:t>
            </a:r>
          </a:p>
          <a:p>
            <a:pPr marL="342900" indent="-342900">
              <a:spcAft>
                <a:spcPts val="600"/>
              </a:spcAft>
              <a:buFont typeface="Arial" panose="020B0604020202020204" pitchFamily="34" charset="0"/>
              <a:buChar char="•"/>
            </a:pPr>
            <a:r>
              <a:rPr lang="en-US" sz="2400" dirty="0">
                <a:latin typeface="Century Gothic" panose="020B0502020202020204" pitchFamily="34" charset="0"/>
              </a:rPr>
              <a:t>From a sampling standpoint, the prime target of the PRISM assessment is the facility. </a:t>
            </a:r>
            <a:endParaRPr lang="en-US" sz="2400" dirty="0" smtClean="0">
              <a:latin typeface="Century Gothic" panose="020B0502020202020204" pitchFamily="34" charset="0"/>
            </a:endParaRPr>
          </a:p>
          <a:p>
            <a:pPr marL="342900" indent="-342900">
              <a:spcAft>
                <a:spcPts val="600"/>
              </a:spcAft>
              <a:buFont typeface="Arial" panose="020B0604020202020204" pitchFamily="34" charset="0"/>
              <a:buChar char="•"/>
            </a:pPr>
            <a:r>
              <a:rPr lang="en-US" sz="2400" dirty="0" smtClean="0">
                <a:latin typeface="Century Gothic" panose="020B0502020202020204" pitchFamily="34" charset="0"/>
              </a:rPr>
              <a:t>The </a:t>
            </a:r>
            <a:r>
              <a:rPr lang="en-US" sz="2400" dirty="0">
                <a:latin typeface="Century Gothic" panose="020B0502020202020204" pitchFamily="34" charset="0"/>
              </a:rPr>
              <a:t>facility must be sampled first. </a:t>
            </a:r>
            <a:endParaRPr lang="en-US" sz="2400" dirty="0" smtClean="0">
              <a:latin typeface="Century Gothic" panose="020B0502020202020204" pitchFamily="34" charset="0"/>
            </a:endParaRPr>
          </a:p>
          <a:p>
            <a:pPr marL="342900" indent="-342900">
              <a:spcAft>
                <a:spcPts val="600"/>
              </a:spcAft>
              <a:buFont typeface="Arial" panose="020B0604020202020204" pitchFamily="34" charset="0"/>
              <a:buChar char="•"/>
            </a:pPr>
            <a:r>
              <a:rPr lang="en-US" sz="2400" dirty="0" smtClean="0">
                <a:latin typeface="Century Gothic" panose="020B0502020202020204" pitchFamily="34" charset="0"/>
              </a:rPr>
              <a:t>Sampling </a:t>
            </a:r>
            <a:r>
              <a:rPr lang="en-US" sz="2400" dirty="0">
                <a:latin typeface="Century Gothic" panose="020B0502020202020204" pitchFamily="34" charset="0"/>
              </a:rPr>
              <a:t>parameters such as sample size and stratification criteria for </a:t>
            </a:r>
            <a:r>
              <a:rPr lang="en-US" sz="2400" dirty="0" smtClean="0">
                <a:latin typeface="Century Gothic" panose="020B0502020202020204" pitchFamily="34" charset="0"/>
              </a:rPr>
              <a:t>a district </a:t>
            </a:r>
            <a:r>
              <a:rPr lang="en-US" sz="2400" dirty="0">
                <a:latin typeface="Century Gothic" panose="020B0502020202020204" pitchFamily="34" charset="0"/>
              </a:rPr>
              <a:t>are determined to a great extent by the facility sample design</a:t>
            </a:r>
            <a:r>
              <a:rPr lang="en-US" sz="2400" dirty="0" smtClean="0">
                <a:latin typeface="Century Gothic" panose="020B0502020202020204" pitchFamily="34" charset="0"/>
              </a:rPr>
              <a:t>.</a:t>
            </a:r>
            <a:endParaRPr lang="en-US" sz="2400" dirty="0">
              <a:latin typeface="Century Gothic" panose="020B0502020202020204" pitchFamily="34" charset="0"/>
            </a:endParaRPr>
          </a:p>
        </p:txBody>
      </p:sp>
    </p:spTree>
    <p:extLst>
      <p:ext uri="{BB962C8B-B14F-4D97-AF65-F5344CB8AC3E}">
        <p14:creationId xmlns:p14="http://schemas.microsoft.com/office/powerpoint/2010/main" val="17622839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7"/>
          </p:nvPr>
        </p:nvSpPr>
        <p:spPr/>
        <p:txBody>
          <a:bodyPr/>
          <a:lstStyle/>
          <a:p>
            <a:fld id="{B6F15528-21DE-4FAA-801E-634DDDAF4B2B}" type="slidenum">
              <a:rPr lang="en-US" smtClean="0"/>
              <a:t>29</a:t>
            </a:fld>
            <a:endParaRPr lang="en-US"/>
          </a:p>
        </p:txBody>
      </p:sp>
      <p:sp>
        <p:nvSpPr>
          <p:cNvPr id="5" name="object 4"/>
          <p:cNvSpPr/>
          <p:nvPr/>
        </p:nvSpPr>
        <p:spPr>
          <a:xfrm>
            <a:off x="211" y="-9896"/>
            <a:ext cx="10058400" cy="1386840"/>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1E185F"/>
          </a:solidFill>
        </p:spPr>
        <p:txBody>
          <a:bodyPr wrap="square" lIns="0" tIns="0" rIns="0" bIns="0" rtlCol="0"/>
          <a:lstStyle/>
          <a:p>
            <a:endParaRPr/>
          </a:p>
        </p:txBody>
      </p:sp>
      <p:sp>
        <p:nvSpPr>
          <p:cNvPr id="6" name="Title 1"/>
          <p:cNvSpPr>
            <a:spLocks noGrp="1"/>
          </p:cNvSpPr>
          <p:nvPr>
            <p:ph type="title"/>
          </p:nvPr>
        </p:nvSpPr>
        <p:spPr>
          <a:xfrm>
            <a:off x="609600" y="132091"/>
            <a:ext cx="7561119" cy="1043234"/>
          </a:xfrm>
        </p:spPr>
        <p:txBody>
          <a:bodyPr/>
          <a:lstStyle/>
          <a:p>
            <a:pPr>
              <a:lnSpc>
                <a:spcPts val="4300"/>
              </a:lnSpc>
            </a:pPr>
            <a:r>
              <a:rPr lang="en-US" sz="2800" dirty="0" smtClean="0">
                <a:solidFill>
                  <a:schemeClr val="bg1"/>
                </a:solidFill>
                <a:latin typeface="Century Gothic" panose="020B0502020202020204" pitchFamily="34" charset="0"/>
              </a:rPr>
              <a:t>Sampling Method Based on Assessment Objectives</a:t>
            </a:r>
            <a:endParaRPr lang="en-US" sz="2800" dirty="0">
              <a:solidFill>
                <a:schemeClr val="bg1"/>
              </a:solidFill>
              <a:latin typeface="Century Gothic" panose="020B0502020202020204"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val="1720164711"/>
              </p:ext>
            </p:extLst>
          </p:nvPr>
        </p:nvGraphicFramePr>
        <p:xfrm>
          <a:off x="126339" y="1476703"/>
          <a:ext cx="9782291" cy="5955755"/>
        </p:xfrm>
        <a:graphic>
          <a:graphicData uri="http://schemas.openxmlformats.org/drawingml/2006/table">
            <a:tbl>
              <a:tblPr firstRow="1" firstCol="1" bandRow="1"/>
              <a:tblGrid>
                <a:gridCol w="4410829">
                  <a:extLst>
                    <a:ext uri="{9D8B030D-6E8A-4147-A177-3AD203B41FA5}">
                      <a16:colId xmlns:a16="http://schemas.microsoft.com/office/drawing/2014/main" val="20000"/>
                    </a:ext>
                  </a:extLst>
                </a:gridCol>
                <a:gridCol w="2685214">
                  <a:extLst>
                    <a:ext uri="{9D8B030D-6E8A-4147-A177-3AD203B41FA5}">
                      <a16:colId xmlns:a16="http://schemas.microsoft.com/office/drawing/2014/main" val="20001"/>
                    </a:ext>
                  </a:extLst>
                </a:gridCol>
                <a:gridCol w="2686248">
                  <a:extLst>
                    <a:ext uri="{9D8B030D-6E8A-4147-A177-3AD203B41FA5}">
                      <a16:colId xmlns:a16="http://schemas.microsoft.com/office/drawing/2014/main" val="20002"/>
                    </a:ext>
                  </a:extLst>
                </a:gridCol>
              </a:tblGrid>
              <a:tr h="842245">
                <a:tc>
                  <a:txBody>
                    <a:bodyPr/>
                    <a:lstStyle/>
                    <a:p>
                      <a:pPr marL="0" marR="0" algn="ctr">
                        <a:lnSpc>
                          <a:spcPct val="115000"/>
                        </a:lnSpc>
                        <a:spcBef>
                          <a:spcPts val="0"/>
                        </a:spcBef>
                        <a:spcAft>
                          <a:spcPts val="0"/>
                        </a:spcAft>
                      </a:pPr>
                      <a:r>
                        <a:rPr lang="en-US" sz="2000" b="1" dirty="0">
                          <a:effectLst/>
                          <a:latin typeface="Century Gothic" panose="020B0502020202020204" pitchFamily="34" charset="0"/>
                          <a:ea typeface="Calibri"/>
                          <a:cs typeface="Times New Roman"/>
                        </a:rPr>
                        <a:t>Assessment </a:t>
                      </a:r>
                      <a:r>
                        <a:rPr lang="en-US" sz="2000" b="1" dirty="0" smtClean="0">
                          <a:effectLst/>
                          <a:latin typeface="Century Gothic" panose="020B0502020202020204" pitchFamily="34" charset="0"/>
                          <a:ea typeface="Calibri"/>
                          <a:cs typeface="Times New Roman"/>
                        </a:rPr>
                        <a:t>objectives</a:t>
                      </a:r>
                      <a:endParaRPr lang="en-US" sz="2000" dirty="0">
                        <a:effectLst/>
                        <a:latin typeface="Century Gothic" panose="020B0502020202020204" pitchFamily="34" charset="0"/>
                        <a:ea typeface="Calibri"/>
                        <a:cs typeface="Times New Roman"/>
                      </a:endParaRPr>
                    </a:p>
                  </a:txBody>
                  <a:tcPr marL="48235" marR="48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a:effectLst/>
                          <a:latin typeface="Century Gothic" panose="020B0502020202020204" pitchFamily="34" charset="0"/>
                          <a:ea typeface="Calibri"/>
                          <a:cs typeface="Times New Roman"/>
                        </a:rPr>
                        <a:t>Sample size</a:t>
                      </a:r>
                      <a:endParaRPr lang="en-US" sz="2000" dirty="0">
                        <a:effectLst/>
                        <a:latin typeface="Century Gothic" panose="020B0502020202020204" pitchFamily="34" charset="0"/>
                        <a:ea typeface="Calibri"/>
                        <a:cs typeface="Times New Roman"/>
                      </a:endParaRPr>
                    </a:p>
                  </a:txBody>
                  <a:tcPr marL="48235" marR="48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a:effectLst/>
                          <a:latin typeface="Century Gothic" panose="020B0502020202020204" pitchFamily="34" charset="0"/>
                          <a:ea typeface="Calibri"/>
                          <a:cs typeface="Times New Roman"/>
                        </a:rPr>
                        <a:t>Sampling method</a:t>
                      </a:r>
                      <a:endParaRPr lang="en-US" sz="2000" dirty="0">
                        <a:effectLst/>
                        <a:latin typeface="Century Gothic" panose="020B0502020202020204" pitchFamily="34" charset="0"/>
                        <a:ea typeface="Calibri"/>
                        <a:cs typeface="Times New Roman"/>
                      </a:endParaRPr>
                    </a:p>
                  </a:txBody>
                  <a:tcPr marL="48235" marR="48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382513">
                <a:tc>
                  <a:txBody>
                    <a:bodyPr/>
                    <a:lstStyle/>
                    <a:p>
                      <a:pPr marL="0" marR="0">
                        <a:lnSpc>
                          <a:spcPct val="115000"/>
                        </a:lnSpc>
                        <a:spcBef>
                          <a:spcPts val="0"/>
                        </a:spcBef>
                        <a:spcAft>
                          <a:spcPts val="0"/>
                        </a:spcAft>
                      </a:pPr>
                      <a:r>
                        <a:rPr lang="en-US" sz="2000" dirty="0">
                          <a:effectLst/>
                          <a:latin typeface="Century Gothic" panose="020B0502020202020204" pitchFamily="34" charset="0"/>
                          <a:ea typeface="Calibri"/>
                          <a:cs typeface="Times New Roman"/>
                        </a:rPr>
                        <a:t>Establish baseline of RHIS performance</a:t>
                      </a:r>
                    </a:p>
                  </a:txBody>
                  <a:tcPr marL="48235" marR="48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solidFill>
                            <a:schemeClr val="tx1"/>
                          </a:solidFill>
                          <a:effectLst/>
                          <a:latin typeface="Century Gothic" panose="020B0502020202020204" pitchFamily="34" charset="0"/>
                          <a:ea typeface="Calibri"/>
                          <a:cs typeface="Times New Roman"/>
                        </a:rPr>
                        <a:t>≥ 100 </a:t>
                      </a:r>
                      <a:r>
                        <a:rPr lang="en-US" sz="1800" dirty="0" smtClean="0">
                          <a:solidFill>
                            <a:schemeClr val="tx1"/>
                          </a:solidFill>
                          <a:effectLst/>
                          <a:latin typeface="Century Gothic" panose="020B0502020202020204" pitchFamily="34" charset="0"/>
                          <a:ea typeface="Calibri"/>
                          <a:cs typeface="Times New Roman"/>
                        </a:rPr>
                        <a:t>(</a:t>
                      </a:r>
                      <a:r>
                        <a:rPr lang="en-US" sz="1800" dirty="0">
                          <a:solidFill>
                            <a:schemeClr val="tx1"/>
                          </a:solidFill>
                          <a:effectLst/>
                          <a:latin typeface="Century Gothic" panose="020B0502020202020204" pitchFamily="34" charset="0"/>
                          <a:ea typeface="Calibri"/>
                          <a:cs typeface="Times New Roman"/>
                        </a:rPr>
                        <a:t>to be determined by the design </a:t>
                      </a:r>
                      <a:r>
                        <a:rPr lang="en-US" sz="1800" dirty="0" smtClean="0">
                          <a:solidFill>
                            <a:schemeClr val="tx1"/>
                          </a:solidFill>
                          <a:effectLst/>
                          <a:latin typeface="Century Gothic" panose="020B0502020202020204" pitchFamily="34" charset="0"/>
                          <a:ea typeface="Calibri"/>
                          <a:cs typeface="Times New Roman"/>
                        </a:rPr>
                        <a:t>effect; mostly </a:t>
                      </a:r>
                      <a:r>
                        <a:rPr lang="en-US" sz="1800" dirty="0">
                          <a:solidFill>
                            <a:schemeClr val="tx1"/>
                          </a:solidFill>
                          <a:effectLst/>
                          <a:latin typeface="Century Gothic" panose="020B0502020202020204" pitchFamily="34" charset="0"/>
                          <a:ea typeface="Calibri"/>
                          <a:cs typeface="Times New Roman"/>
                        </a:rPr>
                        <a:t>1.2 design effect used)</a:t>
                      </a:r>
                    </a:p>
                  </a:txBody>
                  <a:tcPr marL="48235" marR="48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solidFill>
                            <a:schemeClr val="tx1"/>
                          </a:solidFill>
                          <a:effectLst/>
                          <a:latin typeface="Century Gothic" panose="020B0502020202020204" pitchFamily="34" charset="0"/>
                          <a:ea typeface="Calibri"/>
                          <a:cs typeface="Times New Roman"/>
                        </a:rPr>
                        <a:t>Cluster sampling , </a:t>
                      </a:r>
                      <a:r>
                        <a:rPr lang="en-US" sz="1800" dirty="0" smtClean="0">
                          <a:solidFill>
                            <a:schemeClr val="tx1"/>
                          </a:solidFill>
                          <a:effectLst/>
                          <a:latin typeface="Century Gothic" panose="020B0502020202020204" pitchFamily="34" charset="0"/>
                          <a:ea typeface="Calibri"/>
                          <a:cs typeface="Times New Roman"/>
                        </a:rPr>
                        <a:t>Simple Random Sampling (SRS)</a:t>
                      </a:r>
                      <a:endParaRPr lang="en-US" sz="1800" dirty="0">
                        <a:solidFill>
                          <a:schemeClr val="tx1"/>
                        </a:solidFill>
                        <a:effectLst/>
                        <a:latin typeface="Century Gothic" panose="020B0502020202020204" pitchFamily="34" charset="0"/>
                        <a:ea typeface="Calibri"/>
                        <a:cs typeface="Times New Roman"/>
                      </a:endParaRPr>
                    </a:p>
                  </a:txBody>
                  <a:tcPr marL="48235" marR="48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842245">
                <a:tc>
                  <a:txBody>
                    <a:bodyPr/>
                    <a:lstStyle/>
                    <a:p>
                      <a:pPr marL="0" marR="0">
                        <a:lnSpc>
                          <a:spcPct val="115000"/>
                        </a:lnSpc>
                        <a:spcBef>
                          <a:spcPts val="0"/>
                        </a:spcBef>
                        <a:spcAft>
                          <a:spcPts val="0"/>
                        </a:spcAft>
                      </a:pPr>
                      <a:r>
                        <a:rPr lang="en-US" sz="2000" dirty="0">
                          <a:effectLst/>
                          <a:latin typeface="Century Gothic" panose="020B0502020202020204" pitchFamily="34" charset="0"/>
                          <a:ea typeface="Calibri"/>
                          <a:cs typeface="Times New Roman"/>
                        </a:rPr>
                        <a:t>Monitoring progress on RHIS performance</a:t>
                      </a:r>
                    </a:p>
                  </a:txBody>
                  <a:tcPr marL="48235" marR="48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smtClean="0">
                          <a:solidFill>
                            <a:schemeClr val="tx1"/>
                          </a:solidFill>
                          <a:effectLst/>
                          <a:latin typeface="Century Gothic" panose="020B0502020202020204" pitchFamily="34" charset="0"/>
                          <a:ea typeface="Calibri"/>
                          <a:cs typeface="Times New Roman"/>
                        </a:rPr>
                        <a:t>40–00</a:t>
                      </a:r>
                      <a:endParaRPr lang="en-US" sz="1800" dirty="0">
                        <a:solidFill>
                          <a:schemeClr val="tx1"/>
                        </a:solidFill>
                        <a:effectLst/>
                        <a:latin typeface="Century Gothic" panose="020B0502020202020204" pitchFamily="34" charset="0"/>
                        <a:ea typeface="Calibri"/>
                        <a:cs typeface="Times New Roman"/>
                      </a:endParaRPr>
                    </a:p>
                  </a:txBody>
                  <a:tcPr marL="48235" marR="48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solidFill>
                            <a:schemeClr val="tx1"/>
                          </a:solidFill>
                          <a:effectLst/>
                          <a:latin typeface="Century Gothic" panose="020B0502020202020204" pitchFamily="34" charset="0"/>
                          <a:ea typeface="Calibri"/>
                          <a:cs typeface="Times New Roman"/>
                        </a:rPr>
                        <a:t>Cluster sampling, </a:t>
                      </a:r>
                      <a:r>
                        <a:rPr lang="en-US" sz="1800" dirty="0" smtClean="0">
                          <a:solidFill>
                            <a:schemeClr val="tx1"/>
                          </a:solidFill>
                          <a:effectLst/>
                          <a:latin typeface="Century Gothic" panose="020B0502020202020204" pitchFamily="34" charset="0"/>
                          <a:ea typeface="Calibri"/>
                          <a:cs typeface="Times New Roman"/>
                        </a:rPr>
                        <a:t>Lot Quality Assurance Sampling (LQAS)</a:t>
                      </a:r>
                      <a:endParaRPr lang="en-US" sz="1800" dirty="0">
                        <a:solidFill>
                          <a:schemeClr val="tx1"/>
                        </a:solidFill>
                        <a:effectLst/>
                        <a:latin typeface="Century Gothic" panose="020B0502020202020204" pitchFamily="34" charset="0"/>
                        <a:ea typeface="Calibri"/>
                        <a:cs typeface="Times New Roman"/>
                      </a:endParaRPr>
                    </a:p>
                  </a:txBody>
                  <a:tcPr marL="48235" marR="48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036884">
                <a:tc>
                  <a:txBody>
                    <a:bodyPr/>
                    <a:lstStyle/>
                    <a:p>
                      <a:pPr marL="0" marR="0">
                        <a:lnSpc>
                          <a:spcPct val="115000"/>
                        </a:lnSpc>
                        <a:spcBef>
                          <a:spcPts val="0"/>
                        </a:spcBef>
                        <a:spcAft>
                          <a:spcPts val="0"/>
                        </a:spcAft>
                      </a:pPr>
                      <a:r>
                        <a:rPr lang="en-US" sz="2000" dirty="0">
                          <a:effectLst/>
                          <a:latin typeface="Century Gothic" panose="020B0502020202020204" pitchFamily="34" charset="0"/>
                          <a:ea typeface="Calibri"/>
                          <a:cs typeface="Times New Roman"/>
                        </a:rPr>
                        <a:t>Targeted spot checks and cross-checks based on identified issues with a particular geographic area, program, facility type, etc.</a:t>
                      </a:r>
                    </a:p>
                  </a:txBody>
                  <a:tcPr marL="48235" marR="48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smtClean="0">
                          <a:solidFill>
                            <a:schemeClr val="tx1"/>
                          </a:solidFill>
                          <a:effectLst/>
                          <a:latin typeface="Century Gothic" panose="020B0502020202020204" pitchFamily="34" charset="0"/>
                          <a:ea typeface="Calibri"/>
                          <a:cs typeface="Times New Roman"/>
                        </a:rPr>
                        <a:t>10–40 (</a:t>
                      </a:r>
                      <a:r>
                        <a:rPr lang="en-US" sz="1800" dirty="0">
                          <a:solidFill>
                            <a:schemeClr val="tx1"/>
                          </a:solidFill>
                          <a:effectLst/>
                          <a:latin typeface="Century Gothic" panose="020B0502020202020204" pitchFamily="34" charset="0"/>
                          <a:ea typeface="Calibri"/>
                          <a:cs typeface="Times New Roman"/>
                        </a:rPr>
                        <a:t>as needed)</a:t>
                      </a:r>
                    </a:p>
                  </a:txBody>
                  <a:tcPr marL="48235" marR="48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solidFill>
                            <a:schemeClr val="tx1"/>
                          </a:solidFill>
                          <a:effectLst/>
                          <a:latin typeface="Century Gothic" panose="020B0502020202020204" pitchFamily="34" charset="0"/>
                          <a:ea typeface="Calibri"/>
                          <a:cs typeface="Times New Roman"/>
                        </a:rPr>
                        <a:t>LQAS, purposive</a:t>
                      </a:r>
                    </a:p>
                  </a:txBody>
                  <a:tcPr marL="48235" marR="48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382513">
                <a:tc>
                  <a:txBody>
                    <a:bodyPr/>
                    <a:lstStyle/>
                    <a:p>
                      <a:pPr marL="0" marR="0">
                        <a:lnSpc>
                          <a:spcPct val="115000"/>
                        </a:lnSpc>
                        <a:spcBef>
                          <a:spcPts val="0"/>
                        </a:spcBef>
                        <a:spcAft>
                          <a:spcPts val="0"/>
                        </a:spcAft>
                      </a:pPr>
                      <a:r>
                        <a:rPr lang="en-US" sz="2000" dirty="0" smtClean="0">
                          <a:effectLst/>
                          <a:latin typeface="Century Gothic" panose="020B0502020202020204" pitchFamily="34" charset="0"/>
                          <a:ea typeface="Calibri"/>
                          <a:cs typeface="Times New Roman"/>
                        </a:rPr>
                        <a:t>Midline </a:t>
                      </a:r>
                      <a:r>
                        <a:rPr lang="en-US" sz="2000" dirty="0">
                          <a:effectLst/>
                          <a:latin typeface="Century Gothic" panose="020B0502020202020204" pitchFamily="34" charset="0"/>
                          <a:ea typeface="Calibri"/>
                          <a:cs typeface="Times New Roman"/>
                        </a:rPr>
                        <a:t>or </a:t>
                      </a:r>
                      <a:r>
                        <a:rPr lang="en-US" sz="2000" dirty="0" smtClean="0">
                          <a:effectLst/>
                          <a:latin typeface="Century Gothic" panose="020B0502020202020204" pitchFamily="34" charset="0"/>
                          <a:ea typeface="Calibri"/>
                          <a:cs typeface="Times New Roman"/>
                        </a:rPr>
                        <a:t>endline </a:t>
                      </a:r>
                      <a:r>
                        <a:rPr lang="en-US" sz="2000" dirty="0">
                          <a:effectLst/>
                          <a:latin typeface="Century Gothic" panose="020B0502020202020204" pitchFamily="34" charset="0"/>
                          <a:ea typeface="Calibri"/>
                          <a:cs typeface="Times New Roman"/>
                        </a:rPr>
                        <a:t>evaluation of RHIS performance</a:t>
                      </a:r>
                    </a:p>
                  </a:txBody>
                  <a:tcPr marL="48235" marR="48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solidFill>
                            <a:schemeClr val="tx1"/>
                          </a:solidFill>
                          <a:effectLst/>
                          <a:latin typeface="Century Gothic" panose="020B0502020202020204" pitchFamily="34" charset="0"/>
                          <a:ea typeface="Calibri"/>
                          <a:cs typeface="Times New Roman"/>
                        </a:rPr>
                        <a:t>≥ </a:t>
                      </a:r>
                      <a:r>
                        <a:rPr lang="en-US" sz="1800" dirty="0" smtClean="0">
                          <a:solidFill>
                            <a:schemeClr val="tx1"/>
                          </a:solidFill>
                          <a:effectLst/>
                          <a:latin typeface="Century Gothic" panose="020B0502020202020204" pitchFamily="34" charset="0"/>
                          <a:ea typeface="Calibri"/>
                          <a:cs typeface="Times New Roman"/>
                        </a:rPr>
                        <a:t>100 (</a:t>
                      </a:r>
                      <a:r>
                        <a:rPr lang="en-US" sz="1800" dirty="0">
                          <a:solidFill>
                            <a:schemeClr val="tx1"/>
                          </a:solidFill>
                          <a:effectLst/>
                          <a:latin typeface="Century Gothic" panose="020B0502020202020204" pitchFamily="34" charset="0"/>
                          <a:ea typeface="Calibri"/>
                          <a:cs typeface="Times New Roman"/>
                        </a:rPr>
                        <a:t>to be determined by the design </a:t>
                      </a:r>
                      <a:r>
                        <a:rPr lang="en-US" sz="1800" dirty="0" smtClean="0">
                          <a:solidFill>
                            <a:schemeClr val="tx1"/>
                          </a:solidFill>
                          <a:effectLst/>
                          <a:latin typeface="Century Gothic" panose="020B0502020202020204" pitchFamily="34" charset="0"/>
                          <a:ea typeface="Calibri"/>
                          <a:cs typeface="Times New Roman"/>
                        </a:rPr>
                        <a:t>effect; mostly </a:t>
                      </a:r>
                      <a:r>
                        <a:rPr lang="en-US" sz="1800" dirty="0">
                          <a:solidFill>
                            <a:schemeClr val="tx1"/>
                          </a:solidFill>
                          <a:effectLst/>
                          <a:latin typeface="Century Gothic" panose="020B0502020202020204" pitchFamily="34" charset="0"/>
                          <a:ea typeface="Calibri"/>
                          <a:cs typeface="Times New Roman"/>
                        </a:rPr>
                        <a:t>1.2 design effect used)</a:t>
                      </a:r>
                    </a:p>
                  </a:txBody>
                  <a:tcPr marL="48235" marR="48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solidFill>
                            <a:schemeClr val="tx1"/>
                          </a:solidFill>
                          <a:effectLst/>
                          <a:latin typeface="Century Gothic" panose="020B0502020202020204" pitchFamily="34" charset="0"/>
                          <a:ea typeface="Calibri"/>
                          <a:cs typeface="Times New Roman"/>
                        </a:rPr>
                        <a:t>Cluster sampling, LQAS, SRS</a:t>
                      </a:r>
                    </a:p>
                  </a:txBody>
                  <a:tcPr marL="48235" marR="48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765180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4"/>
          <p:cNvSpPr/>
          <p:nvPr/>
        </p:nvSpPr>
        <p:spPr>
          <a:xfrm>
            <a:off x="211" y="-9896"/>
            <a:ext cx="10058400" cy="1386840"/>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1E185F"/>
          </a:solidFill>
        </p:spPr>
        <p:txBody>
          <a:bodyPr wrap="square" lIns="0" tIns="0" rIns="0" bIns="0" rtlCol="0"/>
          <a:lstStyle/>
          <a:p>
            <a:endParaRPr/>
          </a:p>
        </p:txBody>
      </p:sp>
      <p:sp>
        <p:nvSpPr>
          <p:cNvPr id="4" name="object 2"/>
          <p:cNvSpPr txBox="1">
            <a:spLocks noGrp="1"/>
          </p:cNvSpPr>
          <p:nvPr>
            <p:ph type="title"/>
          </p:nvPr>
        </p:nvSpPr>
        <p:spPr>
          <a:xfrm>
            <a:off x="526821" y="533400"/>
            <a:ext cx="8915400" cy="430887"/>
          </a:xfrm>
          <a:prstGeom prst="rect">
            <a:avLst/>
          </a:prstGeom>
        </p:spPr>
        <p:txBody>
          <a:bodyPr vert="horz" wrap="square" lIns="0" tIns="0" rIns="0" bIns="0" rtlCol="0">
            <a:spAutoFit/>
          </a:bodyPr>
          <a:lstStyle/>
          <a:p>
            <a:pPr marL="12700">
              <a:lnSpc>
                <a:spcPct val="100000"/>
              </a:lnSpc>
            </a:pPr>
            <a:r>
              <a:rPr lang="en-US" sz="2800" dirty="0" smtClean="0">
                <a:solidFill>
                  <a:schemeClr val="bg1"/>
                </a:solidFill>
                <a:latin typeface="Century Gothic" panose="020B0502020202020204" pitchFamily="34" charset="0"/>
              </a:rPr>
              <a:t>Topics Covered</a:t>
            </a:r>
            <a:endParaRPr sz="2800" dirty="0">
              <a:solidFill>
                <a:schemeClr val="bg1"/>
              </a:solidFill>
              <a:latin typeface="Century Gothic" panose="020B0502020202020204" pitchFamily="34" charset="0"/>
            </a:endParaRPr>
          </a:p>
        </p:txBody>
      </p:sp>
      <p:sp>
        <p:nvSpPr>
          <p:cNvPr id="5" name="object 4"/>
          <p:cNvSpPr txBox="1"/>
          <p:nvPr/>
        </p:nvSpPr>
        <p:spPr>
          <a:xfrm>
            <a:off x="457200" y="1676400"/>
            <a:ext cx="8915400" cy="1938992"/>
          </a:xfrm>
          <a:prstGeom prst="rect">
            <a:avLst/>
          </a:prstGeom>
        </p:spPr>
        <p:txBody>
          <a:bodyPr vert="horz" wrap="square" lIns="0" tIns="0" rIns="0" bIns="0" rtlCol="0">
            <a:spAutoFit/>
          </a:bodyPr>
          <a:lstStyle/>
          <a:p>
            <a:pPr marL="12700">
              <a:spcBef>
                <a:spcPts val="1200"/>
              </a:spcBef>
              <a:spcAft>
                <a:spcPts val="600"/>
              </a:spcAft>
            </a:pPr>
            <a:r>
              <a:rPr lang="en-US" sz="2400" b="1" dirty="0" smtClean="0">
                <a:latin typeface="Century Gothic" panose="020B0502020202020204" pitchFamily="34" charset="0"/>
                <a:cs typeface="Gill Sans MT"/>
              </a:rPr>
              <a:t>Topics Covered</a:t>
            </a:r>
          </a:p>
          <a:p>
            <a:pPr marL="355600" lvl="0" indent="-342900">
              <a:spcBef>
                <a:spcPts val="1200"/>
              </a:spcBef>
              <a:spcAft>
                <a:spcPts val="600"/>
              </a:spcAft>
              <a:buFont typeface="Arial" panose="020B0604020202020204" pitchFamily="34" charset="0"/>
              <a:buChar char="•"/>
            </a:pPr>
            <a:r>
              <a:rPr lang="en-US" sz="2400" dirty="0">
                <a:latin typeface="Century Gothic" panose="020B0502020202020204" pitchFamily="34" charset="0"/>
              </a:rPr>
              <a:t>Overview of PRISM tools to assess and improve RHIS performance</a:t>
            </a:r>
          </a:p>
          <a:p>
            <a:pPr marL="355600" indent="-342900">
              <a:spcBef>
                <a:spcPts val="1200"/>
              </a:spcBef>
              <a:spcAft>
                <a:spcPts val="600"/>
              </a:spcAft>
              <a:buFont typeface="Arial" panose="020B0604020202020204" pitchFamily="34" charset="0"/>
              <a:buChar char="•"/>
            </a:pPr>
            <a:r>
              <a:rPr lang="en-US" sz="2400" dirty="0" smtClean="0">
                <a:latin typeface="Century Gothic" panose="020B0502020202020204" pitchFamily="34" charset="0"/>
                <a:cs typeface="Gill Sans MT"/>
              </a:rPr>
              <a:t>RHIS assessment process</a:t>
            </a:r>
            <a:endParaRPr lang="en-US" sz="2400" dirty="0">
              <a:latin typeface="Century Gothic" panose="020B0502020202020204" pitchFamily="34" charset="0"/>
              <a:cs typeface="Gill Sans MT"/>
            </a:endParaRPr>
          </a:p>
        </p:txBody>
      </p:sp>
      <p:sp>
        <p:nvSpPr>
          <p:cNvPr id="2" name="Slide Number Placeholder 1"/>
          <p:cNvSpPr>
            <a:spLocks noGrp="1"/>
          </p:cNvSpPr>
          <p:nvPr>
            <p:ph type="sldNum" sz="quarter" idx="7"/>
          </p:nvPr>
        </p:nvSpPr>
        <p:spPr/>
        <p:txBody>
          <a:bodyPr/>
          <a:lstStyle/>
          <a:p>
            <a:fld id="{B6F15528-21DE-4FAA-801E-634DDDAF4B2B}" type="slidenum">
              <a:rPr lang="en-US" smtClean="0"/>
              <a:t>3</a:t>
            </a:fld>
            <a:endParaRPr lang="en-US"/>
          </a:p>
        </p:txBody>
      </p:sp>
    </p:spTree>
    <p:extLst>
      <p:ext uri="{BB962C8B-B14F-4D97-AF65-F5344CB8AC3E}">
        <p14:creationId xmlns:p14="http://schemas.microsoft.com/office/powerpoint/2010/main" val="207745513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211" y="-9896"/>
            <a:ext cx="10058400" cy="1386840"/>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1E185F"/>
          </a:solidFill>
        </p:spPr>
        <p:txBody>
          <a:bodyPr wrap="square" lIns="0" tIns="0" rIns="0" bIns="0" rtlCol="0"/>
          <a:lstStyle/>
          <a:p>
            <a:endParaRPr/>
          </a:p>
        </p:txBody>
      </p:sp>
      <p:sp>
        <p:nvSpPr>
          <p:cNvPr id="14" name="Title 13"/>
          <p:cNvSpPr>
            <a:spLocks noGrp="1"/>
          </p:cNvSpPr>
          <p:nvPr>
            <p:ph type="title"/>
          </p:nvPr>
        </p:nvSpPr>
        <p:spPr>
          <a:xfrm>
            <a:off x="609600" y="533400"/>
            <a:ext cx="8427672" cy="430887"/>
          </a:xfrm>
        </p:spPr>
        <p:txBody>
          <a:bodyPr/>
          <a:lstStyle/>
          <a:p>
            <a:r>
              <a:rPr lang="en-US" sz="2800" dirty="0" smtClean="0">
                <a:solidFill>
                  <a:schemeClr val="bg1"/>
                </a:solidFill>
                <a:latin typeface="Century Gothic" panose="020B0502020202020204" pitchFamily="34" charset="0"/>
              </a:rPr>
              <a:t>RHIS Assessment: Try Your Luck in the Lottery</a:t>
            </a:r>
            <a:endParaRPr lang="en-US" sz="2800" dirty="0">
              <a:solidFill>
                <a:schemeClr val="bg1"/>
              </a:solidFill>
              <a:latin typeface="Century Gothic" panose="020B0502020202020204" pitchFamily="34" charset="0"/>
            </a:endParaRPr>
          </a:p>
        </p:txBody>
      </p:sp>
      <p:sp>
        <p:nvSpPr>
          <p:cNvPr id="2" name="Text Placeholder 1"/>
          <p:cNvSpPr>
            <a:spLocks noGrp="1"/>
          </p:cNvSpPr>
          <p:nvPr>
            <p:ph type="body" idx="1"/>
          </p:nvPr>
        </p:nvSpPr>
        <p:spPr>
          <a:xfrm>
            <a:off x="1143000" y="2209800"/>
            <a:ext cx="7798714" cy="1631216"/>
          </a:xfrm>
        </p:spPr>
        <p:txBody>
          <a:bodyPr/>
          <a:lstStyle/>
          <a:p>
            <a:pPr>
              <a:spcBef>
                <a:spcPts val="1200"/>
              </a:spcBef>
            </a:pPr>
            <a:r>
              <a:rPr lang="en-US" sz="3200" kern="1200" dirty="0" smtClean="0">
                <a:latin typeface="Century Gothic" panose="020B0502020202020204" pitchFamily="34" charset="0"/>
                <a:cs typeface="Gill Sans MT"/>
              </a:rPr>
              <a:t>Group exercise:</a:t>
            </a:r>
          </a:p>
          <a:p>
            <a:pPr marL="457200" indent="-457200">
              <a:spcBef>
                <a:spcPts val="1200"/>
              </a:spcBef>
              <a:buFont typeface="Arial" panose="020B0604020202020204" pitchFamily="34" charset="0"/>
              <a:buChar char="•"/>
            </a:pPr>
            <a:r>
              <a:rPr lang="en-US" sz="3200" kern="1200" dirty="0" smtClean="0">
                <a:latin typeface="Century Gothic" panose="020B0502020202020204" pitchFamily="34" charset="0"/>
                <a:cs typeface="Gill Sans MT"/>
              </a:rPr>
              <a:t>Pick a chit from the bowl and answer the question(s) on it.</a:t>
            </a:r>
            <a:endParaRPr lang="en-US" sz="3200" kern="1200" dirty="0">
              <a:latin typeface="Century Gothic" panose="020B0502020202020204" pitchFamily="34" charset="0"/>
              <a:cs typeface="Gill Sans MT"/>
            </a:endParaRPr>
          </a:p>
        </p:txBody>
      </p:sp>
      <p:sp>
        <p:nvSpPr>
          <p:cNvPr id="3" name="Slide Number Placeholder 2"/>
          <p:cNvSpPr>
            <a:spLocks noGrp="1"/>
          </p:cNvSpPr>
          <p:nvPr>
            <p:ph type="sldNum" sz="quarter" idx="7"/>
          </p:nvPr>
        </p:nvSpPr>
        <p:spPr/>
        <p:txBody>
          <a:bodyPr/>
          <a:lstStyle/>
          <a:p>
            <a:fld id="{B6F15528-21DE-4FAA-801E-634DDDAF4B2B}" type="slidenum">
              <a:rPr lang="en-US" smtClean="0"/>
              <a:t>30</a:t>
            </a:fld>
            <a:endParaRPr lang="en-US"/>
          </a:p>
        </p:txBody>
      </p:sp>
    </p:spTree>
    <p:extLst>
      <p:ext uri="{BB962C8B-B14F-4D97-AF65-F5344CB8AC3E}">
        <p14:creationId xmlns:p14="http://schemas.microsoft.com/office/powerpoint/2010/main" val="207357108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4"/>
          <p:cNvSpPr/>
          <p:nvPr/>
        </p:nvSpPr>
        <p:spPr>
          <a:xfrm>
            <a:off x="211" y="-9896"/>
            <a:ext cx="10058400" cy="1386840"/>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1E185F"/>
          </a:solidFill>
        </p:spPr>
        <p:txBody>
          <a:bodyPr wrap="square" lIns="0" tIns="0" rIns="0" bIns="0" rtlCol="0"/>
          <a:lstStyle/>
          <a:p>
            <a:endParaRPr/>
          </a:p>
        </p:txBody>
      </p:sp>
      <p:sp>
        <p:nvSpPr>
          <p:cNvPr id="8" name="object 8"/>
          <p:cNvSpPr txBox="1"/>
          <p:nvPr/>
        </p:nvSpPr>
        <p:spPr>
          <a:xfrm>
            <a:off x="562340" y="439725"/>
            <a:ext cx="7341638" cy="547291"/>
          </a:xfrm>
          <a:prstGeom prst="rect">
            <a:avLst/>
          </a:prstGeom>
        </p:spPr>
        <p:txBody>
          <a:bodyPr wrap="square" lIns="0" tIns="0" rIns="0" bIns="0" rtlCol="0">
            <a:noAutofit/>
          </a:bodyPr>
          <a:lstStyle/>
          <a:p>
            <a:pPr marL="14150">
              <a:lnSpc>
                <a:spcPts val="4211"/>
              </a:lnSpc>
              <a:spcBef>
                <a:spcPts val="211"/>
              </a:spcBef>
            </a:pPr>
            <a:r>
              <a:rPr sz="2800" b="1" dirty="0">
                <a:solidFill>
                  <a:schemeClr val="bg1"/>
                </a:solidFill>
                <a:latin typeface="Century Gothic" panose="020B0502020202020204" pitchFamily="34" charset="0"/>
                <a:ea typeface="+mj-ea"/>
                <a:cs typeface="Arial" panose="020B0604020202020204" pitchFamily="34" charset="0"/>
              </a:rPr>
              <a:t>PRISM </a:t>
            </a:r>
            <a:r>
              <a:rPr sz="2800" b="1" dirty="0" smtClean="0">
                <a:solidFill>
                  <a:schemeClr val="bg1"/>
                </a:solidFill>
                <a:latin typeface="Century Gothic" panose="020B0502020202020204" pitchFamily="34" charset="0"/>
                <a:ea typeface="+mj-ea"/>
                <a:cs typeface="Arial" panose="020B0604020202020204" pitchFamily="34" charset="0"/>
              </a:rPr>
              <a:t>Tools</a:t>
            </a:r>
            <a:r>
              <a:rPr lang="en-US" sz="2800" b="1" dirty="0" smtClean="0">
                <a:solidFill>
                  <a:schemeClr val="bg1"/>
                </a:solidFill>
                <a:latin typeface="Century Gothic" panose="020B0502020202020204" pitchFamily="34" charset="0"/>
                <a:ea typeface="+mj-ea"/>
                <a:cs typeface="Arial" panose="020B0604020202020204" pitchFamily="34" charset="0"/>
              </a:rPr>
              <a:t>: </a:t>
            </a:r>
            <a:r>
              <a:rPr sz="2800" b="1" dirty="0" smtClean="0">
                <a:solidFill>
                  <a:schemeClr val="bg1"/>
                </a:solidFill>
                <a:latin typeface="Century Gothic" panose="020B0502020202020204" pitchFamily="34" charset="0"/>
                <a:ea typeface="+mj-ea"/>
                <a:cs typeface="Arial" panose="020B0604020202020204" pitchFamily="34" charset="0"/>
              </a:rPr>
              <a:t>Implementation</a:t>
            </a:r>
            <a:endParaRPr sz="2800" b="1" dirty="0">
              <a:solidFill>
                <a:schemeClr val="bg1"/>
              </a:solidFill>
              <a:latin typeface="Century Gothic" panose="020B0502020202020204" pitchFamily="34" charset="0"/>
              <a:ea typeface="+mj-ea"/>
              <a:cs typeface="Arial" panose="020B0604020202020204" pitchFamily="34" charset="0"/>
            </a:endParaRPr>
          </a:p>
        </p:txBody>
      </p:sp>
      <p:sp>
        <p:nvSpPr>
          <p:cNvPr id="3" name="object 3"/>
          <p:cNvSpPr txBox="1"/>
          <p:nvPr/>
        </p:nvSpPr>
        <p:spPr>
          <a:xfrm>
            <a:off x="3193945" y="2700908"/>
            <a:ext cx="98220" cy="172720"/>
          </a:xfrm>
          <a:prstGeom prst="rect">
            <a:avLst/>
          </a:prstGeom>
        </p:spPr>
        <p:txBody>
          <a:bodyPr wrap="square" lIns="0" tIns="0" rIns="0" bIns="0" rtlCol="0">
            <a:noAutofit/>
          </a:bodyPr>
          <a:lstStyle/>
          <a:p>
            <a:pPr marL="28301">
              <a:lnSpc>
                <a:spcPts val="1114"/>
              </a:lnSpc>
            </a:pPr>
            <a:endParaRPr sz="1100"/>
          </a:p>
        </p:txBody>
      </p:sp>
      <p:sp>
        <p:nvSpPr>
          <p:cNvPr id="2" name="object 2"/>
          <p:cNvSpPr txBox="1"/>
          <p:nvPr/>
        </p:nvSpPr>
        <p:spPr>
          <a:xfrm>
            <a:off x="4182697" y="2700908"/>
            <a:ext cx="100924" cy="172720"/>
          </a:xfrm>
          <a:prstGeom prst="rect">
            <a:avLst/>
          </a:prstGeom>
        </p:spPr>
        <p:txBody>
          <a:bodyPr wrap="square" lIns="0" tIns="0" rIns="0" bIns="0" rtlCol="0">
            <a:noAutofit/>
          </a:bodyPr>
          <a:lstStyle/>
          <a:p>
            <a:pPr marL="28301">
              <a:lnSpc>
                <a:spcPts val="1114"/>
              </a:lnSpc>
            </a:pPr>
            <a:endParaRPr sz="1100"/>
          </a:p>
        </p:txBody>
      </p:sp>
      <p:pic>
        <p:nvPicPr>
          <p:cNvPr id="13" name="Content Placeholder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210" y="1376944"/>
            <a:ext cx="10058189" cy="5074018"/>
          </a:xfrm>
          <a:prstGeom prst="rect">
            <a:avLst/>
          </a:prstGeom>
          <a:solidFill>
            <a:schemeClr val="bg2">
              <a:lumMod val="75000"/>
            </a:schemeClr>
          </a:solidFill>
        </p:spPr>
      </p:pic>
      <p:sp>
        <p:nvSpPr>
          <p:cNvPr id="4" name="Slide Number Placeholder 3"/>
          <p:cNvSpPr>
            <a:spLocks noGrp="1"/>
          </p:cNvSpPr>
          <p:nvPr>
            <p:ph type="sldNum" sz="quarter" idx="7"/>
          </p:nvPr>
        </p:nvSpPr>
        <p:spPr/>
        <p:txBody>
          <a:bodyPr/>
          <a:lstStyle/>
          <a:p>
            <a:fld id="{B6F15528-21DE-4FAA-801E-634DDDAF4B2B}" type="slidenum">
              <a:rPr lang="en-US" smtClean="0"/>
              <a:t>31</a:t>
            </a:fld>
            <a:endParaRPr lang="en-US"/>
          </a:p>
        </p:txBody>
      </p:sp>
    </p:spTree>
    <p:extLst>
      <p:ext uri="{BB962C8B-B14F-4D97-AF65-F5344CB8AC3E}">
        <p14:creationId xmlns:p14="http://schemas.microsoft.com/office/powerpoint/2010/main" val="376436789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211" y="-9896"/>
            <a:ext cx="10058400" cy="1386840"/>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1E185F"/>
          </a:solidFill>
        </p:spPr>
        <p:txBody>
          <a:bodyPr wrap="square" lIns="0" tIns="0" rIns="0" bIns="0" rtlCol="0"/>
          <a:lstStyle/>
          <a:p>
            <a:endParaRPr/>
          </a:p>
        </p:txBody>
      </p:sp>
      <p:sp>
        <p:nvSpPr>
          <p:cNvPr id="2" name="Title 1"/>
          <p:cNvSpPr>
            <a:spLocks noGrp="1"/>
          </p:cNvSpPr>
          <p:nvPr>
            <p:ph type="title"/>
          </p:nvPr>
        </p:nvSpPr>
        <p:spPr>
          <a:xfrm>
            <a:off x="609600" y="457200"/>
            <a:ext cx="7920586" cy="635000"/>
          </a:xfrm>
        </p:spPr>
        <p:txBody>
          <a:bodyPr rtlCol="0">
            <a:normAutofit/>
          </a:bodyPr>
          <a:lstStyle/>
          <a:p>
            <a:pPr>
              <a:lnSpc>
                <a:spcPts val="4300"/>
              </a:lnSpc>
              <a:defRPr/>
            </a:pPr>
            <a:r>
              <a:rPr lang="en-US" sz="2800" dirty="0" smtClean="0">
                <a:solidFill>
                  <a:schemeClr val="bg1"/>
                </a:solidFill>
                <a:latin typeface="Century Gothic" panose="020B0502020202020204" pitchFamily="34" charset="0"/>
              </a:rPr>
              <a:t>Overview of the PRISM Results </a:t>
            </a:r>
          </a:p>
        </p:txBody>
      </p:sp>
      <p:pic>
        <p:nvPicPr>
          <p:cNvPr id="5"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133600"/>
            <a:ext cx="100584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7"/>
          </p:nvPr>
        </p:nvSpPr>
        <p:spPr/>
        <p:txBody>
          <a:bodyPr/>
          <a:lstStyle/>
          <a:p>
            <a:fld id="{B6F15528-21DE-4FAA-801E-634DDDAF4B2B}" type="slidenum">
              <a:rPr lang="en-US" smtClean="0"/>
              <a:t>32</a:t>
            </a:fld>
            <a:endParaRPr lang="en-US"/>
          </a:p>
        </p:txBody>
      </p:sp>
    </p:spTree>
    <p:extLst>
      <p:ext uri="{BB962C8B-B14F-4D97-AF65-F5344CB8AC3E}">
        <p14:creationId xmlns:p14="http://schemas.microsoft.com/office/powerpoint/2010/main" val="61949681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ject 4"/>
          <p:cNvSpPr/>
          <p:nvPr/>
        </p:nvSpPr>
        <p:spPr>
          <a:xfrm>
            <a:off x="211" y="-9896"/>
            <a:ext cx="10058400" cy="1386840"/>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1E185F"/>
          </a:solidFill>
        </p:spPr>
        <p:txBody>
          <a:bodyPr wrap="square" lIns="0" tIns="0" rIns="0" bIns="0" rtlCol="0"/>
          <a:lstStyle/>
          <a:p>
            <a:endParaRPr/>
          </a:p>
        </p:txBody>
      </p:sp>
      <p:sp>
        <p:nvSpPr>
          <p:cNvPr id="29698" name="Title 1"/>
          <p:cNvSpPr>
            <a:spLocks noGrp="1"/>
          </p:cNvSpPr>
          <p:nvPr>
            <p:ph type="title"/>
          </p:nvPr>
        </p:nvSpPr>
        <p:spPr>
          <a:xfrm>
            <a:off x="609600" y="431272"/>
            <a:ext cx="8717281" cy="949960"/>
          </a:xfrm>
        </p:spPr>
        <p:txBody>
          <a:bodyPr>
            <a:noAutofit/>
          </a:bodyPr>
          <a:lstStyle/>
          <a:p>
            <a:pPr>
              <a:lnSpc>
                <a:spcPts val="4300"/>
              </a:lnSpc>
            </a:pPr>
            <a:r>
              <a:rPr lang="en-US" altLang="en-US" sz="2800" dirty="0" smtClean="0">
                <a:solidFill>
                  <a:schemeClr val="bg1"/>
                </a:solidFill>
                <a:latin typeface="Century Gothic" panose="020B0502020202020204" pitchFamily="34" charset="0"/>
              </a:rPr>
              <a:t>Results of a PRISM Assessment in </a:t>
            </a:r>
            <a:r>
              <a:rPr lang="en-US" altLang="en-US" sz="2800" dirty="0">
                <a:solidFill>
                  <a:schemeClr val="bg1"/>
                </a:solidFill>
                <a:latin typeface="Century Gothic" panose="020B0502020202020204" pitchFamily="34" charset="0"/>
              </a:rPr>
              <a:t>Ivory Coast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35727313"/>
              </p:ext>
            </p:extLst>
          </p:nvPr>
        </p:nvGraphicFramePr>
        <p:xfrm>
          <a:off x="556469" y="2510431"/>
          <a:ext cx="8945883" cy="4121444"/>
        </p:xfrm>
        <a:graphic>
          <a:graphicData uri="http://schemas.openxmlformats.org/drawingml/2006/table">
            <a:tbl>
              <a:tblPr firstRow="1" bandRow="1">
                <a:tableStyleId>{00A15C55-8517-42AA-B614-E9B94910E393}</a:tableStyleId>
              </a:tblPr>
              <a:tblGrid>
                <a:gridCol w="2514601">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1051511">
                  <a:extLst>
                    <a:ext uri="{9D8B030D-6E8A-4147-A177-3AD203B41FA5}">
                      <a16:colId xmlns:a16="http://schemas.microsoft.com/office/drawing/2014/main" val="20003"/>
                    </a:ext>
                  </a:extLst>
                </a:gridCol>
                <a:gridCol w="1132857">
                  <a:extLst>
                    <a:ext uri="{9D8B030D-6E8A-4147-A177-3AD203B41FA5}">
                      <a16:colId xmlns:a16="http://schemas.microsoft.com/office/drawing/2014/main" val="20004"/>
                    </a:ext>
                  </a:extLst>
                </a:gridCol>
                <a:gridCol w="1132857">
                  <a:extLst>
                    <a:ext uri="{9D8B030D-6E8A-4147-A177-3AD203B41FA5}">
                      <a16:colId xmlns:a16="http://schemas.microsoft.com/office/drawing/2014/main" val="20005"/>
                    </a:ext>
                  </a:extLst>
                </a:gridCol>
                <a:gridCol w="1132857">
                  <a:extLst>
                    <a:ext uri="{9D8B030D-6E8A-4147-A177-3AD203B41FA5}">
                      <a16:colId xmlns:a16="http://schemas.microsoft.com/office/drawing/2014/main" val="20006"/>
                    </a:ext>
                  </a:extLst>
                </a:gridCol>
              </a:tblGrid>
              <a:tr h="1347200">
                <a:tc>
                  <a:txBody>
                    <a:bodyPr/>
                    <a:lstStyle/>
                    <a:p>
                      <a:r>
                        <a:rPr lang="en-US" sz="2700" dirty="0" smtClean="0">
                          <a:solidFill>
                            <a:schemeClr val="bg1">
                              <a:lumMod val="20000"/>
                              <a:lumOff val="80000"/>
                            </a:schemeClr>
                          </a:solidFill>
                          <a:latin typeface="Century Gothic" charset="0"/>
                          <a:ea typeface="Century Gothic" charset="0"/>
                          <a:cs typeface="Century Gothic" charset="0"/>
                        </a:rPr>
                        <a:t>RHIS Performance</a:t>
                      </a:r>
                      <a:endParaRPr lang="en-US" sz="2700" dirty="0">
                        <a:solidFill>
                          <a:schemeClr val="bg1">
                            <a:lumMod val="20000"/>
                            <a:lumOff val="80000"/>
                          </a:schemeClr>
                        </a:solidFill>
                        <a:latin typeface="Century Gothic" charset="0"/>
                        <a:ea typeface="Century Gothic" charset="0"/>
                        <a:cs typeface="Century Gothic" charset="0"/>
                      </a:endParaRPr>
                    </a:p>
                  </a:txBody>
                  <a:tcPr marL="100587" marR="100587" marT="51808" marB="51808"/>
                </a:tc>
                <a:tc gridSpan="3">
                  <a:txBody>
                    <a:bodyPr/>
                    <a:lstStyle/>
                    <a:p>
                      <a:pPr algn="ctr"/>
                      <a:r>
                        <a:rPr lang="en-US" sz="2700" dirty="0" smtClean="0">
                          <a:solidFill>
                            <a:schemeClr val="bg1">
                              <a:lumMod val="20000"/>
                              <a:lumOff val="80000"/>
                            </a:schemeClr>
                          </a:solidFill>
                          <a:latin typeface="Century Gothic" charset="0"/>
                          <a:ea typeface="Century Gothic" charset="0"/>
                          <a:cs typeface="Century Gothic" charset="0"/>
                        </a:rPr>
                        <a:t>Health Facilities</a:t>
                      </a:r>
                      <a:endParaRPr lang="en-US" sz="2700" dirty="0">
                        <a:solidFill>
                          <a:schemeClr val="bg1">
                            <a:lumMod val="20000"/>
                            <a:lumOff val="80000"/>
                          </a:schemeClr>
                        </a:solidFill>
                        <a:latin typeface="Century Gothic" charset="0"/>
                        <a:ea typeface="Century Gothic" charset="0"/>
                        <a:cs typeface="Century Gothic" charset="0"/>
                      </a:endParaRPr>
                    </a:p>
                  </a:txBody>
                  <a:tcPr marL="100587" marR="100587" marT="51808" marB="51808"/>
                </a:tc>
                <a:tc hMerge="1">
                  <a:txBody>
                    <a:bodyPr/>
                    <a:lstStyle/>
                    <a:p>
                      <a:endParaRPr lang="en-US" dirty="0"/>
                    </a:p>
                  </a:txBody>
                  <a:tcPr/>
                </a:tc>
                <a:tc hMerge="1">
                  <a:txBody>
                    <a:bodyPr/>
                    <a:lstStyle/>
                    <a:p>
                      <a:endParaRPr lang="en-US" dirty="0"/>
                    </a:p>
                  </a:txBody>
                  <a:tcPr/>
                </a:tc>
                <a:tc gridSpan="3">
                  <a:txBody>
                    <a:bodyPr/>
                    <a:lstStyle/>
                    <a:p>
                      <a:pPr algn="ctr"/>
                      <a:r>
                        <a:rPr lang="en-US" sz="2700" dirty="0" smtClean="0">
                          <a:solidFill>
                            <a:schemeClr val="bg1">
                              <a:lumMod val="20000"/>
                              <a:lumOff val="80000"/>
                            </a:schemeClr>
                          </a:solidFill>
                          <a:latin typeface="Century Gothic" charset="0"/>
                          <a:ea typeface="Century Gothic" charset="0"/>
                          <a:cs typeface="Century Gothic" charset="0"/>
                        </a:rPr>
                        <a:t>Districts</a:t>
                      </a:r>
                      <a:endParaRPr lang="en-US" sz="2700" dirty="0">
                        <a:solidFill>
                          <a:schemeClr val="bg1">
                            <a:lumMod val="20000"/>
                            <a:lumOff val="80000"/>
                          </a:schemeClr>
                        </a:solidFill>
                        <a:latin typeface="Century Gothic" charset="0"/>
                        <a:ea typeface="Century Gothic" charset="0"/>
                        <a:cs typeface="Century Gothic" charset="0"/>
                      </a:endParaRPr>
                    </a:p>
                  </a:txBody>
                  <a:tcPr marL="100587" marR="100587" marT="51808" marB="51808"/>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667558">
                <a:tc>
                  <a:txBody>
                    <a:bodyPr/>
                    <a:lstStyle/>
                    <a:p>
                      <a:endParaRPr lang="en-US" sz="2000" dirty="0">
                        <a:latin typeface="Century Gothic" charset="0"/>
                        <a:ea typeface="Century Gothic" charset="0"/>
                        <a:cs typeface="Century Gothic" charset="0"/>
                      </a:endParaRPr>
                    </a:p>
                  </a:txBody>
                  <a:tcPr marL="100587" marR="100587" marT="51808" marB="51808"/>
                </a:tc>
                <a:tc>
                  <a:txBody>
                    <a:bodyPr/>
                    <a:lstStyle/>
                    <a:p>
                      <a:pPr algn="ctr"/>
                      <a:r>
                        <a:rPr lang="en-US" sz="2000" b="1" dirty="0" smtClean="0">
                          <a:latin typeface="Century Gothic" charset="0"/>
                          <a:ea typeface="Century Gothic" charset="0"/>
                          <a:cs typeface="Century Gothic" charset="0"/>
                        </a:rPr>
                        <a:t>2008</a:t>
                      </a:r>
                      <a:endParaRPr lang="en-US" sz="2000" b="1" dirty="0">
                        <a:latin typeface="Century Gothic" charset="0"/>
                        <a:ea typeface="Century Gothic" charset="0"/>
                        <a:cs typeface="Century Gothic" charset="0"/>
                      </a:endParaRPr>
                    </a:p>
                  </a:txBody>
                  <a:tcPr marL="100587" marR="100587" marT="51808" marB="51808"/>
                </a:tc>
                <a:tc>
                  <a:txBody>
                    <a:bodyPr/>
                    <a:lstStyle/>
                    <a:p>
                      <a:pPr algn="ctr"/>
                      <a:r>
                        <a:rPr lang="en-US" sz="2000" b="1" dirty="0" smtClean="0">
                          <a:latin typeface="Century Gothic" charset="0"/>
                          <a:ea typeface="Century Gothic" charset="0"/>
                          <a:cs typeface="Century Gothic" charset="0"/>
                        </a:rPr>
                        <a:t>2012</a:t>
                      </a:r>
                      <a:endParaRPr lang="en-US" sz="2000" b="1" dirty="0">
                        <a:latin typeface="Century Gothic" charset="0"/>
                        <a:ea typeface="Century Gothic" charset="0"/>
                        <a:cs typeface="Century Gothic" charset="0"/>
                      </a:endParaRPr>
                    </a:p>
                  </a:txBody>
                  <a:tcPr marL="100587" marR="100587" marT="51808" marB="51808"/>
                </a:tc>
                <a:tc>
                  <a:txBody>
                    <a:bodyPr/>
                    <a:lstStyle/>
                    <a:p>
                      <a:pPr algn="ctr"/>
                      <a:r>
                        <a:rPr lang="en-US" sz="2000" b="1" dirty="0" smtClean="0">
                          <a:latin typeface="Century Gothic" charset="0"/>
                          <a:ea typeface="Century Gothic" charset="0"/>
                          <a:cs typeface="Century Gothic" charset="0"/>
                        </a:rPr>
                        <a:t>Status</a:t>
                      </a:r>
                      <a:endParaRPr lang="en-US" sz="2000" b="1" dirty="0">
                        <a:latin typeface="Century Gothic" charset="0"/>
                        <a:ea typeface="Century Gothic" charset="0"/>
                        <a:cs typeface="Century Gothic" charset="0"/>
                      </a:endParaRPr>
                    </a:p>
                  </a:txBody>
                  <a:tcPr marL="100587" marR="100587" marT="51808" marB="51808"/>
                </a:tc>
                <a:tc>
                  <a:txBody>
                    <a:bodyPr/>
                    <a:lstStyle/>
                    <a:p>
                      <a:pPr algn="ctr"/>
                      <a:r>
                        <a:rPr lang="en-US" sz="2000" b="1" dirty="0" smtClean="0">
                          <a:latin typeface="Century Gothic" charset="0"/>
                          <a:ea typeface="Century Gothic" charset="0"/>
                          <a:cs typeface="Century Gothic" charset="0"/>
                        </a:rPr>
                        <a:t>2008</a:t>
                      </a:r>
                      <a:endParaRPr lang="en-US" sz="2000" b="1" dirty="0">
                        <a:latin typeface="Century Gothic" charset="0"/>
                        <a:ea typeface="Century Gothic" charset="0"/>
                        <a:cs typeface="Century Gothic" charset="0"/>
                      </a:endParaRPr>
                    </a:p>
                  </a:txBody>
                  <a:tcPr marL="100587" marR="100587" marT="51808" marB="51808"/>
                </a:tc>
                <a:tc>
                  <a:txBody>
                    <a:bodyPr/>
                    <a:lstStyle/>
                    <a:p>
                      <a:pPr algn="ctr"/>
                      <a:r>
                        <a:rPr lang="en-US" sz="2000" b="1" dirty="0" smtClean="0">
                          <a:latin typeface="Century Gothic" charset="0"/>
                          <a:ea typeface="Century Gothic" charset="0"/>
                          <a:cs typeface="Century Gothic" charset="0"/>
                        </a:rPr>
                        <a:t>2012</a:t>
                      </a:r>
                      <a:endParaRPr lang="en-US" sz="2000" b="1" dirty="0">
                        <a:latin typeface="Century Gothic" charset="0"/>
                        <a:ea typeface="Century Gothic" charset="0"/>
                        <a:cs typeface="Century Gothic" charset="0"/>
                      </a:endParaRPr>
                    </a:p>
                  </a:txBody>
                  <a:tcPr marL="100587" marR="100587" marT="51808" marB="51808"/>
                </a:tc>
                <a:tc>
                  <a:txBody>
                    <a:bodyPr/>
                    <a:lstStyle/>
                    <a:p>
                      <a:pPr algn="ctr"/>
                      <a:r>
                        <a:rPr lang="en-US" sz="2000" b="1" dirty="0" smtClean="0">
                          <a:latin typeface="Century Gothic" charset="0"/>
                          <a:ea typeface="Century Gothic" charset="0"/>
                          <a:cs typeface="Century Gothic" charset="0"/>
                        </a:rPr>
                        <a:t>Status</a:t>
                      </a:r>
                      <a:endParaRPr lang="en-US" sz="2000" b="1" dirty="0">
                        <a:latin typeface="Century Gothic" charset="0"/>
                        <a:ea typeface="Century Gothic" charset="0"/>
                        <a:cs typeface="Century Gothic" charset="0"/>
                      </a:endParaRPr>
                    </a:p>
                  </a:txBody>
                  <a:tcPr marL="100587" marR="100587" marT="51808" marB="51808"/>
                </a:tc>
                <a:extLst>
                  <a:ext uri="{0D108BD9-81ED-4DB2-BD59-A6C34878D82A}">
                    <a16:rowId xmlns:a16="http://schemas.microsoft.com/office/drawing/2014/main" val="10001"/>
                  </a:ext>
                </a:extLst>
              </a:tr>
              <a:tr h="903856">
                <a:tc>
                  <a:txBody>
                    <a:bodyPr/>
                    <a:lstStyle/>
                    <a:p>
                      <a:r>
                        <a:rPr lang="en-US" sz="2000" dirty="0" smtClean="0">
                          <a:latin typeface="Century Gothic" charset="0"/>
                          <a:ea typeface="Century Gothic" charset="0"/>
                          <a:cs typeface="Century Gothic" charset="0"/>
                        </a:rPr>
                        <a:t>Data accuracy</a:t>
                      </a:r>
                      <a:endParaRPr lang="en-US" sz="2000" b="1" dirty="0">
                        <a:latin typeface="Century Gothic" charset="0"/>
                        <a:ea typeface="Century Gothic" charset="0"/>
                        <a:cs typeface="Century Gothic" charset="0"/>
                      </a:endParaRPr>
                    </a:p>
                  </a:txBody>
                  <a:tcPr marL="100587" marR="100587" marT="51808" marB="51808" anchor="ctr"/>
                </a:tc>
                <a:tc>
                  <a:txBody>
                    <a:bodyPr/>
                    <a:lstStyle/>
                    <a:p>
                      <a:pPr algn="ctr"/>
                      <a:r>
                        <a:rPr lang="en-US" sz="2300" dirty="0" smtClean="0">
                          <a:latin typeface="Century Gothic" charset="0"/>
                          <a:ea typeface="Century Gothic" charset="0"/>
                          <a:cs typeface="Century Gothic" charset="0"/>
                        </a:rPr>
                        <a:t>43%</a:t>
                      </a:r>
                      <a:endParaRPr lang="en-US" sz="2300" dirty="0">
                        <a:solidFill>
                          <a:schemeClr val="accent4">
                            <a:lumMod val="10000"/>
                          </a:schemeClr>
                        </a:solidFill>
                        <a:latin typeface="Century Gothic" charset="0"/>
                        <a:ea typeface="Century Gothic" charset="0"/>
                        <a:cs typeface="Century Gothic" charset="0"/>
                      </a:endParaRPr>
                    </a:p>
                  </a:txBody>
                  <a:tcPr marL="100587" marR="100587" marT="51808" marB="51808" anchor="ctr"/>
                </a:tc>
                <a:tc>
                  <a:txBody>
                    <a:bodyPr/>
                    <a:lstStyle/>
                    <a:p>
                      <a:pPr algn="ctr"/>
                      <a:r>
                        <a:rPr lang="en-US" sz="2000" dirty="0" smtClean="0">
                          <a:latin typeface="Century Gothic" charset="0"/>
                          <a:ea typeface="Century Gothic" charset="0"/>
                          <a:cs typeface="Century Gothic" charset="0"/>
                        </a:rPr>
                        <a:t>60%</a:t>
                      </a:r>
                      <a:endParaRPr lang="en-US" sz="2000" dirty="0">
                        <a:solidFill>
                          <a:schemeClr val="accent4">
                            <a:lumMod val="10000"/>
                          </a:schemeClr>
                        </a:solidFill>
                        <a:latin typeface="Century Gothic" charset="0"/>
                        <a:ea typeface="Century Gothic" charset="0"/>
                        <a:cs typeface="Century Gothic" charset="0"/>
                      </a:endParaRPr>
                    </a:p>
                  </a:txBody>
                  <a:tcPr marL="100587" marR="100587" marT="51808" marB="51808" anchor="ctr"/>
                </a:tc>
                <a:tc>
                  <a:txBody>
                    <a:bodyPr/>
                    <a:lstStyle/>
                    <a:p>
                      <a:pPr algn="ctr"/>
                      <a:endParaRPr lang="en-US" sz="2000" dirty="0">
                        <a:latin typeface="Century Gothic" charset="0"/>
                        <a:ea typeface="Century Gothic" charset="0"/>
                        <a:cs typeface="Century Gothic" charset="0"/>
                      </a:endParaRPr>
                    </a:p>
                  </a:txBody>
                  <a:tcPr marL="100587" marR="100587" marT="51808" marB="51808"/>
                </a:tc>
                <a:tc>
                  <a:txBody>
                    <a:bodyPr/>
                    <a:lstStyle/>
                    <a:p>
                      <a:pPr algn="ctr"/>
                      <a:r>
                        <a:rPr lang="en-US" sz="2000" dirty="0" smtClean="0">
                          <a:latin typeface="Century Gothic" charset="0"/>
                          <a:ea typeface="Century Gothic" charset="0"/>
                          <a:cs typeface="Century Gothic" charset="0"/>
                        </a:rPr>
                        <a:t>40%</a:t>
                      </a:r>
                      <a:endParaRPr lang="en-US" sz="2000" dirty="0">
                        <a:solidFill>
                          <a:schemeClr val="accent4">
                            <a:lumMod val="10000"/>
                          </a:schemeClr>
                        </a:solidFill>
                        <a:latin typeface="Century Gothic" charset="0"/>
                        <a:ea typeface="Century Gothic" charset="0"/>
                        <a:cs typeface="Century Gothic" charset="0"/>
                      </a:endParaRPr>
                    </a:p>
                  </a:txBody>
                  <a:tcPr marL="100587" marR="100587" marT="51808" marB="51808" anchor="ctr"/>
                </a:tc>
                <a:tc>
                  <a:txBody>
                    <a:bodyPr/>
                    <a:lstStyle/>
                    <a:p>
                      <a:pPr algn="ctr"/>
                      <a:r>
                        <a:rPr lang="en-US" sz="2000" dirty="0" smtClean="0">
                          <a:latin typeface="Century Gothic" charset="0"/>
                          <a:ea typeface="Century Gothic" charset="0"/>
                          <a:cs typeface="Century Gothic" charset="0"/>
                        </a:rPr>
                        <a:t>81%</a:t>
                      </a:r>
                      <a:endParaRPr lang="en-US" sz="2000" dirty="0">
                        <a:solidFill>
                          <a:schemeClr val="accent4">
                            <a:lumMod val="10000"/>
                          </a:schemeClr>
                        </a:solidFill>
                        <a:latin typeface="Century Gothic" charset="0"/>
                        <a:ea typeface="Century Gothic" charset="0"/>
                        <a:cs typeface="Century Gothic" charset="0"/>
                      </a:endParaRPr>
                    </a:p>
                  </a:txBody>
                  <a:tcPr marL="100587" marR="100587" marT="51808" marB="51808" anchor="ctr"/>
                </a:tc>
                <a:tc>
                  <a:txBody>
                    <a:bodyPr/>
                    <a:lstStyle/>
                    <a:p>
                      <a:pPr algn="ctr"/>
                      <a:endParaRPr lang="en-US" sz="2000" dirty="0">
                        <a:latin typeface="Century Gothic" charset="0"/>
                        <a:ea typeface="Century Gothic" charset="0"/>
                        <a:cs typeface="Century Gothic" charset="0"/>
                      </a:endParaRPr>
                    </a:p>
                  </a:txBody>
                  <a:tcPr marL="100587" marR="100587" marT="51808" marB="51808"/>
                </a:tc>
                <a:extLst>
                  <a:ext uri="{0D108BD9-81ED-4DB2-BD59-A6C34878D82A}">
                    <a16:rowId xmlns:a16="http://schemas.microsoft.com/office/drawing/2014/main" val="10002"/>
                  </a:ext>
                </a:extLst>
              </a:tr>
              <a:tr h="1202830">
                <a:tc>
                  <a:txBody>
                    <a:bodyPr/>
                    <a:lstStyle/>
                    <a:p>
                      <a:r>
                        <a:rPr lang="en-US" sz="2000" dirty="0" smtClean="0">
                          <a:latin typeface="Century Gothic" charset="0"/>
                          <a:ea typeface="Century Gothic" charset="0"/>
                          <a:cs typeface="Century Gothic" charset="0"/>
                        </a:rPr>
                        <a:t>Data</a:t>
                      </a:r>
                      <a:r>
                        <a:rPr lang="en-US" sz="2000" baseline="0" dirty="0" smtClean="0">
                          <a:latin typeface="Century Gothic" charset="0"/>
                          <a:ea typeface="Century Gothic" charset="0"/>
                          <a:cs typeface="Century Gothic" charset="0"/>
                        </a:rPr>
                        <a:t> use</a:t>
                      </a:r>
                      <a:endParaRPr lang="en-US" sz="2000" b="1" dirty="0">
                        <a:latin typeface="Century Gothic" charset="0"/>
                        <a:ea typeface="Century Gothic" charset="0"/>
                        <a:cs typeface="Century Gothic" charset="0"/>
                      </a:endParaRPr>
                    </a:p>
                  </a:txBody>
                  <a:tcPr marL="100587" marR="100587" marT="51808" marB="51808" anchor="ctr"/>
                </a:tc>
                <a:tc>
                  <a:txBody>
                    <a:bodyPr/>
                    <a:lstStyle/>
                    <a:p>
                      <a:pPr algn="ctr"/>
                      <a:r>
                        <a:rPr lang="en-US" sz="2300" dirty="0" smtClean="0">
                          <a:latin typeface="Century Gothic" charset="0"/>
                          <a:ea typeface="Century Gothic" charset="0"/>
                          <a:cs typeface="Century Gothic" charset="0"/>
                        </a:rPr>
                        <a:t>38%</a:t>
                      </a:r>
                      <a:endParaRPr lang="en-US" sz="2300" dirty="0">
                        <a:solidFill>
                          <a:schemeClr val="accent4">
                            <a:lumMod val="10000"/>
                          </a:schemeClr>
                        </a:solidFill>
                        <a:latin typeface="Century Gothic" charset="0"/>
                        <a:ea typeface="Century Gothic" charset="0"/>
                        <a:cs typeface="Century Gothic" charset="0"/>
                      </a:endParaRPr>
                    </a:p>
                  </a:txBody>
                  <a:tcPr marL="100587" marR="100587" marT="51808" marB="51808" anchor="ctr"/>
                </a:tc>
                <a:tc>
                  <a:txBody>
                    <a:bodyPr/>
                    <a:lstStyle/>
                    <a:p>
                      <a:pPr algn="ctr"/>
                      <a:r>
                        <a:rPr lang="en-US" sz="2300" dirty="0" smtClean="0">
                          <a:latin typeface="Century Gothic" charset="0"/>
                          <a:ea typeface="Century Gothic" charset="0"/>
                          <a:cs typeface="Century Gothic" charset="0"/>
                        </a:rPr>
                        <a:t>38%</a:t>
                      </a:r>
                      <a:endParaRPr lang="en-US" sz="2300" dirty="0">
                        <a:solidFill>
                          <a:schemeClr val="accent4">
                            <a:lumMod val="10000"/>
                          </a:schemeClr>
                        </a:solidFill>
                        <a:latin typeface="Century Gothic" charset="0"/>
                        <a:ea typeface="Century Gothic" charset="0"/>
                        <a:cs typeface="Century Gothic" charset="0"/>
                      </a:endParaRPr>
                    </a:p>
                  </a:txBody>
                  <a:tcPr marL="100587" marR="100587" marT="51808" marB="51808" anchor="ctr"/>
                </a:tc>
                <a:tc>
                  <a:txBody>
                    <a:bodyPr/>
                    <a:lstStyle/>
                    <a:p>
                      <a:pPr algn="ctr"/>
                      <a:endParaRPr lang="en-US" sz="2300" dirty="0">
                        <a:latin typeface="Century Gothic" charset="0"/>
                        <a:ea typeface="Century Gothic" charset="0"/>
                        <a:cs typeface="Century Gothic" charset="0"/>
                      </a:endParaRPr>
                    </a:p>
                  </a:txBody>
                  <a:tcPr marL="100587" marR="100587" marT="51808" marB="51808" anchor="ctr"/>
                </a:tc>
                <a:tc>
                  <a:txBody>
                    <a:bodyPr/>
                    <a:lstStyle/>
                    <a:p>
                      <a:pPr algn="ctr"/>
                      <a:r>
                        <a:rPr lang="en-US" sz="2300" dirty="0" smtClean="0">
                          <a:latin typeface="Century Gothic" charset="0"/>
                          <a:ea typeface="Century Gothic" charset="0"/>
                          <a:cs typeface="Century Gothic" charset="0"/>
                        </a:rPr>
                        <a:t>44%</a:t>
                      </a:r>
                      <a:endParaRPr lang="en-US" sz="2300" dirty="0">
                        <a:solidFill>
                          <a:schemeClr val="accent4">
                            <a:lumMod val="10000"/>
                          </a:schemeClr>
                        </a:solidFill>
                        <a:latin typeface="Century Gothic" charset="0"/>
                        <a:ea typeface="Century Gothic" charset="0"/>
                        <a:cs typeface="Century Gothic" charset="0"/>
                      </a:endParaRPr>
                    </a:p>
                  </a:txBody>
                  <a:tcPr marL="100587" marR="100587" marT="51808" marB="51808" anchor="ctr"/>
                </a:tc>
                <a:tc>
                  <a:txBody>
                    <a:bodyPr/>
                    <a:lstStyle/>
                    <a:p>
                      <a:pPr algn="ctr"/>
                      <a:r>
                        <a:rPr lang="en-US" sz="2300" dirty="0" smtClean="0">
                          <a:latin typeface="Century Gothic" charset="0"/>
                          <a:ea typeface="Century Gothic" charset="0"/>
                          <a:cs typeface="Century Gothic" charset="0"/>
                        </a:rPr>
                        <a:t>70%</a:t>
                      </a:r>
                      <a:endParaRPr lang="en-US" sz="2300" dirty="0">
                        <a:solidFill>
                          <a:schemeClr val="accent4">
                            <a:lumMod val="10000"/>
                          </a:schemeClr>
                        </a:solidFill>
                        <a:latin typeface="Century Gothic" charset="0"/>
                        <a:ea typeface="Century Gothic" charset="0"/>
                        <a:cs typeface="Century Gothic" charset="0"/>
                      </a:endParaRPr>
                    </a:p>
                  </a:txBody>
                  <a:tcPr marL="100587" marR="100587" marT="51808" marB="51808" anchor="ctr"/>
                </a:tc>
                <a:tc>
                  <a:txBody>
                    <a:bodyPr/>
                    <a:lstStyle/>
                    <a:p>
                      <a:pPr algn="ctr"/>
                      <a:endParaRPr lang="en-US" sz="2000" dirty="0">
                        <a:latin typeface="Century Gothic" charset="0"/>
                        <a:ea typeface="Century Gothic" charset="0"/>
                        <a:cs typeface="Century Gothic" charset="0"/>
                      </a:endParaRPr>
                    </a:p>
                  </a:txBody>
                  <a:tcPr marL="100587" marR="100587" marT="51808" marB="51808"/>
                </a:tc>
                <a:extLst>
                  <a:ext uri="{0D108BD9-81ED-4DB2-BD59-A6C34878D82A}">
                    <a16:rowId xmlns:a16="http://schemas.microsoft.com/office/drawing/2014/main" val="10003"/>
                  </a:ext>
                </a:extLst>
              </a:tr>
            </a:tbl>
          </a:graphicData>
        </a:graphic>
      </p:graphicFrame>
      <p:sp>
        <p:nvSpPr>
          <p:cNvPr id="6" name="Up Arrow 5"/>
          <p:cNvSpPr/>
          <p:nvPr/>
        </p:nvSpPr>
        <p:spPr>
          <a:xfrm>
            <a:off x="5292884" y="4571153"/>
            <a:ext cx="396399" cy="593725"/>
          </a:xfrm>
          <a:prstGeom prst="upArrow">
            <a:avLst/>
          </a:prstGeom>
          <a:solidFill>
            <a:srgbClr val="A7BF39"/>
          </a:solidFill>
          <a:ln>
            <a:solidFill>
              <a:srgbClr val="595487"/>
            </a:solid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anchor="ctr"/>
          <a:lstStyle/>
          <a:p>
            <a:pPr algn="ctr">
              <a:lnSpc>
                <a:spcPts val="4300"/>
              </a:lnSpc>
              <a:defRPr/>
            </a:pPr>
            <a:endParaRPr lang="en-US"/>
          </a:p>
        </p:txBody>
      </p:sp>
      <p:sp>
        <p:nvSpPr>
          <p:cNvPr id="7" name="Up Arrow 6"/>
          <p:cNvSpPr/>
          <p:nvPr/>
        </p:nvSpPr>
        <p:spPr>
          <a:xfrm>
            <a:off x="8542039" y="4571153"/>
            <a:ext cx="396399" cy="591926"/>
          </a:xfrm>
          <a:prstGeom prst="upArrow">
            <a:avLst/>
          </a:prstGeom>
          <a:solidFill>
            <a:srgbClr val="A7BF39"/>
          </a:solidFill>
          <a:ln>
            <a:solidFill>
              <a:srgbClr val="595487"/>
            </a:solid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anchor="ctr"/>
          <a:lstStyle/>
          <a:p>
            <a:pPr algn="ctr">
              <a:lnSpc>
                <a:spcPts val="4300"/>
              </a:lnSpc>
              <a:defRPr/>
            </a:pPr>
            <a:endParaRPr lang="en-US"/>
          </a:p>
        </p:txBody>
      </p:sp>
      <p:sp>
        <p:nvSpPr>
          <p:cNvPr id="8" name="Up Arrow 7"/>
          <p:cNvSpPr/>
          <p:nvPr/>
        </p:nvSpPr>
        <p:spPr>
          <a:xfrm>
            <a:off x="8542039" y="5654844"/>
            <a:ext cx="396399" cy="593725"/>
          </a:xfrm>
          <a:prstGeom prst="upArrow">
            <a:avLst/>
          </a:prstGeom>
          <a:solidFill>
            <a:srgbClr val="A7BF39"/>
          </a:solidFill>
          <a:ln>
            <a:solidFill>
              <a:srgbClr val="595487"/>
            </a:solid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anchor="ctr"/>
          <a:lstStyle/>
          <a:p>
            <a:pPr algn="ctr">
              <a:lnSpc>
                <a:spcPts val="4300"/>
              </a:lnSpc>
              <a:defRPr/>
            </a:pPr>
            <a:endParaRPr lang="en-US"/>
          </a:p>
        </p:txBody>
      </p:sp>
      <p:sp>
        <p:nvSpPr>
          <p:cNvPr id="9" name="Up Arrow 8"/>
          <p:cNvSpPr/>
          <p:nvPr/>
        </p:nvSpPr>
        <p:spPr>
          <a:xfrm rot="5400000">
            <a:off x="5286878" y="5664449"/>
            <a:ext cx="408410" cy="574516"/>
          </a:xfrm>
          <a:prstGeom prst="upArrow">
            <a:avLst/>
          </a:prstGeom>
          <a:solidFill>
            <a:srgbClr val="A7BF39"/>
          </a:solidFill>
          <a:ln>
            <a:solidFill>
              <a:srgbClr val="595487"/>
            </a:solid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anchor="ctr"/>
          <a:lstStyle/>
          <a:p>
            <a:pPr algn="ctr">
              <a:lnSpc>
                <a:spcPts val="4300"/>
              </a:lnSpc>
              <a:defRPr/>
            </a:pPr>
            <a:endParaRPr lang="en-US"/>
          </a:p>
        </p:txBody>
      </p:sp>
      <p:sp>
        <p:nvSpPr>
          <p:cNvPr id="2" name="Slide Number Placeholder 1"/>
          <p:cNvSpPr>
            <a:spLocks noGrp="1"/>
          </p:cNvSpPr>
          <p:nvPr>
            <p:ph type="sldNum" sz="quarter" idx="7"/>
          </p:nvPr>
        </p:nvSpPr>
        <p:spPr/>
        <p:txBody>
          <a:bodyPr/>
          <a:lstStyle/>
          <a:p>
            <a:fld id="{B6F15528-21DE-4FAA-801E-634DDDAF4B2B}" type="slidenum">
              <a:rPr lang="en-US" smtClean="0"/>
              <a:t>33</a:t>
            </a:fld>
            <a:endParaRPr lang="en-US"/>
          </a:p>
        </p:txBody>
      </p:sp>
    </p:spTree>
    <p:extLst>
      <p:ext uri="{BB962C8B-B14F-4D97-AF65-F5344CB8AC3E}">
        <p14:creationId xmlns:p14="http://schemas.microsoft.com/office/powerpoint/2010/main" val="80542701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211" y="-9896"/>
            <a:ext cx="10058400" cy="1386840"/>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1E185F"/>
          </a:solidFill>
        </p:spPr>
        <p:txBody>
          <a:bodyPr wrap="square" lIns="0" tIns="0" rIns="0" bIns="0" rtlCol="0"/>
          <a:lstStyle/>
          <a:p>
            <a:endParaRPr/>
          </a:p>
        </p:txBody>
      </p:sp>
      <p:sp>
        <p:nvSpPr>
          <p:cNvPr id="30722" name="Title 1"/>
          <p:cNvSpPr>
            <a:spLocks noGrp="1"/>
          </p:cNvSpPr>
          <p:nvPr>
            <p:ph type="title"/>
          </p:nvPr>
        </p:nvSpPr>
        <p:spPr>
          <a:xfrm>
            <a:off x="546557" y="304800"/>
            <a:ext cx="8991600" cy="635000"/>
          </a:xfrm>
        </p:spPr>
        <p:txBody>
          <a:bodyPr>
            <a:noAutofit/>
          </a:bodyPr>
          <a:lstStyle/>
          <a:p>
            <a:r>
              <a:rPr lang="en-US" altLang="en-US" sz="2800" dirty="0">
                <a:solidFill>
                  <a:schemeClr val="bg1"/>
                </a:solidFill>
                <a:latin typeface="Century Gothic" panose="020B0502020202020204" pitchFamily="34" charset="0"/>
              </a:rPr>
              <a:t>Examples of  RHIS </a:t>
            </a:r>
            <a:r>
              <a:rPr lang="en-US" altLang="en-US" sz="2800" dirty="0" smtClean="0">
                <a:solidFill>
                  <a:schemeClr val="bg1"/>
                </a:solidFill>
                <a:latin typeface="Century Gothic" panose="020B0502020202020204" pitchFamily="34" charset="0"/>
              </a:rPr>
              <a:t>Strengthening Interventions </a:t>
            </a:r>
            <a:r>
              <a:rPr lang="en-US" altLang="en-US" sz="2800" dirty="0">
                <a:solidFill>
                  <a:schemeClr val="bg1"/>
                </a:solidFill>
                <a:latin typeface="Century Gothic" panose="020B0502020202020204" pitchFamily="34" charset="0"/>
              </a:rPr>
              <a:t>in Ivory Coast </a:t>
            </a:r>
          </a:p>
        </p:txBody>
      </p:sp>
      <p:sp>
        <p:nvSpPr>
          <p:cNvPr id="30723" name="Content Placeholder 2"/>
          <p:cNvSpPr>
            <a:spLocks noGrp="1"/>
          </p:cNvSpPr>
          <p:nvPr>
            <p:ph type="body" idx="1"/>
          </p:nvPr>
        </p:nvSpPr>
        <p:spPr>
          <a:xfrm>
            <a:off x="533400" y="2133600"/>
            <a:ext cx="8915400" cy="3831818"/>
          </a:xfrm>
        </p:spPr>
        <p:txBody>
          <a:bodyPr/>
          <a:lstStyle/>
          <a:p>
            <a:pPr marL="457200" indent="-457200">
              <a:spcBef>
                <a:spcPts val="1200"/>
              </a:spcBef>
              <a:spcAft>
                <a:spcPts val="600"/>
              </a:spcAft>
              <a:buFont typeface="Arial" panose="020B0604020202020204" pitchFamily="34" charset="0"/>
              <a:buChar char="•"/>
            </a:pPr>
            <a:r>
              <a:rPr lang="en-US" altLang="en-US" sz="2800" kern="1200" dirty="0">
                <a:latin typeface="Century Gothic" panose="020B0502020202020204" pitchFamily="34" charset="0"/>
                <a:cs typeface="Gill Sans MT"/>
              </a:rPr>
              <a:t>Integration of </a:t>
            </a:r>
            <a:r>
              <a:rPr lang="en-US" altLang="en-US" sz="2800" kern="1200" dirty="0" smtClean="0">
                <a:latin typeface="Century Gothic" panose="020B0502020202020204" pitchFamily="34" charset="0"/>
                <a:cs typeface="Gill Sans MT"/>
              </a:rPr>
              <a:t>HIV and AIDS </a:t>
            </a:r>
            <a:r>
              <a:rPr lang="en-US" altLang="en-US" sz="2800" kern="1200" dirty="0">
                <a:latin typeface="Century Gothic" panose="020B0502020202020204" pitchFamily="34" charset="0"/>
                <a:cs typeface="Gill Sans MT"/>
              </a:rPr>
              <a:t>indicators in the overall RHIS </a:t>
            </a:r>
            <a:r>
              <a:rPr lang="en-US" altLang="en-US" sz="2800" b="1" kern="1200" dirty="0">
                <a:solidFill>
                  <a:srgbClr val="FF0000"/>
                </a:solidFill>
                <a:latin typeface="Century Gothic" panose="020B0502020202020204" pitchFamily="34" charset="0"/>
                <a:cs typeface="Gill Sans MT"/>
              </a:rPr>
              <a:t>(T)</a:t>
            </a:r>
          </a:p>
          <a:p>
            <a:pPr marL="457200" indent="-457200">
              <a:spcBef>
                <a:spcPts val="1200"/>
              </a:spcBef>
              <a:spcAft>
                <a:spcPts val="600"/>
              </a:spcAft>
              <a:buFont typeface="Arial" panose="020B0604020202020204" pitchFamily="34" charset="0"/>
              <a:buChar char="•"/>
            </a:pPr>
            <a:r>
              <a:rPr lang="en-US" altLang="en-US" sz="2800" kern="1200" dirty="0">
                <a:latin typeface="Century Gothic" panose="020B0502020202020204" pitchFamily="34" charset="0"/>
                <a:cs typeface="Gill Sans MT"/>
              </a:rPr>
              <a:t>Organized training in use of information, including problem-solving techniques, at district and </a:t>
            </a:r>
            <a:r>
              <a:rPr lang="en-US" altLang="en-US" sz="2800" kern="1200" dirty="0" smtClean="0">
                <a:latin typeface="Century Gothic" panose="020B0502020202020204" pitchFamily="34" charset="0"/>
                <a:cs typeface="Gill Sans MT"/>
              </a:rPr>
              <a:t>health-facility </a:t>
            </a:r>
            <a:r>
              <a:rPr lang="en-US" altLang="en-US" sz="2800" kern="1200" dirty="0">
                <a:latin typeface="Century Gothic" panose="020B0502020202020204" pitchFamily="34" charset="0"/>
                <a:cs typeface="Gill Sans MT"/>
              </a:rPr>
              <a:t>levels </a:t>
            </a:r>
            <a:r>
              <a:rPr lang="en-US" altLang="en-US" sz="2800" b="1" kern="1200" dirty="0">
                <a:solidFill>
                  <a:srgbClr val="FF0000"/>
                </a:solidFill>
                <a:latin typeface="Century Gothic" panose="020B0502020202020204" pitchFamily="34" charset="0"/>
                <a:cs typeface="Gill Sans MT"/>
              </a:rPr>
              <a:t>(B)</a:t>
            </a:r>
          </a:p>
          <a:p>
            <a:pPr marL="457200" indent="-457200">
              <a:spcBef>
                <a:spcPts val="1200"/>
              </a:spcBef>
              <a:spcAft>
                <a:spcPts val="600"/>
              </a:spcAft>
              <a:buFont typeface="Arial" panose="020B0604020202020204" pitchFamily="34" charset="0"/>
              <a:buChar char="•"/>
            </a:pPr>
            <a:r>
              <a:rPr lang="en-US" altLang="en-US" sz="2800" kern="1200" dirty="0">
                <a:latin typeface="Century Gothic" panose="020B0502020202020204" pitchFamily="34" charset="0"/>
                <a:cs typeface="Gill Sans MT"/>
              </a:rPr>
              <a:t>Developed feedback bulletins for health offices at all levels </a:t>
            </a:r>
            <a:r>
              <a:rPr lang="en-US" altLang="en-US" sz="2800" b="1" kern="1200" dirty="0">
                <a:solidFill>
                  <a:srgbClr val="FF0000"/>
                </a:solidFill>
                <a:latin typeface="Century Gothic" panose="020B0502020202020204" pitchFamily="34" charset="0"/>
                <a:cs typeface="Gill Sans MT"/>
              </a:rPr>
              <a:t>(O)</a:t>
            </a:r>
          </a:p>
          <a:p>
            <a:pPr marL="285750" indent="-285750">
              <a:buFont typeface="Arial" panose="020B0604020202020204" pitchFamily="34" charset="0"/>
              <a:buChar char="•"/>
            </a:pPr>
            <a:endParaRPr lang="en-US" altLang="en-US" b="1" dirty="0" smtClean="0"/>
          </a:p>
        </p:txBody>
      </p:sp>
      <p:sp>
        <p:nvSpPr>
          <p:cNvPr id="2" name="Slide Number Placeholder 1"/>
          <p:cNvSpPr>
            <a:spLocks noGrp="1"/>
          </p:cNvSpPr>
          <p:nvPr>
            <p:ph type="sldNum" sz="quarter" idx="7"/>
          </p:nvPr>
        </p:nvSpPr>
        <p:spPr/>
        <p:txBody>
          <a:bodyPr/>
          <a:lstStyle/>
          <a:p>
            <a:fld id="{B6F15528-21DE-4FAA-801E-634DDDAF4B2B}" type="slidenum">
              <a:rPr lang="en-US" smtClean="0"/>
              <a:t>34</a:t>
            </a:fld>
            <a:endParaRPr lang="en-US"/>
          </a:p>
        </p:txBody>
      </p:sp>
    </p:spTree>
    <p:extLst>
      <p:ext uri="{BB962C8B-B14F-4D97-AF65-F5344CB8AC3E}">
        <p14:creationId xmlns:p14="http://schemas.microsoft.com/office/powerpoint/2010/main" val="311101305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211" y="-9896"/>
            <a:ext cx="10058400" cy="1386840"/>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1E185F"/>
          </a:solidFill>
        </p:spPr>
        <p:txBody>
          <a:bodyPr wrap="square" lIns="0" tIns="0" rIns="0" bIns="0" rtlCol="0"/>
          <a:lstStyle/>
          <a:p>
            <a:endParaRPr/>
          </a:p>
        </p:txBody>
      </p:sp>
      <p:sp>
        <p:nvSpPr>
          <p:cNvPr id="30722" name="Title 1"/>
          <p:cNvSpPr>
            <a:spLocks noGrp="1"/>
          </p:cNvSpPr>
          <p:nvPr>
            <p:ph type="title"/>
          </p:nvPr>
        </p:nvSpPr>
        <p:spPr>
          <a:xfrm>
            <a:off x="622757" y="304800"/>
            <a:ext cx="8839200" cy="635000"/>
          </a:xfrm>
        </p:spPr>
        <p:txBody>
          <a:bodyPr>
            <a:noAutofit/>
          </a:bodyPr>
          <a:lstStyle/>
          <a:p>
            <a:r>
              <a:rPr lang="en-US" altLang="en-US" sz="2800" dirty="0">
                <a:solidFill>
                  <a:schemeClr val="bg1"/>
                </a:solidFill>
                <a:latin typeface="Century Gothic" panose="020B0502020202020204" pitchFamily="34" charset="0"/>
              </a:rPr>
              <a:t>Examples of  RHIS </a:t>
            </a:r>
            <a:r>
              <a:rPr lang="en-US" altLang="en-US" sz="2800" dirty="0" smtClean="0">
                <a:solidFill>
                  <a:schemeClr val="bg1"/>
                </a:solidFill>
                <a:latin typeface="Century Gothic" panose="020B0502020202020204" pitchFamily="34" charset="0"/>
              </a:rPr>
              <a:t>Strengthening Interventions </a:t>
            </a:r>
            <a:r>
              <a:rPr lang="en-US" altLang="en-US" sz="2800" dirty="0">
                <a:solidFill>
                  <a:schemeClr val="bg1"/>
                </a:solidFill>
                <a:latin typeface="Century Gothic" panose="020B0502020202020204" pitchFamily="34" charset="0"/>
              </a:rPr>
              <a:t>in Liberia</a:t>
            </a:r>
          </a:p>
        </p:txBody>
      </p:sp>
      <p:sp>
        <p:nvSpPr>
          <p:cNvPr id="30723" name="Content Placeholder 2"/>
          <p:cNvSpPr>
            <a:spLocks noGrp="1"/>
          </p:cNvSpPr>
          <p:nvPr>
            <p:ph type="body" idx="1"/>
          </p:nvPr>
        </p:nvSpPr>
        <p:spPr>
          <a:xfrm>
            <a:off x="381000" y="1600200"/>
            <a:ext cx="9296400" cy="4724370"/>
          </a:xfrm>
        </p:spPr>
        <p:txBody>
          <a:bodyPr/>
          <a:lstStyle/>
          <a:p>
            <a:pPr marL="457200" indent="-457200">
              <a:spcBef>
                <a:spcPts val="1200"/>
              </a:spcBef>
              <a:spcAft>
                <a:spcPts val="600"/>
              </a:spcAft>
              <a:buFont typeface="Arial" panose="020B0604020202020204" pitchFamily="34" charset="0"/>
              <a:buChar char="•"/>
            </a:pPr>
            <a:r>
              <a:rPr lang="en-US" altLang="en-US" sz="2800" kern="1200" dirty="0">
                <a:latin typeface="Century Gothic" panose="020B0502020202020204" pitchFamily="34" charset="0"/>
                <a:cs typeface="Gill Sans MT"/>
              </a:rPr>
              <a:t>Building individual staff capacity </a:t>
            </a:r>
            <a:r>
              <a:rPr lang="en-US" altLang="en-US" sz="2800" kern="1200" dirty="0" smtClean="0">
                <a:latin typeface="Century Gothic" panose="020B0502020202020204" pitchFamily="34" charset="0"/>
                <a:cs typeface="Gill Sans MT"/>
              </a:rPr>
              <a:t>to use </a:t>
            </a:r>
            <a:r>
              <a:rPr lang="en-US" altLang="en-US" sz="2800" kern="1200" dirty="0">
                <a:latin typeface="Century Gothic" panose="020B0502020202020204" pitchFamily="34" charset="0"/>
                <a:cs typeface="Gill Sans MT"/>
              </a:rPr>
              <a:t>DHIS 2, data verification, data analysis, and </a:t>
            </a:r>
            <a:r>
              <a:rPr lang="en-US" altLang="en-US" sz="2800" kern="1200" dirty="0" smtClean="0">
                <a:latin typeface="Century Gothic" panose="020B0502020202020204" pitchFamily="34" charset="0"/>
                <a:cs typeface="Gill Sans MT"/>
              </a:rPr>
              <a:t>data use </a:t>
            </a:r>
            <a:r>
              <a:rPr lang="en-US" altLang="en-US" sz="2800" b="1" dirty="0" smtClean="0">
                <a:solidFill>
                  <a:srgbClr val="595487"/>
                </a:solidFill>
                <a:latin typeface="Century Gothic" panose="020B0502020202020204" pitchFamily="34" charset="0"/>
              </a:rPr>
              <a:t>(</a:t>
            </a:r>
            <a:r>
              <a:rPr lang="en-US" altLang="en-US" sz="2800" b="1" dirty="0">
                <a:solidFill>
                  <a:srgbClr val="595487"/>
                </a:solidFill>
                <a:latin typeface="Century Gothic" panose="020B0502020202020204" pitchFamily="34" charset="0"/>
              </a:rPr>
              <a:t>T, B)</a:t>
            </a:r>
          </a:p>
          <a:p>
            <a:pPr marL="457200" indent="-457200">
              <a:spcBef>
                <a:spcPts val="1200"/>
              </a:spcBef>
              <a:spcAft>
                <a:spcPts val="600"/>
              </a:spcAft>
              <a:buFont typeface="Arial" panose="020B0604020202020204" pitchFamily="34" charset="0"/>
              <a:buChar char="•"/>
            </a:pPr>
            <a:r>
              <a:rPr lang="en-US" altLang="en-US" sz="2800" kern="1200" dirty="0">
                <a:latin typeface="Century Gothic" panose="020B0502020202020204" pitchFamily="34" charset="0"/>
                <a:cs typeface="Gill Sans MT"/>
              </a:rPr>
              <a:t>On-site mentoring of county M&amp;E staff </a:t>
            </a:r>
            <a:r>
              <a:rPr lang="en-US" altLang="en-US" sz="2800" b="1" dirty="0">
                <a:solidFill>
                  <a:srgbClr val="595487"/>
                </a:solidFill>
                <a:latin typeface="Century Gothic" panose="020B0502020202020204" pitchFamily="34" charset="0"/>
              </a:rPr>
              <a:t>(B)</a:t>
            </a:r>
          </a:p>
          <a:p>
            <a:pPr marL="457200" indent="-457200">
              <a:spcBef>
                <a:spcPts val="1200"/>
              </a:spcBef>
              <a:spcAft>
                <a:spcPts val="600"/>
              </a:spcAft>
              <a:buFont typeface="Arial" panose="020B0604020202020204" pitchFamily="34" charset="0"/>
              <a:buChar char="•"/>
            </a:pPr>
            <a:r>
              <a:rPr lang="en-US" altLang="en-US" sz="2800" kern="1200" dirty="0">
                <a:latin typeface="Century Gothic" panose="020B0502020202020204" pitchFamily="34" charset="0"/>
                <a:cs typeface="Gill Sans MT"/>
              </a:rPr>
              <a:t>Building organizational capacity </a:t>
            </a:r>
            <a:r>
              <a:rPr lang="en-US" altLang="en-US" sz="2800" b="1" dirty="0" smtClean="0">
                <a:solidFill>
                  <a:srgbClr val="595487"/>
                </a:solidFill>
                <a:latin typeface="Century Gothic" panose="020B0502020202020204" pitchFamily="34" charset="0"/>
              </a:rPr>
              <a:t>(O)</a:t>
            </a:r>
            <a:endParaRPr lang="en-US" altLang="en-US" sz="2800" kern="1200" dirty="0">
              <a:solidFill>
                <a:srgbClr val="595487"/>
              </a:solidFill>
              <a:latin typeface="Century Gothic" panose="020B0502020202020204" pitchFamily="34" charset="0"/>
              <a:cs typeface="Gill Sans MT"/>
            </a:endParaRPr>
          </a:p>
          <a:p>
            <a:pPr marL="902936" lvl="1" indent="-457200">
              <a:spcBef>
                <a:spcPts val="600"/>
              </a:spcBef>
              <a:spcAft>
                <a:spcPts val="600"/>
              </a:spcAft>
              <a:buFont typeface="Courier New" panose="02070309020205020404" pitchFamily="49" charset="0"/>
              <a:buChar char="o"/>
            </a:pPr>
            <a:r>
              <a:rPr lang="en-US" sz="2800" kern="1200" dirty="0" smtClean="0">
                <a:solidFill>
                  <a:schemeClr val="tx1"/>
                </a:solidFill>
                <a:latin typeface="Century Gothic" panose="020B0502020202020204" pitchFamily="34" charset="0"/>
                <a:cs typeface="Gill Sans MT"/>
              </a:rPr>
              <a:t>For example, establish</a:t>
            </a:r>
            <a:r>
              <a:rPr lang="en-US" sz="2800" kern="1200" dirty="0">
                <a:solidFill>
                  <a:schemeClr val="tx1"/>
                </a:solidFill>
                <a:latin typeface="Century Gothic" panose="020B0502020202020204" pitchFamily="34" charset="0"/>
                <a:cs typeface="Gill Sans MT"/>
              </a:rPr>
              <a:t>, </a:t>
            </a:r>
            <a:r>
              <a:rPr lang="en-US" sz="2800" kern="1200" dirty="0" smtClean="0">
                <a:solidFill>
                  <a:schemeClr val="tx1"/>
                </a:solidFill>
                <a:latin typeface="Century Gothic" panose="020B0502020202020204" pitchFamily="34" charset="0"/>
                <a:cs typeface="Gill Sans MT"/>
              </a:rPr>
              <a:t>organize, </a:t>
            </a:r>
            <a:r>
              <a:rPr lang="en-US" sz="2800" kern="1200" dirty="0">
                <a:solidFill>
                  <a:schemeClr val="tx1"/>
                </a:solidFill>
                <a:latin typeface="Century Gothic" panose="020B0502020202020204" pitchFamily="34" charset="0"/>
                <a:cs typeface="Gill Sans MT"/>
              </a:rPr>
              <a:t>and implement routine performance review forums </a:t>
            </a:r>
          </a:p>
          <a:p>
            <a:pPr marL="457200" indent="-457200">
              <a:spcBef>
                <a:spcPts val="1200"/>
              </a:spcBef>
              <a:spcAft>
                <a:spcPts val="600"/>
              </a:spcAft>
              <a:buFont typeface="Arial" panose="020B0604020202020204" pitchFamily="34" charset="0"/>
              <a:buChar char="•"/>
            </a:pPr>
            <a:r>
              <a:rPr lang="en-US" sz="2800" kern="1200" dirty="0">
                <a:latin typeface="Century Gothic" panose="020B0502020202020204" pitchFamily="34" charset="0"/>
                <a:cs typeface="Gill Sans MT"/>
              </a:rPr>
              <a:t>Setting up data quality assurance </a:t>
            </a:r>
            <a:r>
              <a:rPr lang="en-US" sz="2800" kern="1200" dirty="0" smtClean="0">
                <a:latin typeface="Century Gothic" panose="020B0502020202020204" pitchFamily="34" charset="0"/>
                <a:cs typeface="Gill Sans MT"/>
              </a:rPr>
              <a:t>mechanisms, </a:t>
            </a:r>
            <a:r>
              <a:rPr lang="en-US" sz="2800" kern="1200" dirty="0">
                <a:latin typeface="Century Gothic" panose="020B0502020202020204" pitchFamily="34" charset="0"/>
                <a:cs typeface="Gill Sans MT"/>
              </a:rPr>
              <a:t>such as desk review of </a:t>
            </a:r>
            <a:r>
              <a:rPr lang="en-US" sz="2800" kern="1200" dirty="0" smtClean="0">
                <a:latin typeface="Century Gothic" panose="020B0502020202020204" pitchFamily="34" charset="0"/>
                <a:cs typeface="Gill Sans MT"/>
              </a:rPr>
              <a:t>data and </a:t>
            </a:r>
            <a:r>
              <a:rPr lang="en-US" sz="2800" kern="1200" dirty="0">
                <a:latin typeface="Century Gothic" panose="020B0502020202020204" pitchFamily="34" charset="0"/>
                <a:cs typeface="Gill Sans MT"/>
              </a:rPr>
              <a:t>data quality assessments  </a:t>
            </a:r>
            <a:r>
              <a:rPr lang="en-US" sz="2800" b="1" dirty="0">
                <a:solidFill>
                  <a:srgbClr val="595487"/>
                </a:solidFill>
                <a:latin typeface="Century Gothic" panose="020B0502020202020204" pitchFamily="34" charset="0"/>
              </a:rPr>
              <a:t>(T</a:t>
            </a:r>
            <a:r>
              <a:rPr lang="en-US" sz="2800" b="1" dirty="0" smtClean="0">
                <a:solidFill>
                  <a:srgbClr val="595487"/>
                </a:solidFill>
                <a:latin typeface="Century Gothic" panose="020B0502020202020204" pitchFamily="34" charset="0"/>
              </a:rPr>
              <a:t>)</a:t>
            </a:r>
            <a:endParaRPr lang="en-US" altLang="en-US" sz="2800" b="1" dirty="0">
              <a:solidFill>
                <a:srgbClr val="595487"/>
              </a:solidFill>
              <a:latin typeface="Century Gothic" panose="020B0502020202020204" pitchFamily="34" charset="0"/>
            </a:endParaRPr>
          </a:p>
        </p:txBody>
      </p:sp>
      <p:sp>
        <p:nvSpPr>
          <p:cNvPr id="2" name="Slide Number Placeholder 1"/>
          <p:cNvSpPr>
            <a:spLocks noGrp="1"/>
          </p:cNvSpPr>
          <p:nvPr>
            <p:ph type="sldNum" sz="quarter" idx="7"/>
          </p:nvPr>
        </p:nvSpPr>
        <p:spPr/>
        <p:txBody>
          <a:bodyPr/>
          <a:lstStyle/>
          <a:p>
            <a:fld id="{B6F15528-21DE-4FAA-801E-634DDDAF4B2B}" type="slidenum">
              <a:rPr lang="en-US" smtClean="0"/>
              <a:t>35</a:t>
            </a:fld>
            <a:endParaRPr lang="en-US"/>
          </a:p>
        </p:txBody>
      </p:sp>
    </p:spTree>
    <p:extLst>
      <p:ext uri="{BB962C8B-B14F-4D97-AF65-F5344CB8AC3E}">
        <p14:creationId xmlns:p14="http://schemas.microsoft.com/office/powerpoint/2010/main" val="289077403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0058400" cy="1285240"/>
          </a:xfrm>
          <a:prstGeom prst="rect">
            <a:avLst/>
          </a:prstGeom>
          <a:solidFill>
            <a:srgbClr val="09236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endParaRPr lang="en-US" altLang="en-US" sz="1980">
              <a:solidFill>
                <a:srgbClr val="FFFFFF"/>
              </a:solidFill>
              <a:latin typeface="Calibri" charset="0"/>
            </a:endParaRPr>
          </a:p>
        </p:txBody>
      </p:sp>
      <p:sp>
        <p:nvSpPr>
          <p:cNvPr id="4" name="Rectangle 3"/>
          <p:cNvSpPr/>
          <p:nvPr/>
        </p:nvSpPr>
        <p:spPr>
          <a:xfrm>
            <a:off x="-14289" y="1285240"/>
            <a:ext cx="10072688" cy="3824288"/>
          </a:xfrm>
          <a:prstGeom prst="rect">
            <a:avLst/>
          </a:prstGeom>
          <a:solidFill>
            <a:srgbClr val="59548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endParaRPr lang="en-US" altLang="en-US" sz="1980">
              <a:solidFill>
                <a:srgbClr val="FFFFFF"/>
              </a:solidFill>
              <a:latin typeface="Calibri" charset="0"/>
            </a:endParaRPr>
          </a:p>
        </p:txBody>
      </p:sp>
      <p:sp>
        <p:nvSpPr>
          <p:cNvPr id="5" name="TextBox 4"/>
          <p:cNvSpPr txBox="1"/>
          <p:nvPr/>
        </p:nvSpPr>
        <p:spPr>
          <a:xfrm>
            <a:off x="846932" y="3118802"/>
            <a:ext cx="7466965" cy="1573508"/>
          </a:xfrm>
          <a:prstGeom prst="rect">
            <a:avLst/>
          </a:prstGeom>
          <a:noFill/>
        </p:spPr>
        <p:txBody>
          <a:bodyPr>
            <a:spAutoFit/>
          </a:bodyPr>
          <a:lstStyle/>
          <a:p>
            <a:pPr>
              <a:defRPr/>
            </a:pPr>
            <a:r>
              <a:rPr lang="en-US" sz="1375" dirty="0">
                <a:solidFill>
                  <a:schemeClr val="bg1"/>
                </a:solidFill>
                <a:latin typeface="Century Gothic" charset="0"/>
                <a:ea typeface="Century Gothic" charset="0"/>
                <a:cs typeface="Century Gothic" charset="0"/>
              </a:rPr>
              <a:t>This presentation was produced with the support of the United States Agency for International Development (USAID) under the terms of MEASURE Evaluation cooperative agreement AID-OAA-L-14-00004. MEASURE Evaluation is implemented by the Carolina Population Center, University of North Carolina at Chapel Hill in partnership with ICF International; John Snow, Inc.; Management Sciences for Health; Palladium; and Tulane University. The views expressed in this presentation do not necessarily reflect the views of USAID or the United States government.</a:t>
            </a:r>
          </a:p>
        </p:txBody>
      </p:sp>
      <p:pic>
        <p:nvPicPr>
          <p:cNvPr id="6" name="Picture 9"/>
          <p:cNvPicPr>
            <a:picLocks noChangeAspect="1"/>
          </p:cNvPicPr>
          <p:nvPr/>
        </p:nvPicPr>
        <p:blipFill rotWithShape="1">
          <a:blip r:embed="rId3">
            <a:extLst>
              <a:ext uri="{28A0092B-C50C-407E-A947-70E740481C1C}">
                <a14:useLocalDpi xmlns:a14="http://schemas.microsoft.com/office/drawing/2010/main" val="0"/>
              </a:ext>
            </a:extLst>
          </a:blip>
          <a:srcRect r="1334"/>
          <a:stretch/>
        </p:blipFill>
        <p:spPr bwMode="auto">
          <a:xfrm>
            <a:off x="-14288" y="5144696"/>
            <a:ext cx="10072689" cy="2505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Connector 6"/>
          <p:cNvCxnSpPr/>
          <p:nvPr/>
        </p:nvCxnSpPr>
        <p:spPr>
          <a:xfrm>
            <a:off x="516890" y="1814824"/>
            <a:ext cx="0" cy="288258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7"/>
          </p:nvPr>
        </p:nvSpPr>
        <p:spPr/>
        <p:txBody>
          <a:bodyPr/>
          <a:lstStyle/>
          <a:p>
            <a:fld id="{B6F15528-21DE-4FAA-801E-634DDDAF4B2B}" type="slidenum">
              <a:rPr lang="en-US" smtClean="0"/>
              <a:t>36</a:t>
            </a:fld>
            <a:endParaRPr lang="en-US"/>
          </a:p>
        </p:txBody>
      </p:sp>
    </p:spTree>
    <p:extLst>
      <p:ext uri="{BB962C8B-B14F-4D97-AF65-F5344CB8AC3E}">
        <p14:creationId xmlns:p14="http://schemas.microsoft.com/office/powerpoint/2010/main" val="22211808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4"/>
          <p:cNvSpPr/>
          <p:nvPr/>
        </p:nvSpPr>
        <p:spPr>
          <a:xfrm>
            <a:off x="211" y="-9896"/>
            <a:ext cx="10058400" cy="1386840"/>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1E185F"/>
          </a:solidFill>
        </p:spPr>
        <p:txBody>
          <a:bodyPr wrap="square" lIns="0" tIns="0" rIns="0" bIns="0" rtlCol="0"/>
          <a:lstStyle/>
          <a:p>
            <a:endParaRPr/>
          </a:p>
        </p:txBody>
      </p:sp>
      <p:sp>
        <p:nvSpPr>
          <p:cNvPr id="7" name="object 2"/>
          <p:cNvSpPr txBox="1">
            <a:spLocks noGrp="1"/>
          </p:cNvSpPr>
          <p:nvPr>
            <p:ph type="title"/>
          </p:nvPr>
        </p:nvSpPr>
        <p:spPr>
          <a:xfrm>
            <a:off x="609600" y="533400"/>
            <a:ext cx="7920586" cy="430887"/>
          </a:xfrm>
          <a:prstGeom prst="rect">
            <a:avLst/>
          </a:prstGeom>
        </p:spPr>
        <p:txBody>
          <a:bodyPr vert="horz" wrap="square" lIns="0" tIns="0" rIns="0" bIns="0" rtlCol="0">
            <a:spAutoFit/>
          </a:bodyPr>
          <a:lstStyle/>
          <a:p>
            <a:pPr marL="12700">
              <a:lnSpc>
                <a:spcPct val="100000"/>
              </a:lnSpc>
            </a:pPr>
            <a:r>
              <a:rPr lang="en-US" sz="2800" dirty="0" smtClean="0">
                <a:solidFill>
                  <a:schemeClr val="bg1"/>
                </a:solidFill>
                <a:latin typeface="Century Gothic" panose="020B0502020202020204" pitchFamily="34" charset="0"/>
              </a:rPr>
              <a:t>The PRISM Tool Set</a:t>
            </a:r>
            <a:endParaRPr sz="2800" dirty="0">
              <a:solidFill>
                <a:schemeClr val="bg1"/>
              </a:solidFill>
              <a:latin typeface="Century Gothic" panose="020B0502020202020204" pitchFamily="34" charset="0"/>
            </a:endParaRPr>
          </a:p>
        </p:txBody>
      </p:sp>
      <p:sp>
        <p:nvSpPr>
          <p:cNvPr id="8" name="object 4"/>
          <p:cNvSpPr txBox="1"/>
          <p:nvPr/>
        </p:nvSpPr>
        <p:spPr>
          <a:xfrm>
            <a:off x="533400" y="1981200"/>
            <a:ext cx="8763000" cy="4708981"/>
          </a:xfrm>
          <a:prstGeom prst="rect">
            <a:avLst/>
          </a:prstGeom>
        </p:spPr>
        <p:txBody>
          <a:bodyPr vert="horz" wrap="square" lIns="0" tIns="0" rIns="0" bIns="0" rtlCol="0">
            <a:spAutoFit/>
          </a:bodyPr>
          <a:lstStyle/>
          <a:p>
            <a:pPr marL="12696" marR="952703">
              <a:lnSpc>
                <a:spcPct val="100041"/>
              </a:lnSpc>
              <a:spcBef>
                <a:spcPts val="965"/>
              </a:spcBef>
            </a:pPr>
            <a:r>
              <a:rPr lang="en-US" sz="2800" dirty="0" smtClean="0">
                <a:latin typeface="Century Gothic" panose="020B0502020202020204" pitchFamily="34" charset="0"/>
                <a:cs typeface="Gill Sans MT"/>
              </a:rPr>
              <a:t>Purposes of PRISM’s 6 tools:</a:t>
            </a:r>
            <a:endParaRPr lang="en-US" sz="2800" dirty="0">
              <a:latin typeface="Century Gothic" panose="020B0502020202020204" pitchFamily="34" charset="0"/>
              <a:cs typeface="Gill Sans MT"/>
            </a:endParaRPr>
          </a:p>
          <a:p>
            <a:pPr marL="927100" marR="52561" lvl="2" indent="-457200">
              <a:lnSpc>
                <a:spcPct val="95825"/>
              </a:lnSpc>
              <a:spcBef>
                <a:spcPts val="1200"/>
              </a:spcBef>
              <a:spcAft>
                <a:spcPts val="600"/>
              </a:spcAft>
              <a:buFont typeface="Arial" panose="020B0604020202020204" pitchFamily="34" charset="0"/>
              <a:buChar char="•"/>
            </a:pPr>
            <a:r>
              <a:rPr lang="en-US" sz="2400" dirty="0" smtClean="0">
                <a:latin typeface="Century Gothic" panose="020B0502020202020204" pitchFamily="34" charset="0"/>
                <a:cs typeface="Gill Sans MT"/>
              </a:rPr>
              <a:t>Establish a baseline for performance </a:t>
            </a:r>
            <a:r>
              <a:rPr lang="en-US" sz="2400" dirty="0">
                <a:latin typeface="Century Gothic" panose="020B0502020202020204" pitchFamily="34" charset="0"/>
                <a:cs typeface="Gill Sans MT"/>
              </a:rPr>
              <a:t>of </a:t>
            </a:r>
            <a:r>
              <a:rPr lang="en-US" sz="2400" dirty="0" smtClean="0">
                <a:latin typeface="Century Gothic" panose="020B0502020202020204" pitchFamily="34" charset="0"/>
                <a:cs typeface="Gill Sans MT"/>
              </a:rPr>
              <a:t>an RHIS and monitor progress</a:t>
            </a:r>
            <a:endParaRPr lang="en-US" sz="2400" dirty="0">
              <a:latin typeface="Century Gothic" panose="020B0502020202020204" pitchFamily="34" charset="0"/>
              <a:cs typeface="Gill Sans MT"/>
            </a:endParaRPr>
          </a:p>
          <a:p>
            <a:pPr marL="927100" marR="48270" lvl="2" indent="-457200">
              <a:lnSpc>
                <a:spcPct val="100041"/>
              </a:lnSpc>
              <a:spcBef>
                <a:spcPts val="1200"/>
              </a:spcBef>
              <a:spcAft>
                <a:spcPts val="600"/>
              </a:spcAft>
              <a:buFont typeface="Arial" panose="020B0604020202020204" pitchFamily="34" charset="0"/>
              <a:buChar char="•"/>
            </a:pPr>
            <a:r>
              <a:rPr lang="en-US" sz="2400" dirty="0">
                <a:latin typeface="Century Gothic" panose="020B0502020202020204" pitchFamily="34" charset="0"/>
                <a:cs typeface="Gill Sans MT"/>
              </a:rPr>
              <a:t>Identify technical, behavioral, and organizational factors that affect RHIS </a:t>
            </a:r>
            <a:r>
              <a:rPr lang="en-US" sz="2400" dirty="0" smtClean="0">
                <a:latin typeface="Century Gothic" panose="020B0502020202020204" pitchFamily="34" charset="0"/>
                <a:cs typeface="Gill Sans MT"/>
              </a:rPr>
              <a:t>performance</a:t>
            </a:r>
            <a:endParaRPr lang="en-US" sz="2400" dirty="0">
              <a:latin typeface="Century Gothic" panose="020B0502020202020204" pitchFamily="34" charset="0"/>
              <a:cs typeface="Gill Sans MT"/>
            </a:endParaRPr>
          </a:p>
          <a:p>
            <a:pPr marL="927100" lvl="2" indent="-457200">
              <a:lnSpc>
                <a:spcPct val="95825"/>
              </a:lnSpc>
              <a:spcBef>
                <a:spcPts val="1200"/>
              </a:spcBef>
              <a:spcAft>
                <a:spcPts val="600"/>
              </a:spcAft>
              <a:buFont typeface="Arial" panose="020B0604020202020204" pitchFamily="34" charset="0"/>
              <a:buChar char="•"/>
            </a:pPr>
            <a:r>
              <a:rPr lang="en-US" sz="2400" dirty="0">
                <a:latin typeface="Century Gothic" panose="020B0502020202020204" pitchFamily="34" charset="0"/>
                <a:cs typeface="Gill Sans MT"/>
              </a:rPr>
              <a:t>Aid in designing and prioritizing interventions to improve </a:t>
            </a:r>
            <a:r>
              <a:rPr lang="en-US" sz="2400" dirty="0" smtClean="0">
                <a:latin typeface="Century Gothic" panose="020B0502020202020204" pitchFamily="34" charset="0"/>
                <a:cs typeface="Gill Sans MT"/>
              </a:rPr>
              <a:t>performance</a:t>
            </a:r>
            <a:endParaRPr lang="en-US" sz="2400" dirty="0">
              <a:latin typeface="Century Gothic" panose="020B0502020202020204" pitchFamily="34" charset="0"/>
              <a:cs typeface="Gill Sans MT"/>
            </a:endParaRPr>
          </a:p>
          <a:p>
            <a:pPr marL="927100" marR="441979" lvl="2" indent="-457200">
              <a:lnSpc>
                <a:spcPct val="100041"/>
              </a:lnSpc>
              <a:spcBef>
                <a:spcPts val="1200"/>
              </a:spcBef>
              <a:spcAft>
                <a:spcPts val="600"/>
              </a:spcAft>
              <a:buFont typeface="Arial" panose="020B0604020202020204" pitchFamily="34" charset="0"/>
              <a:buChar char="•"/>
            </a:pPr>
            <a:r>
              <a:rPr lang="en-US" sz="2400" dirty="0" smtClean="0">
                <a:latin typeface="Century Gothic" panose="020B0502020202020204" pitchFamily="34" charset="0"/>
                <a:cs typeface="Gill Sans MT"/>
              </a:rPr>
              <a:t>Advocate mobilizing technical and financial support to improve RHIS performance</a:t>
            </a:r>
            <a:endParaRPr lang="en-US" sz="2400" dirty="0">
              <a:latin typeface="Century Gothic" panose="020B0502020202020204" pitchFamily="34" charset="0"/>
              <a:cs typeface="Gill Sans MT"/>
            </a:endParaRPr>
          </a:p>
          <a:p>
            <a:pPr marL="469900" indent="-457200">
              <a:lnSpc>
                <a:spcPct val="100000"/>
              </a:lnSpc>
              <a:spcBef>
                <a:spcPts val="715"/>
              </a:spcBef>
              <a:buFont typeface="Arial" panose="020B0604020202020204" pitchFamily="34" charset="0"/>
              <a:buChar char="•"/>
            </a:pPr>
            <a:endParaRPr sz="2400" dirty="0">
              <a:latin typeface="Century Gothic" panose="020B0502020202020204" pitchFamily="34" charset="0"/>
              <a:cs typeface="Gill Sans MT"/>
            </a:endParaRPr>
          </a:p>
        </p:txBody>
      </p:sp>
      <p:sp>
        <p:nvSpPr>
          <p:cNvPr id="2" name="Slide Number Placeholder 1"/>
          <p:cNvSpPr>
            <a:spLocks noGrp="1"/>
          </p:cNvSpPr>
          <p:nvPr>
            <p:ph type="sldNum" sz="quarter" idx="7"/>
          </p:nvPr>
        </p:nvSpPr>
        <p:spPr/>
        <p:txBody>
          <a:bodyPr/>
          <a:lstStyle/>
          <a:p>
            <a:fld id="{B6F15528-21DE-4FAA-801E-634DDDAF4B2B}" type="slidenum">
              <a:rPr lang="en-US" smtClean="0"/>
              <a:t>4</a:t>
            </a:fld>
            <a:endParaRPr lang="en-US"/>
          </a:p>
        </p:txBody>
      </p:sp>
    </p:spTree>
    <p:extLst>
      <p:ext uri="{BB962C8B-B14F-4D97-AF65-F5344CB8AC3E}">
        <p14:creationId xmlns:p14="http://schemas.microsoft.com/office/powerpoint/2010/main" val="41481506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ject 8"/>
          <p:cNvSpPr txBox="1"/>
          <p:nvPr/>
        </p:nvSpPr>
        <p:spPr>
          <a:xfrm>
            <a:off x="8046720" y="3799840"/>
            <a:ext cx="1844040" cy="518160"/>
          </a:xfrm>
          <a:prstGeom prst="rect">
            <a:avLst/>
          </a:prstGeom>
        </p:spPr>
        <p:txBody>
          <a:bodyPr wrap="square" lIns="0" tIns="0" rIns="0" bIns="0" rtlCol="0">
            <a:noAutofit/>
          </a:bodyPr>
          <a:lstStyle/>
          <a:p>
            <a:pPr marL="28294">
              <a:lnSpc>
                <a:spcPts val="1114"/>
              </a:lnSpc>
            </a:pPr>
            <a:endParaRPr sz="1100"/>
          </a:p>
        </p:txBody>
      </p:sp>
      <p:sp>
        <p:nvSpPr>
          <p:cNvPr id="29" name="object 4"/>
          <p:cNvSpPr/>
          <p:nvPr/>
        </p:nvSpPr>
        <p:spPr>
          <a:xfrm>
            <a:off x="0" y="-7498"/>
            <a:ext cx="10058400" cy="1386840"/>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1E185F"/>
          </a:solidFill>
        </p:spPr>
        <p:txBody>
          <a:bodyPr wrap="square" lIns="0" tIns="0" rIns="0" bIns="0" rtlCol="0"/>
          <a:lstStyle/>
          <a:p>
            <a:endParaRPr/>
          </a:p>
        </p:txBody>
      </p:sp>
      <p:sp>
        <p:nvSpPr>
          <p:cNvPr id="6" name="Title 5"/>
          <p:cNvSpPr>
            <a:spLocks noGrp="1"/>
          </p:cNvSpPr>
          <p:nvPr>
            <p:ph type="title"/>
          </p:nvPr>
        </p:nvSpPr>
        <p:spPr>
          <a:xfrm>
            <a:off x="685800" y="487792"/>
            <a:ext cx="7920586" cy="430887"/>
          </a:xfrm>
        </p:spPr>
        <p:txBody>
          <a:bodyPr/>
          <a:lstStyle/>
          <a:p>
            <a:r>
              <a:rPr lang="en-US" sz="2800" dirty="0" smtClean="0">
                <a:solidFill>
                  <a:schemeClr val="bg1"/>
                </a:solidFill>
                <a:latin typeface="Century Gothic" panose="020B0502020202020204" pitchFamily="34" charset="0"/>
              </a:rPr>
              <a:t>PRISM Tool Set: 6 Tools</a:t>
            </a:r>
            <a:endParaRPr lang="en-US" sz="2800" dirty="0">
              <a:solidFill>
                <a:schemeClr val="bg1"/>
              </a:solidFill>
              <a:latin typeface="Century Gothic" panose="020B0502020202020204" pitchFamily="34" charset="0"/>
            </a:endParaRPr>
          </a:p>
        </p:txBody>
      </p:sp>
      <p:cxnSp>
        <p:nvCxnSpPr>
          <p:cNvPr id="30" name="Straight Connector 29"/>
          <p:cNvCxnSpPr/>
          <p:nvPr/>
        </p:nvCxnSpPr>
        <p:spPr>
          <a:xfrm>
            <a:off x="2264734" y="4072514"/>
            <a:ext cx="536448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7629214" y="4072514"/>
            <a:ext cx="0" cy="51816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2264734" y="4072514"/>
            <a:ext cx="0" cy="51816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a:xfrm>
            <a:off x="442135" y="4603807"/>
            <a:ext cx="3779520" cy="1300090"/>
            <a:chOff x="478240" y="3810000"/>
            <a:chExt cx="3781791" cy="1371601"/>
          </a:xfrm>
          <a:solidFill>
            <a:srgbClr val="FFCCCC"/>
          </a:solidFill>
        </p:grpSpPr>
        <p:sp>
          <p:nvSpPr>
            <p:cNvPr id="36" name="object 17"/>
            <p:cNvSpPr/>
            <p:nvPr/>
          </p:nvSpPr>
          <p:spPr>
            <a:xfrm>
              <a:off x="478240" y="3810001"/>
              <a:ext cx="1905000" cy="1371600"/>
            </a:xfrm>
            <a:custGeom>
              <a:avLst/>
              <a:gdLst/>
              <a:ahLst/>
              <a:cxnLst/>
              <a:rect l="l" t="t" r="r" b="b"/>
              <a:pathLst>
                <a:path w="3429000" h="1371600">
                  <a:moveTo>
                    <a:pt x="0" y="1371600"/>
                  </a:moveTo>
                  <a:lnTo>
                    <a:pt x="3429000" y="1371600"/>
                  </a:lnTo>
                  <a:lnTo>
                    <a:pt x="3429000" y="0"/>
                  </a:lnTo>
                  <a:lnTo>
                    <a:pt x="0" y="0"/>
                  </a:lnTo>
                  <a:lnTo>
                    <a:pt x="0" y="1371600"/>
                  </a:lnTo>
                  <a:close/>
                </a:path>
              </a:pathLst>
            </a:custGeom>
            <a:solidFill>
              <a:srgbClr val="C83537"/>
            </a:solidFill>
            <a:ln>
              <a:solidFill>
                <a:schemeClr val="bg1"/>
              </a:solidFill>
            </a:ln>
          </p:spPr>
          <p:txBody>
            <a:bodyPr wrap="square" lIns="0" tIns="0" rIns="0" bIns="0" rtlCol="0" anchor="ctr">
              <a:noAutofit/>
            </a:bodyPr>
            <a:lstStyle/>
            <a:p>
              <a:r>
                <a:rPr lang="en-US" sz="2200" b="1" dirty="0" smtClean="0">
                  <a:solidFill>
                    <a:schemeClr val="bg1"/>
                  </a:solidFill>
                  <a:latin typeface="Century Gothic" panose="020B0502020202020204" pitchFamily="34" charset="0"/>
                </a:rPr>
                <a:t> III- </a:t>
              </a:r>
              <a:r>
                <a:rPr lang="en-US" sz="2400" b="1" dirty="0" smtClean="0">
                  <a:solidFill>
                    <a:schemeClr val="bg1"/>
                  </a:solidFill>
                  <a:latin typeface="Century Gothic" panose="020B0502020202020204" pitchFamily="34" charset="0"/>
                </a:rPr>
                <a:t>RHIS</a:t>
              </a:r>
              <a:endParaRPr lang="en-US" sz="2400" b="1" dirty="0">
                <a:solidFill>
                  <a:schemeClr val="bg1"/>
                </a:solidFill>
                <a:latin typeface="Century Gothic" panose="020B0502020202020204" pitchFamily="34" charset="0"/>
              </a:endParaRPr>
            </a:p>
            <a:p>
              <a:r>
                <a:rPr lang="en-US" sz="2400" b="1" dirty="0">
                  <a:solidFill>
                    <a:schemeClr val="bg1"/>
                  </a:solidFill>
                  <a:latin typeface="Century Gothic" panose="020B0502020202020204" pitchFamily="34" charset="0"/>
                </a:rPr>
                <a:t> </a:t>
              </a:r>
              <a:r>
                <a:rPr lang="en-US" sz="2400" b="1" dirty="0" smtClean="0">
                  <a:solidFill>
                    <a:schemeClr val="bg1"/>
                  </a:solidFill>
                  <a:latin typeface="Century Gothic" panose="020B0502020202020204" pitchFamily="34" charset="0"/>
                </a:rPr>
                <a:t>Overview</a:t>
              </a:r>
              <a:endParaRPr lang="en-US" sz="2400" b="1" dirty="0">
                <a:solidFill>
                  <a:schemeClr val="bg1"/>
                </a:solidFill>
                <a:latin typeface="Century Gothic" panose="020B0502020202020204" pitchFamily="34" charset="0"/>
              </a:endParaRPr>
            </a:p>
            <a:p>
              <a:r>
                <a:rPr lang="en-US" sz="2400" b="1" dirty="0">
                  <a:solidFill>
                    <a:schemeClr val="bg1"/>
                  </a:solidFill>
                  <a:latin typeface="Century Gothic" panose="020B0502020202020204" pitchFamily="34" charset="0"/>
                </a:rPr>
                <a:t> </a:t>
              </a:r>
              <a:r>
                <a:rPr lang="en-US" sz="2400" b="1" dirty="0" smtClean="0">
                  <a:solidFill>
                    <a:schemeClr val="bg1"/>
                  </a:solidFill>
                  <a:latin typeface="Century Gothic" panose="020B0502020202020204" pitchFamily="34" charset="0"/>
                </a:rPr>
                <a:t>Tool </a:t>
              </a:r>
              <a:endParaRPr sz="2400" b="1" dirty="0">
                <a:solidFill>
                  <a:schemeClr val="bg1"/>
                </a:solidFill>
                <a:latin typeface="Century Gothic" panose="020B0502020202020204" pitchFamily="34" charset="0"/>
              </a:endParaRPr>
            </a:p>
          </p:txBody>
        </p:sp>
        <p:sp>
          <p:nvSpPr>
            <p:cNvPr id="39" name="object 17"/>
            <p:cNvSpPr/>
            <p:nvPr/>
          </p:nvSpPr>
          <p:spPr>
            <a:xfrm>
              <a:off x="2292443" y="3810000"/>
              <a:ext cx="1967588" cy="1371600"/>
            </a:xfrm>
            <a:custGeom>
              <a:avLst/>
              <a:gdLst/>
              <a:ahLst/>
              <a:cxnLst/>
              <a:rect l="l" t="t" r="r" b="b"/>
              <a:pathLst>
                <a:path w="3429000" h="1371600">
                  <a:moveTo>
                    <a:pt x="0" y="1371600"/>
                  </a:moveTo>
                  <a:lnTo>
                    <a:pt x="3429000" y="1371600"/>
                  </a:lnTo>
                  <a:lnTo>
                    <a:pt x="3429000" y="0"/>
                  </a:lnTo>
                  <a:lnTo>
                    <a:pt x="0" y="0"/>
                  </a:lnTo>
                  <a:lnTo>
                    <a:pt x="0" y="1371600"/>
                  </a:lnTo>
                  <a:close/>
                </a:path>
              </a:pathLst>
            </a:custGeom>
            <a:solidFill>
              <a:srgbClr val="C83537"/>
            </a:solidFill>
            <a:ln>
              <a:solidFill>
                <a:schemeClr val="bg1"/>
              </a:solidFill>
            </a:ln>
          </p:spPr>
          <p:txBody>
            <a:bodyPr wrap="square" lIns="0" tIns="0" rIns="0" bIns="0" rtlCol="0" anchor="ctr">
              <a:noAutofit/>
            </a:bodyPr>
            <a:lstStyle/>
            <a:p>
              <a:r>
                <a:rPr lang="en-US" sz="2200" b="1" dirty="0">
                  <a:solidFill>
                    <a:schemeClr val="bg1"/>
                  </a:solidFill>
                  <a:latin typeface="Century Gothic" panose="020B0502020202020204" pitchFamily="34" charset="0"/>
                </a:rPr>
                <a:t> </a:t>
              </a:r>
              <a:r>
                <a:rPr lang="en-US" sz="2200" b="1" dirty="0" smtClean="0">
                  <a:solidFill>
                    <a:schemeClr val="bg1"/>
                  </a:solidFill>
                  <a:latin typeface="Century Gothic" panose="020B0502020202020204" pitchFamily="34" charset="0"/>
                </a:rPr>
                <a:t>IV- </a:t>
              </a:r>
              <a:r>
                <a:rPr lang="en-US" sz="2400" b="1" dirty="0" smtClean="0">
                  <a:solidFill>
                    <a:schemeClr val="bg1"/>
                  </a:solidFill>
                  <a:latin typeface="Century Gothic" panose="020B0502020202020204" pitchFamily="34" charset="0"/>
                </a:rPr>
                <a:t>Facility/</a:t>
              </a:r>
              <a:endParaRPr lang="en-US" sz="2400" b="1" dirty="0">
                <a:solidFill>
                  <a:schemeClr val="bg1"/>
                </a:solidFill>
                <a:latin typeface="Century Gothic" panose="020B0502020202020204" pitchFamily="34" charset="0"/>
              </a:endParaRPr>
            </a:p>
            <a:p>
              <a:r>
                <a:rPr lang="en-US" sz="2400" b="1" dirty="0">
                  <a:solidFill>
                    <a:schemeClr val="bg1"/>
                  </a:solidFill>
                  <a:latin typeface="Century Gothic" panose="020B0502020202020204" pitchFamily="34" charset="0"/>
                </a:rPr>
                <a:t> </a:t>
              </a:r>
              <a:r>
                <a:rPr lang="en-US" sz="2400" b="1" dirty="0" smtClean="0">
                  <a:solidFill>
                    <a:schemeClr val="bg1"/>
                  </a:solidFill>
                  <a:latin typeface="Century Gothic" panose="020B0502020202020204" pitchFamily="34" charset="0"/>
                </a:rPr>
                <a:t>Office </a:t>
              </a:r>
              <a:endParaRPr lang="en-US" sz="2400" b="1" dirty="0">
                <a:solidFill>
                  <a:schemeClr val="bg1"/>
                </a:solidFill>
                <a:latin typeface="Century Gothic" panose="020B0502020202020204" pitchFamily="34" charset="0"/>
              </a:endParaRPr>
            </a:p>
            <a:p>
              <a:r>
                <a:rPr lang="en-US" sz="2400" b="1" dirty="0">
                  <a:solidFill>
                    <a:schemeClr val="bg1"/>
                  </a:solidFill>
                  <a:latin typeface="Century Gothic" panose="020B0502020202020204" pitchFamily="34" charset="0"/>
                </a:rPr>
                <a:t> </a:t>
              </a:r>
              <a:r>
                <a:rPr lang="en-US" sz="2400" b="1" dirty="0" smtClean="0">
                  <a:solidFill>
                    <a:schemeClr val="bg1"/>
                  </a:solidFill>
                  <a:latin typeface="Century Gothic" panose="020B0502020202020204" pitchFamily="34" charset="0"/>
                </a:rPr>
                <a:t>Checklist</a:t>
              </a:r>
              <a:endParaRPr sz="2400" b="1" dirty="0">
                <a:solidFill>
                  <a:schemeClr val="bg1"/>
                </a:solidFill>
                <a:latin typeface="Century Gothic" panose="020B0502020202020204" pitchFamily="34" charset="0"/>
              </a:endParaRPr>
            </a:p>
          </p:txBody>
        </p:sp>
        <p:cxnSp>
          <p:nvCxnSpPr>
            <p:cNvPr id="41" name="Straight Connector 40"/>
            <p:cNvCxnSpPr/>
            <p:nvPr/>
          </p:nvCxnSpPr>
          <p:spPr>
            <a:xfrm>
              <a:off x="2294258" y="3810000"/>
              <a:ext cx="0" cy="1371600"/>
            </a:xfrm>
            <a:prstGeom prst="line">
              <a:avLst/>
            </a:prstGeom>
            <a:grpFill/>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43" name="object 17"/>
          <p:cNvSpPr/>
          <p:nvPr/>
        </p:nvSpPr>
        <p:spPr>
          <a:xfrm>
            <a:off x="5580069" y="4584907"/>
            <a:ext cx="4098290" cy="1318990"/>
          </a:xfrm>
          <a:custGeom>
            <a:avLst/>
            <a:gdLst/>
            <a:ahLst/>
            <a:cxnLst/>
            <a:rect l="l" t="t" r="r" b="b"/>
            <a:pathLst>
              <a:path w="3429000" h="1371600">
                <a:moveTo>
                  <a:pt x="0" y="1371600"/>
                </a:moveTo>
                <a:lnTo>
                  <a:pt x="3429000" y="1371600"/>
                </a:lnTo>
                <a:lnTo>
                  <a:pt x="3429000" y="0"/>
                </a:lnTo>
                <a:lnTo>
                  <a:pt x="0" y="0"/>
                </a:lnTo>
                <a:lnTo>
                  <a:pt x="0" y="1371600"/>
                </a:lnTo>
                <a:close/>
              </a:path>
            </a:pathLst>
          </a:custGeom>
          <a:solidFill>
            <a:srgbClr val="A7BF39"/>
          </a:solidFill>
        </p:spPr>
        <p:txBody>
          <a:bodyPr wrap="square" lIns="0" tIns="0" rIns="0" bIns="0" rtlCol="0" anchor="ctr">
            <a:noAutofit/>
          </a:bodyPr>
          <a:lstStyle/>
          <a:p>
            <a:r>
              <a:rPr lang="en-US" sz="2700" b="1" dirty="0">
                <a:solidFill>
                  <a:schemeClr val="bg1"/>
                </a:solidFill>
                <a:latin typeface="Century Gothic" panose="020B0502020202020204" pitchFamily="34" charset="0"/>
              </a:rPr>
              <a:t>  </a:t>
            </a:r>
            <a:r>
              <a:rPr lang="en-US" sz="2700" b="1" dirty="0" smtClean="0">
                <a:solidFill>
                  <a:schemeClr val="bg1"/>
                </a:solidFill>
                <a:latin typeface="Century Gothic" panose="020B0502020202020204" pitchFamily="34" charset="0"/>
              </a:rPr>
              <a:t>V- RHIS </a:t>
            </a:r>
            <a:r>
              <a:rPr lang="en-US" sz="2700" b="1" dirty="0">
                <a:solidFill>
                  <a:schemeClr val="bg1"/>
                </a:solidFill>
                <a:latin typeface="Century Gothic" panose="020B0502020202020204" pitchFamily="34" charset="0"/>
              </a:rPr>
              <a:t>Management</a:t>
            </a:r>
          </a:p>
          <a:p>
            <a:r>
              <a:rPr lang="en-US" sz="2700" b="1" dirty="0">
                <a:solidFill>
                  <a:schemeClr val="bg1"/>
                </a:solidFill>
                <a:latin typeface="Century Gothic" panose="020B0502020202020204" pitchFamily="34" charset="0"/>
              </a:rPr>
              <a:t>  </a:t>
            </a:r>
            <a:r>
              <a:rPr lang="en-US" sz="2700" b="1" dirty="0" smtClean="0">
                <a:solidFill>
                  <a:schemeClr val="bg1"/>
                </a:solidFill>
                <a:latin typeface="Century Gothic" panose="020B0502020202020204" pitchFamily="34" charset="0"/>
              </a:rPr>
              <a:t>Assessment </a:t>
            </a:r>
            <a:r>
              <a:rPr lang="en-US" sz="2700" b="1" dirty="0">
                <a:solidFill>
                  <a:schemeClr val="bg1"/>
                </a:solidFill>
                <a:latin typeface="Century Gothic" panose="020B0502020202020204" pitchFamily="34" charset="0"/>
              </a:rPr>
              <a:t>Tool  </a:t>
            </a:r>
            <a:r>
              <a:rPr lang="en-US" sz="2700" b="1" dirty="0" smtClean="0">
                <a:solidFill>
                  <a:schemeClr val="bg1"/>
                </a:solidFill>
                <a:latin typeface="Century Gothic" panose="020B0502020202020204" pitchFamily="34" charset="0"/>
              </a:rPr>
              <a:t>(</a:t>
            </a:r>
            <a:r>
              <a:rPr lang="en-US" sz="2700" b="1" dirty="0">
                <a:solidFill>
                  <a:schemeClr val="bg1"/>
                </a:solidFill>
                <a:latin typeface="Century Gothic" panose="020B0502020202020204" pitchFamily="34" charset="0"/>
              </a:rPr>
              <a:t>MAT) </a:t>
            </a:r>
            <a:endParaRPr sz="2700" b="1" dirty="0">
              <a:solidFill>
                <a:schemeClr val="bg1"/>
              </a:solidFill>
              <a:latin typeface="Century Gothic" panose="020B0502020202020204" pitchFamily="34" charset="0"/>
            </a:endParaRPr>
          </a:p>
        </p:txBody>
      </p:sp>
      <p:sp>
        <p:nvSpPr>
          <p:cNvPr id="45" name="Rectangle 44"/>
          <p:cNvSpPr/>
          <p:nvPr/>
        </p:nvSpPr>
        <p:spPr>
          <a:xfrm>
            <a:off x="488815" y="1461519"/>
            <a:ext cx="9189544" cy="457200"/>
          </a:xfrm>
          <a:prstGeom prst="rect">
            <a:avLst/>
          </a:prstGeom>
          <a:solidFill>
            <a:srgbClr val="00999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bg1"/>
                </a:solidFill>
                <a:latin typeface="Century Gothic" panose="020B0502020202020204" pitchFamily="34" charset="0"/>
              </a:rPr>
              <a:t>I: Electronic </a:t>
            </a:r>
            <a:r>
              <a:rPr lang="en-US" sz="2400" b="1" dirty="0">
                <a:solidFill>
                  <a:schemeClr val="bg1"/>
                </a:solidFill>
                <a:latin typeface="Century Gothic" panose="020B0502020202020204" pitchFamily="34" charset="0"/>
              </a:rPr>
              <a:t>Assessment Tool</a:t>
            </a:r>
          </a:p>
        </p:txBody>
      </p:sp>
      <p:sp>
        <p:nvSpPr>
          <p:cNvPr id="46" name="Rectangle 45"/>
          <p:cNvSpPr/>
          <p:nvPr/>
        </p:nvSpPr>
        <p:spPr>
          <a:xfrm>
            <a:off x="452768" y="2785732"/>
            <a:ext cx="9178911" cy="457200"/>
          </a:xfrm>
          <a:prstGeom prst="rect">
            <a:avLst/>
          </a:prstGeom>
          <a:solidFill>
            <a:schemeClr val="accent6">
              <a:lumMod val="75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bg1"/>
                </a:solidFill>
                <a:latin typeface="Century Gothic" panose="020B0502020202020204" pitchFamily="34" charset="0"/>
              </a:rPr>
              <a:t>II- RHIS </a:t>
            </a:r>
            <a:r>
              <a:rPr lang="en-US" sz="2400" b="1" dirty="0">
                <a:solidFill>
                  <a:schemeClr val="bg1"/>
                </a:solidFill>
                <a:latin typeface="Century Gothic" panose="020B0502020202020204" pitchFamily="34" charset="0"/>
              </a:rPr>
              <a:t>Performance Diagnostic Tool</a:t>
            </a:r>
          </a:p>
        </p:txBody>
      </p:sp>
      <p:sp>
        <p:nvSpPr>
          <p:cNvPr id="47" name="Rectangle 46"/>
          <p:cNvSpPr/>
          <p:nvPr/>
        </p:nvSpPr>
        <p:spPr>
          <a:xfrm>
            <a:off x="452768" y="3242932"/>
            <a:ext cx="4588660" cy="457200"/>
          </a:xfrm>
          <a:prstGeom prst="rect">
            <a:avLst/>
          </a:prstGeom>
          <a:solidFill>
            <a:schemeClr val="accent6">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latin typeface="Century Gothic" panose="020B0502020202020204" pitchFamily="34" charset="0"/>
              </a:rPr>
              <a:t>DATA QUALITY</a:t>
            </a:r>
          </a:p>
        </p:txBody>
      </p:sp>
      <p:sp>
        <p:nvSpPr>
          <p:cNvPr id="48" name="Rectangle 47"/>
          <p:cNvSpPr/>
          <p:nvPr/>
        </p:nvSpPr>
        <p:spPr>
          <a:xfrm>
            <a:off x="5053652" y="3242932"/>
            <a:ext cx="4588660" cy="457200"/>
          </a:xfrm>
          <a:prstGeom prst="rect">
            <a:avLst/>
          </a:prstGeom>
          <a:solidFill>
            <a:schemeClr val="accent6">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latin typeface="Century Gothic" panose="020B0502020202020204" pitchFamily="34" charset="0"/>
              </a:rPr>
              <a:t>USE OF INFORMATION</a:t>
            </a:r>
          </a:p>
        </p:txBody>
      </p:sp>
      <p:cxnSp>
        <p:nvCxnSpPr>
          <p:cNvPr id="49" name="Straight Connector 48"/>
          <p:cNvCxnSpPr/>
          <p:nvPr/>
        </p:nvCxnSpPr>
        <p:spPr>
          <a:xfrm>
            <a:off x="5037883" y="2411966"/>
            <a:ext cx="0" cy="35251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Rectangle 49"/>
          <p:cNvSpPr/>
          <p:nvPr/>
        </p:nvSpPr>
        <p:spPr>
          <a:xfrm>
            <a:off x="488815" y="1911632"/>
            <a:ext cx="4541979" cy="457200"/>
          </a:xfrm>
          <a:prstGeom prst="rect">
            <a:avLst/>
          </a:prstGeom>
          <a:solidFill>
            <a:srgbClr val="00999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bg1"/>
                </a:solidFill>
                <a:latin typeface="Century Gothic" panose="020B0502020202020204" pitchFamily="34" charset="0"/>
              </a:rPr>
              <a:t>FUNCTIONALITY</a:t>
            </a:r>
            <a:endParaRPr lang="en-US" sz="2400" b="1" dirty="0">
              <a:solidFill>
                <a:schemeClr val="bg1"/>
              </a:solidFill>
              <a:latin typeface="Century Gothic" panose="020B0502020202020204" pitchFamily="34" charset="0"/>
            </a:endParaRPr>
          </a:p>
        </p:txBody>
      </p:sp>
      <p:sp>
        <p:nvSpPr>
          <p:cNvPr id="51" name="Rectangle 50"/>
          <p:cNvSpPr/>
          <p:nvPr/>
        </p:nvSpPr>
        <p:spPr>
          <a:xfrm>
            <a:off x="5041428" y="1911632"/>
            <a:ext cx="4636931" cy="457200"/>
          </a:xfrm>
          <a:prstGeom prst="rect">
            <a:avLst/>
          </a:prstGeom>
          <a:solidFill>
            <a:srgbClr val="00999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bg1"/>
                </a:solidFill>
                <a:latin typeface="Century Gothic" panose="020B0502020202020204" pitchFamily="34" charset="0"/>
              </a:rPr>
              <a:t>USABILITY</a:t>
            </a:r>
            <a:endParaRPr lang="en-US" sz="2400" b="1" dirty="0">
              <a:solidFill>
                <a:schemeClr val="bg1"/>
              </a:solidFill>
              <a:latin typeface="Century Gothic" panose="020B0502020202020204" pitchFamily="34" charset="0"/>
            </a:endParaRPr>
          </a:p>
        </p:txBody>
      </p:sp>
      <p:cxnSp>
        <p:nvCxnSpPr>
          <p:cNvPr id="52" name="Straight Connector 51"/>
          <p:cNvCxnSpPr/>
          <p:nvPr/>
        </p:nvCxnSpPr>
        <p:spPr>
          <a:xfrm flipH="1" flipV="1">
            <a:off x="5041428" y="3700132"/>
            <a:ext cx="6051" cy="2642454"/>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53" name="object 11"/>
          <p:cNvSpPr txBox="1"/>
          <p:nvPr/>
        </p:nvSpPr>
        <p:spPr>
          <a:xfrm>
            <a:off x="2910069" y="6342586"/>
            <a:ext cx="4274820" cy="1214120"/>
          </a:xfrm>
          <a:prstGeom prst="rect">
            <a:avLst/>
          </a:prstGeom>
          <a:solidFill>
            <a:srgbClr val="AA2573"/>
          </a:solidFill>
        </p:spPr>
        <p:txBody>
          <a:bodyPr wrap="square" lIns="0" tIns="0" rIns="0" bIns="0" rtlCol="0" anchor="t">
            <a:noAutofit/>
          </a:bodyPr>
          <a:lstStyle/>
          <a:p>
            <a:pPr marL="297796"/>
            <a:r>
              <a:rPr lang="en-US" sz="2700" b="1" dirty="0" smtClean="0">
                <a:solidFill>
                  <a:schemeClr val="bg1"/>
                </a:solidFill>
                <a:latin typeface="Century Gothic" panose="020B0502020202020204" pitchFamily="34" charset="0"/>
              </a:rPr>
              <a:t>VI- </a:t>
            </a:r>
            <a:r>
              <a:rPr sz="2700" b="1" dirty="0" smtClean="0">
                <a:solidFill>
                  <a:schemeClr val="bg1"/>
                </a:solidFill>
                <a:latin typeface="Century Gothic" panose="020B0502020202020204" pitchFamily="34" charset="0"/>
              </a:rPr>
              <a:t>Organizational </a:t>
            </a:r>
            <a:r>
              <a:rPr sz="2700" b="1" dirty="0">
                <a:solidFill>
                  <a:schemeClr val="bg1"/>
                </a:solidFill>
                <a:latin typeface="Century Gothic" panose="020B0502020202020204" pitchFamily="34" charset="0"/>
              </a:rPr>
              <a:t>&amp;</a:t>
            </a:r>
            <a:r>
              <a:rPr lang="en-US" sz="2700" b="1" dirty="0">
                <a:solidFill>
                  <a:schemeClr val="bg1"/>
                </a:solidFill>
                <a:latin typeface="Century Gothic" panose="020B0502020202020204" pitchFamily="34" charset="0"/>
              </a:rPr>
              <a:t> </a:t>
            </a:r>
            <a:r>
              <a:rPr sz="2700" b="1" dirty="0">
                <a:solidFill>
                  <a:schemeClr val="bg1"/>
                </a:solidFill>
                <a:latin typeface="Century Gothic" panose="020B0502020202020204" pitchFamily="34" charset="0"/>
              </a:rPr>
              <a:t>Behavioral</a:t>
            </a:r>
            <a:r>
              <a:rPr lang="en-US" sz="2700" b="1" dirty="0">
                <a:solidFill>
                  <a:schemeClr val="bg1"/>
                </a:solidFill>
                <a:latin typeface="Century Gothic" panose="020B0502020202020204" pitchFamily="34" charset="0"/>
              </a:rPr>
              <a:t>  Assessment Tool  (OBAT)</a:t>
            </a:r>
            <a:endParaRPr sz="2700" b="1" dirty="0">
              <a:solidFill>
                <a:schemeClr val="bg1"/>
              </a:solidFill>
              <a:latin typeface="Century Gothic" panose="020B0502020202020204" pitchFamily="34" charset="0"/>
            </a:endParaRPr>
          </a:p>
        </p:txBody>
      </p:sp>
      <p:sp>
        <p:nvSpPr>
          <p:cNvPr id="2" name="Slide Number Placeholder 1"/>
          <p:cNvSpPr>
            <a:spLocks noGrp="1"/>
          </p:cNvSpPr>
          <p:nvPr>
            <p:ph type="sldNum" sz="quarter" idx="7"/>
          </p:nvPr>
        </p:nvSpPr>
        <p:spPr/>
        <p:txBody>
          <a:bodyPr/>
          <a:lstStyle/>
          <a:p>
            <a:fld id="{B6F15528-21DE-4FAA-801E-634DDDAF4B2B}" type="slidenum">
              <a:rPr lang="en-US" smtClean="0"/>
              <a:t>5</a:t>
            </a:fld>
            <a:endParaRPr lang="en-US"/>
          </a:p>
        </p:txBody>
      </p:sp>
    </p:spTree>
    <p:extLst>
      <p:ext uri="{BB962C8B-B14F-4D97-AF65-F5344CB8AC3E}">
        <p14:creationId xmlns:p14="http://schemas.microsoft.com/office/powerpoint/2010/main" val="28388368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object 4"/>
          <p:cNvSpPr/>
          <p:nvPr/>
        </p:nvSpPr>
        <p:spPr>
          <a:xfrm>
            <a:off x="211" y="-9896"/>
            <a:ext cx="10058400" cy="1386840"/>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1E185F"/>
          </a:solidFill>
        </p:spPr>
        <p:txBody>
          <a:bodyPr wrap="square" lIns="0" tIns="0" rIns="0" bIns="0" rtlCol="0"/>
          <a:lstStyle/>
          <a:p>
            <a:endParaRPr/>
          </a:p>
        </p:txBody>
      </p:sp>
      <p:sp>
        <p:nvSpPr>
          <p:cNvPr id="2" name="Title 1"/>
          <p:cNvSpPr>
            <a:spLocks noGrp="1"/>
          </p:cNvSpPr>
          <p:nvPr>
            <p:ph type="title"/>
          </p:nvPr>
        </p:nvSpPr>
        <p:spPr>
          <a:xfrm>
            <a:off x="685800" y="298517"/>
            <a:ext cx="8382000" cy="861774"/>
          </a:xfrm>
        </p:spPr>
        <p:txBody>
          <a:bodyPr/>
          <a:lstStyle/>
          <a:p>
            <a:r>
              <a:rPr lang="en-US" sz="2800" dirty="0">
                <a:solidFill>
                  <a:schemeClr val="bg1"/>
                </a:solidFill>
                <a:latin typeface="Century Gothic" panose="020B0502020202020204" pitchFamily="34" charset="0"/>
              </a:rPr>
              <a:t>PRISM Conceptual Framework </a:t>
            </a:r>
            <a:r>
              <a:rPr lang="en-US" sz="2800" dirty="0" smtClean="0">
                <a:solidFill>
                  <a:schemeClr val="bg1"/>
                </a:solidFill>
                <a:latin typeface="Century Gothic" panose="020B0502020202020204" pitchFamily="34" charset="0"/>
              </a:rPr>
              <a:t/>
            </a:r>
            <a:br>
              <a:rPr lang="en-US" sz="2800" dirty="0" smtClean="0">
                <a:solidFill>
                  <a:schemeClr val="bg1"/>
                </a:solidFill>
                <a:latin typeface="Century Gothic" panose="020B0502020202020204" pitchFamily="34" charset="0"/>
              </a:rPr>
            </a:br>
            <a:r>
              <a:rPr lang="en-US" sz="2800" b="0" dirty="0">
                <a:solidFill>
                  <a:schemeClr val="bg1"/>
                </a:solidFill>
                <a:latin typeface="Century Gothic" panose="020B0502020202020204" pitchFamily="34" charset="0"/>
              </a:rPr>
              <a:t>A </a:t>
            </a:r>
            <a:r>
              <a:rPr lang="en-US" sz="2800" b="0" dirty="0" smtClean="0">
                <a:solidFill>
                  <a:schemeClr val="bg1"/>
                </a:solidFill>
                <a:latin typeface="Century Gothic" panose="020B0502020202020204" pitchFamily="34" charset="0"/>
              </a:rPr>
              <a:t>Comprehensive Picture </a:t>
            </a:r>
            <a:r>
              <a:rPr lang="en-US" sz="2800" b="0" dirty="0">
                <a:solidFill>
                  <a:schemeClr val="bg1"/>
                </a:solidFill>
                <a:latin typeface="Century Gothic" panose="020B0502020202020204" pitchFamily="34" charset="0"/>
              </a:rPr>
              <a:t>of RHIS </a:t>
            </a:r>
            <a:r>
              <a:rPr lang="en-US" sz="2800" b="0" dirty="0" smtClean="0">
                <a:solidFill>
                  <a:schemeClr val="bg1"/>
                </a:solidFill>
                <a:latin typeface="Century Gothic" panose="020B0502020202020204" pitchFamily="34" charset="0"/>
              </a:rPr>
              <a:t>Performance</a:t>
            </a:r>
            <a:endParaRPr lang="en-US" sz="2800" b="0" dirty="0">
              <a:solidFill>
                <a:schemeClr val="bg1"/>
              </a:solidFill>
              <a:latin typeface="Century Gothic" panose="020B0502020202020204" pitchFamily="34" charset="0"/>
            </a:endParaRPr>
          </a:p>
        </p:txBody>
      </p:sp>
      <p:sp>
        <p:nvSpPr>
          <p:cNvPr id="30" name="Rectangle 28"/>
          <p:cNvSpPr>
            <a:spLocks noChangeArrowheads="1"/>
          </p:cNvSpPr>
          <p:nvPr/>
        </p:nvSpPr>
        <p:spPr bwMode="auto">
          <a:xfrm>
            <a:off x="152400" y="152400"/>
            <a:ext cx="1005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1" name="Rectangle 29"/>
          <p:cNvSpPr>
            <a:spLocks noChangeArrowheads="1"/>
          </p:cNvSpPr>
          <p:nvPr/>
        </p:nvSpPr>
        <p:spPr bwMode="auto">
          <a:xfrm>
            <a:off x="152400" y="609600"/>
            <a:ext cx="1005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3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048" name="Rectangle 30"/>
          <p:cNvSpPr>
            <a:spLocks noChangeArrowheads="1"/>
          </p:cNvSpPr>
          <p:nvPr/>
        </p:nvSpPr>
        <p:spPr bwMode="auto">
          <a:xfrm>
            <a:off x="152400" y="1066800"/>
            <a:ext cx="10058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chemeClr val="tx1"/>
                </a:solidFill>
                <a:effectLst/>
                <a:latin typeface="Century Gothic" panose="020B0502020202020204" pitchFamily="34" charset="0"/>
              </a:rPr>
              <a:t> </a:t>
            </a:r>
            <a:endParaRPr kumimoji="0" lang="en-US" altLang="en-US" sz="3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049" name="Rectangle 31"/>
          <p:cNvSpPr>
            <a:spLocks noChangeArrowheads="1"/>
          </p:cNvSpPr>
          <p:nvPr/>
        </p:nvSpPr>
        <p:spPr bwMode="auto">
          <a:xfrm>
            <a:off x="152400" y="1066800"/>
            <a:ext cx="10058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3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050" name="Rectangle 41"/>
          <p:cNvSpPr>
            <a:spLocks noChangeArrowheads="1"/>
          </p:cNvSpPr>
          <p:nvPr/>
        </p:nvSpPr>
        <p:spPr bwMode="auto">
          <a:xfrm>
            <a:off x="152400" y="1066800"/>
            <a:ext cx="10058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3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 name="AutoShape 19"/>
          <p:cNvSpPr>
            <a:spLocks noChangeArrowheads="1"/>
          </p:cNvSpPr>
          <p:nvPr/>
        </p:nvSpPr>
        <p:spPr bwMode="auto">
          <a:xfrm>
            <a:off x="5946477" y="4055588"/>
            <a:ext cx="205290" cy="145818"/>
          </a:xfrm>
          <a:prstGeom prst="downArrow">
            <a:avLst>
              <a:gd name="adj1" fmla="val 50000"/>
              <a:gd name="adj2" fmla="val 25000"/>
            </a:avLst>
          </a:prstGeom>
          <a:solidFill>
            <a:srgbClr val="FFFFFF"/>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en-US">
              <a:latin typeface="Century Gothic" charset="0"/>
              <a:ea typeface="Century Gothic" charset="0"/>
              <a:cs typeface="Century Gothic" charset="0"/>
            </a:endParaRPr>
          </a:p>
        </p:txBody>
      </p:sp>
      <p:sp>
        <p:nvSpPr>
          <p:cNvPr id="4" name="AutoShape 18"/>
          <p:cNvSpPr>
            <a:spLocks noChangeArrowheads="1"/>
          </p:cNvSpPr>
          <p:nvPr/>
        </p:nvSpPr>
        <p:spPr bwMode="auto">
          <a:xfrm>
            <a:off x="6370445" y="4055588"/>
            <a:ext cx="182976" cy="145818"/>
          </a:xfrm>
          <a:prstGeom prst="upArrow">
            <a:avLst>
              <a:gd name="adj1" fmla="val 50000"/>
              <a:gd name="adj2" fmla="val 27134"/>
            </a:avLst>
          </a:prstGeom>
          <a:solidFill>
            <a:srgbClr val="FFFFFF"/>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en-US">
              <a:latin typeface="Century Gothic" charset="0"/>
              <a:ea typeface="Century Gothic" charset="0"/>
              <a:cs typeface="Century Gothic" charset="0"/>
            </a:endParaRPr>
          </a:p>
        </p:txBody>
      </p:sp>
      <p:sp>
        <p:nvSpPr>
          <p:cNvPr id="5" name="Rectangle 26"/>
          <p:cNvSpPr>
            <a:spLocks noChangeArrowheads="1"/>
          </p:cNvSpPr>
          <p:nvPr/>
        </p:nvSpPr>
        <p:spPr bwMode="auto">
          <a:xfrm>
            <a:off x="323570" y="1567656"/>
            <a:ext cx="3619098" cy="270338"/>
          </a:xfrm>
          <a:prstGeom prst="rect">
            <a:avLst/>
          </a:prstGeom>
          <a:solidFill>
            <a:srgbClr val="393737"/>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rPr>
              <a:t>INPUT</a:t>
            </a:r>
            <a:endParaRPr kumimoji="0" lang="en-US" altLang="en-US" sz="2400" b="0" i="0" u="none" strike="noStrike" cap="none" normalizeH="0" baseline="0" dirty="0" smtClean="0">
              <a:ln>
                <a:noFill/>
              </a:ln>
              <a:solidFill>
                <a:schemeClr val="bg1"/>
              </a:solidFill>
              <a:effectLst/>
              <a:latin typeface="Arial" panose="020B0604020202020204" pitchFamily="34" charset="0"/>
            </a:endParaRPr>
          </a:p>
        </p:txBody>
      </p:sp>
      <p:sp>
        <p:nvSpPr>
          <p:cNvPr id="7" name="Rectangle 25"/>
          <p:cNvSpPr>
            <a:spLocks noChangeArrowheads="1"/>
          </p:cNvSpPr>
          <p:nvPr/>
        </p:nvSpPr>
        <p:spPr bwMode="auto">
          <a:xfrm>
            <a:off x="4034156" y="1576587"/>
            <a:ext cx="1474964" cy="270339"/>
          </a:xfrm>
          <a:prstGeom prst="rect">
            <a:avLst/>
          </a:prstGeom>
          <a:solidFill>
            <a:srgbClr val="272727"/>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rPr>
              <a:t>PROCESSES</a:t>
            </a:r>
            <a:endParaRPr kumimoji="0" lang="en-US" altLang="en-US" sz="2400" b="0" i="0" u="none" strike="noStrike" cap="none" normalizeH="0" baseline="0" dirty="0" smtClean="0">
              <a:ln>
                <a:noFill/>
              </a:ln>
              <a:solidFill>
                <a:schemeClr val="bg1"/>
              </a:solidFill>
              <a:effectLst/>
              <a:latin typeface="Arial" panose="020B0604020202020204" pitchFamily="34" charset="0"/>
            </a:endParaRPr>
          </a:p>
        </p:txBody>
      </p:sp>
      <p:sp>
        <p:nvSpPr>
          <p:cNvPr id="8" name="Rectangle 21"/>
          <p:cNvSpPr>
            <a:spLocks noChangeArrowheads="1"/>
          </p:cNvSpPr>
          <p:nvPr/>
        </p:nvSpPr>
        <p:spPr bwMode="auto">
          <a:xfrm>
            <a:off x="5605071" y="1576587"/>
            <a:ext cx="1178186" cy="270339"/>
          </a:xfrm>
          <a:prstGeom prst="rect">
            <a:avLst/>
          </a:prstGeom>
          <a:solidFill>
            <a:srgbClr val="272727"/>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rPr>
              <a:t>OUTPUT</a:t>
            </a:r>
            <a:endParaRPr kumimoji="0" lang="en-US" altLang="en-US" sz="2400" b="0" i="0" u="none" strike="noStrike" cap="none" normalizeH="0" baseline="0" dirty="0" smtClean="0">
              <a:ln>
                <a:noFill/>
              </a:ln>
              <a:solidFill>
                <a:schemeClr val="bg1"/>
              </a:solidFill>
              <a:effectLst/>
              <a:latin typeface="Arial" panose="020B0604020202020204" pitchFamily="34" charset="0"/>
            </a:endParaRPr>
          </a:p>
        </p:txBody>
      </p:sp>
      <p:sp>
        <p:nvSpPr>
          <p:cNvPr id="9" name="Rectangle 24"/>
          <p:cNvSpPr>
            <a:spLocks noChangeArrowheads="1"/>
          </p:cNvSpPr>
          <p:nvPr/>
        </p:nvSpPr>
        <p:spPr bwMode="auto">
          <a:xfrm>
            <a:off x="6870282" y="1576587"/>
            <a:ext cx="1474965" cy="270339"/>
          </a:xfrm>
          <a:prstGeom prst="rect">
            <a:avLst/>
          </a:prstGeom>
          <a:solidFill>
            <a:srgbClr val="272727"/>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rPr>
              <a:t>OUTCOMES</a:t>
            </a:r>
            <a:endParaRPr kumimoji="0" lang="en-US" altLang="en-US" sz="2400" b="0" i="0" u="none" strike="noStrike" cap="none" normalizeH="0" baseline="0" dirty="0" smtClean="0">
              <a:ln>
                <a:noFill/>
              </a:ln>
              <a:solidFill>
                <a:schemeClr val="bg1"/>
              </a:solidFill>
              <a:effectLst/>
              <a:latin typeface="Arial" panose="020B0604020202020204" pitchFamily="34" charset="0"/>
            </a:endParaRPr>
          </a:p>
        </p:txBody>
      </p:sp>
      <p:sp>
        <p:nvSpPr>
          <p:cNvPr id="10" name="Rectangle 22"/>
          <p:cNvSpPr>
            <a:spLocks noChangeArrowheads="1"/>
          </p:cNvSpPr>
          <p:nvPr/>
        </p:nvSpPr>
        <p:spPr bwMode="auto">
          <a:xfrm>
            <a:off x="8414420" y="1576587"/>
            <a:ext cx="1262980" cy="270339"/>
          </a:xfrm>
          <a:prstGeom prst="rect">
            <a:avLst/>
          </a:prstGeom>
          <a:solidFill>
            <a:srgbClr val="272727"/>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rPr>
              <a:t>IMPACT</a:t>
            </a:r>
            <a:endParaRPr kumimoji="0" lang="en-US" altLang="en-US" sz="2400" b="0" i="0" u="none" strike="noStrike" cap="none" normalizeH="0" baseline="0" dirty="0" smtClean="0">
              <a:ln>
                <a:noFill/>
              </a:ln>
              <a:solidFill>
                <a:schemeClr val="bg1"/>
              </a:solidFill>
              <a:effectLst/>
              <a:latin typeface="Arial" panose="020B0604020202020204" pitchFamily="34" charset="0"/>
            </a:endParaRPr>
          </a:p>
        </p:txBody>
      </p:sp>
      <p:sp>
        <p:nvSpPr>
          <p:cNvPr id="11" name="Rectangle 23"/>
          <p:cNvSpPr>
            <a:spLocks noChangeArrowheads="1"/>
          </p:cNvSpPr>
          <p:nvPr/>
        </p:nvSpPr>
        <p:spPr bwMode="auto">
          <a:xfrm>
            <a:off x="314644" y="1928847"/>
            <a:ext cx="3619098" cy="262146"/>
          </a:xfrm>
          <a:prstGeom prst="rect">
            <a:avLst/>
          </a:prstGeom>
          <a:solidFill>
            <a:srgbClr val="7F7F7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u="none" strike="noStrike" cap="none" normalizeH="0" baseline="0" dirty="0" smtClean="0">
                <a:ln>
                  <a:noFill/>
                </a:ln>
                <a:solidFill>
                  <a:srgbClr val="FFFFFF"/>
                </a:solidFill>
                <a:effectLst/>
                <a:latin typeface="Century Gothic" charset="0"/>
                <a:ea typeface="Century Gothic" charset="0"/>
                <a:cs typeface="Century Gothic" charset="0"/>
              </a:rPr>
              <a:t>RHIS Determinants</a:t>
            </a:r>
            <a:endParaRPr kumimoji="0" lang="en-US" altLang="en-US" sz="2400" b="1" u="none" strike="noStrike" cap="none" normalizeH="0" baseline="0" dirty="0" smtClean="0">
              <a:ln>
                <a:noFill/>
              </a:ln>
              <a:solidFill>
                <a:schemeClr val="tx1"/>
              </a:solidFill>
              <a:effectLst/>
              <a:latin typeface="Century Gothic" charset="0"/>
              <a:ea typeface="Century Gothic" charset="0"/>
              <a:cs typeface="Century Gothic" charset="0"/>
            </a:endParaRPr>
          </a:p>
        </p:txBody>
      </p:sp>
      <p:sp>
        <p:nvSpPr>
          <p:cNvPr id="12" name="Rectangle 17"/>
          <p:cNvSpPr>
            <a:spLocks noChangeArrowheads="1"/>
          </p:cNvSpPr>
          <p:nvPr/>
        </p:nvSpPr>
        <p:spPr bwMode="auto">
          <a:xfrm>
            <a:off x="314644" y="2282824"/>
            <a:ext cx="1624214" cy="1772764"/>
          </a:xfrm>
          <a:prstGeom prst="rect">
            <a:avLst/>
          </a:prstGeom>
          <a:solidFill>
            <a:srgbClr val="008C84"/>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tabLst>
                <a:tab pos="57150" algn="l"/>
              </a:tabLst>
              <a:defRPr>
                <a:solidFill>
                  <a:schemeClr val="tx1"/>
                </a:solidFill>
                <a:latin typeface="Arial" panose="020B0604020202020204" pitchFamily="34" charset="0"/>
              </a:defRPr>
            </a:lvl1pPr>
            <a:lvl2pPr eaLnBrk="0" fontAlgn="base" hangingPunct="0">
              <a:spcBef>
                <a:spcPct val="0"/>
              </a:spcBef>
              <a:spcAft>
                <a:spcPct val="0"/>
              </a:spcAft>
              <a:tabLst>
                <a:tab pos="57150" algn="l"/>
              </a:tabLst>
              <a:defRPr>
                <a:solidFill>
                  <a:schemeClr val="tx1"/>
                </a:solidFill>
                <a:latin typeface="Arial" panose="020B0604020202020204" pitchFamily="34" charset="0"/>
              </a:defRPr>
            </a:lvl2pPr>
            <a:lvl3pPr eaLnBrk="0" fontAlgn="base" hangingPunct="0">
              <a:spcBef>
                <a:spcPct val="0"/>
              </a:spcBef>
              <a:spcAft>
                <a:spcPct val="0"/>
              </a:spcAft>
              <a:tabLst>
                <a:tab pos="57150" algn="l"/>
              </a:tabLst>
              <a:defRPr>
                <a:solidFill>
                  <a:schemeClr val="tx1"/>
                </a:solidFill>
                <a:latin typeface="Arial" panose="020B0604020202020204" pitchFamily="34" charset="0"/>
              </a:defRPr>
            </a:lvl3pPr>
            <a:lvl4pPr eaLnBrk="0" fontAlgn="base" hangingPunct="0">
              <a:spcBef>
                <a:spcPct val="0"/>
              </a:spcBef>
              <a:spcAft>
                <a:spcPct val="0"/>
              </a:spcAft>
              <a:tabLst>
                <a:tab pos="57150" algn="l"/>
              </a:tabLst>
              <a:defRPr>
                <a:solidFill>
                  <a:schemeClr val="tx1"/>
                </a:solidFill>
                <a:latin typeface="Arial" panose="020B0604020202020204" pitchFamily="34" charset="0"/>
              </a:defRPr>
            </a:lvl4pPr>
            <a:lvl5pPr eaLnBrk="0" fontAlgn="base" hangingPunct="0">
              <a:spcBef>
                <a:spcPct val="0"/>
              </a:spcBef>
              <a:spcAft>
                <a:spcPct val="0"/>
              </a:spcAft>
              <a:tabLst>
                <a:tab pos="57150" algn="l"/>
              </a:tabLst>
              <a:defRPr>
                <a:solidFill>
                  <a:schemeClr val="tx1"/>
                </a:solidFill>
                <a:latin typeface="Arial" panose="020B0604020202020204" pitchFamily="34" charset="0"/>
              </a:defRPr>
            </a:lvl5pPr>
            <a:lvl6pPr eaLnBrk="0" fontAlgn="base" hangingPunct="0">
              <a:spcBef>
                <a:spcPct val="0"/>
              </a:spcBef>
              <a:spcAft>
                <a:spcPct val="0"/>
              </a:spcAft>
              <a:tabLst>
                <a:tab pos="57150" algn="l"/>
              </a:tabLst>
              <a:defRPr>
                <a:solidFill>
                  <a:schemeClr val="tx1"/>
                </a:solidFill>
                <a:latin typeface="Arial" panose="020B0604020202020204" pitchFamily="34" charset="0"/>
              </a:defRPr>
            </a:lvl6pPr>
            <a:lvl7pPr eaLnBrk="0" fontAlgn="base" hangingPunct="0">
              <a:spcBef>
                <a:spcPct val="0"/>
              </a:spcBef>
              <a:spcAft>
                <a:spcPct val="0"/>
              </a:spcAft>
              <a:tabLst>
                <a:tab pos="57150" algn="l"/>
              </a:tabLst>
              <a:defRPr>
                <a:solidFill>
                  <a:schemeClr val="tx1"/>
                </a:solidFill>
                <a:latin typeface="Arial" panose="020B0604020202020204" pitchFamily="34" charset="0"/>
              </a:defRPr>
            </a:lvl7pPr>
            <a:lvl8pPr eaLnBrk="0" fontAlgn="base" hangingPunct="0">
              <a:spcBef>
                <a:spcPct val="0"/>
              </a:spcBef>
              <a:spcAft>
                <a:spcPct val="0"/>
              </a:spcAft>
              <a:tabLst>
                <a:tab pos="57150" algn="l"/>
              </a:tabLst>
              <a:defRPr>
                <a:solidFill>
                  <a:schemeClr val="tx1"/>
                </a:solidFill>
                <a:latin typeface="Arial" panose="020B0604020202020204" pitchFamily="34" charset="0"/>
              </a:defRPr>
            </a:lvl8pPr>
            <a:lvl9pPr eaLnBrk="0" fontAlgn="base" hangingPunct="0">
              <a:spcBef>
                <a:spcPct val="0"/>
              </a:spcBef>
              <a:spcAft>
                <a:spcPct val="0"/>
              </a:spcAft>
              <a:tabLst>
                <a:tab pos="571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7150" algn="l"/>
              </a:tabLst>
            </a:pPr>
            <a:r>
              <a:rPr kumimoji="0" lang="en-US" altLang="en-US" sz="1050" b="1" u="none" strike="noStrike" cap="none" normalizeH="0" baseline="0" dirty="0" smtClean="0">
                <a:ln>
                  <a:noFill/>
                </a:ln>
                <a:solidFill>
                  <a:srgbClr val="FFFFFF"/>
                </a:solidFill>
                <a:effectLst/>
                <a:latin typeface="Century Gothic" charset="0"/>
                <a:ea typeface="Century Gothic" charset="0"/>
                <a:cs typeface="Century Gothic" charset="0"/>
              </a:rPr>
              <a:t>Technical Factors</a:t>
            </a:r>
            <a:endParaRPr kumimoji="0" lang="en-US" altLang="en-US" sz="500" b="1"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5715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Complexity of reporting forms, procedures</a:t>
            </a:r>
            <a:endParaRPr kumimoji="0" lang="en-US" altLang="en-US" sz="500"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5715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HIS design</a:t>
            </a:r>
            <a:endParaRPr kumimoji="0" lang="en-US" altLang="en-US" sz="500"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5715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Computer software</a:t>
            </a:r>
            <a:endParaRPr kumimoji="0" lang="en-US" altLang="en-US" sz="500"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5715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Information technology complexity</a:t>
            </a:r>
            <a:endParaRPr kumimoji="0" lang="en-US" altLang="en-US" sz="2400" u="none" strike="noStrike" cap="none" normalizeH="0" baseline="0" dirty="0" smtClean="0">
              <a:ln>
                <a:noFill/>
              </a:ln>
              <a:solidFill>
                <a:schemeClr val="tx1"/>
              </a:solidFill>
              <a:effectLst/>
              <a:latin typeface="Century Gothic" charset="0"/>
              <a:ea typeface="Century Gothic" charset="0"/>
              <a:cs typeface="Century Gothic" charset="0"/>
            </a:endParaRPr>
          </a:p>
        </p:txBody>
      </p:sp>
      <p:sp>
        <p:nvSpPr>
          <p:cNvPr id="13" name="Text Box 16"/>
          <p:cNvSpPr txBox="1">
            <a:spLocks noChangeArrowheads="1"/>
          </p:cNvSpPr>
          <p:nvPr/>
        </p:nvSpPr>
        <p:spPr bwMode="auto">
          <a:xfrm>
            <a:off x="2244564" y="3016834"/>
            <a:ext cx="1536328" cy="2313441"/>
          </a:xfrm>
          <a:prstGeom prst="rect">
            <a:avLst/>
          </a:prstGeom>
          <a:solidFill>
            <a:srgbClr val="AA2573"/>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tabLst>
                <a:tab pos="57150" algn="l"/>
              </a:tabLst>
              <a:defRPr>
                <a:solidFill>
                  <a:schemeClr val="tx1"/>
                </a:solidFill>
                <a:latin typeface="Arial" panose="020B0604020202020204" pitchFamily="34" charset="0"/>
              </a:defRPr>
            </a:lvl1pPr>
            <a:lvl2pPr eaLnBrk="0" fontAlgn="base" hangingPunct="0">
              <a:spcBef>
                <a:spcPct val="0"/>
              </a:spcBef>
              <a:spcAft>
                <a:spcPct val="0"/>
              </a:spcAft>
              <a:tabLst>
                <a:tab pos="57150" algn="l"/>
              </a:tabLst>
              <a:defRPr>
                <a:solidFill>
                  <a:schemeClr val="tx1"/>
                </a:solidFill>
                <a:latin typeface="Arial" panose="020B0604020202020204" pitchFamily="34" charset="0"/>
              </a:defRPr>
            </a:lvl2pPr>
            <a:lvl3pPr eaLnBrk="0" fontAlgn="base" hangingPunct="0">
              <a:spcBef>
                <a:spcPct val="0"/>
              </a:spcBef>
              <a:spcAft>
                <a:spcPct val="0"/>
              </a:spcAft>
              <a:tabLst>
                <a:tab pos="57150" algn="l"/>
              </a:tabLst>
              <a:defRPr>
                <a:solidFill>
                  <a:schemeClr val="tx1"/>
                </a:solidFill>
                <a:latin typeface="Arial" panose="020B0604020202020204" pitchFamily="34" charset="0"/>
              </a:defRPr>
            </a:lvl3pPr>
            <a:lvl4pPr eaLnBrk="0" fontAlgn="base" hangingPunct="0">
              <a:spcBef>
                <a:spcPct val="0"/>
              </a:spcBef>
              <a:spcAft>
                <a:spcPct val="0"/>
              </a:spcAft>
              <a:tabLst>
                <a:tab pos="57150" algn="l"/>
              </a:tabLst>
              <a:defRPr>
                <a:solidFill>
                  <a:schemeClr val="tx1"/>
                </a:solidFill>
                <a:latin typeface="Arial" panose="020B0604020202020204" pitchFamily="34" charset="0"/>
              </a:defRPr>
            </a:lvl4pPr>
            <a:lvl5pPr eaLnBrk="0" fontAlgn="base" hangingPunct="0">
              <a:spcBef>
                <a:spcPct val="0"/>
              </a:spcBef>
              <a:spcAft>
                <a:spcPct val="0"/>
              </a:spcAft>
              <a:tabLst>
                <a:tab pos="57150" algn="l"/>
              </a:tabLst>
              <a:defRPr>
                <a:solidFill>
                  <a:schemeClr val="tx1"/>
                </a:solidFill>
                <a:latin typeface="Arial" panose="020B0604020202020204" pitchFamily="34" charset="0"/>
              </a:defRPr>
            </a:lvl5pPr>
            <a:lvl6pPr eaLnBrk="0" fontAlgn="base" hangingPunct="0">
              <a:spcBef>
                <a:spcPct val="0"/>
              </a:spcBef>
              <a:spcAft>
                <a:spcPct val="0"/>
              </a:spcAft>
              <a:tabLst>
                <a:tab pos="57150" algn="l"/>
              </a:tabLst>
              <a:defRPr>
                <a:solidFill>
                  <a:schemeClr val="tx1"/>
                </a:solidFill>
                <a:latin typeface="Arial" panose="020B0604020202020204" pitchFamily="34" charset="0"/>
              </a:defRPr>
            </a:lvl6pPr>
            <a:lvl7pPr eaLnBrk="0" fontAlgn="base" hangingPunct="0">
              <a:spcBef>
                <a:spcPct val="0"/>
              </a:spcBef>
              <a:spcAft>
                <a:spcPct val="0"/>
              </a:spcAft>
              <a:tabLst>
                <a:tab pos="57150" algn="l"/>
              </a:tabLst>
              <a:defRPr>
                <a:solidFill>
                  <a:schemeClr val="tx1"/>
                </a:solidFill>
                <a:latin typeface="Arial" panose="020B0604020202020204" pitchFamily="34" charset="0"/>
              </a:defRPr>
            </a:lvl7pPr>
            <a:lvl8pPr eaLnBrk="0" fontAlgn="base" hangingPunct="0">
              <a:spcBef>
                <a:spcPct val="0"/>
              </a:spcBef>
              <a:spcAft>
                <a:spcPct val="0"/>
              </a:spcAft>
              <a:tabLst>
                <a:tab pos="57150" algn="l"/>
              </a:tabLst>
              <a:defRPr>
                <a:solidFill>
                  <a:schemeClr val="tx1"/>
                </a:solidFill>
                <a:latin typeface="Arial" panose="020B0604020202020204" pitchFamily="34" charset="0"/>
              </a:defRPr>
            </a:lvl8pPr>
            <a:lvl9pPr eaLnBrk="0" fontAlgn="base" hangingPunct="0">
              <a:spcBef>
                <a:spcPct val="0"/>
              </a:spcBef>
              <a:spcAft>
                <a:spcPct val="0"/>
              </a:spcAft>
              <a:tabLst>
                <a:tab pos="571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7150" algn="l"/>
              </a:tabLst>
            </a:pPr>
            <a:r>
              <a:rPr kumimoji="0" lang="en-US" altLang="en-US" sz="1050" b="1" u="none" strike="noStrike" cap="none" normalizeH="0" baseline="0" dirty="0" smtClean="0">
                <a:ln>
                  <a:noFill/>
                </a:ln>
                <a:solidFill>
                  <a:srgbClr val="FFFFFF"/>
                </a:solidFill>
                <a:effectLst/>
                <a:latin typeface="Century Gothic" charset="0"/>
                <a:ea typeface="Century Gothic" charset="0"/>
                <a:cs typeface="Century Gothic" charset="0"/>
              </a:rPr>
              <a:t>Behavioral Factors</a:t>
            </a:r>
            <a:endParaRPr kumimoji="0" lang="en-US" altLang="en-US" sz="500" b="1"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5715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Level of knowledge of content of HIS forms</a:t>
            </a:r>
            <a:endParaRPr kumimoji="0" lang="en-US" altLang="en-US" sz="500"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5715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Data quality checking skills</a:t>
            </a:r>
            <a:endParaRPr kumimoji="0" lang="en-US" altLang="en-US" sz="500"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5715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Problem solving for HIS tasks</a:t>
            </a:r>
            <a:endParaRPr kumimoji="0" lang="en-US" altLang="en-US" sz="500"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5715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Competence in HIS tasks</a:t>
            </a:r>
            <a:endParaRPr kumimoji="0" lang="en-US" altLang="en-US" sz="500"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5715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Confidence levels for HIS tasks</a:t>
            </a:r>
            <a:endParaRPr kumimoji="0" lang="en-US" altLang="en-US" sz="500"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5715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Motivation</a:t>
            </a:r>
            <a:endParaRPr kumimoji="0" lang="en-US" altLang="en-US" sz="2400" u="none" strike="noStrike" cap="none" normalizeH="0" baseline="0" dirty="0" smtClean="0">
              <a:ln>
                <a:noFill/>
              </a:ln>
              <a:solidFill>
                <a:schemeClr val="tx1"/>
              </a:solidFill>
              <a:effectLst/>
              <a:latin typeface="Century Gothic" charset="0"/>
              <a:ea typeface="Century Gothic" charset="0"/>
              <a:cs typeface="Century Gothic" charset="0"/>
            </a:endParaRPr>
          </a:p>
        </p:txBody>
      </p:sp>
      <p:sp>
        <p:nvSpPr>
          <p:cNvPr id="14" name="Text Box 15"/>
          <p:cNvSpPr txBox="1">
            <a:spLocks noChangeArrowheads="1"/>
          </p:cNvSpPr>
          <p:nvPr/>
        </p:nvSpPr>
        <p:spPr bwMode="auto">
          <a:xfrm>
            <a:off x="4165809" y="3016834"/>
            <a:ext cx="1391986" cy="2313441"/>
          </a:xfrm>
          <a:prstGeom prst="rect">
            <a:avLst/>
          </a:prstGeom>
          <a:solidFill>
            <a:schemeClr val="accent6">
              <a:lumMod val="75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tabLst>
                <a:tab pos="57150" algn="l"/>
              </a:tabLst>
              <a:defRPr>
                <a:solidFill>
                  <a:schemeClr val="tx1"/>
                </a:solidFill>
                <a:latin typeface="Arial" panose="020B0604020202020204" pitchFamily="34" charset="0"/>
              </a:defRPr>
            </a:lvl1pPr>
            <a:lvl2pPr eaLnBrk="0" fontAlgn="base" hangingPunct="0">
              <a:spcBef>
                <a:spcPct val="0"/>
              </a:spcBef>
              <a:spcAft>
                <a:spcPct val="0"/>
              </a:spcAft>
              <a:tabLst>
                <a:tab pos="57150" algn="l"/>
              </a:tabLst>
              <a:defRPr>
                <a:solidFill>
                  <a:schemeClr val="tx1"/>
                </a:solidFill>
                <a:latin typeface="Arial" panose="020B0604020202020204" pitchFamily="34" charset="0"/>
              </a:defRPr>
            </a:lvl2pPr>
            <a:lvl3pPr eaLnBrk="0" fontAlgn="base" hangingPunct="0">
              <a:spcBef>
                <a:spcPct val="0"/>
              </a:spcBef>
              <a:spcAft>
                <a:spcPct val="0"/>
              </a:spcAft>
              <a:tabLst>
                <a:tab pos="57150" algn="l"/>
              </a:tabLst>
              <a:defRPr>
                <a:solidFill>
                  <a:schemeClr val="tx1"/>
                </a:solidFill>
                <a:latin typeface="Arial" panose="020B0604020202020204" pitchFamily="34" charset="0"/>
              </a:defRPr>
            </a:lvl3pPr>
            <a:lvl4pPr eaLnBrk="0" fontAlgn="base" hangingPunct="0">
              <a:spcBef>
                <a:spcPct val="0"/>
              </a:spcBef>
              <a:spcAft>
                <a:spcPct val="0"/>
              </a:spcAft>
              <a:tabLst>
                <a:tab pos="57150" algn="l"/>
              </a:tabLst>
              <a:defRPr>
                <a:solidFill>
                  <a:schemeClr val="tx1"/>
                </a:solidFill>
                <a:latin typeface="Arial" panose="020B0604020202020204" pitchFamily="34" charset="0"/>
              </a:defRPr>
            </a:lvl4pPr>
            <a:lvl5pPr eaLnBrk="0" fontAlgn="base" hangingPunct="0">
              <a:spcBef>
                <a:spcPct val="0"/>
              </a:spcBef>
              <a:spcAft>
                <a:spcPct val="0"/>
              </a:spcAft>
              <a:tabLst>
                <a:tab pos="57150" algn="l"/>
              </a:tabLst>
              <a:defRPr>
                <a:solidFill>
                  <a:schemeClr val="tx1"/>
                </a:solidFill>
                <a:latin typeface="Arial" panose="020B0604020202020204" pitchFamily="34" charset="0"/>
              </a:defRPr>
            </a:lvl5pPr>
            <a:lvl6pPr eaLnBrk="0" fontAlgn="base" hangingPunct="0">
              <a:spcBef>
                <a:spcPct val="0"/>
              </a:spcBef>
              <a:spcAft>
                <a:spcPct val="0"/>
              </a:spcAft>
              <a:tabLst>
                <a:tab pos="57150" algn="l"/>
              </a:tabLst>
              <a:defRPr>
                <a:solidFill>
                  <a:schemeClr val="tx1"/>
                </a:solidFill>
                <a:latin typeface="Arial" panose="020B0604020202020204" pitchFamily="34" charset="0"/>
              </a:defRPr>
            </a:lvl6pPr>
            <a:lvl7pPr eaLnBrk="0" fontAlgn="base" hangingPunct="0">
              <a:spcBef>
                <a:spcPct val="0"/>
              </a:spcBef>
              <a:spcAft>
                <a:spcPct val="0"/>
              </a:spcAft>
              <a:tabLst>
                <a:tab pos="57150" algn="l"/>
              </a:tabLst>
              <a:defRPr>
                <a:solidFill>
                  <a:schemeClr val="tx1"/>
                </a:solidFill>
                <a:latin typeface="Arial" panose="020B0604020202020204" pitchFamily="34" charset="0"/>
              </a:defRPr>
            </a:lvl7pPr>
            <a:lvl8pPr eaLnBrk="0" fontAlgn="base" hangingPunct="0">
              <a:spcBef>
                <a:spcPct val="0"/>
              </a:spcBef>
              <a:spcAft>
                <a:spcPct val="0"/>
              </a:spcAft>
              <a:tabLst>
                <a:tab pos="57150" algn="l"/>
              </a:tabLst>
              <a:defRPr>
                <a:solidFill>
                  <a:schemeClr val="tx1"/>
                </a:solidFill>
                <a:latin typeface="Arial" panose="020B0604020202020204" pitchFamily="34" charset="0"/>
              </a:defRPr>
            </a:lvl8pPr>
            <a:lvl9pPr eaLnBrk="0" fontAlgn="base" hangingPunct="0">
              <a:spcBef>
                <a:spcPct val="0"/>
              </a:spcBef>
              <a:spcAft>
                <a:spcPct val="0"/>
              </a:spcAft>
              <a:tabLst>
                <a:tab pos="571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7150" algn="l"/>
              </a:tabLst>
            </a:pPr>
            <a:endParaRPr kumimoji="0" lang="en-US" altLang="en-US" sz="1050" b="1" u="none" strike="noStrike" cap="none" normalizeH="0" baseline="0" dirty="0" smtClean="0">
              <a:ln>
                <a:noFill/>
              </a:ln>
              <a:solidFill>
                <a:srgbClr val="FFFFFF"/>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None/>
              <a:tabLst>
                <a:tab pos="57150" algn="l"/>
              </a:tabLst>
            </a:pPr>
            <a:endParaRPr lang="en-US" altLang="en-US" sz="1050" b="1" dirty="0">
              <a:solidFill>
                <a:srgbClr val="FFFFFF"/>
              </a:solidFill>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None/>
              <a:tabLst>
                <a:tab pos="57150" algn="l"/>
              </a:tabLst>
            </a:pPr>
            <a:endParaRPr kumimoji="0" lang="en-US" altLang="en-US" sz="1050" b="1" u="none" strike="noStrike" cap="none" normalizeH="0" baseline="0" dirty="0" smtClean="0">
              <a:ln>
                <a:noFill/>
              </a:ln>
              <a:solidFill>
                <a:srgbClr val="FFFFFF"/>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None/>
              <a:tabLst>
                <a:tab pos="57150" algn="l"/>
              </a:tabLst>
            </a:pPr>
            <a:r>
              <a:rPr kumimoji="0" lang="en-US" altLang="en-US" sz="1050" b="1" u="none" strike="noStrike" cap="none" normalizeH="0" baseline="0" dirty="0" smtClean="0">
                <a:ln>
                  <a:noFill/>
                </a:ln>
                <a:solidFill>
                  <a:srgbClr val="FFFFFF"/>
                </a:solidFill>
                <a:effectLst/>
                <a:latin typeface="Century Gothic" charset="0"/>
                <a:ea typeface="Century Gothic" charset="0"/>
                <a:cs typeface="Century Gothic" charset="0"/>
              </a:rPr>
              <a:t>RHIS Processes</a:t>
            </a:r>
            <a:endParaRPr kumimoji="0" lang="en-US" altLang="en-US" sz="500" b="1"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5715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Data collection</a:t>
            </a:r>
            <a:endParaRPr kumimoji="0" lang="en-US" altLang="en-US" sz="500"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5715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Data transmission</a:t>
            </a:r>
            <a:endParaRPr kumimoji="0" lang="en-US" altLang="en-US" sz="500"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5715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Data processing</a:t>
            </a:r>
            <a:endParaRPr kumimoji="0" lang="en-US" altLang="en-US" sz="500"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5715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Data analysis</a:t>
            </a:r>
            <a:endParaRPr kumimoji="0" lang="en-US" altLang="en-US" sz="500"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5715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Data quality check</a:t>
            </a:r>
            <a:endParaRPr kumimoji="0" lang="en-US" altLang="en-US" sz="500"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5715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Feedback</a:t>
            </a:r>
            <a:endParaRPr kumimoji="0" lang="en-US" altLang="en-US" sz="500"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None/>
              <a:tabLst>
                <a:tab pos="57150" algn="l"/>
              </a:tabLst>
            </a:pPr>
            <a:endParaRPr kumimoji="0" lang="en-US" altLang="en-US" sz="1800" u="none" strike="noStrike" cap="none" normalizeH="0" baseline="0" dirty="0" smtClean="0">
              <a:ln>
                <a:noFill/>
              </a:ln>
              <a:solidFill>
                <a:schemeClr val="tx1"/>
              </a:solidFill>
              <a:effectLst/>
              <a:latin typeface="Century Gothic" charset="0"/>
              <a:ea typeface="Century Gothic" charset="0"/>
              <a:cs typeface="Century Gothic" charset="0"/>
            </a:endParaRPr>
          </a:p>
        </p:txBody>
      </p:sp>
      <p:sp>
        <p:nvSpPr>
          <p:cNvPr id="15" name="Text Box 14"/>
          <p:cNvSpPr txBox="1">
            <a:spLocks noChangeArrowheads="1"/>
          </p:cNvSpPr>
          <p:nvPr/>
        </p:nvSpPr>
        <p:spPr bwMode="auto">
          <a:xfrm>
            <a:off x="5867399" y="3437905"/>
            <a:ext cx="1092139" cy="1702314"/>
          </a:xfrm>
          <a:prstGeom prst="rect">
            <a:avLst/>
          </a:prstGeom>
          <a:solidFill>
            <a:schemeClr val="accent6">
              <a:lumMod val="75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tabLst>
                <a:tab pos="57150" algn="l"/>
              </a:tabLst>
              <a:defRPr>
                <a:solidFill>
                  <a:schemeClr val="tx1"/>
                </a:solidFill>
                <a:latin typeface="Arial" panose="020B0604020202020204" pitchFamily="34" charset="0"/>
              </a:defRPr>
            </a:lvl1pPr>
            <a:lvl2pPr eaLnBrk="0" fontAlgn="base" hangingPunct="0">
              <a:spcBef>
                <a:spcPct val="0"/>
              </a:spcBef>
              <a:spcAft>
                <a:spcPct val="0"/>
              </a:spcAft>
              <a:tabLst>
                <a:tab pos="57150" algn="l"/>
              </a:tabLst>
              <a:defRPr>
                <a:solidFill>
                  <a:schemeClr val="tx1"/>
                </a:solidFill>
                <a:latin typeface="Arial" panose="020B0604020202020204" pitchFamily="34" charset="0"/>
              </a:defRPr>
            </a:lvl2pPr>
            <a:lvl3pPr eaLnBrk="0" fontAlgn="base" hangingPunct="0">
              <a:spcBef>
                <a:spcPct val="0"/>
              </a:spcBef>
              <a:spcAft>
                <a:spcPct val="0"/>
              </a:spcAft>
              <a:tabLst>
                <a:tab pos="57150" algn="l"/>
              </a:tabLst>
              <a:defRPr>
                <a:solidFill>
                  <a:schemeClr val="tx1"/>
                </a:solidFill>
                <a:latin typeface="Arial" panose="020B0604020202020204" pitchFamily="34" charset="0"/>
              </a:defRPr>
            </a:lvl3pPr>
            <a:lvl4pPr eaLnBrk="0" fontAlgn="base" hangingPunct="0">
              <a:spcBef>
                <a:spcPct val="0"/>
              </a:spcBef>
              <a:spcAft>
                <a:spcPct val="0"/>
              </a:spcAft>
              <a:tabLst>
                <a:tab pos="57150" algn="l"/>
              </a:tabLst>
              <a:defRPr>
                <a:solidFill>
                  <a:schemeClr val="tx1"/>
                </a:solidFill>
                <a:latin typeface="Arial" panose="020B0604020202020204" pitchFamily="34" charset="0"/>
              </a:defRPr>
            </a:lvl4pPr>
            <a:lvl5pPr eaLnBrk="0" fontAlgn="base" hangingPunct="0">
              <a:spcBef>
                <a:spcPct val="0"/>
              </a:spcBef>
              <a:spcAft>
                <a:spcPct val="0"/>
              </a:spcAft>
              <a:tabLst>
                <a:tab pos="57150" algn="l"/>
              </a:tabLst>
              <a:defRPr>
                <a:solidFill>
                  <a:schemeClr val="tx1"/>
                </a:solidFill>
                <a:latin typeface="Arial" panose="020B0604020202020204" pitchFamily="34" charset="0"/>
              </a:defRPr>
            </a:lvl5pPr>
            <a:lvl6pPr eaLnBrk="0" fontAlgn="base" hangingPunct="0">
              <a:spcBef>
                <a:spcPct val="0"/>
              </a:spcBef>
              <a:spcAft>
                <a:spcPct val="0"/>
              </a:spcAft>
              <a:tabLst>
                <a:tab pos="57150" algn="l"/>
              </a:tabLst>
              <a:defRPr>
                <a:solidFill>
                  <a:schemeClr val="tx1"/>
                </a:solidFill>
                <a:latin typeface="Arial" panose="020B0604020202020204" pitchFamily="34" charset="0"/>
              </a:defRPr>
            </a:lvl6pPr>
            <a:lvl7pPr eaLnBrk="0" fontAlgn="base" hangingPunct="0">
              <a:spcBef>
                <a:spcPct val="0"/>
              </a:spcBef>
              <a:spcAft>
                <a:spcPct val="0"/>
              </a:spcAft>
              <a:tabLst>
                <a:tab pos="57150" algn="l"/>
              </a:tabLst>
              <a:defRPr>
                <a:solidFill>
                  <a:schemeClr val="tx1"/>
                </a:solidFill>
                <a:latin typeface="Arial" panose="020B0604020202020204" pitchFamily="34" charset="0"/>
              </a:defRPr>
            </a:lvl7pPr>
            <a:lvl8pPr eaLnBrk="0" fontAlgn="base" hangingPunct="0">
              <a:spcBef>
                <a:spcPct val="0"/>
              </a:spcBef>
              <a:spcAft>
                <a:spcPct val="0"/>
              </a:spcAft>
              <a:tabLst>
                <a:tab pos="57150" algn="l"/>
              </a:tabLst>
              <a:defRPr>
                <a:solidFill>
                  <a:schemeClr val="tx1"/>
                </a:solidFill>
                <a:latin typeface="Arial" panose="020B0604020202020204" pitchFamily="34" charset="0"/>
              </a:defRPr>
            </a:lvl8pPr>
            <a:lvl9pPr eaLnBrk="0" fontAlgn="base" hangingPunct="0">
              <a:spcBef>
                <a:spcPct val="0"/>
              </a:spcBef>
              <a:spcAft>
                <a:spcPct val="0"/>
              </a:spcAft>
              <a:tabLst>
                <a:tab pos="571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7150" algn="l"/>
              </a:tabLst>
            </a:pPr>
            <a:r>
              <a:rPr kumimoji="0" lang="en-US" altLang="en-US" sz="1050" b="1" u="none" strike="noStrike" cap="none" normalizeH="0" baseline="0" dirty="0" smtClean="0">
                <a:ln>
                  <a:noFill/>
                </a:ln>
                <a:solidFill>
                  <a:srgbClr val="FFFFFF"/>
                </a:solidFill>
                <a:effectLst/>
                <a:latin typeface="Century Gothic" charset="0"/>
                <a:ea typeface="Century Gothic" charset="0"/>
                <a:cs typeface="Century Gothic" charset="0"/>
              </a:rPr>
              <a:t>Improved RHIS Performance</a:t>
            </a:r>
            <a:endParaRPr kumimoji="0" lang="en-US" altLang="en-US" sz="500" b="1"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5715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Data quality</a:t>
            </a:r>
          </a:p>
          <a:p>
            <a:pPr marL="0" marR="0" lvl="0" indent="0" algn="l" defTabSz="914400" rtl="0" eaLnBrk="0" fontAlgn="base" latinLnBrk="0" hangingPunct="0">
              <a:lnSpc>
                <a:spcPct val="100000"/>
              </a:lnSpc>
              <a:spcBef>
                <a:spcPct val="0"/>
              </a:spcBef>
              <a:spcAft>
                <a:spcPct val="0"/>
              </a:spcAft>
              <a:buClrTx/>
              <a:buSzTx/>
              <a:buFontTx/>
              <a:buChar char="•"/>
              <a:tabLst>
                <a:tab pos="57150" algn="l"/>
              </a:tabLst>
            </a:pPr>
            <a:endParaRPr lang="en-US" altLang="en-US" sz="1050" dirty="0" smtClean="0">
              <a:solidFill>
                <a:srgbClr val="FFFFFF"/>
              </a:solidFill>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57150" algn="l"/>
              </a:tabLst>
            </a:pPr>
            <a:endParaRPr lang="en-US" altLang="en-US" sz="1050" dirty="0" smtClean="0">
              <a:solidFill>
                <a:srgbClr val="FFFFFF"/>
              </a:solidFill>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tabLst>
                <a:tab pos="57150" algn="l"/>
              </a:tabLst>
            </a:pPr>
            <a:endPar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endParaRPr>
          </a:p>
          <a:p>
            <a:pPr marL="0" marR="0" lvl="0" indent="0" algn="ctr" defTabSz="914400" rtl="0" eaLnBrk="0" fontAlgn="base" latinLnBrk="0" hangingPunct="0">
              <a:lnSpc>
                <a:spcPct val="100000"/>
              </a:lnSpc>
              <a:spcBef>
                <a:spcPct val="0"/>
              </a:spcBef>
              <a:spcAft>
                <a:spcPct val="0"/>
              </a:spcAft>
              <a:buClrTx/>
              <a:buSzTx/>
              <a:buFontTx/>
              <a:buChar char="•"/>
              <a:tabLst>
                <a:tab pos="5715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Information use</a:t>
            </a:r>
            <a:endParaRPr kumimoji="0" lang="en-US" altLang="en-US" sz="2400" u="none" strike="noStrike" cap="none" normalizeH="0" baseline="0" dirty="0" smtClean="0">
              <a:ln>
                <a:noFill/>
              </a:ln>
              <a:solidFill>
                <a:schemeClr val="tx1"/>
              </a:solidFill>
              <a:effectLst/>
              <a:latin typeface="Century Gothic" charset="0"/>
              <a:ea typeface="Century Gothic" charset="0"/>
              <a:cs typeface="Century Gothic" charset="0"/>
            </a:endParaRPr>
          </a:p>
        </p:txBody>
      </p:sp>
      <p:sp>
        <p:nvSpPr>
          <p:cNvPr id="16" name="Text Box 13"/>
          <p:cNvSpPr txBox="1">
            <a:spLocks noChangeArrowheads="1"/>
          </p:cNvSpPr>
          <p:nvPr/>
        </p:nvSpPr>
        <p:spPr bwMode="auto">
          <a:xfrm>
            <a:off x="7291487" y="3594888"/>
            <a:ext cx="1101386" cy="776608"/>
          </a:xfrm>
          <a:prstGeom prst="rect">
            <a:avLst/>
          </a:prstGeom>
          <a:solidFill>
            <a:schemeClr val="tx2">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50" b="1" u="none" strike="noStrike" cap="none" normalizeH="0" baseline="0" dirty="0" smtClean="0">
                <a:ln>
                  <a:noFill/>
                </a:ln>
                <a:solidFill>
                  <a:srgbClr val="FFFFFF"/>
                </a:solidFill>
                <a:effectLst/>
                <a:latin typeface="Century Gothic" charset="0"/>
                <a:ea typeface="Century Gothic" charset="0"/>
                <a:cs typeface="Century Gothic" charset="0"/>
              </a:rPr>
              <a:t>Improved Health System Performance</a:t>
            </a:r>
            <a:endParaRPr kumimoji="0" lang="en-US" altLang="en-US" sz="2800" b="1" u="none" strike="noStrike" cap="none" normalizeH="0" baseline="0" dirty="0" smtClean="0">
              <a:ln>
                <a:noFill/>
              </a:ln>
              <a:solidFill>
                <a:schemeClr val="tx1"/>
              </a:solidFill>
              <a:effectLst/>
              <a:latin typeface="Century Gothic" charset="0"/>
              <a:ea typeface="Century Gothic" charset="0"/>
              <a:cs typeface="Century Gothic" charset="0"/>
            </a:endParaRPr>
          </a:p>
        </p:txBody>
      </p:sp>
      <p:sp>
        <p:nvSpPr>
          <p:cNvPr id="17" name="Text Box 12"/>
          <p:cNvSpPr txBox="1">
            <a:spLocks noChangeArrowheads="1"/>
          </p:cNvSpPr>
          <p:nvPr/>
        </p:nvSpPr>
        <p:spPr bwMode="auto">
          <a:xfrm>
            <a:off x="8708100" y="3585363"/>
            <a:ext cx="1026450" cy="776608"/>
          </a:xfrm>
          <a:prstGeom prst="rect">
            <a:avLst/>
          </a:prstGeom>
          <a:solidFill>
            <a:schemeClr val="tx2">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u="none" strike="noStrike" cap="none" normalizeH="0" baseline="0" dirty="0" smtClean="0">
                <a:ln>
                  <a:noFill/>
                </a:ln>
                <a:solidFill>
                  <a:srgbClr val="FFFFFF"/>
                </a:solidFill>
                <a:effectLst/>
                <a:latin typeface="Century Gothic" charset="0"/>
                <a:ea typeface="Century Gothic" charset="0"/>
                <a:cs typeface="Century Gothic" charset="0"/>
              </a:rPr>
              <a:t>Improved Health Status</a:t>
            </a:r>
            <a:endParaRPr kumimoji="0" lang="en-US" altLang="en-US" sz="2800" b="1" u="none" strike="noStrike" cap="none" normalizeH="0" baseline="0" dirty="0" smtClean="0">
              <a:ln>
                <a:noFill/>
              </a:ln>
              <a:solidFill>
                <a:schemeClr val="tx1"/>
              </a:solidFill>
              <a:effectLst/>
              <a:latin typeface="Century Gothic" charset="0"/>
              <a:ea typeface="Century Gothic" charset="0"/>
              <a:cs typeface="Century Gothic" charset="0"/>
            </a:endParaRPr>
          </a:p>
        </p:txBody>
      </p:sp>
      <p:sp>
        <p:nvSpPr>
          <p:cNvPr id="18" name="AutoShape 11"/>
          <p:cNvSpPr>
            <a:spLocks noChangeShapeType="1"/>
          </p:cNvSpPr>
          <p:nvPr/>
        </p:nvSpPr>
        <p:spPr bwMode="auto">
          <a:xfrm>
            <a:off x="1938858" y="3351070"/>
            <a:ext cx="305704" cy="0"/>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Century Gothic" charset="0"/>
              <a:ea typeface="Century Gothic" charset="0"/>
              <a:cs typeface="Century Gothic" charset="0"/>
            </a:endParaRPr>
          </a:p>
        </p:txBody>
      </p:sp>
      <p:sp>
        <p:nvSpPr>
          <p:cNvPr id="19" name="AutoShape 10"/>
          <p:cNvSpPr>
            <a:spLocks noChangeShapeType="1"/>
          </p:cNvSpPr>
          <p:nvPr/>
        </p:nvSpPr>
        <p:spPr bwMode="auto">
          <a:xfrm>
            <a:off x="1938858" y="4892818"/>
            <a:ext cx="305704" cy="0"/>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Century Gothic" charset="0"/>
              <a:ea typeface="Century Gothic" charset="0"/>
              <a:cs typeface="Century Gothic" charset="0"/>
            </a:endParaRPr>
          </a:p>
        </p:txBody>
      </p:sp>
      <p:sp>
        <p:nvSpPr>
          <p:cNvPr id="20" name="AutoShape 9"/>
          <p:cNvSpPr>
            <a:spLocks noChangeShapeType="1"/>
          </p:cNvSpPr>
          <p:nvPr/>
        </p:nvSpPr>
        <p:spPr bwMode="auto">
          <a:xfrm>
            <a:off x="3828368" y="3991690"/>
            <a:ext cx="305704" cy="0"/>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Century Gothic" charset="0"/>
              <a:ea typeface="Century Gothic" charset="0"/>
              <a:cs typeface="Century Gothic" charset="0"/>
            </a:endParaRPr>
          </a:p>
        </p:txBody>
      </p:sp>
      <p:sp>
        <p:nvSpPr>
          <p:cNvPr id="21" name="AutoShape 8"/>
          <p:cNvSpPr>
            <a:spLocks noChangeShapeType="1"/>
          </p:cNvSpPr>
          <p:nvPr/>
        </p:nvSpPr>
        <p:spPr bwMode="auto">
          <a:xfrm>
            <a:off x="5567320" y="3991690"/>
            <a:ext cx="305704" cy="0"/>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Century Gothic" charset="0"/>
              <a:ea typeface="Century Gothic" charset="0"/>
              <a:cs typeface="Century Gothic" charset="0"/>
            </a:endParaRPr>
          </a:p>
        </p:txBody>
      </p:sp>
      <p:sp>
        <p:nvSpPr>
          <p:cNvPr id="22" name="AutoShape 7"/>
          <p:cNvSpPr>
            <a:spLocks noChangeShapeType="1"/>
          </p:cNvSpPr>
          <p:nvPr/>
        </p:nvSpPr>
        <p:spPr bwMode="auto">
          <a:xfrm>
            <a:off x="6978589" y="3991690"/>
            <a:ext cx="305704" cy="0"/>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Century Gothic" charset="0"/>
              <a:ea typeface="Century Gothic" charset="0"/>
              <a:cs typeface="Century Gothic" charset="0"/>
            </a:endParaRPr>
          </a:p>
        </p:txBody>
      </p:sp>
      <p:sp>
        <p:nvSpPr>
          <p:cNvPr id="23" name="AutoShape 6"/>
          <p:cNvSpPr>
            <a:spLocks noChangeShapeType="1"/>
          </p:cNvSpPr>
          <p:nvPr/>
        </p:nvSpPr>
        <p:spPr bwMode="auto">
          <a:xfrm>
            <a:off x="8414420" y="3991690"/>
            <a:ext cx="305704" cy="0"/>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Century Gothic" charset="0"/>
              <a:ea typeface="Century Gothic" charset="0"/>
              <a:cs typeface="Century Gothic" charset="0"/>
            </a:endParaRPr>
          </a:p>
        </p:txBody>
      </p:sp>
      <p:sp>
        <p:nvSpPr>
          <p:cNvPr id="24" name="AutoShape 5"/>
          <p:cNvSpPr>
            <a:spLocks noChangeShapeType="1"/>
          </p:cNvSpPr>
          <p:nvPr/>
        </p:nvSpPr>
        <p:spPr bwMode="auto">
          <a:xfrm>
            <a:off x="1938858" y="2376213"/>
            <a:ext cx="2226951" cy="579999"/>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Century Gothic" charset="0"/>
              <a:ea typeface="Century Gothic" charset="0"/>
              <a:cs typeface="Century Gothic" charset="0"/>
            </a:endParaRPr>
          </a:p>
        </p:txBody>
      </p:sp>
      <p:sp>
        <p:nvSpPr>
          <p:cNvPr id="25" name="AutoShape 4"/>
          <p:cNvSpPr>
            <a:spLocks noChangeShapeType="1"/>
          </p:cNvSpPr>
          <p:nvPr/>
        </p:nvSpPr>
        <p:spPr bwMode="auto">
          <a:xfrm flipV="1">
            <a:off x="1938858" y="5331913"/>
            <a:ext cx="2226951" cy="937173"/>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latin typeface="Century Gothic" charset="0"/>
              <a:ea typeface="Century Gothic" charset="0"/>
              <a:cs typeface="Century Gothic" charset="0"/>
            </a:endParaRPr>
          </a:p>
        </p:txBody>
      </p:sp>
      <p:sp>
        <p:nvSpPr>
          <p:cNvPr id="26" name="Text Box 3"/>
          <p:cNvSpPr txBox="1">
            <a:spLocks noChangeArrowheads="1"/>
          </p:cNvSpPr>
          <p:nvPr/>
        </p:nvSpPr>
        <p:spPr bwMode="auto">
          <a:xfrm>
            <a:off x="304800" y="4304627"/>
            <a:ext cx="1634058" cy="2057848"/>
          </a:xfrm>
          <a:prstGeom prst="rect">
            <a:avLst/>
          </a:prstGeom>
          <a:solidFill>
            <a:srgbClr val="A7BF39"/>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tabLst>
                <a:tab pos="114300" algn="l"/>
              </a:tabLst>
              <a:defRPr>
                <a:solidFill>
                  <a:schemeClr val="tx1"/>
                </a:solidFill>
                <a:latin typeface="Arial" panose="020B0604020202020204" pitchFamily="34" charset="0"/>
              </a:defRPr>
            </a:lvl1pPr>
            <a:lvl2pPr eaLnBrk="0" fontAlgn="base" hangingPunct="0">
              <a:spcBef>
                <a:spcPct val="0"/>
              </a:spcBef>
              <a:spcAft>
                <a:spcPct val="0"/>
              </a:spcAft>
              <a:tabLst>
                <a:tab pos="114300" algn="l"/>
              </a:tabLst>
              <a:defRPr>
                <a:solidFill>
                  <a:schemeClr val="tx1"/>
                </a:solidFill>
                <a:latin typeface="Arial" panose="020B0604020202020204" pitchFamily="34" charset="0"/>
              </a:defRPr>
            </a:lvl2pPr>
            <a:lvl3pPr eaLnBrk="0" fontAlgn="base" hangingPunct="0">
              <a:spcBef>
                <a:spcPct val="0"/>
              </a:spcBef>
              <a:spcAft>
                <a:spcPct val="0"/>
              </a:spcAft>
              <a:tabLst>
                <a:tab pos="114300" algn="l"/>
              </a:tabLst>
              <a:defRPr>
                <a:solidFill>
                  <a:schemeClr val="tx1"/>
                </a:solidFill>
                <a:latin typeface="Arial" panose="020B0604020202020204" pitchFamily="34" charset="0"/>
              </a:defRPr>
            </a:lvl3pPr>
            <a:lvl4pPr eaLnBrk="0" fontAlgn="base" hangingPunct="0">
              <a:spcBef>
                <a:spcPct val="0"/>
              </a:spcBef>
              <a:spcAft>
                <a:spcPct val="0"/>
              </a:spcAft>
              <a:tabLst>
                <a:tab pos="114300" algn="l"/>
              </a:tabLst>
              <a:defRPr>
                <a:solidFill>
                  <a:schemeClr val="tx1"/>
                </a:solidFill>
                <a:latin typeface="Arial" panose="020B0604020202020204" pitchFamily="34" charset="0"/>
              </a:defRPr>
            </a:lvl4pPr>
            <a:lvl5pPr eaLnBrk="0" fontAlgn="base" hangingPunct="0">
              <a:spcBef>
                <a:spcPct val="0"/>
              </a:spcBef>
              <a:spcAft>
                <a:spcPct val="0"/>
              </a:spcAft>
              <a:tabLst>
                <a:tab pos="114300" algn="l"/>
              </a:tabLst>
              <a:defRPr>
                <a:solidFill>
                  <a:schemeClr val="tx1"/>
                </a:solidFill>
                <a:latin typeface="Arial" panose="020B0604020202020204" pitchFamily="34" charset="0"/>
              </a:defRPr>
            </a:lvl5pPr>
            <a:lvl6pPr eaLnBrk="0" fontAlgn="base" hangingPunct="0">
              <a:spcBef>
                <a:spcPct val="0"/>
              </a:spcBef>
              <a:spcAft>
                <a:spcPct val="0"/>
              </a:spcAft>
              <a:tabLst>
                <a:tab pos="114300" algn="l"/>
              </a:tabLst>
              <a:defRPr>
                <a:solidFill>
                  <a:schemeClr val="tx1"/>
                </a:solidFill>
                <a:latin typeface="Arial" panose="020B0604020202020204" pitchFamily="34" charset="0"/>
              </a:defRPr>
            </a:lvl6pPr>
            <a:lvl7pPr eaLnBrk="0" fontAlgn="base" hangingPunct="0">
              <a:spcBef>
                <a:spcPct val="0"/>
              </a:spcBef>
              <a:spcAft>
                <a:spcPct val="0"/>
              </a:spcAft>
              <a:tabLst>
                <a:tab pos="114300" algn="l"/>
              </a:tabLst>
              <a:defRPr>
                <a:solidFill>
                  <a:schemeClr val="tx1"/>
                </a:solidFill>
                <a:latin typeface="Arial" panose="020B0604020202020204" pitchFamily="34" charset="0"/>
              </a:defRPr>
            </a:lvl7pPr>
            <a:lvl8pPr eaLnBrk="0" fontAlgn="base" hangingPunct="0">
              <a:spcBef>
                <a:spcPct val="0"/>
              </a:spcBef>
              <a:spcAft>
                <a:spcPct val="0"/>
              </a:spcAft>
              <a:tabLst>
                <a:tab pos="114300" algn="l"/>
              </a:tabLst>
              <a:defRPr>
                <a:solidFill>
                  <a:schemeClr val="tx1"/>
                </a:solidFill>
                <a:latin typeface="Arial" panose="020B0604020202020204" pitchFamily="34" charset="0"/>
              </a:defRPr>
            </a:lvl8pPr>
            <a:lvl9pPr eaLnBrk="0" fontAlgn="base" hangingPunct="0">
              <a:spcBef>
                <a:spcPct val="0"/>
              </a:spcBef>
              <a:spcAft>
                <a:spcPct val="0"/>
              </a:spcAft>
              <a:tabLst>
                <a:tab pos="1143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14300" algn="l"/>
              </a:tabLst>
            </a:pPr>
            <a:r>
              <a:rPr kumimoji="0" lang="en-US" altLang="en-US" sz="1050" b="1" u="none" strike="noStrike" cap="none" normalizeH="0" baseline="0" dirty="0" smtClean="0">
                <a:ln>
                  <a:noFill/>
                </a:ln>
                <a:solidFill>
                  <a:srgbClr val="FFFFFF"/>
                </a:solidFill>
                <a:effectLst/>
                <a:latin typeface="Century Gothic" charset="0"/>
                <a:ea typeface="Century Gothic" charset="0"/>
                <a:cs typeface="Century Gothic" charset="0"/>
              </a:rPr>
              <a:t>Organizational Factors</a:t>
            </a:r>
            <a:endParaRPr kumimoji="0" lang="en-US" altLang="en-US" sz="500" b="1"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None/>
              <a:tabLst>
                <a:tab pos="114300" algn="l"/>
              </a:tabLst>
            </a:pPr>
            <a:r>
              <a:rPr kumimoji="0" lang="en-US" altLang="en-US" sz="1050" b="1" u="none" strike="noStrike" cap="none" normalizeH="0" baseline="0" dirty="0" smtClean="0">
                <a:ln>
                  <a:noFill/>
                </a:ln>
                <a:solidFill>
                  <a:srgbClr val="FFFFFF"/>
                </a:solidFill>
                <a:effectLst/>
                <a:latin typeface="Century Gothic" charset="0"/>
                <a:ea typeface="Century Gothic" charset="0"/>
                <a:cs typeface="Century Gothic" charset="0"/>
              </a:rPr>
              <a:t>Critical management functions &amp; information needs</a:t>
            </a:r>
            <a:endParaRPr kumimoji="0" lang="en-US" altLang="en-US" sz="500" b="1"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11430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Governance</a:t>
            </a:r>
            <a:endParaRPr kumimoji="0" lang="en-US" altLang="en-US" sz="500"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11430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Planning</a:t>
            </a:r>
            <a:endParaRPr kumimoji="0" lang="en-US" altLang="en-US" sz="500"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11430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Training</a:t>
            </a:r>
            <a:endParaRPr kumimoji="0" lang="en-US" altLang="en-US" sz="500"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11430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Supervision</a:t>
            </a:r>
            <a:endParaRPr kumimoji="0" lang="en-US" altLang="en-US" sz="500"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11430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Quality</a:t>
            </a:r>
            <a:endParaRPr kumimoji="0" lang="en-US" altLang="en-US" sz="500"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Char char="•"/>
              <a:tabLst>
                <a:tab pos="11430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Finance</a:t>
            </a:r>
            <a:endParaRPr kumimoji="0" lang="en-US" altLang="en-US" sz="500"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None/>
              <a:tabLst>
                <a:tab pos="114300" algn="l"/>
              </a:tabLst>
            </a:pPr>
            <a:endParaRPr kumimoji="0" lang="en-US" altLang="en-US" sz="1800" u="none" strike="noStrike" cap="none" normalizeH="0" baseline="0" dirty="0" smtClean="0">
              <a:ln>
                <a:noFill/>
              </a:ln>
              <a:solidFill>
                <a:schemeClr val="tx1"/>
              </a:solidFill>
              <a:effectLst/>
              <a:latin typeface="Century Gothic" charset="0"/>
              <a:ea typeface="Century Gothic" charset="0"/>
              <a:cs typeface="Century Gothic" charset="0"/>
            </a:endParaRPr>
          </a:p>
        </p:txBody>
      </p:sp>
      <p:sp>
        <p:nvSpPr>
          <p:cNvPr id="27" name="Text Box 2"/>
          <p:cNvSpPr txBox="1">
            <a:spLocks noChangeArrowheads="1"/>
          </p:cNvSpPr>
          <p:nvPr/>
        </p:nvSpPr>
        <p:spPr bwMode="auto">
          <a:xfrm>
            <a:off x="304800" y="6362476"/>
            <a:ext cx="1634058" cy="596383"/>
          </a:xfrm>
          <a:prstGeom prst="rect">
            <a:avLst/>
          </a:prstGeom>
          <a:solidFill>
            <a:srgbClr val="AA2573"/>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tabLst>
                <a:tab pos="114300" algn="l"/>
              </a:tabLst>
              <a:defRPr>
                <a:solidFill>
                  <a:schemeClr val="tx1"/>
                </a:solidFill>
                <a:latin typeface="Arial" panose="020B0604020202020204" pitchFamily="34" charset="0"/>
              </a:defRPr>
            </a:lvl1pPr>
            <a:lvl2pPr eaLnBrk="0" fontAlgn="base" hangingPunct="0">
              <a:spcBef>
                <a:spcPct val="0"/>
              </a:spcBef>
              <a:spcAft>
                <a:spcPct val="0"/>
              </a:spcAft>
              <a:tabLst>
                <a:tab pos="114300" algn="l"/>
              </a:tabLst>
              <a:defRPr>
                <a:solidFill>
                  <a:schemeClr val="tx1"/>
                </a:solidFill>
                <a:latin typeface="Arial" panose="020B0604020202020204" pitchFamily="34" charset="0"/>
              </a:defRPr>
            </a:lvl2pPr>
            <a:lvl3pPr eaLnBrk="0" fontAlgn="base" hangingPunct="0">
              <a:spcBef>
                <a:spcPct val="0"/>
              </a:spcBef>
              <a:spcAft>
                <a:spcPct val="0"/>
              </a:spcAft>
              <a:tabLst>
                <a:tab pos="114300" algn="l"/>
              </a:tabLst>
              <a:defRPr>
                <a:solidFill>
                  <a:schemeClr val="tx1"/>
                </a:solidFill>
                <a:latin typeface="Arial" panose="020B0604020202020204" pitchFamily="34" charset="0"/>
              </a:defRPr>
            </a:lvl3pPr>
            <a:lvl4pPr eaLnBrk="0" fontAlgn="base" hangingPunct="0">
              <a:spcBef>
                <a:spcPct val="0"/>
              </a:spcBef>
              <a:spcAft>
                <a:spcPct val="0"/>
              </a:spcAft>
              <a:tabLst>
                <a:tab pos="114300" algn="l"/>
              </a:tabLst>
              <a:defRPr>
                <a:solidFill>
                  <a:schemeClr val="tx1"/>
                </a:solidFill>
                <a:latin typeface="Arial" panose="020B0604020202020204" pitchFamily="34" charset="0"/>
              </a:defRPr>
            </a:lvl4pPr>
            <a:lvl5pPr eaLnBrk="0" fontAlgn="base" hangingPunct="0">
              <a:spcBef>
                <a:spcPct val="0"/>
              </a:spcBef>
              <a:spcAft>
                <a:spcPct val="0"/>
              </a:spcAft>
              <a:tabLst>
                <a:tab pos="114300" algn="l"/>
              </a:tabLst>
              <a:defRPr>
                <a:solidFill>
                  <a:schemeClr val="tx1"/>
                </a:solidFill>
                <a:latin typeface="Arial" panose="020B0604020202020204" pitchFamily="34" charset="0"/>
              </a:defRPr>
            </a:lvl5pPr>
            <a:lvl6pPr eaLnBrk="0" fontAlgn="base" hangingPunct="0">
              <a:spcBef>
                <a:spcPct val="0"/>
              </a:spcBef>
              <a:spcAft>
                <a:spcPct val="0"/>
              </a:spcAft>
              <a:tabLst>
                <a:tab pos="114300" algn="l"/>
              </a:tabLst>
              <a:defRPr>
                <a:solidFill>
                  <a:schemeClr val="tx1"/>
                </a:solidFill>
                <a:latin typeface="Arial" panose="020B0604020202020204" pitchFamily="34" charset="0"/>
              </a:defRPr>
            </a:lvl6pPr>
            <a:lvl7pPr eaLnBrk="0" fontAlgn="base" hangingPunct="0">
              <a:spcBef>
                <a:spcPct val="0"/>
              </a:spcBef>
              <a:spcAft>
                <a:spcPct val="0"/>
              </a:spcAft>
              <a:tabLst>
                <a:tab pos="114300" algn="l"/>
              </a:tabLst>
              <a:defRPr>
                <a:solidFill>
                  <a:schemeClr val="tx1"/>
                </a:solidFill>
                <a:latin typeface="Arial" panose="020B0604020202020204" pitchFamily="34" charset="0"/>
              </a:defRPr>
            </a:lvl7pPr>
            <a:lvl8pPr eaLnBrk="0" fontAlgn="base" hangingPunct="0">
              <a:spcBef>
                <a:spcPct val="0"/>
              </a:spcBef>
              <a:spcAft>
                <a:spcPct val="0"/>
              </a:spcAft>
              <a:tabLst>
                <a:tab pos="114300" algn="l"/>
              </a:tabLst>
              <a:defRPr>
                <a:solidFill>
                  <a:schemeClr val="tx1"/>
                </a:solidFill>
                <a:latin typeface="Arial" panose="020B0604020202020204" pitchFamily="34" charset="0"/>
              </a:defRPr>
            </a:lvl8pPr>
            <a:lvl9pPr eaLnBrk="0" fontAlgn="base" hangingPunct="0">
              <a:spcBef>
                <a:spcPct val="0"/>
              </a:spcBef>
              <a:spcAft>
                <a:spcPct val="0"/>
              </a:spcAft>
              <a:tabLst>
                <a:tab pos="1143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tab pos="11430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Promotion of culture of information</a:t>
            </a:r>
            <a:endParaRPr kumimoji="0" lang="en-US" altLang="en-US" sz="500"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l" defTabSz="914400" rtl="0" eaLnBrk="0" fontAlgn="base" latinLnBrk="0" hangingPunct="0">
              <a:lnSpc>
                <a:spcPct val="100000"/>
              </a:lnSpc>
              <a:spcBef>
                <a:spcPct val="0"/>
              </a:spcBef>
              <a:spcAft>
                <a:spcPct val="0"/>
              </a:spcAft>
              <a:buClrTx/>
              <a:buSzTx/>
              <a:buFontTx/>
              <a:buNone/>
              <a:tabLst>
                <a:tab pos="114300" algn="l"/>
              </a:tabLst>
            </a:pPr>
            <a:endParaRPr kumimoji="0" lang="en-US" altLang="en-US" sz="1800" u="none" strike="noStrike" cap="none" normalizeH="0" baseline="0" dirty="0" smtClean="0">
              <a:ln>
                <a:noFill/>
              </a:ln>
              <a:solidFill>
                <a:schemeClr val="tx1"/>
              </a:solidFill>
              <a:effectLst/>
              <a:latin typeface="Century Gothic" charset="0"/>
              <a:ea typeface="Century Gothic" charset="0"/>
              <a:cs typeface="Century Gothic" charset="0"/>
            </a:endParaRPr>
          </a:p>
        </p:txBody>
      </p:sp>
      <p:sp>
        <p:nvSpPr>
          <p:cNvPr id="28" name="Text Box 1"/>
          <p:cNvSpPr txBox="1">
            <a:spLocks noChangeArrowheads="1"/>
          </p:cNvSpPr>
          <p:nvPr/>
        </p:nvSpPr>
        <p:spPr bwMode="auto">
          <a:xfrm>
            <a:off x="304800" y="6958859"/>
            <a:ext cx="1634058" cy="432541"/>
          </a:xfrm>
          <a:prstGeom prst="rect">
            <a:avLst/>
          </a:prstGeom>
          <a:solidFill>
            <a:srgbClr val="C83537"/>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tabLst>
                <a:tab pos="57150" algn="l"/>
              </a:tabLst>
              <a:defRPr>
                <a:solidFill>
                  <a:schemeClr val="tx1"/>
                </a:solidFill>
                <a:latin typeface="Arial" panose="020B0604020202020204" pitchFamily="34" charset="0"/>
              </a:defRPr>
            </a:lvl1pPr>
            <a:lvl2pPr eaLnBrk="0" fontAlgn="base" hangingPunct="0">
              <a:spcBef>
                <a:spcPct val="0"/>
              </a:spcBef>
              <a:spcAft>
                <a:spcPct val="0"/>
              </a:spcAft>
              <a:tabLst>
                <a:tab pos="57150" algn="l"/>
              </a:tabLst>
              <a:defRPr>
                <a:solidFill>
                  <a:schemeClr val="tx1"/>
                </a:solidFill>
                <a:latin typeface="Arial" panose="020B0604020202020204" pitchFamily="34" charset="0"/>
              </a:defRPr>
            </a:lvl2pPr>
            <a:lvl3pPr eaLnBrk="0" fontAlgn="base" hangingPunct="0">
              <a:spcBef>
                <a:spcPct val="0"/>
              </a:spcBef>
              <a:spcAft>
                <a:spcPct val="0"/>
              </a:spcAft>
              <a:tabLst>
                <a:tab pos="57150" algn="l"/>
              </a:tabLst>
              <a:defRPr>
                <a:solidFill>
                  <a:schemeClr val="tx1"/>
                </a:solidFill>
                <a:latin typeface="Arial" panose="020B0604020202020204" pitchFamily="34" charset="0"/>
              </a:defRPr>
            </a:lvl3pPr>
            <a:lvl4pPr eaLnBrk="0" fontAlgn="base" hangingPunct="0">
              <a:spcBef>
                <a:spcPct val="0"/>
              </a:spcBef>
              <a:spcAft>
                <a:spcPct val="0"/>
              </a:spcAft>
              <a:tabLst>
                <a:tab pos="57150" algn="l"/>
              </a:tabLst>
              <a:defRPr>
                <a:solidFill>
                  <a:schemeClr val="tx1"/>
                </a:solidFill>
                <a:latin typeface="Arial" panose="020B0604020202020204" pitchFamily="34" charset="0"/>
              </a:defRPr>
            </a:lvl4pPr>
            <a:lvl5pPr eaLnBrk="0" fontAlgn="base" hangingPunct="0">
              <a:spcBef>
                <a:spcPct val="0"/>
              </a:spcBef>
              <a:spcAft>
                <a:spcPct val="0"/>
              </a:spcAft>
              <a:tabLst>
                <a:tab pos="57150" algn="l"/>
              </a:tabLst>
              <a:defRPr>
                <a:solidFill>
                  <a:schemeClr val="tx1"/>
                </a:solidFill>
                <a:latin typeface="Arial" panose="020B0604020202020204" pitchFamily="34" charset="0"/>
              </a:defRPr>
            </a:lvl5pPr>
            <a:lvl6pPr eaLnBrk="0" fontAlgn="base" hangingPunct="0">
              <a:spcBef>
                <a:spcPct val="0"/>
              </a:spcBef>
              <a:spcAft>
                <a:spcPct val="0"/>
              </a:spcAft>
              <a:tabLst>
                <a:tab pos="57150" algn="l"/>
              </a:tabLst>
              <a:defRPr>
                <a:solidFill>
                  <a:schemeClr val="tx1"/>
                </a:solidFill>
                <a:latin typeface="Arial" panose="020B0604020202020204" pitchFamily="34" charset="0"/>
              </a:defRPr>
            </a:lvl6pPr>
            <a:lvl7pPr eaLnBrk="0" fontAlgn="base" hangingPunct="0">
              <a:spcBef>
                <a:spcPct val="0"/>
              </a:spcBef>
              <a:spcAft>
                <a:spcPct val="0"/>
              </a:spcAft>
              <a:tabLst>
                <a:tab pos="57150" algn="l"/>
              </a:tabLst>
              <a:defRPr>
                <a:solidFill>
                  <a:schemeClr val="tx1"/>
                </a:solidFill>
                <a:latin typeface="Arial" panose="020B0604020202020204" pitchFamily="34" charset="0"/>
              </a:defRPr>
            </a:lvl7pPr>
            <a:lvl8pPr eaLnBrk="0" fontAlgn="base" hangingPunct="0">
              <a:spcBef>
                <a:spcPct val="0"/>
              </a:spcBef>
              <a:spcAft>
                <a:spcPct val="0"/>
              </a:spcAft>
              <a:tabLst>
                <a:tab pos="57150" algn="l"/>
              </a:tabLst>
              <a:defRPr>
                <a:solidFill>
                  <a:schemeClr val="tx1"/>
                </a:solidFill>
                <a:latin typeface="Arial" panose="020B0604020202020204" pitchFamily="34" charset="0"/>
              </a:defRPr>
            </a:lvl8pPr>
            <a:lvl9pPr eaLnBrk="0" fontAlgn="base" hangingPunct="0">
              <a:spcBef>
                <a:spcPct val="0"/>
              </a:spcBef>
              <a:spcAft>
                <a:spcPct val="0"/>
              </a:spcAft>
              <a:tabLst>
                <a:tab pos="571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tab pos="57150" algn="l"/>
              </a:tabLst>
            </a:pPr>
            <a:r>
              <a:rPr kumimoji="0" lang="en-US" altLang="en-US" sz="1050" u="none" strike="noStrike" cap="none" normalizeH="0" baseline="0" dirty="0" smtClean="0">
                <a:ln>
                  <a:noFill/>
                </a:ln>
                <a:solidFill>
                  <a:srgbClr val="FFFFFF"/>
                </a:solidFill>
                <a:effectLst/>
                <a:latin typeface="Century Gothic" charset="0"/>
                <a:ea typeface="Century Gothic" charset="0"/>
                <a:cs typeface="Century Gothic" charset="0"/>
              </a:rPr>
              <a:t>Availability of resources</a:t>
            </a:r>
            <a:endParaRPr kumimoji="0" lang="en-US" altLang="en-US" sz="2400" u="none" strike="noStrike" cap="none" normalizeH="0" baseline="0" dirty="0" smtClean="0">
              <a:ln>
                <a:noFill/>
              </a:ln>
              <a:solidFill>
                <a:schemeClr val="tx1"/>
              </a:solidFill>
              <a:effectLst/>
              <a:latin typeface="Century Gothic" charset="0"/>
              <a:ea typeface="Century Gothic" charset="0"/>
              <a:cs typeface="Century Gothic" charset="0"/>
            </a:endParaRPr>
          </a:p>
        </p:txBody>
      </p:sp>
      <p:sp>
        <p:nvSpPr>
          <p:cNvPr id="2052" name="Up-Down Arrow 2051"/>
          <p:cNvSpPr/>
          <p:nvPr/>
        </p:nvSpPr>
        <p:spPr>
          <a:xfrm>
            <a:off x="6326500" y="4180588"/>
            <a:ext cx="138347" cy="381816"/>
          </a:xfrm>
          <a:prstGeom prst="upDown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charset="0"/>
              <a:ea typeface="Century Gothic" charset="0"/>
              <a:cs typeface="Century Gothic" charset="0"/>
            </a:endParaRPr>
          </a:p>
        </p:txBody>
      </p:sp>
      <p:sp>
        <p:nvSpPr>
          <p:cNvPr id="39" name="Text Box 1"/>
          <p:cNvSpPr txBox="1">
            <a:spLocks noChangeArrowheads="1"/>
          </p:cNvSpPr>
          <p:nvPr/>
        </p:nvSpPr>
        <p:spPr bwMode="auto">
          <a:xfrm>
            <a:off x="2831779" y="6958859"/>
            <a:ext cx="1481658" cy="389943"/>
          </a:xfrm>
          <a:prstGeom prst="rect">
            <a:avLst/>
          </a:prstGeom>
          <a:solidFill>
            <a:srgbClr val="C83537"/>
          </a:solidFill>
          <a:ln w="9525">
            <a:noFill/>
            <a:miter lim="800000"/>
            <a:headEnd/>
            <a:tailEnd/>
          </a:ln>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tabLst>
                <a:tab pos="57150" algn="l"/>
              </a:tabLst>
              <a:defRPr>
                <a:solidFill>
                  <a:schemeClr val="tx1"/>
                </a:solidFill>
                <a:latin typeface="Arial" panose="020B0604020202020204" pitchFamily="34" charset="0"/>
              </a:defRPr>
            </a:lvl1pPr>
            <a:lvl2pPr eaLnBrk="0" fontAlgn="base" hangingPunct="0">
              <a:spcBef>
                <a:spcPct val="0"/>
              </a:spcBef>
              <a:spcAft>
                <a:spcPct val="0"/>
              </a:spcAft>
              <a:tabLst>
                <a:tab pos="57150" algn="l"/>
              </a:tabLst>
              <a:defRPr>
                <a:solidFill>
                  <a:schemeClr val="tx1"/>
                </a:solidFill>
                <a:latin typeface="Arial" panose="020B0604020202020204" pitchFamily="34" charset="0"/>
              </a:defRPr>
            </a:lvl2pPr>
            <a:lvl3pPr eaLnBrk="0" fontAlgn="base" hangingPunct="0">
              <a:spcBef>
                <a:spcPct val="0"/>
              </a:spcBef>
              <a:spcAft>
                <a:spcPct val="0"/>
              </a:spcAft>
              <a:tabLst>
                <a:tab pos="57150" algn="l"/>
              </a:tabLst>
              <a:defRPr>
                <a:solidFill>
                  <a:schemeClr val="tx1"/>
                </a:solidFill>
                <a:latin typeface="Arial" panose="020B0604020202020204" pitchFamily="34" charset="0"/>
              </a:defRPr>
            </a:lvl3pPr>
            <a:lvl4pPr eaLnBrk="0" fontAlgn="base" hangingPunct="0">
              <a:spcBef>
                <a:spcPct val="0"/>
              </a:spcBef>
              <a:spcAft>
                <a:spcPct val="0"/>
              </a:spcAft>
              <a:tabLst>
                <a:tab pos="57150" algn="l"/>
              </a:tabLst>
              <a:defRPr>
                <a:solidFill>
                  <a:schemeClr val="tx1"/>
                </a:solidFill>
                <a:latin typeface="Arial" panose="020B0604020202020204" pitchFamily="34" charset="0"/>
              </a:defRPr>
            </a:lvl4pPr>
            <a:lvl5pPr eaLnBrk="0" fontAlgn="base" hangingPunct="0">
              <a:spcBef>
                <a:spcPct val="0"/>
              </a:spcBef>
              <a:spcAft>
                <a:spcPct val="0"/>
              </a:spcAft>
              <a:tabLst>
                <a:tab pos="57150" algn="l"/>
              </a:tabLst>
              <a:defRPr>
                <a:solidFill>
                  <a:schemeClr val="tx1"/>
                </a:solidFill>
                <a:latin typeface="Arial" panose="020B0604020202020204" pitchFamily="34" charset="0"/>
              </a:defRPr>
            </a:lvl5pPr>
            <a:lvl6pPr eaLnBrk="0" fontAlgn="base" hangingPunct="0">
              <a:spcBef>
                <a:spcPct val="0"/>
              </a:spcBef>
              <a:spcAft>
                <a:spcPct val="0"/>
              </a:spcAft>
              <a:tabLst>
                <a:tab pos="57150" algn="l"/>
              </a:tabLst>
              <a:defRPr>
                <a:solidFill>
                  <a:schemeClr val="tx1"/>
                </a:solidFill>
                <a:latin typeface="Arial" panose="020B0604020202020204" pitchFamily="34" charset="0"/>
              </a:defRPr>
            </a:lvl6pPr>
            <a:lvl7pPr eaLnBrk="0" fontAlgn="base" hangingPunct="0">
              <a:spcBef>
                <a:spcPct val="0"/>
              </a:spcBef>
              <a:spcAft>
                <a:spcPct val="0"/>
              </a:spcAft>
              <a:tabLst>
                <a:tab pos="57150" algn="l"/>
              </a:tabLst>
              <a:defRPr>
                <a:solidFill>
                  <a:schemeClr val="tx1"/>
                </a:solidFill>
                <a:latin typeface="Arial" panose="020B0604020202020204" pitchFamily="34" charset="0"/>
              </a:defRPr>
            </a:lvl7pPr>
            <a:lvl8pPr eaLnBrk="0" fontAlgn="base" hangingPunct="0">
              <a:spcBef>
                <a:spcPct val="0"/>
              </a:spcBef>
              <a:spcAft>
                <a:spcPct val="0"/>
              </a:spcAft>
              <a:tabLst>
                <a:tab pos="57150" algn="l"/>
              </a:tabLst>
              <a:defRPr>
                <a:solidFill>
                  <a:schemeClr val="tx1"/>
                </a:solidFill>
                <a:latin typeface="Arial" panose="020B0604020202020204" pitchFamily="34" charset="0"/>
              </a:defRPr>
            </a:lvl8pPr>
            <a:lvl9pPr eaLnBrk="0" fontAlgn="base" hangingPunct="0">
              <a:spcBef>
                <a:spcPct val="0"/>
              </a:spcBef>
              <a:spcAft>
                <a:spcPct val="0"/>
              </a:spcAft>
              <a:tabLst>
                <a:tab pos="57150"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tabLst>
                <a:tab pos="57150" algn="l"/>
              </a:tabLst>
            </a:pPr>
            <a:r>
              <a:rPr kumimoji="0" lang="en-US" altLang="en-US" sz="1100" u="none" strike="noStrike" cap="none" normalizeH="0" baseline="0" dirty="0" smtClean="0">
                <a:ln>
                  <a:noFill/>
                </a:ln>
                <a:solidFill>
                  <a:srgbClr val="FFFFFF"/>
                </a:solidFill>
                <a:effectLst/>
                <a:latin typeface="Century Gothic" charset="0"/>
                <a:ea typeface="Century Gothic" charset="0"/>
                <a:cs typeface="Century Gothic" charset="0"/>
              </a:rPr>
              <a:t>Facility/Office</a:t>
            </a:r>
            <a:r>
              <a:rPr kumimoji="0" lang="en-US" altLang="en-US" sz="1100" u="none" strike="noStrike" cap="none" normalizeH="0" dirty="0" smtClean="0">
                <a:ln>
                  <a:noFill/>
                </a:ln>
                <a:solidFill>
                  <a:srgbClr val="FFFFFF"/>
                </a:solidFill>
                <a:effectLst/>
                <a:latin typeface="Century Gothic" charset="0"/>
                <a:ea typeface="Century Gothic" charset="0"/>
                <a:cs typeface="Century Gothic" charset="0"/>
              </a:rPr>
              <a:t> Checklist</a:t>
            </a:r>
            <a:endParaRPr kumimoji="0" lang="en-US" altLang="en-US" sz="2800" u="none" strike="noStrike" cap="none" normalizeH="0" baseline="0" dirty="0" smtClean="0">
              <a:ln>
                <a:noFill/>
              </a:ln>
              <a:solidFill>
                <a:schemeClr val="tx1"/>
              </a:solidFill>
              <a:effectLst/>
              <a:latin typeface="Century Gothic" charset="0"/>
              <a:ea typeface="Century Gothic" charset="0"/>
              <a:cs typeface="Century Gothic" charset="0"/>
            </a:endParaRPr>
          </a:p>
        </p:txBody>
      </p:sp>
      <p:sp>
        <p:nvSpPr>
          <p:cNvPr id="40" name="Text Box 2"/>
          <p:cNvSpPr txBox="1">
            <a:spLocks noChangeArrowheads="1"/>
          </p:cNvSpPr>
          <p:nvPr/>
        </p:nvSpPr>
        <p:spPr bwMode="auto">
          <a:xfrm>
            <a:off x="2830308" y="6511572"/>
            <a:ext cx="1245129" cy="298190"/>
          </a:xfrm>
          <a:prstGeom prst="rect">
            <a:avLst/>
          </a:prstGeom>
          <a:solidFill>
            <a:srgbClr val="AA2573"/>
          </a:solidFill>
          <a:ln w="9525">
            <a:noFill/>
            <a:miter lim="800000"/>
            <a:headEnd/>
            <a:tailEnd/>
          </a:ln>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tabLst>
                <a:tab pos="114300" algn="l"/>
              </a:tabLst>
              <a:defRPr>
                <a:solidFill>
                  <a:schemeClr val="tx1"/>
                </a:solidFill>
                <a:latin typeface="Arial" panose="020B0604020202020204" pitchFamily="34" charset="0"/>
              </a:defRPr>
            </a:lvl1pPr>
            <a:lvl2pPr eaLnBrk="0" fontAlgn="base" hangingPunct="0">
              <a:spcBef>
                <a:spcPct val="0"/>
              </a:spcBef>
              <a:spcAft>
                <a:spcPct val="0"/>
              </a:spcAft>
              <a:tabLst>
                <a:tab pos="114300" algn="l"/>
              </a:tabLst>
              <a:defRPr>
                <a:solidFill>
                  <a:schemeClr val="tx1"/>
                </a:solidFill>
                <a:latin typeface="Arial" panose="020B0604020202020204" pitchFamily="34" charset="0"/>
              </a:defRPr>
            </a:lvl2pPr>
            <a:lvl3pPr eaLnBrk="0" fontAlgn="base" hangingPunct="0">
              <a:spcBef>
                <a:spcPct val="0"/>
              </a:spcBef>
              <a:spcAft>
                <a:spcPct val="0"/>
              </a:spcAft>
              <a:tabLst>
                <a:tab pos="114300" algn="l"/>
              </a:tabLst>
              <a:defRPr>
                <a:solidFill>
                  <a:schemeClr val="tx1"/>
                </a:solidFill>
                <a:latin typeface="Arial" panose="020B0604020202020204" pitchFamily="34" charset="0"/>
              </a:defRPr>
            </a:lvl3pPr>
            <a:lvl4pPr eaLnBrk="0" fontAlgn="base" hangingPunct="0">
              <a:spcBef>
                <a:spcPct val="0"/>
              </a:spcBef>
              <a:spcAft>
                <a:spcPct val="0"/>
              </a:spcAft>
              <a:tabLst>
                <a:tab pos="114300" algn="l"/>
              </a:tabLst>
              <a:defRPr>
                <a:solidFill>
                  <a:schemeClr val="tx1"/>
                </a:solidFill>
                <a:latin typeface="Arial" panose="020B0604020202020204" pitchFamily="34" charset="0"/>
              </a:defRPr>
            </a:lvl4pPr>
            <a:lvl5pPr eaLnBrk="0" fontAlgn="base" hangingPunct="0">
              <a:spcBef>
                <a:spcPct val="0"/>
              </a:spcBef>
              <a:spcAft>
                <a:spcPct val="0"/>
              </a:spcAft>
              <a:tabLst>
                <a:tab pos="114300" algn="l"/>
              </a:tabLst>
              <a:defRPr>
                <a:solidFill>
                  <a:schemeClr val="tx1"/>
                </a:solidFill>
                <a:latin typeface="Arial" panose="020B0604020202020204" pitchFamily="34" charset="0"/>
              </a:defRPr>
            </a:lvl5pPr>
            <a:lvl6pPr eaLnBrk="0" fontAlgn="base" hangingPunct="0">
              <a:spcBef>
                <a:spcPct val="0"/>
              </a:spcBef>
              <a:spcAft>
                <a:spcPct val="0"/>
              </a:spcAft>
              <a:tabLst>
                <a:tab pos="114300" algn="l"/>
              </a:tabLst>
              <a:defRPr>
                <a:solidFill>
                  <a:schemeClr val="tx1"/>
                </a:solidFill>
                <a:latin typeface="Arial" panose="020B0604020202020204" pitchFamily="34" charset="0"/>
              </a:defRPr>
            </a:lvl6pPr>
            <a:lvl7pPr eaLnBrk="0" fontAlgn="base" hangingPunct="0">
              <a:spcBef>
                <a:spcPct val="0"/>
              </a:spcBef>
              <a:spcAft>
                <a:spcPct val="0"/>
              </a:spcAft>
              <a:tabLst>
                <a:tab pos="114300" algn="l"/>
              </a:tabLst>
              <a:defRPr>
                <a:solidFill>
                  <a:schemeClr val="tx1"/>
                </a:solidFill>
                <a:latin typeface="Arial" panose="020B0604020202020204" pitchFamily="34" charset="0"/>
              </a:defRPr>
            </a:lvl7pPr>
            <a:lvl8pPr eaLnBrk="0" fontAlgn="base" hangingPunct="0">
              <a:spcBef>
                <a:spcPct val="0"/>
              </a:spcBef>
              <a:spcAft>
                <a:spcPct val="0"/>
              </a:spcAft>
              <a:tabLst>
                <a:tab pos="114300" algn="l"/>
              </a:tabLst>
              <a:defRPr>
                <a:solidFill>
                  <a:schemeClr val="tx1"/>
                </a:solidFill>
                <a:latin typeface="Arial" panose="020B0604020202020204" pitchFamily="34" charset="0"/>
              </a:defRPr>
            </a:lvl8pPr>
            <a:lvl9pPr eaLnBrk="0" fontAlgn="base" hangingPunct="0">
              <a:spcBef>
                <a:spcPct val="0"/>
              </a:spcBef>
              <a:spcAft>
                <a:spcPct val="0"/>
              </a:spcAft>
              <a:tabLst>
                <a:tab pos="114300"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tabLst>
                <a:tab pos="114300" algn="l"/>
              </a:tabLst>
            </a:pPr>
            <a:r>
              <a:rPr kumimoji="0" lang="en-US" altLang="en-US" sz="1100" u="none" strike="noStrike" cap="none" normalizeH="0" baseline="0" dirty="0" smtClean="0">
                <a:ln>
                  <a:noFill/>
                </a:ln>
                <a:solidFill>
                  <a:srgbClr val="FFFFFF"/>
                </a:solidFill>
                <a:effectLst/>
                <a:latin typeface="Century Gothic" charset="0"/>
                <a:ea typeface="Century Gothic" charset="0"/>
                <a:cs typeface="Century Gothic" charset="0"/>
              </a:rPr>
              <a:t>OBAT</a:t>
            </a:r>
            <a:endParaRPr kumimoji="0" lang="en-US" altLang="en-US" sz="600"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ctr" defTabSz="914400" rtl="0" eaLnBrk="0" fontAlgn="base" latinLnBrk="0" hangingPunct="0">
              <a:lnSpc>
                <a:spcPct val="100000"/>
              </a:lnSpc>
              <a:spcBef>
                <a:spcPct val="0"/>
              </a:spcBef>
              <a:spcAft>
                <a:spcPct val="0"/>
              </a:spcAft>
              <a:buClrTx/>
              <a:buSzTx/>
              <a:buFontTx/>
              <a:buNone/>
              <a:tabLst>
                <a:tab pos="114300" algn="l"/>
              </a:tabLst>
            </a:pPr>
            <a:endParaRPr kumimoji="0" lang="en-US" altLang="en-US" sz="1800" u="none" strike="noStrike" cap="none" normalizeH="0" baseline="0" dirty="0" smtClean="0">
              <a:ln>
                <a:noFill/>
              </a:ln>
              <a:solidFill>
                <a:schemeClr val="tx1"/>
              </a:solidFill>
              <a:effectLst/>
              <a:latin typeface="Century Gothic" charset="0"/>
              <a:ea typeface="Century Gothic" charset="0"/>
              <a:cs typeface="Century Gothic" charset="0"/>
            </a:endParaRPr>
          </a:p>
        </p:txBody>
      </p:sp>
      <p:sp>
        <p:nvSpPr>
          <p:cNvPr id="41" name="Text Box 2"/>
          <p:cNvSpPr txBox="1">
            <a:spLocks noChangeArrowheads="1"/>
          </p:cNvSpPr>
          <p:nvPr/>
        </p:nvSpPr>
        <p:spPr bwMode="auto">
          <a:xfrm>
            <a:off x="2351671" y="5479371"/>
            <a:ext cx="890335" cy="253953"/>
          </a:xfrm>
          <a:prstGeom prst="rect">
            <a:avLst/>
          </a:prstGeom>
          <a:solidFill>
            <a:srgbClr val="A7BF39"/>
          </a:solidFill>
          <a:ln w="9525">
            <a:noFill/>
            <a:miter lim="800000"/>
            <a:headEnd/>
            <a:tailEnd/>
          </a:ln>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tabLst>
                <a:tab pos="114300" algn="l"/>
              </a:tabLst>
              <a:defRPr>
                <a:solidFill>
                  <a:schemeClr val="tx1"/>
                </a:solidFill>
                <a:latin typeface="Arial" panose="020B0604020202020204" pitchFamily="34" charset="0"/>
              </a:defRPr>
            </a:lvl1pPr>
            <a:lvl2pPr eaLnBrk="0" fontAlgn="base" hangingPunct="0">
              <a:spcBef>
                <a:spcPct val="0"/>
              </a:spcBef>
              <a:spcAft>
                <a:spcPct val="0"/>
              </a:spcAft>
              <a:tabLst>
                <a:tab pos="114300" algn="l"/>
              </a:tabLst>
              <a:defRPr>
                <a:solidFill>
                  <a:schemeClr val="tx1"/>
                </a:solidFill>
                <a:latin typeface="Arial" panose="020B0604020202020204" pitchFamily="34" charset="0"/>
              </a:defRPr>
            </a:lvl2pPr>
            <a:lvl3pPr eaLnBrk="0" fontAlgn="base" hangingPunct="0">
              <a:spcBef>
                <a:spcPct val="0"/>
              </a:spcBef>
              <a:spcAft>
                <a:spcPct val="0"/>
              </a:spcAft>
              <a:tabLst>
                <a:tab pos="114300" algn="l"/>
              </a:tabLst>
              <a:defRPr>
                <a:solidFill>
                  <a:schemeClr val="tx1"/>
                </a:solidFill>
                <a:latin typeface="Arial" panose="020B0604020202020204" pitchFamily="34" charset="0"/>
              </a:defRPr>
            </a:lvl3pPr>
            <a:lvl4pPr eaLnBrk="0" fontAlgn="base" hangingPunct="0">
              <a:spcBef>
                <a:spcPct val="0"/>
              </a:spcBef>
              <a:spcAft>
                <a:spcPct val="0"/>
              </a:spcAft>
              <a:tabLst>
                <a:tab pos="114300" algn="l"/>
              </a:tabLst>
              <a:defRPr>
                <a:solidFill>
                  <a:schemeClr val="tx1"/>
                </a:solidFill>
                <a:latin typeface="Arial" panose="020B0604020202020204" pitchFamily="34" charset="0"/>
              </a:defRPr>
            </a:lvl4pPr>
            <a:lvl5pPr eaLnBrk="0" fontAlgn="base" hangingPunct="0">
              <a:spcBef>
                <a:spcPct val="0"/>
              </a:spcBef>
              <a:spcAft>
                <a:spcPct val="0"/>
              </a:spcAft>
              <a:tabLst>
                <a:tab pos="114300" algn="l"/>
              </a:tabLst>
              <a:defRPr>
                <a:solidFill>
                  <a:schemeClr val="tx1"/>
                </a:solidFill>
                <a:latin typeface="Arial" panose="020B0604020202020204" pitchFamily="34" charset="0"/>
              </a:defRPr>
            </a:lvl5pPr>
            <a:lvl6pPr eaLnBrk="0" fontAlgn="base" hangingPunct="0">
              <a:spcBef>
                <a:spcPct val="0"/>
              </a:spcBef>
              <a:spcAft>
                <a:spcPct val="0"/>
              </a:spcAft>
              <a:tabLst>
                <a:tab pos="114300" algn="l"/>
              </a:tabLst>
              <a:defRPr>
                <a:solidFill>
                  <a:schemeClr val="tx1"/>
                </a:solidFill>
                <a:latin typeface="Arial" panose="020B0604020202020204" pitchFamily="34" charset="0"/>
              </a:defRPr>
            </a:lvl6pPr>
            <a:lvl7pPr eaLnBrk="0" fontAlgn="base" hangingPunct="0">
              <a:spcBef>
                <a:spcPct val="0"/>
              </a:spcBef>
              <a:spcAft>
                <a:spcPct val="0"/>
              </a:spcAft>
              <a:tabLst>
                <a:tab pos="114300" algn="l"/>
              </a:tabLst>
              <a:defRPr>
                <a:solidFill>
                  <a:schemeClr val="tx1"/>
                </a:solidFill>
                <a:latin typeface="Arial" panose="020B0604020202020204" pitchFamily="34" charset="0"/>
              </a:defRPr>
            </a:lvl7pPr>
            <a:lvl8pPr eaLnBrk="0" fontAlgn="base" hangingPunct="0">
              <a:spcBef>
                <a:spcPct val="0"/>
              </a:spcBef>
              <a:spcAft>
                <a:spcPct val="0"/>
              </a:spcAft>
              <a:tabLst>
                <a:tab pos="114300" algn="l"/>
              </a:tabLst>
              <a:defRPr>
                <a:solidFill>
                  <a:schemeClr val="tx1"/>
                </a:solidFill>
                <a:latin typeface="Arial" panose="020B0604020202020204" pitchFamily="34" charset="0"/>
              </a:defRPr>
            </a:lvl8pPr>
            <a:lvl9pPr eaLnBrk="0" fontAlgn="base" hangingPunct="0">
              <a:spcBef>
                <a:spcPct val="0"/>
              </a:spcBef>
              <a:spcAft>
                <a:spcPct val="0"/>
              </a:spcAft>
              <a:tabLst>
                <a:tab pos="114300"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tabLst>
                <a:tab pos="114300" algn="l"/>
              </a:tabLst>
            </a:pPr>
            <a:r>
              <a:rPr lang="en-US" altLang="en-US" sz="1100" dirty="0" smtClean="0">
                <a:solidFill>
                  <a:srgbClr val="FFFFFF"/>
                </a:solidFill>
                <a:latin typeface="Century Gothic" charset="0"/>
                <a:ea typeface="Century Gothic" charset="0"/>
                <a:cs typeface="Century Gothic" charset="0"/>
              </a:rPr>
              <a:t>MAT</a:t>
            </a:r>
            <a:endParaRPr kumimoji="0" lang="en-US" altLang="en-US" sz="600"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ctr" defTabSz="914400" rtl="0" eaLnBrk="0" fontAlgn="base" latinLnBrk="0" hangingPunct="0">
              <a:lnSpc>
                <a:spcPct val="100000"/>
              </a:lnSpc>
              <a:spcBef>
                <a:spcPct val="0"/>
              </a:spcBef>
              <a:spcAft>
                <a:spcPct val="0"/>
              </a:spcAft>
              <a:buClrTx/>
              <a:buSzTx/>
              <a:buFontTx/>
              <a:buNone/>
              <a:tabLst>
                <a:tab pos="114300" algn="l"/>
              </a:tabLst>
            </a:pPr>
            <a:endParaRPr kumimoji="0" lang="en-US" altLang="en-US" sz="1800" u="none" strike="noStrike" cap="none" normalizeH="0" baseline="0" dirty="0" smtClean="0">
              <a:ln>
                <a:noFill/>
              </a:ln>
              <a:solidFill>
                <a:schemeClr val="tx1"/>
              </a:solidFill>
              <a:effectLst/>
              <a:latin typeface="Century Gothic" charset="0"/>
              <a:ea typeface="Century Gothic" charset="0"/>
              <a:cs typeface="Century Gothic" charset="0"/>
            </a:endParaRPr>
          </a:p>
        </p:txBody>
      </p:sp>
      <p:sp>
        <p:nvSpPr>
          <p:cNvPr id="42" name="Text Box 2"/>
          <p:cNvSpPr txBox="1">
            <a:spLocks noChangeArrowheads="1"/>
          </p:cNvSpPr>
          <p:nvPr/>
        </p:nvSpPr>
        <p:spPr bwMode="auto">
          <a:xfrm>
            <a:off x="5720172" y="2475981"/>
            <a:ext cx="1411270" cy="401412"/>
          </a:xfrm>
          <a:prstGeom prst="rect">
            <a:avLst/>
          </a:prstGeom>
          <a:solidFill>
            <a:schemeClr val="accent6">
              <a:lumMod val="75000"/>
            </a:schemeClr>
          </a:solidFill>
          <a:ln w="9525">
            <a:noFill/>
            <a:miter lim="800000"/>
            <a:headEnd/>
            <a:tailEnd/>
          </a:ln>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tabLst>
                <a:tab pos="114300" algn="l"/>
              </a:tabLst>
              <a:defRPr>
                <a:solidFill>
                  <a:schemeClr val="tx1"/>
                </a:solidFill>
                <a:latin typeface="Arial" panose="020B0604020202020204" pitchFamily="34" charset="0"/>
              </a:defRPr>
            </a:lvl1pPr>
            <a:lvl2pPr eaLnBrk="0" fontAlgn="base" hangingPunct="0">
              <a:spcBef>
                <a:spcPct val="0"/>
              </a:spcBef>
              <a:spcAft>
                <a:spcPct val="0"/>
              </a:spcAft>
              <a:tabLst>
                <a:tab pos="114300" algn="l"/>
              </a:tabLst>
              <a:defRPr>
                <a:solidFill>
                  <a:schemeClr val="tx1"/>
                </a:solidFill>
                <a:latin typeface="Arial" panose="020B0604020202020204" pitchFamily="34" charset="0"/>
              </a:defRPr>
            </a:lvl2pPr>
            <a:lvl3pPr eaLnBrk="0" fontAlgn="base" hangingPunct="0">
              <a:spcBef>
                <a:spcPct val="0"/>
              </a:spcBef>
              <a:spcAft>
                <a:spcPct val="0"/>
              </a:spcAft>
              <a:tabLst>
                <a:tab pos="114300" algn="l"/>
              </a:tabLst>
              <a:defRPr>
                <a:solidFill>
                  <a:schemeClr val="tx1"/>
                </a:solidFill>
                <a:latin typeface="Arial" panose="020B0604020202020204" pitchFamily="34" charset="0"/>
              </a:defRPr>
            </a:lvl3pPr>
            <a:lvl4pPr eaLnBrk="0" fontAlgn="base" hangingPunct="0">
              <a:spcBef>
                <a:spcPct val="0"/>
              </a:spcBef>
              <a:spcAft>
                <a:spcPct val="0"/>
              </a:spcAft>
              <a:tabLst>
                <a:tab pos="114300" algn="l"/>
              </a:tabLst>
              <a:defRPr>
                <a:solidFill>
                  <a:schemeClr val="tx1"/>
                </a:solidFill>
                <a:latin typeface="Arial" panose="020B0604020202020204" pitchFamily="34" charset="0"/>
              </a:defRPr>
            </a:lvl4pPr>
            <a:lvl5pPr eaLnBrk="0" fontAlgn="base" hangingPunct="0">
              <a:spcBef>
                <a:spcPct val="0"/>
              </a:spcBef>
              <a:spcAft>
                <a:spcPct val="0"/>
              </a:spcAft>
              <a:tabLst>
                <a:tab pos="114300" algn="l"/>
              </a:tabLst>
              <a:defRPr>
                <a:solidFill>
                  <a:schemeClr val="tx1"/>
                </a:solidFill>
                <a:latin typeface="Arial" panose="020B0604020202020204" pitchFamily="34" charset="0"/>
              </a:defRPr>
            </a:lvl5pPr>
            <a:lvl6pPr eaLnBrk="0" fontAlgn="base" hangingPunct="0">
              <a:spcBef>
                <a:spcPct val="0"/>
              </a:spcBef>
              <a:spcAft>
                <a:spcPct val="0"/>
              </a:spcAft>
              <a:tabLst>
                <a:tab pos="114300" algn="l"/>
              </a:tabLst>
              <a:defRPr>
                <a:solidFill>
                  <a:schemeClr val="tx1"/>
                </a:solidFill>
                <a:latin typeface="Arial" panose="020B0604020202020204" pitchFamily="34" charset="0"/>
              </a:defRPr>
            </a:lvl6pPr>
            <a:lvl7pPr eaLnBrk="0" fontAlgn="base" hangingPunct="0">
              <a:spcBef>
                <a:spcPct val="0"/>
              </a:spcBef>
              <a:spcAft>
                <a:spcPct val="0"/>
              </a:spcAft>
              <a:tabLst>
                <a:tab pos="114300" algn="l"/>
              </a:tabLst>
              <a:defRPr>
                <a:solidFill>
                  <a:schemeClr val="tx1"/>
                </a:solidFill>
                <a:latin typeface="Arial" panose="020B0604020202020204" pitchFamily="34" charset="0"/>
              </a:defRPr>
            </a:lvl7pPr>
            <a:lvl8pPr eaLnBrk="0" fontAlgn="base" hangingPunct="0">
              <a:spcBef>
                <a:spcPct val="0"/>
              </a:spcBef>
              <a:spcAft>
                <a:spcPct val="0"/>
              </a:spcAft>
              <a:tabLst>
                <a:tab pos="114300" algn="l"/>
              </a:tabLst>
              <a:defRPr>
                <a:solidFill>
                  <a:schemeClr val="tx1"/>
                </a:solidFill>
                <a:latin typeface="Arial" panose="020B0604020202020204" pitchFamily="34" charset="0"/>
              </a:defRPr>
            </a:lvl8pPr>
            <a:lvl9pPr eaLnBrk="0" fontAlgn="base" hangingPunct="0">
              <a:spcBef>
                <a:spcPct val="0"/>
              </a:spcBef>
              <a:spcAft>
                <a:spcPct val="0"/>
              </a:spcAft>
              <a:tabLst>
                <a:tab pos="114300"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tabLst>
                <a:tab pos="114300" algn="l"/>
              </a:tabLst>
            </a:pPr>
            <a:r>
              <a:rPr kumimoji="0" lang="en-US" altLang="en-US" sz="1100" u="none" strike="noStrike" cap="none" normalizeH="0" baseline="0" dirty="0" smtClean="0">
                <a:ln>
                  <a:noFill/>
                </a:ln>
                <a:solidFill>
                  <a:srgbClr val="FFFFFF"/>
                </a:solidFill>
                <a:effectLst/>
                <a:latin typeface="Century Gothic" charset="0"/>
                <a:ea typeface="Century Gothic" charset="0"/>
                <a:cs typeface="Century Gothic" charset="0"/>
              </a:rPr>
              <a:t>RHIS Performance Diagnostic</a:t>
            </a:r>
            <a:r>
              <a:rPr kumimoji="0" lang="en-US" altLang="en-US" sz="1100" u="none" strike="noStrike" cap="none" normalizeH="0" dirty="0" smtClean="0">
                <a:ln>
                  <a:noFill/>
                </a:ln>
                <a:solidFill>
                  <a:srgbClr val="FFFFFF"/>
                </a:solidFill>
                <a:effectLst/>
                <a:latin typeface="Century Gothic" charset="0"/>
                <a:ea typeface="Century Gothic" charset="0"/>
                <a:cs typeface="Century Gothic" charset="0"/>
              </a:rPr>
              <a:t> tools</a:t>
            </a:r>
            <a:endParaRPr kumimoji="0" lang="en-US" altLang="en-US" sz="600" u="none" strike="noStrike" cap="none" normalizeH="0" baseline="0" dirty="0" smtClean="0">
              <a:ln>
                <a:noFill/>
              </a:ln>
              <a:solidFill>
                <a:schemeClr val="tx1"/>
              </a:solidFill>
              <a:effectLst/>
              <a:latin typeface="Century Gothic" charset="0"/>
              <a:ea typeface="Century Gothic" charset="0"/>
              <a:cs typeface="Century Gothic" charset="0"/>
            </a:endParaRPr>
          </a:p>
          <a:p>
            <a:pPr marL="0" marR="0" lvl="0" indent="0" algn="ctr" defTabSz="914400" rtl="0" eaLnBrk="0" fontAlgn="base" latinLnBrk="0" hangingPunct="0">
              <a:lnSpc>
                <a:spcPct val="100000"/>
              </a:lnSpc>
              <a:spcBef>
                <a:spcPct val="0"/>
              </a:spcBef>
              <a:spcAft>
                <a:spcPct val="0"/>
              </a:spcAft>
              <a:buClrTx/>
              <a:buSzTx/>
              <a:buFontTx/>
              <a:buNone/>
              <a:tabLst>
                <a:tab pos="114300" algn="l"/>
              </a:tabLst>
            </a:pPr>
            <a:endParaRPr kumimoji="0" lang="en-US" altLang="en-US" sz="1800" u="none" strike="noStrike" cap="none" normalizeH="0" baseline="0" dirty="0" smtClean="0">
              <a:ln>
                <a:noFill/>
              </a:ln>
              <a:solidFill>
                <a:schemeClr val="tx1"/>
              </a:solidFill>
              <a:effectLst/>
              <a:latin typeface="Century Gothic" charset="0"/>
              <a:ea typeface="Century Gothic" charset="0"/>
              <a:cs typeface="Century Gothic" charset="0"/>
            </a:endParaRPr>
          </a:p>
        </p:txBody>
      </p:sp>
      <p:sp>
        <p:nvSpPr>
          <p:cNvPr id="2053" name="Up Arrow 2052"/>
          <p:cNvSpPr/>
          <p:nvPr/>
        </p:nvSpPr>
        <p:spPr>
          <a:xfrm>
            <a:off x="3452871" y="5390897"/>
            <a:ext cx="184092" cy="1120676"/>
          </a:xfrm>
          <a:prstGeom prst="upArrow">
            <a:avLst/>
          </a:prstGeom>
          <a:solidFill>
            <a:srgbClr val="AA25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charset="0"/>
              <a:ea typeface="Century Gothic" charset="0"/>
              <a:cs typeface="Century Gothic" charset="0"/>
            </a:endParaRPr>
          </a:p>
        </p:txBody>
      </p:sp>
      <p:sp>
        <p:nvSpPr>
          <p:cNvPr id="2054" name="Left Arrow 2053"/>
          <p:cNvSpPr/>
          <p:nvPr/>
        </p:nvSpPr>
        <p:spPr>
          <a:xfrm>
            <a:off x="2030347" y="6591853"/>
            <a:ext cx="799961" cy="157288"/>
          </a:xfrm>
          <a:prstGeom prst="leftArrow">
            <a:avLst/>
          </a:prstGeom>
          <a:solidFill>
            <a:srgbClr val="AA25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charset="0"/>
              <a:ea typeface="Century Gothic" charset="0"/>
              <a:cs typeface="Century Gothic" charset="0"/>
            </a:endParaRPr>
          </a:p>
        </p:txBody>
      </p:sp>
      <p:sp>
        <p:nvSpPr>
          <p:cNvPr id="45" name="Left Arrow 44"/>
          <p:cNvSpPr/>
          <p:nvPr/>
        </p:nvSpPr>
        <p:spPr>
          <a:xfrm>
            <a:off x="2051769" y="7075186"/>
            <a:ext cx="799961" cy="157288"/>
          </a:xfrm>
          <a:prstGeom prst="leftArrow">
            <a:avLst/>
          </a:prstGeom>
          <a:solidFill>
            <a:srgbClr val="C835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charset="0"/>
              <a:ea typeface="Century Gothic" charset="0"/>
              <a:cs typeface="Century Gothic" charset="0"/>
            </a:endParaRPr>
          </a:p>
        </p:txBody>
      </p:sp>
      <p:sp>
        <p:nvSpPr>
          <p:cNvPr id="46" name="Left Arrow 45"/>
          <p:cNvSpPr/>
          <p:nvPr/>
        </p:nvSpPr>
        <p:spPr>
          <a:xfrm>
            <a:off x="1996877" y="5529340"/>
            <a:ext cx="354794" cy="135172"/>
          </a:xfrm>
          <a:prstGeom prst="leftArrow">
            <a:avLst/>
          </a:prstGeom>
          <a:solidFill>
            <a:srgbClr val="A7BF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charset="0"/>
              <a:ea typeface="Century Gothic" charset="0"/>
              <a:cs typeface="Century Gothic" charset="0"/>
            </a:endParaRPr>
          </a:p>
        </p:txBody>
      </p:sp>
      <p:sp>
        <p:nvSpPr>
          <p:cNvPr id="2055" name="Down Arrow 2054"/>
          <p:cNvSpPr/>
          <p:nvPr/>
        </p:nvSpPr>
        <p:spPr>
          <a:xfrm>
            <a:off x="6289414" y="2898257"/>
            <a:ext cx="176281" cy="548940"/>
          </a:xfrm>
          <a:prstGeom prst="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charset="0"/>
              <a:ea typeface="Century Gothic" charset="0"/>
              <a:cs typeface="Century Gothic" charset="0"/>
            </a:endParaRPr>
          </a:p>
        </p:txBody>
      </p:sp>
      <p:sp>
        <p:nvSpPr>
          <p:cNvPr id="49" name="Down Arrow 48"/>
          <p:cNvSpPr/>
          <p:nvPr/>
        </p:nvSpPr>
        <p:spPr>
          <a:xfrm rot="2700000">
            <a:off x="5746047" y="2814427"/>
            <a:ext cx="184369" cy="703120"/>
          </a:xfrm>
          <a:prstGeom prst="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charset="0"/>
              <a:ea typeface="Century Gothic" charset="0"/>
              <a:cs typeface="Century Gothic" charset="0"/>
            </a:endParaRPr>
          </a:p>
        </p:txBody>
      </p:sp>
      <p:sp>
        <p:nvSpPr>
          <p:cNvPr id="50" name="Text Box 1"/>
          <p:cNvSpPr txBox="1">
            <a:spLocks noChangeArrowheads="1"/>
          </p:cNvSpPr>
          <p:nvPr/>
        </p:nvSpPr>
        <p:spPr bwMode="auto">
          <a:xfrm>
            <a:off x="4134072" y="5890886"/>
            <a:ext cx="1481658" cy="389943"/>
          </a:xfrm>
          <a:prstGeom prst="rect">
            <a:avLst/>
          </a:prstGeom>
          <a:solidFill>
            <a:srgbClr val="C83537"/>
          </a:solidFill>
          <a:ln w="9525">
            <a:noFill/>
            <a:miter lim="800000"/>
            <a:headEnd/>
            <a:tailEnd/>
          </a:ln>
        </p:spPr>
        <p:txBody>
          <a:bodyPr vert="horz" wrap="square" lIns="91440" tIns="45720" rIns="91440" bIns="45720" numCol="1" anchor="ctr" anchorCtr="0" compatLnSpc="1">
            <a:prstTxWarp prst="textNoShape">
              <a:avLst/>
            </a:prstTxWarp>
          </a:bodyPr>
          <a:lstStyle>
            <a:lvl1pPr eaLnBrk="0" fontAlgn="base" hangingPunct="0">
              <a:spcBef>
                <a:spcPct val="0"/>
              </a:spcBef>
              <a:spcAft>
                <a:spcPct val="0"/>
              </a:spcAft>
              <a:tabLst>
                <a:tab pos="57150" algn="l"/>
              </a:tabLst>
              <a:defRPr>
                <a:solidFill>
                  <a:schemeClr val="tx1"/>
                </a:solidFill>
                <a:latin typeface="Arial" panose="020B0604020202020204" pitchFamily="34" charset="0"/>
              </a:defRPr>
            </a:lvl1pPr>
            <a:lvl2pPr eaLnBrk="0" fontAlgn="base" hangingPunct="0">
              <a:spcBef>
                <a:spcPct val="0"/>
              </a:spcBef>
              <a:spcAft>
                <a:spcPct val="0"/>
              </a:spcAft>
              <a:tabLst>
                <a:tab pos="57150" algn="l"/>
              </a:tabLst>
              <a:defRPr>
                <a:solidFill>
                  <a:schemeClr val="tx1"/>
                </a:solidFill>
                <a:latin typeface="Arial" panose="020B0604020202020204" pitchFamily="34" charset="0"/>
              </a:defRPr>
            </a:lvl2pPr>
            <a:lvl3pPr eaLnBrk="0" fontAlgn="base" hangingPunct="0">
              <a:spcBef>
                <a:spcPct val="0"/>
              </a:spcBef>
              <a:spcAft>
                <a:spcPct val="0"/>
              </a:spcAft>
              <a:tabLst>
                <a:tab pos="57150" algn="l"/>
              </a:tabLst>
              <a:defRPr>
                <a:solidFill>
                  <a:schemeClr val="tx1"/>
                </a:solidFill>
                <a:latin typeface="Arial" panose="020B0604020202020204" pitchFamily="34" charset="0"/>
              </a:defRPr>
            </a:lvl3pPr>
            <a:lvl4pPr eaLnBrk="0" fontAlgn="base" hangingPunct="0">
              <a:spcBef>
                <a:spcPct val="0"/>
              </a:spcBef>
              <a:spcAft>
                <a:spcPct val="0"/>
              </a:spcAft>
              <a:tabLst>
                <a:tab pos="57150" algn="l"/>
              </a:tabLst>
              <a:defRPr>
                <a:solidFill>
                  <a:schemeClr val="tx1"/>
                </a:solidFill>
                <a:latin typeface="Arial" panose="020B0604020202020204" pitchFamily="34" charset="0"/>
              </a:defRPr>
            </a:lvl4pPr>
            <a:lvl5pPr eaLnBrk="0" fontAlgn="base" hangingPunct="0">
              <a:spcBef>
                <a:spcPct val="0"/>
              </a:spcBef>
              <a:spcAft>
                <a:spcPct val="0"/>
              </a:spcAft>
              <a:tabLst>
                <a:tab pos="57150" algn="l"/>
              </a:tabLst>
              <a:defRPr>
                <a:solidFill>
                  <a:schemeClr val="tx1"/>
                </a:solidFill>
                <a:latin typeface="Arial" panose="020B0604020202020204" pitchFamily="34" charset="0"/>
              </a:defRPr>
            </a:lvl5pPr>
            <a:lvl6pPr eaLnBrk="0" fontAlgn="base" hangingPunct="0">
              <a:spcBef>
                <a:spcPct val="0"/>
              </a:spcBef>
              <a:spcAft>
                <a:spcPct val="0"/>
              </a:spcAft>
              <a:tabLst>
                <a:tab pos="57150" algn="l"/>
              </a:tabLst>
              <a:defRPr>
                <a:solidFill>
                  <a:schemeClr val="tx1"/>
                </a:solidFill>
                <a:latin typeface="Arial" panose="020B0604020202020204" pitchFamily="34" charset="0"/>
              </a:defRPr>
            </a:lvl6pPr>
            <a:lvl7pPr eaLnBrk="0" fontAlgn="base" hangingPunct="0">
              <a:spcBef>
                <a:spcPct val="0"/>
              </a:spcBef>
              <a:spcAft>
                <a:spcPct val="0"/>
              </a:spcAft>
              <a:tabLst>
                <a:tab pos="57150" algn="l"/>
              </a:tabLst>
              <a:defRPr>
                <a:solidFill>
                  <a:schemeClr val="tx1"/>
                </a:solidFill>
                <a:latin typeface="Arial" panose="020B0604020202020204" pitchFamily="34" charset="0"/>
              </a:defRPr>
            </a:lvl7pPr>
            <a:lvl8pPr eaLnBrk="0" fontAlgn="base" hangingPunct="0">
              <a:spcBef>
                <a:spcPct val="0"/>
              </a:spcBef>
              <a:spcAft>
                <a:spcPct val="0"/>
              </a:spcAft>
              <a:tabLst>
                <a:tab pos="57150" algn="l"/>
              </a:tabLst>
              <a:defRPr>
                <a:solidFill>
                  <a:schemeClr val="tx1"/>
                </a:solidFill>
                <a:latin typeface="Arial" panose="020B0604020202020204" pitchFamily="34" charset="0"/>
              </a:defRPr>
            </a:lvl8pPr>
            <a:lvl9pPr eaLnBrk="0" fontAlgn="base" hangingPunct="0">
              <a:spcBef>
                <a:spcPct val="0"/>
              </a:spcBef>
              <a:spcAft>
                <a:spcPct val="0"/>
              </a:spcAft>
              <a:tabLst>
                <a:tab pos="57150"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tabLst>
                <a:tab pos="57150" algn="l"/>
              </a:tabLst>
            </a:pPr>
            <a:r>
              <a:rPr kumimoji="0" lang="en-US" altLang="en-US" sz="1100" u="none" strike="noStrike" cap="none" normalizeH="0" baseline="0" dirty="0" smtClean="0">
                <a:ln>
                  <a:noFill/>
                </a:ln>
                <a:solidFill>
                  <a:srgbClr val="FFFFFF"/>
                </a:solidFill>
                <a:effectLst/>
                <a:latin typeface="Century Gothic" charset="0"/>
                <a:ea typeface="Century Gothic" charset="0"/>
                <a:cs typeface="Century Gothic" charset="0"/>
              </a:rPr>
              <a:t>Overview Tool</a:t>
            </a:r>
            <a:endParaRPr kumimoji="0" lang="en-US" altLang="en-US" sz="2800" u="none" strike="noStrike" cap="none" normalizeH="0" baseline="0" dirty="0" smtClean="0">
              <a:ln>
                <a:noFill/>
              </a:ln>
              <a:solidFill>
                <a:schemeClr val="tx1"/>
              </a:solidFill>
              <a:effectLst/>
              <a:latin typeface="Century Gothic" charset="0"/>
              <a:ea typeface="Century Gothic" charset="0"/>
              <a:cs typeface="Century Gothic" charset="0"/>
            </a:endParaRPr>
          </a:p>
        </p:txBody>
      </p:sp>
      <p:sp>
        <p:nvSpPr>
          <p:cNvPr id="51" name="Down Arrow 50"/>
          <p:cNvSpPr/>
          <p:nvPr/>
        </p:nvSpPr>
        <p:spPr>
          <a:xfrm flipV="1">
            <a:off x="4771638" y="5333551"/>
            <a:ext cx="192717" cy="557334"/>
          </a:xfrm>
          <a:prstGeom prst="down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charset="0"/>
              <a:ea typeface="Century Gothic" charset="0"/>
              <a:cs typeface="Century Gothic" charset="0"/>
            </a:endParaRPr>
          </a:p>
        </p:txBody>
      </p:sp>
      <p:sp>
        <p:nvSpPr>
          <p:cNvPr id="52" name="Text Box 2"/>
          <p:cNvSpPr txBox="1">
            <a:spLocks noChangeArrowheads="1"/>
          </p:cNvSpPr>
          <p:nvPr/>
        </p:nvSpPr>
        <p:spPr bwMode="auto">
          <a:xfrm>
            <a:off x="3808783" y="2251856"/>
            <a:ext cx="1700337" cy="600356"/>
          </a:xfrm>
          <a:prstGeom prst="rect">
            <a:avLst/>
          </a:prstGeom>
          <a:solidFill>
            <a:srgbClr val="008C84"/>
          </a:solidFill>
          <a:ln w="9525">
            <a:noFill/>
            <a:miter lim="800000"/>
            <a:headEnd/>
            <a:tailEnd/>
          </a:ln>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tabLst>
                <a:tab pos="114300" algn="l"/>
              </a:tabLst>
              <a:defRPr>
                <a:solidFill>
                  <a:schemeClr val="tx1"/>
                </a:solidFill>
                <a:latin typeface="Arial" panose="020B0604020202020204" pitchFamily="34" charset="0"/>
              </a:defRPr>
            </a:lvl1pPr>
            <a:lvl2pPr eaLnBrk="0" fontAlgn="base" hangingPunct="0">
              <a:spcBef>
                <a:spcPct val="0"/>
              </a:spcBef>
              <a:spcAft>
                <a:spcPct val="0"/>
              </a:spcAft>
              <a:tabLst>
                <a:tab pos="114300" algn="l"/>
              </a:tabLst>
              <a:defRPr>
                <a:solidFill>
                  <a:schemeClr val="tx1"/>
                </a:solidFill>
                <a:latin typeface="Arial" panose="020B0604020202020204" pitchFamily="34" charset="0"/>
              </a:defRPr>
            </a:lvl2pPr>
            <a:lvl3pPr eaLnBrk="0" fontAlgn="base" hangingPunct="0">
              <a:spcBef>
                <a:spcPct val="0"/>
              </a:spcBef>
              <a:spcAft>
                <a:spcPct val="0"/>
              </a:spcAft>
              <a:tabLst>
                <a:tab pos="114300" algn="l"/>
              </a:tabLst>
              <a:defRPr>
                <a:solidFill>
                  <a:schemeClr val="tx1"/>
                </a:solidFill>
                <a:latin typeface="Arial" panose="020B0604020202020204" pitchFamily="34" charset="0"/>
              </a:defRPr>
            </a:lvl3pPr>
            <a:lvl4pPr eaLnBrk="0" fontAlgn="base" hangingPunct="0">
              <a:spcBef>
                <a:spcPct val="0"/>
              </a:spcBef>
              <a:spcAft>
                <a:spcPct val="0"/>
              </a:spcAft>
              <a:tabLst>
                <a:tab pos="114300" algn="l"/>
              </a:tabLst>
              <a:defRPr>
                <a:solidFill>
                  <a:schemeClr val="tx1"/>
                </a:solidFill>
                <a:latin typeface="Arial" panose="020B0604020202020204" pitchFamily="34" charset="0"/>
              </a:defRPr>
            </a:lvl4pPr>
            <a:lvl5pPr eaLnBrk="0" fontAlgn="base" hangingPunct="0">
              <a:spcBef>
                <a:spcPct val="0"/>
              </a:spcBef>
              <a:spcAft>
                <a:spcPct val="0"/>
              </a:spcAft>
              <a:tabLst>
                <a:tab pos="114300" algn="l"/>
              </a:tabLst>
              <a:defRPr>
                <a:solidFill>
                  <a:schemeClr val="tx1"/>
                </a:solidFill>
                <a:latin typeface="Arial" panose="020B0604020202020204" pitchFamily="34" charset="0"/>
              </a:defRPr>
            </a:lvl5pPr>
            <a:lvl6pPr eaLnBrk="0" fontAlgn="base" hangingPunct="0">
              <a:spcBef>
                <a:spcPct val="0"/>
              </a:spcBef>
              <a:spcAft>
                <a:spcPct val="0"/>
              </a:spcAft>
              <a:tabLst>
                <a:tab pos="114300" algn="l"/>
              </a:tabLst>
              <a:defRPr>
                <a:solidFill>
                  <a:schemeClr val="tx1"/>
                </a:solidFill>
                <a:latin typeface="Arial" panose="020B0604020202020204" pitchFamily="34" charset="0"/>
              </a:defRPr>
            </a:lvl6pPr>
            <a:lvl7pPr eaLnBrk="0" fontAlgn="base" hangingPunct="0">
              <a:spcBef>
                <a:spcPct val="0"/>
              </a:spcBef>
              <a:spcAft>
                <a:spcPct val="0"/>
              </a:spcAft>
              <a:tabLst>
                <a:tab pos="114300" algn="l"/>
              </a:tabLst>
              <a:defRPr>
                <a:solidFill>
                  <a:schemeClr val="tx1"/>
                </a:solidFill>
                <a:latin typeface="Arial" panose="020B0604020202020204" pitchFamily="34" charset="0"/>
              </a:defRPr>
            </a:lvl7pPr>
            <a:lvl8pPr eaLnBrk="0" fontAlgn="base" hangingPunct="0">
              <a:spcBef>
                <a:spcPct val="0"/>
              </a:spcBef>
              <a:spcAft>
                <a:spcPct val="0"/>
              </a:spcAft>
              <a:tabLst>
                <a:tab pos="114300" algn="l"/>
              </a:tabLst>
              <a:defRPr>
                <a:solidFill>
                  <a:schemeClr val="tx1"/>
                </a:solidFill>
                <a:latin typeface="Arial" panose="020B0604020202020204" pitchFamily="34" charset="0"/>
              </a:defRPr>
            </a:lvl8pPr>
            <a:lvl9pPr eaLnBrk="0" fontAlgn="base" hangingPunct="0">
              <a:spcBef>
                <a:spcPct val="0"/>
              </a:spcBef>
              <a:spcAft>
                <a:spcPct val="0"/>
              </a:spcAft>
              <a:tabLst>
                <a:tab pos="114300"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tabLst>
                <a:tab pos="114300" algn="l"/>
              </a:tabLst>
            </a:pPr>
            <a:r>
              <a:rPr kumimoji="0" lang="en-US" altLang="en-US" sz="1100" u="none" strike="noStrike" cap="none" normalizeH="0" baseline="0" dirty="0" smtClean="0">
                <a:ln>
                  <a:noFill/>
                </a:ln>
                <a:solidFill>
                  <a:srgbClr val="FFFFFF"/>
                </a:solidFill>
                <a:effectLst/>
                <a:latin typeface="Century Gothic" charset="0"/>
                <a:ea typeface="Century Gothic" charset="0"/>
                <a:cs typeface="Century Gothic" charset="0"/>
              </a:rPr>
              <a:t>Diagnostic and Electronic Assessment</a:t>
            </a:r>
            <a:r>
              <a:rPr kumimoji="0" lang="en-US" altLang="en-US" sz="1100" u="none" strike="noStrike" cap="none" normalizeH="0" dirty="0" smtClean="0">
                <a:ln>
                  <a:noFill/>
                </a:ln>
                <a:solidFill>
                  <a:srgbClr val="FFFFFF"/>
                </a:solidFill>
                <a:effectLst/>
                <a:latin typeface="Century Gothic" charset="0"/>
                <a:ea typeface="Century Gothic" charset="0"/>
                <a:cs typeface="Century Gothic" charset="0"/>
              </a:rPr>
              <a:t> Tools</a:t>
            </a:r>
            <a:endParaRPr kumimoji="0" lang="en-US" altLang="en-US" sz="2000" u="none" strike="noStrike" cap="none" normalizeH="0" baseline="0" dirty="0" smtClean="0">
              <a:ln>
                <a:noFill/>
              </a:ln>
              <a:solidFill>
                <a:schemeClr val="tx1"/>
              </a:solidFill>
              <a:effectLst/>
              <a:latin typeface="Century Gothic" charset="0"/>
              <a:ea typeface="Century Gothic" charset="0"/>
              <a:cs typeface="Century Gothic" charset="0"/>
            </a:endParaRPr>
          </a:p>
        </p:txBody>
      </p:sp>
      <p:sp>
        <p:nvSpPr>
          <p:cNvPr id="53" name="Left Arrow 52"/>
          <p:cNvSpPr/>
          <p:nvPr/>
        </p:nvSpPr>
        <p:spPr>
          <a:xfrm>
            <a:off x="1986476" y="2514600"/>
            <a:ext cx="1794415" cy="124149"/>
          </a:xfrm>
          <a:prstGeom prst="leftArrow">
            <a:avLst/>
          </a:prstGeom>
          <a:solidFill>
            <a:srgbClr val="008C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charset="0"/>
              <a:ea typeface="Century Gothic" charset="0"/>
              <a:cs typeface="Century Gothic" charset="0"/>
            </a:endParaRPr>
          </a:p>
        </p:txBody>
      </p:sp>
      <p:sp>
        <p:nvSpPr>
          <p:cNvPr id="6" name="Slide Number Placeholder 5"/>
          <p:cNvSpPr>
            <a:spLocks noGrp="1"/>
          </p:cNvSpPr>
          <p:nvPr>
            <p:ph type="sldNum" sz="quarter" idx="7"/>
          </p:nvPr>
        </p:nvSpPr>
        <p:spPr/>
        <p:txBody>
          <a:bodyPr/>
          <a:lstStyle/>
          <a:p>
            <a:fld id="{B6F15528-21DE-4FAA-801E-634DDDAF4B2B}" type="slidenum">
              <a:rPr lang="en-US" smtClean="0"/>
              <a:t>6</a:t>
            </a:fld>
            <a:endParaRPr lang="en-US"/>
          </a:p>
        </p:txBody>
      </p:sp>
    </p:spTree>
    <p:extLst>
      <p:ext uri="{BB962C8B-B14F-4D97-AF65-F5344CB8AC3E}">
        <p14:creationId xmlns:p14="http://schemas.microsoft.com/office/powerpoint/2010/main" val="1662622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05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05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05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0" grpId="0" animBg="1"/>
      <p:bldP spid="41" grpId="0" animBg="1"/>
      <p:bldP spid="42" grpId="0" animBg="1"/>
      <p:bldP spid="2053" grpId="0" animBg="1"/>
      <p:bldP spid="2054" grpId="0" animBg="1"/>
      <p:bldP spid="45" grpId="0" animBg="1"/>
      <p:bldP spid="46" grpId="0" animBg="1"/>
      <p:bldP spid="2055" grpId="0" animBg="1"/>
      <p:bldP spid="49" grpId="0" animBg="1"/>
      <p:bldP spid="50" grpId="0" animBg="1"/>
      <p:bldP spid="51" grpId="0" animBg="1"/>
      <p:bldP spid="52" grpId="0" animBg="1"/>
      <p:bldP spid="5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4"/>
          <p:cNvSpPr/>
          <p:nvPr/>
        </p:nvSpPr>
        <p:spPr>
          <a:xfrm>
            <a:off x="0" y="-9896"/>
            <a:ext cx="10058400" cy="1386840"/>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1E185F"/>
          </a:solidFill>
        </p:spPr>
        <p:txBody>
          <a:bodyPr wrap="square" lIns="0" tIns="0" rIns="0" bIns="0" rtlCol="0"/>
          <a:lstStyle/>
          <a:p>
            <a:endParaRPr/>
          </a:p>
        </p:txBody>
      </p:sp>
      <p:sp>
        <p:nvSpPr>
          <p:cNvPr id="4" name="Title 5"/>
          <p:cNvSpPr>
            <a:spLocks noGrp="1"/>
          </p:cNvSpPr>
          <p:nvPr>
            <p:ph type="title"/>
          </p:nvPr>
        </p:nvSpPr>
        <p:spPr>
          <a:xfrm>
            <a:off x="838200" y="609600"/>
            <a:ext cx="2987040" cy="430887"/>
          </a:xfrm>
        </p:spPr>
        <p:txBody>
          <a:bodyPr/>
          <a:lstStyle/>
          <a:p>
            <a:r>
              <a:rPr lang="en-US" sz="2800" dirty="0">
                <a:solidFill>
                  <a:schemeClr val="bg1"/>
                </a:solidFill>
                <a:latin typeface="Century Gothic" panose="020B0502020202020204" pitchFamily="34" charset="0"/>
              </a:rPr>
              <a:t>PRISM Tools</a:t>
            </a:r>
          </a:p>
        </p:txBody>
      </p:sp>
      <p:graphicFrame>
        <p:nvGraphicFramePr>
          <p:cNvPr id="5" name="Table 4"/>
          <p:cNvGraphicFramePr>
            <a:graphicFrameLocks noGrp="1"/>
          </p:cNvGraphicFramePr>
          <p:nvPr>
            <p:extLst>
              <p:ext uri="{D42A27DB-BD31-4B8C-83A1-F6EECF244321}">
                <p14:modId xmlns:p14="http://schemas.microsoft.com/office/powerpoint/2010/main" val="3610708325"/>
              </p:ext>
            </p:extLst>
          </p:nvPr>
        </p:nvGraphicFramePr>
        <p:xfrm>
          <a:off x="0" y="1376944"/>
          <a:ext cx="9906000" cy="6206947"/>
        </p:xfrm>
        <a:graphic>
          <a:graphicData uri="http://schemas.openxmlformats.org/drawingml/2006/table">
            <a:tbl>
              <a:tblPr firstRow="1" bandRow="1">
                <a:tableStyleId>{5C22544A-7EE6-4342-B048-85BDC9FD1C3A}</a:tableStyleId>
              </a:tblPr>
              <a:tblGrid>
                <a:gridCol w="541735">
                  <a:extLst>
                    <a:ext uri="{9D8B030D-6E8A-4147-A177-3AD203B41FA5}">
                      <a16:colId xmlns:a16="http://schemas.microsoft.com/office/drawing/2014/main" val="20000"/>
                    </a:ext>
                  </a:extLst>
                </a:gridCol>
                <a:gridCol w="4953000">
                  <a:extLst>
                    <a:ext uri="{9D8B030D-6E8A-4147-A177-3AD203B41FA5}">
                      <a16:colId xmlns:a16="http://schemas.microsoft.com/office/drawing/2014/main" val="20001"/>
                    </a:ext>
                  </a:extLst>
                </a:gridCol>
                <a:gridCol w="4411265">
                  <a:extLst>
                    <a:ext uri="{9D8B030D-6E8A-4147-A177-3AD203B41FA5}">
                      <a16:colId xmlns:a16="http://schemas.microsoft.com/office/drawing/2014/main" val="20002"/>
                    </a:ext>
                  </a:extLst>
                </a:gridCol>
              </a:tblGrid>
              <a:tr h="689525">
                <a:tc>
                  <a:txBody>
                    <a:bodyPr/>
                    <a:lstStyle/>
                    <a:p>
                      <a:endParaRPr lang="en-US" sz="2400" b="0" dirty="0">
                        <a:solidFill>
                          <a:schemeClr val="tx1"/>
                        </a:solidFill>
                        <a:latin typeface="Gill Sans MT" panose="020B0502020104020203" pitchFamily="34" charset="0"/>
                      </a:endParaRPr>
                    </a:p>
                  </a:txBody>
                  <a:tcPr>
                    <a:pattFill prst="trellis">
                      <a:fgClr>
                        <a:srgbClr val="B9CDE5"/>
                      </a:fgClr>
                      <a:bgClr>
                        <a:schemeClr val="bg1"/>
                      </a:bgClr>
                    </a:pattFill>
                  </a:tcPr>
                </a:tc>
                <a:tc>
                  <a:txBody>
                    <a:bodyPr/>
                    <a:lstStyle/>
                    <a:p>
                      <a:pPr marL="0"/>
                      <a:r>
                        <a:rPr lang="en-US" sz="2400" b="0" dirty="0" smtClean="0">
                          <a:solidFill>
                            <a:schemeClr val="tx1"/>
                          </a:solidFill>
                          <a:latin typeface="Gill Sans MT" panose="020B0502020104020203" pitchFamily="34" charset="0"/>
                          <a:ea typeface="+mn-ea"/>
                          <a:cs typeface="+mn-cs"/>
                        </a:rPr>
                        <a:t>TOOLS</a:t>
                      </a:r>
                      <a:endParaRPr lang="en-US" sz="2400" b="0" dirty="0">
                        <a:solidFill>
                          <a:schemeClr val="tx1"/>
                        </a:solidFill>
                        <a:latin typeface="Gill Sans MT" panose="020B0502020104020203" pitchFamily="34" charset="0"/>
                        <a:ea typeface="+mn-ea"/>
                        <a:cs typeface="+mn-cs"/>
                      </a:endParaRPr>
                    </a:p>
                  </a:txBody>
                  <a:tcPr anchor="ctr">
                    <a:solidFill>
                      <a:schemeClr val="accent1">
                        <a:lumMod val="40000"/>
                        <a:lumOff val="60000"/>
                      </a:schemeClr>
                    </a:solidFill>
                  </a:tcPr>
                </a:tc>
                <a:tc>
                  <a:txBody>
                    <a:bodyPr/>
                    <a:lstStyle/>
                    <a:p>
                      <a:pPr marL="0"/>
                      <a:r>
                        <a:rPr lang="en-US" sz="2400" b="0" dirty="0" smtClean="0">
                          <a:solidFill>
                            <a:schemeClr val="tx1"/>
                          </a:solidFill>
                          <a:latin typeface="Gill Sans MT" panose="020B0502020104020203" pitchFamily="34" charset="0"/>
                          <a:ea typeface="+mn-ea"/>
                          <a:cs typeface="+mn-cs"/>
                        </a:rPr>
                        <a:t>Levels of Application</a:t>
                      </a:r>
                      <a:endParaRPr lang="en-US" sz="2400" b="0" dirty="0">
                        <a:solidFill>
                          <a:schemeClr val="tx1"/>
                        </a:solidFill>
                        <a:latin typeface="Gill Sans MT" panose="020B0502020104020203" pitchFamily="34" charset="0"/>
                        <a:ea typeface="+mn-ea"/>
                        <a:cs typeface="+mn-cs"/>
                      </a:endParaRPr>
                    </a:p>
                  </a:txBody>
                  <a:tcPr anchor="ctr">
                    <a:solidFill>
                      <a:schemeClr val="accent1">
                        <a:lumMod val="40000"/>
                        <a:lumOff val="60000"/>
                      </a:schemeClr>
                    </a:solidFill>
                  </a:tcPr>
                </a:tc>
                <a:extLst>
                  <a:ext uri="{0D108BD9-81ED-4DB2-BD59-A6C34878D82A}">
                    <a16:rowId xmlns:a16="http://schemas.microsoft.com/office/drawing/2014/main" val="10000"/>
                  </a:ext>
                </a:extLst>
              </a:tr>
              <a:tr h="689525">
                <a:tc>
                  <a:txBody>
                    <a:bodyPr/>
                    <a:lstStyle/>
                    <a:p>
                      <a:r>
                        <a:rPr lang="en-US" sz="2200" dirty="0" smtClean="0">
                          <a:solidFill>
                            <a:schemeClr val="tx1"/>
                          </a:solidFill>
                          <a:latin typeface="Gill Sans MT" panose="020B0502020104020203" pitchFamily="34" charset="0"/>
                        </a:rPr>
                        <a:t>I</a:t>
                      </a:r>
                      <a:endParaRPr lang="en-US" sz="2200" dirty="0">
                        <a:solidFill>
                          <a:schemeClr val="tx1"/>
                        </a:solidFill>
                        <a:latin typeface="Gill Sans MT" panose="020B0502020104020203" pitchFamily="34" charset="0"/>
                      </a:endParaRPr>
                    </a:p>
                  </a:txBody>
                  <a:tcPr>
                    <a:solidFill>
                      <a:schemeClr val="accent1">
                        <a:lumMod val="40000"/>
                        <a:lumOff val="60000"/>
                      </a:schemeClr>
                    </a:solidFill>
                  </a:tcPr>
                </a:tc>
                <a:tc>
                  <a:txBody>
                    <a:bodyPr/>
                    <a:lstStyle/>
                    <a:p>
                      <a:pPr marL="0"/>
                      <a:r>
                        <a:rPr lang="en-US" sz="2200" b="0" dirty="0" smtClean="0">
                          <a:solidFill>
                            <a:schemeClr val="tx1"/>
                          </a:solidFill>
                          <a:latin typeface="Gill Sans MT" panose="020B0502020104020203" pitchFamily="34" charset="0"/>
                          <a:ea typeface="+mn-ea"/>
                          <a:cs typeface="+mn-cs"/>
                        </a:rPr>
                        <a:t>Electronic RHIS Assessment Tool</a:t>
                      </a:r>
                    </a:p>
                    <a:p>
                      <a:pPr marL="0"/>
                      <a:r>
                        <a:rPr lang="en-US" sz="2200" b="0" dirty="0" smtClean="0">
                          <a:solidFill>
                            <a:schemeClr val="tx1"/>
                          </a:solidFill>
                          <a:latin typeface="Gill Sans MT" panose="020B0502020104020203" pitchFamily="34" charset="0"/>
                          <a:ea typeface="+mn-ea"/>
                          <a:cs typeface="+mn-cs"/>
                        </a:rPr>
                        <a:t>(Functionality</a:t>
                      </a:r>
                      <a:r>
                        <a:rPr lang="en-US" sz="2200" b="0" baseline="0" dirty="0" smtClean="0">
                          <a:solidFill>
                            <a:schemeClr val="tx1"/>
                          </a:solidFill>
                          <a:latin typeface="Gill Sans MT" panose="020B0502020104020203" pitchFamily="34" charset="0"/>
                          <a:ea typeface="+mn-ea"/>
                          <a:cs typeface="+mn-cs"/>
                        </a:rPr>
                        <a:t> and Usability)</a:t>
                      </a:r>
                      <a:endParaRPr lang="en-US" sz="2200" b="0" dirty="0">
                        <a:solidFill>
                          <a:schemeClr val="tx1"/>
                        </a:solidFill>
                        <a:latin typeface="Gill Sans MT" panose="020B0502020104020203" pitchFamily="34" charset="0"/>
                        <a:ea typeface="+mn-ea"/>
                        <a:cs typeface="+mn-cs"/>
                      </a:endParaRPr>
                    </a:p>
                  </a:txBody>
                  <a:tcPr>
                    <a:solidFill>
                      <a:schemeClr val="accent1">
                        <a:lumMod val="40000"/>
                        <a:lumOff val="60000"/>
                      </a:schemeClr>
                    </a:solidFill>
                  </a:tcPr>
                </a:tc>
                <a:tc>
                  <a:txBody>
                    <a:bodyPr/>
                    <a:lstStyle/>
                    <a:p>
                      <a:pPr marL="0"/>
                      <a:r>
                        <a:rPr lang="en-US" sz="2200" b="0" dirty="0" smtClean="0">
                          <a:solidFill>
                            <a:schemeClr val="tx1"/>
                          </a:solidFill>
                          <a:latin typeface="Gill Sans MT" panose="020B0502020104020203" pitchFamily="34" charset="0"/>
                          <a:ea typeface="+mn-ea"/>
                          <a:cs typeface="+mn-cs"/>
                        </a:rPr>
                        <a:t>Functionality at national level</a:t>
                      </a:r>
                    </a:p>
                    <a:p>
                      <a:pPr marL="0"/>
                      <a:r>
                        <a:rPr lang="en-US" sz="2200" b="0" dirty="0" smtClean="0">
                          <a:solidFill>
                            <a:schemeClr val="tx1"/>
                          </a:solidFill>
                          <a:latin typeface="Gill Sans MT" panose="020B0502020104020203" pitchFamily="34" charset="0"/>
                          <a:ea typeface="+mn-ea"/>
                          <a:cs typeface="+mn-cs"/>
                        </a:rPr>
                        <a:t>Usability at each level using</a:t>
                      </a:r>
                      <a:r>
                        <a:rPr lang="en-US" sz="2200" b="0" baseline="0" dirty="0" smtClean="0">
                          <a:solidFill>
                            <a:schemeClr val="tx1"/>
                          </a:solidFill>
                          <a:latin typeface="Gill Sans MT" panose="020B0502020104020203" pitchFamily="34" charset="0"/>
                          <a:ea typeface="+mn-ea"/>
                          <a:cs typeface="+mn-cs"/>
                        </a:rPr>
                        <a:t> electronic RHIS</a:t>
                      </a:r>
                      <a:endParaRPr lang="en-US" sz="2200" b="0" dirty="0">
                        <a:solidFill>
                          <a:schemeClr val="tx1"/>
                        </a:solidFill>
                        <a:latin typeface="Gill Sans MT" panose="020B0502020104020203" pitchFamily="34" charset="0"/>
                        <a:ea typeface="+mn-ea"/>
                        <a:cs typeface="+mn-cs"/>
                      </a:endParaRPr>
                    </a:p>
                  </a:txBody>
                  <a:tcPr>
                    <a:solidFill>
                      <a:schemeClr val="accent1">
                        <a:lumMod val="40000"/>
                        <a:lumOff val="60000"/>
                      </a:schemeClr>
                    </a:solidFill>
                  </a:tcPr>
                </a:tc>
                <a:extLst>
                  <a:ext uri="{0D108BD9-81ED-4DB2-BD59-A6C34878D82A}">
                    <a16:rowId xmlns:a16="http://schemas.microsoft.com/office/drawing/2014/main" val="10001"/>
                  </a:ext>
                </a:extLst>
              </a:tr>
              <a:tr h="789987">
                <a:tc>
                  <a:txBody>
                    <a:bodyPr/>
                    <a:lstStyle/>
                    <a:p>
                      <a:r>
                        <a:rPr lang="en-US" sz="2200" dirty="0" smtClean="0">
                          <a:solidFill>
                            <a:schemeClr val="tx1"/>
                          </a:solidFill>
                          <a:latin typeface="Gill Sans MT" panose="020B0502020104020203" pitchFamily="34" charset="0"/>
                        </a:rPr>
                        <a:t>II</a:t>
                      </a:r>
                      <a:endParaRPr lang="en-US" sz="2200" dirty="0">
                        <a:solidFill>
                          <a:schemeClr val="tx1"/>
                        </a:solidFill>
                        <a:latin typeface="Gill Sans MT" panose="020B0502020104020203" pitchFamily="34" charset="0"/>
                      </a:endParaRPr>
                    </a:p>
                  </a:txBody>
                  <a:tcPr>
                    <a:solidFill>
                      <a:schemeClr val="accent1">
                        <a:lumMod val="40000"/>
                        <a:lumOff val="60000"/>
                      </a:schemeClr>
                    </a:solidFill>
                  </a:tcPr>
                </a:tc>
                <a:tc>
                  <a:txBody>
                    <a:bodyPr/>
                    <a:lstStyle/>
                    <a:p>
                      <a:pPr marL="0"/>
                      <a:r>
                        <a:rPr lang="en-US" sz="2200" b="0" dirty="0" smtClean="0">
                          <a:solidFill>
                            <a:schemeClr val="tx1"/>
                          </a:solidFill>
                          <a:latin typeface="Gill Sans MT" panose="020B0502020104020203" pitchFamily="34" charset="0"/>
                          <a:ea typeface="+mn-ea"/>
                          <a:cs typeface="+mn-cs"/>
                        </a:rPr>
                        <a:t>RHIS Performance</a:t>
                      </a:r>
                      <a:r>
                        <a:rPr lang="en-US" sz="2200" b="0" baseline="0" dirty="0" smtClean="0">
                          <a:solidFill>
                            <a:schemeClr val="tx1"/>
                          </a:solidFill>
                          <a:latin typeface="Gill Sans MT" panose="020B0502020104020203" pitchFamily="34" charset="0"/>
                          <a:ea typeface="+mn-ea"/>
                          <a:cs typeface="+mn-cs"/>
                        </a:rPr>
                        <a:t> Diagnostic Tool</a:t>
                      </a:r>
                    </a:p>
                    <a:p>
                      <a:pPr marL="0"/>
                      <a:r>
                        <a:rPr lang="en-US" sz="2200" b="0" baseline="0" dirty="0" smtClean="0">
                          <a:solidFill>
                            <a:schemeClr val="tx1"/>
                          </a:solidFill>
                          <a:latin typeface="Gill Sans MT" panose="020B0502020104020203" pitchFamily="34" charset="0"/>
                          <a:ea typeface="+mn-ea"/>
                          <a:cs typeface="+mn-cs"/>
                        </a:rPr>
                        <a:t>(Data Quality &amp; Use of Information)</a:t>
                      </a:r>
                      <a:endParaRPr lang="en-US" sz="2200" b="0" dirty="0">
                        <a:solidFill>
                          <a:schemeClr val="tx1"/>
                        </a:solidFill>
                        <a:latin typeface="Gill Sans MT" panose="020B0502020104020203" pitchFamily="34" charset="0"/>
                        <a:ea typeface="+mn-ea"/>
                        <a:cs typeface="+mn-cs"/>
                      </a:endParaRPr>
                    </a:p>
                  </a:txBody>
                  <a:tcPr>
                    <a:solidFill>
                      <a:schemeClr val="accent1">
                        <a:lumMod val="40000"/>
                        <a:lumOff val="60000"/>
                      </a:schemeClr>
                    </a:solidFill>
                  </a:tcPr>
                </a:tc>
                <a:tc>
                  <a:txBody>
                    <a:bodyPr/>
                    <a:lstStyle/>
                    <a:p>
                      <a:pPr marL="0"/>
                      <a:r>
                        <a:rPr lang="en-US" sz="2200" b="0" dirty="0" smtClean="0">
                          <a:solidFill>
                            <a:schemeClr val="tx1"/>
                          </a:solidFill>
                          <a:latin typeface="Gill Sans MT" panose="020B0502020104020203" pitchFamily="34" charset="0"/>
                          <a:ea typeface="+mn-ea"/>
                          <a:cs typeface="+mn-cs"/>
                        </a:rPr>
                        <a:t>Health facility</a:t>
                      </a:r>
                      <a:r>
                        <a:rPr lang="en-US" sz="2200" b="0" baseline="0" dirty="0" smtClean="0">
                          <a:solidFill>
                            <a:schemeClr val="tx1"/>
                          </a:solidFill>
                          <a:latin typeface="Gill Sans MT" panose="020B0502020104020203" pitchFamily="34" charset="0"/>
                          <a:ea typeface="+mn-ea"/>
                          <a:cs typeface="+mn-cs"/>
                        </a:rPr>
                        <a:t> and </a:t>
                      </a:r>
                      <a:r>
                        <a:rPr lang="en-US" sz="2200" b="0" dirty="0" smtClean="0">
                          <a:solidFill>
                            <a:schemeClr val="tx1"/>
                          </a:solidFill>
                          <a:latin typeface="Gill Sans MT" panose="020B0502020104020203" pitchFamily="34" charset="0"/>
                          <a:ea typeface="+mn-ea"/>
                          <a:cs typeface="+mn-cs"/>
                        </a:rPr>
                        <a:t>district or higher levels</a:t>
                      </a:r>
                      <a:endParaRPr lang="en-US" sz="2200" b="0" dirty="0">
                        <a:solidFill>
                          <a:schemeClr val="tx1"/>
                        </a:solidFill>
                        <a:latin typeface="Gill Sans MT" panose="020B0502020104020203" pitchFamily="34" charset="0"/>
                        <a:ea typeface="+mn-ea"/>
                        <a:cs typeface="+mn-cs"/>
                      </a:endParaRPr>
                    </a:p>
                  </a:txBody>
                  <a:tcPr>
                    <a:solidFill>
                      <a:schemeClr val="accent1">
                        <a:lumMod val="40000"/>
                        <a:lumOff val="60000"/>
                      </a:schemeClr>
                    </a:solidFill>
                  </a:tcPr>
                </a:tc>
                <a:extLst>
                  <a:ext uri="{0D108BD9-81ED-4DB2-BD59-A6C34878D82A}">
                    <a16:rowId xmlns:a16="http://schemas.microsoft.com/office/drawing/2014/main" val="10002"/>
                  </a:ext>
                </a:extLst>
              </a:tr>
              <a:tr h="645479">
                <a:tc>
                  <a:txBody>
                    <a:bodyPr/>
                    <a:lstStyle/>
                    <a:p>
                      <a:r>
                        <a:rPr lang="en-US" sz="2200" dirty="0" smtClean="0">
                          <a:solidFill>
                            <a:schemeClr val="tx1"/>
                          </a:solidFill>
                          <a:latin typeface="Gill Sans MT" panose="020B0502020104020203" pitchFamily="34" charset="0"/>
                        </a:rPr>
                        <a:t>III</a:t>
                      </a:r>
                      <a:endParaRPr lang="en-US" sz="2200" dirty="0">
                        <a:solidFill>
                          <a:schemeClr val="tx1"/>
                        </a:solidFill>
                        <a:latin typeface="Gill Sans MT" panose="020B0502020104020203" pitchFamily="34" charset="0"/>
                      </a:endParaRPr>
                    </a:p>
                  </a:txBody>
                  <a:tcPr>
                    <a:solidFill>
                      <a:schemeClr val="accent1">
                        <a:lumMod val="40000"/>
                        <a:lumOff val="60000"/>
                      </a:schemeClr>
                    </a:solidFill>
                  </a:tcPr>
                </a:tc>
                <a:tc>
                  <a:txBody>
                    <a:bodyPr/>
                    <a:lstStyle/>
                    <a:p>
                      <a:pPr marL="0"/>
                      <a:r>
                        <a:rPr lang="en-US" sz="2200" b="0" dirty="0" smtClean="0">
                          <a:solidFill>
                            <a:schemeClr val="tx1"/>
                          </a:solidFill>
                          <a:latin typeface="Gill Sans MT" panose="020B0502020104020203" pitchFamily="34" charset="0"/>
                          <a:ea typeface="+mn-ea"/>
                          <a:cs typeface="+mn-cs"/>
                        </a:rPr>
                        <a:t>RHIS Overview Tool</a:t>
                      </a:r>
                      <a:endParaRPr lang="en-US" sz="2200" b="0" dirty="0">
                        <a:solidFill>
                          <a:schemeClr val="tx1"/>
                        </a:solidFill>
                        <a:latin typeface="Gill Sans MT" panose="020B0502020104020203" pitchFamily="34" charset="0"/>
                        <a:ea typeface="+mn-ea"/>
                        <a:cs typeface="+mn-cs"/>
                      </a:endParaRPr>
                    </a:p>
                  </a:txBody>
                  <a:tcPr>
                    <a:solidFill>
                      <a:schemeClr val="accent1">
                        <a:lumMod val="40000"/>
                        <a:lumOff val="60000"/>
                      </a:schemeClr>
                    </a:solidFill>
                  </a:tcPr>
                </a:tc>
                <a:tc>
                  <a:txBody>
                    <a:bodyPr/>
                    <a:lstStyle/>
                    <a:p>
                      <a:pPr marL="0"/>
                      <a:r>
                        <a:rPr lang="en-US" sz="2200" b="0" dirty="0" smtClean="0">
                          <a:solidFill>
                            <a:schemeClr val="tx1"/>
                          </a:solidFill>
                          <a:latin typeface="Gill Sans MT" panose="020B0502020104020203" pitchFamily="34" charset="0"/>
                          <a:ea typeface="+mn-ea"/>
                          <a:cs typeface="+mn-cs"/>
                        </a:rPr>
                        <a:t>Mainly at national level, but can be used at subnational levels</a:t>
                      </a:r>
                      <a:endParaRPr lang="en-US" sz="2200" b="0" dirty="0">
                        <a:solidFill>
                          <a:schemeClr val="tx1"/>
                        </a:solidFill>
                        <a:latin typeface="Gill Sans MT" panose="020B0502020104020203" pitchFamily="34" charset="0"/>
                        <a:ea typeface="+mn-ea"/>
                        <a:cs typeface="+mn-cs"/>
                      </a:endParaRPr>
                    </a:p>
                  </a:txBody>
                  <a:tcPr>
                    <a:solidFill>
                      <a:schemeClr val="accent1">
                        <a:lumMod val="40000"/>
                        <a:lumOff val="60000"/>
                      </a:schemeClr>
                    </a:solidFill>
                  </a:tcPr>
                </a:tc>
                <a:extLst>
                  <a:ext uri="{0D108BD9-81ED-4DB2-BD59-A6C34878D82A}">
                    <a16:rowId xmlns:a16="http://schemas.microsoft.com/office/drawing/2014/main" val="10003"/>
                  </a:ext>
                </a:extLst>
              </a:tr>
              <a:tr h="963845">
                <a:tc>
                  <a:txBody>
                    <a:bodyPr/>
                    <a:lstStyle/>
                    <a:p>
                      <a:r>
                        <a:rPr lang="en-US" sz="2200" dirty="0" smtClean="0">
                          <a:solidFill>
                            <a:schemeClr val="tx1"/>
                          </a:solidFill>
                          <a:latin typeface="Gill Sans MT" panose="020B0502020104020203" pitchFamily="34" charset="0"/>
                        </a:rPr>
                        <a:t>IV</a:t>
                      </a:r>
                      <a:endParaRPr lang="en-US" sz="2200" dirty="0">
                        <a:solidFill>
                          <a:schemeClr val="tx1"/>
                        </a:solidFill>
                        <a:latin typeface="Gill Sans MT" panose="020B0502020104020203" pitchFamily="34" charset="0"/>
                      </a:endParaRPr>
                    </a:p>
                  </a:txBody>
                  <a:tcPr>
                    <a:solidFill>
                      <a:schemeClr val="accent1">
                        <a:lumMod val="40000"/>
                        <a:lumOff val="60000"/>
                      </a:schemeClr>
                    </a:solidFill>
                  </a:tcPr>
                </a:tc>
                <a:tc>
                  <a:txBody>
                    <a:bodyPr/>
                    <a:lstStyle/>
                    <a:p>
                      <a:pPr marL="0"/>
                      <a:r>
                        <a:rPr lang="en-US" sz="2200" b="0" dirty="0" smtClean="0">
                          <a:solidFill>
                            <a:schemeClr val="tx1"/>
                          </a:solidFill>
                          <a:latin typeface="Gill Sans MT" panose="020B0502020104020203" pitchFamily="34" charset="0"/>
                          <a:ea typeface="+mn-ea"/>
                          <a:cs typeface="+mn-cs"/>
                        </a:rPr>
                        <a:t>Facility/Office Checklist</a:t>
                      </a:r>
                      <a:endParaRPr lang="en-US" sz="2200" b="0" dirty="0">
                        <a:solidFill>
                          <a:schemeClr val="tx1"/>
                        </a:solidFill>
                        <a:latin typeface="Gill Sans MT" panose="020B0502020104020203" pitchFamily="34" charset="0"/>
                        <a:ea typeface="+mn-ea"/>
                        <a:cs typeface="+mn-cs"/>
                      </a:endParaRPr>
                    </a:p>
                  </a:txBody>
                  <a:tcPr>
                    <a:solidFill>
                      <a:schemeClr val="accent1">
                        <a:lumMod val="40000"/>
                        <a:lumOff val="60000"/>
                      </a:schemeClr>
                    </a:solidFill>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en-US" sz="2200" b="0" dirty="0" smtClean="0">
                          <a:solidFill>
                            <a:schemeClr val="tx1"/>
                          </a:solidFill>
                          <a:latin typeface="Gill Sans MT" panose="020B0502020104020203" pitchFamily="34" charset="0"/>
                          <a:ea typeface="+mn-ea"/>
                          <a:cs typeface="+mn-cs"/>
                        </a:rPr>
                        <a:t>Health facility and district or higher levels</a:t>
                      </a:r>
                    </a:p>
                  </a:txBody>
                  <a:tcPr>
                    <a:solidFill>
                      <a:schemeClr val="accent1">
                        <a:lumMod val="40000"/>
                        <a:lumOff val="60000"/>
                      </a:schemeClr>
                    </a:solidFill>
                  </a:tcPr>
                </a:tc>
                <a:extLst>
                  <a:ext uri="{0D108BD9-81ED-4DB2-BD59-A6C34878D82A}">
                    <a16:rowId xmlns:a16="http://schemas.microsoft.com/office/drawing/2014/main" val="10004"/>
                  </a:ext>
                </a:extLst>
              </a:tr>
              <a:tr h="807030">
                <a:tc>
                  <a:txBody>
                    <a:bodyPr/>
                    <a:lstStyle/>
                    <a:p>
                      <a:r>
                        <a:rPr lang="en-US" sz="2200" dirty="0" smtClean="0">
                          <a:solidFill>
                            <a:schemeClr val="tx1"/>
                          </a:solidFill>
                          <a:latin typeface="Gill Sans MT" panose="020B0502020104020203" pitchFamily="34" charset="0"/>
                        </a:rPr>
                        <a:t>V</a:t>
                      </a:r>
                      <a:endParaRPr lang="en-US" sz="2200" dirty="0">
                        <a:solidFill>
                          <a:schemeClr val="tx1"/>
                        </a:solidFill>
                        <a:latin typeface="Gill Sans MT" panose="020B0502020104020203" pitchFamily="34" charset="0"/>
                      </a:endParaRPr>
                    </a:p>
                  </a:txBody>
                  <a:tcPr>
                    <a:solidFill>
                      <a:schemeClr val="accent1">
                        <a:lumMod val="40000"/>
                        <a:lumOff val="60000"/>
                      </a:schemeClr>
                    </a:solidFill>
                  </a:tcPr>
                </a:tc>
                <a:tc>
                  <a:txBody>
                    <a:bodyPr/>
                    <a:lstStyle/>
                    <a:p>
                      <a:pPr marL="0"/>
                      <a:r>
                        <a:rPr lang="en-US" sz="2200" b="0" dirty="0" smtClean="0">
                          <a:solidFill>
                            <a:schemeClr val="tx1"/>
                          </a:solidFill>
                          <a:latin typeface="Gill Sans MT" panose="020B0502020104020203" pitchFamily="34" charset="0"/>
                          <a:ea typeface="+mn-ea"/>
                          <a:cs typeface="+mn-cs"/>
                        </a:rPr>
                        <a:t>Management</a:t>
                      </a:r>
                      <a:r>
                        <a:rPr lang="en-US" sz="2200" b="0" baseline="0" dirty="0" smtClean="0">
                          <a:solidFill>
                            <a:schemeClr val="tx1"/>
                          </a:solidFill>
                          <a:latin typeface="Gill Sans MT" panose="020B0502020104020203" pitchFamily="34" charset="0"/>
                          <a:ea typeface="+mn-ea"/>
                          <a:cs typeface="+mn-cs"/>
                        </a:rPr>
                        <a:t> Assessment Tool (MAT)</a:t>
                      </a:r>
                      <a:endParaRPr lang="en-US" sz="2200" b="0" dirty="0">
                        <a:solidFill>
                          <a:schemeClr val="tx1"/>
                        </a:solidFill>
                        <a:latin typeface="Gill Sans MT" panose="020B0502020104020203" pitchFamily="34" charset="0"/>
                        <a:ea typeface="+mn-ea"/>
                        <a:cs typeface="+mn-cs"/>
                      </a:endParaRPr>
                    </a:p>
                  </a:txBody>
                  <a:tcPr>
                    <a:solidFill>
                      <a:schemeClr val="accent1">
                        <a:lumMod val="40000"/>
                        <a:lumOff val="60000"/>
                      </a:schemeClr>
                    </a:solidFill>
                  </a:tcPr>
                </a:tc>
                <a:tc>
                  <a:txBody>
                    <a:bodyPr/>
                    <a:lstStyle/>
                    <a:p>
                      <a:pPr marL="0"/>
                      <a:r>
                        <a:rPr lang="en-US" sz="2200" b="0" dirty="0" smtClean="0">
                          <a:solidFill>
                            <a:schemeClr val="tx1"/>
                          </a:solidFill>
                          <a:latin typeface="Gill Sans MT" panose="020B0502020104020203" pitchFamily="34" charset="0"/>
                          <a:ea typeface="+mn-ea"/>
                          <a:cs typeface="+mn-cs"/>
                        </a:rPr>
                        <a:t>District or higher levels</a:t>
                      </a:r>
                      <a:endParaRPr lang="en-US" sz="2200" b="0" dirty="0">
                        <a:solidFill>
                          <a:schemeClr val="tx1"/>
                        </a:solidFill>
                        <a:latin typeface="Gill Sans MT" panose="020B0502020104020203" pitchFamily="34" charset="0"/>
                        <a:ea typeface="+mn-ea"/>
                        <a:cs typeface="+mn-cs"/>
                      </a:endParaRPr>
                    </a:p>
                  </a:txBody>
                  <a:tcPr>
                    <a:solidFill>
                      <a:schemeClr val="accent1">
                        <a:lumMod val="40000"/>
                        <a:lumOff val="60000"/>
                      </a:schemeClr>
                    </a:solidFill>
                  </a:tcPr>
                </a:tc>
                <a:extLst>
                  <a:ext uri="{0D108BD9-81ED-4DB2-BD59-A6C34878D82A}">
                    <a16:rowId xmlns:a16="http://schemas.microsoft.com/office/drawing/2014/main" val="10005"/>
                  </a:ext>
                </a:extLst>
              </a:tr>
              <a:tr h="807030">
                <a:tc>
                  <a:txBody>
                    <a:bodyPr/>
                    <a:lstStyle/>
                    <a:p>
                      <a:r>
                        <a:rPr lang="en-US" sz="2200" dirty="0" smtClean="0">
                          <a:solidFill>
                            <a:schemeClr val="tx1"/>
                          </a:solidFill>
                          <a:latin typeface="Gill Sans MT" panose="020B0502020104020203" pitchFamily="34" charset="0"/>
                        </a:rPr>
                        <a:t>VI</a:t>
                      </a:r>
                      <a:endParaRPr lang="en-US" sz="2200" dirty="0">
                        <a:solidFill>
                          <a:schemeClr val="tx1"/>
                        </a:solidFill>
                        <a:latin typeface="Gill Sans MT" panose="020B0502020104020203" pitchFamily="34" charset="0"/>
                      </a:endParaRPr>
                    </a:p>
                  </a:txBody>
                  <a:tcPr>
                    <a:solidFill>
                      <a:schemeClr val="accent1">
                        <a:lumMod val="40000"/>
                        <a:lumOff val="60000"/>
                      </a:schemeClr>
                    </a:solidFill>
                  </a:tcPr>
                </a:tc>
                <a:tc>
                  <a:txBody>
                    <a:bodyPr/>
                    <a:lstStyle/>
                    <a:p>
                      <a:pPr marL="0"/>
                      <a:r>
                        <a:rPr lang="en-US" sz="2200" b="0" dirty="0" smtClean="0">
                          <a:solidFill>
                            <a:schemeClr val="tx1"/>
                          </a:solidFill>
                          <a:latin typeface="Gill Sans MT" panose="020B0502020104020203" pitchFamily="34" charset="0"/>
                          <a:ea typeface="+mn-ea"/>
                          <a:cs typeface="+mn-cs"/>
                        </a:rPr>
                        <a:t>Organizational and</a:t>
                      </a:r>
                      <a:r>
                        <a:rPr lang="en-US" sz="2200" b="0" baseline="0" dirty="0" smtClean="0">
                          <a:solidFill>
                            <a:schemeClr val="tx1"/>
                          </a:solidFill>
                          <a:latin typeface="Gill Sans MT" panose="020B0502020104020203" pitchFamily="34" charset="0"/>
                          <a:ea typeface="+mn-ea"/>
                          <a:cs typeface="+mn-cs"/>
                        </a:rPr>
                        <a:t> Behavioral Assessment Tool (OBAT)</a:t>
                      </a:r>
                      <a:endParaRPr lang="en-US" sz="2200" b="0" dirty="0">
                        <a:solidFill>
                          <a:schemeClr val="tx1"/>
                        </a:solidFill>
                        <a:latin typeface="Gill Sans MT" panose="020B0502020104020203" pitchFamily="34" charset="0"/>
                        <a:ea typeface="+mn-ea"/>
                        <a:cs typeface="+mn-cs"/>
                      </a:endParaRPr>
                    </a:p>
                  </a:txBody>
                  <a:tcPr>
                    <a:solidFill>
                      <a:schemeClr val="accent1">
                        <a:lumMod val="40000"/>
                        <a:lumOff val="60000"/>
                      </a:schemeClr>
                    </a:solidFill>
                  </a:tcPr>
                </a:tc>
                <a:tc>
                  <a:txBody>
                    <a:bodyPr/>
                    <a:lstStyle/>
                    <a:p>
                      <a:pPr marL="0"/>
                      <a:r>
                        <a:rPr lang="en-US" sz="2200" b="0" dirty="0" smtClean="0">
                          <a:solidFill>
                            <a:schemeClr val="tx1"/>
                          </a:solidFill>
                          <a:latin typeface="Gill Sans MT" panose="020B0502020104020203" pitchFamily="34" charset="0"/>
                          <a:ea typeface="+mn-ea"/>
                          <a:cs typeface="+mn-cs"/>
                        </a:rPr>
                        <a:t>Part 1</a:t>
                      </a:r>
                      <a:r>
                        <a:rPr lang="en-US" sz="2200" b="0" baseline="0" dirty="0" smtClean="0">
                          <a:solidFill>
                            <a:schemeClr val="tx1"/>
                          </a:solidFill>
                          <a:latin typeface="Gill Sans MT" panose="020B0502020104020203" pitchFamily="34" charset="0"/>
                          <a:ea typeface="+mn-ea"/>
                          <a:cs typeface="+mn-cs"/>
                        </a:rPr>
                        <a:t> at all levels</a:t>
                      </a:r>
                    </a:p>
                    <a:p>
                      <a:pPr marL="0"/>
                      <a:r>
                        <a:rPr lang="en-US" sz="2200" b="0" baseline="0" dirty="0" smtClean="0">
                          <a:solidFill>
                            <a:schemeClr val="tx1"/>
                          </a:solidFill>
                          <a:latin typeface="Gill Sans MT" panose="020B0502020104020203" pitchFamily="34" charset="0"/>
                          <a:ea typeface="+mn-ea"/>
                          <a:cs typeface="+mn-cs"/>
                        </a:rPr>
                        <a:t>Part II at district and higher levels</a:t>
                      </a:r>
                    </a:p>
                    <a:p>
                      <a:pPr marL="0"/>
                      <a:r>
                        <a:rPr lang="en-US" sz="2200" b="0" baseline="0" dirty="0" smtClean="0">
                          <a:solidFill>
                            <a:schemeClr val="tx1"/>
                          </a:solidFill>
                          <a:latin typeface="Gill Sans MT" panose="020B0502020104020203" pitchFamily="34" charset="0"/>
                          <a:ea typeface="+mn-ea"/>
                          <a:cs typeface="+mn-cs"/>
                        </a:rPr>
                        <a:t>Parts III and IV at health facility</a:t>
                      </a:r>
                      <a:endParaRPr lang="en-US" sz="2200" b="0" dirty="0">
                        <a:solidFill>
                          <a:schemeClr val="tx1"/>
                        </a:solidFill>
                        <a:latin typeface="Gill Sans MT" panose="020B0502020104020203" pitchFamily="34" charset="0"/>
                        <a:ea typeface="+mn-ea"/>
                        <a:cs typeface="+mn-cs"/>
                      </a:endParaRPr>
                    </a:p>
                  </a:txBody>
                  <a:tcPr>
                    <a:solidFill>
                      <a:schemeClr val="accent1">
                        <a:lumMod val="40000"/>
                        <a:lumOff val="60000"/>
                      </a:schemeClr>
                    </a:solidFill>
                  </a:tcPr>
                </a:tc>
                <a:extLst>
                  <a:ext uri="{0D108BD9-81ED-4DB2-BD59-A6C34878D82A}">
                    <a16:rowId xmlns:a16="http://schemas.microsoft.com/office/drawing/2014/main" val="10006"/>
                  </a:ext>
                </a:extLst>
              </a:tr>
            </a:tbl>
          </a:graphicData>
        </a:graphic>
      </p:graphicFrame>
      <p:sp>
        <p:nvSpPr>
          <p:cNvPr id="2" name="Slide Number Placeholder 1"/>
          <p:cNvSpPr>
            <a:spLocks noGrp="1"/>
          </p:cNvSpPr>
          <p:nvPr>
            <p:ph type="sldNum" sz="quarter" idx="7"/>
          </p:nvPr>
        </p:nvSpPr>
        <p:spPr>
          <a:xfrm>
            <a:off x="7315200" y="7239000"/>
            <a:ext cx="2313432" cy="388620"/>
          </a:xfrm>
        </p:spPr>
        <p:txBody>
          <a:bodyPr/>
          <a:lstStyle/>
          <a:p>
            <a:fld id="{B6F15528-21DE-4FAA-801E-634DDDAF4B2B}" type="slidenum">
              <a:rPr lang="en-US" smtClean="0"/>
              <a:t>7</a:t>
            </a:fld>
            <a:endParaRPr lang="en-US" dirty="0"/>
          </a:p>
        </p:txBody>
      </p:sp>
    </p:spTree>
    <p:extLst>
      <p:ext uri="{BB962C8B-B14F-4D97-AF65-F5344CB8AC3E}">
        <p14:creationId xmlns:p14="http://schemas.microsoft.com/office/powerpoint/2010/main" val="24239886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4"/>
          <p:cNvSpPr/>
          <p:nvPr/>
        </p:nvSpPr>
        <p:spPr>
          <a:xfrm>
            <a:off x="211" y="-9896"/>
            <a:ext cx="10058400" cy="1386840"/>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1E185F"/>
          </a:solidFill>
        </p:spPr>
        <p:txBody>
          <a:bodyPr wrap="square" lIns="0" tIns="0" rIns="0" bIns="0" rtlCol="0"/>
          <a:lstStyle/>
          <a:p>
            <a:endParaRPr/>
          </a:p>
        </p:txBody>
      </p:sp>
      <p:sp>
        <p:nvSpPr>
          <p:cNvPr id="4" name="object 4"/>
          <p:cNvSpPr txBox="1"/>
          <p:nvPr/>
        </p:nvSpPr>
        <p:spPr>
          <a:xfrm>
            <a:off x="361950" y="1580042"/>
            <a:ext cx="9525000" cy="5924699"/>
          </a:xfrm>
          <a:prstGeom prst="rect">
            <a:avLst/>
          </a:prstGeom>
        </p:spPr>
        <p:txBody>
          <a:bodyPr vert="horz" wrap="square" lIns="0" tIns="0" rIns="0" bIns="0" rtlCol="0">
            <a:spAutoFit/>
          </a:bodyPr>
          <a:lstStyle/>
          <a:p>
            <a:pPr marL="12696" marR="952703">
              <a:lnSpc>
                <a:spcPct val="100041"/>
              </a:lnSpc>
              <a:spcBef>
                <a:spcPts val="965"/>
              </a:spcBef>
            </a:pPr>
            <a:r>
              <a:rPr lang="en-US" sz="2400" b="1" dirty="0" smtClean="0">
                <a:latin typeface="Century Gothic" panose="020B0502020202020204" pitchFamily="34" charset="0"/>
                <a:cs typeface="Gill Sans MT"/>
              </a:rPr>
              <a:t>Use to assess how well:</a:t>
            </a:r>
            <a:endParaRPr lang="en-US" sz="2400" b="1" dirty="0">
              <a:latin typeface="Century Gothic" panose="020B0502020202020204" pitchFamily="34" charset="0"/>
              <a:cs typeface="Gill Sans MT"/>
            </a:endParaRPr>
          </a:p>
          <a:p>
            <a:pPr marL="914400" marR="952703" lvl="1" indent="-274320">
              <a:lnSpc>
                <a:spcPct val="100041"/>
              </a:lnSpc>
              <a:spcBef>
                <a:spcPts val="965"/>
              </a:spcBef>
              <a:buFont typeface="Arial" panose="020B0604020202020204" pitchFamily="34" charset="0"/>
              <a:buChar char="•"/>
            </a:pPr>
            <a:r>
              <a:rPr lang="en-US" sz="2200" dirty="0" smtClean="0">
                <a:latin typeface="Century Gothic" panose="020B0502020202020204" pitchFamily="34" charset="0"/>
                <a:cs typeface="Gill Sans MT"/>
              </a:rPr>
              <a:t>The electronic RHIS is designed with functions that the system is expected to perform </a:t>
            </a:r>
            <a:r>
              <a:rPr lang="en-US" sz="2200" b="1" dirty="0" smtClean="0">
                <a:latin typeface="Century Gothic" panose="020B0502020202020204" pitchFamily="34" charset="0"/>
                <a:cs typeface="Gill Sans MT"/>
              </a:rPr>
              <a:t>(Functionality) </a:t>
            </a:r>
            <a:r>
              <a:rPr lang="en-US" sz="2200" dirty="0" smtClean="0">
                <a:latin typeface="Century Gothic" panose="020B0502020202020204" pitchFamily="34" charset="0"/>
                <a:cs typeface="Gill Sans MT"/>
              </a:rPr>
              <a:t>at national level</a:t>
            </a:r>
            <a:endParaRPr lang="en-US" sz="2200" dirty="0">
              <a:latin typeface="Century Gothic" panose="020B0502020202020204" pitchFamily="34" charset="0"/>
              <a:cs typeface="Gill Sans MT"/>
            </a:endParaRPr>
          </a:p>
          <a:p>
            <a:pPr marL="914400" marR="952703" lvl="1" indent="-274320">
              <a:lnSpc>
                <a:spcPct val="100041"/>
              </a:lnSpc>
              <a:spcBef>
                <a:spcPts val="965"/>
              </a:spcBef>
              <a:buFont typeface="Arial" panose="020B0604020202020204" pitchFamily="34" charset="0"/>
              <a:buChar char="•"/>
            </a:pPr>
            <a:r>
              <a:rPr lang="en-US" sz="2200" dirty="0" smtClean="0">
                <a:latin typeface="Century Gothic" panose="020B0502020202020204" pitchFamily="34" charset="0"/>
                <a:cs typeface="Gill Sans MT"/>
              </a:rPr>
              <a:t>The staff are able to use the system to carry out its functions </a:t>
            </a:r>
            <a:r>
              <a:rPr lang="en-US" sz="2200" b="1" dirty="0" smtClean="0">
                <a:latin typeface="Century Gothic" panose="020B0502020202020204" pitchFamily="34" charset="0"/>
                <a:cs typeface="Gill Sans MT"/>
              </a:rPr>
              <a:t>(Usability) </a:t>
            </a:r>
            <a:r>
              <a:rPr lang="en-US" sz="2200" dirty="0" smtClean="0">
                <a:latin typeface="Century Gothic" panose="020B0502020202020204" pitchFamily="34" charset="0"/>
                <a:cs typeface="Gill Sans MT"/>
              </a:rPr>
              <a:t>at any level of the system</a:t>
            </a:r>
            <a:endParaRPr lang="en-US" sz="2200" dirty="0">
              <a:latin typeface="Century Gothic" panose="020B0502020202020204" pitchFamily="34" charset="0"/>
              <a:cs typeface="Gill Sans MT"/>
            </a:endParaRPr>
          </a:p>
          <a:p>
            <a:pPr marL="12696" marR="952703">
              <a:lnSpc>
                <a:spcPct val="100041"/>
              </a:lnSpc>
              <a:spcBef>
                <a:spcPts val="965"/>
              </a:spcBef>
            </a:pPr>
            <a:r>
              <a:rPr lang="en-US" sz="2200" b="1" dirty="0" smtClean="0">
                <a:latin typeface="Century Gothic" panose="020B0502020202020204" pitchFamily="34" charset="0"/>
                <a:cs typeface="Gill Sans MT"/>
              </a:rPr>
              <a:t>Measures functions as part of the RHIS process and technical factors such as:</a:t>
            </a:r>
            <a:endParaRPr lang="en-US" sz="2200" b="1" dirty="0">
              <a:latin typeface="Century Gothic" panose="020B0502020202020204" pitchFamily="34" charset="0"/>
              <a:cs typeface="Gill Sans MT"/>
            </a:endParaRPr>
          </a:p>
          <a:p>
            <a:pPr marL="971550" marR="952703" lvl="1" indent="-274320">
              <a:lnSpc>
                <a:spcPct val="100041"/>
              </a:lnSpc>
              <a:spcBef>
                <a:spcPts val="965"/>
              </a:spcBef>
              <a:buFont typeface="+mj-lt"/>
              <a:buAutoNum type="arabicPeriod"/>
            </a:pPr>
            <a:r>
              <a:rPr lang="en-US" sz="2200" dirty="0" smtClean="0">
                <a:latin typeface="Century Gothic" panose="020B0502020202020204" pitchFamily="34" charset="0"/>
                <a:cs typeface="Gill Sans MT"/>
              </a:rPr>
              <a:t>Unique identifiers for health facility (Master Facility List)</a:t>
            </a:r>
          </a:p>
          <a:p>
            <a:pPr marL="971550" marR="952703" lvl="1" indent="-274320">
              <a:lnSpc>
                <a:spcPct val="100041"/>
              </a:lnSpc>
              <a:spcBef>
                <a:spcPts val="965"/>
              </a:spcBef>
              <a:buFont typeface="+mj-lt"/>
              <a:buAutoNum type="arabicPeriod"/>
            </a:pPr>
            <a:r>
              <a:rPr lang="en-US" sz="2200" dirty="0" smtClean="0">
                <a:latin typeface="Century Gothic" panose="020B0502020202020204" pitchFamily="34" charset="0"/>
                <a:cs typeface="Gill Sans MT"/>
              </a:rPr>
              <a:t>Aggregate report generation</a:t>
            </a:r>
          </a:p>
          <a:p>
            <a:pPr marL="971550" marR="952703" lvl="1" indent="-274320">
              <a:lnSpc>
                <a:spcPct val="100041"/>
              </a:lnSpc>
              <a:spcBef>
                <a:spcPts val="965"/>
              </a:spcBef>
              <a:buFont typeface="+mj-lt"/>
              <a:buAutoNum type="arabicPeriod"/>
            </a:pPr>
            <a:r>
              <a:rPr lang="en-US" sz="2200" dirty="0" smtClean="0">
                <a:latin typeface="Century Gothic" panose="020B0502020202020204" pitchFamily="34" charset="0"/>
                <a:cs typeface="Gill Sans MT"/>
              </a:rPr>
              <a:t>Coverage calculation using population estimates</a:t>
            </a:r>
          </a:p>
          <a:p>
            <a:pPr marL="971550" marR="952703" lvl="1" indent="-274320">
              <a:lnSpc>
                <a:spcPct val="100041"/>
              </a:lnSpc>
              <a:spcBef>
                <a:spcPts val="965"/>
              </a:spcBef>
              <a:buFont typeface="+mj-lt"/>
              <a:buAutoNum type="arabicPeriod"/>
            </a:pPr>
            <a:r>
              <a:rPr lang="en-US" sz="2200" dirty="0" smtClean="0">
                <a:latin typeface="Century Gothic" panose="020B0502020202020204" pitchFamily="34" charset="0"/>
                <a:cs typeface="Gill Sans MT"/>
              </a:rPr>
              <a:t>Data integration (interoperability)</a:t>
            </a:r>
          </a:p>
          <a:p>
            <a:pPr marL="971550" marR="952703" lvl="1" indent="-274320">
              <a:lnSpc>
                <a:spcPct val="100041"/>
              </a:lnSpc>
              <a:spcBef>
                <a:spcPts val="965"/>
              </a:spcBef>
              <a:buFont typeface="+mj-lt"/>
              <a:buAutoNum type="arabicPeriod"/>
            </a:pPr>
            <a:r>
              <a:rPr lang="en-US" sz="2200" dirty="0" smtClean="0">
                <a:latin typeface="Century Gothic" panose="020B0502020202020204" pitchFamily="34" charset="0"/>
                <a:cs typeface="Gill Sans MT"/>
              </a:rPr>
              <a:t>Data disaggregation by sex and age</a:t>
            </a:r>
          </a:p>
          <a:p>
            <a:pPr marL="971550" marR="952703" lvl="1" indent="-274320">
              <a:lnSpc>
                <a:spcPct val="100041"/>
              </a:lnSpc>
              <a:spcBef>
                <a:spcPts val="965"/>
              </a:spcBef>
              <a:buFont typeface="+mj-lt"/>
              <a:buAutoNum type="arabicPeriod"/>
            </a:pPr>
            <a:r>
              <a:rPr lang="en-US" sz="2200" dirty="0" smtClean="0">
                <a:latin typeface="Century Gothic" panose="020B0502020202020204" pitchFamily="34" charset="0"/>
                <a:cs typeface="Gill Sans MT"/>
              </a:rPr>
              <a:t>Data analysis and visualization</a:t>
            </a:r>
            <a:endParaRPr lang="en-US" sz="2200" dirty="0">
              <a:latin typeface="Century Gothic" panose="020B0502020202020204" pitchFamily="34" charset="0"/>
              <a:cs typeface="Gill Sans MT"/>
            </a:endParaRPr>
          </a:p>
        </p:txBody>
      </p:sp>
      <p:sp>
        <p:nvSpPr>
          <p:cNvPr id="2" name="object 2"/>
          <p:cNvSpPr txBox="1">
            <a:spLocks noGrp="1"/>
          </p:cNvSpPr>
          <p:nvPr>
            <p:ph type="title"/>
          </p:nvPr>
        </p:nvSpPr>
        <p:spPr>
          <a:xfrm>
            <a:off x="381000" y="468080"/>
            <a:ext cx="8381789" cy="430887"/>
          </a:xfrm>
          <a:prstGeom prst="rect">
            <a:avLst/>
          </a:prstGeom>
        </p:spPr>
        <p:txBody>
          <a:bodyPr vert="horz" wrap="square" lIns="0" tIns="0" rIns="0" bIns="0" rtlCol="0">
            <a:spAutoFit/>
          </a:bodyPr>
          <a:lstStyle/>
          <a:p>
            <a:pPr marL="12700">
              <a:lnSpc>
                <a:spcPct val="100000"/>
              </a:lnSpc>
            </a:pPr>
            <a:r>
              <a:rPr lang="en-US" sz="2800" kern="1200" dirty="0" smtClean="0">
                <a:solidFill>
                  <a:schemeClr val="bg1"/>
                </a:solidFill>
                <a:latin typeface="Century Gothic" panose="020B0502020202020204" pitchFamily="34" charset="0"/>
              </a:rPr>
              <a:t>I: Electronic </a:t>
            </a:r>
            <a:r>
              <a:rPr lang="en-US" sz="2800" kern="1200" dirty="0">
                <a:solidFill>
                  <a:schemeClr val="bg1"/>
                </a:solidFill>
                <a:latin typeface="Century Gothic" panose="020B0502020202020204" pitchFamily="34" charset="0"/>
              </a:rPr>
              <a:t>RHIS Assessment Tool</a:t>
            </a:r>
            <a:endParaRPr sz="2800" kern="1200" dirty="0">
              <a:solidFill>
                <a:schemeClr val="bg1"/>
              </a:solidFill>
              <a:latin typeface="Century Gothic" panose="020B0502020202020204" pitchFamily="34" charset="0"/>
            </a:endParaRPr>
          </a:p>
        </p:txBody>
      </p:sp>
      <p:sp>
        <p:nvSpPr>
          <p:cNvPr id="3" name="Slide Number Placeholder 2"/>
          <p:cNvSpPr>
            <a:spLocks noGrp="1"/>
          </p:cNvSpPr>
          <p:nvPr>
            <p:ph type="sldNum" sz="quarter" idx="7"/>
          </p:nvPr>
        </p:nvSpPr>
        <p:spPr/>
        <p:txBody>
          <a:bodyPr/>
          <a:lstStyle/>
          <a:p>
            <a:fld id="{B6F15528-21DE-4FAA-801E-634DDDAF4B2B}" type="slidenum">
              <a:rPr lang="en-US" smtClean="0"/>
              <a:t>8</a:t>
            </a:fld>
            <a:endParaRPr lang="en-US"/>
          </a:p>
        </p:txBody>
      </p:sp>
    </p:spTree>
    <p:extLst>
      <p:ext uri="{BB962C8B-B14F-4D97-AF65-F5344CB8AC3E}">
        <p14:creationId xmlns:p14="http://schemas.microsoft.com/office/powerpoint/2010/main" val="31299994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4"/>
          <p:cNvSpPr/>
          <p:nvPr/>
        </p:nvSpPr>
        <p:spPr>
          <a:xfrm>
            <a:off x="211" y="-9896"/>
            <a:ext cx="10058400" cy="1386840"/>
          </a:xfrm>
          <a:custGeom>
            <a:avLst/>
            <a:gdLst/>
            <a:ahLst/>
            <a:cxnLst/>
            <a:rect l="l" t="t" r="r" b="b"/>
            <a:pathLst>
              <a:path w="10058400" h="1386840">
                <a:moveTo>
                  <a:pt x="0" y="1386281"/>
                </a:moveTo>
                <a:lnTo>
                  <a:pt x="10058400" y="1386281"/>
                </a:lnTo>
                <a:lnTo>
                  <a:pt x="10058400" y="0"/>
                </a:lnTo>
                <a:lnTo>
                  <a:pt x="0" y="0"/>
                </a:lnTo>
                <a:lnTo>
                  <a:pt x="0" y="1386281"/>
                </a:lnTo>
                <a:close/>
              </a:path>
            </a:pathLst>
          </a:custGeom>
          <a:solidFill>
            <a:srgbClr val="1E185F"/>
          </a:solidFill>
        </p:spPr>
        <p:txBody>
          <a:bodyPr wrap="square" lIns="0" tIns="0" rIns="0" bIns="0" rtlCol="0"/>
          <a:lstStyle/>
          <a:p>
            <a:endParaRPr/>
          </a:p>
        </p:txBody>
      </p:sp>
      <p:sp>
        <p:nvSpPr>
          <p:cNvPr id="4" name="object 4"/>
          <p:cNvSpPr txBox="1"/>
          <p:nvPr/>
        </p:nvSpPr>
        <p:spPr>
          <a:xfrm>
            <a:off x="609600" y="2057400"/>
            <a:ext cx="8839200" cy="4221669"/>
          </a:xfrm>
          <a:prstGeom prst="rect">
            <a:avLst/>
          </a:prstGeom>
        </p:spPr>
        <p:txBody>
          <a:bodyPr vert="horz" wrap="square" lIns="0" tIns="0" rIns="0" bIns="0" rtlCol="0">
            <a:spAutoFit/>
          </a:bodyPr>
          <a:lstStyle/>
          <a:p>
            <a:pPr marL="12696" marR="952703">
              <a:lnSpc>
                <a:spcPct val="100041"/>
              </a:lnSpc>
              <a:spcBef>
                <a:spcPts val="965"/>
              </a:spcBef>
            </a:pPr>
            <a:r>
              <a:rPr lang="en-US" sz="2400" b="1" dirty="0" smtClean="0">
                <a:latin typeface="Century Gothic" panose="020B0502020202020204" pitchFamily="34" charset="0"/>
                <a:cs typeface="Gill Sans MT"/>
              </a:rPr>
              <a:t>Use </a:t>
            </a:r>
            <a:r>
              <a:rPr lang="en-US" sz="2400" b="1" dirty="0">
                <a:latin typeface="Century Gothic" panose="020B0502020202020204" pitchFamily="34" charset="0"/>
                <a:cs typeface="Gill Sans MT"/>
              </a:rPr>
              <a:t>to:</a:t>
            </a:r>
          </a:p>
          <a:p>
            <a:pPr marL="457200" marR="952703" indent="-457200">
              <a:lnSpc>
                <a:spcPct val="100041"/>
              </a:lnSpc>
              <a:spcBef>
                <a:spcPts val="965"/>
              </a:spcBef>
              <a:buFont typeface="Arial" panose="020B0604020202020204" pitchFamily="34" charset="0"/>
              <a:buChar char="•"/>
            </a:pPr>
            <a:r>
              <a:rPr lang="en-US" sz="2400" dirty="0">
                <a:latin typeface="Century Gothic" panose="020B0502020202020204" pitchFamily="34" charset="0"/>
                <a:cs typeface="Gill Sans MT"/>
              </a:rPr>
              <a:t>Determine the current level of RHIS </a:t>
            </a:r>
            <a:r>
              <a:rPr lang="en-US" sz="2400" dirty="0" smtClean="0">
                <a:latin typeface="Century Gothic" panose="020B0502020202020204" pitchFamily="34" charset="0"/>
                <a:cs typeface="Gill Sans MT"/>
              </a:rPr>
              <a:t>performance at Health Facility and District or Higher Levels</a:t>
            </a:r>
            <a:endParaRPr lang="en-US" sz="2400" dirty="0">
              <a:latin typeface="Century Gothic" panose="020B0502020202020204" pitchFamily="34" charset="0"/>
              <a:cs typeface="Gill Sans MT"/>
            </a:endParaRPr>
          </a:p>
          <a:p>
            <a:pPr marL="457200" marR="952703" indent="-457200">
              <a:lnSpc>
                <a:spcPct val="100041"/>
              </a:lnSpc>
              <a:spcBef>
                <a:spcPts val="965"/>
              </a:spcBef>
              <a:buFont typeface="Arial" panose="020B0604020202020204" pitchFamily="34" charset="0"/>
              <a:buChar char="•"/>
            </a:pPr>
            <a:r>
              <a:rPr lang="en-US" sz="2400" dirty="0">
                <a:latin typeface="Century Gothic" panose="020B0502020202020204" pitchFamily="34" charset="0"/>
                <a:cs typeface="Gill Sans MT"/>
              </a:rPr>
              <a:t>Regularly monitor </a:t>
            </a:r>
            <a:r>
              <a:rPr lang="en-US" sz="2400" dirty="0" smtClean="0">
                <a:latin typeface="Century Gothic" panose="020B0502020202020204" pitchFamily="34" charset="0"/>
                <a:cs typeface="Gill Sans MT"/>
              </a:rPr>
              <a:t>RHIS </a:t>
            </a:r>
            <a:r>
              <a:rPr lang="en-US" sz="2400" dirty="0">
                <a:latin typeface="Century Gothic" panose="020B0502020202020204" pitchFamily="34" charset="0"/>
                <a:cs typeface="Gill Sans MT"/>
              </a:rPr>
              <a:t>performance</a:t>
            </a:r>
          </a:p>
          <a:p>
            <a:pPr marL="12696" marR="952703">
              <a:lnSpc>
                <a:spcPct val="100041"/>
              </a:lnSpc>
              <a:spcBef>
                <a:spcPts val="965"/>
              </a:spcBef>
            </a:pPr>
            <a:r>
              <a:rPr lang="en-US" sz="2400" b="1" dirty="0" smtClean="0">
                <a:latin typeface="Century Gothic" panose="020B0502020202020204" pitchFamily="34" charset="0"/>
                <a:cs typeface="Gill Sans MT"/>
              </a:rPr>
              <a:t>Measures</a:t>
            </a:r>
            <a:r>
              <a:rPr lang="en-US" sz="2400" b="1" dirty="0">
                <a:latin typeface="Century Gothic" panose="020B0502020202020204" pitchFamily="34" charset="0"/>
                <a:cs typeface="Gill Sans MT"/>
              </a:rPr>
              <a:t>:</a:t>
            </a:r>
          </a:p>
          <a:p>
            <a:pPr marL="971550" marR="952703" lvl="1" indent="-514350">
              <a:lnSpc>
                <a:spcPct val="100041"/>
              </a:lnSpc>
              <a:spcBef>
                <a:spcPts val="965"/>
              </a:spcBef>
              <a:buFont typeface="+mj-lt"/>
              <a:buAutoNum type="arabicPeriod"/>
            </a:pPr>
            <a:r>
              <a:rPr lang="en-US" sz="2400" dirty="0">
                <a:latin typeface="Century Gothic" panose="020B0502020202020204" pitchFamily="34" charset="0"/>
                <a:cs typeface="Gill Sans MT"/>
              </a:rPr>
              <a:t>Status of RHIS performance </a:t>
            </a:r>
            <a:endParaRPr lang="en-US" sz="2400" dirty="0" smtClean="0">
              <a:latin typeface="Century Gothic" panose="020B0502020202020204" pitchFamily="34" charset="0"/>
              <a:cs typeface="Gill Sans MT"/>
            </a:endParaRPr>
          </a:p>
          <a:p>
            <a:pPr marR="952703" lvl="2">
              <a:lnSpc>
                <a:spcPct val="100041"/>
              </a:lnSpc>
              <a:spcBef>
                <a:spcPts val="965"/>
              </a:spcBef>
            </a:pPr>
            <a:r>
              <a:rPr lang="en-US" sz="2400" b="1" dirty="0" smtClean="0">
                <a:latin typeface="Century Gothic" panose="020B0502020202020204" pitchFamily="34" charset="0"/>
                <a:cs typeface="Gill Sans MT"/>
              </a:rPr>
              <a:t>(</a:t>
            </a:r>
            <a:r>
              <a:rPr lang="en-US" sz="2400" b="1" dirty="0">
                <a:latin typeface="Century Gothic" panose="020B0502020202020204" pitchFamily="34" charset="0"/>
                <a:cs typeface="Gill Sans MT"/>
              </a:rPr>
              <a:t>data quality and information use)</a:t>
            </a:r>
            <a:r>
              <a:rPr lang="en-US" sz="2400" dirty="0">
                <a:latin typeface="Century Gothic" panose="020B0502020202020204" pitchFamily="34" charset="0"/>
                <a:cs typeface="Gill Sans MT"/>
              </a:rPr>
              <a:t> </a:t>
            </a:r>
          </a:p>
          <a:p>
            <a:pPr marL="971550" marR="952703" lvl="1" indent="-514350">
              <a:lnSpc>
                <a:spcPct val="100041"/>
              </a:lnSpc>
              <a:spcBef>
                <a:spcPts val="965"/>
              </a:spcBef>
              <a:buFont typeface="+mj-lt"/>
              <a:buAutoNum type="arabicPeriod"/>
            </a:pPr>
            <a:r>
              <a:rPr lang="en-US" sz="2400" dirty="0">
                <a:latin typeface="Century Gothic" panose="020B0502020202020204" pitchFamily="34" charset="0"/>
                <a:cs typeface="Gill Sans MT"/>
              </a:rPr>
              <a:t>RHIS processes</a:t>
            </a:r>
          </a:p>
          <a:p>
            <a:pPr marL="971550" marR="952703" lvl="1" indent="-514350">
              <a:lnSpc>
                <a:spcPct val="100041"/>
              </a:lnSpc>
              <a:spcBef>
                <a:spcPts val="965"/>
              </a:spcBef>
              <a:buFont typeface="+mj-lt"/>
              <a:buAutoNum type="arabicPeriod"/>
            </a:pPr>
            <a:r>
              <a:rPr lang="en-US" sz="2400" dirty="0">
                <a:latin typeface="Century Gothic" panose="020B0502020202020204" pitchFamily="34" charset="0"/>
                <a:cs typeface="Gill Sans MT"/>
              </a:rPr>
              <a:t>Technical </a:t>
            </a:r>
            <a:r>
              <a:rPr lang="en-US" sz="2400" dirty="0" smtClean="0">
                <a:latin typeface="Century Gothic" panose="020B0502020202020204" pitchFamily="34" charset="0"/>
                <a:cs typeface="Gill Sans MT"/>
              </a:rPr>
              <a:t>determinants</a:t>
            </a:r>
            <a:endParaRPr lang="en-US" sz="2400" dirty="0">
              <a:latin typeface="Century Gothic" panose="020B0502020202020204" pitchFamily="34" charset="0"/>
              <a:cs typeface="Gill Sans MT"/>
            </a:endParaRPr>
          </a:p>
        </p:txBody>
      </p:sp>
      <p:sp>
        <p:nvSpPr>
          <p:cNvPr id="2" name="object 2"/>
          <p:cNvSpPr txBox="1">
            <a:spLocks noGrp="1"/>
          </p:cNvSpPr>
          <p:nvPr>
            <p:ph type="title"/>
          </p:nvPr>
        </p:nvSpPr>
        <p:spPr>
          <a:xfrm>
            <a:off x="609600" y="533400"/>
            <a:ext cx="6705600" cy="430887"/>
          </a:xfrm>
          <a:prstGeom prst="rect">
            <a:avLst/>
          </a:prstGeom>
        </p:spPr>
        <p:txBody>
          <a:bodyPr vert="horz" wrap="square" lIns="0" tIns="0" rIns="0" bIns="0" rtlCol="0">
            <a:spAutoFit/>
          </a:bodyPr>
          <a:lstStyle/>
          <a:p>
            <a:pPr algn="l" rtl="0">
              <a:lnSpc>
                <a:spcPct val="100000"/>
              </a:lnSpc>
            </a:pPr>
            <a:r>
              <a:rPr lang="en-US" sz="2800" kern="1200" dirty="0" smtClean="0">
                <a:solidFill>
                  <a:schemeClr val="bg1"/>
                </a:solidFill>
                <a:latin typeface="Century Gothic" panose="020B0502020202020204" pitchFamily="34" charset="0"/>
              </a:rPr>
              <a:t>II: RHIS </a:t>
            </a:r>
            <a:r>
              <a:rPr lang="en-US" sz="2800" kern="1200" dirty="0">
                <a:solidFill>
                  <a:schemeClr val="bg1"/>
                </a:solidFill>
                <a:latin typeface="Century Gothic" panose="020B0502020202020204" pitchFamily="34" charset="0"/>
              </a:rPr>
              <a:t>Performance Diagnostic Tool</a:t>
            </a:r>
            <a:endParaRPr sz="2800" kern="1200" dirty="0">
              <a:solidFill>
                <a:schemeClr val="bg1"/>
              </a:solidFill>
              <a:latin typeface="Century Gothic" panose="020B0502020202020204" pitchFamily="34" charset="0"/>
            </a:endParaRPr>
          </a:p>
        </p:txBody>
      </p:sp>
      <p:sp>
        <p:nvSpPr>
          <p:cNvPr id="3" name="Slide Number Placeholder 2"/>
          <p:cNvSpPr>
            <a:spLocks noGrp="1"/>
          </p:cNvSpPr>
          <p:nvPr>
            <p:ph type="sldNum" sz="quarter" idx="7"/>
          </p:nvPr>
        </p:nvSpPr>
        <p:spPr/>
        <p:txBody>
          <a:bodyPr/>
          <a:lstStyle/>
          <a:p>
            <a:fld id="{B6F15528-21DE-4FAA-801E-634DDDAF4B2B}" type="slidenum">
              <a:rPr lang="en-US" smtClean="0"/>
              <a:t>9</a:t>
            </a:fld>
            <a:endParaRPr lang="en-US"/>
          </a:p>
        </p:txBody>
      </p:sp>
    </p:spTree>
    <p:extLst>
      <p:ext uri="{BB962C8B-B14F-4D97-AF65-F5344CB8AC3E}">
        <p14:creationId xmlns:p14="http://schemas.microsoft.com/office/powerpoint/2010/main" val="1564393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ECCE18"/>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C83303621329D4DAFC578165ED47C26" ma:contentTypeVersion="0" ma:contentTypeDescription="Create a new document." ma:contentTypeScope="" ma:versionID="e9c678eae885f8b7595ed37087805c11">
  <xsd:schema xmlns:xsd="http://www.w3.org/2001/XMLSchema" xmlns:xs="http://www.w3.org/2001/XMLSchema" xmlns:p="http://schemas.microsoft.com/office/2006/metadata/properties" targetNamespace="http://schemas.microsoft.com/office/2006/metadata/properties" ma:root="true" ma:fieldsID="abc59ee2edf01cfb808cadb27e045d28">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16FF421-D2AC-48A7-8F84-A46C7C6C6576}">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40912E30-97C3-408C-9215-A002C5E13B6F}">
  <ds:schemaRefs>
    <ds:schemaRef ds:uri="http://schemas.microsoft.com/sharepoint/v3/contenttype/forms"/>
  </ds:schemaRefs>
</ds:datastoreItem>
</file>

<file path=customXml/itemProps3.xml><?xml version="1.0" encoding="utf-8"?>
<ds:datastoreItem xmlns:ds="http://schemas.openxmlformats.org/officeDocument/2006/customXml" ds:itemID="{9AB42456-6545-490B-B578-30081AF78D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2406</TotalTime>
  <Words>3935</Words>
  <Application>Microsoft Office PowerPoint</Application>
  <PresentationFormat>Custom</PresentationFormat>
  <Paragraphs>1282</Paragraphs>
  <Slides>36</Slides>
  <Notes>36</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36</vt:i4>
      </vt:variant>
    </vt:vector>
  </HeadingPairs>
  <TitlesOfParts>
    <vt:vector size="46" baseType="lpstr">
      <vt:lpstr>ＭＳ Ｐゴシック</vt:lpstr>
      <vt:lpstr>Arial</vt:lpstr>
      <vt:lpstr>Calibri</vt:lpstr>
      <vt:lpstr>Century Gothic</vt:lpstr>
      <vt:lpstr>Courier New</vt:lpstr>
      <vt:lpstr>Futura LT Pro Book</vt:lpstr>
      <vt:lpstr>Gill Sans MT</vt:lpstr>
      <vt:lpstr>Times New Roman</vt:lpstr>
      <vt:lpstr>Wingdings</vt:lpstr>
      <vt:lpstr>Office Theme</vt:lpstr>
      <vt:lpstr>PowerPoint Presentation</vt:lpstr>
      <vt:lpstr>Learning Objectives</vt:lpstr>
      <vt:lpstr>Topics Covered</vt:lpstr>
      <vt:lpstr>The PRISM Tool Set</vt:lpstr>
      <vt:lpstr>PRISM Tool Set: 6 Tools</vt:lpstr>
      <vt:lpstr>PRISM Conceptual Framework  A Comprehensive Picture of RHIS Performance</vt:lpstr>
      <vt:lpstr>PRISM Tools</vt:lpstr>
      <vt:lpstr>I: Electronic RHIS Assessment Tool</vt:lpstr>
      <vt:lpstr>II: RHIS Performance Diagnostic Tool</vt:lpstr>
      <vt:lpstr>Measuring RHIS Performance</vt:lpstr>
      <vt:lpstr>PowerPoint Presentation</vt:lpstr>
      <vt:lpstr>PowerPoint Presentation</vt:lpstr>
      <vt:lpstr>III: RHIS Overview Tool</vt:lpstr>
      <vt:lpstr>III: RHIS Overview Tool</vt:lpstr>
      <vt:lpstr>III: RHIS Overview Tool</vt:lpstr>
      <vt:lpstr>III: RHIS Overview Tool</vt:lpstr>
      <vt:lpstr>III: RHIS Overview Tool</vt:lpstr>
      <vt:lpstr>Information Flow Mapping</vt:lpstr>
      <vt:lpstr>Information Flow Mapping: Example from SCM</vt:lpstr>
      <vt:lpstr>IV: Facility/Office Checklist</vt:lpstr>
      <vt:lpstr>V: Management Assessment Tool (MAT)</vt:lpstr>
      <vt:lpstr>VI: Organizational and Behavioral  Assessment Tool (OBAT)</vt:lpstr>
      <vt:lpstr>VI: Organizational and Behavioral  Assessment Tool (OBAT)</vt:lpstr>
      <vt:lpstr>VI: Organizational and Behavioral  Assessment Tool (OBAT)</vt:lpstr>
      <vt:lpstr>VI: Organizational and Behavioral  Assessment Tool (OBAT)</vt:lpstr>
      <vt:lpstr>Application of PRISM Tools </vt:lpstr>
      <vt:lpstr>Steps to Administer PRISM Tools</vt:lpstr>
      <vt:lpstr>Sampling Process</vt:lpstr>
      <vt:lpstr>Sampling Method Based on Assessment Objectives</vt:lpstr>
      <vt:lpstr>RHIS Assessment: Try Your Luck in the Lottery</vt:lpstr>
      <vt:lpstr>PowerPoint Presentation</vt:lpstr>
      <vt:lpstr>Overview of the PRISM Results </vt:lpstr>
      <vt:lpstr>Results of a PRISM Assessment in Ivory Coast </vt:lpstr>
      <vt:lpstr>Examples of  RHIS Strengthening Interventions in Ivory Coast </vt:lpstr>
      <vt:lpstr>Examples of  RHIS Strengthening Interventions in Liberia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Todloski, Denise Brame</dc:creator>
  <cp:lastModifiedBy>Hoover, Donald Wayne</cp:lastModifiedBy>
  <cp:revision>98</cp:revision>
  <dcterms:created xsi:type="dcterms:W3CDTF">2015-03-04T16:02:36Z</dcterms:created>
  <dcterms:modified xsi:type="dcterms:W3CDTF">2017-02-08T14:41:21Z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2015-03-04T00:00:00Z</vt:filetime>
  </property>
  <property fmtid="{D5CDD505-2E9C-101B-9397-08002B2CF9AE}" pid="3" name="LastSaved">
    <vt:filetime>2015-03-04T00:00:00Z</vt:filetime>
  </property>
  <property fmtid="{D5CDD505-2E9C-101B-9397-08002B2CF9AE}" pid="4" name="ContentTypeId">
    <vt:lpwstr>0x010100BC83303621329D4DAFC578165ED47C26</vt:lpwstr>
  </property>
</Properties>
</file>