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6"/>
  </p:notesMasterIdLst>
  <p:sldIdLst>
    <p:sldId id="268" r:id="rId5"/>
    <p:sldId id="271" r:id="rId6"/>
    <p:sldId id="289" r:id="rId7"/>
    <p:sldId id="272" r:id="rId8"/>
    <p:sldId id="273" r:id="rId9"/>
    <p:sldId id="276" r:id="rId10"/>
    <p:sldId id="275" r:id="rId11"/>
    <p:sldId id="292" r:id="rId12"/>
    <p:sldId id="274" r:id="rId13"/>
    <p:sldId id="291" r:id="rId14"/>
    <p:sldId id="277" r:id="rId15"/>
    <p:sldId id="278" r:id="rId16"/>
    <p:sldId id="279" r:id="rId17"/>
    <p:sldId id="280" r:id="rId18"/>
    <p:sldId id="281" r:id="rId19"/>
    <p:sldId id="282" r:id="rId20"/>
    <p:sldId id="294" r:id="rId21"/>
    <p:sldId id="295" r:id="rId22"/>
    <p:sldId id="296" r:id="rId23"/>
    <p:sldId id="297" r:id="rId24"/>
    <p:sldId id="298" r:id="rId25"/>
    <p:sldId id="299" r:id="rId26"/>
    <p:sldId id="300" r:id="rId27"/>
    <p:sldId id="301" r:id="rId28"/>
    <p:sldId id="302" r:id="rId29"/>
    <p:sldId id="303" r:id="rId30"/>
    <p:sldId id="304" r:id="rId31"/>
    <p:sldId id="306" r:id="rId32"/>
    <p:sldId id="287" r:id="rId33"/>
    <p:sldId id="288" r:id="rId34"/>
    <p:sldId id="270" r:id="rId35"/>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16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cGill, Debbie" initials="MD" lastIdx="2" clrIdx="0">
    <p:extLst/>
  </p:cmAuthor>
  <p:cmAuthor id="2" name="Wilkes, Becky" initials="WB" lastIdx="2"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CFC8"/>
    <a:srgbClr val="171765"/>
    <a:srgbClr val="9BABC1"/>
    <a:srgbClr val="00637E"/>
    <a:srgbClr val="D19F2A"/>
    <a:srgbClr val="C83537"/>
    <a:srgbClr val="ECCE18"/>
    <a:srgbClr val="005268"/>
    <a:srgbClr val="008C84"/>
    <a:srgbClr val="1717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1"/>
    <p:restoredTop sz="75353" autoAdjust="0"/>
  </p:normalViewPr>
  <p:slideViewPr>
    <p:cSldViewPr snapToGrid="0">
      <p:cViewPr varScale="1">
        <p:scale>
          <a:sx n="87" d="100"/>
          <a:sy n="87" d="100"/>
        </p:scale>
        <p:origin x="2058" y="90"/>
      </p:cViewPr>
      <p:guideLst>
        <p:guide orient="horz" pos="2448"/>
        <p:guide pos="3168"/>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r>
              <a:rPr lang="en-US" dirty="0"/>
              <a:t>Contact John at </a:t>
            </a:r>
            <a:r>
              <a:rPr lang="en-US" u="sng" dirty="0"/>
              <a:t>john_spencer@unc.edu </a:t>
            </a:r>
            <a:r>
              <a:rPr lang="en-US" dirty="0"/>
              <a:t>or Becky at </a:t>
            </a:r>
            <a:r>
              <a:rPr lang="en-US" u="sng" dirty="0"/>
              <a:t>bwilkes@email.unc.edu</a:t>
            </a:r>
            <a:r>
              <a:rPr lang="en-US" dirty="0"/>
              <a:t>.</a:t>
            </a:r>
            <a:endParaRPr dirty="0"/>
          </a:p>
        </p:txBody>
      </p:sp>
    </p:spTree>
    <p:extLst>
      <p:ext uri="{BB962C8B-B14F-4D97-AF65-F5344CB8AC3E}">
        <p14:creationId xmlns:p14="http://schemas.microsoft.com/office/powerpoint/2010/main" val="4843289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When faced with a data set of thousands (or tens of thousands) of records, how can we check the quality of the data? Manual review of every record can be a slow and meticulous process, with small data sets, let alone one containing the location of every health facility in a country.</a:t>
            </a:r>
          </a:p>
        </p:txBody>
      </p:sp>
    </p:spTree>
    <p:extLst>
      <p:ext uri="{BB962C8B-B14F-4D97-AF65-F5344CB8AC3E}">
        <p14:creationId xmlns:p14="http://schemas.microsoft.com/office/powerpoint/2010/main" val="36286604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Even if we have more people to help us, it still requires a lot of work.</a:t>
            </a:r>
          </a:p>
        </p:txBody>
      </p:sp>
    </p:spTree>
    <p:extLst>
      <p:ext uri="{BB962C8B-B14F-4D97-AF65-F5344CB8AC3E}">
        <p14:creationId xmlns:p14="http://schemas.microsoft.com/office/powerpoint/2010/main" val="2332700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What’s needed is a way to automate the process to make it faster but just as effective in identifying data quality problems.</a:t>
            </a:r>
          </a:p>
        </p:txBody>
      </p:sp>
    </p:spTree>
    <p:extLst>
      <p:ext uri="{BB962C8B-B14F-4D97-AF65-F5344CB8AC3E}">
        <p14:creationId xmlns:p14="http://schemas.microsoft.com/office/powerpoint/2010/main" val="26275845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In order to automate the process, it’s necessary to determine if there are patterns in the data that indicate a data quality problem.</a:t>
            </a:r>
          </a:p>
        </p:txBody>
      </p:sp>
    </p:spTree>
    <p:extLst>
      <p:ext uri="{BB962C8B-B14F-4D97-AF65-F5344CB8AC3E}">
        <p14:creationId xmlns:p14="http://schemas.microsoft.com/office/powerpoint/2010/main" val="34046629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Remember, there can be three types of quality concerns:</a:t>
            </a:r>
          </a:p>
          <a:p>
            <a:r>
              <a:rPr lang="en-US" dirty="0"/>
              <a:t>1) Spatial elements</a:t>
            </a:r>
            <a:endParaRPr dirty="0"/>
          </a:p>
          <a:p>
            <a:r>
              <a:rPr lang="en-US" dirty="0"/>
              <a:t>2) Attributes</a:t>
            </a:r>
            <a:endParaRPr dirty="0"/>
          </a:p>
          <a:p>
            <a:r>
              <a:rPr lang="en-US" dirty="0"/>
              <a:t>3) Disagreement between the spatial elements and the attributes.</a:t>
            </a:r>
          </a:p>
          <a:p>
            <a:endParaRPr dirty="0"/>
          </a:p>
          <a:p>
            <a:r>
              <a:rPr lang="en-US" dirty="0"/>
              <a:t>It is possible to look for six anomalies in the data and be able to quickly identify the significant data quality issues.</a:t>
            </a:r>
            <a:endParaRPr dirty="0"/>
          </a:p>
        </p:txBody>
      </p:sp>
    </p:spTree>
    <p:extLst>
      <p:ext uri="{BB962C8B-B14F-4D97-AF65-F5344CB8AC3E}">
        <p14:creationId xmlns:p14="http://schemas.microsoft.com/office/powerpoint/2010/main" val="40917744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When anomalous records are found, then they can be investigated. Using this approach, you can address data quality issues without having to review every record.</a:t>
            </a:r>
          </a:p>
        </p:txBody>
      </p:sp>
    </p:spTree>
    <p:extLst>
      <p:ext uri="{BB962C8B-B14F-4D97-AF65-F5344CB8AC3E}">
        <p14:creationId xmlns:p14="http://schemas.microsoft.com/office/powerpoint/2010/main" val="5118998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MEASURE Evaluation—funded by the United States Agency for International Development and PEPFAR—has developed an ArcGIS tool that can review data, look for anomalies, and diagnose potential data quality issues. The SQUAD tool can quickly review large databases of sites and identify anomalous records. Before reviewing the tool, let’s look at the six types of anomalies and how to address them.</a:t>
            </a:r>
          </a:p>
        </p:txBody>
      </p:sp>
    </p:spTree>
    <p:extLst>
      <p:ext uri="{BB962C8B-B14F-4D97-AF65-F5344CB8AC3E}">
        <p14:creationId xmlns:p14="http://schemas.microsoft.com/office/powerpoint/2010/main" val="16491014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Anomaly 1 indicates a record with a missing coordinate. There are several possible solutions to this type of error. One approach is to review any records associated with the geocoding of the facility, such as GPS logs. If these logs don’t exist, you may be able to capture the location on the next site visit by PEPFAR or supply chain staff. Another approach is to use imagery from ArcGIS or Google Earth to locate the site and get a coordinate. </a:t>
            </a:r>
          </a:p>
        </p:txBody>
      </p:sp>
    </p:spTree>
    <p:extLst>
      <p:ext uri="{BB962C8B-B14F-4D97-AF65-F5344CB8AC3E}">
        <p14:creationId xmlns:p14="http://schemas.microsoft.com/office/powerpoint/2010/main" val="28249357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The second anomaly is instances where a coordinate is missing significant digits. The precision of the coordinate is dependent on the number of digits recorded. There is a paradox with precision, however. There should be enough significant digits included in a coordinate to meet accuracy standards for the database. But too many digits provide a precision beyond what is really needed (or even technically possible without using survey-grade GPS receivers). Typically, GPS units and GPS-enabled phones and tablets can record a GPS coordinate to 6 digits, which provides a location precision of roughly 10 centimeters. This level of precision is not necessary when locating a building such as a health facility, where a precision of 1 meter (5 digits after the decimal point) is more than sufficient.</a:t>
            </a:r>
          </a:p>
          <a:p>
            <a:endParaRPr lang="en-US" dirty="0"/>
          </a:p>
          <a:p>
            <a:r>
              <a:rPr lang="en-US" dirty="0"/>
              <a:t>Possible solutions for this anomaly are similar to those for Anomaly 1. Review any GPS logs, recapture the location on a future site visit, or use imagery from ArcGIS, Google Earth, or some other source to locate the site.</a:t>
            </a:r>
          </a:p>
          <a:p>
            <a:endParaRPr lang="en-US" dirty="0"/>
          </a:p>
          <a:p>
            <a:r>
              <a:rPr lang="en-US" b="1" dirty="0"/>
              <a:t>Note: </a:t>
            </a:r>
            <a:r>
              <a:rPr lang="en-US" dirty="0"/>
              <a:t>It’s important to mention that this definition of precision doesn’t account for systematic errors in the GPS signal that may affect the precision of a coordinate. Having a coordinate with six numbers after the decimal point provides a theoretical precision of 10 centimeters. However, GPS signal issues could add error and the actual recorded coordinate could be off from the true location by more than 10 centimeters.</a:t>
            </a:r>
          </a:p>
        </p:txBody>
      </p:sp>
    </p:spTree>
    <p:extLst>
      <p:ext uri="{BB962C8B-B14F-4D97-AF65-F5344CB8AC3E}">
        <p14:creationId xmlns:p14="http://schemas.microsoft.com/office/powerpoint/2010/main" val="36560963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The third anomaly identifies records that have duplicate coordinates. This anomaly does not necessarily mean there is an error in the data, because in some instances, it may be possible for two sites to be at the same location—for example, in a medical park. For records with this anomaly, the first step is to determine if there are in fact two distinct sites at that location. If an investigation reveals that there aren’t two sites, then the same steps used to address Anomaly 1 and Anomaly 2 can be employed: Review any GPS logs, recapture the location, or use imagery.</a:t>
            </a:r>
          </a:p>
        </p:txBody>
      </p:sp>
    </p:spTree>
    <p:extLst>
      <p:ext uri="{BB962C8B-B14F-4D97-AF65-F5344CB8AC3E}">
        <p14:creationId xmlns:p14="http://schemas.microsoft.com/office/powerpoint/2010/main" val="1441887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Let’s start with a basic assumption. When you are trying to make decisions about how to treat people effectively, it’s helpful to know where health facilities are.</a:t>
            </a:r>
          </a:p>
        </p:txBody>
      </p:sp>
    </p:spTree>
    <p:extLst>
      <p:ext uri="{BB962C8B-B14F-4D97-AF65-F5344CB8AC3E}">
        <p14:creationId xmlns:p14="http://schemas.microsoft.com/office/powerpoint/2010/main" val="30068470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Anomaly 4 is the presence of records that contain duplicate facility names. Once again, this is not necessarily an indication of erroneous data. However, it is an anomaly that merits investigation. To resolve this anomaly, it is necessary first to determine if there are, in fact, two distinct sites with the same name. This can be done by contacting the site directly to get clarification or by reviewing documents, reports, licensing records, or other sources to determine the site’s official name, </a:t>
            </a:r>
            <a:r>
              <a:rPr lang="en-US" i="0" dirty="0"/>
              <a:t>which can then be corrected in the database</a:t>
            </a:r>
            <a:r>
              <a:rPr lang="en-US" i="0" dirty="0">
                <a:highlight>
                  <a:srgbClr val="FFFF00"/>
                </a:highlight>
              </a:rPr>
              <a:t>.  </a:t>
            </a:r>
            <a:endParaRPr lang="en-US" b="1" i="0" dirty="0">
              <a:highlight>
                <a:srgbClr val="FFFF00"/>
              </a:highlight>
            </a:endParaRPr>
          </a:p>
        </p:txBody>
      </p:sp>
    </p:spTree>
    <p:extLst>
      <p:ext uri="{BB962C8B-B14F-4D97-AF65-F5344CB8AC3E}">
        <p14:creationId xmlns:p14="http://schemas.microsoft.com/office/powerpoint/2010/main" val="19617283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If a site is supposed to be in one administrative unit (such as a district) but shows up somewhere else when mapped, that is an error that needs to be resolved. When the site is near (within 2 kilometers) its expected location, there are three potential data issues in play:</a:t>
            </a:r>
          </a:p>
          <a:p>
            <a:r>
              <a:rPr lang="en-US" dirty="0"/>
              <a:t>1) The GPS coordinate could be incorrect.</a:t>
            </a:r>
            <a:endParaRPr dirty="0"/>
          </a:p>
          <a:p>
            <a:r>
              <a:rPr lang="en-US" dirty="0"/>
              <a:t>2) The administrative unit field in the site list could contain incorrect information.</a:t>
            </a:r>
            <a:endParaRPr dirty="0"/>
          </a:p>
          <a:p>
            <a:r>
              <a:rPr lang="en-US" dirty="0"/>
              <a:t>3) The GIS boundary file for administrative units could have errors or be out of date.</a:t>
            </a:r>
            <a:endParaRPr dirty="0"/>
          </a:p>
          <a:p>
            <a:endParaRPr lang="en-US" dirty="0"/>
          </a:p>
          <a:p>
            <a:r>
              <a:rPr lang="en-US" dirty="0"/>
              <a:t>To address records with this error, using a different GIS boundary file may indicate that the site is where it is expected. If the error is still there after boundary files are changed, then it will be necessary to review the documents associated with the site, use imagery to locate the site, or revisit it and collect a GPS coordinate.</a:t>
            </a:r>
          </a:p>
        </p:txBody>
      </p:sp>
    </p:spTree>
    <p:extLst>
      <p:ext uri="{BB962C8B-B14F-4D97-AF65-F5344CB8AC3E}">
        <p14:creationId xmlns:p14="http://schemas.microsoft.com/office/powerpoint/2010/main" val="26153965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The last type of anomaly is when a site is not located anywhere near where it should be. For instance, the site is in the ocean or in another country</a:t>
            </a:r>
            <a:r>
              <a:rPr lang="en-US" baseline="0" dirty="0"/>
              <a:t> or</a:t>
            </a:r>
            <a:r>
              <a:rPr lang="en-US" dirty="0"/>
              <a:t> any location more than two kilometers from the expected administrative unit.</a:t>
            </a:r>
          </a:p>
          <a:p>
            <a:r>
              <a:rPr lang="en-US" dirty="0"/>
              <a:t>There are several possible solutions to address this anomaly:</a:t>
            </a:r>
          </a:p>
          <a:p>
            <a:pPr marL="171450" indent="-171450">
              <a:buFontTx/>
              <a:buChar char="-"/>
            </a:pPr>
            <a:r>
              <a:rPr lang="en-US" dirty="0"/>
              <a:t>First, look for obvious issues in the coordinate, such as the X coordinate and the Y coordinate being transposed, or obvious typos, such as a coordinate value in the database that should be 35 degrees being recorded as 53 degrees. </a:t>
            </a:r>
          </a:p>
          <a:p>
            <a:pPr marL="171450" indent="-171450">
              <a:buFontTx/>
              <a:buChar char="-"/>
            </a:pPr>
            <a:endParaRPr lang="en-US" dirty="0"/>
          </a:p>
          <a:p>
            <a:pPr marL="0" indent="0">
              <a:buFontTx/>
              <a:buNone/>
            </a:pPr>
            <a:r>
              <a:rPr lang="en-US" dirty="0"/>
              <a:t>If that is not the issue, consider the solutions we have already discussed:</a:t>
            </a:r>
          </a:p>
          <a:p>
            <a:pPr marL="171450" indent="-171450">
              <a:buFontTx/>
              <a:buChar char="-"/>
            </a:pPr>
            <a:endParaRPr lang="en-US" dirty="0"/>
          </a:p>
          <a:p>
            <a:pPr marL="171450" indent="-171450">
              <a:buFontTx/>
              <a:buChar char="-"/>
            </a:pPr>
            <a:r>
              <a:rPr lang="en-US" baseline="0" dirty="0"/>
              <a:t>Review the GPS log.</a:t>
            </a:r>
          </a:p>
          <a:p>
            <a:pPr marL="171450" indent="-171450">
              <a:buFontTx/>
              <a:buChar char="-"/>
            </a:pPr>
            <a:r>
              <a:rPr lang="en-US" baseline="0" dirty="0"/>
              <a:t>Locate the site using imagery.</a:t>
            </a:r>
          </a:p>
          <a:p>
            <a:pPr marL="171450" indent="-171450">
              <a:buFontTx/>
              <a:buChar char="-"/>
            </a:pPr>
            <a:r>
              <a:rPr lang="en-US" baseline="0" dirty="0"/>
              <a:t>Revisit the site.</a:t>
            </a:r>
            <a:endParaRPr lang="en-US" dirty="0"/>
          </a:p>
        </p:txBody>
      </p:sp>
    </p:spTree>
    <p:extLst>
      <p:ext uri="{BB962C8B-B14F-4D97-AF65-F5344CB8AC3E}">
        <p14:creationId xmlns:p14="http://schemas.microsoft.com/office/powerpoint/2010/main" val="30624619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What follows is an overview of how to use the SQUAD tool. You’ll have a chance to do these tasks individually later, but what follows is a brief overview of the steps.</a:t>
            </a:r>
          </a:p>
        </p:txBody>
      </p:sp>
    </p:spTree>
    <p:extLst>
      <p:ext uri="{BB962C8B-B14F-4D97-AF65-F5344CB8AC3E}">
        <p14:creationId xmlns:p14="http://schemas.microsoft.com/office/powerpoint/2010/main" val="38848479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This tool comes in an ArcGIS version and a QGIS version. The ArcGIS version requires the use of ArcGIS 10.3 or newer, with an advanced license. The QGIS version works in QGIS 2.18 or 3.0.</a:t>
            </a:r>
          </a:p>
          <a:p>
            <a:endParaRPr lang="en-US" dirty="0"/>
          </a:p>
          <a:p>
            <a:r>
              <a:rPr lang="en-US" dirty="0"/>
              <a:t>Use of the tool requires the following files:</a:t>
            </a:r>
          </a:p>
          <a:p>
            <a:r>
              <a:rPr lang="en-US" dirty="0"/>
              <a:t>(1) Site Location File: A file that contains the location of sites and includes variables for a unique identifier for each site, an X/Y coordinate, a site name, and a field indicating the expected administrative unit.</a:t>
            </a:r>
          </a:p>
          <a:p>
            <a:r>
              <a:rPr lang="en-US" dirty="0"/>
              <a:t>(2) Administrative Units File: A file that contains the boundaries of the relevant administrative units and includes a variable for the unit’s name.</a:t>
            </a:r>
          </a:p>
          <a:p>
            <a:endParaRPr lang="en-US" dirty="0"/>
          </a:p>
          <a:p>
            <a:r>
              <a:rPr lang="en-US" b="1" dirty="0"/>
              <a:t>Note:</a:t>
            </a:r>
            <a:r>
              <a:rPr lang="en-US" dirty="0"/>
              <a:t> For the tool to work, both files should rely on standard names for administrative units. Standard names use consistent naming conventions and diacritical marks.</a:t>
            </a:r>
          </a:p>
          <a:p>
            <a:endParaRPr lang="en-US" dirty="0"/>
          </a:p>
          <a:p>
            <a:endParaRPr lang="en-US" dirty="0"/>
          </a:p>
        </p:txBody>
      </p:sp>
    </p:spTree>
    <p:extLst>
      <p:ext uri="{BB962C8B-B14F-4D97-AF65-F5344CB8AC3E}">
        <p14:creationId xmlns:p14="http://schemas.microsoft.com/office/powerpoint/2010/main" val="20601457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You can download the SQUAD tool from the MEASURE Evaluation website:  http://www.measureevaluation.org/resources/tools/geographic-information-systems/squad-tool/ </a:t>
            </a:r>
          </a:p>
          <a:p>
            <a:endParaRPr lang="en-US" dirty="0"/>
          </a:p>
          <a:p>
            <a:r>
              <a:rPr lang="en-US" dirty="0"/>
              <a:t>The first step in using the tool is to load the relevant files into ArcGIS or QGIS. This can be done by manually adding them or by opening an existing project file that has the site locations and administrative units.</a:t>
            </a:r>
          </a:p>
          <a:p>
            <a:r>
              <a:rPr lang="en-US" dirty="0"/>
              <a:t>Once the relevant geographic files are loaded, then the next step is to load the SQUAD tool. The SQUAD tool can be added to Arctoolbox in ArcGIS or through the Plugin Manager in QGIS.</a:t>
            </a:r>
          </a:p>
        </p:txBody>
      </p:sp>
    </p:spTree>
    <p:extLst>
      <p:ext uri="{BB962C8B-B14F-4D97-AF65-F5344CB8AC3E}">
        <p14:creationId xmlns:p14="http://schemas.microsoft.com/office/powerpoint/2010/main" val="21981471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Once the tool is opened, it will ask for the relevant files and fields.</a:t>
            </a:r>
          </a:p>
        </p:txBody>
      </p:sp>
    </p:spTree>
    <p:extLst>
      <p:ext uri="{BB962C8B-B14F-4D97-AF65-F5344CB8AC3E}">
        <p14:creationId xmlns:p14="http://schemas.microsoft.com/office/powerpoint/2010/main" val="5976355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After the tool finishes running, it adds fields for each anomaly type to the site feature class. A value of 1 indicates the presence of that anomaly.</a:t>
            </a:r>
          </a:p>
          <a:p>
            <a:r>
              <a:rPr lang="en-US" dirty="0"/>
              <a:t>(For space considerations, only the Anomaly_1 field is displayed here.)</a:t>
            </a:r>
          </a:p>
        </p:txBody>
      </p:sp>
    </p:spTree>
    <p:extLst>
      <p:ext uri="{BB962C8B-B14F-4D97-AF65-F5344CB8AC3E}">
        <p14:creationId xmlns:p14="http://schemas.microsoft.com/office/powerpoint/2010/main" val="624203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Remember that the presence of an anomaly does not automatically indicate error in the data. Rather, it identifies anomalies that could indicate a data quality issue. Anomalous records require investigation.</a:t>
            </a:r>
          </a:p>
        </p:txBody>
      </p:sp>
    </p:spTree>
    <p:extLst>
      <p:ext uri="{BB962C8B-B14F-4D97-AF65-F5344CB8AC3E}">
        <p14:creationId xmlns:p14="http://schemas.microsoft.com/office/powerpoint/2010/main" val="37334599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The SQUAD tool is suitable for initial data quality checks in a large spatial data set as well as for routine quality checks.</a:t>
            </a:r>
          </a:p>
        </p:txBody>
      </p:sp>
    </p:spTree>
    <p:extLst>
      <p:ext uri="{BB962C8B-B14F-4D97-AF65-F5344CB8AC3E}">
        <p14:creationId xmlns:p14="http://schemas.microsoft.com/office/powerpoint/2010/main" val="411961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Increasingly, many countries are developing national Master Facility Lists, or MFLs. Each country’s list is unique, but in general these lists contain data on many aspects of facilities. Facility data in MFLs can be thought of as being in two domains: the signature domain (which contains information that uniquely identifies a facility)</a:t>
            </a:r>
            <a:r>
              <a:rPr lang="en-US" baseline="0" dirty="0"/>
              <a:t> </a:t>
            </a:r>
            <a:r>
              <a:rPr lang="en-US" dirty="0"/>
              <a:t>and the attribute domain (which contains other attributes for the facility). Many MFLs </a:t>
            </a:r>
            <a:r>
              <a:rPr lang="en-US" baseline="0" dirty="0"/>
              <a:t>contain metadata</a:t>
            </a:r>
            <a:r>
              <a:rPr lang="en-US" dirty="0"/>
              <a:t> that have information about when and how the data was collected and if it’s a depreciated record, among other things.</a:t>
            </a:r>
          </a:p>
        </p:txBody>
      </p:sp>
    </p:spTree>
    <p:extLst>
      <p:ext uri="{BB962C8B-B14F-4D97-AF65-F5344CB8AC3E}">
        <p14:creationId xmlns:p14="http://schemas.microsoft.com/office/powerpoint/2010/main" val="13962696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Both versions of the tool, complete with sample data and documentation, are available on the MEASURE Evaluation website.</a:t>
            </a:r>
          </a:p>
        </p:txBody>
      </p:sp>
    </p:spTree>
    <p:extLst>
      <p:ext uri="{BB962C8B-B14F-4D97-AF65-F5344CB8AC3E}">
        <p14:creationId xmlns:p14="http://schemas.microsoft.com/office/powerpoint/2010/main" val="21779104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fontScale="25000" lnSpcReduction="20000"/>
          </a:bodyPr>
          <a:lstStyle/>
          <a:p>
            <a:endParaRPr/>
          </a:p>
        </p:txBody>
      </p:sp>
    </p:spTree>
    <p:extLst>
      <p:ext uri="{BB962C8B-B14F-4D97-AF65-F5344CB8AC3E}">
        <p14:creationId xmlns:p14="http://schemas.microsoft.com/office/powerpoint/2010/main" val="4206067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The United States President’s Emergency Plan for AIDS Relief (PEPFAR) has built its own facility list or site list, which contains the location of sites PEPFAR supports, as well as each facility name, unique identification number, and other information. This site list can be used to help PEPFAR ensure adequate coverage for services and to “do the right thing in the right places at the right time.”</a:t>
            </a:r>
          </a:p>
        </p:txBody>
      </p:sp>
    </p:spTree>
    <p:extLst>
      <p:ext uri="{BB962C8B-B14F-4D97-AF65-F5344CB8AC3E}">
        <p14:creationId xmlns:p14="http://schemas.microsoft.com/office/powerpoint/2010/main" val="37814053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As with any data set, data quality is important. However, because a facility list for a country can have thousands of sites, assessing the data quality of such lists can be a challenge.</a:t>
            </a:r>
          </a:p>
        </p:txBody>
      </p:sp>
    </p:spTree>
    <p:extLst>
      <p:ext uri="{BB962C8B-B14F-4D97-AF65-F5344CB8AC3E}">
        <p14:creationId xmlns:p14="http://schemas.microsoft.com/office/powerpoint/2010/main" val="41101557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Data quality is an elusive concept. What do we mean by data quality? Of course, it means that we want the data to be correct, but with databases such as facility lists, data quality can be more complex.</a:t>
            </a:r>
          </a:p>
        </p:txBody>
      </p:sp>
    </p:spTree>
    <p:extLst>
      <p:ext uri="{BB962C8B-B14F-4D97-AF65-F5344CB8AC3E}">
        <p14:creationId xmlns:p14="http://schemas.microsoft.com/office/powerpoint/2010/main" val="74091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Let’s look at two elements of facility lists: spatial and attribute. The spatial component is related to the global positioning system (GPS) coordinate for the site. At the basic level, the issue is whether the coordinate is correct: that is, whether it accurately places the site in its true location. With thousands of sites, it’s not possible to go through and manually verify the coordinates, but there are things that might indicate that the coordinate for a site is not correct. Sites that show up in unexpected places (such as a lake or outside the boundaries of the country) indicate there are problems with the coordinate. Missing or duplicate coordinates are also signs of data quality problems.</a:t>
            </a:r>
          </a:p>
        </p:txBody>
      </p:sp>
    </p:spTree>
    <p:extLst>
      <p:ext uri="{BB962C8B-B14F-4D97-AF65-F5344CB8AC3E}">
        <p14:creationId xmlns:p14="http://schemas.microsoft.com/office/powerpoint/2010/main" val="1958149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For attributes, things such as duplicate names, missing values, and out of range values all can be signs of data quality issues.</a:t>
            </a:r>
          </a:p>
        </p:txBody>
      </p:sp>
    </p:spTree>
    <p:extLst>
      <p:ext uri="{BB962C8B-B14F-4D97-AF65-F5344CB8AC3E}">
        <p14:creationId xmlns:p14="http://schemas.microsoft.com/office/powerpoint/2010/main" val="15769166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r>
              <a:rPr lang="en-US" dirty="0"/>
              <a:t>There should also be congruity between the two elements. So if Facility A shows up in East District when mapped, but the District field in the attribute table says it is in West District, then something is probably wrong: The coordinate associated with the site may</a:t>
            </a:r>
            <a:r>
              <a:rPr lang="en-US" baseline="0" dirty="0"/>
              <a:t> be</a:t>
            </a:r>
            <a:r>
              <a:rPr lang="en-US" dirty="0"/>
              <a:t> incorrect, or the district recorded in the “District” field may be incorrect, or the GIS boundary file used to determine location may be incorrect.</a:t>
            </a:r>
          </a:p>
        </p:txBody>
      </p:sp>
    </p:spTree>
    <p:extLst>
      <p:ext uri="{BB962C8B-B14F-4D97-AF65-F5344CB8AC3E}">
        <p14:creationId xmlns:p14="http://schemas.microsoft.com/office/powerpoint/2010/main" val="8423969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gi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gif"/><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C83537"/>
          </a:solidFill>
        </p:spPr>
        <p:txBody>
          <a:bodyPr wrap="square" lIns="0" tIns="0" rIns="0" bIns="0" rtlCol="0"/>
          <a:lstStyle/>
          <a:p>
            <a:endParaRPr>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D19F2A"/>
          </a:solidFill>
        </p:spPr>
        <p:txBody>
          <a:bodyPr wrap="square" lIns="0" tIns="0" rIns="0" bIns="0" rtlCol="0"/>
          <a:lstStyle/>
          <a:p>
            <a:endParaRPr/>
          </a:p>
        </p:txBody>
      </p:sp>
      <p:sp>
        <p:nvSpPr>
          <p:cNvPr id="11" name="object 8"/>
          <p:cNvSpPr txBox="1"/>
          <p:nvPr userDrawn="1"/>
        </p:nvSpPr>
        <p:spPr>
          <a:xfrm>
            <a:off x="914400" y="379900"/>
            <a:ext cx="7483475" cy="4167808"/>
          </a:xfrm>
          <a:prstGeom prst="rect">
            <a:avLst/>
          </a:prstGeom>
        </p:spPr>
        <p:txBody>
          <a:bodyPr vert="horz" wrap="square" lIns="0" tIns="0" rIns="0" bIns="0" rtlCol="0">
            <a:spAutoFit/>
          </a:bodyPr>
          <a:lstStyle/>
          <a:p>
            <a:pPr marL="12700">
              <a:lnSpc>
                <a:spcPts val="6495"/>
              </a:lnSpc>
            </a:pPr>
            <a:r>
              <a:rPr lang="en-US" sz="5700" b="1" spc="-265">
                <a:solidFill>
                  <a:srgbClr val="ECCE18"/>
                </a:solidFill>
                <a:latin typeface="Century Gothic" panose="020B0502020202020204" pitchFamily="34" charset="0"/>
                <a:cs typeface="Gill Sans MT"/>
              </a:rPr>
              <a:t>Headline goes here</a:t>
            </a:r>
          </a:p>
          <a:p>
            <a:pPr marL="12700">
              <a:lnSpc>
                <a:spcPts val="6495"/>
              </a:lnSpc>
            </a:pPr>
            <a:r>
              <a:rPr lang="en-US" sz="5700" b="1" spc="-265">
                <a:solidFill>
                  <a:schemeClr val="bg1"/>
                </a:solidFill>
                <a:latin typeface="Century Gothic" panose="020B0502020202020204" pitchFamily="34" charset="0"/>
                <a:cs typeface="Gill Sans MT"/>
              </a:rPr>
              <a:t>Headline goes here</a:t>
            </a:r>
          </a:p>
          <a:p>
            <a:pPr marL="12700" marR="0" indent="0" algn="l" defTabSz="914400" rtl="0" eaLnBrk="1" fontAlgn="auto" latinLnBrk="0" hangingPunct="1">
              <a:lnSpc>
                <a:spcPts val="6495"/>
              </a:lnSpc>
              <a:spcBef>
                <a:spcPts val="0"/>
              </a:spcBef>
              <a:spcAft>
                <a:spcPts val="0"/>
              </a:spcAft>
              <a:buClrTx/>
              <a:buSzTx/>
              <a:buFontTx/>
              <a:buNone/>
              <a:tabLst/>
              <a:defRPr/>
            </a:pPr>
            <a:r>
              <a:rPr lang="en-US" sz="5700" b="0" spc="-265">
                <a:solidFill>
                  <a:srgbClr val="00637E"/>
                </a:solidFill>
                <a:latin typeface="Century Gothic" panose="020B0502020202020204" pitchFamily="34" charset="0"/>
                <a:cs typeface="Gill Sans MT"/>
              </a:rPr>
              <a:t>Headline goes here</a:t>
            </a:r>
            <a:endParaRPr lang="en-US" sz="5700" b="0">
              <a:solidFill>
                <a:srgbClr val="00637E"/>
              </a:solidFill>
              <a:latin typeface="Century Gothic" panose="020B0502020202020204" pitchFamily="34" charset="0"/>
              <a:cs typeface="Gill Sans MT"/>
            </a:endParaRPr>
          </a:p>
          <a:p>
            <a:pPr marL="12700">
              <a:lnSpc>
                <a:spcPts val="6495"/>
              </a:lnSpc>
            </a:pPr>
            <a:endParaRPr lang="en-US" sz="5700">
              <a:solidFill>
                <a:schemeClr val="bg1"/>
              </a:solidFill>
              <a:latin typeface="Futura Lt BT" panose="020B0402020204020303" pitchFamily="34" charset="0"/>
              <a:cs typeface="Gill Sans MT"/>
            </a:endParaRPr>
          </a:p>
          <a:p>
            <a:pPr marL="12700">
              <a:lnSpc>
                <a:spcPts val="6495"/>
              </a:lnSpc>
            </a:pPr>
            <a:endParaRPr sz="5700">
              <a:solidFill>
                <a:srgbClr val="1E185F"/>
              </a:solidFill>
              <a:latin typeface="Futura Lt BT" panose="020B0402020204020303" pitchFamily="34" charset="0"/>
              <a:cs typeface="Gill Sans MT"/>
            </a:endParaRPr>
          </a:p>
        </p:txBody>
      </p:sp>
      <p:sp>
        <p:nvSpPr>
          <p:cNvPr id="12" name="object 9"/>
          <p:cNvSpPr txBox="1"/>
          <p:nvPr userDrawn="1"/>
        </p:nvSpPr>
        <p:spPr>
          <a:xfrm>
            <a:off x="4495800" y="4572000"/>
            <a:ext cx="4493260" cy="1646605"/>
          </a:xfrm>
          <a:prstGeom prst="rect">
            <a:avLst/>
          </a:prstGeom>
        </p:spPr>
        <p:txBody>
          <a:bodyPr vert="horz" wrap="square" lIns="0" tIns="0" rIns="0" bIns="0" rtlCol="0">
            <a:spAutoFit/>
          </a:bodyPr>
          <a:lstStyle/>
          <a:p>
            <a:pPr marL="12700">
              <a:lnSpc>
                <a:spcPts val="2250"/>
              </a:lnSpc>
            </a:pPr>
            <a:r>
              <a:rPr sz="1600">
                <a:solidFill>
                  <a:srgbClr val="00637E"/>
                </a:solidFill>
                <a:latin typeface="Century Gothic" panose="020B0502020202020204" pitchFamily="34" charset="0"/>
                <a:cs typeface="Futura LT Pro Book"/>
              </a:rPr>
              <a:t>Author Name and Degree Here</a:t>
            </a:r>
          </a:p>
          <a:p>
            <a:pPr marL="12700">
              <a:lnSpc>
                <a:spcPts val="2250"/>
              </a:lnSpc>
            </a:pPr>
            <a:r>
              <a:rPr sz="1600" b="1">
                <a:solidFill>
                  <a:srgbClr val="00637E"/>
                </a:solidFill>
                <a:latin typeface="Century Gothic" panose="020B0502020202020204" pitchFamily="34" charset="0"/>
                <a:cs typeface="Futura LT Pro Book"/>
              </a:rPr>
              <a:t>MEASURE Evaluation</a:t>
            </a:r>
            <a:endParaRPr sz="1600">
              <a:solidFill>
                <a:srgbClr val="00637E"/>
              </a:solidFill>
              <a:latin typeface="Century Gothic" panose="020B0502020202020204" pitchFamily="34" charset="0"/>
              <a:cs typeface="Futura LT Pro Book"/>
            </a:endParaRPr>
          </a:p>
          <a:p>
            <a:pPr marL="12700">
              <a:lnSpc>
                <a:spcPct val="100000"/>
              </a:lnSpc>
            </a:pPr>
            <a:r>
              <a:rPr sz="1600">
                <a:solidFill>
                  <a:srgbClr val="00637E"/>
                </a:solidFill>
                <a:latin typeface="Century Gothic" panose="020B0502020202020204" pitchFamily="34" charset="0"/>
                <a:cs typeface="Futura LT Pro Book"/>
              </a:rPr>
              <a:t>Your organization here</a:t>
            </a:r>
          </a:p>
          <a:p>
            <a:pPr>
              <a:lnSpc>
                <a:spcPct val="100000"/>
              </a:lnSpc>
              <a:spcBef>
                <a:spcPts val="45"/>
              </a:spcBef>
            </a:pPr>
            <a:endParaRPr sz="1600">
              <a:solidFill>
                <a:srgbClr val="00637E"/>
              </a:solidFill>
              <a:latin typeface="Century Gothic" panose="020B0502020202020204" pitchFamily="34" charset="0"/>
              <a:cs typeface="Times New Roman"/>
            </a:endParaRPr>
          </a:p>
          <a:p>
            <a:pPr marL="12700">
              <a:lnSpc>
                <a:spcPts val="2200"/>
              </a:lnSpc>
            </a:pPr>
            <a:r>
              <a:rPr lang="en-US" sz="1600">
                <a:solidFill>
                  <a:srgbClr val="00637E"/>
                </a:solidFill>
                <a:latin typeface="Century Gothic" panose="020B0502020202020204" pitchFamily="34" charset="0"/>
                <a:cs typeface="Futura LT Pro Book"/>
              </a:rPr>
              <a:t>Date for presentation</a:t>
            </a:r>
            <a:r>
              <a:rPr lang="en-US" sz="1600" baseline="0">
                <a:solidFill>
                  <a:srgbClr val="00637E"/>
                </a:solidFill>
                <a:latin typeface="Century Gothic" panose="020B0502020202020204" pitchFamily="34" charset="0"/>
                <a:cs typeface="Futura LT Pro Book"/>
              </a:rPr>
              <a:t> if necessary</a:t>
            </a:r>
            <a:endParaRPr sz="1600">
              <a:solidFill>
                <a:srgbClr val="00637E"/>
              </a:solidFill>
              <a:latin typeface="Century Gothic" panose="020B0502020202020204" pitchFamily="34" charset="0"/>
              <a:cs typeface="Futura LT Pro Book"/>
            </a:endParaRPr>
          </a:p>
          <a:p>
            <a:pPr marL="12700">
              <a:lnSpc>
                <a:spcPts val="2200"/>
              </a:lnSpc>
            </a:pPr>
            <a:r>
              <a:rPr lang="en-US" sz="1600" b="1">
                <a:solidFill>
                  <a:srgbClr val="00637E"/>
                </a:solidFill>
                <a:latin typeface="Century Gothic" panose="020B0502020202020204" pitchFamily="34" charset="0"/>
                <a:cs typeface="Futura LT Pro Book"/>
              </a:rPr>
              <a:t>Name of meeting</a:t>
            </a:r>
            <a:endParaRPr sz="1600">
              <a:solidFill>
                <a:srgbClr val="00637E"/>
              </a:solidFill>
              <a:latin typeface="Century Gothic" panose="020B0502020202020204" pitchFamily="34" charset="0"/>
              <a:cs typeface="Futura LT Pro Book"/>
            </a:endParaRPr>
          </a:p>
        </p:txBody>
      </p:sp>
      <p:sp>
        <p:nvSpPr>
          <p:cNvPr id="13" name="Rectangle 12"/>
          <p:cNvSpPr>
            <a:spLocks noChangeArrowheads="1"/>
          </p:cNvSpPr>
          <p:nvPr userDrawn="1"/>
        </p:nvSpPr>
        <p:spPr bwMode="auto">
          <a:xfrm>
            <a:off x="-2644705" y="7246252"/>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a:ln>
                <a:noFill/>
              </a:ln>
              <a:solidFill>
                <a:schemeClr val="tx1"/>
              </a:solidFill>
              <a:effectLst/>
              <a:latin typeface="Arial" panose="020B0604020202020204" pitchFamily="34" charset="0"/>
            </a:endParaRPr>
          </a:p>
        </p:txBody>
      </p:sp>
      <p:grpSp>
        <p:nvGrpSpPr>
          <p:cNvPr id="17" name="Group 16"/>
          <p:cNvGrpSpPr/>
          <p:nvPr userDrawn="1"/>
        </p:nvGrpSpPr>
        <p:grpSpPr>
          <a:xfrm>
            <a:off x="5617774" y="6836565"/>
            <a:ext cx="1990574" cy="710418"/>
            <a:chOff x="7500479" y="6873004"/>
            <a:chExt cx="1990574" cy="710418"/>
          </a:xfrm>
        </p:grpSpPr>
        <p:pic>
          <p:nvPicPr>
            <p:cNvPr id="19" name="Picture 1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751034" y="6873004"/>
              <a:ext cx="740019" cy="710418"/>
            </a:xfrm>
            <a:prstGeom prst="rect">
              <a:avLst/>
            </a:prstGeom>
          </p:spPr>
        </p:pic>
        <p:pic>
          <p:nvPicPr>
            <p:cNvPr id="20" name="Picture 1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00479" y="6915875"/>
              <a:ext cx="1061416" cy="624677"/>
            </a:xfrm>
            <a:prstGeom prst="rect">
              <a:avLst/>
            </a:prstGeom>
          </p:spPr>
        </p:pic>
      </p:grpSp>
      <p:pic>
        <p:nvPicPr>
          <p:cNvPr id="18" name="Picture 17"/>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3400" y="6609747"/>
            <a:ext cx="1274374" cy="108959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bg>
      <p:bgPr>
        <a:solidFill>
          <a:schemeClr val="bg1"/>
        </a:solidFill>
        <a:effectLst/>
      </p:bgPr>
    </p:bg>
    <p:spTree>
      <p:nvGrpSpPr>
        <p:cNvPr id="1" name=""/>
        <p:cNvGrpSpPr/>
        <p:nvPr/>
      </p:nvGrpSpPr>
      <p:grpSpPr>
        <a:xfrm>
          <a:off x="0" y="0"/>
          <a:ext cx="0" cy="0"/>
          <a:chOff x="0" y="0"/>
          <a:chExt cx="0" cy="0"/>
        </a:xfrm>
      </p:grpSpPr>
      <p:sp>
        <p:nvSpPr>
          <p:cNvPr id="13" name="object 3"/>
          <p:cNvSpPr/>
          <p:nvPr userDrawn="1"/>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C83537"/>
          </a:solidFill>
        </p:spPr>
        <p:txBody>
          <a:bodyPr wrap="square" lIns="0" tIns="0" rIns="0" bIns="0" rtlCol="0"/>
          <a:lstStyle/>
          <a:p>
            <a:endParaRPr>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
        <p:nvSpPr>
          <p:cNvPr id="12" name="Title 11"/>
          <p:cNvSpPr>
            <a:spLocks noGrp="1"/>
          </p:cNvSpPr>
          <p:nvPr>
            <p:ph type="title" hasCustomPrompt="1"/>
          </p:nvPr>
        </p:nvSpPr>
        <p:spPr>
          <a:xfrm>
            <a:off x="611769" y="366812"/>
            <a:ext cx="8674100" cy="1143000"/>
          </a:xfrm>
          <a:prstGeom prst="rect">
            <a:avLst/>
          </a:prstGeom>
        </p:spPr>
        <p:txBody>
          <a:bodyPr/>
          <a:lstStyle>
            <a:lvl1pPr>
              <a:defRPr sz="4800" b="1">
                <a:solidFill>
                  <a:srgbClr val="ECCE18"/>
                </a:solidFill>
                <a:latin typeface="Century Gothic" panose="020B0502020202020204" pitchFamily="34" charset="0"/>
              </a:defRPr>
            </a:lvl1pPr>
          </a:lstStyle>
          <a:p>
            <a:r>
              <a:rPr lang="en-US"/>
              <a:t>Headline goes here</a:t>
            </a:r>
            <a:br>
              <a:rPr lang="en-US"/>
            </a:br>
            <a:endParaRPr lang="en-US"/>
          </a:p>
        </p:txBody>
      </p:sp>
      <p:sp>
        <p:nvSpPr>
          <p:cNvPr id="23" name="Text Placeholder 22"/>
          <p:cNvSpPr>
            <a:spLocks noGrp="1"/>
          </p:cNvSpPr>
          <p:nvPr>
            <p:ph type="body" sz="quarter" idx="10"/>
          </p:nvPr>
        </p:nvSpPr>
        <p:spPr>
          <a:xfrm>
            <a:off x="685800" y="2702611"/>
            <a:ext cx="8305800" cy="2590800"/>
          </a:xfrm>
          <a:prstGeom prst="rect">
            <a:avLst/>
          </a:prstGeom>
        </p:spPr>
        <p:txBody>
          <a:bodyPr/>
          <a:lstStyle>
            <a:lvl1pPr>
              <a:defRPr sz="2800">
                <a:solidFill>
                  <a:schemeClr val="tx1"/>
                </a:solidFill>
                <a:latin typeface="Futura LT Pro Book" panose="020B0502020204020303" pitchFamily="34" charset="0"/>
              </a:defRPr>
            </a:lvl1pPr>
            <a:lvl2pPr>
              <a:defRPr sz="2400">
                <a:solidFill>
                  <a:schemeClr val="tx1"/>
                </a:solidFill>
                <a:latin typeface="Futura LT Pro Book" panose="020B0502020204020303" pitchFamily="34" charset="0"/>
              </a:defRPr>
            </a:lvl2pPr>
            <a:lvl3pPr>
              <a:defRPr sz="2000">
                <a:solidFill>
                  <a:schemeClr val="tx1"/>
                </a:solidFill>
                <a:latin typeface="Futura LT Pro Book" panose="020B0502020204020303" pitchFamily="34" charset="0"/>
              </a:defRPr>
            </a:lvl3pPr>
            <a:lvl4pPr>
              <a:defRPr>
                <a:solidFill>
                  <a:schemeClr val="tx1"/>
                </a:solidFill>
                <a:latin typeface="Futura LT Pro Book" panose="020B0502020204020303" pitchFamily="34" charset="0"/>
              </a:defRPr>
            </a:lvl4pPr>
            <a:lvl5pPr>
              <a:defRPr>
                <a:solidFill>
                  <a:schemeClr val="tx1"/>
                </a:solidFill>
                <a:latin typeface="Futura LT Pro Book" panose="020B05020202040203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5" name="Text Placeholder 24"/>
          <p:cNvSpPr>
            <a:spLocks noGrp="1"/>
          </p:cNvSpPr>
          <p:nvPr>
            <p:ph type="body" sz="quarter" idx="11" hasCustomPrompt="1"/>
          </p:nvPr>
        </p:nvSpPr>
        <p:spPr>
          <a:xfrm>
            <a:off x="611769" y="1039411"/>
            <a:ext cx="6629400" cy="1066800"/>
          </a:xfrm>
          <a:prstGeom prst="rect">
            <a:avLst/>
          </a:prstGeom>
        </p:spPr>
        <p:txBody>
          <a:bodyPr/>
          <a:lstStyle>
            <a:lvl1pPr>
              <a:defRPr sz="4400">
                <a:solidFill>
                  <a:srgbClr val="00637E"/>
                </a:solidFill>
                <a:latin typeface="Century Gothic" panose="020B0502020202020204" pitchFamily="34" charset="0"/>
              </a:defRPr>
            </a:lvl1pPr>
          </a:lstStyle>
          <a:p>
            <a:pPr lvl="0"/>
            <a:r>
              <a:rPr lang="en-US"/>
              <a:t>Subtitle goes here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
        <p:nvSpPr>
          <p:cNvPr id="9" name="object 3"/>
          <p:cNvSpPr/>
          <p:nvPr userDrawn="1"/>
        </p:nvSpPr>
        <p:spPr>
          <a:xfrm>
            <a:off x="-11723" y="0"/>
            <a:ext cx="10058400" cy="118586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C83537"/>
          </a:solidFill>
        </p:spPr>
        <p:txBody>
          <a:bodyPr wrap="square" lIns="0" tIns="0" rIns="0" bIns="0" rtlCol="0"/>
          <a:lstStyle/>
          <a:p>
            <a:endParaRPr>
              <a:latin typeface="Futura Lt BT" panose="020B0402020204020303" pitchFamily="34" charset="0"/>
            </a:endParaRPr>
          </a:p>
        </p:txBody>
      </p:sp>
      <p:sp>
        <p:nvSpPr>
          <p:cNvPr id="12" name="Title 11"/>
          <p:cNvSpPr>
            <a:spLocks noGrp="1"/>
          </p:cNvSpPr>
          <p:nvPr>
            <p:ph type="title" hasCustomPrompt="1"/>
          </p:nvPr>
        </p:nvSpPr>
        <p:spPr>
          <a:xfrm>
            <a:off x="598854" y="457200"/>
            <a:ext cx="8674100" cy="1143000"/>
          </a:xfrm>
          <a:prstGeom prst="rect">
            <a:avLst/>
          </a:prstGeom>
        </p:spPr>
        <p:txBody>
          <a:bodyPr/>
          <a:lstStyle>
            <a:lvl1pPr>
              <a:defRPr sz="4800" b="1">
                <a:solidFill>
                  <a:srgbClr val="ECCE18"/>
                </a:solidFill>
                <a:latin typeface="Century Gothic" panose="020B0502020202020204" pitchFamily="34" charset="0"/>
              </a:defRPr>
            </a:lvl1pPr>
          </a:lstStyle>
          <a:p>
            <a:r>
              <a:rPr lang="en-US"/>
              <a:t>Headline goes here</a:t>
            </a:r>
            <a:br>
              <a:rPr lang="en-US"/>
            </a:br>
            <a:endParaRPr lang="en-US"/>
          </a:p>
        </p:txBody>
      </p:sp>
      <p:sp>
        <p:nvSpPr>
          <p:cNvPr id="3" name="Text Placeholder 2"/>
          <p:cNvSpPr>
            <a:spLocks noGrp="1"/>
          </p:cNvSpPr>
          <p:nvPr>
            <p:ph type="body" sz="quarter" idx="11" hasCustomPrompt="1"/>
          </p:nvPr>
        </p:nvSpPr>
        <p:spPr>
          <a:xfrm>
            <a:off x="598854" y="1069181"/>
            <a:ext cx="6629400" cy="1147762"/>
          </a:xfrm>
          <a:prstGeom prst="rect">
            <a:avLst/>
          </a:prstGeom>
        </p:spPr>
        <p:txBody>
          <a:bodyPr/>
          <a:lstStyle>
            <a:lvl1pPr>
              <a:defRPr sz="4400">
                <a:solidFill>
                  <a:srgbClr val="00637E"/>
                </a:solidFill>
                <a:latin typeface="Century Gothic" panose="020B0502020202020204" pitchFamily="34" charset="0"/>
              </a:defRPr>
            </a:lvl1pPr>
          </a:lstStyle>
          <a:p>
            <a:pPr lvl="0"/>
            <a:r>
              <a:rPr lang="en-US"/>
              <a:t>Subtitle goes here</a:t>
            </a:r>
          </a:p>
        </p:txBody>
      </p:sp>
      <p:sp>
        <p:nvSpPr>
          <p:cNvPr id="5" name="Text Placeholder 4"/>
          <p:cNvSpPr>
            <a:spLocks noGrp="1"/>
          </p:cNvSpPr>
          <p:nvPr>
            <p:ph type="body" sz="quarter" idx="12" hasCustomPrompt="1"/>
          </p:nvPr>
        </p:nvSpPr>
        <p:spPr>
          <a:xfrm>
            <a:off x="598854" y="2819400"/>
            <a:ext cx="6781800" cy="2857500"/>
          </a:xfrm>
          <a:prstGeom prst="rect">
            <a:avLst/>
          </a:prstGeom>
        </p:spPr>
        <p:txBody>
          <a:bodyPr/>
          <a:lstStyle>
            <a:lvl1pPr>
              <a:defRPr sz="2800">
                <a:solidFill>
                  <a:schemeClr val="tx1"/>
                </a:solidFill>
                <a:latin typeface="Futura LT Pro Book" panose="020B0502020204020303" pitchFamily="34" charset="0"/>
              </a:defRPr>
            </a:lvl1pPr>
            <a:lvl2pPr marL="800100" indent="-342900">
              <a:buFont typeface="Arial" panose="020B0604020202020204" pitchFamily="34" charset="0"/>
              <a:buChar char="•"/>
              <a:defRPr sz="2400" baseline="0">
                <a:latin typeface="Futura LT Pro Book" panose="020B0502020204020303" pitchFamily="34" charset="0"/>
              </a:defRPr>
            </a:lvl2pPr>
            <a:lvl3pPr marL="1200150" indent="-285750">
              <a:buFont typeface="Arial" panose="020B0604020202020204" pitchFamily="34" charset="0"/>
              <a:buChar char="•"/>
              <a:defRPr>
                <a:latin typeface="Futura LT Pro Book" panose="020B0502020204020303" pitchFamily="34" charset="0"/>
              </a:defRPr>
            </a:lvl3pPr>
          </a:lstStyle>
          <a:p>
            <a:pPr lvl="0"/>
            <a:r>
              <a:rPr lang="en-US"/>
              <a:t>Point number 1</a:t>
            </a:r>
          </a:p>
          <a:p>
            <a:pPr lvl="1"/>
            <a:r>
              <a:rPr lang="en-US"/>
              <a:t>Information about point number 1</a:t>
            </a:r>
          </a:p>
          <a:p>
            <a:pPr lvl="2"/>
            <a:r>
              <a:rPr lang="en-US"/>
              <a:t>Information about point number 1</a:t>
            </a:r>
            <a:br>
              <a:rPr lang="en-US"/>
            </a:br>
            <a:endParaRPr lang="en-US"/>
          </a:p>
          <a:p>
            <a:pPr lvl="0"/>
            <a:r>
              <a:rPr lang="en-US"/>
              <a:t>Point number 2</a:t>
            </a:r>
          </a:p>
          <a:p>
            <a:pPr lvl="1"/>
            <a:r>
              <a:rPr lang="en-US"/>
              <a:t>Information about point number 2</a:t>
            </a:r>
          </a:p>
          <a:p>
            <a:pPr lvl="2"/>
            <a:r>
              <a:rPr lang="en-US"/>
              <a:t>Information about point number 2</a:t>
            </a:r>
          </a:p>
          <a:p>
            <a:pPr lvl="2"/>
            <a:endParaRPr lang="en-US"/>
          </a:p>
        </p:txBody>
      </p:sp>
    </p:spTree>
    <p:extLst>
      <p:ext uri="{BB962C8B-B14F-4D97-AF65-F5344CB8AC3E}">
        <p14:creationId xmlns:p14="http://schemas.microsoft.com/office/powerpoint/2010/main" val="3806649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C83537"/>
          </a:solidFill>
        </p:spPr>
        <p:txBody>
          <a:bodyPr wrap="square" lIns="0" tIns="0" rIns="0" bIns="0" rtlCol="0"/>
          <a:lstStyle/>
          <a:p>
            <a:endParaRPr>
              <a:latin typeface="Futura Lt BT" panose="020B0402020204020303" pitchFamily="34" charset="0"/>
            </a:endParaRPr>
          </a:p>
        </p:txBody>
      </p:sp>
      <p:sp>
        <p:nvSpPr>
          <p:cNvPr id="12" name="Title 11"/>
          <p:cNvSpPr>
            <a:spLocks noGrp="1"/>
          </p:cNvSpPr>
          <p:nvPr>
            <p:ph type="title" hasCustomPrompt="1"/>
          </p:nvPr>
        </p:nvSpPr>
        <p:spPr>
          <a:xfrm>
            <a:off x="680427" y="342900"/>
            <a:ext cx="8674100" cy="1143000"/>
          </a:xfrm>
          <a:prstGeom prst="rect">
            <a:avLst/>
          </a:prstGeom>
        </p:spPr>
        <p:txBody>
          <a:bodyPr/>
          <a:lstStyle>
            <a:lvl1pPr>
              <a:defRPr sz="4800" b="1">
                <a:solidFill>
                  <a:srgbClr val="ECCE18"/>
                </a:solidFill>
                <a:latin typeface="Century Gothic" panose="020B0502020202020204" pitchFamily="34" charset="0"/>
              </a:defRPr>
            </a:lvl1pPr>
          </a:lstStyle>
          <a:p>
            <a:r>
              <a:rPr lang="en-US"/>
              <a:t>Headline goes here</a:t>
            </a:r>
            <a:br>
              <a:rPr lang="en-US"/>
            </a:br>
            <a:endParaRPr lang="en-US"/>
          </a:p>
        </p:txBody>
      </p:sp>
      <p:sp>
        <p:nvSpPr>
          <p:cNvPr id="3" name="Text Placeholder 2"/>
          <p:cNvSpPr>
            <a:spLocks noGrp="1"/>
          </p:cNvSpPr>
          <p:nvPr>
            <p:ph type="body" sz="quarter" idx="11" hasCustomPrompt="1"/>
          </p:nvPr>
        </p:nvSpPr>
        <p:spPr>
          <a:xfrm>
            <a:off x="680427" y="1062038"/>
            <a:ext cx="6629400" cy="1147762"/>
          </a:xfrm>
          <a:prstGeom prst="rect">
            <a:avLst/>
          </a:prstGeom>
        </p:spPr>
        <p:txBody>
          <a:bodyPr/>
          <a:lstStyle>
            <a:lvl1pPr>
              <a:defRPr sz="4400">
                <a:solidFill>
                  <a:srgbClr val="00637E"/>
                </a:solidFill>
                <a:latin typeface="Century Gothic" panose="020B0502020202020204" pitchFamily="34" charset="0"/>
              </a:defRPr>
            </a:lvl1pPr>
          </a:lstStyle>
          <a:p>
            <a:pPr lvl="0"/>
            <a:r>
              <a:rPr lang="en-US"/>
              <a:t>Subtitle goes here</a:t>
            </a:r>
          </a:p>
        </p:txBody>
      </p:sp>
      <p:sp>
        <p:nvSpPr>
          <p:cNvPr id="4" name="Picture Placeholder 3"/>
          <p:cNvSpPr>
            <a:spLocks noGrp="1"/>
          </p:cNvSpPr>
          <p:nvPr>
            <p:ph type="pic" sz="quarter" idx="12"/>
          </p:nvPr>
        </p:nvSpPr>
        <p:spPr>
          <a:xfrm>
            <a:off x="685800" y="3276600"/>
            <a:ext cx="4038600" cy="3962400"/>
          </a:xfrm>
          <a:prstGeom prst="rect">
            <a:avLst/>
          </a:prstGeom>
        </p:spPr>
        <p:txBody>
          <a:bodyPr/>
          <a:lstStyle/>
          <a:p>
            <a:r>
              <a:rPr lang="en-US"/>
              <a:t>Click icon to add picture</a:t>
            </a:r>
          </a:p>
        </p:txBody>
      </p:sp>
      <p:sp>
        <p:nvSpPr>
          <p:cNvPr id="7" name="Picture Placeholder 6"/>
          <p:cNvSpPr>
            <a:spLocks noGrp="1"/>
          </p:cNvSpPr>
          <p:nvPr>
            <p:ph type="pic" sz="quarter" idx="13"/>
          </p:nvPr>
        </p:nvSpPr>
        <p:spPr>
          <a:xfrm>
            <a:off x="5017477" y="3276600"/>
            <a:ext cx="4191000" cy="3962400"/>
          </a:xfrm>
          <a:prstGeom prst="rect">
            <a:avLst/>
          </a:prstGeom>
        </p:spPr>
        <p:txBody>
          <a:bodyPr/>
          <a:lstStyle/>
          <a:p>
            <a:r>
              <a:rPr lang="en-US"/>
              <a:t>Click icon to add picture</a:t>
            </a:r>
          </a:p>
        </p:txBody>
      </p:sp>
    </p:spTree>
    <p:extLst>
      <p:ext uri="{BB962C8B-B14F-4D97-AF65-F5344CB8AC3E}">
        <p14:creationId xmlns:p14="http://schemas.microsoft.com/office/powerpoint/2010/main" val="821872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
        <p:nvSpPr>
          <p:cNvPr id="9" name="object 3"/>
          <p:cNvSpPr/>
          <p:nvPr userDrawn="1"/>
        </p:nvSpPr>
        <p:spPr>
          <a:xfrm>
            <a:off x="-11723" y="0"/>
            <a:ext cx="10058400" cy="12192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C83537"/>
          </a:solidFill>
        </p:spPr>
        <p:txBody>
          <a:bodyPr wrap="square" lIns="0" tIns="0" rIns="0" bIns="0" rtlCol="0"/>
          <a:lstStyle/>
          <a:p>
            <a:endParaRPr>
              <a:latin typeface="Futura Lt BT" panose="020B0402020204020303" pitchFamily="34" charset="0"/>
            </a:endParaRPr>
          </a:p>
        </p:txBody>
      </p:sp>
      <p:sp>
        <p:nvSpPr>
          <p:cNvPr id="3" name="Text Placeholder 2"/>
          <p:cNvSpPr>
            <a:spLocks noGrp="1"/>
          </p:cNvSpPr>
          <p:nvPr>
            <p:ph type="body" sz="quarter" idx="11" hasCustomPrompt="1"/>
          </p:nvPr>
        </p:nvSpPr>
        <p:spPr>
          <a:xfrm>
            <a:off x="497784" y="1216819"/>
            <a:ext cx="6629400" cy="1147762"/>
          </a:xfrm>
          <a:prstGeom prst="rect">
            <a:avLst/>
          </a:prstGeom>
        </p:spPr>
        <p:txBody>
          <a:bodyPr/>
          <a:lstStyle>
            <a:lvl1pPr>
              <a:defRPr sz="4400" baseline="0">
                <a:solidFill>
                  <a:srgbClr val="00637E"/>
                </a:solidFill>
                <a:latin typeface="Century Gothic" panose="020B0502020202020204" pitchFamily="34" charset="0"/>
              </a:defRPr>
            </a:lvl1pPr>
          </a:lstStyle>
          <a:p>
            <a:pPr lvl="0"/>
            <a:r>
              <a:rPr lang="en-US"/>
              <a:t>Title for art goes here</a:t>
            </a:r>
          </a:p>
        </p:txBody>
      </p:sp>
      <p:sp>
        <p:nvSpPr>
          <p:cNvPr id="7" name="Picture Placeholder 6"/>
          <p:cNvSpPr>
            <a:spLocks noGrp="1"/>
          </p:cNvSpPr>
          <p:nvPr>
            <p:ph type="pic" sz="quarter" idx="13"/>
          </p:nvPr>
        </p:nvSpPr>
        <p:spPr>
          <a:xfrm>
            <a:off x="5017477" y="2362200"/>
            <a:ext cx="4191000" cy="3962400"/>
          </a:xfrm>
          <a:prstGeom prst="rect">
            <a:avLst/>
          </a:prstGeom>
        </p:spPr>
        <p:txBody>
          <a:bodyPr/>
          <a:lstStyle/>
          <a:p>
            <a:r>
              <a:rPr lang="en-US"/>
              <a:t>Click icon to add picture</a:t>
            </a:r>
          </a:p>
        </p:txBody>
      </p:sp>
      <p:sp>
        <p:nvSpPr>
          <p:cNvPr id="5" name="Text Placeholder 4"/>
          <p:cNvSpPr>
            <a:spLocks noGrp="1"/>
          </p:cNvSpPr>
          <p:nvPr>
            <p:ph type="body" sz="quarter" idx="14" hasCustomPrompt="1"/>
          </p:nvPr>
        </p:nvSpPr>
        <p:spPr>
          <a:xfrm>
            <a:off x="533400" y="2362200"/>
            <a:ext cx="4267200" cy="4648200"/>
          </a:xfrm>
          <a:prstGeom prst="rect">
            <a:avLst/>
          </a:prstGeom>
        </p:spPr>
        <p:txBody>
          <a:bodyPr/>
          <a:lstStyle>
            <a:lvl1pPr>
              <a:defRPr sz="2800">
                <a:latin typeface="Futura LT Pro Book" panose="020B0502020204020303" pitchFamily="34" charset="0"/>
              </a:defRPr>
            </a:lvl1pPr>
            <a:lvl2pPr marL="800100" indent="-342900">
              <a:buFont typeface="Arial" panose="020B0604020202020204" pitchFamily="34" charset="0"/>
              <a:buChar char="•"/>
              <a:defRPr sz="2000">
                <a:latin typeface="Futura LT Pro Book" panose="020B0502020204020303" pitchFamily="34" charset="0"/>
              </a:defRPr>
            </a:lvl2pPr>
            <a:lvl3pPr marL="1200150" indent="-285750">
              <a:buFont typeface="Arial" panose="020B0604020202020204" pitchFamily="34" charset="0"/>
              <a:buChar char="•"/>
              <a:defRPr>
                <a:latin typeface="Futura LT Pro Book" panose="020B0502020204020303" pitchFamily="34" charset="0"/>
              </a:defRPr>
            </a:lvl3pPr>
            <a:lvl4pPr marL="1657350" indent="-285750">
              <a:buFont typeface="Arial" panose="020B0604020202020204" pitchFamily="34" charset="0"/>
              <a:buChar char="•"/>
              <a:defRPr>
                <a:latin typeface="Futura LT Pro Book" panose="020B0502020204020303" pitchFamily="34" charset="0"/>
              </a:defRPr>
            </a:lvl4pPr>
            <a:lvl5pPr marL="2114550" indent="-285750">
              <a:buFont typeface="Arial" panose="020B0604020202020204" pitchFamily="34" charset="0"/>
              <a:buChar char="•"/>
              <a:defRPr>
                <a:latin typeface="Futura LT Pro Book" panose="020B0502020204020303" pitchFamily="34" charset="0"/>
              </a:defRPr>
            </a:lvl5pPr>
          </a:lstStyle>
          <a:p>
            <a:pPr lvl="0"/>
            <a:r>
              <a:rPr lang="en-US"/>
              <a:t>Type text here</a:t>
            </a:r>
          </a:p>
          <a:p>
            <a:pPr lvl="1"/>
            <a:r>
              <a:rPr lang="en-US"/>
              <a:t>Type text here</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21444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C83537"/>
          </a:solidFill>
        </p:spPr>
        <p:txBody>
          <a:bodyPr wrap="square" lIns="0" tIns="0" rIns="0" bIns="0" rtlCol="0"/>
          <a:lstStyle/>
          <a:p>
            <a:endParaRPr>
              <a:latin typeface="Futura Lt BT" panose="020B0402020204020303" pitchFamily="34" charset="0"/>
            </a:endParaRPr>
          </a:p>
        </p:txBody>
      </p:sp>
      <p:sp>
        <p:nvSpPr>
          <p:cNvPr id="3" name="Text Placeholder 2"/>
          <p:cNvSpPr>
            <a:spLocks noGrp="1"/>
          </p:cNvSpPr>
          <p:nvPr>
            <p:ph type="body" sz="quarter" idx="11" hasCustomPrompt="1"/>
          </p:nvPr>
        </p:nvSpPr>
        <p:spPr>
          <a:xfrm>
            <a:off x="533400" y="1143000"/>
            <a:ext cx="7391400" cy="1147762"/>
          </a:xfrm>
          <a:prstGeom prst="rect">
            <a:avLst/>
          </a:prstGeom>
        </p:spPr>
        <p:txBody>
          <a:bodyPr/>
          <a:lstStyle>
            <a:lvl1pPr>
              <a:defRPr sz="4400" baseline="0">
                <a:solidFill>
                  <a:srgbClr val="00637E"/>
                </a:solidFill>
                <a:latin typeface="Century Gothic" panose="020B0502020202020204" pitchFamily="34" charset="0"/>
              </a:defRPr>
            </a:lvl1pPr>
          </a:lstStyle>
          <a:p>
            <a:pPr lvl="0"/>
            <a:r>
              <a:rPr lang="en-US"/>
              <a:t>Title for (</a:t>
            </a:r>
            <a:r>
              <a:rPr lang="en-US" err="1"/>
              <a:t>ch</a:t>
            </a:r>
            <a:r>
              <a:rPr lang="en-US"/>
              <a:t>)art goes here</a:t>
            </a:r>
          </a:p>
        </p:txBody>
      </p:sp>
      <p:sp>
        <p:nvSpPr>
          <p:cNvPr id="5" name="Picture Placeholder 4"/>
          <p:cNvSpPr>
            <a:spLocks noGrp="1"/>
          </p:cNvSpPr>
          <p:nvPr>
            <p:ph type="pic" sz="quarter" idx="12"/>
          </p:nvPr>
        </p:nvSpPr>
        <p:spPr>
          <a:xfrm>
            <a:off x="543732" y="2057400"/>
            <a:ext cx="8991600" cy="5486400"/>
          </a:xfrm>
          <a:prstGeom prst="rect">
            <a:avLst/>
          </a:prstGeom>
        </p:spPr>
        <p:txBody>
          <a:bodyPr/>
          <a:lstStyle/>
          <a:p>
            <a:r>
              <a:rPr lang="en-US"/>
              <a:t>Click icon to add picture</a:t>
            </a:r>
          </a:p>
        </p:txBody>
      </p:sp>
    </p:spTree>
    <p:extLst>
      <p:ext uri="{BB962C8B-B14F-4D97-AF65-F5344CB8AC3E}">
        <p14:creationId xmlns:p14="http://schemas.microsoft.com/office/powerpoint/2010/main" val="4069477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6_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
        <p:nvSpPr>
          <p:cNvPr id="9" name="object 3"/>
          <p:cNvSpPr/>
          <p:nvPr userDrawn="1"/>
        </p:nvSpPr>
        <p:spPr>
          <a:xfrm>
            <a:off x="-11723" y="0"/>
            <a:ext cx="10058400" cy="1143000"/>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C83537"/>
          </a:solidFill>
        </p:spPr>
        <p:txBody>
          <a:bodyPr wrap="square" lIns="0" tIns="0" rIns="0" bIns="0" rtlCol="0"/>
          <a:lstStyle/>
          <a:p>
            <a:endParaRPr>
              <a:latin typeface="Futura Lt BT" panose="020B0402020204020303" pitchFamily="34" charset="0"/>
            </a:endParaRPr>
          </a:p>
        </p:txBody>
      </p:sp>
    </p:spTree>
    <p:extLst>
      <p:ext uri="{BB962C8B-B14F-4D97-AF65-F5344CB8AC3E}">
        <p14:creationId xmlns:p14="http://schemas.microsoft.com/office/powerpoint/2010/main" val="32764884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reserve="1">
  <p:cSld name="Boilerplate">
    <p:bg>
      <p:bgPr>
        <a:solidFill>
          <a:schemeClr val="bg1"/>
        </a:solidFill>
        <a:effectLst/>
      </p:bgPr>
    </p:bg>
    <p:spTree>
      <p:nvGrpSpPr>
        <p:cNvPr id="1" name=""/>
        <p:cNvGrpSpPr/>
        <p:nvPr/>
      </p:nvGrpSpPr>
      <p:grpSpPr>
        <a:xfrm>
          <a:off x="0" y="0"/>
          <a:ext cx="0" cy="0"/>
          <a:chOff x="0" y="0"/>
          <a:chExt cx="0" cy="0"/>
        </a:xfrm>
      </p:grpSpPr>
      <p:sp>
        <p:nvSpPr>
          <p:cNvPr id="8"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C83537"/>
          </a:solidFill>
        </p:spPr>
        <p:txBody>
          <a:bodyPr wrap="square" lIns="0" tIns="0" rIns="0" bIns="0" rtlCol="0"/>
          <a:lstStyle/>
          <a:p>
            <a:pPr marL="469900" lvl="1" algn="l">
              <a:lnSpc>
                <a:spcPts val="3400"/>
              </a:lnSpc>
            </a:pPr>
            <a:endParaRPr lang="en-US" sz="1800">
              <a:solidFill>
                <a:schemeClr val="bg1"/>
              </a:solidFill>
              <a:latin typeface="Futura LT Pro Book"/>
              <a:cs typeface="Futura LT Pro Book"/>
            </a:endParaRPr>
          </a:p>
        </p:txBody>
      </p:sp>
      <p:sp>
        <p:nvSpPr>
          <p:cNvPr id="17" name="bk object 17"/>
          <p:cNvSpPr/>
          <p:nvPr/>
        </p:nvSpPr>
        <p:spPr>
          <a:xfrm>
            <a:off x="1523" y="0"/>
            <a:ext cx="0" cy="1386840"/>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a:p>
        </p:txBody>
      </p:sp>
      <p:sp>
        <p:nvSpPr>
          <p:cNvPr id="10" name="object 5"/>
          <p:cNvSpPr/>
          <p:nvPr userDrawn="1"/>
        </p:nvSpPr>
        <p:spPr>
          <a:xfrm>
            <a:off x="0" y="1219200"/>
            <a:ext cx="10058400" cy="53310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D19F2A"/>
          </a:solidFill>
        </p:spPr>
        <p:txBody>
          <a:bodyPr wrap="square" lIns="0" tIns="0" rIns="0" bIns="0" rtlCol="0"/>
          <a:lstStyle/>
          <a:p>
            <a:endParaRPr>
              <a:solidFill>
                <a:srgbClr val="A7BF39"/>
              </a:solidFill>
            </a:endParaRPr>
          </a:p>
        </p:txBody>
      </p:sp>
      <p:sp>
        <p:nvSpPr>
          <p:cNvPr id="5" name="Rectangle 4"/>
          <p:cNvSpPr/>
          <p:nvPr userDrawn="1"/>
        </p:nvSpPr>
        <p:spPr>
          <a:xfrm>
            <a:off x="1066800" y="2971800"/>
            <a:ext cx="8077200" cy="322139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100" normalizeH="0" baseline="0" noProof="0">
                <a:ln>
                  <a:noFill/>
                </a:ln>
                <a:solidFill>
                  <a:prstClr val="white"/>
                </a:solidFill>
                <a:effectLst/>
                <a:uLnTx/>
                <a:uFillTx/>
                <a:latin typeface="Century Gothic" panose="020B0502020202020204" pitchFamily="34" charset="0"/>
                <a:ea typeface="+mn-ea"/>
                <a:cs typeface="+mn-cs"/>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lvl="0" indent="0" algn="l" defTabSz="914400" rtl="0" eaLnBrk="1" fontAlgn="auto" latinLnBrk="0" hangingPunct="1">
              <a:lnSpc>
                <a:spcPts val="5200"/>
              </a:lnSpc>
              <a:spcBef>
                <a:spcPts val="0"/>
              </a:spcBef>
              <a:spcAft>
                <a:spcPts val="0"/>
              </a:spcAft>
              <a:buClrTx/>
              <a:buSzTx/>
              <a:buFontTx/>
              <a:buNone/>
              <a:tabLst/>
              <a:defRPr/>
            </a:pPr>
            <a:r>
              <a:rPr kumimoji="0" lang="en-US" sz="2000" b="1" i="0" u="none" strike="noStrike" kern="1200" cap="none" spc="-100" normalizeH="0" baseline="0" noProof="0">
                <a:ln>
                  <a:noFill/>
                </a:ln>
                <a:solidFill>
                  <a:srgbClr val="00637E"/>
                </a:solidFill>
                <a:effectLst/>
                <a:uLnTx/>
                <a:uFillTx/>
                <a:latin typeface="Century Gothic" panose="020B0502020202020204" pitchFamily="34" charset="0"/>
                <a:ea typeface="+mn-ea"/>
                <a:cs typeface="Futura LT Pro Book"/>
              </a:rPr>
              <a:t>www.measureevaluation.org</a:t>
            </a:r>
          </a:p>
        </p:txBody>
      </p:sp>
      <p:sp>
        <p:nvSpPr>
          <p:cNvPr id="13" name="Rectangle 12"/>
          <p:cNvSpPr>
            <a:spLocks noChangeArrowheads="1"/>
          </p:cNvSpPr>
          <p:nvPr userDrawn="1"/>
        </p:nvSpPr>
        <p:spPr bwMode="auto">
          <a:xfrm>
            <a:off x="-1044505" y="7214237"/>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a:ln>
                <a:noFill/>
              </a:ln>
              <a:solidFill>
                <a:schemeClr val="tx1"/>
              </a:solidFill>
              <a:effectLst/>
              <a:latin typeface="Arial" panose="020B0604020202020204" pitchFamily="34" charset="0"/>
            </a:endParaRPr>
          </a:p>
        </p:txBody>
      </p:sp>
      <p:grpSp>
        <p:nvGrpSpPr>
          <p:cNvPr id="14" name="Group 13"/>
          <p:cNvGrpSpPr/>
          <p:nvPr userDrawn="1"/>
        </p:nvGrpSpPr>
        <p:grpSpPr>
          <a:xfrm>
            <a:off x="7217974" y="6804550"/>
            <a:ext cx="1990574" cy="710418"/>
            <a:chOff x="7500479" y="6873004"/>
            <a:chExt cx="1990574" cy="710418"/>
          </a:xfrm>
        </p:grpSpPr>
        <p:pic>
          <p:nvPicPr>
            <p:cNvPr id="16" name="Picture 15"/>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751034" y="6873004"/>
              <a:ext cx="740019" cy="710418"/>
            </a:xfrm>
            <a:prstGeom prst="rect">
              <a:avLst/>
            </a:prstGeom>
          </p:spPr>
        </p:pic>
        <p:pic>
          <p:nvPicPr>
            <p:cNvPr id="18" name="Picture 1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00479" y="6915875"/>
              <a:ext cx="1061416" cy="624677"/>
            </a:xfrm>
            <a:prstGeom prst="rect">
              <a:avLst/>
            </a:prstGeom>
          </p:spPr>
        </p:pic>
      </p:grpSp>
      <p:pic>
        <p:nvPicPr>
          <p:cNvPr id="15" name="Picture 1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943600" y="6577732"/>
            <a:ext cx="1274374" cy="108959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7_White Backgroun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Tree>
    <p:extLst>
      <p:ext uri="{BB962C8B-B14F-4D97-AF65-F5344CB8AC3E}">
        <p14:creationId xmlns:p14="http://schemas.microsoft.com/office/powerpoint/2010/main" val="1663060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chemeClr val="accent2"/>
          </a:solidFill>
        </p:spPr>
        <p:txBody>
          <a:bodyPr wrap="square" lIns="0" tIns="0" rIns="0" bIns="0" rtlCol="0"/>
          <a:lstStyle/>
          <a:p>
            <a:endParaRPr>
              <a:latin typeface="Futura Lt BT" panose="020B0402020204020303"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8" r:id="rId4"/>
    <p:sldLayoutId id="2147483669" r:id="rId5"/>
    <p:sldLayoutId id="2147483670" r:id="rId6"/>
    <p:sldLayoutId id="2147483671" r:id="rId7"/>
    <p:sldLayoutId id="2147483665" r:id="rId8"/>
    <p:sldLayoutId id="2147483672" r:id="rId9"/>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9.xml"/><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22.svg"/><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5.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sv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9.xml"/><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9.xml"/><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9.xml"/><Relationship Id="rId5" Type="http://schemas.openxmlformats.org/officeDocument/2006/relationships/image" Target="../media/image33.png"/><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9.xml"/><Relationship Id="rId5" Type="http://schemas.openxmlformats.org/officeDocument/2006/relationships/image" Target="../media/image36.png"/><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9.xml"/><Relationship Id="rId4" Type="http://schemas.microsoft.com/office/2007/relationships/hdphoto" Target="../media/hdphoto4.wdp"/></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9.png"/><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a:p>
        </p:txBody>
      </p:sp>
      <p:sp>
        <p:nvSpPr>
          <p:cNvPr id="3" name="object 3"/>
          <p:cNvSpPr/>
          <p:nvPr/>
        </p:nvSpPr>
        <p:spPr>
          <a:xfrm>
            <a:off x="0" y="-1"/>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71765"/>
          </a:solidFill>
        </p:spPr>
        <p:txBody>
          <a:bodyPr wrap="square" lIns="0" tIns="0" rIns="0" bIns="0" rtlCol="0"/>
          <a:lstStyle/>
          <a:p>
            <a:endParaRPr>
              <a:latin typeface="Futura Lt BT" panose="020B0402020204020303" pitchFamily="34" charset="0"/>
            </a:endParaRPr>
          </a:p>
        </p:txBody>
      </p:sp>
      <p:sp>
        <p:nvSpPr>
          <p:cNvPr id="5" name="object 5"/>
          <p:cNvSpPr/>
          <p:nvPr/>
        </p:nvSpPr>
        <p:spPr>
          <a:xfrm>
            <a:off x="0" y="1190824"/>
            <a:ext cx="10058400" cy="5396284"/>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92CFC8"/>
          </a:solidFill>
        </p:spPr>
        <p:txBody>
          <a:bodyPr wrap="square" lIns="0" tIns="0" rIns="0" bIns="0" rtlCol="0"/>
          <a:lstStyle/>
          <a:p>
            <a:endParaRPr/>
          </a:p>
        </p:txBody>
      </p:sp>
      <p:sp>
        <p:nvSpPr>
          <p:cNvPr id="8" name="object 8"/>
          <p:cNvSpPr txBox="1"/>
          <p:nvPr/>
        </p:nvSpPr>
        <p:spPr>
          <a:xfrm>
            <a:off x="629920" y="397765"/>
            <a:ext cx="8892539" cy="5001369"/>
          </a:xfrm>
          <a:prstGeom prst="rect">
            <a:avLst/>
          </a:prstGeom>
        </p:spPr>
        <p:txBody>
          <a:bodyPr vert="horz" wrap="square" lIns="0" tIns="0" rIns="0" bIns="0" rtlCol="0">
            <a:spAutoFit/>
          </a:bodyPr>
          <a:lstStyle/>
          <a:p>
            <a:pPr marL="12700">
              <a:lnSpc>
                <a:spcPts val="6495"/>
              </a:lnSpc>
            </a:pPr>
            <a:r>
              <a:rPr lang="en-US" sz="5700" b="1" spc="-100" dirty="0">
                <a:solidFill>
                  <a:schemeClr val="bg1"/>
                </a:solidFill>
                <a:latin typeface="Century Gothic" panose="020B0502020202020204" pitchFamily="34" charset="0"/>
                <a:cs typeface="Gill Sans MT"/>
              </a:rPr>
              <a:t>SQUAD Tool</a:t>
            </a:r>
          </a:p>
          <a:p>
            <a:pPr marL="12700">
              <a:lnSpc>
                <a:spcPts val="6495"/>
              </a:lnSpc>
            </a:pPr>
            <a:r>
              <a:rPr lang="en-US" sz="5700" spc="-265" dirty="0">
                <a:solidFill>
                  <a:srgbClr val="171765"/>
                </a:solidFill>
                <a:latin typeface="Century Gothic" panose="020B0502020202020204" pitchFamily="34" charset="0"/>
                <a:cs typeface="Gill Sans MT"/>
              </a:rPr>
              <a:t>Identifying Anomalies to Improve the Quality of Spatial Data Sets</a:t>
            </a:r>
          </a:p>
          <a:p>
            <a:pPr marL="12700">
              <a:lnSpc>
                <a:spcPts val="6495"/>
              </a:lnSpc>
            </a:pPr>
            <a:endParaRPr lang="en-US" sz="5700" dirty="0">
              <a:solidFill>
                <a:schemeClr val="bg1"/>
              </a:solidFill>
              <a:latin typeface="Futura Lt BT" panose="020B0402020204020303" pitchFamily="34" charset="0"/>
              <a:cs typeface="Gill Sans MT"/>
            </a:endParaRPr>
          </a:p>
          <a:p>
            <a:pPr marL="12700">
              <a:lnSpc>
                <a:spcPts val="6495"/>
              </a:lnSpc>
            </a:pPr>
            <a:endParaRPr sz="5700" dirty="0">
              <a:solidFill>
                <a:schemeClr val="bg1"/>
              </a:solidFill>
              <a:latin typeface="Futura Lt BT" panose="020B0402020204020303" pitchFamily="34" charset="0"/>
              <a:cs typeface="Gill Sans MT"/>
            </a:endParaRPr>
          </a:p>
        </p:txBody>
      </p:sp>
      <p:sp>
        <p:nvSpPr>
          <p:cNvPr id="6" name="Rectangle 1"/>
          <p:cNvSpPr>
            <a:spLocks noChangeArrowheads="1"/>
          </p:cNvSpPr>
          <p:nvPr/>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a:ln>
                <a:noFill/>
              </a:ln>
              <a:solidFill>
                <a:schemeClr val="tx1"/>
              </a:solidFill>
              <a:effectLst/>
              <a:latin typeface="Arial" panose="020B0604020202020204" pitchFamily="34" charset="0"/>
            </a:endParaRPr>
          </a:p>
        </p:txBody>
      </p:sp>
      <p:sp>
        <p:nvSpPr>
          <p:cNvPr id="7" name="Rectangle 2"/>
          <p:cNvSpPr>
            <a:spLocks noChangeArrowheads="1"/>
          </p:cNvSpPr>
          <p:nvPr/>
        </p:nvSpPr>
        <p:spPr bwMode="auto">
          <a:xfrm>
            <a:off x="-3620356" y="698506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a:ln>
                <a:noFill/>
              </a:ln>
              <a:solidFill>
                <a:schemeClr val="tx1"/>
              </a:solidFill>
              <a:effectLst/>
              <a:latin typeface="Arial" panose="020B0604020202020204" pitchFamily="34" charset="0"/>
            </a:endParaRPr>
          </a:p>
        </p:txBody>
      </p:sp>
      <p:sp>
        <p:nvSpPr>
          <p:cNvPr id="14" name="object 9"/>
          <p:cNvSpPr txBox="1"/>
          <p:nvPr/>
        </p:nvSpPr>
        <p:spPr>
          <a:xfrm>
            <a:off x="2820318" y="5051750"/>
            <a:ext cx="6702142" cy="1131079"/>
          </a:xfrm>
          <a:prstGeom prst="rect">
            <a:avLst/>
          </a:prstGeom>
        </p:spPr>
        <p:txBody>
          <a:bodyPr vert="horz" wrap="square" lIns="0" tIns="0" rIns="0" bIns="0" rtlCol="0">
            <a:spAutoFit/>
          </a:bodyPr>
          <a:lstStyle/>
          <a:p>
            <a:pPr marL="12700">
              <a:lnSpc>
                <a:spcPts val="2250"/>
              </a:lnSpc>
            </a:pPr>
            <a:r>
              <a:rPr lang="en-US" sz="1600" dirty="0">
                <a:solidFill>
                  <a:schemeClr val="bg1"/>
                </a:solidFill>
                <a:latin typeface="Century Gothic" panose="020B0502020202020204" pitchFamily="34" charset="0"/>
                <a:cs typeface="Futura LT Pro Book"/>
              </a:rPr>
              <a:t>John Spencer, MA, Senior GIS Technical Specialist</a:t>
            </a:r>
          </a:p>
          <a:p>
            <a:pPr marL="12700">
              <a:lnSpc>
                <a:spcPts val="2250"/>
              </a:lnSpc>
            </a:pPr>
            <a:r>
              <a:rPr lang="en-US" sz="1600" dirty="0">
                <a:solidFill>
                  <a:schemeClr val="bg1"/>
                </a:solidFill>
                <a:latin typeface="Century Gothic" panose="020B0502020202020204" pitchFamily="34" charset="0"/>
                <a:cs typeface="Futura LT Pro Book"/>
              </a:rPr>
              <a:t>Becky Wilkes, MS, GIS Specialist</a:t>
            </a:r>
            <a:endParaRPr sz="1600" dirty="0">
              <a:solidFill>
                <a:schemeClr val="bg1"/>
              </a:solidFill>
              <a:latin typeface="Century Gothic" panose="020B0502020202020204" pitchFamily="34" charset="0"/>
              <a:cs typeface="Futura LT Pro Book"/>
            </a:endParaRPr>
          </a:p>
          <a:p>
            <a:pPr marL="12700">
              <a:lnSpc>
                <a:spcPts val="2250"/>
              </a:lnSpc>
            </a:pPr>
            <a:r>
              <a:rPr sz="1600" b="1" dirty="0">
                <a:solidFill>
                  <a:schemeClr val="bg1"/>
                </a:solidFill>
                <a:latin typeface="Century Gothic" panose="020B0502020202020204" pitchFamily="34" charset="0"/>
                <a:cs typeface="Futura LT Pro Book"/>
              </a:rPr>
              <a:t>MEASURE Evaluation</a:t>
            </a:r>
            <a:endParaRPr sz="1600" dirty="0">
              <a:solidFill>
                <a:schemeClr val="bg1"/>
              </a:solidFill>
              <a:latin typeface="Century Gothic" panose="020B0502020202020204" pitchFamily="34" charset="0"/>
              <a:cs typeface="Futura LT Pro Book"/>
            </a:endParaRPr>
          </a:p>
          <a:p>
            <a:pPr>
              <a:lnSpc>
                <a:spcPct val="100000"/>
              </a:lnSpc>
              <a:spcBef>
                <a:spcPts val="45"/>
              </a:spcBef>
            </a:pPr>
            <a:endParaRPr sz="1600" dirty="0">
              <a:solidFill>
                <a:schemeClr val="bg1"/>
              </a:solidFill>
              <a:latin typeface="Century Gothic" panose="020B0502020202020204" pitchFamily="34" charset="0"/>
              <a:cs typeface="Times New Roman"/>
            </a:endParaRPr>
          </a:p>
        </p:txBody>
      </p:sp>
      <p:sp>
        <p:nvSpPr>
          <p:cNvPr id="16" name="Rectangle 15"/>
          <p:cNvSpPr>
            <a:spLocks noChangeArrowheads="1"/>
          </p:cNvSpPr>
          <p:nvPr/>
        </p:nvSpPr>
        <p:spPr bwMode="auto">
          <a:xfrm>
            <a:off x="-2035105" y="7319315"/>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a:ln>
                <a:noFill/>
              </a:ln>
              <a:solidFill>
                <a:schemeClr val="tx1"/>
              </a:solidFill>
              <a:effectLst/>
              <a:latin typeface="Arial" panose="020B0604020202020204" pitchFamily="34" charset="0"/>
            </a:endParaRPr>
          </a:p>
        </p:txBody>
      </p:sp>
      <p:grpSp>
        <p:nvGrpSpPr>
          <p:cNvPr id="17" name="Group 16"/>
          <p:cNvGrpSpPr/>
          <p:nvPr/>
        </p:nvGrpSpPr>
        <p:grpSpPr>
          <a:xfrm>
            <a:off x="6392627" y="6895284"/>
            <a:ext cx="1969175" cy="710418"/>
            <a:chOff x="7500479" y="6873004"/>
            <a:chExt cx="1990574" cy="710418"/>
          </a:xfrm>
        </p:grpSpPr>
        <p:pic>
          <p:nvPicPr>
            <p:cNvPr id="21" name="Picture 20"/>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751034" y="6873004"/>
              <a:ext cx="740019" cy="710418"/>
            </a:xfrm>
            <a:prstGeom prst="rect">
              <a:avLst/>
            </a:prstGeom>
          </p:spPr>
        </p:pic>
        <p:pic>
          <p:nvPicPr>
            <p:cNvPr id="22" name="Picture 2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00479" y="6915875"/>
              <a:ext cx="1061416" cy="624677"/>
            </a:xfrm>
            <a:prstGeom prst="rect">
              <a:avLst/>
            </a:prstGeom>
          </p:spPr>
        </p:pic>
      </p:grpSp>
      <p:pic>
        <p:nvPicPr>
          <p:cNvPr id="20" name="Picture 1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53000" y="6682810"/>
            <a:ext cx="1274374" cy="1089590"/>
          </a:xfrm>
          <a:prstGeom prst="rect">
            <a:avLst/>
          </a:prstGeom>
        </p:spPr>
      </p:pic>
    </p:spTree>
    <p:extLst>
      <p:ext uri="{BB962C8B-B14F-4D97-AF65-F5344CB8AC3E}">
        <p14:creationId xmlns:p14="http://schemas.microsoft.com/office/powerpoint/2010/main" val="16355455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9" name="Rectangle 103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0058400" cy="7772400"/>
          </a:xfrm>
          <a:prstGeom prst="rect">
            <a:avLst/>
          </a:prstGeom>
          <a:solidFill>
            <a:schemeClr val="bg1"/>
          </a:solidFill>
          <a:ln>
            <a:noFill/>
          </a:ln>
          <a:effectLst/>
        </p:spPr>
      </p:sp>
      <p:pic>
        <p:nvPicPr>
          <p:cNvPr id="1034" name="Picture 10" descr="http://jeleeb.com/wp-content/uploads/2012/08/369.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0" y="0"/>
            <a:ext cx="10058380" cy="7772400"/>
          </a:xfrm>
          <a:prstGeom prst="rect">
            <a:avLst/>
          </a:prstGeom>
          <a:noFill/>
          <a:extLst>
            <a:ext uri="{909E8E84-426E-40DD-AFC4-6F175D3DCCD1}">
              <a14:hiddenFill xmlns:a14="http://schemas.microsoft.com/office/drawing/2010/main">
                <a:solidFill>
                  <a:srgbClr val="FFFFFF"/>
                </a:solidFill>
              </a14:hiddenFill>
            </a:ext>
          </a:extLst>
        </p:spPr>
      </p:pic>
      <p:sp>
        <p:nvSpPr>
          <p:cNvPr id="81" name="Rectangle 80"/>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86705"/>
            <a:ext cx="3803332" cy="150050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bject 3"/>
          <p:cNvSpPr txBox="1"/>
          <p:nvPr/>
        </p:nvSpPr>
        <p:spPr>
          <a:xfrm>
            <a:off x="143220" y="5505450"/>
            <a:ext cx="3573674" cy="1209040"/>
          </a:xfrm>
          <a:prstGeom prst="rect">
            <a:avLst/>
          </a:prstGeom>
          <a:noFill/>
          <a:ln w="174625" cap="sq" cmpd="thinThick">
            <a:noFill/>
            <a:miter lim="800000"/>
          </a:ln>
        </p:spPr>
        <p:txBody>
          <a:bodyPr vert="horz" lIns="91440" tIns="45720" rIns="91440" bIns="45720" rtlCol="0" anchor="ctr">
            <a:normAutofit/>
          </a:bodyPr>
          <a:lstStyle/>
          <a:p>
            <a:pPr marL="12700">
              <a:lnSpc>
                <a:spcPct val="90000"/>
              </a:lnSpc>
              <a:spcBef>
                <a:spcPct val="0"/>
              </a:spcBef>
              <a:spcAft>
                <a:spcPts val="600"/>
              </a:spcAft>
            </a:pPr>
            <a:r>
              <a:rPr lang="en-US" sz="2700" b="1" spc="-100" dirty="0">
                <a:solidFill>
                  <a:schemeClr val="bg1"/>
                </a:solidFill>
                <a:latin typeface="Century Gothic" panose="020B0502020202020204" pitchFamily="34" charset="0"/>
                <a:ea typeface="+mj-ea"/>
                <a:cs typeface="+mj-cs"/>
              </a:rPr>
              <a:t>Data quality reviews can be a slow and meticulous process.</a:t>
            </a:r>
          </a:p>
        </p:txBody>
      </p:sp>
    </p:spTree>
    <p:extLst>
      <p:ext uri="{BB962C8B-B14F-4D97-AF65-F5344CB8AC3E}">
        <p14:creationId xmlns:p14="http://schemas.microsoft.com/office/powerpoint/2010/main" val="38678347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4" name="Rectangle 307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0058400" cy="7772400"/>
          </a:xfrm>
          <a:prstGeom prst="rect">
            <a:avLst/>
          </a:prstGeom>
          <a:solidFill>
            <a:schemeClr val="bg1"/>
          </a:solidFill>
          <a:ln>
            <a:noFill/>
          </a:ln>
          <a:effectLst/>
        </p:spPr>
      </p:sp>
      <p:pic>
        <p:nvPicPr>
          <p:cNvPr id="3074" name="Picture 2" descr="http://www4.pictures.zimbio.com/gi/Artist+Caroline+Wright+100+Volunteers+Create+rWLRUxqy855x.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0" y="10"/>
            <a:ext cx="10058380" cy="7772390"/>
          </a:xfrm>
          <a:prstGeom prst="rect">
            <a:avLst/>
          </a:prstGeom>
          <a:noFill/>
          <a:extLst>
            <a:ext uri="{909E8E84-426E-40DD-AFC4-6F175D3DCCD1}">
              <a14:hiddenFill xmlns:a14="http://schemas.microsoft.com/office/drawing/2010/main">
                <a:solidFill>
                  <a:srgbClr val="FFFFFF"/>
                </a:solidFill>
              </a14:hiddenFill>
            </a:ext>
          </a:extLst>
        </p:spPr>
      </p:pic>
      <p:sp>
        <p:nvSpPr>
          <p:cNvPr id="3085" name="Rectangle 72"/>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86705"/>
            <a:ext cx="3803332" cy="150050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bject 3"/>
          <p:cNvSpPr txBox="1"/>
          <p:nvPr/>
        </p:nvSpPr>
        <p:spPr>
          <a:xfrm>
            <a:off x="176270" y="5505450"/>
            <a:ext cx="3540623" cy="1209040"/>
          </a:xfrm>
          <a:prstGeom prst="rect">
            <a:avLst/>
          </a:prstGeom>
          <a:noFill/>
          <a:ln w="174625" cap="sq" cmpd="thinThick">
            <a:noFill/>
            <a:miter lim="800000"/>
          </a:ln>
        </p:spPr>
        <p:txBody>
          <a:bodyPr vert="horz" lIns="91440" tIns="45720" rIns="91440" bIns="45720" rtlCol="0" anchor="ctr">
            <a:normAutofit/>
          </a:bodyPr>
          <a:lstStyle/>
          <a:p>
            <a:pPr marL="12700">
              <a:lnSpc>
                <a:spcPct val="90000"/>
              </a:lnSpc>
              <a:spcBef>
                <a:spcPct val="0"/>
              </a:spcBef>
              <a:spcAft>
                <a:spcPts val="600"/>
              </a:spcAft>
            </a:pPr>
            <a:r>
              <a:rPr lang="en-US" sz="2700" b="1" spc="-100" dirty="0">
                <a:solidFill>
                  <a:schemeClr val="bg1"/>
                </a:solidFill>
                <a:latin typeface="Century Gothic" panose="020B0502020202020204" pitchFamily="34" charset="0"/>
                <a:ea typeface="+mj-ea"/>
                <a:cs typeface="+mj-cs"/>
              </a:rPr>
              <a:t>Even with a team of people, it requires a lot of work.</a:t>
            </a:r>
          </a:p>
        </p:txBody>
      </p:sp>
    </p:spTree>
    <p:extLst>
      <p:ext uri="{BB962C8B-B14F-4D97-AF65-F5344CB8AC3E}">
        <p14:creationId xmlns:p14="http://schemas.microsoft.com/office/powerpoint/2010/main" val="42203619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lymo.com/~/media/globalcontent/flymo/category/robot-lawn-mowers/cut-the-lawn-while-you-relax.ashx?mw=2000&amp;ver=20160922T134039"/>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609600"/>
            <a:ext cx="10058400" cy="3589337"/>
          </a:xfrm>
          <a:prstGeom prst="rect">
            <a:avLst/>
          </a:prstGeom>
          <a:noFill/>
          <a:extLst>
            <a:ext uri="{909E8E84-426E-40DD-AFC4-6F175D3DCCD1}">
              <a14:hiddenFill xmlns:a14="http://schemas.microsoft.com/office/drawing/2010/main">
                <a:solidFill>
                  <a:srgbClr val="FFFFFF"/>
                </a:solidFill>
              </a14:hiddenFill>
            </a:ext>
          </a:extLst>
        </p:spPr>
      </p:pic>
      <p:sp>
        <p:nvSpPr>
          <p:cNvPr id="3" name="object 3"/>
          <p:cNvSpPr txBox="1"/>
          <p:nvPr/>
        </p:nvSpPr>
        <p:spPr>
          <a:xfrm>
            <a:off x="266700" y="5638800"/>
            <a:ext cx="9524999" cy="863698"/>
          </a:xfrm>
          <a:prstGeom prst="rect">
            <a:avLst/>
          </a:prstGeom>
          <a:noFill/>
        </p:spPr>
        <p:txBody>
          <a:bodyPr vert="horz" wrap="square" lIns="0" tIns="0" rIns="0" bIns="0" rtlCol="0">
            <a:spAutoFit/>
          </a:bodyPr>
          <a:lstStyle/>
          <a:p>
            <a:pPr marL="12700">
              <a:lnSpc>
                <a:spcPts val="3500"/>
              </a:lnSpc>
              <a:spcAft>
                <a:spcPts val="600"/>
              </a:spcAft>
            </a:pPr>
            <a:r>
              <a:rPr lang="en-US" sz="2800" b="1" spc="-100" dirty="0">
                <a:latin typeface="Century Gothic" panose="020B0502020202020204" pitchFamily="34" charset="0"/>
                <a:cs typeface="Gill Sans MT"/>
              </a:rPr>
              <a:t>Can we automate the process to speed it up without compromising its effectiveness as a way to assess quality?</a:t>
            </a:r>
          </a:p>
        </p:txBody>
      </p:sp>
    </p:spTree>
    <p:extLst>
      <p:ext uri="{BB962C8B-B14F-4D97-AF65-F5344CB8AC3E}">
        <p14:creationId xmlns:p14="http://schemas.microsoft.com/office/powerpoint/2010/main" val="34929311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5" name="Rectangle 205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0058400" cy="7772400"/>
          </a:xfrm>
          <a:prstGeom prst="rect">
            <a:avLst/>
          </a:prstGeom>
          <a:solidFill>
            <a:schemeClr val="bg1"/>
          </a:solidFill>
          <a:ln>
            <a:noFill/>
          </a:ln>
          <a:effectLst/>
        </p:spPr>
      </p:sp>
      <p:pic>
        <p:nvPicPr>
          <p:cNvPr id="2050" name="Picture 2" descr="http://www.hamburg.de/contentblob/4587734/162302d29474a129e38883fcc92aa64b/data/impfen-bild.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0" y="10"/>
            <a:ext cx="10058380" cy="7772390"/>
          </a:xfrm>
          <a:prstGeom prst="rect">
            <a:avLst/>
          </a:prstGeom>
          <a:noFill/>
          <a:extLst>
            <a:ext uri="{909E8E84-426E-40DD-AFC4-6F175D3DCCD1}">
              <a14:hiddenFill xmlns:a14="http://schemas.microsoft.com/office/drawing/2010/main">
                <a:solidFill>
                  <a:srgbClr val="FFFFFF"/>
                </a:solidFill>
              </a14:hiddenFill>
            </a:ext>
          </a:extLst>
        </p:spPr>
      </p:pic>
      <p:sp>
        <p:nvSpPr>
          <p:cNvPr id="73" name="Rectangle 72"/>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86705"/>
            <a:ext cx="3803332" cy="150050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bject 3"/>
          <p:cNvSpPr txBox="1"/>
          <p:nvPr/>
        </p:nvSpPr>
        <p:spPr>
          <a:xfrm>
            <a:off x="242372" y="5505450"/>
            <a:ext cx="3474522" cy="1381760"/>
          </a:xfrm>
          <a:prstGeom prst="rect">
            <a:avLst/>
          </a:prstGeom>
          <a:noFill/>
          <a:ln w="174625" cap="sq" cmpd="thinThick">
            <a:noFill/>
            <a:miter lim="800000"/>
          </a:ln>
        </p:spPr>
        <p:txBody>
          <a:bodyPr vert="horz" lIns="91440" tIns="45720" rIns="91440" bIns="45720" rtlCol="0" anchor="ctr">
            <a:normAutofit lnSpcReduction="10000"/>
          </a:bodyPr>
          <a:lstStyle/>
          <a:p>
            <a:pPr marL="12700">
              <a:lnSpc>
                <a:spcPct val="90000"/>
              </a:lnSpc>
              <a:spcBef>
                <a:spcPct val="0"/>
              </a:spcBef>
              <a:spcAft>
                <a:spcPts val="600"/>
              </a:spcAft>
            </a:pPr>
            <a:r>
              <a:rPr lang="en-US" sz="2500" b="1" spc="-100" dirty="0">
                <a:solidFill>
                  <a:schemeClr val="bg1"/>
                </a:solidFill>
                <a:latin typeface="Century Gothic" panose="020B0502020202020204" pitchFamily="34" charset="0"/>
                <a:ea typeface="+mj-ea"/>
                <a:cs typeface="+mj-cs"/>
              </a:rPr>
              <a:t>Are there patterns in the data that indicate a data quality problem?</a:t>
            </a:r>
          </a:p>
        </p:txBody>
      </p:sp>
    </p:spTree>
    <p:extLst>
      <p:ext uri="{BB962C8B-B14F-4D97-AF65-F5344CB8AC3E}">
        <p14:creationId xmlns:p14="http://schemas.microsoft.com/office/powerpoint/2010/main" val="33513578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2400" y="-660056"/>
            <a:ext cx="5312848" cy="4531548"/>
          </a:xfrm>
          <a:prstGeom prst="rect">
            <a:avLst/>
          </a:prstGeom>
          <a:scene3d>
            <a:camera prst="isometricOffAxis1Top"/>
            <a:lightRig rig="threePt" dir="t"/>
          </a:scene3d>
        </p:spPr>
      </p:pic>
      <p:grpSp>
        <p:nvGrpSpPr>
          <p:cNvPr id="8" name="Group 7"/>
          <p:cNvGrpSpPr/>
          <p:nvPr/>
        </p:nvGrpSpPr>
        <p:grpSpPr>
          <a:xfrm>
            <a:off x="1752600" y="411772"/>
            <a:ext cx="1434354" cy="1219200"/>
            <a:chOff x="6096000" y="990600"/>
            <a:chExt cx="1524000" cy="1295400"/>
          </a:xfrm>
        </p:grpSpPr>
        <p:sp>
          <p:nvSpPr>
            <p:cNvPr id="7" name="Rectangle 6"/>
            <p:cNvSpPr/>
            <p:nvPr/>
          </p:nvSpPr>
          <p:spPr>
            <a:xfrm>
              <a:off x="6489829" y="1447800"/>
              <a:ext cx="762000" cy="7196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rotWithShape="1">
            <a:blip r:embed="rId4" cstate="screen">
              <a:extLst>
                <a:ext uri="{28A0092B-C50C-407E-A947-70E740481C1C}">
                  <a14:useLocalDpi xmlns:a14="http://schemas.microsoft.com/office/drawing/2010/main"/>
                </a:ext>
              </a:extLst>
            </a:blip>
            <a:srcRect b="15000"/>
            <a:stretch/>
          </p:blipFill>
          <p:spPr>
            <a:xfrm>
              <a:off x="6096000" y="990600"/>
              <a:ext cx="1524000" cy="1295400"/>
            </a:xfrm>
            <a:prstGeom prst="rect">
              <a:avLst/>
            </a:prstGeom>
          </p:spPr>
        </p:pic>
      </p:grpSp>
      <p:pic>
        <p:nvPicPr>
          <p:cNvPr id="10" name="Picture 9"/>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172200" y="209360"/>
            <a:ext cx="2996170" cy="2042844"/>
          </a:xfrm>
          <a:prstGeom prst="rect">
            <a:avLst/>
          </a:prstGeom>
        </p:spPr>
      </p:pic>
      <p:sp>
        <p:nvSpPr>
          <p:cNvPr id="11" name="object 3"/>
          <p:cNvSpPr txBox="1"/>
          <p:nvPr/>
        </p:nvSpPr>
        <p:spPr>
          <a:xfrm>
            <a:off x="609600" y="2310172"/>
            <a:ext cx="8991600" cy="1231106"/>
          </a:xfrm>
          <a:prstGeom prst="rect">
            <a:avLst/>
          </a:prstGeom>
        </p:spPr>
        <p:txBody>
          <a:bodyPr vert="horz" wrap="square" lIns="0" tIns="0" rIns="0" bIns="0" rtlCol="0">
            <a:spAutoFit/>
          </a:bodyPr>
          <a:lstStyle/>
          <a:p>
            <a:pPr marL="12700">
              <a:lnSpc>
                <a:spcPts val="4800"/>
              </a:lnSpc>
              <a:spcAft>
                <a:spcPts val="600"/>
              </a:spcAft>
            </a:pPr>
            <a:r>
              <a:rPr lang="en-US" sz="4000" b="1" spc="-100" dirty="0">
                <a:solidFill>
                  <a:srgbClr val="00B0F0"/>
                </a:solidFill>
                <a:latin typeface="Century Gothic" panose="020B0502020202020204" pitchFamily="34" charset="0"/>
                <a:cs typeface="Gill Sans MT"/>
              </a:rPr>
              <a:t>Six anomalies that may indicate a data quality issue</a:t>
            </a:r>
            <a:endParaRPr sz="4000" b="1" spc="-100" dirty="0">
              <a:solidFill>
                <a:srgbClr val="00B0F0"/>
              </a:solidFill>
              <a:latin typeface="Century Gothic" panose="020B0502020202020204" pitchFamily="34" charset="0"/>
              <a:cs typeface="Gill Sans MT"/>
            </a:endParaRPr>
          </a:p>
        </p:txBody>
      </p:sp>
      <p:sp>
        <p:nvSpPr>
          <p:cNvPr id="15" name="object 3"/>
          <p:cNvSpPr txBox="1"/>
          <p:nvPr/>
        </p:nvSpPr>
        <p:spPr>
          <a:xfrm>
            <a:off x="251034" y="3863946"/>
            <a:ext cx="4320966" cy="1661993"/>
          </a:xfrm>
          <a:prstGeom prst="rect">
            <a:avLst/>
          </a:prstGeom>
        </p:spPr>
        <p:txBody>
          <a:bodyPr vert="horz" wrap="square" lIns="0" tIns="0" rIns="0" bIns="0" rtlCol="0">
            <a:spAutoFit/>
          </a:bodyPr>
          <a:lstStyle/>
          <a:p>
            <a:pPr marL="469900" indent="-457200">
              <a:lnSpc>
                <a:spcPct val="150000"/>
              </a:lnSpc>
              <a:buFont typeface="+mj-lt"/>
              <a:buAutoNum type="arabicPeriod"/>
            </a:pPr>
            <a:r>
              <a:rPr lang="en-US" sz="2400" b="1" spc="-100" dirty="0">
                <a:latin typeface="Century Gothic" panose="020B0502020202020204" pitchFamily="34" charset="0"/>
                <a:cs typeface="Gill Sans MT"/>
              </a:rPr>
              <a:t>Missing coordinate</a:t>
            </a:r>
          </a:p>
          <a:p>
            <a:pPr marL="469900" indent="-457200">
              <a:lnSpc>
                <a:spcPct val="150000"/>
              </a:lnSpc>
              <a:buFont typeface="+mj-lt"/>
              <a:buAutoNum type="arabicPeriod"/>
            </a:pPr>
            <a:r>
              <a:rPr lang="en-US" sz="2400" b="1" spc="-100" dirty="0">
                <a:latin typeface="Century Gothic" panose="020B0502020202020204" pitchFamily="34" charset="0"/>
                <a:cs typeface="Gill Sans MT"/>
              </a:rPr>
              <a:t>Coordinates truncated</a:t>
            </a:r>
          </a:p>
          <a:p>
            <a:pPr marL="469900" indent="-457200">
              <a:lnSpc>
                <a:spcPct val="150000"/>
              </a:lnSpc>
              <a:buFont typeface="+mj-lt"/>
              <a:buAutoNum type="arabicPeriod"/>
            </a:pPr>
            <a:r>
              <a:rPr lang="en-US" sz="2400" b="1" spc="-100" dirty="0">
                <a:latin typeface="Century Gothic" panose="020B0502020202020204" pitchFamily="34" charset="0"/>
                <a:cs typeface="Gill Sans MT"/>
              </a:rPr>
              <a:t>Duplicate coordinates</a:t>
            </a:r>
            <a:endParaRPr sz="2400" b="1" spc="-100" dirty="0">
              <a:latin typeface="Century Gothic" panose="020B0502020202020204" pitchFamily="34" charset="0"/>
              <a:cs typeface="Gill Sans MT"/>
            </a:endParaRPr>
          </a:p>
        </p:txBody>
      </p:sp>
      <p:sp>
        <p:nvSpPr>
          <p:cNvPr id="16" name="object 3"/>
          <p:cNvSpPr txBox="1"/>
          <p:nvPr/>
        </p:nvSpPr>
        <p:spPr>
          <a:xfrm>
            <a:off x="4957413" y="3863946"/>
            <a:ext cx="4854366" cy="2769989"/>
          </a:xfrm>
          <a:prstGeom prst="rect">
            <a:avLst/>
          </a:prstGeom>
        </p:spPr>
        <p:txBody>
          <a:bodyPr vert="horz" wrap="square" lIns="0" tIns="0" rIns="0" bIns="0" rtlCol="0">
            <a:spAutoFit/>
          </a:bodyPr>
          <a:lstStyle/>
          <a:p>
            <a:pPr marL="469900" indent="-457200">
              <a:lnSpc>
                <a:spcPct val="150000"/>
              </a:lnSpc>
              <a:buFont typeface="+mj-lt"/>
              <a:buAutoNum type="arabicPeriod" startAt="4"/>
            </a:pPr>
            <a:r>
              <a:rPr lang="en-US" sz="2400" b="1" spc="-100" dirty="0">
                <a:latin typeface="Century Gothic" panose="020B0502020202020204" pitchFamily="34" charset="0"/>
                <a:cs typeface="Gill Sans MT"/>
              </a:rPr>
              <a:t>Duplicate facility names</a:t>
            </a:r>
          </a:p>
          <a:p>
            <a:pPr marL="469900" indent="-457200">
              <a:lnSpc>
                <a:spcPct val="150000"/>
              </a:lnSpc>
              <a:buFont typeface="+mj-lt"/>
              <a:buAutoNum type="arabicPeriod" startAt="4"/>
            </a:pPr>
            <a:r>
              <a:rPr lang="en-US" sz="2400" b="1" spc="-100" dirty="0">
                <a:latin typeface="Century Gothic" panose="020B0502020202020204" pitchFamily="34" charset="0"/>
                <a:cs typeface="Gill Sans MT"/>
              </a:rPr>
              <a:t>Site is slightly outside of expected administrative unit</a:t>
            </a:r>
          </a:p>
          <a:p>
            <a:pPr marL="469900" indent="-457200">
              <a:lnSpc>
                <a:spcPct val="150000"/>
              </a:lnSpc>
              <a:buFont typeface="+mj-lt"/>
              <a:buAutoNum type="arabicPeriod" startAt="4"/>
            </a:pPr>
            <a:r>
              <a:rPr lang="en-US" sz="2400" b="1" spc="-100" dirty="0">
                <a:latin typeface="Century Gothic" panose="020B0502020202020204" pitchFamily="34" charset="0"/>
                <a:cs typeface="Gill Sans MT"/>
              </a:rPr>
              <a:t>Site is far outside of expected administrative unit</a:t>
            </a:r>
          </a:p>
        </p:txBody>
      </p:sp>
    </p:spTree>
    <p:extLst>
      <p:ext uri="{BB962C8B-B14F-4D97-AF65-F5344CB8AC3E}">
        <p14:creationId xmlns:p14="http://schemas.microsoft.com/office/powerpoint/2010/main" val="719615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 name="Rectangle 1030"/>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0058400" cy="7772400"/>
          </a:xfrm>
          <a:prstGeom prst="rect">
            <a:avLst/>
          </a:prstGeom>
          <a:solidFill>
            <a:schemeClr val="bg1"/>
          </a:solidFill>
          <a:ln>
            <a:noFill/>
          </a:ln>
          <a:effectLst/>
        </p:spPr>
      </p:sp>
      <p:pic>
        <p:nvPicPr>
          <p:cNvPr id="1026" name="Picture 2" descr="https://www.firestock.ru/wp-content/uploads/2015/01/Dollarphotoclub_65733771.jp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0" y="10"/>
            <a:ext cx="10058380" cy="7772390"/>
          </a:xfrm>
          <a:prstGeom prst="rect">
            <a:avLst/>
          </a:prstGeom>
          <a:noFill/>
          <a:extLst>
            <a:ext uri="{909E8E84-426E-40DD-AFC4-6F175D3DCCD1}">
              <a14:hiddenFill xmlns:a14="http://schemas.microsoft.com/office/drawing/2010/main">
                <a:solidFill>
                  <a:srgbClr val="FFFFFF"/>
                </a:solidFill>
              </a14:hiddenFill>
            </a:ext>
          </a:extLst>
        </p:spPr>
      </p:pic>
      <p:sp>
        <p:nvSpPr>
          <p:cNvPr id="73" name="Rectangle 72"/>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86705"/>
            <a:ext cx="3803332" cy="150050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bject 3"/>
          <p:cNvSpPr txBox="1"/>
          <p:nvPr/>
        </p:nvSpPr>
        <p:spPr>
          <a:xfrm>
            <a:off x="231354" y="5505450"/>
            <a:ext cx="3485539" cy="1209040"/>
          </a:xfrm>
          <a:prstGeom prst="rect">
            <a:avLst/>
          </a:prstGeom>
          <a:noFill/>
          <a:ln w="174625" cap="sq" cmpd="thinThick">
            <a:noFill/>
            <a:miter lim="800000"/>
          </a:ln>
        </p:spPr>
        <p:txBody>
          <a:bodyPr vert="horz" lIns="91440" tIns="45720" rIns="91440" bIns="45720" rtlCol="0" anchor="ctr">
            <a:normAutofit fontScale="92500"/>
          </a:bodyPr>
          <a:lstStyle/>
          <a:p>
            <a:pPr marL="12700">
              <a:lnSpc>
                <a:spcPct val="90000"/>
              </a:lnSpc>
              <a:spcBef>
                <a:spcPct val="0"/>
              </a:spcBef>
              <a:spcAft>
                <a:spcPts val="600"/>
              </a:spcAft>
            </a:pPr>
            <a:r>
              <a:rPr lang="en-US" sz="2700" b="1" spc="-100" dirty="0">
                <a:solidFill>
                  <a:schemeClr val="bg1"/>
                </a:solidFill>
                <a:latin typeface="Century Gothic" panose="020B0502020202020204" pitchFamily="34" charset="0"/>
                <a:ea typeface="+mj-ea"/>
                <a:cs typeface="+mj-cs"/>
              </a:rPr>
              <a:t>Find anomalous data.</a:t>
            </a:r>
          </a:p>
          <a:p>
            <a:pPr marL="12700">
              <a:lnSpc>
                <a:spcPct val="90000"/>
              </a:lnSpc>
              <a:spcBef>
                <a:spcPct val="0"/>
              </a:spcBef>
              <a:spcAft>
                <a:spcPts val="600"/>
              </a:spcAft>
            </a:pPr>
            <a:r>
              <a:rPr lang="en-US" sz="2700" b="1" spc="-100" dirty="0">
                <a:solidFill>
                  <a:schemeClr val="bg1"/>
                </a:solidFill>
                <a:latin typeface="Century Gothic" panose="020B0502020202020204" pitchFamily="34" charset="0"/>
                <a:ea typeface="+mj-ea"/>
                <a:cs typeface="+mj-cs"/>
              </a:rPr>
              <a:t>Investigate those records first.</a:t>
            </a:r>
          </a:p>
        </p:txBody>
      </p:sp>
    </p:spTree>
    <p:extLst>
      <p:ext uri="{BB962C8B-B14F-4D97-AF65-F5344CB8AC3E}">
        <p14:creationId xmlns:p14="http://schemas.microsoft.com/office/powerpoint/2010/main" val="31903093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0058400" cy="7772400"/>
          </a:xfrm>
          <a:prstGeom prst="rect">
            <a:avLst/>
          </a:prstGeom>
          <a:solidFill>
            <a:schemeClr val="bg1"/>
          </a:solidFill>
          <a:ln>
            <a:noFill/>
          </a:ln>
          <a:effectLst/>
        </p:spPr>
      </p:sp>
      <p:sp>
        <p:nvSpPr>
          <p:cNvPr id="10"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4461" y="540348"/>
            <a:ext cx="5950271" cy="6710073"/>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Straight Connector 11"/>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665476" y="5014893"/>
            <a:ext cx="3017520" cy="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14" name="Rectangle 1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77447" y="540348"/>
            <a:ext cx="3188116" cy="67100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bject 3"/>
          <p:cNvSpPr txBox="1"/>
          <p:nvPr/>
        </p:nvSpPr>
        <p:spPr>
          <a:xfrm>
            <a:off x="922527" y="1438489"/>
            <a:ext cx="4913991" cy="3444139"/>
          </a:xfrm>
          <a:prstGeom prst="rect">
            <a:avLst/>
          </a:prstGeom>
        </p:spPr>
        <p:txBody>
          <a:bodyPr vert="horz" lIns="91440" tIns="45720" rIns="91440" bIns="45720" rtlCol="0" anchor="b">
            <a:normAutofit/>
          </a:bodyPr>
          <a:lstStyle/>
          <a:p>
            <a:pPr marL="12700">
              <a:lnSpc>
                <a:spcPct val="90000"/>
              </a:lnSpc>
              <a:spcBef>
                <a:spcPct val="0"/>
              </a:spcBef>
              <a:spcAft>
                <a:spcPts val="600"/>
              </a:spcAft>
            </a:pPr>
            <a:r>
              <a:rPr lang="en-US" sz="5200" b="1" kern="1200" spc="-100" dirty="0">
                <a:solidFill>
                  <a:srgbClr val="FFFFFF"/>
                </a:solidFill>
                <a:latin typeface="Century Gothic" panose="020B0502020202020204" pitchFamily="34" charset="0"/>
                <a:ea typeface="+mj-ea"/>
                <a:cs typeface="+mj-cs"/>
              </a:rPr>
              <a:t>Spatial Quality Anomalies and Diagnosis Tool</a:t>
            </a:r>
          </a:p>
        </p:txBody>
      </p:sp>
      <p:sp>
        <p:nvSpPr>
          <p:cNvPr id="2" name="TextBox 1">
            <a:extLst>
              <a:ext uri="{FF2B5EF4-FFF2-40B4-BE49-F238E27FC236}">
                <a16:creationId xmlns:a16="http://schemas.microsoft.com/office/drawing/2014/main" id="{D6BA0EEB-0F48-41B5-92B2-B2B9BE4875BF}"/>
              </a:ext>
            </a:extLst>
          </p:cNvPr>
          <p:cNvSpPr txBox="1"/>
          <p:nvPr/>
        </p:nvSpPr>
        <p:spPr>
          <a:xfrm>
            <a:off x="7432548" y="1817892"/>
            <a:ext cx="1277914" cy="4154984"/>
          </a:xfrm>
          <a:prstGeom prst="rect">
            <a:avLst/>
          </a:prstGeom>
          <a:noFill/>
        </p:spPr>
        <p:txBody>
          <a:bodyPr wrap="none" rtlCol="0">
            <a:spAutoFit/>
          </a:bodyPr>
          <a:lstStyle/>
          <a:p>
            <a:pPr algn="ctr"/>
            <a:r>
              <a:rPr lang="en-US" sz="4400" b="1" dirty="0">
                <a:solidFill>
                  <a:schemeClr val="bg1"/>
                </a:solidFill>
                <a:latin typeface="Century Gothic" panose="020B0502020202020204" pitchFamily="34" charset="0"/>
              </a:rPr>
              <a:t>S</a:t>
            </a:r>
          </a:p>
          <a:p>
            <a:pPr algn="ctr"/>
            <a:r>
              <a:rPr lang="en-US" sz="4400" b="1" dirty="0">
                <a:solidFill>
                  <a:schemeClr val="bg1"/>
                </a:solidFill>
                <a:latin typeface="Century Gothic" panose="020B0502020202020204" pitchFamily="34" charset="0"/>
              </a:rPr>
              <a:t>Q</a:t>
            </a:r>
          </a:p>
          <a:p>
            <a:pPr algn="ctr"/>
            <a:r>
              <a:rPr lang="en-US" sz="4400" b="1" dirty="0">
                <a:solidFill>
                  <a:schemeClr val="bg1"/>
                </a:solidFill>
                <a:latin typeface="Century Gothic" panose="020B0502020202020204" pitchFamily="34" charset="0"/>
              </a:rPr>
              <a:t>U</a:t>
            </a:r>
          </a:p>
          <a:p>
            <a:pPr algn="ctr"/>
            <a:r>
              <a:rPr lang="en-US" sz="4400" b="1" dirty="0">
                <a:solidFill>
                  <a:schemeClr val="bg1"/>
                </a:solidFill>
                <a:latin typeface="Century Gothic" panose="020B0502020202020204" pitchFamily="34" charset="0"/>
              </a:rPr>
              <a:t>A</a:t>
            </a:r>
          </a:p>
          <a:p>
            <a:pPr algn="ctr"/>
            <a:r>
              <a:rPr lang="en-US" sz="4400" b="1" dirty="0">
                <a:solidFill>
                  <a:schemeClr val="bg1"/>
                </a:solidFill>
                <a:latin typeface="Century Gothic" panose="020B0502020202020204" pitchFamily="34" charset="0"/>
              </a:rPr>
              <a:t>D</a:t>
            </a:r>
          </a:p>
          <a:p>
            <a:pPr algn="ctr"/>
            <a:r>
              <a:rPr lang="en-US" sz="4400" b="1" dirty="0">
                <a:solidFill>
                  <a:schemeClr val="bg1"/>
                </a:solidFill>
                <a:latin typeface="Century Gothic" panose="020B0502020202020204" pitchFamily="34" charset="0"/>
              </a:rPr>
              <a:t>Tool</a:t>
            </a:r>
          </a:p>
        </p:txBody>
      </p:sp>
    </p:spTree>
    <p:extLst>
      <p:ext uri="{BB962C8B-B14F-4D97-AF65-F5344CB8AC3E}">
        <p14:creationId xmlns:p14="http://schemas.microsoft.com/office/powerpoint/2010/main" val="28190757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3"/>
          <p:cNvSpPr txBox="1"/>
          <p:nvPr/>
        </p:nvSpPr>
        <p:spPr>
          <a:xfrm>
            <a:off x="-319489" y="457200"/>
            <a:ext cx="9772702" cy="640816"/>
          </a:xfrm>
          <a:prstGeom prst="rect">
            <a:avLst/>
          </a:prstGeom>
        </p:spPr>
        <p:txBody>
          <a:bodyPr vert="horz" wrap="square" lIns="0" tIns="0" rIns="0" bIns="0" rtlCol="0">
            <a:spAutoFit/>
          </a:bodyPr>
          <a:lstStyle/>
          <a:p>
            <a:pPr marL="12700" algn="ctr">
              <a:lnSpc>
                <a:spcPts val="5480"/>
              </a:lnSpc>
            </a:pPr>
            <a:r>
              <a:rPr lang="en-US" sz="4000" b="1" spc="-100" dirty="0">
                <a:solidFill>
                  <a:srgbClr val="00B0F0"/>
                </a:solidFill>
                <a:latin typeface="Century Gothic" panose="020B0502020202020204" pitchFamily="34" charset="0"/>
                <a:cs typeface="Gill Sans MT"/>
              </a:rPr>
              <a:t>Anomaly 1: Missing coordinate</a:t>
            </a:r>
            <a:endParaRPr sz="4000" b="1" spc="-100" dirty="0">
              <a:solidFill>
                <a:srgbClr val="00B0F0"/>
              </a:solidFill>
              <a:latin typeface="Century Gothic" panose="020B0502020202020204" pitchFamily="34" charset="0"/>
              <a:cs typeface="Gill Sans MT"/>
            </a:endParaRPr>
          </a:p>
        </p:txBody>
      </p:sp>
      <p:sp>
        <p:nvSpPr>
          <p:cNvPr id="15" name="object 3"/>
          <p:cNvSpPr txBox="1"/>
          <p:nvPr/>
        </p:nvSpPr>
        <p:spPr>
          <a:xfrm>
            <a:off x="982217" y="1283175"/>
            <a:ext cx="8607566" cy="562975"/>
          </a:xfrm>
          <a:prstGeom prst="rect">
            <a:avLst/>
          </a:prstGeom>
        </p:spPr>
        <p:txBody>
          <a:bodyPr vert="horz" wrap="square" lIns="0" tIns="0" rIns="0" bIns="0" rtlCol="0">
            <a:spAutoFit/>
          </a:bodyPr>
          <a:lstStyle/>
          <a:p>
            <a:pPr marL="12700">
              <a:lnSpc>
                <a:spcPct val="150000"/>
              </a:lnSpc>
            </a:pPr>
            <a:r>
              <a:rPr lang="en-US" sz="2800" b="1" spc="-100" dirty="0">
                <a:solidFill>
                  <a:srgbClr val="FF0000"/>
                </a:solidFill>
                <a:latin typeface="Century Gothic" panose="020B0502020202020204" pitchFamily="34" charset="0"/>
                <a:cs typeface="Gill Sans MT"/>
              </a:rPr>
              <a:t>Problem: No coordinate for site or coordinate of 0,0</a:t>
            </a:r>
            <a:endParaRPr sz="2800" b="1" spc="-100" dirty="0">
              <a:solidFill>
                <a:srgbClr val="FF0000"/>
              </a:solidFill>
              <a:latin typeface="Century Gothic" panose="020B0502020202020204" pitchFamily="34" charset="0"/>
              <a:cs typeface="Gill Sans MT"/>
            </a:endParaRPr>
          </a:p>
        </p:txBody>
      </p:sp>
      <p:sp>
        <p:nvSpPr>
          <p:cNvPr id="16" name="object 3"/>
          <p:cNvSpPr txBox="1"/>
          <p:nvPr/>
        </p:nvSpPr>
        <p:spPr>
          <a:xfrm>
            <a:off x="4424361" y="2297935"/>
            <a:ext cx="5369633" cy="3991221"/>
          </a:xfrm>
          <a:prstGeom prst="rect">
            <a:avLst/>
          </a:prstGeom>
        </p:spPr>
        <p:txBody>
          <a:bodyPr vert="horz" wrap="square" lIns="0" tIns="0" rIns="0" bIns="0" rtlCol="0">
            <a:spAutoFit/>
          </a:bodyPr>
          <a:lstStyle/>
          <a:p>
            <a:pPr marL="12700">
              <a:lnSpc>
                <a:spcPct val="150000"/>
              </a:lnSpc>
            </a:pPr>
            <a:r>
              <a:rPr lang="en-US" sz="3200" b="1" spc="-100" dirty="0">
                <a:latin typeface="Century Gothic" panose="020B0502020202020204" pitchFamily="34" charset="0"/>
                <a:cs typeface="Gill Sans MT"/>
              </a:rPr>
              <a:t>Possible solutions</a:t>
            </a:r>
          </a:p>
          <a:p>
            <a:pPr marL="355600"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Review the GPS log or other records.</a:t>
            </a:r>
          </a:p>
          <a:p>
            <a:pPr marL="355600"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Recapture the location on the next site visit.</a:t>
            </a:r>
          </a:p>
          <a:p>
            <a:pPr marL="355600"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Use imagery from ArcGIS, Google Earth, or another source to locate the site and get the coordinate.</a:t>
            </a:r>
          </a:p>
        </p:txBody>
      </p:sp>
      <p:pic>
        <p:nvPicPr>
          <p:cNvPr id="12" name="Picture 11">
            <a:extLst>
              <a:ext uri="{FF2B5EF4-FFF2-40B4-BE49-F238E27FC236}">
                <a16:creationId xmlns:a16="http://schemas.microsoft.com/office/drawing/2014/main" id="{C15E7054-85B9-4866-9A2A-FBAE7A9F3FB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777" y="3338796"/>
            <a:ext cx="3962400" cy="3379695"/>
          </a:xfrm>
          <a:prstGeom prst="rect">
            <a:avLst/>
          </a:prstGeom>
          <a:scene3d>
            <a:camera prst="isometricOffAxis1Top"/>
            <a:lightRig rig="threePt" dir="t"/>
          </a:scene3d>
        </p:spPr>
      </p:pic>
      <p:sp>
        <p:nvSpPr>
          <p:cNvPr id="2" name="Rectangle 1">
            <a:extLst>
              <a:ext uri="{FF2B5EF4-FFF2-40B4-BE49-F238E27FC236}">
                <a16:creationId xmlns:a16="http://schemas.microsoft.com/office/drawing/2014/main" id="{D006E8F0-30D6-4E4E-A264-10143E23D04E}"/>
              </a:ext>
            </a:extLst>
          </p:cNvPr>
          <p:cNvSpPr/>
          <p:nvPr/>
        </p:nvSpPr>
        <p:spPr>
          <a:xfrm>
            <a:off x="1557930" y="2966540"/>
            <a:ext cx="946093" cy="2062103"/>
          </a:xfrm>
          <a:prstGeom prst="rect">
            <a:avLst/>
          </a:prstGeom>
          <a:noFill/>
        </p:spPr>
        <p:txBody>
          <a:bodyPr wrap="none" lIns="91440" tIns="45720" rIns="91440" bIns="45720">
            <a:spAutoFit/>
          </a:bodyPr>
          <a:lstStyle/>
          <a:p>
            <a:pPr algn="ctr"/>
            <a:r>
              <a:rPr lang="en-US" sz="12800" b="0" cap="none" spc="0" dirty="0">
                <a:ln w="0"/>
                <a:solidFill>
                  <a:schemeClr val="tx1"/>
                </a:solidFill>
                <a:effectLst>
                  <a:outerShdw blurRad="38100" dist="19050" dir="2700000" algn="tl" rotWithShape="0">
                    <a:schemeClr val="dk1">
                      <a:alpha val="40000"/>
                    </a:schemeClr>
                  </a:outerShdw>
                </a:effectLst>
              </a:rPr>
              <a:t>?</a:t>
            </a:r>
          </a:p>
        </p:txBody>
      </p:sp>
    </p:spTree>
    <p:extLst>
      <p:ext uri="{BB962C8B-B14F-4D97-AF65-F5344CB8AC3E}">
        <p14:creationId xmlns:p14="http://schemas.microsoft.com/office/powerpoint/2010/main" val="27420972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3"/>
          <p:cNvSpPr txBox="1"/>
          <p:nvPr/>
        </p:nvSpPr>
        <p:spPr>
          <a:xfrm>
            <a:off x="-330506" y="457200"/>
            <a:ext cx="9783719" cy="640816"/>
          </a:xfrm>
          <a:prstGeom prst="rect">
            <a:avLst/>
          </a:prstGeom>
        </p:spPr>
        <p:txBody>
          <a:bodyPr vert="horz" wrap="square" lIns="0" tIns="0" rIns="0" bIns="0" rtlCol="0">
            <a:spAutoFit/>
          </a:bodyPr>
          <a:lstStyle/>
          <a:p>
            <a:pPr marL="12700" algn="ctr">
              <a:lnSpc>
                <a:spcPts val="5480"/>
              </a:lnSpc>
            </a:pPr>
            <a:r>
              <a:rPr lang="en-US" sz="4000" b="1" spc="-100" dirty="0">
                <a:solidFill>
                  <a:srgbClr val="00B0F0"/>
                </a:solidFill>
                <a:latin typeface="Century Gothic" panose="020B0502020202020204" pitchFamily="34" charset="0"/>
                <a:cs typeface="Gill Sans MT"/>
              </a:rPr>
              <a:t>Anomaly 2: Coordinates truncated</a:t>
            </a:r>
            <a:endParaRPr sz="4000" b="1" spc="-100" dirty="0">
              <a:solidFill>
                <a:srgbClr val="00B0F0"/>
              </a:solidFill>
              <a:latin typeface="Century Gothic" panose="020B0502020202020204" pitchFamily="34" charset="0"/>
              <a:cs typeface="Gill Sans MT"/>
            </a:endParaRPr>
          </a:p>
        </p:txBody>
      </p:sp>
      <p:sp>
        <p:nvSpPr>
          <p:cNvPr id="15" name="object 3"/>
          <p:cNvSpPr txBox="1"/>
          <p:nvPr/>
        </p:nvSpPr>
        <p:spPr>
          <a:xfrm>
            <a:off x="528810" y="1276692"/>
            <a:ext cx="9030905" cy="562975"/>
          </a:xfrm>
          <a:prstGeom prst="rect">
            <a:avLst/>
          </a:prstGeom>
        </p:spPr>
        <p:txBody>
          <a:bodyPr vert="horz" wrap="square" lIns="0" tIns="0" rIns="0" bIns="0" rtlCol="0">
            <a:spAutoFit/>
          </a:bodyPr>
          <a:lstStyle/>
          <a:p>
            <a:pPr marL="12700">
              <a:lnSpc>
                <a:spcPct val="150000"/>
              </a:lnSpc>
            </a:pPr>
            <a:r>
              <a:rPr lang="en-US" sz="2800" b="1" spc="-100" dirty="0">
                <a:solidFill>
                  <a:srgbClr val="FF0000"/>
                </a:solidFill>
                <a:latin typeface="Century Gothic" panose="020B0502020202020204" pitchFamily="34" charset="0"/>
                <a:cs typeface="Gill Sans MT"/>
              </a:rPr>
              <a:t>Problem: Coordinate is missing significant digits</a:t>
            </a:r>
            <a:endParaRPr sz="2800" b="1" spc="-100" dirty="0">
              <a:solidFill>
                <a:srgbClr val="FF0000"/>
              </a:solidFill>
              <a:latin typeface="Century Gothic" panose="020B0502020202020204" pitchFamily="34" charset="0"/>
              <a:cs typeface="Gill Sans MT"/>
            </a:endParaRPr>
          </a:p>
        </p:txBody>
      </p:sp>
      <p:sp>
        <p:nvSpPr>
          <p:cNvPr id="16" name="object 3"/>
          <p:cNvSpPr txBox="1"/>
          <p:nvPr/>
        </p:nvSpPr>
        <p:spPr>
          <a:xfrm>
            <a:off x="4776902" y="2862022"/>
            <a:ext cx="5159166" cy="4545219"/>
          </a:xfrm>
          <a:prstGeom prst="rect">
            <a:avLst/>
          </a:prstGeom>
        </p:spPr>
        <p:txBody>
          <a:bodyPr vert="horz" wrap="square" lIns="0" tIns="0" rIns="0" bIns="0" rtlCol="0">
            <a:spAutoFit/>
          </a:bodyPr>
          <a:lstStyle/>
          <a:p>
            <a:pPr marL="12700">
              <a:lnSpc>
                <a:spcPct val="150000"/>
              </a:lnSpc>
            </a:pPr>
            <a:r>
              <a:rPr lang="en-US" sz="3200" b="1" spc="-100" dirty="0">
                <a:latin typeface="Century Gothic" panose="020B0502020202020204" pitchFamily="34" charset="0"/>
                <a:cs typeface="Gill Sans MT"/>
              </a:rPr>
              <a:t>Possible solutions</a:t>
            </a:r>
          </a:p>
          <a:p>
            <a:pPr marL="355600"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Review the GPS log or other records.</a:t>
            </a:r>
          </a:p>
          <a:p>
            <a:pPr marL="355600"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Recapture the location on the next site visit.</a:t>
            </a:r>
          </a:p>
          <a:p>
            <a:pPr marL="355600"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Use imagery from ArcGIS, Google Earth, or another source to locate the site and get the coordinate.</a:t>
            </a:r>
          </a:p>
        </p:txBody>
      </p:sp>
      <p:sp>
        <p:nvSpPr>
          <p:cNvPr id="7" name="object 3">
            <a:extLst>
              <a:ext uri="{FF2B5EF4-FFF2-40B4-BE49-F238E27FC236}">
                <a16:creationId xmlns:a16="http://schemas.microsoft.com/office/drawing/2014/main" id="{8336973E-B0C9-4221-AAF5-F6B60843688B}"/>
              </a:ext>
            </a:extLst>
          </p:cNvPr>
          <p:cNvSpPr txBox="1"/>
          <p:nvPr/>
        </p:nvSpPr>
        <p:spPr>
          <a:xfrm>
            <a:off x="528810" y="2154279"/>
            <a:ext cx="6747939" cy="562975"/>
          </a:xfrm>
          <a:prstGeom prst="rect">
            <a:avLst/>
          </a:prstGeom>
        </p:spPr>
        <p:txBody>
          <a:bodyPr vert="horz" wrap="square" lIns="0" tIns="0" rIns="0" bIns="0" rtlCol="0">
            <a:spAutoFit/>
          </a:bodyPr>
          <a:lstStyle/>
          <a:p>
            <a:pPr marL="12700">
              <a:lnSpc>
                <a:spcPct val="150000"/>
              </a:lnSpc>
            </a:pPr>
            <a:r>
              <a:rPr lang="en-US" sz="2800" b="1" spc="-100" dirty="0">
                <a:latin typeface="Century Gothic" panose="020B0502020202020204" pitchFamily="34" charset="0"/>
                <a:cs typeface="Gill Sans MT"/>
              </a:rPr>
              <a:t>Example: </a:t>
            </a:r>
            <a:r>
              <a:rPr lang="en-US" sz="2800" spc="-100" dirty="0">
                <a:latin typeface="Century Gothic" panose="020B0502020202020204" pitchFamily="34" charset="0"/>
                <a:cs typeface="Gill Sans MT"/>
              </a:rPr>
              <a:t>-6.72, 35.43</a:t>
            </a:r>
          </a:p>
        </p:txBody>
      </p:sp>
      <p:graphicFrame>
        <p:nvGraphicFramePr>
          <p:cNvPr id="3" name="Table 2">
            <a:extLst>
              <a:ext uri="{FF2B5EF4-FFF2-40B4-BE49-F238E27FC236}">
                <a16:creationId xmlns:a16="http://schemas.microsoft.com/office/drawing/2014/main" id="{E193CEC3-AE5C-4509-872E-9172C38A49CA}"/>
              </a:ext>
            </a:extLst>
          </p:cNvPr>
          <p:cNvGraphicFramePr>
            <a:graphicFrameLocks noGrp="1"/>
          </p:cNvGraphicFramePr>
          <p:nvPr>
            <p:extLst>
              <p:ext uri="{D42A27DB-BD31-4B8C-83A1-F6EECF244321}">
                <p14:modId xmlns:p14="http://schemas.microsoft.com/office/powerpoint/2010/main" val="2662777993"/>
              </p:ext>
            </p:extLst>
          </p:nvPr>
        </p:nvGraphicFramePr>
        <p:xfrm>
          <a:off x="363555" y="3124200"/>
          <a:ext cx="3944039" cy="3690966"/>
        </p:xfrm>
        <a:graphic>
          <a:graphicData uri="http://schemas.openxmlformats.org/drawingml/2006/table">
            <a:tbl>
              <a:tblPr firstRow="1" bandRow="1">
                <a:tableStyleId>{7DF18680-E054-41AD-8BC1-D1AEF772440D}</a:tableStyleId>
              </a:tblPr>
              <a:tblGrid>
                <a:gridCol w="2119803">
                  <a:extLst>
                    <a:ext uri="{9D8B030D-6E8A-4147-A177-3AD203B41FA5}">
                      <a16:colId xmlns:a16="http://schemas.microsoft.com/office/drawing/2014/main" val="3457489169"/>
                    </a:ext>
                  </a:extLst>
                </a:gridCol>
                <a:gridCol w="1824236">
                  <a:extLst>
                    <a:ext uri="{9D8B030D-6E8A-4147-A177-3AD203B41FA5}">
                      <a16:colId xmlns:a16="http://schemas.microsoft.com/office/drawing/2014/main" val="2373456424"/>
                    </a:ext>
                  </a:extLst>
                </a:gridCol>
              </a:tblGrid>
              <a:tr h="631662">
                <a:tc>
                  <a:txBody>
                    <a:bodyPr/>
                    <a:lstStyle/>
                    <a:p>
                      <a:pPr algn="l"/>
                      <a:r>
                        <a:rPr lang="en-US" dirty="0">
                          <a:latin typeface="Century Gothic" panose="020B0502020202020204" pitchFamily="34" charset="0"/>
                        </a:rPr>
                        <a:t>Coordinate</a:t>
                      </a:r>
                    </a:p>
                  </a:txBody>
                  <a:tcPr/>
                </a:tc>
                <a:tc>
                  <a:txBody>
                    <a:bodyPr/>
                    <a:lstStyle/>
                    <a:p>
                      <a:r>
                        <a:rPr lang="en-US" dirty="0">
                          <a:latin typeface="Century Gothic" panose="020B0502020202020204" pitchFamily="34" charset="0"/>
                        </a:rPr>
                        <a:t>Approximate precision</a:t>
                      </a:r>
                    </a:p>
                  </a:txBody>
                  <a:tcPr/>
                </a:tc>
                <a:extLst>
                  <a:ext uri="{0D108BD9-81ED-4DB2-BD59-A6C34878D82A}">
                    <a16:rowId xmlns:a16="http://schemas.microsoft.com/office/drawing/2014/main" val="2421786255"/>
                  </a:ext>
                </a:extLst>
              </a:tr>
              <a:tr h="508481">
                <a:tc>
                  <a:txBody>
                    <a:bodyPr/>
                    <a:lstStyle/>
                    <a:p>
                      <a:r>
                        <a:rPr lang="en-US">
                          <a:latin typeface="Century Gothic" panose="020B0502020202020204" pitchFamily="34" charset="0"/>
                        </a:rPr>
                        <a:t>23.1</a:t>
                      </a:r>
                    </a:p>
                  </a:txBody>
                  <a:tcPr/>
                </a:tc>
                <a:tc>
                  <a:txBody>
                    <a:bodyPr/>
                    <a:lstStyle/>
                    <a:p>
                      <a:r>
                        <a:rPr lang="en-US" dirty="0">
                          <a:latin typeface="Century Gothic" panose="020B0502020202020204" pitchFamily="34" charset="0"/>
                        </a:rPr>
                        <a:t>10 kilometers</a:t>
                      </a:r>
                    </a:p>
                  </a:txBody>
                  <a:tcPr/>
                </a:tc>
                <a:extLst>
                  <a:ext uri="{0D108BD9-81ED-4DB2-BD59-A6C34878D82A}">
                    <a16:rowId xmlns:a16="http://schemas.microsoft.com/office/drawing/2014/main" val="3840024838"/>
                  </a:ext>
                </a:extLst>
              </a:tr>
              <a:tr h="508481">
                <a:tc>
                  <a:txBody>
                    <a:bodyPr/>
                    <a:lstStyle/>
                    <a:p>
                      <a:r>
                        <a:rPr lang="en-US" dirty="0">
                          <a:latin typeface="Century Gothic" panose="020B0502020202020204" pitchFamily="34" charset="0"/>
                        </a:rPr>
                        <a:t>23.12</a:t>
                      </a:r>
                    </a:p>
                  </a:txBody>
                  <a:tcPr/>
                </a:tc>
                <a:tc>
                  <a:txBody>
                    <a:bodyPr/>
                    <a:lstStyle/>
                    <a:p>
                      <a:r>
                        <a:rPr lang="en-US" dirty="0">
                          <a:latin typeface="Century Gothic" panose="020B0502020202020204" pitchFamily="34" charset="0"/>
                        </a:rPr>
                        <a:t>1 kilometer</a:t>
                      </a:r>
                    </a:p>
                  </a:txBody>
                  <a:tcPr/>
                </a:tc>
                <a:extLst>
                  <a:ext uri="{0D108BD9-81ED-4DB2-BD59-A6C34878D82A}">
                    <a16:rowId xmlns:a16="http://schemas.microsoft.com/office/drawing/2014/main" val="855700322"/>
                  </a:ext>
                </a:extLst>
              </a:tr>
              <a:tr h="508481">
                <a:tc>
                  <a:txBody>
                    <a:bodyPr/>
                    <a:lstStyle/>
                    <a:p>
                      <a:r>
                        <a:rPr lang="en-US">
                          <a:latin typeface="Century Gothic" panose="020B0502020202020204" pitchFamily="34" charset="0"/>
                        </a:rPr>
                        <a:t>23.123</a:t>
                      </a:r>
                    </a:p>
                  </a:txBody>
                  <a:tcPr/>
                </a:tc>
                <a:tc>
                  <a:txBody>
                    <a:bodyPr/>
                    <a:lstStyle/>
                    <a:p>
                      <a:r>
                        <a:rPr lang="en-US">
                          <a:latin typeface="Century Gothic" panose="020B0502020202020204" pitchFamily="34" charset="0"/>
                        </a:rPr>
                        <a:t>100 meters</a:t>
                      </a:r>
                    </a:p>
                  </a:txBody>
                  <a:tcPr/>
                </a:tc>
                <a:extLst>
                  <a:ext uri="{0D108BD9-81ED-4DB2-BD59-A6C34878D82A}">
                    <a16:rowId xmlns:a16="http://schemas.microsoft.com/office/drawing/2014/main" val="3712707689"/>
                  </a:ext>
                </a:extLst>
              </a:tr>
              <a:tr h="508481">
                <a:tc>
                  <a:txBody>
                    <a:bodyPr/>
                    <a:lstStyle/>
                    <a:p>
                      <a:r>
                        <a:rPr lang="en-US">
                          <a:latin typeface="Century Gothic" panose="020B0502020202020204" pitchFamily="34" charset="0"/>
                        </a:rPr>
                        <a:t>23.1234</a:t>
                      </a:r>
                    </a:p>
                  </a:txBody>
                  <a:tcPr/>
                </a:tc>
                <a:tc>
                  <a:txBody>
                    <a:bodyPr/>
                    <a:lstStyle/>
                    <a:p>
                      <a:r>
                        <a:rPr lang="en-US">
                          <a:latin typeface="Century Gothic" panose="020B0502020202020204" pitchFamily="34" charset="0"/>
                        </a:rPr>
                        <a:t>10 meters</a:t>
                      </a:r>
                    </a:p>
                  </a:txBody>
                  <a:tcPr/>
                </a:tc>
                <a:extLst>
                  <a:ext uri="{0D108BD9-81ED-4DB2-BD59-A6C34878D82A}">
                    <a16:rowId xmlns:a16="http://schemas.microsoft.com/office/drawing/2014/main" val="1640998620"/>
                  </a:ext>
                </a:extLst>
              </a:tr>
              <a:tr h="508481">
                <a:tc>
                  <a:txBody>
                    <a:bodyPr/>
                    <a:lstStyle/>
                    <a:p>
                      <a:r>
                        <a:rPr lang="en-US">
                          <a:latin typeface="Century Gothic" panose="020B0502020202020204" pitchFamily="34" charset="0"/>
                        </a:rPr>
                        <a:t>23.12345</a:t>
                      </a:r>
                    </a:p>
                  </a:txBody>
                  <a:tcPr/>
                </a:tc>
                <a:tc>
                  <a:txBody>
                    <a:bodyPr/>
                    <a:lstStyle/>
                    <a:p>
                      <a:r>
                        <a:rPr lang="en-US">
                          <a:latin typeface="Century Gothic" panose="020B0502020202020204" pitchFamily="34" charset="0"/>
                        </a:rPr>
                        <a:t>1 meter</a:t>
                      </a:r>
                    </a:p>
                  </a:txBody>
                  <a:tcPr/>
                </a:tc>
                <a:extLst>
                  <a:ext uri="{0D108BD9-81ED-4DB2-BD59-A6C34878D82A}">
                    <a16:rowId xmlns:a16="http://schemas.microsoft.com/office/drawing/2014/main" val="2099060995"/>
                  </a:ext>
                </a:extLst>
              </a:tr>
              <a:tr h="508481">
                <a:tc>
                  <a:txBody>
                    <a:bodyPr/>
                    <a:lstStyle/>
                    <a:p>
                      <a:r>
                        <a:rPr lang="en-US">
                          <a:latin typeface="Century Gothic" panose="020B0502020202020204" pitchFamily="34" charset="0"/>
                        </a:rPr>
                        <a:t>23.123456</a:t>
                      </a:r>
                    </a:p>
                  </a:txBody>
                  <a:tcPr/>
                </a:tc>
                <a:tc>
                  <a:txBody>
                    <a:bodyPr/>
                    <a:lstStyle/>
                    <a:p>
                      <a:r>
                        <a:rPr lang="en-US" dirty="0">
                          <a:latin typeface="Century Gothic" panose="020B0502020202020204" pitchFamily="34" charset="0"/>
                        </a:rPr>
                        <a:t>10 centimeters</a:t>
                      </a:r>
                    </a:p>
                  </a:txBody>
                  <a:tcPr/>
                </a:tc>
                <a:extLst>
                  <a:ext uri="{0D108BD9-81ED-4DB2-BD59-A6C34878D82A}">
                    <a16:rowId xmlns:a16="http://schemas.microsoft.com/office/drawing/2014/main" val="1693335094"/>
                  </a:ext>
                </a:extLst>
              </a:tr>
            </a:tbl>
          </a:graphicData>
        </a:graphic>
      </p:graphicFrame>
    </p:spTree>
    <p:extLst>
      <p:ext uri="{BB962C8B-B14F-4D97-AF65-F5344CB8AC3E}">
        <p14:creationId xmlns:p14="http://schemas.microsoft.com/office/powerpoint/2010/main" val="32230427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3"/>
          <p:cNvSpPr txBox="1"/>
          <p:nvPr/>
        </p:nvSpPr>
        <p:spPr>
          <a:xfrm>
            <a:off x="461613" y="457200"/>
            <a:ext cx="8991600" cy="705321"/>
          </a:xfrm>
          <a:prstGeom prst="rect">
            <a:avLst/>
          </a:prstGeom>
        </p:spPr>
        <p:txBody>
          <a:bodyPr vert="horz" wrap="square" lIns="0" tIns="0" rIns="0" bIns="0" rtlCol="0">
            <a:spAutoFit/>
          </a:bodyPr>
          <a:lstStyle/>
          <a:p>
            <a:pPr marL="12700" algn="ctr">
              <a:lnSpc>
                <a:spcPts val="5480"/>
              </a:lnSpc>
            </a:pPr>
            <a:r>
              <a:rPr lang="en-US" sz="4000" b="1" spc="-100" dirty="0">
                <a:solidFill>
                  <a:srgbClr val="00B0F0"/>
                </a:solidFill>
                <a:latin typeface="Century Gothic" panose="020B0502020202020204" pitchFamily="34" charset="0"/>
                <a:cs typeface="Gill Sans MT"/>
              </a:rPr>
              <a:t>Anomaly 3: Duplicate coordinates</a:t>
            </a:r>
            <a:endParaRPr sz="4000" b="1" spc="-100" dirty="0">
              <a:solidFill>
                <a:srgbClr val="00B0F0"/>
              </a:solidFill>
              <a:latin typeface="Century Gothic" panose="020B0502020202020204" pitchFamily="34" charset="0"/>
              <a:cs typeface="Gill Sans MT"/>
            </a:endParaRPr>
          </a:p>
        </p:txBody>
      </p:sp>
      <p:sp>
        <p:nvSpPr>
          <p:cNvPr id="15" name="object 3"/>
          <p:cNvSpPr txBox="1"/>
          <p:nvPr/>
        </p:nvSpPr>
        <p:spPr>
          <a:xfrm>
            <a:off x="952149" y="1276692"/>
            <a:ext cx="8607566" cy="562975"/>
          </a:xfrm>
          <a:prstGeom prst="rect">
            <a:avLst/>
          </a:prstGeom>
        </p:spPr>
        <p:txBody>
          <a:bodyPr vert="horz" wrap="square" lIns="0" tIns="0" rIns="0" bIns="0" rtlCol="0">
            <a:spAutoFit/>
          </a:bodyPr>
          <a:lstStyle/>
          <a:p>
            <a:pPr marL="12700">
              <a:lnSpc>
                <a:spcPct val="150000"/>
              </a:lnSpc>
            </a:pPr>
            <a:r>
              <a:rPr lang="en-US" sz="2800" b="1" spc="-100" dirty="0">
                <a:solidFill>
                  <a:srgbClr val="FF0000"/>
                </a:solidFill>
                <a:latin typeface="Century Gothic" panose="020B0502020202020204" pitchFamily="34" charset="0"/>
                <a:cs typeface="Gill Sans MT"/>
              </a:rPr>
              <a:t>Problem: Multiple records with identical coordinates</a:t>
            </a:r>
            <a:endParaRPr sz="2800" b="1" spc="-100" dirty="0">
              <a:solidFill>
                <a:srgbClr val="FF0000"/>
              </a:solidFill>
              <a:latin typeface="Century Gothic" panose="020B0502020202020204" pitchFamily="34" charset="0"/>
              <a:cs typeface="Gill Sans MT"/>
            </a:endParaRPr>
          </a:p>
        </p:txBody>
      </p:sp>
      <p:sp>
        <p:nvSpPr>
          <p:cNvPr id="16" name="object 3"/>
          <p:cNvSpPr txBox="1"/>
          <p:nvPr/>
        </p:nvSpPr>
        <p:spPr>
          <a:xfrm>
            <a:off x="3886200" y="1953838"/>
            <a:ext cx="5929829" cy="5653214"/>
          </a:xfrm>
          <a:prstGeom prst="rect">
            <a:avLst/>
          </a:prstGeom>
        </p:spPr>
        <p:txBody>
          <a:bodyPr vert="horz" wrap="square" lIns="0" tIns="0" rIns="0" bIns="0" rtlCol="0">
            <a:spAutoFit/>
          </a:bodyPr>
          <a:lstStyle/>
          <a:p>
            <a:pPr marL="12700">
              <a:lnSpc>
                <a:spcPct val="150000"/>
              </a:lnSpc>
            </a:pPr>
            <a:r>
              <a:rPr lang="en-US" sz="3200" b="1" spc="-100" dirty="0">
                <a:latin typeface="Century Gothic" panose="020B0502020202020204" pitchFamily="34" charset="0"/>
                <a:cs typeface="Gill Sans MT"/>
              </a:rPr>
              <a:t>Possible solutions</a:t>
            </a:r>
          </a:p>
          <a:p>
            <a:pPr marL="355600"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Determine if there are, in fact, two distinct sites at that location. If there aren’t two sites, then:</a:t>
            </a:r>
          </a:p>
          <a:p>
            <a:pPr marL="812800" lvl="1"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Review the GPS log or other records.</a:t>
            </a:r>
          </a:p>
          <a:p>
            <a:pPr marL="812800" lvl="1"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Recapture the location on the next site visit.</a:t>
            </a:r>
          </a:p>
          <a:p>
            <a:pPr marL="812800" lvl="1"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Use imagery from ArcGIS, Google Earth, or another source to locate the site and get the coordinate.</a:t>
            </a:r>
          </a:p>
        </p:txBody>
      </p:sp>
      <p:pic>
        <p:nvPicPr>
          <p:cNvPr id="8" name="Picture 7">
            <a:extLst>
              <a:ext uri="{FF2B5EF4-FFF2-40B4-BE49-F238E27FC236}">
                <a16:creationId xmlns:a16="http://schemas.microsoft.com/office/drawing/2014/main" id="{AC728776-FB5D-499D-9ED4-77B031EE9AC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777" y="3338796"/>
            <a:ext cx="3962400" cy="3379695"/>
          </a:xfrm>
          <a:prstGeom prst="rect">
            <a:avLst/>
          </a:prstGeom>
          <a:scene3d>
            <a:camera prst="isometricOffAxis1Top"/>
            <a:lightRig rig="threePt" dir="t"/>
          </a:scene3d>
        </p:spPr>
      </p:pic>
      <p:pic>
        <p:nvPicPr>
          <p:cNvPr id="4" name="Graphic 3" descr="Pin">
            <a:extLst>
              <a:ext uri="{FF2B5EF4-FFF2-40B4-BE49-F238E27FC236}">
                <a16:creationId xmlns:a16="http://schemas.microsoft.com/office/drawing/2014/main" id="{4577FA9F-7DC1-4581-975B-F2FCE6FA9E7A}"/>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62000" y="3733800"/>
            <a:ext cx="1447800" cy="1447800"/>
          </a:xfrm>
          <a:prstGeom prst="rect">
            <a:avLst/>
          </a:prstGeom>
        </p:spPr>
      </p:pic>
      <p:pic>
        <p:nvPicPr>
          <p:cNvPr id="10" name="Graphic 9" descr="Pin">
            <a:extLst>
              <a:ext uri="{FF2B5EF4-FFF2-40B4-BE49-F238E27FC236}">
                <a16:creationId xmlns:a16="http://schemas.microsoft.com/office/drawing/2014/main" id="{68B33F54-D2B5-47EA-B94E-122F7873FC43}"/>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flipH="1">
            <a:off x="1898085" y="3724275"/>
            <a:ext cx="1447800" cy="1447800"/>
          </a:xfrm>
          <a:prstGeom prst="rect">
            <a:avLst/>
          </a:prstGeom>
        </p:spPr>
      </p:pic>
    </p:spTree>
    <p:extLst>
      <p:ext uri="{BB962C8B-B14F-4D97-AF65-F5344CB8AC3E}">
        <p14:creationId xmlns:p14="http://schemas.microsoft.com/office/powerpoint/2010/main" val="41077824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ign in front of a health clinic&#10;&#10;Description generated with very high confidence"/>
          <p:cNvPicPr>
            <a:picLocks noChangeAspect="1"/>
          </p:cNvPicPr>
          <p:nvPr/>
        </p:nvPicPr>
        <p:blipFill rotWithShape="1">
          <a:blip r:embed="rId3" cstate="screen">
            <a:extLst>
              <a:ext uri="{BEBA8EAE-BF5A-486C-A8C5-ECC9F3942E4B}">
                <a14:imgProps xmlns:a14="http://schemas.microsoft.com/office/drawing/2010/main">
                  <a14:imgLayer r:embed="rId4">
                    <a14:imgEffect>
                      <a14:sharpenSoften amount="-18000"/>
                    </a14:imgEffect>
                    <a14:imgEffect>
                      <a14:brightnessContrast bright="-20000" contrast="-20000"/>
                    </a14:imgEffect>
                  </a14:imgLayer>
                </a14:imgProps>
              </a:ext>
              <a:ext uri="{28A0092B-C50C-407E-A947-70E740481C1C}">
                <a14:useLocalDpi xmlns:a14="http://schemas.microsoft.com/office/drawing/2010/main"/>
              </a:ext>
            </a:extLst>
          </a:blip>
          <a:srcRect/>
          <a:stretch/>
        </p:blipFill>
        <p:spPr>
          <a:xfrm>
            <a:off x="0" y="0"/>
            <a:ext cx="10058400" cy="7772400"/>
          </a:xfrm>
          <a:prstGeom prst="rect">
            <a:avLst/>
          </a:prstGeom>
        </p:spPr>
      </p:pic>
      <p:pic>
        <p:nvPicPr>
          <p:cNvPr id="8" name="Picture 7" descr="A sign in front of a health clinic&#10;&#10;Description generated with very high confidence"/>
          <p:cNvPicPr>
            <a:picLocks noChangeAspect="1"/>
          </p:cNvPicPr>
          <p:nvPr/>
        </p:nvPicPr>
        <p:blipFill rotWithShape="1">
          <a:blip r:embed="rId5" cstate="screen">
            <a:extLst>
              <a:ext uri="{BEBA8EAE-BF5A-486C-A8C5-ECC9F3942E4B}">
                <a14:imgProps xmlns:a14="http://schemas.microsoft.com/office/drawing/2010/main">
                  <a14:imgLayer r:embed="rId6">
                    <a14:imgEffect>
                      <a14:backgroundRemoval t="9922" b="99457" l="9856" r="89994">
                        <a14:foregroundMark x1="28520" y1="80969" x2="28520" y2="80969"/>
                        <a14:foregroundMark x1="27711" y1="71860" x2="27711" y2="71860"/>
                        <a14:foregroundMark x1="56171" y1="43101" x2="56171" y2="43101"/>
                        <a14:foregroundMark x1="58868" y1="69302" x2="58868" y2="69302"/>
                        <a14:foregroundMark x1="58328" y1="79535" x2="58328" y2="79535"/>
                        <a14:foregroundMark x1="58957" y1="88062" x2="58957" y2="88062"/>
                        <a14:foregroundMark x1="59137" y1="95504" x2="59137" y2="95504"/>
                        <a14:foregroundMark x1="29149" y1="93643" x2="29149" y2="93643"/>
                        <a14:foregroundMark x1="27891" y1="84535" x2="27891" y2="84535"/>
                        <a14:foregroundMark x1="28430" y1="87016" x2="28430" y2="87016"/>
                        <a14:foregroundMark x1="29329" y1="95620" x2="29329" y2="95620"/>
                        <a14:foregroundMark x1="28610" y1="90388" x2="28610" y2="90388"/>
                        <a14:foregroundMark x1="59467" y1="98760" x2="59467" y2="98760"/>
                        <a14:foregroundMark x1="29329" y1="97674" x2="29329" y2="97674"/>
                        <a14:foregroundMark x1="29419" y1="99496" x2="29419" y2="99496"/>
                        <a14:foregroundMark x1="30198" y1="98992" x2="30198" y2="98992"/>
                        <a14:foregroundMark x1="58388" y1="66667" x2="58388" y2="66667"/>
                        <a14:backgroundMark x1="47873" y1="37829" x2="47873" y2="37829"/>
                        <a14:backgroundMark x1="45327" y1="32946" x2="51108" y2="35155"/>
                        <a14:backgroundMark x1="51108" y1="35155" x2="55902" y2="35271"/>
                        <a14:backgroundMark x1="55902" y1="35271" x2="58089" y2="33023"/>
                      </a14:backgroundRemoval>
                    </a14:imgEffect>
                    <a14:imgEffect>
                      <a14:brightnessContrast contrast="40000"/>
                    </a14:imgEffect>
                  </a14:imgLayer>
                </a14:imgProps>
              </a:ext>
              <a:ext uri="{28A0092B-C50C-407E-A947-70E740481C1C}">
                <a14:useLocalDpi xmlns:a14="http://schemas.microsoft.com/office/drawing/2010/main"/>
              </a:ext>
            </a:extLst>
          </a:blip>
          <a:srcRect/>
          <a:stretch/>
        </p:blipFill>
        <p:spPr>
          <a:xfrm>
            <a:off x="0" y="0"/>
            <a:ext cx="10058400" cy="7772400"/>
          </a:xfrm>
          <a:prstGeom prst="rect">
            <a:avLst/>
          </a:prstGeom>
        </p:spPr>
      </p:pic>
      <p:sp>
        <p:nvSpPr>
          <p:cNvPr id="9" name="object 3"/>
          <p:cNvSpPr txBox="1"/>
          <p:nvPr/>
        </p:nvSpPr>
        <p:spPr>
          <a:xfrm>
            <a:off x="615749" y="517564"/>
            <a:ext cx="9107806" cy="1410643"/>
          </a:xfrm>
          <a:prstGeom prst="rect">
            <a:avLst/>
          </a:prstGeom>
        </p:spPr>
        <p:txBody>
          <a:bodyPr vert="horz" wrap="square" lIns="0" tIns="0" rIns="0" bIns="0" rtlCol="0">
            <a:spAutoFit/>
          </a:bodyPr>
          <a:lstStyle/>
          <a:p>
            <a:pPr marL="12700">
              <a:lnSpc>
                <a:spcPts val="5480"/>
              </a:lnSpc>
            </a:pPr>
            <a:r>
              <a:rPr lang="en-US" sz="4800" b="1" spc="-100" dirty="0">
                <a:solidFill>
                  <a:srgbClr val="ECCE18"/>
                </a:solidFill>
                <a:latin typeface="Century Gothic" panose="020B0502020202020204" pitchFamily="34" charset="0"/>
                <a:cs typeface="Gill Sans MT"/>
              </a:rPr>
              <a:t>It’s a good idea to know where health facilities are.</a:t>
            </a:r>
            <a:endParaRPr sz="4800" b="1" spc="-100" dirty="0">
              <a:solidFill>
                <a:srgbClr val="ECCE18"/>
              </a:solidFill>
              <a:latin typeface="Century Gothic" panose="020B0502020202020204" pitchFamily="34" charset="0"/>
              <a:cs typeface="Gill Sans MT"/>
            </a:endParaRPr>
          </a:p>
        </p:txBody>
      </p:sp>
    </p:spTree>
    <p:extLst>
      <p:ext uri="{BB962C8B-B14F-4D97-AF65-F5344CB8AC3E}">
        <p14:creationId xmlns:p14="http://schemas.microsoft.com/office/powerpoint/2010/main" val="35861313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3"/>
          <p:cNvSpPr txBox="1"/>
          <p:nvPr/>
        </p:nvSpPr>
        <p:spPr>
          <a:xfrm>
            <a:off x="461613" y="457200"/>
            <a:ext cx="8991600" cy="640816"/>
          </a:xfrm>
          <a:prstGeom prst="rect">
            <a:avLst/>
          </a:prstGeom>
        </p:spPr>
        <p:txBody>
          <a:bodyPr vert="horz" wrap="square" lIns="0" tIns="0" rIns="0" bIns="0" rtlCol="0">
            <a:spAutoFit/>
          </a:bodyPr>
          <a:lstStyle/>
          <a:p>
            <a:pPr marL="12700" algn="ctr">
              <a:lnSpc>
                <a:spcPts val="5480"/>
              </a:lnSpc>
            </a:pPr>
            <a:r>
              <a:rPr lang="en-US" sz="4000" b="1" spc="-100">
                <a:solidFill>
                  <a:srgbClr val="00B0F0"/>
                </a:solidFill>
                <a:latin typeface="Century Gothic" panose="020B0502020202020204" pitchFamily="34" charset="0"/>
                <a:cs typeface="Gill Sans MT"/>
              </a:rPr>
              <a:t>Anomaly 4: Duplicate facility names</a:t>
            </a:r>
            <a:endParaRPr sz="4000" b="1" spc="-100">
              <a:solidFill>
                <a:srgbClr val="00B0F0"/>
              </a:solidFill>
              <a:latin typeface="Century Gothic" panose="020B0502020202020204" pitchFamily="34" charset="0"/>
              <a:cs typeface="Gill Sans MT"/>
            </a:endParaRPr>
          </a:p>
        </p:txBody>
      </p:sp>
      <p:sp>
        <p:nvSpPr>
          <p:cNvPr id="15" name="object 3"/>
          <p:cNvSpPr txBox="1"/>
          <p:nvPr/>
        </p:nvSpPr>
        <p:spPr>
          <a:xfrm>
            <a:off x="716096" y="1276692"/>
            <a:ext cx="8843619" cy="562975"/>
          </a:xfrm>
          <a:prstGeom prst="rect">
            <a:avLst/>
          </a:prstGeom>
        </p:spPr>
        <p:txBody>
          <a:bodyPr vert="horz" wrap="square" lIns="0" tIns="0" rIns="0" bIns="0" rtlCol="0">
            <a:spAutoFit/>
          </a:bodyPr>
          <a:lstStyle/>
          <a:p>
            <a:pPr marL="12700">
              <a:lnSpc>
                <a:spcPct val="150000"/>
              </a:lnSpc>
            </a:pPr>
            <a:r>
              <a:rPr lang="en-US" sz="2800" b="1" spc="-100" dirty="0">
                <a:solidFill>
                  <a:srgbClr val="FF0000"/>
                </a:solidFill>
                <a:latin typeface="Century Gothic" panose="020B0502020202020204" pitchFamily="34" charset="0"/>
                <a:cs typeface="Gill Sans MT"/>
              </a:rPr>
              <a:t>Problem: Multiple records with identical names</a:t>
            </a:r>
            <a:endParaRPr sz="2800" b="1" spc="-100" dirty="0">
              <a:solidFill>
                <a:srgbClr val="FF0000"/>
              </a:solidFill>
              <a:latin typeface="Century Gothic" panose="020B0502020202020204" pitchFamily="34" charset="0"/>
              <a:cs typeface="Gill Sans MT"/>
            </a:endParaRPr>
          </a:p>
        </p:txBody>
      </p:sp>
      <p:sp>
        <p:nvSpPr>
          <p:cNvPr id="16" name="object 3"/>
          <p:cNvSpPr txBox="1"/>
          <p:nvPr/>
        </p:nvSpPr>
        <p:spPr>
          <a:xfrm>
            <a:off x="3886200" y="2362200"/>
            <a:ext cx="5673515" cy="4062651"/>
          </a:xfrm>
          <a:prstGeom prst="rect">
            <a:avLst/>
          </a:prstGeom>
        </p:spPr>
        <p:txBody>
          <a:bodyPr vert="horz" wrap="square" lIns="0" tIns="0" rIns="0" bIns="0" rtlCol="0">
            <a:spAutoFit/>
          </a:bodyPr>
          <a:lstStyle/>
          <a:p>
            <a:pPr marL="12700">
              <a:lnSpc>
                <a:spcPct val="150000"/>
              </a:lnSpc>
            </a:pPr>
            <a:r>
              <a:rPr lang="en-US" sz="3200" b="1" spc="-100" dirty="0">
                <a:latin typeface="Century Gothic" panose="020B0502020202020204" pitchFamily="34" charset="0"/>
                <a:cs typeface="Gill Sans MT"/>
              </a:rPr>
              <a:t>Possible solutions</a:t>
            </a:r>
          </a:p>
          <a:p>
            <a:pPr marL="355600"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Determine if there are, in fact, two distinct sites with the same name.</a:t>
            </a:r>
          </a:p>
          <a:p>
            <a:pPr marL="812800" lvl="1" indent="-342900">
              <a:lnSpc>
                <a:spcPct val="150000"/>
              </a:lnSpc>
              <a:buFont typeface="Courier New" panose="02070309020205020404" pitchFamily="49" charset="0"/>
              <a:buChar char="o"/>
            </a:pPr>
            <a:r>
              <a:rPr lang="en-US" sz="2400" b="1" spc="-100" dirty="0">
                <a:latin typeface="Century Gothic" panose="020B0502020202020204" pitchFamily="34" charset="0"/>
                <a:cs typeface="Gill Sans MT"/>
              </a:rPr>
              <a:t>Contact the site directly.</a:t>
            </a:r>
          </a:p>
          <a:p>
            <a:pPr marL="812800" lvl="1" indent="-342900">
              <a:lnSpc>
                <a:spcPct val="150000"/>
              </a:lnSpc>
              <a:buFont typeface="Courier New" panose="02070309020205020404" pitchFamily="49" charset="0"/>
              <a:buChar char="o"/>
            </a:pPr>
            <a:r>
              <a:rPr lang="en-US" sz="2400" b="1" spc="-100" dirty="0">
                <a:latin typeface="Century Gothic" panose="020B0502020202020204" pitchFamily="34" charset="0"/>
                <a:cs typeface="Gill Sans MT"/>
              </a:rPr>
              <a:t>Review documents or reports to determine the name.</a:t>
            </a:r>
          </a:p>
          <a:p>
            <a:pPr marL="355600" indent="-342900">
              <a:lnSpc>
                <a:spcPct val="150000"/>
              </a:lnSpc>
              <a:buFont typeface="Arial" panose="020B0604020202020204" pitchFamily="34" charset="0"/>
              <a:buChar char="•"/>
            </a:pPr>
            <a:endParaRPr lang="en-US" sz="2400" b="1" spc="-100" dirty="0">
              <a:latin typeface="Century Gothic" panose="020B0502020202020204" pitchFamily="34" charset="0"/>
              <a:cs typeface="Gill Sans MT"/>
            </a:endParaRPr>
          </a:p>
        </p:txBody>
      </p:sp>
      <p:pic>
        <p:nvPicPr>
          <p:cNvPr id="3" name="Graphic 2" descr="Schoolhouse">
            <a:extLst>
              <a:ext uri="{FF2B5EF4-FFF2-40B4-BE49-F238E27FC236}">
                <a16:creationId xmlns:a16="http://schemas.microsoft.com/office/drawing/2014/main" id="{E43BE2FD-63A1-4D4D-8467-8B34CD66F045}"/>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524000" y="2895600"/>
            <a:ext cx="1295400" cy="1295400"/>
          </a:xfrm>
          <a:prstGeom prst="rect">
            <a:avLst/>
          </a:prstGeom>
        </p:spPr>
      </p:pic>
      <p:sp>
        <p:nvSpPr>
          <p:cNvPr id="5" name="Rectangle 4">
            <a:extLst>
              <a:ext uri="{FF2B5EF4-FFF2-40B4-BE49-F238E27FC236}">
                <a16:creationId xmlns:a16="http://schemas.microsoft.com/office/drawing/2014/main" id="{68520076-24EA-4050-A913-7D83CF07067C}"/>
              </a:ext>
            </a:extLst>
          </p:cNvPr>
          <p:cNvSpPr/>
          <p:nvPr/>
        </p:nvSpPr>
        <p:spPr>
          <a:xfrm>
            <a:off x="947386" y="2612743"/>
            <a:ext cx="2045753" cy="495457"/>
          </a:xfrm>
          <a:prstGeom prst="rect">
            <a:avLst/>
          </a:prstGeom>
        </p:spPr>
        <p:txBody>
          <a:bodyPr wrap="none">
            <a:spAutoFit/>
          </a:bodyPr>
          <a:lstStyle/>
          <a:p>
            <a:pPr marL="469900" lvl="1">
              <a:lnSpc>
                <a:spcPct val="150000"/>
              </a:lnSpc>
            </a:pPr>
            <a:r>
              <a:rPr lang="en-US" sz="2000" spc="-100" dirty="0">
                <a:latin typeface="Century Gothic" panose="020B0502020202020204" pitchFamily="34" charset="0"/>
                <a:cs typeface="Gill Sans MT"/>
              </a:rPr>
              <a:t>Mercy Clinic</a:t>
            </a:r>
          </a:p>
        </p:txBody>
      </p:sp>
      <p:pic>
        <p:nvPicPr>
          <p:cNvPr id="7" name="Picture 6" descr="A close up of a logo&#10;&#10;Description generated with very high confidence">
            <a:extLst>
              <a:ext uri="{FF2B5EF4-FFF2-40B4-BE49-F238E27FC236}">
                <a16:creationId xmlns:a16="http://schemas.microsoft.com/office/drawing/2014/main" id="{15BCA123-288D-4968-ABB8-5900A90BFAB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633061">
            <a:off x="-50363" y="3087477"/>
            <a:ext cx="2590800" cy="1981200"/>
          </a:xfrm>
          <a:prstGeom prst="rect">
            <a:avLst/>
          </a:prstGeom>
          <a:scene3d>
            <a:camera prst="perspectiveHeroicExtremeLeftFacing"/>
            <a:lightRig rig="threePt" dir="t"/>
          </a:scene3d>
        </p:spPr>
      </p:pic>
      <p:pic>
        <p:nvPicPr>
          <p:cNvPr id="13" name="Picture 12" descr="A close up of a logo&#10;&#10;Description generated with very high confidence">
            <a:extLst>
              <a:ext uri="{FF2B5EF4-FFF2-40B4-BE49-F238E27FC236}">
                <a16:creationId xmlns:a16="http://schemas.microsoft.com/office/drawing/2014/main" id="{3C4F7211-21D3-404B-BE79-F2F44807FAB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633061">
            <a:off x="1404524" y="3690955"/>
            <a:ext cx="2590800" cy="1981200"/>
          </a:xfrm>
          <a:prstGeom prst="rect">
            <a:avLst/>
          </a:prstGeom>
          <a:scene3d>
            <a:camera prst="perspectiveHeroicExtremeLeftFacing"/>
            <a:lightRig rig="threePt" dir="t"/>
          </a:scene3d>
        </p:spPr>
      </p:pic>
      <p:pic>
        <p:nvPicPr>
          <p:cNvPr id="12" name="Picture 11" descr="A close up of a logo&#10;&#10;Description generated with very high confidence">
            <a:extLst>
              <a:ext uri="{FF2B5EF4-FFF2-40B4-BE49-F238E27FC236}">
                <a16:creationId xmlns:a16="http://schemas.microsoft.com/office/drawing/2014/main" id="{DE96159B-FECE-4BF6-AF4B-38E5C244500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90640" y="5932623"/>
            <a:ext cx="1232091" cy="1048085"/>
          </a:xfrm>
          <a:prstGeom prst="rect">
            <a:avLst/>
          </a:prstGeom>
        </p:spPr>
      </p:pic>
      <p:sp>
        <p:nvSpPr>
          <p:cNvPr id="17" name="Rectangle 16">
            <a:extLst>
              <a:ext uri="{FF2B5EF4-FFF2-40B4-BE49-F238E27FC236}">
                <a16:creationId xmlns:a16="http://schemas.microsoft.com/office/drawing/2014/main" id="{D8383D8B-9B4E-4E92-A913-4C22DB3F0DAE}"/>
              </a:ext>
            </a:extLst>
          </p:cNvPr>
          <p:cNvSpPr/>
          <p:nvPr/>
        </p:nvSpPr>
        <p:spPr>
          <a:xfrm>
            <a:off x="461613" y="5490749"/>
            <a:ext cx="2045753" cy="495457"/>
          </a:xfrm>
          <a:prstGeom prst="rect">
            <a:avLst/>
          </a:prstGeom>
        </p:spPr>
        <p:txBody>
          <a:bodyPr wrap="none">
            <a:spAutoFit/>
          </a:bodyPr>
          <a:lstStyle/>
          <a:p>
            <a:pPr marL="469900" lvl="1">
              <a:lnSpc>
                <a:spcPct val="150000"/>
              </a:lnSpc>
            </a:pPr>
            <a:r>
              <a:rPr lang="en-US" sz="2000" spc="-100" dirty="0">
                <a:latin typeface="Century Gothic" panose="020B0502020202020204" pitchFamily="34" charset="0"/>
                <a:cs typeface="Gill Sans MT"/>
              </a:rPr>
              <a:t>Mercy Clinic</a:t>
            </a:r>
          </a:p>
        </p:txBody>
      </p:sp>
    </p:spTree>
    <p:extLst>
      <p:ext uri="{BB962C8B-B14F-4D97-AF65-F5344CB8AC3E}">
        <p14:creationId xmlns:p14="http://schemas.microsoft.com/office/powerpoint/2010/main" val="22750545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3"/>
          <p:cNvSpPr txBox="1"/>
          <p:nvPr/>
        </p:nvSpPr>
        <p:spPr>
          <a:xfrm>
            <a:off x="461613" y="457200"/>
            <a:ext cx="8991600" cy="1346138"/>
          </a:xfrm>
          <a:prstGeom prst="rect">
            <a:avLst/>
          </a:prstGeom>
        </p:spPr>
        <p:txBody>
          <a:bodyPr vert="horz" wrap="square" lIns="0" tIns="0" rIns="0" bIns="0" rtlCol="0">
            <a:spAutoFit/>
          </a:bodyPr>
          <a:lstStyle/>
          <a:p>
            <a:pPr marL="12700">
              <a:lnSpc>
                <a:spcPts val="5480"/>
              </a:lnSpc>
            </a:pPr>
            <a:r>
              <a:rPr lang="en-US" sz="4000" b="1" spc="-100" dirty="0">
                <a:solidFill>
                  <a:srgbClr val="00B0F0"/>
                </a:solidFill>
                <a:latin typeface="Century Gothic" panose="020B0502020202020204" pitchFamily="34" charset="0"/>
                <a:cs typeface="Gill Sans MT"/>
              </a:rPr>
              <a:t>Anomaly 5: Site is outside expected location but is within 2 kilometers</a:t>
            </a:r>
            <a:endParaRPr sz="4000" b="1" spc="-100" dirty="0">
              <a:solidFill>
                <a:srgbClr val="00B0F0"/>
              </a:solidFill>
              <a:latin typeface="Century Gothic" panose="020B0502020202020204" pitchFamily="34" charset="0"/>
              <a:cs typeface="Gill Sans MT"/>
            </a:endParaRPr>
          </a:p>
        </p:txBody>
      </p:sp>
      <p:sp>
        <p:nvSpPr>
          <p:cNvPr id="15" name="object 3"/>
          <p:cNvSpPr txBox="1"/>
          <p:nvPr/>
        </p:nvSpPr>
        <p:spPr>
          <a:xfrm>
            <a:off x="461613" y="2178146"/>
            <a:ext cx="9236593" cy="522772"/>
          </a:xfrm>
          <a:prstGeom prst="rect">
            <a:avLst/>
          </a:prstGeom>
        </p:spPr>
        <p:txBody>
          <a:bodyPr vert="horz" wrap="square" lIns="0" tIns="0" rIns="0" bIns="0" rtlCol="0">
            <a:spAutoFit/>
          </a:bodyPr>
          <a:lstStyle/>
          <a:p>
            <a:pPr marL="12700">
              <a:lnSpc>
                <a:spcPct val="150000"/>
              </a:lnSpc>
            </a:pPr>
            <a:r>
              <a:rPr lang="en-US" sz="2600" b="1" spc="-100" dirty="0">
                <a:solidFill>
                  <a:srgbClr val="FF0000"/>
                </a:solidFill>
                <a:latin typeface="Century Gothic" panose="020B0502020202020204" pitchFamily="34" charset="0"/>
                <a:cs typeface="Gill Sans MT"/>
              </a:rPr>
              <a:t>Problem: Site is slightly outside its expected administrative unit</a:t>
            </a:r>
            <a:endParaRPr sz="2600" b="1" spc="-100" dirty="0">
              <a:solidFill>
                <a:srgbClr val="FF0000"/>
              </a:solidFill>
              <a:latin typeface="Century Gothic" panose="020B0502020202020204" pitchFamily="34" charset="0"/>
              <a:cs typeface="Gill Sans MT"/>
            </a:endParaRPr>
          </a:p>
        </p:txBody>
      </p:sp>
      <p:sp>
        <p:nvSpPr>
          <p:cNvPr id="16" name="object 3"/>
          <p:cNvSpPr txBox="1"/>
          <p:nvPr/>
        </p:nvSpPr>
        <p:spPr>
          <a:xfrm>
            <a:off x="3943351" y="2869287"/>
            <a:ext cx="5836650" cy="3991221"/>
          </a:xfrm>
          <a:prstGeom prst="rect">
            <a:avLst/>
          </a:prstGeom>
        </p:spPr>
        <p:txBody>
          <a:bodyPr vert="horz" wrap="square" lIns="0" tIns="0" rIns="0" bIns="0" rtlCol="0">
            <a:spAutoFit/>
          </a:bodyPr>
          <a:lstStyle/>
          <a:p>
            <a:pPr marL="12700">
              <a:lnSpc>
                <a:spcPct val="150000"/>
              </a:lnSpc>
            </a:pPr>
            <a:r>
              <a:rPr lang="en-US" sz="3200" b="1" spc="-100" dirty="0">
                <a:latin typeface="Century Gothic" panose="020B0502020202020204" pitchFamily="34" charset="0"/>
                <a:cs typeface="Gill Sans MT"/>
              </a:rPr>
              <a:t>Possible solutions</a:t>
            </a:r>
          </a:p>
          <a:p>
            <a:pPr marL="355600"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Try a different administrative unit boundary file.</a:t>
            </a:r>
          </a:p>
          <a:p>
            <a:pPr marL="355600"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Review records to validate the  administrative unit and GPS coordinate.</a:t>
            </a:r>
          </a:p>
          <a:p>
            <a:pPr marL="355600"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Locate the site using imagery.</a:t>
            </a:r>
          </a:p>
          <a:p>
            <a:pPr marL="355600"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Revisit the site.</a:t>
            </a:r>
          </a:p>
        </p:txBody>
      </p:sp>
      <p:sp>
        <p:nvSpPr>
          <p:cNvPr id="5" name="Rectangle 4">
            <a:extLst>
              <a:ext uri="{FF2B5EF4-FFF2-40B4-BE49-F238E27FC236}">
                <a16:creationId xmlns:a16="http://schemas.microsoft.com/office/drawing/2014/main" id="{68520076-24EA-4050-A913-7D83CF07067C}"/>
              </a:ext>
            </a:extLst>
          </p:cNvPr>
          <p:cNvSpPr/>
          <p:nvPr/>
        </p:nvSpPr>
        <p:spPr>
          <a:xfrm>
            <a:off x="461613" y="5687098"/>
            <a:ext cx="2860078" cy="1015663"/>
          </a:xfrm>
          <a:prstGeom prst="rect">
            <a:avLst/>
          </a:prstGeom>
        </p:spPr>
        <p:txBody>
          <a:bodyPr wrap="none">
            <a:spAutoFit/>
          </a:bodyPr>
          <a:lstStyle/>
          <a:p>
            <a:pPr marL="469900" lvl="1">
              <a:lnSpc>
                <a:spcPct val="150000"/>
              </a:lnSpc>
            </a:pPr>
            <a:r>
              <a:rPr lang="en-US" sz="2000" spc="-100">
                <a:latin typeface="Century Gothic" panose="020B0502020202020204" pitchFamily="34" charset="0"/>
                <a:cs typeface="Gill Sans MT"/>
              </a:rPr>
              <a:t>Mercy Clinic</a:t>
            </a:r>
          </a:p>
          <a:p>
            <a:pPr marL="469900" lvl="1">
              <a:lnSpc>
                <a:spcPct val="150000"/>
              </a:lnSpc>
            </a:pPr>
            <a:r>
              <a:rPr lang="en-US" sz="2000" spc="-100">
                <a:latin typeface="Century Gothic" panose="020B0502020202020204" pitchFamily="34" charset="0"/>
                <a:cs typeface="Gill Sans MT"/>
              </a:rPr>
              <a:t>District: North District</a:t>
            </a:r>
          </a:p>
        </p:txBody>
      </p:sp>
      <p:pic>
        <p:nvPicPr>
          <p:cNvPr id="12" name="Picture 11" descr="A close up of a logo&#10;&#10;Description generated with very high confidence">
            <a:extLst>
              <a:ext uri="{FF2B5EF4-FFF2-40B4-BE49-F238E27FC236}">
                <a16:creationId xmlns:a16="http://schemas.microsoft.com/office/drawing/2014/main" id="{DE96159B-FECE-4BF6-AF4B-38E5C244500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869554" y="4971555"/>
            <a:ext cx="698691" cy="594345"/>
          </a:xfrm>
          <a:prstGeom prst="rect">
            <a:avLst/>
          </a:prstGeom>
        </p:spPr>
      </p:pic>
      <p:sp>
        <p:nvSpPr>
          <p:cNvPr id="17" name="Rectangle 16">
            <a:extLst>
              <a:ext uri="{FF2B5EF4-FFF2-40B4-BE49-F238E27FC236}">
                <a16:creationId xmlns:a16="http://schemas.microsoft.com/office/drawing/2014/main" id="{D8383D8B-9B4E-4E92-A913-4C22DB3F0DAE}"/>
              </a:ext>
            </a:extLst>
          </p:cNvPr>
          <p:cNvSpPr/>
          <p:nvPr/>
        </p:nvSpPr>
        <p:spPr>
          <a:xfrm>
            <a:off x="997582" y="3872052"/>
            <a:ext cx="1568058" cy="374526"/>
          </a:xfrm>
          <a:prstGeom prst="rect">
            <a:avLst/>
          </a:prstGeom>
        </p:spPr>
        <p:txBody>
          <a:bodyPr wrap="none">
            <a:spAutoFit/>
          </a:bodyPr>
          <a:lstStyle/>
          <a:p>
            <a:pPr marL="469900" lvl="1">
              <a:lnSpc>
                <a:spcPct val="150000"/>
              </a:lnSpc>
            </a:pPr>
            <a:r>
              <a:rPr lang="en-US" sz="1400" spc="-100">
                <a:latin typeface="Century Gothic" panose="020B0502020202020204" pitchFamily="34" charset="0"/>
                <a:cs typeface="Gill Sans MT"/>
              </a:rPr>
              <a:t>North District</a:t>
            </a:r>
          </a:p>
        </p:txBody>
      </p:sp>
      <p:sp>
        <p:nvSpPr>
          <p:cNvPr id="2" name="Freeform: Shape 1">
            <a:extLst>
              <a:ext uri="{FF2B5EF4-FFF2-40B4-BE49-F238E27FC236}">
                <a16:creationId xmlns:a16="http://schemas.microsoft.com/office/drawing/2014/main" id="{1E30F11F-6430-46D9-ACFD-BD8C386A4ABF}"/>
              </a:ext>
            </a:extLst>
          </p:cNvPr>
          <p:cNvSpPr/>
          <p:nvPr/>
        </p:nvSpPr>
        <p:spPr>
          <a:xfrm>
            <a:off x="865701" y="3729038"/>
            <a:ext cx="3077649" cy="2986087"/>
          </a:xfrm>
          <a:custGeom>
            <a:avLst/>
            <a:gdLst>
              <a:gd name="connsiteX0" fmla="*/ 577337 w 3077649"/>
              <a:gd name="connsiteY0" fmla="*/ 0 h 2986087"/>
              <a:gd name="connsiteX1" fmla="*/ 34412 w 3077649"/>
              <a:gd name="connsiteY1" fmla="*/ 285750 h 2986087"/>
              <a:gd name="connsiteX2" fmla="*/ 162999 w 3077649"/>
              <a:gd name="connsiteY2" fmla="*/ 742950 h 2986087"/>
              <a:gd name="connsiteX3" fmla="*/ 1034537 w 3077649"/>
              <a:gd name="connsiteY3" fmla="*/ 828675 h 2986087"/>
              <a:gd name="connsiteX4" fmla="*/ 2034662 w 3077649"/>
              <a:gd name="connsiteY4" fmla="*/ 1171575 h 2986087"/>
              <a:gd name="connsiteX5" fmla="*/ 2320412 w 3077649"/>
              <a:gd name="connsiteY5" fmla="*/ 1743075 h 2986087"/>
              <a:gd name="connsiteX6" fmla="*/ 2549012 w 3077649"/>
              <a:gd name="connsiteY6" fmla="*/ 2257425 h 2986087"/>
              <a:gd name="connsiteX7" fmla="*/ 2649024 w 3077649"/>
              <a:gd name="connsiteY7" fmla="*/ 2800350 h 2986087"/>
              <a:gd name="connsiteX8" fmla="*/ 3077649 w 3077649"/>
              <a:gd name="connsiteY8" fmla="*/ 2986087 h 298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77649" h="2986087">
                <a:moveTo>
                  <a:pt x="577337" y="0"/>
                </a:moveTo>
                <a:cubicBezTo>
                  <a:pt x="340402" y="80962"/>
                  <a:pt x="103468" y="161925"/>
                  <a:pt x="34412" y="285750"/>
                </a:cubicBezTo>
                <a:cubicBezTo>
                  <a:pt x="-34644" y="409575"/>
                  <a:pt x="-3688" y="652463"/>
                  <a:pt x="162999" y="742950"/>
                </a:cubicBezTo>
                <a:cubicBezTo>
                  <a:pt x="329686" y="833437"/>
                  <a:pt x="722593" y="757238"/>
                  <a:pt x="1034537" y="828675"/>
                </a:cubicBezTo>
                <a:cubicBezTo>
                  <a:pt x="1346481" y="900112"/>
                  <a:pt x="1820350" y="1019175"/>
                  <a:pt x="2034662" y="1171575"/>
                </a:cubicBezTo>
                <a:cubicBezTo>
                  <a:pt x="2248974" y="1323975"/>
                  <a:pt x="2234687" y="1562100"/>
                  <a:pt x="2320412" y="1743075"/>
                </a:cubicBezTo>
                <a:cubicBezTo>
                  <a:pt x="2406137" y="1924050"/>
                  <a:pt x="2494243" y="2081213"/>
                  <a:pt x="2549012" y="2257425"/>
                </a:cubicBezTo>
                <a:cubicBezTo>
                  <a:pt x="2603781" y="2433637"/>
                  <a:pt x="2560918" y="2678906"/>
                  <a:pt x="2649024" y="2800350"/>
                </a:cubicBezTo>
                <a:cubicBezTo>
                  <a:pt x="2737130" y="2921794"/>
                  <a:pt x="2907389" y="2953940"/>
                  <a:pt x="3077649" y="2986087"/>
                </a:cubicBezTo>
              </a:path>
            </a:pathLst>
          </a:custGeom>
          <a:noFill/>
          <a:ln w="66675" cmpd="db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7E6144ED-48E5-4421-8489-98B1C7356D30}"/>
              </a:ext>
            </a:extLst>
          </p:cNvPr>
          <p:cNvSpPr/>
          <p:nvPr/>
        </p:nvSpPr>
        <p:spPr>
          <a:xfrm>
            <a:off x="174844" y="4561122"/>
            <a:ext cx="1613369" cy="374526"/>
          </a:xfrm>
          <a:prstGeom prst="rect">
            <a:avLst/>
          </a:prstGeom>
        </p:spPr>
        <p:txBody>
          <a:bodyPr wrap="square">
            <a:spAutoFit/>
          </a:bodyPr>
          <a:lstStyle/>
          <a:p>
            <a:pPr marL="12700">
              <a:lnSpc>
                <a:spcPct val="150000"/>
              </a:lnSpc>
            </a:pPr>
            <a:r>
              <a:rPr lang="en-US" sz="1400" spc="-100">
                <a:latin typeface="Century Gothic" panose="020B0502020202020204" pitchFamily="34" charset="0"/>
                <a:cs typeface="Gill Sans MT"/>
              </a:rPr>
              <a:t>South District</a:t>
            </a:r>
          </a:p>
        </p:txBody>
      </p:sp>
      <p:cxnSp>
        <p:nvCxnSpPr>
          <p:cNvPr id="6" name="Straight Arrow Connector 5">
            <a:extLst>
              <a:ext uri="{FF2B5EF4-FFF2-40B4-BE49-F238E27FC236}">
                <a16:creationId xmlns:a16="http://schemas.microsoft.com/office/drawing/2014/main" id="{6E78A697-8AA9-4435-A847-FB29EADE9965}"/>
              </a:ext>
            </a:extLst>
          </p:cNvPr>
          <p:cNvCxnSpPr>
            <a:cxnSpLocks/>
            <a:stCxn id="12" idx="3"/>
            <a:endCxn id="2" idx="4"/>
          </p:cNvCxnSpPr>
          <p:nvPr/>
        </p:nvCxnSpPr>
        <p:spPr>
          <a:xfrm flipV="1">
            <a:off x="2568245" y="4900613"/>
            <a:ext cx="332118" cy="368115"/>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C85C7CA9-F50A-4465-BAE2-228DA84C2132}"/>
              </a:ext>
            </a:extLst>
          </p:cNvPr>
          <p:cNvSpPr/>
          <p:nvPr/>
        </p:nvSpPr>
        <p:spPr>
          <a:xfrm>
            <a:off x="2656349" y="4440191"/>
            <a:ext cx="934871" cy="495457"/>
          </a:xfrm>
          <a:prstGeom prst="rect">
            <a:avLst/>
          </a:prstGeom>
        </p:spPr>
        <p:txBody>
          <a:bodyPr wrap="none">
            <a:spAutoFit/>
          </a:bodyPr>
          <a:lstStyle/>
          <a:p>
            <a:pPr marL="12700">
              <a:lnSpc>
                <a:spcPct val="150000"/>
              </a:lnSpc>
            </a:pPr>
            <a:r>
              <a:rPr lang="en-US" sz="2000" spc="-100">
                <a:latin typeface="Century Gothic" panose="020B0502020202020204" pitchFamily="34" charset="0"/>
                <a:cs typeface="Gill Sans MT"/>
              </a:rPr>
              <a:t>1.8 KM</a:t>
            </a:r>
          </a:p>
        </p:txBody>
      </p:sp>
    </p:spTree>
    <p:extLst>
      <p:ext uri="{BB962C8B-B14F-4D97-AF65-F5344CB8AC3E}">
        <p14:creationId xmlns:p14="http://schemas.microsoft.com/office/powerpoint/2010/main" val="1080294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3"/>
          <p:cNvSpPr txBox="1"/>
          <p:nvPr>
            <p:extLst/>
          </p:nvPr>
        </p:nvSpPr>
        <p:spPr>
          <a:xfrm>
            <a:off x="461613" y="457200"/>
            <a:ext cx="8991600" cy="1231106"/>
          </a:xfrm>
          <a:prstGeom prst="rect">
            <a:avLst/>
          </a:prstGeom>
        </p:spPr>
        <p:txBody>
          <a:bodyPr vert="horz" wrap="square" lIns="0" tIns="0" rIns="0" bIns="0" rtlCol="0" anchor="t">
            <a:spAutoFit/>
          </a:bodyPr>
          <a:lstStyle/>
          <a:p>
            <a:pPr marL="12700">
              <a:lnSpc>
                <a:spcPts val="4800"/>
              </a:lnSpc>
              <a:spcAft>
                <a:spcPts val="600"/>
              </a:spcAft>
            </a:pPr>
            <a:r>
              <a:rPr lang="en-US" sz="4000" b="1" spc="-100" dirty="0">
                <a:solidFill>
                  <a:srgbClr val="00B0F0"/>
                </a:solidFill>
                <a:latin typeface="Century Gothic" panose="020B0502020202020204" pitchFamily="34" charset="0"/>
                <a:cs typeface="Gill Sans MT"/>
              </a:rPr>
              <a:t>Anomaly 6: Site is not at all near its expected location</a:t>
            </a:r>
            <a:endParaRPr sz="4000" b="1" spc="-100" dirty="0">
              <a:solidFill>
                <a:srgbClr val="00B0F0"/>
              </a:solidFill>
              <a:latin typeface="Century Gothic" panose="020B0502020202020204" pitchFamily="34" charset="0"/>
              <a:cs typeface="Gill Sans MT"/>
            </a:endParaRPr>
          </a:p>
        </p:txBody>
      </p:sp>
      <p:sp>
        <p:nvSpPr>
          <p:cNvPr id="15" name="object 3"/>
          <p:cNvSpPr txBox="1"/>
          <p:nvPr/>
        </p:nvSpPr>
        <p:spPr>
          <a:xfrm>
            <a:off x="461613" y="1966174"/>
            <a:ext cx="9621327" cy="380425"/>
          </a:xfrm>
          <a:prstGeom prst="rect">
            <a:avLst/>
          </a:prstGeom>
        </p:spPr>
        <p:txBody>
          <a:bodyPr vert="horz" wrap="square" lIns="0" tIns="0" rIns="0" bIns="0" rtlCol="0">
            <a:spAutoFit/>
          </a:bodyPr>
          <a:lstStyle/>
          <a:p>
            <a:pPr marL="12700">
              <a:lnSpc>
                <a:spcPts val="3200"/>
              </a:lnSpc>
              <a:spcAft>
                <a:spcPts val="600"/>
              </a:spcAft>
            </a:pPr>
            <a:r>
              <a:rPr lang="en-US" sz="2400" b="1" spc="-100" dirty="0">
                <a:solidFill>
                  <a:srgbClr val="FF0000"/>
                </a:solidFill>
                <a:latin typeface="Century Gothic" panose="020B0502020202020204" pitchFamily="34" charset="0"/>
                <a:cs typeface="Gill Sans MT"/>
              </a:rPr>
              <a:t>Problem: Site is more than 2 kilometers from its expected location</a:t>
            </a:r>
            <a:endParaRPr sz="2400" b="1" spc="-100" dirty="0">
              <a:solidFill>
                <a:srgbClr val="FF0000"/>
              </a:solidFill>
              <a:latin typeface="Century Gothic" panose="020B0502020202020204" pitchFamily="34" charset="0"/>
              <a:cs typeface="Gill Sans MT"/>
            </a:endParaRPr>
          </a:p>
        </p:txBody>
      </p:sp>
      <p:sp>
        <p:nvSpPr>
          <p:cNvPr id="16" name="object 3"/>
          <p:cNvSpPr txBox="1"/>
          <p:nvPr/>
        </p:nvSpPr>
        <p:spPr>
          <a:xfrm>
            <a:off x="4106485" y="2869287"/>
            <a:ext cx="5673515" cy="3991221"/>
          </a:xfrm>
          <a:prstGeom prst="rect">
            <a:avLst/>
          </a:prstGeom>
        </p:spPr>
        <p:txBody>
          <a:bodyPr vert="horz" wrap="square" lIns="0" tIns="0" rIns="0" bIns="0" rtlCol="0">
            <a:spAutoFit/>
          </a:bodyPr>
          <a:lstStyle/>
          <a:p>
            <a:pPr marL="12700">
              <a:lnSpc>
                <a:spcPct val="150000"/>
              </a:lnSpc>
            </a:pPr>
            <a:r>
              <a:rPr lang="en-US" sz="3200" b="1" spc="-100" dirty="0">
                <a:latin typeface="Century Gothic" panose="020B0502020202020204" pitchFamily="34" charset="0"/>
                <a:cs typeface="Gill Sans MT"/>
              </a:rPr>
              <a:t>Possible solutions</a:t>
            </a:r>
          </a:p>
          <a:p>
            <a:pPr marL="355600"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Look for obvious issues in the coordinate (e.g., X/Y transposed; typos).</a:t>
            </a:r>
          </a:p>
          <a:p>
            <a:pPr marL="355600"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Review the GPS log, if available.</a:t>
            </a:r>
          </a:p>
          <a:p>
            <a:pPr marL="355600"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Locate the site using imagery.</a:t>
            </a:r>
          </a:p>
          <a:p>
            <a:pPr marL="355600"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Revisit the site.</a:t>
            </a:r>
          </a:p>
        </p:txBody>
      </p:sp>
      <p:sp>
        <p:nvSpPr>
          <p:cNvPr id="10" name="Oval 9">
            <a:extLst>
              <a:ext uri="{FF2B5EF4-FFF2-40B4-BE49-F238E27FC236}">
                <a16:creationId xmlns:a16="http://schemas.microsoft.com/office/drawing/2014/main" id="{48B8C976-5503-4005-B3EC-2FBFE9B28FD2}"/>
              </a:ext>
            </a:extLst>
          </p:cNvPr>
          <p:cNvSpPr/>
          <p:nvPr/>
        </p:nvSpPr>
        <p:spPr>
          <a:xfrm>
            <a:off x="278401" y="3114107"/>
            <a:ext cx="3689650" cy="3722671"/>
          </a:xfrm>
          <a:prstGeom prst="ellipse">
            <a:avLst/>
          </a:prstGeom>
          <a:blipFill>
            <a:blip r:embed="rId3" cstate="screen">
              <a:extLst>
                <a:ext uri="{28A0092B-C50C-407E-A947-70E740481C1C}">
                  <a14:useLocalDpi xmlns:a14="http://schemas.microsoft.com/office/drawing/2010/main"/>
                </a:ext>
              </a:extLst>
            </a:blip>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close up of a logo&#10;&#10;Description generated with very high confidence">
            <a:extLst>
              <a:ext uri="{FF2B5EF4-FFF2-40B4-BE49-F238E27FC236}">
                <a16:creationId xmlns:a16="http://schemas.microsoft.com/office/drawing/2014/main" id="{DE96159B-FECE-4BF6-AF4B-38E5C2445000}"/>
              </a:ext>
            </a:extLst>
          </p:cNvPr>
          <p:cNvPicPr>
            <a:picLocks noChangeAspect="1"/>
          </p:cNvPicPr>
          <p:nvPr/>
        </p:nvPicPr>
        <p:blipFill rotWithShape="1">
          <a:blip r:embed="rId4" cstate="screen">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2007576" y="3441113"/>
            <a:ext cx="727744" cy="619059"/>
          </a:xfrm>
          <a:prstGeom prst="rect">
            <a:avLst/>
          </a:prstGeom>
          <a:noFill/>
          <a:effectLst>
            <a:glow rad="101600">
              <a:schemeClr val="bg1">
                <a:alpha val="40000"/>
              </a:schemeClr>
            </a:glow>
          </a:effectLst>
        </p:spPr>
      </p:pic>
      <p:sp>
        <p:nvSpPr>
          <p:cNvPr id="7" name="Rectangle 6">
            <a:extLst>
              <a:ext uri="{FF2B5EF4-FFF2-40B4-BE49-F238E27FC236}">
                <a16:creationId xmlns:a16="http://schemas.microsoft.com/office/drawing/2014/main" id="{B33909B6-3E7B-483A-A7A5-435B7A109C7A}"/>
              </a:ext>
            </a:extLst>
          </p:cNvPr>
          <p:cNvSpPr/>
          <p:nvPr/>
        </p:nvSpPr>
        <p:spPr>
          <a:xfrm>
            <a:off x="1238822" y="3886200"/>
            <a:ext cx="950156" cy="830997"/>
          </a:xfrm>
          <a:prstGeom prst="rect">
            <a:avLst/>
          </a:prstGeom>
        </p:spPr>
        <p:txBody>
          <a:bodyPr wrap="square">
            <a:spAutoFit/>
          </a:bodyPr>
          <a:lstStyle/>
          <a:p>
            <a:pPr marL="12700"/>
            <a:r>
              <a:rPr lang="en-US" sz="1600" spc="-100" dirty="0">
                <a:solidFill>
                  <a:schemeClr val="bg1"/>
                </a:solidFill>
                <a:latin typeface="Century Gothic" panose="020B0502020202020204" pitchFamily="34" charset="0"/>
                <a:cs typeface="Gill Sans MT"/>
              </a:rPr>
              <a:t>Nairobi General Hospital</a:t>
            </a:r>
          </a:p>
        </p:txBody>
      </p:sp>
    </p:spTree>
    <p:extLst>
      <p:ext uri="{BB962C8B-B14F-4D97-AF65-F5344CB8AC3E}">
        <p14:creationId xmlns:p14="http://schemas.microsoft.com/office/powerpoint/2010/main" val="37329258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0058400" cy="7772400"/>
          </a:xfrm>
          <a:prstGeom prst="rect">
            <a:avLst/>
          </a:prstGeom>
          <a:solidFill>
            <a:schemeClr val="bg1"/>
          </a:solidFill>
          <a:ln>
            <a:noFill/>
          </a:ln>
          <a:effectLst/>
        </p:spPr>
      </p:sp>
      <p:sp>
        <p:nvSpPr>
          <p:cNvPr id="10"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4461" y="540348"/>
            <a:ext cx="5950271" cy="6710073"/>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Straight Connector 11"/>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665476" y="5014893"/>
            <a:ext cx="3017520" cy="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14" name="Rectangle 1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77447" y="540348"/>
            <a:ext cx="3188116" cy="671007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bject 3"/>
          <p:cNvSpPr txBox="1"/>
          <p:nvPr/>
        </p:nvSpPr>
        <p:spPr>
          <a:xfrm>
            <a:off x="695459" y="1438489"/>
            <a:ext cx="5141059" cy="3444139"/>
          </a:xfrm>
          <a:prstGeom prst="rect">
            <a:avLst/>
          </a:prstGeom>
        </p:spPr>
        <p:txBody>
          <a:bodyPr vert="horz" lIns="91440" tIns="45720" rIns="91440" bIns="45720" rtlCol="0" anchor="b">
            <a:normAutofit/>
          </a:bodyPr>
          <a:lstStyle/>
          <a:p>
            <a:pPr marL="12700" algn="r">
              <a:lnSpc>
                <a:spcPct val="90000"/>
              </a:lnSpc>
              <a:spcBef>
                <a:spcPct val="0"/>
              </a:spcBef>
              <a:spcAft>
                <a:spcPts val="600"/>
              </a:spcAft>
            </a:pPr>
            <a:r>
              <a:rPr lang="en-US" sz="4400" b="1" spc="-100" dirty="0">
                <a:solidFill>
                  <a:srgbClr val="FFFFFF"/>
                </a:solidFill>
                <a:latin typeface="Century Gothic" panose="020B0502020202020204" pitchFamily="34" charset="0"/>
                <a:ea typeface="+mj-ea"/>
                <a:cs typeface="+mj-cs"/>
              </a:rPr>
              <a:t>Using the SQUAD Tool</a:t>
            </a:r>
            <a:endParaRPr lang="en-US" sz="4400" b="1" kern="1200" spc="-100" dirty="0">
              <a:solidFill>
                <a:srgbClr val="FFFFFF"/>
              </a:solidFill>
              <a:latin typeface="Century Gothic" panose="020B0502020202020204" pitchFamily="34" charset="0"/>
              <a:ea typeface="+mj-ea"/>
              <a:cs typeface="+mj-cs"/>
            </a:endParaRPr>
          </a:p>
        </p:txBody>
      </p:sp>
      <p:sp>
        <p:nvSpPr>
          <p:cNvPr id="2" name="TextBox 1">
            <a:extLst>
              <a:ext uri="{FF2B5EF4-FFF2-40B4-BE49-F238E27FC236}">
                <a16:creationId xmlns:a16="http://schemas.microsoft.com/office/drawing/2014/main" id="{D6BA0EEB-0F48-41B5-92B2-B2B9BE4875BF}"/>
              </a:ext>
            </a:extLst>
          </p:cNvPr>
          <p:cNvSpPr txBox="1"/>
          <p:nvPr/>
        </p:nvSpPr>
        <p:spPr>
          <a:xfrm>
            <a:off x="7432548" y="1817892"/>
            <a:ext cx="1277914" cy="4154984"/>
          </a:xfrm>
          <a:prstGeom prst="rect">
            <a:avLst/>
          </a:prstGeom>
          <a:noFill/>
        </p:spPr>
        <p:txBody>
          <a:bodyPr wrap="none" rtlCol="0">
            <a:spAutoFit/>
          </a:bodyPr>
          <a:lstStyle/>
          <a:p>
            <a:pPr algn="ctr"/>
            <a:r>
              <a:rPr lang="en-US" sz="4400" b="1" dirty="0">
                <a:solidFill>
                  <a:schemeClr val="bg1"/>
                </a:solidFill>
                <a:latin typeface="Century Gothic" panose="020B0502020202020204" pitchFamily="34" charset="0"/>
              </a:rPr>
              <a:t>S</a:t>
            </a:r>
          </a:p>
          <a:p>
            <a:pPr algn="ctr"/>
            <a:r>
              <a:rPr lang="en-US" sz="4400" b="1" dirty="0">
                <a:solidFill>
                  <a:schemeClr val="bg1"/>
                </a:solidFill>
                <a:latin typeface="Century Gothic" panose="020B0502020202020204" pitchFamily="34" charset="0"/>
              </a:rPr>
              <a:t>Q</a:t>
            </a:r>
          </a:p>
          <a:p>
            <a:pPr algn="ctr"/>
            <a:r>
              <a:rPr lang="en-US" sz="4400" b="1" dirty="0">
                <a:solidFill>
                  <a:schemeClr val="bg1"/>
                </a:solidFill>
                <a:latin typeface="Century Gothic" panose="020B0502020202020204" pitchFamily="34" charset="0"/>
              </a:rPr>
              <a:t>U</a:t>
            </a:r>
          </a:p>
          <a:p>
            <a:pPr algn="ctr"/>
            <a:r>
              <a:rPr lang="en-US" sz="4400" b="1" dirty="0">
                <a:solidFill>
                  <a:schemeClr val="bg1"/>
                </a:solidFill>
                <a:latin typeface="Century Gothic" panose="020B0502020202020204" pitchFamily="34" charset="0"/>
              </a:rPr>
              <a:t>A</a:t>
            </a:r>
          </a:p>
          <a:p>
            <a:pPr algn="ctr"/>
            <a:r>
              <a:rPr lang="en-US" sz="4400" b="1" dirty="0">
                <a:solidFill>
                  <a:schemeClr val="bg1"/>
                </a:solidFill>
                <a:latin typeface="Century Gothic" panose="020B0502020202020204" pitchFamily="34" charset="0"/>
              </a:rPr>
              <a:t>D</a:t>
            </a:r>
          </a:p>
          <a:p>
            <a:pPr algn="ctr"/>
            <a:r>
              <a:rPr lang="en-US" sz="4400" b="1" dirty="0">
                <a:solidFill>
                  <a:schemeClr val="bg1"/>
                </a:solidFill>
                <a:latin typeface="Century Gothic" panose="020B0502020202020204" pitchFamily="34" charset="0"/>
              </a:rPr>
              <a:t>Tool</a:t>
            </a:r>
          </a:p>
        </p:txBody>
      </p:sp>
    </p:spTree>
    <p:extLst>
      <p:ext uri="{BB962C8B-B14F-4D97-AF65-F5344CB8AC3E}">
        <p14:creationId xmlns:p14="http://schemas.microsoft.com/office/powerpoint/2010/main" val="16561923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3"/>
          <p:cNvSpPr txBox="1"/>
          <p:nvPr/>
        </p:nvSpPr>
        <p:spPr>
          <a:xfrm>
            <a:off x="461613" y="457200"/>
            <a:ext cx="8991600" cy="640816"/>
          </a:xfrm>
          <a:prstGeom prst="rect">
            <a:avLst/>
          </a:prstGeom>
        </p:spPr>
        <p:txBody>
          <a:bodyPr vert="horz" wrap="square" lIns="0" tIns="0" rIns="0" bIns="0" rtlCol="0">
            <a:spAutoFit/>
          </a:bodyPr>
          <a:lstStyle/>
          <a:p>
            <a:pPr marL="12700">
              <a:lnSpc>
                <a:spcPts val="5480"/>
              </a:lnSpc>
            </a:pPr>
            <a:r>
              <a:rPr lang="en-US" sz="4000" b="1" spc="-100" dirty="0">
                <a:solidFill>
                  <a:srgbClr val="00B0F0"/>
                </a:solidFill>
                <a:latin typeface="Century Gothic" panose="020B0502020202020204" pitchFamily="34" charset="0"/>
                <a:cs typeface="Gill Sans MT"/>
              </a:rPr>
              <a:t>Prerequisites to use SQUAD</a:t>
            </a:r>
            <a:endParaRPr sz="4000" b="1" spc="-100" dirty="0">
              <a:solidFill>
                <a:srgbClr val="00B0F0"/>
              </a:solidFill>
              <a:latin typeface="Century Gothic" panose="020B0502020202020204" pitchFamily="34" charset="0"/>
              <a:cs typeface="Gill Sans MT"/>
            </a:endParaRPr>
          </a:p>
        </p:txBody>
      </p:sp>
      <p:sp>
        <p:nvSpPr>
          <p:cNvPr id="15" name="object 3"/>
          <p:cNvSpPr txBox="1"/>
          <p:nvPr/>
        </p:nvSpPr>
        <p:spPr>
          <a:xfrm>
            <a:off x="457200" y="3863946"/>
            <a:ext cx="4320966" cy="2954655"/>
          </a:xfrm>
          <a:prstGeom prst="rect">
            <a:avLst/>
          </a:prstGeom>
        </p:spPr>
        <p:txBody>
          <a:bodyPr vert="horz" wrap="square" lIns="0" tIns="0" rIns="0" bIns="0" rtlCol="0">
            <a:spAutoFit/>
          </a:bodyPr>
          <a:lstStyle/>
          <a:p>
            <a:pPr marL="12700">
              <a:lnSpc>
                <a:spcPct val="150000"/>
              </a:lnSpc>
            </a:pPr>
            <a:r>
              <a:rPr lang="en-US" sz="3200" b="1" spc="-100" dirty="0">
                <a:latin typeface="Century Gothic" panose="020B0502020202020204" pitchFamily="34" charset="0"/>
                <a:cs typeface="Gill Sans MT"/>
              </a:rPr>
              <a:t>Site Location File</a:t>
            </a:r>
          </a:p>
          <a:p>
            <a:pPr marL="355600"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Unique identifier for each site</a:t>
            </a:r>
          </a:p>
          <a:p>
            <a:pPr marL="355600"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X/Y coordinate</a:t>
            </a:r>
          </a:p>
          <a:p>
            <a:pPr marL="355600"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Name of site</a:t>
            </a:r>
          </a:p>
          <a:p>
            <a:pPr marL="355600"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Field with administrative unit*</a:t>
            </a:r>
          </a:p>
        </p:txBody>
      </p:sp>
      <p:sp>
        <p:nvSpPr>
          <p:cNvPr id="16" name="object 3"/>
          <p:cNvSpPr txBox="1"/>
          <p:nvPr/>
        </p:nvSpPr>
        <p:spPr>
          <a:xfrm>
            <a:off x="5186013" y="3863946"/>
            <a:ext cx="4854366" cy="1775230"/>
          </a:xfrm>
          <a:prstGeom prst="rect">
            <a:avLst/>
          </a:prstGeom>
        </p:spPr>
        <p:txBody>
          <a:bodyPr vert="horz" wrap="square" lIns="0" tIns="0" rIns="0" bIns="0" rtlCol="0">
            <a:spAutoFit/>
          </a:bodyPr>
          <a:lstStyle/>
          <a:p>
            <a:pPr marL="12700">
              <a:lnSpc>
                <a:spcPct val="150000"/>
              </a:lnSpc>
            </a:pPr>
            <a:r>
              <a:rPr lang="en-US" sz="3200" b="1" spc="-100" dirty="0">
                <a:latin typeface="Century Gothic" panose="020B0502020202020204" pitchFamily="34" charset="0"/>
                <a:cs typeface="Gill Sans MT"/>
              </a:rPr>
              <a:t>Administrative Units File</a:t>
            </a:r>
          </a:p>
          <a:p>
            <a:pPr marL="355600"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Name field for administrative unit*</a:t>
            </a:r>
          </a:p>
        </p:txBody>
      </p:sp>
      <p:grpSp>
        <p:nvGrpSpPr>
          <p:cNvPr id="12" name="Group 11">
            <a:extLst>
              <a:ext uri="{FF2B5EF4-FFF2-40B4-BE49-F238E27FC236}">
                <a16:creationId xmlns:a16="http://schemas.microsoft.com/office/drawing/2014/main" id="{7F5883F6-0624-42E6-87A4-BE5749515427}"/>
              </a:ext>
            </a:extLst>
          </p:cNvPr>
          <p:cNvGrpSpPr/>
          <p:nvPr/>
        </p:nvGrpSpPr>
        <p:grpSpPr>
          <a:xfrm>
            <a:off x="1295400" y="1871381"/>
            <a:ext cx="1434354" cy="1219200"/>
            <a:chOff x="6096000" y="990600"/>
            <a:chExt cx="1524000" cy="1295400"/>
          </a:xfrm>
        </p:grpSpPr>
        <p:sp>
          <p:nvSpPr>
            <p:cNvPr id="13" name="Rectangle 12">
              <a:extLst>
                <a:ext uri="{FF2B5EF4-FFF2-40B4-BE49-F238E27FC236}">
                  <a16:creationId xmlns:a16="http://schemas.microsoft.com/office/drawing/2014/main" id="{D5D682C2-A7CE-42CA-AEA5-234DC1178501}"/>
                </a:ext>
              </a:extLst>
            </p:cNvPr>
            <p:cNvSpPr/>
            <p:nvPr/>
          </p:nvSpPr>
          <p:spPr>
            <a:xfrm>
              <a:off x="6489829" y="1447800"/>
              <a:ext cx="762000" cy="7196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86AC2A78-E75A-4928-9817-7839694EC89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5000"/>
            <a:stretch/>
          </p:blipFill>
          <p:spPr>
            <a:xfrm>
              <a:off x="6096000" y="990600"/>
              <a:ext cx="1524000" cy="1295400"/>
            </a:xfrm>
            <a:prstGeom prst="rect">
              <a:avLst/>
            </a:prstGeom>
          </p:spPr>
        </p:pic>
      </p:grpSp>
      <p:pic>
        <p:nvPicPr>
          <p:cNvPr id="4" name="Picture 3" descr="A close up of a logo&#10;&#10;Description generated with very high confidence">
            <a:extLst>
              <a:ext uri="{FF2B5EF4-FFF2-40B4-BE49-F238E27FC236}">
                <a16:creationId xmlns:a16="http://schemas.microsoft.com/office/drawing/2014/main" id="{2FEACB32-AAA8-4163-9AD7-C9D572F9280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324600" y="1855323"/>
            <a:ext cx="1839503" cy="1570061"/>
          </a:xfrm>
          <a:prstGeom prst="rect">
            <a:avLst/>
          </a:prstGeom>
        </p:spPr>
      </p:pic>
      <p:sp>
        <p:nvSpPr>
          <p:cNvPr id="17" name="object 3">
            <a:extLst>
              <a:ext uri="{FF2B5EF4-FFF2-40B4-BE49-F238E27FC236}">
                <a16:creationId xmlns:a16="http://schemas.microsoft.com/office/drawing/2014/main" id="{3BA99D1B-C315-4D0B-805B-CA6A59B225C7}"/>
              </a:ext>
            </a:extLst>
          </p:cNvPr>
          <p:cNvSpPr txBox="1"/>
          <p:nvPr/>
        </p:nvSpPr>
        <p:spPr>
          <a:xfrm>
            <a:off x="457200" y="6979682"/>
            <a:ext cx="9354579" cy="612284"/>
          </a:xfrm>
          <a:prstGeom prst="rect">
            <a:avLst/>
          </a:prstGeom>
        </p:spPr>
        <p:txBody>
          <a:bodyPr vert="horz" wrap="square" lIns="0" tIns="0" rIns="0" bIns="0" rtlCol="0">
            <a:spAutoFit/>
          </a:bodyPr>
          <a:lstStyle/>
          <a:p>
            <a:pPr marL="12700">
              <a:lnSpc>
                <a:spcPts val="2500"/>
              </a:lnSpc>
              <a:spcAft>
                <a:spcPts val="600"/>
              </a:spcAft>
            </a:pPr>
            <a:r>
              <a:rPr lang="en-US" i="1" spc="-100" dirty="0">
                <a:cs typeface="Gill Sans MT"/>
              </a:rPr>
              <a:t>*</a:t>
            </a:r>
            <a:r>
              <a:rPr lang="en-US" i="1" spc="-100" dirty="0">
                <a:latin typeface="Century Gothic" panose="020B0502020202020204" pitchFamily="34" charset="0"/>
                <a:cs typeface="Gill Sans MT"/>
              </a:rPr>
              <a:t>Both files should rely on standard names for the administrative unit that use consistent naming conventions and diacritical marks.</a:t>
            </a:r>
          </a:p>
        </p:txBody>
      </p:sp>
    </p:spTree>
    <p:extLst>
      <p:ext uri="{BB962C8B-B14F-4D97-AF65-F5344CB8AC3E}">
        <p14:creationId xmlns:p14="http://schemas.microsoft.com/office/powerpoint/2010/main" val="18170624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3"/>
          <p:cNvSpPr txBox="1"/>
          <p:nvPr/>
        </p:nvSpPr>
        <p:spPr>
          <a:xfrm>
            <a:off x="461613" y="457200"/>
            <a:ext cx="8991600" cy="1346138"/>
          </a:xfrm>
          <a:prstGeom prst="rect">
            <a:avLst/>
          </a:prstGeom>
        </p:spPr>
        <p:txBody>
          <a:bodyPr vert="horz" wrap="square" lIns="0" tIns="0" rIns="0" bIns="0" rtlCol="0">
            <a:spAutoFit/>
          </a:bodyPr>
          <a:lstStyle/>
          <a:p>
            <a:pPr marL="12700">
              <a:lnSpc>
                <a:spcPts val="5480"/>
              </a:lnSpc>
            </a:pPr>
            <a:r>
              <a:rPr lang="en-US" sz="4000" b="1" spc="-100" dirty="0">
                <a:solidFill>
                  <a:srgbClr val="00B0F0"/>
                </a:solidFill>
                <a:latin typeface="Century Gothic" panose="020B0502020202020204" pitchFamily="34" charset="0"/>
                <a:cs typeface="Gill Sans MT"/>
              </a:rPr>
              <a:t>Load the relevant files </a:t>
            </a:r>
          </a:p>
          <a:p>
            <a:pPr marL="12700">
              <a:lnSpc>
                <a:spcPts val="5480"/>
              </a:lnSpc>
            </a:pPr>
            <a:r>
              <a:rPr lang="en-US" sz="4000" b="1" spc="-100" dirty="0">
                <a:solidFill>
                  <a:srgbClr val="00B0F0"/>
                </a:solidFill>
                <a:latin typeface="Century Gothic" panose="020B0502020202020204" pitchFamily="34" charset="0"/>
                <a:cs typeface="Gill Sans MT"/>
              </a:rPr>
              <a:t>and the tool into ArcGIS or QGIS</a:t>
            </a:r>
            <a:endParaRPr sz="4000" b="1" spc="-100" dirty="0">
              <a:solidFill>
                <a:srgbClr val="00B0F0"/>
              </a:solidFill>
              <a:latin typeface="Century Gothic" panose="020B0502020202020204" pitchFamily="34" charset="0"/>
              <a:cs typeface="Gill Sans MT"/>
            </a:endParaRPr>
          </a:p>
        </p:txBody>
      </p:sp>
      <p:sp>
        <p:nvSpPr>
          <p:cNvPr id="15" name="object 3"/>
          <p:cNvSpPr txBox="1"/>
          <p:nvPr/>
        </p:nvSpPr>
        <p:spPr>
          <a:xfrm>
            <a:off x="457200" y="3863946"/>
            <a:ext cx="4430854" cy="1863715"/>
          </a:xfrm>
          <a:prstGeom prst="rect">
            <a:avLst/>
          </a:prstGeom>
        </p:spPr>
        <p:txBody>
          <a:bodyPr vert="horz" wrap="square" lIns="0" tIns="0" rIns="0" bIns="0" rtlCol="0">
            <a:spAutoFit/>
          </a:bodyPr>
          <a:lstStyle/>
          <a:p>
            <a:pPr marL="12700">
              <a:lnSpc>
                <a:spcPct val="150000"/>
              </a:lnSpc>
            </a:pPr>
            <a:r>
              <a:rPr lang="en-US" sz="3200" b="1" spc="-100" dirty="0">
                <a:latin typeface="Century Gothic" panose="020B0502020202020204" pitchFamily="34" charset="0"/>
                <a:cs typeface="Gill Sans MT"/>
              </a:rPr>
              <a:t>Load the relevant files</a:t>
            </a:r>
          </a:p>
          <a:p>
            <a:pPr marL="355600" indent="-342900">
              <a:lnSpc>
                <a:spcPts val="3000"/>
              </a:lnSpc>
              <a:spcAft>
                <a:spcPts val="600"/>
              </a:spcAft>
              <a:buFont typeface="Arial" panose="020B0604020202020204" pitchFamily="34" charset="0"/>
              <a:buChar char="•"/>
            </a:pPr>
            <a:r>
              <a:rPr lang="en-US" sz="2400" b="1" spc="-100" dirty="0">
                <a:latin typeface="Century Gothic" panose="020B0502020202020204" pitchFamily="34" charset="0"/>
                <a:cs typeface="Gill Sans MT"/>
              </a:rPr>
              <a:t>Load the individual feature class files for sites and boundary files.</a:t>
            </a:r>
          </a:p>
        </p:txBody>
      </p:sp>
      <p:sp>
        <p:nvSpPr>
          <p:cNvPr id="10" name="object 3">
            <a:extLst>
              <a:ext uri="{FF2B5EF4-FFF2-40B4-BE49-F238E27FC236}">
                <a16:creationId xmlns:a16="http://schemas.microsoft.com/office/drawing/2014/main" id="{6CA7B38D-4EF5-42CA-949D-7E01CF2AB141}"/>
              </a:ext>
            </a:extLst>
          </p:cNvPr>
          <p:cNvSpPr txBox="1"/>
          <p:nvPr>
            <p:extLst/>
          </p:nvPr>
        </p:nvSpPr>
        <p:spPr>
          <a:xfrm>
            <a:off x="5170347" y="3863945"/>
            <a:ext cx="4320966" cy="1863715"/>
          </a:xfrm>
          <a:prstGeom prst="rect">
            <a:avLst/>
          </a:prstGeom>
        </p:spPr>
        <p:txBody>
          <a:bodyPr vert="horz" wrap="square" lIns="0" tIns="0" rIns="0" bIns="0" rtlCol="0" anchor="t">
            <a:spAutoFit/>
          </a:bodyPr>
          <a:lstStyle/>
          <a:p>
            <a:pPr marL="12700">
              <a:lnSpc>
                <a:spcPct val="150000"/>
              </a:lnSpc>
            </a:pPr>
            <a:r>
              <a:rPr lang="en-US" sz="3200" b="1" spc="-100" dirty="0">
                <a:latin typeface="Century Gothic" panose="020B0502020202020204" pitchFamily="34" charset="0"/>
                <a:cs typeface="Gill Sans MT"/>
              </a:rPr>
              <a:t>Load the SQUAD Tool</a:t>
            </a:r>
          </a:p>
          <a:p>
            <a:pPr marL="355600" indent="-342900">
              <a:lnSpc>
                <a:spcPts val="3000"/>
              </a:lnSpc>
              <a:spcAft>
                <a:spcPts val="600"/>
              </a:spcAft>
              <a:buFont typeface="Arial" panose="020B0604020202020204" pitchFamily="34" charset="0"/>
              <a:buChar char="•"/>
            </a:pPr>
            <a:r>
              <a:rPr lang="en-US" sz="2400" b="1" spc="-100" dirty="0">
                <a:latin typeface="Century Gothic" panose="020B0502020202020204" pitchFamily="34" charset="0"/>
                <a:cs typeface="Gill Sans MT"/>
              </a:rPr>
              <a:t>Add the tool to the Arctoolbox or use the Plugin Manager in QGIS.</a:t>
            </a:r>
          </a:p>
        </p:txBody>
      </p:sp>
      <p:pic>
        <p:nvPicPr>
          <p:cNvPr id="18" name="Picture 17">
            <a:extLst>
              <a:ext uri="{FF2B5EF4-FFF2-40B4-BE49-F238E27FC236}">
                <a16:creationId xmlns:a16="http://schemas.microsoft.com/office/drawing/2014/main" id="{948E4522-F660-43C0-B491-1D178E02DFC2}"/>
              </a:ext>
            </a:extLst>
          </p:cNvPr>
          <p:cNvPicPr/>
          <p:nvPr/>
        </p:nvPicPr>
        <p:blipFill>
          <a:blip r:embed="rId3"/>
          <a:stretch>
            <a:fillRect/>
          </a:stretch>
        </p:blipFill>
        <p:spPr>
          <a:xfrm>
            <a:off x="457200" y="2590800"/>
            <a:ext cx="3713131" cy="1014412"/>
          </a:xfrm>
          <a:prstGeom prst="rect">
            <a:avLst/>
          </a:prstGeom>
        </p:spPr>
      </p:pic>
      <p:pic>
        <p:nvPicPr>
          <p:cNvPr id="19" name="Picture 18">
            <a:extLst>
              <a:ext uri="{FF2B5EF4-FFF2-40B4-BE49-F238E27FC236}">
                <a16:creationId xmlns:a16="http://schemas.microsoft.com/office/drawing/2014/main" id="{12D983C8-0D9C-485F-8BD7-7A97C5E47B41}"/>
              </a:ext>
            </a:extLst>
          </p:cNvPr>
          <p:cNvPicPr/>
          <p:nvPr/>
        </p:nvPicPr>
        <p:blipFill>
          <a:blip r:embed="rId4"/>
          <a:stretch>
            <a:fillRect/>
          </a:stretch>
        </p:blipFill>
        <p:spPr>
          <a:xfrm>
            <a:off x="5715000" y="2289920"/>
            <a:ext cx="2162175" cy="1616171"/>
          </a:xfrm>
          <a:prstGeom prst="rect">
            <a:avLst/>
          </a:prstGeom>
        </p:spPr>
      </p:pic>
      <p:sp>
        <p:nvSpPr>
          <p:cNvPr id="2" name="Oval 1">
            <a:extLst>
              <a:ext uri="{FF2B5EF4-FFF2-40B4-BE49-F238E27FC236}">
                <a16:creationId xmlns:a16="http://schemas.microsoft.com/office/drawing/2014/main" id="{8AB9149E-C9E7-4189-A4D4-6F66974117C9}"/>
              </a:ext>
            </a:extLst>
          </p:cNvPr>
          <p:cNvSpPr/>
          <p:nvPr/>
        </p:nvSpPr>
        <p:spPr>
          <a:xfrm>
            <a:off x="6076950" y="3271838"/>
            <a:ext cx="1752600" cy="59210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BA1AACED-A46F-4185-895E-236F478E678B}"/>
              </a:ext>
            </a:extLst>
          </p:cNvPr>
          <p:cNvPicPr>
            <a:picLocks noChangeAspect="1"/>
          </p:cNvPicPr>
          <p:nvPr/>
        </p:nvPicPr>
        <p:blipFill>
          <a:blip r:embed="rId5"/>
          <a:stretch>
            <a:fillRect/>
          </a:stretch>
        </p:blipFill>
        <p:spPr>
          <a:xfrm>
            <a:off x="5610225" y="6401707"/>
            <a:ext cx="3714750" cy="1181100"/>
          </a:xfrm>
          <a:prstGeom prst="rect">
            <a:avLst/>
          </a:prstGeom>
        </p:spPr>
      </p:pic>
      <p:sp>
        <p:nvSpPr>
          <p:cNvPr id="9" name="Oval 8">
            <a:extLst>
              <a:ext uri="{FF2B5EF4-FFF2-40B4-BE49-F238E27FC236}">
                <a16:creationId xmlns:a16="http://schemas.microsoft.com/office/drawing/2014/main" id="{D7D22AFB-E80F-49B1-B2D4-B74F4FC251E4}"/>
              </a:ext>
            </a:extLst>
          </p:cNvPr>
          <p:cNvSpPr/>
          <p:nvPr/>
        </p:nvSpPr>
        <p:spPr>
          <a:xfrm>
            <a:off x="7985579" y="7184571"/>
            <a:ext cx="1339396" cy="42668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58CC189C-5081-4B95-BE1F-F966092A2C95}"/>
              </a:ext>
            </a:extLst>
          </p:cNvPr>
          <p:cNvSpPr/>
          <p:nvPr/>
        </p:nvSpPr>
        <p:spPr>
          <a:xfrm>
            <a:off x="5456690" y="6401706"/>
            <a:ext cx="2148795" cy="50709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85300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bject, mirror&#10;&#10;Description generated with high confidence">
            <a:extLst>
              <a:ext uri="{FF2B5EF4-FFF2-40B4-BE49-F238E27FC236}">
                <a16:creationId xmlns:a16="http://schemas.microsoft.com/office/drawing/2014/main" id="{9C7F98C8-DD97-4FB4-B76D-4A615A5090C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4600585">
            <a:off x="387111" y="1349743"/>
            <a:ext cx="2163891" cy="2573945"/>
          </a:xfrm>
          <a:prstGeom prst="rect">
            <a:avLst/>
          </a:prstGeom>
        </p:spPr>
      </p:pic>
      <p:pic>
        <p:nvPicPr>
          <p:cNvPr id="8" name="Picture 7">
            <a:extLst>
              <a:ext uri="{FF2B5EF4-FFF2-40B4-BE49-F238E27FC236}">
                <a16:creationId xmlns:a16="http://schemas.microsoft.com/office/drawing/2014/main" id="{E2DA314B-EED2-40E7-8CEC-4D5C01D2DD1D}"/>
              </a:ext>
            </a:extLst>
          </p:cNvPr>
          <p:cNvPicPr/>
          <p:nvPr/>
        </p:nvPicPr>
        <p:blipFill>
          <a:blip r:embed="rId4" cstate="screen">
            <a:extLst>
              <a:ext uri="{28A0092B-C50C-407E-A947-70E740481C1C}">
                <a14:useLocalDpi xmlns:a14="http://schemas.microsoft.com/office/drawing/2010/main"/>
              </a:ext>
            </a:extLst>
          </a:blip>
          <a:stretch>
            <a:fillRect/>
          </a:stretch>
        </p:blipFill>
        <p:spPr>
          <a:xfrm>
            <a:off x="6477000" y="3888517"/>
            <a:ext cx="3181000" cy="2275713"/>
          </a:xfrm>
          <a:prstGeom prst="rect">
            <a:avLst/>
          </a:prstGeom>
        </p:spPr>
      </p:pic>
      <p:sp>
        <p:nvSpPr>
          <p:cNvPr id="11" name="object 3"/>
          <p:cNvSpPr txBox="1"/>
          <p:nvPr/>
        </p:nvSpPr>
        <p:spPr>
          <a:xfrm>
            <a:off x="747853" y="234127"/>
            <a:ext cx="8419119" cy="1346138"/>
          </a:xfrm>
          <a:prstGeom prst="rect">
            <a:avLst/>
          </a:prstGeom>
        </p:spPr>
        <p:txBody>
          <a:bodyPr vert="horz" wrap="square" lIns="0" tIns="0" rIns="0" bIns="0" rtlCol="0">
            <a:spAutoFit/>
          </a:bodyPr>
          <a:lstStyle/>
          <a:p>
            <a:pPr marL="12700">
              <a:lnSpc>
                <a:spcPts val="5480"/>
              </a:lnSpc>
            </a:pPr>
            <a:r>
              <a:rPr lang="en-US" sz="4000" b="1" spc="-100" dirty="0">
                <a:solidFill>
                  <a:srgbClr val="00B0F0"/>
                </a:solidFill>
                <a:latin typeface="Century Gothic" panose="020B0502020202020204" pitchFamily="34" charset="0"/>
                <a:cs typeface="Gill Sans MT"/>
              </a:rPr>
              <a:t>Open the tool, provide parameters, and run the tool</a:t>
            </a:r>
            <a:endParaRPr sz="4000" b="1" spc="-100" dirty="0">
              <a:solidFill>
                <a:srgbClr val="00B0F0"/>
              </a:solidFill>
              <a:latin typeface="Century Gothic" panose="020B0502020202020204" pitchFamily="34" charset="0"/>
              <a:cs typeface="Gill Sans MT"/>
            </a:endParaRPr>
          </a:p>
        </p:txBody>
      </p:sp>
      <p:sp>
        <p:nvSpPr>
          <p:cNvPr id="15" name="object 3"/>
          <p:cNvSpPr txBox="1"/>
          <p:nvPr/>
        </p:nvSpPr>
        <p:spPr>
          <a:xfrm>
            <a:off x="271113" y="6477000"/>
            <a:ext cx="9372600" cy="646331"/>
          </a:xfrm>
          <a:prstGeom prst="rect">
            <a:avLst/>
          </a:prstGeom>
        </p:spPr>
        <p:txBody>
          <a:bodyPr vert="horz" wrap="square" lIns="0" tIns="0" rIns="0" bIns="0" rtlCol="0">
            <a:spAutoFit/>
          </a:bodyPr>
          <a:lstStyle/>
          <a:p>
            <a:pPr marL="12700">
              <a:lnSpc>
                <a:spcPct val="150000"/>
              </a:lnSpc>
            </a:pPr>
            <a:r>
              <a:rPr lang="en-US" sz="2800" b="1" spc="-100" dirty="0">
                <a:latin typeface="Century Gothic" panose="020B0502020202020204" pitchFamily="34" charset="0"/>
                <a:cs typeface="Gill Sans MT"/>
              </a:rPr>
              <a:t>The tool will ask you to indicate the relevant files and fields.</a:t>
            </a:r>
          </a:p>
        </p:txBody>
      </p:sp>
      <p:pic>
        <p:nvPicPr>
          <p:cNvPr id="9" name="Picture 8">
            <a:extLst>
              <a:ext uri="{FF2B5EF4-FFF2-40B4-BE49-F238E27FC236}">
                <a16:creationId xmlns:a16="http://schemas.microsoft.com/office/drawing/2014/main" id="{6942E474-EBAA-4669-87F9-5C9ED0EC6686}"/>
              </a:ext>
            </a:extLst>
          </p:cNvPr>
          <p:cNvPicPr/>
          <p:nvPr/>
        </p:nvPicPr>
        <p:blipFill rotWithShape="1">
          <a:blip r:embed="rId5" cstate="screen">
            <a:extLst>
              <a:ext uri="{28A0092B-C50C-407E-A947-70E740481C1C}">
                <a14:useLocalDpi xmlns:a14="http://schemas.microsoft.com/office/drawing/2010/main"/>
              </a:ext>
            </a:extLst>
          </a:blip>
          <a:srcRect l="-8928" t="-3265"/>
          <a:stretch/>
        </p:blipFill>
        <p:spPr>
          <a:xfrm>
            <a:off x="2667000" y="2012126"/>
            <a:ext cx="4863523" cy="4464874"/>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2632939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3"/>
          <p:cNvSpPr txBox="1"/>
          <p:nvPr>
            <p:extLst/>
          </p:nvPr>
        </p:nvSpPr>
        <p:spPr>
          <a:xfrm>
            <a:off x="461613" y="457200"/>
            <a:ext cx="8991600" cy="640816"/>
          </a:xfrm>
          <a:prstGeom prst="rect">
            <a:avLst/>
          </a:prstGeom>
        </p:spPr>
        <p:txBody>
          <a:bodyPr vert="horz" wrap="square" lIns="0" tIns="0" rIns="0" bIns="0" rtlCol="0" anchor="t">
            <a:spAutoFit/>
          </a:bodyPr>
          <a:lstStyle/>
          <a:p>
            <a:pPr marL="12700">
              <a:lnSpc>
                <a:spcPts val="5480"/>
              </a:lnSpc>
            </a:pPr>
            <a:r>
              <a:rPr lang="en-US" sz="4000" b="1" spc="-100" dirty="0">
                <a:solidFill>
                  <a:srgbClr val="00B0F0"/>
                </a:solidFill>
                <a:latin typeface="Century Gothic" panose="020B0502020202020204" pitchFamily="34" charset="0"/>
                <a:cs typeface="Gill Sans MT"/>
              </a:rPr>
              <a:t>Run the tool and review results</a:t>
            </a:r>
            <a:endParaRPr sz="4000" b="1" spc="-100" dirty="0">
              <a:solidFill>
                <a:srgbClr val="00B0F0"/>
              </a:solidFill>
              <a:latin typeface="Century Gothic" panose="020B0502020202020204" pitchFamily="34" charset="0"/>
              <a:cs typeface="Gill Sans MT"/>
            </a:endParaRPr>
          </a:p>
        </p:txBody>
      </p:sp>
      <p:pic>
        <p:nvPicPr>
          <p:cNvPr id="7" name="Picture 6">
            <a:extLst>
              <a:ext uri="{FF2B5EF4-FFF2-40B4-BE49-F238E27FC236}">
                <a16:creationId xmlns:a16="http://schemas.microsoft.com/office/drawing/2014/main" id="{E9CA43A0-13C8-4364-908A-FE75D7399D4C}"/>
              </a:ext>
            </a:extLst>
          </p:cNvPr>
          <p:cNvPicPr/>
          <p:nvPr/>
        </p:nvPicPr>
        <p:blipFill>
          <a:blip r:embed="rId3"/>
          <a:stretch>
            <a:fillRect/>
          </a:stretch>
        </p:blipFill>
        <p:spPr>
          <a:xfrm>
            <a:off x="271113" y="2362200"/>
            <a:ext cx="9547384" cy="1659572"/>
          </a:xfrm>
          <a:prstGeom prst="rect">
            <a:avLst/>
          </a:prstGeom>
        </p:spPr>
      </p:pic>
      <p:sp>
        <p:nvSpPr>
          <p:cNvPr id="2" name="Oval 1">
            <a:extLst>
              <a:ext uri="{FF2B5EF4-FFF2-40B4-BE49-F238E27FC236}">
                <a16:creationId xmlns:a16="http://schemas.microsoft.com/office/drawing/2014/main" id="{4E2BD6FB-B1D6-4C2F-84A5-E48146E51271}"/>
              </a:ext>
            </a:extLst>
          </p:cNvPr>
          <p:cNvSpPr/>
          <p:nvPr/>
        </p:nvSpPr>
        <p:spPr>
          <a:xfrm>
            <a:off x="7467600" y="1981200"/>
            <a:ext cx="2350897" cy="2667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bject 3">
            <a:extLst>
              <a:ext uri="{FF2B5EF4-FFF2-40B4-BE49-F238E27FC236}">
                <a16:creationId xmlns:a16="http://schemas.microsoft.com/office/drawing/2014/main" id="{0B2D5BC0-DA8D-4E9F-ABCC-86DB1E90F69C}"/>
              </a:ext>
            </a:extLst>
          </p:cNvPr>
          <p:cNvSpPr txBox="1"/>
          <p:nvPr/>
        </p:nvSpPr>
        <p:spPr>
          <a:xfrm>
            <a:off x="2105465" y="4572000"/>
            <a:ext cx="6385391" cy="1534138"/>
          </a:xfrm>
          <a:prstGeom prst="rect">
            <a:avLst/>
          </a:prstGeom>
        </p:spPr>
        <p:txBody>
          <a:bodyPr vert="horz" wrap="square" lIns="0" tIns="0" rIns="0" bIns="0" rtlCol="0">
            <a:spAutoFit/>
          </a:bodyPr>
          <a:lstStyle/>
          <a:p>
            <a:pPr marL="12700">
              <a:lnSpc>
                <a:spcPts val="3800"/>
              </a:lnSpc>
              <a:spcAft>
                <a:spcPts val="600"/>
              </a:spcAft>
            </a:pPr>
            <a:r>
              <a:rPr lang="en-US" sz="3200" b="1" spc="-100" dirty="0">
                <a:latin typeface="Century Gothic" panose="020B0502020202020204" pitchFamily="34" charset="0"/>
                <a:cs typeface="Gill Sans MT"/>
              </a:rPr>
              <a:t>Fields added for each Anomaly type</a:t>
            </a:r>
          </a:p>
          <a:p>
            <a:pPr marL="355600" indent="-342900">
              <a:lnSpc>
                <a:spcPct val="150000"/>
              </a:lnSpc>
              <a:buFont typeface="Arial" panose="020B0604020202020204" pitchFamily="34" charset="0"/>
              <a:buChar char="•"/>
            </a:pPr>
            <a:r>
              <a:rPr lang="en-US" sz="2400" b="1" spc="-100" dirty="0">
                <a:latin typeface="Century Gothic" panose="020B0502020202020204" pitchFamily="34" charset="0"/>
                <a:cs typeface="Gill Sans MT"/>
              </a:rPr>
              <a:t>1 = Anomaly present</a:t>
            </a:r>
          </a:p>
        </p:txBody>
      </p:sp>
    </p:spTree>
    <p:extLst>
      <p:ext uri="{BB962C8B-B14F-4D97-AF65-F5344CB8AC3E}">
        <p14:creationId xmlns:p14="http://schemas.microsoft.com/office/powerpoint/2010/main" val="15781393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 name="Rectangle 104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0058400" cy="7772400"/>
          </a:xfrm>
          <a:prstGeom prst="rect">
            <a:avLst/>
          </a:prstGeom>
          <a:solidFill>
            <a:schemeClr val="bg1"/>
          </a:solidFill>
          <a:ln>
            <a:noFill/>
          </a:ln>
          <a:effectLst/>
        </p:spPr>
      </p:sp>
      <p:pic>
        <p:nvPicPr>
          <p:cNvPr id="1034" name="Picture 10" descr="A person sitting at a desk in front of a computer&#10;&#10;Description generated with very high confidence"/>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0" y="10"/>
            <a:ext cx="10058380" cy="7772390"/>
          </a:xfrm>
          <a:prstGeom prst="rect">
            <a:avLst/>
          </a:prstGeom>
          <a:noFill/>
          <a:extLst>
            <a:ext uri="{909E8E84-426E-40DD-AFC4-6F175D3DCCD1}">
              <a14:hiddenFill xmlns:a14="http://schemas.microsoft.com/office/drawing/2010/main">
                <a:solidFill>
                  <a:srgbClr val="FFFFFF"/>
                </a:solidFill>
              </a14:hiddenFill>
            </a:ext>
          </a:extLst>
        </p:spPr>
      </p:pic>
      <p:sp>
        <p:nvSpPr>
          <p:cNvPr id="150" name="Freeform 5"/>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6178112" y="2581294"/>
            <a:ext cx="3880288" cy="5191106"/>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a:ex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cxnSp>
        <p:nvCxnSpPr>
          <p:cNvPr id="152" name="Straight Connector 151">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821273" y="5806965"/>
            <a:ext cx="771721"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4" name="object 3"/>
          <p:cNvSpPr txBox="1"/>
          <p:nvPr/>
        </p:nvSpPr>
        <p:spPr>
          <a:xfrm>
            <a:off x="6499953" y="3650943"/>
            <a:ext cx="3701666" cy="2078596"/>
          </a:xfrm>
          <a:prstGeom prst="rect">
            <a:avLst/>
          </a:prstGeom>
        </p:spPr>
        <p:txBody>
          <a:bodyPr vert="horz" lIns="91440" tIns="45720" rIns="91440" bIns="45720" rtlCol="0" anchor="b">
            <a:normAutofit/>
          </a:bodyPr>
          <a:lstStyle/>
          <a:p>
            <a:pPr marL="12700">
              <a:lnSpc>
                <a:spcPct val="90000"/>
              </a:lnSpc>
              <a:spcBef>
                <a:spcPct val="0"/>
              </a:spcBef>
              <a:spcAft>
                <a:spcPts val="600"/>
              </a:spcAft>
            </a:pPr>
            <a:r>
              <a:rPr lang="en-US" sz="2800" b="1" spc="-100" dirty="0">
                <a:latin typeface="Century Gothic" panose="020B0502020202020204" pitchFamily="34" charset="0"/>
                <a:ea typeface="+mj-ea"/>
                <a:cs typeface="+mj-cs"/>
              </a:rPr>
              <a:t>The presence of an anomaly does not automatically indicate an error. </a:t>
            </a:r>
          </a:p>
        </p:txBody>
      </p:sp>
      <p:sp>
        <p:nvSpPr>
          <p:cNvPr id="9" name="object 3">
            <a:extLst>
              <a:ext uri="{FF2B5EF4-FFF2-40B4-BE49-F238E27FC236}">
                <a16:creationId xmlns:a16="http://schemas.microsoft.com/office/drawing/2014/main" id="{DD3E3B88-9E49-46A7-8A60-130492344139}"/>
              </a:ext>
            </a:extLst>
          </p:cNvPr>
          <p:cNvSpPr txBox="1"/>
          <p:nvPr/>
        </p:nvSpPr>
        <p:spPr>
          <a:xfrm>
            <a:off x="6312791" y="5872480"/>
            <a:ext cx="3788683" cy="783196"/>
          </a:xfrm>
          <a:prstGeom prst="rect">
            <a:avLst/>
          </a:prstGeom>
        </p:spPr>
        <p:txBody>
          <a:bodyPr vert="horz" lIns="91440" tIns="45720" rIns="91440" bIns="45720" rtlCol="0" anchor="b">
            <a:normAutofit fontScale="92500"/>
          </a:bodyPr>
          <a:lstStyle/>
          <a:p>
            <a:pPr marL="12700">
              <a:lnSpc>
                <a:spcPct val="90000"/>
              </a:lnSpc>
              <a:spcBef>
                <a:spcPct val="0"/>
              </a:spcBef>
              <a:spcAft>
                <a:spcPts val="600"/>
              </a:spcAft>
            </a:pPr>
            <a:r>
              <a:rPr lang="en-US" sz="2400" spc="-100" dirty="0">
                <a:latin typeface="Century Gothic" panose="020B0502020202020204" pitchFamily="34" charset="0"/>
                <a:ea typeface="+mj-ea"/>
                <a:cs typeface="+mj-cs"/>
              </a:rPr>
              <a:t>Anomalous records do require investigation, though.</a:t>
            </a:r>
          </a:p>
        </p:txBody>
      </p:sp>
    </p:spTree>
    <p:extLst>
      <p:ext uri="{BB962C8B-B14F-4D97-AF65-F5344CB8AC3E}">
        <p14:creationId xmlns:p14="http://schemas.microsoft.com/office/powerpoint/2010/main" val="42418414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okeh effect&#10;&#10;Description generated with very high confidence"/>
          <p:cNvPicPr>
            <a:picLocks noChangeAspect="1"/>
          </p:cNvPicPr>
          <p:nvPr/>
        </p:nvPicPr>
        <p:blipFill>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tretch>
            <a:fillRect/>
          </a:stretch>
        </p:blipFill>
        <p:spPr>
          <a:xfrm>
            <a:off x="0" y="1057275"/>
            <a:ext cx="10058400" cy="5657850"/>
          </a:xfrm>
          <a:prstGeom prst="rect">
            <a:avLst/>
          </a:prstGeom>
        </p:spPr>
      </p:pic>
      <p:sp>
        <p:nvSpPr>
          <p:cNvPr id="4" name="object 3"/>
          <p:cNvSpPr txBox="1"/>
          <p:nvPr/>
        </p:nvSpPr>
        <p:spPr>
          <a:xfrm>
            <a:off x="322153" y="2877270"/>
            <a:ext cx="9414094" cy="1312539"/>
          </a:xfrm>
          <a:prstGeom prst="rect">
            <a:avLst/>
          </a:prstGeom>
          <a:noFill/>
        </p:spPr>
        <p:txBody>
          <a:bodyPr vert="horz" wrap="square" lIns="0" tIns="0" rIns="0" bIns="0" rtlCol="0">
            <a:spAutoFit/>
          </a:bodyPr>
          <a:lstStyle/>
          <a:p>
            <a:pPr marL="12700">
              <a:lnSpc>
                <a:spcPts val="5480"/>
              </a:lnSpc>
            </a:pPr>
            <a:r>
              <a:rPr lang="en-US" sz="2800" b="1" spc="-100" dirty="0">
                <a:solidFill>
                  <a:schemeClr val="bg1"/>
                </a:solidFill>
                <a:latin typeface="Century Gothic" panose="020B0502020202020204" pitchFamily="34" charset="0"/>
                <a:cs typeface="Gill Sans MT"/>
              </a:rPr>
              <a:t>The SQUAD Tool is suitable for initial data quality checks in a large spatial data set and for routine quality checks.</a:t>
            </a:r>
            <a:endParaRPr sz="2800" b="1" spc="-100" dirty="0">
              <a:solidFill>
                <a:schemeClr val="bg1"/>
              </a:solidFill>
              <a:latin typeface="Century Gothic" panose="020B0502020202020204" pitchFamily="34" charset="0"/>
              <a:cs typeface="Gill Sans MT"/>
            </a:endParaRPr>
          </a:p>
        </p:txBody>
      </p:sp>
    </p:spTree>
    <p:extLst>
      <p:ext uri="{BB962C8B-B14F-4D97-AF65-F5344CB8AC3E}">
        <p14:creationId xmlns:p14="http://schemas.microsoft.com/office/powerpoint/2010/main" val="16342700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0058400" cy="7772400"/>
          </a:xfrm>
          <a:prstGeom prst="rect">
            <a:avLst/>
          </a:prstGeom>
          <a:solidFill>
            <a:schemeClr val="bg1"/>
          </a:solidFill>
          <a:ln>
            <a:noFill/>
          </a:ln>
          <a:effectLst/>
        </p:spPr>
      </p:sp>
      <p:pic>
        <p:nvPicPr>
          <p:cNvPr id="5" name="Picture 4" descr="A picture containing electronics, display&#10;&#10;Description generated with very high confidence"/>
          <p:cNvPicPr>
            <a:picLocks noChangeAspect="1"/>
          </p:cNvPicPr>
          <p:nvPr/>
        </p:nvPicPr>
        <p:blipFill rotWithShape="1">
          <a:blip r:embed="rId3" cstate="screen">
            <a:extLst>
              <a:ext uri="{28A0092B-C50C-407E-A947-70E740481C1C}">
                <a14:useLocalDpi xmlns:a14="http://schemas.microsoft.com/office/drawing/2010/main"/>
              </a:ext>
            </a:extLst>
          </a:blip>
          <a:srcRect l="24747" r="27048" b="1"/>
          <a:stretch/>
        </p:blipFill>
        <p:spPr>
          <a:xfrm>
            <a:off x="20" y="10"/>
            <a:ext cx="10058380" cy="7772390"/>
          </a:xfrm>
          <a:prstGeom prst="rect">
            <a:avLst/>
          </a:prstGeom>
        </p:spPr>
      </p:pic>
      <p:sp>
        <p:nvSpPr>
          <p:cNvPr id="13" name="Rectangle 12"/>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029494"/>
            <a:ext cx="10058400" cy="834758"/>
          </a:xfrm>
          <a:prstGeom prst="rect">
            <a:avLst/>
          </a:prstGeom>
          <a:solidFill>
            <a:schemeClr val="bg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940914"/>
            <a:ext cx="100584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952832"/>
            <a:ext cx="100584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
        <p:nvSpPr>
          <p:cNvPr id="6" name="object 3"/>
          <p:cNvSpPr txBox="1"/>
          <p:nvPr/>
        </p:nvSpPr>
        <p:spPr>
          <a:xfrm>
            <a:off x="432196" y="6026205"/>
            <a:ext cx="9190775" cy="844147"/>
          </a:xfrm>
          <a:prstGeom prst="rect">
            <a:avLst/>
          </a:prstGeom>
        </p:spPr>
        <p:txBody>
          <a:bodyPr vert="horz" lIns="91440" tIns="45720" rIns="91440" bIns="45720" rtlCol="0" anchor="ctr">
            <a:normAutofit/>
          </a:bodyPr>
          <a:lstStyle/>
          <a:p>
            <a:pPr marL="12700" algn="ctr">
              <a:lnSpc>
                <a:spcPct val="90000"/>
              </a:lnSpc>
              <a:spcBef>
                <a:spcPct val="0"/>
              </a:spcBef>
              <a:spcAft>
                <a:spcPts val="600"/>
              </a:spcAft>
            </a:pPr>
            <a:r>
              <a:rPr lang="en-US" sz="2800" b="1" spc="-100" dirty="0">
                <a:solidFill>
                  <a:schemeClr val="tx1">
                    <a:lumMod val="85000"/>
                    <a:lumOff val="15000"/>
                  </a:schemeClr>
                </a:solidFill>
                <a:latin typeface="Century Gothic" panose="020B0502020202020204" pitchFamily="34" charset="0"/>
                <a:ea typeface="+mj-ea"/>
                <a:cs typeface="+mj-cs"/>
              </a:rPr>
              <a:t>Many countries are developing Master Facility Lists.</a:t>
            </a:r>
          </a:p>
        </p:txBody>
      </p:sp>
    </p:spTree>
    <p:extLst>
      <p:ext uri="{BB962C8B-B14F-4D97-AF65-F5344CB8AC3E}">
        <p14:creationId xmlns:p14="http://schemas.microsoft.com/office/powerpoint/2010/main" val="29054692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9428" y="979715"/>
            <a:ext cx="3946610" cy="505813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object 3"/>
          <p:cNvSpPr txBox="1"/>
          <p:nvPr/>
        </p:nvSpPr>
        <p:spPr>
          <a:xfrm>
            <a:off x="484742" y="1603705"/>
            <a:ext cx="4026389" cy="740331"/>
          </a:xfrm>
          <a:prstGeom prst="rect">
            <a:avLst/>
          </a:prstGeom>
          <a:noFill/>
        </p:spPr>
        <p:txBody>
          <a:bodyPr vert="horz" wrap="square" lIns="0" tIns="0" rIns="0" bIns="0" rtlCol="0">
            <a:spAutoFit/>
          </a:bodyPr>
          <a:lstStyle/>
          <a:p>
            <a:pPr marL="12700">
              <a:lnSpc>
                <a:spcPts val="3000"/>
              </a:lnSpc>
            </a:pPr>
            <a:r>
              <a:rPr lang="en-US" sz="2400" b="1" spc="-100" dirty="0">
                <a:latin typeface="Century Gothic" panose="020B0502020202020204" pitchFamily="34" charset="0"/>
                <a:cs typeface="Gill Sans MT"/>
              </a:rPr>
              <a:t>Available on MEASURE Evaluation’s web site, here:</a:t>
            </a:r>
          </a:p>
        </p:txBody>
      </p:sp>
      <p:sp>
        <p:nvSpPr>
          <p:cNvPr id="4" name="Rectangle 3"/>
          <p:cNvSpPr/>
          <p:nvPr/>
        </p:nvSpPr>
        <p:spPr>
          <a:xfrm>
            <a:off x="0" y="2413352"/>
            <a:ext cx="5312229" cy="797654"/>
          </a:xfrm>
          <a:prstGeom prst="rect">
            <a:avLst/>
          </a:prstGeom>
        </p:spPr>
        <p:txBody>
          <a:bodyPr wrap="square">
            <a:spAutoFit/>
          </a:bodyPr>
          <a:lstStyle/>
          <a:p>
            <a:pPr marL="12700" algn="ctr">
              <a:lnSpc>
                <a:spcPts val="5480"/>
              </a:lnSpc>
            </a:pPr>
            <a:r>
              <a:rPr lang="en-US" sz="2400" b="1" spc="-100" dirty="0">
                <a:latin typeface="Century Gothic" panose="020B0502020202020204" pitchFamily="34" charset="0"/>
                <a:cs typeface="Gill Sans MT"/>
              </a:rPr>
              <a:t>www.measureevaluation.org/gis</a:t>
            </a:r>
          </a:p>
        </p:txBody>
      </p:sp>
    </p:spTree>
    <p:extLst>
      <p:ext uri="{BB962C8B-B14F-4D97-AF65-F5344CB8AC3E}">
        <p14:creationId xmlns:p14="http://schemas.microsoft.com/office/powerpoint/2010/main" val="3404966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1295400"/>
            <a:ext cx="0" cy="5293360"/>
          </a:xfrm>
          <a:custGeom>
            <a:avLst/>
            <a:gdLst/>
            <a:ahLst/>
            <a:cxnLst/>
            <a:rect l="l" t="t" r="r" b="b"/>
            <a:pathLst>
              <a:path h="5293359">
                <a:moveTo>
                  <a:pt x="0" y="0"/>
                </a:moveTo>
                <a:lnTo>
                  <a:pt x="0" y="5292852"/>
                </a:lnTo>
              </a:path>
            </a:pathLst>
          </a:custGeom>
          <a:ln w="23495">
            <a:solidFill>
              <a:srgbClr val="D8A31F"/>
            </a:solidFill>
          </a:ln>
        </p:spPr>
        <p:txBody>
          <a:bodyPr wrap="square" lIns="0" tIns="0" rIns="0" bIns="0" rtlCol="0"/>
          <a:lstStyle/>
          <a:p>
            <a:endParaRPr/>
          </a:p>
        </p:txBody>
      </p:sp>
      <p:sp>
        <p:nvSpPr>
          <p:cNvPr id="5" name="object 5"/>
          <p:cNvSpPr/>
          <p:nvPr/>
        </p:nvSpPr>
        <p:spPr>
          <a:xfrm>
            <a:off x="0" y="1143000"/>
            <a:ext cx="10058400" cy="5434037"/>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171765"/>
          </a:solidFill>
        </p:spPr>
        <p:txBody>
          <a:bodyPr wrap="square" lIns="0" tIns="0" rIns="0" bIns="0" rtlCol="0"/>
          <a:lstStyle/>
          <a:p>
            <a:endParaRPr/>
          </a:p>
        </p:txBody>
      </p:sp>
      <p:sp>
        <p:nvSpPr>
          <p:cNvPr id="8" name="object 8"/>
          <p:cNvSpPr txBox="1"/>
          <p:nvPr/>
        </p:nvSpPr>
        <p:spPr>
          <a:xfrm>
            <a:off x="838200" y="2357338"/>
            <a:ext cx="8382000" cy="3129062"/>
          </a:xfrm>
          <a:prstGeom prst="rect">
            <a:avLst/>
          </a:prstGeom>
        </p:spPr>
        <p:txBody>
          <a:bodyPr vert="horz" wrap="square" lIns="0" tIns="0" rIns="0" bIns="0" rtlCol="0">
            <a:spAutoFit/>
          </a:bodyPr>
          <a:lstStyle/>
          <a:p>
            <a:r>
              <a:rPr lang="en-US" sz="2000" spc="-100" dirty="0">
                <a:solidFill>
                  <a:schemeClr val="bg1"/>
                </a:solidFill>
                <a:latin typeface="Century Gothic" panose="020B0502020202020204" pitchFamily="34"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2000" b="1" spc="-100" dirty="0" err="1">
                <a:solidFill>
                  <a:srgbClr val="92CFC8"/>
                </a:solidFill>
                <a:latin typeface="Century Gothic" panose="020B0502020202020204" pitchFamily="34" charset="0"/>
                <a:cs typeface="Futura LT Pro Book"/>
              </a:rPr>
              <a:t>www.measureevaluation.org</a:t>
            </a:r>
            <a:endParaRPr lang="en-US" sz="2000" b="1" spc="-100" dirty="0">
              <a:solidFill>
                <a:srgbClr val="92CFC8"/>
              </a:solidFill>
              <a:latin typeface="Century Gothic" panose="020B0502020202020204" pitchFamily="34" charset="0"/>
              <a:cs typeface="Futura LT Pro Book"/>
            </a:endParaRPr>
          </a:p>
        </p:txBody>
      </p:sp>
      <p:sp>
        <p:nvSpPr>
          <p:cNvPr id="11" name="object 3"/>
          <p:cNvSpPr/>
          <p:nvPr/>
        </p:nvSpPr>
        <p:spPr>
          <a:xfrm>
            <a:off x="0" y="0"/>
            <a:ext cx="10058400" cy="1190825"/>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92CFC8"/>
          </a:solidFill>
        </p:spPr>
        <p:txBody>
          <a:bodyPr wrap="square" lIns="0" tIns="0" rIns="0" bIns="0" rtlCol="0"/>
          <a:lstStyle/>
          <a:p>
            <a:endParaRPr>
              <a:latin typeface="Futura Lt BT" panose="020B0402020204020303" pitchFamily="34" charset="0"/>
            </a:endParaRPr>
          </a:p>
        </p:txBody>
      </p:sp>
      <p:sp>
        <p:nvSpPr>
          <p:cNvPr id="10" name="Rectangle 9"/>
          <p:cNvSpPr>
            <a:spLocks noChangeArrowheads="1"/>
          </p:cNvSpPr>
          <p:nvPr/>
        </p:nvSpPr>
        <p:spPr bwMode="auto">
          <a:xfrm>
            <a:off x="-892105" y="7278785"/>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a:ln>
                <a:noFill/>
              </a:ln>
              <a:solidFill>
                <a:schemeClr val="tx1"/>
              </a:solidFill>
              <a:effectLst/>
              <a:latin typeface="Arial" panose="020B0604020202020204" pitchFamily="34" charset="0"/>
            </a:endParaRPr>
          </a:p>
        </p:txBody>
      </p:sp>
      <p:grpSp>
        <p:nvGrpSpPr>
          <p:cNvPr id="12" name="Group 11"/>
          <p:cNvGrpSpPr/>
          <p:nvPr/>
        </p:nvGrpSpPr>
        <p:grpSpPr>
          <a:xfrm>
            <a:off x="7370374" y="6869098"/>
            <a:ext cx="1990574" cy="710418"/>
            <a:chOff x="7500479" y="6873004"/>
            <a:chExt cx="1990574" cy="710418"/>
          </a:xfrm>
        </p:grpSpPr>
        <p:pic>
          <p:nvPicPr>
            <p:cNvPr id="18" name="Picture 17"/>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751034" y="6873004"/>
              <a:ext cx="740019" cy="710418"/>
            </a:xfrm>
            <a:prstGeom prst="rect">
              <a:avLst/>
            </a:prstGeom>
          </p:spPr>
        </p:pic>
        <p:pic>
          <p:nvPicPr>
            <p:cNvPr id="19" name="Picture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00479" y="6915875"/>
              <a:ext cx="1061416" cy="624677"/>
            </a:xfrm>
            <a:prstGeom prst="rect">
              <a:avLst/>
            </a:prstGeom>
          </p:spPr>
        </p:pic>
      </p:grpSp>
      <p:pic>
        <p:nvPicPr>
          <p:cNvPr id="17" name="Picture 1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96000" y="6642280"/>
            <a:ext cx="1274374" cy="1089590"/>
          </a:xfrm>
          <a:prstGeom prst="rect">
            <a:avLst/>
          </a:prstGeom>
        </p:spPr>
      </p:pic>
    </p:spTree>
    <p:extLst>
      <p:ext uri="{BB962C8B-B14F-4D97-AF65-F5344CB8AC3E}">
        <p14:creationId xmlns:p14="http://schemas.microsoft.com/office/powerpoint/2010/main" val="1905288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 name="Rectangle 10" hidden="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0058400" cy="7772400"/>
          </a:xfrm>
          <a:prstGeom prst="rect">
            <a:avLst/>
          </a:prstGeom>
          <a:solidFill>
            <a:schemeClr val="bg1"/>
          </a:solidFill>
          <a:ln>
            <a:noFill/>
          </a:ln>
          <a:effectLst/>
        </p:spPr>
      </p:sp>
      <p:pic>
        <p:nvPicPr>
          <p:cNvPr id="3" name="Picture 2" descr="A picture containing object, sitting&#10;&#10;Description generated with high confidence">
            <a:extLst>
              <a:ext uri="{FF2B5EF4-FFF2-40B4-BE49-F238E27FC236}">
                <a16:creationId xmlns:a16="http://schemas.microsoft.com/office/drawing/2014/main" id="{6CA6418C-E4B1-42C8-968D-7584D4820F9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2727" b="2273"/>
          <a:stretch/>
        </p:blipFill>
        <p:spPr>
          <a:xfrm>
            <a:off x="20" y="0"/>
            <a:ext cx="10058380" cy="7543790"/>
          </a:xfrm>
          <a:prstGeom prst="rect">
            <a:avLst/>
          </a:prstGeom>
        </p:spPr>
      </p:pic>
      <p:sp>
        <p:nvSpPr>
          <p:cNvPr id="13" name="Rectangle 12"/>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86705"/>
            <a:ext cx="3803332" cy="150050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bject 3"/>
          <p:cNvSpPr txBox="1"/>
          <p:nvPr/>
        </p:nvSpPr>
        <p:spPr>
          <a:xfrm>
            <a:off x="304800" y="5532437"/>
            <a:ext cx="3498532" cy="1209040"/>
          </a:xfrm>
          <a:prstGeom prst="rect">
            <a:avLst/>
          </a:prstGeom>
          <a:noFill/>
          <a:ln w="174625" cap="sq" cmpd="thinThick">
            <a:noFill/>
            <a:miter lim="800000"/>
          </a:ln>
        </p:spPr>
        <p:txBody>
          <a:bodyPr vert="horz" lIns="91440" tIns="45720" rIns="91440" bIns="45720" rtlCol="0" anchor="ctr">
            <a:normAutofit fontScale="92500"/>
          </a:bodyPr>
          <a:lstStyle/>
          <a:p>
            <a:pPr marL="12700">
              <a:lnSpc>
                <a:spcPct val="90000"/>
              </a:lnSpc>
              <a:spcBef>
                <a:spcPct val="0"/>
              </a:spcBef>
              <a:spcAft>
                <a:spcPts val="600"/>
              </a:spcAft>
            </a:pPr>
            <a:r>
              <a:rPr lang="en-US" sz="4000" b="1" spc="-100" dirty="0">
                <a:solidFill>
                  <a:schemeClr val="bg1"/>
                </a:solidFill>
                <a:latin typeface="Century Gothic" panose="020B0502020202020204" pitchFamily="34" charset="0"/>
                <a:ea typeface="+mj-ea"/>
                <a:cs typeface="+mj-cs"/>
              </a:rPr>
              <a:t>PEPFAR Global Site List</a:t>
            </a:r>
          </a:p>
        </p:txBody>
      </p:sp>
    </p:spTree>
    <p:extLst>
      <p:ext uri="{BB962C8B-B14F-4D97-AF65-F5344CB8AC3E}">
        <p14:creationId xmlns:p14="http://schemas.microsoft.com/office/powerpoint/2010/main" val="11758102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2438400" y="76200"/>
            <a:ext cx="7543800" cy="3673328"/>
          </a:xfrm>
          <a:prstGeom prst="rect">
            <a:avLst/>
          </a:prstGeom>
        </p:spPr>
      </p:pic>
      <p:sp>
        <p:nvSpPr>
          <p:cNvPr id="6" name="Oval 5"/>
          <p:cNvSpPr/>
          <p:nvPr/>
        </p:nvSpPr>
        <p:spPr>
          <a:xfrm>
            <a:off x="4724400" y="228600"/>
            <a:ext cx="2057400" cy="520885"/>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a:cxnSpLocks/>
            <a:stCxn id="6" idx="2"/>
            <a:endCxn id="5" idx="2"/>
          </p:cNvCxnSpPr>
          <p:nvPr/>
        </p:nvCxnSpPr>
        <p:spPr>
          <a:xfrm flipH="1">
            <a:off x="1905000" y="489043"/>
            <a:ext cx="2819400" cy="3260485"/>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cxnSpLocks/>
            <a:stCxn id="6" idx="6"/>
            <a:endCxn id="5" idx="6"/>
          </p:cNvCxnSpPr>
          <p:nvPr/>
        </p:nvCxnSpPr>
        <p:spPr>
          <a:xfrm>
            <a:off x="6781800" y="489043"/>
            <a:ext cx="1526564" cy="3260485"/>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905000" y="2935239"/>
            <a:ext cx="6403364" cy="1628578"/>
          </a:xfrm>
          <a:prstGeom prst="ellipse">
            <a:avLst/>
          </a:prstGeom>
          <a:ln w="12700" cap="rnd">
            <a:solidFill>
              <a:srgbClr val="333333"/>
            </a:solidFill>
          </a:ln>
          <a:effectLst>
            <a:outerShdw blurRad="50800" dist="38100" dir="16200000" rotWithShape="0">
              <a:prstClr val="black">
                <a:alpha val="40000"/>
              </a:prstClr>
            </a:outerShdw>
          </a:effectLst>
          <a:scene3d>
            <a:camera prst="orthographicFront"/>
            <a:lightRig rig="contrasting" dir="t">
              <a:rot lat="0" lon="0" rev="3000000"/>
            </a:lightRig>
          </a:scene3d>
          <a:sp3d contourW="7620">
            <a:bevelT w="95250" h="31750"/>
            <a:contourClr>
              <a:srgbClr val="333333"/>
            </a:contourClr>
          </a:sp3d>
        </p:spPr>
      </p:pic>
      <p:sp>
        <p:nvSpPr>
          <p:cNvPr id="27" name="object 3"/>
          <p:cNvSpPr txBox="1"/>
          <p:nvPr/>
        </p:nvSpPr>
        <p:spPr>
          <a:xfrm>
            <a:off x="306082" y="5693893"/>
            <a:ext cx="9601200" cy="1410643"/>
          </a:xfrm>
          <a:prstGeom prst="rect">
            <a:avLst/>
          </a:prstGeom>
        </p:spPr>
        <p:txBody>
          <a:bodyPr vert="horz" wrap="square" lIns="0" tIns="0" rIns="0" bIns="0" rtlCol="0">
            <a:spAutoFit/>
          </a:bodyPr>
          <a:lstStyle/>
          <a:p>
            <a:pPr marL="12700">
              <a:lnSpc>
                <a:spcPts val="5480"/>
              </a:lnSpc>
            </a:pPr>
            <a:r>
              <a:rPr lang="en-US" sz="4000" b="1" spc="-100" dirty="0">
                <a:latin typeface="Century Gothic" panose="020B0502020202020204" pitchFamily="34" charset="0"/>
                <a:cs typeface="Gill Sans MT"/>
              </a:rPr>
              <a:t>Facility lists can have thousands of sites.</a:t>
            </a:r>
          </a:p>
          <a:p>
            <a:pPr marL="12700">
              <a:lnSpc>
                <a:spcPts val="5480"/>
              </a:lnSpc>
            </a:pPr>
            <a:r>
              <a:rPr lang="en-US" sz="4000" b="1" spc="-100" dirty="0">
                <a:latin typeface="Century Gothic" panose="020B0502020202020204" pitchFamily="34" charset="0"/>
                <a:cs typeface="Gill Sans MT"/>
              </a:rPr>
              <a:t>Data quality is important.</a:t>
            </a:r>
            <a:endParaRPr sz="4000" b="1" spc="-100" dirty="0">
              <a:latin typeface="Century Gothic" panose="020B0502020202020204" pitchFamily="34" charset="0"/>
              <a:cs typeface="Gill Sans MT"/>
            </a:endParaRPr>
          </a:p>
        </p:txBody>
      </p:sp>
    </p:spTree>
    <p:extLst>
      <p:ext uri="{BB962C8B-B14F-4D97-AF65-F5344CB8AC3E}">
        <p14:creationId xmlns:p14="http://schemas.microsoft.com/office/powerpoint/2010/main" val="21407585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9" name="Rectangle 103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0058400" cy="7772400"/>
          </a:xfrm>
          <a:prstGeom prst="rect">
            <a:avLst/>
          </a:prstGeom>
          <a:solidFill>
            <a:schemeClr val="bg1"/>
          </a:solidFill>
          <a:ln>
            <a:noFill/>
          </a:ln>
          <a:effectLst/>
        </p:spPr>
      </p:sp>
      <p:pic>
        <p:nvPicPr>
          <p:cNvPr id="1034" name="Picture 10"/>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20" y="240799"/>
            <a:ext cx="10058380" cy="7290801"/>
          </a:xfrm>
          <a:prstGeom prst="rect">
            <a:avLst/>
          </a:prstGeom>
          <a:noFill/>
          <a:extLst>
            <a:ext uri="{909E8E84-426E-40DD-AFC4-6F175D3DCCD1}">
              <a14:hiddenFill xmlns:a14="http://schemas.microsoft.com/office/drawing/2010/main">
                <a:solidFill>
                  <a:srgbClr val="FFFFFF"/>
                </a:solidFill>
              </a14:hiddenFill>
            </a:ext>
          </a:extLst>
        </p:spPr>
      </p:pic>
      <p:sp>
        <p:nvSpPr>
          <p:cNvPr id="81" name="Rectangle 80"/>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386705"/>
            <a:ext cx="3803332" cy="150050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bject 3"/>
          <p:cNvSpPr txBox="1"/>
          <p:nvPr/>
        </p:nvSpPr>
        <p:spPr>
          <a:xfrm>
            <a:off x="0" y="5523036"/>
            <a:ext cx="4318612" cy="1167789"/>
          </a:xfrm>
          <a:prstGeom prst="rect">
            <a:avLst/>
          </a:prstGeom>
          <a:noFill/>
          <a:ln w="174625" cap="sq" cmpd="thinThick">
            <a:noFill/>
            <a:miter lim="800000"/>
          </a:ln>
        </p:spPr>
        <p:txBody>
          <a:bodyPr vert="horz" lIns="91440" tIns="45720" rIns="91440" bIns="45720" rtlCol="0" anchor="ctr">
            <a:noAutofit/>
          </a:bodyPr>
          <a:lstStyle/>
          <a:p>
            <a:pPr marL="12700">
              <a:lnSpc>
                <a:spcPct val="90000"/>
              </a:lnSpc>
              <a:spcBef>
                <a:spcPct val="0"/>
              </a:spcBef>
              <a:spcAft>
                <a:spcPts val="600"/>
              </a:spcAft>
            </a:pPr>
            <a:r>
              <a:rPr lang="en-US" sz="3200" b="1" spc="-100" dirty="0">
                <a:solidFill>
                  <a:schemeClr val="bg1"/>
                </a:solidFill>
                <a:latin typeface="Century Gothic" panose="020B0502020202020204" pitchFamily="34" charset="0"/>
                <a:ea typeface="+mj-ea"/>
                <a:cs typeface="+mj-cs"/>
              </a:rPr>
              <a:t>What do we mean </a:t>
            </a:r>
          </a:p>
          <a:p>
            <a:pPr marL="12700">
              <a:lnSpc>
                <a:spcPct val="90000"/>
              </a:lnSpc>
              <a:spcBef>
                <a:spcPct val="0"/>
              </a:spcBef>
              <a:spcAft>
                <a:spcPts val="600"/>
              </a:spcAft>
            </a:pPr>
            <a:r>
              <a:rPr lang="en-US" sz="3200" b="1" spc="-100" dirty="0">
                <a:solidFill>
                  <a:schemeClr val="bg1"/>
                </a:solidFill>
                <a:latin typeface="Century Gothic" panose="020B0502020202020204" pitchFamily="34" charset="0"/>
                <a:ea typeface="+mj-ea"/>
                <a:cs typeface="+mj-cs"/>
              </a:rPr>
              <a:t>by data quality?</a:t>
            </a:r>
          </a:p>
        </p:txBody>
      </p:sp>
    </p:spTree>
    <p:extLst>
      <p:ext uri="{BB962C8B-B14F-4D97-AF65-F5344CB8AC3E}">
        <p14:creationId xmlns:p14="http://schemas.microsoft.com/office/powerpoint/2010/main" val="34287034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2400" y="-660056"/>
            <a:ext cx="5312848" cy="4531548"/>
          </a:xfrm>
          <a:prstGeom prst="rect">
            <a:avLst/>
          </a:prstGeom>
          <a:scene3d>
            <a:camera prst="isometricOffAxis1Top"/>
            <a:lightRig rig="threePt" dir="t"/>
          </a:scene3d>
        </p:spPr>
      </p:pic>
      <p:grpSp>
        <p:nvGrpSpPr>
          <p:cNvPr id="8" name="Group 7"/>
          <p:cNvGrpSpPr/>
          <p:nvPr/>
        </p:nvGrpSpPr>
        <p:grpSpPr>
          <a:xfrm>
            <a:off x="1752600" y="411772"/>
            <a:ext cx="1434354" cy="1219200"/>
            <a:chOff x="6096000" y="990600"/>
            <a:chExt cx="1524000" cy="1295400"/>
          </a:xfrm>
        </p:grpSpPr>
        <p:sp>
          <p:nvSpPr>
            <p:cNvPr id="7" name="Rectangle 6"/>
            <p:cNvSpPr/>
            <p:nvPr/>
          </p:nvSpPr>
          <p:spPr>
            <a:xfrm>
              <a:off x="6489829" y="1447800"/>
              <a:ext cx="762000" cy="7196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rotWithShape="1">
            <a:blip r:embed="rId4" cstate="screen">
              <a:extLst>
                <a:ext uri="{28A0092B-C50C-407E-A947-70E740481C1C}">
                  <a14:useLocalDpi xmlns:a14="http://schemas.microsoft.com/office/drawing/2010/main"/>
                </a:ext>
              </a:extLst>
            </a:blip>
            <a:srcRect b="15000"/>
            <a:stretch/>
          </p:blipFill>
          <p:spPr>
            <a:xfrm>
              <a:off x="6096000" y="990600"/>
              <a:ext cx="1524000" cy="1295400"/>
            </a:xfrm>
            <a:prstGeom prst="rect">
              <a:avLst/>
            </a:prstGeom>
          </p:spPr>
        </p:pic>
      </p:grpSp>
      <p:sp>
        <p:nvSpPr>
          <p:cNvPr id="11" name="object 3"/>
          <p:cNvSpPr txBox="1"/>
          <p:nvPr/>
        </p:nvSpPr>
        <p:spPr>
          <a:xfrm>
            <a:off x="1840017" y="2297188"/>
            <a:ext cx="1827518" cy="640816"/>
          </a:xfrm>
          <a:prstGeom prst="rect">
            <a:avLst/>
          </a:prstGeom>
        </p:spPr>
        <p:txBody>
          <a:bodyPr vert="horz" wrap="square" lIns="0" tIns="0" rIns="0" bIns="0" rtlCol="0">
            <a:spAutoFit/>
          </a:bodyPr>
          <a:lstStyle/>
          <a:p>
            <a:pPr marL="12700">
              <a:lnSpc>
                <a:spcPts val="5480"/>
              </a:lnSpc>
            </a:pPr>
            <a:r>
              <a:rPr lang="en-US" sz="4000" b="1" spc="-100" dirty="0">
                <a:solidFill>
                  <a:srgbClr val="00B0F0"/>
                </a:solidFill>
                <a:latin typeface="Century Gothic" panose="020B0502020202020204" pitchFamily="34" charset="0"/>
                <a:cs typeface="Gill Sans MT"/>
              </a:rPr>
              <a:t>Spatial</a:t>
            </a:r>
            <a:endParaRPr sz="4000" b="1" spc="-100" dirty="0">
              <a:solidFill>
                <a:srgbClr val="00B0F0"/>
              </a:solidFill>
              <a:latin typeface="Century Gothic" panose="020B0502020202020204" pitchFamily="34" charset="0"/>
              <a:cs typeface="Gill Sans MT"/>
            </a:endParaRPr>
          </a:p>
        </p:txBody>
      </p:sp>
      <p:sp>
        <p:nvSpPr>
          <p:cNvPr id="15" name="object 3"/>
          <p:cNvSpPr txBox="1"/>
          <p:nvPr/>
        </p:nvSpPr>
        <p:spPr>
          <a:xfrm>
            <a:off x="326593" y="2893020"/>
            <a:ext cx="4854366" cy="2769989"/>
          </a:xfrm>
          <a:prstGeom prst="rect">
            <a:avLst/>
          </a:prstGeom>
        </p:spPr>
        <p:txBody>
          <a:bodyPr vert="horz" wrap="square" lIns="0" tIns="0" rIns="0" bIns="0" rtlCol="0">
            <a:spAutoFit/>
          </a:bodyPr>
          <a:lstStyle/>
          <a:p>
            <a:pPr marL="469900" indent="-457200">
              <a:lnSpc>
                <a:spcPct val="150000"/>
              </a:lnSpc>
              <a:buFont typeface="Arial" panose="020B0604020202020204" pitchFamily="34" charset="0"/>
              <a:buChar char="•"/>
            </a:pPr>
            <a:r>
              <a:rPr lang="en-US" sz="2400" b="1" spc="-100" dirty="0">
                <a:latin typeface="Century Gothic" panose="020B0502020202020204" pitchFamily="34" charset="0"/>
                <a:cs typeface="Gill Sans MT"/>
              </a:rPr>
              <a:t>Is there a coordinate?</a:t>
            </a:r>
          </a:p>
          <a:p>
            <a:pPr marL="469900" indent="-457200">
              <a:lnSpc>
                <a:spcPct val="150000"/>
              </a:lnSpc>
              <a:buFont typeface="Arial" panose="020B0604020202020204" pitchFamily="34" charset="0"/>
              <a:buChar char="•"/>
            </a:pPr>
            <a:r>
              <a:rPr lang="en-US" sz="2400" b="1" spc="-100" dirty="0">
                <a:latin typeface="Century Gothic" panose="020B0502020202020204" pitchFamily="34" charset="0"/>
                <a:cs typeface="Gill Sans MT"/>
              </a:rPr>
              <a:t>Is it in an appropriate place? </a:t>
            </a:r>
          </a:p>
          <a:p>
            <a:pPr marL="812800" lvl="1" indent="-342900">
              <a:lnSpc>
                <a:spcPct val="150000"/>
              </a:lnSpc>
              <a:buFont typeface="Courier New" panose="02070309020205020404" pitchFamily="49" charset="0"/>
              <a:buChar char="o"/>
            </a:pPr>
            <a:r>
              <a:rPr lang="en-US" sz="2400" b="1" spc="-100" dirty="0">
                <a:latin typeface="Century Gothic" panose="020B0502020202020204" pitchFamily="34" charset="0"/>
                <a:cs typeface="Gill Sans MT"/>
              </a:rPr>
              <a:t>Not in a lake</a:t>
            </a:r>
          </a:p>
          <a:p>
            <a:pPr marL="812800" lvl="1" indent="-342900">
              <a:lnSpc>
                <a:spcPct val="150000"/>
              </a:lnSpc>
              <a:buFont typeface="Courier New" panose="02070309020205020404" pitchFamily="49" charset="0"/>
              <a:buChar char="o"/>
            </a:pPr>
            <a:r>
              <a:rPr lang="en-US" sz="2400" b="1" spc="-100" dirty="0">
                <a:latin typeface="Century Gothic" panose="020B0502020202020204" pitchFamily="34" charset="0"/>
                <a:cs typeface="Gill Sans MT"/>
              </a:rPr>
              <a:t>Not outside the country</a:t>
            </a:r>
          </a:p>
          <a:p>
            <a:pPr marL="469900" indent="-457200">
              <a:lnSpc>
                <a:spcPct val="150000"/>
              </a:lnSpc>
              <a:buFont typeface="Arial" panose="020B0604020202020204" pitchFamily="34" charset="0"/>
              <a:buChar char="•"/>
            </a:pPr>
            <a:r>
              <a:rPr lang="en-US" sz="2400" b="1" spc="-100" dirty="0">
                <a:latin typeface="Century Gothic" panose="020B0502020202020204" pitchFamily="34" charset="0"/>
                <a:cs typeface="Gill Sans MT"/>
              </a:rPr>
              <a:t>Are coordinates duplicated?</a:t>
            </a:r>
            <a:endParaRPr sz="2400" b="1" spc="-100" dirty="0">
              <a:latin typeface="Century Gothic" panose="020B0502020202020204" pitchFamily="34" charset="0"/>
              <a:cs typeface="Gill Sans MT"/>
            </a:endParaRPr>
          </a:p>
        </p:txBody>
      </p:sp>
    </p:spTree>
    <p:extLst>
      <p:ext uri="{BB962C8B-B14F-4D97-AF65-F5344CB8AC3E}">
        <p14:creationId xmlns:p14="http://schemas.microsoft.com/office/powerpoint/2010/main" val="21043077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72200" y="209360"/>
            <a:ext cx="2996170" cy="2042844"/>
          </a:xfrm>
          <a:prstGeom prst="rect">
            <a:avLst/>
          </a:prstGeom>
        </p:spPr>
      </p:pic>
      <p:sp>
        <p:nvSpPr>
          <p:cNvPr id="12" name="object 3"/>
          <p:cNvSpPr txBox="1"/>
          <p:nvPr/>
        </p:nvSpPr>
        <p:spPr>
          <a:xfrm>
            <a:off x="5160448" y="2252204"/>
            <a:ext cx="3614737" cy="640816"/>
          </a:xfrm>
          <a:prstGeom prst="rect">
            <a:avLst/>
          </a:prstGeom>
        </p:spPr>
        <p:txBody>
          <a:bodyPr vert="horz" wrap="square" lIns="0" tIns="0" rIns="0" bIns="0" rtlCol="0">
            <a:spAutoFit/>
          </a:bodyPr>
          <a:lstStyle/>
          <a:p>
            <a:pPr marL="12700">
              <a:lnSpc>
                <a:spcPts val="5480"/>
              </a:lnSpc>
            </a:pPr>
            <a:r>
              <a:rPr lang="en-US" sz="4000" b="1" spc="-100" dirty="0">
                <a:solidFill>
                  <a:srgbClr val="FF0000"/>
                </a:solidFill>
                <a:latin typeface="Century Gothic" panose="020B0502020202020204" pitchFamily="34" charset="0"/>
                <a:cs typeface="Gill Sans MT"/>
              </a:rPr>
              <a:t>Attribute</a:t>
            </a:r>
            <a:endParaRPr sz="4000" b="1" spc="-100" dirty="0">
              <a:solidFill>
                <a:srgbClr val="FF0000"/>
              </a:solidFill>
              <a:latin typeface="Century Gothic" panose="020B0502020202020204" pitchFamily="34" charset="0"/>
              <a:cs typeface="Gill Sans MT"/>
            </a:endParaRPr>
          </a:p>
        </p:txBody>
      </p:sp>
      <p:sp>
        <p:nvSpPr>
          <p:cNvPr id="16" name="object 3"/>
          <p:cNvSpPr txBox="1"/>
          <p:nvPr/>
        </p:nvSpPr>
        <p:spPr>
          <a:xfrm>
            <a:off x="5160448" y="2893019"/>
            <a:ext cx="4854366" cy="1661993"/>
          </a:xfrm>
          <a:prstGeom prst="rect">
            <a:avLst/>
          </a:prstGeom>
        </p:spPr>
        <p:txBody>
          <a:bodyPr vert="horz" wrap="square" lIns="0" tIns="0" rIns="0" bIns="0" rtlCol="0">
            <a:spAutoFit/>
          </a:bodyPr>
          <a:lstStyle/>
          <a:p>
            <a:pPr marL="469900" indent="-457200">
              <a:lnSpc>
                <a:spcPct val="150000"/>
              </a:lnSpc>
              <a:buFont typeface="Arial" panose="020B0604020202020204" pitchFamily="34" charset="0"/>
              <a:buChar char="•"/>
            </a:pPr>
            <a:r>
              <a:rPr lang="en-US" sz="2400" b="1" spc="-100" dirty="0">
                <a:latin typeface="Century Gothic" panose="020B0502020202020204" pitchFamily="34" charset="0"/>
                <a:cs typeface="Gill Sans MT"/>
              </a:rPr>
              <a:t>Are there duplicate names?</a:t>
            </a:r>
          </a:p>
          <a:p>
            <a:pPr marL="469900" indent="-457200">
              <a:lnSpc>
                <a:spcPct val="150000"/>
              </a:lnSpc>
              <a:buFont typeface="Arial" panose="020B0604020202020204" pitchFamily="34" charset="0"/>
              <a:buChar char="•"/>
            </a:pPr>
            <a:r>
              <a:rPr lang="en-US" sz="2400" b="1" spc="-100" dirty="0">
                <a:latin typeface="Century Gothic" panose="020B0502020202020204" pitchFamily="34" charset="0"/>
                <a:cs typeface="Gill Sans MT"/>
              </a:rPr>
              <a:t>Missing values?</a:t>
            </a:r>
          </a:p>
          <a:p>
            <a:pPr marL="469900" indent="-457200">
              <a:lnSpc>
                <a:spcPct val="150000"/>
              </a:lnSpc>
              <a:buFont typeface="Arial" panose="020B0604020202020204" pitchFamily="34" charset="0"/>
              <a:buChar char="•"/>
            </a:pPr>
            <a:r>
              <a:rPr lang="en-US" sz="2400" b="1" spc="-100" dirty="0">
                <a:latin typeface="Century Gothic" panose="020B0502020202020204" pitchFamily="34" charset="0"/>
                <a:cs typeface="Gill Sans MT"/>
              </a:rPr>
              <a:t>Out of range values?</a:t>
            </a:r>
            <a:endParaRPr sz="2400" b="1" spc="-100" dirty="0">
              <a:latin typeface="Century Gothic" panose="020B0502020202020204" pitchFamily="34" charset="0"/>
              <a:cs typeface="Gill Sans MT"/>
            </a:endParaRPr>
          </a:p>
        </p:txBody>
      </p:sp>
      <p:pic>
        <p:nvPicPr>
          <p:cNvPr id="4" name="Picture 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46649" y="-668067"/>
            <a:ext cx="5312848" cy="4531548"/>
          </a:xfrm>
          <a:prstGeom prst="rect">
            <a:avLst/>
          </a:prstGeom>
          <a:scene3d>
            <a:camera prst="isometricOffAxis1Top"/>
            <a:lightRig rig="threePt" dir="t"/>
          </a:scene3d>
        </p:spPr>
      </p:pic>
      <p:grpSp>
        <p:nvGrpSpPr>
          <p:cNvPr id="8" name="Group 7"/>
          <p:cNvGrpSpPr/>
          <p:nvPr/>
        </p:nvGrpSpPr>
        <p:grpSpPr>
          <a:xfrm>
            <a:off x="1759788" y="407359"/>
            <a:ext cx="1434354" cy="1219201"/>
            <a:chOff x="6096000" y="990600"/>
            <a:chExt cx="1524000" cy="1295400"/>
          </a:xfrm>
        </p:grpSpPr>
        <p:sp>
          <p:nvSpPr>
            <p:cNvPr id="14" name="Rectangle 13"/>
            <p:cNvSpPr/>
            <p:nvPr/>
          </p:nvSpPr>
          <p:spPr>
            <a:xfrm>
              <a:off x="6489829" y="1447800"/>
              <a:ext cx="762000" cy="7196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p:nvPicPr>
          <p:blipFill rotWithShape="1">
            <a:blip r:embed="rId5" cstate="screen">
              <a:extLst>
                <a:ext uri="{28A0092B-C50C-407E-A947-70E740481C1C}">
                  <a14:useLocalDpi xmlns:a14="http://schemas.microsoft.com/office/drawing/2010/main"/>
                </a:ext>
              </a:extLst>
            </a:blip>
            <a:srcRect b="15000"/>
            <a:stretch/>
          </p:blipFill>
          <p:spPr>
            <a:xfrm>
              <a:off x="6096000" y="990600"/>
              <a:ext cx="1524000" cy="1295400"/>
            </a:xfrm>
            <a:prstGeom prst="rect">
              <a:avLst/>
            </a:prstGeom>
          </p:spPr>
        </p:pic>
      </p:grpSp>
      <p:sp>
        <p:nvSpPr>
          <p:cNvPr id="18" name="object 3"/>
          <p:cNvSpPr txBox="1"/>
          <p:nvPr/>
        </p:nvSpPr>
        <p:spPr>
          <a:xfrm>
            <a:off x="325886" y="2297501"/>
            <a:ext cx="3342892" cy="640816"/>
          </a:xfrm>
          <a:prstGeom prst="rect">
            <a:avLst/>
          </a:prstGeom>
        </p:spPr>
        <p:txBody>
          <a:bodyPr vert="horz" wrap="square" lIns="0" tIns="0" rIns="0" bIns="0" rtlCol="0">
            <a:spAutoFit/>
          </a:bodyPr>
          <a:lstStyle/>
          <a:p>
            <a:pPr marL="12700">
              <a:lnSpc>
                <a:spcPts val="5480"/>
              </a:lnSpc>
            </a:pPr>
            <a:r>
              <a:rPr lang="en-US" sz="4000" b="1" spc="-100" dirty="0">
                <a:solidFill>
                  <a:srgbClr val="00B0F0"/>
                </a:solidFill>
                <a:latin typeface="Century Gothic" panose="020B0502020202020204" pitchFamily="34" charset="0"/>
                <a:cs typeface="Gill Sans MT"/>
              </a:rPr>
              <a:t>Spatial</a:t>
            </a:r>
            <a:endParaRPr sz="4000" b="1" spc="-100" dirty="0">
              <a:solidFill>
                <a:srgbClr val="00B0F0"/>
              </a:solidFill>
              <a:latin typeface="Century Gothic" panose="020B0502020202020204" pitchFamily="34" charset="0"/>
              <a:cs typeface="Gill Sans MT"/>
            </a:endParaRPr>
          </a:p>
        </p:txBody>
      </p:sp>
      <p:sp>
        <p:nvSpPr>
          <p:cNvPr id="20" name="object 3"/>
          <p:cNvSpPr txBox="1"/>
          <p:nvPr/>
        </p:nvSpPr>
        <p:spPr>
          <a:xfrm>
            <a:off x="325886" y="2900392"/>
            <a:ext cx="4854366" cy="2769989"/>
          </a:xfrm>
          <a:prstGeom prst="rect">
            <a:avLst/>
          </a:prstGeom>
        </p:spPr>
        <p:txBody>
          <a:bodyPr vert="horz" wrap="square" lIns="0" tIns="0" rIns="0" bIns="0" rtlCol="0">
            <a:spAutoFit/>
          </a:bodyPr>
          <a:lstStyle/>
          <a:p>
            <a:pPr marL="469900" indent="-457200">
              <a:lnSpc>
                <a:spcPct val="150000"/>
              </a:lnSpc>
              <a:buFont typeface="Arial" panose="020B0604020202020204" pitchFamily="34" charset="0"/>
              <a:buChar char="•"/>
            </a:pPr>
            <a:r>
              <a:rPr lang="en-US" sz="2400" b="1" spc="-100" dirty="0">
                <a:latin typeface="Century Gothic" panose="020B0502020202020204" pitchFamily="34" charset="0"/>
                <a:cs typeface="Gill Sans MT"/>
              </a:rPr>
              <a:t>Is there a coordinate?</a:t>
            </a:r>
          </a:p>
          <a:p>
            <a:pPr marL="469900" indent="-457200">
              <a:lnSpc>
                <a:spcPct val="150000"/>
              </a:lnSpc>
              <a:buFont typeface="Arial" panose="020B0604020202020204" pitchFamily="34" charset="0"/>
              <a:buChar char="•"/>
            </a:pPr>
            <a:r>
              <a:rPr lang="en-US" sz="2400" b="1" spc="-100" dirty="0">
                <a:latin typeface="Century Gothic" panose="020B0502020202020204" pitchFamily="34" charset="0"/>
                <a:cs typeface="Gill Sans MT"/>
              </a:rPr>
              <a:t>Is it in an appropriate place? </a:t>
            </a:r>
          </a:p>
          <a:p>
            <a:pPr marL="812800" lvl="1" indent="-342900">
              <a:lnSpc>
                <a:spcPct val="150000"/>
              </a:lnSpc>
              <a:buFont typeface="Courier New" panose="02070309020205020404" pitchFamily="49" charset="0"/>
              <a:buChar char="o"/>
            </a:pPr>
            <a:r>
              <a:rPr lang="en-US" sz="2400" b="1" spc="-100" dirty="0">
                <a:latin typeface="Century Gothic" panose="020B0502020202020204" pitchFamily="34" charset="0"/>
                <a:cs typeface="Gill Sans MT"/>
              </a:rPr>
              <a:t>Not in a lake</a:t>
            </a:r>
          </a:p>
          <a:p>
            <a:pPr marL="812800" lvl="1" indent="-342900">
              <a:lnSpc>
                <a:spcPct val="150000"/>
              </a:lnSpc>
              <a:buFont typeface="Courier New" panose="02070309020205020404" pitchFamily="49" charset="0"/>
              <a:buChar char="o"/>
            </a:pPr>
            <a:r>
              <a:rPr lang="en-US" sz="2400" b="1" spc="-100" dirty="0">
                <a:latin typeface="Century Gothic" panose="020B0502020202020204" pitchFamily="34" charset="0"/>
                <a:cs typeface="Gill Sans MT"/>
              </a:rPr>
              <a:t>Not outside the country</a:t>
            </a:r>
          </a:p>
          <a:p>
            <a:pPr marL="469900" indent="-457200">
              <a:lnSpc>
                <a:spcPct val="150000"/>
              </a:lnSpc>
              <a:buFont typeface="Arial" panose="020B0604020202020204" pitchFamily="34" charset="0"/>
              <a:buChar char="•"/>
            </a:pPr>
            <a:r>
              <a:rPr lang="en-US" sz="2400" b="1" spc="-100" dirty="0">
                <a:latin typeface="Century Gothic" panose="020B0502020202020204" pitchFamily="34" charset="0"/>
                <a:cs typeface="Gill Sans MT"/>
              </a:rPr>
              <a:t>Are coordinates duplicated?</a:t>
            </a:r>
            <a:endParaRPr sz="2400" b="1" spc="-100" dirty="0">
              <a:latin typeface="Century Gothic" panose="020B0502020202020204" pitchFamily="34" charset="0"/>
              <a:cs typeface="Gill Sans MT"/>
            </a:endParaRPr>
          </a:p>
        </p:txBody>
      </p:sp>
    </p:spTree>
    <p:extLst>
      <p:ext uri="{BB962C8B-B14F-4D97-AF65-F5344CB8AC3E}">
        <p14:creationId xmlns:p14="http://schemas.microsoft.com/office/powerpoint/2010/main" val="6621088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52400" y="990600"/>
            <a:ext cx="5312848" cy="4531548"/>
          </a:xfrm>
          <a:prstGeom prst="rect">
            <a:avLst/>
          </a:prstGeom>
          <a:scene3d>
            <a:camera prst="isometricOffAxis1Top"/>
            <a:lightRig rig="threePt" dir="t"/>
          </a:scene3d>
        </p:spPr>
      </p:pic>
      <p:grpSp>
        <p:nvGrpSpPr>
          <p:cNvPr id="8" name="Group 7"/>
          <p:cNvGrpSpPr/>
          <p:nvPr/>
        </p:nvGrpSpPr>
        <p:grpSpPr>
          <a:xfrm>
            <a:off x="1752600" y="2062428"/>
            <a:ext cx="1434354" cy="1219200"/>
            <a:chOff x="6096000" y="990600"/>
            <a:chExt cx="1524000" cy="1295400"/>
          </a:xfrm>
        </p:grpSpPr>
        <p:sp>
          <p:nvSpPr>
            <p:cNvPr id="7" name="Rectangle 6"/>
            <p:cNvSpPr/>
            <p:nvPr/>
          </p:nvSpPr>
          <p:spPr>
            <a:xfrm>
              <a:off x="6489829" y="1447800"/>
              <a:ext cx="762000" cy="7196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rotWithShape="1">
            <a:blip r:embed="rId4" cstate="screen">
              <a:extLst>
                <a:ext uri="{28A0092B-C50C-407E-A947-70E740481C1C}">
                  <a14:useLocalDpi xmlns:a14="http://schemas.microsoft.com/office/drawing/2010/main"/>
                </a:ext>
              </a:extLst>
            </a:blip>
            <a:srcRect b="15000"/>
            <a:stretch/>
          </p:blipFill>
          <p:spPr>
            <a:xfrm>
              <a:off x="6096000" y="990600"/>
              <a:ext cx="1524000" cy="1295400"/>
            </a:xfrm>
            <a:prstGeom prst="rect">
              <a:avLst/>
            </a:prstGeom>
          </p:spPr>
        </p:pic>
      </p:grpSp>
      <p:pic>
        <p:nvPicPr>
          <p:cNvPr id="10" name="Picture 9"/>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172200" y="1860016"/>
            <a:ext cx="2996170" cy="2042844"/>
          </a:xfrm>
          <a:prstGeom prst="rect">
            <a:avLst/>
          </a:prstGeom>
        </p:spPr>
      </p:pic>
      <p:sp>
        <p:nvSpPr>
          <p:cNvPr id="11" name="object 3"/>
          <p:cNvSpPr txBox="1"/>
          <p:nvPr/>
        </p:nvSpPr>
        <p:spPr>
          <a:xfrm>
            <a:off x="1840017" y="3947844"/>
            <a:ext cx="1827518" cy="640816"/>
          </a:xfrm>
          <a:prstGeom prst="rect">
            <a:avLst/>
          </a:prstGeom>
        </p:spPr>
        <p:txBody>
          <a:bodyPr vert="horz" wrap="square" lIns="0" tIns="0" rIns="0" bIns="0" rtlCol="0">
            <a:spAutoFit/>
          </a:bodyPr>
          <a:lstStyle/>
          <a:p>
            <a:pPr marL="12700">
              <a:lnSpc>
                <a:spcPts val="5480"/>
              </a:lnSpc>
            </a:pPr>
            <a:r>
              <a:rPr lang="en-US" sz="4000" b="1" spc="-100" dirty="0">
                <a:solidFill>
                  <a:srgbClr val="00B0F0"/>
                </a:solidFill>
                <a:latin typeface="Century Gothic" panose="020B0502020202020204" pitchFamily="34" charset="0"/>
                <a:cs typeface="Gill Sans MT"/>
              </a:rPr>
              <a:t>Spatial</a:t>
            </a:r>
            <a:endParaRPr sz="4000" b="1" spc="-100" dirty="0">
              <a:solidFill>
                <a:srgbClr val="00B0F0"/>
              </a:solidFill>
              <a:latin typeface="Century Gothic" panose="020B0502020202020204" pitchFamily="34" charset="0"/>
              <a:cs typeface="Gill Sans MT"/>
            </a:endParaRPr>
          </a:p>
        </p:txBody>
      </p:sp>
      <p:sp>
        <p:nvSpPr>
          <p:cNvPr id="12" name="object 3"/>
          <p:cNvSpPr txBox="1"/>
          <p:nvPr/>
        </p:nvSpPr>
        <p:spPr>
          <a:xfrm>
            <a:off x="6565385" y="3902860"/>
            <a:ext cx="2209800" cy="640816"/>
          </a:xfrm>
          <a:prstGeom prst="rect">
            <a:avLst/>
          </a:prstGeom>
        </p:spPr>
        <p:txBody>
          <a:bodyPr vert="horz" wrap="square" lIns="0" tIns="0" rIns="0" bIns="0" rtlCol="0">
            <a:spAutoFit/>
          </a:bodyPr>
          <a:lstStyle/>
          <a:p>
            <a:pPr marL="12700">
              <a:lnSpc>
                <a:spcPts val="5480"/>
              </a:lnSpc>
            </a:pPr>
            <a:r>
              <a:rPr lang="en-US" sz="4000" b="1" spc="-100" dirty="0">
                <a:solidFill>
                  <a:srgbClr val="FF0000"/>
                </a:solidFill>
                <a:latin typeface="Century Gothic" panose="020B0502020202020204" pitchFamily="34" charset="0"/>
                <a:cs typeface="Gill Sans MT"/>
              </a:rPr>
              <a:t>Attribute</a:t>
            </a:r>
            <a:endParaRPr sz="4000" b="1" spc="-100" dirty="0">
              <a:solidFill>
                <a:srgbClr val="FF0000"/>
              </a:solidFill>
              <a:latin typeface="Century Gothic" panose="020B0502020202020204" pitchFamily="34" charset="0"/>
              <a:cs typeface="Gill Sans MT"/>
            </a:endParaRPr>
          </a:p>
        </p:txBody>
      </p:sp>
      <p:grpSp>
        <p:nvGrpSpPr>
          <p:cNvPr id="31" name="Group 30"/>
          <p:cNvGrpSpPr/>
          <p:nvPr/>
        </p:nvGrpSpPr>
        <p:grpSpPr>
          <a:xfrm>
            <a:off x="3542953" y="4537728"/>
            <a:ext cx="2972495" cy="884017"/>
            <a:chOff x="3230747" y="4537728"/>
            <a:chExt cx="2972495" cy="884017"/>
          </a:xfrm>
        </p:grpSpPr>
        <p:cxnSp>
          <p:nvCxnSpPr>
            <p:cNvPr id="14" name="Straight Connector 13"/>
            <p:cNvCxnSpPr>
              <a:cxnSpLocks/>
            </p:cNvCxnSpPr>
            <p:nvPr/>
          </p:nvCxnSpPr>
          <p:spPr>
            <a:xfrm>
              <a:off x="3230747" y="4544788"/>
              <a:ext cx="1479798" cy="876957"/>
            </a:xfrm>
            <a:prstGeom prst="line">
              <a:avLst/>
            </a:prstGeom>
            <a:ln cap="rnd">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cxnSpLocks/>
            </p:cNvCxnSpPr>
            <p:nvPr/>
          </p:nvCxnSpPr>
          <p:spPr>
            <a:xfrm flipH="1">
              <a:off x="4723444" y="4537728"/>
              <a:ext cx="1479798" cy="876957"/>
            </a:xfrm>
            <a:prstGeom prst="line">
              <a:avLst/>
            </a:prstGeom>
            <a:ln cap="rnd">
              <a:solidFill>
                <a:schemeClr val="tx1"/>
              </a:solidFill>
              <a:tailEnd type="oval"/>
            </a:ln>
          </p:spPr>
          <p:style>
            <a:lnRef idx="1">
              <a:schemeClr val="accent1"/>
            </a:lnRef>
            <a:fillRef idx="0">
              <a:schemeClr val="accent1"/>
            </a:fillRef>
            <a:effectRef idx="0">
              <a:schemeClr val="accent1"/>
            </a:effectRef>
            <a:fontRef idx="minor">
              <a:schemeClr val="tx1"/>
            </a:fontRef>
          </p:style>
        </p:cxnSp>
      </p:grpSp>
      <p:sp>
        <p:nvSpPr>
          <p:cNvPr id="30" name="object 3"/>
          <p:cNvSpPr txBox="1"/>
          <p:nvPr/>
        </p:nvSpPr>
        <p:spPr>
          <a:xfrm>
            <a:off x="1769545" y="5404044"/>
            <a:ext cx="6519311" cy="1410643"/>
          </a:xfrm>
          <a:prstGeom prst="rect">
            <a:avLst/>
          </a:prstGeom>
        </p:spPr>
        <p:txBody>
          <a:bodyPr vert="horz" wrap="square" lIns="0" tIns="0" rIns="0" bIns="0" rtlCol="0">
            <a:spAutoFit/>
          </a:bodyPr>
          <a:lstStyle/>
          <a:p>
            <a:pPr marL="12700" algn="ctr">
              <a:lnSpc>
                <a:spcPts val="5480"/>
              </a:lnSpc>
            </a:pPr>
            <a:r>
              <a:rPr lang="en-US" sz="4000" b="1" spc="-100" dirty="0">
                <a:latin typeface="Century Gothic" panose="020B0502020202020204" pitchFamily="34" charset="0"/>
                <a:cs typeface="Gill Sans MT"/>
              </a:rPr>
              <a:t>There should also be congruity between the two.</a:t>
            </a:r>
            <a:endParaRPr sz="4000" b="1" spc="-100" dirty="0">
              <a:latin typeface="Century Gothic" panose="020B0502020202020204" pitchFamily="34" charset="0"/>
              <a:cs typeface="Gill Sans MT"/>
            </a:endParaRPr>
          </a:p>
        </p:txBody>
      </p:sp>
    </p:spTree>
    <p:extLst>
      <p:ext uri="{BB962C8B-B14F-4D97-AF65-F5344CB8AC3E}">
        <p14:creationId xmlns:p14="http://schemas.microsoft.com/office/powerpoint/2010/main" val="6304867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9" id="{791A0970-6DAD-44AF-B41B-5518C3A02792}" vid="{C63FD294-B6DB-4A92-ADB9-5561EF0B4A9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E4A79819CA3F3428B644840049B5527" ma:contentTypeVersion="3" ma:contentTypeDescription="Create a new document." ma:contentTypeScope="" ma:versionID="e802c12fce4af27327074414c3d1bce2">
  <xsd:schema xmlns:xsd="http://www.w3.org/2001/XMLSchema" xmlns:xs="http://www.w3.org/2001/XMLSchema" xmlns:p="http://schemas.microsoft.com/office/2006/metadata/properties" xmlns:ns1="http://schemas.microsoft.com/sharepoint/v3" xmlns:ns2="d8573787-17db-43b5-9af3-2a45e79ab039" targetNamespace="http://schemas.microsoft.com/office/2006/metadata/properties" ma:root="true" ma:fieldsID="de3be56df68e78b098a568f754a457d5" ns1:_="" ns2:_="">
    <xsd:import namespace="http://schemas.microsoft.com/sharepoint/v3"/>
    <xsd:import namespace="d8573787-17db-43b5-9af3-2a45e79ab039"/>
    <xsd:element name="properties">
      <xsd:complexType>
        <xsd:sequence>
          <xsd:element name="documentManagement">
            <xsd:complexType>
              <xsd:all>
                <xsd:element ref="ns1:PublishingStartDate" minOccurs="0"/>
                <xsd:element ref="ns1:PublishingExpirationDate"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8573787-17db-43b5-9af3-2a45e79ab039" elementFormDefault="qualified">
    <xsd:import namespace="http://schemas.microsoft.com/office/2006/documentManagement/types"/>
    <xsd:import namespace="http://schemas.microsoft.com/office/infopath/2007/PartnerControls"/>
    <xsd:element name="SharedWithUsers" ma:index="10"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736F9E8-C5AE-4D60-9D60-69F34EE02EFD}">
  <ds:schemaRefs>
    <ds:schemaRef ds:uri="http://schemas.microsoft.com/sharepoint/v3/contenttype/forms"/>
  </ds:schemaRefs>
</ds:datastoreItem>
</file>

<file path=customXml/itemProps2.xml><?xml version="1.0" encoding="utf-8"?>
<ds:datastoreItem xmlns:ds="http://schemas.openxmlformats.org/officeDocument/2006/customXml" ds:itemID="{7980A0DF-5B73-42A5-B4E1-4C171E70C45F}">
  <ds:schemaRefs>
    <ds:schemaRef ds:uri="http://schemas.microsoft.com/office/2006/documentManagement/types"/>
    <ds:schemaRef ds:uri="http://schemas.microsoft.com/office/infopath/2007/PartnerControls"/>
    <ds:schemaRef ds:uri="d8573787-17db-43b5-9af3-2a45e79ab039"/>
    <ds:schemaRef ds:uri="http://purl.org/dc/elements/1.1/"/>
    <ds:schemaRef ds:uri="http://schemas.microsoft.com/office/2006/metadata/properties"/>
    <ds:schemaRef ds:uri="http://schemas.microsoft.com/sharepoint/v3"/>
    <ds:schemaRef ds:uri="http://purl.org/dc/term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996E4802-154C-4CFF-A267-EDDF2184BE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8573787-17db-43b5-9af3-2a45e79ab0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236</TotalTime>
  <Words>2817</Words>
  <Application>Microsoft Office PowerPoint</Application>
  <PresentationFormat>Custom</PresentationFormat>
  <Paragraphs>210</Paragraphs>
  <Slides>31</Slides>
  <Notes>31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31</vt:i4>
      </vt:variant>
    </vt:vector>
  </HeadingPairs>
  <TitlesOfParts>
    <vt:vector size="40" baseType="lpstr">
      <vt:lpstr>Arial</vt:lpstr>
      <vt:lpstr>Calibri</vt:lpstr>
      <vt:lpstr>Century Gothic</vt:lpstr>
      <vt:lpstr>Courier New</vt:lpstr>
      <vt:lpstr>Futura Lt BT</vt:lpstr>
      <vt:lpstr>Futura LT Pro Book</vt:lpstr>
      <vt:lpstr>Gill Sans MT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Spencer, John</dc:creator>
  <cp:lastModifiedBy>McGill, Debbie</cp:lastModifiedBy>
  <cp:revision>33</cp:revision>
  <dcterms:modified xsi:type="dcterms:W3CDTF">2018-04-16T17:31:54Z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0x0101006E4A79819CA3F3428B644840049B5527</vt:lpwstr>
  </property>
</Properties>
</file>