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 id="2147483651" r:id="rId2"/>
  </p:sldMasterIdLst>
  <p:notesMasterIdLst>
    <p:notesMasterId r:id="rId31"/>
  </p:notesMasterIdLst>
  <p:sldIdLst>
    <p:sldId id="373" r:id="rId3"/>
    <p:sldId id="374" r:id="rId4"/>
    <p:sldId id="371" r:id="rId5"/>
    <p:sldId id="261" r:id="rId6"/>
    <p:sldId id="262" r:id="rId7"/>
    <p:sldId id="283" r:id="rId8"/>
    <p:sldId id="263" r:id="rId9"/>
    <p:sldId id="312" r:id="rId10"/>
    <p:sldId id="311" r:id="rId11"/>
    <p:sldId id="272" r:id="rId12"/>
    <p:sldId id="273" r:id="rId13"/>
    <p:sldId id="378" r:id="rId14"/>
    <p:sldId id="267" r:id="rId15"/>
    <p:sldId id="268" r:id="rId16"/>
    <p:sldId id="313" r:id="rId17"/>
    <p:sldId id="325" r:id="rId18"/>
    <p:sldId id="329" r:id="rId19"/>
    <p:sldId id="328" r:id="rId20"/>
    <p:sldId id="289" r:id="rId21"/>
    <p:sldId id="290" r:id="rId22"/>
    <p:sldId id="291" r:id="rId23"/>
    <p:sldId id="292" r:id="rId24"/>
    <p:sldId id="375" r:id="rId25"/>
    <p:sldId id="314" r:id="rId26"/>
    <p:sldId id="377" r:id="rId27"/>
    <p:sldId id="368" r:id="rId28"/>
    <p:sldId id="369" r:id="rId29"/>
    <p:sldId id="258"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cott Moreland" initials="RSM" lastIdx="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00"/>
    <a:srgbClr val="3637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2684" autoAdjust="0"/>
    <p:restoredTop sz="74157" autoAdjust="0"/>
  </p:normalViewPr>
  <p:slideViewPr>
    <p:cSldViewPr snapToGrid="0">
      <p:cViewPr>
        <p:scale>
          <a:sx n="60" d="100"/>
          <a:sy n="60" d="100"/>
        </p:scale>
        <p:origin x="-1650"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1824" y="6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stacked"/>
        <c:varyColors val="0"/>
        <c:ser>
          <c:idx val="0"/>
          <c:order val="0"/>
          <c:tx>
            <c:strRef>
              <c:f>Sheet1!$B$1</c:f>
              <c:strCache>
                <c:ptCount val="1"/>
                <c:pt idx="0">
                  <c:v>Series 1</c:v>
                </c:pt>
              </c:strCache>
            </c:strRef>
          </c:tx>
          <c:invertIfNegative val="0"/>
          <c:cat>
            <c:strRef>
              <c:f>Sheet1!$A$2:$A$4</c:f>
              <c:strCache>
                <c:ptCount val="3"/>
                <c:pt idx="0">
                  <c:v>Policy Makers</c:v>
                </c:pt>
                <c:pt idx="1">
                  <c:v>Program Implementers</c:v>
                </c:pt>
                <c:pt idx="2">
                  <c:v>Researchers</c:v>
                </c:pt>
              </c:strCache>
            </c:strRef>
          </c:cat>
          <c:val>
            <c:numRef>
              <c:f>Sheet1!$B$2:$B$4</c:f>
              <c:numCache>
                <c:formatCode>General</c:formatCode>
                <c:ptCount val="3"/>
                <c:pt idx="0">
                  <c:v>0.42000000000000032</c:v>
                </c:pt>
                <c:pt idx="1">
                  <c:v>0.60000000000000064</c:v>
                </c:pt>
                <c:pt idx="2">
                  <c:v>0.54</c:v>
                </c:pt>
              </c:numCache>
            </c:numRef>
          </c:val>
        </c:ser>
        <c:ser>
          <c:idx val="1"/>
          <c:order val="1"/>
          <c:tx>
            <c:strRef>
              <c:f>Sheet1!$C$1</c:f>
              <c:strCache>
                <c:ptCount val="1"/>
                <c:pt idx="0">
                  <c:v>Column1</c:v>
                </c:pt>
              </c:strCache>
            </c:strRef>
          </c:tx>
          <c:invertIfNegative val="0"/>
          <c:cat>
            <c:strRef>
              <c:f>Sheet1!$A$2:$A$4</c:f>
              <c:strCache>
                <c:ptCount val="3"/>
                <c:pt idx="0">
                  <c:v>Policy Makers</c:v>
                </c:pt>
                <c:pt idx="1">
                  <c:v>Program Implementers</c:v>
                </c:pt>
                <c:pt idx="2">
                  <c:v>Researchers</c:v>
                </c:pt>
              </c:strCache>
            </c:strRef>
          </c:cat>
          <c:val>
            <c:numRef>
              <c:f>Sheet1!$C$2:$C$4</c:f>
              <c:numCache>
                <c:formatCode>General</c:formatCode>
                <c:ptCount val="3"/>
              </c:numCache>
            </c:numRef>
          </c:val>
        </c:ser>
        <c:ser>
          <c:idx val="2"/>
          <c:order val="2"/>
          <c:tx>
            <c:strRef>
              <c:f>Sheet1!$D$1</c:f>
              <c:strCache>
                <c:ptCount val="1"/>
                <c:pt idx="0">
                  <c:v>Column2</c:v>
                </c:pt>
              </c:strCache>
            </c:strRef>
          </c:tx>
          <c:invertIfNegative val="0"/>
          <c:cat>
            <c:strRef>
              <c:f>Sheet1!$A$2:$A$4</c:f>
              <c:strCache>
                <c:ptCount val="3"/>
                <c:pt idx="0">
                  <c:v>Policy Makers</c:v>
                </c:pt>
                <c:pt idx="1">
                  <c:v>Program Implementers</c:v>
                </c:pt>
                <c:pt idx="2">
                  <c:v>Researchers</c:v>
                </c:pt>
              </c:strCache>
            </c:strRef>
          </c:cat>
          <c:val>
            <c:numRef>
              <c:f>Sheet1!$D$2:$D$4</c:f>
              <c:numCache>
                <c:formatCode>General</c:formatCode>
                <c:ptCount val="3"/>
              </c:numCache>
            </c:numRef>
          </c:val>
        </c:ser>
        <c:dLbls>
          <c:showLegendKey val="0"/>
          <c:showVal val="0"/>
          <c:showCatName val="0"/>
          <c:showSerName val="0"/>
          <c:showPercent val="0"/>
          <c:showBubbleSize val="0"/>
        </c:dLbls>
        <c:gapWidth val="150"/>
        <c:overlap val="100"/>
        <c:axId val="69111808"/>
        <c:axId val="69113344"/>
      </c:barChart>
      <c:catAx>
        <c:axId val="69111808"/>
        <c:scaling>
          <c:orientation val="minMax"/>
        </c:scaling>
        <c:delete val="0"/>
        <c:axPos val="b"/>
        <c:majorTickMark val="out"/>
        <c:minorTickMark val="none"/>
        <c:tickLblPos val="nextTo"/>
        <c:txPr>
          <a:bodyPr/>
          <a:lstStyle/>
          <a:p>
            <a:pPr>
              <a:defRPr>
                <a:solidFill>
                  <a:srgbClr val="FFFF00"/>
                </a:solidFill>
              </a:defRPr>
            </a:pPr>
            <a:endParaRPr lang="en-US"/>
          </a:p>
        </c:txPr>
        <c:crossAx val="69113344"/>
        <c:crossesAt val="0"/>
        <c:auto val="1"/>
        <c:lblAlgn val="ctr"/>
        <c:lblOffset val="100"/>
        <c:noMultiLvlLbl val="0"/>
      </c:catAx>
      <c:valAx>
        <c:axId val="69113344"/>
        <c:scaling>
          <c:orientation val="minMax"/>
          <c:max val="1"/>
          <c:min val="0"/>
        </c:scaling>
        <c:delete val="0"/>
        <c:axPos val="l"/>
        <c:majorGridlines/>
        <c:numFmt formatCode="0%" sourceLinked="0"/>
        <c:majorTickMark val="none"/>
        <c:minorTickMark val="none"/>
        <c:tickLblPos val="nextTo"/>
        <c:crossAx val="69111808"/>
        <c:crosses val="autoZero"/>
        <c:crossBetween val="between"/>
      </c:valAx>
      <c:spPr>
        <a:solidFill>
          <a:schemeClr val="tx1"/>
        </a:solidFill>
      </c:spPr>
    </c:plotArea>
    <c:plotVisOnly val="1"/>
    <c:dispBlanksAs val="gap"/>
    <c:showDLblsOverMax val="0"/>
  </c:chart>
  <c:txPr>
    <a:bodyPr/>
    <a:lstStyle/>
    <a:p>
      <a:pPr>
        <a:defRPr sz="1800"/>
      </a:pPr>
      <a:endParaRPr lang="en-US"/>
    </a:p>
  </c:txPr>
  <c:externalData r:id="rId1">
    <c:autoUpdate val="0"/>
  </c:externalData>
  <c:userShapes r:id="rId2"/>
</c:chartSpace>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358FD9-59F5-470A-A33C-B5561902C025}" type="doc">
      <dgm:prSet loTypeId="urn:microsoft.com/office/officeart/2005/8/layout/cycle6" loCatId="cycle" qsTypeId="urn:microsoft.com/office/officeart/2005/8/quickstyle/simple2" qsCatId="simple" csTypeId="urn:microsoft.com/office/officeart/2005/8/colors/accent1_5" csCatId="accent1" phldr="1"/>
      <dgm:spPr/>
      <dgm:t>
        <a:bodyPr/>
        <a:lstStyle/>
        <a:p>
          <a:endParaRPr lang="en-US"/>
        </a:p>
      </dgm:t>
    </dgm:pt>
    <dgm:pt modelId="{8176393F-1A9F-4D35-9608-7D6D8E5A6DD6}">
      <dgm:prSet phldrT="[Text]"/>
      <dgm:spPr/>
      <dgm:t>
        <a:bodyPr/>
        <a:lstStyle/>
        <a:p>
          <a:r>
            <a:rPr lang="en-US" dirty="0" smtClean="0"/>
            <a:t>Advocacy &amp; Policy Formulation</a:t>
          </a:r>
          <a:endParaRPr lang="en-US" dirty="0"/>
        </a:p>
      </dgm:t>
    </dgm:pt>
    <dgm:pt modelId="{77897051-BB9E-446B-94C6-E93B1A38F137}" type="parTrans" cxnId="{5DB87F45-A5FC-41C8-836A-89D6CF77C5C0}">
      <dgm:prSet/>
      <dgm:spPr/>
      <dgm:t>
        <a:bodyPr/>
        <a:lstStyle/>
        <a:p>
          <a:endParaRPr lang="en-US"/>
        </a:p>
      </dgm:t>
    </dgm:pt>
    <dgm:pt modelId="{CCD3DC81-0337-4A78-9FBD-09B45CE4DA66}" type="sibTrans" cxnId="{5DB87F45-A5FC-41C8-836A-89D6CF77C5C0}">
      <dgm:prSet/>
      <dgm:spPr>
        <a:ln w="15875">
          <a:solidFill>
            <a:schemeClr val="bg1">
              <a:lumMod val="20000"/>
              <a:lumOff val="80000"/>
            </a:schemeClr>
          </a:solidFill>
        </a:ln>
      </dgm:spPr>
      <dgm:t>
        <a:bodyPr/>
        <a:lstStyle/>
        <a:p>
          <a:endParaRPr lang="en-US" dirty="0"/>
        </a:p>
      </dgm:t>
    </dgm:pt>
    <dgm:pt modelId="{6FA787D5-DC36-4C4A-90FF-E115C97226FC}">
      <dgm:prSet phldrT="[Text]"/>
      <dgm:spPr/>
      <dgm:t>
        <a:bodyPr/>
        <a:lstStyle/>
        <a:p>
          <a:r>
            <a:rPr lang="en-US" dirty="0" smtClean="0"/>
            <a:t>Program Formulation</a:t>
          </a:r>
          <a:endParaRPr lang="en-US" dirty="0"/>
        </a:p>
      </dgm:t>
    </dgm:pt>
    <dgm:pt modelId="{81456640-2F1C-42CC-B880-4AB9B61F0FB4}" type="parTrans" cxnId="{724AA9A5-747D-432E-971E-B2CC39973E81}">
      <dgm:prSet/>
      <dgm:spPr/>
      <dgm:t>
        <a:bodyPr/>
        <a:lstStyle/>
        <a:p>
          <a:endParaRPr lang="en-US"/>
        </a:p>
      </dgm:t>
    </dgm:pt>
    <dgm:pt modelId="{FDF47D2B-2EEB-4E62-B7C6-C098BEAB4BE9}" type="sibTrans" cxnId="{724AA9A5-747D-432E-971E-B2CC39973E81}">
      <dgm:prSet/>
      <dgm:spPr/>
      <dgm:t>
        <a:bodyPr/>
        <a:lstStyle/>
        <a:p>
          <a:endParaRPr lang="en-US" dirty="0"/>
        </a:p>
      </dgm:t>
    </dgm:pt>
    <dgm:pt modelId="{9A7BFE89-5773-4C72-A1AE-166791610ED7}">
      <dgm:prSet phldrT="[Text]"/>
      <dgm:spPr/>
      <dgm:t>
        <a:bodyPr/>
        <a:lstStyle/>
        <a:p>
          <a:r>
            <a:rPr lang="en-US" dirty="0" smtClean="0"/>
            <a:t>Program Monitoring</a:t>
          </a:r>
          <a:endParaRPr lang="en-US" dirty="0"/>
        </a:p>
      </dgm:t>
    </dgm:pt>
    <dgm:pt modelId="{E50C8791-CB5D-4352-86B9-37A423190FA0}" type="parTrans" cxnId="{15A51531-389A-49B6-A06D-5222C72BF07A}">
      <dgm:prSet/>
      <dgm:spPr/>
      <dgm:t>
        <a:bodyPr/>
        <a:lstStyle/>
        <a:p>
          <a:endParaRPr lang="en-US"/>
        </a:p>
      </dgm:t>
    </dgm:pt>
    <dgm:pt modelId="{EEC55263-D4E5-4423-9968-663FD06F39FE}" type="sibTrans" cxnId="{15A51531-389A-49B6-A06D-5222C72BF07A}">
      <dgm:prSet/>
      <dgm:spPr/>
      <dgm:t>
        <a:bodyPr/>
        <a:lstStyle/>
        <a:p>
          <a:endParaRPr lang="en-US" dirty="0"/>
        </a:p>
      </dgm:t>
    </dgm:pt>
    <dgm:pt modelId="{A0D9AD4F-01A2-4F18-BB7D-973FF1316984}">
      <dgm:prSet phldrT="[Text]"/>
      <dgm:spPr/>
      <dgm:t>
        <a:bodyPr/>
        <a:lstStyle/>
        <a:p>
          <a:r>
            <a:rPr lang="en-US" dirty="0" smtClean="0"/>
            <a:t>Program Evaluation</a:t>
          </a:r>
          <a:endParaRPr lang="en-US" dirty="0"/>
        </a:p>
      </dgm:t>
    </dgm:pt>
    <dgm:pt modelId="{933675B4-3ADB-42CC-B21F-BA2F14B0F956}" type="parTrans" cxnId="{860914D2-21BC-4C84-9667-CA596FB148CB}">
      <dgm:prSet/>
      <dgm:spPr/>
      <dgm:t>
        <a:bodyPr/>
        <a:lstStyle/>
        <a:p>
          <a:endParaRPr lang="en-US"/>
        </a:p>
      </dgm:t>
    </dgm:pt>
    <dgm:pt modelId="{A2109456-F4FB-4F1F-8981-B1305F7B7EC7}" type="sibTrans" cxnId="{860914D2-21BC-4C84-9667-CA596FB148CB}">
      <dgm:prSet/>
      <dgm:spPr/>
      <dgm:t>
        <a:bodyPr/>
        <a:lstStyle/>
        <a:p>
          <a:endParaRPr lang="en-US" dirty="0"/>
        </a:p>
      </dgm:t>
    </dgm:pt>
    <dgm:pt modelId="{E7613FB7-4ED6-4892-8C95-D5034B763476}" type="pres">
      <dgm:prSet presAssocID="{47358FD9-59F5-470A-A33C-B5561902C025}" presName="cycle" presStyleCnt="0">
        <dgm:presLayoutVars>
          <dgm:dir/>
          <dgm:resizeHandles val="exact"/>
        </dgm:presLayoutVars>
      </dgm:prSet>
      <dgm:spPr/>
      <dgm:t>
        <a:bodyPr/>
        <a:lstStyle/>
        <a:p>
          <a:endParaRPr lang="en-US"/>
        </a:p>
      </dgm:t>
    </dgm:pt>
    <dgm:pt modelId="{6C3B8D60-2B0E-4984-8934-F73AB986B1B3}" type="pres">
      <dgm:prSet presAssocID="{8176393F-1A9F-4D35-9608-7D6D8E5A6DD6}" presName="node" presStyleLbl="node1" presStyleIdx="0" presStyleCnt="4">
        <dgm:presLayoutVars>
          <dgm:bulletEnabled val="1"/>
        </dgm:presLayoutVars>
      </dgm:prSet>
      <dgm:spPr/>
      <dgm:t>
        <a:bodyPr/>
        <a:lstStyle/>
        <a:p>
          <a:endParaRPr lang="en-US"/>
        </a:p>
      </dgm:t>
    </dgm:pt>
    <dgm:pt modelId="{4E50560D-828D-4838-B1E9-45FE95AA0894}" type="pres">
      <dgm:prSet presAssocID="{8176393F-1A9F-4D35-9608-7D6D8E5A6DD6}" presName="spNode" presStyleCnt="0"/>
      <dgm:spPr/>
      <dgm:t>
        <a:bodyPr/>
        <a:lstStyle/>
        <a:p>
          <a:endParaRPr lang="en-US"/>
        </a:p>
      </dgm:t>
    </dgm:pt>
    <dgm:pt modelId="{664E14E6-944C-4BB1-8D1F-1D0DFE9CFD1E}" type="pres">
      <dgm:prSet presAssocID="{CCD3DC81-0337-4A78-9FBD-09B45CE4DA66}" presName="sibTrans" presStyleLbl="sibTrans1D1" presStyleIdx="0" presStyleCnt="4"/>
      <dgm:spPr/>
      <dgm:t>
        <a:bodyPr/>
        <a:lstStyle/>
        <a:p>
          <a:endParaRPr lang="en-US"/>
        </a:p>
      </dgm:t>
    </dgm:pt>
    <dgm:pt modelId="{B3E64AEB-46EA-4E32-8C81-61D1FB3E7511}" type="pres">
      <dgm:prSet presAssocID="{6FA787D5-DC36-4C4A-90FF-E115C97226FC}" presName="node" presStyleLbl="node1" presStyleIdx="1" presStyleCnt="4">
        <dgm:presLayoutVars>
          <dgm:bulletEnabled val="1"/>
        </dgm:presLayoutVars>
      </dgm:prSet>
      <dgm:spPr/>
      <dgm:t>
        <a:bodyPr/>
        <a:lstStyle/>
        <a:p>
          <a:endParaRPr lang="en-US"/>
        </a:p>
      </dgm:t>
    </dgm:pt>
    <dgm:pt modelId="{625B7C26-EE14-4CE8-B82D-2CD2C26DB279}" type="pres">
      <dgm:prSet presAssocID="{6FA787D5-DC36-4C4A-90FF-E115C97226FC}" presName="spNode" presStyleCnt="0"/>
      <dgm:spPr/>
      <dgm:t>
        <a:bodyPr/>
        <a:lstStyle/>
        <a:p>
          <a:endParaRPr lang="en-US"/>
        </a:p>
      </dgm:t>
    </dgm:pt>
    <dgm:pt modelId="{94164EB8-68DE-423B-98E1-7478D07C8243}" type="pres">
      <dgm:prSet presAssocID="{FDF47D2B-2EEB-4E62-B7C6-C098BEAB4BE9}" presName="sibTrans" presStyleLbl="sibTrans1D1" presStyleIdx="1" presStyleCnt="4"/>
      <dgm:spPr/>
      <dgm:t>
        <a:bodyPr/>
        <a:lstStyle/>
        <a:p>
          <a:endParaRPr lang="en-US"/>
        </a:p>
      </dgm:t>
    </dgm:pt>
    <dgm:pt modelId="{55AFC385-F2D6-4054-83DD-0353949ADD10}" type="pres">
      <dgm:prSet presAssocID="{9A7BFE89-5773-4C72-A1AE-166791610ED7}" presName="node" presStyleLbl="node1" presStyleIdx="2" presStyleCnt="4">
        <dgm:presLayoutVars>
          <dgm:bulletEnabled val="1"/>
        </dgm:presLayoutVars>
      </dgm:prSet>
      <dgm:spPr/>
      <dgm:t>
        <a:bodyPr/>
        <a:lstStyle/>
        <a:p>
          <a:endParaRPr lang="en-US"/>
        </a:p>
      </dgm:t>
    </dgm:pt>
    <dgm:pt modelId="{C39F8B98-8B21-43AB-BDA4-0FF2C2123DA5}" type="pres">
      <dgm:prSet presAssocID="{9A7BFE89-5773-4C72-A1AE-166791610ED7}" presName="spNode" presStyleCnt="0"/>
      <dgm:spPr/>
      <dgm:t>
        <a:bodyPr/>
        <a:lstStyle/>
        <a:p>
          <a:endParaRPr lang="en-US"/>
        </a:p>
      </dgm:t>
    </dgm:pt>
    <dgm:pt modelId="{DDF541EB-D8BF-4370-8067-2539313507E2}" type="pres">
      <dgm:prSet presAssocID="{EEC55263-D4E5-4423-9968-663FD06F39FE}" presName="sibTrans" presStyleLbl="sibTrans1D1" presStyleIdx="2" presStyleCnt="4"/>
      <dgm:spPr/>
      <dgm:t>
        <a:bodyPr/>
        <a:lstStyle/>
        <a:p>
          <a:endParaRPr lang="en-US"/>
        </a:p>
      </dgm:t>
    </dgm:pt>
    <dgm:pt modelId="{2F6C772A-452E-4DBE-B123-2DDA962E3094}" type="pres">
      <dgm:prSet presAssocID="{A0D9AD4F-01A2-4F18-BB7D-973FF1316984}" presName="node" presStyleLbl="node1" presStyleIdx="3" presStyleCnt="4">
        <dgm:presLayoutVars>
          <dgm:bulletEnabled val="1"/>
        </dgm:presLayoutVars>
      </dgm:prSet>
      <dgm:spPr/>
      <dgm:t>
        <a:bodyPr/>
        <a:lstStyle/>
        <a:p>
          <a:endParaRPr lang="en-US"/>
        </a:p>
      </dgm:t>
    </dgm:pt>
    <dgm:pt modelId="{7FCAE55E-3A69-4CE3-B3CA-955806A3D977}" type="pres">
      <dgm:prSet presAssocID="{A0D9AD4F-01A2-4F18-BB7D-973FF1316984}" presName="spNode" presStyleCnt="0"/>
      <dgm:spPr/>
      <dgm:t>
        <a:bodyPr/>
        <a:lstStyle/>
        <a:p>
          <a:endParaRPr lang="en-US"/>
        </a:p>
      </dgm:t>
    </dgm:pt>
    <dgm:pt modelId="{EF32F57A-C6E9-4CB1-8FC3-F56F5672348D}" type="pres">
      <dgm:prSet presAssocID="{A2109456-F4FB-4F1F-8981-B1305F7B7EC7}" presName="sibTrans" presStyleLbl="sibTrans1D1" presStyleIdx="3" presStyleCnt="4"/>
      <dgm:spPr/>
      <dgm:t>
        <a:bodyPr/>
        <a:lstStyle/>
        <a:p>
          <a:endParaRPr lang="en-US"/>
        </a:p>
      </dgm:t>
    </dgm:pt>
  </dgm:ptLst>
  <dgm:cxnLst>
    <dgm:cxn modelId="{0BFE3A5B-3023-4CBE-A7A0-503DB313F891}" type="presOf" srcId="{8176393F-1A9F-4D35-9608-7D6D8E5A6DD6}" destId="{6C3B8D60-2B0E-4984-8934-F73AB986B1B3}" srcOrd="0" destOrd="0" presId="urn:microsoft.com/office/officeart/2005/8/layout/cycle6"/>
    <dgm:cxn modelId="{F7BD8443-280D-4629-A65B-9BD14C59046B}" type="presOf" srcId="{6FA787D5-DC36-4C4A-90FF-E115C97226FC}" destId="{B3E64AEB-46EA-4E32-8C81-61D1FB3E7511}" srcOrd="0" destOrd="0" presId="urn:microsoft.com/office/officeart/2005/8/layout/cycle6"/>
    <dgm:cxn modelId="{7A7C7A02-A143-40DB-85DF-7944F8714884}" type="presOf" srcId="{9A7BFE89-5773-4C72-A1AE-166791610ED7}" destId="{55AFC385-F2D6-4054-83DD-0353949ADD10}" srcOrd="0" destOrd="0" presId="urn:microsoft.com/office/officeart/2005/8/layout/cycle6"/>
    <dgm:cxn modelId="{A8F51CD7-BFB0-41B7-BF0A-0A279A6A422F}" type="presOf" srcId="{FDF47D2B-2EEB-4E62-B7C6-C098BEAB4BE9}" destId="{94164EB8-68DE-423B-98E1-7478D07C8243}" srcOrd="0" destOrd="0" presId="urn:microsoft.com/office/officeart/2005/8/layout/cycle6"/>
    <dgm:cxn modelId="{6C4FDD10-E304-47F9-82FC-BE9DAD73C67B}" type="presOf" srcId="{EEC55263-D4E5-4423-9968-663FD06F39FE}" destId="{DDF541EB-D8BF-4370-8067-2539313507E2}" srcOrd="0" destOrd="0" presId="urn:microsoft.com/office/officeart/2005/8/layout/cycle6"/>
    <dgm:cxn modelId="{A7D6CEB1-B9E6-450F-BF2B-1A03EEAB4696}" type="presOf" srcId="{47358FD9-59F5-470A-A33C-B5561902C025}" destId="{E7613FB7-4ED6-4892-8C95-D5034B763476}" srcOrd="0" destOrd="0" presId="urn:microsoft.com/office/officeart/2005/8/layout/cycle6"/>
    <dgm:cxn modelId="{8D3DC183-5931-4BC6-94AB-BE530F5EB759}" type="presOf" srcId="{A0D9AD4F-01A2-4F18-BB7D-973FF1316984}" destId="{2F6C772A-452E-4DBE-B123-2DDA962E3094}" srcOrd="0" destOrd="0" presId="urn:microsoft.com/office/officeart/2005/8/layout/cycle6"/>
    <dgm:cxn modelId="{5DB87F45-A5FC-41C8-836A-89D6CF77C5C0}" srcId="{47358FD9-59F5-470A-A33C-B5561902C025}" destId="{8176393F-1A9F-4D35-9608-7D6D8E5A6DD6}" srcOrd="0" destOrd="0" parTransId="{77897051-BB9E-446B-94C6-E93B1A38F137}" sibTransId="{CCD3DC81-0337-4A78-9FBD-09B45CE4DA66}"/>
    <dgm:cxn modelId="{15A51531-389A-49B6-A06D-5222C72BF07A}" srcId="{47358FD9-59F5-470A-A33C-B5561902C025}" destId="{9A7BFE89-5773-4C72-A1AE-166791610ED7}" srcOrd="2" destOrd="0" parTransId="{E50C8791-CB5D-4352-86B9-37A423190FA0}" sibTransId="{EEC55263-D4E5-4423-9968-663FD06F39FE}"/>
    <dgm:cxn modelId="{724AA9A5-747D-432E-971E-B2CC39973E81}" srcId="{47358FD9-59F5-470A-A33C-B5561902C025}" destId="{6FA787D5-DC36-4C4A-90FF-E115C97226FC}" srcOrd="1" destOrd="0" parTransId="{81456640-2F1C-42CC-B880-4AB9B61F0FB4}" sibTransId="{FDF47D2B-2EEB-4E62-B7C6-C098BEAB4BE9}"/>
    <dgm:cxn modelId="{56D6CF92-AC1B-478E-9D55-2C4E9CE7E8C4}" type="presOf" srcId="{CCD3DC81-0337-4A78-9FBD-09B45CE4DA66}" destId="{664E14E6-944C-4BB1-8D1F-1D0DFE9CFD1E}" srcOrd="0" destOrd="0" presId="urn:microsoft.com/office/officeart/2005/8/layout/cycle6"/>
    <dgm:cxn modelId="{8336F2B8-8AD4-4709-B994-A2D2AA226BE2}" type="presOf" srcId="{A2109456-F4FB-4F1F-8981-B1305F7B7EC7}" destId="{EF32F57A-C6E9-4CB1-8FC3-F56F5672348D}" srcOrd="0" destOrd="0" presId="urn:microsoft.com/office/officeart/2005/8/layout/cycle6"/>
    <dgm:cxn modelId="{860914D2-21BC-4C84-9667-CA596FB148CB}" srcId="{47358FD9-59F5-470A-A33C-B5561902C025}" destId="{A0D9AD4F-01A2-4F18-BB7D-973FF1316984}" srcOrd="3" destOrd="0" parTransId="{933675B4-3ADB-42CC-B21F-BA2F14B0F956}" sibTransId="{A2109456-F4FB-4F1F-8981-B1305F7B7EC7}"/>
    <dgm:cxn modelId="{DE183725-E9E0-484D-ADDF-DE10A3083DFD}" type="presParOf" srcId="{E7613FB7-4ED6-4892-8C95-D5034B763476}" destId="{6C3B8D60-2B0E-4984-8934-F73AB986B1B3}" srcOrd="0" destOrd="0" presId="urn:microsoft.com/office/officeart/2005/8/layout/cycle6"/>
    <dgm:cxn modelId="{E09D3F33-3F80-4349-B1BA-4FE9C5D2FAD5}" type="presParOf" srcId="{E7613FB7-4ED6-4892-8C95-D5034B763476}" destId="{4E50560D-828D-4838-B1E9-45FE95AA0894}" srcOrd="1" destOrd="0" presId="urn:microsoft.com/office/officeart/2005/8/layout/cycle6"/>
    <dgm:cxn modelId="{32C9B16F-EFB0-4A23-8B65-BEE9CB2895AD}" type="presParOf" srcId="{E7613FB7-4ED6-4892-8C95-D5034B763476}" destId="{664E14E6-944C-4BB1-8D1F-1D0DFE9CFD1E}" srcOrd="2" destOrd="0" presId="urn:microsoft.com/office/officeart/2005/8/layout/cycle6"/>
    <dgm:cxn modelId="{31C72F1F-F8C7-4C8D-A7C2-1078EED56258}" type="presParOf" srcId="{E7613FB7-4ED6-4892-8C95-D5034B763476}" destId="{B3E64AEB-46EA-4E32-8C81-61D1FB3E7511}" srcOrd="3" destOrd="0" presId="urn:microsoft.com/office/officeart/2005/8/layout/cycle6"/>
    <dgm:cxn modelId="{A57BCEDE-8E60-4C54-8653-93EF7BB7F2F7}" type="presParOf" srcId="{E7613FB7-4ED6-4892-8C95-D5034B763476}" destId="{625B7C26-EE14-4CE8-B82D-2CD2C26DB279}" srcOrd="4" destOrd="0" presId="urn:microsoft.com/office/officeart/2005/8/layout/cycle6"/>
    <dgm:cxn modelId="{6E809E63-FFFC-4C0F-83D2-FFDDEAF7F6F0}" type="presParOf" srcId="{E7613FB7-4ED6-4892-8C95-D5034B763476}" destId="{94164EB8-68DE-423B-98E1-7478D07C8243}" srcOrd="5" destOrd="0" presId="urn:microsoft.com/office/officeart/2005/8/layout/cycle6"/>
    <dgm:cxn modelId="{5CA2A75D-16C4-437E-94BD-DB14BAF1A758}" type="presParOf" srcId="{E7613FB7-4ED6-4892-8C95-D5034B763476}" destId="{55AFC385-F2D6-4054-83DD-0353949ADD10}" srcOrd="6" destOrd="0" presId="urn:microsoft.com/office/officeart/2005/8/layout/cycle6"/>
    <dgm:cxn modelId="{F5901B74-71B5-4283-A5F6-DEDD30E9F324}" type="presParOf" srcId="{E7613FB7-4ED6-4892-8C95-D5034B763476}" destId="{C39F8B98-8B21-43AB-BDA4-0FF2C2123DA5}" srcOrd="7" destOrd="0" presId="urn:microsoft.com/office/officeart/2005/8/layout/cycle6"/>
    <dgm:cxn modelId="{315B8962-8890-4CD0-AB46-F02A0EFFF562}" type="presParOf" srcId="{E7613FB7-4ED6-4892-8C95-D5034B763476}" destId="{DDF541EB-D8BF-4370-8067-2539313507E2}" srcOrd="8" destOrd="0" presId="urn:microsoft.com/office/officeart/2005/8/layout/cycle6"/>
    <dgm:cxn modelId="{5FFC411C-273E-44E0-A925-F6573DF2A8FA}" type="presParOf" srcId="{E7613FB7-4ED6-4892-8C95-D5034B763476}" destId="{2F6C772A-452E-4DBE-B123-2DDA962E3094}" srcOrd="9" destOrd="0" presId="urn:microsoft.com/office/officeart/2005/8/layout/cycle6"/>
    <dgm:cxn modelId="{24BB0FC6-59E4-4C82-AE45-4884FD4EEDC7}" type="presParOf" srcId="{E7613FB7-4ED6-4892-8C95-D5034B763476}" destId="{7FCAE55E-3A69-4CE3-B3CA-955806A3D977}" srcOrd="10" destOrd="0" presId="urn:microsoft.com/office/officeart/2005/8/layout/cycle6"/>
    <dgm:cxn modelId="{32A3D158-AACF-4D95-86D3-6067A3DA2510}" type="presParOf" srcId="{E7613FB7-4ED6-4892-8C95-D5034B763476}" destId="{EF32F57A-C6E9-4CB1-8FC3-F56F5672348D}" srcOrd="11" destOrd="0" presId="urn:microsoft.com/office/officeart/2005/8/layout/cycle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358FD9-59F5-470A-A33C-B5561902C025}" type="doc">
      <dgm:prSet loTypeId="urn:microsoft.com/office/officeart/2005/8/layout/cycle5" loCatId="cycle" qsTypeId="urn:microsoft.com/office/officeart/2005/8/quickstyle/simple1" qsCatId="simple" csTypeId="urn:microsoft.com/office/officeart/2005/8/colors/accent1_5" csCatId="accent1" phldr="1"/>
      <dgm:spPr/>
      <dgm:t>
        <a:bodyPr/>
        <a:lstStyle/>
        <a:p>
          <a:endParaRPr lang="en-US"/>
        </a:p>
      </dgm:t>
    </dgm:pt>
    <dgm:pt modelId="{8176393F-1A9F-4D35-9608-7D6D8E5A6DD6}">
      <dgm:prSet phldrT="[Text]"/>
      <dgm:spPr/>
      <dgm:t>
        <a:bodyPr/>
        <a:lstStyle/>
        <a:p>
          <a:r>
            <a:rPr lang="en-US" dirty="0" smtClean="0"/>
            <a:t>Advocacy &amp; Policy Formulation</a:t>
          </a:r>
          <a:endParaRPr lang="en-US" dirty="0"/>
        </a:p>
      </dgm:t>
    </dgm:pt>
    <dgm:pt modelId="{77897051-BB9E-446B-94C6-E93B1A38F137}" type="parTrans" cxnId="{5DB87F45-A5FC-41C8-836A-89D6CF77C5C0}">
      <dgm:prSet/>
      <dgm:spPr/>
      <dgm:t>
        <a:bodyPr/>
        <a:lstStyle/>
        <a:p>
          <a:endParaRPr lang="en-US"/>
        </a:p>
      </dgm:t>
    </dgm:pt>
    <dgm:pt modelId="{CCD3DC81-0337-4A78-9FBD-09B45CE4DA66}" type="sibTrans" cxnId="{5DB87F45-A5FC-41C8-836A-89D6CF77C5C0}">
      <dgm:prSet/>
      <dgm:spPr>
        <a:ln w="50800"/>
      </dgm:spPr>
      <dgm:t>
        <a:bodyPr/>
        <a:lstStyle/>
        <a:p>
          <a:endParaRPr lang="en-US" dirty="0"/>
        </a:p>
      </dgm:t>
    </dgm:pt>
    <dgm:pt modelId="{6FA787D5-DC36-4C4A-90FF-E115C97226FC}">
      <dgm:prSet phldrT="[Text]"/>
      <dgm:spPr/>
      <dgm:t>
        <a:bodyPr/>
        <a:lstStyle/>
        <a:p>
          <a:r>
            <a:rPr lang="en-US" dirty="0" smtClean="0"/>
            <a:t>Program Formulation</a:t>
          </a:r>
          <a:endParaRPr lang="en-US" dirty="0"/>
        </a:p>
      </dgm:t>
    </dgm:pt>
    <dgm:pt modelId="{81456640-2F1C-42CC-B880-4AB9B61F0FB4}" type="parTrans" cxnId="{724AA9A5-747D-432E-971E-B2CC39973E81}">
      <dgm:prSet/>
      <dgm:spPr/>
      <dgm:t>
        <a:bodyPr/>
        <a:lstStyle/>
        <a:p>
          <a:endParaRPr lang="en-US"/>
        </a:p>
      </dgm:t>
    </dgm:pt>
    <dgm:pt modelId="{FDF47D2B-2EEB-4E62-B7C6-C098BEAB4BE9}" type="sibTrans" cxnId="{724AA9A5-747D-432E-971E-B2CC39973E81}">
      <dgm:prSet/>
      <dgm:spPr>
        <a:ln w="50800"/>
      </dgm:spPr>
      <dgm:t>
        <a:bodyPr/>
        <a:lstStyle/>
        <a:p>
          <a:endParaRPr lang="en-US" dirty="0"/>
        </a:p>
      </dgm:t>
    </dgm:pt>
    <dgm:pt modelId="{9A7BFE89-5773-4C72-A1AE-166791610ED7}">
      <dgm:prSet phldrT="[Text]"/>
      <dgm:spPr/>
      <dgm:t>
        <a:bodyPr/>
        <a:lstStyle/>
        <a:p>
          <a:r>
            <a:rPr lang="en-US" dirty="0" smtClean="0"/>
            <a:t>Program Monitoring</a:t>
          </a:r>
          <a:endParaRPr lang="en-US" dirty="0"/>
        </a:p>
      </dgm:t>
    </dgm:pt>
    <dgm:pt modelId="{E50C8791-CB5D-4352-86B9-37A423190FA0}" type="parTrans" cxnId="{15A51531-389A-49B6-A06D-5222C72BF07A}">
      <dgm:prSet/>
      <dgm:spPr/>
      <dgm:t>
        <a:bodyPr/>
        <a:lstStyle/>
        <a:p>
          <a:endParaRPr lang="en-US"/>
        </a:p>
      </dgm:t>
    </dgm:pt>
    <dgm:pt modelId="{EEC55263-D4E5-4423-9968-663FD06F39FE}" type="sibTrans" cxnId="{15A51531-389A-49B6-A06D-5222C72BF07A}">
      <dgm:prSet/>
      <dgm:spPr>
        <a:ln w="50800"/>
      </dgm:spPr>
      <dgm:t>
        <a:bodyPr/>
        <a:lstStyle/>
        <a:p>
          <a:endParaRPr lang="en-US" dirty="0"/>
        </a:p>
      </dgm:t>
    </dgm:pt>
    <dgm:pt modelId="{A0D9AD4F-01A2-4F18-BB7D-973FF1316984}">
      <dgm:prSet phldrT="[Text]"/>
      <dgm:spPr/>
      <dgm:t>
        <a:bodyPr/>
        <a:lstStyle/>
        <a:p>
          <a:r>
            <a:rPr lang="en-US" dirty="0" smtClean="0"/>
            <a:t>Program Evaluation</a:t>
          </a:r>
          <a:endParaRPr lang="en-US" dirty="0"/>
        </a:p>
      </dgm:t>
    </dgm:pt>
    <dgm:pt modelId="{933675B4-3ADB-42CC-B21F-BA2F14B0F956}" type="parTrans" cxnId="{860914D2-21BC-4C84-9667-CA596FB148CB}">
      <dgm:prSet/>
      <dgm:spPr/>
      <dgm:t>
        <a:bodyPr/>
        <a:lstStyle/>
        <a:p>
          <a:endParaRPr lang="en-US"/>
        </a:p>
      </dgm:t>
    </dgm:pt>
    <dgm:pt modelId="{A2109456-F4FB-4F1F-8981-B1305F7B7EC7}" type="sibTrans" cxnId="{860914D2-21BC-4C84-9667-CA596FB148CB}">
      <dgm:prSet/>
      <dgm:spPr>
        <a:ln w="50800"/>
      </dgm:spPr>
      <dgm:t>
        <a:bodyPr/>
        <a:lstStyle/>
        <a:p>
          <a:endParaRPr lang="en-US" dirty="0"/>
        </a:p>
      </dgm:t>
    </dgm:pt>
    <dgm:pt modelId="{E8D32CE2-61DF-4381-A3AC-071119F4AB91}" type="pres">
      <dgm:prSet presAssocID="{47358FD9-59F5-470A-A33C-B5561902C025}" presName="cycle" presStyleCnt="0">
        <dgm:presLayoutVars>
          <dgm:dir/>
          <dgm:resizeHandles val="exact"/>
        </dgm:presLayoutVars>
      </dgm:prSet>
      <dgm:spPr/>
      <dgm:t>
        <a:bodyPr/>
        <a:lstStyle/>
        <a:p>
          <a:endParaRPr lang="en-US"/>
        </a:p>
      </dgm:t>
    </dgm:pt>
    <dgm:pt modelId="{EF9523C7-FA77-4974-9C40-6129AAFCB4F5}" type="pres">
      <dgm:prSet presAssocID="{8176393F-1A9F-4D35-9608-7D6D8E5A6DD6}" presName="node" presStyleLbl="node1" presStyleIdx="0" presStyleCnt="4">
        <dgm:presLayoutVars>
          <dgm:bulletEnabled val="1"/>
        </dgm:presLayoutVars>
      </dgm:prSet>
      <dgm:spPr/>
      <dgm:t>
        <a:bodyPr/>
        <a:lstStyle/>
        <a:p>
          <a:endParaRPr lang="en-US"/>
        </a:p>
      </dgm:t>
    </dgm:pt>
    <dgm:pt modelId="{6D1DE302-B9E8-4F78-9D37-8E340DE3A6EA}" type="pres">
      <dgm:prSet presAssocID="{8176393F-1A9F-4D35-9608-7D6D8E5A6DD6}" presName="spNode" presStyleCnt="0"/>
      <dgm:spPr/>
    </dgm:pt>
    <dgm:pt modelId="{746E43F4-06D6-428F-AEF2-23FD248251D3}" type="pres">
      <dgm:prSet presAssocID="{CCD3DC81-0337-4A78-9FBD-09B45CE4DA66}" presName="sibTrans" presStyleLbl="sibTrans1D1" presStyleIdx="0" presStyleCnt="4"/>
      <dgm:spPr/>
      <dgm:t>
        <a:bodyPr/>
        <a:lstStyle/>
        <a:p>
          <a:endParaRPr lang="en-US"/>
        </a:p>
      </dgm:t>
    </dgm:pt>
    <dgm:pt modelId="{C34B8972-B6A4-4394-A6FB-0796E8D54FE3}" type="pres">
      <dgm:prSet presAssocID="{6FA787D5-DC36-4C4A-90FF-E115C97226FC}" presName="node" presStyleLbl="node1" presStyleIdx="1" presStyleCnt="4">
        <dgm:presLayoutVars>
          <dgm:bulletEnabled val="1"/>
        </dgm:presLayoutVars>
      </dgm:prSet>
      <dgm:spPr/>
      <dgm:t>
        <a:bodyPr/>
        <a:lstStyle/>
        <a:p>
          <a:endParaRPr lang="en-US"/>
        </a:p>
      </dgm:t>
    </dgm:pt>
    <dgm:pt modelId="{9BBAB125-E8C4-4088-8313-F9E0EEBE185E}" type="pres">
      <dgm:prSet presAssocID="{6FA787D5-DC36-4C4A-90FF-E115C97226FC}" presName="spNode" presStyleCnt="0"/>
      <dgm:spPr/>
    </dgm:pt>
    <dgm:pt modelId="{0A6AAE2B-26BA-4C1F-8139-86C09A8947C8}" type="pres">
      <dgm:prSet presAssocID="{FDF47D2B-2EEB-4E62-B7C6-C098BEAB4BE9}" presName="sibTrans" presStyleLbl="sibTrans1D1" presStyleIdx="1" presStyleCnt="4"/>
      <dgm:spPr/>
      <dgm:t>
        <a:bodyPr/>
        <a:lstStyle/>
        <a:p>
          <a:endParaRPr lang="en-US"/>
        </a:p>
      </dgm:t>
    </dgm:pt>
    <dgm:pt modelId="{53EFED22-A63C-45CF-A0D7-1C51F765F249}" type="pres">
      <dgm:prSet presAssocID="{9A7BFE89-5773-4C72-A1AE-166791610ED7}" presName="node" presStyleLbl="node1" presStyleIdx="2" presStyleCnt="4">
        <dgm:presLayoutVars>
          <dgm:bulletEnabled val="1"/>
        </dgm:presLayoutVars>
      </dgm:prSet>
      <dgm:spPr/>
      <dgm:t>
        <a:bodyPr/>
        <a:lstStyle/>
        <a:p>
          <a:endParaRPr lang="en-US"/>
        </a:p>
      </dgm:t>
    </dgm:pt>
    <dgm:pt modelId="{6E7A18E5-CBB1-4404-8D5A-A09D51C13BDD}" type="pres">
      <dgm:prSet presAssocID="{9A7BFE89-5773-4C72-A1AE-166791610ED7}" presName="spNode" presStyleCnt="0"/>
      <dgm:spPr/>
    </dgm:pt>
    <dgm:pt modelId="{A99FCB01-185F-416A-871B-18A4A0B609D2}" type="pres">
      <dgm:prSet presAssocID="{EEC55263-D4E5-4423-9968-663FD06F39FE}" presName="sibTrans" presStyleLbl="sibTrans1D1" presStyleIdx="2" presStyleCnt="4"/>
      <dgm:spPr/>
      <dgm:t>
        <a:bodyPr/>
        <a:lstStyle/>
        <a:p>
          <a:endParaRPr lang="en-US"/>
        </a:p>
      </dgm:t>
    </dgm:pt>
    <dgm:pt modelId="{7CD8654C-3879-4B14-8A48-44EF2E3D48EA}" type="pres">
      <dgm:prSet presAssocID="{A0D9AD4F-01A2-4F18-BB7D-973FF1316984}" presName="node" presStyleLbl="node1" presStyleIdx="3" presStyleCnt="4">
        <dgm:presLayoutVars>
          <dgm:bulletEnabled val="1"/>
        </dgm:presLayoutVars>
      </dgm:prSet>
      <dgm:spPr/>
      <dgm:t>
        <a:bodyPr/>
        <a:lstStyle/>
        <a:p>
          <a:endParaRPr lang="en-US"/>
        </a:p>
      </dgm:t>
    </dgm:pt>
    <dgm:pt modelId="{6225329B-E4F7-40ED-AED9-1E066B0B0815}" type="pres">
      <dgm:prSet presAssocID="{A0D9AD4F-01A2-4F18-BB7D-973FF1316984}" presName="spNode" presStyleCnt="0"/>
      <dgm:spPr/>
    </dgm:pt>
    <dgm:pt modelId="{5D3D16B6-3FC4-48AE-A4E8-76C00AB8279B}" type="pres">
      <dgm:prSet presAssocID="{A2109456-F4FB-4F1F-8981-B1305F7B7EC7}" presName="sibTrans" presStyleLbl="sibTrans1D1" presStyleIdx="3" presStyleCnt="4"/>
      <dgm:spPr/>
      <dgm:t>
        <a:bodyPr/>
        <a:lstStyle/>
        <a:p>
          <a:endParaRPr lang="en-US"/>
        </a:p>
      </dgm:t>
    </dgm:pt>
  </dgm:ptLst>
  <dgm:cxnLst>
    <dgm:cxn modelId="{F8B409B2-5D93-417F-A310-41CFF14039E6}" type="presOf" srcId="{CCD3DC81-0337-4A78-9FBD-09B45CE4DA66}" destId="{746E43F4-06D6-428F-AEF2-23FD248251D3}" srcOrd="0" destOrd="0" presId="urn:microsoft.com/office/officeart/2005/8/layout/cycle5"/>
    <dgm:cxn modelId="{012FF110-3FCA-4328-86AC-8DE219963D03}" type="presOf" srcId="{A2109456-F4FB-4F1F-8981-B1305F7B7EC7}" destId="{5D3D16B6-3FC4-48AE-A4E8-76C00AB8279B}" srcOrd="0" destOrd="0" presId="urn:microsoft.com/office/officeart/2005/8/layout/cycle5"/>
    <dgm:cxn modelId="{06A0BB64-5BB3-4231-BB96-4FEA7728837E}" type="presOf" srcId="{47358FD9-59F5-470A-A33C-B5561902C025}" destId="{E8D32CE2-61DF-4381-A3AC-071119F4AB91}" srcOrd="0" destOrd="0" presId="urn:microsoft.com/office/officeart/2005/8/layout/cycle5"/>
    <dgm:cxn modelId="{9A0BB870-DC37-4B1E-9460-12FDC2AF25AD}" type="presOf" srcId="{6FA787D5-DC36-4C4A-90FF-E115C97226FC}" destId="{C34B8972-B6A4-4394-A6FB-0796E8D54FE3}" srcOrd="0" destOrd="0" presId="urn:microsoft.com/office/officeart/2005/8/layout/cycle5"/>
    <dgm:cxn modelId="{A9799747-99B8-4F37-8F02-500D6DED16D5}" type="presOf" srcId="{FDF47D2B-2EEB-4E62-B7C6-C098BEAB4BE9}" destId="{0A6AAE2B-26BA-4C1F-8139-86C09A8947C8}" srcOrd="0" destOrd="0" presId="urn:microsoft.com/office/officeart/2005/8/layout/cycle5"/>
    <dgm:cxn modelId="{5DB87F45-A5FC-41C8-836A-89D6CF77C5C0}" srcId="{47358FD9-59F5-470A-A33C-B5561902C025}" destId="{8176393F-1A9F-4D35-9608-7D6D8E5A6DD6}" srcOrd="0" destOrd="0" parTransId="{77897051-BB9E-446B-94C6-E93B1A38F137}" sibTransId="{CCD3DC81-0337-4A78-9FBD-09B45CE4DA66}"/>
    <dgm:cxn modelId="{B8ACB533-CF61-459F-B168-DB19E1906426}" type="presOf" srcId="{EEC55263-D4E5-4423-9968-663FD06F39FE}" destId="{A99FCB01-185F-416A-871B-18A4A0B609D2}" srcOrd="0" destOrd="0" presId="urn:microsoft.com/office/officeart/2005/8/layout/cycle5"/>
    <dgm:cxn modelId="{0ACFF340-64E6-47FE-B559-96007E1DCBCA}" type="presOf" srcId="{9A7BFE89-5773-4C72-A1AE-166791610ED7}" destId="{53EFED22-A63C-45CF-A0D7-1C51F765F249}" srcOrd="0" destOrd="0" presId="urn:microsoft.com/office/officeart/2005/8/layout/cycle5"/>
    <dgm:cxn modelId="{15A51531-389A-49B6-A06D-5222C72BF07A}" srcId="{47358FD9-59F5-470A-A33C-B5561902C025}" destId="{9A7BFE89-5773-4C72-A1AE-166791610ED7}" srcOrd="2" destOrd="0" parTransId="{E50C8791-CB5D-4352-86B9-37A423190FA0}" sibTransId="{EEC55263-D4E5-4423-9968-663FD06F39FE}"/>
    <dgm:cxn modelId="{724AA9A5-747D-432E-971E-B2CC39973E81}" srcId="{47358FD9-59F5-470A-A33C-B5561902C025}" destId="{6FA787D5-DC36-4C4A-90FF-E115C97226FC}" srcOrd="1" destOrd="0" parTransId="{81456640-2F1C-42CC-B880-4AB9B61F0FB4}" sibTransId="{FDF47D2B-2EEB-4E62-B7C6-C098BEAB4BE9}"/>
    <dgm:cxn modelId="{475CDC9D-3CD0-443C-9300-C9CD2CCCFA7D}" type="presOf" srcId="{8176393F-1A9F-4D35-9608-7D6D8E5A6DD6}" destId="{EF9523C7-FA77-4974-9C40-6129AAFCB4F5}" srcOrd="0" destOrd="0" presId="urn:microsoft.com/office/officeart/2005/8/layout/cycle5"/>
    <dgm:cxn modelId="{BCDCD408-9206-4B0B-824F-A13D589B493A}" type="presOf" srcId="{A0D9AD4F-01A2-4F18-BB7D-973FF1316984}" destId="{7CD8654C-3879-4B14-8A48-44EF2E3D48EA}" srcOrd="0" destOrd="0" presId="urn:microsoft.com/office/officeart/2005/8/layout/cycle5"/>
    <dgm:cxn modelId="{860914D2-21BC-4C84-9667-CA596FB148CB}" srcId="{47358FD9-59F5-470A-A33C-B5561902C025}" destId="{A0D9AD4F-01A2-4F18-BB7D-973FF1316984}" srcOrd="3" destOrd="0" parTransId="{933675B4-3ADB-42CC-B21F-BA2F14B0F956}" sibTransId="{A2109456-F4FB-4F1F-8981-B1305F7B7EC7}"/>
    <dgm:cxn modelId="{1B777899-3EE3-4E1A-B6A7-EBC01923215A}" type="presParOf" srcId="{E8D32CE2-61DF-4381-A3AC-071119F4AB91}" destId="{EF9523C7-FA77-4974-9C40-6129AAFCB4F5}" srcOrd="0" destOrd="0" presId="urn:microsoft.com/office/officeart/2005/8/layout/cycle5"/>
    <dgm:cxn modelId="{FEE00DA1-BB60-4FBD-A495-24DD44267972}" type="presParOf" srcId="{E8D32CE2-61DF-4381-A3AC-071119F4AB91}" destId="{6D1DE302-B9E8-4F78-9D37-8E340DE3A6EA}" srcOrd="1" destOrd="0" presId="urn:microsoft.com/office/officeart/2005/8/layout/cycle5"/>
    <dgm:cxn modelId="{2847087D-B178-48FB-B9B5-DB3FDD1AC9B0}" type="presParOf" srcId="{E8D32CE2-61DF-4381-A3AC-071119F4AB91}" destId="{746E43F4-06D6-428F-AEF2-23FD248251D3}" srcOrd="2" destOrd="0" presId="urn:microsoft.com/office/officeart/2005/8/layout/cycle5"/>
    <dgm:cxn modelId="{DA22C3AB-B26D-49FD-927C-BC6ADB38D809}" type="presParOf" srcId="{E8D32CE2-61DF-4381-A3AC-071119F4AB91}" destId="{C34B8972-B6A4-4394-A6FB-0796E8D54FE3}" srcOrd="3" destOrd="0" presId="urn:microsoft.com/office/officeart/2005/8/layout/cycle5"/>
    <dgm:cxn modelId="{1DE05520-65A5-4231-AE3F-CB67AF43EB67}" type="presParOf" srcId="{E8D32CE2-61DF-4381-A3AC-071119F4AB91}" destId="{9BBAB125-E8C4-4088-8313-F9E0EEBE185E}" srcOrd="4" destOrd="0" presId="urn:microsoft.com/office/officeart/2005/8/layout/cycle5"/>
    <dgm:cxn modelId="{E54AEE7B-9739-41EF-B553-955346B7BF3B}" type="presParOf" srcId="{E8D32CE2-61DF-4381-A3AC-071119F4AB91}" destId="{0A6AAE2B-26BA-4C1F-8139-86C09A8947C8}" srcOrd="5" destOrd="0" presId="urn:microsoft.com/office/officeart/2005/8/layout/cycle5"/>
    <dgm:cxn modelId="{2874C8B5-9B58-4280-AFE6-4C8123E0B3FF}" type="presParOf" srcId="{E8D32CE2-61DF-4381-A3AC-071119F4AB91}" destId="{53EFED22-A63C-45CF-A0D7-1C51F765F249}" srcOrd="6" destOrd="0" presId="urn:microsoft.com/office/officeart/2005/8/layout/cycle5"/>
    <dgm:cxn modelId="{D7026457-D181-496F-A6C8-E44EC40958B8}" type="presParOf" srcId="{E8D32CE2-61DF-4381-A3AC-071119F4AB91}" destId="{6E7A18E5-CBB1-4404-8D5A-A09D51C13BDD}" srcOrd="7" destOrd="0" presId="urn:microsoft.com/office/officeart/2005/8/layout/cycle5"/>
    <dgm:cxn modelId="{F37207F9-D2B4-4155-83E5-9E7C31AE6B3F}" type="presParOf" srcId="{E8D32CE2-61DF-4381-A3AC-071119F4AB91}" destId="{A99FCB01-185F-416A-871B-18A4A0B609D2}" srcOrd="8" destOrd="0" presId="urn:microsoft.com/office/officeart/2005/8/layout/cycle5"/>
    <dgm:cxn modelId="{1A5CC6B0-AD65-4AB2-8050-01B92AECF644}" type="presParOf" srcId="{E8D32CE2-61DF-4381-A3AC-071119F4AB91}" destId="{7CD8654C-3879-4B14-8A48-44EF2E3D48EA}" srcOrd="9" destOrd="0" presId="urn:microsoft.com/office/officeart/2005/8/layout/cycle5"/>
    <dgm:cxn modelId="{15DFD758-1006-4EFD-95CB-94899B76F0AC}" type="presParOf" srcId="{E8D32CE2-61DF-4381-A3AC-071119F4AB91}" destId="{6225329B-E4F7-40ED-AED9-1E066B0B0815}" srcOrd="10" destOrd="0" presId="urn:microsoft.com/office/officeart/2005/8/layout/cycle5"/>
    <dgm:cxn modelId="{230CEC1E-1456-4855-A123-F32E888BCE0E}" type="presParOf" srcId="{E8D32CE2-61DF-4381-A3AC-071119F4AB91}" destId="{5D3D16B6-3FC4-48AE-A4E8-76C00AB8279B}" srcOrd="11"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0.23436</cdr:x>
      <cdr:y>0.63064</cdr:y>
    </cdr:from>
    <cdr:to>
      <cdr:x>0.27904</cdr:x>
      <cdr:y>0.6943</cdr:y>
    </cdr:to>
    <cdr:sp macro="" textlink="">
      <cdr:nvSpPr>
        <cdr:cNvPr id="2" name="TextBox 1"/>
        <cdr:cNvSpPr txBox="1"/>
      </cdr:nvSpPr>
      <cdr:spPr>
        <a:xfrm xmlns:a="http://schemas.openxmlformats.org/drawingml/2006/main">
          <a:off x="1819275" y="2498834"/>
          <a:ext cx="346841" cy="2522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0.21405</cdr:x>
      <cdr:y>0.57759</cdr:y>
    </cdr:from>
    <cdr:to>
      <cdr:x>0.30882</cdr:x>
      <cdr:y>0.67573</cdr:y>
    </cdr:to>
    <cdr:sp macro="" textlink="">
      <cdr:nvSpPr>
        <cdr:cNvPr id="3" name="TextBox 2"/>
        <cdr:cNvSpPr txBox="1"/>
      </cdr:nvSpPr>
      <cdr:spPr>
        <a:xfrm xmlns:a="http://schemas.openxmlformats.org/drawingml/2006/main">
          <a:off x="1661620" y="2288628"/>
          <a:ext cx="735725" cy="38888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000" b="1" dirty="0" smtClean="0">
              <a:solidFill>
                <a:srgbClr val="FFFF00"/>
              </a:solidFill>
            </a:rPr>
            <a:t>42%</a:t>
          </a:r>
          <a:endParaRPr lang="en-US" sz="2000" b="1" dirty="0">
            <a:solidFill>
              <a:srgbClr val="FFFF00"/>
            </a:solidFill>
          </a:endParaRPr>
        </a:p>
      </cdr:txBody>
    </cdr:sp>
  </cdr:relSizeAnchor>
  <cdr:relSizeAnchor xmlns:cdr="http://schemas.openxmlformats.org/drawingml/2006/chartDrawing">
    <cdr:from>
      <cdr:x>0.23436</cdr:x>
      <cdr:y>0.63064</cdr:y>
    </cdr:from>
    <cdr:to>
      <cdr:x>0.27904</cdr:x>
      <cdr:y>0.6943</cdr:y>
    </cdr:to>
    <cdr:sp macro="" textlink="">
      <cdr:nvSpPr>
        <cdr:cNvPr id="4" name="TextBox 1"/>
        <cdr:cNvSpPr txBox="1"/>
      </cdr:nvSpPr>
      <cdr:spPr>
        <a:xfrm xmlns:a="http://schemas.openxmlformats.org/drawingml/2006/main">
          <a:off x="1819275" y="2498834"/>
          <a:ext cx="346841" cy="25224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0.49702</cdr:x>
      <cdr:y>0.51923</cdr:y>
    </cdr:from>
    <cdr:to>
      <cdr:x>0.60398</cdr:x>
      <cdr:y>0.62268</cdr:y>
    </cdr:to>
    <cdr:sp macro="" textlink="">
      <cdr:nvSpPr>
        <cdr:cNvPr id="6" name="TextBox 5"/>
        <cdr:cNvSpPr txBox="1"/>
      </cdr:nvSpPr>
      <cdr:spPr>
        <a:xfrm xmlns:a="http://schemas.openxmlformats.org/drawingml/2006/main">
          <a:off x="3858283" y="2057399"/>
          <a:ext cx="830317" cy="40990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000" b="1" dirty="0" smtClean="0">
              <a:solidFill>
                <a:srgbClr val="FFFF00"/>
              </a:solidFill>
            </a:rPr>
            <a:t>60%</a:t>
          </a:r>
          <a:endParaRPr lang="en-US" sz="2000" b="1" dirty="0">
            <a:solidFill>
              <a:srgbClr val="FFFF00"/>
            </a:solidFill>
          </a:endParaRPr>
        </a:p>
      </cdr:txBody>
    </cdr:sp>
  </cdr:relSizeAnchor>
  <cdr:relSizeAnchor xmlns:cdr="http://schemas.openxmlformats.org/drawingml/2006/chartDrawing">
    <cdr:from>
      <cdr:x>0.78676</cdr:x>
      <cdr:y>0.53249</cdr:y>
    </cdr:from>
    <cdr:to>
      <cdr:x>0.88966</cdr:x>
      <cdr:y>0.6439</cdr:y>
    </cdr:to>
    <cdr:sp macro="" textlink="">
      <cdr:nvSpPr>
        <cdr:cNvPr id="7" name="TextBox 6"/>
        <cdr:cNvSpPr txBox="1"/>
      </cdr:nvSpPr>
      <cdr:spPr>
        <a:xfrm xmlns:a="http://schemas.openxmlformats.org/drawingml/2006/main">
          <a:off x="6107496" y="2109951"/>
          <a:ext cx="798786" cy="44143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000" b="1" dirty="0" smtClean="0">
              <a:solidFill>
                <a:srgbClr val="FFFF00"/>
              </a:solidFill>
            </a:rPr>
            <a:t>54%</a:t>
          </a:r>
          <a:endParaRPr lang="en-US" sz="2000" b="1" dirty="0">
            <a:solidFill>
              <a:srgbClr val="FFFF00"/>
            </a:solidFill>
          </a:endParaRP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924B7AF8-B803-4535-89EE-E416DD1FC37F}" type="slidenum">
              <a:rPr lang="en-US"/>
              <a:pPr>
                <a:defRPr/>
              </a:pPr>
              <a:t>‹#›</a:t>
            </a:fld>
            <a:endParaRPr lang="en-US" dirty="0"/>
          </a:p>
        </p:txBody>
      </p:sp>
    </p:spTree>
    <p:extLst>
      <p:ext uri="{BB962C8B-B14F-4D97-AF65-F5344CB8AC3E}">
        <p14:creationId xmlns:p14="http://schemas.microsoft.com/office/powerpoint/2010/main" val="23128830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1C87F73C-8E1D-4A6D-9ABF-D098EB783F50}" type="slidenum">
              <a:rPr lang="en-US" smtClean="0"/>
              <a:pPr/>
              <a:t>1</a:t>
            </a:fld>
            <a:endParaRPr lang="en-US" dirty="0" smtClean="0"/>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Of</a:t>
            </a:r>
            <a:r>
              <a:rPr lang="en-US" baseline="0" dirty="0" smtClean="0"/>
              <a:t> note is that, while the breakdown in the decision-making cycle is often caused by the research and program divide, it is also affected by: </a:t>
            </a:r>
            <a:r>
              <a:rPr lang="en-US" dirty="0" smtClean="0"/>
              <a:t>External factors – political, cultural, or religious ideology.  </a:t>
            </a:r>
          </a:p>
          <a:p>
            <a:endParaRPr lang="en-US" dirty="0" smtClean="0"/>
          </a:p>
          <a:p>
            <a:r>
              <a:rPr lang="en-US" dirty="0" smtClean="0"/>
              <a:t>For example,</a:t>
            </a:r>
            <a:r>
              <a:rPr lang="en-US" baseline="0" dirty="0" smtClean="0"/>
              <a:t> in the political realm, during a re-election year, a politician may not want to vet and disseminate data on increased HIV prevalence. He/she may fear that these new data could reflect poorly on his/her leadership in the province and so may not want that information to inform any decision-making processes.</a:t>
            </a:r>
          </a:p>
          <a:p>
            <a:endParaRPr lang="en-US" baseline="0" dirty="0" smtClean="0"/>
          </a:p>
          <a:p>
            <a:r>
              <a:rPr lang="en-US" baseline="0" dirty="0" smtClean="0"/>
              <a:t>An example of a cultural barrier to data use is that in some countries, intravenous drug users (IDU) are a population at great risk of HIV acquisition and transmission. However, in many countries, intravenous drug use is considered illegal and punishable by time in prison. While data may exist that clearly indicate the role that IDUs pay in HIV transmission, decision makers may refuse to provide HIV prevention services to this population due to local, cultural prejudices. </a:t>
            </a:r>
          </a:p>
          <a:p>
            <a:endParaRPr lang="en-US" baseline="0" dirty="0" smtClean="0"/>
          </a:p>
          <a:p>
            <a:r>
              <a:rPr lang="en-US" baseline="0" dirty="0" smtClean="0"/>
              <a:t>An example of a religious barrier to data use is that among some specific religious groups, the concept of limiting or spacing the number of children in a family is unacceptable. These specific groups may ignore data that clearly indicate that women who have children too closely spaced are at higher risk of pregnancy and delivery complications that result in higher morbidities and mortality.</a:t>
            </a:r>
            <a:endParaRPr lang="en-US" dirty="0" smtClean="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we talk about the insufficient use of data in decision making, we also need to point</a:t>
            </a:r>
            <a:r>
              <a:rPr lang="en-US" baseline="0" dirty="0" smtClean="0"/>
              <a:t> out that many research studies do indeed end up informing policy and program improvements.  </a:t>
            </a:r>
          </a:p>
          <a:p>
            <a:endParaRPr lang="en-US" baseline="0" dirty="0" smtClean="0"/>
          </a:p>
          <a:p>
            <a:r>
              <a:rPr lang="en-US" baseline="0" dirty="0" smtClean="0"/>
              <a:t>The research with the most obvious impact involves the large </a:t>
            </a:r>
            <a:r>
              <a:rPr lang="en-US" b="1" baseline="0" dirty="0" smtClean="0"/>
              <a:t>public health </a:t>
            </a:r>
            <a:r>
              <a:rPr lang="en-US" baseline="0" dirty="0" smtClean="0"/>
              <a:t>studies that result in a program improvement that saves lives. A good example of this is the landmark study that found Nevirapine to be a </a:t>
            </a:r>
            <a:r>
              <a:rPr lang="en-US" dirty="0" smtClean="0"/>
              <a:t>safe, effective means of preventing mother-to-infant HIV transmission and that has been applicable and affordable in resource-limited settings. The life-saving</a:t>
            </a:r>
            <a:r>
              <a:rPr lang="en-US" baseline="0" dirty="0" smtClean="0"/>
              <a:t> potential of Nevirapine was quickly </a:t>
            </a:r>
            <a:r>
              <a:rPr lang="en-US" dirty="0" smtClean="0"/>
              <a:t>adopted as the standard of care in resource-limited countries worldwide and has been endorsed by UNAIDS and many other international health organizations.</a:t>
            </a:r>
          </a:p>
          <a:p>
            <a:endParaRPr lang="en-US" dirty="0" smtClean="0"/>
          </a:p>
          <a:p>
            <a:r>
              <a:rPr lang="en-US" dirty="0" smtClean="0"/>
              <a:t>There are also examples of studies that show</a:t>
            </a:r>
            <a:r>
              <a:rPr lang="en-US" baseline="0" dirty="0" smtClean="0"/>
              <a:t> clear, </a:t>
            </a:r>
            <a:r>
              <a:rPr lang="en-US" b="1" baseline="0" dirty="0" smtClean="0"/>
              <a:t>definitive results</a:t>
            </a:r>
            <a:r>
              <a:rPr lang="en-US" baseline="0" dirty="0" smtClean="0"/>
              <a:t>. Many times a ‘body’ of research is needed to clearly indicate a course of action, and one study is not sufficient. Many research studies fall into this category. Also, sometimes the results of a study are not strong enough and more research is needed. However, there are studies that often clearly show that action is needed. A good example of this type (and one that we will be discussing in more detail later in the course) is a study that was conducted in Madagascar; it showed that the provision of injectable contraception by lay health workers was safe and acceptable. Specifically, the study found that 100% of the health workers pr</a:t>
            </a:r>
            <a:r>
              <a:rPr lang="en-US" sz="1200" b="0" i="0" u="none" strike="noStrike" kern="1200" baseline="0" dirty="0" smtClean="0">
                <a:solidFill>
                  <a:schemeClr val="tx1"/>
                </a:solidFill>
                <a:latin typeface="Arial" charset="0"/>
                <a:ea typeface="+mn-ea"/>
                <a:cs typeface="+mn-cs"/>
              </a:rPr>
              <a:t>ovided the injectable according to the standards that the Ministry of Health (MOH) had established. The lay health workers’ supervisors showed confidence in the workers’ ability to provide safe injections. And, 92% of the clients said they would recommend the community provision of DMPA to a friend. This study clearly showed that this new approach was safe and acceptable.</a:t>
            </a:r>
          </a:p>
          <a:p>
            <a:endParaRPr lang="en-US" sz="1200" b="0" i="0" u="none" strike="noStrike" kern="1200" baseline="0" dirty="0" smtClean="0">
              <a:solidFill>
                <a:schemeClr val="tx1"/>
              </a:solidFill>
              <a:latin typeface="Arial" charset="0"/>
              <a:ea typeface="+mn-ea"/>
              <a:cs typeface="+mn-cs"/>
            </a:endParaRPr>
          </a:p>
          <a:p>
            <a:r>
              <a:rPr lang="en-US" sz="1200" b="0" i="0" u="none" strike="noStrike" kern="1200" baseline="0" dirty="0" smtClean="0">
                <a:solidFill>
                  <a:schemeClr val="tx1"/>
                </a:solidFill>
                <a:latin typeface="Arial" charset="0"/>
                <a:ea typeface="+mn-ea"/>
                <a:cs typeface="+mn-cs"/>
              </a:rPr>
              <a:t>The last category is what we call </a:t>
            </a:r>
            <a:r>
              <a:rPr lang="en-US" sz="1200" b="1" i="0" u="none" strike="noStrike" kern="1200" baseline="0" dirty="0" smtClean="0">
                <a:solidFill>
                  <a:schemeClr val="tx1"/>
                </a:solidFill>
                <a:latin typeface="Arial" charset="0"/>
                <a:ea typeface="+mn-ea"/>
                <a:cs typeface="+mn-cs"/>
              </a:rPr>
              <a:t>demand-driven </a:t>
            </a:r>
            <a:r>
              <a:rPr lang="en-US" sz="1200" b="0" i="0" u="none" strike="noStrike" kern="1200" baseline="0" dirty="0" smtClean="0">
                <a:solidFill>
                  <a:schemeClr val="tx1"/>
                </a:solidFill>
                <a:latin typeface="Arial" charset="0"/>
                <a:ea typeface="+mn-ea"/>
                <a:cs typeface="+mn-cs"/>
              </a:rPr>
              <a:t>research. This is research that responds to a specific need for information. It is implemented in response to an expressed need by stakeholders or in response to a specific decision-making need of program managers and policy makers. </a:t>
            </a:r>
          </a:p>
          <a:p>
            <a:endParaRPr lang="en-US" sz="1200" b="0" i="0" u="none" strike="noStrike" kern="1200" baseline="0" dirty="0" smtClean="0">
              <a:solidFill>
                <a:schemeClr val="tx1"/>
              </a:solidFill>
              <a:latin typeface="Arial" charset="0"/>
              <a:ea typeface="+mn-ea"/>
              <a:cs typeface="+mn-cs"/>
            </a:endParaRPr>
          </a:p>
          <a:p>
            <a:r>
              <a:rPr lang="en-US" sz="1200" b="0" i="0" u="none" strike="noStrike" kern="1200" baseline="0" dirty="0" smtClean="0">
                <a:solidFill>
                  <a:schemeClr val="tx1"/>
                </a:solidFill>
                <a:latin typeface="Arial" charset="0"/>
                <a:ea typeface="+mn-ea"/>
                <a:cs typeface="+mn-cs"/>
              </a:rPr>
              <a:t>In the next few slides, and in the remainder of this course, we will be talking about how to ensure that our research is demand driven so that it has impact.</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12</a:t>
            </a:fld>
            <a:endParaRPr lang="en-US" dirty="0"/>
          </a:p>
        </p:txBody>
      </p:sp>
    </p:spTree>
    <p:extLst>
      <p:ext uri="{BB962C8B-B14F-4D97-AF65-F5344CB8AC3E}">
        <p14:creationId xmlns:p14="http://schemas.microsoft.com/office/powerpoint/2010/main" val="208598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We’ve just discussed the rationale for why we experience the research-to-practice gap. Now let’s consider this question: W</a:t>
            </a:r>
            <a:r>
              <a:rPr lang="en-US" dirty="0" smtClean="0"/>
              <a:t>hat</a:t>
            </a:r>
            <a:r>
              <a:rPr lang="en-US" baseline="0" dirty="0" smtClean="0"/>
              <a:t> can we do as researchers to strengthen the evidence-based decision-making process?</a:t>
            </a:r>
          </a:p>
          <a:p>
            <a:endParaRPr lang="en-US" baseline="0"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We can move away from a traditional research approach that focuses on data needs, includes limited stakeholder involvement, and concludes the research process with a dissemination meeting.</a:t>
            </a:r>
          </a:p>
          <a:p>
            <a:pPr marL="0" marR="0" lvl="1" indent="0" algn="l" defTabSz="914400" rtl="0" eaLnBrk="0" fontAlgn="base" latinLnBrk="0" hangingPunct="0">
              <a:lnSpc>
                <a:spcPct val="100000"/>
              </a:lnSpc>
              <a:spcBef>
                <a:spcPct val="30000"/>
              </a:spcBef>
              <a:spcAft>
                <a:spcPct val="0"/>
              </a:spcAft>
              <a:buClrTx/>
              <a:buSzTx/>
              <a:buFontTx/>
              <a:buNone/>
              <a:tabLst/>
              <a:defRPr/>
            </a:pPr>
            <a:endParaRPr lang="en-US" dirty="0" smtClean="0"/>
          </a:p>
          <a:p>
            <a:pPr marL="0" marR="0" lvl="1" indent="0" algn="l" defTabSz="914400" rtl="0" eaLnBrk="0" fontAlgn="base" latinLnBrk="0" hangingPunct="0">
              <a:lnSpc>
                <a:spcPct val="100000"/>
              </a:lnSpc>
              <a:spcBef>
                <a:spcPct val="30000"/>
              </a:spcBef>
              <a:spcAft>
                <a:spcPct val="0"/>
              </a:spcAft>
              <a:buClrTx/>
              <a:buSzTx/>
              <a:buFontTx/>
              <a:buNone/>
              <a:tabLst/>
              <a:defRPr/>
            </a:pPr>
            <a:r>
              <a:rPr lang="en-US" dirty="0" smtClean="0"/>
              <a:t>Specifically, we can:</a:t>
            </a:r>
            <a:br>
              <a:rPr lang="en-US" dirty="0" smtClean="0"/>
            </a:br>
            <a:r>
              <a:rPr lang="en-US" dirty="0" smtClean="0"/>
              <a:t/>
            </a:r>
            <a:br>
              <a:rPr lang="en-US" dirty="0" smtClean="0"/>
            </a:br>
            <a:r>
              <a:rPr lang="en-US" i="1" dirty="0" smtClean="0"/>
              <a:t>NOTE to facilitator</a:t>
            </a:r>
            <a:r>
              <a:rPr lang="en-US" dirty="0" smtClean="0"/>
              <a:t>: Read slide.</a:t>
            </a:r>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13</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To successfully change the way we do research,</a:t>
            </a:r>
            <a:r>
              <a:rPr lang="en-US" dirty="0" smtClean="0"/>
              <a:t> </a:t>
            </a:r>
            <a:r>
              <a:rPr lang="en-US" baseline="0" dirty="0" smtClean="0"/>
              <a:t>we first need to understand</a:t>
            </a:r>
            <a:r>
              <a:rPr lang="en-US" dirty="0" smtClean="0"/>
              <a:t> how our work </a:t>
            </a:r>
            <a:r>
              <a:rPr lang="en-US" baseline="0" dirty="0" smtClean="0"/>
              <a:t>contributes to the program and policy</a:t>
            </a:r>
            <a:r>
              <a:rPr lang="en-US" dirty="0" smtClean="0"/>
              <a:t> continuum</a:t>
            </a:r>
            <a:r>
              <a:rPr lang="en-US" baseline="0" dirty="0" smtClean="0"/>
              <a:t>.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14</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What is the program and policy continuum? It is a way to think about how our research will influence programs and policies.</a:t>
            </a:r>
          </a:p>
          <a:p>
            <a:endParaRPr lang="en-US" dirty="0"/>
          </a:p>
          <a:p>
            <a:r>
              <a:rPr lang="en-US" dirty="0" smtClean="0"/>
              <a:t>By identifying where in the continuum your research falls, you will be able to:</a:t>
            </a:r>
          </a:p>
          <a:p>
            <a:endParaRPr lang="en-US" dirty="0" smtClean="0"/>
          </a:p>
          <a:p>
            <a:pPr marL="628650" lvl="1" indent="-171450">
              <a:buFont typeface="Arial" pitchFamily="34" charset="0"/>
              <a:buChar char="•"/>
            </a:pPr>
            <a:r>
              <a:rPr lang="en-US" dirty="0" smtClean="0"/>
              <a:t>Determine </a:t>
            </a:r>
            <a:r>
              <a:rPr lang="en-US" dirty="0"/>
              <a:t>how </a:t>
            </a:r>
            <a:r>
              <a:rPr lang="en-US" dirty="0" smtClean="0"/>
              <a:t>the results </a:t>
            </a:r>
            <a:r>
              <a:rPr lang="en-US" dirty="0"/>
              <a:t>of </a:t>
            </a:r>
            <a:r>
              <a:rPr lang="en-US" dirty="0" smtClean="0"/>
              <a:t>your research </a:t>
            </a:r>
            <a:r>
              <a:rPr lang="en-US" dirty="0"/>
              <a:t>will be used</a:t>
            </a:r>
          </a:p>
          <a:p>
            <a:pPr marL="628650" lvl="1" indent="-171450">
              <a:buFont typeface="Arial" pitchFamily="34" charset="0"/>
              <a:buChar char="•"/>
            </a:pPr>
            <a:r>
              <a:rPr lang="en-US" dirty="0"/>
              <a:t>Develop </a:t>
            </a:r>
            <a:r>
              <a:rPr lang="en-US" dirty="0" smtClean="0"/>
              <a:t>action-oriented </a:t>
            </a:r>
            <a:r>
              <a:rPr lang="en-US" dirty="0"/>
              <a:t>research questions</a:t>
            </a:r>
          </a:p>
          <a:p>
            <a:pPr marL="628650" lvl="1" indent="-171450">
              <a:buFont typeface="Arial" pitchFamily="34" charset="0"/>
              <a:buChar char="•"/>
            </a:pPr>
            <a:r>
              <a:rPr lang="en-US" dirty="0"/>
              <a:t>Include appropriate stakeholders in the research process</a:t>
            </a:r>
          </a:p>
          <a:p>
            <a:endParaRPr lang="en-US" dirty="0" smtClean="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15</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kern="1200" dirty="0" smtClean="0">
                <a:solidFill>
                  <a:schemeClr val="tx1"/>
                </a:solidFill>
                <a:latin typeface="Arial" charset="0"/>
                <a:ea typeface="+mn-ea"/>
                <a:cs typeface="+mn-cs"/>
              </a:rPr>
              <a:t>In</a:t>
            </a:r>
            <a:r>
              <a:rPr lang="en-US" kern="1200" baseline="0" dirty="0" smtClean="0">
                <a:solidFill>
                  <a:schemeClr val="tx1"/>
                </a:solidFill>
                <a:latin typeface="Arial" charset="0"/>
                <a:ea typeface="+mn-ea"/>
                <a:cs typeface="+mn-cs"/>
              </a:rPr>
              <a:t> this continuum, we have grouped program and policy stages into the 4 listed on the slide: </a:t>
            </a:r>
            <a:endParaRPr lang="en-US" dirty="0"/>
          </a:p>
          <a:p>
            <a:pPr lvl="1"/>
            <a:endParaRPr lang="en-US" sz="1200" kern="1200" baseline="0" dirty="0" smtClean="0">
              <a:solidFill>
                <a:schemeClr val="tx1"/>
              </a:solidFill>
              <a:latin typeface="Arial" charset="0"/>
              <a:ea typeface="+mn-ea"/>
              <a:cs typeface="+mn-cs"/>
            </a:endParaRPr>
          </a:p>
          <a:p>
            <a:pPr marL="628650" lvl="1" indent="-171450">
              <a:buFont typeface="Arial" pitchFamily="34" charset="0"/>
              <a:buChar char="•"/>
            </a:pPr>
            <a:r>
              <a:rPr lang="en-US" sz="1200" kern="1200" dirty="0" smtClean="0">
                <a:solidFill>
                  <a:schemeClr val="tx1"/>
                </a:solidFill>
                <a:latin typeface="Arial" charset="0"/>
                <a:ea typeface="+mn-ea"/>
                <a:cs typeface="+mn-cs"/>
              </a:rPr>
              <a:t>Advo</a:t>
            </a:r>
            <a:r>
              <a:rPr lang="en-US" dirty="0" smtClean="0"/>
              <a:t>cacy &amp; policy formulation</a:t>
            </a:r>
          </a:p>
          <a:p>
            <a:pPr marL="628650" lvl="1" indent="-171450">
              <a:buFont typeface="Arial" pitchFamily="34" charset="0"/>
              <a:buChar char="•"/>
            </a:pPr>
            <a:r>
              <a:rPr lang="en-US" sz="1200" kern="1200" dirty="0" smtClean="0">
                <a:solidFill>
                  <a:schemeClr val="tx1"/>
                </a:solidFill>
                <a:latin typeface="Arial" charset="0"/>
                <a:ea typeface="+mn-ea"/>
                <a:cs typeface="+mn-cs"/>
              </a:rPr>
              <a:t>Program formulation</a:t>
            </a:r>
          </a:p>
          <a:p>
            <a:pPr marL="628650" lvl="1" indent="-171450">
              <a:buFont typeface="Arial" pitchFamily="34" charset="0"/>
              <a:buChar char="•"/>
            </a:pPr>
            <a:r>
              <a:rPr lang="en-US" dirty="0" smtClean="0"/>
              <a:t>Program monitoring</a:t>
            </a:r>
          </a:p>
          <a:p>
            <a:pPr marL="628650" lvl="1" indent="-171450">
              <a:buFont typeface="Arial" pitchFamily="34" charset="0"/>
              <a:buChar char="•"/>
            </a:pPr>
            <a:r>
              <a:rPr lang="en-US" sz="1200" kern="1200" dirty="0" smtClean="0">
                <a:solidFill>
                  <a:schemeClr val="tx1"/>
                </a:solidFill>
                <a:latin typeface="Arial" charset="0"/>
                <a:ea typeface="+mn-ea"/>
                <a:cs typeface="+mn-cs"/>
              </a:rPr>
              <a:t>Program evaluation</a:t>
            </a:r>
          </a:p>
          <a:p>
            <a:pPr lvl="1"/>
            <a:endParaRPr lang="en-US" sz="1200" kern="1200" dirty="0" smtClean="0">
              <a:solidFill>
                <a:schemeClr val="tx1"/>
              </a:solidFill>
              <a:latin typeface="Arial" charset="0"/>
              <a:ea typeface="+mn-ea"/>
              <a:cs typeface="+mn-cs"/>
            </a:endParaRPr>
          </a:p>
          <a:p>
            <a:r>
              <a:rPr lang="en-US" kern="1200" dirty="0" smtClean="0">
                <a:solidFill>
                  <a:schemeClr val="tx1"/>
                </a:solidFill>
                <a:latin typeface="Arial" charset="0"/>
                <a:ea typeface="+mn-ea"/>
                <a:cs typeface="+mn-cs"/>
              </a:rPr>
              <a:t>By identifying the program</a:t>
            </a:r>
            <a:r>
              <a:rPr lang="en-US" kern="1200" baseline="0" dirty="0" smtClean="0">
                <a:solidFill>
                  <a:schemeClr val="tx1"/>
                </a:solidFill>
                <a:latin typeface="Arial" charset="0"/>
                <a:ea typeface="+mn-ea"/>
                <a:cs typeface="+mn-cs"/>
              </a:rPr>
              <a:t> and policy phase that your research is supporting, you begin to think about the use of your results and the programmatic and policy decisions they may influence.   </a:t>
            </a:r>
            <a:endParaRPr lang="en-US" kern="1200" dirty="0" smtClean="0">
              <a:solidFill>
                <a:schemeClr val="tx1"/>
              </a:solidFill>
              <a:latin typeface="Arial" charset="0"/>
              <a:ea typeface="+mn-ea"/>
              <a:cs typeface="+mn-cs"/>
            </a:endParaRPr>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Of note is that our research often contributes</a:t>
            </a:r>
            <a:r>
              <a:rPr lang="en-US" dirty="0" smtClean="0"/>
              <a:t> to more than one box by supporting </a:t>
            </a:r>
            <a:r>
              <a:rPr lang="en-US" dirty="0"/>
              <a:t>more than one phase of the </a:t>
            </a:r>
            <a:r>
              <a:rPr lang="en-US" dirty="0" smtClean="0"/>
              <a:t>continuum at </a:t>
            </a:r>
            <a:r>
              <a:rPr lang="en-US" dirty="0"/>
              <a:t>a </a:t>
            </a:r>
            <a:r>
              <a:rPr lang="en-US" dirty="0" smtClean="0"/>
              <a:t>time.</a:t>
            </a:r>
            <a:endParaRPr lang="en-US" baseline="0" dirty="0" smtClean="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17</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How do we do this? Consider the types of questions being addressed in each phase of the continuum and then consider the </a:t>
            </a:r>
            <a:r>
              <a:rPr lang="en-US" baseline="0" dirty="0" smtClean="0"/>
              <a:t>primary a</a:t>
            </a:r>
            <a:r>
              <a:rPr lang="en-US" dirty="0" smtClean="0"/>
              <a:t>udience</a:t>
            </a:r>
            <a:r>
              <a:rPr lang="en-US" baseline="0" dirty="0" smtClean="0"/>
              <a:t> of the research – the target group, person, or organization who is going to take action on the findings related to the primary research question.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i="1" baseline="0" dirty="0" smtClean="0"/>
              <a:t>NOTE to facilitator:</a:t>
            </a:r>
            <a:r>
              <a:rPr lang="en-US" i="1" dirty="0" smtClean="0"/>
              <a:t> </a:t>
            </a:r>
            <a:r>
              <a:rPr lang="en-US" dirty="0" smtClean="0"/>
              <a:t>Read slide along the rows.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By identifying your target</a:t>
            </a:r>
            <a:r>
              <a:rPr lang="en-US" dirty="0" smtClean="0"/>
              <a:t> audience </a:t>
            </a:r>
            <a:r>
              <a:rPr lang="en-US" baseline="0" dirty="0" smtClean="0"/>
              <a:t>– </a:t>
            </a:r>
            <a:r>
              <a:rPr lang="en-US" dirty="0" smtClean="0"/>
              <a:t>such as the MOH or a nongovernmental organization (NGO) </a:t>
            </a:r>
            <a:r>
              <a:rPr lang="en-US" baseline="0" dirty="0" smtClean="0"/>
              <a:t>–</a:t>
            </a:r>
            <a:r>
              <a:rPr lang="en-US" dirty="0" smtClean="0"/>
              <a:t> you can fine-tune your research questions to be sure to provide the information they need to make decisions.</a:t>
            </a:r>
            <a:endParaRPr lang="en-US" baseline="0" dirty="0" smtClean="0"/>
          </a:p>
          <a:p>
            <a:endParaRPr lang="en-US" baseline="0" dirty="0" smtClean="0"/>
          </a:p>
          <a:p>
            <a:r>
              <a:rPr lang="en-US" baseline="0" dirty="0" smtClean="0"/>
              <a:t>By identifying your target audience, you will be able to:</a:t>
            </a:r>
          </a:p>
          <a:p>
            <a:endParaRPr lang="en-US" baseline="0" dirty="0" smtClean="0"/>
          </a:p>
          <a:p>
            <a:pPr>
              <a:buFont typeface="Arial" pitchFamily="34" charset="0"/>
              <a:buChar char="•"/>
            </a:pPr>
            <a:r>
              <a:rPr lang="en-US" baseline="0" dirty="0" smtClean="0"/>
              <a:t>  Identify and budget for the appropriate communication channels for your findings</a:t>
            </a:r>
          </a:p>
          <a:p>
            <a:pPr>
              <a:buFont typeface="Arial" pitchFamily="34" charset="0"/>
              <a:buChar char="•"/>
            </a:pPr>
            <a:r>
              <a:rPr lang="en-US" baseline="0" dirty="0" smtClean="0"/>
              <a:t>  Identify the types of decisions that will be influenced by your research findings</a:t>
            </a:r>
          </a:p>
          <a:p>
            <a:pPr>
              <a:buFont typeface="Arial" pitchFamily="34" charset="0"/>
              <a:buNone/>
            </a:pPr>
            <a:endParaRPr lang="en-US" baseline="0" dirty="0" smtClean="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18</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baseline="0" dirty="0" smtClean="0"/>
              <a:t>Let’s look at examples from each phase of the continuum, starting with advocacy</a:t>
            </a:r>
            <a:r>
              <a:rPr lang="en-US" dirty="0" smtClean="0"/>
              <a:t> &amp; policy formulation.</a:t>
            </a:r>
            <a:endParaRPr lang="en-US" baseline="0" dirty="0" smtClean="0"/>
          </a:p>
          <a:p>
            <a:endParaRPr lang="en-US" dirty="0" smtClean="0"/>
          </a:p>
          <a:p>
            <a:r>
              <a:rPr lang="en-US" i="1" dirty="0" smtClean="0"/>
              <a:t>NOTE to facilitator</a:t>
            </a:r>
            <a:r>
              <a:rPr lang="en-US" dirty="0" smtClean="0"/>
              <a:t>: Read slide.</a:t>
            </a:r>
          </a:p>
          <a:p>
            <a:endParaRPr lang="en-US" dirty="0" smtClean="0"/>
          </a:p>
          <a:p>
            <a:r>
              <a:rPr lang="en-US" dirty="0" smtClean="0"/>
              <a:t>As mentioned earlier, sometimes a research question can address more than one phase of the continuum.  </a:t>
            </a:r>
          </a:p>
          <a:p>
            <a:endParaRPr lang="en-US" dirty="0"/>
          </a:p>
          <a:p>
            <a:r>
              <a:rPr lang="en-US" i="1" dirty="0" smtClean="0"/>
              <a:t>NOTE to facilitator: </a:t>
            </a:r>
          </a:p>
          <a:p>
            <a:endParaRPr lang="en-US" dirty="0" smtClean="0"/>
          </a:p>
          <a:p>
            <a:r>
              <a:rPr lang="en-US" dirty="0" smtClean="0"/>
              <a:t>Ask the group </a:t>
            </a:r>
            <a:r>
              <a:rPr lang="en-US" baseline="0" dirty="0" smtClean="0"/>
              <a:t>–</a:t>
            </a:r>
            <a:r>
              <a:rPr lang="en-US" dirty="0" smtClean="0"/>
              <a:t> What </a:t>
            </a:r>
            <a:r>
              <a:rPr lang="en-US" dirty="0"/>
              <a:t>other </a:t>
            </a:r>
            <a:r>
              <a:rPr lang="en-US" dirty="0" smtClean="0"/>
              <a:t>decisions can </a:t>
            </a:r>
            <a:r>
              <a:rPr lang="en-US" dirty="0"/>
              <a:t>this question inform</a:t>
            </a:r>
            <a:r>
              <a:rPr lang="en-US" dirty="0" smtClean="0"/>
              <a:t>? Possible responses include: The selection of new health services for young people. </a:t>
            </a:r>
          </a:p>
          <a:p>
            <a:endParaRPr lang="en-US" dirty="0" smtClean="0"/>
          </a:p>
          <a:p>
            <a:r>
              <a:rPr lang="en-US" dirty="0" smtClean="0"/>
              <a:t>Ask the group </a:t>
            </a:r>
            <a:r>
              <a:rPr lang="en-US" baseline="0" dirty="0" smtClean="0"/>
              <a:t>–</a:t>
            </a:r>
            <a:r>
              <a:rPr lang="en-US" dirty="0" smtClean="0"/>
              <a:t> What phase of the continuum does this decision fall in? Answer: Program formulation.</a:t>
            </a:r>
          </a:p>
          <a:p>
            <a:endParaRPr lang="en-US" dirty="0"/>
          </a:p>
          <a:p>
            <a:r>
              <a:rPr lang="en-US" dirty="0" smtClean="0"/>
              <a:t>S</a:t>
            </a:r>
            <a:r>
              <a:rPr lang="en-US" baseline="0" dirty="0" smtClean="0"/>
              <a:t>ometimes researchers are called in to support a service delivery decision with data. Other times, the research question is more exploratory in nature.</a:t>
            </a:r>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look at program formulation, still using our RH example.</a:t>
            </a:r>
          </a:p>
          <a:p>
            <a:endParaRPr lang="en-US" sz="1200" baseline="0" dirty="0"/>
          </a:p>
          <a:p>
            <a:r>
              <a:rPr lang="en-US" i="1" dirty="0" smtClean="0"/>
              <a:t>NOTE to facilitator: </a:t>
            </a:r>
            <a:r>
              <a:rPr lang="en-US" dirty="0" smtClean="0"/>
              <a:t>Read slide.</a:t>
            </a:r>
            <a:endParaRPr lang="en-US" sz="1200" baseline="0" dirty="0" smtClean="0"/>
          </a:p>
          <a:p>
            <a:pPr>
              <a:buFont typeface="Arial" pitchFamily="34" charset="0"/>
              <a:buChar char="•"/>
            </a:pPr>
            <a:endParaRPr lang="en-US" dirty="0"/>
          </a:p>
          <a:p>
            <a:r>
              <a:rPr lang="en-US" dirty="0" smtClean="0"/>
              <a:t>This study may be investigating the best service delivery model, such as y</a:t>
            </a:r>
            <a:r>
              <a:rPr lang="en-US" sz="1200" baseline="0" dirty="0" smtClean="0"/>
              <a:t>outh-friendly clinics and community- and school-based approaches.</a:t>
            </a:r>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62500" lnSpcReduction="20000"/>
          </a:bodyPr>
          <a:lstStyle/>
          <a:p>
            <a:pPr eaLnBrk="1" hangingPunct="1">
              <a:spcBef>
                <a:spcPct val="0"/>
              </a:spcBef>
              <a:defRPr/>
            </a:pPr>
            <a:r>
              <a:rPr lang="en-US" sz="1700" dirty="0" smtClean="0"/>
              <a:t>All of us can see the </a:t>
            </a:r>
            <a:r>
              <a:rPr lang="en-US" sz="1700" dirty="0"/>
              <a:t>need for quality health care </a:t>
            </a:r>
            <a:r>
              <a:rPr lang="en-US" sz="1700" dirty="0" smtClean="0"/>
              <a:t>services.  </a:t>
            </a:r>
            <a:endParaRPr lang="en-US" sz="1700" dirty="0"/>
          </a:p>
          <a:p>
            <a:pPr eaLnBrk="1" hangingPunct="1">
              <a:spcBef>
                <a:spcPct val="0"/>
              </a:spcBef>
              <a:defRPr/>
            </a:pPr>
            <a:endParaRPr lang="en-US" sz="1700" dirty="0"/>
          </a:p>
          <a:p>
            <a:pPr defTabSz="915772" eaLnBrk="1" hangingPunct="1">
              <a:spcBef>
                <a:spcPct val="0"/>
              </a:spcBef>
              <a:defRPr/>
            </a:pPr>
            <a:r>
              <a:rPr lang="en-US" sz="1700" dirty="0" smtClean="0"/>
              <a:t>There </a:t>
            </a:r>
            <a:r>
              <a:rPr lang="en-US" sz="1700" dirty="0"/>
              <a:t>is evidence to </a:t>
            </a:r>
            <a:r>
              <a:rPr lang="en-US" sz="1700" dirty="0" smtClean="0"/>
              <a:t>suggest </a:t>
            </a:r>
            <a:r>
              <a:rPr lang="en-US" sz="1700" dirty="0"/>
              <a:t>that the global HIV epidemic is </a:t>
            </a:r>
            <a:r>
              <a:rPr lang="en-US" sz="1700" dirty="0" smtClean="0"/>
              <a:t>stabilizing, </a:t>
            </a:r>
            <a:r>
              <a:rPr lang="en-US" sz="1700" dirty="0"/>
              <a:t>although at an unacceptably high rate. There were an estimated </a:t>
            </a:r>
            <a:r>
              <a:rPr lang="en-US" sz="1700" dirty="0" smtClean="0"/>
              <a:t>33.3 </a:t>
            </a:r>
            <a:r>
              <a:rPr lang="en-US" sz="1700" dirty="0"/>
              <a:t>million people living with HIV at the close of </a:t>
            </a:r>
            <a:r>
              <a:rPr lang="en-US" sz="1700" dirty="0" smtClean="0"/>
              <a:t>2009, the </a:t>
            </a:r>
            <a:r>
              <a:rPr lang="en-US" sz="1700" dirty="0"/>
              <a:t>majority of whom either need or will soon need treatment.</a:t>
            </a:r>
          </a:p>
          <a:p>
            <a:pPr defTabSz="915772" eaLnBrk="1" hangingPunct="1">
              <a:spcBef>
                <a:spcPct val="0"/>
              </a:spcBef>
              <a:defRPr/>
            </a:pPr>
            <a:endParaRPr lang="en-US" sz="1700" dirty="0"/>
          </a:p>
          <a:p>
            <a:pPr defTabSz="915772" eaLnBrk="1" hangingPunct="1">
              <a:spcBef>
                <a:spcPct val="0"/>
              </a:spcBef>
              <a:defRPr/>
            </a:pPr>
            <a:r>
              <a:rPr lang="en-US" sz="1700" dirty="0" smtClean="0"/>
              <a:t>As of 2010, approximately one-third </a:t>
            </a:r>
            <a:r>
              <a:rPr lang="en-US" sz="1700" dirty="0"/>
              <a:t>of the world‘s population </a:t>
            </a:r>
            <a:r>
              <a:rPr lang="en-US" sz="1700" dirty="0" smtClean="0"/>
              <a:t>was </a:t>
            </a:r>
            <a:r>
              <a:rPr lang="en-US" sz="1700" dirty="0"/>
              <a:t>infected with TB. </a:t>
            </a:r>
            <a:r>
              <a:rPr lang="en-US" sz="1700" dirty="0" smtClean="0"/>
              <a:t>Moreover, </a:t>
            </a:r>
            <a:r>
              <a:rPr lang="en-US" sz="1700" dirty="0"/>
              <a:t>many new cases are resistant to major TB therapeutic drugs.</a:t>
            </a:r>
          </a:p>
          <a:p>
            <a:pPr defTabSz="915772" eaLnBrk="1" hangingPunct="1">
              <a:spcBef>
                <a:spcPct val="0"/>
              </a:spcBef>
              <a:defRPr/>
            </a:pPr>
            <a:endParaRPr lang="en-US" sz="1700" dirty="0"/>
          </a:p>
          <a:p>
            <a:pPr defTabSz="915772" eaLnBrk="1" hangingPunct="1">
              <a:spcBef>
                <a:spcPct val="0"/>
              </a:spcBef>
              <a:defRPr/>
            </a:pPr>
            <a:r>
              <a:rPr lang="en-US" sz="1700" dirty="0"/>
              <a:t>Each year, malaria causes nearly one million deaths, mostly among children under 5 years of age, and an additional 190 to 325 million clinical cases that need to be addressed by the health system. </a:t>
            </a:r>
          </a:p>
          <a:p>
            <a:pPr defTabSz="915772" eaLnBrk="1" hangingPunct="1">
              <a:spcBef>
                <a:spcPct val="0"/>
              </a:spcBef>
              <a:defRPr/>
            </a:pPr>
            <a:endParaRPr lang="en-US" sz="1700" dirty="0" smtClean="0"/>
          </a:p>
          <a:p>
            <a:pPr defTabSz="915772" eaLnBrk="1" hangingPunct="1">
              <a:spcBef>
                <a:spcPct val="0"/>
              </a:spcBef>
              <a:defRPr/>
            </a:pPr>
            <a:r>
              <a:rPr lang="en-US" sz="1700" dirty="0" smtClean="0"/>
              <a:t>In much of sub-Saharan Africa, the transition from high to low fertility has stalled.</a:t>
            </a:r>
            <a:r>
              <a:rPr lang="en-US" sz="1700" baseline="30000" dirty="0" smtClean="0"/>
              <a:t>1</a:t>
            </a:r>
            <a:r>
              <a:rPr lang="en-US" sz="1700" dirty="0" smtClean="0"/>
              <a:t> In two-thirds of countries in the region, there was no meaningful change in the total fertility rate (TFR) during the interval between the two most recent Demographic and Health Surveys. </a:t>
            </a:r>
            <a:endParaRPr lang="en-US" sz="1700" i="1" dirty="0" smtClean="0"/>
          </a:p>
          <a:p>
            <a:pPr defTabSz="915772" eaLnBrk="1" hangingPunct="1">
              <a:spcBef>
                <a:spcPct val="0"/>
              </a:spcBef>
              <a:defRPr/>
            </a:pPr>
            <a:endParaRPr lang="en-US" sz="1700" dirty="0"/>
          </a:p>
          <a:p>
            <a:pPr defTabSz="915772" eaLnBrk="1" hangingPunct="1">
              <a:spcBef>
                <a:spcPct val="0"/>
              </a:spcBef>
              <a:defRPr/>
            </a:pPr>
            <a:r>
              <a:rPr lang="en-US" sz="1700" dirty="0"/>
              <a:t>In many countries, young </a:t>
            </a:r>
            <a:r>
              <a:rPr lang="en-US" sz="1700" dirty="0" smtClean="0"/>
              <a:t>people – those </a:t>
            </a:r>
            <a:r>
              <a:rPr lang="en-US" sz="1700" dirty="0"/>
              <a:t>below the age of 20 </a:t>
            </a:r>
            <a:r>
              <a:rPr lang="en-US" sz="1700" dirty="0" smtClean="0"/>
              <a:t>– </a:t>
            </a:r>
            <a:r>
              <a:rPr lang="en-US" sz="1700" dirty="0"/>
              <a:t>account for the largest proportion of the population. In the next few years, we will see larger numbers of people needing health services as this cohort ages. </a:t>
            </a:r>
            <a:r>
              <a:rPr lang="en-US" sz="1700" dirty="0" smtClean="0"/>
              <a:t>In </a:t>
            </a:r>
            <a:r>
              <a:rPr lang="en-US" sz="1700" dirty="0"/>
              <a:t>the face of this </a:t>
            </a:r>
            <a:r>
              <a:rPr lang="en-US" sz="1700" dirty="0" smtClean="0"/>
              <a:t>demand, </a:t>
            </a:r>
            <a:r>
              <a:rPr lang="en-US" sz="1700" dirty="0"/>
              <a:t>we are experiencing …</a:t>
            </a:r>
          </a:p>
          <a:p>
            <a:pPr defTabSz="915772" eaLnBrk="1" hangingPunct="1">
              <a:spcBef>
                <a:spcPct val="0"/>
              </a:spcBef>
              <a:defRPr/>
            </a:pPr>
            <a:endParaRPr lang="en-US" sz="1700" dirty="0" smtClean="0"/>
          </a:p>
          <a:p>
            <a:pPr defTabSz="915772" eaLnBrk="1" hangingPunct="1">
              <a:spcBef>
                <a:spcPct val="0"/>
              </a:spcBef>
              <a:defRPr/>
            </a:pPr>
            <a:r>
              <a:rPr lang="en-US" sz="1700" dirty="0" smtClean="0"/>
              <a:t>Inadequate numbers and poor distribution of qualified health workers and an inadequate human resources system to support them.</a:t>
            </a:r>
            <a:endParaRPr lang="en-US" dirty="0" smtClean="0"/>
          </a:p>
          <a:p>
            <a:pPr eaLnBrk="1" hangingPunct="1">
              <a:spcBef>
                <a:spcPct val="0"/>
              </a:spcBef>
              <a:defRPr/>
            </a:pPr>
            <a:endParaRPr lang="en-US" dirty="0"/>
          </a:p>
          <a:p>
            <a:pPr marL="0" indent="0">
              <a:buFont typeface="Arial" pitchFamily="34" charset="0"/>
              <a:buNone/>
              <a:defRPr/>
            </a:pP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3</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68363" y="838200"/>
            <a:ext cx="4572000" cy="3429000"/>
          </a:xfrm>
        </p:spPr>
      </p:sp>
      <p:sp>
        <p:nvSpPr>
          <p:cNvPr id="3" name="Notes Placeholder 2"/>
          <p:cNvSpPr>
            <a:spLocks noGrp="1"/>
          </p:cNvSpPr>
          <p:nvPr>
            <p:ph type="body" idx="1"/>
          </p:nvPr>
        </p:nvSpPr>
        <p:spPr/>
        <p:txBody>
          <a:bodyPr/>
          <a:lstStyle/>
          <a:p>
            <a:r>
              <a:rPr lang="en-US" dirty="0"/>
              <a:t>Now let’s look at </a:t>
            </a:r>
            <a:r>
              <a:rPr lang="en-US" dirty="0" smtClean="0"/>
              <a:t>program monitoring.</a:t>
            </a:r>
            <a:endParaRPr lang="en-US" dirty="0"/>
          </a:p>
          <a:p>
            <a:endParaRPr lang="en-US" dirty="0"/>
          </a:p>
          <a:p>
            <a:r>
              <a:rPr lang="en-US" i="1" dirty="0"/>
              <a:t>NOTE to facilitator: </a:t>
            </a:r>
            <a:r>
              <a:rPr lang="en-US" dirty="0"/>
              <a:t>Read </a:t>
            </a:r>
            <a:r>
              <a:rPr lang="en-US" dirty="0" smtClean="0"/>
              <a:t>slide.</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21</a:t>
            </a:fld>
            <a:endParaRPr lang="en-US" dirty="0"/>
          </a:p>
        </p:txBody>
      </p:sp>
    </p:spTree>
    <p:extLst>
      <p:ext uri="{BB962C8B-B14F-4D97-AF65-F5344CB8AC3E}">
        <p14:creationId xmlns:p14="http://schemas.microsoft.com/office/powerpoint/2010/main" val="29155701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 let’s look at program evaluation.</a:t>
            </a:r>
          </a:p>
          <a:p>
            <a:endParaRPr lang="en-US" dirty="0"/>
          </a:p>
          <a:p>
            <a:r>
              <a:rPr lang="en-US" i="1" dirty="0" smtClean="0"/>
              <a:t>NOTE to facilitator: </a:t>
            </a:r>
            <a:r>
              <a:rPr lang="en-US" dirty="0" smtClean="0"/>
              <a:t>Read slide.</a:t>
            </a:r>
          </a:p>
          <a:p>
            <a:endParaRPr lang="en-US" dirty="0"/>
          </a:p>
          <a:p>
            <a:r>
              <a:rPr lang="en-US" dirty="0" smtClean="0"/>
              <a:t>As you can see, the benefit of mapping your research to the policy-program continuum is to identify the primary consumers of your research. Once they are identified, you can then involve them in the research process to identify the specific information they would need to scale up youth programs, as the example above discusses. Your discussions will identify the information they need to make decisions about scale-up. You can include these issues in your research as secondary research questions.</a:t>
            </a:r>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22</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t>NOTE to facilitator: </a:t>
            </a:r>
            <a:r>
              <a:rPr lang="en-US" dirty="0" smtClean="0"/>
              <a:t>Read slide.</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23</a:t>
            </a:fld>
            <a:endParaRPr lang="en-US" dirty="0"/>
          </a:p>
        </p:txBody>
      </p:sp>
    </p:spTree>
    <p:extLst>
      <p:ext uri="{BB962C8B-B14F-4D97-AF65-F5344CB8AC3E}">
        <p14:creationId xmlns:p14="http://schemas.microsoft.com/office/powerpoint/2010/main" val="20515061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NOTE to facilitator</a:t>
            </a:r>
            <a:r>
              <a:rPr lang="en-US" dirty="0" smtClean="0"/>
              <a:t>:  </a:t>
            </a:r>
          </a:p>
          <a:p>
            <a:endParaRPr lang="en-US" dirty="0" smtClean="0"/>
          </a:p>
          <a:p>
            <a:r>
              <a:rPr lang="en-US" dirty="0" smtClean="0"/>
              <a:t>Divide the plenary into smaller groups. Ideally, you will have groups of 5</a:t>
            </a:r>
            <a:r>
              <a:rPr lang="en-US" baseline="0" dirty="0" smtClean="0"/>
              <a:t>–</a:t>
            </a:r>
            <a:r>
              <a:rPr lang="en-US" dirty="0" smtClean="0"/>
              <a:t>8 individuals each. Hand out copies of </a:t>
            </a:r>
            <a:r>
              <a:rPr lang="en-US" b="1" dirty="0" smtClean="0">
                <a:solidFill>
                  <a:srgbClr val="FF0000"/>
                </a:solidFill>
              </a:rPr>
              <a:t>Small Group Activity 1 – DIRECTIONS</a:t>
            </a:r>
            <a:r>
              <a:rPr lang="en-US" dirty="0" smtClean="0">
                <a:solidFill>
                  <a:srgbClr val="FF0000"/>
                </a:solidFill>
              </a:rPr>
              <a:t>. Also, refer to the </a:t>
            </a:r>
            <a:r>
              <a:rPr lang="en-US" b="1" dirty="0" smtClean="0">
                <a:solidFill>
                  <a:srgbClr val="FF0000"/>
                </a:solidFill>
              </a:rPr>
              <a:t>Small Group Activities 1 &amp; 2 –</a:t>
            </a:r>
            <a:r>
              <a:rPr lang="en-US" b="1" baseline="0" dirty="0" smtClean="0">
                <a:solidFill>
                  <a:srgbClr val="FF0000"/>
                </a:solidFill>
              </a:rPr>
              <a:t> AN</a:t>
            </a:r>
            <a:r>
              <a:rPr lang="en-US" b="1" dirty="0" smtClean="0">
                <a:solidFill>
                  <a:srgbClr val="FF0000"/>
                </a:solidFill>
              </a:rPr>
              <a:t>SWERS </a:t>
            </a:r>
            <a:r>
              <a:rPr lang="en-US" dirty="0" smtClean="0"/>
              <a:t>for answers to the exercise.</a:t>
            </a:r>
          </a:p>
          <a:p>
            <a:endParaRPr lang="en-US" dirty="0" smtClean="0"/>
          </a:p>
          <a:p>
            <a:r>
              <a:rPr lang="en-US" dirty="0" smtClean="0"/>
              <a:t>Give the group 30 minutes to answer the questions and then discuss them in plenary. Select one group to provide the answer to each research question and discuss why they selected the response they did. You will have 15 minutes for the report back. </a:t>
            </a:r>
          </a:p>
          <a:p>
            <a:endParaRPr lang="en-US" baseline="0"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24</a:t>
            </a:fld>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i="1" dirty="0" smtClean="0">
                <a:latin typeface="Arial" charset="0"/>
              </a:rPr>
              <a:t>NOTE to facilitator: </a:t>
            </a:r>
            <a:r>
              <a:rPr lang="en-US" dirty="0" smtClean="0">
                <a:latin typeface="Arial" charset="0"/>
              </a:rPr>
              <a:t>Read slide. </a:t>
            </a:r>
            <a:endParaRPr lang="en-US" i="1" dirty="0" smtClean="0">
              <a:latin typeface="Arial" charset="0"/>
            </a:endParaRPr>
          </a:p>
        </p:txBody>
      </p:sp>
      <p:sp>
        <p:nvSpPr>
          <p:cNvPr id="40964" name="Slide Number Placeholder 3"/>
          <p:cNvSpPr>
            <a:spLocks noGrp="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29057" indent="-280406" eaLnBrk="0" hangingPunct="0">
              <a:defRPr>
                <a:solidFill>
                  <a:schemeClr val="tx1"/>
                </a:solidFill>
                <a:latin typeface="Arial" charset="0"/>
              </a:defRPr>
            </a:lvl2pPr>
            <a:lvl3pPr marL="1121626" indent="-224325" eaLnBrk="0" hangingPunct="0">
              <a:defRPr>
                <a:solidFill>
                  <a:schemeClr val="tx1"/>
                </a:solidFill>
                <a:latin typeface="Arial" charset="0"/>
              </a:defRPr>
            </a:lvl3pPr>
            <a:lvl4pPr marL="1570276" indent="-224325" eaLnBrk="0" hangingPunct="0">
              <a:defRPr>
                <a:solidFill>
                  <a:schemeClr val="tx1"/>
                </a:solidFill>
                <a:latin typeface="Arial" charset="0"/>
              </a:defRPr>
            </a:lvl4pPr>
            <a:lvl5pPr marL="2018927" indent="-224325" eaLnBrk="0" hangingPunct="0">
              <a:defRPr>
                <a:solidFill>
                  <a:schemeClr val="tx1"/>
                </a:solidFill>
                <a:latin typeface="Arial" charset="0"/>
              </a:defRPr>
            </a:lvl5pPr>
            <a:lvl6pPr marL="2467577" indent="-224325" eaLnBrk="0" fontAlgn="base" hangingPunct="0">
              <a:spcBef>
                <a:spcPct val="0"/>
              </a:spcBef>
              <a:spcAft>
                <a:spcPct val="0"/>
              </a:spcAft>
              <a:defRPr>
                <a:solidFill>
                  <a:schemeClr val="tx1"/>
                </a:solidFill>
                <a:latin typeface="Arial" charset="0"/>
              </a:defRPr>
            </a:lvl6pPr>
            <a:lvl7pPr marL="2916227" indent="-224325" eaLnBrk="0" fontAlgn="base" hangingPunct="0">
              <a:spcBef>
                <a:spcPct val="0"/>
              </a:spcBef>
              <a:spcAft>
                <a:spcPct val="0"/>
              </a:spcAft>
              <a:defRPr>
                <a:solidFill>
                  <a:schemeClr val="tx1"/>
                </a:solidFill>
                <a:latin typeface="Arial" charset="0"/>
              </a:defRPr>
            </a:lvl7pPr>
            <a:lvl8pPr marL="3364878" indent="-224325" eaLnBrk="0" fontAlgn="base" hangingPunct="0">
              <a:spcBef>
                <a:spcPct val="0"/>
              </a:spcBef>
              <a:spcAft>
                <a:spcPct val="0"/>
              </a:spcAft>
              <a:defRPr>
                <a:solidFill>
                  <a:schemeClr val="tx1"/>
                </a:solidFill>
                <a:latin typeface="Arial" charset="0"/>
              </a:defRPr>
            </a:lvl8pPr>
            <a:lvl9pPr marL="3813528" indent="-224325" eaLnBrk="0" fontAlgn="base" hangingPunct="0">
              <a:spcBef>
                <a:spcPct val="0"/>
              </a:spcBef>
              <a:spcAft>
                <a:spcPct val="0"/>
              </a:spcAft>
              <a:defRPr>
                <a:solidFill>
                  <a:schemeClr val="tx1"/>
                </a:solidFill>
                <a:latin typeface="Arial" charset="0"/>
              </a:defRPr>
            </a:lvl9pPr>
          </a:lstStyle>
          <a:p>
            <a:pPr eaLnBrk="1" hangingPunct="1">
              <a:defRPr/>
            </a:pPr>
            <a:fld id="{522A322A-5D5C-48AE-B050-2D919D01A897}" type="slidenum">
              <a:rPr lang="en-US" smtClean="0"/>
              <a:pPr eaLnBrk="1" hangingPunct="1">
                <a:defRPr/>
              </a:pPr>
              <a:t>25</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i="1" dirty="0" smtClean="0"/>
              <a:t>NOTE to facilitator</a:t>
            </a:r>
            <a:r>
              <a:rPr lang="en-US" dirty="0" smtClean="0"/>
              <a:t>: During the report-back phase of this exercise, refer to the questions and answers provided in this and the following slide. </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26</a:t>
            </a:fld>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27</a:t>
            </a:fld>
            <a:endParaRPr lang="en-US" dirty="0"/>
          </a:p>
        </p:txBody>
      </p:sp>
    </p:spTree>
    <p:extLst>
      <p:ext uri="{BB962C8B-B14F-4D97-AF65-F5344CB8AC3E}">
        <p14:creationId xmlns:p14="http://schemas.microsoft.com/office/powerpoint/2010/main" val="231394437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5D05EDA4-5DDE-49EE-AC6E-E49C28D0DC3B}" type="slidenum">
              <a:rPr lang="en-US" smtClean="0"/>
              <a:pPr/>
              <a:t>28</a:t>
            </a:fld>
            <a:endParaRPr lang="en-US" dirty="0"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62917AC0-31F3-45F7-8B79-5A44A17C2F49}" type="slidenum">
              <a:rPr lang="en-US" smtClean="0"/>
              <a:pPr/>
              <a:t>4</a:t>
            </a:fld>
            <a:endParaRPr lang="en-US" dirty="0" smtClean="0"/>
          </a:p>
        </p:txBody>
      </p:sp>
      <p:sp>
        <p:nvSpPr>
          <p:cNvPr id="16387" name="Slide Image Placeholder 1"/>
          <p:cNvSpPr>
            <a:spLocks noGrp="1" noRot="1" noChangeAspect="1" noTextEdit="1"/>
          </p:cNvSpPr>
          <p:nvPr>
            <p:ph type="sldImg"/>
          </p:nvPr>
        </p:nvSpPr>
        <p:spPr>
          <a:ln/>
        </p:spPr>
      </p:sp>
      <p:sp>
        <p:nvSpPr>
          <p:cNvPr id="16388" name="Notes Placeholder 2"/>
          <p:cNvSpPr>
            <a:spLocks noGrp="1"/>
          </p:cNvSpPr>
          <p:nvPr>
            <p:ph type="body" idx="1"/>
          </p:nvPr>
        </p:nvSpPr>
        <p:spPr>
          <a:noFill/>
          <a:ln/>
        </p:spPr>
        <p:txBody>
          <a:bodyPr/>
          <a:lstStyle/>
          <a:p>
            <a:pPr eaLnBrk="1" hangingPunct="1"/>
            <a:endParaRPr lang="en-US" dirty="0" smtClean="0"/>
          </a:p>
          <a:p>
            <a:pPr eaLnBrk="1" hangingPunct="1"/>
            <a:r>
              <a:rPr lang="en-US" dirty="0" smtClean="0"/>
              <a:t>So…. It is within this context of a high disease burden, a growing population, and insufficient health services that it becomes extremely important for governments to make the best use of their limited resources. The need to develop strategies, policies, and interventions that are based on quality data and information is urgent.</a:t>
            </a:r>
          </a:p>
        </p:txBody>
      </p:sp>
      <p:sp>
        <p:nvSpPr>
          <p:cNvPr id="163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A5841E48-8379-491F-BA28-3FF80AB045BF}" type="slidenum">
              <a:rPr lang="en-US" sz="1200"/>
              <a:pPr algn="r"/>
              <a:t>4</a:t>
            </a:fld>
            <a:endParaRPr lang="en-US" sz="1200"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6907CF51-D840-4F3F-A6DD-D8E9185BA5EA}" type="slidenum">
              <a:rPr lang="en-US" smtClean="0"/>
              <a:pPr/>
              <a:t>5</a:t>
            </a:fld>
            <a:endParaRPr lang="en-US" dirty="0" smtClean="0"/>
          </a:p>
        </p:txBody>
      </p:sp>
      <p:sp>
        <p:nvSpPr>
          <p:cNvPr id="17411" name="Slide Image Placeholder 1"/>
          <p:cNvSpPr>
            <a:spLocks noGrp="1" noRot="1" noChangeAspect="1" noTextEdit="1"/>
          </p:cNvSpPr>
          <p:nvPr>
            <p:ph type="sldImg"/>
          </p:nvPr>
        </p:nvSpPr>
        <p:spPr>
          <a:ln/>
        </p:spPr>
      </p:sp>
      <p:sp>
        <p:nvSpPr>
          <p:cNvPr id="17412" name="Notes Placeholder 2"/>
          <p:cNvSpPr>
            <a:spLocks noGrp="1"/>
          </p:cNvSpPr>
          <p:nvPr>
            <p:ph type="body" idx="1"/>
          </p:nvPr>
        </p:nvSpPr>
        <p:spPr>
          <a:noFill/>
          <a:ln/>
        </p:spPr>
        <p:txBody>
          <a:bodyPr/>
          <a:lstStyle/>
          <a:p>
            <a:pPr eaLnBrk="1" hangingPunct="1">
              <a:spcBef>
                <a:spcPct val="0"/>
              </a:spcBef>
              <a:buFontTx/>
              <a:buChar char="•"/>
            </a:pPr>
            <a:r>
              <a:rPr lang="en-US" dirty="0" smtClean="0"/>
              <a:t> The good news is that, as we face this need</a:t>
            </a:r>
            <a:r>
              <a:rPr lang="en-US" baseline="0" dirty="0" smtClean="0"/>
              <a:t> to deliver health services, </a:t>
            </a:r>
            <a:r>
              <a:rPr lang="en-US" dirty="0" smtClean="0"/>
              <a:t>we have seen increased financial commitments by the international community to provide programs and services, although this is largely for HIV services.  </a:t>
            </a:r>
          </a:p>
          <a:p>
            <a:pPr eaLnBrk="1" hangingPunct="1">
              <a:spcBef>
                <a:spcPct val="0"/>
              </a:spcBef>
              <a:buFontTx/>
              <a:buChar char="•"/>
            </a:pPr>
            <a:endParaRPr lang="en-US" dirty="0" smtClean="0"/>
          </a:p>
          <a:p>
            <a:pPr eaLnBrk="1" hangingPunct="1">
              <a:spcBef>
                <a:spcPct val="0"/>
              </a:spcBef>
              <a:buFontTx/>
              <a:buChar char="•"/>
            </a:pPr>
            <a:r>
              <a:rPr lang="en-US" dirty="0" smtClean="0"/>
              <a:t> The increased influx of funds and resulting expansion in programs have led to increased accountability requirements by donors, governments, and civil society. Many donors are not only requiring regular reporting on services delivered, but funding for continuation of activities is frequently based on performance. </a:t>
            </a:r>
          </a:p>
          <a:p>
            <a:pPr eaLnBrk="1" hangingPunct="1">
              <a:spcBef>
                <a:spcPct val="0"/>
              </a:spcBef>
              <a:buFontTx/>
              <a:buChar char="•"/>
            </a:pPr>
            <a:endParaRPr lang="en-US" dirty="0" smtClean="0"/>
          </a:p>
          <a:p>
            <a:pPr eaLnBrk="1" hangingPunct="1">
              <a:spcBef>
                <a:spcPct val="0"/>
              </a:spcBef>
              <a:buFontTx/>
              <a:buChar char="•"/>
            </a:pPr>
            <a:r>
              <a:rPr lang="en-US" dirty="0" smtClean="0"/>
              <a:t>These accountability requirements have led to strengthened programmatic monitoring &amp; evaluation (M&amp;E) systems, a commitment for integrated HMIS, and a demand for other types of quality data.</a:t>
            </a:r>
          </a:p>
          <a:p>
            <a:pPr eaLnBrk="1" hangingPunct="1">
              <a:spcBef>
                <a:spcPct val="0"/>
              </a:spcBef>
              <a:buFontTx/>
              <a:buNone/>
            </a:pPr>
            <a:endParaRPr lang="en-US" dirty="0" smtClean="0"/>
          </a:p>
          <a:p>
            <a:pPr eaLnBrk="1" hangingPunct="1">
              <a:spcBef>
                <a:spcPct val="0"/>
              </a:spcBef>
              <a:buFontTx/>
              <a:buChar char="•"/>
            </a:pPr>
            <a:r>
              <a:rPr lang="en-US" dirty="0" smtClean="0"/>
              <a:t> These improvements</a:t>
            </a:r>
            <a:r>
              <a:rPr lang="en-US" baseline="0" dirty="0" smtClean="0"/>
              <a:t> in the availability of data </a:t>
            </a:r>
            <a:r>
              <a:rPr lang="en-US" dirty="0" smtClean="0"/>
              <a:t>should be leading to improved evidence-based</a:t>
            </a:r>
            <a:r>
              <a:rPr lang="en-US" baseline="0" dirty="0" smtClean="0"/>
              <a:t> decision making. However, this is not the reality in many of </a:t>
            </a:r>
            <a:r>
              <a:rPr lang="en-US" dirty="0" smtClean="0"/>
              <a:t>the contexts</a:t>
            </a:r>
            <a:r>
              <a:rPr lang="en-US" baseline="0" dirty="0" smtClean="0"/>
              <a:t> in which we work.  </a:t>
            </a:r>
            <a:endParaRPr lang="en-US" dirty="0" smtClean="0"/>
          </a:p>
          <a:p>
            <a:pPr eaLnBrk="1" hangingPunct="1">
              <a:spcBef>
                <a:spcPct val="0"/>
              </a:spcBef>
              <a:buFontTx/>
              <a:buNone/>
            </a:pPr>
            <a:endParaRPr lang="en-US" dirty="0" smtClean="0"/>
          </a:p>
          <a:p>
            <a:pPr eaLnBrk="1" hangingPunct="1">
              <a:spcBef>
                <a:spcPct val="0"/>
              </a:spcBef>
            </a:pPr>
            <a:r>
              <a:rPr lang="en-US" dirty="0" smtClean="0"/>
              <a:t>  </a:t>
            </a:r>
          </a:p>
        </p:txBody>
      </p:sp>
      <p:sp>
        <p:nvSpPr>
          <p:cNvPr id="1741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C69F38A-D281-48DA-89B1-1026BAA6FD0F}" type="slidenum">
              <a:rPr lang="en-US" sz="1200"/>
              <a:pPr algn="r"/>
              <a:t>5</a:t>
            </a:fld>
            <a:endParaRPr lang="en-US" sz="1200"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sz="1200" dirty="0" smtClean="0">
              <a:solidFill>
                <a:schemeClr val="bg2"/>
              </a:solidFill>
            </a:endParaRPr>
          </a:p>
          <a:p>
            <a:pPr eaLnBrk="1" hangingPunct="1">
              <a:spcBef>
                <a:spcPct val="0"/>
              </a:spcBef>
            </a:pPr>
            <a:r>
              <a:rPr lang="en-US" dirty="0" smtClean="0"/>
              <a:t>This sentiment is reflected in the opinions of our peers who participated in an international survey conducted by the Overseas Development Institute (Jones et al., 2008). The study found that there is a high level of dissatisfaction among policy makers, program implementers, and researchers alike with the degree to which policy decisions are informed by research evidence. </a:t>
            </a:r>
          </a:p>
          <a:p>
            <a:pPr eaLnBrk="1" hangingPunct="1">
              <a:spcBef>
                <a:spcPct val="0"/>
              </a:spcBef>
            </a:pPr>
            <a:endParaRPr lang="en-US" dirty="0" smtClean="0"/>
          </a:p>
          <a:p>
            <a:pPr eaLnBrk="1" hangingPunct="1">
              <a:spcBef>
                <a:spcPct val="0"/>
              </a:spcBef>
            </a:pPr>
            <a:r>
              <a:rPr lang="en-US" dirty="0" smtClean="0"/>
              <a:t>Specifically, we see that:</a:t>
            </a:r>
          </a:p>
          <a:p>
            <a:pPr eaLnBrk="1" hangingPunct="1">
              <a:spcBef>
                <a:spcPct val="0"/>
              </a:spcBef>
            </a:pPr>
            <a:endParaRPr lang="en-US" dirty="0" smtClean="0"/>
          </a:p>
          <a:p>
            <a:pPr eaLnBrk="1" hangingPunct="1">
              <a:spcBef>
                <a:spcPct val="0"/>
              </a:spcBef>
              <a:buFont typeface="Arial" pitchFamily="34" charset="0"/>
              <a:buChar char="•"/>
            </a:pPr>
            <a:r>
              <a:rPr lang="en-US" dirty="0" smtClean="0"/>
              <a:t>  42% of policy makers, </a:t>
            </a:r>
          </a:p>
          <a:p>
            <a:pPr eaLnBrk="1" hangingPunct="1">
              <a:spcBef>
                <a:spcPct val="0"/>
              </a:spcBef>
              <a:buFont typeface="Arial" pitchFamily="34" charset="0"/>
              <a:buChar char="•"/>
            </a:pPr>
            <a:r>
              <a:rPr lang="en-US" dirty="0" smtClean="0"/>
              <a:t>  60% of program implementers, and</a:t>
            </a:r>
          </a:p>
          <a:p>
            <a:pPr eaLnBrk="1" hangingPunct="1">
              <a:spcBef>
                <a:spcPct val="0"/>
              </a:spcBef>
              <a:buFont typeface="Arial" pitchFamily="34" charset="0"/>
              <a:buChar char="•"/>
            </a:pPr>
            <a:r>
              <a:rPr lang="en-US" dirty="0" smtClean="0"/>
              <a:t>  54% of researchers stated that they were dissatisfied with how much policy is based on evidence.</a:t>
            </a:r>
          </a:p>
          <a:p>
            <a:pPr eaLnBrk="1" hangingPunct="1">
              <a:spcBef>
                <a:spcPct val="0"/>
              </a:spcBef>
            </a:pPr>
            <a:endParaRPr lang="en-US" dirty="0" smtClean="0"/>
          </a:p>
          <a:p>
            <a:pPr marL="0" marR="0" indent="0" algn="l" defTabSz="914400" rtl="0" eaLnBrk="1" fontAlgn="base" latinLnBrk="0" hangingPunct="1">
              <a:lnSpc>
                <a:spcPct val="100000"/>
              </a:lnSpc>
              <a:spcBef>
                <a:spcPct val="0"/>
              </a:spcBef>
              <a:spcAft>
                <a:spcPct val="0"/>
              </a:spcAft>
              <a:buClrTx/>
              <a:buSzTx/>
              <a:buFontTx/>
              <a:buNone/>
              <a:tabLst/>
              <a:defRPr/>
            </a:pPr>
            <a:r>
              <a:rPr lang="en-US" dirty="0" smtClean="0"/>
              <a:t>Why is this? Why</a:t>
            </a:r>
            <a:r>
              <a:rPr lang="en-US" baseline="0" dirty="0" smtClean="0"/>
              <a:t> are our decision makers not using data and evidence to inform their decisions?</a:t>
            </a:r>
          </a:p>
          <a:p>
            <a:pPr eaLnBrk="1" hangingPunct="1">
              <a:spcBef>
                <a:spcPct val="0"/>
              </a:spcBef>
            </a:pPr>
            <a:endParaRPr lang="en-US" dirty="0" smtClean="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71CD2C62-13C3-40FD-86FE-47B15E34FF8C}" type="slidenum">
              <a:rPr lang="en-US" smtClean="0"/>
              <a:pPr/>
              <a:t>7</a:t>
            </a:fld>
            <a:endParaRPr lang="en-US" dirty="0" smtClean="0"/>
          </a:p>
        </p:txBody>
      </p:sp>
      <p:sp>
        <p:nvSpPr>
          <p:cNvPr id="18435" name="Slide Image Placeholder 1"/>
          <p:cNvSpPr>
            <a:spLocks noGrp="1" noRot="1" noChangeAspect="1" noTextEdit="1"/>
          </p:cNvSpPr>
          <p:nvPr>
            <p:ph type="sldImg"/>
          </p:nvPr>
        </p:nvSpPr>
        <p:spPr>
          <a:ln/>
        </p:spPr>
      </p:sp>
      <p:sp>
        <p:nvSpPr>
          <p:cNvPr id="18436" name="Notes Placeholder 2"/>
          <p:cNvSpPr>
            <a:spLocks noGrp="1"/>
          </p:cNvSpPr>
          <p:nvPr>
            <p:ph type="body" idx="1"/>
          </p:nvPr>
        </p:nvSpPr>
        <p:spPr>
          <a:noFill/>
          <a:ln/>
        </p:spPr>
        <p:txBody>
          <a:bodyPr/>
          <a:lstStyle/>
          <a:p>
            <a:pPr eaLnBrk="1" hangingPunct="1">
              <a:lnSpc>
                <a:spcPct val="90000"/>
              </a:lnSpc>
              <a:spcBef>
                <a:spcPct val="0"/>
              </a:spcBef>
            </a:pPr>
            <a:endParaRPr lang="en-US" dirty="0" smtClean="0"/>
          </a:p>
          <a:p>
            <a:pPr eaLnBrk="1" hangingPunct="1">
              <a:lnSpc>
                <a:spcPct val="90000"/>
              </a:lnSpc>
              <a:spcBef>
                <a:spcPct val="0"/>
              </a:spcBef>
            </a:pPr>
            <a:r>
              <a:rPr lang="en-US" dirty="0" smtClean="0"/>
              <a:t>To address this question, let’s consider the MEASURE Evaluation cycle of evidence-based decision making. You will note 4 primary phases in the continuum</a:t>
            </a:r>
            <a:r>
              <a:rPr lang="en-US" baseline="0" dirty="0" smtClean="0"/>
              <a:t> of decision making. In the ideal scenario, there is:  </a:t>
            </a:r>
          </a:p>
          <a:p>
            <a:pPr eaLnBrk="1" hangingPunct="1">
              <a:lnSpc>
                <a:spcPct val="90000"/>
              </a:lnSpc>
              <a:spcBef>
                <a:spcPct val="0"/>
              </a:spcBef>
            </a:pPr>
            <a:endParaRPr lang="en-US" baseline="0" dirty="0" smtClean="0"/>
          </a:p>
          <a:p>
            <a:pPr marL="171450" indent="-171450" eaLnBrk="1" hangingPunct="1">
              <a:lnSpc>
                <a:spcPct val="90000"/>
              </a:lnSpc>
              <a:spcBef>
                <a:spcPct val="0"/>
              </a:spcBef>
              <a:buFont typeface="Arial" pitchFamily="34" charset="0"/>
              <a:buChar char="•"/>
            </a:pPr>
            <a:r>
              <a:rPr lang="en-US" dirty="0" smtClean="0"/>
              <a:t>A</a:t>
            </a:r>
            <a:r>
              <a:rPr lang="en-US" baseline="0" dirty="0" smtClean="0"/>
              <a:t> demand for data to inform decision making</a:t>
            </a:r>
          </a:p>
          <a:p>
            <a:pPr marL="171450" indent="-171450" eaLnBrk="1" hangingPunct="1">
              <a:lnSpc>
                <a:spcPct val="90000"/>
              </a:lnSpc>
              <a:spcBef>
                <a:spcPct val="0"/>
              </a:spcBef>
              <a:buFont typeface="Arial" pitchFamily="34" charset="0"/>
              <a:buChar char="•"/>
            </a:pPr>
            <a:r>
              <a:rPr lang="en-US" dirty="0" smtClean="0"/>
              <a:t>The technical and human capacity to collect and analyze the data</a:t>
            </a:r>
          </a:p>
          <a:p>
            <a:pPr marL="171450" indent="-171450" eaLnBrk="1" hangingPunct="1">
              <a:lnSpc>
                <a:spcPct val="90000"/>
              </a:lnSpc>
              <a:spcBef>
                <a:spcPct val="0"/>
              </a:spcBef>
              <a:buFont typeface="Arial" pitchFamily="34" charset="0"/>
              <a:buChar char="•"/>
            </a:pPr>
            <a:r>
              <a:rPr lang="en-US" dirty="0" smtClean="0"/>
              <a:t>The resulting information made available in a format that is easily understood by the relevant stakeholders</a:t>
            </a:r>
          </a:p>
          <a:p>
            <a:pPr marL="171450" indent="-171450" eaLnBrk="1" hangingPunct="1">
              <a:lnSpc>
                <a:spcPct val="90000"/>
              </a:lnSpc>
              <a:spcBef>
                <a:spcPct val="0"/>
              </a:spcBef>
              <a:buFont typeface="Arial" pitchFamily="34" charset="0"/>
              <a:buChar char="•"/>
            </a:pPr>
            <a:r>
              <a:rPr lang="en-US" dirty="0" smtClean="0"/>
              <a:t>The information interpreted in the relevant contexts and used to improve policies and programs</a:t>
            </a:r>
          </a:p>
          <a:p>
            <a:pPr eaLnBrk="1" hangingPunct="1">
              <a:lnSpc>
                <a:spcPct val="90000"/>
              </a:lnSpc>
              <a:spcBef>
                <a:spcPct val="0"/>
              </a:spcBef>
              <a:buFontTx/>
              <a:buChar char="-"/>
            </a:pPr>
            <a:endParaRPr lang="en-US" dirty="0" smtClean="0"/>
          </a:p>
          <a:p>
            <a:pPr eaLnBrk="1" hangingPunct="1">
              <a:lnSpc>
                <a:spcPct val="90000"/>
              </a:lnSpc>
              <a:spcBef>
                <a:spcPct val="0"/>
              </a:spcBef>
            </a:pPr>
            <a:r>
              <a:rPr lang="en-US" dirty="0" smtClean="0"/>
              <a:t>This cycle is supported by the involvement of relevant</a:t>
            </a:r>
            <a:r>
              <a:rPr lang="en-US" baseline="0" dirty="0" smtClean="0"/>
              <a:t> stakeholders throughout the decision-making process. It also </a:t>
            </a:r>
            <a:r>
              <a:rPr lang="en-US" dirty="0" smtClean="0"/>
              <a:t>supports the assumption that the more positive experiences a decision maker has in using information to support a decision, the stronger the commitment will be to continue engaging in evidence-</a:t>
            </a:r>
            <a:r>
              <a:rPr lang="en-US" baseline="0" dirty="0" smtClean="0"/>
              <a:t>based decision making</a:t>
            </a:r>
            <a:r>
              <a:rPr lang="en-US" dirty="0" smtClean="0"/>
              <a:t>.</a:t>
            </a:r>
          </a:p>
          <a:p>
            <a:pPr eaLnBrk="1" hangingPunct="1">
              <a:lnSpc>
                <a:spcPct val="90000"/>
              </a:lnSpc>
              <a:spcBef>
                <a:spcPct val="0"/>
              </a:spcBef>
            </a:pPr>
            <a:endParaRPr lang="en-US" dirty="0" smtClean="0"/>
          </a:p>
          <a:p>
            <a:r>
              <a:rPr lang="en-US" dirty="0" smtClean="0"/>
              <a:t>However, often there are </a:t>
            </a:r>
            <a:r>
              <a:rPr lang="en-US" baseline="0" dirty="0" smtClean="0"/>
              <a:t>breakdowns in this process, and evidence-based decision making is not realized.</a:t>
            </a:r>
            <a:endParaRPr lang="en-US" dirty="0" smtClean="0"/>
          </a:p>
        </p:txBody>
      </p:sp>
      <p:sp>
        <p:nvSpPr>
          <p:cNvPr id="1843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4CFC23A3-7AEF-43D1-B5DC-813C41734482}" type="slidenum">
              <a:rPr lang="en-US" sz="1200"/>
              <a:pPr algn="r"/>
              <a:t>7</a:t>
            </a:fld>
            <a:endParaRPr lang="en-US" sz="12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let’s consider why this breakdown occurs. </a:t>
            </a:r>
          </a:p>
          <a:p>
            <a:endParaRPr lang="en-US" baseline="0" dirty="0" smtClean="0"/>
          </a:p>
          <a:p>
            <a:r>
              <a:rPr lang="en-US" baseline="0" dirty="0" smtClean="0"/>
              <a:t>First, let’s consider some fundamental differences between researchers and decision makers. </a:t>
            </a:r>
          </a:p>
          <a:p>
            <a:r>
              <a:rPr lang="en-US" baseline="0" dirty="0" smtClean="0"/>
              <a:t> </a:t>
            </a:r>
          </a:p>
          <a:p>
            <a:pPr marL="171450" indent="-171450">
              <a:buFont typeface="Arial" pitchFamily="34" charset="0"/>
              <a:buChar char="•"/>
            </a:pPr>
            <a:r>
              <a:rPr lang="en-US" baseline="0" dirty="0" smtClean="0"/>
              <a:t>Generally speaking, researchers are educated to be objective, analytical, and contemplative.  </a:t>
            </a:r>
          </a:p>
          <a:p>
            <a:pPr marL="171450" indent="-171450">
              <a:buFont typeface="Arial" pitchFamily="34" charset="0"/>
              <a:buChar char="•"/>
            </a:pPr>
            <a:r>
              <a:rPr lang="en-US" baseline="0" dirty="0" smtClean="0"/>
              <a:t>Decision makers need to be responsive, action-oriented, and decisive.  </a:t>
            </a:r>
          </a:p>
          <a:p>
            <a:pPr>
              <a:buFontTx/>
              <a:buChar char="-"/>
            </a:pPr>
            <a:endParaRPr lang="en-US" baseline="0" dirty="0" smtClean="0"/>
          </a:p>
          <a:p>
            <a:pPr>
              <a:buFontTx/>
              <a:buNone/>
            </a:pPr>
            <a:r>
              <a:rPr lang="en-US" baseline="0" dirty="0" smtClean="0"/>
              <a:t>These frequently opposing approaches contribute to the breakdown in the decision-making cycle. For example:</a:t>
            </a:r>
          </a:p>
          <a:p>
            <a:pPr>
              <a:buFontTx/>
              <a:buNone/>
            </a:pPr>
            <a:endParaRPr lang="en-US" dirty="0"/>
          </a:p>
          <a:p>
            <a:pPr>
              <a:buFontTx/>
              <a:buNone/>
            </a:pPr>
            <a:r>
              <a:rPr lang="en-US" i="1" dirty="0" smtClean="0"/>
              <a:t>NOTE to facilitator</a:t>
            </a:r>
            <a:r>
              <a:rPr lang="en-US" dirty="0" smtClean="0"/>
              <a:t>: Read slide.</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the other hand…</a:t>
            </a:r>
            <a:br>
              <a:rPr lang="en-US" dirty="0" smtClean="0"/>
            </a:br>
            <a:endParaRPr lang="en-US" dirty="0" smtClean="0"/>
          </a:p>
          <a:p>
            <a:r>
              <a:rPr lang="en-US" i="1" dirty="0" smtClean="0"/>
              <a:t>NOTE to facilitator</a:t>
            </a:r>
            <a:r>
              <a:rPr lang="en-US" dirty="0" smtClean="0"/>
              <a:t>: Read slide.</a:t>
            </a:r>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This decision maker</a:t>
            </a:r>
            <a:r>
              <a:rPr lang="en-US" baseline="0" dirty="0" smtClean="0"/>
              <a:t>/researcher </a:t>
            </a:r>
            <a:r>
              <a:rPr lang="en-US" dirty="0" smtClean="0"/>
              <a:t>divide manifests itself</a:t>
            </a:r>
            <a:r>
              <a:rPr lang="en-US" baseline="0" dirty="0" smtClean="0"/>
              <a:t> in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i="1" dirty="0" smtClean="0"/>
              <a:t>NOTE to facilitator</a:t>
            </a:r>
            <a:r>
              <a:rPr lang="en-US" dirty="0" smtClean="0"/>
              <a:t>: Read slide.</a:t>
            </a:r>
          </a:p>
          <a:p>
            <a:endParaRPr lang="en-US" dirty="0"/>
          </a:p>
        </p:txBody>
      </p:sp>
      <p:sp>
        <p:nvSpPr>
          <p:cNvPr id="4" name="Slide Number Placeholder 3"/>
          <p:cNvSpPr>
            <a:spLocks noGrp="1"/>
          </p:cNvSpPr>
          <p:nvPr>
            <p:ph type="sldNum" sz="quarter" idx="10"/>
          </p:nvPr>
        </p:nvSpPr>
        <p:spPr/>
        <p:txBody>
          <a:bodyPr/>
          <a:lstStyle/>
          <a:p>
            <a:pPr>
              <a:defRPr/>
            </a:pPr>
            <a:fld id="{924B7AF8-B803-4535-89EE-E416DD1FC37F}"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724400"/>
            <a:ext cx="9144000" cy="2133600"/>
          </a:xfrm>
          <a:prstGeom prst="rect">
            <a:avLst/>
          </a:prstGeom>
          <a:solidFill>
            <a:schemeClr val="tx1"/>
          </a:solidFill>
          <a:ln w="9525">
            <a:solidFill>
              <a:schemeClr val="tx1"/>
            </a:solidFill>
            <a:miter lim="800000"/>
            <a:headEnd/>
            <a:tailEnd/>
          </a:ln>
          <a:effectLst/>
        </p:spPr>
        <p:txBody>
          <a:bodyPr wrap="none" anchor="ctr"/>
          <a:lstStyle/>
          <a:p>
            <a:pPr>
              <a:defRPr/>
            </a:pPr>
            <a:endParaRPr lang="en-US" dirty="0"/>
          </a:p>
        </p:txBody>
      </p:sp>
      <p:pic>
        <p:nvPicPr>
          <p:cNvPr id="5" name="Picture 5" descr="Vertical_RGB_600"/>
          <p:cNvPicPr>
            <a:picLocks noChangeAspect="1" noChangeArrowheads="1"/>
          </p:cNvPicPr>
          <p:nvPr/>
        </p:nvPicPr>
        <p:blipFill>
          <a:blip r:embed="rId2" cstate="print"/>
          <a:srcRect/>
          <a:stretch>
            <a:fillRect/>
          </a:stretch>
        </p:blipFill>
        <p:spPr bwMode="auto">
          <a:xfrm>
            <a:off x="2600325" y="5010150"/>
            <a:ext cx="1673225" cy="1371600"/>
          </a:xfrm>
          <a:prstGeom prst="rect">
            <a:avLst/>
          </a:prstGeom>
          <a:noFill/>
          <a:ln w="9525">
            <a:noFill/>
            <a:miter lim="800000"/>
            <a:headEnd/>
            <a:tailEnd/>
          </a:ln>
        </p:spPr>
      </p:pic>
      <p:pic>
        <p:nvPicPr>
          <p:cNvPr id="6" name="Picture 6" descr="logo_2004"/>
          <p:cNvPicPr>
            <a:picLocks noChangeAspect="1" noChangeArrowheads="1"/>
          </p:cNvPicPr>
          <p:nvPr/>
        </p:nvPicPr>
        <p:blipFill>
          <a:blip r:embed="rId3" cstate="print"/>
          <a:srcRect/>
          <a:stretch>
            <a:fillRect/>
          </a:stretch>
        </p:blipFill>
        <p:spPr bwMode="auto">
          <a:xfrm>
            <a:off x="4810125" y="5010150"/>
            <a:ext cx="1447800" cy="1371600"/>
          </a:xfrm>
          <a:prstGeom prst="rect">
            <a:avLst/>
          </a:prstGeom>
          <a:noFill/>
          <a:ln w="9525">
            <a:noFill/>
            <a:miter lim="800000"/>
            <a:headEnd/>
            <a:tailEnd/>
          </a:ln>
        </p:spPr>
      </p:pic>
      <p:sp>
        <p:nvSpPr>
          <p:cNvPr id="4104" name="Rectangle 8"/>
          <p:cNvSpPr>
            <a:spLocks noGrp="1" noChangeArrowheads="1"/>
          </p:cNvSpPr>
          <p:nvPr>
            <p:ph type="ctrTitle" sz="quarter"/>
          </p:nvPr>
        </p:nvSpPr>
        <p:spPr>
          <a:xfrm>
            <a:off x="685800" y="549275"/>
            <a:ext cx="7772400" cy="2184400"/>
          </a:xfrm>
        </p:spPr>
        <p:txBody>
          <a:bodyPr/>
          <a:lstStyle>
            <a:lvl1pPr algn="ctr">
              <a:defRPr sz="4000"/>
            </a:lvl1pPr>
          </a:lstStyle>
          <a:p>
            <a:r>
              <a:rPr lang="en-US"/>
              <a:t>Click to edit Master title style</a:t>
            </a:r>
          </a:p>
        </p:txBody>
      </p:sp>
      <p:sp>
        <p:nvSpPr>
          <p:cNvPr id="4105" name="Rectangle 9"/>
          <p:cNvSpPr>
            <a:spLocks noGrp="1" noChangeArrowheads="1"/>
          </p:cNvSpPr>
          <p:nvPr>
            <p:ph type="subTitle" sz="quarter" idx="1"/>
          </p:nvPr>
        </p:nvSpPr>
        <p:spPr>
          <a:xfrm>
            <a:off x="1371600" y="3076575"/>
            <a:ext cx="6400800" cy="1752600"/>
          </a:xfrm>
        </p:spPr>
        <p:txBody>
          <a:bodyPr/>
          <a:lstStyle>
            <a:lvl1pPr marL="0" indent="0" algn="ctr">
              <a:spcBef>
                <a:spcPct val="0"/>
              </a:spcBef>
              <a:spcAft>
                <a:spcPct val="0"/>
              </a:spcAft>
              <a:buClrTx/>
              <a:buFontTx/>
              <a:buNone/>
              <a:defRPr sz="2400"/>
            </a:lvl1pPr>
          </a:lstStyle>
          <a:p>
            <a:r>
              <a:rPr lang="en-US"/>
              <a:t>Your Name Here</a:t>
            </a:r>
          </a:p>
          <a:p>
            <a:r>
              <a:rPr lang="en-US"/>
              <a:t>MEASURE Evaluation</a:t>
            </a:r>
          </a:p>
          <a:p>
            <a:r>
              <a:rPr lang="en-US"/>
              <a:t>Date Here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C0F7CB9F-8FAA-49E6-B2FB-0AB6CC463C63}" type="slidenum">
              <a:rPr lang="en-US"/>
              <a:pPr>
                <a:defRPr/>
              </a:pPr>
              <a:t>‹#›</a:t>
            </a:fld>
            <a:endParaRPr 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6875" y="274638"/>
            <a:ext cx="1939925" cy="52879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23925" y="274638"/>
            <a:ext cx="5670550" cy="52879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49E4251B-DB37-412D-90F1-3A8F278B2366}" type="slidenum">
              <a:rPr lang="en-US"/>
              <a:pPr>
                <a:defRPr/>
              </a:pPr>
              <a:t>‹#›</a:t>
            </a:fld>
            <a:endParaRPr 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sldNum" sz="quarter" idx="10"/>
          </p:nvPr>
        </p:nvSpPr>
        <p:spPr>
          <a:ln/>
        </p:spPr>
        <p:txBody>
          <a:bodyPr/>
          <a:lstStyle>
            <a:lvl1pPr>
              <a:defRPr/>
            </a:lvl1pPr>
          </a:lstStyle>
          <a:p>
            <a:pPr>
              <a:defRPr/>
            </a:pPr>
            <a:fld id="{885EB89A-BE6A-4331-B2CF-85CA54FE4D5B}" type="slidenum">
              <a:rPr lang="en-US"/>
              <a:pPr>
                <a:defRPr/>
              </a:pPr>
              <a:t>‹#›</a:t>
            </a:fld>
            <a:endParaRPr 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sldNum" sz="quarter" idx="10"/>
          </p:nvPr>
        </p:nvSpPr>
        <p:spPr>
          <a:ln/>
        </p:spPr>
        <p:txBody>
          <a:bodyPr/>
          <a:lstStyle>
            <a:lvl1pPr>
              <a:defRPr/>
            </a:lvl1pPr>
          </a:lstStyle>
          <a:p>
            <a:pPr>
              <a:defRPr/>
            </a:pPr>
            <a:fld id="{86D75DA5-3BD5-4910-8ADC-0F013407AB1A}" type="slidenum">
              <a:rPr lang="en-US"/>
              <a:pPr>
                <a:defRPr/>
              </a:pPr>
              <a:t>‹#›</a:t>
            </a:fld>
            <a:endParaRPr lang="en-US" sz="1200" dirty="0"/>
          </a:p>
        </p:txBody>
      </p:sp>
      <p:sp>
        <p:nvSpPr>
          <p:cNvPr id="5"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23925" y="1600200"/>
            <a:ext cx="3805238"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881563" y="1600200"/>
            <a:ext cx="3805237"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sldNum" sz="quarter" idx="10"/>
          </p:nvPr>
        </p:nvSpPr>
        <p:spPr>
          <a:ln/>
        </p:spPr>
        <p:txBody>
          <a:bodyPr/>
          <a:lstStyle>
            <a:lvl1pPr>
              <a:defRPr/>
            </a:lvl1pPr>
          </a:lstStyle>
          <a:p>
            <a:pPr>
              <a:defRPr/>
            </a:pPr>
            <a:fld id="{5EE60895-82E4-4FF7-9392-A23A27E03ECE}" type="slidenum">
              <a:rPr lang="en-US"/>
              <a:pPr>
                <a:defRPr/>
              </a:pPr>
              <a:t>‹#›</a:t>
            </a:fld>
            <a:endParaRPr lang="en-US" sz="1200"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sldNum" sz="quarter" idx="10"/>
          </p:nvPr>
        </p:nvSpPr>
        <p:spPr>
          <a:ln/>
        </p:spPr>
        <p:txBody>
          <a:bodyPr/>
          <a:lstStyle>
            <a:lvl1pPr>
              <a:defRPr/>
            </a:lvl1pPr>
          </a:lstStyle>
          <a:p>
            <a:pPr>
              <a:defRPr/>
            </a:pPr>
            <a:fld id="{A8E4A713-58EB-4C68-B4EE-2C67EB5B6CC4}" type="slidenum">
              <a:rPr lang="en-US"/>
              <a:pPr>
                <a:defRPr/>
              </a:pPr>
              <a:t>‹#›</a:t>
            </a:fld>
            <a:endParaRPr lang="en-US" sz="1200" dirty="0"/>
          </a:p>
        </p:txBody>
      </p:sp>
      <p:sp>
        <p:nvSpPr>
          <p:cNvPr id="8"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sldNum" sz="quarter" idx="10"/>
          </p:nvPr>
        </p:nvSpPr>
        <p:spPr>
          <a:ln/>
        </p:spPr>
        <p:txBody>
          <a:bodyPr/>
          <a:lstStyle>
            <a:lvl1pPr>
              <a:defRPr/>
            </a:lvl1pPr>
          </a:lstStyle>
          <a:p>
            <a:pPr>
              <a:defRPr/>
            </a:pPr>
            <a:fld id="{BEB3B5E3-6916-40E7-AD8C-3F893C0A8740}" type="slidenum">
              <a:rPr lang="en-US"/>
              <a:pPr>
                <a:defRPr/>
              </a:pPr>
              <a:t>‹#›</a:t>
            </a:fld>
            <a:endParaRPr lang="en-US" sz="1200" dirty="0"/>
          </a:p>
        </p:txBody>
      </p:sp>
      <p:sp>
        <p:nvSpPr>
          <p:cNvPr id="4"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sldNum" sz="quarter" idx="10"/>
          </p:nvPr>
        </p:nvSpPr>
        <p:spPr>
          <a:ln/>
        </p:spPr>
        <p:txBody>
          <a:bodyPr/>
          <a:lstStyle>
            <a:lvl1pPr>
              <a:defRPr/>
            </a:lvl1pPr>
          </a:lstStyle>
          <a:p>
            <a:pPr>
              <a:defRPr/>
            </a:pPr>
            <a:fld id="{E83445D0-3454-4875-8150-7DEAA8ACC329}" type="slidenum">
              <a:rPr lang="en-US"/>
              <a:pPr>
                <a:defRPr/>
              </a:pPr>
              <a:t>‹#›</a:t>
            </a:fld>
            <a:endParaRPr lang="en-US" sz="1200" dirty="0"/>
          </a:p>
        </p:txBody>
      </p:sp>
      <p:sp>
        <p:nvSpPr>
          <p:cNvPr id="3"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C35D0F42-35D9-4023-A5B5-4DA0ED46F343}" type="slidenum">
              <a:rPr lang="en-US"/>
              <a:pPr>
                <a:defRPr/>
              </a:pPr>
              <a:t>‹#›</a:t>
            </a:fld>
            <a:endParaRPr lang="en-US" sz="1200"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sldNum" sz="quarter" idx="10"/>
          </p:nvPr>
        </p:nvSpPr>
        <p:spPr>
          <a:ln/>
        </p:spPr>
        <p:txBody>
          <a:bodyPr/>
          <a:lstStyle>
            <a:lvl1pPr>
              <a:defRPr/>
            </a:lvl1pPr>
          </a:lstStyle>
          <a:p>
            <a:pPr>
              <a:defRPr/>
            </a:pPr>
            <a:fld id="{B5265627-EF8E-4BCF-9ACA-1F81DCEF712D}" type="slidenum">
              <a:rPr lang="en-US"/>
              <a:pPr>
                <a:defRPr/>
              </a:pPr>
              <a:t>‹#›</a:t>
            </a:fld>
            <a:endParaRPr lang="en-US" sz="1200" dirty="0"/>
          </a:p>
        </p:txBody>
      </p:sp>
      <p:sp>
        <p:nvSpPr>
          <p:cNvPr id="6" name="Rectangle 7"/>
          <p:cNvSpPr>
            <a:spLocks noGrp="1" noChangeArrowheads="1"/>
          </p:cNvSpPr>
          <p:nvPr>
            <p:ph type="ftr" sz="quarter" idx="11"/>
          </p:nvPr>
        </p:nvSpPr>
        <p:spPr>
          <a:ln/>
        </p:spPr>
        <p:txBody>
          <a:bodyPr/>
          <a:lstStyle>
            <a:lvl1pPr>
              <a:defRPr/>
            </a:lvl1pPr>
          </a:lstStyle>
          <a:p>
            <a:pPr>
              <a:defRPr/>
            </a:pP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5715000"/>
            <a:ext cx="9144000" cy="1143000"/>
          </a:xfrm>
          <a:prstGeom prst="rect">
            <a:avLst/>
          </a:prstGeom>
          <a:solidFill>
            <a:schemeClr val="tx1"/>
          </a:solidFill>
          <a:ln w="9525">
            <a:solidFill>
              <a:schemeClr val="tx1"/>
            </a:solidFill>
            <a:miter lim="800000"/>
            <a:headEnd/>
            <a:tailEnd/>
          </a:ln>
          <a:effectLst/>
        </p:spPr>
        <p:txBody>
          <a:bodyPr wrap="none" anchor="ctr"/>
          <a:lstStyle/>
          <a:p>
            <a:pPr>
              <a:defRPr/>
            </a:pPr>
            <a:endParaRPr lang="en-US" dirty="0"/>
          </a:p>
        </p:txBody>
      </p:sp>
      <p:sp>
        <p:nvSpPr>
          <p:cNvPr id="2051" name="Rectangle 3"/>
          <p:cNvSpPr>
            <a:spLocks noGrp="1" noChangeArrowheads="1"/>
          </p:cNvSpPr>
          <p:nvPr>
            <p:ph type="title"/>
          </p:nvPr>
        </p:nvSpPr>
        <p:spPr bwMode="auto">
          <a:xfrm>
            <a:off x="923925" y="274638"/>
            <a:ext cx="77628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4"/>
          <p:cNvSpPr>
            <a:spLocks noGrp="1" noChangeArrowheads="1"/>
          </p:cNvSpPr>
          <p:nvPr>
            <p:ph type="body" idx="1"/>
          </p:nvPr>
        </p:nvSpPr>
        <p:spPr bwMode="auto">
          <a:xfrm>
            <a:off x="923925" y="1600200"/>
            <a:ext cx="7762875"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7" name="Rectangle 5"/>
          <p:cNvSpPr>
            <a:spLocks noGrp="1" noChangeArrowheads="1"/>
          </p:cNvSpPr>
          <p:nvPr>
            <p:ph type="sldNum" sz="quarter" idx="4"/>
          </p:nvPr>
        </p:nvSpPr>
        <p:spPr bwMode="auto">
          <a:xfrm>
            <a:off x="228600" y="6124575"/>
            <a:ext cx="1066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b="1">
                <a:solidFill>
                  <a:srgbClr val="969696"/>
                </a:solidFill>
              </a:defRPr>
            </a:lvl1pPr>
          </a:lstStyle>
          <a:p>
            <a:pPr>
              <a:defRPr/>
            </a:pPr>
            <a:fld id="{617C6C47-66EB-4291-B4FE-FA9B61539F4D}" type="slidenum">
              <a:rPr lang="en-US"/>
              <a:pPr>
                <a:defRPr/>
              </a:pPr>
              <a:t>‹#›</a:t>
            </a:fld>
            <a:endParaRPr lang="en-US" sz="1200" dirty="0"/>
          </a:p>
        </p:txBody>
      </p:sp>
      <p:sp>
        <p:nvSpPr>
          <p:cNvPr id="3078" name="Line 6"/>
          <p:cNvSpPr>
            <a:spLocks noChangeShapeType="1"/>
          </p:cNvSpPr>
          <p:nvPr/>
        </p:nvSpPr>
        <p:spPr bwMode="auto">
          <a:xfrm>
            <a:off x="1270000" y="6477000"/>
            <a:ext cx="7569200" cy="0"/>
          </a:xfrm>
          <a:prstGeom prst="line">
            <a:avLst/>
          </a:prstGeom>
          <a:noFill/>
          <a:ln w="9525">
            <a:solidFill>
              <a:schemeClr val="tx1"/>
            </a:solidFill>
            <a:round/>
            <a:headEnd/>
            <a:tailEnd/>
          </a:ln>
          <a:effectLst/>
        </p:spPr>
        <p:txBody>
          <a:bodyPr/>
          <a:lstStyle/>
          <a:p>
            <a:pPr>
              <a:defRPr/>
            </a:pPr>
            <a:endParaRPr lang="en-US" dirty="0"/>
          </a:p>
        </p:txBody>
      </p:sp>
      <p:sp>
        <p:nvSpPr>
          <p:cNvPr id="3079" name="Rectangle 7"/>
          <p:cNvSpPr>
            <a:spLocks noGrp="1" noChangeArrowheads="1"/>
          </p:cNvSpPr>
          <p:nvPr>
            <p:ph type="ftr" sz="quarter" idx="3"/>
          </p:nvPr>
        </p:nvSpPr>
        <p:spPr bwMode="auto">
          <a:xfrm>
            <a:off x="685800" y="6096000"/>
            <a:ext cx="41910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1">
                <a:solidFill>
                  <a:srgbClr val="969696"/>
                </a:solidFill>
              </a:defRPr>
            </a:lvl1pPr>
          </a:lstStyle>
          <a:p>
            <a:pPr>
              <a:defRPr/>
            </a:pPr>
            <a:endParaRPr lang="en-US" dirty="0"/>
          </a:p>
        </p:txBody>
      </p:sp>
      <p:pic>
        <p:nvPicPr>
          <p:cNvPr id="2056" name="Picture 8" descr="Vertical_RGB_600"/>
          <p:cNvPicPr>
            <a:picLocks noChangeAspect="1" noChangeArrowheads="1"/>
          </p:cNvPicPr>
          <p:nvPr/>
        </p:nvPicPr>
        <p:blipFill>
          <a:blip r:embed="rId13" cstate="print"/>
          <a:srcRect/>
          <a:stretch>
            <a:fillRect/>
          </a:stretch>
        </p:blipFill>
        <p:spPr bwMode="auto">
          <a:xfrm>
            <a:off x="6580188" y="5829300"/>
            <a:ext cx="1116012" cy="914400"/>
          </a:xfrm>
          <a:prstGeom prst="rect">
            <a:avLst/>
          </a:prstGeom>
          <a:noFill/>
          <a:ln w="9525">
            <a:noFill/>
            <a:miter lim="800000"/>
            <a:headEnd/>
            <a:tailEnd/>
          </a:ln>
        </p:spPr>
      </p:pic>
      <p:pic>
        <p:nvPicPr>
          <p:cNvPr id="2057" name="Picture 9" descr="logo_2004"/>
          <p:cNvPicPr>
            <a:picLocks noChangeAspect="1" noChangeArrowheads="1"/>
          </p:cNvPicPr>
          <p:nvPr/>
        </p:nvPicPr>
        <p:blipFill>
          <a:blip r:embed="rId14" cstate="print"/>
          <a:srcRect/>
          <a:stretch>
            <a:fillRect/>
          </a:stretch>
        </p:blipFill>
        <p:spPr bwMode="auto">
          <a:xfrm>
            <a:off x="7950200" y="5829300"/>
            <a:ext cx="965200" cy="914400"/>
          </a:xfrm>
          <a:prstGeom prst="rect">
            <a:avLst/>
          </a:prstGeom>
          <a:noFill/>
          <a:ln w="9525">
            <a:noFill/>
            <a:miter lim="800000"/>
            <a:headEnd/>
            <a:tailEnd/>
          </a:ln>
        </p:spPr>
      </p:pic>
    </p:spTree>
  </p:cSld>
  <p:clrMap bg1="dk2" tx1="lt1" bg2="dk1" tx2="lt2" accent1="accent1" accent2="accent2" accent3="accent3" accent4="accent4" accent5="accent5" accent6="accent6" hlink="hlink" folHlink="folHlink"/>
  <p:sldLayoutIdLst>
    <p:sldLayoutId id="2147483741"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rtl="0" eaLnBrk="0" fontAlgn="base" hangingPunct="0">
        <a:spcBef>
          <a:spcPct val="0"/>
        </a:spcBef>
        <a:spcAft>
          <a:spcPct val="0"/>
        </a:spcAft>
        <a:defRPr sz="3600" b="1">
          <a:solidFill>
            <a:schemeClr val="tx1"/>
          </a:solidFill>
          <a:latin typeface="+mj-lt"/>
          <a:ea typeface="+mj-ea"/>
          <a:cs typeface="+mj-cs"/>
        </a:defRPr>
      </a:lvl1pPr>
      <a:lvl2pPr algn="l" rtl="0" eaLnBrk="0" fontAlgn="base" hangingPunct="0">
        <a:spcBef>
          <a:spcPct val="0"/>
        </a:spcBef>
        <a:spcAft>
          <a:spcPct val="0"/>
        </a:spcAft>
        <a:defRPr sz="3600" b="1">
          <a:solidFill>
            <a:schemeClr val="tx1"/>
          </a:solidFill>
          <a:latin typeface="Arial" charset="0"/>
        </a:defRPr>
      </a:lvl2pPr>
      <a:lvl3pPr algn="l" rtl="0" eaLnBrk="0" fontAlgn="base" hangingPunct="0">
        <a:spcBef>
          <a:spcPct val="0"/>
        </a:spcBef>
        <a:spcAft>
          <a:spcPct val="0"/>
        </a:spcAft>
        <a:defRPr sz="3600" b="1">
          <a:solidFill>
            <a:schemeClr val="tx1"/>
          </a:solidFill>
          <a:latin typeface="Arial" charset="0"/>
        </a:defRPr>
      </a:lvl3pPr>
      <a:lvl4pPr algn="l" rtl="0" eaLnBrk="0" fontAlgn="base" hangingPunct="0">
        <a:spcBef>
          <a:spcPct val="0"/>
        </a:spcBef>
        <a:spcAft>
          <a:spcPct val="0"/>
        </a:spcAft>
        <a:defRPr sz="3600" b="1">
          <a:solidFill>
            <a:schemeClr val="tx1"/>
          </a:solidFill>
          <a:latin typeface="Arial" charset="0"/>
        </a:defRPr>
      </a:lvl4pPr>
      <a:lvl5pPr algn="l" rtl="0" eaLnBrk="0" fontAlgn="base" hangingPunct="0">
        <a:spcBef>
          <a:spcPct val="0"/>
        </a:spcBef>
        <a:spcAft>
          <a:spcPct val="0"/>
        </a:spcAft>
        <a:defRPr sz="3600" b="1">
          <a:solidFill>
            <a:schemeClr val="tx1"/>
          </a:solidFill>
          <a:latin typeface="Arial" charset="0"/>
        </a:defRPr>
      </a:lvl5pPr>
      <a:lvl6pPr marL="457200" algn="l" rtl="0" fontAlgn="base">
        <a:spcBef>
          <a:spcPct val="0"/>
        </a:spcBef>
        <a:spcAft>
          <a:spcPct val="0"/>
        </a:spcAft>
        <a:defRPr sz="3600" b="1">
          <a:solidFill>
            <a:schemeClr val="tx1"/>
          </a:solidFill>
          <a:latin typeface="Arial" charset="0"/>
        </a:defRPr>
      </a:lvl6pPr>
      <a:lvl7pPr marL="914400" algn="l" rtl="0" fontAlgn="base">
        <a:spcBef>
          <a:spcPct val="0"/>
        </a:spcBef>
        <a:spcAft>
          <a:spcPct val="0"/>
        </a:spcAft>
        <a:defRPr sz="3600" b="1">
          <a:solidFill>
            <a:schemeClr val="tx1"/>
          </a:solidFill>
          <a:latin typeface="Arial" charset="0"/>
        </a:defRPr>
      </a:lvl7pPr>
      <a:lvl8pPr marL="1371600" algn="l" rtl="0" fontAlgn="base">
        <a:spcBef>
          <a:spcPct val="0"/>
        </a:spcBef>
        <a:spcAft>
          <a:spcPct val="0"/>
        </a:spcAft>
        <a:defRPr sz="3600" b="1">
          <a:solidFill>
            <a:schemeClr val="tx1"/>
          </a:solidFill>
          <a:latin typeface="Arial" charset="0"/>
        </a:defRPr>
      </a:lvl8pPr>
      <a:lvl9pPr marL="1828800" algn="l" rtl="0" fontAlgn="base">
        <a:spcBef>
          <a:spcPct val="0"/>
        </a:spcBef>
        <a:spcAft>
          <a:spcPct val="0"/>
        </a:spcAft>
        <a:defRPr sz="3600" b="1">
          <a:solidFill>
            <a:schemeClr val="tx1"/>
          </a:solidFill>
          <a:latin typeface="Arial" charset="0"/>
        </a:defRPr>
      </a:lvl9pPr>
    </p:titleStyle>
    <p:bodyStyle>
      <a:lvl1pPr marL="342900" indent="-342900" algn="l" rtl="0" eaLnBrk="0" fontAlgn="base" hangingPunct="0">
        <a:spcBef>
          <a:spcPct val="20000"/>
        </a:spcBef>
        <a:spcAft>
          <a:spcPct val="20000"/>
        </a:spcAft>
        <a:buClr>
          <a:schemeClr val="hlink"/>
        </a:buClr>
        <a:buFont typeface="Wingdings" pitchFamily="2" charset="2"/>
        <a:buChar char="§"/>
        <a:defRPr sz="2600">
          <a:solidFill>
            <a:schemeClr val="tx1"/>
          </a:solidFill>
          <a:latin typeface="+mn-lt"/>
          <a:ea typeface="+mn-ea"/>
          <a:cs typeface="+mn-cs"/>
        </a:defRPr>
      </a:lvl1pPr>
      <a:lvl2pPr marL="742950" indent="-285750" algn="l" rtl="0" eaLnBrk="0" fontAlgn="base" hangingPunct="0">
        <a:spcBef>
          <a:spcPct val="20000"/>
        </a:spcBef>
        <a:spcAft>
          <a:spcPct val="20000"/>
        </a:spcAft>
        <a:buClr>
          <a:schemeClr val="hlink"/>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3pPr>
      <a:lvl4pPr marL="16002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4pPr>
      <a:lvl5pPr marL="2057400" indent="-228600" algn="l" rtl="0" eaLnBrk="0" fontAlgn="base" hangingPunct="0">
        <a:spcBef>
          <a:spcPct val="20000"/>
        </a:spcBef>
        <a:spcAft>
          <a:spcPct val="20000"/>
        </a:spcAft>
        <a:buClr>
          <a:schemeClr val="hlink"/>
        </a:buClr>
        <a:buFont typeface="Wingdings" pitchFamily="2" charset="2"/>
        <a:buChar char="§"/>
        <a:defRPr sz="2200">
          <a:solidFill>
            <a:schemeClr val="tx1"/>
          </a:solidFill>
          <a:latin typeface="+mn-lt"/>
        </a:defRPr>
      </a:lvl5pPr>
      <a:lvl6pPr marL="25146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6pPr>
      <a:lvl7pPr marL="29718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7pPr>
      <a:lvl8pPr marL="34290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8pPr>
      <a:lvl9pPr marL="3886200" indent="-228600" algn="l" rtl="0" fontAlgn="base">
        <a:spcBef>
          <a:spcPct val="20000"/>
        </a:spcBef>
        <a:spcAft>
          <a:spcPct val="20000"/>
        </a:spcAft>
        <a:buClr>
          <a:schemeClr val="hlink"/>
        </a:buClr>
        <a:buFont typeface="Wingdings" pitchFamily="2" charset="2"/>
        <a:buChar char="§"/>
        <a:defRPr sz="2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99545" y="274638"/>
            <a:ext cx="8607972" cy="1143000"/>
          </a:xfrm>
        </p:spPr>
        <p:txBody>
          <a:bodyPr/>
          <a:lstStyle/>
          <a:p>
            <a:pPr algn="ctr" eaLnBrk="1" hangingPunct="1"/>
            <a:r>
              <a:rPr lang="en-US" dirty="0" smtClean="0"/>
              <a:t>Bridging the </a:t>
            </a:r>
            <a:r>
              <a:rPr lang="en-US" dirty="0"/>
              <a:t>Research-to-Practice Gap </a:t>
            </a:r>
            <a:endParaRPr lang="en-US" dirty="0" smtClean="0"/>
          </a:p>
        </p:txBody>
      </p:sp>
      <p:pic>
        <p:nvPicPr>
          <p:cNvPr id="1026" name="Picture 2" descr="C:\Users\TNutley\AppData\Local\Microsoft\Windows\Temporary Internet Files\Content.IE5\F4O1KRGZ\MC900053932[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10346" y="2178984"/>
            <a:ext cx="3883531" cy="2289018"/>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2555631" y="4853354"/>
            <a:ext cx="4255477" cy="461665"/>
          </a:xfrm>
          <a:prstGeom prst="rect">
            <a:avLst/>
          </a:prstGeom>
          <a:noFill/>
        </p:spPr>
        <p:txBody>
          <a:bodyPr wrap="square" rtlCol="0">
            <a:spAutoFit/>
          </a:bodyPr>
          <a:lstStyle/>
          <a:p>
            <a:pPr algn="ctr"/>
            <a:r>
              <a:rPr lang="en-US" sz="2400" b="1" dirty="0" smtClean="0"/>
              <a:t>Session 1</a:t>
            </a:r>
            <a:endParaRPr lang="en-US" sz="2400" b="1" dirty="0"/>
          </a:p>
        </p:txBody>
      </p:sp>
    </p:spTree>
    <p:extLst>
      <p:ext uri="{BB962C8B-B14F-4D97-AF65-F5344CB8AC3E}">
        <p14:creationId xmlns:p14="http://schemas.microsoft.com/office/powerpoint/2010/main" val="35645725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Breakdown in Decision-Making Cycle</a:t>
            </a:r>
            <a:endParaRPr lang="en-US" dirty="0"/>
          </a:p>
        </p:txBody>
      </p:sp>
      <p:sp>
        <p:nvSpPr>
          <p:cNvPr id="3" name="Content Placeholder 2"/>
          <p:cNvSpPr>
            <a:spLocks noGrp="1"/>
          </p:cNvSpPr>
          <p:nvPr>
            <p:ph idx="1"/>
          </p:nvPr>
        </p:nvSpPr>
        <p:spPr>
          <a:xfrm>
            <a:off x="923925" y="1725706"/>
            <a:ext cx="7762875" cy="3962400"/>
          </a:xfrm>
        </p:spPr>
        <p:txBody>
          <a:bodyPr/>
          <a:lstStyle/>
          <a:p>
            <a:r>
              <a:rPr lang="en-US" dirty="0" smtClean="0"/>
              <a:t>Failure to link the program and policy process to the research process</a:t>
            </a:r>
          </a:p>
          <a:p>
            <a:pPr lvl="1"/>
            <a:r>
              <a:rPr lang="en-US" sz="2600" dirty="0" smtClean="0"/>
              <a:t>Stakeholders not involved </a:t>
            </a:r>
            <a:r>
              <a:rPr lang="en-US" sz="2600" u="sng" dirty="0" smtClean="0"/>
              <a:t>throughout</a:t>
            </a:r>
            <a:r>
              <a:rPr lang="en-US" sz="2600" dirty="0" smtClean="0"/>
              <a:t> the research cycle</a:t>
            </a:r>
          </a:p>
          <a:p>
            <a:pPr lvl="1"/>
            <a:r>
              <a:rPr lang="en-US" sz="2600" dirty="0" smtClean="0"/>
              <a:t>Data not fully relevant to decision-making needs</a:t>
            </a:r>
          </a:p>
          <a:p>
            <a:pPr lvl="1"/>
            <a:r>
              <a:rPr lang="en-US" sz="2600" dirty="0" smtClean="0"/>
              <a:t>Low understanding of data, thus data ownership</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Breakdown in Decision-Making Cycle</a:t>
            </a:r>
            <a:endParaRPr lang="en-US" dirty="0"/>
          </a:p>
        </p:txBody>
      </p:sp>
      <p:sp>
        <p:nvSpPr>
          <p:cNvPr id="5" name="Content Placeholder 4"/>
          <p:cNvSpPr>
            <a:spLocks noGrp="1"/>
          </p:cNvSpPr>
          <p:nvPr>
            <p:ph idx="1"/>
          </p:nvPr>
        </p:nvSpPr>
        <p:spPr>
          <a:xfrm>
            <a:off x="923925" y="1781071"/>
            <a:ext cx="7762875" cy="3962400"/>
          </a:xfrm>
        </p:spPr>
        <p:txBody>
          <a:bodyPr/>
          <a:lstStyle/>
          <a:p>
            <a:pPr marL="0" indent="0">
              <a:buNone/>
            </a:pPr>
            <a:r>
              <a:rPr lang="en-US" dirty="0" smtClean="0"/>
              <a:t>External factors </a:t>
            </a:r>
          </a:p>
          <a:p>
            <a:pPr marL="0" indent="0"/>
            <a:r>
              <a:rPr lang="en-US" dirty="0" smtClean="0"/>
              <a:t>  Political</a:t>
            </a:r>
          </a:p>
          <a:p>
            <a:pPr marL="0" indent="0"/>
            <a:r>
              <a:rPr lang="en-US" dirty="0" smtClean="0"/>
              <a:t>  Cultural</a:t>
            </a:r>
          </a:p>
          <a:p>
            <a:pPr marL="0" indent="0"/>
            <a:r>
              <a:rPr lang="en-US" dirty="0" smtClean="0"/>
              <a:t>  Religious ideology</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Exceptions</a:t>
            </a:r>
            <a:endParaRPr lang="en-US" dirty="0"/>
          </a:p>
        </p:txBody>
      </p:sp>
      <p:sp>
        <p:nvSpPr>
          <p:cNvPr id="3" name="Content Placeholder 2"/>
          <p:cNvSpPr>
            <a:spLocks noGrp="1"/>
          </p:cNvSpPr>
          <p:nvPr>
            <p:ph idx="1"/>
          </p:nvPr>
        </p:nvSpPr>
        <p:spPr/>
        <p:txBody>
          <a:bodyPr/>
          <a:lstStyle/>
          <a:p>
            <a:r>
              <a:rPr lang="en-US" dirty="0" smtClean="0"/>
              <a:t>Public health breakthroughs</a:t>
            </a:r>
          </a:p>
          <a:p>
            <a:r>
              <a:rPr lang="en-US" dirty="0" smtClean="0"/>
              <a:t>Definitive results</a:t>
            </a:r>
          </a:p>
          <a:p>
            <a:r>
              <a:rPr lang="en-US" dirty="0" smtClean="0"/>
              <a:t>Demand-driven research </a:t>
            </a:r>
          </a:p>
          <a:p>
            <a:endParaRPr lang="en-US" dirty="0"/>
          </a:p>
        </p:txBody>
      </p:sp>
    </p:spTree>
    <p:extLst>
      <p:ext uri="{BB962C8B-B14F-4D97-AF65-F5344CB8AC3E}">
        <p14:creationId xmlns:p14="http://schemas.microsoft.com/office/powerpoint/2010/main" val="3184247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74638"/>
            <a:ext cx="8229600" cy="1143000"/>
          </a:xfrm>
        </p:spPr>
        <p:txBody>
          <a:bodyPr/>
          <a:lstStyle/>
          <a:p>
            <a:r>
              <a:rPr lang="en-US" dirty="0" smtClean="0"/>
              <a:t>Strengthening Evidence-Based Decision Making </a:t>
            </a:r>
            <a:endParaRPr lang="en-US" dirty="0"/>
          </a:p>
        </p:txBody>
      </p:sp>
      <p:sp>
        <p:nvSpPr>
          <p:cNvPr id="3" name="Content Placeholder 2"/>
          <p:cNvSpPr>
            <a:spLocks noGrp="1"/>
          </p:cNvSpPr>
          <p:nvPr>
            <p:ph idx="1"/>
          </p:nvPr>
        </p:nvSpPr>
        <p:spPr>
          <a:xfrm>
            <a:off x="588723" y="1600200"/>
            <a:ext cx="8229600" cy="3962400"/>
          </a:xfrm>
        </p:spPr>
        <p:txBody>
          <a:bodyPr/>
          <a:lstStyle/>
          <a:p>
            <a:r>
              <a:rPr lang="en-US" sz="2200" dirty="0" smtClean="0"/>
              <a:t>Apply improved research paradigm</a:t>
            </a:r>
          </a:p>
          <a:p>
            <a:pPr lvl="1"/>
            <a:r>
              <a:rPr lang="en-US" sz="2200" dirty="0" smtClean="0"/>
              <a:t>Consider the program/policy context in the planning phase (begin with the end in mind)</a:t>
            </a:r>
          </a:p>
          <a:p>
            <a:pPr lvl="1"/>
            <a:r>
              <a:rPr lang="en-US" sz="2200" dirty="0" smtClean="0"/>
              <a:t>Involve various stakeholders throughout the research process</a:t>
            </a:r>
          </a:p>
          <a:p>
            <a:pPr lvl="1"/>
            <a:r>
              <a:rPr lang="en-US" sz="2200" dirty="0" smtClean="0"/>
              <a:t>Develop action-oriented recommendations</a:t>
            </a:r>
          </a:p>
          <a:p>
            <a:pPr lvl="1"/>
            <a:r>
              <a:rPr lang="en-US" sz="2200" dirty="0" smtClean="0"/>
              <a:t>Make data, results, and recommendations available and accessible in various formats for data users</a:t>
            </a:r>
          </a:p>
          <a:p>
            <a:pPr lvl="1"/>
            <a:r>
              <a:rPr lang="en-US" sz="2200" dirty="0" smtClean="0"/>
              <a:t>Follow up</a:t>
            </a:r>
          </a:p>
          <a:p>
            <a:pPr lvl="1"/>
            <a:endParaRPr lang="en-US" dirty="0" smtClean="0"/>
          </a:p>
          <a:p>
            <a:pPr lvl="1"/>
            <a:endParaRPr lang="en-US" dirty="0" smtClean="0"/>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4169" y="1136029"/>
            <a:ext cx="7762875" cy="1527658"/>
          </a:xfrm>
        </p:spPr>
        <p:txBody>
          <a:bodyPr/>
          <a:lstStyle/>
          <a:p>
            <a:pPr algn="ctr"/>
            <a:r>
              <a:rPr lang="en-US" dirty="0" smtClean="0"/>
              <a:t>Placing Research in the </a:t>
            </a:r>
            <a:br>
              <a:rPr lang="en-US" dirty="0" smtClean="0"/>
            </a:br>
            <a:r>
              <a:rPr lang="en-US" dirty="0" smtClean="0"/>
              <a:t>Policy-Program Continuum</a:t>
            </a:r>
            <a:endParaRPr lang="en-US" dirty="0"/>
          </a:p>
        </p:txBody>
      </p:sp>
      <p:pic>
        <p:nvPicPr>
          <p:cNvPr id="40963" name="Picture 3" descr="C:\Documents and Settings\tnutley.CPCXX-XXX\Local Settings\Temporary Internet Files\Content.IE5\5RALBV27\MCj04112540000[1].wmf"/>
          <p:cNvPicPr>
            <a:picLocks noChangeAspect="1" noChangeArrowheads="1"/>
          </p:cNvPicPr>
          <p:nvPr/>
        </p:nvPicPr>
        <p:blipFill>
          <a:blip r:embed="rId3" cstate="print"/>
          <a:srcRect/>
          <a:stretch>
            <a:fillRect/>
          </a:stretch>
        </p:blipFill>
        <p:spPr bwMode="auto">
          <a:xfrm>
            <a:off x="3408217" y="2887803"/>
            <a:ext cx="2686273" cy="2569378"/>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Continuum: What &amp; Why?</a:t>
            </a:r>
            <a:endParaRPr lang="en-US" dirty="0"/>
          </a:p>
        </p:txBody>
      </p:sp>
      <p:sp>
        <p:nvSpPr>
          <p:cNvPr id="3" name="Content Placeholder 2"/>
          <p:cNvSpPr>
            <a:spLocks noGrp="1"/>
          </p:cNvSpPr>
          <p:nvPr>
            <p:ph idx="1"/>
          </p:nvPr>
        </p:nvSpPr>
        <p:spPr>
          <a:xfrm>
            <a:off x="786139" y="1337154"/>
            <a:ext cx="7994606" cy="3962400"/>
          </a:xfrm>
        </p:spPr>
        <p:txBody>
          <a:bodyPr/>
          <a:lstStyle/>
          <a:p>
            <a:r>
              <a:rPr lang="en-US" dirty="0" smtClean="0"/>
              <a:t>Provides a way </a:t>
            </a:r>
            <a:r>
              <a:rPr lang="en-US" dirty="0"/>
              <a:t>to think about how </a:t>
            </a:r>
            <a:r>
              <a:rPr lang="en-US" dirty="0" smtClean="0"/>
              <a:t>research </a:t>
            </a:r>
            <a:r>
              <a:rPr lang="en-US" dirty="0"/>
              <a:t>will influence programs and policies</a:t>
            </a:r>
          </a:p>
          <a:p>
            <a:r>
              <a:rPr lang="en-US" dirty="0" smtClean="0"/>
              <a:t>Placing research in the continuum assists to:</a:t>
            </a:r>
          </a:p>
          <a:p>
            <a:pPr lvl="1"/>
            <a:r>
              <a:rPr lang="en-US" dirty="0" smtClean="0"/>
              <a:t>Determine how results of research will be used</a:t>
            </a:r>
          </a:p>
          <a:p>
            <a:pPr lvl="1"/>
            <a:r>
              <a:rPr lang="en-US" dirty="0" smtClean="0"/>
              <a:t>Develop action-oriented research questions</a:t>
            </a:r>
          </a:p>
          <a:p>
            <a:pPr lvl="1"/>
            <a:r>
              <a:rPr lang="en-US" dirty="0" smtClean="0"/>
              <a:t>Include appropriate stakeholders in the research process</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Policy-Program Continuum</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1281359"/>
              </p:ext>
            </p:extLst>
          </p:nvPr>
        </p:nvGraphicFramePr>
        <p:xfrm>
          <a:off x="662609" y="1600200"/>
          <a:ext cx="8024191"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Policy-Program Continuum</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883038040"/>
              </p:ext>
            </p:extLst>
          </p:nvPr>
        </p:nvGraphicFramePr>
        <p:xfrm>
          <a:off x="923925" y="1600200"/>
          <a:ext cx="7762875"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Right Arrow 8"/>
          <p:cNvSpPr/>
          <p:nvPr/>
        </p:nvSpPr>
        <p:spPr>
          <a:xfrm>
            <a:off x="3997234" y="3396343"/>
            <a:ext cx="1593669" cy="3526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Bent-Up Arrow 12"/>
          <p:cNvSpPr/>
          <p:nvPr/>
        </p:nvSpPr>
        <p:spPr>
          <a:xfrm>
            <a:off x="3997234" y="2534194"/>
            <a:ext cx="979714" cy="875211"/>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Up Arrow 14"/>
          <p:cNvSpPr/>
          <p:nvPr/>
        </p:nvSpPr>
        <p:spPr>
          <a:xfrm>
            <a:off x="4976949" y="2573383"/>
            <a:ext cx="418011" cy="205086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Left Arrow 15"/>
          <p:cNvSpPr/>
          <p:nvPr/>
        </p:nvSpPr>
        <p:spPr>
          <a:xfrm>
            <a:off x="4036423" y="3709851"/>
            <a:ext cx="1567543" cy="32657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Bent Arrow 16"/>
          <p:cNvSpPr/>
          <p:nvPr/>
        </p:nvSpPr>
        <p:spPr>
          <a:xfrm>
            <a:off x="4741817" y="3095897"/>
            <a:ext cx="809897" cy="1515292"/>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wipe(down)">
                                      <p:cBhvr>
                                        <p:cTn id="11" dur="500"/>
                                        <p:tgtEl>
                                          <p:spTgt spid="13"/>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Effect transition="in" filter="wipe(down)">
                                      <p:cBhvr>
                                        <p:cTn id="15" dur="500"/>
                                        <p:tgtEl>
                                          <p:spTgt spid="15"/>
                                        </p:tgtEl>
                                      </p:cBhvr>
                                    </p:animEffect>
                                  </p:childTnLst>
                                </p:cTn>
                              </p:par>
                            </p:childTnLst>
                          </p:cTn>
                        </p:par>
                        <p:par>
                          <p:cTn id="16" fill="hold">
                            <p:stCondLst>
                              <p:cond delay="1500"/>
                            </p:stCondLst>
                            <p:childTnLst>
                              <p:par>
                                <p:cTn id="17" presetID="22" presetClass="entr" presetSubtype="2" fill="hold" grpId="0" nodeType="after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right)">
                                      <p:cBhvr>
                                        <p:cTn id="19" dur="500"/>
                                        <p:tgtEl>
                                          <p:spTgt spid="16"/>
                                        </p:tgtEl>
                                      </p:cBhvr>
                                    </p:animEffect>
                                  </p:childTnLst>
                                </p:cTn>
                              </p:par>
                            </p:childTnLst>
                          </p:cTn>
                        </p:par>
                        <p:par>
                          <p:cTn id="20" fill="hold">
                            <p:stCondLst>
                              <p:cond delay="2000"/>
                            </p:stCondLst>
                            <p:childTnLst>
                              <p:par>
                                <p:cTn id="21" presetID="22" presetClass="entr" presetSubtype="4"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wipe(down)">
                                      <p:cBhvr>
                                        <p:cTn id="2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15" grpId="0" animBg="1"/>
      <p:bldP spid="16" grpId="0" animBg="1"/>
      <p:bldP spid="1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6804" y="0"/>
            <a:ext cx="7762875" cy="1143000"/>
          </a:xfrm>
        </p:spPr>
        <p:txBody>
          <a:bodyPr/>
          <a:lstStyle/>
          <a:p>
            <a:r>
              <a:rPr lang="en-US" dirty="0" smtClean="0"/>
              <a:t>The Policy-Program Continuum</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01726804"/>
              </p:ext>
            </p:extLst>
          </p:nvPr>
        </p:nvGraphicFramePr>
        <p:xfrm>
          <a:off x="653468" y="1072167"/>
          <a:ext cx="8129924" cy="4491120"/>
        </p:xfrm>
        <a:graphic>
          <a:graphicData uri="http://schemas.openxmlformats.org/drawingml/2006/table">
            <a:tbl>
              <a:tblPr firstRow="1" bandRow="1">
                <a:tableStyleId>{5C22544A-7EE6-4342-B048-85BDC9FD1C3A}</a:tableStyleId>
              </a:tblPr>
              <a:tblGrid>
                <a:gridCol w="2579129"/>
                <a:gridCol w="3103809"/>
                <a:gridCol w="2446986"/>
              </a:tblGrid>
              <a:tr h="354188">
                <a:tc>
                  <a:txBody>
                    <a:bodyPr/>
                    <a:lstStyle/>
                    <a:p>
                      <a:endParaRPr lang="en-US" dirty="0"/>
                    </a:p>
                  </a:txBody>
                  <a:tcPr/>
                </a:tc>
                <a:tc>
                  <a:txBody>
                    <a:bodyPr/>
                    <a:lstStyle/>
                    <a:p>
                      <a:r>
                        <a:rPr lang="en-US" dirty="0" smtClean="0"/>
                        <a:t>Questions</a:t>
                      </a:r>
                      <a:endParaRPr lang="en-US" dirty="0"/>
                    </a:p>
                  </a:txBody>
                  <a:tcPr/>
                </a:tc>
                <a:tc>
                  <a:txBody>
                    <a:bodyPr/>
                    <a:lstStyle/>
                    <a:p>
                      <a:r>
                        <a:rPr lang="en-US" dirty="0" smtClean="0"/>
                        <a:t>Primary Audience</a:t>
                      </a:r>
                      <a:endParaRPr lang="en-US" dirty="0"/>
                    </a:p>
                  </a:txBody>
                  <a:tcPr/>
                </a:tc>
              </a:tr>
              <a:tr h="1074233">
                <a:tc>
                  <a:txBody>
                    <a:bodyPr/>
                    <a:lstStyle/>
                    <a:p>
                      <a:r>
                        <a:rPr lang="en-US" sz="2000" dirty="0" smtClean="0"/>
                        <a:t>Program Evaluation</a:t>
                      </a:r>
                    </a:p>
                  </a:txBody>
                  <a:tcPr/>
                </a:tc>
                <a:tc>
                  <a:txBody>
                    <a:bodyPr/>
                    <a:lstStyle/>
                    <a:p>
                      <a:pPr marL="0" lvl="3">
                        <a:buFont typeface="Arial" pitchFamily="34" charset="0"/>
                        <a:buChar char="•"/>
                      </a:pPr>
                      <a:r>
                        <a:rPr lang="en-US" sz="1800" b="0" kern="1200" dirty="0" smtClean="0">
                          <a:solidFill>
                            <a:schemeClr val="dk1"/>
                          </a:solidFill>
                          <a:latin typeface="+mn-lt"/>
                          <a:ea typeface="+mn-ea"/>
                          <a:cs typeface="+mn-cs"/>
                        </a:rPr>
                        <a:t> Program outcomes</a:t>
                      </a:r>
                    </a:p>
                    <a:p>
                      <a:pPr marL="0" lvl="3">
                        <a:buFont typeface="Arial" pitchFamily="34" charset="0"/>
                        <a:buChar char="•"/>
                      </a:pPr>
                      <a:r>
                        <a:rPr lang="en-US" sz="1800" b="0" kern="1200" dirty="0" smtClean="0">
                          <a:solidFill>
                            <a:schemeClr val="dk1"/>
                          </a:solidFill>
                          <a:latin typeface="+mn-lt"/>
                          <a:ea typeface="+mn-ea"/>
                          <a:cs typeface="+mn-cs"/>
                        </a:rPr>
                        <a:t> Public health impacts</a:t>
                      </a:r>
                    </a:p>
                    <a:p>
                      <a:pPr marL="0" lvl="3">
                        <a:buFont typeface="Arial" pitchFamily="34" charset="0"/>
                        <a:buChar char="•"/>
                      </a:pPr>
                      <a:r>
                        <a:rPr lang="en-US" sz="1800" b="0" kern="1200" dirty="0" smtClean="0">
                          <a:solidFill>
                            <a:schemeClr val="dk1"/>
                          </a:solidFill>
                          <a:latin typeface="+mn-lt"/>
                          <a:ea typeface="+mn-ea"/>
                          <a:cs typeface="+mn-cs"/>
                        </a:rPr>
                        <a:t> Cost-effectiveness</a:t>
                      </a:r>
                      <a:endParaRPr lang="en-US" sz="2000" b="0" dirty="0" smtClean="0"/>
                    </a:p>
                  </a:txBody>
                  <a:tcPr/>
                </a:tc>
                <a:tc>
                  <a:txBody>
                    <a:bodyPr/>
                    <a:lstStyle/>
                    <a:p>
                      <a:pPr marL="0" lvl="3">
                        <a:buFont typeface="Arial" pitchFamily="34" charset="0"/>
                        <a:buChar char="•"/>
                      </a:pPr>
                      <a:r>
                        <a:rPr lang="en-US" sz="2000" baseline="0" dirty="0" smtClean="0"/>
                        <a:t> MOH &amp; NGO directors, donors</a:t>
                      </a:r>
                      <a:endParaRPr lang="en-US" sz="2000" dirty="0" smtClean="0"/>
                    </a:p>
                  </a:txBody>
                  <a:tcPr/>
                </a:tc>
              </a:tr>
              <a:tr h="885469">
                <a:tc>
                  <a:txBody>
                    <a:bodyPr/>
                    <a:lstStyle/>
                    <a:p>
                      <a:r>
                        <a:rPr lang="en-US" sz="2000" dirty="0" smtClean="0"/>
                        <a:t>Program Monitoring</a:t>
                      </a:r>
                      <a:endParaRPr lang="en-US" sz="2000" dirty="0"/>
                    </a:p>
                  </a:txBody>
                  <a:tcPr/>
                </a:tc>
                <a:tc>
                  <a:txBody>
                    <a:bodyPr/>
                    <a:lstStyle/>
                    <a:p>
                      <a:pPr marL="0" lvl="3">
                        <a:buFont typeface="Arial" pitchFamily="34" charset="0"/>
                        <a:buChar char="•"/>
                      </a:pPr>
                      <a:r>
                        <a:rPr lang="en-US" sz="1800" kern="1200" dirty="0" smtClean="0">
                          <a:solidFill>
                            <a:schemeClr val="dk1"/>
                          </a:solidFill>
                          <a:latin typeface="+mn-lt"/>
                          <a:ea typeface="+mn-ea"/>
                          <a:cs typeface="+mn-cs"/>
                        </a:rPr>
                        <a:t> </a:t>
                      </a:r>
                      <a:r>
                        <a:rPr lang="en-US" sz="1800" kern="1200" baseline="0" dirty="0" smtClean="0">
                          <a:solidFill>
                            <a:schemeClr val="dk1"/>
                          </a:solidFill>
                          <a:latin typeface="+mn-lt"/>
                          <a:ea typeface="+mn-ea"/>
                          <a:cs typeface="+mn-cs"/>
                        </a:rPr>
                        <a:t>Program </a:t>
                      </a:r>
                      <a:r>
                        <a:rPr lang="en-US" sz="1800" kern="1200" dirty="0" smtClean="0">
                          <a:solidFill>
                            <a:schemeClr val="dk1"/>
                          </a:solidFill>
                          <a:latin typeface="+mn-lt"/>
                          <a:ea typeface="+mn-ea"/>
                          <a:cs typeface="+mn-cs"/>
                        </a:rPr>
                        <a:t>implementation:</a:t>
                      </a:r>
                      <a:r>
                        <a:rPr lang="en-US" sz="1800" kern="1200" baseline="0" dirty="0" smtClean="0">
                          <a:solidFill>
                            <a:schemeClr val="dk1"/>
                          </a:solidFill>
                          <a:latin typeface="+mn-lt"/>
                          <a:ea typeface="+mn-ea"/>
                          <a:cs typeface="+mn-cs"/>
                        </a:rPr>
                        <a:t>  objectives, activities, targets</a:t>
                      </a:r>
                      <a:endParaRPr lang="en-US" sz="2000" dirty="0"/>
                    </a:p>
                  </a:txBody>
                  <a:tcPr/>
                </a:tc>
                <a:tc>
                  <a:txBody>
                    <a:bodyPr/>
                    <a:lstStyle/>
                    <a:p>
                      <a:pPr marL="0" lvl="3">
                        <a:buFont typeface="Arial" pitchFamily="34" charset="0"/>
                        <a:buChar char="•"/>
                      </a:pPr>
                      <a:r>
                        <a:rPr lang="en-US" sz="2000" dirty="0" smtClean="0"/>
                        <a:t> Program &amp; facility</a:t>
                      </a:r>
                      <a:r>
                        <a:rPr lang="en-US" sz="2000" baseline="0" dirty="0" smtClean="0"/>
                        <a:t> </a:t>
                      </a:r>
                      <a:r>
                        <a:rPr lang="en-US" sz="2000" dirty="0" smtClean="0"/>
                        <a:t>directors, managers </a:t>
                      </a:r>
                      <a:endParaRPr lang="en-US" sz="2000" dirty="0"/>
                    </a:p>
                  </a:txBody>
                  <a:tcPr/>
                </a:tc>
              </a:tr>
              <a:tr h="1070017">
                <a:tc>
                  <a:txBody>
                    <a:bodyPr/>
                    <a:lstStyle/>
                    <a:p>
                      <a:r>
                        <a:rPr lang="en-US" sz="2000" dirty="0" smtClean="0"/>
                        <a:t>Program Formulation</a:t>
                      </a:r>
                      <a:endParaRPr lang="en-US" sz="2000" dirty="0"/>
                    </a:p>
                  </a:txBody>
                  <a:tcPr/>
                </a:tc>
                <a:tc>
                  <a:txBody>
                    <a:bodyPr/>
                    <a:lstStyle/>
                    <a:p>
                      <a:pPr marL="0" lvl="3">
                        <a:buFont typeface="Arial" pitchFamily="34" charset="0"/>
                        <a:buChar char="•"/>
                      </a:pPr>
                      <a:r>
                        <a:rPr lang="en-US" sz="1800" kern="1200" dirty="0" smtClean="0">
                          <a:solidFill>
                            <a:schemeClr val="dk1"/>
                          </a:solidFill>
                          <a:latin typeface="+mn-lt"/>
                          <a:ea typeface="+mn-ea"/>
                          <a:cs typeface="+mn-cs"/>
                        </a:rPr>
                        <a:t> Program models, best</a:t>
                      </a:r>
                      <a:r>
                        <a:rPr lang="en-US" sz="1800" kern="1200" baseline="0" dirty="0" smtClean="0">
                          <a:solidFill>
                            <a:schemeClr val="dk1"/>
                          </a:solidFill>
                          <a:latin typeface="+mn-lt"/>
                          <a:ea typeface="+mn-ea"/>
                          <a:cs typeface="+mn-cs"/>
                        </a:rPr>
                        <a:t> practices</a:t>
                      </a:r>
                      <a:endParaRPr lang="en-US" sz="1800" kern="1200" dirty="0" smtClean="0">
                        <a:solidFill>
                          <a:schemeClr val="dk1"/>
                        </a:solidFill>
                        <a:latin typeface="+mn-lt"/>
                        <a:ea typeface="+mn-ea"/>
                        <a:cs typeface="+mn-cs"/>
                      </a:endParaRPr>
                    </a:p>
                  </a:txBody>
                  <a:tcPr/>
                </a:tc>
                <a:tc>
                  <a:txBody>
                    <a:bodyPr/>
                    <a:lstStyle/>
                    <a:p>
                      <a:pPr marL="0" lvl="3">
                        <a:buFont typeface="Arial" pitchFamily="34" charset="0"/>
                        <a:buChar char="•"/>
                      </a:pPr>
                      <a:r>
                        <a:rPr lang="en-US" sz="2000" dirty="0" smtClean="0"/>
                        <a:t> MOH &amp; NGO</a:t>
                      </a:r>
                      <a:r>
                        <a:rPr lang="en-US" sz="2000" baseline="0" dirty="0" smtClean="0"/>
                        <a:t> </a:t>
                      </a:r>
                      <a:r>
                        <a:rPr lang="en-US" sz="2000" dirty="0" smtClean="0"/>
                        <a:t>directors, donors</a:t>
                      </a:r>
                      <a:endParaRPr lang="en-US" sz="2000" dirty="0"/>
                    </a:p>
                  </a:txBody>
                  <a:tcPr/>
                </a:tc>
              </a:tr>
              <a:tr h="1095641">
                <a:tc>
                  <a:txBody>
                    <a:bodyPr/>
                    <a:lstStyle/>
                    <a:p>
                      <a:r>
                        <a:rPr lang="en-US" sz="2000" dirty="0" smtClean="0"/>
                        <a:t>Advocacy &amp; Policy Formulation</a:t>
                      </a:r>
                      <a:endParaRPr lang="en-US" sz="2000" dirty="0"/>
                    </a:p>
                  </a:txBody>
                  <a:tcPr/>
                </a:tc>
                <a:tc>
                  <a:txBody>
                    <a:bodyPr/>
                    <a:lstStyle/>
                    <a:p>
                      <a:pPr marL="0" lvl="3">
                        <a:buFont typeface="Arial" pitchFamily="34" charset="0"/>
                        <a:buChar char="•"/>
                      </a:pPr>
                      <a:r>
                        <a:rPr lang="en-US" sz="1800" kern="1200" dirty="0" smtClean="0">
                          <a:solidFill>
                            <a:schemeClr val="dk1"/>
                          </a:solidFill>
                          <a:latin typeface="+mn-lt"/>
                          <a:ea typeface="+mn-ea"/>
                          <a:cs typeface="+mn-cs"/>
                        </a:rPr>
                        <a:t> Problem identification</a:t>
                      </a:r>
                    </a:p>
                    <a:p>
                      <a:pPr marL="0" lvl="3">
                        <a:buFont typeface="Arial" pitchFamily="34" charset="0"/>
                        <a:buChar char="•"/>
                      </a:pPr>
                      <a:r>
                        <a:rPr lang="en-US" sz="1800" kern="1200" dirty="0" smtClean="0">
                          <a:solidFill>
                            <a:schemeClr val="dk1"/>
                          </a:solidFill>
                          <a:latin typeface="+mn-lt"/>
                          <a:ea typeface="+mn-ea"/>
                          <a:cs typeface="+mn-cs"/>
                        </a:rPr>
                        <a:t> Making the case for action</a:t>
                      </a:r>
                      <a:endParaRPr lang="en-US" sz="2000" dirty="0"/>
                    </a:p>
                  </a:txBody>
                  <a:tcPr/>
                </a:tc>
                <a:tc>
                  <a:txBody>
                    <a:bodyPr/>
                    <a:lstStyle/>
                    <a:p>
                      <a:pPr marL="0" lvl="3">
                        <a:buFont typeface="Arial" pitchFamily="34" charset="0"/>
                        <a:buChar char="•"/>
                      </a:pPr>
                      <a:r>
                        <a:rPr lang="en-US" sz="2000" dirty="0" smtClean="0"/>
                        <a:t> Policymakers &amp;  advocacy </a:t>
                      </a:r>
                      <a:r>
                        <a:rPr lang="en-US" sz="2000" baseline="0" dirty="0" smtClean="0"/>
                        <a:t>groups</a:t>
                      </a:r>
                      <a:endParaRPr lang="en-US" sz="2000"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lgn="ctr" rtl="0">
              <a:spcBef>
                <a:spcPct val="0"/>
              </a:spcBef>
            </a:pPr>
            <a:r>
              <a:rPr lang="en-US" dirty="0" smtClean="0"/>
              <a:t>Advocacy &amp; Policy Formulation</a:t>
            </a:r>
            <a:r>
              <a:rPr lang="en-US" sz="2800" dirty="0" smtClean="0"/>
              <a:t/>
            </a:r>
            <a:br>
              <a:rPr lang="en-US" sz="2800" dirty="0" smtClean="0"/>
            </a:br>
            <a:endParaRPr lang="en-US"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62483027"/>
              </p:ext>
            </p:extLst>
          </p:nvPr>
        </p:nvGraphicFramePr>
        <p:xfrm>
          <a:off x="456135" y="1415620"/>
          <a:ext cx="8371342" cy="3233083"/>
        </p:xfrm>
        <a:graphic>
          <a:graphicData uri="http://schemas.openxmlformats.org/drawingml/2006/table">
            <a:tbl>
              <a:tblPr firstRow="1" bandRow="1">
                <a:tableStyleId>{5C22544A-7EE6-4342-B048-85BDC9FD1C3A}</a:tableStyleId>
              </a:tblPr>
              <a:tblGrid>
                <a:gridCol w="2990450"/>
                <a:gridCol w="2195893"/>
                <a:gridCol w="3184999"/>
              </a:tblGrid>
              <a:tr h="729947">
                <a:tc>
                  <a:txBody>
                    <a:bodyPr/>
                    <a:lstStyle/>
                    <a:p>
                      <a:r>
                        <a:rPr lang="en-US" dirty="0" smtClean="0"/>
                        <a:t>Research questions</a:t>
                      </a:r>
                      <a:endParaRPr lang="en-US" dirty="0"/>
                    </a:p>
                  </a:txBody>
                  <a:tcPr/>
                </a:tc>
                <a:tc>
                  <a:txBody>
                    <a:bodyPr/>
                    <a:lstStyle/>
                    <a:p>
                      <a:r>
                        <a:rPr lang="en-US" dirty="0" smtClean="0"/>
                        <a:t>Stakeholders involved</a:t>
                      </a:r>
                      <a:endParaRPr lang="en-US" dirty="0"/>
                    </a:p>
                  </a:txBody>
                  <a:tcPr/>
                </a:tc>
                <a:tc>
                  <a:txBody>
                    <a:bodyPr/>
                    <a:lstStyle/>
                    <a:p>
                      <a:r>
                        <a:rPr lang="en-US" dirty="0" smtClean="0"/>
                        <a:t>Decision</a:t>
                      </a:r>
                      <a:endParaRPr lang="en-US" dirty="0"/>
                    </a:p>
                  </a:txBody>
                  <a:tcPr/>
                </a:tc>
              </a:tr>
              <a:tr h="2503136">
                <a:tc>
                  <a:txBody>
                    <a:bodyPr/>
                    <a:lstStyle/>
                    <a:p>
                      <a:pPr>
                        <a:buFont typeface="Arial" pitchFamily="34" charset="0"/>
                        <a:buChar char="•"/>
                      </a:pPr>
                      <a:r>
                        <a:rPr lang="en-US" dirty="0" smtClean="0"/>
                        <a:t> What are the</a:t>
                      </a:r>
                      <a:r>
                        <a:rPr lang="en-US" baseline="0" dirty="0" smtClean="0"/>
                        <a:t> reproductive health (RH) issues facing young people?</a:t>
                      </a:r>
                    </a:p>
                  </a:txBody>
                  <a:tcPr/>
                </a:tc>
                <a:tc>
                  <a:txBody>
                    <a:bodyPr/>
                    <a:lstStyle/>
                    <a:p>
                      <a:pPr>
                        <a:buFont typeface="Arial" pitchFamily="34" charset="0"/>
                        <a:buChar char="•"/>
                      </a:pPr>
                      <a:r>
                        <a:rPr lang="en-US" dirty="0" smtClean="0"/>
                        <a:t> MOH &amp; NGO      directors</a:t>
                      </a:r>
                    </a:p>
                    <a:p>
                      <a:pPr>
                        <a:buFont typeface="Arial" pitchFamily="34" charset="0"/>
                        <a:buChar char="•"/>
                      </a:pPr>
                      <a:r>
                        <a:rPr lang="en-US" dirty="0" smtClean="0"/>
                        <a:t> Youth advocates</a:t>
                      </a:r>
                    </a:p>
                    <a:p>
                      <a:pPr>
                        <a:buFont typeface="Arial" pitchFamily="34" charset="0"/>
                        <a:buChar char="•"/>
                      </a:pPr>
                      <a:r>
                        <a:rPr lang="en-US" dirty="0" smtClean="0"/>
                        <a:t> Youth</a:t>
                      </a:r>
                    </a:p>
                    <a:p>
                      <a:pPr>
                        <a:buFont typeface="Arial" pitchFamily="34" charset="0"/>
                        <a:buNone/>
                      </a:pPr>
                      <a:endParaRPr lang="en-US" dirty="0" smtClean="0"/>
                    </a:p>
                  </a:txBody>
                  <a:tcPr/>
                </a:tc>
                <a:tc>
                  <a:txBody>
                    <a:bodyPr/>
                    <a:lstStyle/>
                    <a:p>
                      <a:r>
                        <a:rPr lang="en-US" dirty="0" smtClean="0"/>
                        <a:t>Should</a:t>
                      </a:r>
                      <a:r>
                        <a:rPr lang="en-US" baseline="0" dirty="0" smtClean="0"/>
                        <a:t> we advocate for and formulate a policy to provide RH services to young people?</a:t>
                      </a:r>
                      <a:endParaRPr lang="en-US"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Session Objectives</a:t>
            </a:r>
            <a:endParaRPr lang="en-US" dirty="0"/>
          </a:p>
        </p:txBody>
      </p:sp>
      <p:sp>
        <p:nvSpPr>
          <p:cNvPr id="3" name="Content Placeholder 2"/>
          <p:cNvSpPr>
            <a:spLocks noGrp="1"/>
          </p:cNvSpPr>
          <p:nvPr>
            <p:ph idx="1"/>
          </p:nvPr>
        </p:nvSpPr>
        <p:spPr/>
        <p:txBody>
          <a:bodyPr/>
          <a:lstStyle/>
          <a:p>
            <a:r>
              <a:rPr lang="en-US" sz="2400" dirty="0"/>
              <a:t>Understand the importance of improving data-informed decision making</a:t>
            </a:r>
          </a:p>
          <a:p>
            <a:r>
              <a:rPr lang="en-US" sz="2400" dirty="0" smtClean="0"/>
              <a:t>Understand the cultural divide between researchers and program/policy implementers</a:t>
            </a:r>
          </a:p>
          <a:p>
            <a:r>
              <a:rPr lang="en-US" sz="2400" dirty="0" smtClean="0"/>
              <a:t>Understand the imp</a:t>
            </a:r>
            <a:r>
              <a:rPr lang="en-US" sz="2400" dirty="0"/>
              <a:t>o</a:t>
            </a:r>
            <a:r>
              <a:rPr lang="en-US" sz="2400" dirty="0" smtClean="0"/>
              <a:t>rtance of placing research in the policy-program continuum</a:t>
            </a:r>
            <a:endParaRPr lang="en-US" sz="2400" dirty="0"/>
          </a:p>
        </p:txBody>
      </p:sp>
    </p:spTree>
    <p:extLst>
      <p:ext uri="{BB962C8B-B14F-4D97-AF65-F5344CB8AC3E}">
        <p14:creationId xmlns:p14="http://schemas.microsoft.com/office/powerpoint/2010/main" val="41069643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US" sz="4000" dirty="0" smtClean="0"/>
              <a:t>Program Formulation</a:t>
            </a:r>
            <a:r>
              <a:rPr lang="en-US" dirty="0" smtClean="0"/>
              <a:t/>
            </a:r>
            <a:br>
              <a:rPr lang="en-US" dirty="0" smtClean="0"/>
            </a:b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7791661"/>
              </p:ext>
            </p:extLst>
          </p:nvPr>
        </p:nvGraphicFramePr>
        <p:xfrm>
          <a:off x="492369" y="1325712"/>
          <a:ext cx="8135815" cy="3431178"/>
        </p:xfrm>
        <a:graphic>
          <a:graphicData uri="http://schemas.openxmlformats.org/drawingml/2006/table">
            <a:tbl>
              <a:tblPr firstRow="1" bandRow="1">
                <a:tableStyleId>{5C22544A-7EE6-4342-B048-85BDC9FD1C3A}</a:tableStyleId>
              </a:tblPr>
              <a:tblGrid>
                <a:gridCol w="2784099"/>
                <a:gridCol w="2325509"/>
                <a:gridCol w="3026207"/>
              </a:tblGrid>
              <a:tr h="686236">
                <a:tc>
                  <a:txBody>
                    <a:bodyPr/>
                    <a:lstStyle/>
                    <a:p>
                      <a:r>
                        <a:rPr lang="en-US" sz="1800" dirty="0" smtClean="0"/>
                        <a:t>Research questions</a:t>
                      </a:r>
                      <a:endParaRPr lang="en-US" sz="1800" dirty="0"/>
                    </a:p>
                  </a:txBody>
                  <a:tcPr/>
                </a:tc>
                <a:tc>
                  <a:txBody>
                    <a:bodyPr/>
                    <a:lstStyle/>
                    <a:p>
                      <a:r>
                        <a:rPr lang="en-US" sz="1800" dirty="0" smtClean="0"/>
                        <a:t>Stakeholders involved</a:t>
                      </a:r>
                      <a:endParaRPr lang="en-US" sz="1800" dirty="0"/>
                    </a:p>
                  </a:txBody>
                  <a:tcPr/>
                </a:tc>
                <a:tc>
                  <a:txBody>
                    <a:bodyPr/>
                    <a:lstStyle/>
                    <a:p>
                      <a:pPr>
                        <a:buFont typeface="Arial" pitchFamily="34" charset="0"/>
                        <a:buNone/>
                      </a:pPr>
                      <a:r>
                        <a:rPr lang="en-US" sz="1800" dirty="0" smtClean="0"/>
                        <a:t>Decision</a:t>
                      </a:r>
                      <a:endParaRPr lang="en-US" sz="1800" dirty="0"/>
                    </a:p>
                  </a:txBody>
                  <a:tcPr/>
                </a:tc>
              </a:tr>
              <a:tr h="2744942">
                <a:tc>
                  <a:txBody>
                    <a:bodyPr/>
                    <a:lstStyle/>
                    <a:p>
                      <a:pPr>
                        <a:buFont typeface="Arial" pitchFamily="34" charset="0"/>
                        <a:buChar char="•"/>
                      </a:pPr>
                      <a:r>
                        <a:rPr lang="en-US" sz="1800" dirty="0" smtClean="0"/>
                        <a:t> Which program approach</a:t>
                      </a:r>
                      <a:r>
                        <a:rPr lang="en-US" sz="1800" baseline="0" dirty="0" smtClean="0"/>
                        <a:t> increases service uptake among youth the most?</a:t>
                      </a:r>
                    </a:p>
                  </a:txBody>
                  <a:tcPr/>
                </a:tc>
                <a:tc>
                  <a:txBody>
                    <a:bodyPr/>
                    <a:lstStyle/>
                    <a:p>
                      <a:pPr>
                        <a:buFont typeface="Arial" pitchFamily="34" charset="0"/>
                        <a:buChar char="•"/>
                      </a:pPr>
                      <a:r>
                        <a:rPr lang="en-US" sz="1800" dirty="0" smtClean="0"/>
                        <a:t> MOH &amp; NGO directors</a:t>
                      </a:r>
                    </a:p>
                    <a:p>
                      <a:pPr>
                        <a:buFont typeface="Arial" pitchFamily="34" charset="0"/>
                        <a:buChar char="•"/>
                      </a:pPr>
                      <a:r>
                        <a:rPr lang="en-US" sz="1800" baseline="0" dirty="0" smtClean="0"/>
                        <a:t> Donors </a:t>
                      </a:r>
                      <a:endParaRPr lang="en-US" sz="1800" dirty="0" smtClean="0"/>
                    </a:p>
                  </a:txBody>
                  <a:tcPr/>
                </a:tc>
                <a:tc>
                  <a:txBody>
                    <a:bodyPr/>
                    <a:lstStyle/>
                    <a:p>
                      <a:pPr>
                        <a:buFont typeface="Arial" pitchFamily="34" charset="0"/>
                        <a:buNone/>
                      </a:pPr>
                      <a:r>
                        <a:rPr lang="en-US" sz="1800" baseline="0" dirty="0" smtClean="0"/>
                        <a:t>Which approach should be implemented to provide RH services to young people?</a:t>
                      </a:r>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5873412"/>
              </p:ext>
            </p:extLst>
          </p:nvPr>
        </p:nvGraphicFramePr>
        <p:xfrm>
          <a:off x="584022" y="1488297"/>
          <a:ext cx="8067608" cy="3365057"/>
        </p:xfrm>
        <a:graphic>
          <a:graphicData uri="http://schemas.openxmlformats.org/drawingml/2006/table">
            <a:tbl>
              <a:tblPr firstRow="1" bandRow="1">
                <a:tableStyleId>{5C22544A-7EE6-4342-B048-85BDC9FD1C3A}</a:tableStyleId>
              </a:tblPr>
              <a:tblGrid>
                <a:gridCol w="2460132"/>
                <a:gridCol w="2365395"/>
                <a:gridCol w="3242081"/>
              </a:tblGrid>
              <a:tr h="672081">
                <a:tc>
                  <a:txBody>
                    <a:bodyPr/>
                    <a:lstStyle/>
                    <a:p>
                      <a:r>
                        <a:rPr lang="en-US" sz="1800" dirty="0" smtClean="0"/>
                        <a:t>Research questions</a:t>
                      </a:r>
                      <a:endParaRPr lang="en-US" sz="1800" dirty="0"/>
                    </a:p>
                  </a:txBody>
                  <a:tcPr/>
                </a:tc>
                <a:tc>
                  <a:txBody>
                    <a:bodyPr/>
                    <a:lstStyle/>
                    <a:p>
                      <a:r>
                        <a:rPr lang="en-US" sz="1800" dirty="0" smtClean="0"/>
                        <a:t>Stakeholders Involved</a:t>
                      </a:r>
                      <a:endParaRPr lang="en-US" sz="1800" dirty="0"/>
                    </a:p>
                  </a:txBody>
                  <a:tcPr/>
                </a:tc>
                <a:tc>
                  <a:txBody>
                    <a:bodyPr/>
                    <a:lstStyle/>
                    <a:p>
                      <a:r>
                        <a:rPr lang="en-US" sz="1800" dirty="0" smtClean="0"/>
                        <a:t>Decisions</a:t>
                      </a:r>
                      <a:endParaRPr lang="en-US" sz="1800" dirty="0"/>
                    </a:p>
                  </a:txBody>
                  <a:tcPr/>
                </a:tc>
              </a:tr>
              <a:tr h="2692976">
                <a:tc>
                  <a:txBody>
                    <a:bodyPr/>
                    <a:lstStyle/>
                    <a:p>
                      <a:pPr>
                        <a:buFont typeface="Arial" pitchFamily="34" charset="0"/>
                        <a:buChar char="•"/>
                      </a:pPr>
                      <a:r>
                        <a:rPr lang="en-US" sz="1800" dirty="0" smtClean="0"/>
                        <a:t> Is the program achieving its stated objectives (reaching youth, reaching</a:t>
                      </a:r>
                      <a:r>
                        <a:rPr lang="en-US" sz="1800" baseline="0" dirty="0" smtClean="0"/>
                        <a:t> specific targets for numbers of services provided, etc.)</a:t>
                      </a:r>
                      <a:r>
                        <a:rPr lang="en-US" sz="1800" dirty="0" smtClean="0"/>
                        <a:t>?</a:t>
                      </a:r>
                    </a:p>
                    <a:p>
                      <a:pPr>
                        <a:buFont typeface="Arial" pitchFamily="34" charset="0"/>
                        <a:buNone/>
                      </a:pPr>
                      <a:endParaRPr lang="en-US" sz="1800" baseline="0" dirty="0" smtClean="0"/>
                    </a:p>
                  </a:txBody>
                  <a:tcPr/>
                </a:tc>
                <a:tc>
                  <a:txBody>
                    <a:bodyPr/>
                    <a:lstStyle/>
                    <a:p>
                      <a:pPr>
                        <a:buFont typeface="Arial" pitchFamily="34" charset="0"/>
                        <a:buChar char="•"/>
                      </a:pPr>
                      <a:r>
                        <a:rPr lang="en-US" sz="1800" dirty="0" smtClean="0"/>
                        <a:t> Program and</a:t>
                      </a:r>
                      <a:r>
                        <a:rPr lang="en-US" sz="1800" baseline="0" dirty="0" smtClean="0"/>
                        <a:t> facility managers</a:t>
                      </a:r>
                    </a:p>
                    <a:p>
                      <a:pPr>
                        <a:buFont typeface="Arial" pitchFamily="34" charset="0"/>
                        <a:buChar char="•"/>
                      </a:pPr>
                      <a:r>
                        <a:rPr lang="en-US" sz="1800" baseline="0" dirty="0" smtClean="0"/>
                        <a:t> Youth</a:t>
                      </a:r>
                    </a:p>
                    <a:p>
                      <a:pPr>
                        <a:buFont typeface="Arial" pitchFamily="34" charset="0"/>
                        <a:buNone/>
                      </a:pPr>
                      <a:endParaRPr lang="en-US" sz="1800" dirty="0" smtClean="0"/>
                    </a:p>
                  </a:txBody>
                  <a:tcPr/>
                </a:tc>
                <a:tc>
                  <a:txBody>
                    <a:bodyPr/>
                    <a:lstStyle/>
                    <a:p>
                      <a:pPr>
                        <a:buFont typeface="Arial" pitchFamily="34" charset="0"/>
                        <a:buChar char="•"/>
                      </a:pPr>
                      <a:r>
                        <a:rPr lang="en-US" sz="1800" dirty="0" smtClean="0"/>
                        <a:t> Should youth health program be modified?</a:t>
                      </a:r>
                    </a:p>
                  </a:txBody>
                  <a:tcPr/>
                </a:tc>
              </a:tr>
            </a:tbl>
          </a:graphicData>
        </a:graphic>
      </p:graphicFrame>
      <p:sp>
        <p:nvSpPr>
          <p:cNvPr id="6" name="Title 5"/>
          <p:cNvSpPr>
            <a:spLocks noGrp="1"/>
          </p:cNvSpPr>
          <p:nvPr>
            <p:ph type="title"/>
          </p:nvPr>
        </p:nvSpPr>
        <p:spPr>
          <a:xfrm>
            <a:off x="799234" y="191511"/>
            <a:ext cx="7762875" cy="1143000"/>
          </a:xfrm>
        </p:spPr>
        <p:txBody>
          <a:bodyPr>
            <a:normAutofit/>
          </a:bodyPr>
          <a:lstStyle/>
          <a:p>
            <a:pPr algn="ctr"/>
            <a:r>
              <a:rPr lang="en-US" dirty="0" smtClean="0"/>
              <a:t>Program Monitoring</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82986543"/>
              </p:ext>
            </p:extLst>
          </p:nvPr>
        </p:nvGraphicFramePr>
        <p:xfrm>
          <a:off x="455433" y="1508547"/>
          <a:ext cx="8172752" cy="3407525"/>
        </p:xfrm>
        <a:graphic>
          <a:graphicData uri="http://schemas.openxmlformats.org/drawingml/2006/table">
            <a:tbl>
              <a:tblPr firstRow="1" bandRow="1">
                <a:tableStyleId>{5C22544A-7EE6-4342-B048-85BDC9FD1C3A}</a:tableStyleId>
              </a:tblPr>
              <a:tblGrid>
                <a:gridCol w="2674629"/>
                <a:gridCol w="2356238"/>
                <a:gridCol w="3141885"/>
              </a:tblGrid>
              <a:tr h="598245">
                <a:tc>
                  <a:txBody>
                    <a:bodyPr/>
                    <a:lstStyle/>
                    <a:p>
                      <a:r>
                        <a:rPr lang="en-US" sz="1600" dirty="0" smtClean="0"/>
                        <a:t>Research questions</a:t>
                      </a:r>
                      <a:endParaRPr lang="en-US" sz="1600" dirty="0"/>
                    </a:p>
                  </a:txBody>
                  <a:tcPr/>
                </a:tc>
                <a:tc>
                  <a:txBody>
                    <a:bodyPr/>
                    <a:lstStyle/>
                    <a:p>
                      <a:r>
                        <a:rPr lang="en-US" sz="1600" dirty="0" smtClean="0"/>
                        <a:t>Stakeholders involved </a:t>
                      </a:r>
                      <a:endParaRPr lang="en-US" sz="1600" dirty="0"/>
                    </a:p>
                  </a:txBody>
                  <a:tcPr/>
                </a:tc>
                <a:tc>
                  <a:txBody>
                    <a:bodyPr/>
                    <a:lstStyle/>
                    <a:p>
                      <a:r>
                        <a:rPr lang="en-US" sz="1600" dirty="0" smtClean="0"/>
                        <a:t>Decisions</a:t>
                      </a:r>
                      <a:endParaRPr lang="en-US" sz="1600" dirty="0"/>
                    </a:p>
                  </a:txBody>
                  <a:tcPr/>
                </a:tc>
              </a:tr>
              <a:tr h="2809280">
                <a:tc>
                  <a:txBody>
                    <a:bodyPr/>
                    <a:lstStyle/>
                    <a:p>
                      <a:pPr marL="0" marR="0" lvl="2"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800" kern="1200" dirty="0" smtClean="0">
                          <a:solidFill>
                            <a:schemeClr val="dk1"/>
                          </a:solidFill>
                          <a:latin typeface="+mn-lt"/>
                          <a:ea typeface="+mn-ea"/>
                          <a:cs typeface="+mn-cs"/>
                        </a:rPr>
                        <a:t> Has</a:t>
                      </a:r>
                      <a:r>
                        <a:rPr lang="en-US" sz="1800" kern="1200" baseline="0" dirty="0" smtClean="0">
                          <a:solidFill>
                            <a:schemeClr val="dk1"/>
                          </a:solidFill>
                          <a:latin typeface="+mn-lt"/>
                          <a:ea typeface="+mn-ea"/>
                          <a:cs typeface="+mn-cs"/>
                        </a:rPr>
                        <a:t> the RH status of youth improved</a:t>
                      </a:r>
                      <a:r>
                        <a:rPr lang="en-US" sz="1800" kern="1200" dirty="0" smtClean="0">
                          <a:solidFill>
                            <a:schemeClr val="dk1"/>
                          </a:solidFill>
                          <a:latin typeface="+mn-lt"/>
                          <a:ea typeface="+mn-ea"/>
                          <a:cs typeface="+mn-cs"/>
                        </a:rPr>
                        <a:t>?</a:t>
                      </a:r>
                    </a:p>
                    <a:p>
                      <a:pPr marL="0" marR="0" lvl="2"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800" kern="1200" dirty="0" smtClean="0">
                        <a:solidFill>
                          <a:schemeClr val="dk1"/>
                        </a:solidFill>
                        <a:latin typeface="+mn-lt"/>
                        <a:ea typeface="+mn-ea"/>
                        <a:cs typeface="+mn-cs"/>
                      </a:endParaRPr>
                    </a:p>
                    <a:p>
                      <a:pPr marL="0" marR="0" lvl="2" indent="0" algn="l" defTabSz="914400" rtl="0" eaLnBrk="1" fontAlgn="auto" latinLnBrk="0" hangingPunct="1">
                        <a:lnSpc>
                          <a:spcPct val="100000"/>
                        </a:lnSpc>
                        <a:spcBef>
                          <a:spcPts val="0"/>
                        </a:spcBef>
                        <a:spcAft>
                          <a:spcPts val="0"/>
                        </a:spcAft>
                        <a:buClrTx/>
                        <a:buSzTx/>
                        <a:buFont typeface="Arial" pitchFamily="34" charset="0"/>
                        <a:buNone/>
                        <a:tabLst/>
                        <a:defRPr/>
                      </a:pPr>
                      <a:endParaRPr lang="en-US" sz="1800" kern="1200" dirty="0" smtClean="0">
                        <a:solidFill>
                          <a:schemeClr val="dk1"/>
                        </a:solidFill>
                        <a:latin typeface="+mn-lt"/>
                        <a:ea typeface="+mn-ea"/>
                        <a:cs typeface="+mn-cs"/>
                      </a:endParaRPr>
                    </a:p>
                    <a:p>
                      <a:pPr>
                        <a:buFont typeface="Arial" pitchFamily="34" charset="0"/>
                        <a:buNone/>
                      </a:pPr>
                      <a:endParaRPr lang="en-US" sz="1800" baseline="0" dirty="0" smtClean="0"/>
                    </a:p>
                  </a:txBody>
                  <a:tcPr/>
                </a:tc>
                <a:tc>
                  <a:txBody>
                    <a:bodyPr/>
                    <a:lstStyle/>
                    <a:p>
                      <a:pPr>
                        <a:buFont typeface="Arial" pitchFamily="34" charset="0"/>
                        <a:buChar char="•"/>
                      </a:pPr>
                      <a:r>
                        <a:rPr lang="en-US" sz="1800" dirty="0" smtClean="0"/>
                        <a:t> MO</a:t>
                      </a:r>
                      <a:r>
                        <a:rPr lang="en-US" sz="1800" baseline="0" dirty="0" smtClean="0"/>
                        <a:t>H &amp; NGOs</a:t>
                      </a:r>
                      <a:endParaRPr lang="en-US" sz="1800" dirty="0" smtClean="0"/>
                    </a:p>
                    <a:p>
                      <a:pPr>
                        <a:buFont typeface="Arial" pitchFamily="34" charset="0"/>
                        <a:buChar char="•"/>
                      </a:pPr>
                      <a:r>
                        <a:rPr lang="en-US" sz="1800" dirty="0" smtClean="0"/>
                        <a:t> Ministry of Education</a:t>
                      </a:r>
                    </a:p>
                    <a:p>
                      <a:pPr>
                        <a:buFont typeface="Arial" pitchFamily="34" charset="0"/>
                        <a:buChar char="•"/>
                      </a:pPr>
                      <a:r>
                        <a:rPr lang="en-US" sz="1800" dirty="0" smtClean="0"/>
                        <a:t> Donors</a:t>
                      </a:r>
                    </a:p>
                    <a:p>
                      <a:pPr>
                        <a:buFont typeface="Arial" pitchFamily="34" charset="0"/>
                        <a:buChar char="•"/>
                      </a:pPr>
                      <a:r>
                        <a:rPr lang="en-US" sz="1800" dirty="0" smtClean="0"/>
                        <a:t> Media</a:t>
                      </a:r>
                    </a:p>
                  </a:txBody>
                  <a:tcPr/>
                </a:tc>
                <a:tc>
                  <a:txBody>
                    <a:bodyPr/>
                    <a:lstStyle/>
                    <a:p>
                      <a:pPr>
                        <a:buFont typeface="Arial" pitchFamily="34" charset="0"/>
                        <a:buChar char="•"/>
                      </a:pPr>
                      <a:r>
                        <a:rPr lang="en-US" sz="1800" dirty="0" smtClean="0"/>
                        <a:t> Should we continue</a:t>
                      </a:r>
                      <a:r>
                        <a:rPr lang="en-US" sz="1800" baseline="0" dirty="0" smtClean="0"/>
                        <a:t> youth programs and scale them up nationally?</a:t>
                      </a:r>
                      <a:endParaRPr lang="en-US" sz="1800" dirty="0" smtClean="0"/>
                    </a:p>
                  </a:txBody>
                  <a:tcPr/>
                </a:tc>
              </a:tr>
            </a:tbl>
          </a:graphicData>
        </a:graphic>
      </p:graphicFrame>
      <p:sp>
        <p:nvSpPr>
          <p:cNvPr id="5" name="Title 4"/>
          <p:cNvSpPr>
            <a:spLocks noGrp="1"/>
          </p:cNvSpPr>
          <p:nvPr>
            <p:ph type="title"/>
          </p:nvPr>
        </p:nvSpPr>
        <p:spPr>
          <a:xfrm>
            <a:off x="745947" y="318333"/>
            <a:ext cx="7762875" cy="1143000"/>
          </a:xfrm>
        </p:spPr>
        <p:txBody>
          <a:bodyPr>
            <a:normAutofit/>
          </a:bodyPr>
          <a:lstStyle/>
          <a:p>
            <a:pPr lvl="1" algn="ctr" rtl="0">
              <a:spcBef>
                <a:spcPct val="0"/>
              </a:spcBef>
            </a:pPr>
            <a:r>
              <a:rPr lang="en-US" dirty="0" smtClean="0"/>
              <a:t>Program Evaluation</a:t>
            </a:r>
            <a:r>
              <a:rPr lang="en-US" sz="2800" dirty="0" smtClean="0"/>
              <a:t/>
            </a:r>
            <a:br>
              <a:rPr lang="en-US" sz="2800" dirty="0" smtClean="0"/>
            </a:br>
            <a:endParaRPr lang="en-US" sz="2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Key Messages</a:t>
            </a:r>
            <a:endParaRPr lang="en-US" dirty="0"/>
          </a:p>
        </p:txBody>
      </p:sp>
      <p:sp>
        <p:nvSpPr>
          <p:cNvPr id="3" name="Content Placeholder 2"/>
          <p:cNvSpPr>
            <a:spLocks noGrp="1"/>
          </p:cNvSpPr>
          <p:nvPr>
            <p:ph idx="1"/>
          </p:nvPr>
        </p:nvSpPr>
        <p:spPr>
          <a:xfrm>
            <a:off x="819808" y="1277008"/>
            <a:ext cx="7819696" cy="4319752"/>
          </a:xfrm>
        </p:spPr>
        <p:txBody>
          <a:bodyPr/>
          <a:lstStyle/>
          <a:p>
            <a:r>
              <a:rPr lang="en-US" dirty="0"/>
              <a:t>Public health research is </a:t>
            </a:r>
            <a:r>
              <a:rPr lang="en-US" dirty="0" smtClean="0"/>
              <a:t>insufficiently applied to </a:t>
            </a:r>
            <a:r>
              <a:rPr lang="en-US" dirty="0"/>
              <a:t>improve service delivery, policies, and </a:t>
            </a:r>
            <a:r>
              <a:rPr lang="en-US" dirty="0" smtClean="0"/>
              <a:t>practices</a:t>
            </a:r>
          </a:p>
          <a:p>
            <a:r>
              <a:rPr lang="en-US" dirty="0" smtClean="0"/>
              <a:t>Many barriers exist that inhibit the use of research results in decision making</a:t>
            </a:r>
          </a:p>
          <a:p>
            <a:r>
              <a:rPr lang="en-US" dirty="0" smtClean="0"/>
              <a:t>Researchers must identify and involve relevant stakeholders throughout the research process</a:t>
            </a:r>
          </a:p>
          <a:p>
            <a:r>
              <a:rPr lang="en-US" dirty="0" smtClean="0"/>
              <a:t>Researchers can promote evidence-based decision making by understanding how their research fits in the policy-program continuum</a:t>
            </a:r>
            <a:endParaRPr lang="en-US" dirty="0"/>
          </a:p>
        </p:txBody>
      </p:sp>
    </p:spTree>
    <p:extLst>
      <p:ext uri="{BB962C8B-B14F-4D97-AF65-F5344CB8AC3E}">
        <p14:creationId xmlns:p14="http://schemas.microsoft.com/office/powerpoint/2010/main" val="25528209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96359" y="2790497"/>
            <a:ext cx="5738648" cy="1513489"/>
          </a:xfrm>
        </p:spPr>
        <p:txBody>
          <a:bodyPr/>
          <a:lstStyle/>
          <a:p>
            <a:r>
              <a:rPr lang="en-US" sz="2800" dirty="0" smtClean="0"/>
              <a:t>Mapping Research Questions to the </a:t>
            </a:r>
            <a:br>
              <a:rPr lang="en-US" sz="2800" dirty="0" smtClean="0"/>
            </a:br>
            <a:r>
              <a:rPr lang="en-US" sz="2800" dirty="0" smtClean="0"/>
              <a:t>Policy/Program Process</a:t>
            </a:r>
            <a:br>
              <a:rPr lang="en-US" sz="2800" dirty="0" smtClean="0"/>
            </a:br>
            <a:r>
              <a:rPr lang="en-US" sz="3200" dirty="0"/>
              <a:t/>
            </a:r>
            <a:br>
              <a:rPr lang="en-US" sz="3200" dirty="0"/>
            </a:br>
            <a:endParaRPr lang="en-US" sz="1800" dirty="0"/>
          </a:p>
        </p:txBody>
      </p:sp>
      <p:sp>
        <p:nvSpPr>
          <p:cNvPr id="3" name="Text Placeholder 2"/>
          <p:cNvSpPr>
            <a:spLocks noGrp="1"/>
          </p:cNvSpPr>
          <p:nvPr>
            <p:ph type="body" idx="1"/>
          </p:nvPr>
        </p:nvSpPr>
        <p:spPr>
          <a:xfrm>
            <a:off x="2459421" y="1198180"/>
            <a:ext cx="5360276" cy="1292772"/>
          </a:xfrm>
        </p:spPr>
        <p:txBody>
          <a:bodyPr/>
          <a:lstStyle/>
          <a:p>
            <a:r>
              <a:rPr lang="en-US" sz="2400" dirty="0"/>
              <a:t>Small Group Activity </a:t>
            </a:r>
            <a:r>
              <a:rPr lang="en-US" sz="2400" dirty="0" smtClean="0"/>
              <a:t>1</a:t>
            </a:r>
            <a:r>
              <a:rPr lang="en-US" sz="2400" dirty="0"/>
              <a:t>: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9"/>
          <p:cNvSpPr>
            <a:spLocks noGrp="1" noChangeArrowheads="1"/>
          </p:cNvSpPr>
          <p:nvPr>
            <p:ph type="title"/>
          </p:nvPr>
        </p:nvSpPr>
        <p:spPr>
          <a:xfrm>
            <a:off x="358775" y="166688"/>
            <a:ext cx="8408988" cy="873125"/>
          </a:xfrm>
        </p:spPr>
        <p:txBody>
          <a:bodyPr/>
          <a:lstStyle/>
          <a:p>
            <a:pPr algn="ctr" eaLnBrk="1" hangingPunct="1"/>
            <a:r>
              <a:rPr lang="en-US" dirty="0" smtClean="0"/>
              <a:t>Small Group Activity 1: Instructions</a:t>
            </a:r>
          </a:p>
        </p:txBody>
      </p:sp>
      <p:sp>
        <p:nvSpPr>
          <p:cNvPr id="48131" name="Rectangle 10"/>
          <p:cNvSpPr>
            <a:spLocks noGrp="1" noChangeArrowheads="1"/>
          </p:cNvSpPr>
          <p:nvPr>
            <p:ph idx="1"/>
          </p:nvPr>
        </p:nvSpPr>
        <p:spPr>
          <a:xfrm>
            <a:off x="906463" y="1062038"/>
            <a:ext cx="7762875" cy="4567237"/>
          </a:xfrm>
        </p:spPr>
        <p:txBody>
          <a:bodyPr/>
          <a:lstStyle/>
          <a:p>
            <a:pPr eaLnBrk="1" hangingPunct="1">
              <a:lnSpc>
                <a:spcPct val="90000"/>
              </a:lnSpc>
            </a:pPr>
            <a:r>
              <a:rPr lang="en-US" sz="2000" dirty="0" smtClean="0"/>
              <a:t>Choose a reporter.</a:t>
            </a:r>
          </a:p>
          <a:p>
            <a:pPr eaLnBrk="1" hangingPunct="1">
              <a:lnSpc>
                <a:spcPct val="90000"/>
              </a:lnSpc>
            </a:pPr>
            <a:r>
              <a:rPr lang="en-US" sz="2000" dirty="0"/>
              <a:t>Review the research questions listed </a:t>
            </a:r>
            <a:r>
              <a:rPr lang="en-US" sz="2000" dirty="0" smtClean="0"/>
              <a:t>in your handout.  </a:t>
            </a:r>
          </a:p>
          <a:p>
            <a:pPr eaLnBrk="1" hangingPunct="1">
              <a:lnSpc>
                <a:spcPct val="90000"/>
              </a:lnSpc>
            </a:pPr>
            <a:r>
              <a:rPr lang="en-US" sz="2000" dirty="0" smtClean="0"/>
              <a:t>Discuss whether </a:t>
            </a:r>
            <a:r>
              <a:rPr lang="en-US" sz="2000" dirty="0"/>
              <a:t>the question responds to advocacy </a:t>
            </a:r>
            <a:r>
              <a:rPr lang="en-US" sz="2000" dirty="0" smtClean="0"/>
              <a:t>&amp; </a:t>
            </a:r>
            <a:r>
              <a:rPr lang="en-US" sz="2000" dirty="0"/>
              <a:t>policy formulation</a:t>
            </a:r>
            <a:r>
              <a:rPr lang="en-US" sz="2000" dirty="0" smtClean="0"/>
              <a:t>, or to </a:t>
            </a:r>
            <a:r>
              <a:rPr lang="en-US" sz="2000" dirty="0"/>
              <a:t>program formulation, </a:t>
            </a:r>
            <a:r>
              <a:rPr lang="en-US" sz="2000" dirty="0" smtClean="0"/>
              <a:t>monitoring, </a:t>
            </a:r>
            <a:r>
              <a:rPr lang="en-US" sz="2000" dirty="0"/>
              <a:t>or </a:t>
            </a:r>
            <a:r>
              <a:rPr lang="en-US" sz="2000" dirty="0" smtClean="0"/>
              <a:t>evaluation</a:t>
            </a:r>
            <a:r>
              <a:rPr lang="en-US" sz="2000" dirty="0"/>
              <a:t>.  </a:t>
            </a:r>
            <a:endParaRPr lang="en-US" sz="2000" dirty="0" smtClean="0"/>
          </a:p>
          <a:p>
            <a:pPr eaLnBrk="1" hangingPunct="1">
              <a:lnSpc>
                <a:spcPct val="90000"/>
              </a:lnSpc>
            </a:pPr>
            <a:r>
              <a:rPr lang="en-US" sz="2000" dirty="0" smtClean="0"/>
              <a:t>Refer </a:t>
            </a:r>
            <a:r>
              <a:rPr lang="en-US" sz="2000" dirty="0"/>
              <a:t>to the bulleted list </a:t>
            </a:r>
            <a:r>
              <a:rPr lang="en-US" sz="2000" dirty="0" smtClean="0"/>
              <a:t>in your handout </a:t>
            </a:r>
            <a:r>
              <a:rPr lang="en-US" sz="2000" dirty="0"/>
              <a:t>to assist you in this process</a:t>
            </a:r>
            <a:r>
              <a:rPr lang="en-US" sz="2000" dirty="0" smtClean="0"/>
              <a:t>. </a:t>
            </a:r>
            <a:r>
              <a:rPr lang="en-US" sz="2000" dirty="0"/>
              <a:t>It is possible that research questions will not be mutually exclusive to one </a:t>
            </a:r>
            <a:r>
              <a:rPr lang="en-US" sz="2000" dirty="0" smtClean="0"/>
              <a:t>category, </a:t>
            </a:r>
            <a:r>
              <a:rPr lang="en-US" sz="2000" dirty="0"/>
              <a:t>as research studies frequently have multiple objectives. In this case, </a:t>
            </a:r>
            <a:r>
              <a:rPr lang="en-US" sz="2000" dirty="0" smtClean="0"/>
              <a:t>note </a:t>
            </a:r>
            <a:r>
              <a:rPr lang="en-US" sz="2000" dirty="0"/>
              <a:t>the </a:t>
            </a:r>
            <a:r>
              <a:rPr lang="en-US" sz="2000" dirty="0" smtClean="0"/>
              <a:t>policy-program categories </a:t>
            </a:r>
            <a:r>
              <a:rPr lang="en-US" sz="2000" dirty="0"/>
              <a:t>that the research </a:t>
            </a:r>
            <a:r>
              <a:rPr lang="en-US" sz="2000"/>
              <a:t>question </a:t>
            </a:r>
            <a:r>
              <a:rPr lang="en-US" sz="2000" smtClean="0"/>
              <a:t>addresses</a:t>
            </a:r>
            <a:r>
              <a:rPr lang="en-US" sz="2000" dirty="0"/>
              <a:t>.</a:t>
            </a:r>
            <a:endParaRPr lang="en-US" sz="2000" dirty="0" smtClean="0"/>
          </a:p>
          <a:p>
            <a:pPr marL="0" indent="0" eaLnBrk="1" hangingPunct="1">
              <a:lnSpc>
                <a:spcPct val="90000"/>
              </a:lnSpc>
              <a:buFont typeface="Wingdings" pitchFamily="2" charset="2"/>
              <a:buNone/>
            </a:pPr>
            <a:r>
              <a:rPr lang="en-US" sz="2000" dirty="0" smtClean="0"/>
              <a:t>Time for activity: 30 minutes</a:t>
            </a:r>
          </a:p>
          <a:p>
            <a:pPr marL="0" indent="0" eaLnBrk="1" hangingPunct="1">
              <a:lnSpc>
                <a:spcPct val="90000"/>
              </a:lnSpc>
              <a:buFont typeface="Wingdings" pitchFamily="2" charset="2"/>
              <a:buNone/>
            </a:pPr>
            <a:r>
              <a:rPr lang="en-US" sz="2000" dirty="0" smtClean="0"/>
              <a:t>Time for larger group discussion of answers: 15 minutes</a:t>
            </a:r>
          </a:p>
        </p:txBody>
      </p:sp>
    </p:spTree>
    <p:extLst>
      <p:ext uri="{BB962C8B-B14F-4D97-AF65-F5344CB8AC3E}">
        <p14:creationId xmlns:p14="http://schemas.microsoft.com/office/powerpoint/2010/main" val="22790511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Group Activity 1: Answers</a:t>
            </a:r>
            <a:endParaRPr lang="en-US" dirty="0"/>
          </a:p>
        </p:txBody>
      </p:sp>
      <p:sp>
        <p:nvSpPr>
          <p:cNvPr id="3" name="Content Placeholder 2"/>
          <p:cNvSpPr>
            <a:spLocks noGrp="1"/>
          </p:cNvSpPr>
          <p:nvPr>
            <p:ph idx="1"/>
          </p:nvPr>
        </p:nvSpPr>
        <p:spPr>
          <a:xfrm>
            <a:off x="923925" y="1433944"/>
            <a:ext cx="7810172" cy="4320470"/>
          </a:xfrm>
        </p:spPr>
        <p:txBody>
          <a:bodyPr/>
          <a:lstStyle/>
          <a:p>
            <a:pPr lvl="0"/>
            <a:r>
              <a:rPr lang="en-US" dirty="0" smtClean="0"/>
              <a:t>Can injectable contraception (DMPA) be provided safely by paramedical workers to increase contraceptive prevalence rates (CPR)? </a:t>
            </a:r>
          </a:p>
          <a:p>
            <a:pPr lvl="1"/>
            <a:r>
              <a:rPr lang="en-US" i="1" dirty="0" smtClean="0"/>
              <a:t>Program formulation</a:t>
            </a:r>
          </a:p>
          <a:p>
            <a:pPr lvl="1"/>
            <a:r>
              <a:rPr lang="en-US" i="1" dirty="0" smtClean="0"/>
              <a:t>Policy formulation</a:t>
            </a:r>
          </a:p>
          <a:p>
            <a:pPr lvl="0"/>
            <a:r>
              <a:rPr lang="en-US" dirty="0" smtClean="0"/>
              <a:t>Is HIV mortality,</a:t>
            </a:r>
            <a:r>
              <a:rPr lang="en-US" baseline="30000" dirty="0" smtClean="0"/>
              <a:t> </a:t>
            </a:r>
            <a:r>
              <a:rPr lang="en-US" dirty="0" smtClean="0"/>
              <a:t>incidence, or prevalence improving in countries with the largest Global Fund programs, compared to control countries?</a:t>
            </a:r>
          </a:p>
          <a:p>
            <a:pPr lvl="1"/>
            <a:r>
              <a:rPr lang="en-US" i="1" dirty="0" smtClean="0"/>
              <a:t>Program evaluation</a:t>
            </a:r>
          </a:p>
          <a:p>
            <a:pPr lvl="0"/>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Small Group Activity 1: Answers</a:t>
            </a:r>
            <a:endParaRPr lang="en-US" dirty="0"/>
          </a:p>
        </p:txBody>
      </p:sp>
      <p:sp>
        <p:nvSpPr>
          <p:cNvPr id="3" name="Content Placeholder 2"/>
          <p:cNvSpPr>
            <a:spLocks noGrp="1"/>
          </p:cNvSpPr>
          <p:nvPr>
            <p:ph idx="1"/>
          </p:nvPr>
        </p:nvSpPr>
        <p:spPr>
          <a:xfrm>
            <a:off x="923925" y="1600200"/>
            <a:ext cx="7699813" cy="3665483"/>
          </a:xfrm>
        </p:spPr>
        <p:txBody>
          <a:bodyPr/>
          <a:lstStyle/>
          <a:p>
            <a:pPr lvl="0"/>
            <a:r>
              <a:rPr lang="en-US" dirty="0" smtClean="0"/>
              <a:t>Is the completion rate of the recommended 4 ante-natal visits better in clinics in which there is a higher staff-to-client ratio?</a:t>
            </a:r>
          </a:p>
          <a:p>
            <a:pPr lvl="1"/>
            <a:r>
              <a:rPr lang="en-US" i="1" dirty="0" smtClean="0"/>
              <a:t>Program monitoring</a:t>
            </a:r>
          </a:p>
          <a:p>
            <a:pPr lvl="0"/>
            <a:r>
              <a:rPr lang="en-US" dirty="0" smtClean="0"/>
              <a:t>What is the status of health-care-seeking behavior among children under 5 years of age?</a:t>
            </a:r>
          </a:p>
          <a:p>
            <a:pPr lvl="1"/>
            <a:r>
              <a:rPr lang="en-US" i="1" dirty="0" smtClean="0"/>
              <a:t>Advocacy &amp; policy formulation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xfrm>
            <a:off x="923925" y="914400"/>
            <a:ext cx="7762875" cy="4648200"/>
          </a:xfrm>
        </p:spPr>
        <p:txBody>
          <a:bodyPr/>
          <a:lstStyle/>
          <a:p>
            <a:pPr eaLnBrk="1" hangingPunct="1">
              <a:buFont typeface="Wingdings" pitchFamily="2" charset="2"/>
              <a:buNone/>
            </a:pPr>
            <a:endParaRPr lang="en-US" sz="2200" dirty="0" smtClean="0"/>
          </a:p>
          <a:p>
            <a:pPr eaLnBrk="1" hangingPunct="1">
              <a:buFont typeface="Wingdings" pitchFamily="2" charset="2"/>
              <a:buNone/>
            </a:pPr>
            <a:r>
              <a:rPr lang="en-US" sz="2200" dirty="0" smtClean="0"/>
              <a:t>MEASURE Evaluation is funded by the U.S. Agency for </a:t>
            </a:r>
          </a:p>
          <a:p>
            <a:pPr eaLnBrk="1" hangingPunct="1">
              <a:buFont typeface="Wingdings" pitchFamily="2" charset="2"/>
              <a:buNone/>
            </a:pPr>
            <a:r>
              <a:rPr lang="en-US" sz="2200" dirty="0" smtClean="0"/>
              <a:t>International Development and is implemented by the</a:t>
            </a:r>
          </a:p>
          <a:p>
            <a:pPr eaLnBrk="1" hangingPunct="1">
              <a:buFont typeface="Wingdings" pitchFamily="2" charset="2"/>
              <a:buNone/>
            </a:pPr>
            <a:r>
              <a:rPr lang="en-US" sz="2200" dirty="0" smtClean="0"/>
              <a:t>Carolina Population Center at the University of North </a:t>
            </a:r>
          </a:p>
          <a:p>
            <a:pPr eaLnBrk="1" hangingPunct="1">
              <a:buFont typeface="Wingdings" pitchFamily="2" charset="2"/>
              <a:buNone/>
            </a:pPr>
            <a:r>
              <a:rPr lang="en-US" sz="2200" dirty="0" smtClean="0"/>
              <a:t>Carolina at Chapel Hill in partnership with Futures Group</a:t>
            </a:r>
          </a:p>
          <a:p>
            <a:pPr eaLnBrk="1" hangingPunct="1">
              <a:buFont typeface="Wingdings" pitchFamily="2" charset="2"/>
              <a:buNone/>
            </a:pPr>
            <a:r>
              <a:rPr lang="en-US" sz="2200" dirty="0" smtClean="0"/>
              <a:t>International, ICF Macro, John Snow, Inc., Management </a:t>
            </a:r>
          </a:p>
          <a:p>
            <a:pPr eaLnBrk="1" hangingPunct="1">
              <a:buFont typeface="Wingdings" pitchFamily="2" charset="2"/>
              <a:buNone/>
            </a:pPr>
            <a:r>
              <a:rPr lang="en-US" sz="2200" dirty="0" smtClean="0"/>
              <a:t>Sciences for Health, and Tulane University. The views </a:t>
            </a:r>
          </a:p>
          <a:p>
            <a:pPr eaLnBrk="1" hangingPunct="1">
              <a:buFont typeface="Wingdings" pitchFamily="2" charset="2"/>
              <a:buNone/>
            </a:pPr>
            <a:r>
              <a:rPr lang="en-US" sz="2200" dirty="0" smtClean="0"/>
              <a:t>expressed in this presentation do not necessarily reflect</a:t>
            </a:r>
          </a:p>
          <a:p>
            <a:pPr eaLnBrk="1" hangingPunct="1">
              <a:buFont typeface="Wingdings" pitchFamily="2" charset="2"/>
              <a:buNone/>
            </a:pPr>
            <a:r>
              <a:rPr lang="en-US" sz="2200" dirty="0" smtClean="0"/>
              <a:t>the views of USAID or the United States Government.</a:t>
            </a:r>
          </a:p>
          <a:p>
            <a:pPr eaLnBrk="1" hangingPunct="1"/>
            <a:endParaRPr lang="en-US" sz="2200" dirty="0" smtClean="0"/>
          </a:p>
          <a:p>
            <a:pPr eaLnBrk="1" hangingPunct="1"/>
            <a:endParaRPr lang="en-US" sz="2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Why Improve Data-Informed Decision Making?</a:t>
            </a:r>
          </a:p>
        </p:txBody>
      </p:sp>
      <p:sp>
        <p:nvSpPr>
          <p:cNvPr id="7171" name="Content Placeholder 2"/>
          <p:cNvSpPr>
            <a:spLocks noGrp="1"/>
          </p:cNvSpPr>
          <p:nvPr>
            <p:ph idx="1"/>
          </p:nvPr>
        </p:nvSpPr>
        <p:spPr/>
        <p:txBody>
          <a:bodyPr/>
          <a:lstStyle/>
          <a:p>
            <a:pPr eaLnBrk="1" hangingPunct="1">
              <a:buFont typeface="Wingdings" pitchFamily="2" charset="2"/>
              <a:buNone/>
            </a:pPr>
            <a:r>
              <a:rPr lang="en-US" dirty="0" smtClean="0"/>
              <a:t>Global/local health context</a:t>
            </a:r>
          </a:p>
          <a:p>
            <a:pPr eaLnBrk="1" hangingPunct="1"/>
            <a:r>
              <a:rPr lang="en-US" dirty="0" smtClean="0"/>
              <a:t>HIV epidemic</a:t>
            </a:r>
          </a:p>
          <a:p>
            <a:pPr eaLnBrk="1" hangingPunct="1"/>
            <a:r>
              <a:rPr lang="en-US" dirty="0" smtClean="0"/>
              <a:t>Resurgence of TB</a:t>
            </a:r>
          </a:p>
          <a:p>
            <a:pPr eaLnBrk="1" hangingPunct="1"/>
            <a:r>
              <a:rPr lang="en-US" dirty="0" smtClean="0"/>
              <a:t>Continued prevalence of malaria</a:t>
            </a:r>
          </a:p>
          <a:p>
            <a:pPr eaLnBrk="1" hangingPunct="1"/>
            <a:r>
              <a:rPr lang="en-US" dirty="0" smtClean="0"/>
              <a:t>Pockets of stalled fertility decline</a:t>
            </a:r>
          </a:p>
          <a:p>
            <a:pPr eaLnBrk="1" hangingPunct="1"/>
            <a:r>
              <a:rPr lang="en-US" dirty="0" smtClean="0"/>
              <a:t>Population burden</a:t>
            </a:r>
          </a:p>
          <a:p>
            <a:pPr eaLnBrk="1" hangingPunct="1"/>
            <a:r>
              <a:rPr lang="en-US" dirty="0" smtClean="0"/>
              <a:t>Shortage of health care workers</a:t>
            </a:r>
          </a:p>
          <a:p>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idx="4294967295"/>
          </p:nvPr>
        </p:nvSpPr>
        <p:spPr/>
        <p:txBody>
          <a:bodyPr/>
          <a:lstStyle/>
          <a:p>
            <a:pPr algn="ctr" eaLnBrk="1" hangingPunct="1"/>
            <a:r>
              <a:rPr lang="en-US" sz="4400" dirty="0" smtClean="0">
                <a:latin typeface="Calibri" pitchFamily="34" charset="0"/>
              </a:rPr>
              <a:t>Context</a:t>
            </a:r>
          </a:p>
        </p:txBody>
      </p:sp>
      <p:pic>
        <p:nvPicPr>
          <p:cNvPr id="8195" name="Picture 4"/>
          <p:cNvPicPr>
            <a:picLocks noGrp="1" noChangeAspect="1" noChangeArrowheads="1"/>
          </p:cNvPicPr>
          <p:nvPr>
            <p:ph idx="4294967295"/>
          </p:nvPr>
        </p:nvPicPr>
        <p:blipFill>
          <a:blip r:embed="rId3" cstate="print"/>
          <a:srcRect/>
          <a:stretch>
            <a:fillRect/>
          </a:stretch>
        </p:blipFill>
        <p:spPr>
          <a:xfrm>
            <a:off x="1960737" y="1346373"/>
            <a:ext cx="5719762" cy="4267200"/>
          </a:xfrm>
          <a:noFill/>
        </p:spPr>
      </p:pic>
      <p:sp>
        <p:nvSpPr>
          <p:cNvPr id="8196" name="TextBox 4"/>
          <p:cNvSpPr txBox="1">
            <a:spLocks noChangeArrowheads="1"/>
          </p:cNvSpPr>
          <p:nvPr/>
        </p:nvSpPr>
        <p:spPr bwMode="auto">
          <a:xfrm>
            <a:off x="1649413" y="1773238"/>
            <a:ext cx="5692775" cy="369887"/>
          </a:xfrm>
          <a:prstGeom prst="rect">
            <a:avLst/>
          </a:prstGeom>
          <a:noFill/>
          <a:ln w="9525">
            <a:noFill/>
            <a:miter lim="800000"/>
            <a:headEnd/>
            <a:tailEnd/>
          </a:ln>
        </p:spPr>
        <p:txBody>
          <a:bodyPr>
            <a:spAutoFit/>
          </a:bodyPr>
          <a:lstStyle/>
          <a:p>
            <a:endParaRPr lang="en-US" dirty="0"/>
          </a:p>
        </p:txBody>
      </p:sp>
      <p:sp>
        <p:nvSpPr>
          <p:cNvPr id="8197" name="TextBox 5"/>
          <p:cNvSpPr txBox="1">
            <a:spLocks noChangeArrowheads="1"/>
          </p:cNvSpPr>
          <p:nvPr/>
        </p:nvSpPr>
        <p:spPr bwMode="auto">
          <a:xfrm>
            <a:off x="1828800" y="1550988"/>
            <a:ext cx="5805488" cy="1384995"/>
          </a:xfrm>
          <a:prstGeom prst="rect">
            <a:avLst/>
          </a:prstGeom>
          <a:noFill/>
          <a:ln w="9525">
            <a:noFill/>
            <a:miter lim="800000"/>
            <a:headEnd/>
            <a:tailEnd/>
          </a:ln>
        </p:spPr>
        <p:txBody>
          <a:bodyPr>
            <a:spAutoFit/>
          </a:bodyPr>
          <a:lstStyle/>
          <a:p>
            <a:pPr algn="ctr"/>
            <a:r>
              <a:rPr lang="en-US" sz="2800" dirty="0">
                <a:solidFill>
                  <a:srgbClr val="FFFF00"/>
                </a:solidFill>
              </a:rPr>
              <a:t>Pressing need to develop </a:t>
            </a:r>
            <a:r>
              <a:rPr lang="en-US" sz="2800" dirty="0" smtClean="0">
                <a:solidFill>
                  <a:srgbClr val="FFFF00"/>
                </a:solidFill>
              </a:rPr>
              <a:t>and implement health </a:t>
            </a:r>
            <a:r>
              <a:rPr lang="en-US" sz="2800" dirty="0">
                <a:solidFill>
                  <a:srgbClr val="FFFF00"/>
                </a:solidFill>
              </a:rPr>
              <a:t>policies, </a:t>
            </a:r>
            <a:r>
              <a:rPr lang="en-US" sz="2800" dirty="0" smtClean="0">
                <a:solidFill>
                  <a:srgbClr val="FFFF00"/>
                </a:solidFill>
              </a:rPr>
              <a:t>strategies, and </a:t>
            </a:r>
            <a:r>
              <a:rPr lang="en-US" sz="2800" dirty="0">
                <a:solidFill>
                  <a:srgbClr val="FFFF00"/>
                </a:solidFill>
              </a:rPr>
              <a:t>interventions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idx="4294967295"/>
          </p:nvPr>
        </p:nvSpPr>
        <p:spPr/>
        <p:txBody>
          <a:bodyPr/>
          <a:lstStyle/>
          <a:p>
            <a:pPr algn="ctr" eaLnBrk="1" hangingPunct="1"/>
            <a:r>
              <a:rPr lang="en-US" sz="4400" dirty="0" smtClean="0">
                <a:latin typeface="Calibri" pitchFamily="34" charset="0"/>
              </a:rPr>
              <a:t>Context</a:t>
            </a:r>
          </a:p>
        </p:txBody>
      </p:sp>
      <p:sp>
        <p:nvSpPr>
          <p:cNvPr id="9219" name="Content Placeholder 2"/>
          <p:cNvSpPr>
            <a:spLocks noGrp="1"/>
          </p:cNvSpPr>
          <p:nvPr>
            <p:ph idx="4294967295"/>
          </p:nvPr>
        </p:nvSpPr>
        <p:spPr/>
        <p:txBody>
          <a:bodyPr/>
          <a:lstStyle/>
          <a:p>
            <a:pPr eaLnBrk="1" hangingPunct="1"/>
            <a:r>
              <a:rPr lang="en-US" sz="2800" dirty="0" smtClean="0"/>
              <a:t>Increased financial investments for service delivery</a:t>
            </a:r>
          </a:p>
          <a:p>
            <a:pPr eaLnBrk="1" hangingPunct="1"/>
            <a:r>
              <a:rPr lang="en-US" sz="2800" dirty="0" smtClean="0"/>
              <a:t>Increased accountability requirements</a:t>
            </a:r>
          </a:p>
          <a:p>
            <a:pPr eaLnBrk="1" hangingPunct="1"/>
            <a:r>
              <a:rPr lang="en-US" sz="2800" dirty="0" smtClean="0"/>
              <a:t>Improved national health information systems</a:t>
            </a:r>
          </a:p>
          <a:p>
            <a:pPr eaLnBrk="1" hangingPunct="1"/>
            <a:r>
              <a:rPr lang="en-US" sz="2800" dirty="0" smtClean="0"/>
              <a:t>Increased demand for evaluation and other research</a:t>
            </a:r>
          </a:p>
          <a:p>
            <a:pPr eaLnBrk="1" hangingPunct="1"/>
            <a:endParaRPr lang="en-US" sz="2800" dirty="0" smtClean="0">
              <a:latin typeface="Calibri"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Calibri" pitchFamily="34" charset="0"/>
              </a:rPr>
              <a:t>Level of Dissatisfaction that Policy Is Based on Scientific Evidence</a:t>
            </a:r>
            <a:endParaRPr lang="en-US" dirty="0"/>
          </a:p>
        </p:txBody>
      </p:sp>
      <p:graphicFrame>
        <p:nvGraphicFramePr>
          <p:cNvPr id="4" name="Content Placeholder 3"/>
          <p:cNvGraphicFramePr>
            <a:graphicFrameLocks noGrp="1"/>
          </p:cNvGraphicFramePr>
          <p:nvPr>
            <p:ph idx="1"/>
          </p:nvPr>
        </p:nvGraphicFramePr>
        <p:xfrm>
          <a:off x="923925" y="1600200"/>
          <a:ext cx="7762875"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410817" y="1775789"/>
            <a:ext cx="553998" cy="3074507"/>
          </a:xfrm>
          <a:prstGeom prst="rect">
            <a:avLst/>
          </a:prstGeom>
          <a:noFill/>
        </p:spPr>
        <p:txBody>
          <a:bodyPr vert="vert270" wrap="square" rtlCol="0">
            <a:spAutoFit/>
          </a:bodyPr>
          <a:lstStyle/>
          <a:p>
            <a:r>
              <a:rPr lang="en-US" sz="2400" dirty="0" smtClean="0">
                <a:solidFill>
                  <a:srgbClr val="FFFF00"/>
                </a:solidFill>
                <a:latin typeface="Calibri" pitchFamily="34" charset="0"/>
              </a:rPr>
              <a:t>Percent dissatisfied</a:t>
            </a:r>
            <a:endParaRPr lang="en-US" sz="2400" dirty="0">
              <a:solidFill>
                <a:srgbClr val="FFFF00"/>
              </a:solidFill>
              <a:latin typeface="Calibri" pitchFamily="34" charset="0"/>
            </a:endParaRPr>
          </a:p>
        </p:txBody>
      </p:sp>
      <p:sp>
        <p:nvSpPr>
          <p:cNvPr id="5" name="TextBox 4"/>
          <p:cNvSpPr txBox="1"/>
          <p:nvPr/>
        </p:nvSpPr>
        <p:spPr>
          <a:xfrm>
            <a:off x="0" y="5980386"/>
            <a:ext cx="5381297" cy="584775"/>
          </a:xfrm>
          <a:prstGeom prst="rect">
            <a:avLst/>
          </a:prstGeom>
          <a:noFill/>
        </p:spPr>
        <p:txBody>
          <a:bodyPr wrap="square" rtlCol="0">
            <a:spAutoFit/>
          </a:bodyPr>
          <a:lstStyle/>
          <a:p>
            <a:r>
              <a:rPr lang="en-US" sz="1400" dirty="0" smtClean="0">
                <a:solidFill>
                  <a:srgbClr val="363772"/>
                </a:solidFill>
              </a:rPr>
              <a:t>Jones et al. 2008</a:t>
            </a:r>
            <a:r>
              <a:rPr lang="en-US" sz="1400" dirty="0">
                <a:solidFill>
                  <a:srgbClr val="363772"/>
                </a:solidFill>
              </a:rPr>
              <a:t>. Overseas Development </a:t>
            </a:r>
            <a:r>
              <a:rPr lang="en-US" sz="1400" dirty="0" smtClean="0">
                <a:solidFill>
                  <a:srgbClr val="363772"/>
                </a:solidFill>
              </a:rPr>
              <a:t>Institute. </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p:txBody>
          <a:bodyPr>
            <a:normAutofit fontScale="90000"/>
          </a:bodyPr>
          <a:lstStyle/>
          <a:p>
            <a:pPr algn="ctr" eaLnBrk="1" hangingPunct="1">
              <a:defRPr/>
            </a:pPr>
            <a:r>
              <a:rPr lang="en-US" sz="4000" dirty="0" smtClean="0">
                <a:latin typeface="Calibri" pitchFamily="34" charset="0"/>
              </a:rPr>
              <a:t>Evidence-Based Decision-Making Process</a:t>
            </a:r>
          </a:p>
        </p:txBody>
      </p:sp>
      <p:pic>
        <p:nvPicPr>
          <p:cNvPr id="35847" name="Picture 7"/>
          <p:cNvPicPr>
            <a:picLocks noChangeAspect="1" noChangeArrowheads="1"/>
          </p:cNvPicPr>
          <p:nvPr/>
        </p:nvPicPr>
        <p:blipFill>
          <a:blip r:embed="rId3" cstate="print"/>
          <a:srcRect/>
          <a:stretch>
            <a:fillRect/>
          </a:stretch>
        </p:blipFill>
        <p:spPr bwMode="auto">
          <a:xfrm>
            <a:off x="1550863" y="1589256"/>
            <a:ext cx="5810250" cy="4116388"/>
          </a:xfrm>
          <a:prstGeom prst="rect">
            <a:avLst/>
          </a:prstGeom>
          <a:noFill/>
          <a:ln w="9525">
            <a:noFill/>
            <a:miter lim="800000"/>
            <a:headEnd/>
            <a:tailEnd/>
          </a:ln>
        </p:spPr>
      </p:pic>
      <p:sp>
        <p:nvSpPr>
          <p:cNvPr id="8" name="TextBox 7"/>
          <p:cNvSpPr txBox="1"/>
          <p:nvPr/>
        </p:nvSpPr>
        <p:spPr>
          <a:xfrm>
            <a:off x="3631474" y="3435531"/>
            <a:ext cx="1724297" cy="400110"/>
          </a:xfrm>
          <a:prstGeom prst="rect">
            <a:avLst/>
          </a:prstGeom>
          <a:solidFill>
            <a:schemeClr val="tx1"/>
          </a:solidFill>
        </p:spPr>
        <p:txBody>
          <a:bodyPr wrap="square" rtlCol="0">
            <a:spAutoFit/>
          </a:bodyPr>
          <a:lstStyle/>
          <a:p>
            <a:pPr algn="ctr"/>
            <a:r>
              <a:rPr lang="en-US" sz="2000" dirty="0" smtClean="0">
                <a:solidFill>
                  <a:srgbClr val="C00000"/>
                </a:solidFill>
              </a:rPr>
              <a:t>Stakeholders</a:t>
            </a:r>
            <a:endParaRPr lang="en-US" sz="2000" dirty="0">
              <a:solidFill>
                <a:srgbClr val="C00000"/>
              </a:solidFill>
            </a:endParaRPr>
          </a:p>
        </p:txBody>
      </p:sp>
      <p:sp>
        <p:nvSpPr>
          <p:cNvPr id="9" name="Up Arrow 8"/>
          <p:cNvSpPr/>
          <p:nvPr/>
        </p:nvSpPr>
        <p:spPr>
          <a:xfrm>
            <a:off x="4323805" y="3004458"/>
            <a:ext cx="274320" cy="339634"/>
          </a:xfrm>
          <a:prstGeom prs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own Arrow 9"/>
          <p:cNvSpPr/>
          <p:nvPr/>
        </p:nvSpPr>
        <p:spPr>
          <a:xfrm>
            <a:off x="4336868" y="3853543"/>
            <a:ext cx="274320" cy="391886"/>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ight Arrow 10"/>
          <p:cNvSpPr/>
          <p:nvPr/>
        </p:nvSpPr>
        <p:spPr>
          <a:xfrm>
            <a:off x="5290457" y="3540034"/>
            <a:ext cx="300446" cy="235131"/>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Left Arrow 11"/>
          <p:cNvSpPr/>
          <p:nvPr/>
        </p:nvSpPr>
        <p:spPr>
          <a:xfrm>
            <a:off x="3344091" y="3526971"/>
            <a:ext cx="326571" cy="274320"/>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bg/>
                                          </p:spTgt>
                                        </p:tgtEl>
                                        <p:attrNameLst>
                                          <p:attrName>style.visibility</p:attrName>
                                        </p:attrNameLst>
                                      </p:cBhvr>
                                      <p:to>
                                        <p:strVal val="visible"/>
                                      </p:to>
                                    </p:set>
                                    <p:animEffect transition="in" filter="fade">
                                      <p:cBhvr>
                                        <p:cTn id="7" dur="1000"/>
                                        <p:tgtEl>
                                          <p:spTgt spid="8">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1000"/>
                                        <p:tgtEl>
                                          <p:spTgt spid="8">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fade">
                                      <p:cBhvr>
                                        <p:cTn id="15" dur="2000"/>
                                        <p:tgtEl>
                                          <p:spTgt spid="9"/>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2000"/>
                                        <p:tgtEl>
                                          <p:spTgt spid="1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2000"/>
                                        <p:tgtEl>
                                          <p:spTgt spid="1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allAtOnce" animBg="1"/>
      <p:bldP spid="9" grpId="0" animBg="1"/>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Culture Divide: </a:t>
            </a:r>
            <a:br>
              <a:rPr lang="en-US" dirty="0" smtClean="0"/>
            </a:br>
            <a:r>
              <a:rPr lang="en-US" dirty="0" smtClean="0"/>
              <a:t>Researchers vs. Decision Makers</a:t>
            </a:r>
            <a:endParaRPr lang="en-US" dirty="0"/>
          </a:p>
        </p:txBody>
      </p:sp>
      <p:sp>
        <p:nvSpPr>
          <p:cNvPr id="3" name="Content Placeholder 2"/>
          <p:cNvSpPr>
            <a:spLocks noGrp="1"/>
          </p:cNvSpPr>
          <p:nvPr>
            <p:ph idx="1"/>
          </p:nvPr>
        </p:nvSpPr>
        <p:spPr/>
        <p:txBody>
          <a:bodyPr/>
          <a:lstStyle/>
          <a:p>
            <a:pPr>
              <a:buNone/>
            </a:pPr>
            <a:r>
              <a:rPr lang="en-US" dirty="0" smtClean="0"/>
              <a:t>Decision makers think that health researchers:</a:t>
            </a:r>
          </a:p>
          <a:p>
            <a:r>
              <a:rPr lang="en-US" dirty="0" smtClean="0"/>
              <a:t>Lack responsiveness to priorities</a:t>
            </a:r>
          </a:p>
          <a:p>
            <a:r>
              <a:rPr lang="en-US" dirty="0" smtClean="0"/>
              <a:t>Take too long to answer questions</a:t>
            </a:r>
          </a:p>
          <a:p>
            <a:r>
              <a:rPr lang="en-US" dirty="0" smtClean="0"/>
              <a:t>Favor technical language over transparent communication</a:t>
            </a:r>
          </a:p>
          <a:p>
            <a:r>
              <a:rPr lang="en-US" dirty="0" smtClean="0"/>
              <a:t>Don’t commit to a ‘yes’ or ‘no’ answer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2757" y="274638"/>
            <a:ext cx="8114044" cy="1143000"/>
          </a:xfrm>
        </p:spPr>
        <p:txBody>
          <a:bodyPr/>
          <a:lstStyle/>
          <a:p>
            <a:r>
              <a:rPr lang="en-US" dirty="0" smtClean="0"/>
              <a:t>Culture Divide:</a:t>
            </a:r>
            <a:br>
              <a:rPr lang="en-US" dirty="0" smtClean="0"/>
            </a:br>
            <a:r>
              <a:rPr lang="en-US" dirty="0" smtClean="0"/>
              <a:t>Researchers vs. Decision Makers</a:t>
            </a:r>
            <a:endParaRPr lang="en-US" dirty="0"/>
          </a:p>
        </p:txBody>
      </p:sp>
      <p:sp>
        <p:nvSpPr>
          <p:cNvPr id="4" name="Content Placeholder 3"/>
          <p:cNvSpPr>
            <a:spLocks noGrp="1"/>
          </p:cNvSpPr>
          <p:nvPr>
            <p:ph idx="1"/>
          </p:nvPr>
        </p:nvSpPr>
        <p:spPr>
          <a:xfrm>
            <a:off x="683287" y="1600200"/>
            <a:ext cx="8003513" cy="3962400"/>
          </a:xfrm>
        </p:spPr>
        <p:txBody>
          <a:bodyPr/>
          <a:lstStyle/>
          <a:p>
            <a:pPr>
              <a:buNone/>
            </a:pPr>
            <a:r>
              <a:rPr lang="en-US" dirty="0" smtClean="0"/>
              <a:t>Health researchers think that decision makers:</a:t>
            </a:r>
          </a:p>
          <a:p>
            <a:pPr>
              <a:buFont typeface="Arial" pitchFamily="34" charset="0"/>
              <a:buChar char="•"/>
            </a:pPr>
            <a:r>
              <a:rPr lang="en-US" dirty="0" smtClean="0"/>
              <a:t>Impose unrealistic timelines</a:t>
            </a:r>
          </a:p>
          <a:p>
            <a:pPr>
              <a:buFont typeface="Arial" pitchFamily="34" charset="0"/>
              <a:buChar char="•"/>
            </a:pPr>
            <a:r>
              <a:rPr lang="en-US" dirty="0" smtClean="0"/>
              <a:t>Don’t understand what is a researchable question</a:t>
            </a:r>
          </a:p>
          <a:p>
            <a:pPr>
              <a:buFont typeface="Arial" pitchFamily="34" charset="0"/>
              <a:buChar char="•"/>
            </a:pPr>
            <a:r>
              <a:rPr lang="en-US" dirty="0" smtClean="0"/>
              <a:t>Don’t distinguish good from bad research</a:t>
            </a:r>
          </a:p>
          <a:p>
            <a:pPr>
              <a:buFont typeface="Arial" pitchFamily="34" charset="0"/>
              <a:buChar char="•"/>
            </a:pPr>
            <a:r>
              <a:rPr lang="en-US" dirty="0" smtClean="0"/>
              <a:t>Value “political” considerations over evidence</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MEASURE_Eval_slide_template-1">
  <a:themeElements>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1">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1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1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1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MEASURE_Eval_slide_template-1</Template>
  <TotalTime>12403</TotalTime>
  <Words>3310</Words>
  <Application>Microsoft Office PowerPoint</Application>
  <PresentationFormat>On-screen Show (4:3)</PresentationFormat>
  <Paragraphs>340</Paragraphs>
  <Slides>28</Slides>
  <Notes>27</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MEASURE_Eval_slide_template-1</vt:lpstr>
      <vt:lpstr>Custom Design</vt:lpstr>
      <vt:lpstr>Bridging the Research-to-Practice Gap </vt:lpstr>
      <vt:lpstr>Session Objectives</vt:lpstr>
      <vt:lpstr>Why Improve Data-Informed Decision Making?</vt:lpstr>
      <vt:lpstr>Context</vt:lpstr>
      <vt:lpstr>Context</vt:lpstr>
      <vt:lpstr>Level of Dissatisfaction that Policy Is Based on Scientific Evidence</vt:lpstr>
      <vt:lpstr>Evidence-Based Decision-Making Process</vt:lpstr>
      <vt:lpstr>Culture Divide:  Researchers vs. Decision Makers</vt:lpstr>
      <vt:lpstr>Culture Divide: Researchers vs. Decision Makers</vt:lpstr>
      <vt:lpstr>Breakdown in Decision-Making Cycle</vt:lpstr>
      <vt:lpstr>Breakdown in Decision-Making Cycle</vt:lpstr>
      <vt:lpstr>The Exceptions</vt:lpstr>
      <vt:lpstr>Strengthening Evidence-Based Decision Making </vt:lpstr>
      <vt:lpstr>Placing Research in the  Policy-Program Continuum</vt:lpstr>
      <vt:lpstr>Continuum: What &amp; Why?</vt:lpstr>
      <vt:lpstr>The Policy-Program Continuum</vt:lpstr>
      <vt:lpstr>The Policy-Program Continuum</vt:lpstr>
      <vt:lpstr>The Policy-Program Continuum</vt:lpstr>
      <vt:lpstr>Advocacy &amp; Policy Formulation </vt:lpstr>
      <vt:lpstr>Program Formulation </vt:lpstr>
      <vt:lpstr>Program Monitoring</vt:lpstr>
      <vt:lpstr>Program Evaluation </vt:lpstr>
      <vt:lpstr>Key Messages</vt:lpstr>
      <vt:lpstr>Mapping Research Questions to the  Policy/Program Process  </vt:lpstr>
      <vt:lpstr>Small Group Activity 1: Instructions</vt:lpstr>
      <vt:lpstr>Small Group Activity 1: Answers</vt:lpstr>
      <vt:lpstr>Small Group Activity 1: Answers</vt:lpstr>
      <vt:lpstr>PowerPoint Presentation</vt:lpstr>
    </vt:vector>
  </TitlesOfParts>
  <Company>UNC-CH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Carolina Population Center</dc:creator>
  <cp:lastModifiedBy>Liz Snyder</cp:lastModifiedBy>
  <cp:revision>363</cp:revision>
  <dcterms:created xsi:type="dcterms:W3CDTF">2007-12-03T21:25:38Z</dcterms:created>
  <dcterms:modified xsi:type="dcterms:W3CDTF">2011-09-15T16:05:05Z</dcterms:modified>
</cp:coreProperties>
</file>