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Lst>
  <p:notesMasterIdLst>
    <p:notesMasterId r:id="rId29"/>
  </p:notesMasterIdLst>
  <p:sldIdLst>
    <p:sldId id="279" r:id="rId3"/>
    <p:sldId id="378" r:id="rId4"/>
    <p:sldId id="335" r:id="rId5"/>
    <p:sldId id="374" r:id="rId6"/>
    <p:sldId id="331" r:id="rId7"/>
    <p:sldId id="364" r:id="rId8"/>
    <p:sldId id="362" r:id="rId9"/>
    <p:sldId id="330" r:id="rId10"/>
    <p:sldId id="276" r:id="rId11"/>
    <p:sldId id="271" r:id="rId12"/>
    <p:sldId id="281" r:id="rId13"/>
    <p:sldId id="375" r:id="rId14"/>
    <p:sldId id="339" r:id="rId15"/>
    <p:sldId id="346" r:id="rId16"/>
    <p:sldId id="282" r:id="rId17"/>
    <p:sldId id="284" r:id="rId18"/>
    <p:sldId id="365" r:id="rId19"/>
    <p:sldId id="297" r:id="rId20"/>
    <p:sldId id="293" r:id="rId21"/>
    <p:sldId id="294" r:id="rId22"/>
    <p:sldId id="296" r:id="rId23"/>
    <p:sldId id="377" r:id="rId24"/>
    <p:sldId id="315" r:id="rId25"/>
    <p:sldId id="376" r:id="rId26"/>
    <p:sldId id="320" r:id="rId27"/>
    <p:sldId id="258"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cott Moreland" initials="RSM"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3637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2684" autoAdjust="0"/>
    <p:restoredTop sz="74157" autoAdjust="0"/>
  </p:normalViewPr>
  <p:slideViewPr>
    <p:cSldViewPr snapToGrid="0">
      <p:cViewPr>
        <p:scale>
          <a:sx n="59" d="100"/>
          <a:sy n="59" d="100"/>
        </p:scale>
        <p:origin x="-1680" y="-1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248" y="8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413D67-3E91-489C-9BEF-4842024278F0}" type="doc">
      <dgm:prSet loTypeId="urn:microsoft.com/office/officeart/2005/8/layout/target1" loCatId="relationship" qsTypeId="urn:microsoft.com/office/officeart/2005/8/quickstyle/simple1" qsCatId="simple" csTypeId="urn:microsoft.com/office/officeart/2005/8/colors/accent1_2" csCatId="accent1" phldr="1"/>
      <dgm:spPr/>
    </dgm:pt>
    <dgm:pt modelId="{4E2FCCCC-1266-4F31-8F72-01641E4466EC}">
      <dgm:prSet phldrT="[Text]" custT="1"/>
      <dgm:spPr/>
      <dgm:t>
        <a:bodyPr/>
        <a:lstStyle/>
        <a:p>
          <a:r>
            <a:rPr lang="en-US" sz="2800" dirty="0" smtClean="0">
              <a:solidFill>
                <a:srgbClr val="FFCC00"/>
              </a:solidFill>
            </a:rPr>
            <a:t>Decision maker </a:t>
          </a:r>
          <a:endParaRPr lang="en-US" sz="2800" dirty="0">
            <a:solidFill>
              <a:srgbClr val="FFCC00"/>
            </a:solidFill>
          </a:endParaRPr>
        </a:p>
      </dgm:t>
    </dgm:pt>
    <dgm:pt modelId="{951FF819-0793-4CE9-8F5B-CA8A7238E742}" type="parTrans" cxnId="{4EAA8368-E33D-4312-A7BB-C077B85B07BB}">
      <dgm:prSet/>
      <dgm:spPr/>
      <dgm:t>
        <a:bodyPr/>
        <a:lstStyle/>
        <a:p>
          <a:endParaRPr lang="en-US"/>
        </a:p>
      </dgm:t>
    </dgm:pt>
    <dgm:pt modelId="{9C2BD8D4-6A9C-4377-B7AE-DDEEC9E30009}" type="sibTrans" cxnId="{4EAA8368-E33D-4312-A7BB-C077B85B07BB}">
      <dgm:prSet/>
      <dgm:spPr/>
      <dgm:t>
        <a:bodyPr/>
        <a:lstStyle/>
        <a:p>
          <a:endParaRPr lang="en-US"/>
        </a:p>
      </dgm:t>
    </dgm:pt>
    <dgm:pt modelId="{5B63C3F1-A0F5-496B-83DD-D32A5B0C3198}">
      <dgm:prSet phldrT="[Text]" custT="1"/>
      <dgm:spPr/>
      <dgm:t>
        <a:bodyPr/>
        <a:lstStyle/>
        <a:p>
          <a:r>
            <a:rPr lang="en-US" sz="2800" dirty="0" smtClean="0">
              <a:solidFill>
                <a:schemeClr val="bg1">
                  <a:lumMod val="40000"/>
                  <a:lumOff val="60000"/>
                </a:schemeClr>
              </a:solidFill>
            </a:rPr>
            <a:t>Primary stakeholders affected </a:t>
          </a:r>
          <a:endParaRPr lang="en-US" sz="2800" dirty="0">
            <a:solidFill>
              <a:schemeClr val="bg1">
                <a:lumMod val="40000"/>
                <a:lumOff val="60000"/>
              </a:schemeClr>
            </a:solidFill>
          </a:endParaRPr>
        </a:p>
      </dgm:t>
    </dgm:pt>
    <dgm:pt modelId="{C953E272-3AD2-445C-B5EC-8CCDEE275D32}" type="parTrans" cxnId="{F79EF8AC-DAD1-4D3E-915E-3E8065984816}">
      <dgm:prSet/>
      <dgm:spPr/>
      <dgm:t>
        <a:bodyPr/>
        <a:lstStyle/>
        <a:p>
          <a:endParaRPr lang="en-US"/>
        </a:p>
      </dgm:t>
    </dgm:pt>
    <dgm:pt modelId="{C1D42745-8B4D-4F40-AB2A-4FC8D1EA2F3E}" type="sibTrans" cxnId="{F79EF8AC-DAD1-4D3E-915E-3E8065984816}">
      <dgm:prSet/>
      <dgm:spPr/>
      <dgm:t>
        <a:bodyPr/>
        <a:lstStyle/>
        <a:p>
          <a:endParaRPr lang="en-US"/>
        </a:p>
      </dgm:t>
    </dgm:pt>
    <dgm:pt modelId="{A23F2565-FB64-4696-A52E-F8FE5FCF0E91}">
      <dgm:prSet phldrT="[Text]" custT="1"/>
      <dgm:spPr/>
      <dgm:t>
        <a:bodyPr/>
        <a:lstStyle/>
        <a:p>
          <a:r>
            <a:rPr lang="en-US" sz="2800" dirty="0" smtClean="0">
              <a:solidFill>
                <a:schemeClr val="bg2">
                  <a:lumMod val="10000"/>
                  <a:lumOff val="90000"/>
                </a:schemeClr>
              </a:solidFill>
            </a:rPr>
            <a:t>Secondary stakeholders affected </a:t>
          </a:r>
          <a:endParaRPr lang="en-US" sz="2800" dirty="0">
            <a:solidFill>
              <a:schemeClr val="bg2">
                <a:lumMod val="10000"/>
                <a:lumOff val="90000"/>
              </a:schemeClr>
            </a:solidFill>
          </a:endParaRPr>
        </a:p>
      </dgm:t>
    </dgm:pt>
    <dgm:pt modelId="{B2345C92-944F-4A3B-AD8C-1A9F3145B862}" type="parTrans" cxnId="{D253B60F-C8D5-4397-88B6-96722D0785A0}">
      <dgm:prSet/>
      <dgm:spPr/>
      <dgm:t>
        <a:bodyPr/>
        <a:lstStyle/>
        <a:p>
          <a:endParaRPr lang="en-US"/>
        </a:p>
      </dgm:t>
    </dgm:pt>
    <dgm:pt modelId="{636FAB77-09E1-42DB-927E-24E726D56D15}" type="sibTrans" cxnId="{D253B60F-C8D5-4397-88B6-96722D0785A0}">
      <dgm:prSet/>
      <dgm:spPr/>
      <dgm:t>
        <a:bodyPr/>
        <a:lstStyle/>
        <a:p>
          <a:endParaRPr lang="en-US"/>
        </a:p>
      </dgm:t>
    </dgm:pt>
    <dgm:pt modelId="{09DE9B35-8F4F-45E5-AF6D-D1B7C303FDDC}" type="pres">
      <dgm:prSet presAssocID="{91413D67-3E91-489C-9BEF-4842024278F0}" presName="composite" presStyleCnt="0">
        <dgm:presLayoutVars>
          <dgm:chMax val="5"/>
          <dgm:dir/>
          <dgm:resizeHandles val="exact"/>
        </dgm:presLayoutVars>
      </dgm:prSet>
      <dgm:spPr/>
    </dgm:pt>
    <dgm:pt modelId="{3E8881E1-2F1D-4CB8-8F25-B88FFD1FCEA5}" type="pres">
      <dgm:prSet presAssocID="{4E2FCCCC-1266-4F31-8F72-01641E4466EC}" presName="circle1" presStyleLbl="lnNode1" presStyleIdx="0" presStyleCnt="3"/>
      <dgm:spPr>
        <a:solidFill>
          <a:srgbClr val="FFCC00"/>
        </a:solidFill>
      </dgm:spPr>
    </dgm:pt>
    <dgm:pt modelId="{E8BA1319-996E-4298-A7E1-0428BF1CFB33}" type="pres">
      <dgm:prSet presAssocID="{4E2FCCCC-1266-4F31-8F72-01641E4466EC}" presName="text1" presStyleLbl="revTx" presStyleIdx="0" presStyleCnt="3" custScaleX="206026" custLinFactNeighborX="65385" custLinFactNeighborY="-2637">
        <dgm:presLayoutVars>
          <dgm:bulletEnabled val="1"/>
        </dgm:presLayoutVars>
      </dgm:prSet>
      <dgm:spPr/>
      <dgm:t>
        <a:bodyPr/>
        <a:lstStyle/>
        <a:p>
          <a:endParaRPr lang="en-US"/>
        </a:p>
      </dgm:t>
    </dgm:pt>
    <dgm:pt modelId="{96400B9B-F485-45DE-BF29-14B35F49482E}" type="pres">
      <dgm:prSet presAssocID="{4E2FCCCC-1266-4F31-8F72-01641E4466EC}" presName="line1" presStyleLbl="callout" presStyleIdx="0" presStyleCnt="6"/>
      <dgm:spPr/>
    </dgm:pt>
    <dgm:pt modelId="{4C3E6212-80E0-4F69-BA35-D811034B0956}" type="pres">
      <dgm:prSet presAssocID="{4E2FCCCC-1266-4F31-8F72-01641E4466EC}" presName="d1" presStyleLbl="callout" presStyleIdx="1" presStyleCnt="6"/>
      <dgm:spPr/>
    </dgm:pt>
    <dgm:pt modelId="{81049560-607E-4E9B-85FF-9B54331FD31E}" type="pres">
      <dgm:prSet presAssocID="{5B63C3F1-A0F5-496B-83DD-D32A5B0C3198}" presName="circle2" presStyleLbl="lnNode1" presStyleIdx="1" presStyleCnt="3"/>
      <dgm:spPr>
        <a:solidFill>
          <a:schemeClr val="accent1">
            <a:lumMod val="50000"/>
            <a:lumOff val="50000"/>
          </a:schemeClr>
        </a:solidFill>
      </dgm:spPr>
    </dgm:pt>
    <dgm:pt modelId="{D497F879-47E5-490E-94DC-DC9AFE58F9F8}" type="pres">
      <dgm:prSet presAssocID="{5B63C3F1-A0F5-496B-83DD-D32A5B0C3198}" presName="text2" presStyleLbl="revTx" presStyleIdx="1" presStyleCnt="3" custScaleX="212885" custScaleY="153626" custLinFactNeighborX="66803" custLinFactNeighborY="44835">
        <dgm:presLayoutVars>
          <dgm:bulletEnabled val="1"/>
        </dgm:presLayoutVars>
      </dgm:prSet>
      <dgm:spPr/>
      <dgm:t>
        <a:bodyPr/>
        <a:lstStyle/>
        <a:p>
          <a:endParaRPr lang="en-US"/>
        </a:p>
      </dgm:t>
    </dgm:pt>
    <dgm:pt modelId="{469504F5-6854-4735-A0EB-D733D642FE3E}" type="pres">
      <dgm:prSet presAssocID="{5B63C3F1-A0F5-496B-83DD-D32A5B0C3198}" presName="line2" presStyleLbl="callout" presStyleIdx="2" presStyleCnt="6"/>
      <dgm:spPr/>
    </dgm:pt>
    <dgm:pt modelId="{5D3CBB45-87C3-4F85-8799-4B04BBCD300A}" type="pres">
      <dgm:prSet presAssocID="{5B63C3F1-A0F5-496B-83DD-D32A5B0C3198}" presName="d2" presStyleLbl="callout" presStyleIdx="3" presStyleCnt="6"/>
      <dgm:spPr/>
    </dgm:pt>
    <dgm:pt modelId="{BC71B7D6-E8AA-438B-AD14-4E605E09C9E9}" type="pres">
      <dgm:prSet presAssocID="{A23F2565-FB64-4696-A52E-F8FE5FCF0E91}" presName="circle3" presStyleLbl="lnNode1" presStyleIdx="2" presStyleCnt="3" custLinFactNeighborX="769" custLinFactNeighborY="-385"/>
      <dgm:spPr>
        <a:solidFill>
          <a:schemeClr val="bg2">
            <a:lumMod val="10000"/>
            <a:lumOff val="90000"/>
          </a:schemeClr>
        </a:solidFill>
      </dgm:spPr>
    </dgm:pt>
    <dgm:pt modelId="{66C85C8A-A2A2-4060-A053-8ABB07AEB9B3}" type="pres">
      <dgm:prSet presAssocID="{A23F2565-FB64-4696-A52E-F8FE5FCF0E91}" presName="text3" presStyleLbl="revTx" presStyleIdx="2" presStyleCnt="3" custScaleX="220930" custLinFactY="17363" custLinFactNeighborX="68165" custLinFactNeighborY="100000">
        <dgm:presLayoutVars>
          <dgm:bulletEnabled val="1"/>
        </dgm:presLayoutVars>
      </dgm:prSet>
      <dgm:spPr/>
      <dgm:t>
        <a:bodyPr/>
        <a:lstStyle/>
        <a:p>
          <a:endParaRPr lang="en-US"/>
        </a:p>
      </dgm:t>
    </dgm:pt>
    <dgm:pt modelId="{BC4E6FDE-8E40-4801-BC5A-C7139F4DCE9C}" type="pres">
      <dgm:prSet presAssocID="{A23F2565-FB64-4696-A52E-F8FE5FCF0E91}" presName="line3" presStyleLbl="callout" presStyleIdx="4" presStyleCnt="6" custFlipVert="1" custSzY="45720" custScaleX="169041" custLinFactY="905000" custLinFactNeighborX="-58462" custLinFactNeighborY="1000000"/>
      <dgm:spPr/>
    </dgm:pt>
    <dgm:pt modelId="{E2372DB9-173D-4C6F-9228-1138376EBEE0}" type="pres">
      <dgm:prSet presAssocID="{A23F2565-FB64-4696-A52E-F8FE5FCF0E91}" presName="d3" presStyleLbl="callout" presStyleIdx="5" presStyleCnt="6" custScaleX="69645" custScaleY="50831" custLinFactNeighborX="-27203" custLinFactNeighborY="35179"/>
      <dgm:spPr/>
    </dgm:pt>
  </dgm:ptLst>
  <dgm:cxnLst>
    <dgm:cxn modelId="{4EAA8368-E33D-4312-A7BB-C077B85B07BB}" srcId="{91413D67-3E91-489C-9BEF-4842024278F0}" destId="{4E2FCCCC-1266-4F31-8F72-01641E4466EC}" srcOrd="0" destOrd="0" parTransId="{951FF819-0793-4CE9-8F5B-CA8A7238E742}" sibTransId="{9C2BD8D4-6A9C-4377-B7AE-DDEEC9E30009}"/>
    <dgm:cxn modelId="{D253B60F-C8D5-4397-88B6-96722D0785A0}" srcId="{91413D67-3E91-489C-9BEF-4842024278F0}" destId="{A23F2565-FB64-4696-A52E-F8FE5FCF0E91}" srcOrd="2" destOrd="0" parTransId="{B2345C92-944F-4A3B-AD8C-1A9F3145B862}" sibTransId="{636FAB77-09E1-42DB-927E-24E726D56D15}"/>
    <dgm:cxn modelId="{BA783418-6EDD-440A-8366-87C7A37B53E4}" type="presOf" srcId="{A23F2565-FB64-4696-A52E-F8FE5FCF0E91}" destId="{66C85C8A-A2A2-4060-A053-8ABB07AEB9B3}" srcOrd="0" destOrd="0" presId="urn:microsoft.com/office/officeart/2005/8/layout/target1"/>
    <dgm:cxn modelId="{DB3754FC-3B84-473A-9708-608A40ADE0DF}" type="presOf" srcId="{5B63C3F1-A0F5-496B-83DD-D32A5B0C3198}" destId="{D497F879-47E5-490E-94DC-DC9AFE58F9F8}" srcOrd="0" destOrd="0" presId="urn:microsoft.com/office/officeart/2005/8/layout/target1"/>
    <dgm:cxn modelId="{C9C84892-E3E2-4274-9804-8973487C9E7A}" type="presOf" srcId="{4E2FCCCC-1266-4F31-8F72-01641E4466EC}" destId="{E8BA1319-996E-4298-A7E1-0428BF1CFB33}" srcOrd="0" destOrd="0" presId="urn:microsoft.com/office/officeart/2005/8/layout/target1"/>
    <dgm:cxn modelId="{F79EF8AC-DAD1-4D3E-915E-3E8065984816}" srcId="{91413D67-3E91-489C-9BEF-4842024278F0}" destId="{5B63C3F1-A0F5-496B-83DD-D32A5B0C3198}" srcOrd="1" destOrd="0" parTransId="{C953E272-3AD2-445C-B5EC-8CCDEE275D32}" sibTransId="{C1D42745-8B4D-4F40-AB2A-4FC8D1EA2F3E}"/>
    <dgm:cxn modelId="{7D865F4C-6ADF-453E-9BA4-E8C4B30F5AEF}" type="presOf" srcId="{91413D67-3E91-489C-9BEF-4842024278F0}" destId="{09DE9B35-8F4F-45E5-AF6D-D1B7C303FDDC}" srcOrd="0" destOrd="0" presId="urn:microsoft.com/office/officeart/2005/8/layout/target1"/>
    <dgm:cxn modelId="{C373666D-9B49-49CA-97FB-D8D827686A54}" type="presParOf" srcId="{09DE9B35-8F4F-45E5-AF6D-D1B7C303FDDC}" destId="{3E8881E1-2F1D-4CB8-8F25-B88FFD1FCEA5}" srcOrd="0" destOrd="0" presId="urn:microsoft.com/office/officeart/2005/8/layout/target1"/>
    <dgm:cxn modelId="{6EE37621-CFC6-4911-9A18-24ABC2D09F01}" type="presParOf" srcId="{09DE9B35-8F4F-45E5-AF6D-D1B7C303FDDC}" destId="{E8BA1319-996E-4298-A7E1-0428BF1CFB33}" srcOrd="1" destOrd="0" presId="urn:microsoft.com/office/officeart/2005/8/layout/target1"/>
    <dgm:cxn modelId="{C0FC5655-6C11-460F-B37C-DC8977D35E0E}" type="presParOf" srcId="{09DE9B35-8F4F-45E5-AF6D-D1B7C303FDDC}" destId="{96400B9B-F485-45DE-BF29-14B35F49482E}" srcOrd="2" destOrd="0" presId="urn:microsoft.com/office/officeart/2005/8/layout/target1"/>
    <dgm:cxn modelId="{4A1444A8-F633-4591-B4F3-678C542B3B20}" type="presParOf" srcId="{09DE9B35-8F4F-45E5-AF6D-D1B7C303FDDC}" destId="{4C3E6212-80E0-4F69-BA35-D811034B0956}" srcOrd="3" destOrd="0" presId="urn:microsoft.com/office/officeart/2005/8/layout/target1"/>
    <dgm:cxn modelId="{F4E78DB9-08CA-4DA9-9219-E14BBE35FC9B}" type="presParOf" srcId="{09DE9B35-8F4F-45E5-AF6D-D1B7C303FDDC}" destId="{81049560-607E-4E9B-85FF-9B54331FD31E}" srcOrd="4" destOrd="0" presId="urn:microsoft.com/office/officeart/2005/8/layout/target1"/>
    <dgm:cxn modelId="{1E68E311-34A3-47F5-888E-CF9B8B1FADE1}" type="presParOf" srcId="{09DE9B35-8F4F-45E5-AF6D-D1B7C303FDDC}" destId="{D497F879-47E5-490E-94DC-DC9AFE58F9F8}" srcOrd="5" destOrd="0" presId="urn:microsoft.com/office/officeart/2005/8/layout/target1"/>
    <dgm:cxn modelId="{D8F1BC8E-62C5-48C7-8862-E0FCD36D7942}" type="presParOf" srcId="{09DE9B35-8F4F-45E5-AF6D-D1B7C303FDDC}" destId="{469504F5-6854-4735-A0EB-D733D642FE3E}" srcOrd="6" destOrd="0" presId="urn:microsoft.com/office/officeart/2005/8/layout/target1"/>
    <dgm:cxn modelId="{F71D5F21-7A13-4F5C-BFA5-41910B5E49D6}" type="presParOf" srcId="{09DE9B35-8F4F-45E5-AF6D-D1B7C303FDDC}" destId="{5D3CBB45-87C3-4F85-8799-4B04BBCD300A}" srcOrd="7" destOrd="0" presId="urn:microsoft.com/office/officeart/2005/8/layout/target1"/>
    <dgm:cxn modelId="{A7A31650-1573-4EC4-A22A-72B02B013B3A}" type="presParOf" srcId="{09DE9B35-8F4F-45E5-AF6D-D1B7C303FDDC}" destId="{BC71B7D6-E8AA-438B-AD14-4E605E09C9E9}" srcOrd="8" destOrd="0" presId="urn:microsoft.com/office/officeart/2005/8/layout/target1"/>
    <dgm:cxn modelId="{8F8BB5AC-3575-4AF0-85EC-6C47FAC6E156}" type="presParOf" srcId="{09DE9B35-8F4F-45E5-AF6D-D1B7C303FDDC}" destId="{66C85C8A-A2A2-4060-A053-8ABB07AEB9B3}" srcOrd="9" destOrd="0" presId="urn:microsoft.com/office/officeart/2005/8/layout/target1"/>
    <dgm:cxn modelId="{9325EB91-6279-48C1-BA3D-09FC5006F9C3}" type="presParOf" srcId="{09DE9B35-8F4F-45E5-AF6D-D1B7C303FDDC}" destId="{BC4E6FDE-8E40-4801-BC5A-C7139F4DCE9C}" srcOrd="10" destOrd="0" presId="urn:microsoft.com/office/officeart/2005/8/layout/target1"/>
    <dgm:cxn modelId="{3AF20A21-5DFC-4F35-9239-A3E54C750424}" type="presParOf" srcId="{09DE9B35-8F4F-45E5-AF6D-D1B7C303FDDC}" destId="{E2372DB9-173D-4C6F-9228-1138376EBEE0}" srcOrd="11" destOrd="0" presId="urn:microsoft.com/office/officeart/2005/8/layout/targe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71B7D6-E8AA-438B-AD14-4E605E09C9E9}">
      <dsp:nvSpPr>
        <dsp:cNvPr id="0" name=""/>
        <dsp:cNvSpPr/>
      </dsp:nvSpPr>
      <dsp:spPr>
        <a:xfrm>
          <a:off x="978565" y="979158"/>
          <a:ext cx="2971800" cy="2971800"/>
        </a:xfrm>
        <a:prstGeom prst="ellipse">
          <a:avLst/>
        </a:prstGeom>
        <a:solidFill>
          <a:schemeClr val="bg2">
            <a:lumMod val="10000"/>
            <a:lumOff val="9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049560-607E-4E9B-85FF-9B54331FD31E}">
      <dsp:nvSpPr>
        <dsp:cNvPr id="0" name=""/>
        <dsp:cNvSpPr/>
      </dsp:nvSpPr>
      <dsp:spPr>
        <a:xfrm>
          <a:off x="1550072" y="1584960"/>
          <a:ext cx="1783080" cy="1783080"/>
        </a:xfrm>
        <a:prstGeom prst="ellipse">
          <a:avLst/>
        </a:prstGeom>
        <a:solidFill>
          <a:schemeClr val="accent1">
            <a:lumMod val="50000"/>
            <a:lumOff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E8881E1-2F1D-4CB8-8F25-B88FFD1FCEA5}">
      <dsp:nvSpPr>
        <dsp:cNvPr id="0" name=""/>
        <dsp:cNvSpPr/>
      </dsp:nvSpPr>
      <dsp:spPr>
        <a:xfrm>
          <a:off x="2144432" y="2179320"/>
          <a:ext cx="594359" cy="594359"/>
        </a:xfrm>
        <a:prstGeom prst="ellipse">
          <a:avLst/>
        </a:prstGeom>
        <a:solidFill>
          <a:srgbClr val="FFCC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BA1319-996E-4298-A7E1-0428BF1CFB33}">
      <dsp:nvSpPr>
        <dsp:cNvPr id="0" name=""/>
        <dsp:cNvSpPr/>
      </dsp:nvSpPr>
      <dsp:spPr>
        <a:xfrm>
          <a:off x="4606648" y="0"/>
          <a:ext cx="3061340" cy="8667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35560" rIns="35560" bIns="35560" numCol="1" spcCol="1270" anchor="ctr" anchorCtr="0">
          <a:noAutofit/>
        </a:bodyPr>
        <a:lstStyle/>
        <a:p>
          <a:pPr lvl="0" algn="l" defTabSz="1244600">
            <a:lnSpc>
              <a:spcPct val="90000"/>
            </a:lnSpc>
            <a:spcBef>
              <a:spcPct val="0"/>
            </a:spcBef>
            <a:spcAft>
              <a:spcPct val="35000"/>
            </a:spcAft>
          </a:pPr>
          <a:r>
            <a:rPr lang="en-US" sz="2800" kern="1200" dirty="0" smtClean="0">
              <a:solidFill>
                <a:srgbClr val="FFCC00"/>
              </a:solidFill>
            </a:rPr>
            <a:t>Decision maker </a:t>
          </a:r>
          <a:endParaRPr lang="en-US" sz="2800" kern="1200" dirty="0">
            <a:solidFill>
              <a:srgbClr val="FFCC00"/>
            </a:solidFill>
          </a:endParaRPr>
        </a:p>
      </dsp:txBody>
      <dsp:txXfrm>
        <a:off x="4606648" y="0"/>
        <a:ext cx="3061340" cy="866775"/>
      </dsp:txXfrm>
    </dsp:sp>
    <dsp:sp modelId="{96400B9B-F485-45DE-BF29-14B35F49482E}">
      <dsp:nvSpPr>
        <dsp:cNvPr id="0" name=""/>
        <dsp:cNvSpPr/>
      </dsp:nvSpPr>
      <dsp:spPr>
        <a:xfrm>
          <a:off x="4051337" y="433387"/>
          <a:ext cx="371475"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C3E6212-80E0-4F69-BA35-D811034B0956}">
      <dsp:nvSpPr>
        <dsp:cNvPr id="0" name=""/>
        <dsp:cNvSpPr/>
      </dsp:nvSpPr>
      <dsp:spPr>
        <a:xfrm rot="5400000">
          <a:off x="2224423" y="651071"/>
          <a:ext cx="2042617" cy="1608239"/>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497F879-47E5-490E-94DC-DC9AFE58F9F8}">
      <dsp:nvSpPr>
        <dsp:cNvPr id="0" name=""/>
        <dsp:cNvSpPr/>
      </dsp:nvSpPr>
      <dsp:spPr>
        <a:xfrm>
          <a:off x="4576759" y="1022985"/>
          <a:ext cx="3163258" cy="13315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35560" rIns="35560" bIns="35560" numCol="1" spcCol="1270" anchor="ctr" anchorCtr="0">
          <a:noAutofit/>
        </a:bodyPr>
        <a:lstStyle/>
        <a:p>
          <a:pPr lvl="0" algn="l" defTabSz="1244600">
            <a:lnSpc>
              <a:spcPct val="90000"/>
            </a:lnSpc>
            <a:spcBef>
              <a:spcPct val="0"/>
            </a:spcBef>
            <a:spcAft>
              <a:spcPct val="35000"/>
            </a:spcAft>
          </a:pPr>
          <a:r>
            <a:rPr lang="en-US" sz="2800" kern="1200" dirty="0" smtClean="0">
              <a:solidFill>
                <a:schemeClr val="bg1">
                  <a:lumMod val="40000"/>
                  <a:lumOff val="60000"/>
                </a:schemeClr>
              </a:solidFill>
            </a:rPr>
            <a:t>Primary stakeholders affected </a:t>
          </a:r>
          <a:endParaRPr lang="en-US" sz="2800" kern="1200" dirty="0">
            <a:solidFill>
              <a:schemeClr val="bg1">
                <a:lumMod val="40000"/>
                <a:lumOff val="60000"/>
              </a:schemeClr>
            </a:solidFill>
          </a:endParaRPr>
        </a:p>
      </dsp:txBody>
      <dsp:txXfrm>
        <a:off x="4576759" y="1022985"/>
        <a:ext cx="3163258" cy="1331591"/>
      </dsp:txXfrm>
    </dsp:sp>
    <dsp:sp modelId="{469504F5-6854-4735-A0EB-D733D642FE3E}">
      <dsp:nvSpPr>
        <dsp:cNvPr id="0" name=""/>
        <dsp:cNvSpPr/>
      </dsp:nvSpPr>
      <dsp:spPr>
        <a:xfrm>
          <a:off x="4051337" y="1300162"/>
          <a:ext cx="371475"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D3CBB45-87C3-4F85-8799-4B04BBCD300A}">
      <dsp:nvSpPr>
        <dsp:cNvPr id="0" name=""/>
        <dsp:cNvSpPr/>
      </dsp:nvSpPr>
      <dsp:spPr>
        <a:xfrm rot="5400000">
          <a:off x="2662863" y="1504325"/>
          <a:ext cx="1591696" cy="1182281"/>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6C85C8A-A2A2-4060-A053-8ABB07AEB9B3}">
      <dsp:nvSpPr>
        <dsp:cNvPr id="0" name=""/>
        <dsp:cNvSpPr/>
      </dsp:nvSpPr>
      <dsp:spPr>
        <a:xfrm>
          <a:off x="4480076" y="2750823"/>
          <a:ext cx="3282798" cy="8667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35560" rIns="35560" bIns="35560" numCol="1" spcCol="1270" anchor="ctr" anchorCtr="0">
          <a:noAutofit/>
        </a:bodyPr>
        <a:lstStyle/>
        <a:p>
          <a:pPr lvl="0" algn="l" defTabSz="1244600">
            <a:lnSpc>
              <a:spcPct val="90000"/>
            </a:lnSpc>
            <a:spcBef>
              <a:spcPct val="0"/>
            </a:spcBef>
            <a:spcAft>
              <a:spcPct val="35000"/>
            </a:spcAft>
          </a:pPr>
          <a:r>
            <a:rPr lang="en-US" sz="2800" kern="1200" dirty="0" smtClean="0">
              <a:solidFill>
                <a:schemeClr val="bg2">
                  <a:lumMod val="10000"/>
                  <a:lumOff val="90000"/>
                </a:schemeClr>
              </a:solidFill>
            </a:rPr>
            <a:t>Secondary stakeholders affected </a:t>
          </a:r>
          <a:endParaRPr lang="en-US" sz="2800" kern="1200" dirty="0">
            <a:solidFill>
              <a:schemeClr val="bg2">
                <a:lumMod val="10000"/>
                <a:lumOff val="90000"/>
              </a:schemeClr>
            </a:solidFill>
          </a:endParaRPr>
        </a:p>
      </dsp:txBody>
      <dsp:txXfrm>
        <a:off x="4480076" y="2750823"/>
        <a:ext cx="3282798" cy="866775"/>
      </dsp:txXfrm>
    </dsp:sp>
    <dsp:sp modelId="{BC4E6FDE-8E40-4801-BC5A-C7139F4DCE9C}">
      <dsp:nvSpPr>
        <dsp:cNvPr id="0" name=""/>
        <dsp:cNvSpPr/>
      </dsp:nvSpPr>
      <dsp:spPr>
        <a:xfrm flipV="1">
          <a:off x="3705931" y="3015043"/>
          <a:ext cx="627945" cy="4572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2372DB9-173D-4C6F-9228-1138376EBEE0}">
      <dsp:nvSpPr>
        <dsp:cNvPr id="0" name=""/>
        <dsp:cNvSpPr/>
      </dsp:nvSpPr>
      <dsp:spPr>
        <a:xfrm rot="5400000">
          <a:off x="3175682" y="2871734"/>
          <a:ext cx="578054" cy="526741"/>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24B7AF8-B803-4535-89EE-E416DD1FC37F}" type="slidenum">
              <a:rPr lang="en-US"/>
              <a:pPr>
                <a:defRPr/>
              </a:pPr>
              <a:t>‹#›</a:t>
            </a:fld>
            <a:endParaRPr lang="en-US" dirty="0"/>
          </a:p>
        </p:txBody>
      </p:sp>
    </p:spTree>
    <p:extLst>
      <p:ext uri="{BB962C8B-B14F-4D97-AF65-F5344CB8AC3E}">
        <p14:creationId xmlns:p14="http://schemas.microsoft.com/office/powerpoint/2010/main" val="23128830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let’s start talking about the actual research process. We’ll start with the beginning</a:t>
            </a:r>
            <a:r>
              <a:rPr lang="en-US" baseline="0" dirty="0" smtClean="0"/>
              <a:t> – the planning phase.  </a:t>
            </a:r>
          </a:p>
          <a:p>
            <a:endParaRPr lang="en-US" baseline="0" dirty="0" smtClean="0"/>
          </a:p>
          <a:p>
            <a:r>
              <a:rPr lang="en-US" baseline="0" dirty="0" smtClean="0"/>
              <a:t>We approach the planning phase much like the process of mapping a research study to the program/policy context – we start with thinking about how the results will be used.</a:t>
            </a:r>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7BE14BD6-E89D-4D4B-9F12-7B7467F2C367}" type="slidenum">
              <a:rPr lang="en-US" smtClean="0"/>
              <a:pPr/>
              <a:t>10</a:t>
            </a:fld>
            <a:endParaRPr lang="en-US" dirty="0" smtClean="0"/>
          </a:p>
        </p:txBody>
      </p:sp>
      <p:sp>
        <p:nvSpPr>
          <p:cNvPr id="8806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B2561C49-BF2A-469C-A47B-8946E3B51E85}" type="slidenum">
              <a:rPr lang="en-US" sz="1200"/>
              <a:pPr algn="r"/>
              <a:t>10</a:t>
            </a:fld>
            <a:endParaRPr lang="en-US" sz="1200" dirty="0"/>
          </a:p>
        </p:txBody>
      </p:sp>
      <p:sp>
        <p:nvSpPr>
          <p:cNvPr id="88068" name="Rectangle 2"/>
          <p:cNvSpPr>
            <a:spLocks noGrp="1" noRot="1" noChangeAspect="1" noChangeArrowheads="1" noTextEdit="1"/>
          </p:cNvSpPr>
          <p:nvPr>
            <p:ph type="sldImg"/>
          </p:nvPr>
        </p:nvSpPr>
        <p:spPr>
          <a:ln/>
        </p:spPr>
      </p:sp>
      <p:sp>
        <p:nvSpPr>
          <p:cNvPr id="88069" name="Rectangle 3"/>
          <p:cNvSpPr>
            <a:spLocks noGrp="1" noChangeArrowheads="1"/>
          </p:cNvSpPr>
          <p:nvPr>
            <p:ph type="body" idx="1"/>
          </p:nvPr>
        </p:nvSpPr>
        <p:spPr>
          <a:noFill/>
          <a:ln/>
        </p:spPr>
        <p:txBody>
          <a:bodyPr/>
          <a:lstStyle/>
          <a:p>
            <a:pPr eaLnBrk="1" hangingPunct="1"/>
            <a:r>
              <a:rPr lang="en-US" dirty="0" smtClean="0"/>
              <a:t>Let’s look at stakeholders’ roles in the context of decision making.</a:t>
            </a:r>
            <a:r>
              <a:rPr lang="en-US" baseline="0" dirty="0" smtClean="0"/>
              <a:t> To make a decision, three elements are critical.</a:t>
            </a:r>
          </a:p>
          <a:p>
            <a:pPr marL="228600" indent="-228600" eaLnBrk="1" hangingPunct="1">
              <a:buAutoNum type="arabicParenR"/>
            </a:pPr>
            <a:r>
              <a:rPr lang="en-US" baseline="0" dirty="0" smtClean="0"/>
              <a:t>Data – This is the area with which we are most comfortable. As researchers, it is our job to generate new information.</a:t>
            </a:r>
          </a:p>
          <a:p>
            <a:pPr marL="228600" indent="-228600" eaLnBrk="1" hangingPunct="1">
              <a:buAutoNum type="arabicParenR"/>
            </a:pPr>
            <a:r>
              <a:rPr lang="en-US" baseline="0" dirty="0" smtClean="0"/>
              <a:t>Decisions – These are the decisions that will be made based on the research results. Generally speaking, research leads to three types of decisions:</a:t>
            </a:r>
          </a:p>
          <a:p>
            <a:pPr marL="685800" lvl="1" indent="-228600" eaLnBrk="1" hangingPunct="1">
              <a:buFont typeface="Arial" pitchFamily="34" charset="0"/>
              <a:buChar char="•"/>
            </a:pPr>
            <a:r>
              <a:rPr lang="en-US" baseline="0" dirty="0" smtClean="0"/>
              <a:t>Disseminate results – Strength of results are not sufficient for action – More research needed</a:t>
            </a:r>
          </a:p>
          <a:p>
            <a:pPr marL="685800" lvl="1" indent="-228600" eaLnBrk="1" hangingPunct="1">
              <a:buFont typeface="Arial" pitchFamily="34" charset="0"/>
              <a:buChar char="•"/>
            </a:pPr>
            <a:r>
              <a:rPr lang="en-US" baseline="0" dirty="0" smtClean="0"/>
              <a:t>Disseminate results – AND take policy or program action – Make a change </a:t>
            </a:r>
          </a:p>
          <a:p>
            <a:pPr marL="685800" marR="0" lvl="1" indent="-228600" algn="l" defTabSz="914400" rtl="0" eaLnBrk="1" fontAlgn="base" latinLnBrk="0" hangingPunct="1">
              <a:lnSpc>
                <a:spcPct val="100000"/>
              </a:lnSpc>
              <a:spcBef>
                <a:spcPct val="30000"/>
              </a:spcBef>
              <a:spcAft>
                <a:spcPct val="0"/>
              </a:spcAft>
              <a:buClrTx/>
              <a:buSzTx/>
              <a:buFont typeface="Arial" pitchFamily="34" charset="0"/>
              <a:buChar char="•"/>
              <a:tabLst/>
              <a:defRPr/>
            </a:pPr>
            <a:r>
              <a:rPr lang="en-US" baseline="0" dirty="0" smtClean="0"/>
              <a:t>Disseminate results – Do not make a change</a:t>
            </a:r>
          </a:p>
          <a:p>
            <a:pPr marL="228600" marR="0" lvl="0" indent="-228600" algn="l" defTabSz="914400" rtl="0" eaLnBrk="1" fontAlgn="base" latinLnBrk="0" hangingPunct="1">
              <a:lnSpc>
                <a:spcPct val="100000"/>
              </a:lnSpc>
              <a:spcBef>
                <a:spcPct val="30000"/>
              </a:spcBef>
              <a:spcAft>
                <a:spcPct val="0"/>
              </a:spcAft>
              <a:buClrTx/>
              <a:buSzTx/>
              <a:buFontTx/>
              <a:buAutoNum type="arabicParenR"/>
              <a:tabLst/>
              <a:defRPr/>
            </a:pPr>
            <a:r>
              <a:rPr lang="en-US" baseline="0" dirty="0" smtClean="0"/>
              <a:t>Involvement of stakeholders – As we discussed, these are the decision makers and those affected by the study results.</a:t>
            </a:r>
          </a:p>
          <a:p>
            <a:pPr eaLnBrk="1" hangingPunct="1">
              <a:buFont typeface="Arial" pitchFamily="34" charset="0"/>
              <a:buNone/>
            </a:pPr>
            <a:endParaRPr lang="en-US" baseline="0" dirty="0" smtClean="0"/>
          </a:p>
          <a:p>
            <a:pPr eaLnBrk="1" hangingPunct="1">
              <a:buFont typeface="Arial" pitchFamily="34" charset="0"/>
              <a:buNone/>
            </a:pPr>
            <a:r>
              <a:rPr lang="en-US" baseline="0" dirty="0" smtClean="0"/>
              <a:t>The point of this graphic is to show that </a:t>
            </a:r>
            <a:r>
              <a:rPr lang="en-US" b="1" baseline="0" dirty="0" smtClean="0"/>
              <a:t>ALL</a:t>
            </a:r>
            <a:r>
              <a:rPr lang="en-US" baseline="0" dirty="0" smtClean="0"/>
              <a:t> three</a:t>
            </a:r>
            <a:r>
              <a:rPr lang="en-US" dirty="0" smtClean="0"/>
              <a:t> </a:t>
            </a:r>
            <a:r>
              <a:rPr lang="en-US" baseline="0" dirty="0" smtClean="0"/>
              <a:t>elements are equally important. Without all of these components, you will either fail to make a decision or fail to make an evidence-based decision.</a:t>
            </a:r>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Involving stakeholders throughout the research process increases the understanding of the process, which in turn leads to:</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a:p>
            <a:pPr marL="628650" lvl="1" indent="-171450">
              <a:buFont typeface="Arial" pitchFamily="34" charset="0"/>
              <a:buChar char="•"/>
            </a:pPr>
            <a:r>
              <a:rPr lang="en-US" dirty="0" smtClean="0"/>
              <a:t>Relevance of data – increased opportunities to discuss and identify key programmatic questions and concerns result in an increased relevance of data to program needs.</a:t>
            </a:r>
          </a:p>
          <a:p>
            <a:pPr marL="628650" lvl="1" indent="-171450">
              <a:buFont typeface="Arial" pitchFamily="34" charset="0"/>
              <a:buChar char="•"/>
            </a:pPr>
            <a:r>
              <a:rPr lang="en-US" dirty="0" smtClean="0"/>
              <a:t>Ownership of data </a:t>
            </a:r>
            <a:r>
              <a:rPr lang="en-US" baseline="0" dirty="0" smtClean="0"/>
              <a:t>– </a:t>
            </a:r>
            <a:r>
              <a:rPr lang="en-US" dirty="0" smtClean="0"/>
              <a:t>when </a:t>
            </a:r>
            <a:r>
              <a:rPr lang="en-US" dirty="0"/>
              <a:t>stakeholders are sufficiently involved in the </a:t>
            </a:r>
            <a:r>
              <a:rPr lang="en-US" dirty="0" smtClean="0"/>
              <a:t>decision-making </a:t>
            </a:r>
            <a:r>
              <a:rPr lang="en-US" dirty="0"/>
              <a:t>context, ownership of data is built so that when data-informed decisions are </a:t>
            </a:r>
            <a:r>
              <a:rPr lang="en-US" dirty="0" smtClean="0"/>
              <a:t>made, </a:t>
            </a:r>
            <a:r>
              <a:rPr lang="en-US" dirty="0"/>
              <a:t>the necessary buy-in exists to move the decision forward.   </a:t>
            </a:r>
            <a:endParaRPr lang="en-US" dirty="0" smtClean="0"/>
          </a:p>
          <a:p>
            <a:pPr marL="628650" lvl="1" indent="-171450" algn="l" rtl="0" eaLnBrk="0" fontAlgn="base" hangingPunct="0">
              <a:spcBef>
                <a:spcPct val="30000"/>
              </a:spcBef>
              <a:spcAft>
                <a:spcPct val="0"/>
              </a:spcAft>
              <a:buFont typeface="Arial" pitchFamily="34" charset="0"/>
              <a:buChar char="•"/>
            </a:pPr>
            <a:r>
              <a:rPr lang="en-US" sz="1200" kern="1200" dirty="0" smtClean="0">
                <a:solidFill>
                  <a:schemeClr val="tx1"/>
                </a:solidFill>
                <a:latin typeface="Arial" charset="0"/>
                <a:ea typeface="+mn-ea"/>
                <a:cs typeface="+mn-cs"/>
              </a:rPr>
              <a:t>Use of data – by linking </a:t>
            </a:r>
            <a:r>
              <a:rPr lang="en-US" sz="1200" kern="1200" dirty="0">
                <a:solidFill>
                  <a:schemeClr val="tx1"/>
                </a:solidFill>
                <a:latin typeface="Arial" charset="0"/>
                <a:ea typeface="+mn-ea"/>
                <a:cs typeface="+mn-cs"/>
              </a:rPr>
              <a:t>data users (the decision makers) and data producers (the researchers</a:t>
            </a:r>
            <a:r>
              <a:rPr lang="en-US" sz="1200" kern="1200" dirty="0" smtClean="0">
                <a:solidFill>
                  <a:schemeClr val="tx1"/>
                </a:solidFill>
                <a:latin typeface="Arial" charset="0"/>
                <a:ea typeface="+mn-ea"/>
                <a:cs typeface="+mn-cs"/>
              </a:rPr>
              <a:t>), </a:t>
            </a:r>
            <a:r>
              <a:rPr lang="en-US" sz="1200" kern="1200" dirty="0">
                <a:solidFill>
                  <a:schemeClr val="tx1"/>
                </a:solidFill>
                <a:latin typeface="Arial" charset="0"/>
                <a:ea typeface="+mn-ea"/>
                <a:cs typeface="+mn-cs"/>
              </a:rPr>
              <a:t>the information cycle is strengthened and </a:t>
            </a:r>
            <a:r>
              <a:rPr lang="en-US" sz="1200" kern="1200" dirty="0" smtClean="0">
                <a:solidFill>
                  <a:schemeClr val="tx1"/>
                </a:solidFill>
                <a:latin typeface="Arial" charset="0"/>
                <a:ea typeface="+mn-ea"/>
                <a:cs typeface="+mn-cs"/>
              </a:rPr>
              <a:t>the value of data to program improvement becomes clear.</a:t>
            </a:r>
            <a:endParaRPr lang="en-US" sz="1200" kern="1200" dirty="0">
              <a:solidFill>
                <a:schemeClr val="tx1"/>
              </a:solidFill>
              <a:latin typeface="Arial" charset="0"/>
              <a:ea typeface="+mn-ea"/>
              <a:cs typeface="+mn-cs"/>
            </a:endParaRPr>
          </a:p>
          <a:p>
            <a:pPr marL="457200" lvl="1" indent="0" algn="l" rtl="0" eaLnBrk="0" fontAlgn="base" hangingPunct="0">
              <a:spcBef>
                <a:spcPct val="30000"/>
              </a:spcBef>
              <a:spcAft>
                <a:spcPct val="0"/>
              </a:spcAft>
              <a:buFont typeface="Arial" pitchFamily="34" charset="0"/>
              <a:buNone/>
            </a:pPr>
            <a:endParaRPr lang="en-US" sz="1200" kern="1200" dirty="0">
              <a:solidFill>
                <a:schemeClr val="tx1"/>
              </a:solidFill>
              <a:latin typeface="Arial" charset="0"/>
              <a:ea typeface="+mn-ea"/>
              <a:cs typeface="+mn-cs"/>
            </a:endParaRPr>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 the value of additional stakeholders in the research process is clear, it is also important to discuss possible challenges involved in expanding your study team.  </a:t>
            </a:r>
          </a:p>
          <a:p>
            <a:endParaRPr lang="en-US" dirty="0"/>
          </a:p>
          <a:p>
            <a:r>
              <a:rPr lang="en-US" dirty="0" smtClean="0"/>
              <a:t>Additional </a:t>
            </a:r>
            <a:r>
              <a:rPr lang="en-US" dirty="0"/>
              <a:t>people and steps in the process can </a:t>
            </a:r>
            <a:r>
              <a:rPr lang="en-US" dirty="0" smtClean="0"/>
              <a:t>make the study timeline longer, add complexity to an already complex process, and increase the overall cost of the study. It is important to balance </a:t>
            </a:r>
            <a:r>
              <a:rPr lang="en-US" dirty="0"/>
              <a:t>the contributions of stakeholders with the resources </a:t>
            </a:r>
            <a:r>
              <a:rPr lang="en-US" dirty="0" smtClean="0"/>
              <a:t>and timeframe available </a:t>
            </a:r>
            <a:r>
              <a:rPr lang="en-US" dirty="0"/>
              <a:t>to conduct the work.</a:t>
            </a:r>
          </a:p>
          <a:p>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12</a:t>
            </a:fld>
            <a:endParaRPr lang="en-US" dirty="0"/>
          </a:p>
        </p:txBody>
      </p:sp>
    </p:spTree>
    <p:extLst>
      <p:ext uri="{BB962C8B-B14F-4D97-AF65-F5344CB8AC3E}">
        <p14:creationId xmlns:p14="http://schemas.microsoft.com/office/powerpoint/2010/main" val="5554606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we have just established, involving</a:t>
            </a:r>
            <a:r>
              <a:rPr lang="en-US" baseline="0" dirty="0" smtClean="0"/>
              <a:t> stakeholders is critical to the research process, but you also need to be conscious of</a:t>
            </a:r>
            <a:r>
              <a:rPr lang="en-US" dirty="0" smtClean="0"/>
              <a:t> how many extra players are involved. </a:t>
            </a:r>
          </a:p>
          <a:p>
            <a:endParaRPr lang="en-US" baseline="0" dirty="0" smtClean="0"/>
          </a:p>
          <a:p>
            <a:r>
              <a:rPr lang="en-US" baseline="0" dirty="0" smtClean="0"/>
              <a:t>In the next few</a:t>
            </a:r>
            <a:r>
              <a:rPr lang="en-US" dirty="0" smtClean="0"/>
              <a:t> slides, we will discuss where in the research process you can expand the involvement of stakeholders. The bullets above indicate the specific phases of the research process where you can improve stakeholder involvement.</a:t>
            </a:r>
          </a:p>
          <a:p>
            <a:endParaRPr lang="en-US" baseline="0" dirty="0"/>
          </a:p>
          <a:p>
            <a:r>
              <a:rPr lang="en-US" i="1" dirty="0" smtClean="0"/>
              <a:t>NOTE to facilitator</a:t>
            </a:r>
            <a:r>
              <a:rPr lang="en-US" dirty="0" smtClean="0"/>
              <a:t>: Read slide.</a:t>
            </a:r>
            <a:endParaRPr lang="en-US" baseline="0" dirty="0" smtClean="0"/>
          </a:p>
          <a:p>
            <a:endParaRPr lang="en-US" dirty="0" smtClean="0"/>
          </a:p>
          <a:p>
            <a:r>
              <a:rPr lang="en-US" dirty="0" smtClean="0"/>
              <a:t>Let’s discuss the first phase – study planning.</a:t>
            </a:r>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first thing to do is conduct an analysis of stakeholders; the</a:t>
            </a:r>
            <a:r>
              <a:rPr lang="en-US" baseline="0" dirty="0" smtClean="0"/>
              <a:t> second thing</a:t>
            </a:r>
            <a:r>
              <a:rPr lang="en-US" dirty="0" smtClean="0"/>
              <a:t> is to begin developing your communication plan.</a:t>
            </a:r>
          </a:p>
          <a:p>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305300"/>
          </a:xfrm>
        </p:spPr>
        <p:txBody>
          <a:bodyPr>
            <a:normAutofit fontScale="77500" lnSpcReduction="20000"/>
          </a:bodyPr>
          <a:lstStyle/>
          <a:p>
            <a:r>
              <a:rPr lang="en-US" sz="1500" dirty="0" smtClean="0"/>
              <a:t>Here you see a Stakeholder Analysis tool developed by MEASURE Evaluation. This tool can help you to identify stakeholders that can affect and influence your research activity. The tool also helps you to home in on the most important stakeholders. Let me walk you through the Stakeholder Analysis Matrix.</a:t>
            </a:r>
          </a:p>
          <a:p>
            <a:endParaRPr lang="en-US" sz="1500" kern="1200" dirty="0" smtClean="0">
              <a:solidFill>
                <a:schemeClr val="tx1"/>
              </a:solidFill>
            </a:endParaRPr>
          </a:p>
          <a:p>
            <a:pPr marL="285750" indent="-285750">
              <a:buFont typeface="Arial" pitchFamily="34" charset="0"/>
              <a:buChar char="•"/>
            </a:pPr>
            <a:r>
              <a:rPr lang="en-US" sz="1500" kern="1200" dirty="0" smtClean="0">
                <a:solidFill>
                  <a:schemeClr val="tx1"/>
                </a:solidFill>
              </a:rPr>
              <a:t>The 1</a:t>
            </a:r>
            <a:r>
              <a:rPr lang="en-US" sz="1500" kern="1200" baseline="30000" dirty="0" smtClean="0">
                <a:solidFill>
                  <a:schemeClr val="tx1"/>
                </a:solidFill>
              </a:rPr>
              <a:t>st</a:t>
            </a:r>
            <a:r>
              <a:rPr lang="en-US" sz="1500" kern="1200" baseline="0" dirty="0" smtClean="0">
                <a:solidFill>
                  <a:schemeClr val="tx1"/>
                </a:solidFill>
              </a:rPr>
              <a:t> </a:t>
            </a:r>
            <a:r>
              <a:rPr lang="en-US" sz="1500" kern="1200" dirty="0" smtClean="0">
                <a:solidFill>
                  <a:schemeClr val="tx1"/>
                </a:solidFill>
              </a:rPr>
              <a:t>column is for the name of the stakeholder. In this column, you include the stakeholders at different levels of the health field (national, regional, private, public, governmental, nongovernmental, civil society, donors, etc.). Be sure to include the name of the organization and a specific individual’s title. </a:t>
            </a:r>
          </a:p>
          <a:p>
            <a:pPr marL="285750" indent="-285750">
              <a:buFont typeface="Arial" pitchFamily="34" charset="0"/>
              <a:buChar char="•"/>
            </a:pPr>
            <a:r>
              <a:rPr lang="en-US" sz="1500" dirty="0" smtClean="0"/>
              <a:t>The 2</a:t>
            </a:r>
            <a:r>
              <a:rPr lang="en-US" sz="1500" baseline="30000" dirty="0" smtClean="0"/>
              <a:t>nd</a:t>
            </a:r>
            <a:r>
              <a:rPr lang="en-US" sz="1500" dirty="0" smtClean="0"/>
              <a:t> column is for the s</a:t>
            </a:r>
            <a:r>
              <a:rPr lang="en-US" sz="1500" kern="1200" dirty="0" smtClean="0">
                <a:solidFill>
                  <a:schemeClr val="tx1"/>
                </a:solidFill>
              </a:rPr>
              <a:t>takeholder description. Here you include an overview of the organization’s purpose and primary scope of work. </a:t>
            </a:r>
          </a:p>
          <a:p>
            <a:pPr marL="285750" indent="-285750">
              <a:buFont typeface="Arial" pitchFamily="34" charset="0"/>
              <a:buChar char="•"/>
            </a:pPr>
            <a:r>
              <a:rPr lang="en-US" sz="1500" dirty="0" smtClean="0"/>
              <a:t>The 3</a:t>
            </a:r>
            <a:r>
              <a:rPr lang="en-US" sz="1500" baseline="30000" dirty="0" smtClean="0"/>
              <a:t>rd</a:t>
            </a:r>
            <a:r>
              <a:rPr lang="en-US" sz="1500" dirty="0" smtClean="0"/>
              <a:t> column is for the stakeholder’s p</a:t>
            </a:r>
            <a:r>
              <a:rPr lang="en-US" sz="1500" kern="1200" dirty="0" smtClean="0">
                <a:solidFill>
                  <a:schemeClr val="tx1"/>
                </a:solidFill>
              </a:rPr>
              <a:t>otential role or vested interest in the research or application of the findings. </a:t>
            </a:r>
          </a:p>
          <a:p>
            <a:pPr marL="285750" indent="-285750">
              <a:buFont typeface="Arial" pitchFamily="34" charset="0"/>
              <a:buChar char="•"/>
            </a:pPr>
            <a:r>
              <a:rPr lang="en-US" sz="1500" dirty="0" smtClean="0"/>
              <a:t>The 4</a:t>
            </a:r>
            <a:r>
              <a:rPr lang="en-US" sz="1500" baseline="30000" dirty="0" smtClean="0"/>
              <a:t>th</a:t>
            </a:r>
            <a:r>
              <a:rPr lang="en-US" sz="1500" dirty="0" smtClean="0"/>
              <a:t> column is for the l</a:t>
            </a:r>
            <a:r>
              <a:rPr lang="en-US" sz="1500" kern="1200" dirty="0" smtClean="0">
                <a:solidFill>
                  <a:schemeClr val="tx1"/>
                </a:solidFill>
              </a:rPr>
              <a:t>evel of knowledge of the stakeholder about the research topic. You can identify specific areas of a stakeholder’s expertise or knowledge relevant to the research topic, or specific lack thereof. </a:t>
            </a:r>
          </a:p>
          <a:p>
            <a:pPr marL="285750" indent="-285750">
              <a:buFont typeface="Arial" pitchFamily="34" charset="0"/>
              <a:buChar char="•"/>
            </a:pPr>
            <a:r>
              <a:rPr lang="en-US" sz="1500" dirty="0" smtClean="0"/>
              <a:t>The 5</a:t>
            </a:r>
            <a:r>
              <a:rPr lang="en-US" sz="1500" baseline="30000" dirty="0" smtClean="0"/>
              <a:t>th</a:t>
            </a:r>
            <a:r>
              <a:rPr lang="en-US" sz="1500" dirty="0" smtClean="0"/>
              <a:t> column is for the assumed l</a:t>
            </a:r>
            <a:r>
              <a:rPr lang="en-US" sz="1500" kern="1200" dirty="0" smtClean="0">
                <a:solidFill>
                  <a:schemeClr val="tx1"/>
                </a:solidFill>
              </a:rPr>
              <a:t>evel of </a:t>
            </a:r>
            <a:r>
              <a:rPr lang="en-US" sz="1500" dirty="0" smtClean="0"/>
              <a:t>co</a:t>
            </a:r>
            <a:r>
              <a:rPr lang="en-US" sz="1500" kern="1200" dirty="0" smtClean="0">
                <a:solidFill>
                  <a:schemeClr val="tx1"/>
                </a:solidFill>
              </a:rPr>
              <a:t>mmitment to the topic being investigated. Indicate if the stakeholder supports or opposes potential outcomes of the research activity, and why. </a:t>
            </a:r>
          </a:p>
          <a:p>
            <a:pPr marL="285750" indent="-285750">
              <a:buFont typeface="Arial" pitchFamily="34" charset="0"/>
              <a:buChar char="•"/>
            </a:pPr>
            <a:r>
              <a:rPr lang="en-US" sz="1500" kern="1200" dirty="0" smtClean="0">
                <a:solidFill>
                  <a:schemeClr val="tx1"/>
                </a:solidFill>
              </a:rPr>
              <a:t>The 6</a:t>
            </a:r>
            <a:r>
              <a:rPr lang="en-US" sz="1500" kern="1200" baseline="30000" dirty="0" smtClean="0">
                <a:solidFill>
                  <a:schemeClr val="tx1"/>
                </a:solidFill>
              </a:rPr>
              <a:t>th</a:t>
            </a:r>
            <a:r>
              <a:rPr lang="en-US" sz="1500" kern="1200" dirty="0" smtClean="0">
                <a:solidFill>
                  <a:schemeClr val="tx1"/>
                </a:solidFill>
              </a:rPr>
              <a:t> column is for the possible constraints that may limit the stakeholder from participating in the activity. </a:t>
            </a:r>
          </a:p>
          <a:p>
            <a:pPr marL="285750" indent="-285750">
              <a:buFont typeface="Arial" pitchFamily="34" charset="0"/>
              <a:buChar char="•"/>
            </a:pPr>
            <a:r>
              <a:rPr lang="en-US" sz="1500" dirty="0" smtClean="0"/>
              <a:t>The 7</a:t>
            </a:r>
            <a:r>
              <a:rPr lang="en-US" sz="1500" baseline="30000" dirty="0" smtClean="0"/>
              <a:t>th</a:t>
            </a:r>
            <a:r>
              <a:rPr lang="en-US" sz="1500" dirty="0" smtClean="0"/>
              <a:t> and last column is to detail the specific times/activities </a:t>
            </a:r>
            <a:r>
              <a:rPr lang="en-US" sz="1500" kern="1200" dirty="0" smtClean="0">
                <a:solidFill>
                  <a:schemeClr val="tx1"/>
                </a:solidFill>
              </a:rPr>
              <a:t>to involve the stakeholder in the research process.</a:t>
            </a:r>
          </a:p>
          <a:p>
            <a:endParaRPr lang="en-US" sz="1200" kern="1200" dirty="0" smtClean="0">
              <a:solidFill>
                <a:schemeClr val="tx1"/>
              </a:solidFill>
              <a:latin typeface="Arial" charset="0"/>
              <a:ea typeface="+mn-ea"/>
              <a:cs typeface="+mn-cs"/>
            </a:endParaRPr>
          </a:p>
          <a:p>
            <a:endParaRPr lang="en-US" sz="1200" kern="1200" dirty="0" smtClean="0">
              <a:solidFill>
                <a:schemeClr val="tx1"/>
              </a:solidFill>
              <a:latin typeface="Arial" charset="0"/>
              <a:ea typeface="+mn-ea"/>
              <a:cs typeface="+mn-cs"/>
            </a:endParaRPr>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mn-cs"/>
              </a:rPr>
              <a:t>Let’s look at an example.</a:t>
            </a:r>
            <a:r>
              <a:rPr lang="en-US" sz="1200" kern="1200" baseline="0" dirty="0" smtClean="0">
                <a:solidFill>
                  <a:schemeClr val="tx1"/>
                </a:solidFill>
                <a:latin typeface="Arial" charset="0"/>
                <a:ea typeface="+mn-ea"/>
                <a:cs typeface="+mn-cs"/>
              </a:rPr>
              <a:t> </a:t>
            </a:r>
            <a:r>
              <a:rPr lang="en-US" sz="1200" kern="1200" dirty="0" smtClean="0">
                <a:solidFill>
                  <a:schemeClr val="tx1"/>
                </a:solidFill>
                <a:latin typeface="Arial" charset="0"/>
                <a:ea typeface="+mn-ea"/>
                <a:cs typeface="+mn-cs"/>
              </a:rPr>
              <a:t>Here you see a Stakeholder Analysis Matrix that was done in preparation for a study that was e</a:t>
            </a:r>
            <a:r>
              <a:rPr lang="en-US" sz="1200" kern="1200" baseline="0" dirty="0" smtClean="0">
                <a:solidFill>
                  <a:schemeClr val="tx1"/>
                </a:solidFill>
                <a:latin typeface="Arial" charset="0"/>
                <a:ea typeface="+mn-ea"/>
                <a:cs typeface="+mn-cs"/>
              </a:rPr>
              <a:t>valuating PMTCT services. </a:t>
            </a:r>
            <a:r>
              <a:rPr lang="en-US" dirty="0" smtClean="0"/>
              <a:t>The research question was “</a:t>
            </a:r>
            <a:r>
              <a:rPr lang="en-US" sz="1200" kern="1200" baseline="0" dirty="0" smtClean="0">
                <a:solidFill>
                  <a:schemeClr val="tx1"/>
                </a:solidFill>
                <a:latin typeface="Arial" charset="0"/>
                <a:ea typeface="+mn-ea"/>
                <a:cs typeface="+mn-cs"/>
              </a:rPr>
              <a:t>Are HIV-positive women and their babies being counseled, tested, and treated for HIV?”</a:t>
            </a:r>
          </a:p>
          <a:p>
            <a:endParaRPr lang="en-US" sz="1200" kern="1200" baseline="0" dirty="0" smtClean="0">
              <a:solidFill>
                <a:schemeClr val="tx1"/>
              </a:solidFill>
              <a:latin typeface="Arial" charset="0"/>
              <a:ea typeface="+mn-ea"/>
              <a:cs typeface="+mn-cs"/>
            </a:endParaRPr>
          </a:p>
          <a:p>
            <a:r>
              <a:rPr lang="en-US" i="1" dirty="0" smtClean="0"/>
              <a:t>NOTE to facilitator: </a:t>
            </a:r>
            <a:r>
              <a:rPr lang="en-US" dirty="0" smtClean="0"/>
              <a:t>Read the slide and discuss the inputs into each column.</a:t>
            </a:r>
            <a:endParaRPr lang="en-US" sz="1200" kern="1200" baseline="0" dirty="0" smtClean="0">
              <a:solidFill>
                <a:schemeClr val="tx1"/>
              </a:solidFill>
              <a:latin typeface="Arial" charset="0"/>
              <a:ea typeface="+mn-ea"/>
              <a:cs typeface="+mn-cs"/>
            </a:endParaRPr>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During the study planning period, you can also involve stakeholders in the development of the communication plan, as we discussed earlier.  </a:t>
            </a:r>
          </a:p>
          <a:p>
            <a:endParaRPr lang="en-US" dirty="0" smtClean="0"/>
          </a:p>
          <a:p>
            <a:r>
              <a:rPr lang="en-US" i="1" dirty="0" smtClean="0"/>
              <a:t>NOTE to facilitator</a:t>
            </a:r>
            <a:r>
              <a:rPr lang="en-US" dirty="0" smtClean="0"/>
              <a:t>: Click twice to reveal animation on slide (change in font color).</a:t>
            </a:r>
          </a:p>
          <a:p>
            <a:endParaRPr lang="en-US" dirty="0" smtClean="0"/>
          </a:p>
          <a:p>
            <a:r>
              <a:rPr lang="en-US" dirty="0" smtClean="0"/>
              <a:t>Now let’s talk about how to involve stakeholders in the development of your primary and secondary research questions, so that the questions respond directly to their information needs.</a:t>
            </a:r>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18</a:t>
            </a:fld>
            <a:endParaRPr lang="en-US" dirty="0"/>
          </a:p>
        </p:txBody>
      </p:sp>
    </p:spTree>
    <p:extLst>
      <p:ext uri="{BB962C8B-B14F-4D97-AF65-F5344CB8AC3E}">
        <p14:creationId xmlns:p14="http://schemas.microsoft.com/office/powerpoint/2010/main" val="12256841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7"/>
          <p:cNvSpPr>
            <a:spLocks noGrp="1" noChangeArrowheads="1"/>
          </p:cNvSpPr>
          <p:nvPr>
            <p:ph type="sldNum" sz="quarter" idx="5"/>
          </p:nvPr>
        </p:nvSpPr>
        <p:spPr>
          <a:noFill/>
        </p:spPr>
        <p:txBody>
          <a:bodyPr/>
          <a:lstStyle/>
          <a:p>
            <a:fld id="{DDD1BF47-7316-4122-B7D0-2C3A4443DA18}" type="slidenum">
              <a:rPr lang="en-US"/>
              <a:pPr/>
              <a:t>19</a:t>
            </a:fld>
            <a:endParaRPr lang="en-US" dirty="0"/>
          </a:p>
        </p:txBody>
      </p:sp>
      <p:sp>
        <p:nvSpPr>
          <p:cNvPr id="163843" name="Rectangle 2"/>
          <p:cNvSpPr>
            <a:spLocks noGrp="1" noRot="1" noChangeAspect="1" noChangeArrowheads="1" noTextEdit="1"/>
          </p:cNvSpPr>
          <p:nvPr>
            <p:ph type="sldImg"/>
          </p:nvPr>
        </p:nvSpPr>
        <p:spPr>
          <a:ln/>
        </p:spPr>
      </p:sp>
      <p:sp>
        <p:nvSpPr>
          <p:cNvPr id="163844" name="Rectangle 3"/>
          <p:cNvSpPr>
            <a:spLocks noGrp="1" noChangeArrowheads="1"/>
          </p:cNvSpPr>
          <p:nvPr>
            <p:ph type="body" idx="1"/>
          </p:nvPr>
        </p:nvSpPr>
        <p:spPr>
          <a:noFill/>
          <a:ln/>
        </p:spPr>
        <p:txBody>
          <a:bodyPr/>
          <a:lstStyle/>
          <a:p>
            <a:pPr eaLnBrk="1" hangingPunct="1"/>
            <a:r>
              <a:rPr lang="en-US" sz="1100" dirty="0" smtClean="0"/>
              <a:t>Through discussions with key stakeholders, you can refine your primary and secondary research questions. Stakeholder</a:t>
            </a:r>
            <a:r>
              <a:rPr lang="en-US" sz="1100" baseline="0" dirty="0" smtClean="0"/>
              <a:t> involvement allows you to hear directly from the end users of your data what they want to know. If you don’t involve stakeholders in refining your research questions, y</a:t>
            </a:r>
            <a:r>
              <a:rPr lang="en-US" sz="1100" dirty="0" smtClean="0"/>
              <a:t>ou </a:t>
            </a:r>
            <a:r>
              <a:rPr lang="en-US" sz="1100" dirty="0"/>
              <a:t>can </a:t>
            </a:r>
            <a:r>
              <a:rPr lang="en-US" sz="1100" dirty="0" smtClean="0"/>
              <a:t>overlook a whole </a:t>
            </a:r>
            <a:r>
              <a:rPr lang="en-US" sz="1100" dirty="0"/>
              <a:t>domain of questions </a:t>
            </a:r>
            <a:r>
              <a:rPr lang="en-US" sz="1100" dirty="0" smtClean="0"/>
              <a:t>that are critical to program implementers and policy makers. </a:t>
            </a:r>
          </a:p>
          <a:p>
            <a:pPr eaLnBrk="1" hangingPunct="1"/>
            <a:endParaRPr lang="en-US" sz="1100" dirty="0" smtClean="0"/>
          </a:p>
          <a:p>
            <a:pPr eaLnBrk="1" hangingPunct="1"/>
            <a:r>
              <a:rPr lang="en-US" sz="1100" dirty="0" smtClean="0"/>
              <a:t>When you start to develop your initial research questions, you should discuss them with stakeholders if they are:</a:t>
            </a:r>
          </a:p>
          <a:p>
            <a:pPr eaLnBrk="1" hangingPunct="1"/>
            <a:endParaRPr lang="en-US" sz="1100" dirty="0" smtClean="0"/>
          </a:p>
          <a:p>
            <a:pPr marL="171450" indent="-171450" eaLnBrk="1" hangingPunct="1">
              <a:buFont typeface="Arial" pitchFamily="34" charset="0"/>
              <a:buChar char="•"/>
            </a:pPr>
            <a:r>
              <a:rPr lang="en-US" sz="1100" b="1" dirty="0" smtClean="0"/>
              <a:t>Important</a:t>
            </a:r>
            <a:r>
              <a:rPr lang="en-US" sz="1100" dirty="0" smtClean="0"/>
              <a:t> to the local health context.</a:t>
            </a:r>
          </a:p>
          <a:p>
            <a:pPr marL="171450" indent="-171450" eaLnBrk="1" hangingPunct="1">
              <a:buFont typeface="Arial" pitchFamily="34" charset="0"/>
              <a:buChar char="•"/>
            </a:pPr>
            <a:r>
              <a:rPr lang="en-US" sz="1100" b="1" dirty="0" smtClean="0"/>
              <a:t>Priority</a:t>
            </a:r>
            <a:r>
              <a:rPr lang="en-US" sz="1100" dirty="0" smtClean="0"/>
              <a:t>. Is this a priority in terms of decision making? Are these data needed to answer a question with which decision makers are currently struggling, or is this more of a ‘nice to know’ rather than a ‘need to know’ issue?</a:t>
            </a:r>
          </a:p>
          <a:p>
            <a:pPr marL="171450" indent="-171450" eaLnBrk="1" hangingPunct="1">
              <a:buFont typeface="Arial" pitchFamily="34" charset="0"/>
              <a:buChar char="•"/>
            </a:pPr>
            <a:r>
              <a:rPr lang="en-US" sz="1100" b="1" dirty="0" smtClean="0"/>
              <a:t>Actionable</a:t>
            </a:r>
            <a:r>
              <a:rPr lang="en-US" sz="1100" dirty="0" smtClean="0"/>
              <a:t>. Once we have data on this issue, will</a:t>
            </a:r>
            <a:r>
              <a:rPr lang="en-US" sz="1100" baseline="0" dirty="0" smtClean="0"/>
              <a:t> the recommendations be actionable? Or</a:t>
            </a:r>
            <a:r>
              <a:rPr lang="en-US" sz="1100" dirty="0" smtClean="0"/>
              <a:t> will implementing the changes be prohibitively expensive?</a:t>
            </a:r>
            <a:r>
              <a:rPr lang="en-US" sz="1100" baseline="0" dirty="0" smtClean="0"/>
              <a:t> Alternatively,</a:t>
            </a:r>
            <a:r>
              <a:rPr lang="en-US" sz="1100" dirty="0" smtClean="0"/>
              <a:t> is there some sort of political, cultural, or ideological resistance to this issue?</a:t>
            </a:r>
          </a:p>
          <a:p>
            <a:pPr marL="171450" indent="-171450" eaLnBrk="1" hangingPunct="1">
              <a:buFont typeface="Arial" pitchFamily="34" charset="0"/>
              <a:buChar char="•"/>
            </a:pPr>
            <a:r>
              <a:rPr lang="en-US" sz="1100" dirty="0" smtClean="0"/>
              <a:t>Data gap. When engaging in</a:t>
            </a:r>
            <a:r>
              <a:rPr lang="en-US" sz="1100" baseline="0" dirty="0" smtClean="0"/>
              <a:t> discussions with stakeholders, </a:t>
            </a:r>
            <a:r>
              <a:rPr lang="en-US" sz="1100" dirty="0" smtClean="0"/>
              <a:t>also consider whether any data already exist on this issue, or if a study addressing the issue may be underway already. </a:t>
            </a:r>
          </a:p>
          <a:p>
            <a:pPr marL="171450" indent="-171450" eaLnBrk="1" hangingPunct="1">
              <a:buFont typeface="Arial" pitchFamily="34" charset="0"/>
              <a:buChar char="•"/>
            </a:pPr>
            <a:r>
              <a:rPr lang="en-US" sz="1100" b="1" dirty="0" smtClean="0"/>
              <a:t>Answerable</a:t>
            </a:r>
            <a:r>
              <a:rPr lang="en-US" sz="1100" dirty="0" smtClean="0"/>
              <a:t>. Last, always consider whether the question is answerable. Is there a methodology that can be used to produce good data on this topic within a reasonable time period and with reasonable cost? </a:t>
            </a:r>
          </a:p>
          <a:p>
            <a:pPr marL="171450" indent="-171450" eaLnBrk="1" hangingPunct="1">
              <a:buFont typeface="Arial" pitchFamily="34" charset="0"/>
              <a:buChar char="•"/>
            </a:pPr>
            <a:endParaRPr lang="en-US" sz="1100" dirty="0"/>
          </a:p>
          <a:p>
            <a:pPr eaLnBrk="1" hangingPunct="1"/>
            <a:r>
              <a:rPr lang="en-US" sz="1100" baseline="0" dirty="0" smtClean="0"/>
              <a:t>It is during this phase</a:t>
            </a:r>
            <a:r>
              <a:rPr lang="en-US" sz="1100" dirty="0" smtClean="0"/>
              <a:t> that it is recommended you convene</a:t>
            </a:r>
            <a:r>
              <a:rPr lang="en-US" sz="1100" baseline="0" dirty="0" smtClean="0"/>
              <a:t> a research advisory group with the core group of stakeholders and priority audiences.  </a:t>
            </a:r>
            <a:r>
              <a:rPr lang="en-US" sz="1100" dirty="0" smtClean="0"/>
              <a:t>This group can help not only with question formulation and refinement but also to guide you through the entire research process. </a:t>
            </a:r>
            <a:endParaRPr lang="en-US" sz="1100" baseline="0" dirty="0" smtClean="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kern="1200" dirty="0" smtClean="0">
              <a:solidFill>
                <a:schemeClr val="tx1"/>
              </a:solidFill>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2</a:t>
            </a:fld>
            <a:endParaRPr lang="en-US" dirty="0"/>
          </a:p>
        </p:txBody>
      </p:sp>
    </p:spTree>
    <p:extLst>
      <p:ext uri="{BB962C8B-B14F-4D97-AF65-F5344CB8AC3E}">
        <p14:creationId xmlns:p14="http://schemas.microsoft.com/office/powerpoint/2010/main" val="3755535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Arial" charset="0"/>
                <a:ea typeface="+mn-ea"/>
                <a:cs typeface="+mn-cs"/>
              </a:rPr>
              <a:t>Let’s consider in detail the issues involved when formulating meaningful research questions.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b="1"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1" kern="1200" dirty="0" smtClean="0">
                <a:solidFill>
                  <a:schemeClr val="tx1"/>
                </a:solidFill>
                <a:latin typeface="Arial" charset="0"/>
                <a:ea typeface="+mn-ea"/>
                <a:cs typeface="+mn-cs"/>
              </a:rPr>
              <a:t>Important</a:t>
            </a:r>
            <a:r>
              <a:rPr lang="en-US" sz="1200" kern="1200" baseline="0" dirty="0" smtClean="0">
                <a:solidFill>
                  <a:schemeClr val="tx1"/>
                </a:solidFill>
                <a:latin typeface="Arial" charset="0"/>
                <a:ea typeface="+mn-ea"/>
                <a:cs typeface="+mn-cs"/>
              </a:rPr>
              <a:t> – Is th</a:t>
            </a:r>
            <a:r>
              <a:rPr lang="en-US" sz="1200" kern="1200" dirty="0" smtClean="0">
                <a:solidFill>
                  <a:schemeClr val="tx1"/>
                </a:solidFill>
                <a:latin typeface="Arial" charset="0"/>
                <a:ea typeface="+mn-ea"/>
                <a:cs typeface="+mn-cs"/>
              </a:rPr>
              <a:t>e research question important  in</a:t>
            </a:r>
            <a:r>
              <a:rPr lang="en-US" sz="1200" kern="1200" baseline="0" dirty="0" smtClean="0">
                <a:solidFill>
                  <a:schemeClr val="tx1"/>
                </a:solidFill>
                <a:latin typeface="Arial" charset="0"/>
                <a:ea typeface="+mn-ea"/>
                <a:cs typeface="+mn-cs"/>
              </a:rPr>
              <a:t> terms of public health concerns? What is the</a:t>
            </a:r>
            <a:r>
              <a:rPr lang="en-US" sz="1200" kern="1200" dirty="0" smtClean="0">
                <a:solidFill>
                  <a:schemeClr val="tx1"/>
                </a:solidFill>
                <a:latin typeface="Arial" charset="0"/>
                <a:ea typeface="+mn-ea"/>
                <a:cs typeface="+mn-cs"/>
              </a:rPr>
              <a:t> potential public health impact resulting from the use of data?</a:t>
            </a:r>
          </a:p>
          <a:p>
            <a:pPr lvl="0"/>
            <a:r>
              <a:rPr lang="en-US" sz="1200" b="1" kern="1200" baseline="0" dirty="0" smtClean="0">
                <a:solidFill>
                  <a:schemeClr val="tx1"/>
                </a:solidFill>
                <a:latin typeface="Arial" charset="0"/>
                <a:ea typeface="+mn-ea"/>
                <a:cs typeface="+mn-cs"/>
              </a:rPr>
              <a:t>Priority</a:t>
            </a:r>
            <a:r>
              <a:rPr lang="en-US" sz="1200" kern="1200" baseline="0" dirty="0" smtClean="0">
                <a:solidFill>
                  <a:schemeClr val="tx1"/>
                </a:solidFill>
                <a:latin typeface="Arial" charset="0"/>
                <a:ea typeface="+mn-ea"/>
                <a:cs typeface="+mn-cs"/>
              </a:rPr>
              <a:t> – Is the research question a priority l</a:t>
            </a:r>
            <a:r>
              <a:rPr lang="en-US" sz="1200" kern="1200" dirty="0" smtClean="0">
                <a:solidFill>
                  <a:schemeClr val="tx1"/>
                </a:solidFill>
                <a:latin typeface="Arial" charset="0"/>
                <a:ea typeface="+mn-ea"/>
                <a:cs typeface="+mn-cs"/>
              </a:rPr>
              <a:t>ocally? Internationally? (Sometimes there is a difference between internation</a:t>
            </a:r>
            <a:r>
              <a:rPr lang="en-US" sz="1200" kern="1200" baseline="0" dirty="0" smtClean="0">
                <a:solidFill>
                  <a:schemeClr val="tx1"/>
                </a:solidFill>
                <a:latin typeface="Arial" charset="0"/>
                <a:ea typeface="+mn-ea"/>
                <a:cs typeface="+mn-cs"/>
              </a:rPr>
              <a:t>al </a:t>
            </a:r>
            <a:r>
              <a:rPr lang="en-US" sz="1200" kern="1200" dirty="0" smtClean="0">
                <a:solidFill>
                  <a:schemeClr val="tx1"/>
                </a:solidFill>
                <a:latin typeface="Arial" charset="0"/>
                <a:ea typeface="+mn-ea"/>
                <a:cs typeface="+mn-cs"/>
              </a:rPr>
              <a:t>and local priorities.)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1" kern="1200" dirty="0" smtClean="0">
                <a:solidFill>
                  <a:schemeClr val="tx1"/>
                </a:solidFill>
                <a:latin typeface="Arial" charset="0"/>
                <a:ea typeface="+mn-ea"/>
                <a:cs typeface="+mn-cs"/>
              </a:rPr>
              <a:t>Actionable</a:t>
            </a:r>
            <a:r>
              <a:rPr lang="en-US" sz="1200" kern="1200" baseline="0" dirty="0" smtClean="0">
                <a:solidFill>
                  <a:schemeClr val="tx1"/>
                </a:solidFill>
                <a:latin typeface="Arial" charset="0"/>
                <a:ea typeface="+mn-ea"/>
                <a:cs typeface="+mn-cs"/>
              </a:rPr>
              <a:t> – Do</a:t>
            </a:r>
            <a:r>
              <a:rPr lang="en-US" sz="1200" kern="1200" dirty="0" smtClean="0">
                <a:solidFill>
                  <a:schemeClr val="tx1"/>
                </a:solidFill>
                <a:latin typeface="Arial" charset="0"/>
                <a:ea typeface="+mn-ea"/>
                <a:cs typeface="+mn-cs"/>
              </a:rPr>
              <a:t> the expected results have a direct programmatic and/or policy application?</a:t>
            </a:r>
            <a:endParaRPr lang="en-US" dirty="0" smtClean="0"/>
          </a:p>
          <a:p>
            <a:pPr lvl="0"/>
            <a:r>
              <a:rPr lang="en-US" sz="1200" b="1" kern="1200" dirty="0" smtClean="0">
                <a:solidFill>
                  <a:schemeClr val="tx1"/>
                </a:solidFill>
                <a:latin typeface="Arial" charset="0"/>
                <a:ea typeface="+mn-ea"/>
                <a:cs typeface="+mn-cs"/>
              </a:rPr>
              <a:t>Answerable</a:t>
            </a:r>
            <a:r>
              <a:rPr lang="en-US" sz="1200" kern="1200" dirty="0" smtClean="0">
                <a:solidFill>
                  <a:schemeClr val="tx1"/>
                </a:solidFill>
                <a:latin typeface="Arial" charset="0"/>
                <a:ea typeface="+mn-ea"/>
                <a:cs typeface="+mn-cs"/>
              </a:rPr>
              <a:t> </a:t>
            </a:r>
            <a:r>
              <a:rPr lang="en-US" sz="1200" kern="1200" baseline="0" dirty="0" smtClean="0">
                <a:solidFill>
                  <a:schemeClr val="tx1"/>
                </a:solidFill>
                <a:latin typeface="Arial" charset="0"/>
                <a:ea typeface="+mn-ea"/>
                <a:cs typeface="+mn-cs"/>
              </a:rPr>
              <a:t>–</a:t>
            </a:r>
            <a:r>
              <a:rPr lang="en-US" sz="1200" kern="1200" dirty="0" smtClean="0">
                <a:solidFill>
                  <a:schemeClr val="tx1"/>
                </a:solidFill>
                <a:latin typeface="Arial" charset="0"/>
                <a:ea typeface="+mn-ea"/>
                <a:cs typeface="+mn-cs"/>
              </a:rPr>
              <a:t> Is the research question answerable, given available methodological approaches, cost, and time considerations? </a:t>
            </a:r>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take an example.</a:t>
            </a:r>
          </a:p>
          <a:p>
            <a:endParaRPr lang="en-US" dirty="0"/>
          </a:p>
          <a:p>
            <a:r>
              <a:rPr lang="en-US" i="1" dirty="0" smtClean="0"/>
              <a:t>NOTE to facilitator</a:t>
            </a:r>
            <a:r>
              <a:rPr lang="en-US" dirty="0" smtClean="0"/>
              <a:t>: Read the slide. Then lead the group in a discussion based on whether or not the research question is a meaningful one that will result in useful data. Apply the parameters of: important, priority, actionable, and answerable. </a:t>
            </a:r>
          </a:p>
          <a:p>
            <a:endParaRPr lang="en-US" dirty="0" smtClean="0"/>
          </a:p>
          <a:p>
            <a:r>
              <a:rPr lang="en-US" dirty="0" smtClean="0"/>
              <a:t>Direct the discussion to the context in which you are giving this training. Alternatively, you can substitute an example that is more relevant to the group attending the training. </a:t>
            </a:r>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21</a:t>
            </a:fld>
            <a:endParaRPr lang="en-US" dirty="0"/>
          </a:p>
        </p:txBody>
      </p:sp>
    </p:spTree>
    <p:extLst>
      <p:ext uri="{BB962C8B-B14F-4D97-AF65-F5344CB8AC3E}">
        <p14:creationId xmlns:p14="http://schemas.microsoft.com/office/powerpoint/2010/main" val="3611821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let’s do a group exercise to practice formulating meaningful research questions and identifying stakeholders. </a:t>
            </a:r>
          </a:p>
          <a:p>
            <a:endParaRPr lang="en-US" dirty="0"/>
          </a:p>
          <a:p>
            <a:r>
              <a:rPr lang="en-US" i="1" dirty="0" smtClean="0"/>
              <a:t>NOTE to facilitator</a:t>
            </a:r>
            <a:r>
              <a:rPr lang="en-US" dirty="0" smtClean="0"/>
              <a:t>: Have the group refer to the </a:t>
            </a:r>
            <a:r>
              <a:rPr lang="en-US" b="1" dirty="0" smtClean="0"/>
              <a:t>Small Group Activity 2 – DIRECTIONS </a:t>
            </a:r>
            <a:r>
              <a:rPr lang="en-US" dirty="0" smtClean="0"/>
              <a:t>handout. Hand out </a:t>
            </a:r>
            <a:r>
              <a:rPr lang="en-US" b="0" dirty="0" smtClean="0"/>
              <a:t>the</a:t>
            </a:r>
            <a:r>
              <a:rPr lang="en-US" b="1" dirty="0" smtClean="0"/>
              <a:t> Exercises 2, 3 WORKSHEETS</a:t>
            </a:r>
            <a:r>
              <a:rPr lang="en-US" dirty="0" smtClean="0"/>
              <a:t>. Read the directions together. Ensure that</a:t>
            </a:r>
            <a:r>
              <a:rPr lang="en-US" baseline="0" dirty="0" smtClean="0"/>
              <a:t> </a:t>
            </a:r>
            <a:r>
              <a:rPr lang="en-US" dirty="0" smtClean="0"/>
              <a:t>the directions are clear to the group. Assign one research question to each small group. Give the group 1 hour for this exercise. Refer the groups to the </a:t>
            </a:r>
            <a:r>
              <a:rPr lang="en-US" b="1" dirty="0" smtClean="0"/>
              <a:t>Exercise 2 Worksheet </a:t>
            </a:r>
            <a:r>
              <a:rPr lang="en-US" dirty="0" smtClean="0"/>
              <a:t>to record their answers.</a:t>
            </a:r>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23</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i="1" dirty="0" smtClean="0">
                <a:latin typeface="Arial" charset="0"/>
              </a:rPr>
              <a:t>NOTE to facilitator: </a:t>
            </a:r>
            <a:r>
              <a:rPr lang="en-US" dirty="0" smtClean="0">
                <a:latin typeface="Arial" charset="0"/>
              </a:rPr>
              <a:t>Read slide. </a:t>
            </a:r>
          </a:p>
          <a:p>
            <a:endParaRPr lang="en-US" dirty="0" smtClean="0">
              <a:latin typeface="Arial" charset="0"/>
            </a:endParaRPr>
          </a:p>
        </p:txBody>
      </p:sp>
      <p:sp>
        <p:nvSpPr>
          <p:cNvPr id="40964"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29057" indent="-280406" eaLnBrk="0" hangingPunct="0">
              <a:defRPr>
                <a:solidFill>
                  <a:schemeClr val="tx1"/>
                </a:solidFill>
                <a:latin typeface="Arial" charset="0"/>
              </a:defRPr>
            </a:lvl2pPr>
            <a:lvl3pPr marL="1121626" indent="-224325" eaLnBrk="0" hangingPunct="0">
              <a:defRPr>
                <a:solidFill>
                  <a:schemeClr val="tx1"/>
                </a:solidFill>
                <a:latin typeface="Arial" charset="0"/>
              </a:defRPr>
            </a:lvl3pPr>
            <a:lvl4pPr marL="1570276" indent="-224325" eaLnBrk="0" hangingPunct="0">
              <a:defRPr>
                <a:solidFill>
                  <a:schemeClr val="tx1"/>
                </a:solidFill>
                <a:latin typeface="Arial" charset="0"/>
              </a:defRPr>
            </a:lvl4pPr>
            <a:lvl5pPr marL="2018927" indent="-224325" eaLnBrk="0" hangingPunct="0">
              <a:defRPr>
                <a:solidFill>
                  <a:schemeClr val="tx1"/>
                </a:solidFill>
                <a:latin typeface="Arial" charset="0"/>
              </a:defRPr>
            </a:lvl5pPr>
            <a:lvl6pPr marL="2467577" indent="-224325" eaLnBrk="0" fontAlgn="base" hangingPunct="0">
              <a:spcBef>
                <a:spcPct val="0"/>
              </a:spcBef>
              <a:spcAft>
                <a:spcPct val="0"/>
              </a:spcAft>
              <a:defRPr>
                <a:solidFill>
                  <a:schemeClr val="tx1"/>
                </a:solidFill>
                <a:latin typeface="Arial" charset="0"/>
              </a:defRPr>
            </a:lvl6pPr>
            <a:lvl7pPr marL="2916227" indent="-224325" eaLnBrk="0" fontAlgn="base" hangingPunct="0">
              <a:spcBef>
                <a:spcPct val="0"/>
              </a:spcBef>
              <a:spcAft>
                <a:spcPct val="0"/>
              </a:spcAft>
              <a:defRPr>
                <a:solidFill>
                  <a:schemeClr val="tx1"/>
                </a:solidFill>
                <a:latin typeface="Arial" charset="0"/>
              </a:defRPr>
            </a:lvl7pPr>
            <a:lvl8pPr marL="3364878" indent="-224325" eaLnBrk="0" fontAlgn="base" hangingPunct="0">
              <a:spcBef>
                <a:spcPct val="0"/>
              </a:spcBef>
              <a:spcAft>
                <a:spcPct val="0"/>
              </a:spcAft>
              <a:defRPr>
                <a:solidFill>
                  <a:schemeClr val="tx1"/>
                </a:solidFill>
                <a:latin typeface="Arial" charset="0"/>
              </a:defRPr>
            </a:lvl8pPr>
            <a:lvl9pPr marL="3813528" indent="-224325" eaLnBrk="0" fontAlgn="base" hangingPunct="0">
              <a:spcBef>
                <a:spcPct val="0"/>
              </a:spcBef>
              <a:spcAft>
                <a:spcPct val="0"/>
              </a:spcAft>
              <a:defRPr>
                <a:solidFill>
                  <a:schemeClr val="tx1"/>
                </a:solidFill>
                <a:latin typeface="Arial" charset="0"/>
              </a:defRPr>
            </a:lvl9pPr>
          </a:lstStyle>
          <a:p>
            <a:pPr eaLnBrk="1" hangingPunct="1">
              <a:defRPr/>
            </a:pPr>
            <a:fld id="{522A322A-5D5C-48AE-B050-2D919D01A897}" type="slidenum">
              <a:rPr lang="en-US" smtClean="0">
                <a:solidFill>
                  <a:prstClr val="black"/>
                </a:solidFill>
              </a:rPr>
              <a:pPr eaLnBrk="1" hangingPunct="1">
                <a:defRPr/>
              </a:pPr>
              <a:t>24</a:t>
            </a:fld>
            <a:endParaRPr lang="en-US" smtClean="0">
              <a:solidFill>
                <a:prstClr val="black"/>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NOTE to facilitator</a:t>
            </a:r>
            <a:r>
              <a:rPr lang="en-US" dirty="0" smtClean="0"/>
              <a:t>: Give each group approximately 10 minutes to report back to the larger group. If you have more than 4 groups, you will need to reduce the report back time. The report back should take no longer than a total of 45 minutes.  </a:t>
            </a:r>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25</a:t>
            </a:fld>
            <a:endParaRPr lang="en-US" dirty="0"/>
          </a:p>
        </p:txBody>
      </p:sp>
    </p:spTree>
    <p:extLst>
      <p:ext uri="{BB962C8B-B14F-4D97-AF65-F5344CB8AC3E}">
        <p14:creationId xmlns:p14="http://schemas.microsoft.com/office/powerpoint/2010/main" val="10485903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5D05EDA4-5DDE-49EE-AC6E-E49C28D0DC3B}" type="slidenum">
              <a:rPr lang="en-US" smtClean="0"/>
              <a:pPr/>
              <a:t>26</a:t>
            </a:fld>
            <a:endParaRPr lang="en-US" dirty="0"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We start by determining who will use the study results. We do this through developing a communication plan. A communication plan has multiple purposes. First,</a:t>
            </a:r>
            <a:r>
              <a:rPr lang="en-US" dirty="0" smtClean="0"/>
              <a:t> with a </a:t>
            </a:r>
            <a:r>
              <a:rPr lang="en-US" dirty="0"/>
              <a:t>communication </a:t>
            </a:r>
            <a:r>
              <a:rPr lang="en-US" dirty="0" smtClean="0"/>
              <a:t>plan, </a:t>
            </a:r>
            <a:r>
              <a:rPr lang="en-US" dirty="0"/>
              <a:t>you </a:t>
            </a:r>
            <a:r>
              <a:rPr lang="en-US" dirty="0" smtClean="0"/>
              <a:t>ensure </a:t>
            </a:r>
            <a:r>
              <a:rPr lang="en-US" dirty="0"/>
              <a:t>that communication activities are incorporated into study activities and budgets</a:t>
            </a:r>
            <a:r>
              <a:rPr lang="en-US" dirty="0" smtClean="0"/>
              <a:t>. Often we see this area of the study process either not included in the budget at all or being very much under-budgeted. As researchers, we often feel that this is the work of someone else, that our job ends with the completion of a final report. This is not sufficient. </a:t>
            </a:r>
          </a:p>
          <a:p>
            <a:endParaRPr lang="en-US" dirty="0" smtClean="0"/>
          </a:p>
          <a:p>
            <a:r>
              <a:rPr lang="en-US" dirty="0" smtClean="0"/>
              <a:t>Second, a communication plan allows you to identify primary and secondary consumers of the study findings. You can identify the primary audience (users) among key decision makers who are in the MOH, or who are donors or national-level policy makers. Secondary consumers may be program managers at the province,</a:t>
            </a:r>
            <a:r>
              <a:rPr lang="en-US" baseline="0" dirty="0" smtClean="0"/>
              <a:t> district, or even facility levels. Providers also are secondary consumers of information oftentimes, as they are the ones affected most by changes in the delivery of health services. </a:t>
            </a:r>
            <a:endParaRPr lang="en-US" dirty="0"/>
          </a:p>
          <a:p>
            <a:r>
              <a:rPr lang="en-US" baseline="0" dirty="0" smtClean="0"/>
              <a:t/>
            </a:r>
            <a:br>
              <a:rPr lang="en-US" baseline="0" dirty="0" smtClean="0"/>
            </a:br>
            <a:r>
              <a:rPr lang="en-US" baseline="0" dirty="0" smtClean="0"/>
              <a:t>Last, the communication plan identifies appropriate communication methods for each audience.</a:t>
            </a:r>
          </a:p>
          <a:p>
            <a:pPr>
              <a:buFontTx/>
              <a:buNone/>
            </a:pPr>
            <a:endParaRPr lang="en-US" baseline="0" dirty="0" smtClean="0"/>
          </a:p>
          <a:p>
            <a:pPr marL="379413" indent="-379413" eaLnBrk="1" hangingPunct="1">
              <a:lnSpc>
                <a:spcPct val="120000"/>
              </a:lnSpc>
            </a:pPr>
            <a:endParaRPr lang="en-US" sz="2400" dirty="0" smtClean="0"/>
          </a:p>
          <a:p>
            <a:pPr>
              <a:buFontTx/>
              <a:buChar char="-"/>
            </a:pPr>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79413" indent="-379413" eaLnBrk="1" hangingPunct="1">
              <a:lnSpc>
                <a:spcPct val="120000"/>
              </a:lnSpc>
            </a:pPr>
            <a:r>
              <a:rPr lang="en-US" dirty="0" smtClean="0"/>
              <a:t>We need to consider communicating information differently to different audiences because </a:t>
            </a:r>
            <a:r>
              <a:rPr lang="en-US" dirty="0"/>
              <a:t>different stakeholders</a:t>
            </a:r>
            <a:r>
              <a:rPr lang="en-US" dirty="0" smtClean="0"/>
              <a:t>:</a:t>
            </a:r>
          </a:p>
          <a:p>
            <a:pPr marL="379413" indent="-379413" eaLnBrk="1" hangingPunct="1">
              <a:lnSpc>
                <a:spcPct val="120000"/>
              </a:lnSpc>
            </a:pPr>
            <a:endParaRPr lang="en-US" dirty="0"/>
          </a:p>
          <a:p>
            <a:pPr marL="779463" lvl="1" indent="-379413" eaLnBrk="1" hangingPunct="1">
              <a:lnSpc>
                <a:spcPct val="120000"/>
              </a:lnSpc>
              <a:buFont typeface="Arial" pitchFamily="34" charset="0"/>
              <a:buChar char="•"/>
            </a:pPr>
            <a:r>
              <a:rPr lang="en-US" dirty="0"/>
              <a:t>Have different perspectives</a:t>
            </a:r>
          </a:p>
          <a:p>
            <a:pPr marL="779463" lvl="1" indent="-379413" eaLnBrk="1" hangingPunct="1">
              <a:lnSpc>
                <a:spcPct val="120000"/>
              </a:lnSpc>
              <a:buFont typeface="Arial" pitchFamily="34" charset="0"/>
              <a:buChar char="•"/>
            </a:pPr>
            <a:r>
              <a:rPr lang="en-US" dirty="0"/>
              <a:t>Need/want different information</a:t>
            </a:r>
          </a:p>
          <a:p>
            <a:pPr marL="779463" lvl="1" indent="-379413" eaLnBrk="1" hangingPunct="1">
              <a:lnSpc>
                <a:spcPct val="120000"/>
              </a:lnSpc>
              <a:buFont typeface="Arial" pitchFamily="34" charset="0"/>
              <a:buChar char="•"/>
            </a:pPr>
            <a:r>
              <a:rPr lang="en-US" dirty="0"/>
              <a:t>Need information at different levels of complexity</a:t>
            </a:r>
          </a:p>
          <a:p>
            <a:pPr marL="779463" lvl="1" indent="-379413" eaLnBrk="1" hangingPunct="1">
              <a:lnSpc>
                <a:spcPct val="120000"/>
              </a:lnSpc>
              <a:buFont typeface="Arial" pitchFamily="34" charset="0"/>
              <a:buChar char="•"/>
            </a:pPr>
            <a:r>
              <a:rPr lang="en-US" dirty="0"/>
              <a:t>Have different intensities of interest</a:t>
            </a:r>
          </a:p>
          <a:p>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4</a:t>
            </a:fld>
            <a:endParaRPr lang="en-US" dirty="0"/>
          </a:p>
        </p:txBody>
      </p:sp>
    </p:spTree>
    <p:extLst>
      <p:ext uri="{BB962C8B-B14F-4D97-AF65-F5344CB8AC3E}">
        <p14:creationId xmlns:p14="http://schemas.microsoft.com/office/powerpoint/2010/main" val="42264165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are four</a:t>
            </a:r>
            <a:r>
              <a:rPr lang="en-US" baseline="0" dirty="0" smtClean="0"/>
              <a:t> essential questions </a:t>
            </a:r>
            <a:r>
              <a:rPr lang="en-US" dirty="0" smtClean="0"/>
              <a:t>to consider </a:t>
            </a:r>
            <a:r>
              <a:rPr lang="en-US" baseline="0" dirty="0" smtClean="0"/>
              <a:t>when developing a communication plan.</a:t>
            </a:r>
          </a:p>
          <a:p>
            <a:endParaRPr lang="en-US" baseline="0" dirty="0" smtClean="0"/>
          </a:p>
          <a:p>
            <a:r>
              <a:rPr lang="en-US" baseline="0" dirty="0" smtClean="0"/>
              <a:t>Right now, we will discuss the first two. We will address </a:t>
            </a:r>
            <a:r>
              <a:rPr lang="en-US" dirty="0" smtClean="0"/>
              <a:t>questions </a:t>
            </a:r>
            <a:r>
              <a:rPr lang="en-US" baseline="0" dirty="0" smtClean="0"/>
              <a:t>3–4 later in the training.</a:t>
            </a:r>
          </a:p>
          <a:p>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Arial" charset="0"/>
                <a:ea typeface="+mn-ea"/>
                <a:cs typeface="+mn-cs"/>
              </a:rPr>
              <a:t>Essentially, we want stakeholders to use the information for decision making. Although this is the goal, remember that different stakeholders have different information needs because they make decisions at both policy and program levels. As such, multiple research questions are often included in a study, which in turn results in a variety of communication objectives. The next step in the communication strategy is to align the study objectives with the appropriate target audiences.</a:t>
            </a:r>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you see a graphic of how to segment the different audiences of your communication strategy. The graphic is a bull’s-eye. The center (the yellow circle) represents your target audience. </a:t>
            </a:r>
          </a:p>
          <a:p>
            <a:endParaRPr lang="en-US" dirty="0"/>
          </a:p>
          <a:p>
            <a:r>
              <a:rPr lang="en-US" dirty="0" smtClean="0"/>
              <a:t>The turquoise circle represents the </a:t>
            </a:r>
            <a:r>
              <a:rPr lang="en-US" i="1" dirty="0" smtClean="0"/>
              <a:t>primary</a:t>
            </a:r>
            <a:r>
              <a:rPr lang="en-US" dirty="0" smtClean="0"/>
              <a:t> stakeholders who will be affected by any kind of change, decision, or action enacted by the decision maker.  </a:t>
            </a:r>
          </a:p>
          <a:p>
            <a:endParaRPr lang="en-US" dirty="0"/>
          </a:p>
          <a:p>
            <a:r>
              <a:rPr lang="en-US" dirty="0" smtClean="0"/>
              <a:t>The light blue circle represents the </a:t>
            </a:r>
            <a:r>
              <a:rPr lang="en-US" i="1" dirty="0" smtClean="0"/>
              <a:t>secondary</a:t>
            </a:r>
            <a:r>
              <a:rPr lang="en-US" dirty="0" smtClean="0"/>
              <a:t> stakeholders </a:t>
            </a:r>
            <a:r>
              <a:rPr lang="en-US" baseline="0" dirty="0" smtClean="0"/>
              <a:t>–</a:t>
            </a:r>
            <a:r>
              <a:rPr lang="en-US" dirty="0" smtClean="0"/>
              <a:t> those who also will be affected by any change, decision, or action, but not as immediately as the primary stakeholder group.</a:t>
            </a:r>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We’ve just talked about stakeholders and their importance in the communication process. Let’s take some time to talk about their roles in the broader decision-making context.</a:t>
            </a:r>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A484E709-92F1-498C-B8D4-21B6417681DB}" type="slidenum">
              <a:rPr lang="en-US" smtClean="0"/>
              <a:pPr/>
              <a:t>9</a:t>
            </a:fld>
            <a:endParaRPr lang="en-US" dirty="0"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xfrm>
            <a:off x="914400" y="4343400"/>
            <a:ext cx="5029200" cy="4114800"/>
          </a:xfrm>
          <a:noFill/>
          <a:ln/>
        </p:spPr>
        <p:txBody>
          <a:bodyPr/>
          <a:lstStyle/>
          <a:p>
            <a:pPr eaLnBrk="1" hangingPunct="1"/>
            <a:r>
              <a:rPr lang="en-US" dirty="0" smtClean="0"/>
              <a:t>A </a:t>
            </a:r>
            <a:r>
              <a:rPr lang="en-US" b="1" dirty="0" smtClean="0"/>
              <a:t>stakeholder</a:t>
            </a:r>
            <a:r>
              <a:rPr lang="en-US" dirty="0" smtClean="0"/>
              <a:t> is anyone who has a “stake” or interest in your program. We often think of policy makers, funding agencies, and even implementers or providers at the community and facility levels as stakeholders. However, we do not often think of </a:t>
            </a:r>
            <a:r>
              <a:rPr lang="en-US" i="1" dirty="0" smtClean="0"/>
              <a:t>beneficiaries</a:t>
            </a:r>
            <a:r>
              <a:rPr lang="en-US" dirty="0" smtClean="0"/>
              <a:t> as stakeholders. The people that our programs and services strive to serve make decisions about seeking services and continuing to seek care. It is vital to consider </a:t>
            </a:r>
            <a:r>
              <a:rPr lang="en-US" smtClean="0"/>
              <a:t>these various</a:t>
            </a:r>
            <a:r>
              <a:rPr lang="en-US" baseline="0" smtClean="0"/>
              <a:t> </a:t>
            </a:r>
            <a:r>
              <a:rPr lang="en-US" baseline="0" dirty="0" smtClean="0"/>
              <a:t>s</a:t>
            </a:r>
            <a:r>
              <a:rPr lang="en-US" dirty="0" smtClean="0"/>
              <a:t>takeholders when designing and implementing research.</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4724400"/>
            <a:ext cx="9144000" cy="2133600"/>
          </a:xfrm>
          <a:prstGeom prst="rect">
            <a:avLst/>
          </a:prstGeom>
          <a:solidFill>
            <a:schemeClr val="tx1"/>
          </a:solidFill>
          <a:ln w="9525">
            <a:solidFill>
              <a:schemeClr val="tx1"/>
            </a:solidFill>
            <a:miter lim="800000"/>
            <a:headEnd/>
            <a:tailEnd/>
          </a:ln>
          <a:effectLst/>
        </p:spPr>
        <p:txBody>
          <a:bodyPr wrap="none" anchor="ctr"/>
          <a:lstStyle/>
          <a:p>
            <a:pPr>
              <a:defRPr/>
            </a:pPr>
            <a:endParaRPr lang="en-US" dirty="0"/>
          </a:p>
        </p:txBody>
      </p:sp>
      <p:pic>
        <p:nvPicPr>
          <p:cNvPr id="5" name="Picture 5" descr="Vertical_RGB_600"/>
          <p:cNvPicPr>
            <a:picLocks noChangeAspect="1" noChangeArrowheads="1"/>
          </p:cNvPicPr>
          <p:nvPr/>
        </p:nvPicPr>
        <p:blipFill>
          <a:blip r:embed="rId2" cstate="print"/>
          <a:srcRect/>
          <a:stretch>
            <a:fillRect/>
          </a:stretch>
        </p:blipFill>
        <p:spPr bwMode="auto">
          <a:xfrm>
            <a:off x="2600325" y="5010150"/>
            <a:ext cx="1673225" cy="1371600"/>
          </a:xfrm>
          <a:prstGeom prst="rect">
            <a:avLst/>
          </a:prstGeom>
          <a:noFill/>
          <a:ln w="9525">
            <a:noFill/>
            <a:miter lim="800000"/>
            <a:headEnd/>
            <a:tailEnd/>
          </a:ln>
        </p:spPr>
      </p:pic>
      <p:pic>
        <p:nvPicPr>
          <p:cNvPr id="6" name="Picture 6" descr="logo_2004"/>
          <p:cNvPicPr>
            <a:picLocks noChangeAspect="1" noChangeArrowheads="1"/>
          </p:cNvPicPr>
          <p:nvPr/>
        </p:nvPicPr>
        <p:blipFill>
          <a:blip r:embed="rId3" cstate="print"/>
          <a:srcRect/>
          <a:stretch>
            <a:fillRect/>
          </a:stretch>
        </p:blipFill>
        <p:spPr bwMode="auto">
          <a:xfrm>
            <a:off x="4810125" y="5010150"/>
            <a:ext cx="1447800" cy="1371600"/>
          </a:xfrm>
          <a:prstGeom prst="rect">
            <a:avLst/>
          </a:prstGeom>
          <a:noFill/>
          <a:ln w="9525">
            <a:noFill/>
            <a:miter lim="800000"/>
            <a:headEnd/>
            <a:tailEnd/>
          </a:ln>
        </p:spPr>
      </p:pic>
      <p:sp>
        <p:nvSpPr>
          <p:cNvPr id="4104" name="Rectangle 8"/>
          <p:cNvSpPr>
            <a:spLocks noGrp="1" noChangeArrowheads="1"/>
          </p:cNvSpPr>
          <p:nvPr>
            <p:ph type="ctrTitle" sz="quarter"/>
          </p:nvPr>
        </p:nvSpPr>
        <p:spPr>
          <a:xfrm>
            <a:off x="685800" y="549275"/>
            <a:ext cx="7772400" cy="2184400"/>
          </a:xfrm>
        </p:spPr>
        <p:txBody>
          <a:bodyPr/>
          <a:lstStyle>
            <a:lvl1pPr algn="ctr">
              <a:defRPr sz="4000"/>
            </a:lvl1pPr>
          </a:lstStyle>
          <a:p>
            <a:r>
              <a:rPr lang="en-US"/>
              <a:t>Click to edit Master title style</a:t>
            </a:r>
          </a:p>
        </p:txBody>
      </p:sp>
      <p:sp>
        <p:nvSpPr>
          <p:cNvPr id="4105" name="Rectangle 9"/>
          <p:cNvSpPr>
            <a:spLocks noGrp="1" noChangeArrowheads="1"/>
          </p:cNvSpPr>
          <p:nvPr>
            <p:ph type="subTitle" sz="quarter" idx="1"/>
          </p:nvPr>
        </p:nvSpPr>
        <p:spPr>
          <a:xfrm>
            <a:off x="1371600" y="3076575"/>
            <a:ext cx="6400800" cy="1752600"/>
          </a:xfrm>
        </p:spPr>
        <p:txBody>
          <a:bodyPr/>
          <a:lstStyle>
            <a:lvl1pPr marL="0" indent="0" algn="ctr">
              <a:spcBef>
                <a:spcPct val="0"/>
              </a:spcBef>
              <a:spcAft>
                <a:spcPct val="0"/>
              </a:spcAft>
              <a:buClrTx/>
              <a:buFontTx/>
              <a:buNone/>
              <a:defRPr sz="2400"/>
            </a:lvl1pPr>
          </a:lstStyle>
          <a:p>
            <a:r>
              <a:rPr lang="en-US"/>
              <a:t>Your Name Here</a:t>
            </a:r>
          </a:p>
          <a:p>
            <a:r>
              <a:rPr lang="en-US"/>
              <a:t>MEASURE Evaluation</a:t>
            </a:r>
          </a:p>
          <a:p>
            <a:r>
              <a:rPr lang="en-US"/>
              <a:t>Date Here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C0F7CB9F-8FAA-49E6-B2FB-0AB6CC463C63}" type="slidenum">
              <a:rPr lang="en-US"/>
              <a:pPr>
                <a:defRPr/>
              </a:pPr>
              <a:t>‹#›</a:t>
            </a:fld>
            <a:endParaRPr lang="en-US" sz="1200"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6875" y="274638"/>
            <a:ext cx="1939925" cy="52879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23925" y="274638"/>
            <a:ext cx="5670550" cy="5287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49E4251B-DB37-412D-90F1-3A8F278B2366}" type="slidenum">
              <a:rPr lang="en-US"/>
              <a:pPr>
                <a:defRPr/>
              </a:pPr>
              <a:t>‹#›</a:t>
            </a:fld>
            <a:endParaRPr lang="en-US" sz="1200"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885EB89A-BE6A-4331-B2CF-85CA54FE4D5B}" type="slidenum">
              <a:rPr lang="en-US"/>
              <a:pPr>
                <a:defRPr/>
              </a:pPr>
              <a:t>‹#›</a:t>
            </a:fld>
            <a:endParaRPr lang="en-US" sz="1200"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86D75DA5-3BD5-4910-8ADC-0F013407AB1A}" type="slidenum">
              <a:rPr lang="en-US"/>
              <a:pPr>
                <a:defRPr/>
              </a:pPr>
              <a:t>‹#›</a:t>
            </a:fld>
            <a:endParaRPr lang="en-US" sz="1200"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23925" y="1600200"/>
            <a:ext cx="3805238"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81563" y="1600200"/>
            <a:ext cx="3805237"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5EE60895-82E4-4FF7-9392-A23A27E03ECE}" type="slidenum">
              <a:rPr lang="en-US"/>
              <a:pPr>
                <a:defRPr/>
              </a:pPr>
              <a:t>‹#›</a:t>
            </a:fld>
            <a:endParaRPr lang="en-US" sz="1200"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A8E4A713-58EB-4C68-B4EE-2C67EB5B6CC4}" type="slidenum">
              <a:rPr lang="en-US"/>
              <a:pPr>
                <a:defRPr/>
              </a:pPr>
              <a:t>‹#›</a:t>
            </a:fld>
            <a:endParaRPr lang="en-US" sz="1200" dirty="0"/>
          </a:p>
        </p:txBody>
      </p:sp>
      <p:sp>
        <p:nvSpPr>
          <p:cNvPr id="8" name="Rectangle 7"/>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BEB3B5E3-6916-40E7-AD8C-3F893C0A8740}" type="slidenum">
              <a:rPr lang="en-US"/>
              <a:pPr>
                <a:defRPr/>
              </a:pPr>
              <a:t>‹#›</a:t>
            </a:fld>
            <a:endParaRPr lang="en-US" sz="1200" dirty="0"/>
          </a:p>
        </p:txBody>
      </p:sp>
      <p:sp>
        <p:nvSpPr>
          <p:cNvPr id="4" name="Rectangle 7"/>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E83445D0-3454-4875-8150-7DEAA8ACC329}" type="slidenum">
              <a:rPr lang="en-US"/>
              <a:pPr>
                <a:defRPr/>
              </a:pPr>
              <a:t>‹#›</a:t>
            </a:fld>
            <a:endParaRPr lang="en-US" sz="1200" dirty="0"/>
          </a:p>
        </p:txBody>
      </p:sp>
      <p:sp>
        <p:nvSpPr>
          <p:cNvPr id="3" name="Rectangle 7"/>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C35D0F42-35D9-4023-A5B5-4DA0ED46F343}" type="slidenum">
              <a:rPr lang="en-US"/>
              <a:pPr>
                <a:defRPr/>
              </a:pPr>
              <a:t>‹#›</a:t>
            </a:fld>
            <a:endParaRPr lang="en-US" sz="1200"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B5265627-EF8E-4BCF-9ACA-1F81DCEF712D}" type="slidenum">
              <a:rPr lang="en-US"/>
              <a:pPr>
                <a:defRPr/>
              </a:pPr>
              <a:t>‹#›</a:t>
            </a:fld>
            <a:endParaRPr lang="en-US" sz="1200"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133D8D"/>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5715000"/>
            <a:ext cx="9144000" cy="1143000"/>
          </a:xfrm>
          <a:prstGeom prst="rect">
            <a:avLst/>
          </a:prstGeom>
          <a:solidFill>
            <a:schemeClr val="tx1"/>
          </a:solidFill>
          <a:ln w="9525">
            <a:solidFill>
              <a:schemeClr val="tx1"/>
            </a:solidFill>
            <a:miter lim="800000"/>
            <a:headEnd/>
            <a:tailEnd/>
          </a:ln>
          <a:effectLst/>
        </p:spPr>
        <p:txBody>
          <a:bodyPr wrap="none" anchor="ctr"/>
          <a:lstStyle/>
          <a:p>
            <a:pPr>
              <a:defRPr/>
            </a:pPr>
            <a:endParaRPr lang="en-US" dirty="0"/>
          </a:p>
        </p:txBody>
      </p:sp>
      <p:sp>
        <p:nvSpPr>
          <p:cNvPr id="2051" name="Rectangle 3"/>
          <p:cNvSpPr>
            <a:spLocks noGrp="1" noChangeArrowheads="1"/>
          </p:cNvSpPr>
          <p:nvPr>
            <p:ph type="title"/>
          </p:nvPr>
        </p:nvSpPr>
        <p:spPr bwMode="auto">
          <a:xfrm>
            <a:off x="923925" y="274638"/>
            <a:ext cx="7762875"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2" name="Rectangle 4"/>
          <p:cNvSpPr>
            <a:spLocks noGrp="1" noChangeArrowheads="1"/>
          </p:cNvSpPr>
          <p:nvPr>
            <p:ph type="body" idx="1"/>
          </p:nvPr>
        </p:nvSpPr>
        <p:spPr bwMode="auto">
          <a:xfrm>
            <a:off x="923925" y="1600200"/>
            <a:ext cx="7762875" cy="3962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7" name="Rectangle 5"/>
          <p:cNvSpPr>
            <a:spLocks noGrp="1" noChangeArrowheads="1"/>
          </p:cNvSpPr>
          <p:nvPr>
            <p:ph type="sldNum" sz="quarter" idx="4"/>
          </p:nvPr>
        </p:nvSpPr>
        <p:spPr bwMode="auto">
          <a:xfrm>
            <a:off x="228600" y="6124575"/>
            <a:ext cx="1066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1">
                <a:solidFill>
                  <a:srgbClr val="969696"/>
                </a:solidFill>
              </a:defRPr>
            </a:lvl1pPr>
          </a:lstStyle>
          <a:p>
            <a:pPr>
              <a:defRPr/>
            </a:pPr>
            <a:fld id="{617C6C47-66EB-4291-B4FE-FA9B61539F4D}" type="slidenum">
              <a:rPr lang="en-US"/>
              <a:pPr>
                <a:defRPr/>
              </a:pPr>
              <a:t>‹#›</a:t>
            </a:fld>
            <a:endParaRPr lang="en-US" sz="1200" dirty="0"/>
          </a:p>
        </p:txBody>
      </p:sp>
      <p:sp>
        <p:nvSpPr>
          <p:cNvPr id="3078" name="Line 6"/>
          <p:cNvSpPr>
            <a:spLocks noChangeShapeType="1"/>
          </p:cNvSpPr>
          <p:nvPr/>
        </p:nvSpPr>
        <p:spPr bwMode="auto">
          <a:xfrm>
            <a:off x="1270000" y="6477000"/>
            <a:ext cx="7569200" cy="0"/>
          </a:xfrm>
          <a:prstGeom prst="line">
            <a:avLst/>
          </a:prstGeom>
          <a:noFill/>
          <a:ln w="9525">
            <a:solidFill>
              <a:schemeClr val="tx1"/>
            </a:solidFill>
            <a:round/>
            <a:headEnd/>
            <a:tailEnd/>
          </a:ln>
          <a:effectLst/>
        </p:spPr>
        <p:txBody>
          <a:bodyPr/>
          <a:lstStyle/>
          <a:p>
            <a:pPr>
              <a:defRPr/>
            </a:pPr>
            <a:endParaRPr lang="en-US" dirty="0"/>
          </a:p>
        </p:txBody>
      </p:sp>
      <p:sp>
        <p:nvSpPr>
          <p:cNvPr id="3079" name="Rectangle 7"/>
          <p:cNvSpPr>
            <a:spLocks noGrp="1" noChangeArrowheads="1"/>
          </p:cNvSpPr>
          <p:nvPr>
            <p:ph type="ftr" sz="quarter" idx="3"/>
          </p:nvPr>
        </p:nvSpPr>
        <p:spPr bwMode="auto">
          <a:xfrm>
            <a:off x="685800" y="6096000"/>
            <a:ext cx="41910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1">
                <a:solidFill>
                  <a:srgbClr val="969696"/>
                </a:solidFill>
              </a:defRPr>
            </a:lvl1pPr>
          </a:lstStyle>
          <a:p>
            <a:pPr>
              <a:defRPr/>
            </a:pPr>
            <a:endParaRPr lang="en-US" dirty="0"/>
          </a:p>
        </p:txBody>
      </p:sp>
      <p:pic>
        <p:nvPicPr>
          <p:cNvPr id="2056" name="Picture 8" descr="Vertical_RGB_600"/>
          <p:cNvPicPr>
            <a:picLocks noChangeAspect="1" noChangeArrowheads="1"/>
          </p:cNvPicPr>
          <p:nvPr/>
        </p:nvPicPr>
        <p:blipFill>
          <a:blip r:embed="rId13" cstate="print"/>
          <a:srcRect/>
          <a:stretch>
            <a:fillRect/>
          </a:stretch>
        </p:blipFill>
        <p:spPr bwMode="auto">
          <a:xfrm>
            <a:off x="6580188" y="5829300"/>
            <a:ext cx="1116012" cy="914400"/>
          </a:xfrm>
          <a:prstGeom prst="rect">
            <a:avLst/>
          </a:prstGeom>
          <a:noFill/>
          <a:ln w="9525">
            <a:noFill/>
            <a:miter lim="800000"/>
            <a:headEnd/>
            <a:tailEnd/>
          </a:ln>
        </p:spPr>
      </p:pic>
      <p:pic>
        <p:nvPicPr>
          <p:cNvPr id="2057" name="Picture 9" descr="logo_2004"/>
          <p:cNvPicPr>
            <a:picLocks noChangeAspect="1" noChangeArrowheads="1"/>
          </p:cNvPicPr>
          <p:nvPr/>
        </p:nvPicPr>
        <p:blipFill>
          <a:blip r:embed="rId14" cstate="print"/>
          <a:srcRect/>
          <a:stretch>
            <a:fillRect/>
          </a:stretch>
        </p:blipFill>
        <p:spPr bwMode="auto">
          <a:xfrm>
            <a:off x="7950200" y="5829300"/>
            <a:ext cx="965200" cy="914400"/>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741"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l" rtl="0" eaLnBrk="0" fontAlgn="base" hangingPunct="0">
        <a:spcBef>
          <a:spcPct val="0"/>
        </a:spcBef>
        <a:spcAft>
          <a:spcPct val="0"/>
        </a:spcAft>
        <a:defRPr sz="3600" b="1">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charset="0"/>
        </a:defRPr>
      </a:lvl2pPr>
      <a:lvl3pPr algn="l" rtl="0" eaLnBrk="0" fontAlgn="base" hangingPunct="0">
        <a:spcBef>
          <a:spcPct val="0"/>
        </a:spcBef>
        <a:spcAft>
          <a:spcPct val="0"/>
        </a:spcAft>
        <a:defRPr sz="3600" b="1">
          <a:solidFill>
            <a:schemeClr val="tx1"/>
          </a:solidFill>
          <a:latin typeface="Arial" charset="0"/>
        </a:defRPr>
      </a:lvl3pPr>
      <a:lvl4pPr algn="l" rtl="0" eaLnBrk="0" fontAlgn="base" hangingPunct="0">
        <a:spcBef>
          <a:spcPct val="0"/>
        </a:spcBef>
        <a:spcAft>
          <a:spcPct val="0"/>
        </a:spcAft>
        <a:defRPr sz="3600" b="1">
          <a:solidFill>
            <a:schemeClr val="tx1"/>
          </a:solidFill>
          <a:latin typeface="Arial" charset="0"/>
        </a:defRPr>
      </a:lvl4pPr>
      <a:lvl5pPr algn="l" rtl="0" eaLnBrk="0" fontAlgn="base" hangingPunct="0">
        <a:spcBef>
          <a:spcPct val="0"/>
        </a:spcBef>
        <a:spcAft>
          <a:spcPct val="0"/>
        </a:spcAft>
        <a:defRPr sz="3600" b="1">
          <a:solidFill>
            <a:schemeClr val="tx1"/>
          </a:solidFill>
          <a:latin typeface="Arial" charset="0"/>
        </a:defRPr>
      </a:lvl5pPr>
      <a:lvl6pPr marL="457200" algn="l" rtl="0" fontAlgn="base">
        <a:spcBef>
          <a:spcPct val="0"/>
        </a:spcBef>
        <a:spcAft>
          <a:spcPct val="0"/>
        </a:spcAft>
        <a:defRPr sz="3600" b="1">
          <a:solidFill>
            <a:schemeClr val="tx1"/>
          </a:solidFill>
          <a:latin typeface="Arial" charset="0"/>
        </a:defRPr>
      </a:lvl6pPr>
      <a:lvl7pPr marL="914400" algn="l" rtl="0" fontAlgn="base">
        <a:spcBef>
          <a:spcPct val="0"/>
        </a:spcBef>
        <a:spcAft>
          <a:spcPct val="0"/>
        </a:spcAft>
        <a:defRPr sz="3600" b="1">
          <a:solidFill>
            <a:schemeClr val="tx1"/>
          </a:solidFill>
          <a:latin typeface="Arial" charset="0"/>
        </a:defRPr>
      </a:lvl7pPr>
      <a:lvl8pPr marL="1371600" algn="l" rtl="0" fontAlgn="base">
        <a:spcBef>
          <a:spcPct val="0"/>
        </a:spcBef>
        <a:spcAft>
          <a:spcPct val="0"/>
        </a:spcAft>
        <a:defRPr sz="3600" b="1">
          <a:solidFill>
            <a:schemeClr val="tx1"/>
          </a:solidFill>
          <a:latin typeface="Arial" charset="0"/>
        </a:defRPr>
      </a:lvl8pPr>
      <a:lvl9pPr marL="1828800" algn="l" rtl="0" fontAlgn="base">
        <a:spcBef>
          <a:spcPct val="0"/>
        </a:spcBef>
        <a:spcAft>
          <a:spcPct val="0"/>
        </a:spcAft>
        <a:defRPr sz="3600" b="1">
          <a:solidFill>
            <a:schemeClr val="tx1"/>
          </a:solidFill>
          <a:latin typeface="Arial" charset="0"/>
        </a:defRPr>
      </a:lvl9pPr>
    </p:titleStyle>
    <p:bodyStyle>
      <a:lvl1pPr marL="342900" indent="-342900" algn="l" rtl="0" eaLnBrk="0" fontAlgn="base" hangingPunct="0">
        <a:spcBef>
          <a:spcPct val="20000"/>
        </a:spcBef>
        <a:spcAft>
          <a:spcPct val="20000"/>
        </a:spcAft>
        <a:buClr>
          <a:schemeClr val="hlink"/>
        </a:buClr>
        <a:buFont typeface="Wingdings" pitchFamily="2" charset="2"/>
        <a:buChar char="§"/>
        <a:defRPr sz="2600">
          <a:solidFill>
            <a:schemeClr val="tx1"/>
          </a:solidFill>
          <a:latin typeface="+mn-lt"/>
          <a:ea typeface="+mn-ea"/>
          <a:cs typeface="+mn-cs"/>
        </a:defRPr>
      </a:lvl1pPr>
      <a:lvl2pPr marL="742950" indent="-285750" algn="l" rtl="0" eaLnBrk="0" fontAlgn="base" hangingPunct="0">
        <a:spcBef>
          <a:spcPct val="20000"/>
        </a:spcBef>
        <a:spcAft>
          <a:spcPct val="20000"/>
        </a:spcAft>
        <a:buClr>
          <a:schemeClr val="hlink"/>
        </a:buClr>
        <a:buFont typeface="Wingdings" pitchFamily="2" charset="2"/>
        <a:buChar char="§"/>
        <a:defRPr sz="2400">
          <a:solidFill>
            <a:schemeClr val="tx1"/>
          </a:solidFill>
          <a:latin typeface="+mn-lt"/>
        </a:defRPr>
      </a:lvl2pPr>
      <a:lvl3pPr marL="1143000" indent="-228600" algn="l" rtl="0" eaLnBrk="0" fontAlgn="base" hangingPunct="0">
        <a:spcBef>
          <a:spcPct val="20000"/>
        </a:spcBef>
        <a:spcAft>
          <a:spcPct val="20000"/>
        </a:spcAft>
        <a:buClr>
          <a:schemeClr val="hlink"/>
        </a:buClr>
        <a:buFont typeface="Wingdings" pitchFamily="2" charset="2"/>
        <a:buChar char="§"/>
        <a:defRPr sz="2200">
          <a:solidFill>
            <a:schemeClr val="tx1"/>
          </a:solidFill>
          <a:latin typeface="+mn-lt"/>
        </a:defRPr>
      </a:lvl3pPr>
      <a:lvl4pPr marL="1600200" indent="-228600" algn="l" rtl="0" eaLnBrk="0" fontAlgn="base" hangingPunct="0">
        <a:spcBef>
          <a:spcPct val="20000"/>
        </a:spcBef>
        <a:spcAft>
          <a:spcPct val="20000"/>
        </a:spcAft>
        <a:buClr>
          <a:schemeClr val="hlink"/>
        </a:buClr>
        <a:buFont typeface="Wingdings" pitchFamily="2" charset="2"/>
        <a:buChar char="§"/>
        <a:defRPr sz="2200">
          <a:solidFill>
            <a:schemeClr val="tx1"/>
          </a:solidFill>
          <a:latin typeface="+mn-lt"/>
        </a:defRPr>
      </a:lvl4pPr>
      <a:lvl5pPr marL="2057400" indent="-228600" algn="l" rtl="0" eaLnBrk="0" fontAlgn="base" hangingPunct="0">
        <a:spcBef>
          <a:spcPct val="20000"/>
        </a:spcBef>
        <a:spcAft>
          <a:spcPct val="20000"/>
        </a:spcAft>
        <a:buClr>
          <a:schemeClr val="hlink"/>
        </a:buClr>
        <a:buFont typeface="Wingdings" pitchFamily="2" charset="2"/>
        <a:buChar char="§"/>
        <a:defRPr sz="2200">
          <a:solidFill>
            <a:schemeClr val="tx1"/>
          </a:solidFill>
          <a:latin typeface="+mn-lt"/>
        </a:defRPr>
      </a:lvl5pPr>
      <a:lvl6pPr marL="25146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6pPr>
      <a:lvl7pPr marL="29718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7pPr>
      <a:lvl8pPr marL="34290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8pPr>
      <a:lvl9pPr marL="38862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9344" y="969867"/>
            <a:ext cx="7762875" cy="1143000"/>
          </a:xfrm>
        </p:spPr>
        <p:txBody>
          <a:bodyPr/>
          <a:lstStyle/>
          <a:p>
            <a:pPr algn="ctr"/>
            <a:r>
              <a:rPr lang="en-US" dirty="0" smtClean="0"/>
              <a:t>Begin with the End in Mind  </a:t>
            </a:r>
            <a:endParaRPr lang="en-US" dirty="0"/>
          </a:p>
        </p:txBody>
      </p:sp>
      <p:pic>
        <p:nvPicPr>
          <p:cNvPr id="38916" name="Picture 4" descr="C:\Documents and Settings\tnutley.CPCXX-XXX\Local Settings\Temporary Internet Files\Content.IE5\ZUBGRN68\MMj01725700000[1].gif"/>
          <p:cNvPicPr>
            <a:picLocks noChangeAspect="1" noChangeArrowheads="1" noCrop="1"/>
          </p:cNvPicPr>
          <p:nvPr/>
        </p:nvPicPr>
        <p:blipFill>
          <a:blip r:embed="rId3" cstate="print"/>
          <a:srcRect/>
          <a:stretch>
            <a:fillRect/>
          </a:stretch>
        </p:blipFill>
        <p:spPr bwMode="auto">
          <a:xfrm>
            <a:off x="3475839" y="2547255"/>
            <a:ext cx="2829845" cy="17785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 name="TextBox 2"/>
          <p:cNvSpPr txBox="1"/>
          <p:nvPr/>
        </p:nvSpPr>
        <p:spPr>
          <a:xfrm>
            <a:off x="3059723" y="4880429"/>
            <a:ext cx="3915508" cy="461665"/>
          </a:xfrm>
          <a:prstGeom prst="rect">
            <a:avLst/>
          </a:prstGeom>
          <a:noFill/>
        </p:spPr>
        <p:txBody>
          <a:bodyPr wrap="square" rtlCol="0">
            <a:spAutoFit/>
          </a:bodyPr>
          <a:lstStyle/>
          <a:p>
            <a:pPr algn="ctr"/>
            <a:r>
              <a:rPr lang="en-US" sz="2400" b="1" dirty="0" smtClean="0"/>
              <a:t>Session 2</a:t>
            </a:r>
            <a:endParaRPr lang="en-US" sz="2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AutoShape 2"/>
          <p:cNvSpPr>
            <a:spLocks noChangeArrowheads="1"/>
          </p:cNvSpPr>
          <p:nvPr/>
        </p:nvSpPr>
        <p:spPr bwMode="auto">
          <a:xfrm>
            <a:off x="1020417" y="1256721"/>
            <a:ext cx="7315200" cy="3429000"/>
          </a:xfrm>
          <a:prstGeom prst="triangle">
            <a:avLst>
              <a:gd name="adj" fmla="val 50000"/>
            </a:avLst>
          </a:prstGeom>
          <a:noFill/>
          <a:ln w="63500" cmpd="dbl">
            <a:solidFill>
              <a:srgbClr val="141F78"/>
            </a:solidFill>
            <a:miter lim="800000"/>
            <a:headEnd/>
            <a:tailEnd/>
          </a:ln>
          <a:effectLst/>
          <a:scene3d>
            <a:camera prst="legacyPerspectiveBottom"/>
            <a:lightRig rig="legacyFlat3" dir="t"/>
          </a:scene3d>
          <a:sp3d extrusionH="887400" prstMaterial="legacyMatte">
            <a:bevelT w="13500" h="13500" prst="angle"/>
            <a:bevelB w="13500" h="13500" prst="angle"/>
            <a:extrusionClr>
              <a:srgbClr val="141F78"/>
            </a:extrusionClr>
          </a:sp3d>
        </p:spPr>
        <p:txBody>
          <a:bodyPr wrap="none" anchor="ctr">
            <a:flatTx/>
          </a:bodyPr>
          <a:lstStyle/>
          <a:p>
            <a:pPr algn="ctr">
              <a:defRPr/>
            </a:pPr>
            <a:endParaRPr lang="en-US" dirty="0">
              <a:solidFill>
                <a:srgbClr val="141F78"/>
              </a:solidFill>
              <a:effectLst>
                <a:outerShdw blurRad="38100" dist="38100" dir="2700000" algn="tl">
                  <a:srgbClr val="C0C0C0"/>
                </a:outerShdw>
              </a:effectLst>
            </a:endParaRPr>
          </a:p>
        </p:txBody>
      </p:sp>
      <p:sp>
        <p:nvSpPr>
          <p:cNvPr id="20487" name="Oval 7"/>
          <p:cNvSpPr>
            <a:spLocks noChangeArrowheads="1"/>
          </p:cNvSpPr>
          <p:nvPr/>
        </p:nvSpPr>
        <p:spPr bwMode="auto">
          <a:xfrm>
            <a:off x="4483443" y="3271366"/>
            <a:ext cx="2362200" cy="1524000"/>
          </a:xfrm>
          <a:prstGeom prst="ellipse">
            <a:avLst/>
          </a:prstGeom>
          <a:solidFill>
            <a:schemeClr val="tx1">
              <a:lumMod val="75000"/>
            </a:schemeClr>
          </a:solidFill>
          <a:ln w="31750">
            <a:solidFill>
              <a:srgbClr val="009C98"/>
            </a:solidFill>
            <a:round/>
            <a:headEnd/>
            <a:tailEnd/>
          </a:ln>
        </p:spPr>
        <p:txBody>
          <a:bodyPr anchor="ctr"/>
          <a:lstStyle/>
          <a:p>
            <a:pPr algn="ctr"/>
            <a:r>
              <a:rPr lang="en-US" sz="2300" b="1" dirty="0">
                <a:solidFill>
                  <a:srgbClr val="111111"/>
                </a:solidFill>
              </a:rPr>
              <a:t>Decisions</a:t>
            </a:r>
          </a:p>
        </p:txBody>
      </p:sp>
      <p:sp>
        <p:nvSpPr>
          <p:cNvPr id="20488" name="Rectangle 8"/>
          <p:cNvSpPr>
            <a:spLocks noChangeArrowheads="1"/>
          </p:cNvSpPr>
          <p:nvPr/>
        </p:nvSpPr>
        <p:spPr bwMode="auto">
          <a:xfrm>
            <a:off x="687388" y="274638"/>
            <a:ext cx="7769225" cy="1143000"/>
          </a:xfrm>
          <a:prstGeom prst="rect">
            <a:avLst/>
          </a:prstGeom>
          <a:noFill/>
          <a:ln w="9525">
            <a:noFill/>
            <a:miter lim="800000"/>
            <a:headEnd/>
            <a:tailEnd/>
          </a:ln>
        </p:spPr>
        <p:txBody>
          <a:bodyPr anchor="ctr"/>
          <a:lstStyle/>
          <a:p>
            <a:pPr algn="ctr"/>
            <a:r>
              <a:rPr lang="en-US" sz="3600" b="1" dirty="0">
                <a:solidFill>
                  <a:schemeClr val="tx2"/>
                </a:solidFill>
                <a:latin typeface="+mn-lt"/>
              </a:rPr>
              <a:t>Context of </a:t>
            </a:r>
            <a:r>
              <a:rPr lang="en-US" sz="3600" b="1" dirty="0" smtClean="0">
                <a:solidFill>
                  <a:schemeClr val="tx2"/>
                </a:solidFill>
                <a:latin typeface="+mn-lt"/>
              </a:rPr>
              <a:t>Decision Making</a:t>
            </a:r>
            <a:endParaRPr lang="en-US" sz="3600" b="1" dirty="0">
              <a:solidFill>
                <a:schemeClr val="tx2"/>
              </a:solidFill>
              <a:latin typeface="+mn-lt"/>
            </a:endParaRPr>
          </a:p>
        </p:txBody>
      </p:sp>
      <p:sp>
        <p:nvSpPr>
          <p:cNvPr id="20489" name="Oval 9"/>
          <p:cNvSpPr>
            <a:spLocks noChangeArrowheads="1"/>
          </p:cNvSpPr>
          <p:nvPr/>
        </p:nvSpPr>
        <p:spPr bwMode="auto">
          <a:xfrm>
            <a:off x="3260511" y="2123518"/>
            <a:ext cx="2579687" cy="1524000"/>
          </a:xfrm>
          <a:prstGeom prst="ellipse">
            <a:avLst/>
          </a:prstGeom>
          <a:solidFill>
            <a:schemeClr val="tx1">
              <a:lumMod val="75000"/>
            </a:schemeClr>
          </a:solidFill>
          <a:ln w="31750">
            <a:solidFill>
              <a:srgbClr val="009C98"/>
            </a:solidFill>
            <a:round/>
            <a:headEnd/>
            <a:tailEnd/>
          </a:ln>
        </p:spPr>
        <p:txBody>
          <a:bodyPr anchor="ctr"/>
          <a:lstStyle/>
          <a:p>
            <a:pPr algn="ctr"/>
            <a:r>
              <a:rPr lang="en-US" sz="2300" b="1" dirty="0" smtClean="0">
                <a:solidFill>
                  <a:srgbClr val="111111"/>
                </a:solidFill>
              </a:rPr>
              <a:t>Information/data</a:t>
            </a:r>
            <a:endParaRPr lang="en-US" sz="2300" b="1" dirty="0">
              <a:solidFill>
                <a:srgbClr val="111111"/>
              </a:solidFill>
            </a:endParaRPr>
          </a:p>
        </p:txBody>
      </p:sp>
      <p:sp>
        <p:nvSpPr>
          <p:cNvPr id="20486" name="Oval 6"/>
          <p:cNvSpPr>
            <a:spLocks noChangeArrowheads="1"/>
          </p:cNvSpPr>
          <p:nvPr/>
        </p:nvSpPr>
        <p:spPr bwMode="auto">
          <a:xfrm>
            <a:off x="2277048" y="3259009"/>
            <a:ext cx="2362200" cy="1524000"/>
          </a:xfrm>
          <a:prstGeom prst="ellipse">
            <a:avLst/>
          </a:prstGeom>
          <a:solidFill>
            <a:schemeClr val="tx2">
              <a:lumMod val="75000"/>
            </a:schemeClr>
          </a:solidFill>
          <a:ln w="31750">
            <a:solidFill>
              <a:srgbClr val="009C98"/>
            </a:solidFill>
            <a:round/>
            <a:headEnd/>
            <a:tailEnd/>
          </a:ln>
        </p:spPr>
        <p:txBody>
          <a:bodyPr anchor="ctr"/>
          <a:lstStyle/>
          <a:p>
            <a:pPr algn="ctr"/>
            <a:r>
              <a:rPr lang="en-US" sz="2300" b="1" dirty="0" smtClean="0">
                <a:solidFill>
                  <a:schemeClr val="accent4">
                    <a:lumMod val="10000"/>
                  </a:schemeClr>
                </a:solidFill>
              </a:rPr>
              <a:t>Stake-holders</a:t>
            </a:r>
            <a:endParaRPr lang="en-US" sz="2300" b="1" dirty="0">
              <a:solidFill>
                <a:schemeClr val="accent4">
                  <a:lumMod val="10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0940" y="261386"/>
            <a:ext cx="8362122" cy="1143000"/>
          </a:xfrm>
        </p:spPr>
        <p:txBody>
          <a:bodyPr/>
          <a:lstStyle/>
          <a:p>
            <a:pPr algn="ctr"/>
            <a:r>
              <a:rPr lang="en-US" dirty="0" smtClean="0"/>
              <a:t>Involving Stakeholders Throughout the Research Process</a:t>
            </a:r>
            <a:endParaRPr lang="en-US" dirty="0"/>
          </a:p>
        </p:txBody>
      </p:sp>
      <p:sp>
        <p:nvSpPr>
          <p:cNvPr id="3" name="Content Placeholder 2"/>
          <p:cNvSpPr>
            <a:spLocks noGrp="1"/>
          </p:cNvSpPr>
          <p:nvPr>
            <p:ph idx="1"/>
          </p:nvPr>
        </p:nvSpPr>
        <p:spPr>
          <a:xfrm>
            <a:off x="831160" y="1984514"/>
            <a:ext cx="7762875" cy="3962400"/>
          </a:xfrm>
        </p:spPr>
        <p:txBody>
          <a:bodyPr/>
          <a:lstStyle/>
          <a:p>
            <a:pPr>
              <a:buNone/>
            </a:pPr>
            <a:r>
              <a:rPr lang="en-US" dirty="0" smtClean="0"/>
              <a:t>     </a:t>
            </a:r>
            <a:r>
              <a:rPr lang="en-US" sz="3200" dirty="0" smtClean="0"/>
              <a:t> Relevance of data</a:t>
            </a:r>
          </a:p>
          <a:p>
            <a:pPr>
              <a:buNone/>
            </a:pPr>
            <a:r>
              <a:rPr lang="en-US" sz="3200" dirty="0" smtClean="0"/>
              <a:t>	  Ownership of data</a:t>
            </a:r>
          </a:p>
          <a:p>
            <a:pPr>
              <a:buNone/>
            </a:pPr>
            <a:r>
              <a:rPr lang="en-US" sz="3200" dirty="0" smtClean="0"/>
              <a:t>	  Appropriate dissemination of data</a:t>
            </a:r>
          </a:p>
          <a:p>
            <a:pPr>
              <a:buNone/>
            </a:pPr>
            <a:r>
              <a:rPr lang="en-US" sz="3200" dirty="0" smtClean="0"/>
              <a:t>	  Use of data </a:t>
            </a:r>
            <a:endParaRPr lang="en-US" sz="3200" dirty="0"/>
          </a:p>
        </p:txBody>
      </p:sp>
      <p:sp>
        <p:nvSpPr>
          <p:cNvPr id="4" name="Up Arrow 3"/>
          <p:cNvSpPr/>
          <p:nvPr/>
        </p:nvSpPr>
        <p:spPr>
          <a:xfrm>
            <a:off x="967410" y="2716696"/>
            <a:ext cx="384312" cy="424069"/>
          </a:xfrm>
          <a:prstGeom prst="up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Up Arrow 5"/>
          <p:cNvSpPr/>
          <p:nvPr/>
        </p:nvSpPr>
        <p:spPr>
          <a:xfrm>
            <a:off x="947532" y="3412437"/>
            <a:ext cx="384312" cy="424069"/>
          </a:xfrm>
          <a:prstGeom prst="up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Up Arrow 6"/>
          <p:cNvSpPr/>
          <p:nvPr/>
        </p:nvSpPr>
        <p:spPr>
          <a:xfrm>
            <a:off x="954158" y="4041915"/>
            <a:ext cx="384312" cy="424069"/>
          </a:xfrm>
          <a:prstGeom prst="up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Up Arrow 7"/>
          <p:cNvSpPr/>
          <p:nvPr/>
        </p:nvSpPr>
        <p:spPr>
          <a:xfrm>
            <a:off x="954158" y="2093845"/>
            <a:ext cx="384312" cy="424069"/>
          </a:xfrm>
          <a:prstGeom prst="up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7175" y="291263"/>
            <a:ext cx="7762875" cy="1143000"/>
          </a:xfrm>
        </p:spPr>
        <p:txBody>
          <a:bodyPr/>
          <a:lstStyle/>
          <a:p>
            <a:pPr algn="ctr"/>
            <a:r>
              <a:rPr lang="en-US" dirty="0" smtClean="0"/>
              <a:t>Implications of Expanded  Stakeholder Involvement</a:t>
            </a:r>
            <a:endParaRPr lang="en-US" dirty="0"/>
          </a:p>
        </p:txBody>
      </p:sp>
      <p:sp>
        <p:nvSpPr>
          <p:cNvPr id="3" name="Content Placeholder 2"/>
          <p:cNvSpPr>
            <a:spLocks noGrp="1"/>
          </p:cNvSpPr>
          <p:nvPr>
            <p:ph idx="1"/>
          </p:nvPr>
        </p:nvSpPr>
        <p:spPr/>
        <p:txBody>
          <a:bodyPr/>
          <a:lstStyle/>
          <a:p>
            <a:pPr marL="0" indent="0">
              <a:buNone/>
            </a:pPr>
            <a:r>
              <a:rPr lang="en-US" dirty="0" smtClean="0"/>
              <a:t>Additional actors in the research process can:</a:t>
            </a:r>
          </a:p>
          <a:p>
            <a:r>
              <a:rPr lang="en-US" dirty="0" smtClean="0"/>
              <a:t>Increase timelines</a:t>
            </a:r>
          </a:p>
          <a:p>
            <a:r>
              <a:rPr lang="en-US" dirty="0" smtClean="0"/>
              <a:t>Add complexity to the process</a:t>
            </a:r>
          </a:p>
          <a:p>
            <a:r>
              <a:rPr lang="en-US" dirty="0"/>
              <a:t>Increase study cost</a:t>
            </a:r>
          </a:p>
          <a:p>
            <a:endParaRPr lang="en-US" dirty="0"/>
          </a:p>
        </p:txBody>
      </p:sp>
    </p:spTree>
    <p:extLst>
      <p:ext uri="{BB962C8B-B14F-4D97-AF65-F5344CB8AC3E}">
        <p14:creationId xmlns:p14="http://schemas.microsoft.com/office/powerpoint/2010/main" val="1253996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When to Involve Stakeholders in Research Activities</a:t>
            </a:r>
            <a:endParaRPr lang="en-US" dirty="0"/>
          </a:p>
        </p:txBody>
      </p:sp>
      <p:sp>
        <p:nvSpPr>
          <p:cNvPr id="3" name="Content Placeholder 2"/>
          <p:cNvSpPr>
            <a:spLocks noGrp="1"/>
          </p:cNvSpPr>
          <p:nvPr>
            <p:ph idx="1"/>
          </p:nvPr>
        </p:nvSpPr>
        <p:spPr>
          <a:xfrm>
            <a:off x="911399" y="1499991"/>
            <a:ext cx="7815506" cy="4130788"/>
          </a:xfrm>
        </p:spPr>
        <p:txBody>
          <a:bodyPr/>
          <a:lstStyle/>
          <a:p>
            <a:r>
              <a:rPr lang="en-US" dirty="0" smtClean="0"/>
              <a:t>Study planning</a:t>
            </a:r>
          </a:p>
          <a:p>
            <a:r>
              <a:rPr lang="en-US" dirty="0" smtClean="0"/>
              <a:t>Study question development</a:t>
            </a:r>
          </a:p>
          <a:p>
            <a:r>
              <a:rPr lang="en-US" dirty="0" smtClean="0"/>
              <a:t>Protocol development</a:t>
            </a:r>
          </a:p>
          <a:p>
            <a:r>
              <a:rPr lang="en-US" dirty="0" smtClean="0"/>
              <a:t>Data collection</a:t>
            </a:r>
          </a:p>
          <a:p>
            <a:r>
              <a:rPr lang="en-US" dirty="0" smtClean="0"/>
              <a:t>Data interpretation &amp; recommendation development</a:t>
            </a:r>
          </a:p>
          <a:p>
            <a:r>
              <a:rPr lang="en-US" dirty="0" smtClean="0"/>
              <a:t>Dissemination</a:t>
            </a:r>
          </a:p>
          <a:p>
            <a:r>
              <a:rPr lang="en-US" dirty="0" smtClean="0"/>
              <a:t>Assessing effects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275" y="160421"/>
            <a:ext cx="7820526" cy="1257217"/>
          </a:xfrm>
        </p:spPr>
        <p:txBody>
          <a:bodyPr/>
          <a:lstStyle/>
          <a:p>
            <a:r>
              <a:rPr lang="en-US" dirty="0" smtClean="0"/>
              <a:t>How to Involve Stakeholders?</a:t>
            </a:r>
            <a:endParaRPr lang="en-US" dirty="0"/>
          </a:p>
        </p:txBody>
      </p:sp>
      <p:sp>
        <p:nvSpPr>
          <p:cNvPr id="3" name="Content Placeholder 2"/>
          <p:cNvSpPr>
            <a:spLocks noGrp="1"/>
          </p:cNvSpPr>
          <p:nvPr>
            <p:ph idx="1"/>
          </p:nvPr>
        </p:nvSpPr>
        <p:spPr>
          <a:xfrm>
            <a:off x="946484" y="946485"/>
            <a:ext cx="7748338" cy="4764504"/>
          </a:xfrm>
        </p:spPr>
        <p:txBody>
          <a:bodyPr/>
          <a:lstStyle/>
          <a:p>
            <a:r>
              <a:rPr lang="en-US" sz="2400" dirty="0" smtClean="0">
                <a:solidFill>
                  <a:schemeClr val="tx2">
                    <a:lumMod val="75000"/>
                  </a:schemeClr>
                </a:solidFill>
              </a:rPr>
              <a:t>Study planning</a:t>
            </a:r>
          </a:p>
          <a:p>
            <a:pPr lvl="1"/>
            <a:r>
              <a:rPr lang="en-US" dirty="0" smtClean="0">
                <a:solidFill>
                  <a:srgbClr val="FFFF00"/>
                </a:solidFill>
              </a:rPr>
              <a:t>Stakeholder analysis</a:t>
            </a:r>
          </a:p>
          <a:p>
            <a:pPr lvl="1"/>
            <a:r>
              <a:rPr lang="en-US" dirty="0" smtClean="0">
                <a:solidFill>
                  <a:schemeClr val="tx2">
                    <a:lumMod val="75000"/>
                  </a:schemeClr>
                </a:solidFill>
              </a:rPr>
              <a:t>Communication plan development</a:t>
            </a:r>
          </a:p>
          <a:p>
            <a:r>
              <a:rPr lang="en-US" sz="2400" dirty="0" smtClean="0"/>
              <a:t>Study question development</a:t>
            </a:r>
          </a:p>
          <a:p>
            <a:r>
              <a:rPr lang="en-US" sz="2400" dirty="0" smtClean="0"/>
              <a:t>Protocol development</a:t>
            </a:r>
          </a:p>
          <a:p>
            <a:r>
              <a:rPr lang="en-US" sz="2400" dirty="0" smtClean="0"/>
              <a:t>Data collection</a:t>
            </a:r>
          </a:p>
          <a:p>
            <a:r>
              <a:rPr lang="en-US" sz="2400" dirty="0" smtClean="0"/>
              <a:t>Data interpretation &amp; recommendation development</a:t>
            </a:r>
          </a:p>
          <a:p>
            <a:r>
              <a:rPr lang="en-US" sz="2400" dirty="0" smtClean="0"/>
              <a:t>Dissemination</a:t>
            </a:r>
          </a:p>
          <a:p>
            <a:r>
              <a:rPr lang="en-US" sz="2400" dirty="0" smtClean="0"/>
              <a:t>Assessing effects</a:t>
            </a:r>
          </a:p>
          <a:p>
            <a:endParaRPr lang="en-US" b="1" dirty="0" smtClean="0"/>
          </a:p>
          <a:p>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Stakeholder Analysis Matrix</a:t>
            </a:r>
            <a:endParaRPr lang="en-US" dirty="0"/>
          </a:p>
        </p:txBody>
      </p:sp>
      <p:graphicFrame>
        <p:nvGraphicFramePr>
          <p:cNvPr id="4" name="Content Placeholder 3"/>
          <p:cNvGraphicFramePr>
            <a:graphicFrameLocks noGrp="1"/>
          </p:cNvGraphicFramePr>
          <p:nvPr>
            <p:ph idx="1"/>
          </p:nvPr>
        </p:nvGraphicFramePr>
        <p:xfrm>
          <a:off x="238913" y="1385367"/>
          <a:ext cx="8666921" cy="4013200"/>
        </p:xfrm>
        <a:graphic>
          <a:graphicData uri="http://schemas.openxmlformats.org/drawingml/2006/table">
            <a:tbl>
              <a:tblPr firstRow="1" bandRow="1">
                <a:tableStyleId>{5C22544A-7EE6-4342-B048-85BDC9FD1C3A}</a:tableStyleId>
              </a:tblPr>
              <a:tblGrid>
                <a:gridCol w="1351722"/>
                <a:gridCol w="1325216"/>
                <a:gridCol w="1065855"/>
                <a:gridCol w="1226772"/>
                <a:gridCol w="1391478"/>
                <a:gridCol w="1232452"/>
                <a:gridCol w="1073426"/>
              </a:tblGrid>
              <a:tr h="370840">
                <a:tc>
                  <a:txBody>
                    <a:bodyPr/>
                    <a:lstStyle/>
                    <a:p>
                      <a:pPr marL="0" marR="0">
                        <a:spcBef>
                          <a:spcPts val="0"/>
                        </a:spcBef>
                        <a:spcAft>
                          <a:spcPts val="0"/>
                        </a:spcAft>
                      </a:pPr>
                      <a:r>
                        <a:rPr lang="en-US" sz="1800" b="1" dirty="0">
                          <a:latin typeface="Calibri"/>
                          <a:ea typeface="Calibri"/>
                          <a:cs typeface="Times New Roman"/>
                        </a:rPr>
                        <a:t>Name of Stakeholder Organization (</a:t>
                      </a:r>
                      <a:r>
                        <a:rPr lang="en-US" sz="1800" b="1" dirty="0" smtClean="0">
                          <a:latin typeface="Calibri"/>
                          <a:ea typeface="Calibri"/>
                          <a:cs typeface="Times New Roman"/>
                        </a:rPr>
                        <a:t>and </a:t>
                      </a:r>
                      <a:r>
                        <a:rPr lang="en-US" sz="1800" b="1" dirty="0">
                          <a:latin typeface="Calibri"/>
                          <a:ea typeface="Calibri"/>
                          <a:cs typeface="Times New Roman"/>
                        </a:rPr>
                        <a:t>specific </a:t>
                      </a:r>
                      <a:r>
                        <a:rPr lang="en-US" sz="1800" b="1" dirty="0" smtClean="0">
                          <a:latin typeface="Calibri"/>
                          <a:ea typeface="Calibri"/>
                          <a:cs typeface="Times New Roman"/>
                        </a:rPr>
                        <a:t>individual)</a:t>
                      </a:r>
                      <a:endParaRPr lang="en-US" sz="1800" dirty="0">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latin typeface="Calibri"/>
                          <a:ea typeface="Calibri"/>
                          <a:cs typeface="Times New Roman"/>
                        </a:rPr>
                        <a:t>Stakeholder Description</a:t>
                      </a:r>
                      <a:endParaRPr lang="en-US" sz="1800" dirty="0">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latin typeface="Calibri"/>
                          <a:ea typeface="Calibri"/>
                          <a:cs typeface="Times New Roman"/>
                        </a:rPr>
                        <a:t>Potential Role in </a:t>
                      </a:r>
                      <a:r>
                        <a:rPr lang="en-US" sz="1800" b="1" dirty="0" smtClean="0">
                          <a:latin typeface="Calibri"/>
                          <a:ea typeface="Calibri"/>
                          <a:cs typeface="Times New Roman"/>
                        </a:rPr>
                        <a:t>Activity </a:t>
                      </a:r>
                      <a:r>
                        <a:rPr lang="en-US" sz="1800" b="1" dirty="0">
                          <a:latin typeface="Calibri"/>
                          <a:ea typeface="Calibri"/>
                          <a:cs typeface="Times New Roman"/>
                        </a:rPr>
                        <a:t>and Use of Results</a:t>
                      </a:r>
                      <a:endParaRPr lang="en-US" sz="1800" dirty="0">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latin typeface="Calibri"/>
                          <a:ea typeface="Calibri"/>
                          <a:cs typeface="Times New Roman"/>
                        </a:rPr>
                        <a:t>Level of Knowledge of Research Topic </a:t>
                      </a:r>
                      <a:endParaRPr lang="en-US" sz="1800" dirty="0">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latin typeface="Calibri"/>
                          <a:ea typeface="Calibri"/>
                          <a:cs typeface="Times New Roman"/>
                        </a:rPr>
                        <a:t>Level of Commitment to </a:t>
                      </a:r>
                      <a:r>
                        <a:rPr lang="en-US" sz="1800" b="1" dirty="0" smtClean="0">
                          <a:latin typeface="Calibri"/>
                          <a:ea typeface="Calibri"/>
                          <a:cs typeface="Times New Roman"/>
                        </a:rPr>
                        <a:t>Topic </a:t>
                      </a:r>
                      <a:r>
                        <a:rPr lang="en-US" sz="1800" b="1" dirty="0">
                          <a:latin typeface="Calibri"/>
                          <a:ea typeface="Calibri"/>
                          <a:cs typeface="Times New Roman"/>
                        </a:rPr>
                        <a:t>(positive and negative)</a:t>
                      </a:r>
                      <a:endParaRPr lang="en-US" sz="1800" dirty="0">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latin typeface="Calibri"/>
                          <a:ea typeface="Calibri"/>
                          <a:cs typeface="Times New Roman"/>
                        </a:rPr>
                        <a:t>Constraints to Participate in </a:t>
                      </a:r>
                      <a:r>
                        <a:rPr lang="en-US" sz="1800" b="1" dirty="0" smtClean="0">
                          <a:latin typeface="Calibri"/>
                          <a:ea typeface="Calibri"/>
                          <a:cs typeface="Times New Roman"/>
                        </a:rPr>
                        <a:t>Activity</a:t>
                      </a:r>
                      <a:endParaRPr lang="en-US" sz="1800" dirty="0">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latin typeface="Calibri"/>
                          <a:ea typeface="Calibri"/>
                          <a:cs typeface="Times New Roman"/>
                        </a:rPr>
                        <a:t>When to Involve</a:t>
                      </a:r>
                      <a:endParaRPr lang="en-US" sz="1800" dirty="0">
                        <a:latin typeface="Calibri"/>
                        <a:ea typeface="Calibri"/>
                        <a:cs typeface="Times New Roman"/>
                      </a:endParaRPr>
                    </a:p>
                  </a:txBody>
                  <a:tcPr marL="68580" marR="68580" marT="0" marB="0"/>
                </a:tc>
              </a:tr>
              <a:tr h="370840">
                <a:tc>
                  <a:txBody>
                    <a:bodyPr/>
                    <a:lstStyle/>
                    <a:p>
                      <a:r>
                        <a:rPr lang="en-US" sz="1600" dirty="0" smtClean="0"/>
                        <a:t>Gov’t sector</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sz="1600" dirty="0" smtClean="0"/>
                        <a:t>Political sector</a:t>
                      </a:r>
                      <a:endParaRPr lang="en-US" sz="1600"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sz="1600" dirty="0" smtClean="0"/>
                        <a:t>Commercial sector</a:t>
                      </a:r>
                      <a:endParaRPr lang="en-US" sz="1600"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sz="1600" dirty="0" smtClean="0"/>
                        <a:t>NGO</a:t>
                      </a:r>
                      <a:r>
                        <a:rPr lang="en-US" sz="1600" baseline="0" dirty="0" smtClean="0"/>
                        <a:t> sector</a:t>
                      </a:r>
                      <a:endParaRPr lang="en-US" sz="1600"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sz="1600" dirty="0" smtClean="0"/>
                        <a:t>Civil society</a:t>
                      </a:r>
                      <a:endParaRPr lang="en-US" sz="1600"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sz="1600" dirty="0" smtClean="0"/>
                        <a:t>Donors</a:t>
                      </a:r>
                      <a:endParaRPr lang="en-US" sz="1600"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Stakeholder Analysis Matrix</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7813476"/>
              </p:ext>
            </p:extLst>
          </p:nvPr>
        </p:nvGraphicFramePr>
        <p:xfrm>
          <a:off x="-2" y="1809365"/>
          <a:ext cx="9144002" cy="5048635"/>
        </p:xfrm>
        <a:graphic>
          <a:graphicData uri="http://schemas.openxmlformats.org/drawingml/2006/table">
            <a:tbl>
              <a:tblPr firstRow="1" bandRow="1">
                <a:tableStyleId>{5C22544A-7EE6-4342-B048-85BDC9FD1C3A}</a:tableStyleId>
              </a:tblPr>
              <a:tblGrid>
                <a:gridCol w="1306286"/>
                <a:gridCol w="1306286"/>
                <a:gridCol w="1306286"/>
                <a:gridCol w="1306286"/>
                <a:gridCol w="1306286"/>
                <a:gridCol w="1306286"/>
                <a:gridCol w="1306286"/>
              </a:tblGrid>
              <a:tr h="1727555">
                <a:tc>
                  <a:txBody>
                    <a:bodyPr/>
                    <a:lstStyle/>
                    <a:p>
                      <a:pPr marL="0" marR="0">
                        <a:spcBef>
                          <a:spcPts val="0"/>
                        </a:spcBef>
                        <a:spcAft>
                          <a:spcPts val="0"/>
                        </a:spcAft>
                      </a:pPr>
                      <a:r>
                        <a:rPr lang="en-US" sz="1600" b="1" dirty="0">
                          <a:latin typeface="Calibri"/>
                          <a:ea typeface="Calibri"/>
                          <a:cs typeface="Times New Roman"/>
                        </a:rPr>
                        <a:t>Name of Stakeholder Organization (and specific individual if required)</a:t>
                      </a:r>
                      <a:endParaRPr lang="en-US" sz="1600" dirty="0">
                        <a:latin typeface="Calibri"/>
                        <a:ea typeface="Calibri"/>
                        <a:cs typeface="Times New Roman"/>
                      </a:endParaRPr>
                    </a:p>
                  </a:txBody>
                  <a:tcPr marL="68580" marR="68580" marT="0" marB="0"/>
                </a:tc>
                <a:tc>
                  <a:txBody>
                    <a:bodyPr/>
                    <a:lstStyle/>
                    <a:p>
                      <a:pPr marL="0" marR="0">
                        <a:spcBef>
                          <a:spcPts val="0"/>
                        </a:spcBef>
                        <a:spcAft>
                          <a:spcPts val="0"/>
                        </a:spcAft>
                      </a:pPr>
                      <a:r>
                        <a:rPr lang="en-US" sz="1600" b="1" dirty="0">
                          <a:latin typeface="Calibri"/>
                          <a:ea typeface="Calibri"/>
                          <a:cs typeface="Times New Roman"/>
                        </a:rPr>
                        <a:t>Stakeholder Description</a:t>
                      </a:r>
                      <a:endParaRPr lang="en-US" sz="1600" dirty="0">
                        <a:latin typeface="Calibri"/>
                        <a:ea typeface="Calibri"/>
                        <a:cs typeface="Times New Roman"/>
                      </a:endParaRPr>
                    </a:p>
                  </a:txBody>
                  <a:tcPr marL="68580" marR="68580" marT="0" marB="0"/>
                </a:tc>
                <a:tc>
                  <a:txBody>
                    <a:bodyPr/>
                    <a:lstStyle/>
                    <a:p>
                      <a:pPr marL="0" marR="0">
                        <a:spcBef>
                          <a:spcPts val="0"/>
                        </a:spcBef>
                        <a:spcAft>
                          <a:spcPts val="0"/>
                        </a:spcAft>
                      </a:pPr>
                      <a:r>
                        <a:rPr lang="en-US" sz="1600" b="1" dirty="0">
                          <a:latin typeface="Calibri"/>
                          <a:ea typeface="Calibri"/>
                          <a:cs typeface="Times New Roman"/>
                        </a:rPr>
                        <a:t>Potential Role in Research Activity and Use of Results</a:t>
                      </a:r>
                      <a:endParaRPr lang="en-US" sz="1600" dirty="0">
                        <a:latin typeface="Calibri"/>
                        <a:ea typeface="Calibri"/>
                        <a:cs typeface="Times New Roman"/>
                      </a:endParaRPr>
                    </a:p>
                  </a:txBody>
                  <a:tcPr marL="68580" marR="68580" marT="0" marB="0"/>
                </a:tc>
                <a:tc>
                  <a:txBody>
                    <a:bodyPr/>
                    <a:lstStyle/>
                    <a:p>
                      <a:pPr marL="0" marR="0">
                        <a:spcBef>
                          <a:spcPts val="0"/>
                        </a:spcBef>
                        <a:spcAft>
                          <a:spcPts val="0"/>
                        </a:spcAft>
                      </a:pPr>
                      <a:r>
                        <a:rPr lang="en-US" sz="1600" b="1" dirty="0">
                          <a:latin typeface="Calibri"/>
                          <a:ea typeface="Calibri"/>
                          <a:cs typeface="Times New Roman"/>
                        </a:rPr>
                        <a:t>Level of Knowledge of Research Topic </a:t>
                      </a:r>
                      <a:endParaRPr lang="en-US" sz="1600" dirty="0">
                        <a:latin typeface="Calibri"/>
                        <a:ea typeface="Calibri"/>
                        <a:cs typeface="Times New Roman"/>
                      </a:endParaRPr>
                    </a:p>
                  </a:txBody>
                  <a:tcPr marL="68580" marR="68580" marT="0" marB="0"/>
                </a:tc>
                <a:tc>
                  <a:txBody>
                    <a:bodyPr/>
                    <a:lstStyle/>
                    <a:p>
                      <a:pPr marL="0" marR="0">
                        <a:spcBef>
                          <a:spcPts val="0"/>
                        </a:spcBef>
                        <a:spcAft>
                          <a:spcPts val="0"/>
                        </a:spcAft>
                      </a:pPr>
                      <a:r>
                        <a:rPr lang="en-US" sz="1600" b="1" dirty="0">
                          <a:latin typeface="Calibri"/>
                          <a:ea typeface="Calibri"/>
                          <a:cs typeface="Times New Roman"/>
                        </a:rPr>
                        <a:t>Level of Commitment to Research Topic (positive and negative)</a:t>
                      </a:r>
                      <a:endParaRPr lang="en-US" sz="1600" dirty="0">
                        <a:latin typeface="Calibri"/>
                        <a:ea typeface="Calibri"/>
                        <a:cs typeface="Times New Roman"/>
                      </a:endParaRPr>
                    </a:p>
                  </a:txBody>
                  <a:tcPr marL="68580" marR="68580" marT="0" marB="0"/>
                </a:tc>
                <a:tc>
                  <a:txBody>
                    <a:bodyPr/>
                    <a:lstStyle/>
                    <a:p>
                      <a:pPr marL="0" marR="0">
                        <a:spcBef>
                          <a:spcPts val="0"/>
                        </a:spcBef>
                        <a:spcAft>
                          <a:spcPts val="0"/>
                        </a:spcAft>
                      </a:pPr>
                      <a:r>
                        <a:rPr lang="en-US" sz="1600" b="1" dirty="0">
                          <a:latin typeface="Calibri"/>
                          <a:ea typeface="Calibri"/>
                          <a:cs typeface="Times New Roman"/>
                        </a:rPr>
                        <a:t>Constraints to Participate in Research Activity</a:t>
                      </a:r>
                      <a:endParaRPr lang="en-US" sz="1600" dirty="0">
                        <a:latin typeface="Calibri"/>
                        <a:ea typeface="Calibri"/>
                        <a:cs typeface="Times New Roman"/>
                      </a:endParaRPr>
                    </a:p>
                  </a:txBody>
                  <a:tcPr marL="68580" marR="68580" marT="0" marB="0"/>
                </a:tc>
                <a:tc>
                  <a:txBody>
                    <a:bodyPr/>
                    <a:lstStyle/>
                    <a:p>
                      <a:pPr marL="0" marR="0">
                        <a:spcBef>
                          <a:spcPts val="0"/>
                        </a:spcBef>
                        <a:spcAft>
                          <a:spcPts val="0"/>
                        </a:spcAft>
                      </a:pPr>
                      <a:r>
                        <a:rPr lang="en-US" sz="1600" b="1" dirty="0">
                          <a:latin typeface="Calibri"/>
                          <a:ea typeface="Calibri"/>
                          <a:cs typeface="Times New Roman"/>
                        </a:rPr>
                        <a:t>When to Involve</a:t>
                      </a:r>
                      <a:endParaRPr lang="en-US" sz="1600" dirty="0">
                        <a:latin typeface="Calibri"/>
                        <a:ea typeface="Calibri"/>
                        <a:cs typeface="Times New Roman"/>
                      </a:endParaRPr>
                    </a:p>
                  </a:txBody>
                  <a:tcPr marL="68580" marR="68580" marT="0" marB="0"/>
                </a:tc>
              </a:tr>
              <a:tr h="3321080">
                <a:tc>
                  <a:txBody>
                    <a:bodyPr/>
                    <a:lstStyle/>
                    <a:p>
                      <a:r>
                        <a:rPr lang="en-US" dirty="0" smtClean="0"/>
                        <a:t>Div. of</a:t>
                      </a:r>
                      <a:r>
                        <a:rPr lang="en-US" baseline="0" dirty="0" smtClean="0"/>
                        <a:t> Maternal and Child Health, MOH </a:t>
                      </a:r>
                      <a:endParaRPr lang="en-US" dirty="0"/>
                    </a:p>
                  </a:txBody>
                  <a:tcPr/>
                </a:tc>
                <a:tc>
                  <a:txBody>
                    <a:bodyPr/>
                    <a:lstStyle/>
                    <a:p>
                      <a:r>
                        <a:rPr lang="en-US" dirty="0" smtClean="0"/>
                        <a:t>MCH service delivery</a:t>
                      </a:r>
                      <a:endParaRPr lang="en-US" dirty="0"/>
                    </a:p>
                  </a:txBody>
                  <a:tcPr/>
                </a:tc>
                <a:tc>
                  <a:txBody>
                    <a:bodyPr/>
                    <a:lstStyle/>
                    <a:p>
                      <a:r>
                        <a:rPr lang="en-US" dirty="0" smtClean="0"/>
                        <a:t>Primary audience; acces</a:t>
                      </a:r>
                      <a:r>
                        <a:rPr lang="en-US" baseline="0" dirty="0" smtClean="0"/>
                        <a:t>s to sites; service guideline revision</a:t>
                      </a:r>
                      <a:endParaRPr lang="en-US" dirty="0"/>
                    </a:p>
                  </a:txBody>
                  <a:tcPr/>
                </a:tc>
                <a:tc>
                  <a:txBody>
                    <a:bodyPr/>
                    <a:lstStyle/>
                    <a:p>
                      <a:r>
                        <a:rPr lang="en-US" dirty="0" smtClean="0"/>
                        <a:t>High, extensive</a:t>
                      </a:r>
                      <a:endParaRPr lang="en-US" dirty="0"/>
                    </a:p>
                  </a:txBody>
                  <a:tcPr/>
                </a:tc>
                <a:tc>
                  <a:txBody>
                    <a:bodyPr/>
                    <a:lstStyle/>
                    <a:p>
                      <a:r>
                        <a:rPr lang="en-US" dirty="0" smtClean="0"/>
                        <a:t>Strongly supports scale</a:t>
                      </a:r>
                      <a:r>
                        <a:rPr lang="en-US" baseline="0" dirty="0" smtClean="0"/>
                        <a:t>-up of PMTCT services</a:t>
                      </a:r>
                      <a:endParaRPr lang="en-US" dirty="0"/>
                    </a:p>
                  </a:txBody>
                  <a:tcPr/>
                </a:tc>
                <a:tc>
                  <a:txBody>
                    <a:bodyPr/>
                    <a:lstStyle/>
                    <a:p>
                      <a:r>
                        <a:rPr lang="en-US" dirty="0" smtClean="0"/>
                        <a:t>Busy schedule;  Need 4-week lead time to participate in meetings</a:t>
                      </a:r>
                      <a:endParaRPr lang="en-US" dirty="0"/>
                    </a:p>
                  </a:txBody>
                  <a:tcPr/>
                </a:tc>
                <a:tc>
                  <a:txBody>
                    <a:bodyPr/>
                    <a:lstStyle/>
                    <a:p>
                      <a:r>
                        <a:rPr lang="en-US" dirty="0" smtClean="0"/>
                        <a:t>Study planning, question development, data collection,</a:t>
                      </a:r>
                      <a:r>
                        <a:rPr lang="en-US" baseline="0" dirty="0" smtClean="0"/>
                        <a:t> interpretation, dissemination &amp; use</a:t>
                      </a:r>
                      <a:endParaRPr lang="en-US"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Involve Stakeholders?</a:t>
            </a:r>
            <a:endParaRPr lang="en-US" dirty="0"/>
          </a:p>
        </p:txBody>
      </p:sp>
      <p:sp>
        <p:nvSpPr>
          <p:cNvPr id="3" name="Content Placeholder 2"/>
          <p:cNvSpPr>
            <a:spLocks noGrp="1"/>
          </p:cNvSpPr>
          <p:nvPr>
            <p:ph idx="1"/>
          </p:nvPr>
        </p:nvSpPr>
        <p:spPr>
          <a:xfrm>
            <a:off x="999082" y="1186841"/>
            <a:ext cx="7727824" cy="4492063"/>
          </a:xfrm>
        </p:spPr>
        <p:txBody>
          <a:bodyPr/>
          <a:lstStyle/>
          <a:p>
            <a:r>
              <a:rPr lang="en-US" sz="2400" dirty="0" smtClean="0">
                <a:solidFill>
                  <a:srgbClr val="FFFF00"/>
                </a:solidFill>
              </a:rPr>
              <a:t>Study planning</a:t>
            </a:r>
          </a:p>
          <a:p>
            <a:pPr lvl="1"/>
            <a:r>
              <a:rPr lang="en-US" dirty="0" smtClean="0">
                <a:solidFill>
                  <a:srgbClr val="FFFF00"/>
                </a:solidFill>
              </a:rPr>
              <a:t>Stakeholder analysis</a:t>
            </a:r>
          </a:p>
          <a:p>
            <a:pPr lvl="1"/>
            <a:r>
              <a:rPr lang="en-US" dirty="0" smtClean="0">
                <a:solidFill>
                  <a:srgbClr val="FFFF00"/>
                </a:solidFill>
              </a:rPr>
              <a:t>Communication plan development</a:t>
            </a:r>
          </a:p>
          <a:p>
            <a:r>
              <a:rPr lang="en-US" sz="2400" dirty="0" smtClean="0"/>
              <a:t>Research question development</a:t>
            </a:r>
          </a:p>
          <a:p>
            <a:r>
              <a:rPr lang="en-US" sz="2400" dirty="0" smtClean="0"/>
              <a:t>Protocol development</a:t>
            </a:r>
          </a:p>
          <a:p>
            <a:r>
              <a:rPr lang="en-US" sz="2400" dirty="0" smtClean="0"/>
              <a:t>Data collection</a:t>
            </a:r>
          </a:p>
          <a:p>
            <a:r>
              <a:rPr lang="en-US" sz="2400" dirty="0" smtClean="0"/>
              <a:t>Data interpretation &amp; recommendation development</a:t>
            </a:r>
          </a:p>
          <a:p>
            <a:r>
              <a:rPr lang="en-US" sz="2400" dirty="0" smtClean="0"/>
              <a:t>Dissemination</a:t>
            </a:r>
          </a:p>
          <a:p>
            <a:r>
              <a:rPr lang="en-US" sz="2400" dirty="0" smtClean="0"/>
              <a:t>Assessing effects</a:t>
            </a:r>
          </a:p>
          <a:p>
            <a:endParaRPr lang="en-US" b="1" dirty="0" smtClean="0"/>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500" fill="hold"/>
                                        <p:tgtEl>
                                          <p:spTgt spid="3">
                                            <p:txEl>
                                              <p:pRg st="0" end="0"/>
                                            </p:txEl>
                                          </p:spTgt>
                                        </p:tgtEl>
                                        <p:attrNameLst>
                                          <p:attrName>style.color</p:attrName>
                                        </p:attrNameLst>
                                      </p:cBhvr>
                                      <p:to>
                                        <a:schemeClr val="tx1"/>
                                      </p:to>
                                    </p:animClr>
                                  </p:childTnLst>
                                </p:cTn>
                              </p:par>
                              <p:par>
                                <p:cTn id="7" presetID="3" presetClass="emph" presetSubtype="2" fill="hold" nodeType="withEffect">
                                  <p:stCondLst>
                                    <p:cond delay="0"/>
                                  </p:stCondLst>
                                  <p:childTnLst>
                                    <p:animClr clrSpc="rgb" dir="cw">
                                      <p:cBhvr override="childStyle">
                                        <p:cTn id="8" dur="500" fill="hold"/>
                                        <p:tgtEl>
                                          <p:spTgt spid="3">
                                            <p:txEl>
                                              <p:pRg st="1" end="1"/>
                                            </p:txEl>
                                          </p:spTgt>
                                        </p:tgtEl>
                                        <p:attrNameLst>
                                          <p:attrName>style.color</p:attrName>
                                        </p:attrNameLst>
                                      </p:cBhvr>
                                      <p:to>
                                        <a:schemeClr val="tx1"/>
                                      </p:to>
                                    </p:animClr>
                                  </p:childTnLst>
                                </p:cTn>
                              </p:par>
                              <p:par>
                                <p:cTn id="9" presetID="3" presetClass="emph" presetSubtype="2" fill="hold" nodeType="withEffect">
                                  <p:stCondLst>
                                    <p:cond delay="0"/>
                                  </p:stCondLst>
                                  <p:childTnLst>
                                    <p:animClr clrSpc="rgb" dir="cw">
                                      <p:cBhvr override="childStyle">
                                        <p:cTn id="10" dur="500" fill="hold"/>
                                        <p:tgtEl>
                                          <p:spTgt spid="3">
                                            <p:txEl>
                                              <p:pRg st="2" end="2"/>
                                            </p:txEl>
                                          </p:spTgt>
                                        </p:tgtEl>
                                        <p:attrNameLst>
                                          <p:attrName>style.color</p:attrName>
                                        </p:attrNameLst>
                                      </p:cBhvr>
                                      <p:to>
                                        <a:schemeClr val="tx1"/>
                                      </p:to>
                                    </p:animClr>
                                  </p:childTnLst>
                                </p:cTn>
                              </p:par>
                            </p:childTnLst>
                          </p:cTn>
                        </p:par>
                      </p:childTnLst>
                    </p:cTn>
                  </p:par>
                  <p:par>
                    <p:cTn id="11" fill="hold">
                      <p:stCondLst>
                        <p:cond delay="indefinite"/>
                      </p:stCondLst>
                      <p:childTnLst>
                        <p:par>
                          <p:cTn id="12" fill="hold">
                            <p:stCondLst>
                              <p:cond delay="0"/>
                            </p:stCondLst>
                            <p:childTnLst>
                              <p:par>
                                <p:cTn id="13" presetID="3" presetClass="emph" presetSubtype="2" fill="hold" nodeType="clickEffect">
                                  <p:stCondLst>
                                    <p:cond delay="0"/>
                                  </p:stCondLst>
                                  <p:childTnLst>
                                    <p:animClr clrSpc="rgb" dir="cw">
                                      <p:cBhvr override="childStyle">
                                        <p:cTn id="14" dur="500" fill="hold"/>
                                        <p:tgtEl>
                                          <p:spTgt spid="3">
                                            <p:txEl>
                                              <p:pRg st="3" end="3"/>
                                            </p:txEl>
                                          </p:spTgt>
                                        </p:tgtEl>
                                        <p:attrNameLst>
                                          <p:attrName>style.color</p:attrName>
                                        </p:attrNameLst>
                                      </p:cBhvr>
                                      <p:to>
                                        <a:srgbClr val="FFFF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78152" y="1864899"/>
            <a:ext cx="7762875" cy="1143000"/>
          </a:xfrm>
        </p:spPr>
        <p:txBody>
          <a:bodyPr/>
          <a:lstStyle/>
          <a:p>
            <a:pPr algn="ctr"/>
            <a:r>
              <a:rPr lang="en-US" dirty="0" smtClean="0"/>
              <a:t>Formulating Meaningful Research Questions</a:t>
            </a:r>
            <a:endParaRPr lang="en-US" dirty="0"/>
          </a:p>
        </p:txBody>
      </p:sp>
      <p:pic>
        <p:nvPicPr>
          <p:cNvPr id="41988" name="Picture 4" descr="C:\Documents and Settings\tnutley.CPCXX-XXX\Local Settings\Temporary Internet Files\Content.IE5\6H5YKZEF\MCj02346250000[1].wmf"/>
          <p:cNvPicPr>
            <a:picLocks noChangeAspect="1" noChangeArrowheads="1"/>
          </p:cNvPicPr>
          <p:nvPr/>
        </p:nvPicPr>
        <p:blipFill>
          <a:blip r:embed="rId3" cstate="print"/>
          <a:srcRect/>
          <a:stretch>
            <a:fillRect/>
          </a:stretch>
        </p:blipFill>
        <p:spPr bwMode="auto">
          <a:xfrm>
            <a:off x="3714790" y="3079366"/>
            <a:ext cx="1845181" cy="2081213"/>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1202" name="AutoShape 2"/>
          <p:cNvSpPr>
            <a:spLocks noChangeArrowheads="1"/>
          </p:cNvSpPr>
          <p:nvPr/>
        </p:nvSpPr>
        <p:spPr bwMode="auto">
          <a:xfrm>
            <a:off x="7162800" y="2963496"/>
            <a:ext cx="1981200" cy="563563"/>
          </a:xfrm>
          <a:prstGeom prst="roundRect">
            <a:avLst>
              <a:gd name="adj" fmla="val 16667"/>
            </a:avLst>
          </a:prstGeom>
          <a:solidFill>
            <a:srgbClr val="FF9900"/>
          </a:solidFill>
          <a:ln w="9525">
            <a:solidFill>
              <a:schemeClr val="bg1"/>
            </a:solidFill>
            <a:round/>
            <a:headEnd/>
            <a:tailEnd/>
          </a:ln>
        </p:spPr>
        <p:txBody>
          <a:bodyPr wrap="none" anchor="ctr"/>
          <a:lstStyle/>
          <a:p>
            <a:endParaRPr lang="en-US" dirty="0"/>
          </a:p>
        </p:txBody>
      </p:sp>
      <p:sp>
        <p:nvSpPr>
          <p:cNvPr id="51203" name="Text Box 3"/>
          <p:cNvSpPr txBox="1">
            <a:spLocks/>
          </p:cNvSpPr>
          <p:nvPr/>
        </p:nvSpPr>
        <p:spPr bwMode="auto">
          <a:xfrm>
            <a:off x="7086600" y="3086205"/>
            <a:ext cx="2057400" cy="333168"/>
          </a:xfrm>
          <a:prstGeom prst="rect">
            <a:avLst/>
          </a:prstGeom>
          <a:noFill/>
          <a:ln w="12700">
            <a:noFill/>
            <a:miter lim="800000"/>
            <a:headEnd/>
            <a:tailEnd/>
          </a:ln>
        </p:spPr>
        <p:txBody>
          <a:bodyPr>
            <a:spAutoFit/>
          </a:bodyPr>
          <a:lstStyle/>
          <a:p>
            <a:pPr algn="ctr">
              <a:lnSpc>
                <a:spcPct val="75000"/>
              </a:lnSpc>
              <a:spcBef>
                <a:spcPct val="50000"/>
              </a:spcBef>
            </a:pPr>
            <a:r>
              <a:rPr lang="en-US" sz="2000" b="1" dirty="0">
                <a:solidFill>
                  <a:srgbClr val="000066"/>
                </a:solidFill>
                <a:cs typeface="Times New Roman" pitchFamily="18" charset="0"/>
                <a:sym typeface="Times New Roman" pitchFamily="18" charset="0"/>
              </a:rPr>
              <a:t>Final </a:t>
            </a:r>
            <a:r>
              <a:rPr lang="en-US" sz="2000" b="1" dirty="0" smtClean="0">
                <a:solidFill>
                  <a:srgbClr val="000066"/>
                </a:solidFill>
                <a:cs typeface="Times New Roman" pitchFamily="18" charset="0"/>
                <a:sym typeface="Times New Roman" pitchFamily="18" charset="0"/>
              </a:rPr>
              <a:t>Question</a:t>
            </a:r>
            <a:endParaRPr lang="en-US" sz="2000" b="1" dirty="0">
              <a:solidFill>
                <a:srgbClr val="000066"/>
              </a:solidFill>
              <a:cs typeface="Times New Roman" pitchFamily="18" charset="0"/>
              <a:sym typeface="Times New Roman" pitchFamily="18" charset="0"/>
            </a:endParaRPr>
          </a:p>
        </p:txBody>
      </p:sp>
      <p:grpSp>
        <p:nvGrpSpPr>
          <p:cNvPr id="2" name="Group 4"/>
          <p:cNvGrpSpPr>
            <a:grpSpLocks/>
          </p:cNvGrpSpPr>
          <p:nvPr/>
        </p:nvGrpSpPr>
        <p:grpSpPr bwMode="auto">
          <a:xfrm>
            <a:off x="5638800" y="1657350"/>
            <a:ext cx="1447800" cy="3886200"/>
            <a:chOff x="1296" y="1392"/>
            <a:chExt cx="768" cy="2925"/>
          </a:xfrm>
        </p:grpSpPr>
        <p:sp>
          <p:nvSpPr>
            <p:cNvPr id="51240" name="Line 5"/>
            <p:cNvSpPr>
              <a:spLocks noChangeShapeType="1"/>
            </p:cNvSpPr>
            <p:nvPr/>
          </p:nvSpPr>
          <p:spPr bwMode="auto">
            <a:xfrm>
              <a:off x="1296" y="1392"/>
              <a:ext cx="0" cy="2160"/>
            </a:xfrm>
            <a:prstGeom prst="line">
              <a:avLst/>
            </a:prstGeom>
            <a:noFill/>
            <a:ln w="9525">
              <a:solidFill>
                <a:schemeClr val="tx1"/>
              </a:solidFill>
              <a:round/>
              <a:headEnd/>
              <a:tailEnd/>
            </a:ln>
          </p:spPr>
          <p:txBody>
            <a:bodyPr wrap="none" anchor="ctr"/>
            <a:lstStyle/>
            <a:p>
              <a:endParaRPr lang="en-US" dirty="0"/>
            </a:p>
          </p:txBody>
        </p:sp>
        <p:sp>
          <p:nvSpPr>
            <p:cNvPr id="51241" name="Line 6"/>
            <p:cNvSpPr>
              <a:spLocks noChangeShapeType="1"/>
            </p:cNvSpPr>
            <p:nvPr/>
          </p:nvSpPr>
          <p:spPr bwMode="auto">
            <a:xfrm>
              <a:off x="1392" y="1488"/>
              <a:ext cx="0" cy="2160"/>
            </a:xfrm>
            <a:prstGeom prst="line">
              <a:avLst/>
            </a:prstGeom>
            <a:noFill/>
            <a:ln w="9525">
              <a:solidFill>
                <a:schemeClr val="tx1"/>
              </a:solidFill>
              <a:round/>
              <a:headEnd/>
              <a:tailEnd/>
            </a:ln>
          </p:spPr>
          <p:txBody>
            <a:bodyPr wrap="none" anchor="ctr"/>
            <a:lstStyle/>
            <a:p>
              <a:endParaRPr lang="en-US" dirty="0"/>
            </a:p>
          </p:txBody>
        </p:sp>
        <p:sp>
          <p:nvSpPr>
            <p:cNvPr id="51242" name="Line 7"/>
            <p:cNvSpPr>
              <a:spLocks noChangeShapeType="1"/>
            </p:cNvSpPr>
            <p:nvPr/>
          </p:nvSpPr>
          <p:spPr bwMode="auto">
            <a:xfrm>
              <a:off x="1488" y="1584"/>
              <a:ext cx="0" cy="2160"/>
            </a:xfrm>
            <a:prstGeom prst="line">
              <a:avLst/>
            </a:prstGeom>
            <a:noFill/>
            <a:ln w="9525">
              <a:solidFill>
                <a:schemeClr val="tx1"/>
              </a:solidFill>
              <a:round/>
              <a:headEnd/>
              <a:tailEnd/>
            </a:ln>
          </p:spPr>
          <p:txBody>
            <a:bodyPr wrap="none" anchor="ctr"/>
            <a:lstStyle/>
            <a:p>
              <a:endParaRPr lang="en-US" dirty="0"/>
            </a:p>
          </p:txBody>
        </p:sp>
        <p:sp>
          <p:nvSpPr>
            <p:cNvPr id="51243" name="Line 8"/>
            <p:cNvSpPr>
              <a:spLocks noChangeShapeType="1"/>
            </p:cNvSpPr>
            <p:nvPr/>
          </p:nvSpPr>
          <p:spPr bwMode="auto">
            <a:xfrm>
              <a:off x="1584" y="1680"/>
              <a:ext cx="0" cy="2160"/>
            </a:xfrm>
            <a:prstGeom prst="line">
              <a:avLst/>
            </a:prstGeom>
            <a:noFill/>
            <a:ln w="9525">
              <a:solidFill>
                <a:schemeClr val="tx1"/>
              </a:solidFill>
              <a:round/>
              <a:headEnd/>
              <a:tailEnd/>
            </a:ln>
          </p:spPr>
          <p:txBody>
            <a:bodyPr wrap="none" anchor="ctr"/>
            <a:lstStyle/>
            <a:p>
              <a:endParaRPr lang="en-US" dirty="0"/>
            </a:p>
          </p:txBody>
        </p:sp>
        <p:sp>
          <p:nvSpPr>
            <p:cNvPr id="51244" name="Line 9"/>
            <p:cNvSpPr>
              <a:spLocks noChangeShapeType="1"/>
            </p:cNvSpPr>
            <p:nvPr/>
          </p:nvSpPr>
          <p:spPr bwMode="auto">
            <a:xfrm>
              <a:off x="1680" y="1776"/>
              <a:ext cx="0" cy="2160"/>
            </a:xfrm>
            <a:prstGeom prst="line">
              <a:avLst/>
            </a:prstGeom>
            <a:noFill/>
            <a:ln w="9525">
              <a:solidFill>
                <a:schemeClr val="tx1"/>
              </a:solidFill>
              <a:round/>
              <a:headEnd/>
              <a:tailEnd/>
            </a:ln>
          </p:spPr>
          <p:txBody>
            <a:bodyPr wrap="none" anchor="ctr"/>
            <a:lstStyle/>
            <a:p>
              <a:endParaRPr lang="en-US" dirty="0"/>
            </a:p>
          </p:txBody>
        </p:sp>
        <p:sp>
          <p:nvSpPr>
            <p:cNvPr id="51245" name="Line 10"/>
            <p:cNvSpPr>
              <a:spLocks noChangeShapeType="1"/>
            </p:cNvSpPr>
            <p:nvPr/>
          </p:nvSpPr>
          <p:spPr bwMode="auto">
            <a:xfrm>
              <a:off x="1776" y="1872"/>
              <a:ext cx="0" cy="2160"/>
            </a:xfrm>
            <a:prstGeom prst="line">
              <a:avLst/>
            </a:prstGeom>
            <a:noFill/>
            <a:ln w="9525">
              <a:solidFill>
                <a:schemeClr val="tx1"/>
              </a:solidFill>
              <a:round/>
              <a:headEnd/>
              <a:tailEnd/>
            </a:ln>
          </p:spPr>
          <p:txBody>
            <a:bodyPr wrap="none" anchor="ctr"/>
            <a:lstStyle/>
            <a:p>
              <a:endParaRPr lang="en-US" dirty="0"/>
            </a:p>
          </p:txBody>
        </p:sp>
        <p:sp>
          <p:nvSpPr>
            <p:cNvPr id="51246" name="Line 11"/>
            <p:cNvSpPr>
              <a:spLocks noChangeShapeType="1"/>
            </p:cNvSpPr>
            <p:nvPr/>
          </p:nvSpPr>
          <p:spPr bwMode="auto">
            <a:xfrm>
              <a:off x="1872" y="1968"/>
              <a:ext cx="0" cy="2160"/>
            </a:xfrm>
            <a:prstGeom prst="line">
              <a:avLst/>
            </a:prstGeom>
            <a:noFill/>
            <a:ln w="9525">
              <a:solidFill>
                <a:schemeClr val="tx1"/>
              </a:solidFill>
              <a:round/>
              <a:headEnd/>
              <a:tailEnd/>
            </a:ln>
          </p:spPr>
          <p:txBody>
            <a:bodyPr wrap="none" anchor="ctr"/>
            <a:lstStyle/>
            <a:p>
              <a:endParaRPr lang="en-US" dirty="0"/>
            </a:p>
          </p:txBody>
        </p:sp>
        <p:sp>
          <p:nvSpPr>
            <p:cNvPr id="51247" name="Line 12"/>
            <p:cNvSpPr>
              <a:spLocks noChangeShapeType="1"/>
            </p:cNvSpPr>
            <p:nvPr/>
          </p:nvSpPr>
          <p:spPr bwMode="auto">
            <a:xfrm>
              <a:off x="1968" y="2064"/>
              <a:ext cx="0" cy="2160"/>
            </a:xfrm>
            <a:prstGeom prst="line">
              <a:avLst/>
            </a:prstGeom>
            <a:noFill/>
            <a:ln w="9525">
              <a:solidFill>
                <a:schemeClr val="tx1"/>
              </a:solidFill>
              <a:round/>
              <a:headEnd/>
              <a:tailEnd/>
            </a:ln>
          </p:spPr>
          <p:txBody>
            <a:bodyPr wrap="none" anchor="ctr"/>
            <a:lstStyle/>
            <a:p>
              <a:endParaRPr lang="en-US" dirty="0"/>
            </a:p>
          </p:txBody>
        </p:sp>
        <p:sp>
          <p:nvSpPr>
            <p:cNvPr id="51248" name="Line 13"/>
            <p:cNvSpPr>
              <a:spLocks noChangeShapeType="1"/>
            </p:cNvSpPr>
            <p:nvPr/>
          </p:nvSpPr>
          <p:spPr bwMode="auto">
            <a:xfrm>
              <a:off x="2064" y="2157"/>
              <a:ext cx="0" cy="2160"/>
            </a:xfrm>
            <a:prstGeom prst="line">
              <a:avLst/>
            </a:prstGeom>
            <a:noFill/>
            <a:ln w="9525">
              <a:solidFill>
                <a:schemeClr val="tx1"/>
              </a:solidFill>
              <a:round/>
              <a:headEnd/>
              <a:tailEnd/>
            </a:ln>
          </p:spPr>
          <p:txBody>
            <a:bodyPr wrap="none" anchor="ctr"/>
            <a:lstStyle/>
            <a:p>
              <a:endParaRPr lang="en-US" dirty="0"/>
            </a:p>
          </p:txBody>
        </p:sp>
        <p:sp>
          <p:nvSpPr>
            <p:cNvPr id="51249" name="Line 14"/>
            <p:cNvSpPr>
              <a:spLocks noChangeShapeType="1"/>
            </p:cNvSpPr>
            <p:nvPr/>
          </p:nvSpPr>
          <p:spPr bwMode="auto">
            <a:xfrm>
              <a:off x="1296" y="1392"/>
              <a:ext cx="768" cy="765"/>
            </a:xfrm>
            <a:prstGeom prst="line">
              <a:avLst/>
            </a:prstGeom>
            <a:noFill/>
            <a:ln w="9525">
              <a:solidFill>
                <a:schemeClr val="tx1"/>
              </a:solidFill>
              <a:round/>
              <a:headEnd/>
              <a:tailEnd/>
            </a:ln>
          </p:spPr>
          <p:txBody>
            <a:bodyPr wrap="none" anchor="ctr"/>
            <a:lstStyle/>
            <a:p>
              <a:endParaRPr lang="en-US" dirty="0"/>
            </a:p>
          </p:txBody>
        </p:sp>
        <p:sp>
          <p:nvSpPr>
            <p:cNvPr id="51250" name="Line 15"/>
            <p:cNvSpPr>
              <a:spLocks noChangeShapeType="1"/>
            </p:cNvSpPr>
            <p:nvPr/>
          </p:nvSpPr>
          <p:spPr bwMode="auto">
            <a:xfrm>
              <a:off x="1296" y="1966"/>
              <a:ext cx="768" cy="765"/>
            </a:xfrm>
            <a:prstGeom prst="line">
              <a:avLst/>
            </a:prstGeom>
            <a:noFill/>
            <a:ln w="9525">
              <a:solidFill>
                <a:schemeClr val="tx1"/>
              </a:solidFill>
              <a:round/>
              <a:headEnd/>
              <a:tailEnd/>
            </a:ln>
          </p:spPr>
          <p:txBody>
            <a:bodyPr wrap="none" anchor="ctr"/>
            <a:lstStyle/>
            <a:p>
              <a:endParaRPr lang="en-US" dirty="0"/>
            </a:p>
          </p:txBody>
        </p:sp>
        <p:sp>
          <p:nvSpPr>
            <p:cNvPr id="51251" name="Line 16"/>
            <p:cNvSpPr>
              <a:spLocks noChangeShapeType="1"/>
            </p:cNvSpPr>
            <p:nvPr/>
          </p:nvSpPr>
          <p:spPr bwMode="auto">
            <a:xfrm>
              <a:off x="1296" y="1776"/>
              <a:ext cx="768" cy="765"/>
            </a:xfrm>
            <a:prstGeom prst="line">
              <a:avLst/>
            </a:prstGeom>
            <a:noFill/>
            <a:ln w="9525">
              <a:solidFill>
                <a:schemeClr val="tx1"/>
              </a:solidFill>
              <a:round/>
              <a:headEnd/>
              <a:tailEnd/>
            </a:ln>
          </p:spPr>
          <p:txBody>
            <a:bodyPr wrap="none" anchor="ctr"/>
            <a:lstStyle/>
            <a:p>
              <a:endParaRPr lang="en-US" dirty="0"/>
            </a:p>
          </p:txBody>
        </p:sp>
        <p:sp>
          <p:nvSpPr>
            <p:cNvPr id="51252" name="Line 17"/>
            <p:cNvSpPr>
              <a:spLocks noChangeShapeType="1"/>
            </p:cNvSpPr>
            <p:nvPr/>
          </p:nvSpPr>
          <p:spPr bwMode="auto">
            <a:xfrm>
              <a:off x="1296" y="1584"/>
              <a:ext cx="768" cy="765"/>
            </a:xfrm>
            <a:prstGeom prst="line">
              <a:avLst/>
            </a:prstGeom>
            <a:noFill/>
            <a:ln w="9525">
              <a:solidFill>
                <a:schemeClr val="tx1"/>
              </a:solidFill>
              <a:round/>
              <a:headEnd/>
              <a:tailEnd/>
            </a:ln>
          </p:spPr>
          <p:txBody>
            <a:bodyPr wrap="none" anchor="ctr"/>
            <a:lstStyle/>
            <a:p>
              <a:endParaRPr lang="en-US" dirty="0"/>
            </a:p>
          </p:txBody>
        </p:sp>
        <p:sp>
          <p:nvSpPr>
            <p:cNvPr id="51253" name="Line 18"/>
            <p:cNvSpPr>
              <a:spLocks noChangeShapeType="1"/>
            </p:cNvSpPr>
            <p:nvPr/>
          </p:nvSpPr>
          <p:spPr bwMode="auto">
            <a:xfrm>
              <a:off x="1296" y="2922"/>
              <a:ext cx="768" cy="765"/>
            </a:xfrm>
            <a:prstGeom prst="line">
              <a:avLst/>
            </a:prstGeom>
            <a:noFill/>
            <a:ln w="9525">
              <a:solidFill>
                <a:schemeClr val="tx1"/>
              </a:solidFill>
              <a:round/>
              <a:headEnd/>
              <a:tailEnd/>
            </a:ln>
          </p:spPr>
          <p:txBody>
            <a:bodyPr wrap="none" anchor="ctr"/>
            <a:lstStyle/>
            <a:p>
              <a:endParaRPr lang="en-US" dirty="0"/>
            </a:p>
          </p:txBody>
        </p:sp>
        <p:sp>
          <p:nvSpPr>
            <p:cNvPr id="51254" name="Line 19"/>
            <p:cNvSpPr>
              <a:spLocks noChangeShapeType="1"/>
            </p:cNvSpPr>
            <p:nvPr/>
          </p:nvSpPr>
          <p:spPr bwMode="auto">
            <a:xfrm>
              <a:off x="1296" y="3496"/>
              <a:ext cx="768" cy="765"/>
            </a:xfrm>
            <a:prstGeom prst="line">
              <a:avLst/>
            </a:prstGeom>
            <a:noFill/>
            <a:ln w="9525">
              <a:solidFill>
                <a:schemeClr val="tx1"/>
              </a:solidFill>
              <a:round/>
              <a:headEnd/>
              <a:tailEnd/>
            </a:ln>
          </p:spPr>
          <p:txBody>
            <a:bodyPr wrap="none" anchor="ctr"/>
            <a:lstStyle/>
            <a:p>
              <a:endParaRPr lang="en-US" dirty="0"/>
            </a:p>
          </p:txBody>
        </p:sp>
        <p:sp>
          <p:nvSpPr>
            <p:cNvPr id="51255" name="Line 20"/>
            <p:cNvSpPr>
              <a:spLocks noChangeShapeType="1"/>
            </p:cNvSpPr>
            <p:nvPr/>
          </p:nvSpPr>
          <p:spPr bwMode="auto">
            <a:xfrm>
              <a:off x="1296" y="3306"/>
              <a:ext cx="768" cy="765"/>
            </a:xfrm>
            <a:prstGeom prst="line">
              <a:avLst/>
            </a:prstGeom>
            <a:noFill/>
            <a:ln w="9525">
              <a:solidFill>
                <a:schemeClr val="tx1"/>
              </a:solidFill>
              <a:round/>
              <a:headEnd/>
              <a:tailEnd/>
            </a:ln>
          </p:spPr>
          <p:txBody>
            <a:bodyPr wrap="none" anchor="ctr"/>
            <a:lstStyle/>
            <a:p>
              <a:endParaRPr lang="en-US" dirty="0"/>
            </a:p>
          </p:txBody>
        </p:sp>
        <p:sp>
          <p:nvSpPr>
            <p:cNvPr id="51256" name="Line 21"/>
            <p:cNvSpPr>
              <a:spLocks noChangeShapeType="1"/>
            </p:cNvSpPr>
            <p:nvPr/>
          </p:nvSpPr>
          <p:spPr bwMode="auto">
            <a:xfrm>
              <a:off x="1296" y="3114"/>
              <a:ext cx="768" cy="765"/>
            </a:xfrm>
            <a:prstGeom prst="line">
              <a:avLst/>
            </a:prstGeom>
            <a:noFill/>
            <a:ln w="9525">
              <a:solidFill>
                <a:schemeClr val="tx1"/>
              </a:solidFill>
              <a:round/>
              <a:headEnd/>
              <a:tailEnd/>
            </a:ln>
          </p:spPr>
          <p:txBody>
            <a:bodyPr wrap="none" anchor="ctr"/>
            <a:lstStyle/>
            <a:p>
              <a:endParaRPr lang="en-US" dirty="0"/>
            </a:p>
          </p:txBody>
        </p:sp>
        <p:sp>
          <p:nvSpPr>
            <p:cNvPr id="51257" name="Line 22"/>
            <p:cNvSpPr>
              <a:spLocks noChangeShapeType="1"/>
            </p:cNvSpPr>
            <p:nvPr/>
          </p:nvSpPr>
          <p:spPr bwMode="auto">
            <a:xfrm>
              <a:off x="1296" y="2157"/>
              <a:ext cx="768" cy="765"/>
            </a:xfrm>
            <a:prstGeom prst="line">
              <a:avLst/>
            </a:prstGeom>
            <a:noFill/>
            <a:ln w="9525">
              <a:solidFill>
                <a:schemeClr val="tx1"/>
              </a:solidFill>
              <a:round/>
              <a:headEnd/>
              <a:tailEnd/>
            </a:ln>
          </p:spPr>
          <p:txBody>
            <a:bodyPr wrap="none" anchor="ctr"/>
            <a:lstStyle/>
            <a:p>
              <a:endParaRPr lang="en-US" dirty="0"/>
            </a:p>
          </p:txBody>
        </p:sp>
        <p:sp>
          <p:nvSpPr>
            <p:cNvPr id="51258" name="Line 23"/>
            <p:cNvSpPr>
              <a:spLocks noChangeShapeType="1"/>
            </p:cNvSpPr>
            <p:nvPr/>
          </p:nvSpPr>
          <p:spPr bwMode="auto">
            <a:xfrm>
              <a:off x="1296" y="2731"/>
              <a:ext cx="768" cy="765"/>
            </a:xfrm>
            <a:prstGeom prst="line">
              <a:avLst/>
            </a:prstGeom>
            <a:noFill/>
            <a:ln w="9525">
              <a:solidFill>
                <a:schemeClr val="tx1"/>
              </a:solidFill>
              <a:round/>
              <a:headEnd/>
              <a:tailEnd/>
            </a:ln>
          </p:spPr>
          <p:txBody>
            <a:bodyPr wrap="none" anchor="ctr"/>
            <a:lstStyle/>
            <a:p>
              <a:endParaRPr lang="en-US" dirty="0"/>
            </a:p>
          </p:txBody>
        </p:sp>
        <p:sp>
          <p:nvSpPr>
            <p:cNvPr id="51259" name="Line 24"/>
            <p:cNvSpPr>
              <a:spLocks noChangeShapeType="1"/>
            </p:cNvSpPr>
            <p:nvPr/>
          </p:nvSpPr>
          <p:spPr bwMode="auto">
            <a:xfrm>
              <a:off x="1296" y="2541"/>
              <a:ext cx="768" cy="765"/>
            </a:xfrm>
            <a:prstGeom prst="line">
              <a:avLst/>
            </a:prstGeom>
            <a:noFill/>
            <a:ln w="9525">
              <a:solidFill>
                <a:schemeClr val="tx1"/>
              </a:solidFill>
              <a:round/>
              <a:headEnd/>
              <a:tailEnd/>
            </a:ln>
          </p:spPr>
          <p:txBody>
            <a:bodyPr wrap="none" anchor="ctr"/>
            <a:lstStyle/>
            <a:p>
              <a:endParaRPr lang="en-US" dirty="0"/>
            </a:p>
          </p:txBody>
        </p:sp>
        <p:sp>
          <p:nvSpPr>
            <p:cNvPr id="51260" name="Line 25"/>
            <p:cNvSpPr>
              <a:spLocks noChangeShapeType="1"/>
            </p:cNvSpPr>
            <p:nvPr/>
          </p:nvSpPr>
          <p:spPr bwMode="auto">
            <a:xfrm>
              <a:off x="1296" y="2349"/>
              <a:ext cx="768" cy="765"/>
            </a:xfrm>
            <a:prstGeom prst="line">
              <a:avLst/>
            </a:prstGeom>
            <a:noFill/>
            <a:ln w="9525">
              <a:solidFill>
                <a:schemeClr val="tx1"/>
              </a:solidFill>
              <a:round/>
              <a:headEnd/>
              <a:tailEnd/>
            </a:ln>
          </p:spPr>
          <p:txBody>
            <a:bodyPr wrap="none" anchor="ctr"/>
            <a:lstStyle/>
            <a:p>
              <a:endParaRPr lang="en-US" dirty="0"/>
            </a:p>
          </p:txBody>
        </p:sp>
      </p:grpSp>
      <p:sp>
        <p:nvSpPr>
          <p:cNvPr id="51205" name="AutoShape 26"/>
          <p:cNvSpPr>
            <a:spLocks/>
          </p:cNvSpPr>
          <p:nvPr/>
        </p:nvSpPr>
        <p:spPr bwMode="auto">
          <a:xfrm>
            <a:off x="3920197" y="2309446"/>
            <a:ext cx="1981200" cy="1676400"/>
          </a:xfrm>
          <a:prstGeom prst="rightArrow">
            <a:avLst>
              <a:gd name="adj1" fmla="val 50000"/>
              <a:gd name="adj2" fmla="val 29545"/>
            </a:avLst>
          </a:prstGeom>
          <a:solidFill>
            <a:srgbClr val="FF9900"/>
          </a:solidFill>
          <a:ln w="12700">
            <a:solidFill>
              <a:srgbClr val="FFFFFF"/>
            </a:solidFill>
            <a:miter lim="800000"/>
            <a:headEnd/>
            <a:tailEnd/>
          </a:ln>
        </p:spPr>
        <p:txBody>
          <a:bodyPr wrap="none" anchor="ctr"/>
          <a:lstStyle/>
          <a:p>
            <a:endParaRPr lang="en-US" dirty="0"/>
          </a:p>
        </p:txBody>
      </p:sp>
      <p:sp>
        <p:nvSpPr>
          <p:cNvPr id="51206" name="Text Box 27"/>
          <p:cNvSpPr txBox="1">
            <a:spLocks/>
          </p:cNvSpPr>
          <p:nvPr/>
        </p:nvSpPr>
        <p:spPr bwMode="auto">
          <a:xfrm>
            <a:off x="3997263" y="2805285"/>
            <a:ext cx="2001077" cy="707886"/>
          </a:xfrm>
          <a:prstGeom prst="rect">
            <a:avLst/>
          </a:prstGeom>
          <a:noFill/>
          <a:ln w="12700">
            <a:noFill/>
            <a:miter lim="800000"/>
            <a:headEnd/>
            <a:tailEnd/>
          </a:ln>
        </p:spPr>
        <p:txBody>
          <a:bodyPr wrap="square">
            <a:spAutoFit/>
          </a:bodyPr>
          <a:lstStyle/>
          <a:p>
            <a:pPr>
              <a:spcBef>
                <a:spcPct val="50000"/>
              </a:spcBef>
            </a:pPr>
            <a:r>
              <a:rPr lang="en-US" sz="2000" b="1" dirty="0" smtClean="0">
                <a:solidFill>
                  <a:srgbClr val="000066"/>
                </a:solidFill>
                <a:cs typeface="Times New Roman" pitchFamily="18" charset="0"/>
                <a:sym typeface="Times New Roman" pitchFamily="18" charset="0"/>
              </a:rPr>
              <a:t>Refined Question</a:t>
            </a:r>
            <a:endParaRPr lang="en-US" sz="2000" b="1" dirty="0">
              <a:solidFill>
                <a:srgbClr val="000066"/>
              </a:solidFill>
              <a:cs typeface="Times New Roman" pitchFamily="18" charset="0"/>
              <a:sym typeface="Times New Roman" pitchFamily="18" charset="0"/>
            </a:endParaRPr>
          </a:p>
        </p:txBody>
      </p:sp>
      <p:sp>
        <p:nvSpPr>
          <p:cNvPr id="51210" name="Rectangle 31"/>
          <p:cNvSpPr>
            <a:spLocks noGrp="1" noChangeArrowheads="1"/>
          </p:cNvSpPr>
          <p:nvPr>
            <p:ph type="title"/>
          </p:nvPr>
        </p:nvSpPr>
        <p:spPr>
          <a:xfrm>
            <a:off x="413358" y="76200"/>
            <a:ext cx="8229601" cy="1066800"/>
          </a:xfrm>
          <a:noFill/>
        </p:spPr>
        <p:txBody>
          <a:bodyPr/>
          <a:lstStyle/>
          <a:p>
            <a:pPr algn="ctr" eaLnBrk="1" hangingPunct="1"/>
            <a:r>
              <a:rPr lang="en-US" sz="3200" b="1" dirty="0" smtClean="0"/>
              <a:t>Identifying, Assessing, Refining, and Prioritizing </a:t>
            </a:r>
            <a:r>
              <a:rPr lang="en-US" sz="3200" dirty="0" smtClean="0"/>
              <a:t>Q</a:t>
            </a:r>
            <a:r>
              <a:rPr lang="en-US" sz="3200" b="1" dirty="0" smtClean="0"/>
              <a:t>uestions</a:t>
            </a:r>
          </a:p>
        </p:txBody>
      </p:sp>
      <p:grpSp>
        <p:nvGrpSpPr>
          <p:cNvPr id="3" name="Group 32"/>
          <p:cNvGrpSpPr>
            <a:grpSpLocks/>
          </p:cNvGrpSpPr>
          <p:nvPr/>
        </p:nvGrpSpPr>
        <p:grpSpPr bwMode="auto">
          <a:xfrm>
            <a:off x="2404403" y="1366692"/>
            <a:ext cx="1447800" cy="3886200"/>
            <a:chOff x="1296" y="1392"/>
            <a:chExt cx="768" cy="2925"/>
          </a:xfrm>
        </p:grpSpPr>
        <p:sp>
          <p:nvSpPr>
            <p:cNvPr id="51219" name="Line 33"/>
            <p:cNvSpPr>
              <a:spLocks noChangeShapeType="1"/>
            </p:cNvSpPr>
            <p:nvPr/>
          </p:nvSpPr>
          <p:spPr bwMode="auto">
            <a:xfrm>
              <a:off x="1296" y="1392"/>
              <a:ext cx="0" cy="2160"/>
            </a:xfrm>
            <a:prstGeom prst="line">
              <a:avLst/>
            </a:prstGeom>
            <a:noFill/>
            <a:ln w="9525">
              <a:solidFill>
                <a:schemeClr val="tx1"/>
              </a:solidFill>
              <a:round/>
              <a:headEnd/>
              <a:tailEnd/>
            </a:ln>
          </p:spPr>
          <p:txBody>
            <a:bodyPr wrap="none" anchor="ctr"/>
            <a:lstStyle/>
            <a:p>
              <a:endParaRPr lang="en-US" dirty="0"/>
            </a:p>
          </p:txBody>
        </p:sp>
        <p:sp>
          <p:nvSpPr>
            <p:cNvPr id="51220" name="Line 34"/>
            <p:cNvSpPr>
              <a:spLocks noChangeShapeType="1"/>
            </p:cNvSpPr>
            <p:nvPr/>
          </p:nvSpPr>
          <p:spPr bwMode="auto">
            <a:xfrm>
              <a:off x="1392" y="1488"/>
              <a:ext cx="0" cy="2160"/>
            </a:xfrm>
            <a:prstGeom prst="line">
              <a:avLst/>
            </a:prstGeom>
            <a:noFill/>
            <a:ln w="9525">
              <a:solidFill>
                <a:schemeClr val="tx1"/>
              </a:solidFill>
              <a:round/>
              <a:headEnd/>
              <a:tailEnd/>
            </a:ln>
          </p:spPr>
          <p:txBody>
            <a:bodyPr wrap="none" anchor="ctr"/>
            <a:lstStyle/>
            <a:p>
              <a:endParaRPr lang="en-US" dirty="0"/>
            </a:p>
          </p:txBody>
        </p:sp>
        <p:sp>
          <p:nvSpPr>
            <p:cNvPr id="51221" name="Line 35"/>
            <p:cNvSpPr>
              <a:spLocks noChangeShapeType="1"/>
            </p:cNvSpPr>
            <p:nvPr/>
          </p:nvSpPr>
          <p:spPr bwMode="auto">
            <a:xfrm>
              <a:off x="1488" y="1584"/>
              <a:ext cx="0" cy="2160"/>
            </a:xfrm>
            <a:prstGeom prst="line">
              <a:avLst/>
            </a:prstGeom>
            <a:noFill/>
            <a:ln w="9525">
              <a:solidFill>
                <a:schemeClr val="tx1"/>
              </a:solidFill>
              <a:round/>
              <a:headEnd/>
              <a:tailEnd/>
            </a:ln>
          </p:spPr>
          <p:txBody>
            <a:bodyPr wrap="none" anchor="ctr"/>
            <a:lstStyle/>
            <a:p>
              <a:endParaRPr lang="en-US" dirty="0"/>
            </a:p>
          </p:txBody>
        </p:sp>
        <p:sp>
          <p:nvSpPr>
            <p:cNvPr id="51222" name="Line 36"/>
            <p:cNvSpPr>
              <a:spLocks noChangeShapeType="1"/>
            </p:cNvSpPr>
            <p:nvPr/>
          </p:nvSpPr>
          <p:spPr bwMode="auto">
            <a:xfrm>
              <a:off x="1584" y="1680"/>
              <a:ext cx="0" cy="2160"/>
            </a:xfrm>
            <a:prstGeom prst="line">
              <a:avLst/>
            </a:prstGeom>
            <a:noFill/>
            <a:ln w="9525">
              <a:solidFill>
                <a:schemeClr val="tx1"/>
              </a:solidFill>
              <a:round/>
              <a:headEnd/>
              <a:tailEnd/>
            </a:ln>
          </p:spPr>
          <p:txBody>
            <a:bodyPr wrap="none" anchor="ctr"/>
            <a:lstStyle/>
            <a:p>
              <a:endParaRPr lang="en-US" dirty="0"/>
            </a:p>
          </p:txBody>
        </p:sp>
        <p:sp>
          <p:nvSpPr>
            <p:cNvPr id="51223" name="Line 37"/>
            <p:cNvSpPr>
              <a:spLocks noChangeShapeType="1"/>
            </p:cNvSpPr>
            <p:nvPr/>
          </p:nvSpPr>
          <p:spPr bwMode="auto">
            <a:xfrm>
              <a:off x="1680" y="1776"/>
              <a:ext cx="0" cy="2160"/>
            </a:xfrm>
            <a:prstGeom prst="line">
              <a:avLst/>
            </a:prstGeom>
            <a:noFill/>
            <a:ln w="9525">
              <a:solidFill>
                <a:schemeClr val="tx1"/>
              </a:solidFill>
              <a:round/>
              <a:headEnd/>
              <a:tailEnd/>
            </a:ln>
          </p:spPr>
          <p:txBody>
            <a:bodyPr wrap="none" anchor="ctr"/>
            <a:lstStyle/>
            <a:p>
              <a:endParaRPr lang="en-US" dirty="0"/>
            </a:p>
          </p:txBody>
        </p:sp>
        <p:sp>
          <p:nvSpPr>
            <p:cNvPr id="51224" name="Line 38"/>
            <p:cNvSpPr>
              <a:spLocks noChangeShapeType="1"/>
            </p:cNvSpPr>
            <p:nvPr/>
          </p:nvSpPr>
          <p:spPr bwMode="auto">
            <a:xfrm>
              <a:off x="1776" y="1872"/>
              <a:ext cx="0" cy="2160"/>
            </a:xfrm>
            <a:prstGeom prst="line">
              <a:avLst/>
            </a:prstGeom>
            <a:noFill/>
            <a:ln w="9525">
              <a:solidFill>
                <a:schemeClr val="tx1"/>
              </a:solidFill>
              <a:round/>
              <a:headEnd/>
              <a:tailEnd/>
            </a:ln>
          </p:spPr>
          <p:txBody>
            <a:bodyPr wrap="none" anchor="ctr"/>
            <a:lstStyle/>
            <a:p>
              <a:endParaRPr lang="en-US" dirty="0"/>
            </a:p>
          </p:txBody>
        </p:sp>
        <p:sp>
          <p:nvSpPr>
            <p:cNvPr id="51225" name="Line 39"/>
            <p:cNvSpPr>
              <a:spLocks noChangeShapeType="1"/>
            </p:cNvSpPr>
            <p:nvPr/>
          </p:nvSpPr>
          <p:spPr bwMode="auto">
            <a:xfrm>
              <a:off x="1872" y="1968"/>
              <a:ext cx="0" cy="2160"/>
            </a:xfrm>
            <a:prstGeom prst="line">
              <a:avLst/>
            </a:prstGeom>
            <a:noFill/>
            <a:ln w="9525">
              <a:solidFill>
                <a:schemeClr val="tx1"/>
              </a:solidFill>
              <a:round/>
              <a:headEnd/>
              <a:tailEnd/>
            </a:ln>
          </p:spPr>
          <p:txBody>
            <a:bodyPr wrap="none" anchor="ctr"/>
            <a:lstStyle/>
            <a:p>
              <a:endParaRPr lang="en-US" dirty="0"/>
            </a:p>
          </p:txBody>
        </p:sp>
        <p:sp>
          <p:nvSpPr>
            <p:cNvPr id="51226" name="Line 40"/>
            <p:cNvSpPr>
              <a:spLocks noChangeShapeType="1"/>
            </p:cNvSpPr>
            <p:nvPr/>
          </p:nvSpPr>
          <p:spPr bwMode="auto">
            <a:xfrm>
              <a:off x="1968" y="2064"/>
              <a:ext cx="0" cy="2160"/>
            </a:xfrm>
            <a:prstGeom prst="line">
              <a:avLst/>
            </a:prstGeom>
            <a:noFill/>
            <a:ln w="9525">
              <a:solidFill>
                <a:schemeClr val="tx1"/>
              </a:solidFill>
              <a:round/>
              <a:headEnd/>
              <a:tailEnd/>
            </a:ln>
          </p:spPr>
          <p:txBody>
            <a:bodyPr wrap="none" anchor="ctr"/>
            <a:lstStyle/>
            <a:p>
              <a:endParaRPr lang="en-US" dirty="0"/>
            </a:p>
          </p:txBody>
        </p:sp>
        <p:sp>
          <p:nvSpPr>
            <p:cNvPr id="51227" name="Line 41"/>
            <p:cNvSpPr>
              <a:spLocks noChangeShapeType="1"/>
            </p:cNvSpPr>
            <p:nvPr/>
          </p:nvSpPr>
          <p:spPr bwMode="auto">
            <a:xfrm>
              <a:off x="2064" y="2157"/>
              <a:ext cx="0" cy="2160"/>
            </a:xfrm>
            <a:prstGeom prst="line">
              <a:avLst/>
            </a:prstGeom>
            <a:noFill/>
            <a:ln w="9525">
              <a:solidFill>
                <a:schemeClr val="tx1"/>
              </a:solidFill>
              <a:round/>
              <a:headEnd/>
              <a:tailEnd/>
            </a:ln>
          </p:spPr>
          <p:txBody>
            <a:bodyPr wrap="none" anchor="ctr"/>
            <a:lstStyle/>
            <a:p>
              <a:endParaRPr lang="en-US" dirty="0"/>
            </a:p>
          </p:txBody>
        </p:sp>
        <p:sp>
          <p:nvSpPr>
            <p:cNvPr id="51228" name="Line 42"/>
            <p:cNvSpPr>
              <a:spLocks noChangeShapeType="1"/>
            </p:cNvSpPr>
            <p:nvPr/>
          </p:nvSpPr>
          <p:spPr bwMode="auto">
            <a:xfrm>
              <a:off x="1296" y="1392"/>
              <a:ext cx="768" cy="765"/>
            </a:xfrm>
            <a:prstGeom prst="line">
              <a:avLst/>
            </a:prstGeom>
            <a:noFill/>
            <a:ln w="9525">
              <a:solidFill>
                <a:schemeClr val="tx1"/>
              </a:solidFill>
              <a:round/>
              <a:headEnd/>
              <a:tailEnd/>
            </a:ln>
          </p:spPr>
          <p:txBody>
            <a:bodyPr wrap="none" anchor="ctr"/>
            <a:lstStyle/>
            <a:p>
              <a:endParaRPr lang="en-US" dirty="0"/>
            </a:p>
          </p:txBody>
        </p:sp>
        <p:sp>
          <p:nvSpPr>
            <p:cNvPr id="51229" name="Line 43"/>
            <p:cNvSpPr>
              <a:spLocks noChangeShapeType="1"/>
            </p:cNvSpPr>
            <p:nvPr/>
          </p:nvSpPr>
          <p:spPr bwMode="auto">
            <a:xfrm>
              <a:off x="1296" y="1966"/>
              <a:ext cx="768" cy="765"/>
            </a:xfrm>
            <a:prstGeom prst="line">
              <a:avLst/>
            </a:prstGeom>
            <a:noFill/>
            <a:ln w="9525">
              <a:solidFill>
                <a:schemeClr val="tx1"/>
              </a:solidFill>
              <a:round/>
              <a:headEnd/>
              <a:tailEnd/>
            </a:ln>
          </p:spPr>
          <p:txBody>
            <a:bodyPr wrap="none" anchor="ctr"/>
            <a:lstStyle/>
            <a:p>
              <a:endParaRPr lang="en-US" dirty="0"/>
            </a:p>
          </p:txBody>
        </p:sp>
        <p:sp>
          <p:nvSpPr>
            <p:cNvPr id="51230" name="Line 44"/>
            <p:cNvSpPr>
              <a:spLocks noChangeShapeType="1"/>
            </p:cNvSpPr>
            <p:nvPr/>
          </p:nvSpPr>
          <p:spPr bwMode="auto">
            <a:xfrm>
              <a:off x="1296" y="1776"/>
              <a:ext cx="768" cy="765"/>
            </a:xfrm>
            <a:prstGeom prst="line">
              <a:avLst/>
            </a:prstGeom>
            <a:noFill/>
            <a:ln w="9525">
              <a:solidFill>
                <a:schemeClr val="tx1"/>
              </a:solidFill>
              <a:round/>
              <a:headEnd/>
              <a:tailEnd/>
            </a:ln>
          </p:spPr>
          <p:txBody>
            <a:bodyPr wrap="none" anchor="ctr"/>
            <a:lstStyle/>
            <a:p>
              <a:endParaRPr lang="en-US" dirty="0"/>
            </a:p>
          </p:txBody>
        </p:sp>
        <p:sp>
          <p:nvSpPr>
            <p:cNvPr id="51231" name="Line 45"/>
            <p:cNvSpPr>
              <a:spLocks noChangeShapeType="1"/>
            </p:cNvSpPr>
            <p:nvPr/>
          </p:nvSpPr>
          <p:spPr bwMode="auto">
            <a:xfrm>
              <a:off x="1296" y="1584"/>
              <a:ext cx="768" cy="765"/>
            </a:xfrm>
            <a:prstGeom prst="line">
              <a:avLst/>
            </a:prstGeom>
            <a:noFill/>
            <a:ln w="9525">
              <a:solidFill>
                <a:schemeClr val="tx1"/>
              </a:solidFill>
              <a:round/>
              <a:headEnd/>
              <a:tailEnd/>
            </a:ln>
          </p:spPr>
          <p:txBody>
            <a:bodyPr wrap="none" anchor="ctr"/>
            <a:lstStyle/>
            <a:p>
              <a:endParaRPr lang="en-US" dirty="0"/>
            </a:p>
          </p:txBody>
        </p:sp>
        <p:sp>
          <p:nvSpPr>
            <p:cNvPr id="51232" name="Line 46"/>
            <p:cNvSpPr>
              <a:spLocks noChangeShapeType="1"/>
            </p:cNvSpPr>
            <p:nvPr/>
          </p:nvSpPr>
          <p:spPr bwMode="auto">
            <a:xfrm>
              <a:off x="1296" y="2922"/>
              <a:ext cx="768" cy="765"/>
            </a:xfrm>
            <a:prstGeom prst="line">
              <a:avLst/>
            </a:prstGeom>
            <a:noFill/>
            <a:ln w="9525">
              <a:solidFill>
                <a:schemeClr val="tx1"/>
              </a:solidFill>
              <a:round/>
              <a:headEnd/>
              <a:tailEnd/>
            </a:ln>
          </p:spPr>
          <p:txBody>
            <a:bodyPr wrap="none" anchor="ctr"/>
            <a:lstStyle/>
            <a:p>
              <a:endParaRPr lang="en-US" dirty="0"/>
            </a:p>
          </p:txBody>
        </p:sp>
        <p:sp>
          <p:nvSpPr>
            <p:cNvPr id="51233" name="Line 47"/>
            <p:cNvSpPr>
              <a:spLocks noChangeShapeType="1"/>
            </p:cNvSpPr>
            <p:nvPr/>
          </p:nvSpPr>
          <p:spPr bwMode="auto">
            <a:xfrm>
              <a:off x="1296" y="3496"/>
              <a:ext cx="768" cy="765"/>
            </a:xfrm>
            <a:prstGeom prst="line">
              <a:avLst/>
            </a:prstGeom>
            <a:noFill/>
            <a:ln w="9525">
              <a:solidFill>
                <a:schemeClr val="tx1"/>
              </a:solidFill>
              <a:round/>
              <a:headEnd/>
              <a:tailEnd/>
            </a:ln>
          </p:spPr>
          <p:txBody>
            <a:bodyPr wrap="none" anchor="ctr"/>
            <a:lstStyle/>
            <a:p>
              <a:endParaRPr lang="en-US" dirty="0"/>
            </a:p>
          </p:txBody>
        </p:sp>
        <p:sp>
          <p:nvSpPr>
            <p:cNvPr id="51234" name="Line 48"/>
            <p:cNvSpPr>
              <a:spLocks noChangeShapeType="1"/>
            </p:cNvSpPr>
            <p:nvPr/>
          </p:nvSpPr>
          <p:spPr bwMode="auto">
            <a:xfrm>
              <a:off x="1296" y="3306"/>
              <a:ext cx="768" cy="765"/>
            </a:xfrm>
            <a:prstGeom prst="line">
              <a:avLst/>
            </a:prstGeom>
            <a:noFill/>
            <a:ln w="9525">
              <a:solidFill>
                <a:schemeClr val="tx1"/>
              </a:solidFill>
              <a:round/>
              <a:headEnd/>
              <a:tailEnd/>
            </a:ln>
          </p:spPr>
          <p:txBody>
            <a:bodyPr wrap="none" anchor="ctr"/>
            <a:lstStyle/>
            <a:p>
              <a:endParaRPr lang="en-US" dirty="0"/>
            </a:p>
          </p:txBody>
        </p:sp>
        <p:sp>
          <p:nvSpPr>
            <p:cNvPr id="51235" name="Line 49"/>
            <p:cNvSpPr>
              <a:spLocks noChangeShapeType="1"/>
            </p:cNvSpPr>
            <p:nvPr/>
          </p:nvSpPr>
          <p:spPr bwMode="auto">
            <a:xfrm>
              <a:off x="1296" y="3114"/>
              <a:ext cx="768" cy="765"/>
            </a:xfrm>
            <a:prstGeom prst="line">
              <a:avLst/>
            </a:prstGeom>
            <a:noFill/>
            <a:ln w="9525">
              <a:solidFill>
                <a:schemeClr val="tx1"/>
              </a:solidFill>
              <a:round/>
              <a:headEnd/>
              <a:tailEnd/>
            </a:ln>
          </p:spPr>
          <p:txBody>
            <a:bodyPr wrap="none" anchor="ctr"/>
            <a:lstStyle/>
            <a:p>
              <a:endParaRPr lang="en-US" dirty="0"/>
            </a:p>
          </p:txBody>
        </p:sp>
        <p:sp>
          <p:nvSpPr>
            <p:cNvPr id="51236" name="Line 50"/>
            <p:cNvSpPr>
              <a:spLocks noChangeShapeType="1"/>
            </p:cNvSpPr>
            <p:nvPr/>
          </p:nvSpPr>
          <p:spPr bwMode="auto">
            <a:xfrm>
              <a:off x="1296" y="2157"/>
              <a:ext cx="768" cy="765"/>
            </a:xfrm>
            <a:prstGeom prst="line">
              <a:avLst/>
            </a:prstGeom>
            <a:noFill/>
            <a:ln w="9525">
              <a:solidFill>
                <a:schemeClr val="tx1"/>
              </a:solidFill>
              <a:round/>
              <a:headEnd/>
              <a:tailEnd/>
            </a:ln>
          </p:spPr>
          <p:txBody>
            <a:bodyPr wrap="none" anchor="ctr"/>
            <a:lstStyle/>
            <a:p>
              <a:endParaRPr lang="en-US" dirty="0"/>
            </a:p>
          </p:txBody>
        </p:sp>
        <p:sp>
          <p:nvSpPr>
            <p:cNvPr id="51237" name="Line 51"/>
            <p:cNvSpPr>
              <a:spLocks noChangeShapeType="1"/>
            </p:cNvSpPr>
            <p:nvPr/>
          </p:nvSpPr>
          <p:spPr bwMode="auto">
            <a:xfrm>
              <a:off x="1296" y="2731"/>
              <a:ext cx="768" cy="765"/>
            </a:xfrm>
            <a:prstGeom prst="line">
              <a:avLst/>
            </a:prstGeom>
            <a:noFill/>
            <a:ln w="9525">
              <a:solidFill>
                <a:schemeClr val="tx1"/>
              </a:solidFill>
              <a:round/>
              <a:headEnd/>
              <a:tailEnd/>
            </a:ln>
          </p:spPr>
          <p:txBody>
            <a:bodyPr wrap="none" anchor="ctr"/>
            <a:lstStyle/>
            <a:p>
              <a:endParaRPr lang="en-US" dirty="0"/>
            </a:p>
          </p:txBody>
        </p:sp>
        <p:sp>
          <p:nvSpPr>
            <p:cNvPr id="51238" name="Line 52"/>
            <p:cNvSpPr>
              <a:spLocks noChangeShapeType="1"/>
            </p:cNvSpPr>
            <p:nvPr/>
          </p:nvSpPr>
          <p:spPr bwMode="auto">
            <a:xfrm>
              <a:off x="1296" y="2541"/>
              <a:ext cx="768" cy="765"/>
            </a:xfrm>
            <a:prstGeom prst="line">
              <a:avLst/>
            </a:prstGeom>
            <a:noFill/>
            <a:ln w="9525">
              <a:solidFill>
                <a:schemeClr val="tx1"/>
              </a:solidFill>
              <a:round/>
              <a:headEnd/>
              <a:tailEnd/>
            </a:ln>
          </p:spPr>
          <p:txBody>
            <a:bodyPr wrap="none" anchor="ctr"/>
            <a:lstStyle/>
            <a:p>
              <a:endParaRPr lang="en-US" dirty="0"/>
            </a:p>
          </p:txBody>
        </p:sp>
        <p:sp>
          <p:nvSpPr>
            <p:cNvPr id="51239" name="Line 53"/>
            <p:cNvSpPr>
              <a:spLocks noChangeShapeType="1"/>
            </p:cNvSpPr>
            <p:nvPr/>
          </p:nvSpPr>
          <p:spPr bwMode="auto">
            <a:xfrm>
              <a:off x="1296" y="2349"/>
              <a:ext cx="768" cy="765"/>
            </a:xfrm>
            <a:prstGeom prst="line">
              <a:avLst/>
            </a:prstGeom>
            <a:noFill/>
            <a:ln w="9525">
              <a:solidFill>
                <a:schemeClr val="tx1"/>
              </a:solidFill>
              <a:round/>
              <a:headEnd/>
              <a:tailEnd/>
            </a:ln>
          </p:spPr>
          <p:txBody>
            <a:bodyPr wrap="none" anchor="ctr"/>
            <a:lstStyle/>
            <a:p>
              <a:endParaRPr lang="en-US" dirty="0"/>
            </a:p>
          </p:txBody>
        </p:sp>
      </p:grpSp>
      <p:sp>
        <p:nvSpPr>
          <p:cNvPr id="51212" name="AutoShape 54"/>
          <p:cNvSpPr>
            <a:spLocks/>
          </p:cNvSpPr>
          <p:nvPr/>
        </p:nvSpPr>
        <p:spPr bwMode="auto">
          <a:xfrm>
            <a:off x="0" y="1699846"/>
            <a:ext cx="2743200" cy="2971800"/>
          </a:xfrm>
          <a:prstGeom prst="rightArrow">
            <a:avLst>
              <a:gd name="adj1" fmla="val 50000"/>
              <a:gd name="adj2" fmla="val 25000"/>
            </a:avLst>
          </a:prstGeom>
          <a:solidFill>
            <a:srgbClr val="FF9900"/>
          </a:solidFill>
          <a:ln w="12700">
            <a:solidFill>
              <a:srgbClr val="FFFFFF"/>
            </a:solidFill>
            <a:miter lim="800000"/>
            <a:headEnd/>
            <a:tailEnd/>
          </a:ln>
        </p:spPr>
        <p:txBody>
          <a:bodyPr wrap="none" anchor="ctr"/>
          <a:lstStyle/>
          <a:p>
            <a:endParaRPr lang="en-US" dirty="0"/>
          </a:p>
        </p:txBody>
      </p:sp>
      <p:sp>
        <p:nvSpPr>
          <p:cNvPr id="51213" name="Text Box 55"/>
          <p:cNvSpPr txBox="1">
            <a:spLocks/>
          </p:cNvSpPr>
          <p:nvPr/>
        </p:nvSpPr>
        <p:spPr bwMode="auto">
          <a:xfrm>
            <a:off x="1586132" y="5207492"/>
            <a:ext cx="3024809" cy="1631216"/>
          </a:xfrm>
          <a:prstGeom prst="rect">
            <a:avLst/>
          </a:prstGeom>
          <a:solidFill>
            <a:srgbClr val="BFE0EF"/>
          </a:solidFill>
          <a:ln w="12700">
            <a:noFill/>
            <a:miter lim="800000"/>
            <a:headEnd/>
            <a:tailEnd/>
          </a:ln>
        </p:spPr>
        <p:txBody>
          <a:bodyPr wrap="square">
            <a:spAutoFit/>
          </a:bodyPr>
          <a:lstStyle/>
          <a:p>
            <a:pPr>
              <a:buClr>
                <a:schemeClr val="tx2"/>
              </a:buClr>
              <a:buFont typeface="Wingdings" pitchFamily="2" charset="2"/>
              <a:buChar char="ü"/>
            </a:pPr>
            <a:r>
              <a:rPr lang="en-US" sz="2000" b="1" dirty="0" smtClean="0">
                <a:solidFill>
                  <a:srgbClr val="FF0000"/>
                </a:solidFill>
                <a:latin typeface="Arial Unicode MS" pitchFamily="34" charset="-128"/>
                <a:cs typeface="Times New Roman" pitchFamily="18" charset="0"/>
                <a:sym typeface="Times New Roman" pitchFamily="18" charset="0"/>
              </a:rPr>
              <a:t>Important</a:t>
            </a:r>
          </a:p>
          <a:p>
            <a:pPr>
              <a:buClr>
                <a:schemeClr val="tx2"/>
              </a:buClr>
              <a:buFont typeface="Wingdings" pitchFamily="2" charset="2"/>
              <a:buChar char="ü"/>
            </a:pPr>
            <a:r>
              <a:rPr lang="en-US" sz="2000" b="1" dirty="0" smtClean="0">
                <a:solidFill>
                  <a:srgbClr val="FF0000"/>
                </a:solidFill>
                <a:latin typeface="Arial Unicode MS" pitchFamily="34" charset="-128"/>
                <a:cs typeface="Times New Roman" pitchFamily="18" charset="0"/>
                <a:sym typeface="Times New Roman" pitchFamily="18" charset="0"/>
              </a:rPr>
              <a:t>Priority</a:t>
            </a:r>
            <a:endParaRPr lang="en-US" sz="2000" b="1" dirty="0">
              <a:solidFill>
                <a:srgbClr val="FF0000"/>
              </a:solidFill>
              <a:latin typeface="Arial Unicode MS" pitchFamily="34" charset="-128"/>
              <a:cs typeface="Times New Roman" pitchFamily="18" charset="0"/>
              <a:sym typeface="Times New Roman" pitchFamily="18" charset="0"/>
            </a:endParaRPr>
          </a:p>
          <a:p>
            <a:pPr>
              <a:buClr>
                <a:schemeClr val="tx2"/>
              </a:buClr>
              <a:buFont typeface="Wingdings" pitchFamily="2" charset="2"/>
              <a:buChar char="ü"/>
            </a:pPr>
            <a:r>
              <a:rPr lang="en-US" sz="2000" b="1" dirty="0" smtClean="0">
                <a:solidFill>
                  <a:srgbClr val="FF0000"/>
                </a:solidFill>
                <a:latin typeface="Arial Unicode MS" pitchFamily="34" charset="-128"/>
                <a:cs typeface="Times New Roman" pitchFamily="18" charset="0"/>
                <a:sym typeface="Times New Roman" pitchFamily="18" charset="0"/>
              </a:rPr>
              <a:t>Actionable </a:t>
            </a:r>
            <a:endParaRPr lang="en-US" sz="2000" b="1" dirty="0">
              <a:solidFill>
                <a:srgbClr val="FF0000"/>
              </a:solidFill>
              <a:latin typeface="Arial Unicode MS" pitchFamily="34" charset="-128"/>
              <a:cs typeface="Times New Roman" pitchFamily="18" charset="0"/>
              <a:sym typeface="Times New Roman" pitchFamily="18" charset="0"/>
            </a:endParaRPr>
          </a:p>
          <a:p>
            <a:pPr>
              <a:buClr>
                <a:schemeClr val="tx2"/>
              </a:buClr>
              <a:buFont typeface="Wingdings" pitchFamily="2" charset="2"/>
              <a:buChar char="ü"/>
            </a:pPr>
            <a:r>
              <a:rPr lang="en-US" sz="2000" b="1" dirty="0" smtClean="0">
                <a:solidFill>
                  <a:srgbClr val="000066"/>
                </a:solidFill>
                <a:latin typeface="Arial Unicode MS" pitchFamily="34" charset="-128"/>
                <a:cs typeface="Times New Roman" pitchFamily="18" charset="0"/>
                <a:sym typeface="Times New Roman" pitchFamily="18" charset="0"/>
              </a:rPr>
              <a:t>Data gap</a:t>
            </a:r>
          </a:p>
          <a:p>
            <a:pPr>
              <a:buClr>
                <a:schemeClr val="tx2"/>
              </a:buClr>
              <a:buFont typeface="Wingdings" pitchFamily="2" charset="2"/>
              <a:buChar char="ü"/>
            </a:pPr>
            <a:r>
              <a:rPr lang="en-US" sz="2000" b="1" dirty="0" smtClean="0">
                <a:solidFill>
                  <a:srgbClr val="000066"/>
                </a:solidFill>
                <a:latin typeface="Arial Unicode MS" pitchFamily="34" charset="-128"/>
                <a:cs typeface="Times New Roman" pitchFamily="18" charset="0"/>
                <a:sym typeface="Times New Roman" pitchFamily="18" charset="0"/>
              </a:rPr>
              <a:t>Not </a:t>
            </a:r>
            <a:r>
              <a:rPr lang="en-US" sz="2000" b="1" dirty="0">
                <a:solidFill>
                  <a:srgbClr val="000066"/>
                </a:solidFill>
                <a:latin typeface="Arial Unicode MS" pitchFamily="34" charset="-128"/>
                <a:cs typeface="Times New Roman" pitchFamily="18" charset="0"/>
                <a:sym typeface="Times New Roman" pitchFamily="18" charset="0"/>
              </a:rPr>
              <a:t>already underway</a:t>
            </a:r>
          </a:p>
        </p:txBody>
      </p:sp>
      <p:sp>
        <p:nvSpPr>
          <p:cNvPr id="51214" name="Text Box 56"/>
          <p:cNvSpPr txBox="1">
            <a:spLocks/>
          </p:cNvSpPr>
          <p:nvPr/>
        </p:nvSpPr>
        <p:spPr bwMode="auto">
          <a:xfrm>
            <a:off x="5486400" y="5470525"/>
            <a:ext cx="3511550" cy="1015663"/>
          </a:xfrm>
          <a:prstGeom prst="rect">
            <a:avLst/>
          </a:prstGeom>
          <a:solidFill>
            <a:srgbClr val="BFE0EF"/>
          </a:solidFill>
          <a:ln w="12700">
            <a:noFill/>
            <a:miter lim="800000"/>
            <a:headEnd/>
            <a:tailEnd/>
          </a:ln>
        </p:spPr>
        <p:txBody>
          <a:bodyPr>
            <a:spAutoFit/>
          </a:bodyPr>
          <a:lstStyle/>
          <a:p>
            <a:pPr>
              <a:buClr>
                <a:schemeClr val="tx1"/>
              </a:buClr>
              <a:buFont typeface="Wingdings" pitchFamily="2" charset="2"/>
              <a:buChar char="ü"/>
            </a:pPr>
            <a:r>
              <a:rPr lang="en-US" sz="2000" b="1" dirty="0">
                <a:solidFill>
                  <a:srgbClr val="000066"/>
                </a:solidFill>
                <a:latin typeface="Arial Unicode MS" pitchFamily="34" charset="-128"/>
                <a:cs typeface="Times New Roman" pitchFamily="18" charset="0"/>
                <a:sym typeface="Times New Roman" pitchFamily="18" charset="0"/>
              </a:rPr>
              <a:t> </a:t>
            </a:r>
            <a:r>
              <a:rPr lang="en-US" sz="2000" b="1" dirty="0" smtClean="0">
                <a:solidFill>
                  <a:srgbClr val="FF0000"/>
                </a:solidFill>
                <a:latin typeface="Arial Unicode MS" pitchFamily="34" charset="-128"/>
                <a:cs typeface="Times New Roman" pitchFamily="18" charset="0"/>
                <a:sym typeface="Times New Roman" pitchFamily="18" charset="0"/>
              </a:rPr>
              <a:t>Answerable</a:t>
            </a:r>
            <a:endParaRPr lang="en-US" sz="2000" b="1" dirty="0">
              <a:solidFill>
                <a:srgbClr val="FF0000"/>
              </a:solidFill>
              <a:latin typeface="Arial Unicode MS" pitchFamily="34" charset="-128"/>
              <a:cs typeface="Times New Roman" pitchFamily="18" charset="0"/>
              <a:sym typeface="Times New Roman" pitchFamily="18" charset="0"/>
            </a:endParaRPr>
          </a:p>
          <a:p>
            <a:pPr>
              <a:buClr>
                <a:schemeClr val="tx1"/>
              </a:buClr>
              <a:buFont typeface="Wingdings" pitchFamily="2" charset="2"/>
              <a:buChar char="ü"/>
            </a:pPr>
            <a:r>
              <a:rPr lang="en-US" sz="2000" b="1" dirty="0">
                <a:solidFill>
                  <a:srgbClr val="000066"/>
                </a:solidFill>
                <a:latin typeface="Arial Unicode MS" pitchFamily="34" charset="-128"/>
                <a:cs typeface="Times New Roman" pitchFamily="18" charset="0"/>
                <a:sym typeface="Times New Roman" pitchFamily="18" charset="0"/>
              </a:rPr>
              <a:t> Method </a:t>
            </a:r>
            <a:r>
              <a:rPr lang="en-US" sz="2000" b="1" dirty="0" smtClean="0">
                <a:solidFill>
                  <a:srgbClr val="000066"/>
                </a:solidFill>
                <a:latin typeface="Arial Unicode MS" pitchFamily="34" charset="-128"/>
                <a:cs typeface="Times New Roman" pitchFamily="18" charset="0"/>
                <a:sym typeface="Times New Roman" pitchFamily="18" charset="0"/>
              </a:rPr>
              <a:t>available</a:t>
            </a:r>
            <a:endParaRPr lang="en-US" sz="2000" b="1" dirty="0">
              <a:solidFill>
                <a:srgbClr val="000066"/>
              </a:solidFill>
              <a:latin typeface="Arial Unicode MS" pitchFamily="34" charset="-128"/>
              <a:cs typeface="Times New Roman" pitchFamily="18" charset="0"/>
              <a:sym typeface="Times New Roman" pitchFamily="18" charset="0"/>
            </a:endParaRPr>
          </a:p>
          <a:p>
            <a:pPr>
              <a:buClr>
                <a:schemeClr val="tx1"/>
              </a:buClr>
              <a:buFont typeface="Wingdings" pitchFamily="2" charset="2"/>
              <a:buChar char="ü"/>
            </a:pPr>
            <a:r>
              <a:rPr lang="en-US" sz="2000" b="1" dirty="0" smtClean="0">
                <a:solidFill>
                  <a:srgbClr val="000066"/>
                </a:solidFill>
                <a:latin typeface="Arial Unicode MS" pitchFamily="34" charset="-128"/>
                <a:cs typeface="Times New Roman" pitchFamily="18" charset="0"/>
                <a:sym typeface="Times New Roman" pitchFamily="18" charset="0"/>
              </a:rPr>
              <a:t> Reasonable time period</a:t>
            </a:r>
            <a:endParaRPr lang="en-US" sz="2000" b="1" dirty="0">
              <a:solidFill>
                <a:srgbClr val="000066"/>
              </a:solidFill>
              <a:latin typeface="Arial Unicode MS" pitchFamily="34" charset="-128"/>
              <a:cs typeface="Times New Roman" pitchFamily="18" charset="0"/>
              <a:sym typeface="Times New Roman" pitchFamily="18" charset="0"/>
            </a:endParaRPr>
          </a:p>
        </p:txBody>
      </p:sp>
      <p:sp>
        <p:nvSpPr>
          <p:cNvPr id="51215" name="Text Box 57"/>
          <p:cNvSpPr txBox="1">
            <a:spLocks/>
          </p:cNvSpPr>
          <p:nvPr/>
        </p:nvSpPr>
        <p:spPr bwMode="auto">
          <a:xfrm>
            <a:off x="395883" y="2819529"/>
            <a:ext cx="1981200" cy="396875"/>
          </a:xfrm>
          <a:prstGeom prst="rect">
            <a:avLst/>
          </a:prstGeom>
          <a:noFill/>
          <a:ln w="12700">
            <a:noFill/>
            <a:miter lim="800000"/>
            <a:headEnd/>
            <a:tailEnd/>
          </a:ln>
        </p:spPr>
        <p:txBody>
          <a:bodyPr>
            <a:spAutoFit/>
          </a:bodyPr>
          <a:lstStyle/>
          <a:p>
            <a:pPr>
              <a:spcBef>
                <a:spcPct val="50000"/>
              </a:spcBef>
            </a:pPr>
            <a:r>
              <a:rPr lang="en-US" sz="2000" b="1" dirty="0" smtClean="0">
                <a:solidFill>
                  <a:srgbClr val="000066"/>
                </a:solidFill>
                <a:cs typeface="Times New Roman" pitchFamily="18" charset="0"/>
                <a:sym typeface="Times New Roman" pitchFamily="18" charset="0"/>
              </a:rPr>
              <a:t>Initial Question</a:t>
            </a:r>
            <a:endParaRPr lang="en-US" sz="2000" b="1" dirty="0">
              <a:solidFill>
                <a:srgbClr val="000066"/>
              </a:solidFill>
              <a:cs typeface="Times New Roman" pitchFamily="18" charset="0"/>
              <a:sym typeface="Times New Roman" pitchFamily="18"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Session Objectives</a:t>
            </a:r>
            <a:endParaRPr lang="en-US" dirty="0"/>
          </a:p>
        </p:txBody>
      </p:sp>
      <p:sp>
        <p:nvSpPr>
          <p:cNvPr id="3" name="Content Placeholder 2"/>
          <p:cNvSpPr>
            <a:spLocks noGrp="1"/>
          </p:cNvSpPr>
          <p:nvPr>
            <p:ph idx="1"/>
          </p:nvPr>
        </p:nvSpPr>
        <p:spPr/>
        <p:txBody>
          <a:bodyPr/>
          <a:lstStyle/>
          <a:p>
            <a:r>
              <a:rPr lang="en-US" dirty="0" smtClean="0"/>
              <a:t>Understand the value of a communication plan in improving the use of research results</a:t>
            </a:r>
          </a:p>
          <a:p>
            <a:r>
              <a:rPr lang="en-US" dirty="0" smtClean="0"/>
              <a:t>Understand the importance of stakeholders in the research and research use processes</a:t>
            </a:r>
          </a:p>
          <a:p>
            <a:r>
              <a:rPr lang="en-US" dirty="0" smtClean="0"/>
              <a:t>Introduce the Stakeholder Analysis Matrix</a:t>
            </a:r>
          </a:p>
          <a:p>
            <a:r>
              <a:rPr lang="en-US" dirty="0" smtClean="0"/>
              <a:t>Establish the criteria for meaningful research questions</a:t>
            </a:r>
            <a:endParaRPr lang="en-US" dirty="0"/>
          </a:p>
        </p:txBody>
      </p:sp>
    </p:spTree>
    <p:extLst>
      <p:ext uri="{BB962C8B-B14F-4D97-AF65-F5344CB8AC3E}">
        <p14:creationId xmlns:p14="http://schemas.microsoft.com/office/powerpoint/2010/main" val="654648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816" y="302347"/>
            <a:ext cx="7762875" cy="1143000"/>
          </a:xfrm>
        </p:spPr>
        <p:txBody>
          <a:bodyPr>
            <a:noAutofit/>
          </a:bodyPr>
          <a:lstStyle/>
          <a:p>
            <a:pPr algn="ctr"/>
            <a:r>
              <a:rPr lang="en-US" dirty="0" smtClean="0"/>
              <a:t>Criteria for Meaningful Research Questions</a:t>
            </a:r>
            <a:endParaRPr lang="en-US" dirty="0"/>
          </a:p>
        </p:txBody>
      </p:sp>
      <p:sp>
        <p:nvSpPr>
          <p:cNvPr id="3" name="TextBox 2"/>
          <p:cNvSpPr txBox="1"/>
          <p:nvPr/>
        </p:nvSpPr>
        <p:spPr>
          <a:xfrm>
            <a:off x="637310" y="1559730"/>
            <a:ext cx="8091054" cy="5539978"/>
          </a:xfrm>
          <a:prstGeom prst="rect">
            <a:avLst/>
          </a:prstGeom>
          <a:noFill/>
        </p:spPr>
        <p:txBody>
          <a:bodyPr wrap="square" rtlCol="0">
            <a:spAutoFit/>
          </a:bodyPr>
          <a:lstStyle/>
          <a:p>
            <a:r>
              <a:rPr lang="en-US" sz="2200" b="1" dirty="0" smtClean="0"/>
              <a:t>Important: </a:t>
            </a:r>
            <a:r>
              <a:rPr lang="en-US" sz="2200" dirty="0" smtClean="0"/>
              <a:t>Could the answer to the question lead to a policy or program change that would have a large effect on the population in question?</a:t>
            </a:r>
          </a:p>
          <a:p>
            <a:r>
              <a:rPr lang="en-US" sz="2200" dirty="0" smtClean="0"/>
              <a:t> </a:t>
            </a:r>
          </a:p>
          <a:p>
            <a:r>
              <a:rPr lang="en-US" sz="2200" b="1" dirty="0" smtClean="0"/>
              <a:t>Priority</a:t>
            </a:r>
            <a:r>
              <a:rPr lang="en-US" sz="2200" dirty="0" smtClean="0"/>
              <a:t>: Does the question address a current and pertinent issue?</a:t>
            </a:r>
          </a:p>
          <a:p>
            <a:endParaRPr lang="en-US" sz="2200" dirty="0" smtClean="0"/>
          </a:p>
          <a:p>
            <a:r>
              <a:rPr lang="en-US" sz="2200" b="1" dirty="0" smtClean="0"/>
              <a:t>Actionable: </a:t>
            </a:r>
            <a:r>
              <a:rPr lang="en-US" sz="2200" dirty="0" smtClean="0"/>
              <a:t>Can the results of the research be used to identify clear policy or program recommendations?</a:t>
            </a:r>
          </a:p>
          <a:p>
            <a:endParaRPr lang="en-US" sz="2200" dirty="0" smtClean="0"/>
          </a:p>
          <a:p>
            <a:r>
              <a:rPr lang="en-US" sz="2200" b="1" dirty="0" smtClean="0"/>
              <a:t>Answerable</a:t>
            </a:r>
            <a:r>
              <a:rPr lang="en-US" sz="2200" dirty="0" smtClean="0"/>
              <a:t>: Are data available, or can data be collected, to address the question?</a:t>
            </a:r>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Let’s Look at an Example</a:t>
            </a:r>
            <a:endParaRPr lang="en-US" dirty="0"/>
          </a:p>
        </p:txBody>
      </p:sp>
      <p:sp>
        <p:nvSpPr>
          <p:cNvPr id="3" name="TextBox 2"/>
          <p:cNvSpPr txBox="1"/>
          <p:nvPr/>
        </p:nvSpPr>
        <p:spPr>
          <a:xfrm>
            <a:off x="685800" y="1600200"/>
            <a:ext cx="8026400" cy="4893647"/>
          </a:xfrm>
          <a:prstGeom prst="rect">
            <a:avLst/>
          </a:prstGeom>
          <a:noFill/>
        </p:spPr>
        <p:txBody>
          <a:bodyPr wrap="square" rtlCol="0">
            <a:spAutoFit/>
          </a:bodyPr>
          <a:lstStyle/>
          <a:p>
            <a:r>
              <a:rPr lang="en-US" sz="2400" b="1" i="1" dirty="0" smtClean="0"/>
              <a:t>Research  topic</a:t>
            </a:r>
            <a:r>
              <a:rPr lang="en-US" sz="2400" dirty="0" smtClean="0"/>
              <a:t>: Number of children borne by a woman (parity) &amp; contraceptive use</a:t>
            </a:r>
          </a:p>
          <a:p>
            <a:endParaRPr lang="en-US" sz="2400" dirty="0" smtClean="0"/>
          </a:p>
          <a:p>
            <a:r>
              <a:rPr lang="en-US" sz="2400" b="1" i="1" dirty="0" smtClean="0"/>
              <a:t>Research problem</a:t>
            </a:r>
            <a:r>
              <a:rPr lang="en-US" sz="2400" dirty="0" smtClean="0"/>
              <a:t>: Do women with few (or no) children have a lower demand for family planning?</a:t>
            </a:r>
          </a:p>
          <a:p>
            <a:endParaRPr lang="en-US" sz="2400" dirty="0" smtClean="0"/>
          </a:p>
          <a:p>
            <a:r>
              <a:rPr lang="en-US" sz="2400" b="1" i="1" dirty="0" smtClean="0"/>
              <a:t>Research question:  </a:t>
            </a:r>
            <a:r>
              <a:rPr lang="en-US" sz="2400" dirty="0" smtClean="0"/>
              <a:t>How does contraceptive use vary by number of existing children among married women?</a:t>
            </a:r>
          </a:p>
          <a:p>
            <a:endParaRPr lang="en-US" sz="2400" dirty="0" smtClean="0"/>
          </a:p>
          <a:p>
            <a:r>
              <a:rPr lang="en-US" sz="2400" b="1" i="1" dirty="0" smtClean="0"/>
              <a:t>Hypothesis:  </a:t>
            </a:r>
            <a:r>
              <a:rPr lang="en-US" sz="2400" dirty="0" smtClean="0"/>
              <a:t>Low parity married women will have lower contraceptive prevalence rates.</a:t>
            </a:r>
          </a:p>
          <a:p>
            <a:endParaRPr lang="en-US" sz="2400" dirty="0" smtClean="0"/>
          </a:p>
          <a:p>
            <a:endParaRPr lang="en-US"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Key Messages</a:t>
            </a:r>
            <a:endParaRPr lang="en-US" dirty="0"/>
          </a:p>
        </p:txBody>
      </p:sp>
      <p:sp>
        <p:nvSpPr>
          <p:cNvPr id="3" name="Content Placeholder 2"/>
          <p:cNvSpPr>
            <a:spLocks noGrp="1"/>
          </p:cNvSpPr>
          <p:nvPr>
            <p:ph idx="1"/>
          </p:nvPr>
        </p:nvSpPr>
        <p:spPr/>
        <p:txBody>
          <a:bodyPr/>
          <a:lstStyle/>
          <a:p>
            <a:r>
              <a:rPr lang="en-US" dirty="0" smtClean="0"/>
              <a:t>Identify your target audiences and how you will communicate your research findings</a:t>
            </a:r>
          </a:p>
          <a:p>
            <a:r>
              <a:rPr lang="en-US" dirty="0" smtClean="0"/>
              <a:t>Involve stakeholders throughout the process, not just at the beginning and the end; this facilitates uptake of results</a:t>
            </a:r>
            <a:endParaRPr lang="en-US" dirty="0"/>
          </a:p>
          <a:p>
            <a:r>
              <a:rPr lang="en-US" dirty="0" smtClean="0"/>
              <a:t>Develop research questions that fill an information gap so that your research is linked to program/policy development and improvement</a:t>
            </a:r>
            <a:endParaRPr lang="en-US" dirty="0"/>
          </a:p>
        </p:txBody>
      </p:sp>
    </p:spTree>
    <p:extLst>
      <p:ext uri="{BB962C8B-B14F-4D97-AF65-F5344CB8AC3E}">
        <p14:creationId xmlns:p14="http://schemas.microsoft.com/office/powerpoint/2010/main" val="25985899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4632" y="2470484"/>
            <a:ext cx="7028848" cy="1684421"/>
          </a:xfrm>
        </p:spPr>
        <p:txBody>
          <a:bodyPr/>
          <a:lstStyle/>
          <a:p>
            <a:r>
              <a:rPr lang="en-US" sz="2800" dirty="0" smtClean="0"/>
              <a:t>Formulating Meaningful Research Questions &amp; Identifying Stakeholders</a:t>
            </a:r>
            <a:endParaRPr lang="en-US" sz="2800" dirty="0"/>
          </a:p>
        </p:txBody>
      </p:sp>
      <p:sp>
        <p:nvSpPr>
          <p:cNvPr id="3" name="Text Placeholder 2"/>
          <p:cNvSpPr>
            <a:spLocks noGrp="1"/>
          </p:cNvSpPr>
          <p:nvPr>
            <p:ph type="body" idx="1"/>
          </p:nvPr>
        </p:nvSpPr>
        <p:spPr>
          <a:xfrm>
            <a:off x="1780674" y="1668380"/>
            <a:ext cx="6714038" cy="786062"/>
          </a:xfrm>
        </p:spPr>
        <p:txBody>
          <a:bodyPr/>
          <a:lstStyle/>
          <a:p>
            <a:r>
              <a:rPr lang="en-US" sz="2400" dirty="0"/>
              <a:t>Small Group Activity 2:</a:t>
            </a: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9"/>
          <p:cNvSpPr>
            <a:spLocks noGrp="1" noChangeArrowheads="1"/>
          </p:cNvSpPr>
          <p:nvPr>
            <p:ph type="title"/>
          </p:nvPr>
        </p:nvSpPr>
        <p:spPr>
          <a:xfrm>
            <a:off x="358775" y="0"/>
            <a:ext cx="8408988" cy="873125"/>
          </a:xfrm>
        </p:spPr>
        <p:txBody>
          <a:bodyPr/>
          <a:lstStyle/>
          <a:p>
            <a:pPr algn="ctr" eaLnBrk="1" hangingPunct="1"/>
            <a:r>
              <a:rPr lang="en-US" dirty="0" smtClean="0"/>
              <a:t>Small Group Activity 2: Instructions</a:t>
            </a:r>
          </a:p>
        </p:txBody>
      </p:sp>
      <p:sp>
        <p:nvSpPr>
          <p:cNvPr id="48131" name="Rectangle 10"/>
          <p:cNvSpPr>
            <a:spLocks noGrp="1" noChangeArrowheads="1"/>
          </p:cNvSpPr>
          <p:nvPr>
            <p:ph idx="1"/>
          </p:nvPr>
        </p:nvSpPr>
        <p:spPr>
          <a:xfrm>
            <a:off x="906463" y="853440"/>
            <a:ext cx="7762875" cy="4775835"/>
          </a:xfrm>
        </p:spPr>
        <p:txBody>
          <a:bodyPr/>
          <a:lstStyle/>
          <a:p>
            <a:pPr lvl="0"/>
            <a:r>
              <a:rPr lang="en-US" sz="1600" dirty="0"/>
              <a:t>Select a reporter to record the group work on flip chart paper and </a:t>
            </a:r>
            <a:r>
              <a:rPr lang="en-US" sz="1600" dirty="0" smtClean="0"/>
              <a:t>report </a:t>
            </a:r>
            <a:r>
              <a:rPr lang="en-US" sz="1600" dirty="0"/>
              <a:t>back to the plenary. Locate Exercise 2 worksheet.</a:t>
            </a:r>
          </a:p>
          <a:p>
            <a:pPr lvl="0"/>
            <a:r>
              <a:rPr lang="en-US" sz="1600" smtClean="0"/>
              <a:t>Develop a </a:t>
            </a:r>
            <a:r>
              <a:rPr lang="en-US" sz="1600" dirty="0" smtClean="0"/>
              <a:t>hypothesis for </a:t>
            </a:r>
            <a:r>
              <a:rPr lang="en-US" sz="1600" dirty="0"/>
              <a:t>the research question assigned to your </a:t>
            </a:r>
            <a:r>
              <a:rPr lang="en-US" sz="1600" dirty="0" smtClean="0"/>
              <a:t>group. </a:t>
            </a:r>
            <a:r>
              <a:rPr lang="en-US" sz="1600" dirty="0"/>
              <a:t>The hypothesis is the provisional theory </a:t>
            </a:r>
            <a:r>
              <a:rPr lang="en-US" sz="1600" dirty="0" smtClean="0"/>
              <a:t>guiding </a:t>
            </a:r>
            <a:r>
              <a:rPr lang="en-US" sz="1600" dirty="0"/>
              <a:t>the </a:t>
            </a:r>
            <a:r>
              <a:rPr lang="en-US" sz="1600" dirty="0" smtClean="0"/>
              <a:t>research (see </a:t>
            </a:r>
            <a:r>
              <a:rPr lang="en-US" sz="1600" dirty="0"/>
              <a:t>Exercise 2 worksheet – part 1</a:t>
            </a:r>
            <a:r>
              <a:rPr lang="en-US" sz="1600" dirty="0" smtClean="0"/>
              <a:t>).</a:t>
            </a:r>
            <a:endParaRPr lang="en-US" sz="1600" dirty="0"/>
          </a:p>
          <a:p>
            <a:pPr lvl="0"/>
            <a:r>
              <a:rPr lang="en-US" sz="1600" dirty="0" smtClean="0"/>
              <a:t>Identify the primary program or policy implication for </a:t>
            </a:r>
            <a:r>
              <a:rPr lang="en-US" sz="1600" dirty="0"/>
              <a:t>the research question assigned to your </a:t>
            </a:r>
            <a:r>
              <a:rPr lang="en-US" sz="1600" dirty="0" smtClean="0"/>
              <a:t>group. The </a:t>
            </a:r>
            <a:r>
              <a:rPr lang="en-US" sz="1600" dirty="0"/>
              <a:t>program implication will be the action </a:t>
            </a:r>
            <a:r>
              <a:rPr lang="en-US" sz="1600" dirty="0" smtClean="0"/>
              <a:t>undertaken if </a:t>
            </a:r>
            <a:r>
              <a:rPr lang="en-US" sz="1600" dirty="0"/>
              <a:t>the hypothesis is supported by the data.</a:t>
            </a:r>
          </a:p>
          <a:p>
            <a:pPr lvl="0"/>
            <a:r>
              <a:rPr lang="en-US" sz="1600" dirty="0"/>
              <a:t>Assuming the hypothesis is correct, what additional questions need to be answered to </a:t>
            </a:r>
            <a:r>
              <a:rPr lang="en-US" sz="1600" dirty="0" smtClean="0"/>
              <a:t>implement </a:t>
            </a:r>
            <a:r>
              <a:rPr lang="en-US" sz="1600" dirty="0"/>
              <a:t>the recommendation of the </a:t>
            </a:r>
            <a:r>
              <a:rPr lang="en-US" sz="1600" dirty="0" smtClean="0"/>
              <a:t>study effectively</a:t>
            </a:r>
            <a:r>
              <a:rPr lang="en-US" sz="1600" dirty="0"/>
              <a:t>?  </a:t>
            </a:r>
          </a:p>
          <a:p>
            <a:pPr lvl="0"/>
            <a:r>
              <a:rPr lang="en-US" sz="1600" dirty="0"/>
              <a:t>Assuming the hypothesis is </a:t>
            </a:r>
            <a:r>
              <a:rPr lang="en-US" sz="1600" i="1" dirty="0"/>
              <a:t>not</a:t>
            </a:r>
            <a:r>
              <a:rPr lang="en-US" sz="1600" dirty="0"/>
              <a:t> </a:t>
            </a:r>
            <a:r>
              <a:rPr lang="en-US" sz="1600" dirty="0" smtClean="0"/>
              <a:t>correct, </a:t>
            </a:r>
            <a:r>
              <a:rPr lang="en-US" sz="1600" dirty="0"/>
              <a:t>what additional information would help to interpret the results?</a:t>
            </a:r>
          </a:p>
          <a:p>
            <a:pPr lvl="0"/>
            <a:r>
              <a:rPr lang="en-US" sz="1600" dirty="0"/>
              <a:t>Considering where the research falls in the program-policy continuum, what stakeholders need to be involved in the research activity? Use the </a:t>
            </a:r>
            <a:r>
              <a:rPr lang="en-US" sz="1600" dirty="0" smtClean="0"/>
              <a:t>Stakeholder Analysis Matrix </a:t>
            </a:r>
            <a:r>
              <a:rPr lang="en-US" sz="1600" dirty="0"/>
              <a:t>to guide this discussion </a:t>
            </a:r>
            <a:r>
              <a:rPr lang="en-US" sz="1600" dirty="0" smtClean="0"/>
              <a:t>(see </a:t>
            </a:r>
            <a:r>
              <a:rPr lang="en-US" sz="1600" dirty="0"/>
              <a:t>Exercise 2 worksheet – part 2). </a:t>
            </a:r>
            <a:r>
              <a:rPr lang="en-US" sz="1600" dirty="0" smtClean="0"/>
              <a:t>When </a:t>
            </a:r>
            <a:r>
              <a:rPr lang="en-US" sz="1600" dirty="0"/>
              <a:t>filling out the stakeholder analysis, </a:t>
            </a:r>
            <a:r>
              <a:rPr lang="en-US" sz="1600" dirty="0" smtClean="0"/>
              <a:t>complete only columns 1–3 </a:t>
            </a:r>
            <a:r>
              <a:rPr lang="en-US" sz="1600" dirty="0"/>
              <a:t>(stakeholder name, </a:t>
            </a:r>
            <a:r>
              <a:rPr lang="en-US" sz="1600" dirty="0" smtClean="0"/>
              <a:t>description, </a:t>
            </a:r>
            <a:r>
              <a:rPr lang="en-US" sz="1600" dirty="0"/>
              <a:t>and role</a:t>
            </a:r>
            <a:r>
              <a:rPr lang="en-US" sz="1600" dirty="0" smtClean="0"/>
              <a:t>).</a:t>
            </a:r>
            <a:endParaRPr lang="en-US" sz="1600" dirty="0"/>
          </a:p>
        </p:txBody>
      </p:sp>
    </p:spTree>
    <p:extLst>
      <p:ext uri="{BB962C8B-B14F-4D97-AF65-F5344CB8AC3E}">
        <p14:creationId xmlns:p14="http://schemas.microsoft.com/office/powerpoint/2010/main" val="24005440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Small Group Activity 2: Report Back</a:t>
            </a:r>
            <a:endParaRPr lang="en-US" dirty="0"/>
          </a:p>
        </p:txBody>
      </p:sp>
      <p:sp>
        <p:nvSpPr>
          <p:cNvPr id="3" name="Content Placeholder 2"/>
          <p:cNvSpPr>
            <a:spLocks noGrp="1"/>
          </p:cNvSpPr>
          <p:nvPr>
            <p:ph idx="1"/>
          </p:nvPr>
        </p:nvSpPr>
        <p:spPr/>
        <p:txBody>
          <a:bodyPr/>
          <a:lstStyle/>
          <a:p>
            <a:r>
              <a:rPr lang="en-US" dirty="0" smtClean="0"/>
              <a:t>Each group has 10 minutes to discuss what they found challenging when developing research questions and identifying stakeholders, and how they overcame these challenges.  </a:t>
            </a:r>
          </a:p>
          <a:p>
            <a:endParaRPr lang="en-US" dirty="0" smtClean="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body" idx="1"/>
          </p:nvPr>
        </p:nvSpPr>
        <p:spPr>
          <a:xfrm>
            <a:off x="923925" y="914400"/>
            <a:ext cx="7762875" cy="4648200"/>
          </a:xfrm>
        </p:spPr>
        <p:txBody>
          <a:bodyPr/>
          <a:lstStyle/>
          <a:p>
            <a:pPr eaLnBrk="1" hangingPunct="1">
              <a:buFont typeface="Wingdings" pitchFamily="2" charset="2"/>
              <a:buNone/>
            </a:pPr>
            <a:endParaRPr lang="en-US" sz="2200" dirty="0" smtClean="0"/>
          </a:p>
          <a:p>
            <a:pPr eaLnBrk="1" hangingPunct="1">
              <a:buFont typeface="Wingdings" pitchFamily="2" charset="2"/>
              <a:buNone/>
            </a:pPr>
            <a:r>
              <a:rPr lang="en-US" sz="2200" dirty="0" smtClean="0"/>
              <a:t>MEASURE Evaluation is funded by the U.S. Agency for </a:t>
            </a:r>
          </a:p>
          <a:p>
            <a:pPr eaLnBrk="1" hangingPunct="1">
              <a:buFont typeface="Wingdings" pitchFamily="2" charset="2"/>
              <a:buNone/>
            </a:pPr>
            <a:r>
              <a:rPr lang="en-US" sz="2200" dirty="0" smtClean="0"/>
              <a:t>International Development and is implemented by the</a:t>
            </a:r>
          </a:p>
          <a:p>
            <a:pPr eaLnBrk="1" hangingPunct="1">
              <a:buFont typeface="Wingdings" pitchFamily="2" charset="2"/>
              <a:buNone/>
            </a:pPr>
            <a:r>
              <a:rPr lang="en-US" sz="2200" dirty="0" smtClean="0"/>
              <a:t>Carolina Population Center at the University of North </a:t>
            </a:r>
          </a:p>
          <a:p>
            <a:pPr eaLnBrk="1" hangingPunct="1">
              <a:buFont typeface="Wingdings" pitchFamily="2" charset="2"/>
              <a:buNone/>
            </a:pPr>
            <a:r>
              <a:rPr lang="en-US" sz="2200" dirty="0" smtClean="0"/>
              <a:t>Carolina at Chapel Hill in partnership with Futures Group</a:t>
            </a:r>
          </a:p>
          <a:p>
            <a:pPr eaLnBrk="1" hangingPunct="1">
              <a:buFont typeface="Wingdings" pitchFamily="2" charset="2"/>
              <a:buNone/>
            </a:pPr>
            <a:r>
              <a:rPr lang="en-US" sz="2200" dirty="0" smtClean="0"/>
              <a:t>International, ICF Macro, John Snow, Inc., Management </a:t>
            </a:r>
          </a:p>
          <a:p>
            <a:pPr eaLnBrk="1" hangingPunct="1">
              <a:buFont typeface="Wingdings" pitchFamily="2" charset="2"/>
              <a:buNone/>
            </a:pPr>
            <a:r>
              <a:rPr lang="en-US" sz="2200" dirty="0" smtClean="0"/>
              <a:t>Sciences for Health, and Tulane University. The views </a:t>
            </a:r>
          </a:p>
          <a:p>
            <a:pPr eaLnBrk="1" hangingPunct="1">
              <a:buFont typeface="Wingdings" pitchFamily="2" charset="2"/>
              <a:buNone/>
            </a:pPr>
            <a:r>
              <a:rPr lang="en-US" sz="2200" dirty="0" smtClean="0"/>
              <a:t>expressed in this presentation do not necessarily reflect</a:t>
            </a:r>
          </a:p>
          <a:p>
            <a:pPr eaLnBrk="1" hangingPunct="1">
              <a:buFont typeface="Wingdings" pitchFamily="2" charset="2"/>
              <a:buNone/>
            </a:pPr>
            <a:r>
              <a:rPr lang="en-US" sz="2200" dirty="0" smtClean="0"/>
              <a:t>the views of USAID or the United States Government.</a:t>
            </a:r>
          </a:p>
          <a:p>
            <a:pPr eaLnBrk="1" hangingPunct="1"/>
            <a:endParaRPr lang="en-US" sz="2200" dirty="0" smtClean="0"/>
          </a:p>
          <a:p>
            <a:pPr eaLnBrk="1" hangingPunct="1"/>
            <a:endParaRPr lang="en-US" sz="22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Who Will Use Study Results?</a:t>
            </a:r>
            <a:endParaRPr lang="en-US" dirty="0"/>
          </a:p>
        </p:txBody>
      </p:sp>
      <p:sp>
        <p:nvSpPr>
          <p:cNvPr id="3" name="Content Placeholder 2"/>
          <p:cNvSpPr>
            <a:spLocks noGrp="1"/>
          </p:cNvSpPr>
          <p:nvPr>
            <p:ph idx="1"/>
          </p:nvPr>
        </p:nvSpPr>
        <p:spPr/>
        <p:txBody>
          <a:bodyPr/>
          <a:lstStyle/>
          <a:p>
            <a:r>
              <a:rPr lang="en-US" sz="2800" dirty="0" smtClean="0"/>
              <a:t>Developing a communication plan </a:t>
            </a:r>
          </a:p>
          <a:p>
            <a:pPr lvl="1"/>
            <a:r>
              <a:rPr lang="en-US" sz="2800" dirty="0" smtClean="0"/>
              <a:t>Ensures communication activities are budgeted</a:t>
            </a:r>
          </a:p>
          <a:p>
            <a:pPr lvl="1"/>
            <a:r>
              <a:rPr lang="en-US" sz="2800" dirty="0" smtClean="0"/>
              <a:t>Identifies key audience – decision maker and other consumers of information</a:t>
            </a:r>
          </a:p>
          <a:p>
            <a:pPr lvl="1"/>
            <a:r>
              <a:rPr lang="en-US" sz="2800" dirty="0" smtClean="0"/>
              <a:t>Identifies appropriate communication method for each audience</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a Communication Plan</a:t>
            </a:r>
            <a:endParaRPr lang="en-US" dirty="0"/>
          </a:p>
        </p:txBody>
      </p:sp>
      <p:sp>
        <p:nvSpPr>
          <p:cNvPr id="3" name="Content Placeholder 2"/>
          <p:cNvSpPr>
            <a:spLocks noGrp="1"/>
          </p:cNvSpPr>
          <p:nvPr>
            <p:ph idx="1"/>
          </p:nvPr>
        </p:nvSpPr>
        <p:spPr/>
        <p:txBody>
          <a:bodyPr/>
          <a:lstStyle/>
          <a:p>
            <a:pPr marL="0" indent="0" eaLnBrk="1" hangingPunct="1">
              <a:lnSpc>
                <a:spcPct val="120000"/>
              </a:lnSpc>
              <a:buNone/>
            </a:pPr>
            <a:r>
              <a:rPr lang="en-US" sz="2800" dirty="0" smtClean="0"/>
              <a:t>Different stakeholder audiences</a:t>
            </a:r>
          </a:p>
          <a:p>
            <a:pPr marL="779463" lvl="1" indent="-379413" eaLnBrk="1" hangingPunct="1">
              <a:lnSpc>
                <a:spcPct val="120000"/>
              </a:lnSpc>
              <a:buFont typeface="Arial" pitchFamily="34" charset="0"/>
              <a:buChar char="•"/>
            </a:pPr>
            <a:r>
              <a:rPr lang="en-US" sz="2800" dirty="0" smtClean="0"/>
              <a:t>Have </a:t>
            </a:r>
            <a:r>
              <a:rPr lang="en-US" sz="2800" dirty="0"/>
              <a:t>different perspectives</a:t>
            </a:r>
          </a:p>
          <a:p>
            <a:pPr marL="779463" lvl="1" indent="-379413" eaLnBrk="1" hangingPunct="1">
              <a:lnSpc>
                <a:spcPct val="120000"/>
              </a:lnSpc>
              <a:buFont typeface="Arial" pitchFamily="34" charset="0"/>
              <a:buChar char="•"/>
            </a:pPr>
            <a:r>
              <a:rPr lang="en-US" sz="2800" dirty="0"/>
              <a:t>Need/want different information</a:t>
            </a:r>
          </a:p>
          <a:p>
            <a:pPr marL="779463" lvl="1" indent="-379413" eaLnBrk="1" hangingPunct="1">
              <a:lnSpc>
                <a:spcPct val="120000"/>
              </a:lnSpc>
              <a:buFont typeface="Arial" pitchFamily="34" charset="0"/>
              <a:buChar char="•"/>
            </a:pPr>
            <a:r>
              <a:rPr lang="en-US" sz="2800" dirty="0"/>
              <a:t>Need information at different levels of complexity</a:t>
            </a:r>
          </a:p>
          <a:p>
            <a:pPr marL="779463" lvl="1" indent="-379413" eaLnBrk="1" hangingPunct="1">
              <a:lnSpc>
                <a:spcPct val="120000"/>
              </a:lnSpc>
              <a:buFont typeface="Arial" pitchFamily="34" charset="0"/>
              <a:buChar char="•"/>
            </a:pPr>
            <a:r>
              <a:rPr lang="en-US" sz="2800" dirty="0"/>
              <a:t>Have different intensities of interest</a:t>
            </a:r>
          </a:p>
          <a:p>
            <a:endParaRPr lang="en-US" dirty="0"/>
          </a:p>
        </p:txBody>
      </p:sp>
    </p:spTree>
    <p:extLst>
      <p:ext uri="{BB962C8B-B14F-4D97-AF65-F5344CB8AC3E}">
        <p14:creationId xmlns:p14="http://schemas.microsoft.com/office/powerpoint/2010/main" val="2894685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Communication Plan – 4 Questions</a:t>
            </a:r>
            <a:endParaRPr lang="en-US" dirty="0"/>
          </a:p>
        </p:txBody>
      </p:sp>
      <p:sp>
        <p:nvSpPr>
          <p:cNvPr id="3" name="Content Placeholder 2"/>
          <p:cNvSpPr>
            <a:spLocks noGrp="1"/>
          </p:cNvSpPr>
          <p:nvPr>
            <p:ph idx="1"/>
          </p:nvPr>
        </p:nvSpPr>
        <p:spPr/>
        <p:txBody>
          <a:bodyPr/>
          <a:lstStyle/>
          <a:p>
            <a:pPr>
              <a:buNone/>
            </a:pPr>
            <a:r>
              <a:rPr lang="en-US" sz="2800" dirty="0" smtClean="0"/>
              <a:t>1. What are the objectives of the communication strategy?</a:t>
            </a:r>
          </a:p>
          <a:p>
            <a:pPr>
              <a:buNone/>
            </a:pPr>
            <a:r>
              <a:rPr lang="en-US" sz="2800" dirty="0" smtClean="0"/>
              <a:t>2. Who are the target audiences?</a:t>
            </a:r>
          </a:p>
          <a:p>
            <a:pPr>
              <a:buNone/>
            </a:pPr>
            <a:r>
              <a:rPr lang="en-US" sz="2800" dirty="0" smtClean="0"/>
              <a:t>3. What are appropriate channels of communication?</a:t>
            </a:r>
          </a:p>
          <a:p>
            <a:pPr>
              <a:buNone/>
            </a:pPr>
            <a:r>
              <a:rPr lang="en-US" sz="2800" dirty="0" smtClean="0"/>
              <a:t>4. How will you assess information use?</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500" fill="hold"/>
                                        <p:tgtEl>
                                          <p:spTgt spid="3">
                                            <p:txEl>
                                              <p:pRg st="2" end="2"/>
                                            </p:txEl>
                                          </p:spTgt>
                                        </p:tgtEl>
                                        <p:attrNameLst>
                                          <p:attrName>style.color</p:attrName>
                                        </p:attrNameLst>
                                      </p:cBhvr>
                                      <p:to>
                                        <a:schemeClr val="folHlink"/>
                                      </p:to>
                                    </p:animClr>
                                  </p:childTnLst>
                                </p:cTn>
                              </p:par>
                              <p:par>
                                <p:cTn id="7" presetID="3" presetClass="emph" presetSubtype="2" fill="hold" nodeType="withEffect">
                                  <p:stCondLst>
                                    <p:cond delay="0"/>
                                  </p:stCondLst>
                                  <p:childTnLst>
                                    <p:animClr clrSpc="rgb" dir="cw">
                                      <p:cBhvr override="childStyle">
                                        <p:cTn id="8" dur="500" fill="hold"/>
                                        <p:tgtEl>
                                          <p:spTgt spid="3">
                                            <p:txEl>
                                              <p:pRg st="3" end="3"/>
                                            </p:txEl>
                                          </p:spTgt>
                                        </p:tgtEl>
                                        <p:attrNameLst>
                                          <p:attrName>style.color</p:attrName>
                                        </p:attrNameLst>
                                      </p:cBhvr>
                                      <p:to>
                                        <a:schemeClr val="folHlink"/>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Developing a Communication Strategy</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sz="2800" dirty="0" smtClean="0">
                <a:solidFill>
                  <a:srgbClr val="FFFF00"/>
                </a:solidFill>
              </a:rPr>
              <a:t>What are the objectives of the communication strategy?</a:t>
            </a:r>
          </a:p>
          <a:p>
            <a:pPr marL="914400" lvl="1" indent="-514350"/>
            <a:r>
              <a:rPr lang="en-US" sz="2800" dirty="0" smtClean="0"/>
              <a:t>Multiple research questions often included in a study</a:t>
            </a:r>
          </a:p>
          <a:p>
            <a:pPr marL="914400" lvl="1" indent="-514350"/>
            <a:r>
              <a:rPr lang="en-US" sz="2800" dirty="0" smtClean="0"/>
              <a:t>Identify key potential findings and align them with appropriate target audiences</a:t>
            </a:r>
          </a:p>
          <a:p>
            <a:pPr marL="914400" lvl="1"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Who Are the Target Audiences?</a:t>
            </a:r>
            <a:endParaRPr lang="en-US" dirty="0"/>
          </a:p>
        </p:txBody>
      </p:sp>
      <p:graphicFrame>
        <p:nvGraphicFramePr>
          <p:cNvPr id="4" name="Content Placeholder 3"/>
          <p:cNvGraphicFramePr>
            <a:graphicFrameLocks noGrp="1"/>
          </p:cNvGraphicFramePr>
          <p:nvPr>
            <p:ph idx="1"/>
          </p:nvPr>
        </p:nvGraphicFramePr>
        <p:xfrm>
          <a:off x="981075" y="1611630"/>
          <a:ext cx="7762875"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0429" y="1321560"/>
            <a:ext cx="7762875" cy="1143000"/>
          </a:xfrm>
        </p:spPr>
        <p:txBody>
          <a:bodyPr/>
          <a:lstStyle/>
          <a:p>
            <a:pPr algn="ctr"/>
            <a:r>
              <a:rPr lang="en-US" dirty="0" smtClean="0"/>
              <a:t>Role of Stakeholders in the Research Process</a:t>
            </a:r>
            <a:endParaRPr lang="en-US" dirty="0"/>
          </a:p>
        </p:txBody>
      </p:sp>
      <p:pic>
        <p:nvPicPr>
          <p:cNvPr id="38916" name="Picture 4" descr="C:\Documents and Settings\tnutley.CPCXX-XXX\Local Settings\Temporary Internet Files\Content.IE5\ZUBGRN68\MMj01725700000[1].gif"/>
          <p:cNvPicPr>
            <a:picLocks noChangeAspect="1" noChangeArrowheads="1" noCrop="1"/>
          </p:cNvPicPr>
          <p:nvPr/>
        </p:nvPicPr>
        <p:blipFill>
          <a:blip r:embed="rId3" cstate="print"/>
          <a:srcRect/>
          <a:stretch>
            <a:fillRect/>
          </a:stretch>
        </p:blipFill>
        <p:spPr bwMode="auto">
          <a:xfrm>
            <a:off x="3498574" y="2972834"/>
            <a:ext cx="2544417" cy="159916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73826" y="219826"/>
            <a:ext cx="8229600" cy="1417638"/>
          </a:xfrm>
        </p:spPr>
        <p:txBody>
          <a:bodyPr/>
          <a:lstStyle/>
          <a:p>
            <a:pPr algn="ctr" eaLnBrk="1" hangingPunct="1"/>
            <a:r>
              <a:rPr lang="en-US" dirty="0" smtClean="0"/>
              <a:t>What Is a Stakeholder?</a:t>
            </a:r>
          </a:p>
        </p:txBody>
      </p:sp>
      <p:sp>
        <p:nvSpPr>
          <p:cNvPr id="32771" name="Rectangle 3"/>
          <p:cNvSpPr>
            <a:spLocks noGrp="1" noChangeArrowheads="1"/>
          </p:cNvSpPr>
          <p:nvPr>
            <p:ph type="body" idx="1"/>
          </p:nvPr>
        </p:nvSpPr>
        <p:spPr>
          <a:xfrm>
            <a:off x="802171" y="1521101"/>
            <a:ext cx="7475538" cy="4278313"/>
          </a:xfrm>
        </p:spPr>
        <p:txBody>
          <a:bodyPr/>
          <a:lstStyle/>
          <a:p>
            <a:pPr eaLnBrk="1" hangingPunct="1">
              <a:spcBef>
                <a:spcPct val="0"/>
              </a:spcBef>
            </a:pPr>
            <a:r>
              <a:rPr lang="en-US" dirty="0" smtClean="0"/>
              <a:t>Any person or group with a particular interest or ‘stake’ in your research</a:t>
            </a:r>
          </a:p>
          <a:p>
            <a:pPr lvl="1" eaLnBrk="1" hangingPunct="1">
              <a:spcBef>
                <a:spcPct val="0"/>
              </a:spcBef>
            </a:pPr>
            <a:r>
              <a:rPr lang="en-US" sz="2600" dirty="0" smtClean="0"/>
              <a:t>Providers / Implementers</a:t>
            </a:r>
          </a:p>
          <a:p>
            <a:pPr lvl="1" eaLnBrk="1" hangingPunct="1">
              <a:spcBef>
                <a:spcPct val="0"/>
              </a:spcBef>
            </a:pPr>
            <a:r>
              <a:rPr lang="en-US" sz="2600" dirty="0" smtClean="0"/>
              <a:t>Policy makers</a:t>
            </a:r>
          </a:p>
          <a:p>
            <a:pPr lvl="1" eaLnBrk="1" hangingPunct="1">
              <a:spcBef>
                <a:spcPct val="0"/>
              </a:spcBef>
            </a:pPr>
            <a:r>
              <a:rPr lang="en-US" sz="2600" dirty="0" smtClean="0"/>
              <a:t>Program managers</a:t>
            </a:r>
          </a:p>
          <a:p>
            <a:pPr lvl="1" eaLnBrk="1" hangingPunct="1">
              <a:spcBef>
                <a:spcPct val="0"/>
              </a:spcBef>
            </a:pPr>
            <a:r>
              <a:rPr lang="en-US" sz="2600" dirty="0" smtClean="0"/>
              <a:t>Partners</a:t>
            </a:r>
          </a:p>
          <a:p>
            <a:pPr lvl="1" eaLnBrk="1" hangingPunct="1">
              <a:spcBef>
                <a:spcPct val="0"/>
              </a:spcBef>
            </a:pPr>
            <a:r>
              <a:rPr lang="en-US" sz="2600" dirty="0" smtClean="0"/>
              <a:t>Funding agencies</a:t>
            </a:r>
          </a:p>
          <a:p>
            <a:pPr lvl="1" eaLnBrk="1" hangingPunct="1">
              <a:spcBef>
                <a:spcPct val="0"/>
              </a:spcBef>
            </a:pPr>
            <a:r>
              <a:rPr lang="en-US" sz="2600" dirty="0" smtClean="0"/>
              <a:t>Beneficiaries</a:t>
            </a:r>
          </a:p>
          <a:p>
            <a:pPr lvl="1" eaLnBrk="1" hangingPunct="1">
              <a:spcBef>
                <a:spcPct val="0"/>
              </a:spcBef>
            </a:pPr>
            <a:r>
              <a:rPr lang="en-US" sz="2600" dirty="0" smtClean="0"/>
              <a:t>Professional associations</a:t>
            </a:r>
          </a:p>
          <a:p>
            <a:pPr eaLnBrk="1" hangingPunct="1">
              <a:spcBef>
                <a:spcPct val="0"/>
              </a:spcBef>
              <a:buFont typeface="Wingdings" pitchFamily="2" charset="2"/>
              <a:buNone/>
            </a:pPr>
            <a:endParaRPr lang="en-US" sz="3000"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MEASURE_Eval_slide_template-1">
  <a:themeElements>
    <a:clrScheme name="MEASURE_Eval_slide_template-1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fontScheme name="MEASURE_Eval_slide_template-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EASURE_Eval_slide_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EASURE_Eval_slide_template-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EASURE_Eval_slide_template-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EASURE_Eval_slide_template-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EASURE_Eval_slide_template-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EASURE_Eval_slide_template-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EASURE_Eval_slide_template-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EASURE_Eval_slide_template-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EASURE_Eval_slide_template-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EASURE_Eval_slide_template-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EASURE_Eval_slide_template-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EASURE_Eval_slide_template-1 13">
        <a:dk1>
          <a:srgbClr val="000000"/>
        </a:dk1>
        <a:lt1>
          <a:srgbClr val="FFFFFF"/>
        </a:lt1>
        <a:dk2>
          <a:srgbClr val="000000"/>
        </a:dk2>
        <a:lt2>
          <a:srgbClr val="808080"/>
        </a:lt2>
        <a:accent1>
          <a:srgbClr val="141F78"/>
        </a:accent1>
        <a:accent2>
          <a:srgbClr val="19938A"/>
        </a:accent2>
        <a:accent3>
          <a:srgbClr val="FFFFFF"/>
        </a:accent3>
        <a:accent4>
          <a:srgbClr val="000000"/>
        </a:accent4>
        <a:accent5>
          <a:srgbClr val="AAABBE"/>
        </a:accent5>
        <a:accent6>
          <a:srgbClr val="16857D"/>
        </a:accent6>
        <a:hlink>
          <a:srgbClr val="8C1431"/>
        </a:hlink>
        <a:folHlink>
          <a:srgbClr val="946D08"/>
        </a:folHlink>
      </a:clrScheme>
      <a:clrMap bg1="lt1" tx1="dk1" bg2="lt2" tx2="dk2" accent1="accent1" accent2="accent2" accent3="accent3" accent4="accent4" accent5="accent5" accent6="accent6" hlink="hlink" folHlink="folHlink"/>
    </a:extraClrScheme>
    <a:extraClrScheme>
      <a:clrScheme name="MEASURE_Eval_slide_template-1 14">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DDDDDD"/>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1 15">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1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MEASURE_Eval_slide_template-1</Template>
  <TotalTime>11219</TotalTime>
  <Words>3201</Words>
  <Application>Microsoft Office PowerPoint</Application>
  <PresentationFormat>On-screen Show (4:3)</PresentationFormat>
  <Paragraphs>288</Paragraphs>
  <Slides>26</Slides>
  <Notes>25</Notes>
  <HiddenSlides>0</HiddenSlides>
  <MMClips>0</MMClips>
  <ScaleCrop>false</ScaleCrop>
  <HeadingPairs>
    <vt:vector size="4" baseType="variant">
      <vt:variant>
        <vt:lpstr>Theme</vt:lpstr>
      </vt:variant>
      <vt:variant>
        <vt:i4>2</vt:i4>
      </vt:variant>
      <vt:variant>
        <vt:lpstr>Slide Titles</vt:lpstr>
      </vt:variant>
      <vt:variant>
        <vt:i4>26</vt:i4>
      </vt:variant>
    </vt:vector>
  </HeadingPairs>
  <TitlesOfParts>
    <vt:vector size="28" baseType="lpstr">
      <vt:lpstr>MEASURE_Eval_slide_template-1</vt:lpstr>
      <vt:lpstr>Custom Design</vt:lpstr>
      <vt:lpstr>Begin with the End in Mind  </vt:lpstr>
      <vt:lpstr>Session Objectives</vt:lpstr>
      <vt:lpstr>Who Will Use Study Results?</vt:lpstr>
      <vt:lpstr>Developing a Communication Plan</vt:lpstr>
      <vt:lpstr>Communication Plan – 4 Questions</vt:lpstr>
      <vt:lpstr>Developing a Communication Strategy</vt:lpstr>
      <vt:lpstr>2. Who Are the Target Audiences?</vt:lpstr>
      <vt:lpstr>Role of Stakeholders in the Research Process</vt:lpstr>
      <vt:lpstr>What Is a Stakeholder?</vt:lpstr>
      <vt:lpstr>PowerPoint Presentation</vt:lpstr>
      <vt:lpstr>Involving Stakeholders Throughout the Research Process</vt:lpstr>
      <vt:lpstr>Implications of Expanded  Stakeholder Involvement</vt:lpstr>
      <vt:lpstr>When to Involve Stakeholders in Research Activities</vt:lpstr>
      <vt:lpstr>How to Involve Stakeholders?</vt:lpstr>
      <vt:lpstr>Stakeholder Analysis Matrix</vt:lpstr>
      <vt:lpstr>Stakeholder Analysis Matrix</vt:lpstr>
      <vt:lpstr>How to Involve Stakeholders?</vt:lpstr>
      <vt:lpstr>Formulating Meaningful Research Questions</vt:lpstr>
      <vt:lpstr>Identifying, Assessing, Refining, and Prioritizing Questions</vt:lpstr>
      <vt:lpstr>Criteria for Meaningful Research Questions</vt:lpstr>
      <vt:lpstr>Let’s Look at an Example</vt:lpstr>
      <vt:lpstr>Key Messages</vt:lpstr>
      <vt:lpstr>Formulating Meaningful Research Questions &amp; Identifying Stakeholders</vt:lpstr>
      <vt:lpstr>Small Group Activity 2: Instructions</vt:lpstr>
      <vt:lpstr>Small Group Activity 2: Report Back</vt:lpstr>
      <vt:lpstr>PowerPoint Presentation</vt:lpstr>
    </vt:vector>
  </TitlesOfParts>
  <Company>UNC-CH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Carolina Population Center</dc:creator>
  <cp:lastModifiedBy>Liz Snyder</cp:lastModifiedBy>
  <cp:revision>334</cp:revision>
  <dcterms:created xsi:type="dcterms:W3CDTF">2007-12-03T21:25:38Z</dcterms:created>
  <dcterms:modified xsi:type="dcterms:W3CDTF">2011-09-15T16:04:23Z</dcterms:modified>
</cp:coreProperties>
</file>