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Lst>
  <p:notesMasterIdLst>
    <p:notesMasterId r:id="rId35"/>
  </p:notesMasterIdLst>
  <p:sldIdLst>
    <p:sldId id="376" r:id="rId3"/>
    <p:sldId id="379" r:id="rId4"/>
    <p:sldId id="382" r:id="rId5"/>
    <p:sldId id="355" r:id="rId6"/>
    <p:sldId id="356" r:id="rId7"/>
    <p:sldId id="357" r:id="rId8"/>
    <p:sldId id="363" r:id="rId9"/>
    <p:sldId id="305" r:id="rId10"/>
    <p:sldId id="375" r:id="rId11"/>
    <p:sldId id="304" r:id="rId12"/>
    <p:sldId id="306" r:id="rId13"/>
    <p:sldId id="358" r:id="rId14"/>
    <p:sldId id="336" r:id="rId15"/>
    <p:sldId id="307" r:id="rId16"/>
    <p:sldId id="332" r:id="rId17"/>
    <p:sldId id="337" r:id="rId18"/>
    <p:sldId id="377" r:id="rId19"/>
    <p:sldId id="378" r:id="rId20"/>
    <p:sldId id="367" r:id="rId21"/>
    <p:sldId id="300" r:id="rId22"/>
    <p:sldId id="298" r:id="rId23"/>
    <p:sldId id="309" r:id="rId24"/>
    <p:sldId id="333" r:id="rId25"/>
    <p:sldId id="380" r:id="rId26"/>
    <p:sldId id="316" r:id="rId27"/>
    <p:sldId id="381" r:id="rId28"/>
    <p:sldId id="321" r:id="rId29"/>
    <p:sldId id="317" r:id="rId30"/>
    <p:sldId id="324" r:id="rId31"/>
    <p:sldId id="318" r:id="rId32"/>
    <p:sldId id="322" r:id="rId33"/>
    <p:sldId id="258"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cott Moreland" initials="RSM"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3637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2684" autoAdjust="0"/>
    <p:restoredTop sz="74157" autoAdjust="0"/>
  </p:normalViewPr>
  <p:slideViewPr>
    <p:cSldViewPr snapToGrid="0">
      <p:cViewPr>
        <p:scale>
          <a:sx n="59" d="100"/>
          <a:sy n="59" d="100"/>
        </p:scale>
        <p:origin x="-1680" y="-1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2832" y="6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24B7AF8-B803-4535-89EE-E416DD1FC37F}" type="slidenum">
              <a:rPr lang="en-US"/>
              <a:pPr>
                <a:defRPr/>
              </a:pPr>
              <a:t>‹#›</a:t>
            </a:fld>
            <a:endParaRPr lang="en-US" dirty="0"/>
          </a:p>
        </p:txBody>
      </p:sp>
    </p:spTree>
    <p:extLst>
      <p:ext uri="{BB962C8B-B14F-4D97-AF65-F5344CB8AC3E}">
        <p14:creationId xmlns:p14="http://schemas.microsoft.com/office/powerpoint/2010/main" val="23128830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cpc.unc.edu/measure/publications/ms-09-39/at_download/document"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a:t>
            </a:fld>
            <a:endParaRPr lang="en-US" dirty="0"/>
          </a:p>
        </p:txBody>
      </p:sp>
    </p:spTree>
    <p:extLst>
      <p:ext uri="{BB962C8B-B14F-4D97-AF65-F5344CB8AC3E}">
        <p14:creationId xmlns:p14="http://schemas.microsoft.com/office/powerpoint/2010/main" val="2133683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smtClean="0"/>
              <a:t>Lets look at an example. Here you see a completed Data Use Action Plan. The research question (found in the 1</a:t>
            </a:r>
            <a:r>
              <a:rPr lang="en-US" baseline="30000" dirty="0" smtClean="0"/>
              <a:t>st</a:t>
            </a:r>
            <a:r>
              <a:rPr lang="en-US" dirty="0" smtClean="0"/>
              <a:t> column) is: Are HIV-positive women being counseled, tested, and treated?</a:t>
            </a:r>
          </a:p>
          <a:p>
            <a:endParaRPr lang="en-US" dirty="0"/>
          </a:p>
          <a:p>
            <a:r>
              <a:rPr lang="en-US" dirty="0" smtClean="0"/>
              <a:t>The 2</a:t>
            </a:r>
            <a:r>
              <a:rPr lang="en-US" baseline="30000" dirty="0" smtClean="0"/>
              <a:t>nd</a:t>
            </a:r>
            <a:r>
              <a:rPr lang="en-US" dirty="0" smtClean="0"/>
              <a:t> column lists the findings that will answer this question. (</a:t>
            </a:r>
            <a:r>
              <a:rPr lang="en-US" i="1" dirty="0" smtClean="0"/>
              <a:t>NOTE to facilitator: </a:t>
            </a:r>
            <a:r>
              <a:rPr lang="en-US" dirty="0" smtClean="0"/>
              <a:t>Read Findings column.)</a:t>
            </a:r>
          </a:p>
          <a:p>
            <a:endParaRPr lang="en-US" dirty="0"/>
          </a:p>
          <a:p>
            <a:r>
              <a:rPr lang="en-US" dirty="0" smtClean="0"/>
              <a:t>The 3</a:t>
            </a:r>
            <a:r>
              <a:rPr lang="en-US" baseline="30000" dirty="0" smtClean="0"/>
              <a:t>rd</a:t>
            </a:r>
            <a:r>
              <a:rPr lang="en-US" dirty="0" smtClean="0"/>
              <a:t> column list the recommendations that have been developed in collaboration with key stakeholders. (</a:t>
            </a:r>
            <a:r>
              <a:rPr lang="en-US" i="1" dirty="0" smtClean="0"/>
              <a:t>NOTE to facilitator</a:t>
            </a:r>
            <a:r>
              <a:rPr lang="en-US" dirty="0" smtClean="0"/>
              <a:t>: Read column 3 and comment on how each recommendation is based on the data in the previous column.) </a:t>
            </a:r>
          </a:p>
          <a:p>
            <a:endParaRPr lang="en-US" dirty="0"/>
          </a:p>
          <a:p>
            <a:r>
              <a:rPr lang="en-US" dirty="0" smtClean="0"/>
              <a:t>The 4</a:t>
            </a:r>
            <a:r>
              <a:rPr lang="en-US" baseline="30000" dirty="0" smtClean="0"/>
              <a:t>th</a:t>
            </a:r>
            <a:r>
              <a:rPr lang="en-US" dirty="0" smtClean="0"/>
              <a:t> column lists the priority of the recommendation after applying the criteria of impact, resources, supporting factors, acceptability, and timeliness. Of note here is that the second recommendation was deemed to be of medium priority, not high. In this case, it was because there were not sufficient resources in the yearly budget to hire new staff. Another recommendation that was made in this case (but not listed on the slide) was to advocate for additional resources in the year 2 budget to hire new staff.</a:t>
            </a:r>
          </a:p>
          <a:p>
            <a:endParaRPr lang="en-US" dirty="0"/>
          </a:p>
          <a:p>
            <a:r>
              <a:rPr lang="en-US" dirty="0" smtClean="0"/>
              <a:t>The 5</a:t>
            </a:r>
            <a:r>
              <a:rPr lang="en-US" baseline="30000" dirty="0" smtClean="0"/>
              <a:t>th</a:t>
            </a:r>
            <a:r>
              <a:rPr lang="en-US" dirty="0" smtClean="0"/>
              <a:t> column lists the name of the individual who will need to make the decision to act on the recommendations. In </a:t>
            </a:r>
            <a:r>
              <a:rPr lang="en-US" dirty="0"/>
              <a:t>this example, it is the </a:t>
            </a:r>
            <a:r>
              <a:rPr lang="en-US" dirty="0" smtClean="0"/>
              <a:t>National PMTCT Manager, Dr. Safari. </a:t>
            </a:r>
            <a:r>
              <a:rPr lang="en-US" dirty="0"/>
              <a:t>Note the </a:t>
            </a:r>
            <a:r>
              <a:rPr lang="en-US" dirty="0" smtClean="0"/>
              <a:t>designation.</a:t>
            </a:r>
          </a:p>
          <a:p>
            <a:endParaRPr lang="en-US" dirty="0" smtClean="0"/>
          </a:p>
          <a:p>
            <a:r>
              <a:rPr lang="en-US" dirty="0" smtClean="0"/>
              <a:t>The 6</a:t>
            </a:r>
            <a:r>
              <a:rPr lang="en-US" baseline="30000" dirty="0" smtClean="0"/>
              <a:t>th</a:t>
            </a:r>
            <a:r>
              <a:rPr lang="en-US" dirty="0" smtClean="0"/>
              <a:t> column lists the other stakeholders who will be impacted by implementing the recommendations. They can be the individuals who will be interested in the answers to the programmatic questions and the decisions made, and who would be affected by a programmatic change to PMTCT programs. These stakeholders would include other providers, the Division of Clinical Training, or the supplier of PMTCT commodities.</a:t>
            </a:r>
          </a:p>
          <a:p>
            <a:endParaRPr lang="en-US" dirty="0"/>
          </a:p>
          <a:p>
            <a:r>
              <a:rPr lang="en-US" dirty="0" smtClean="0"/>
              <a:t>The 7</a:t>
            </a:r>
            <a:r>
              <a:rPr lang="en-US" baseline="30000" dirty="0" smtClean="0"/>
              <a:t>th</a:t>
            </a:r>
            <a:r>
              <a:rPr lang="en-US" dirty="0" smtClean="0"/>
              <a:t> column lists the communication channels that will be used to communicate the findings and recommendations back to the lead decision maker (identified as LDM) and the other stakeholders impacted by the research (identified as SI). Remember to think about these two groups differently, as it is possible that they will have different information needs and will need information in different formats.</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let’s talk in more detail about how to disseminate research results. </a:t>
            </a:r>
            <a:br>
              <a:rPr lang="en-US" dirty="0" smtClean="0"/>
            </a:br>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should look familiar to you. Earlier </a:t>
            </a:r>
            <a:r>
              <a:rPr lang="en-US" dirty="0"/>
              <a:t>in the </a:t>
            </a:r>
            <a:r>
              <a:rPr lang="en-US" dirty="0" smtClean="0"/>
              <a:t>workshop, </a:t>
            </a:r>
            <a:r>
              <a:rPr lang="en-US" dirty="0"/>
              <a:t>we discussed the importance of developing a communication </a:t>
            </a:r>
            <a:r>
              <a:rPr lang="en-US" dirty="0" smtClean="0"/>
              <a:t>plan to guide your communication efforts. We discussed the need to prepare this plan early in the study planning process to identify the objectives of the communication strategy and the target audiences.</a:t>
            </a:r>
          </a:p>
          <a:p>
            <a:endParaRPr lang="en-US" dirty="0"/>
          </a:p>
          <a:p>
            <a:r>
              <a:rPr lang="en-US" dirty="0" smtClean="0"/>
              <a:t>Now that you have the study findings and recommendations, it is time to move on to the communication element of the plan.</a:t>
            </a:r>
          </a:p>
          <a:p>
            <a:endParaRPr lang="en-US" dirty="0"/>
          </a:p>
          <a:p>
            <a:r>
              <a:rPr lang="en-US" dirty="0" smtClean="0"/>
              <a:t>You will need to consider what channels of communication you will use, how you will assess whether your message has been appropriately communicated, and if the research findings are being used in programs and/or policies.  </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Arial" charset="0"/>
                <a:ea typeface="+mn-ea"/>
                <a:cs typeface="+mn-cs"/>
              </a:rPr>
              <a:t>When it comes to selecting appropriate channels of communication,</a:t>
            </a:r>
            <a:r>
              <a:rPr lang="en-US" sz="1200" kern="1200" dirty="0" smtClean="0">
                <a:solidFill>
                  <a:schemeClr val="tx1"/>
                </a:solidFill>
                <a:latin typeface="Arial" charset="0"/>
                <a:ea typeface="+mn-ea"/>
                <a:cs typeface="+mn-cs"/>
              </a:rPr>
              <a:t> a</a:t>
            </a:r>
            <a:r>
              <a:rPr lang="en-US" sz="1200" kern="1200" baseline="0" dirty="0" smtClean="0">
                <a:solidFill>
                  <a:schemeClr val="tx1"/>
                </a:solidFill>
                <a:latin typeface="Arial" charset="0"/>
                <a:ea typeface="+mn-ea"/>
                <a:cs typeface="+mn-cs"/>
              </a:rPr>
              <a:t>n adequate understanding of the way stakeholders use information drives which messages to convey. </a:t>
            </a:r>
            <a:r>
              <a:rPr lang="en-US" dirty="0" smtClean="0"/>
              <a:t>Different stakeholders make different types of decisions. </a:t>
            </a:r>
            <a:endParaRPr lang="en-US" sz="1200" kern="1200" baseline="0" dirty="0" smtClean="0">
              <a:solidFill>
                <a:schemeClr val="tx1"/>
              </a:solidFill>
              <a:latin typeface="Arial" charset="0"/>
              <a:ea typeface="+mn-ea"/>
              <a:cs typeface="+mn-cs"/>
            </a:endParaRPr>
          </a:p>
          <a:p>
            <a:endParaRPr lang="en-US" sz="1200" kern="1200" baseline="0" dirty="0" smtClean="0">
              <a:solidFill>
                <a:schemeClr val="tx1"/>
              </a:solidFill>
              <a:latin typeface="Arial" charset="0"/>
              <a:ea typeface="+mn-ea"/>
              <a:cs typeface="+mn-cs"/>
            </a:endParaRPr>
          </a:p>
          <a:p>
            <a:r>
              <a:rPr lang="en-US" sz="1200" kern="1200" baseline="0" dirty="0" smtClean="0">
                <a:solidFill>
                  <a:schemeClr val="tx1"/>
                </a:solidFill>
                <a:latin typeface="Arial" charset="0"/>
                <a:ea typeface="+mn-ea"/>
                <a:cs typeface="+mn-cs"/>
              </a:rPr>
              <a:t>So, the choice of communication methods and formats depends on how audiences prefer to receive information. </a:t>
            </a:r>
          </a:p>
          <a:p>
            <a:endParaRPr lang="en-US" dirty="0"/>
          </a:p>
          <a:p>
            <a:r>
              <a:rPr lang="en-US" i="1" dirty="0" smtClean="0"/>
              <a:t>NOTE to facilitator</a:t>
            </a:r>
            <a:r>
              <a:rPr lang="en-US" dirty="0" smtClean="0"/>
              <a:t>: Read slide.</a:t>
            </a:r>
          </a:p>
          <a:p>
            <a:endParaRPr lang="en-US" sz="1200" kern="1200" baseline="0" dirty="0" smtClean="0">
              <a:solidFill>
                <a:schemeClr val="tx1"/>
              </a:solidFill>
              <a:latin typeface="Arial" charset="0"/>
              <a:ea typeface="+mn-ea"/>
              <a:cs typeface="+mn-cs"/>
            </a:endParaRPr>
          </a:p>
          <a:p>
            <a:endParaRPr lang="en-US" sz="1200" kern="1200" baseline="0" dirty="0" smtClean="0">
              <a:solidFill>
                <a:schemeClr val="tx1"/>
              </a:solidFill>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Regardless of which communication channel you select, it should be:</a:t>
            </a:r>
          </a:p>
          <a:p>
            <a:endParaRPr lang="en-US" dirty="0" smtClean="0"/>
          </a:p>
          <a:p>
            <a:pPr marL="171450" indent="-171450">
              <a:buFont typeface="Arial" pitchFamily="34" charset="0"/>
              <a:buChar char="•"/>
            </a:pPr>
            <a:r>
              <a:rPr lang="en-US" dirty="0" smtClean="0"/>
              <a:t>Clear</a:t>
            </a:r>
          </a:p>
          <a:p>
            <a:pPr marL="171450" indent="-171450">
              <a:buFont typeface="Arial" pitchFamily="34" charset="0"/>
              <a:buChar char="•"/>
            </a:pPr>
            <a:r>
              <a:rPr lang="en-US" dirty="0" smtClean="0"/>
              <a:t>Concise</a:t>
            </a:r>
          </a:p>
          <a:p>
            <a:pPr marL="171450" indent="-171450">
              <a:buFont typeface="Arial" pitchFamily="34" charset="0"/>
              <a:buChar char="•"/>
            </a:pPr>
            <a:r>
              <a:rPr lang="en-US" dirty="0" smtClean="0"/>
              <a:t>Practical </a:t>
            </a:r>
          </a:p>
          <a:p>
            <a:pPr marL="171450" indent="-171450">
              <a:buFont typeface="Arial" pitchFamily="34" charset="0"/>
              <a:buChar char="•"/>
            </a:pPr>
            <a:r>
              <a:rPr lang="en-US" dirty="0" smtClean="0"/>
              <a:t>Actionable</a:t>
            </a:r>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15</a:t>
            </a:fld>
            <a:endParaRPr lang="en-US" dirty="0"/>
          </a:p>
        </p:txBody>
      </p:sp>
    </p:spTree>
    <p:extLst>
      <p:ext uri="{BB962C8B-B14F-4D97-AF65-F5344CB8AC3E}">
        <p14:creationId xmlns:p14="http://schemas.microsoft.com/office/powerpoint/2010/main" val="37725747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shows you examples of different types of stakeholders (1</a:t>
            </a:r>
            <a:r>
              <a:rPr lang="en-US" baseline="30000" dirty="0" smtClean="0"/>
              <a:t>st</a:t>
            </a:r>
            <a:r>
              <a:rPr lang="en-US" dirty="0" smtClean="0"/>
              <a:t> column) and their information needs (2</a:t>
            </a:r>
            <a:r>
              <a:rPr lang="en-US" baseline="30000" dirty="0" smtClean="0"/>
              <a:t>nd</a:t>
            </a:r>
            <a:r>
              <a:rPr lang="en-US" dirty="0" smtClean="0"/>
              <a:t> column), followed by suggestions for how to meet those needs (3</a:t>
            </a:r>
            <a:r>
              <a:rPr lang="en-US" baseline="30000" dirty="0" smtClean="0"/>
              <a:t>rd</a:t>
            </a:r>
            <a:r>
              <a:rPr lang="en-US" dirty="0" smtClean="0"/>
              <a:t> column) via different communication methods.</a:t>
            </a:r>
          </a:p>
          <a:p>
            <a:endParaRPr lang="en-US" dirty="0"/>
          </a:p>
          <a:p>
            <a:r>
              <a:rPr lang="en-US" i="1" dirty="0" smtClean="0"/>
              <a:t>NOTE to facilitator</a:t>
            </a:r>
            <a:r>
              <a:rPr lang="en-US" dirty="0" smtClean="0"/>
              <a:t>: Read the chart across the rows. Mention that these are general</a:t>
            </a:r>
            <a:r>
              <a:rPr lang="en-US" baseline="0" dirty="0" smtClean="0"/>
              <a:t> guidelines and that frequently there are multiple stakeholders within each of the stakeholder groups listed here. </a:t>
            </a:r>
            <a:r>
              <a:rPr lang="en-US" dirty="0" smtClean="0"/>
              <a:t>Also refer the group to the background reading article: </a:t>
            </a:r>
            <a:r>
              <a:rPr lang="en-US" i="1" dirty="0" smtClean="0"/>
              <a:t>Making Research Findings Actionable:  </a:t>
            </a:r>
            <a:r>
              <a:rPr lang="en-US" i="1" dirty="0"/>
              <a:t>A </a:t>
            </a:r>
            <a:r>
              <a:rPr lang="en-US" i="1" dirty="0" smtClean="0"/>
              <a:t>Quick Reference </a:t>
            </a:r>
            <a:r>
              <a:rPr lang="en-US" i="1" dirty="0"/>
              <a:t>to </a:t>
            </a:r>
            <a:r>
              <a:rPr lang="en-US" i="1" dirty="0" smtClean="0"/>
              <a:t>Communicating Health Information </a:t>
            </a:r>
            <a:r>
              <a:rPr lang="en-US" i="1" dirty="0"/>
              <a:t>for </a:t>
            </a:r>
            <a:r>
              <a:rPr lang="en-US" i="1" dirty="0" smtClean="0"/>
              <a:t>Decision-making</a:t>
            </a:r>
            <a:r>
              <a:rPr lang="en-US" dirty="0" smtClean="0"/>
              <a:t>. This resource also can</a:t>
            </a:r>
            <a:r>
              <a:rPr lang="en-US" baseline="0" dirty="0" smtClean="0"/>
              <a:t> </a:t>
            </a:r>
            <a:r>
              <a:rPr lang="en-US" dirty="0" smtClean="0"/>
              <a:t>be </a:t>
            </a:r>
            <a:r>
              <a:rPr lang="en-US" dirty="0"/>
              <a:t>found at  </a:t>
            </a:r>
            <a:r>
              <a:rPr lang="en-US" dirty="0">
                <a:hlinkClick r:id="rId3"/>
              </a:rPr>
              <a:t>http://</a:t>
            </a:r>
            <a:r>
              <a:rPr lang="en-US" dirty="0" smtClean="0">
                <a:hlinkClick r:id="rId3"/>
              </a:rPr>
              <a:t>www.cpc.unc.edu/measure/publications/ms-09-39/at_download/document</a:t>
            </a:r>
            <a:r>
              <a:rPr lang="en-US" dirty="0" smtClean="0"/>
              <a:t>.</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smtClean="0"/>
              <a:t>In</a:t>
            </a:r>
            <a:r>
              <a:rPr lang="en-US" sz="1100" baseline="0" dirty="0" smtClean="0"/>
              <a:t> Country X,</a:t>
            </a:r>
            <a:r>
              <a:rPr lang="en-US" sz="1100" dirty="0" smtClean="0"/>
              <a:t> </a:t>
            </a:r>
            <a:r>
              <a:rPr lang="en-US" sz="1100" dirty="0"/>
              <a:t>the National AIDS Control Commission </a:t>
            </a:r>
            <a:r>
              <a:rPr lang="en-US" sz="1100" dirty="0" smtClean="0"/>
              <a:t>(NACC) </a:t>
            </a:r>
            <a:r>
              <a:rPr lang="en-US" sz="1100" dirty="0"/>
              <a:t>and partners </a:t>
            </a:r>
            <a:r>
              <a:rPr lang="en-US" sz="1100" dirty="0" smtClean="0"/>
              <a:t>conducted several data reviews to </a:t>
            </a:r>
            <a:r>
              <a:rPr lang="en-US" sz="1100" dirty="0"/>
              <a:t>inform the development of a new national </a:t>
            </a:r>
            <a:r>
              <a:rPr lang="en-US" sz="1100" dirty="0" smtClean="0"/>
              <a:t>strategic plan </a:t>
            </a:r>
            <a:r>
              <a:rPr lang="en-US" sz="1100" dirty="0"/>
              <a:t>on </a:t>
            </a:r>
            <a:r>
              <a:rPr lang="en-US" sz="1100" dirty="0" smtClean="0"/>
              <a:t>HIV/AIDS. One of these activities was modeling HIV incidence to determine its primary contributors. </a:t>
            </a:r>
            <a:r>
              <a:rPr lang="en-US" sz="1100" dirty="0"/>
              <a:t>According to the model, three groups emerged as the primary contributors to HIV incidence </a:t>
            </a:r>
            <a:r>
              <a:rPr lang="en-US" sz="1100" dirty="0" smtClean="0"/>
              <a:t>– one of these was men </a:t>
            </a:r>
            <a:r>
              <a:rPr lang="en-US" sz="1100" dirty="0"/>
              <a:t>who have sex with men (MSM</a:t>
            </a:r>
            <a:r>
              <a:rPr lang="en-US" sz="1100" dirty="0" smtClean="0"/>
              <a:t>).</a:t>
            </a:r>
            <a:endParaRPr lang="en-US" sz="1100" dirty="0"/>
          </a:p>
          <a:p>
            <a:endParaRPr lang="en-US" sz="1100" dirty="0" smtClean="0"/>
          </a:p>
          <a:p>
            <a:r>
              <a:rPr lang="en-US" sz="1100" dirty="0" smtClean="0"/>
              <a:t>It was </a:t>
            </a:r>
            <a:r>
              <a:rPr lang="en-US" sz="1100" dirty="0"/>
              <a:t>clear that, if the strategic plan was to be based on evidence, concrete data were </a:t>
            </a:r>
            <a:r>
              <a:rPr lang="en-US" sz="1100" dirty="0" smtClean="0"/>
              <a:t>needed on </a:t>
            </a:r>
            <a:r>
              <a:rPr lang="en-US" sz="1100" dirty="0"/>
              <a:t>the existence, practices, or HIV risk </a:t>
            </a:r>
            <a:r>
              <a:rPr lang="en-US" sz="1100" dirty="0" smtClean="0"/>
              <a:t>of MSM. These data did not exist, so the NACC </a:t>
            </a:r>
            <a:r>
              <a:rPr lang="en-US" sz="1100" dirty="0"/>
              <a:t>commissioned a study to determine the HIV risk of MSM </a:t>
            </a:r>
            <a:r>
              <a:rPr lang="en-US" sz="1100" dirty="0" smtClean="0"/>
              <a:t>in</a:t>
            </a:r>
            <a:r>
              <a:rPr lang="en-US" sz="1100" baseline="0" dirty="0" smtClean="0"/>
              <a:t> Country X</a:t>
            </a:r>
            <a:r>
              <a:rPr lang="en-US" sz="1100" dirty="0" smtClean="0"/>
              <a:t>. </a:t>
            </a:r>
          </a:p>
          <a:p>
            <a:endParaRPr lang="en-US" sz="1100" dirty="0"/>
          </a:p>
          <a:p>
            <a:r>
              <a:rPr lang="en-US" sz="1100" dirty="0" smtClean="0"/>
              <a:t>Three audience groups were identified in the communication strategy:</a:t>
            </a:r>
          </a:p>
          <a:p>
            <a:pPr marL="228600" indent="-228600">
              <a:buFont typeface="+mj-lt"/>
              <a:buAutoNum type="arabicPeriod"/>
            </a:pPr>
            <a:r>
              <a:rPr lang="en-US" sz="1100" dirty="0" smtClean="0"/>
              <a:t>The NACC – as the national coordinating body for HIV programming – was the primary decision maker responsible for developing and funding programs for MSM. This group was the target decision maker.</a:t>
            </a:r>
          </a:p>
          <a:p>
            <a:pPr marL="228600" indent="-228600">
              <a:buFont typeface="+mj-lt"/>
              <a:buAutoNum type="arabicPeriod"/>
            </a:pPr>
            <a:r>
              <a:rPr lang="en-US" sz="1100" dirty="0" smtClean="0"/>
              <a:t>The managers of the programs through which MSM services would be provided comprised the primary stakeholder group that would be affected by a change in programming. They needed to be informed of the evidence behind the program change.</a:t>
            </a:r>
          </a:p>
          <a:p>
            <a:pPr marL="228600" indent="-228600">
              <a:buFont typeface="+mj-lt"/>
              <a:buAutoNum type="arabicPeriod"/>
            </a:pPr>
            <a:r>
              <a:rPr lang="en-US" sz="1100" dirty="0" smtClean="0"/>
              <a:t>MSM, the beneficiaries of the program, were the secondary stakeholders affected. They needed to be informed of the program change so they would know that new services were going to be available to them.</a:t>
            </a:r>
          </a:p>
          <a:p>
            <a:pPr marL="0" indent="0">
              <a:buFont typeface="+mj-lt"/>
              <a:buNone/>
            </a:pPr>
            <a:endParaRPr lang="en-US" sz="1100" i="1" dirty="0" smtClean="0"/>
          </a:p>
          <a:p>
            <a:pPr marL="0" indent="0">
              <a:buFont typeface="+mj-lt"/>
              <a:buNone/>
            </a:pPr>
            <a:r>
              <a:rPr lang="en-US" sz="1100" i="1" dirty="0" smtClean="0"/>
              <a:t>4.  NOTE to facilitator</a:t>
            </a:r>
            <a:r>
              <a:rPr lang="en-US" sz="1100" dirty="0" smtClean="0"/>
              <a:t>: Click to show animation (last bullet appears) – a stakeholder group that was not included in the communication strategy (policy makers) independently picked up the study results and used them in decision making to change national law about the criminality of homosexuality in Country X. </a:t>
            </a:r>
          </a:p>
          <a:p>
            <a:endParaRPr lang="en-US" dirty="0"/>
          </a:p>
        </p:txBody>
      </p:sp>
    </p:spTree>
    <p:extLst>
      <p:ext uri="{BB962C8B-B14F-4D97-AF65-F5344CB8AC3E}">
        <p14:creationId xmlns:p14="http://schemas.microsoft.com/office/powerpoint/2010/main" val="17182648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communication channels that were selected for the different audiences included:</a:t>
            </a:r>
          </a:p>
          <a:p>
            <a:endParaRPr lang="en-US" dirty="0"/>
          </a:p>
          <a:p>
            <a:r>
              <a:rPr lang="en-US" i="1" dirty="0" smtClean="0"/>
              <a:t>NOTE to facilitator</a:t>
            </a:r>
            <a:r>
              <a:rPr lang="en-US" dirty="0" smtClean="0"/>
              <a:t>: Read slide. The last bullet is animated, so click to reveal it and say, “And last, while not a target audience, policy makers picked up the executive summary prepared for the decision maker, the NACC, and used it in their policy deliberations.”</a:t>
            </a:r>
            <a:endParaRPr lang="en-US" dirty="0"/>
          </a:p>
        </p:txBody>
      </p:sp>
    </p:spTree>
    <p:extLst>
      <p:ext uri="{BB962C8B-B14F-4D97-AF65-F5344CB8AC3E}">
        <p14:creationId xmlns:p14="http://schemas.microsoft.com/office/powerpoint/2010/main" val="17182648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last essential part of implementing the communication strategy is to ascertain whether</a:t>
            </a:r>
            <a:r>
              <a:rPr lang="en-US" baseline="0" dirty="0" smtClean="0"/>
              <a:t> </a:t>
            </a:r>
            <a:r>
              <a:rPr lang="en-US" dirty="0" smtClean="0"/>
              <a:t>the information the research study generated was used in decision making.  </a:t>
            </a:r>
          </a:p>
          <a:p>
            <a:endParaRPr lang="en-US" dirty="0" smtClean="0"/>
          </a:p>
          <a:p>
            <a:r>
              <a:rPr lang="en-US" i="1" dirty="0" smtClean="0"/>
              <a:t>NOTE to facilitator</a:t>
            </a:r>
            <a:r>
              <a:rPr lang="en-US" dirty="0" smtClean="0"/>
              <a:t>: Explain to participants</a:t>
            </a:r>
            <a:r>
              <a:rPr lang="en-US" baseline="0" dirty="0" smtClean="0"/>
              <a:t> that additional – more detailed – information about communication plans can be found in the background reading materials.</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19</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we do this?</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20</a:t>
            </a:fld>
            <a:endParaRPr lang="en-US" dirty="0"/>
          </a:p>
        </p:txBody>
      </p:sp>
    </p:spTree>
    <p:extLst>
      <p:ext uri="{BB962C8B-B14F-4D97-AF65-F5344CB8AC3E}">
        <p14:creationId xmlns:p14="http://schemas.microsoft.com/office/powerpoint/2010/main" val="2138801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Now let’s look at additional ways to enhance the research process by more actively involving stakeholders. To</a:t>
            </a:r>
            <a:r>
              <a:rPr lang="en-US" baseline="0" dirty="0" smtClean="0"/>
              <a:t> describe how to do this, I have broken out the steps in the research process, as you see on the slide.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i="1" baseline="0" dirty="0" smtClean="0"/>
              <a:t>NOTE to facilitator</a:t>
            </a:r>
            <a:r>
              <a:rPr lang="en-US" baseline="0" dirty="0" smtClean="0"/>
              <a:t>: Read slide.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In the next few slides, we will talk about each of the steps in the research process and what you can do to improve the linkage between the research and program/policy processes so that stakeholder involvement is maximized.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In Exercise 2, we discussed how to identify stakeholders and how to involve them in the question development process. What are other ways to involve stakeholders?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3</a:t>
            </a:fld>
            <a:endParaRPr lang="en-US" dirty="0"/>
          </a:p>
        </p:txBody>
      </p:sp>
    </p:spTree>
    <p:extLst>
      <p:ext uri="{BB962C8B-B14F-4D97-AF65-F5344CB8AC3E}">
        <p14:creationId xmlns:p14="http://schemas.microsoft.com/office/powerpoint/2010/main" val="10490404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do we need to assess the effects of our research studies?</a:t>
            </a:r>
          </a:p>
          <a:p>
            <a:endParaRPr lang="en-US" dirty="0" smtClean="0"/>
          </a:p>
          <a:p>
            <a:r>
              <a:rPr lang="en-US" i="1" dirty="0" smtClean="0"/>
              <a:t>NOTE to facilitator</a:t>
            </a:r>
            <a:r>
              <a:rPr lang="en-US" dirty="0" smtClean="0"/>
              <a:t>: Read slide.</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21</a:t>
            </a:fld>
            <a:endParaRPr lang="en-US" dirty="0"/>
          </a:p>
        </p:txBody>
      </p:sp>
    </p:spTree>
    <p:extLst>
      <p:ext uri="{BB962C8B-B14F-4D97-AF65-F5344CB8AC3E}">
        <p14:creationId xmlns:p14="http://schemas.microsoft.com/office/powerpoint/2010/main" val="18399778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are the specific things you want to know when assessing </a:t>
            </a:r>
            <a:r>
              <a:rPr lang="en-US" smtClean="0"/>
              <a:t>the effects </a:t>
            </a:r>
            <a:r>
              <a:rPr lang="en-US" dirty="0" smtClean="0"/>
              <a:t>of your research?  </a:t>
            </a:r>
          </a:p>
          <a:p>
            <a:endParaRPr lang="en-US" dirty="0"/>
          </a:p>
          <a:p>
            <a:r>
              <a:rPr lang="en-US" i="1" dirty="0" smtClean="0"/>
              <a:t>NOTE to facilitator</a:t>
            </a:r>
            <a:r>
              <a:rPr lang="en-US" dirty="0" smtClean="0"/>
              <a:t>: Read slide.</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22</a:t>
            </a:fld>
            <a:endParaRPr lang="en-US" dirty="0"/>
          </a:p>
        </p:txBody>
      </p:sp>
    </p:spTree>
    <p:extLst>
      <p:ext uri="{BB962C8B-B14F-4D97-AF65-F5344CB8AC3E}">
        <p14:creationId xmlns:p14="http://schemas.microsoft.com/office/powerpoint/2010/main" val="42878413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What are the methodologies we can use to assess the effects of our research efforts?</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dirty="0" smtClean="0"/>
              <a:t>Survey (with paper-based surveys or with the help of online software, such as Survey Monkey) – all who attended the research dissemination events or received study communication materials.</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dirty="0" smtClean="0"/>
              <a:t>Conduct key informant interviews with the key stakeholder groups identified in your communication plan.</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dirty="0" smtClean="0"/>
              <a:t>Keep a Data Use Log. Search for the citations of your study in the academic literature (if results were published), track various media (newspapers, TV, key websites, specific tweets) to determine if your research has influenced any changes.  </a:t>
            </a:r>
            <a:endParaRPr lang="en-US" dirty="0"/>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dirty="0" smtClean="0"/>
              <a:t>And finally, if you can’t do anything formal, simply pick up the phone and follow up with your stakeholders to discuss any uptake of the study results. </a:t>
            </a:r>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23</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do a group exercise to </a:t>
            </a:r>
            <a:r>
              <a:rPr lang="en-US" dirty="0" smtClean="0"/>
              <a:t>practice developing a data use action plan.</a:t>
            </a:r>
          </a:p>
          <a:p>
            <a:endParaRPr lang="en-US" dirty="0"/>
          </a:p>
          <a:p>
            <a:r>
              <a:rPr lang="en-US" i="1" dirty="0"/>
              <a:t>NOTE to facilitator</a:t>
            </a:r>
            <a:r>
              <a:rPr lang="en-US" dirty="0"/>
              <a:t>: </a:t>
            </a:r>
            <a:r>
              <a:rPr lang="en-US" dirty="0" smtClean="0"/>
              <a:t>Have </a:t>
            </a:r>
            <a:r>
              <a:rPr lang="en-US" dirty="0"/>
              <a:t>the group refer to </a:t>
            </a:r>
            <a:r>
              <a:rPr lang="en-US" dirty="0" smtClean="0"/>
              <a:t>Exercise 3 on the </a:t>
            </a:r>
            <a:r>
              <a:rPr lang="en-US" b="1" dirty="0" smtClean="0"/>
              <a:t>Small </a:t>
            </a:r>
            <a:r>
              <a:rPr lang="en-US" b="1" dirty="0"/>
              <a:t>Group </a:t>
            </a:r>
            <a:r>
              <a:rPr lang="en-US" b="1" dirty="0" smtClean="0"/>
              <a:t>Activity 3 – </a:t>
            </a:r>
            <a:r>
              <a:rPr lang="en-US" b="1" dirty="0"/>
              <a:t>DIRECTIONS </a:t>
            </a:r>
            <a:r>
              <a:rPr lang="en-US" b="0" dirty="0" smtClean="0"/>
              <a:t>handout</a:t>
            </a:r>
            <a:r>
              <a:rPr lang="en-US" b="1" dirty="0" smtClean="0"/>
              <a:t> </a:t>
            </a:r>
            <a:r>
              <a:rPr lang="en-US" b="0" dirty="0" smtClean="0"/>
              <a:t>and</a:t>
            </a:r>
            <a:r>
              <a:rPr lang="en-US" b="1" dirty="0" smtClean="0"/>
              <a:t> Exercises 2 </a:t>
            </a:r>
            <a:r>
              <a:rPr lang="en-US" b="0" dirty="0" smtClean="0"/>
              <a:t>and</a:t>
            </a:r>
            <a:r>
              <a:rPr lang="en-US" b="1" dirty="0" smtClean="0"/>
              <a:t> 3 WORKSHEETS</a:t>
            </a:r>
            <a:r>
              <a:rPr lang="en-US" dirty="0" smtClean="0"/>
              <a:t>. Read </a:t>
            </a:r>
            <a:r>
              <a:rPr lang="en-US" dirty="0"/>
              <a:t>the directions together. </a:t>
            </a:r>
            <a:r>
              <a:rPr lang="en-US" dirty="0" smtClean="0"/>
              <a:t>Ensure that </a:t>
            </a:r>
            <a:r>
              <a:rPr lang="en-US" dirty="0"/>
              <a:t>the directions are clear to the group. </a:t>
            </a:r>
            <a:r>
              <a:rPr lang="en-US" dirty="0" smtClean="0"/>
              <a:t>Keep the same small groups as Exercise 2. Give </a:t>
            </a:r>
            <a:r>
              <a:rPr lang="en-US" dirty="0"/>
              <a:t>the </a:t>
            </a:r>
            <a:r>
              <a:rPr lang="en-US" dirty="0" smtClean="0"/>
              <a:t>groups 50 minutes </a:t>
            </a:r>
            <a:r>
              <a:rPr lang="en-US" dirty="0"/>
              <a:t>for this exercise. Refer the group to the Exercise </a:t>
            </a:r>
            <a:r>
              <a:rPr lang="en-US" dirty="0" smtClean="0"/>
              <a:t>3 worksheet </a:t>
            </a:r>
            <a:r>
              <a:rPr lang="en-US" dirty="0"/>
              <a:t>to record their answers.</a:t>
            </a:r>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25</a:t>
            </a:fld>
            <a:endParaRPr lang="en-US" dirty="0"/>
          </a:p>
        </p:txBody>
      </p:sp>
    </p:spTree>
    <p:extLst>
      <p:ext uri="{BB962C8B-B14F-4D97-AF65-F5344CB8AC3E}">
        <p14:creationId xmlns:p14="http://schemas.microsoft.com/office/powerpoint/2010/main" val="24492680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a:t>NOTE to facilitator</a:t>
            </a:r>
            <a:r>
              <a:rPr lang="en-US" dirty="0"/>
              <a:t>: </a:t>
            </a:r>
            <a:r>
              <a:rPr lang="en-US" dirty="0" smtClean="0"/>
              <a:t>Give </a:t>
            </a:r>
            <a:r>
              <a:rPr lang="en-US" dirty="0"/>
              <a:t>each group approximately 10 minutes to report back to the larger </a:t>
            </a:r>
            <a:r>
              <a:rPr lang="en-US" dirty="0" smtClean="0"/>
              <a:t>group, addressing the questions on the slide. </a:t>
            </a:r>
            <a:r>
              <a:rPr lang="en-US" dirty="0"/>
              <a:t>If you have </a:t>
            </a:r>
            <a:r>
              <a:rPr lang="en-US" dirty="0" smtClean="0"/>
              <a:t>more </a:t>
            </a:r>
            <a:r>
              <a:rPr lang="en-US" dirty="0"/>
              <a:t>than </a:t>
            </a:r>
            <a:r>
              <a:rPr lang="en-US" dirty="0" smtClean="0"/>
              <a:t>4 groups, </a:t>
            </a:r>
            <a:r>
              <a:rPr lang="en-US" dirty="0"/>
              <a:t>you will need to reduce the report back time. </a:t>
            </a:r>
            <a:r>
              <a:rPr lang="en-US" dirty="0" smtClean="0"/>
              <a:t>The </a:t>
            </a:r>
            <a:r>
              <a:rPr lang="en-US" dirty="0"/>
              <a:t>report back should take no longer than </a:t>
            </a:r>
            <a:r>
              <a:rPr lang="en-US" dirty="0" smtClean="0"/>
              <a:t>a total of 40 </a:t>
            </a:r>
            <a:r>
              <a:rPr lang="en-US" dirty="0"/>
              <a:t>minutes.  </a:t>
            </a:r>
          </a:p>
          <a:p>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27</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concludes our workshop on conducting high impact research. Before we end the day, let’s review what</a:t>
            </a:r>
            <a:r>
              <a:rPr lang="en-US" baseline="0" dirty="0" smtClean="0"/>
              <a:t> can </a:t>
            </a:r>
            <a:r>
              <a:rPr lang="en-US" dirty="0" smtClean="0"/>
              <a:t>be done </a:t>
            </a:r>
            <a:r>
              <a:rPr lang="en-US" baseline="0" dirty="0" smtClean="0"/>
              <a:t>to strengthen the evidence-based decision-making process.</a:t>
            </a:r>
          </a:p>
          <a:p>
            <a:endParaRPr lang="en-US" baseline="0" dirty="0" smtClean="0"/>
          </a:p>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smtClean="0"/>
              <a:t>Move away from a traditional research approach that focuses on data and not on information needs, includes limited stakeholder involvement, and ends with a dissemination meeting.</a:t>
            </a:r>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smtClean="0"/>
              <a:t>Instead, we can c</a:t>
            </a:r>
            <a:r>
              <a:rPr lang="en-US" baseline="0" dirty="0" smtClean="0"/>
              <a:t>onsider </a:t>
            </a:r>
            <a:r>
              <a:rPr lang="en-US" dirty="0" smtClean="0"/>
              <a:t>the program-policy continuum in the planning phase of the research to identify the decisions to be informed with new data and the stakeholders who will make them.</a:t>
            </a:r>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smtClean="0"/>
              <a:t>Specifically we can:</a:t>
            </a:r>
            <a:br>
              <a:rPr lang="en-US" dirty="0" smtClean="0"/>
            </a:br>
            <a:r>
              <a:rPr lang="en-US" dirty="0" smtClean="0"/>
              <a:t/>
            </a:r>
            <a:br>
              <a:rPr lang="en-US" dirty="0" smtClean="0"/>
            </a:br>
            <a:r>
              <a:rPr lang="en-US" i="1" dirty="0" smtClean="0"/>
              <a:t>NOTE to facilitator:</a:t>
            </a:r>
            <a:r>
              <a:rPr lang="en-US" dirty="0" smtClean="0"/>
              <a:t> Read slide.</a:t>
            </a:r>
          </a:p>
          <a:p>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28</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last slide shows you the course in a graphic. You will note that it follows some of the slides in Session 2 where we discussed</a:t>
            </a:r>
            <a:r>
              <a:rPr lang="en-US" baseline="0" dirty="0" smtClean="0"/>
              <a:t> how to improve the research process by working with each step in the process. </a:t>
            </a:r>
            <a:r>
              <a:rPr lang="en-US" dirty="0" smtClean="0"/>
              <a:t>We like to call this the ‘roadmap’ to conducting high impact research. You will find it included in your</a:t>
            </a:r>
            <a:r>
              <a:rPr lang="en-US" baseline="0" dirty="0" smtClean="0"/>
              <a:t> course materials titled </a:t>
            </a:r>
            <a:r>
              <a:rPr lang="en-US" sz="1200" b="1" kern="1200" dirty="0" smtClean="0">
                <a:solidFill>
                  <a:schemeClr val="tx1"/>
                </a:solidFill>
                <a:effectLst/>
                <a:latin typeface="Arial" charset="0"/>
                <a:ea typeface="+mn-ea"/>
                <a:cs typeface="+mn-cs"/>
              </a:rPr>
              <a:t>Conducting High Impact Research. Tips and Tools to Facilitate the Use of Research Results: A Job Aid. </a:t>
            </a:r>
            <a:r>
              <a:rPr lang="en-US" sz="1200" b="0" kern="1200" dirty="0" smtClean="0">
                <a:solidFill>
                  <a:schemeClr val="tx1"/>
                </a:solidFill>
                <a:effectLst/>
                <a:latin typeface="Arial" charset="0"/>
                <a:ea typeface="+mn-ea"/>
                <a:cs typeface="+mn-cs"/>
              </a:rPr>
              <a:t>This</a:t>
            </a:r>
            <a:r>
              <a:rPr lang="en-US" sz="1200" b="0" kern="1200" baseline="0" dirty="0" smtClean="0">
                <a:solidFill>
                  <a:schemeClr val="tx1"/>
                </a:solidFill>
                <a:effectLst/>
                <a:latin typeface="Arial" charset="0"/>
                <a:ea typeface="+mn-ea"/>
                <a:cs typeface="+mn-cs"/>
              </a:rPr>
              <a:t> Job Aid is intended to serve as a reference for you as you return to your place of employment and begin to apply some of the concepts and tools covered in this course. Additional materials that go into more depth than we were able to do in this course are available for reference. They are either indicated in the Job Aid or are included in the </a:t>
            </a:r>
            <a:r>
              <a:rPr lang="en-US" sz="1200" b="0" kern="1200" baseline="0" dirty="0" smtClean="0">
                <a:solidFill>
                  <a:srgbClr val="FF0000"/>
                </a:solidFill>
                <a:effectLst/>
                <a:latin typeface="Arial" charset="0"/>
                <a:ea typeface="+mn-ea"/>
                <a:cs typeface="+mn-cs"/>
              </a:rPr>
              <a:t>background reading</a:t>
            </a:r>
            <a:r>
              <a:rPr lang="en-US" sz="1200" b="0" kern="1200" baseline="0" dirty="0" smtClean="0">
                <a:solidFill>
                  <a:schemeClr val="tx1"/>
                </a:solidFill>
                <a:effectLst/>
                <a:latin typeface="Arial" charset="0"/>
                <a:ea typeface="+mn-ea"/>
                <a:cs typeface="+mn-cs"/>
              </a:rPr>
              <a:t>. </a:t>
            </a:r>
            <a:endParaRPr lang="en-US" sz="1200" b="0" kern="1200" dirty="0" smtClean="0">
              <a:solidFill>
                <a:schemeClr val="tx1"/>
              </a:solidFill>
              <a:effectLst/>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29</a:t>
            </a:fld>
            <a:endParaRPr lang="en-US" dirty="0"/>
          </a:p>
        </p:txBody>
      </p:sp>
    </p:spTree>
    <p:extLst>
      <p:ext uri="{BB962C8B-B14F-4D97-AF65-F5344CB8AC3E}">
        <p14:creationId xmlns:p14="http://schemas.microsoft.com/office/powerpoint/2010/main" val="19117026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Thank you for your participation and please let the course developers know how you are using the concepts and materials presented in this workshop. You can email Tara Nutley or Scott Moreland of MEASURE Evaluation.  </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30</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Finally</a:t>
            </a:r>
            <a:r>
              <a:rPr lang="en-US" dirty="0" smtClean="0"/>
              <a:t>, please consider joining Data Use Net, a community of practice for professionals interested in increasing their demand for and use of data in decision making. </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31</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5D05EDA4-5DDE-49EE-AC6E-E49C28D0DC3B}" type="slidenum">
              <a:rPr lang="en-US" smtClean="0"/>
              <a:pPr/>
              <a:t>32</a:t>
            </a:fld>
            <a:endParaRPr lang="en-US" dirty="0"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r>
              <a:rPr lang="en-US" dirty="0" smtClean="0"/>
              <a:t>The next step in the research process</a:t>
            </a:r>
            <a:r>
              <a:rPr lang="en-US" baseline="0" dirty="0" smtClean="0"/>
              <a:t> is pr</a:t>
            </a:r>
            <a:r>
              <a:rPr lang="en-US" dirty="0" smtClean="0"/>
              <a:t>otocol development.  </a:t>
            </a:r>
          </a:p>
          <a:p>
            <a:endParaRPr lang="en-US" dirty="0"/>
          </a:p>
          <a:p>
            <a:r>
              <a:rPr lang="en-US" dirty="0" smtClean="0"/>
              <a:t>Many times your stakeholders are not researchers but are program managers, clinicians, or policy makers. You may wonder how to involve non-researchers in such an important and technical step in the research process. In this context, your stakeholders can contribute by writing the background section of the protocol or by identifying other local research studies on the same or similar topics. Your local stakeholders are a wealth of local information. They also could shepherd the local IRB process. The involvement of your final data users in this early stage of the research process helps them to understand all that is involved in research. Understanding will eventually lead to data ownership.  </a:t>
            </a:r>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addition to involvement in the protocol development process, you can also involve stakeholders in data collection. If one of your stakeholder groups is clinicians, they can be trained as data collectors. </a:t>
            </a:r>
          </a:p>
          <a:p>
            <a:endParaRPr lang="en-US" dirty="0"/>
          </a:p>
          <a:p>
            <a:r>
              <a:rPr lang="en-US" dirty="0" smtClean="0"/>
              <a:t>You can also invite program managers to accompany the data collection team for a day when they are out collecting data. This helps both stakeholder groups understand how data are collected and transcribed. This understanding will lead to trust in the data being collected.</a:t>
            </a:r>
          </a:p>
          <a:p>
            <a:endParaRPr lang="en-US" dirty="0"/>
          </a:p>
          <a:p>
            <a:r>
              <a:rPr lang="en-US" dirty="0" smtClean="0"/>
              <a:t>If it is not possible to involve stakeholders in data collection directly, it is important to keep all stakeholder groups up to date on where you are in the research process. Regular briefings by email, in</a:t>
            </a:r>
            <a:r>
              <a:rPr lang="en-US" baseline="0" dirty="0" smtClean="0"/>
              <a:t> </a:t>
            </a:r>
            <a:r>
              <a:rPr lang="en-US" dirty="0" smtClean="0"/>
              <a:t>person, or via SMS text are being used more and more. </a:t>
            </a:r>
          </a:p>
          <a:p>
            <a:endParaRPr lang="en-US" dirty="0"/>
          </a:p>
          <a:p>
            <a:r>
              <a:rPr lang="en-US" dirty="0" smtClean="0"/>
              <a:t>It is important to note here that oftentimes there isn’t the budget or time to involve stakeholders in these steps.  </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interpretation of your data and the development of recommendations is one of the most important places to involve stakeholders. Often researchers involve stakeholders in recommendation development but not in data interpretation. It is critical to involve them in both phases. We recommend that you hold joint workshops with the research team and key data users to interpret the findings of your study. By involving the data users in the interpretation of your research, you gain a rich understanding of the context of the findings. Stakeholders can help to explain why you found what you did. This process can help to clarify </a:t>
            </a:r>
            <a:r>
              <a:rPr lang="en-US" dirty="0"/>
              <a:t>any </a:t>
            </a:r>
            <a:r>
              <a:rPr lang="en-US" dirty="0" smtClean="0"/>
              <a:t>outliers in the data. It can also provide the researcher an opportunity to eliminate any remaining </a:t>
            </a:r>
            <a:r>
              <a:rPr lang="en-US" dirty="0"/>
              <a:t>confusion or questions about the data </a:t>
            </a:r>
            <a:r>
              <a:rPr lang="en-US" dirty="0" smtClean="0"/>
              <a:t>among the data users.</a:t>
            </a:r>
          </a:p>
          <a:p>
            <a:endParaRPr lang="en-US" dirty="0"/>
          </a:p>
          <a:p>
            <a:r>
              <a:rPr lang="en-US" dirty="0" smtClean="0"/>
              <a:t>We also recommend that once you have developed the recommendations you prepare a </a:t>
            </a:r>
            <a:r>
              <a:rPr lang="en-US" b="1" dirty="0" smtClean="0"/>
              <a:t>Data Use Action Plan</a:t>
            </a:r>
            <a:r>
              <a:rPr lang="en-US" dirty="0" smtClean="0"/>
              <a:t>. We will discuss this in a few minutes.   </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first look at why the data interpretation step is important to developing meaningful recommendations from your research.</a:t>
            </a:r>
          </a:p>
          <a:p>
            <a:endParaRPr lang="en-US" dirty="0"/>
          </a:p>
          <a:p>
            <a:r>
              <a:rPr lang="en-US" dirty="0" smtClean="0"/>
              <a:t>First, you should select your stakeholders carefully; they should be local subject matter experts working in the field you are studying. They can provide rich context to your results, and the interactions with them can improve their understanding of the study process. This also provides </a:t>
            </a:r>
            <a:r>
              <a:rPr lang="en-US" dirty="0"/>
              <a:t>them </a:t>
            </a:r>
            <a:r>
              <a:rPr lang="en-US" dirty="0" smtClean="0"/>
              <a:t>an opportunity to </a:t>
            </a:r>
            <a:r>
              <a:rPr lang="en-US" dirty="0"/>
              <a:t>comment on and discuss the findings so </a:t>
            </a:r>
            <a:r>
              <a:rPr lang="en-US" dirty="0" smtClean="0"/>
              <a:t>they </a:t>
            </a:r>
            <a:r>
              <a:rPr lang="en-US" dirty="0"/>
              <a:t>are better equipped to develop appropriate </a:t>
            </a:r>
            <a:r>
              <a:rPr lang="en-US" dirty="0" smtClean="0"/>
              <a:t>recommendations that can affect local policies and programs in terms of the scale and scope of those recommendations. </a:t>
            </a:r>
          </a:p>
          <a:p>
            <a:endParaRPr lang="en-US" dirty="0"/>
          </a:p>
          <a:p>
            <a:r>
              <a:rPr lang="en-US" dirty="0" smtClean="0"/>
              <a:t>If </a:t>
            </a:r>
            <a:r>
              <a:rPr lang="en-US" dirty="0"/>
              <a:t>you invest in this step before the dissemination </a:t>
            </a:r>
            <a:r>
              <a:rPr lang="en-US" dirty="0" smtClean="0"/>
              <a:t>workshop, </a:t>
            </a:r>
            <a:r>
              <a:rPr lang="en-US" dirty="0"/>
              <a:t>you can even include stakeholders in the dissemination of the final study results. </a:t>
            </a:r>
            <a:r>
              <a:rPr lang="en-US" dirty="0" smtClean="0"/>
              <a:t>This </a:t>
            </a:r>
            <a:r>
              <a:rPr lang="en-US" dirty="0"/>
              <a:t>meaningful involvement in the research process builds ownership of the data among those </a:t>
            </a:r>
            <a:r>
              <a:rPr lang="en-US" dirty="0" smtClean="0"/>
              <a:t>who </a:t>
            </a:r>
            <a:r>
              <a:rPr lang="en-US" dirty="0"/>
              <a:t>will use it in decision making.</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that we have discussed the importance of involving stakeholders in the data interpretation and recommendation development processes, let’s talk about criteria that can guide the recommendation development process.   </a:t>
            </a:r>
          </a:p>
          <a:p>
            <a:endParaRPr lang="en-US" dirty="0" smtClean="0"/>
          </a:p>
          <a:p>
            <a:r>
              <a:rPr lang="en-US" i="1" dirty="0" smtClean="0"/>
              <a:t>NOTE to facilitator</a:t>
            </a:r>
            <a:r>
              <a:rPr lang="en-US" dirty="0" smtClean="0"/>
              <a:t>: Read slide.</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NOTE to facilitator: </a:t>
            </a:r>
            <a:r>
              <a:rPr lang="en-US" dirty="0" smtClean="0"/>
              <a:t>Click twice to reveal animation (highlight text).</a:t>
            </a:r>
          </a:p>
          <a:p>
            <a:endParaRPr lang="en-US" dirty="0"/>
          </a:p>
          <a:p>
            <a:r>
              <a:rPr lang="en-US" dirty="0" smtClean="0"/>
              <a:t>As mentioned earlier, the development of a Data Use Action Plan is another useful technique to ensure stakeholder involvement when developing recommendations from your research. The Data Use Action Plan, however, goes beyond involving stakeholders. </a:t>
            </a:r>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you see a template of a Data Use Action Plan. You will note that there are columns in which you can match up the recommendation with the lead decision maker who needs to put the recommendation into action.  </a:t>
            </a:r>
          </a:p>
          <a:p>
            <a:endParaRPr lang="en-US" dirty="0" smtClean="0"/>
          </a:p>
          <a:p>
            <a:r>
              <a:rPr lang="en-US" i="1" dirty="0" smtClean="0"/>
              <a:t>NOTE to facilitator: </a:t>
            </a:r>
            <a:r>
              <a:rPr lang="en-US" dirty="0" smtClean="0"/>
              <a:t>Click to reveal animation (arrows highlighting columns), as seen in columns 3 and 4.  </a:t>
            </a:r>
          </a:p>
          <a:p>
            <a:endParaRPr lang="en-US" dirty="0"/>
          </a:p>
          <a:p>
            <a:r>
              <a:rPr lang="en-US" dirty="0" smtClean="0"/>
              <a:t>You can also use the Data Use Action Plan to ensure that your findings are aligned with your research questions, as well as ensuring that your  findings are aligned with your recommendations. </a:t>
            </a:r>
            <a:r>
              <a:rPr lang="en-US" i="1" dirty="0" smtClean="0"/>
              <a:t>NOTE </a:t>
            </a:r>
            <a:r>
              <a:rPr lang="en-US" i="1" dirty="0"/>
              <a:t>to facilitator: </a:t>
            </a:r>
            <a:r>
              <a:rPr lang="en-US" dirty="0"/>
              <a:t>Click </a:t>
            </a:r>
            <a:r>
              <a:rPr lang="en-US" dirty="0" smtClean="0"/>
              <a:t>three times to </a:t>
            </a:r>
            <a:r>
              <a:rPr lang="en-US" dirty="0"/>
              <a:t>reveal animation (arrows </a:t>
            </a:r>
            <a:r>
              <a:rPr lang="en-US" dirty="0" smtClean="0"/>
              <a:t>highlighting columns), as </a:t>
            </a:r>
            <a:r>
              <a:rPr lang="en-US" dirty="0"/>
              <a:t>seen in columns </a:t>
            </a:r>
            <a:r>
              <a:rPr lang="en-US" dirty="0" smtClean="0"/>
              <a:t>1, 2, and 3.  </a:t>
            </a:r>
          </a:p>
          <a:p>
            <a:endParaRPr lang="en-US" dirty="0" smtClean="0"/>
          </a:p>
          <a:p>
            <a:r>
              <a:rPr lang="en-US" dirty="0" smtClean="0"/>
              <a:t>Last, the Data Use Action Plan serves </a:t>
            </a:r>
            <a:r>
              <a:rPr lang="en-US" dirty="0"/>
              <a:t>as a </a:t>
            </a:r>
            <a:r>
              <a:rPr lang="en-US" dirty="0" smtClean="0"/>
              <a:t>guide to </a:t>
            </a:r>
            <a:r>
              <a:rPr lang="en-US" dirty="0"/>
              <a:t>implement the study recommendations. </a:t>
            </a:r>
            <a:r>
              <a:rPr lang="en-US" dirty="0" smtClean="0"/>
              <a:t>In columns 4, 5, 6, and 7, you can document the priority of the recommendation for implementation, who the lead decision maker is, who the other stakeholders are that will be impacted by the recommendation’s implementation, and finally – how you should communicate the study and findings for each stakeholder group (the lead decision maker and other stakeholders who are affected).</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4724400"/>
            <a:ext cx="9144000" cy="2133600"/>
          </a:xfrm>
          <a:prstGeom prst="rect">
            <a:avLst/>
          </a:prstGeom>
          <a:solidFill>
            <a:schemeClr val="tx1"/>
          </a:solidFill>
          <a:ln w="9525">
            <a:solidFill>
              <a:schemeClr val="tx1"/>
            </a:solidFill>
            <a:miter lim="800000"/>
            <a:headEnd/>
            <a:tailEnd/>
          </a:ln>
          <a:effectLst/>
        </p:spPr>
        <p:txBody>
          <a:bodyPr wrap="none" anchor="ctr"/>
          <a:lstStyle/>
          <a:p>
            <a:pPr>
              <a:defRPr/>
            </a:pPr>
            <a:endParaRPr lang="en-US" dirty="0"/>
          </a:p>
        </p:txBody>
      </p:sp>
      <p:pic>
        <p:nvPicPr>
          <p:cNvPr id="5" name="Picture 5" descr="Vertical_RGB_600"/>
          <p:cNvPicPr>
            <a:picLocks noChangeAspect="1" noChangeArrowheads="1"/>
          </p:cNvPicPr>
          <p:nvPr/>
        </p:nvPicPr>
        <p:blipFill>
          <a:blip r:embed="rId2" cstate="print"/>
          <a:srcRect/>
          <a:stretch>
            <a:fillRect/>
          </a:stretch>
        </p:blipFill>
        <p:spPr bwMode="auto">
          <a:xfrm>
            <a:off x="2600325" y="5010150"/>
            <a:ext cx="1673225" cy="1371600"/>
          </a:xfrm>
          <a:prstGeom prst="rect">
            <a:avLst/>
          </a:prstGeom>
          <a:noFill/>
          <a:ln w="9525">
            <a:noFill/>
            <a:miter lim="800000"/>
            <a:headEnd/>
            <a:tailEnd/>
          </a:ln>
        </p:spPr>
      </p:pic>
      <p:pic>
        <p:nvPicPr>
          <p:cNvPr id="6" name="Picture 6" descr="logo_2004"/>
          <p:cNvPicPr>
            <a:picLocks noChangeAspect="1" noChangeArrowheads="1"/>
          </p:cNvPicPr>
          <p:nvPr/>
        </p:nvPicPr>
        <p:blipFill>
          <a:blip r:embed="rId3" cstate="print"/>
          <a:srcRect/>
          <a:stretch>
            <a:fillRect/>
          </a:stretch>
        </p:blipFill>
        <p:spPr bwMode="auto">
          <a:xfrm>
            <a:off x="4810125" y="5010150"/>
            <a:ext cx="1447800" cy="1371600"/>
          </a:xfrm>
          <a:prstGeom prst="rect">
            <a:avLst/>
          </a:prstGeom>
          <a:noFill/>
          <a:ln w="9525">
            <a:noFill/>
            <a:miter lim="800000"/>
            <a:headEnd/>
            <a:tailEnd/>
          </a:ln>
        </p:spPr>
      </p:pic>
      <p:sp>
        <p:nvSpPr>
          <p:cNvPr id="4104" name="Rectangle 8"/>
          <p:cNvSpPr>
            <a:spLocks noGrp="1" noChangeArrowheads="1"/>
          </p:cNvSpPr>
          <p:nvPr>
            <p:ph type="ctrTitle" sz="quarter"/>
          </p:nvPr>
        </p:nvSpPr>
        <p:spPr>
          <a:xfrm>
            <a:off x="685800" y="549275"/>
            <a:ext cx="7772400" cy="2184400"/>
          </a:xfrm>
        </p:spPr>
        <p:txBody>
          <a:bodyPr/>
          <a:lstStyle>
            <a:lvl1pPr algn="ctr">
              <a:defRPr sz="4000"/>
            </a:lvl1pPr>
          </a:lstStyle>
          <a:p>
            <a:r>
              <a:rPr lang="en-US"/>
              <a:t>Click to edit Master title style</a:t>
            </a:r>
          </a:p>
        </p:txBody>
      </p:sp>
      <p:sp>
        <p:nvSpPr>
          <p:cNvPr id="4105" name="Rectangle 9"/>
          <p:cNvSpPr>
            <a:spLocks noGrp="1" noChangeArrowheads="1"/>
          </p:cNvSpPr>
          <p:nvPr>
            <p:ph type="subTitle" sz="quarter" idx="1"/>
          </p:nvPr>
        </p:nvSpPr>
        <p:spPr>
          <a:xfrm>
            <a:off x="1371600" y="3076575"/>
            <a:ext cx="6400800" cy="1752600"/>
          </a:xfrm>
        </p:spPr>
        <p:txBody>
          <a:bodyPr/>
          <a:lstStyle>
            <a:lvl1pPr marL="0" indent="0" algn="ctr">
              <a:spcBef>
                <a:spcPct val="0"/>
              </a:spcBef>
              <a:spcAft>
                <a:spcPct val="0"/>
              </a:spcAft>
              <a:buClrTx/>
              <a:buFontTx/>
              <a:buNone/>
              <a:defRPr sz="2400"/>
            </a:lvl1pPr>
          </a:lstStyle>
          <a:p>
            <a:r>
              <a:rPr lang="en-US"/>
              <a:t>Your Name Here</a:t>
            </a:r>
          </a:p>
          <a:p>
            <a:r>
              <a:rPr lang="en-US"/>
              <a:t>MEASURE Evaluation</a:t>
            </a:r>
          </a:p>
          <a:p>
            <a:r>
              <a:rPr lang="en-US"/>
              <a:t>Date Here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C0F7CB9F-8FAA-49E6-B2FB-0AB6CC463C63}" type="slidenum">
              <a:rPr lang="en-US"/>
              <a:pPr>
                <a:defRPr/>
              </a:pPr>
              <a:t>‹#›</a:t>
            </a:fld>
            <a:endParaRPr lang="en-US" sz="1200"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6875" y="274638"/>
            <a:ext cx="1939925" cy="52879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23925" y="274638"/>
            <a:ext cx="5670550" cy="5287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49E4251B-DB37-412D-90F1-3A8F278B2366}" type="slidenum">
              <a:rPr lang="en-US"/>
              <a:pPr>
                <a:defRPr/>
              </a:pPr>
              <a:t>‹#›</a:t>
            </a:fld>
            <a:endParaRPr lang="en-US" sz="1200"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885EB89A-BE6A-4331-B2CF-85CA54FE4D5B}" type="slidenum">
              <a:rPr lang="en-US"/>
              <a:pPr>
                <a:defRPr/>
              </a:pPr>
              <a:t>‹#›</a:t>
            </a:fld>
            <a:endParaRPr lang="en-US" sz="1200"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86D75DA5-3BD5-4910-8ADC-0F013407AB1A}" type="slidenum">
              <a:rPr lang="en-US"/>
              <a:pPr>
                <a:defRPr/>
              </a:pPr>
              <a:t>‹#›</a:t>
            </a:fld>
            <a:endParaRPr lang="en-US" sz="1200"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23925" y="1600200"/>
            <a:ext cx="3805238"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81563" y="1600200"/>
            <a:ext cx="3805237"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5EE60895-82E4-4FF7-9392-A23A27E03ECE}" type="slidenum">
              <a:rPr lang="en-US"/>
              <a:pPr>
                <a:defRPr/>
              </a:pPr>
              <a:t>‹#›</a:t>
            </a:fld>
            <a:endParaRPr lang="en-US" sz="1200"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A8E4A713-58EB-4C68-B4EE-2C67EB5B6CC4}" type="slidenum">
              <a:rPr lang="en-US"/>
              <a:pPr>
                <a:defRPr/>
              </a:pPr>
              <a:t>‹#›</a:t>
            </a:fld>
            <a:endParaRPr lang="en-US" sz="1200" dirty="0"/>
          </a:p>
        </p:txBody>
      </p:sp>
      <p:sp>
        <p:nvSpPr>
          <p:cNvPr id="8"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BEB3B5E3-6916-40E7-AD8C-3F893C0A8740}" type="slidenum">
              <a:rPr lang="en-US"/>
              <a:pPr>
                <a:defRPr/>
              </a:pPr>
              <a:t>‹#›</a:t>
            </a:fld>
            <a:endParaRPr lang="en-US" sz="1200" dirty="0"/>
          </a:p>
        </p:txBody>
      </p:sp>
      <p:sp>
        <p:nvSpPr>
          <p:cNvPr id="4"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E83445D0-3454-4875-8150-7DEAA8ACC329}" type="slidenum">
              <a:rPr lang="en-US"/>
              <a:pPr>
                <a:defRPr/>
              </a:pPr>
              <a:t>‹#›</a:t>
            </a:fld>
            <a:endParaRPr lang="en-US" sz="1200" dirty="0"/>
          </a:p>
        </p:txBody>
      </p:sp>
      <p:sp>
        <p:nvSpPr>
          <p:cNvPr id="3"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C35D0F42-35D9-4023-A5B5-4DA0ED46F343}" type="slidenum">
              <a:rPr lang="en-US"/>
              <a:pPr>
                <a:defRPr/>
              </a:pPr>
              <a:t>‹#›</a:t>
            </a:fld>
            <a:endParaRPr lang="en-US" sz="1200"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B5265627-EF8E-4BCF-9ACA-1F81DCEF712D}" type="slidenum">
              <a:rPr lang="en-US"/>
              <a:pPr>
                <a:defRPr/>
              </a:pPr>
              <a:t>‹#›</a:t>
            </a:fld>
            <a:endParaRPr lang="en-US" sz="1200"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133D8D"/>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5715000"/>
            <a:ext cx="9144000" cy="1143000"/>
          </a:xfrm>
          <a:prstGeom prst="rect">
            <a:avLst/>
          </a:prstGeom>
          <a:solidFill>
            <a:schemeClr val="tx1"/>
          </a:solidFill>
          <a:ln w="9525">
            <a:solidFill>
              <a:schemeClr val="tx1"/>
            </a:solidFill>
            <a:miter lim="800000"/>
            <a:headEnd/>
            <a:tailEnd/>
          </a:ln>
          <a:effectLst/>
        </p:spPr>
        <p:txBody>
          <a:bodyPr wrap="none" anchor="ctr"/>
          <a:lstStyle/>
          <a:p>
            <a:pPr>
              <a:defRPr/>
            </a:pPr>
            <a:endParaRPr lang="en-US" dirty="0"/>
          </a:p>
        </p:txBody>
      </p:sp>
      <p:sp>
        <p:nvSpPr>
          <p:cNvPr id="2051" name="Rectangle 3"/>
          <p:cNvSpPr>
            <a:spLocks noGrp="1" noChangeArrowheads="1"/>
          </p:cNvSpPr>
          <p:nvPr>
            <p:ph type="title"/>
          </p:nvPr>
        </p:nvSpPr>
        <p:spPr bwMode="auto">
          <a:xfrm>
            <a:off x="923925" y="274638"/>
            <a:ext cx="776287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Rectangle 4"/>
          <p:cNvSpPr>
            <a:spLocks noGrp="1" noChangeArrowheads="1"/>
          </p:cNvSpPr>
          <p:nvPr>
            <p:ph type="body" idx="1"/>
          </p:nvPr>
        </p:nvSpPr>
        <p:spPr bwMode="auto">
          <a:xfrm>
            <a:off x="923925" y="1600200"/>
            <a:ext cx="7762875"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7" name="Rectangle 5"/>
          <p:cNvSpPr>
            <a:spLocks noGrp="1" noChangeArrowheads="1"/>
          </p:cNvSpPr>
          <p:nvPr>
            <p:ph type="sldNum" sz="quarter" idx="4"/>
          </p:nvPr>
        </p:nvSpPr>
        <p:spPr bwMode="auto">
          <a:xfrm>
            <a:off x="228600" y="6124575"/>
            <a:ext cx="1066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1">
                <a:solidFill>
                  <a:srgbClr val="969696"/>
                </a:solidFill>
              </a:defRPr>
            </a:lvl1pPr>
          </a:lstStyle>
          <a:p>
            <a:pPr>
              <a:defRPr/>
            </a:pPr>
            <a:fld id="{617C6C47-66EB-4291-B4FE-FA9B61539F4D}" type="slidenum">
              <a:rPr lang="en-US"/>
              <a:pPr>
                <a:defRPr/>
              </a:pPr>
              <a:t>‹#›</a:t>
            </a:fld>
            <a:endParaRPr lang="en-US" sz="1200" dirty="0"/>
          </a:p>
        </p:txBody>
      </p:sp>
      <p:sp>
        <p:nvSpPr>
          <p:cNvPr id="3078" name="Line 6"/>
          <p:cNvSpPr>
            <a:spLocks noChangeShapeType="1"/>
          </p:cNvSpPr>
          <p:nvPr/>
        </p:nvSpPr>
        <p:spPr bwMode="auto">
          <a:xfrm>
            <a:off x="1270000" y="6477000"/>
            <a:ext cx="7569200" cy="0"/>
          </a:xfrm>
          <a:prstGeom prst="line">
            <a:avLst/>
          </a:prstGeom>
          <a:noFill/>
          <a:ln w="9525">
            <a:solidFill>
              <a:schemeClr val="tx1"/>
            </a:solidFill>
            <a:round/>
            <a:headEnd/>
            <a:tailEnd/>
          </a:ln>
          <a:effectLst/>
        </p:spPr>
        <p:txBody>
          <a:bodyPr/>
          <a:lstStyle/>
          <a:p>
            <a:pPr>
              <a:defRPr/>
            </a:pPr>
            <a:endParaRPr lang="en-US" dirty="0"/>
          </a:p>
        </p:txBody>
      </p:sp>
      <p:sp>
        <p:nvSpPr>
          <p:cNvPr id="3079" name="Rectangle 7"/>
          <p:cNvSpPr>
            <a:spLocks noGrp="1" noChangeArrowheads="1"/>
          </p:cNvSpPr>
          <p:nvPr>
            <p:ph type="ftr" sz="quarter" idx="3"/>
          </p:nvPr>
        </p:nvSpPr>
        <p:spPr bwMode="auto">
          <a:xfrm>
            <a:off x="685800" y="6096000"/>
            <a:ext cx="4191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a:solidFill>
                  <a:srgbClr val="969696"/>
                </a:solidFill>
              </a:defRPr>
            </a:lvl1pPr>
          </a:lstStyle>
          <a:p>
            <a:pPr>
              <a:defRPr/>
            </a:pPr>
            <a:endParaRPr lang="en-US" dirty="0"/>
          </a:p>
        </p:txBody>
      </p:sp>
      <p:pic>
        <p:nvPicPr>
          <p:cNvPr id="2056" name="Picture 8" descr="Vertical_RGB_600"/>
          <p:cNvPicPr>
            <a:picLocks noChangeAspect="1" noChangeArrowheads="1"/>
          </p:cNvPicPr>
          <p:nvPr/>
        </p:nvPicPr>
        <p:blipFill>
          <a:blip r:embed="rId13" cstate="print"/>
          <a:srcRect/>
          <a:stretch>
            <a:fillRect/>
          </a:stretch>
        </p:blipFill>
        <p:spPr bwMode="auto">
          <a:xfrm>
            <a:off x="6580188" y="5829300"/>
            <a:ext cx="1116012" cy="914400"/>
          </a:xfrm>
          <a:prstGeom prst="rect">
            <a:avLst/>
          </a:prstGeom>
          <a:noFill/>
          <a:ln w="9525">
            <a:noFill/>
            <a:miter lim="800000"/>
            <a:headEnd/>
            <a:tailEnd/>
          </a:ln>
        </p:spPr>
      </p:pic>
      <p:pic>
        <p:nvPicPr>
          <p:cNvPr id="2057" name="Picture 9" descr="logo_2004"/>
          <p:cNvPicPr>
            <a:picLocks noChangeAspect="1" noChangeArrowheads="1"/>
          </p:cNvPicPr>
          <p:nvPr/>
        </p:nvPicPr>
        <p:blipFill>
          <a:blip r:embed="rId14" cstate="print"/>
          <a:srcRect/>
          <a:stretch>
            <a:fillRect/>
          </a:stretch>
        </p:blipFill>
        <p:spPr bwMode="auto">
          <a:xfrm>
            <a:off x="7950200" y="5829300"/>
            <a:ext cx="965200" cy="91440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741"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charset="0"/>
        </a:defRPr>
      </a:lvl2pPr>
      <a:lvl3pPr algn="l" rtl="0" eaLnBrk="0" fontAlgn="base" hangingPunct="0">
        <a:spcBef>
          <a:spcPct val="0"/>
        </a:spcBef>
        <a:spcAft>
          <a:spcPct val="0"/>
        </a:spcAft>
        <a:defRPr sz="3600" b="1">
          <a:solidFill>
            <a:schemeClr val="tx1"/>
          </a:solidFill>
          <a:latin typeface="Arial" charset="0"/>
        </a:defRPr>
      </a:lvl3pPr>
      <a:lvl4pPr algn="l" rtl="0" eaLnBrk="0" fontAlgn="base" hangingPunct="0">
        <a:spcBef>
          <a:spcPct val="0"/>
        </a:spcBef>
        <a:spcAft>
          <a:spcPct val="0"/>
        </a:spcAft>
        <a:defRPr sz="3600" b="1">
          <a:solidFill>
            <a:schemeClr val="tx1"/>
          </a:solidFill>
          <a:latin typeface="Arial" charset="0"/>
        </a:defRPr>
      </a:lvl4pPr>
      <a:lvl5pPr algn="l" rtl="0" eaLnBrk="0" fontAlgn="base" hangingPunct="0">
        <a:spcBef>
          <a:spcPct val="0"/>
        </a:spcBef>
        <a:spcAft>
          <a:spcPct val="0"/>
        </a:spcAft>
        <a:defRPr sz="3600" b="1">
          <a:solidFill>
            <a:schemeClr val="tx1"/>
          </a:solidFill>
          <a:latin typeface="Arial" charset="0"/>
        </a:defRPr>
      </a:lvl5pPr>
      <a:lvl6pPr marL="457200" algn="l" rtl="0" fontAlgn="base">
        <a:spcBef>
          <a:spcPct val="0"/>
        </a:spcBef>
        <a:spcAft>
          <a:spcPct val="0"/>
        </a:spcAft>
        <a:defRPr sz="3600" b="1">
          <a:solidFill>
            <a:schemeClr val="tx1"/>
          </a:solidFill>
          <a:latin typeface="Arial" charset="0"/>
        </a:defRPr>
      </a:lvl6pPr>
      <a:lvl7pPr marL="914400" algn="l" rtl="0" fontAlgn="base">
        <a:spcBef>
          <a:spcPct val="0"/>
        </a:spcBef>
        <a:spcAft>
          <a:spcPct val="0"/>
        </a:spcAft>
        <a:defRPr sz="3600" b="1">
          <a:solidFill>
            <a:schemeClr val="tx1"/>
          </a:solidFill>
          <a:latin typeface="Arial" charset="0"/>
        </a:defRPr>
      </a:lvl7pPr>
      <a:lvl8pPr marL="1371600" algn="l" rtl="0" fontAlgn="base">
        <a:spcBef>
          <a:spcPct val="0"/>
        </a:spcBef>
        <a:spcAft>
          <a:spcPct val="0"/>
        </a:spcAft>
        <a:defRPr sz="3600" b="1">
          <a:solidFill>
            <a:schemeClr val="tx1"/>
          </a:solidFill>
          <a:latin typeface="Arial" charset="0"/>
        </a:defRPr>
      </a:lvl8pPr>
      <a:lvl9pPr marL="1828800" algn="l" rtl="0" fontAlgn="base">
        <a:spcBef>
          <a:spcPct val="0"/>
        </a:spcBef>
        <a:spcAft>
          <a:spcPct val="0"/>
        </a:spcAft>
        <a:defRPr sz="3600" b="1">
          <a:solidFill>
            <a:schemeClr val="tx1"/>
          </a:solidFill>
          <a:latin typeface="Arial" charset="0"/>
        </a:defRPr>
      </a:lvl9pPr>
    </p:titleStyle>
    <p:bodyStyle>
      <a:lvl1pPr marL="342900" indent="-342900" algn="l" rtl="0" eaLnBrk="0" fontAlgn="base" hangingPunct="0">
        <a:spcBef>
          <a:spcPct val="20000"/>
        </a:spcBef>
        <a:spcAft>
          <a:spcPct val="20000"/>
        </a:spcAft>
        <a:buClr>
          <a:schemeClr val="hlink"/>
        </a:buClr>
        <a:buFont typeface="Wingdings" pitchFamily="2" charset="2"/>
        <a:buChar char="§"/>
        <a:defRPr sz="2600">
          <a:solidFill>
            <a:schemeClr val="tx1"/>
          </a:solidFill>
          <a:latin typeface="+mn-lt"/>
          <a:ea typeface="+mn-ea"/>
          <a:cs typeface="+mn-cs"/>
        </a:defRPr>
      </a:lvl1pPr>
      <a:lvl2pPr marL="742950" indent="-285750" algn="l" rtl="0" eaLnBrk="0" fontAlgn="base" hangingPunct="0">
        <a:spcBef>
          <a:spcPct val="20000"/>
        </a:spcBef>
        <a:spcAft>
          <a:spcPct val="20000"/>
        </a:spcAft>
        <a:buClr>
          <a:schemeClr val="hlink"/>
        </a:buClr>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4pPr>
      <a:lvl5pPr marL="20574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5pPr>
      <a:lvl6pPr marL="25146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6pPr>
      <a:lvl7pPr marL="29718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7pPr>
      <a:lvl8pPr marL="34290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8pPr>
      <a:lvl9pPr marL="38862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tnutley@futuresgroup.com"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mailto:smoreland@futuresgroup.com"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mailto:listserv@unc.edu"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hyperlink" Target="mailto:youremail@youremail.com"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70916" y="872090"/>
            <a:ext cx="7762875" cy="1845710"/>
          </a:xfrm>
        </p:spPr>
        <p:txBody>
          <a:bodyPr/>
          <a:lstStyle/>
          <a:p>
            <a:pPr algn="ctr"/>
            <a:r>
              <a:rPr lang="en-US" dirty="0" smtClean="0"/>
              <a:t>Communicating and Applying Research Results</a:t>
            </a:r>
            <a:endParaRPr lang="en-US" dirty="0"/>
          </a:p>
        </p:txBody>
      </p:sp>
      <p:pic>
        <p:nvPicPr>
          <p:cNvPr id="38914" name="Picture 2" descr="C:\Documents and Settings\tnutley.CPCXX-XXX\Local Settings\Temporary Internet Files\Content.IE5\FXKWZFKA\MMj02866670000[1].gif"/>
          <p:cNvPicPr>
            <a:picLocks noChangeAspect="1" noChangeArrowheads="1" noCrop="1"/>
          </p:cNvPicPr>
          <p:nvPr/>
        </p:nvPicPr>
        <p:blipFill>
          <a:blip r:embed="rId3" cstate="print"/>
          <a:srcRect/>
          <a:stretch>
            <a:fillRect/>
          </a:stretch>
        </p:blipFill>
        <p:spPr bwMode="auto">
          <a:xfrm>
            <a:off x="3507171" y="2705427"/>
            <a:ext cx="1847850" cy="1870076"/>
          </a:xfrm>
          <a:prstGeom prst="rect">
            <a:avLst/>
          </a:prstGeom>
          <a:noFill/>
        </p:spPr>
      </p:pic>
      <p:sp>
        <p:nvSpPr>
          <p:cNvPr id="2" name="TextBox 1"/>
          <p:cNvSpPr txBox="1"/>
          <p:nvPr/>
        </p:nvSpPr>
        <p:spPr>
          <a:xfrm>
            <a:off x="3237722" y="4879910"/>
            <a:ext cx="2799184" cy="461665"/>
          </a:xfrm>
          <a:prstGeom prst="rect">
            <a:avLst/>
          </a:prstGeom>
          <a:noFill/>
        </p:spPr>
        <p:txBody>
          <a:bodyPr wrap="square" rtlCol="0">
            <a:spAutoFit/>
          </a:bodyPr>
          <a:lstStyle/>
          <a:p>
            <a:pPr algn="ctr"/>
            <a:r>
              <a:rPr lang="en-US" sz="2400" b="1" dirty="0" smtClean="0"/>
              <a:t>Session 3</a:t>
            </a:r>
            <a:endParaRPr lang="en-US" sz="2400" b="1" dirty="0"/>
          </a:p>
        </p:txBody>
      </p:sp>
    </p:spTree>
    <p:extLst>
      <p:ext uri="{BB962C8B-B14F-4D97-AF65-F5344CB8AC3E}">
        <p14:creationId xmlns:p14="http://schemas.microsoft.com/office/powerpoint/2010/main" val="4249919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0816" y="209323"/>
            <a:ext cx="7762875" cy="1143000"/>
          </a:xfrm>
        </p:spPr>
        <p:txBody>
          <a:bodyPr/>
          <a:lstStyle/>
          <a:p>
            <a:r>
              <a:rPr lang="en-US" dirty="0" smtClean="0"/>
              <a:t>Data Use Action Plans</a:t>
            </a:r>
            <a:endParaRPr lang="en-US" dirty="0"/>
          </a:p>
        </p:txBody>
      </p:sp>
      <p:graphicFrame>
        <p:nvGraphicFramePr>
          <p:cNvPr id="4" name="Content Placeholder 3"/>
          <p:cNvGraphicFramePr>
            <a:graphicFrameLocks noGrp="1"/>
          </p:cNvGraphicFramePr>
          <p:nvPr>
            <p:ph idx="1"/>
          </p:nvPr>
        </p:nvGraphicFramePr>
        <p:xfrm>
          <a:off x="274320" y="1812236"/>
          <a:ext cx="8478741" cy="3621912"/>
        </p:xfrm>
        <a:graphic>
          <a:graphicData uri="http://schemas.openxmlformats.org/drawingml/2006/table">
            <a:tbl>
              <a:tblPr firstRow="1" bandRow="1">
                <a:tableStyleId>{5C22544A-7EE6-4342-B048-85BDC9FD1C3A}</a:tableStyleId>
              </a:tblPr>
              <a:tblGrid>
                <a:gridCol w="1211249"/>
                <a:gridCol w="1166599"/>
                <a:gridCol w="1389527"/>
                <a:gridCol w="1077620"/>
                <a:gridCol w="977723"/>
                <a:gridCol w="1444774"/>
                <a:gridCol w="1211249"/>
              </a:tblGrid>
              <a:tr h="1113377">
                <a:tc>
                  <a:txBody>
                    <a:bodyPr/>
                    <a:lstStyle/>
                    <a:p>
                      <a:pPr marL="0" marR="0">
                        <a:spcBef>
                          <a:spcPts val="0"/>
                        </a:spcBef>
                        <a:spcAft>
                          <a:spcPts val="0"/>
                        </a:spcAft>
                      </a:pPr>
                      <a:r>
                        <a:rPr lang="en-US" sz="1800" b="1" dirty="0">
                          <a:latin typeface="Calibri"/>
                          <a:ea typeface="Calibri"/>
                          <a:cs typeface="Times New Roman"/>
                        </a:rPr>
                        <a:t>Questions</a:t>
                      </a:r>
                      <a:endParaRPr lang="en-US" sz="1800" dirty="0">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latin typeface="Calibri"/>
                          <a:ea typeface="Calibri"/>
                          <a:cs typeface="Times New Roman"/>
                        </a:rPr>
                        <a:t>Findings</a:t>
                      </a:r>
                      <a:endParaRPr lang="en-US" sz="1800" dirty="0">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smtClean="0">
                          <a:latin typeface="Calibri"/>
                          <a:ea typeface="Calibri"/>
                          <a:cs typeface="Times New Roman"/>
                        </a:rPr>
                        <a:t>Recommend-ations</a:t>
                      </a:r>
                      <a:endParaRPr lang="en-US" sz="1800" dirty="0">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latin typeface="Calibri"/>
                          <a:ea typeface="Calibri"/>
                          <a:cs typeface="Times New Roman"/>
                        </a:rPr>
                        <a:t>Priority</a:t>
                      </a:r>
                      <a:endParaRPr lang="en-US" sz="1800" dirty="0">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latin typeface="Calibri"/>
                          <a:ea typeface="Calibri"/>
                          <a:cs typeface="Times New Roman"/>
                        </a:rPr>
                        <a:t>Lead Decision Maker</a:t>
                      </a:r>
                      <a:endParaRPr lang="en-US" sz="1800" dirty="0">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latin typeface="Calibri"/>
                          <a:ea typeface="Calibri"/>
                          <a:cs typeface="Times New Roman"/>
                        </a:rPr>
                        <a:t>Stakeholders Impacted</a:t>
                      </a:r>
                      <a:endParaRPr lang="en-US" sz="1800" dirty="0">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smtClean="0">
                          <a:latin typeface="Calibri"/>
                          <a:ea typeface="Calibri"/>
                          <a:cs typeface="Times New Roman"/>
                        </a:rPr>
                        <a:t>Communic-ation </a:t>
                      </a:r>
                      <a:r>
                        <a:rPr lang="en-US" sz="1800" b="1" dirty="0">
                          <a:latin typeface="Calibri"/>
                          <a:ea typeface="Calibri"/>
                          <a:cs typeface="Times New Roman"/>
                        </a:rPr>
                        <a:t>Channel</a:t>
                      </a:r>
                      <a:endParaRPr lang="en-US" sz="1800" dirty="0">
                        <a:latin typeface="Calibri"/>
                        <a:ea typeface="Calibri"/>
                        <a:cs typeface="Times New Roman"/>
                      </a:endParaRPr>
                    </a:p>
                  </a:txBody>
                  <a:tcPr marL="68580" marR="68580" marT="0" marB="0"/>
                </a:tc>
              </a:tr>
              <a:tr h="501707">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501707">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501707">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501707">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501707">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3" name="Down Arrow 2"/>
          <p:cNvSpPr/>
          <p:nvPr/>
        </p:nvSpPr>
        <p:spPr>
          <a:xfrm>
            <a:off x="3079102" y="1231641"/>
            <a:ext cx="429208" cy="541175"/>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own Arrow 4"/>
          <p:cNvSpPr/>
          <p:nvPr/>
        </p:nvSpPr>
        <p:spPr>
          <a:xfrm>
            <a:off x="5358882" y="1231641"/>
            <a:ext cx="429208" cy="541175"/>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Down Arrow 5"/>
          <p:cNvSpPr/>
          <p:nvPr/>
        </p:nvSpPr>
        <p:spPr>
          <a:xfrm>
            <a:off x="581608" y="1231641"/>
            <a:ext cx="429208" cy="541175"/>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Down Arrow 6"/>
          <p:cNvSpPr/>
          <p:nvPr/>
        </p:nvSpPr>
        <p:spPr>
          <a:xfrm>
            <a:off x="1788368" y="1231641"/>
            <a:ext cx="429208" cy="541175"/>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2" nodeType="clickEffect">
                                  <p:stCondLst>
                                    <p:cond delay="0"/>
                                  </p:stCondLst>
                                  <p:childTnLst>
                                    <p:set>
                                      <p:cBhvr>
                                        <p:cTn id="12" dur="1" fill="hold">
                                          <p:stCondLst>
                                            <p:cond delay="0"/>
                                          </p:stCondLst>
                                        </p:cTn>
                                        <p:tgtEl>
                                          <p:spTgt spid="3"/>
                                        </p:tgtEl>
                                        <p:attrNameLst>
                                          <p:attrName>style.visibility</p:attrName>
                                        </p:attrNameLst>
                                      </p:cBhvr>
                                      <p:to>
                                        <p:strVal val="hidden"/>
                                      </p:to>
                                    </p:set>
                                  </p:childTnLst>
                                </p:cTn>
                              </p:par>
                              <p:par>
                                <p:cTn id="13" presetID="1" presetClass="exit" presetSubtype="0" fill="hold" grpId="2" nodeType="withEffect">
                                  <p:stCondLst>
                                    <p:cond delay="0"/>
                                  </p:stCondLst>
                                  <p:childTnLst>
                                    <p:set>
                                      <p:cBhvr>
                                        <p:cTn id="14" dur="1" fill="hold">
                                          <p:stCondLst>
                                            <p:cond delay="0"/>
                                          </p:stCondLst>
                                        </p:cTn>
                                        <p:tgtEl>
                                          <p:spTgt spid="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3"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animBg="1"/>
      <p:bldP spid="3" grpId="2" animBg="1"/>
      <p:bldP spid="3" grpId="3" animBg="1"/>
      <p:bldP spid="5" grpId="1" animBg="1"/>
      <p:bldP spid="5" grpId="2" animBg="1"/>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Use Action Plans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02489212"/>
              </p:ext>
            </p:extLst>
          </p:nvPr>
        </p:nvGraphicFramePr>
        <p:xfrm>
          <a:off x="-42204" y="1338883"/>
          <a:ext cx="9186204" cy="4724293"/>
        </p:xfrm>
        <a:graphic>
          <a:graphicData uri="http://schemas.openxmlformats.org/drawingml/2006/table">
            <a:tbl>
              <a:tblPr firstRow="1" bandRow="1">
                <a:tableStyleId>{5C22544A-7EE6-4342-B048-85BDC9FD1C3A}</a:tableStyleId>
              </a:tblPr>
              <a:tblGrid>
                <a:gridCol w="1311508"/>
                <a:gridCol w="1600504"/>
                <a:gridCol w="1454811"/>
                <a:gridCol w="975169"/>
                <a:gridCol w="1063644"/>
                <a:gridCol w="1460425"/>
                <a:gridCol w="1320143"/>
              </a:tblGrid>
              <a:tr h="1066693">
                <a:tc>
                  <a:txBody>
                    <a:bodyPr/>
                    <a:lstStyle/>
                    <a:p>
                      <a:pPr marL="0" marR="0">
                        <a:spcBef>
                          <a:spcPts val="0"/>
                        </a:spcBef>
                        <a:spcAft>
                          <a:spcPts val="0"/>
                        </a:spcAft>
                      </a:pPr>
                      <a:r>
                        <a:rPr lang="en-US" sz="1800" b="1" dirty="0">
                          <a:latin typeface="Calibri" pitchFamily="34" charset="0"/>
                          <a:ea typeface="Calibri"/>
                          <a:cs typeface="Times New Roman"/>
                        </a:rPr>
                        <a:t>Questions</a:t>
                      </a:r>
                      <a:endParaRPr lang="en-US" sz="1800" dirty="0">
                        <a:latin typeface="Calibri" pitchFamily="34" charset="0"/>
                        <a:ea typeface="Calibri"/>
                        <a:cs typeface="Times New Roman"/>
                      </a:endParaRPr>
                    </a:p>
                  </a:txBody>
                  <a:tcPr marL="68580" marR="68580" marT="0" marB="0"/>
                </a:tc>
                <a:tc>
                  <a:txBody>
                    <a:bodyPr/>
                    <a:lstStyle/>
                    <a:p>
                      <a:pPr marL="0" marR="0">
                        <a:spcBef>
                          <a:spcPts val="0"/>
                        </a:spcBef>
                        <a:spcAft>
                          <a:spcPts val="0"/>
                        </a:spcAft>
                      </a:pPr>
                      <a:r>
                        <a:rPr lang="en-US" sz="1800" b="1" dirty="0">
                          <a:latin typeface="Calibri" pitchFamily="34" charset="0"/>
                          <a:ea typeface="Calibri"/>
                          <a:cs typeface="Times New Roman"/>
                        </a:rPr>
                        <a:t>Findings</a:t>
                      </a:r>
                      <a:endParaRPr lang="en-US" sz="1800" dirty="0">
                        <a:latin typeface="Calibri" pitchFamily="34" charset="0"/>
                        <a:ea typeface="Calibri"/>
                        <a:cs typeface="Times New Roman"/>
                      </a:endParaRPr>
                    </a:p>
                  </a:txBody>
                  <a:tcPr marL="68580" marR="68580" marT="0" marB="0"/>
                </a:tc>
                <a:tc>
                  <a:txBody>
                    <a:bodyPr/>
                    <a:lstStyle/>
                    <a:p>
                      <a:pPr marL="0" marR="0">
                        <a:spcBef>
                          <a:spcPts val="0"/>
                        </a:spcBef>
                        <a:spcAft>
                          <a:spcPts val="0"/>
                        </a:spcAft>
                      </a:pPr>
                      <a:r>
                        <a:rPr lang="en-US" sz="1800" b="1" dirty="0" smtClean="0">
                          <a:latin typeface="Calibri" pitchFamily="34" charset="0"/>
                          <a:ea typeface="Calibri"/>
                          <a:cs typeface="Times New Roman"/>
                        </a:rPr>
                        <a:t>Recommend-ations</a:t>
                      </a:r>
                      <a:endParaRPr lang="en-US" sz="1800" dirty="0">
                        <a:latin typeface="Calibri" pitchFamily="34" charset="0"/>
                        <a:ea typeface="Calibri"/>
                        <a:cs typeface="Times New Roman"/>
                      </a:endParaRPr>
                    </a:p>
                  </a:txBody>
                  <a:tcPr marL="68580" marR="68580" marT="0" marB="0"/>
                </a:tc>
                <a:tc>
                  <a:txBody>
                    <a:bodyPr/>
                    <a:lstStyle/>
                    <a:p>
                      <a:pPr marL="0" marR="0">
                        <a:spcBef>
                          <a:spcPts val="0"/>
                        </a:spcBef>
                        <a:spcAft>
                          <a:spcPts val="0"/>
                        </a:spcAft>
                      </a:pPr>
                      <a:r>
                        <a:rPr lang="en-US" sz="1800" b="1" dirty="0">
                          <a:latin typeface="Calibri" pitchFamily="34" charset="0"/>
                          <a:ea typeface="Calibri"/>
                          <a:cs typeface="Times New Roman"/>
                        </a:rPr>
                        <a:t>Priority</a:t>
                      </a:r>
                      <a:endParaRPr lang="en-US" sz="1800" dirty="0">
                        <a:latin typeface="Calibri" pitchFamily="34" charset="0"/>
                        <a:ea typeface="Calibri"/>
                        <a:cs typeface="Times New Roman"/>
                      </a:endParaRPr>
                    </a:p>
                  </a:txBody>
                  <a:tcPr marL="68580" marR="68580" marT="0" marB="0"/>
                </a:tc>
                <a:tc>
                  <a:txBody>
                    <a:bodyPr/>
                    <a:lstStyle/>
                    <a:p>
                      <a:pPr marL="0" marR="0">
                        <a:spcBef>
                          <a:spcPts val="0"/>
                        </a:spcBef>
                        <a:spcAft>
                          <a:spcPts val="0"/>
                        </a:spcAft>
                      </a:pPr>
                      <a:r>
                        <a:rPr lang="en-US" sz="1800" b="1" dirty="0">
                          <a:latin typeface="Calibri" pitchFamily="34" charset="0"/>
                          <a:ea typeface="Calibri"/>
                          <a:cs typeface="Times New Roman"/>
                        </a:rPr>
                        <a:t>Lead Decision Maker</a:t>
                      </a:r>
                      <a:endParaRPr lang="en-US" sz="1800" dirty="0">
                        <a:latin typeface="Calibri" pitchFamily="34" charset="0"/>
                        <a:ea typeface="Calibri"/>
                        <a:cs typeface="Times New Roman"/>
                      </a:endParaRPr>
                    </a:p>
                  </a:txBody>
                  <a:tcPr marL="68580" marR="68580" marT="0" marB="0"/>
                </a:tc>
                <a:tc>
                  <a:txBody>
                    <a:bodyPr/>
                    <a:lstStyle/>
                    <a:p>
                      <a:pPr marL="0" marR="0">
                        <a:spcBef>
                          <a:spcPts val="0"/>
                        </a:spcBef>
                        <a:spcAft>
                          <a:spcPts val="0"/>
                        </a:spcAft>
                      </a:pPr>
                      <a:r>
                        <a:rPr lang="en-US" sz="1800" b="1" dirty="0">
                          <a:latin typeface="Calibri" pitchFamily="34" charset="0"/>
                          <a:ea typeface="Calibri"/>
                          <a:cs typeface="Times New Roman"/>
                        </a:rPr>
                        <a:t>Stakeholders Impacted</a:t>
                      </a:r>
                      <a:endParaRPr lang="en-US" sz="1800" dirty="0">
                        <a:latin typeface="Calibri" pitchFamily="34" charset="0"/>
                        <a:ea typeface="Calibri"/>
                        <a:cs typeface="Times New Roman"/>
                      </a:endParaRPr>
                    </a:p>
                  </a:txBody>
                  <a:tcPr marL="68580" marR="68580" marT="0" marB="0"/>
                </a:tc>
                <a:tc>
                  <a:txBody>
                    <a:bodyPr/>
                    <a:lstStyle/>
                    <a:p>
                      <a:pPr marL="0" marR="0">
                        <a:spcBef>
                          <a:spcPts val="0"/>
                        </a:spcBef>
                        <a:spcAft>
                          <a:spcPts val="0"/>
                        </a:spcAft>
                      </a:pPr>
                      <a:r>
                        <a:rPr lang="en-US" sz="1800" b="1" dirty="0" smtClean="0">
                          <a:latin typeface="Calibri" pitchFamily="34" charset="0"/>
                          <a:ea typeface="Calibri"/>
                          <a:cs typeface="Times New Roman"/>
                        </a:rPr>
                        <a:t>Communic-ation </a:t>
                      </a:r>
                      <a:r>
                        <a:rPr lang="en-US" sz="1800" b="1" dirty="0">
                          <a:latin typeface="Calibri" pitchFamily="34" charset="0"/>
                          <a:ea typeface="Calibri"/>
                          <a:cs typeface="Times New Roman"/>
                        </a:rPr>
                        <a:t>Channel</a:t>
                      </a:r>
                      <a:endParaRPr lang="en-US" sz="1800" dirty="0">
                        <a:latin typeface="Calibri" pitchFamily="34" charset="0"/>
                        <a:ea typeface="Calibri"/>
                        <a:cs typeface="Times New Roman"/>
                      </a:endParaRPr>
                    </a:p>
                  </a:txBody>
                  <a:tcPr marL="68580" marR="68580" marT="0" marB="0"/>
                </a:tc>
              </a:tr>
              <a:tr h="2607471">
                <a:tc>
                  <a:txBody>
                    <a:bodyPr/>
                    <a:lstStyle/>
                    <a:p>
                      <a:r>
                        <a:rPr lang="en-US" dirty="0" smtClean="0">
                          <a:latin typeface="Calibri" pitchFamily="34" charset="0"/>
                        </a:rPr>
                        <a:t>Are HIV+</a:t>
                      </a:r>
                      <a:r>
                        <a:rPr lang="en-US" baseline="0" dirty="0" smtClean="0">
                          <a:latin typeface="Calibri" pitchFamily="34" charset="0"/>
                        </a:rPr>
                        <a:t> women being counseled tested, &amp; treated?</a:t>
                      </a:r>
                      <a:endParaRPr lang="en-US" dirty="0">
                        <a:latin typeface="Calibri" pitchFamily="34" charset="0"/>
                      </a:endParaRPr>
                    </a:p>
                  </a:txBody>
                  <a:tcPr/>
                </a:tc>
                <a:tc>
                  <a:txBody>
                    <a:bodyPr/>
                    <a:lstStyle/>
                    <a:p>
                      <a:pPr>
                        <a:buFontTx/>
                        <a:buChar char="-"/>
                      </a:pPr>
                      <a:r>
                        <a:rPr lang="en-US" baseline="0" dirty="0" smtClean="0">
                          <a:latin typeface="Calibri" pitchFamily="34" charset="0"/>
                        </a:rPr>
                        <a:t> 70% of clients report being counseled.</a:t>
                      </a:r>
                    </a:p>
                    <a:p>
                      <a:pPr marL="0" marR="0" indent="0" algn="l" defTabSz="914400" rtl="0" eaLnBrk="1" fontAlgn="auto" latinLnBrk="0" hangingPunct="1">
                        <a:lnSpc>
                          <a:spcPct val="100000"/>
                        </a:lnSpc>
                        <a:spcBef>
                          <a:spcPts val="0"/>
                        </a:spcBef>
                        <a:spcAft>
                          <a:spcPts val="0"/>
                        </a:spcAft>
                        <a:buClrTx/>
                        <a:buSzTx/>
                        <a:buFontTx/>
                        <a:buChar char="-"/>
                        <a:tabLst/>
                        <a:defRPr/>
                      </a:pPr>
                      <a:r>
                        <a:rPr lang="en-US" baseline="0" dirty="0" smtClean="0">
                          <a:latin typeface="Calibri" pitchFamily="34" charset="0"/>
                        </a:rPr>
                        <a:t> 40% of women  counseled get tested.</a:t>
                      </a:r>
                    </a:p>
                    <a:p>
                      <a:pPr>
                        <a:buFontTx/>
                        <a:buChar char="-"/>
                      </a:pPr>
                      <a:r>
                        <a:rPr lang="en-US" baseline="0" dirty="0" smtClean="0">
                          <a:latin typeface="Calibri" pitchFamily="34" charset="0"/>
                        </a:rPr>
                        <a:t> 40% of providers report not enough of time to counsel.</a:t>
                      </a:r>
                    </a:p>
                  </a:txBody>
                  <a:tcPr/>
                </a:tc>
                <a:tc>
                  <a:txBody>
                    <a:bodyPr/>
                    <a:lstStyle/>
                    <a:p>
                      <a:r>
                        <a:rPr lang="en-US" dirty="0" smtClean="0">
                          <a:latin typeface="Calibri" pitchFamily="34" charset="0"/>
                        </a:rPr>
                        <a:t>- Provide refresher counseling</a:t>
                      </a:r>
                      <a:r>
                        <a:rPr lang="en-US" baseline="0" dirty="0" smtClean="0">
                          <a:latin typeface="Calibri" pitchFamily="34" charset="0"/>
                        </a:rPr>
                        <a:t> training for providers</a:t>
                      </a:r>
                      <a:r>
                        <a:rPr lang="en-US" dirty="0" smtClean="0">
                          <a:latin typeface="Calibri" pitchFamily="34" charset="0"/>
                        </a:rPr>
                        <a:t> w/emphasis</a:t>
                      </a:r>
                      <a:r>
                        <a:rPr lang="en-US" baseline="0" dirty="0" smtClean="0">
                          <a:latin typeface="Calibri" pitchFamily="34" charset="0"/>
                        </a:rPr>
                        <a:t> areas.</a:t>
                      </a:r>
                    </a:p>
                    <a:p>
                      <a:r>
                        <a:rPr lang="en-US" baseline="0" dirty="0" smtClean="0">
                          <a:latin typeface="Calibri" pitchFamily="34" charset="0"/>
                        </a:rPr>
                        <a:t>- Increase clinic staff with dedicated counselors.</a:t>
                      </a:r>
                      <a:endParaRPr lang="en-US" dirty="0">
                        <a:latin typeface="Calibri" pitchFamily="34" charset="0"/>
                      </a:endParaRPr>
                    </a:p>
                  </a:txBody>
                  <a:tcPr/>
                </a:tc>
                <a:tc>
                  <a:txBody>
                    <a:bodyPr/>
                    <a:lstStyle/>
                    <a:p>
                      <a:r>
                        <a:rPr lang="en-US" dirty="0" smtClean="0">
                          <a:latin typeface="Calibri" pitchFamily="34" charset="0"/>
                        </a:rPr>
                        <a:t>High</a:t>
                      </a:r>
                    </a:p>
                    <a:p>
                      <a:endParaRPr lang="en-US" dirty="0" smtClean="0">
                        <a:latin typeface="Calibri" pitchFamily="34" charset="0"/>
                      </a:endParaRPr>
                    </a:p>
                    <a:p>
                      <a:endParaRPr lang="en-US" dirty="0" smtClean="0">
                        <a:latin typeface="Calibri" pitchFamily="34" charset="0"/>
                      </a:endParaRPr>
                    </a:p>
                    <a:p>
                      <a:endParaRPr lang="en-US" dirty="0" smtClean="0">
                        <a:latin typeface="Calibri" pitchFamily="34" charset="0"/>
                      </a:endParaRPr>
                    </a:p>
                    <a:p>
                      <a:endParaRPr lang="en-US" dirty="0" smtClean="0">
                        <a:latin typeface="Calibri" pitchFamily="34" charset="0"/>
                      </a:endParaRPr>
                    </a:p>
                    <a:p>
                      <a:endParaRPr lang="en-US" dirty="0" smtClean="0">
                        <a:latin typeface="Calibri" pitchFamily="34" charset="0"/>
                      </a:endParaRPr>
                    </a:p>
                    <a:p>
                      <a:endParaRPr lang="en-US" dirty="0" smtClean="0">
                        <a:latin typeface="Calibri" pitchFamily="34" charset="0"/>
                      </a:endParaRPr>
                    </a:p>
                    <a:p>
                      <a:r>
                        <a:rPr lang="en-US" dirty="0" smtClean="0">
                          <a:latin typeface="Calibri" pitchFamily="34" charset="0"/>
                        </a:rPr>
                        <a:t>Medium</a:t>
                      </a:r>
                      <a:endParaRPr lang="en-US" dirty="0">
                        <a:latin typeface="Calibri" pitchFamily="34" charset="0"/>
                      </a:endParaRPr>
                    </a:p>
                  </a:txBody>
                  <a:tcPr/>
                </a:tc>
                <a:tc>
                  <a:txBody>
                    <a:bodyPr/>
                    <a:lstStyle/>
                    <a:p>
                      <a:r>
                        <a:rPr lang="en-US" dirty="0" smtClean="0">
                          <a:latin typeface="Calibri" pitchFamily="34" charset="0"/>
                        </a:rPr>
                        <a:t>National PMTCT Program Manager,</a:t>
                      </a:r>
                    </a:p>
                    <a:p>
                      <a:r>
                        <a:rPr lang="en-US" dirty="0" smtClean="0">
                          <a:latin typeface="Calibri" pitchFamily="34" charset="0"/>
                        </a:rPr>
                        <a:t>Dr. Alexis Safari</a:t>
                      </a:r>
                      <a:endParaRPr lang="en-US" dirty="0">
                        <a:latin typeface="Calibri" pitchFamily="34" charset="0"/>
                      </a:endParaRPr>
                    </a:p>
                  </a:txBody>
                  <a:tcPr/>
                </a:tc>
                <a:tc>
                  <a:txBody>
                    <a:bodyPr/>
                    <a:lstStyle/>
                    <a:p>
                      <a:r>
                        <a:rPr lang="en-US" dirty="0" smtClean="0">
                          <a:latin typeface="Calibri" pitchFamily="34" charset="0"/>
                        </a:rPr>
                        <a:t>Providers, sub-national clinic managers,</a:t>
                      </a:r>
                      <a:r>
                        <a:rPr lang="en-US" baseline="0" dirty="0" smtClean="0">
                          <a:latin typeface="Calibri" pitchFamily="34" charset="0"/>
                        </a:rPr>
                        <a:t> clients</a:t>
                      </a:r>
                      <a:endParaRPr lang="en-US" dirty="0">
                        <a:latin typeface="Calibri" pitchFamily="34" charset="0"/>
                      </a:endParaRPr>
                    </a:p>
                  </a:txBody>
                  <a:tcPr/>
                </a:tc>
                <a:tc>
                  <a:txBody>
                    <a:bodyPr/>
                    <a:lstStyle/>
                    <a:p>
                      <a:r>
                        <a:rPr lang="en-US" dirty="0" smtClean="0">
                          <a:latin typeface="Calibri" pitchFamily="34" charset="0"/>
                        </a:rPr>
                        <a:t>LDM - Study fact</a:t>
                      </a:r>
                      <a:r>
                        <a:rPr lang="en-US" baseline="0" dirty="0" smtClean="0">
                          <a:latin typeface="Calibri" pitchFamily="34" charset="0"/>
                        </a:rPr>
                        <a:t> sheet</a:t>
                      </a:r>
                      <a:endParaRPr lang="en-US" dirty="0" smtClean="0">
                        <a:latin typeface="Calibri" pitchFamily="34" charset="0"/>
                      </a:endParaRPr>
                    </a:p>
                    <a:p>
                      <a:pPr>
                        <a:buFontTx/>
                        <a:buNone/>
                      </a:pPr>
                      <a:r>
                        <a:rPr lang="en-US" dirty="0" smtClean="0">
                          <a:latin typeface="Calibri" pitchFamily="34" charset="0"/>
                        </a:rPr>
                        <a:t>SI - Clinic</a:t>
                      </a:r>
                      <a:r>
                        <a:rPr lang="en-US" baseline="0" dirty="0" smtClean="0">
                          <a:latin typeface="Calibri" pitchFamily="34" charset="0"/>
                        </a:rPr>
                        <a:t> update</a:t>
                      </a:r>
                    </a:p>
                    <a:p>
                      <a:pPr>
                        <a:buFontTx/>
                        <a:buNone/>
                      </a:pPr>
                      <a:r>
                        <a:rPr lang="en-US" baseline="0" dirty="0" smtClean="0">
                          <a:latin typeface="Calibri" pitchFamily="34" charset="0"/>
                        </a:rPr>
                        <a:t>SI - Client education material</a:t>
                      </a:r>
                      <a:endParaRPr lang="en-US" dirty="0">
                        <a:latin typeface="Calibri"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Involve Stakeholders?</a:t>
            </a:r>
            <a:endParaRPr lang="en-US" dirty="0"/>
          </a:p>
        </p:txBody>
      </p:sp>
      <p:sp>
        <p:nvSpPr>
          <p:cNvPr id="3" name="Content Placeholder 2"/>
          <p:cNvSpPr>
            <a:spLocks noGrp="1"/>
          </p:cNvSpPr>
          <p:nvPr>
            <p:ph idx="1"/>
          </p:nvPr>
        </p:nvSpPr>
        <p:spPr>
          <a:xfrm>
            <a:off x="1049185" y="1211893"/>
            <a:ext cx="7886268" cy="4483053"/>
          </a:xfrm>
        </p:spPr>
        <p:txBody>
          <a:bodyPr/>
          <a:lstStyle/>
          <a:p>
            <a:r>
              <a:rPr lang="en-US" sz="2400" dirty="0" smtClean="0"/>
              <a:t>Study planning</a:t>
            </a:r>
          </a:p>
          <a:p>
            <a:r>
              <a:rPr lang="en-US" sz="2400" dirty="0" smtClean="0"/>
              <a:t>Study question development</a:t>
            </a:r>
          </a:p>
          <a:p>
            <a:r>
              <a:rPr lang="en-US" sz="2400" dirty="0" smtClean="0"/>
              <a:t>Protocol development</a:t>
            </a:r>
          </a:p>
          <a:p>
            <a:r>
              <a:rPr lang="en-US" sz="2400" dirty="0" smtClean="0"/>
              <a:t>Data collection</a:t>
            </a:r>
          </a:p>
          <a:p>
            <a:r>
              <a:rPr lang="en-US" sz="2400" dirty="0" smtClean="0"/>
              <a:t>Data interpretation &amp; recommendation development</a:t>
            </a:r>
          </a:p>
          <a:p>
            <a:r>
              <a:rPr lang="en-US" sz="2400" dirty="0" smtClean="0">
                <a:solidFill>
                  <a:schemeClr val="tx2">
                    <a:lumMod val="75000"/>
                  </a:schemeClr>
                </a:solidFill>
              </a:rPr>
              <a:t>Dissemination</a:t>
            </a:r>
          </a:p>
          <a:p>
            <a:pPr lvl="1"/>
            <a:r>
              <a:rPr lang="en-US" dirty="0" smtClean="0">
                <a:solidFill>
                  <a:schemeClr val="tx2">
                    <a:lumMod val="75000"/>
                  </a:schemeClr>
                </a:solidFill>
              </a:rPr>
              <a:t>Implement communication strategy</a:t>
            </a:r>
          </a:p>
          <a:p>
            <a:pPr lvl="1"/>
            <a:r>
              <a:rPr lang="en-US" dirty="0" smtClean="0">
                <a:solidFill>
                  <a:schemeClr val="tx2">
                    <a:lumMod val="75000"/>
                  </a:schemeClr>
                </a:solidFill>
              </a:rPr>
              <a:t>Various communication channels</a:t>
            </a:r>
          </a:p>
          <a:p>
            <a:r>
              <a:rPr lang="en-US" sz="2400" dirty="0" smtClean="0"/>
              <a:t>Assessing effects</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Essential Questions </a:t>
            </a:r>
            <a:br>
              <a:rPr lang="en-US" dirty="0" smtClean="0"/>
            </a:br>
            <a:r>
              <a:rPr lang="en-US" sz="2400" dirty="0" smtClean="0"/>
              <a:t>when developing a communication strategy</a:t>
            </a:r>
            <a:endParaRPr lang="en-US" sz="2400" dirty="0"/>
          </a:p>
        </p:txBody>
      </p:sp>
      <p:sp>
        <p:nvSpPr>
          <p:cNvPr id="3" name="Content Placeholder 2"/>
          <p:cNvSpPr>
            <a:spLocks noGrp="1"/>
          </p:cNvSpPr>
          <p:nvPr>
            <p:ph idx="1"/>
          </p:nvPr>
        </p:nvSpPr>
        <p:spPr/>
        <p:txBody>
          <a:bodyPr/>
          <a:lstStyle/>
          <a:p>
            <a:pPr>
              <a:buNone/>
            </a:pPr>
            <a:r>
              <a:rPr lang="en-US" dirty="0" smtClean="0"/>
              <a:t>1. What are the objectives of the communication strategy?</a:t>
            </a:r>
          </a:p>
          <a:p>
            <a:pPr>
              <a:buNone/>
            </a:pPr>
            <a:r>
              <a:rPr lang="en-US" dirty="0" smtClean="0"/>
              <a:t>2. Who are the target audiences?</a:t>
            </a:r>
          </a:p>
          <a:p>
            <a:pPr>
              <a:buNone/>
            </a:pPr>
            <a:r>
              <a:rPr lang="en-US" dirty="0" smtClean="0">
                <a:solidFill>
                  <a:schemeClr val="tx2">
                    <a:lumMod val="90000"/>
                  </a:schemeClr>
                </a:solidFill>
              </a:rPr>
              <a:t>3. What are appropriate channels of communication?</a:t>
            </a:r>
          </a:p>
          <a:p>
            <a:pPr>
              <a:buNone/>
            </a:pPr>
            <a:r>
              <a:rPr lang="en-US" dirty="0" smtClean="0">
                <a:solidFill>
                  <a:schemeClr val="tx2">
                    <a:lumMod val="90000"/>
                  </a:schemeClr>
                </a:solidFill>
              </a:rPr>
              <a:t>4. How will you assess information use?</a:t>
            </a:r>
            <a:endParaRPr lang="en-US" dirty="0">
              <a:solidFill>
                <a:schemeClr val="tx2">
                  <a:lumMod val="9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3">
                                            <p:txEl>
                                              <p:pRg st="0" end="0"/>
                                            </p:txEl>
                                          </p:spTgt>
                                        </p:tgtEl>
                                        <p:attrNameLst>
                                          <p:attrName>style.color</p:attrName>
                                        </p:attrNameLst>
                                      </p:cBhvr>
                                      <p:to>
                                        <a:srgbClr val="2E35C4"/>
                                      </p:to>
                                    </p:animClr>
                                  </p:childTnLst>
                                </p:cTn>
                              </p:par>
                              <p:par>
                                <p:cTn id="7" presetID="3" presetClass="emph" presetSubtype="2" fill="hold" nodeType="withEffect">
                                  <p:stCondLst>
                                    <p:cond delay="0"/>
                                  </p:stCondLst>
                                  <p:childTnLst>
                                    <p:animClr clrSpc="rgb" dir="cw">
                                      <p:cBhvr override="childStyle">
                                        <p:cTn id="8" dur="500" fill="hold"/>
                                        <p:tgtEl>
                                          <p:spTgt spid="3">
                                            <p:txEl>
                                              <p:pRg st="1" end="1"/>
                                            </p:txEl>
                                          </p:spTgt>
                                        </p:tgtEl>
                                        <p:attrNameLst>
                                          <p:attrName>style.color</p:attrName>
                                        </p:attrNameLst>
                                      </p:cBhvr>
                                      <p:to>
                                        <a:srgbClr val="2E35C4"/>
                                      </p:to>
                                    </p:animClr>
                                  </p:childTnLst>
                                </p:cTn>
                              </p:par>
                              <p:par>
                                <p:cTn id="9" presetID="3" presetClass="emph" presetSubtype="2" fill="hold" nodeType="withEffect">
                                  <p:stCondLst>
                                    <p:cond delay="0"/>
                                  </p:stCondLst>
                                  <p:childTnLst>
                                    <p:animClr clrSpc="rgb" dir="cw">
                                      <p:cBhvr override="childStyle">
                                        <p:cTn id="10" dur="500" fill="hold"/>
                                        <p:tgtEl>
                                          <p:spTgt spid="3">
                                            <p:txEl>
                                              <p:pRg st="3" end="3"/>
                                            </p:txEl>
                                          </p:spTgt>
                                        </p:tgtEl>
                                        <p:attrNameLst>
                                          <p:attrName>style.color</p:attrName>
                                        </p:attrNameLst>
                                      </p:cBhvr>
                                      <p:to>
                                        <a:srgbClr val="2E35C4"/>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73723" y="274638"/>
            <a:ext cx="7863840" cy="1143000"/>
          </a:xfrm>
        </p:spPr>
        <p:txBody>
          <a:bodyPr/>
          <a:lstStyle/>
          <a:p>
            <a:r>
              <a:rPr lang="en-US" dirty="0" smtClean="0"/>
              <a:t>Selecting Appropriate Channels of Communication</a:t>
            </a:r>
            <a:endParaRPr lang="en-US" dirty="0"/>
          </a:p>
        </p:txBody>
      </p:sp>
      <p:sp>
        <p:nvSpPr>
          <p:cNvPr id="4" name="Content Placeholder 3"/>
          <p:cNvSpPr>
            <a:spLocks noGrp="1"/>
          </p:cNvSpPr>
          <p:nvPr>
            <p:ph idx="1"/>
          </p:nvPr>
        </p:nvSpPr>
        <p:spPr>
          <a:xfrm>
            <a:off x="923925" y="1600200"/>
            <a:ext cx="7894398" cy="3962400"/>
          </a:xfrm>
        </p:spPr>
        <p:txBody>
          <a:bodyPr/>
          <a:lstStyle/>
          <a:p>
            <a:r>
              <a:rPr lang="en-US" dirty="0" smtClean="0"/>
              <a:t>Consider various information needs</a:t>
            </a:r>
          </a:p>
          <a:p>
            <a:r>
              <a:rPr lang="en-US" dirty="0" smtClean="0"/>
              <a:t>Tailor key messages and communication channels to different audiences</a:t>
            </a:r>
          </a:p>
          <a:p>
            <a:r>
              <a:rPr lang="en-US" dirty="0" smtClean="0"/>
              <a:t>Prioritize key recommendations that are actionable &amp; practical</a:t>
            </a:r>
          </a:p>
          <a:p>
            <a:r>
              <a:rPr lang="en-US" dirty="0" smtClean="0"/>
              <a:t>Ensure that information is available, accessible, relevant, and useful</a:t>
            </a:r>
          </a:p>
          <a:p>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Universal Content Guidance</a:t>
            </a:r>
            <a:endParaRPr lang="en-US" dirty="0"/>
          </a:p>
        </p:txBody>
      </p:sp>
      <p:sp>
        <p:nvSpPr>
          <p:cNvPr id="3" name="Content Placeholder 2"/>
          <p:cNvSpPr>
            <a:spLocks noGrp="1"/>
          </p:cNvSpPr>
          <p:nvPr>
            <p:ph idx="1"/>
          </p:nvPr>
        </p:nvSpPr>
        <p:spPr>
          <a:xfrm>
            <a:off x="1214847" y="1600200"/>
            <a:ext cx="7471954" cy="3962400"/>
          </a:xfrm>
        </p:spPr>
        <p:txBody>
          <a:bodyPr/>
          <a:lstStyle/>
          <a:p>
            <a:r>
              <a:rPr lang="en-US" sz="3200" dirty="0" smtClean="0"/>
              <a:t>Clear</a:t>
            </a:r>
          </a:p>
          <a:p>
            <a:r>
              <a:rPr lang="en-US" sz="3200" dirty="0" smtClean="0"/>
              <a:t>Concise</a:t>
            </a:r>
          </a:p>
          <a:p>
            <a:r>
              <a:rPr lang="en-US" sz="3200" dirty="0" smtClean="0"/>
              <a:t>Practical</a:t>
            </a:r>
          </a:p>
          <a:p>
            <a:r>
              <a:rPr lang="en-US" sz="3200" dirty="0" smtClean="0"/>
              <a:t>Actionable</a:t>
            </a:r>
            <a:endParaRPr lang="en-US"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2467" y="274638"/>
            <a:ext cx="8174334" cy="1143000"/>
          </a:xfrm>
        </p:spPr>
        <p:txBody>
          <a:bodyPr/>
          <a:lstStyle/>
          <a:p>
            <a:r>
              <a:rPr lang="en-US" dirty="0" smtClean="0"/>
              <a:t>Illustrative Information Needs</a:t>
            </a:r>
            <a:br>
              <a:rPr lang="en-US" dirty="0" smtClean="0"/>
            </a:br>
            <a:r>
              <a:rPr lang="en-US" dirty="0" smtClean="0"/>
              <a:t>by Stakeholder Group</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38444866"/>
              </p:ext>
            </p:extLst>
          </p:nvPr>
        </p:nvGraphicFramePr>
        <p:xfrm>
          <a:off x="0" y="1526043"/>
          <a:ext cx="9144002" cy="5356341"/>
        </p:xfrm>
        <a:graphic>
          <a:graphicData uri="http://schemas.openxmlformats.org/drawingml/2006/table">
            <a:tbl>
              <a:tblPr firstRow="1" bandRow="1">
                <a:tableStyleId>{5C22544A-7EE6-4342-B048-85BDC9FD1C3A}</a:tableStyleId>
              </a:tblPr>
              <a:tblGrid>
                <a:gridCol w="3160059"/>
                <a:gridCol w="3227294"/>
                <a:gridCol w="2756649"/>
              </a:tblGrid>
              <a:tr h="355209">
                <a:tc>
                  <a:txBody>
                    <a:bodyPr/>
                    <a:lstStyle/>
                    <a:p>
                      <a:pPr marL="0" marR="0" algn="l">
                        <a:spcBef>
                          <a:spcPts val="0"/>
                        </a:spcBef>
                        <a:spcAft>
                          <a:spcPts val="0"/>
                        </a:spcAft>
                      </a:pPr>
                      <a:r>
                        <a:rPr lang="en-US" sz="1800" b="1" dirty="0">
                          <a:latin typeface="Calibri"/>
                          <a:ea typeface="Calibri"/>
                          <a:cs typeface="Times New Roman"/>
                        </a:rPr>
                        <a:t>Stakeholder Group</a:t>
                      </a:r>
                      <a:endParaRPr lang="en-US" sz="1800" dirty="0">
                        <a:latin typeface="Calibri"/>
                        <a:ea typeface="Calibri"/>
                        <a:cs typeface="Times New Roman"/>
                      </a:endParaRPr>
                    </a:p>
                  </a:txBody>
                  <a:tcPr marL="68580" marR="68580" marT="0" marB="0"/>
                </a:tc>
                <a:tc>
                  <a:txBody>
                    <a:bodyPr/>
                    <a:lstStyle/>
                    <a:p>
                      <a:pPr marL="0" marR="0" algn="l">
                        <a:spcBef>
                          <a:spcPts val="0"/>
                        </a:spcBef>
                        <a:spcAft>
                          <a:spcPts val="0"/>
                        </a:spcAft>
                      </a:pPr>
                      <a:r>
                        <a:rPr lang="en-US" sz="1800" b="1" dirty="0" smtClean="0">
                          <a:latin typeface="Calibri"/>
                          <a:ea typeface="Calibri"/>
                          <a:cs typeface="Times New Roman"/>
                        </a:rPr>
                        <a:t>Information</a:t>
                      </a:r>
                      <a:r>
                        <a:rPr lang="en-US" sz="1800" b="1" baseline="0" dirty="0" smtClean="0">
                          <a:latin typeface="Calibri"/>
                          <a:ea typeface="Calibri"/>
                          <a:cs typeface="Times New Roman"/>
                        </a:rPr>
                        <a:t> Needs</a:t>
                      </a:r>
                      <a:endParaRPr lang="en-US" sz="1800" dirty="0">
                        <a:latin typeface="Calibri"/>
                        <a:ea typeface="Calibri"/>
                        <a:cs typeface="Times New Roman"/>
                      </a:endParaRPr>
                    </a:p>
                  </a:txBody>
                  <a:tcPr marL="68580" marR="68580" marT="0" marB="0"/>
                </a:tc>
                <a:tc>
                  <a:txBody>
                    <a:bodyPr/>
                    <a:lstStyle/>
                    <a:p>
                      <a:pPr marL="0" marR="0" algn="l">
                        <a:spcBef>
                          <a:spcPts val="0"/>
                        </a:spcBef>
                        <a:spcAft>
                          <a:spcPts val="0"/>
                        </a:spcAft>
                      </a:pPr>
                      <a:r>
                        <a:rPr lang="en-US" sz="1800" dirty="0" smtClean="0">
                          <a:latin typeface="Calibri"/>
                          <a:ea typeface="Calibri"/>
                          <a:cs typeface="Times New Roman"/>
                        </a:rPr>
                        <a:t>Communication Methods</a:t>
                      </a:r>
                      <a:endParaRPr lang="en-US" sz="1800" dirty="0">
                        <a:latin typeface="Calibri"/>
                        <a:ea typeface="Calibri"/>
                        <a:cs typeface="Times New Roman"/>
                      </a:endParaRPr>
                    </a:p>
                  </a:txBody>
                  <a:tcPr marL="68580" marR="68580" marT="0" marB="0"/>
                </a:tc>
              </a:tr>
              <a:tr h="370840">
                <a:tc>
                  <a:txBody>
                    <a:bodyPr/>
                    <a:lstStyle/>
                    <a:p>
                      <a:pPr marL="0" marR="0" algn="l">
                        <a:spcBef>
                          <a:spcPts val="0"/>
                        </a:spcBef>
                        <a:spcAft>
                          <a:spcPts val="0"/>
                        </a:spcAft>
                      </a:pPr>
                      <a:r>
                        <a:rPr lang="en-US" sz="1800" dirty="0">
                          <a:latin typeface="Calibri"/>
                          <a:ea typeface="Calibri"/>
                          <a:cs typeface="Times New Roman"/>
                        </a:rPr>
                        <a:t>Politicians and </a:t>
                      </a:r>
                      <a:r>
                        <a:rPr lang="en-US" sz="1800" dirty="0" smtClean="0">
                          <a:latin typeface="Calibri"/>
                          <a:ea typeface="Calibri"/>
                          <a:cs typeface="Times New Roman"/>
                        </a:rPr>
                        <a:t>government</a:t>
                      </a:r>
                      <a:endParaRPr lang="en-US" sz="1800" dirty="0">
                        <a:latin typeface="Calibri"/>
                        <a:ea typeface="Calibri"/>
                        <a:cs typeface="Times New Roman"/>
                      </a:endParaRPr>
                    </a:p>
                  </a:txBody>
                  <a:tcPr marL="68580" marR="68580" marT="0" marB="0"/>
                </a:tc>
                <a:tc>
                  <a:txBody>
                    <a:bodyPr/>
                    <a:lstStyle/>
                    <a:p>
                      <a:pPr marL="0" marR="0" algn="l">
                        <a:spcBef>
                          <a:spcPts val="0"/>
                        </a:spcBef>
                        <a:spcAft>
                          <a:spcPts val="0"/>
                        </a:spcAft>
                      </a:pPr>
                      <a:r>
                        <a:rPr lang="en-US" sz="1800" dirty="0" smtClean="0">
                          <a:latin typeface="Calibri"/>
                          <a:ea typeface="Calibri"/>
                          <a:cs typeface="Times New Roman"/>
                        </a:rPr>
                        <a:t>Brief, fact oriented, high priority, limited</a:t>
                      </a:r>
                      <a:r>
                        <a:rPr lang="en-US" sz="1800" baseline="0" dirty="0" smtClean="0">
                          <a:latin typeface="Calibri"/>
                          <a:ea typeface="Calibri"/>
                          <a:cs typeface="Times New Roman"/>
                        </a:rPr>
                        <a:t> technical language</a:t>
                      </a:r>
                      <a:endParaRPr lang="en-US" sz="1800" dirty="0">
                        <a:latin typeface="Calibri"/>
                        <a:ea typeface="Calibri"/>
                        <a:cs typeface="Times New Roman"/>
                      </a:endParaRPr>
                    </a:p>
                  </a:txBody>
                  <a:tcPr marL="68580" marR="68580" marT="0" marB="0"/>
                </a:tc>
                <a:tc>
                  <a:txBody>
                    <a:bodyPr/>
                    <a:lstStyle/>
                    <a:p>
                      <a:pPr marL="0" marR="0" algn="l">
                        <a:spcBef>
                          <a:spcPts val="0"/>
                        </a:spcBef>
                        <a:spcAft>
                          <a:spcPts val="0"/>
                        </a:spcAft>
                      </a:pPr>
                      <a:r>
                        <a:rPr lang="en-US" sz="1800" dirty="0" smtClean="0">
                          <a:latin typeface="Calibri"/>
                          <a:ea typeface="Calibri"/>
                          <a:cs typeface="Times New Roman"/>
                        </a:rPr>
                        <a:t>Dissemination workshops, policy fora,</a:t>
                      </a:r>
                      <a:r>
                        <a:rPr lang="en-US" sz="1800" baseline="0" dirty="0" smtClean="0">
                          <a:latin typeface="Calibri"/>
                          <a:ea typeface="Calibri"/>
                          <a:cs typeface="Times New Roman"/>
                        </a:rPr>
                        <a:t> policy briefs</a:t>
                      </a:r>
                      <a:endParaRPr lang="en-US" sz="1800" dirty="0">
                        <a:latin typeface="Calibri"/>
                        <a:ea typeface="Calibri"/>
                        <a:cs typeface="Times New Roman"/>
                      </a:endParaRPr>
                    </a:p>
                  </a:txBody>
                  <a:tcPr marL="68580" marR="68580" marT="0" marB="0"/>
                </a:tc>
              </a:tr>
              <a:tr h="370840">
                <a:tc>
                  <a:txBody>
                    <a:bodyPr/>
                    <a:lstStyle/>
                    <a:p>
                      <a:pPr marL="0" marR="0" algn="l">
                        <a:spcBef>
                          <a:spcPts val="0"/>
                        </a:spcBef>
                        <a:spcAft>
                          <a:spcPts val="0"/>
                        </a:spcAft>
                      </a:pPr>
                      <a:r>
                        <a:rPr lang="en-US" sz="1800" dirty="0">
                          <a:latin typeface="Calibri"/>
                          <a:ea typeface="Calibri"/>
                          <a:cs typeface="Times New Roman"/>
                        </a:rPr>
                        <a:t>Program managers</a:t>
                      </a:r>
                    </a:p>
                  </a:txBody>
                  <a:tcPr marL="68580" marR="68580" marT="0" marB="0"/>
                </a:tc>
                <a:tc>
                  <a:txBody>
                    <a:bodyPr/>
                    <a:lstStyle/>
                    <a:p>
                      <a:pPr marL="0" marR="0" algn="l">
                        <a:spcBef>
                          <a:spcPts val="0"/>
                        </a:spcBef>
                        <a:spcAft>
                          <a:spcPts val="0"/>
                        </a:spcAft>
                      </a:pPr>
                      <a:r>
                        <a:rPr lang="en-US" sz="1800" dirty="0" smtClean="0">
                          <a:latin typeface="Calibri"/>
                          <a:ea typeface="Calibri"/>
                          <a:cs typeface="Times New Roman"/>
                        </a:rPr>
                        <a:t>Summaries, disaggregation by: service area,</a:t>
                      </a:r>
                      <a:r>
                        <a:rPr lang="en-US" sz="1800" baseline="0" dirty="0" smtClean="0">
                          <a:latin typeface="Calibri"/>
                          <a:ea typeface="Calibri"/>
                          <a:cs typeface="Times New Roman"/>
                        </a:rPr>
                        <a:t> geographic location, populations</a:t>
                      </a:r>
                      <a:endParaRPr lang="en-US" sz="1800" dirty="0">
                        <a:latin typeface="Calibri"/>
                        <a:ea typeface="Calibri"/>
                        <a:cs typeface="Times New Roman"/>
                      </a:endParaRPr>
                    </a:p>
                  </a:txBody>
                  <a:tcPr marL="68580" marR="68580" marT="0" marB="0"/>
                </a:tc>
                <a:tc>
                  <a:txBody>
                    <a:bodyPr/>
                    <a:lstStyle/>
                    <a:p>
                      <a:pPr marL="0" marR="0" algn="l">
                        <a:spcBef>
                          <a:spcPts val="0"/>
                        </a:spcBef>
                        <a:spcAft>
                          <a:spcPts val="0"/>
                        </a:spcAft>
                      </a:pPr>
                      <a:r>
                        <a:rPr lang="en-US" sz="1800" dirty="0" smtClean="0">
                          <a:latin typeface="Calibri"/>
                          <a:ea typeface="Calibri"/>
                          <a:cs typeface="Times New Roman"/>
                        </a:rPr>
                        <a:t>Monthly or quarterly reports, summary reports, executive summaries, audiovisual presentations</a:t>
                      </a:r>
                      <a:endParaRPr lang="en-US" sz="1800" dirty="0">
                        <a:latin typeface="Calibri"/>
                        <a:ea typeface="Calibri"/>
                        <a:cs typeface="Times New Roman"/>
                      </a:endParaRPr>
                    </a:p>
                  </a:txBody>
                  <a:tcPr marL="68580" marR="68580" marT="0" marB="0"/>
                </a:tc>
              </a:tr>
              <a:tr h="370840">
                <a:tc>
                  <a:txBody>
                    <a:bodyPr/>
                    <a:lstStyle/>
                    <a:p>
                      <a:pPr marL="0" marR="0" algn="l">
                        <a:spcBef>
                          <a:spcPts val="0"/>
                        </a:spcBef>
                        <a:spcAft>
                          <a:spcPts val="0"/>
                        </a:spcAft>
                      </a:pPr>
                      <a:r>
                        <a:rPr lang="en-US" sz="1800" dirty="0" smtClean="0">
                          <a:latin typeface="Calibri"/>
                          <a:ea typeface="Calibri"/>
                          <a:cs typeface="Times New Roman"/>
                        </a:rPr>
                        <a:t>Civil</a:t>
                      </a:r>
                      <a:r>
                        <a:rPr lang="en-US" sz="1800" baseline="0" dirty="0" smtClean="0">
                          <a:latin typeface="Calibri"/>
                          <a:ea typeface="Calibri"/>
                          <a:cs typeface="Times New Roman"/>
                        </a:rPr>
                        <a:t> </a:t>
                      </a:r>
                      <a:r>
                        <a:rPr lang="en-US" sz="1800" dirty="0" smtClean="0">
                          <a:latin typeface="Calibri"/>
                          <a:ea typeface="Calibri"/>
                          <a:cs typeface="Times New Roman"/>
                        </a:rPr>
                        <a:t>society and NGOs</a:t>
                      </a:r>
                      <a:endParaRPr lang="en-US" sz="1800" dirty="0">
                        <a:latin typeface="Calibri"/>
                        <a:ea typeface="Calibri"/>
                        <a:cs typeface="Times New Roman"/>
                      </a:endParaRPr>
                    </a:p>
                  </a:txBody>
                  <a:tcPr marL="68580" marR="68580" marT="0" marB="0"/>
                </a:tc>
                <a:tc>
                  <a:txBody>
                    <a:bodyPr/>
                    <a:lstStyle/>
                    <a:p>
                      <a:pPr marL="0" marR="0" algn="l">
                        <a:spcBef>
                          <a:spcPts val="0"/>
                        </a:spcBef>
                        <a:spcAft>
                          <a:spcPts val="0"/>
                        </a:spcAft>
                      </a:pPr>
                      <a:r>
                        <a:rPr lang="en-US" sz="1800" dirty="0" smtClean="0">
                          <a:latin typeface="Calibri"/>
                          <a:ea typeface="Calibri"/>
                          <a:cs typeface="Times New Roman"/>
                        </a:rPr>
                        <a:t>Summaries,</a:t>
                      </a:r>
                      <a:r>
                        <a:rPr lang="en-US" sz="1800" baseline="0" dirty="0" smtClean="0">
                          <a:latin typeface="Calibri"/>
                          <a:ea typeface="Calibri"/>
                          <a:cs typeface="Times New Roman"/>
                        </a:rPr>
                        <a:t> clear recommendations, limited research terminology</a:t>
                      </a:r>
                      <a:endParaRPr lang="en-US" sz="1800" dirty="0">
                        <a:latin typeface="Calibri"/>
                        <a:ea typeface="Calibri"/>
                        <a:cs typeface="Times New Roman"/>
                      </a:endParaRPr>
                    </a:p>
                  </a:txBody>
                  <a:tcPr marL="68580" marR="68580" marT="0" marB="0"/>
                </a:tc>
                <a:tc>
                  <a:txBody>
                    <a:bodyPr/>
                    <a:lstStyle/>
                    <a:p>
                      <a:pPr marL="0" marR="0" algn="l">
                        <a:spcBef>
                          <a:spcPts val="0"/>
                        </a:spcBef>
                        <a:spcAft>
                          <a:spcPts val="0"/>
                        </a:spcAft>
                      </a:pPr>
                      <a:r>
                        <a:rPr lang="en-US" sz="1800" dirty="0" smtClean="0">
                          <a:latin typeface="Calibri"/>
                          <a:ea typeface="Calibri"/>
                          <a:cs typeface="Times New Roman"/>
                        </a:rPr>
                        <a:t>Fact sheets, brochures, audiovisual</a:t>
                      </a:r>
                      <a:r>
                        <a:rPr lang="en-US" sz="1800" baseline="0" dirty="0" smtClean="0">
                          <a:latin typeface="Calibri"/>
                          <a:ea typeface="Calibri"/>
                          <a:cs typeface="Times New Roman"/>
                        </a:rPr>
                        <a:t> presentations</a:t>
                      </a:r>
                      <a:endParaRPr lang="en-US" sz="1800" dirty="0">
                        <a:latin typeface="Calibri"/>
                        <a:ea typeface="Calibri"/>
                        <a:cs typeface="Times New Roman"/>
                      </a:endParaRPr>
                    </a:p>
                  </a:txBody>
                  <a:tcPr marL="68580" marR="68580" marT="0" marB="0"/>
                </a:tc>
              </a:tr>
              <a:tr h="370840">
                <a:tc>
                  <a:txBody>
                    <a:bodyPr/>
                    <a:lstStyle/>
                    <a:p>
                      <a:pPr marL="0" marR="0" algn="l">
                        <a:spcBef>
                          <a:spcPts val="0"/>
                        </a:spcBef>
                        <a:spcAft>
                          <a:spcPts val="0"/>
                        </a:spcAft>
                      </a:pPr>
                      <a:r>
                        <a:rPr lang="en-US" sz="1800" dirty="0">
                          <a:latin typeface="Calibri"/>
                          <a:ea typeface="Calibri"/>
                          <a:cs typeface="Times New Roman"/>
                        </a:rPr>
                        <a:t>Private sector</a:t>
                      </a:r>
                    </a:p>
                  </a:txBody>
                  <a:tcPr marL="68580" marR="68580" marT="0" marB="0"/>
                </a:tc>
                <a:tc>
                  <a:txBody>
                    <a:bodyPr/>
                    <a:lstStyle/>
                    <a:p>
                      <a:pPr marL="0" marR="0" algn="l">
                        <a:spcBef>
                          <a:spcPts val="0"/>
                        </a:spcBef>
                        <a:spcAft>
                          <a:spcPts val="0"/>
                        </a:spcAft>
                      </a:pPr>
                      <a:r>
                        <a:rPr lang="en-US" sz="1800" dirty="0" smtClean="0">
                          <a:latin typeface="Calibri"/>
                          <a:ea typeface="Calibri"/>
                          <a:cs typeface="Times New Roman"/>
                        </a:rPr>
                        <a:t>Succinct, clear</a:t>
                      </a:r>
                      <a:r>
                        <a:rPr lang="en-US" sz="1800" baseline="0" dirty="0" smtClean="0">
                          <a:latin typeface="Calibri"/>
                          <a:ea typeface="Calibri"/>
                          <a:cs typeface="Times New Roman"/>
                        </a:rPr>
                        <a:t> recommendations</a:t>
                      </a:r>
                      <a:endParaRPr lang="en-US" sz="1800" dirty="0">
                        <a:latin typeface="Calibri"/>
                        <a:ea typeface="Calibri"/>
                        <a:cs typeface="Times New Roman"/>
                      </a:endParaRPr>
                    </a:p>
                  </a:txBody>
                  <a:tcPr marL="68580" marR="68580" marT="0" marB="0"/>
                </a:tc>
                <a:tc>
                  <a:txBody>
                    <a:bodyPr/>
                    <a:lstStyle/>
                    <a:p>
                      <a:pPr marL="0" marR="0" algn="l">
                        <a:spcBef>
                          <a:spcPts val="0"/>
                        </a:spcBef>
                        <a:spcAft>
                          <a:spcPts val="0"/>
                        </a:spcAft>
                      </a:pPr>
                      <a:r>
                        <a:rPr lang="en-US" sz="1800" dirty="0" smtClean="0">
                          <a:latin typeface="Calibri"/>
                          <a:ea typeface="Calibri"/>
                          <a:cs typeface="Times New Roman"/>
                        </a:rPr>
                        <a:t>Fact sheets, audiovisual presentations</a:t>
                      </a:r>
                      <a:endParaRPr lang="en-US" sz="1800" dirty="0">
                        <a:latin typeface="Calibri"/>
                        <a:ea typeface="Calibri"/>
                        <a:cs typeface="Times New Roman"/>
                      </a:endParaRPr>
                    </a:p>
                  </a:txBody>
                  <a:tcPr marL="68580" marR="68580" marT="0" marB="0"/>
                </a:tc>
              </a:tr>
              <a:tr h="370840">
                <a:tc>
                  <a:txBody>
                    <a:bodyPr/>
                    <a:lstStyle/>
                    <a:p>
                      <a:pPr marL="0" marR="0" algn="l">
                        <a:spcBef>
                          <a:spcPts val="0"/>
                        </a:spcBef>
                        <a:spcAft>
                          <a:spcPts val="0"/>
                        </a:spcAft>
                      </a:pPr>
                      <a:r>
                        <a:rPr lang="es-ES" sz="1800" dirty="0" smtClean="0">
                          <a:latin typeface="Calibri"/>
                          <a:ea typeface="Calibri"/>
                          <a:cs typeface="Times New Roman"/>
                        </a:rPr>
                        <a:t>General public</a:t>
                      </a:r>
                      <a:endParaRPr lang="en-US" sz="1800" dirty="0">
                        <a:latin typeface="Calibri"/>
                        <a:ea typeface="Calibri"/>
                        <a:cs typeface="Times New Roman"/>
                      </a:endParaRPr>
                    </a:p>
                  </a:txBody>
                  <a:tcPr marL="68580" marR="68580" marT="0" marB="0"/>
                </a:tc>
                <a:tc>
                  <a:txBody>
                    <a:bodyPr/>
                    <a:lstStyle/>
                    <a:p>
                      <a:pPr marL="0" marR="0" algn="l">
                        <a:spcBef>
                          <a:spcPts val="0"/>
                        </a:spcBef>
                        <a:spcAft>
                          <a:spcPts val="0"/>
                        </a:spcAft>
                      </a:pPr>
                      <a:r>
                        <a:rPr lang="en-US" sz="1800" dirty="0" smtClean="0">
                          <a:latin typeface="Calibri"/>
                          <a:ea typeface="Calibri"/>
                          <a:cs typeface="Times New Roman"/>
                        </a:rPr>
                        <a:t>Brief, take-home messages,</a:t>
                      </a:r>
                      <a:r>
                        <a:rPr lang="en-US" sz="1800" baseline="0" dirty="0" smtClean="0">
                          <a:latin typeface="Calibri"/>
                          <a:ea typeface="Calibri"/>
                          <a:cs typeface="Times New Roman"/>
                        </a:rPr>
                        <a:t> limited technical language</a:t>
                      </a:r>
                      <a:endParaRPr lang="en-US" sz="1800" dirty="0">
                        <a:latin typeface="Calibri"/>
                        <a:ea typeface="Calibri"/>
                        <a:cs typeface="Times New Roman"/>
                      </a:endParaRPr>
                    </a:p>
                  </a:txBody>
                  <a:tcPr marL="68580" marR="68580" marT="0" marB="0"/>
                </a:tc>
                <a:tc>
                  <a:txBody>
                    <a:bodyPr/>
                    <a:lstStyle/>
                    <a:p>
                      <a:pPr marL="0" marR="0" algn="l">
                        <a:spcBef>
                          <a:spcPts val="0"/>
                        </a:spcBef>
                        <a:spcAft>
                          <a:spcPts val="0"/>
                        </a:spcAft>
                      </a:pPr>
                      <a:r>
                        <a:rPr lang="en-US" sz="1800" dirty="0" smtClean="0">
                          <a:latin typeface="Calibri"/>
                          <a:ea typeface="Calibri"/>
                          <a:cs typeface="Times New Roman"/>
                        </a:rPr>
                        <a:t>Mass media – newspaper, radio, websites</a:t>
                      </a:r>
                      <a:endParaRPr lang="en-US" sz="1800" dirty="0">
                        <a:latin typeface="Calibri"/>
                        <a:ea typeface="Calibri"/>
                        <a:cs typeface="Times New Roman"/>
                      </a:endParaRPr>
                    </a:p>
                  </a:txBody>
                  <a:tcPr marL="68580" marR="68580" marT="0" marB="0"/>
                </a:tc>
              </a:tr>
              <a:tr h="370840">
                <a:tc>
                  <a:txBody>
                    <a:bodyPr/>
                    <a:lstStyle/>
                    <a:p>
                      <a:pPr marL="0" marR="0" algn="l">
                        <a:spcBef>
                          <a:spcPts val="0"/>
                        </a:spcBef>
                        <a:spcAft>
                          <a:spcPts val="0"/>
                        </a:spcAft>
                      </a:pPr>
                      <a:r>
                        <a:rPr lang="en-US" sz="1800" dirty="0">
                          <a:latin typeface="Calibri"/>
                          <a:ea typeface="Calibri"/>
                          <a:cs typeface="Times New Roman"/>
                        </a:rPr>
                        <a:t>Donors/funders</a:t>
                      </a:r>
                    </a:p>
                  </a:txBody>
                  <a:tcPr marL="68580" marR="68580" marT="0" marB="0"/>
                </a:tc>
                <a:tc>
                  <a:txBody>
                    <a:bodyPr/>
                    <a:lstStyle/>
                    <a:p>
                      <a:pPr marL="0" marR="0" algn="l">
                        <a:spcBef>
                          <a:spcPts val="0"/>
                        </a:spcBef>
                        <a:spcAft>
                          <a:spcPts val="0"/>
                        </a:spcAft>
                      </a:pPr>
                      <a:r>
                        <a:rPr lang="en-US" sz="1800" dirty="0" smtClean="0">
                          <a:latin typeface="Calibri"/>
                          <a:ea typeface="Calibri"/>
                          <a:cs typeface="Times New Roman"/>
                        </a:rPr>
                        <a:t>Summaries, outcome oriented</a:t>
                      </a:r>
                      <a:endParaRPr lang="en-US" sz="1800" dirty="0">
                        <a:latin typeface="Calibri"/>
                        <a:ea typeface="Calibri"/>
                        <a:cs typeface="Times New Roman"/>
                      </a:endParaRPr>
                    </a:p>
                  </a:txBody>
                  <a:tcPr marL="68580" marR="68580" marT="0" marB="0"/>
                </a:tc>
                <a:tc>
                  <a:txBody>
                    <a:bodyPr/>
                    <a:lstStyle/>
                    <a:p>
                      <a:pPr marL="0" marR="0" algn="l">
                        <a:spcBef>
                          <a:spcPts val="0"/>
                        </a:spcBef>
                        <a:spcAft>
                          <a:spcPts val="0"/>
                        </a:spcAft>
                      </a:pPr>
                      <a:r>
                        <a:rPr lang="en-US" sz="1800" dirty="0" smtClean="0">
                          <a:latin typeface="Calibri"/>
                          <a:ea typeface="Calibri"/>
                          <a:cs typeface="Times New Roman"/>
                        </a:rPr>
                        <a:t>Full research reports, audiovisual</a:t>
                      </a:r>
                      <a:r>
                        <a:rPr lang="en-US" sz="1800" baseline="0" dirty="0" smtClean="0">
                          <a:latin typeface="Calibri"/>
                          <a:ea typeface="Calibri"/>
                          <a:cs typeface="Times New Roman"/>
                        </a:rPr>
                        <a:t> presentations</a:t>
                      </a:r>
                      <a:endParaRPr lang="en-US" sz="1800" dirty="0">
                        <a:latin typeface="Calibri"/>
                        <a:ea typeface="Calibri"/>
                        <a:cs typeface="Times New Roman"/>
                      </a:endParaRPr>
                    </a:p>
                  </a:txBody>
                  <a:tcPr marL="68580" marR="68580" marT="0" marB="0"/>
                </a:tc>
              </a:tr>
              <a:tr h="886332">
                <a:tc>
                  <a:txBody>
                    <a:bodyPr/>
                    <a:lstStyle/>
                    <a:p>
                      <a:pPr marL="0" marR="0" algn="l">
                        <a:spcBef>
                          <a:spcPts val="0"/>
                        </a:spcBef>
                        <a:spcAft>
                          <a:spcPts val="0"/>
                        </a:spcAft>
                      </a:pPr>
                      <a:r>
                        <a:rPr lang="en-US" sz="1800" dirty="0" smtClean="0">
                          <a:latin typeface="Calibri"/>
                          <a:ea typeface="Calibri"/>
                          <a:cs typeface="Times New Roman"/>
                        </a:rPr>
                        <a:t>Academic</a:t>
                      </a:r>
                      <a:r>
                        <a:rPr lang="en-US" sz="1800" baseline="0" dirty="0" smtClean="0">
                          <a:latin typeface="Calibri"/>
                          <a:ea typeface="Calibri"/>
                          <a:cs typeface="Times New Roman"/>
                        </a:rPr>
                        <a:t> researchers</a:t>
                      </a:r>
                      <a:endParaRPr lang="en-US" sz="1800" dirty="0">
                        <a:latin typeface="Calibri"/>
                        <a:ea typeface="Calibri"/>
                        <a:cs typeface="Times New Roman"/>
                      </a:endParaRPr>
                    </a:p>
                  </a:txBody>
                  <a:tcPr marL="68580" marR="68580" marT="0" marB="0"/>
                </a:tc>
                <a:tc>
                  <a:txBody>
                    <a:bodyPr/>
                    <a:lstStyle/>
                    <a:p>
                      <a:pPr marL="0" marR="0" algn="l">
                        <a:spcBef>
                          <a:spcPts val="0"/>
                        </a:spcBef>
                        <a:spcAft>
                          <a:spcPts val="0"/>
                        </a:spcAft>
                      </a:pPr>
                      <a:r>
                        <a:rPr lang="en-US" sz="1800" dirty="0" smtClean="0">
                          <a:latin typeface="Calibri"/>
                          <a:ea typeface="Calibri"/>
                          <a:cs typeface="Times New Roman"/>
                        </a:rPr>
                        <a:t>Data</a:t>
                      </a:r>
                      <a:r>
                        <a:rPr lang="en-US" sz="1800" baseline="0" dirty="0" smtClean="0">
                          <a:latin typeface="Calibri"/>
                          <a:ea typeface="Calibri"/>
                          <a:cs typeface="Times New Roman"/>
                        </a:rPr>
                        <a:t> rich</a:t>
                      </a:r>
                      <a:endParaRPr lang="en-US" sz="1800" dirty="0">
                        <a:latin typeface="Calibri"/>
                        <a:ea typeface="Calibri"/>
                        <a:cs typeface="Times New Roman"/>
                      </a:endParaRPr>
                    </a:p>
                  </a:txBody>
                  <a:tcPr marL="68580" marR="68580" marT="0" marB="0"/>
                </a:tc>
                <a:tc>
                  <a:txBody>
                    <a:bodyPr/>
                    <a:lstStyle/>
                    <a:p>
                      <a:pPr marL="0" marR="0" algn="l">
                        <a:spcBef>
                          <a:spcPts val="0"/>
                        </a:spcBef>
                        <a:spcAft>
                          <a:spcPts val="0"/>
                        </a:spcAft>
                      </a:pPr>
                      <a:r>
                        <a:rPr lang="en-US" sz="1800" dirty="0" smtClean="0">
                          <a:latin typeface="Calibri"/>
                          <a:ea typeface="Calibri"/>
                          <a:cs typeface="Times New Roman"/>
                        </a:rPr>
                        <a:t>Peer-reviewed articles, CD-ROMs, oral presentations, audiovisual</a:t>
                      </a:r>
                      <a:r>
                        <a:rPr lang="en-US" sz="1800" baseline="0" dirty="0" smtClean="0">
                          <a:latin typeface="Calibri"/>
                          <a:ea typeface="Calibri"/>
                          <a:cs typeface="Times New Roman"/>
                        </a:rPr>
                        <a:t> presentations</a:t>
                      </a:r>
                      <a:endParaRPr lang="en-US" sz="18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3546" y="274638"/>
            <a:ext cx="6996895" cy="1104983"/>
          </a:xfrm>
        </p:spPr>
        <p:txBody>
          <a:bodyPr/>
          <a:lstStyle/>
          <a:p>
            <a:r>
              <a:rPr lang="en-US" dirty="0" smtClean="0"/>
              <a:t>Case Study – Selecting Communication Channels</a:t>
            </a:r>
            <a:endParaRPr lang="en-US" dirty="0"/>
          </a:p>
        </p:txBody>
      </p:sp>
      <p:sp>
        <p:nvSpPr>
          <p:cNvPr id="3" name="Content Placeholder 2"/>
          <p:cNvSpPr>
            <a:spLocks noGrp="1"/>
          </p:cNvSpPr>
          <p:nvPr>
            <p:ph idx="1"/>
          </p:nvPr>
        </p:nvSpPr>
        <p:spPr/>
        <p:txBody>
          <a:bodyPr/>
          <a:lstStyle/>
          <a:p>
            <a:pPr marL="0" indent="0">
              <a:buNone/>
            </a:pPr>
            <a:r>
              <a:rPr lang="en-US" dirty="0" smtClean="0"/>
              <a:t>National HIV Strategic Plan development</a:t>
            </a:r>
          </a:p>
          <a:p>
            <a:pPr marL="0" indent="0">
              <a:buNone/>
            </a:pPr>
            <a:r>
              <a:rPr lang="en-US" dirty="0" smtClean="0"/>
              <a:t>MSM study conducted to inform the Plan </a:t>
            </a:r>
            <a:endParaRPr lang="en-US" dirty="0"/>
          </a:p>
        </p:txBody>
      </p:sp>
      <p:sp>
        <p:nvSpPr>
          <p:cNvPr id="8" name="Oval 7"/>
          <p:cNvSpPr/>
          <p:nvPr/>
        </p:nvSpPr>
        <p:spPr>
          <a:xfrm>
            <a:off x="821093" y="2761859"/>
            <a:ext cx="3051110" cy="2929812"/>
          </a:xfrm>
          <a:prstGeom prst="ellipse">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1203648" y="3195734"/>
            <a:ext cx="2323323" cy="2062065"/>
          </a:xfrm>
          <a:prstGeom prst="ellipse">
            <a:avLst/>
          </a:prstGeom>
          <a:solidFill>
            <a:schemeClr val="bg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1553547" y="3480318"/>
            <a:ext cx="1623526" cy="1492898"/>
          </a:xfrm>
          <a:prstGeom prst="ellipse">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p:cNvSpPr/>
          <p:nvPr/>
        </p:nvSpPr>
        <p:spPr>
          <a:xfrm>
            <a:off x="1945431" y="3853540"/>
            <a:ext cx="839755" cy="74645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p:cNvCxnSpPr/>
          <p:nvPr/>
        </p:nvCxnSpPr>
        <p:spPr>
          <a:xfrm flipV="1">
            <a:off x="2978021" y="3847702"/>
            <a:ext cx="1454019" cy="527245"/>
          </a:xfrm>
          <a:prstGeom prst="line">
            <a:avLst/>
          </a:prstGeom>
          <a:ln w="38100">
            <a:solidFill>
              <a:schemeClr val="accent4">
                <a:lumMod val="10000"/>
              </a:schemeClr>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478695" y="3552471"/>
            <a:ext cx="4506686" cy="707886"/>
          </a:xfrm>
          <a:prstGeom prst="rect">
            <a:avLst/>
          </a:prstGeom>
          <a:noFill/>
        </p:spPr>
        <p:txBody>
          <a:bodyPr wrap="square" rtlCol="0">
            <a:spAutoFit/>
          </a:bodyPr>
          <a:lstStyle/>
          <a:p>
            <a:r>
              <a:rPr lang="en-US" sz="2000" dirty="0" smtClean="0"/>
              <a:t>NACC – National Program Planning Division</a:t>
            </a:r>
            <a:endParaRPr lang="en-US" sz="2000" dirty="0"/>
          </a:p>
        </p:txBody>
      </p:sp>
      <p:cxnSp>
        <p:nvCxnSpPr>
          <p:cNvPr id="17" name="Straight Connector 16"/>
          <p:cNvCxnSpPr/>
          <p:nvPr/>
        </p:nvCxnSpPr>
        <p:spPr>
          <a:xfrm flipV="1">
            <a:off x="3125756" y="4360400"/>
            <a:ext cx="1306284" cy="439646"/>
          </a:xfrm>
          <a:prstGeom prst="line">
            <a:avLst/>
          </a:prstGeom>
          <a:ln w="38100">
            <a:solidFill>
              <a:schemeClr val="accent4">
                <a:lumMod val="10000"/>
              </a:schemeClr>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432041" y="4230879"/>
            <a:ext cx="4506686" cy="400110"/>
          </a:xfrm>
          <a:prstGeom prst="rect">
            <a:avLst/>
          </a:prstGeom>
          <a:noFill/>
        </p:spPr>
        <p:txBody>
          <a:bodyPr wrap="square" rtlCol="0">
            <a:spAutoFit/>
          </a:bodyPr>
          <a:lstStyle/>
          <a:p>
            <a:r>
              <a:rPr lang="en-US" sz="2000" dirty="0" smtClean="0"/>
              <a:t>Program Managers</a:t>
            </a:r>
            <a:endParaRPr lang="en-US" sz="2000" dirty="0"/>
          </a:p>
        </p:txBody>
      </p:sp>
      <p:cxnSp>
        <p:nvCxnSpPr>
          <p:cNvPr id="20" name="Straight Connector 19"/>
          <p:cNvCxnSpPr/>
          <p:nvPr/>
        </p:nvCxnSpPr>
        <p:spPr>
          <a:xfrm flipV="1">
            <a:off x="3192626" y="4861248"/>
            <a:ext cx="1172546" cy="396551"/>
          </a:xfrm>
          <a:prstGeom prst="line">
            <a:avLst/>
          </a:prstGeom>
          <a:ln w="38100">
            <a:solidFill>
              <a:schemeClr val="accent4">
                <a:lumMod val="10000"/>
              </a:schemeClr>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478695" y="4800046"/>
            <a:ext cx="4506686" cy="400110"/>
          </a:xfrm>
          <a:prstGeom prst="rect">
            <a:avLst/>
          </a:prstGeom>
          <a:noFill/>
        </p:spPr>
        <p:txBody>
          <a:bodyPr wrap="square" rtlCol="0">
            <a:spAutoFit/>
          </a:bodyPr>
          <a:lstStyle/>
          <a:p>
            <a:r>
              <a:rPr lang="en-US" sz="2000" dirty="0" smtClean="0"/>
              <a:t>MSM</a:t>
            </a:r>
            <a:endParaRPr lang="en-US" sz="2000" dirty="0"/>
          </a:p>
        </p:txBody>
      </p:sp>
      <p:sp>
        <p:nvSpPr>
          <p:cNvPr id="32" name="TextBox 31"/>
          <p:cNvSpPr txBox="1"/>
          <p:nvPr/>
        </p:nvSpPr>
        <p:spPr>
          <a:xfrm>
            <a:off x="4478695" y="2995679"/>
            <a:ext cx="4506686" cy="400110"/>
          </a:xfrm>
          <a:prstGeom prst="rect">
            <a:avLst/>
          </a:prstGeom>
          <a:noFill/>
        </p:spPr>
        <p:txBody>
          <a:bodyPr wrap="square" rtlCol="0">
            <a:spAutoFit/>
          </a:bodyPr>
          <a:lstStyle/>
          <a:p>
            <a:r>
              <a:rPr lang="en-US" sz="2000" dirty="0" smtClean="0"/>
              <a:t>Policy makers</a:t>
            </a:r>
            <a:endParaRPr lang="en-US" sz="2000" dirty="0"/>
          </a:p>
        </p:txBody>
      </p:sp>
      <p:cxnSp>
        <p:nvCxnSpPr>
          <p:cNvPr id="33" name="Straight Connector 32"/>
          <p:cNvCxnSpPr/>
          <p:nvPr/>
        </p:nvCxnSpPr>
        <p:spPr>
          <a:xfrm flipV="1">
            <a:off x="2365310" y="3195734"/>
            <a:ext cx="2113385" cy="881124"/>
          </a:xfrm>
          <a:prstGeom prst="line">
            <a:avLst/>
          </a:prstGeom>
          <a:ln w="38100">
            <a:solidFill>
              <a:schemeClr val="accent4">
                <a:lumMod val="1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4092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3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2126" y="274638"/>
            <a:ext cx="6817895" cy="1121025"/>
          </a:xfrm>
        </p:spPr>
        <p:txBody>
          <a:bodyPr/>
          <a:lstStyle/>
          <a:p>
            <a:r>
              <a:rPr lang="en-US" dirty="0" smtClean="0"/>
              <a:t>Case Study – Selecting Communication Channels</a:t>
            </a:r>
            <a:endParaRPr lang="en-US" dirty="0"/>
          </a:p>
        </p:txBody>
      </p:sp>
      <p:sp>
        <p:nvSpPr>
          <p:cNvPr id="3" name="Content Placeholder 2"/>
          <p:cNvSpPr>
            <a:spLocks noGrp="1"/>
          </p:cNvSpPr>
          <p:nvPr>
            <p:ph idx="1"/>
          </p:nvPr>
        </p:nvSpPr>
        <p:spPr>
          <a:xfrm>
            <a:off x="905264" y="1534886"/>
            <a:ext cx="7762875" cy="3962400"/>
          </a:xfrm>
        </p:spPr>
        <p:txBody>
          <a:bodyPr/>
          <a:lstStyle/>
          <a:p>
            <a:pPr marL="0" indent="0">
              <a:buNone/>
            </a:pPr>
            <a:r>
              <a:rPr lang="en-US" dirty="0" smtClean="0"/>
              <a:t>Decision maker – NACC</a:t>
            </a:r>
          </a:p>
          <a:p>
            <a:pPr lvl="1"/>
            <a:r>
              <a:rPr lang="en-US" sz="2200" dirty="0" smtClean="0"/>
              <a:t>Final </a:t>
            </a:r>
            <a:r>
              <a:rPr lang="en-US" sz="2200" dirty="0"/>
              <a:t>report with executive </a:t>
            </a:r>
            <a:r>
              <a:rPr lang="en-US" sz="2200" dirty="0" smtClean="0"/>
              <a:t>summary</a:t>
            </a:r>
          </a:p>
          <a:p>
            <a:pPr marL="0" indent="0">
              <a:buNone/>
            </a:pPr>
            <a:r>
              <a:rPr lang="en-US" dirty="0" smtClean="0"/>
              <a:t>Primary stakeholders </a:t>
            </a:r>
            <a:r>
              <a:rPr lang="en-US" dirty="0"/>
              <a:t>– </a:t>
            </a:r>
            <a:r>
              <a:rPr lang="en-US" dirty="0" smtClean="0"/>
              <a:t>Program managers</a:t>
            </a:r>
          </a:p>
          <a:p>
            <a:pPr lvl="1"/>
            <a:r>
              <a:rPr lang="en-US" sz="2200" dirty="0" smtClean="0"/>
              <a:t>Study </a:t>
            </a:r>
            <a:r>
              <a:rPr lang="en-US" sz="2200" dirty="0"/>
              <a:t>summary with program implications</a:t>
            </a:r>
          </a:p>
          <a:p>
            <a:pPr marL="0" indent="0">
              <a:buNone/>
            </a:pPr>
            <a:r>
              <a:rPr lang="en-US" dirty="0" smtClean="0"/>
              <a:t>Secondary stakeholders – MSM</a:t>
            </a:r>
          </a:p>
          <a:p>
            <a:pPr lvl="1"/>
            <a:r>
              <a:rPr lang="en-US" sz="2200" dirty="0" smtClean="0"/>
              <a:t>Flyer </a:t>
            </a:r>
            <a:r>
              <a:rPr lang="en-US" sz="2200" dirty="0"/>
              <a:t>with key findings and program </a:t>
            </a:r>
            <a:r>
              <a:rPr lang="en-US" sz="2200" dirty="0" smtClean="0"/>
              <a:t>options</a:t>
            </a:r>
          </a:p>
          <a:p>
            <a:pPr marL="0" indent="0">
              <a:buNone/>
            </a:pPr>
            <a:r>
              <a:rPr lang="en-US" dirty="0" smtClean="0"/>
              <a:t>Secondary decision </a:t>
            </a:r>
            <a:r>
              <a:rPr lang="en-US" dirty="0"/>
              <a:t>makers – </a:t>
            </a:r>
            <a:r>
              <a:rPr lang="en-US" dirty="0" smtClean="0"/>
              <a:t>Policy makers</a:t>
            </a:r>
          </a:p>
          <a:p>
            <a:pPr lvl="1"/>
            <a:r>
              <a:rPr lang="en-US" sz="2200" dirty="0" smtClean="0"/>
              <a:t>Executive </a:t>
            </a:r>
            <a:r>
              <a:rPr lang="en-US" sz="2200" dirty="0"/>
              <a:t>summary </a:t>
            </a:r>
          </a:p>
          <a:p>
            <a:endParaRPr lang="en-US" sz="2800" dirty="0"/>
          </a:p>
          <a:p>
            <a:pPr marL="0" indent="0">
              <a:buNone/>
            </a:pPr>
            <a:endParaRPr lang="en-US" sz="2800" dirty="0"/>
          </a:p>
          <a:p>
            <a:pPr marL="0" indent="0">
              <a:buNone/>
            </a:pPr>
            <a:endParaRPr lang="en-US" dirty="0"/>
          </a:p>
        </p:txBody>
      </p:sp>
    </p:spTree>
    <p:extLst>
      <p:ext uri="{BB962C8B-B14F-4D97-AF65-F5344CB8AC3E}">
        <p14:creationId xmlns:p14="http://schemas.microsoft.com/office/powerpoint/2010/main" val="3595624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9621" y="274638"/>
            <a:ext cx="7186863" cy="1104983"/>
          </a:xfrm>
        </p:spPr>
        <p:txBody>
          <a:bodyPr/>
          <a:lstStyle/>
          <a:p>
            <a:r>
              <a:rPr lang="en-US" dirty="0" smtClean="0"/>
              <a:t>Four Essential Questions</a:t>
            </a:r>
            <a:endParaRPr lang="en-US" dirty="0"/>
          </a:p>
        </p:txBody>
      </p:sp>
      <p:sp>
        <p:nvSpPr>
          <p:cNvPr id="3" name="Content Placeholder 2"/>
          <p:cNvSpPr>
            <a:spLocks noGrp="1"/>
          </p:cNvSpPr>
          <p:nvPr>
            <p:ph idx="1"/>
          </p:nvPr>
        </p:nvSpPr>
        <p:spPr/>
        <p:txBody>
          <a:bodyPr/>
          <a:lstStyle/>
          <a:p>
            <a:pPr>
              <a:buNone/>
            </a:pPr>
            <a:r>
              <a:rPr lang="en-US" dirty="0" smtClean="0"/>
              <a:t>1. What are the objectives of the communication strategy?</a:t>
            </a:r>
          </a:p>
          <a:p>
            <a:pPr>
              <a:buNone/>
            </a:pPr>
            <a:r>
              <a:rPr lang="en-US" dirty="0" smtClean="0"/>
              <a:t>2. Who are the target audiences?</a:t>
            </a:r>
          </a:p>
          <a:p>
            <a:pPr>
              <a:buNone/>
            </a:pPr>
            <a:r>
              <a:rPr lang="en-US" dirty="0" smtClean="0"/>
              <a:t>3. What are appropriate channels of communication?</a:t>
            </a:r>
          </a:p>
          <a:p>
            <a:pPr>
              <a:buNone/>
            </a:pPr>
            <a:r>
              <a:rPr lang="en-US" dirty="0" smtClean="0">
                <a:solidFill>
                  <a:schemeClr val="tx2">
                    <a:lumMod val="90000"/>
                  </a:schemeClr>
                </a:solidFill>
              </a:rPr>
              <a:t>4. How will you assess information use?</a:t>
            </a:r>
            <a:endParaRPr lang="en-US" dirty="0">
              <a:solidFill>
                <a:schemeClr val="tx2">
                  <a:lumMod val="9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Session Objectives</a:t>
            </a:r>
            <a:endParaRPr lang="en-US" dirty="0"/>
          </a:p>
        </p:txBody>
      </p:sp>
      <p:sp>
        <p:nvSpPr>
          <p:cNvPr id="3" name="Content Placeholder 2"/>
          <p:cNvSpPr>
            <a:spLocks noGrp="1"/>
          </p:cNvSpPr>
          <p:nvPr>
            <p:ph idx="1"/>
          </p:nvPr>
        </p:nvSpPr>
        <p:spPr/>
        <p:txBody>
          <a:bodyPr/>
          <a:lstStyle/>
          <a:p>
            <a:pPr lvl="0"/>
            <a:r>
              <a:rPr lang="en-US" dirty="0" smtClean="0"/>
              <a:t>Understand how </a:t>
            </a:r>
            <a:r>
              <a:rPr lang="en-US" dirty="0"/>
              <a:t>to involve stakeholders </a:t>
            </a:r>
            <a:r>
              <a:rPr lang="en-US" dirty="0" smtClean="0"/>
              <a:t>in each step of the </a:t>
            </a:r>
            <a:r>
              <a:rPr lang="en-US" dirty="0"/>
              <a:t>research process</a:t>
            </a:r>
          </a:p>
          <a:p>
            <a:pPr lvl="0"/>
            <a:r>
              <a:rPr lang="en-US" dirty="0" smtClean="0"/>
              <a:t>Understand how to develop </a:t>
            </a:r>
            <a:r>
              <a:rPr lang="en-US" dirty="0"/>
              <a:t>actionable recommendations</a:t>
            </a:r>
          </a:p>
          <a:p>
            <a:pPr lvl="0"/>
            <a:r>
              <a:rPr lang="en-US" dirty="0" smtClean="0"/>
              <a:t>Understand how to develop a Data Use Action Plan</a:t>
            </a:r>
            <a:endParaRPr lang="en-US" dirty="0"/>
          </a:p>
          <a:p>
            <a:r>
              <a:rPr lang="en-US" dirty="0" smtClean="0"/>
              <a:t>Understand how </a:t>
            </a:r>
            <a:r>
              <a:rPr lang="en-US" dirty="0"/>
              <a:t>to develop a communication strategy</a:t>
            </a:r>
          </a:p>
        </p:txBody>
      </p:sp>
    </p:spTree>
    <p:extLst>
      <p:ext uri="{BB962C8B-B14F-4D97-AF65-F5344CB8AC3E}">
        <p14:creationId xmlns:p14="http://schemas.microsoft.com/office/powerpoint/2010/main" val="1799960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50429" y="1401073"/>
            <a:ext cx="7762875" cy="1143000"/>
          </a:xfrm>
        </p:spPr>
        <p:txBody>
          <a:bodyPr/>
          <a:lstStyle/>
          <a:p>
            <a:pPr algn="ctr"/>
            <a:r>
              <a:rPr lang="en-US" dirty="0" smtClean="0"/>
              <a:t>Assessing the Effect of Research</a:t>
            </a:r>
            <a:endParaRPr lang="en-US" dirty="0"/>
          </a:p>
        </p:txBody>
      </p:sp>
      <p:pic>
        <p:nvPicPr>
          <p:cNvPr id="37893" name="Picture 5" descr="C:\Documents and Settings\tnutley.CPCXX-XXX\Local Settings\Temporary Internet Files\Content.IE5\FXKWZFKA\MMj03653300000[1].gif"/>
          <p:cNvPicPr>
            <a:picLocks noChangeAspect="1" noChangeArrowheads="1" noCrop="1"/>
          </p:cNvPicPr>
          <p:nvPr/>
        </p:nvPicPr>
        <p:blipFill>
          <a:blip r:embed="rId3" cstate="print"/>
          <a:srcRect/>
          <a:stretch>
            <a:fillRect/>
          </a:stretch>
        </p:blipFill>
        <p:spPr bwMode="auto">
          <a:xfrm>
            <a:off x="3889438" y="2892742"/>
            <a:ext cx="1450658" cy="1728026"/>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2126" y="274638"/>
            <a:ext cx="7114674" cy="1137067"/>
          </a:xfrm>
        </p:spPr>
        <p:txBody>
          <a:bodyPr/>
          <a:lstStyle/>
          <a:p>
            <a:r>
              <a:rPr lang="en-US" dirty="0" smtClean="0"/>
              <a:t>Why Assess Effect?</a:t>
            </a:r>
            <a:endParaRPr lang="en-US" dirty="0"/>
          </a:p>
        </p:txBody>
      </p:sp>
      <p:sp>
        <p:nvSpPr>
          <p:cNvPr id="3" name="TextBox 2"/>
          <p:cNvSpPr txBox="1"/>
          <p:nvPr/>
        </p:nvSpPr>
        <p:spPr>
          <a:xfrm>
            <a:off x="743712" y="1737360"/>
            <a:ext cx="7739888" cy="3108543"/>
          </a:xfrm>
          <a:prstGeom prst="rect">
            <a:avLst/>
          </a:prstGeom>
          <a:noFill/>
        </p:spPr>
        <p:txBody>
          <a:bodyPr wrap="square" rtlCol="0">
            <a:spAutoFit/>
          </a:bodyPr>
          <a:lstStyle/>
          <a:p>
            <a:pPr marL="342900" indent="-342900">
              <a:buFont typeface="Wingdings" pitchFamily="2" charset="2"/>
              <a:buChar char="ü"/>
            </a:pPr>
            <a:r>
              <a:rPr lang="en-US" sz="2800" dirty="0" smtClean="0"/>
              <a:t>Provides additional evidence that research       can improve decision making</a:t>
            </a:r>
          </a:p>
          <a:p>
            <a:endParaRPr lang="en-US" sz="2800" dirty="0" smtClean="0"/>
          </a:p>
          <a:p>
            <a:pPr>
              <a:buFont typeface="Wingdings" pitchFamily="2" charset="2"/>
              <a:buChar char="ü"/>
            </a:pPr>
            <a:r>
              <a:rPr lang="en-US" sz="2800" dirty="0" smtClean="0"/>
              <a:t> Increases demand for future research</a:t>
            </a:r>
          </a:p>
          <a:p>
            <a:endParaRPr lang="en-US" sz="2800" dirty="0" smtClean="0"/>
          </a:p>
          <a:p>
            <a:pPr marL="406400" indent="-406400">
              <a:buFont typeface="Wingdings" pitchFamily="2" charset="2"/>
              <a:buChar char="ü"/>
            </a:pPr>
            <a:r>
              <a:rPr lang="en-US" sz="2800" dirty="0" smtClean="0"/>
              <a:t>Helps identify best practices in research     communication &amp; utilization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75874" y="274637"/>
            <a:ext cx="7210926" cy="1169151"/>
          </a:xfrm>
        </p:spPr>
        <p:txBody>
          <a:bodyPr/>
          <a:lstStyle/>
          <a:p>
            <a:r>
              <a:rPr lang="en-US" dirty="0" smtClean="0"/>
              <a:t>How Can You Assess Effect?</a:t>
            </a:r>
            <a:endParaRPr lang="en-US" dirty="0"/>
          </a:p>
        </p:txBody>
      </p:sp>
      <p:sp>
        <p:nvSpPr>
          <p:cNvPr id="4" name="Content Placeholder 3"/>
          <p:cNvSpPr>
            <a:spLocks noGrp="1"/>
          </p:cNvSpPr>
          <p:nvPr>
            <p:ph idx="1"/>
          </p:nvPr>
        </p:nvSpPr>
        <p:spPr>
          <a:xfrm>
            <a:off x="923925" y="1600200"/>
            <a:ext cx="7902575" cy="3962400"/>
          </a:xfrm>
        </p:spPr>
        <p:txBody>
          <a:bodyPr/>
          <a:lstStyle/>
          <a:p>
            <a:r>
              <a:rPr lang="en-US" sz="2800" dirty="0" smtClean="0"/>
              <a:t>Did all identified and important stakeholder audiences see and understand research results?</a:t>
            </a:r>
          </a:p>
          <a:p>
            <a:r>
              <a:rPr lang="en-US" sz="2800" dirty="0" smtClean="0"/>
              <a:t>Were research results taken into consideration in decision making?</a:t>
            </a:r>
          </a:p>
          <a:p>
            <a:r>
              <a:rPr lang="en-US" sz="2800" dirty="0" smtClean="0"/>
              <a:t>Were recommendations acted upon?</a:t>
            </a:r>
          </a:p>
          <a:p>
            <a:r>
              <a:rPr lang="en-US" sz="2800" dirty="0" smtClean="0"/>
              <a:t>Has there been an evaluation of the impacts of such action?</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for Assessing Effect	</a:t>
            </a:r>
            <a:endParaRPr lang="en-US" dirty="0"/>
          </a:p>
        </p:txBody>
      </p:sp>
      <p:sp>
        <p:nvSpPr>
          <p:cNvPr id="3" name="Content Placeholder 2"/>
          <p:cNvSpPr>
            <a:spLocks noGrp="1"/>
          </p:cNvSpPr>
          <p:nvPr>
            <p:ph idx="1"/>
          </p:nvPr>
        </p:nvSpPr>
        <p:spPr/>
        <p:txBody>
          <a:bodyPr/>
          <a:lstStyle/>
          <a:p>
            <a:r>
              <a:rPr lang="en-US" dirty="0" smtClean="0"/>
              <a:t>Survey</a:t>
            </a:r>
            <a:endParaRPr lang="en-US" dirty="0"/>
          </a:p>
          <a:p>
            <a:r>
              <a:rPr lang="en-US" dirty="0" smtClean="0"/>
              <a:t>Key Informant Interviews</a:t>
            </a:r>
          </a:p>
          <a:p>
            <a:r>
              <a:rPr lang="en-US" dirty="0" smtClean="0"/>
              <a:t>“Data Use Log”</a:t>
            </a:r>
          </a:p>
          <a:p>
            <a:pPr lvl="1"/>
            <a:r>
              <a:rPr lang="en-US" dirty="0" smtClean="0"/>
              <a:t>Citations in academic literature</a:t>
            </a:r>
          </a:p>
          <a:p>
            <a:pPr lvl="1"/>
            <a:r>
              <a:rPr lang="en-US" dirty="0" smtClean="0"/>
              <a:t>Mass media tracking</a:t>
            </a:r>
          </a:p>
          <a:p>
            <a:pPr lvl="1"/>
            <a:r>
              <a:rPr lang="en-US" dirty="0" smtClean="0"/>
              <a:t>Feedback from stakeholders</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3925" y="274638"/>
            <a:ext cx="7762875" cy="968946"/>
          </a:xfrm>
        </p:spPr>
        <p:txBody>
          <a:bodyPr/>
          <a:lstStyle/>
          <a:p>
            <a:pPr algn="ctr"/>
            <a:r>
              <a:rPr lang="en-US" dirty="0" smtClean="0"/>
              <a:t>Key Messages</a:t>
            </a:r>
            <a:endParaRPr lang="en-US" dirty="0"/>
          </a:p>
        </p:txBody>
      </p:sp>
      <p:sp>
        <p:nvSpPr>
          <p:cNvPr id="3" name="Content Placeholder 2"/>
          <p:cNvSpPr>
            <a:spLocks noGrp="1"/>
          </p:cNvSpPr>
          <p:nvPr>
            <p:ph idx="1"/>
          </p:nvPr>
        </p:nvSpPr>
        <p:spPr>
          <a:xfrm>
            <a:off x="873633" y="1242059"/>
            <a:ext cx="7805146" cy="4436845"/>
          </a:xfrm>
        </p:spPr>
        <p:txBody>
          <a:bodyPr/>
          <a:lstStyle/>
          <a:p>
            <a:r>
              <a:rPr lang="en-US" dirty="0" smtClean="0"/>
              <a:t>Opportunities exist to involve stakeholders during all steps of the research process</a:t>
            </a:r>
          </a:p>
          <a:p>
            <a:r>
              <a:rPr lang="en-US" dirty="0" smtClean="0"/>
              <a:t>The interpretation </a:t>
            </a:r>
            <a:r>
              <a:rPr lang="en-US" dirty="0"/>
              <a:t>of </a:t>
            </a:r>
            <a:r>
              <a:rPr lang="en-US" dirty="0" smtClean="0"/>
              <a:t>data and the </a:t>
            </a:r>
            <a:r>
              <a:rPr lang="en-US" dirty="0"/>
              <a:t>development of </a:t>
            </a:r>
            <a:r>
              <a:rPr lang="en-US" dirty="0" smtClean="0"/>
              <a:t>recommendations are critical steps at which to involve stakeholders</a:t>
            </a:r>
          </a:p>
          <a:p>
            <a:r>
              <a:rPr lang="en-US" dirty="0" smtClean="0"/>
              <a:t>Consider the impact, resources, supporting factors, acceptability, and timeliness when creating actionable recommendations</a:t>
            </a:r>
          </a:p>
          <a:p>
            <a:r>
              <a:rPr lang="en-US" dirty="0" smtClean="0"/>
              <a:t>Select the appropriate communication channels for your various stakeholders</a:t>
            </a:r>
            <a:endParaRPr lang="en-US" dirty="0"/>
          </a:p>
        </p:txBody>
      </p:sp>
    </p:spTree>
    <p:extLst>
      <p:ext uri="{BB962C8B-B14F-4D97-AF65-F5344CB8AC3E}">
        <p14:creationId xmlns:p14="http://schemas.microsoft.com/office/powerpoint/2010/main" val="13949040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1916" y="2839453"/>
            <a:ext cx="7002796" cy="1620252"/>
          </a:xfrm>
        </p:spPr>
        <p:txBody>
          <a:bodyPr/>
          <a:lstStyle/>
          <a:p>
            <a:r>
              <a:rPr lang="en-US" sz="3200" dirty="0" smtClean="0"/>
              <a:t>Developing a Data Use Action Plan</a:t>
            </a:r>
            <a:endParaRPr lang="en-US" sz="3200" dirty="0"/>
          </a:p>
        </p:txBody>
      </p:sp>
      <p:sp>
        <p:nvSpPr>
          <p:cNvPr id="3" name="Text Placeholder 2"/>
          <p:cNvSpPr>
            <a:spLocks noGrp="1"/>
          </p:cNvSpPr>
          <p:nvPr>
            <p:ph type="body" idx="1"/>
          </p:nvPr>
        </p:nvSpPr>
        <p:spPr>
          <a:xfrm>
            <a:off x="1427747" y="1716505"/>
            <a:ext cx="5935579" cy="882316"/>
          </a:xfrm>
        </p:spPr>
        <p:txBody>
          <a:bodyPr/>
          <a:lstStyle/>
          <a:p>
            <a:r>
              <a:rPr lang="en-US" sz="2400" dirty="0"/>
              <a:t>Small Group Activity 3</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33984" y="274638"/>
            <a:ext cx="8052817" cy="1143000"/>
          </a:xfrm>
        </p:spPr>
        <p:txBody>
          <a:bodyPr/>
          <a:lstStyle/>
          <a:p>
            <a:r>
              <a:rPr lang="en-US" dirty="0" smtClean="0"/>
              <a:t>Small Group Activity 3: Instructions</a:t>
            </a:r>
            <a:endParaRPr lang="en-US" dirty="0"/>
          </a:p>
        </p:txBody>
      </p:sp>
      <p:sp>
        <p:nvSpPr>
          <p:cNvPr id="5" name="Content Placeholder 4"/>
          <p:cNvSpPr>
            <a:spLocks noGrp="1"/>
          </p:cNvSpPr>
          <p:nvPr>
            <p:ph idx="1"/>
          </p:nvPr>
        </p:nvSpPr>
        <p:spPr/>
        <p:txBody>
          <a:bodyPr/>
          <a:lstStyle/>
          <a:p>
            <a:r>
              <a:rPr lang="en-US" dirty="0" smtClean="0"/>
              <a:t>Stay </a:t>
            </a:r>
            <a:r>
              <a:rPr lang="en-US" dirty="0"/>
              <a:t>in the same small groups as </a:t>
            </a:r>
            <a:r>
              <a:rPr lang="en-US" dirty="0" smtClean="0"/>
              <a:t>Exercise 2.</a:t>
            </a:r>
          </a:p>
          <a:p>
            <a:r>
              <a:rPr lang="en-US" dirty="0" smtClean="0"/>
              <a:t>Locate </a:t>
            </a:r>
            <a:r>
              <a:rPr lang="en-US" dirty="0"/>
              <a:t>the Exercise 3 w</a:t>
            </a:r>
            <a:r>
              <a:rPr lang="en-US" dirty="0" smtClean="0"/>
              <a:t>orksheet.</a:t>
            </a:r>
          </a:p>
          <a:p>
            <a:r>
              <a:rPr lang="en-US" dirty="0" smtClean="0"/>
              <a:t>Follow the instructions provided.</a:t>
            </a:r>
          </a:p>
          <a:p>
            <a:r>
              <a:rPr lang="en-US" dirty="0" smtClean="0"/>
              <a:t>Time for activity: 50 minutes</a:t>
            </a:r>
            <a:endParaRPr lang="en-US" dirty="0"/>
          </a:p>
        </p:txBody>
      </p:sp>
    </p:spTree>
    <p:extLst>
      <p:ext uri="{BB962C8B-B14F-4D97-AF65-F5344CB8AC3E}">
        <p14:creationId xmlns:p14="http://schemas.microsoft.com/office/powerpoint/2010/main" val="6256152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409" y="274638"/>
            <a:ext cx="8089392" cy="1143000"/>
          </a:xfrm>
        </p:spPr>
        <p:txBody>
          <a:bodyPr/>
          <a:lstStyle/>
          <a:p>
            <a:r>
              <a:rPr lang="en-US" dirty="0" smtClean="0"/>
              <a:t>Small Group Activity 3: Discussion </a:t>
            </a:r>
            <a:endParaRPr lang="en-US" dirty="0"/>
          </a:p>
        </p:txBody>
      </p:sp>
      <p:sp>
        <p:nvSpPr>
          <p:cNvPr id="3" name="Content Placeholder 2"/>
          <p:cNvSpPr>
            <a:spLocks noGrp="1"/>
          </p:cNvSpPr>
          <p:nvPr>
            <p:ph idx="1"/>
          </p:nvPr>
        </p:nvSpPr>
        <p:spPr/>
        <p:txBody>
          <a:bodyPr/>
          <a:lstStyle/>
          <a:p>
            <a:r>
              <a:rPr lang="en-US" dirty="0" smtClean="0"/>
              <a:t>What did you find useful about the Data Use Action Plan?</a:t>
            </a:r>
          </a:p>
          <a:p>
            <a:r>
              <a:rPr lang="en-US" dirty="0" smtClean="0"/>
              <a:t>Do you envision applying the </a:t>
            </a:r>
            <a:r>
              <a:rPr lang="en-US" dirty="0"/>
              <a:t>D</a:t>
            </a:r>
            <a:r>
              <a:rPr lang="en-US" dirty="0" smtClean="0"/>
              <a:t>ata Use Action Plan in your work? How?</a:t>
            </a:r>
          </a:p>
          <a:p>
            <a:r>
              <a:rPr lang="en-US" dirty="0" smtClean="0"/>
              <a:t>Other comments?</a:t>
            </a:r>
          </a:p>
          <a:p>
            <a:r>
              <a:rPr lang="en-US" dirty="0" smtClean="0"/>
              <a:t>Time for discussion: 40 minutes</a:t>
            </a:r>
          </a:p>
          <a:p>
            <a:pPr lvl="1"/>
            <a:endParaRPr lang="en-US"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38"/>
            <a:ext cx="8229600" cy="1143000"/>
          </a:xfrm>
        </p:spPr>
        <p:txBody>
          <a:bodyPr/>
          <a:lstStyle/>
          <a:p>
            <a:r>
              <a:rPr lang="en-US" dirty="0" smtClean="0"/>
              <a:t>Strengthening Evidence-Based Decision Making </a:t>
            </a:r>
            <a:endParaRPr lang="en-US" dirty="0"/>
          </a:p>
        </p:txBody>
      </p:sp>
      <p:sp>
        <p:nvSpPr>
          <p:cNvPr id="3" name="Content Placeholder 2"/>
          <p:cNvSpPr>
            <a:spLocks noGrp="1"/>
          </p:cNvSpPr>
          <p:nvPr>
            <p:ph idx="1"/>
          </p:nvPr>
        </p:nvSpPr>
        <p:spPr>
          <a:xfrm>
            <a:off x="588723" y="1600200"/>
            <a:ext cx="8229600" cy="3962400"/>
          </a:xfrm>
        </p:spPr>
        <p:txBody>
          <a:bodyPr/>
          <a:lstStyle/>
          <a:p>
            <a:r>
              <a:rPr lang="en-US" sz="2200" dirty="0" smtClean="0"/>
              <a:t>Apply improved research paradigm</a:t>
            </a:r>
          </a:p>
          <a:p>
            <a:pPr lvl="1"/>
            <a:r>
              <a:rPr lang="en-US" sz="2200" dirty="0" smtClean="0"/>
              <a:t>Start with linking the research question to program and policy actions</a:t>
            </a:r>
          </a:p>
          <a:p>
            <a:pPr lvl="1"/>
            <a:r>
              <a:rPr lang="en-US" sz="2200" dirty="0" smtClean="0"/>
              <a:t>Involve various stakeholders throughout the research process</a:t>
            </a:r>
          </a:p>
          <a:p>
            <a:pPr lvl="1"/>
            <a:r>
              <a:rPr lang="en-US" sz="2200" dirty="0" smtClean="0"/>
              <a:t>Develop action-oriented recommendations</a:t>
            </a:r>
          </a:p>
          <a:p>
            <a:pPr lvl="1"/>
            <a:r>
              <a:rPr lang="en-US" sz="2200" dirty="0" smtClean="0"/>
              <a:t>Make data, results, and recommendations available and accessible in various formats for data users</a:t>
            </a:r>
          </a:p>
          <a:p>
            <a:pPr lvl="1"/>
            <a:r>
              <a:rPr lang="en-US" sz="2200" dirty="0" smtClean="0"/>
              <a:t>Follow up to assess effects or research</a:t>
            </a:r>
          </a:p>
          <a:p>
            <a:pPr lvl="1"/>
            <a:endParaRPr lang="en-US" dirty="0" smtClean="0"/>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682580" y="630933"/>
            <a:ext cx="8136028" cy="5286405"/>
            <a:chOff x="1630" y="2609"/>
            <a:chExt cx="13838" cy="9408"/>
          </a:xfrm>
        </p:grpSpPr>
        <p:sp>
          <p:nvSpPr>
            <p:cNvPr id="1027" name="AutoShape 3"/>
            <p:cNvSpPr>
              <a:spLocks/>
            </p:cNvSpPr>
            <p:nvPr/>
          </p:nvSpPr>
          <p:spPr bwMode="auto">
            <a:xfrm>
              <a:off x="1630" y="3288"/>
              <a:ext cx="448" cy="1521"/>
            </a:xfrm>
            <a:prstGeom prst="rightBrace">
              <a:avLst>
                <a:gd name="adj1" fmla="val 28292"/>
                <a:gd name="adj2" fmla="val 50000"/>
              </a:avLst>
            </a:prstGeom>
            <a:noFill/>
            <a:ln w="9525">
              <a:solidFill>
                <a:schemeClr val="tx1"/>
              </a:solidFill>
              <a:round/>
              <a:headEnd/>
              <a:tailEnd/>
            </a:ln>
          </p:spPr>
          <p:txBody>
            <a:bodyPr vert="horz" wrap="square" lIns="91440" tIns="45720" rIns="91440" bIns="45720" numCol="1" anchor="t" anchorCtr="0" compatLnSpc="1">
              <a:prstTxWarp prst="textNoShape">
                <a:avLst/>
              </a:prstTxWarp>
            </a:bodyPr>
            <a:lstStyle/>
            <a:p>
              <a:endParaRPr lang="en-US" dirty="0">
                <a:solidFill>
                  <a:schemeClr val="accent4">
                    <a:lumMod val="10000"/>
                  </a:schemeClr>
                </a:solidFill>
              </a:endParaRPr>
            </a:p>
          </p:txBody>
        </p:sp>
        <p:grpSp>
          <p:nvGrpSpPr>
            <p:cNvPr id="3" name="Group 4"/>
            <p:cNvGrpSpPr>
              <a:grpSpLocks/>
            </p:cNvGrpSpPr>
            <p:nvPr/>
          </p:nvGrpSpPr>
          <p:grpSpPr bwMode="auto">
            <a:xfrm>
              <a:off x="1888" y="2609"/>
              <a:ext cx="13580" cy="9408"/>
              <a:chOff x="1888" y="2609"/>
              <a:chExt cx="13580" cy="9408"/>
            </a:xfrm>
          </p:grpSpPr>
          <p:sp>
            <p:nvSpPr>
              <p:cNvPr id="1029" name="Text Box 5"/>
              <p:cNvSpPr txBox="1">
                <a:spLocks noChangeArrowheads="1"/>
              </p:cNvSpPr>
              <p:nvPr/>
            </p:nvSpPr>
            <p:spPr bwMode="auto">
              <a:xfrm>
                <a:off x="2326" y="2685"/>
                <a:ext cx="890" cy="3345"/>
              </a:xfrm>
              <a:prstGeom prst="rect">
                <a:avLst/>
              </a:prstGeom>
              <a:solidFill>
                <a:srgbClr val="FFFFFF"/>
              </a:solidFill>
              <a:ln w="9525">
                <a:solidFill>
                  <a:srgbClr val="000000"/>
                </a:solidFill>
                <a:miter lim="800000"/>
                <a:headEnd/>
                <a:tailEnd/>
              </a:ln>
            </p:spPr>
            <p:txBody>
              <a:bodyPr vert="vert270"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accent4">
                        <a:lumMod val="10000"/>
                      </a:schemeClr>
                    </a:solidFill>
                    <a:effectLst/>
                    <a:latin typeface="Calibri" pitchFamily="34" charset="0"/>
                  </a:rPr>
                  <a:t>Research question development</a:t>
                </a:r>
                <a:endParaRPr kumimoji="0" lang="en-US" sz="1800" b="0" i="0" u="none" strike="noStrike" cap="none" normalizeH="0" baseline="0" dirty="0" smtClean="0">
                  <a:ln>
                    <a:noFill/>
                  </a:ln>
                  <a:solidFill>
                    <a:schemeClr val="accent4">
                      <a:lumMod val="10000"/>
                    </a:schemeClr>
                  </a:solidFill>
                  <a:effectLst/>
                  <a:latin typeface="Arial" pitchFamily="34" charset="0"/>
                </a:endParaRPr>
              </a:p>
            </p:txBody>
          </p:sp>
          <p:sp>
            <p:nvSpPr>
              <p:cNvPr id="1030" name="Text Box 6"/>
              <p:cNvSpPr txBox="1">
                <a:spLocks noChangeArrowheads="1"/>
              </p:cNvSpPr>
              <p:nvPr/>
            </p:nvSpPr>
            <p:spPr bwMode="auto">
              <a:xfrm>
                <a:off x="6383" y="2769"/>
                <a:ext cx="602" cy="3174"/>
              </a:xfrm>
              <a:prstGeom prst="rect">
                <a:avLst/>
              </a:prstGeom>
              <a:solidFill>
                <a:srgbClr val="FFFFFF"/>
              </a:solidFill>
              <a:ln w="9525">
                <a:solidFill>
                  <a:srgbClr val="000000"/>
                </a:solidFill>
                <a:miter lim="800000"/>
                <a:headEnd/>
                <a:tailEnd/>
              </a:ln>
            </p:spPr>
            <p:txBody>
              <a:bodyPr vert="vert270"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accent4">
                        <a:lumMod val="10000"/>
                      </a:schemeClr>
                    </a:solidFill>
                    <a:effectLst/>
                    <a:latin typeface="Calibri" pitchFamily="34" charset="0"/>
                  </a:rPr>
                  <a:t>Data collection</a:t>
                </a:r>
                <a:endParaRPr kumimoji="0" lang="en-US" sz="1800" b="0" i="0" u="none" strike="noStrike" cap="none" normalizeH="0" baseline="0" dirty="0" smtClean="0">
                  <a:ln>
                    <a:noFill/>
                  </a:ln>
                  <a:solidFill>
                    <a:schemeClr val="accent4">
                      <a:lumMod val="10000"/>
                    </a:schemeClr>
                  </a:solidFill>
                  <a:effectLst/>
                  <a:latin typeface="Arial" pitchFamily="34" charset="0"/>
                </a:endParaRPr>
              </a:p>
            </p:txBody>
          </p:sp>
          <p:sp>
            <p:nvSpPr>
              <p:cNvPr id="1031" name="Text Box 7"/>
              <p:cNvSpPr txBox="1">
                <a:spLocks noChangeArrowheads="1"/>
              </p:cNvSpPr>
              <p:nvPr/>
            </p:nvSpPr>
            <p:spPr bwMode="auto">
              <a:xfrm>
                <a:off x="4799" y="2609"/>
                <a:ext cx="890" cy="3507"/>
              </a:xfrm>
              <a:prstGeom prst="rect">
                <a:avLst/>
              </a:prstGeom>
              <a:solidFill>
                <a:srgbClr val="FFFFFF"/>
              </a:solidFill>
              <a:ln w="9525">
                <a:solidFill>
                  <a:srgbClr val="000000"/>
                </a:solidFill>
                <a:miter lim="800000"/>
                <a:headEnd/>
                <a:tailEnd/>
              </a:ln>
            </p:spPr>
            <p:txBody>
              <a:bodyPr vert="vert270"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accent4">
                        <a:lumMod val="10000"/>
                      </a:schemeClr>
                    </a:solidFill>
                    <a:effectLst/>
                    <a:latin typeface="Calibri" pitchFamily="34" charset="0"/>
                  </a:rPr>
                  <a:t>Data collection tool development</a:t>
                </a:r>
                <a:endParaRPr kumimoji="0" lang="en-US" sz="1800" b="0" i="0" u="none" strike="noStrike" cap="none" normalizeH="0" baseline="0" dirty="0" smtClean="0">
                  <a:ln>
                    <a:noFill/>
                  </a:ln>
                  <a:solidFill>
                    <a:schemeClr val="accent4">
                      <a:lumMod val="10000"/>
                    </a:schemeClr>
                  </a:solidFill>
                  <a:effectLst/>
                  <a:latin typeface="Arial" pitchFamily="34" charset="0"/>
                </a:endParaRPr>
              </a:p>
            </p:txBody>
          </p:sp>
          <p:sp>
            <p:nvSpPr>
              <p:cNvPr id="1032" name="Text Box 8"/>
              <p:cNvSpPr txBox="1">
                <a:spLocks noChangeArrowheads="1"/>
              </p:cNvSpPr>
              <p:nvPr/>
            </p:nvSpPr>
            <p:spPr bwMode="auto">
              <a:xfrm>
                <a:off x="8135" y="2810"/>
                <a:ext cx="602" cy="3345"/>
              </a:xfrm>
              <a:prstGeom prst="rect">
                <a:avLst/>
              </a:prstGeom>
              <a:solidFill>
                <a:srgbClr val="FFFFFF"/>
              </a:solidFill>
              <a:ln w="9525">
                <a:solidFill>
                  <a:srgbClr val="000000"/>
                </a:solidFill>
                <a:miter lim="800000"/>
                <a:headEnd/>
                <a:tailEnd/>
              </a:ln>
            </p:spPr>
            <p:txBody>
              <a:bodyPr vert="vert270"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accent4">
                        <a:lumMod val="10000"/>
                      </a:schemeClr>
                    </a:solidFill>
                    <a:effectLst/>
                    <a:latin typeface="Calibri" pitchFamily="34" charset="0"/>
                  </a:rPr>
                  <a:t>Data analysis &amp; interpretation</a:t>
                </a:r>
                <a:endParaRPr kumimoji="0" lang="en-US" sz="1800" b="0" i="0" u="none" strike="noStrike" cap="none" normalizeH="0" baseline="0" dirty="0" smtClean="0">
                  <a:ln>
                    <a:noFill/>
                  </a:ln>
                  <a:solidFill>
                    <a:schemeClr val="accent4">
                      <a:lumMod val="10000"/>
                    </a:schemeClr>
                  </a:solidFill>
                  <a:effectLst/>
                  <a:latin typeface="Arial" pitchFamily="34" charset="0"/>
                </a:endParaRPr>
              </a:p>
            </p:txBody>
          </p:sp>
          <p:sp>
            <p:nvSpPr>
              <p:cNvPr id="1033" name="Text Box 9"/>
              <p:cNvSpPr txBox="1">
                <a:spLocks noChangeArrowheads="1"/>
              </p:cNvSpPr>
              <p:nvPr/>
            </p:nvSpPr>
            <p:spPr bwMode="auto">
              <a:xfrm>
                <a:off x="3542" y="2669"/>
                <a:ext cx="890" cy="3309"/>
              </a:xfrm>
              <a:prstGeom prst="rect">
                <a:avLst/>
              </a:prstGeom>
              <a:solidFill>
                <a:srgbClr val="FFFFFF"/>
              </a:solidFill>
              <a:ln w="9525">
                <a:solidFill>
                  <a:srgbClr val="000000"/>
                </a:solidFill>
                <a:miter lim="800000"/>
                <a:headEnd/>
                <a:tailEnd/>
              </a:ln>
            </p:spPr>
            <p:txBody>
              <a:bodyPr vert="vert270"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accent4">
                        <a:lumMod val="10000"/>
                      </a:schemeClr>
                    </a:solidFill>
                    <a:effectLst/>
                    <a:latin typeface="Calibri" pitchFamily="34" charset="0"/>
                  </a:rPr>
                  <a:t>Protocol and communication plan development</a:t>
                </a:r>
                <a:endParaRPr kumimoji="0" lang="en-US" sz="1800" b="0" i="0" u="none" strike="noStrike" cap="none" normalizeH="0" baseline="0" dirty="0" smtClean="0">
                  <a:ln>
                    <a:noFill/>
                  </a:ln>
                  <a:solidFill>
                    <a:schemeClr val="accent4">
                      <a:lumMod val="10000"/>
                    </a:schemeClr>
                  </a:solidFill>
                  <a:effectLst/>
                  <a:latin typeface="Arial" pitchFamily="34" charset="0"/>
                </a:endParaRPr>
              </a:p>
            </p:txBody>
          </p:sp>
          <p:sp>
            <p:nvSpPr>
              <p:cNvPr id="1034" name="Text Box 10"/>
              <p:cNvSpPr txBox="1">
                <a:spLocks noChangeArrowheads="1"/>
              </p:cNvSpPr>
              <p:nvPr/>
            </p:nvSpPr>
            <p:spPr bwMode="auto">
              <a:xfrm>
                <a:off x="9117" y="2821"/>
                <a:ext cx="1187" cy="3168"/>
              </a:xfrm>
              <a:prstGeom prst="rect">
                <a:avLst/>
              </a:prstGeom>
              <a:solidFill>
                <a:srgbClr val="FFFFFF"/>
              </a:solidFill>
              <a:ln w="9525">
                <a:solidFill>
                  <a:srgbClr val="000000"/>
                </a:solid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accent4">
                        <a:lumMod val="10000"/>
                      </a:schemeClr>
                    </a:solidFill>
                    <a:effectLst/>
                    <a:latin typeface="Calibri" pitchFamily="34" charset="0"/>
                  </a:rPr>
                  <a:t>Programmatic &amp; policy recommendation development</a:t>
                </a:r>
                <a:endParaRPr kumimoji="0" lang="en-US" sz="1800" b="0" i="0" u="none" strike="noStrike" cap="none" normalizeH="0" baseline="0" dirty="0" smtClean="0">
                  <a:ln>
                    <a:noFill/>
                  </a:ln>
                  <a:solidFill>
                    <a:schemeClr val="accent4">
                      <a:lumMod val="10000"/>
                    </a:schemeClr>
                  </a:solidFill>
                  <a:effectLst/>
                  <a:latin typeface="Arial" pitchFamily="34" charset="0"/>
                </a:endParaRPr>
              </a:p>
            </p:txBody>
          </p:sp>
          <p:sp>
            <p:nvSpPr>
              <p:cNvPr id="1035" name="Text Box 11"/>
              <p:cNvSpPr txBox="1">
                <a:spLocks noChangeArrowheads="1"/>
              </p:cNvSpPr>
              <p:nvPr/>
            </p:nvSpPr>
            <p:spPr bwMode="auto">
              <a:xfrm>
                <a:off x="11208" y="2837"/>
                <a:ext cx="602" cy="3096"/>
              </a:xfrm>
              <a:prstGeom prst="rect">
                <a:avLst/>
              </a:prstGeom>
              <a:solidFill>
                <a:srgbClr val="FFFFFF"/>
              </a:solidFill>
              <a:ln w="9525">
                <a:solidFill>
                  <a:srgbClr val="000000"/>
                </a:solidFill>
                <a:miter lim="800000"/>
                <a:headEnd/>
                <a:tailEnd/>
              </a:ln>
            </p:spPr>
            <p:txBody>
              <a:bodyPr vert="vert270"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accent4">
                        <a:lumMod val="10000"/>
                      </a:schemeClr>
                    </a:solidFill>
                    <a:effectLst/>
                    <a:latin typeface="Calibri" pitchFamily="34" charset="0"/>
                  </a:rPr>
                  <a:t>Results dissemination</a:t>
                </a:r>
                <a:endParaRPr kumimoji="0" lang="en-US" sz="1800" b="0" i="0" u="none" strike="noStrike" cap="none" normalizeH="0" baseline="0" dirty="0" smtClean="0">
                  <a:ln>
                    <a:noFill/>
                  </a:ln>
                  <a:solidFill>
                    <a:schemeClr val="accent4">
                      <a:lumMod val="10000"/>
                    </a:schemeClr>
                  </a:solidFill>
                  <a:effectLst/>
                  <a:latin typeface="Arial" pitchFamily="34" charset="0"/>
                </a:endParaRPr>
              </a:p>
            </p:txBody>
          </p:sp>
          <p:sp>
            <p:nvSpPr>
              <p:cNvPr id="1036" name="Text Box 12"/>
              <p:cNvSpPr txBox="1">
                <a:spLocks noChangeArrowheads="1"/>
              </p:cNvSpPr>
              <p:nvPr/>
            </p:nvSpPr>
            <p:spPr bwMode="auto">
              <a:xfrm>
                <a:off x="12246" y="2813"/>
                <a:ext cx="890" cy="3074"/>
              </a:xfrm>
              <a:prstGeom prst="rect">
                <a:avLst/>
              </a:prstGeom>
              <a:solidFill>
                <a:srgbClr val="FFFFFF"/>
              </a:solidFill>
              <a:ln w="9525">
                <a:solidFill>
                  <a:srgbClr val="000000"/>
                </a:solidFill>
                <a:miter lim="800000"/>
                <a:headEnd/>
                <a:tailEnd/>
              </a:ln>
            </p:spPr>
            <p:txBody>
              <a:bodyPr vert="vert270"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accent4">
                        <a:lumMod val="10000"/>
                      </a:schemeClr>
                    </a:solidFill>
                    <a:effectLst/>
                    <a:latin typeface="Calibri" pitchFamily="34" charset="0"/>
                  </a:rPr>
                  <a:t>Data Use Action Plan development</a:t>
                </a:r>
                <a:endParaRPr kumimoji="0" lang="en-US" sz="1800" b="0" i="0" u="none" strike="noStrike" cap="none" normalizeH="0" baseline="0" dirty="0" smtClean="0">
                  <a:ln>
                    <a:noFill/>
                  </a:ln>
                  <a:solidFill>
                    <a:schemeClr val="accent4">
                      <a:lumMod val="10000"/>
                    </a:schemeClr>
                  </a:solidFill>
                  <a:effectLst/>
                  <a:latin typeface="Arial" pitchFamily="34" charset="0"/>
                </a:endParaRPr>
              </a:p>
            </p:txBody>
          </p:sp>
          <p:sp>
            <p:nvSpPr>
              <p:cNvPr id="1037" name="Text Box 13"/>
              <p:cNvSpPr txBox="1">
                <a:spLocks noChangeArrowheads="1"/>
              </p:cNvSpPr>
              <p:nvPr/>
            </p:nvSpPr>
            <p:spPr bwMode="auto">
              <a:xfrm>
                <a:off x="1888" y="6841"/>
                <a:ext cx="3587" cy="51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Char char="-"/>
                  <a:tabLst/>
                </a:pPr>
                <a:r>
                  <a:rPr kumimoji="0" lang="en-US" sz="1100" b="0" i="0" u="none" strike="noStrike" cap="none" normalizeH="0" baseline="0" dirty="0" smtClean="0">
                    <a:ln>
                      <a:noFill/>
                    </a:ln>
                    <a:solidFill>
                      <a:schemeClr val="accent4">
                        <a:lumMod val="10000"/>
                      </a:schemeClr>
                    </a:solidFill>
                    <a:effectLst/>
                    <a:latin typeface="Calibri" pitchFamily="34" charset="0"/>
                  </a:rPr>
                  <a:t>Determine if the new data </a:t>
                </a:r>
                <a:r>
                  <a:rPr lang="en-US" sz="1100" dirty="0" smtClean="0">
                    <a:solidFill>
                      <a:schemeClr val="accent4">
                        <a:lumMod val="10000"/>
                      </a:schemeClr>
                    </a:solidFill>
                    <a:latin typeface="Calibri" pitchFamily="34" charset="0"/>
                  </a:rPr>
                  <a:t>are</a:t>
                </a:r>
                <a:r>
                  <a:rPr kumimoji="0" lang="en-US" sz="1100" b="0" i="0" u="none" strike="noStrike" cap="none" normalizeH="0" baseline="0" dirty="0" smtClean="0">
                    <a:ln>
                      <a:noFill/>
                    </a:ln>
                    <a:solidFill>
                      <a:schemeClr val="accent4">
                        <a:lumMod val="10000"/>
                      </a:schemeClr>
                    </a:solidFill>
                    <a:effectLst/>
                    <a:latin typeface="Calibri" pitchFamily="34" charset="0"/>
                  </a:rPr>
                  <a:t> needed.</a:t>
                </a:r>
              </a:p>
              <a:p>
                <a:pPr marL="0" marR="0" lvl="0" indent="0" algn="l" defTabSz="914400" rtl="0" eaLnBrk="1" fontAlgn="base" latinLnBrk="0" hangingPunct="1">
                  <a:lnSpc>
                    <a:spcPct val="100000"/>
                  </a:lnSpc>
                  <a:spcBef>
                    <a:spcPct val="0"/>
                  </a:spcBef>
                  <a:spcAft>
                    <a:spcPts val="1000"/>
                  </a:spcAft>
                  <a:buClrTx/>
                  <a:buSzTx/>
                  <a:buFontTx/>
                  <a:buChar char="-"/>
                  <a:tabLst/>
                </a:pPr>
                <a:r>
                  <a:rPr lang="en-US" sz="1100" dirty="0" smtClean="0">
                    <a:solidFill>
                      <a:schemeClr val="accent4">
                        <a:lumMod val="10000"/>
                      </a:schemeClr>
                    </a:solidFill>
                    <a:latin typeface="Calibri" pitchFamily="34" charset="0"/>
                  </a:rPr>
                  <a:t>Develop communication plan.</a:t>
                </a:r>
                <a:endParaRPr kumimoji="0" lang="en-US" sz="1100" b="0" i="0" u="none" strike="noStrike" cap="none" normalizeH="0" baseline="0" dirty="0" smtClean="0">
                  <a:ln>
                    <a:noFill/>
                  </a:ln>
                  <a:solidFill>
                    <a:schemeClr val="accent4">
                      <a:lumMod val="10000"/>
                    </a:schemeClr>
                  </a:solidFill>
                  <a:effectLst/>
                  <a:latin typeface="Times New Roman" pitchFamily="18" charset="0"/>
                </a:endParaRPr>
              </a:p>
              <a:p>
                <a:pPr lvl="0">
                  <a:spcAft>
                    <a:spcPts val="1000"/>
                  </a:spcAft>
                </a:pPr>
                <a:r>
                  <a:rPr kumimoji="0" lang="en-US" sz="1100" b="0" i="0" u="none" strike="noStrike" cap="none" normalizeH="0" baseline="0" dirty="0" smtClean="0">
                    <a:ln>
                      <a:noFill/>
                    </a:ln>
                    <a:solidFill>
                      <a:schemeClr val="accent4">
                        <a:lumMod val="10000"/>
                      </a:schemeClr>
                    </a:solidFill>
                    <a:effectLst/>
                    <a:latin typeface="Calibri" pitchFamily="34" charset="0"/>
                  </a:rPr>
                  <a:t>- Identify stakeholders and determine roles (prioritize target</a:t>
                </a:r>
                <a:r>
                  <a:rPr kumimoji="0" lang="en-US" sz="1100" b="0" i="0" u="none" strike="noStrike" cap="none" normalizeH="0" dirty="0" smtClean="0">
                    <a:ln>
                      <a:noFill/>
                    </a:ln>
                    <a:solidFill>
                      <a:schemeClr val="accent4">
                        <a:lumMod val="10000"/>
                      </a:schemeClr>
                    </a:solidFill>
                    <a:effectLst/>
                    <a:latin typeface="Calibri" pitchFamily="34" charset="0"/>
                  </a:rPr>
                  <a:t> audience</a:t>
                </a:r>
                <a:r>
                  <a:rPr kumimoji="0" lang="en-US" sz="1100" b="0" i="0" u="none" strike="noStrike" cap="none" normalizeH="0" baseline="0" dirty="0" smtClean="0">
                    <a:ln>
                      <a:noFill/>
                    </a:ln>
                    <a:solidFill>
                      <a:schemeClr val="accent4">
                        <a:lumMod val="10000"/>
                      </a:schemeClr>
                    </a:solidFill>
                    <a:effectLst/>
                    <a:latin typeface="Calibri" pitchFamily="34" charset="0"/>
                  </a:rPr>
                  <a:t>).  Apply the Stakeholder Analysis Matrix. </a:t>
                </a:r>
                <a:r>
                  <a:rPr kumimoji="0" lang="en-US" sz="1100" b="0" i="1" u="none" strike="noStrike" cap="none" normalizeH="0" baseline="0" dirty="0" smtClean="0">
                    <a:ln>
                      <a:noFill/>
                    </a:ln>
                    <a:solidFill>
                      <a:schemeClr val="accent4">
                        <a:lumMod val="10000"/>
                      </a:schemeClr>
                    </a:solidFill>
                    <a:effectLst/>
                    <a:latin typeface="Calibri" pitchFamily="34" charset="0"/>
                  </a:rPr>
                  <a:t>See Tips &amp; Tools </a:t>
                </a:r>
                <a:r>
                  <a:rPr lang="en-US" sz="1100" i="1" dirty="0">
                    <a:solidFill>
                      <a:schemeClr val="accent4">
                        <a:lumMod val="10000"/>
                      </a:schemeClr>
                    </a:solidFill>
                    <a:latin typeface="Calibri" pitchFamily="34" charset="0"/>
                  </a:rPr>
                  <a:t>– </a:t>
                </a:r>
                <a:r>
                  <a:rPr lang="en-US" sz="1100" i="1" dirty="0" smtClean="0">
                    <a:solidFill>
                      <a:schemeClr val="accent4">
                        <a:lumMod val="10000"/>
                      </a:schemeClr>
                    </a:solidFill>
                    <a:latin typeface="Calibri" pitchFamily="34" charset="0"/>
                  </a:rPr>
                  <a:t> A</a:t>
                </a:r>
                <a:r>
                  <a:rPr kumimoji="0" lang="en-US" sz="1100" b="0" i="0" u="none" strike="noStrike" cap="none" normalizeH="0" baseline="0" dirty="0" smtClean="0">
                    <a:ln>
                      <a:noFill/>
                    </a:ln>
                    <a:solidFill>
                      <a:schemeClr val="accent4">
                        <a:lumMod val="10000"/>
                      </a:schemeClr>
                    </a:solidFill>
                    <a:effectLst/>
                    <a:latin typeface="Times New Roman" pitchFamily="18" charset="0"/>
                  </a:rPr>
                  <a:t>.</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accent4">
                        <a:lumMod val="10000"/>
                      </a:schemeClr>
                    </a:solidFill>
                    <a:effectLst/>
                    <a:latin typeface="Times New Roman" pitchFamily="18" charset="0"/>
                  </a:rPr>
                  <a:t>-</a:t>
                </a:r>
                <a:r>
                  <a:rPr kumimoji="0" lang="en-US" sz="1100" b="0" i="0" u="none" strike="noStrike" cap="none" normalizeH="0" baseline="0" dirty="0" smtClean="0">
                    <a:ln>
                      <a:noFill/>
                    </a:ln>
                    <a:solidFill>
                      <a:schemeClr val="accent4">
                        <a:lumMod val="10000"/>
                      </a:schemeClr>
                    </a:solidFill>
                    <a:effectLst/>
                    <a:latin typeface="Calibri" pitchFamily="34" charset="0"/>
                  </a:rPr>
                  <a:t>Determine where in the policy- program continuum the research falls. </a:t>
                </a:r>
                <a:r>
                  <a:rPr kumimoji="0" lang="en-US" sz="1100" b="0" i="1" u="none" strike="noStrike" cap="none" normalizeH="0" baseline="0" dirty="0" smtClean="0">
                    <a:ln>
                      <a:noFill/>
                    </a:ln>
                    <a:solidFill>
                      <a:schemeClr val="accent4">
                        <a:lumMod val="10000"/>
                      </a:schemeClr>
                    </a:solidFill>
                    <a:effectLst/>
                    <a:latin typeface="Calibri" pitchFamily="34" charset="0"/>
                  </a:rPr>
                  <a:t>See Tips &amp; Tools – B.</a:t>
                </a:r>
                <a:endParaRPr kumimoji="0" lang="en-US" sz="1100" b="0" i="0" u="none" strike="noStrike" cap="none" normalizeH="0" baseline="0" dirty="0" smtClean="0">
                  <a:ln>
                    <a:noFill/>
                  </a:ln>
                  <a:solidFill>
                    <a:schemeClr val="accent4">
                      <a:lumMod val="10000"/>
                    </a:schemeClr>
                  </a:solidFill>
                  <a:effectLst/>
                  <a:latin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accent4">
                        <a:lumMod val="10000"/>
                      </a:schemeClr>
                    </a:solidFill>
                    <a:effectLst/>
                    <a:latin typeface="Calibri" pitchFamily="34" charset="0"/>
                  </a:rPr>
                  <a:t>- Refer to the 4 questions when developing the research question.</a:t>
                </a:r>
                <a:endParaRPr kumimoji="0" lang="en-US" sz="1100" b="0" i="0" u="none" strike="noStrike" cap="none" normalizeH="0" baseline="0" dirty="0" smtClean="0">
                  <a:ln>
                    <a:noFill/>
                  </a:ln>
                  <a:solidFill>
                    <a:schemeClr val="accent4">
                      <a:lumMod val="10000"/>
                    </a:schemeClr>
                  </a:solidFill>
                  <a:effectLst/>
                  <a:latin typeface="Times New Roman" pitchFamily="18" charset="0"/>
                </a:endParaRPr>
              </a:p>
            </p:txBody>
          </p:sp>
          <p:cxnSp>
            <p:nvCxnSpPr>
              <p:cNvPr id="1038" name="AutoShape 14"/>
              <p:cNvCxnSpPr>
                <a:cxnSpLocks noChangeShapeType="1"/>
              </p:cNvCxnSpPr>
              <p:nvPr/>
            </p:nvCxnSpPr>
            <p:spPr bwMode="auto">
              <a:xfrm>
                <a:off x="2622" y="5860"/>
                <a:ext cx="0" cy="778"/>
              </a:xfrm>
              <a:prstGeom prst="straightConnector1">
                <a:avLst/>
              </a:prstGeom>
              <a:noFill/>
              <a:ln w="9525">
                <a:solidFill>
                  <a:schemeClr val="tx1"/>
                </a:solidFill>
                <a:round/>
                <a:headEnd/>
                <a:tailEnd type="triangle" w="med" len="med"/>
              </a:ln>
            </p:spPr>
          </p:cxnSp>
          <p:cxnSp>
            <p:nvCxnSpPr>
              <p:cNvPr id="1039" name="AutoShape 15"/>
              <p:cNvCxnSpPr>
                <a:cxnSpLocks noChangeShapeType="1"/>
              </p:cNvCxnSpPr>
              <p:nvPr/>
            </p:nvCxnSpPr>
            <p:spPr bwMode="auto">
              <a:xfrm>
                <a:off x="3817" y="5852"/>
                <a:ext cx="0" cy="778"/>
              </a:xfrm>
              <a:prstGeom prst="straightConnector1">
                <a:avLst/>
              </a:prstGeom>
              <a:noFill/>
              <a:ln w="9525">
                <a:solidFill>
                  <a:schemeClr val="tx1"/>
                </a:solidFill>
                <a:round/>
                <a:headEnd/>
                <a:tailEnd type="triangle" w="med" len="med"/>
              </a:ln>
            </p:spPr>
          </p:cxnSp>
          <p:cxnSp>
            <p:nvCxnSpPr>
              <p:cNvPr id="1040" name="AutoShape 16"/>
              <p:cNvCxnSpPr>
                <a:cxnSpLocks noChangeShapeType="1"/>
              </p:cNvCxnSpPr>
              <p:nvPr/>
            </p:nvCxnSpPr>
            <p:spPr bwMode="auto">
              <a:xfrm>
                <a:off x="5268" y="5944"/>
                <a:ext cx="0" cy="778"/>
              </a:xfrm>
              <a:prstGeom prst="straightConnector1">
                <a:avLst/>
              </a:prstGeom>
              <a:noFill/>
              <a:ln w="9525">
                <a:solidFill>
                  <a:schemeClr val="tx1"/>
                </a:solidFill>
                <a:round/>
                <a:headEnd/>
                <a:tailEnd type="triangle" w="med" len="med"/>
              </a:ln>
            </p:spPr>
          </p:cxnSp>
          <p:sp>
            <p:nvSpPr>
              <p:cNvPr id="1041" name="Text Box 17"/>
              <p:cNvSpPr txBox="1">
                <a:spLocks noChangeArrowheads="1"/>
              </p:cNvSpPr>
              <p:nvPr/>
            </p:nvSpPr>
            <p:spPr bwMode="auto">
              <a:xfrm>
                <a:off x="5861" y="6841"/>
                <a:ext cx="1673" cy="388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accent4">
                        <a:lumMod val="10000"/>
                      </a:schemeClr>
                    </a:solidFill>
                    <a:effectLst/>
                    <a:latin typeface="Calibri" pitchFamily="34" charset="0"/>
                  </a:rPr>
                  <a:t>- Involve additional stakeholders in target audience</a:t>
                </a:r>
                <a:r>
                  <a:rPr kumimoji="0" lang="en-US" sz="1100" b="0" i="0" u="none" strike="noStrike" cap="none" normalizeH="0" baseline="0" dirty="0" smtClean="0">
                    <a:ln>
                      <a:noFill/>
                    </a:ln>
                    <a:solidFill>
                      <a:schemeClr val="accent4">
                        <a:lumMod val="10000"/>
                      </a:schemeClr>
                    </a:solidFill>
                    <a:effectLst/>
                    <a:latin typeface="Times New Roman" pitchFamily="18" charset="0"/>
                  </a:rPr>
                  <a:t>.</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accent4">
                        <a:lumMod val="10000"/>
                      </a:schemeClr>
                    </a:solidFill>
                    <a:effectLst/>
                    <a:latin typeface="Calibri" pitchFamily="34" charset="0"/>
                  </a:rPr>
                  <a:t>- Involve stakeholders in data collection efforts.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accent4">
                      <a:lumMod val="10000"/>
                    </a:schemeClr>
                  </a:solidFill>
                  <a:effectLst/>
                  <a:latin typeface="Arial" pitchFamily="34" charset="0"/>
                </a:endParaRPr>
              </a:p>
            </p:txBody>
          </p:sp>
          <p:sp>
            <p:nvSpPr>
              <p:cNvPr id="1042" name="Text Box 18"/>
              <p:cNvSpPr txBox="1">
                <a:spLocks noChangeArrowheads="1"/>
              </p:cNvSpPr>
              <p:nvPr/>
            </p:nvSpPr>
            <p:spPr bwMode="auto">
              <a:xfrm>
                <a:off x="7741" y="6841"/>
                <a:ext cx="3023" cy="466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accent4">
                        <a:lumMod val="10000"/>
                      </a:schemeClr>
                    </a:solidFill>
                    <a:effectLst/>
                    <a:latin typeface="Calibri" pitchFamily="34" charset="0"/>
                  </a:rPr>
                  <a:t>- Prioritize key research questions in analysis.</a:t>
                </a:r>
                <a:endParaRPr kumimoji="0" lang="en-US" sz="1100" b="0" i="0" u="none" strike="noStrike" cap="none" normalizeH="0" baseline="0" dirty="0" smtClean="0">
                  <a:ln>
                    <a:noFill/>
                  </a:ln>
                  <a:solidFill>
                    <a:schemeClr val="accent4">
                      <a:lumMod val="10000"/>
                    </a:schemeClr>
                  </a:solidFill>
                  <a:effectLst/>
                  <a:latin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accent4">
                        <a:lumMod val="10000"/>
                      </a:schemeClr>
                    </a:solidFill>
                    <a:effectLst/>
                    <a:latin typeface="Calibri" pitchFamily="34" charset="0"/>
                  </a:rPr>
                  <a:t>- Involve stakeholders in interpretation &amp; developing recommendations. </a:t>
                </a:r>
              </a:p>
              <a:p>
                <a:pPr lvl="0">
                  <a:spcAft>
                    <a:spcPts val="1000"/>
                  </a:spcAft>
                </a:pPr>
                <a:r>
                  <a:rPr kumimoji="0" lang="en-US" sz="1100" b="0" i="0" u="none" strike="noStrike" cap="none" normalizeH="0" baseline="0" dirty="0" smtClean="0">
                    <a:ln>
                      <a:noFill/>
                    </a:ln>
                    <a:solidFill>
                      <a:schemeClr val="accent4">
                        <a:lumMod val="10000"/>
                      </a:schemeClr>
                    </a:solidFill>
                    <a:effectLst/>
                    <a:latin typeface="Calibri" pitchFamily="34" charset="0"/>
                  </a:rPr>
                  <a:t>- Develop a Data Use Plan.  </a:t>
                </a:r>
                <a:r>
                  <a:rPr kumimoji="0" lang="en-US" sz="1100" b="0" i="1" u="none" strike="noStrike" cap="none" normalizeH="0" baseline="0" dirty="0" smtClean="0">
                    <a:ln>
                      <a:noFill/>
                    </a:ln>
                    <a:solidFill>
                      <a:schemeClr val="accent4">
                        <a:lumMod val="10000"/>
                      </a:schemeClr>
                    </a:solidFill>
                    <a:effectLst/>
                    <a:latin typeface="Calibri" pitchFamily="34" charset="0"/>
                  </a:rPr>
                  <a:t>See Tips &amp; Tools </a:t>
                </a:r>
                <a:r>
                  <a:rPr lang="en-US" sz="1100" i="1" dirty="0">
                    <a:solidFill>
                      <a:schemeClr val="accent4">
                        <a:lumMod val="10000"/>
                      </a:schemeClr>
                    </a:solidFill>
                    <a:latin typeface="Calibri" pitchFamily="34" charset="0"/>
                  </a:rPr>
                  <a:t>– </a:t>
                </a:r>
                <a:r>
                  <a:rPr lang="en-US" sz="1100" i="1" dirty="0" smtClean="0">
                    <a:solidFill>
                      <a:schemeClr val="accent4">
                        <a:lumMod val="10000"/>
                      </a:schemeClr>
                    </a:solidFill>
                    <a:latin typeface="Calibri" pitchFamily="34" charset="0"/>
                  </a:rPr>
                  <a:t> D</a:t>
                </a:r>
                <a:r>
                  <a:rPr kumimoji="0" lang="en-US" sz="1100" b="0" i="1" u="none" strike="noStrike" cap="none" normalizeH="0" baseline="0" dirty="0" smtClean="0">
                    <a:ln>
                      <a:noFill/>
                    </a:ln>
                    <a:solidFill>
                      <a:schemeClr val="accent4">
                        <a:lumMod val="10000"/>
                      </a:schemeClr>
                    </a:solidFill>
                    <a:effectLst/>
                    <a:latin typeface="Calibri" pitchFamily="34" charset="0"/>
                  </a:rPr>
                  <a:t>.</a:t>
                </a:r>
                <a:endParaRPr kumimoji="0" lang="en-US" sz="1100" b="0" i="0" u="none" strike="noStrike" cap="none" normalizeH="0" baseline="0" dirty="0" smtClean="0">
                  <a:ln>
                    <a:noFill/>
                  </a:ln>
                  <a:solidFill>
                    <a:schemeClr val="accent4">
                      <a:lumMod val="10000"/>
                    </a:schemeClr>
                  </a:solidFill>
                  <a:effectLst/>
                  <a:latin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accent4">
                        <a:lumMod val="10000"/>
                      </a:schemeClr>
                    </a:solidFill>
                    <a:effectLst/>
                    <a:latin typeface="Calibri" pitchFamily="34" charset="0"/>
                  </a:rPr>
                  <a:t>- Consider impact, resources, supporting factors, acceptability, &amp; timeliness when developing recommendations</a:t>
                </a:r>
                <a:r>
                  <a:rPr kumimoji="0" lang="en-US" sz="1100" b="0" i="0" u="none" strike="noStrike" cap="none" normalizeH="0" baseline="0" dirty="0" smtClean="0">
                    <a:ln>
                      <a:noFill/>
                    </a:ln>
                    <a:solidFill>
                      <a:schemeClr val="accent4">
                        <a:lumMod val="10000"/>
                      </a:schemeClr>
                    </a:solidFill>
                    <a:effectLst/>
                    <a:latin typeface="Times New Roman" pitchFamily="18" charset="0"/>
                  </a:rPr>
                  <a:t>.</a:t>
                </a:r>
                <a:r>
                  <a:rPr kumimoji="0" lang="en-US" sz="1100" b="0" i="0" u="none" strike="noStrike" cap="none" normalizeH="0" baseline="0" dirty="0" smtClean="0">
                    <a:ln>
                      <a:noFill/>
                    </a:ln>
                    <a:solidFill>
                      <a:schemeClr val="accent4">
                        <a:lumMod val="10000"/>
                      </a:schemeClr>
                    </a:solidFill>
                    <a:effectLst/>
                    <a:latin typeface="Calibri" pitchFamily="34" charset="0"/>
                  </a:rPr>
                  <a:t> </a:t>
                </a:r>
                <a:endParaRPr kumimoji="0" lang="en-US" sz="1100" b="0" i="0" u="none" strike="noStrike" cap="none" normalizeH="0" baseline="0" dirty="0" smtClean="0">
                  <a:ln>
                    <a:noFill/>
                  </a:ln>
                  <a:solidFill>
                    <a:schemeClr val="accent4">
                      <a:lumMod val="10000"/>
                    </a:schemeClr>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accent4">
                      <a:lumMod val="10000"/>
                    </a:schemeClr>
                  </a:solidFill>
                  <a:effectLst/>
                  <a:latin typeface="Arial" pitchFamily="34" charset="0"/>
                </a:endParaRPr>
              </a:p>
            </p:txBody>
          </p:sp>
          <p:cxnSp>
            <p:nvCxnSpPr>
              <p:cNvPr id="1043" name="AutoShape 19"/>
              <p:cNvCxnSpPr>
                <a:cxnSpLocks noChangeShapeType="1"/>
              </p:cNvCxnSpPr>
              <p:nvPr/>
            </p:nvCxnSpPr>
            <p:spPr bwMode="auto">
              <a:xfrm>
                <a:off x="8409" y="5998"/>
                <a:ext cx="0" cy="778"/>
              </a:xfrm>
              <a:prstGeom prst="straightConnector1">
                <a:avLst/>
              </a:prstGeom>
              <a:noFill/>
              <a:ln w="9525">
                <a:solidFill>
                  <a:schemeClr val="tx1"/>
                </a:solidFill>
                <a:round/>
                <a:headEnd/>
                <a:tailEnd type="triangle" w="med" len="med"/>
              </a:ln>
            </p:spPr>
          </p:cxnSp>
          <p:cxnSp>
            <p:nvCxnSpPr>
              <p:cNvPr id="1044" name="AutoShape 20"/>
              <p:cNvCxnSpPr>
                <a:cxnSpLocks noChangeShapeType="1"/>
              </p:cNvCxnSpPr>
              <p:nvPr/>
            </p:nvCxnSpPr>
            <p:spPr bwMode="auto">
              <a:xfrm>
                <a:off x="9591" y="5989"/>
                <a:ext cx="0" cy="778"/>
              </a:xfrm>
              <a:prstGeom prst="straightConnector1">
                <a:avLst/>
              </a:prstGeom>
              <a:noFill/>
              <a:ln w="9525">
                <a:solidFill>
                  <a:schemeClr val="tx1"/>
                </a:solidFill>
                <a:round/>
                <a:headEnd/>
                <a:tailEnd type="triangle" w="med" len="med"/>
              </a:ln>
            </p:spPr>
          </p:cxnSp>
          <p:cxnSp>
            <p:nvCxnSpPr>
              <p:cNvPr id="1045" name="AutoShape 21"/>
              <p:cNvCxnSpPr>
                <a:cxnSpLocks noChangeShapeType="1"/>
              </p:cNvCxnSpPr>
              <p:nvPr/>
            </p:nvCxnSpPr>
            <p:spPr bwMode="auto">
              <a:xfrm>
                <a:off x="6643" y="5946"/>
                <a:ext cx="0" cy="778"/>
              </a:xfrm>
              <a:prstGeom prst="straightConnector1">
                <a:avLst/>
              </a:prstGeom>
              <a:noFill/>
              <a:ln w="9525">
                <a:solidFill>
                  <a:schemeClr val="tx1"/>
                </a:solidFill>
                <a:round/>
                <a:headEnd/>
                <a:tailEnd type="triangle" w="med" len="med"/>
              </a:ln>
            </p:spPr>
          </p:cxnSp>
          <p:sp>
            <p:nvSpPr>
              <p:cNvPr id="1046" name="Text Box 22"/>
              <p:cNvSpPr txBox="1">
                <a:spLocks noChangeArrowheads="1"/>
              </p:cNvSpPr>
              <p:nvPr/>
            </p:nvSpPr>
            <p:spPr bwMode="auto">
              <a:xfrm>
                <a:off x="10909" y="6841"/>
                <a:ext cx="2594" cy="46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spcAft>
                    <a:spcPts val="1000"/>
                  </a:spcAft>
                </a:pPr>
                <a:r>
                  <a:rPr kumimoji="0" lang="en-US" sz="1100" b="0" i="0" u="none" strike="noStrike" cap="none" normalizeH="0" baseline="0" dirty="0" smtClean="0">
                    <a:ln>
                      <a:noFill/>
                    </a:ln>
                    <a:solidFill>
                      <a:schemeClr val="accent4">
                        <a:lumMod val="10000"/>
                      </a:schemeClr>
                    </a:solidFill>
                    <a:effectLst/>
                    <a:latin typeface="Times New Roman" pitchFamily="18" charset="0"/>
                  </a:rPr>
                  <a:t>-</a:t>
                </a:r>
                <a:r>
                  <a:rPr kumimoji="0" lang="en-US" sz="1100" b="0" i="0" u="none" strike="noStrike" cap="none" normalizeH="0" baseline="0" dirty="0" smtClean="0">
                    <a:ln>
                      <a:noFill/>
                    </a:ln>
                    <a:solidFill>
                      <a:schemeClr val="accent4">
                        <a:lumMod val="10000"/>
                      </a:schemeClr>
                    </a:solidFill>
                    <a:effectLst/>
                    <a:latin typeface="Calibri" pitchFamily="34" charset="0"/>
                  </a:rPr>
                  <a:t> Implement communication plan.  </a:t>
                </a:r>
                <a:r>
                  <a:rPr kumimoji="0" lang="en-US" sz="1100" b="0" i="1" u="none" strike="noStrike" cap="none" normalizeH="0" baseline="0" dirty="0" smtClean="0">
                    <a:ln>
                      <a:noFill/>
                    </a:ln>
                    <a:solidFill>
                      <a:schemeClr val="accent4">
                        <a:lumMod val="10000"/>
                      </a:schemeClr>
                    </a:solidFill>
                    <a:effectLst/>
                    <a:latin typeface="Calibri" pitchFamily="34" charset="0"/>
                  </a:rPr>
                  <a:t>See Tips &amp; Tools </a:t>
                </a:r>
                <a:r>
                  <a:rPr lang="en-US" sz="1100" i="1" dirty="0">
                    <a:solidFill>
                      <a:schemeClr val="accent4">
                        <a:lumMod val="10000"/>
                      </a:schemeClr>
                    </a:solidFill>
                    <a:latin typeface="Calibri" pitchFamily="34" charset="0"/>
                  </a:rPr>
                  <a:t>– F</a:t>
                </a:r>
                <a:r>
                  <a:rPr kumimoji="0" lang="en-US" sz="1100" b="0" i="1" u="none" strike="noStrike" cap="none" normalizeH="0" baseline="0" dirty="0" smtClean="0">
                    <a:ln>
                      <a:noFill/>
                    </a:ln>
                    <a:solidFill>
                      <a:schemeClr val="accent4">
                        <a:lumMod val="10000"/>
                      </a:schemeClr>
                    </a:solidFill>
                    <a:effectLst/>
                    <a:latin typeface="Calibri" pitchFamily="34" charset="0"/>
                  </a:rPr>
                  <a:t>.</a:t>
                </a:r>
                <a:endParaRPr kumimoji="0" lang="en-US" sz="1100" b="0" i="0" u="none" strike="noStrike" cap="none" normalizeH="0" baseline="0" dirty="0" smtClean="0">
                  <a:ln>
                    <a:noFill/>
                  </a:ln>
                  <a:solidFill>
                    <a:schemeClr val="accent4">
                      <a:lumMod val="10000"/>
                    </a:schemeClr>
                  </a:solidFill>
                  <a:effectLst/>
                  <a:latin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accent4">
                        <a:lumMod val="10000"/>
                      </a:schemeClr>
                    </a:solidFill>
                    <a:effectLst/>
                    <a:latin typeface="Calibri" pitchFamily="34" charset="0"/>
                  </a:rPr>
                  <a:t>- Identify the responsible party/organization to shepherd the implementation of the recommendations</a:t>
                </a:r>
                <a:r>
                  <a:rPr kumimoji="0" lang="en-US" sz="1100" b="0" i="0" u="none" strike="noStrike" cap="none" normalizeH="0" baseline="0" dirty="0" smtClean="0">
                    <a:ln>
                      <a:noFill/>
                    </a:ln>
                    <a:solidFill>
                      <a:schemeClr val="accent4">
                        <a:lumMod val="10000"/>
                      </a:schemeClr>
                    </a:solidFill>
                    <a:effectLst/>
                    <a:latin typeface="Times New Roman" pitchFamily="18" charset="0"/>
                  </a:rPr>
                  <a:t>.</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accent4">
                        <a:lumMod val="10000"/>
                      </a:schemeClr>
                    </a:solidFill>
                    <a:effectLst/>
                    <a:latin typeface="Calibri" pitchFamily="34" charset="0"/>
                  </a:rPr>
                  <a:t>-Develop audience-specific communication materials and activities.</a:t>
                </a:r>
                <a:endParaRPr kumimoji="0" lang="en-US" sz="1800" b="0" i="0" u="none" strike="noStrike" cap="none" normalizeH="0" baseline="0" dirty="0" smtClean="0">
                  <a:ln>
                    <a:noFill/>
                  </a:ln>
                  <a:solidFill>
                    <a:schemeClr val="accent4">
                      <a:lumMod val="10000"/>
                    </a:schemeClr>
                  </a:solidFill>
                  <a:effectLst/>
                  <a:latin typeface="Arial" pitchFamily="34" charset="0"/>
                </a:endParaRPr>
              </a:p>
            </p:txBody>
          </p:sp>
          <p:sp>
            <p:nvSpPr>
              <p:cNvPr id="1047" name="Text Box 23"/>
              <p:cNvSpPr txBox="1">
                <a:spLocks noChangeArrowheads="1"/>
              </p:cNvSpPr>
              <p:nvPr/>
            </p:nvSpPr>
            <p:spPr bwMode="auto">
              <a:xfrm>
                <a:off x="13857" y="6841"/>
                <a:ext cx="1611" cy="33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accent4">
                        <a:lumMod val="10000"/>
                      </a:schemeClr>
                    </a:solidFill>
                    <a:effectLst/>
                    <a:latin typeface="Calibri" pitchFamily="34" charset="0"/>
                  </a:rPr>
                  <a:t>- Follow up to document data use.</a:t>
                </a:r>
              </a:p>
              <a:p>
                <a:pPr lvl="0">
                  <a:spcAft>
                    <a:spcPts val="1000"/>
                  </a:spcAft>
                </a:pPr>
                <a:r>
                  <a:rPr kumimoji="0" lang="en-US" sz="1100" b="0" i="0" u="none" strike="noStrike" cap="none" normalizeH="0" baseline="0" dirty="0" smtClean="0">
                    <a:ln>
                      <a:noFill/>
                    </a:ln>
                    <a:solidFill>
                      <a:schemeClr val="accent4">
                        <a:lumMod val="10000"/>
                      </a:schemeClr>
                    </a:solidFill>
                    <a:effectLst/>
                    <a:latin typeface="Calibri" pitchFamily="34" charset="0"/>
                  </a:rPr>
                  <a:t>- Consider various follow-up approaches. </a:t>
                </a:r>
                <a:r>
                  <a:rPr kumimoji="0" lang="en-US" sz="1100" b="0" i="1" u="none" strike="noStrike" cap="none" normalizeH="0" baseline="0" dirty="0" smtClean="0">
                    <a:ln>
                      <a:noFill/>
                    </a:ln>
                    <a:solidFill>
                      <a:schemeClr val="accent4">
                        <a:lumMod val="10000"/>
                      </a:schemeClr>
                    </a:solidFill>
                    <a:effectLst/>
                    <a:latin typeface="Calibri" pitchFamily="34" charset="0"/>
                  </a:rPr>
                  <a:t>See Tips &amp; </a:t>
                </a:r>
                <a:r>
                  <a:rPr lang="en-US" sz="1100" i="1" dirty="0">
                    <a:solidFill>
                      <a:schemeClr val="accent4">
                        <a:lumMod val="10000"/>
                      </a:schemeClr>
                    </a:solidFill>
                    <a:latin typeface="Calibri" pitchFamily="34" charset="0"/>
                  </a:rPr>
                  <a:t>Tools – </a:t>
                </a:r>
                <a:r>
                  <a:rPr kumimoji="0" lang="en-US" sz="1100" b="0" i="1" u="none" strike="noStrike" cap="none" normalizeH="0" baseline="0" dirty="0" smtClean="0">
                    <a:ln>
                      <a:noFill/>
                    </a:ln>
                    <a:solidFill>
                      <a:schemeClr val="accent4">
                        <a:lumMod val="10000"/>
                      </a:schemeClr>
                    </a:solidFill>
                    <a:effectLst/>
                    <a:latin typeface="Calibri" pitchFamily="34" charset="0"/>
                  </a:rPr>
                  <a:t>F.</a:t>
                </a:r>
                <a:endParaRPr kumimoji="0" lang="en-US" sz="1100" b="0" i="0" u="none" strike="noStrike" cap="none" normalizeH="0" baseline="0" dirty="0" smtClean="0">
                  <a:ln>
                    <a:noFill/>
                  </a:ln>
                  <a:solidFill>
                    <a:schemeClr val="accent4">
                      <a:lumMod val="10000"/>
                    </a:schemeClr>
                  </a:solidFill>
                  <a:effectLst/>
                  <a:latin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en-US" sz="1100" b="0" i="0" u="none" strike="noStrike" cap="none" normalizeH="0" baseline="0" dirty="0" smtClean="0">
                  <a:ln>
                    <a:noFill/>
                  </a:ln>
                  <a:solidFill>
                    <a:schemeClr val="accent4">
                      <a:lumMod val="10000"/>
                    </a:schemeClr>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accent4">
                      <a:lumMod val="10000"/>
                    </a:schemeClr>
                  </a:solidFill>
                  <a:effectLst/>
                  <a:latin typeface="Arial" pitchFamily="34" charset="0"/>
                </a:endParaRPr>
              </a:p>
            </p:txBody>
          </p:sp>
          <p:cxnSp>
            <p:nvCxnSpPr>
              <p:cNvPr id="1048" name="AutoShape 24"/>
              <p:cNvCxnSpPr>
                <a:cxnSpLocks noChangeShapeType="1"/>
              </p:cNvCxnSpPr>
              <p:nvPr/>
            </p:nvCxnSpPr>
            <p:spPr bwMode="auto">
              <a:xfrm>
                <a:off x="11506" y="6024"/>
                <a:ext cx="0" cy="778"/>
              </a:xfrm>
              <a:prstGeom prst="straightConnector1">
                <a:avLst/>
              </a:prstGeom>
              <a:noFill/>
              <a:ln w="9525">
                <a:solidFill>
                  <a:schemeClr val="tx1"/>
                </a:solidFill>
                <a:round/>
                <a:headEnd/>
                <a:tailEnd type="triangle" w="med" len="med"/>
              </a:ln>
            </p:spPr>
          </p:cxnSp>
          <p:cxnSp>
            <p:nvCxnSpPr>
              <p:cNvPr id="1049" name="AutoShape 25"/>
              <p:cNvCxnSpPr>
                <a:cxnSpLocks noChangeShapeType="1"/>
              </p:cNvCxnSpPr>
              <p:nvPr/>
            </p:nvCxnSpPr>
            <p:spPr bwMode="auto">
              <a:xfrm>
                <a:off x="12661" y="5989"/>
                <a:ext cx="0" cy="778"/>
              </a:xfrm>
              <a:prstGeom prst="straightConnector1">
                <a:avLst/>
              </a:prstGeom>
              <a:noFill/>
              <a:ln w="9525">
                <a:solidFill>
                  <a:schemeClr val="tx1"/>
                </a:solidFill>
                <a:round/>
                <a:headEnd/>
                <a:tailEnd type="triangle" w="med" len="med"/>
              </a:ln>
            </p:spPr>
          </p:cxnSp>
          <p:sp>
            <p:nvSpPr>
              <p:cNvPr id="1050" name="Text Box 26"/>
              <p:cNvSpPr txBox="1">
                <a:spLocks noChangeArrowheads="1"/>
              </p:cNvSpPr>
              <p:nvPr/>
            </p:nvSpPr>
            <p:spPr bwMode="auto">
              <a:xfrm>
                <a:off x="14165" y="2840"/>
                <a:ext cx="602" cy="3070"/>
              </a:xfrm>
              <a:prstGeom prst="rect">
                <a:avLst/>
              </a:prstGeom>
              <a:solidFill>
                <a:srgbClr val="FFFFFF"/>
              </a:solidFill>
              <a:ln w="9525">
                <a:solidFill>
                  <a:srgbClr val="000000"/>
                </a:solidFill>
                <a:miter lim="800000"/>
                <a:headEnd/>
                <a:tailEnd/>
              </a:ln>
            </p:spPr>
            <p:txBody>
              <a:bodyPr vert="vert270"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accent4">
                        <a:lumMod val="10000"/>
                      </a:schemeClr>
                    </a:solidFill>
                    <a:effectLst/>
                    <a:latin typeface="Calibri" pitchFamily="34" charset="0"/>
                  </a:rPr>
                  <a:t>Assess information use</a:t>
                </a:r>
                <a:endParaRPr kumimoji="0" lang="en-US" sz="1800" b="0" i="0" u="none" strike="noStrike" cap="none" normalizeH="0" baseline="0" dirty="0" smtClean="0">
                  <a:ln>
                    <a:noFill/>
                  </a:ln>
                  <a:solidFill>
                    <a:schemeClr val="accent4">
                      <a:lumMod val="10000"/>
                    </a:schemeClr>
                  </a:solidFill>
                  <a:effectLst/>
                  <a:latin typeface="Arial" pitchFamily="34" charset="0"/>
                </a:endParaRPr>
              </a:p>
            </p:txBody>
          </p:sp>
          <p:cxnSp>
            <p:nvCxnSpPr>
              <p:cNvPr id="1051" name="AutoShape 27"/>
              <p:cNvCxnSpPr>
                <a:cxnSpLocks noChangeShapeType="1"/>
              </p:cNvCxnSpPr>
              <p:nvPr/>
            </p:nvCxnSpPr>
            <p:spPr bwMode="auto">
              <a:xfrm>
                <a:off x="14414" y="6022"/>
                <a:ext cx="0" cy="778"/>
              </a:xfrm>
              <a:prstGeom prst="straightConnector1">
                <a:avLst/>
              </a:prstGeom>
              <a:noFill/>
              <a:ln w="9525">
                <a:solidFill>
                  <a:schemeClr val="tx1"/>
                </a:solidFill>
                <a:round/>
                <a:headEnd/>
                <a:tailEnd type="triangle" w="med" len="med"/>
              </a:ln>
            </p:spPr>
          </p:cxnSp>
        </p:grpSp>
      </p:grpSp>
      <p:sp>
        <p:nvSpPr>
          <p:cNvPr id="65" name="TextBox 64"/>
          <p:cNvSpPr txBox="1"/>
          <p:nvPr/>
        </p:nvSpPr>
        <p:spPr>
          <a:xfrm>
            <a:off x="0" y="1017431"/>
            <a:ext cx="953037" cy="830997"/>
          </a:xfrm>
          <a:prstGeom prst="rect">
            <a:avLst/>
          </a:prstGeom>
          <a:noFill/>
        </p:spPr>
        <p:txBody>
          <a:bodyPr wrap="square" rtlCol="0">
            <a:spAutoFit/>
          </a:bodyPr>
          <a:lstStyle/>
          <a:p>
            <a:r>
              <a:rPr lang="en-US" sz="1200" b="1" dirty="0" smtClean="0"/>
              <a:t>Steps </a:t>
            </a:r>
            <a:endParaRPr lang="en-US" sz="1200" dirty="0" smtClean="0"/>
          </a:p>
          <a:p>
            <a:r>
              <a:rPr lang="en-US" sz="1200" b="1" dirty="0" smtClean="0"/>
              <a:t>in the</a:t>
            </a:r>
            <a:endParaRPr lang="en-US" sz="1200" dirty="0" smtClean="0"/>
          </a:p>
          <a:p>
            <a:r>
              <a:rPr lang="en-US" sz="1200" b="1" dirty="0" smtClean="0"/>
              <a:t>Research</a:t>
            </a:r>
            <a:endParaRPr lang="en-US" sz="1200" dirty="0" smtClean="0"/>
          </a:p>
          <a:p>
            <a:r>
              <a:rPr lang="en-US" sz="1200" b="1" dirty="0" smtClean="0"/>
              <a:t>Process</a:t>
            </a:r>
            <a:endParaRPr lang="en-US" sz="1200" dirty="0"/>
          </a:p>
        </p:txBody>
      </p:sp>
      <p:sp>
        <p:nvSpPr>
          <p:cNvPr id="66" name="TextBox 65"/>
          <p:cNvSpPr txBox="1"/>
          <p:nvPr/>
        </p:nvSpPr>
        <p:spPr>
          <a:xfrm>
            <a:off x="0" y="3567448"/>
            <a:ext cx="901521" cy="1569660"/>
          </a:xfrm>
          <a:prstGeom prst="rect">
            <a:avLst/>
          </a:prstGeom>
          <a:noFill/>
        </p:spPr>
        <p:txBody>
          <a:bodyPr wrap="square" rtlCol="0">
            <a:spAutoFit/>
          </a:bodyPr>
          <a:lstStyle/>
          <a:p>
            <a:r>
              <a:rPr lang="en-US" sz="1200" b="1" dirty="0" smtClean="0"/>
              <a:t>Issues </a:t>
            </a:r>
            <a:endParaRPr lang="en-US" sz="1200" dirty="0" smtClean="0"/>
          </a:p>
          <a:p>
            <a:r>
              <a:rPr lang="en-US" sz="1200" b="1" dirty="0"/>
              <a:t>t</a:t>
            </a:r>
            <a:r>
              <a:rPr lang="en-US" sz="1200" b="1" dirty="0" smtClean="0"/>
              <a:t>o </a:t>
            </a:r>
            <a:endParaRPr lang="en-US" sz="1200" dirty="0" smtClean="0"/>
          </a:p>
          <a:p>
            <a:r>
              <a:rPr lang="en-US" sz="1200" b="1" dirty="0" smtClean="0"/>
              <a:t>Consider </a:t>
            </a:r>
            <a:endParaRPr lang="en-US" sz="1200" dirty="0" smtClean="0"/>
          </a:p>
          <a:p>
            <a:r>
              <a:rPr lang="en-US" sz="1200" b="1" dirty="0"/>
              <a:t>t</a:t>
            </a:r>
            <a:r>
              <a:rPr lang="en-US" sz="1200" b="1" dirty="0" smtClean="0"/>
              <a:t>o </a:t>
            </a:r>
            <a:endParaRPr lang="en-US" sz="1200" dirty="0" smtClean="0"/>
          </a:p>
          <a:p>
            <a:r>
              <a:rPr lang="en-US" sz="1200" b="1" dirty="0" smtClean="0"/>
              <a:t>Heighten </a:t>
            </a:r>
            <a:endParaRPr lang="en-US" sz="1200" dirty="0" smtClean="0"/>
          </a:p>
          <a:p>
            <a:r>
              <a:rPr lang="en-US" sz="1200" b="1" dirty="0" smtClean="0"/>
              <a:t>Use of Data</a:t>
            </a:r>
            <a:endParaRPr lang="en-US" sz="1200" dirty="0" smtClean="0"/>
          </a:p>
          <a:p>
            <a:endParaRPr lang="en-US" sz="1200" dirty="0"/>
          </a:p>
        </p:txBody>
      </p:sp>
      <p:sp>
        <p:nvSpPr>
          <p:cNvPr id="67" name="TextBox 66"/>
          <p:cNvSpPr txBox="1"/>
          <p:nvPr/>
        </p:nvSpPr>
        <p:spPr>
          <a:xfrm>
            <a:off x="579549" y="180305"/>
            <a:ext cx="8036417" cy="461665"/>
          </a:xfrm>
          <a:prstGeom prst="rect">
            <a:avLst/>
          </a:prstGeom>
          <a:noFill/>
        </p:spPr>
        <p:txBody>
          <a:bodyPr wrap="square" rtlCol="0">
            <a:spAutoFit/>
          </a:bodyPr>
          <a:lstStyle/>
          <a:p>
            <a:r>
              <a:rPr lang="en-US" sz="2400" b="1" dirty="0" smtClean="0"/>
              <a:t>‘Roadmap’ for Designing Research with Impact</a:t>
            </a:r>
            <a:endParaRPr lang="en-US"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90733" y="2024366"/>
            <a:ext cx="4065467" cy="400110"/>
          </a:xfrm>
          <a:prstGeom prst="rect">
            <a:avLst/>
          </a:prstGeom>
          <a:solidFill>
            <a:schemeClr val="bg1">
              <a:lumMod val="20000"/>
              <a:lumOff val="80000"/>
            </a:schemeClr>
          </a:solidFill>
        </p:spPr>
        <p:txBody>
          <a:bodyPr wrap="square" rtlCol="0">
            <a:spAutoFit/>
          </a:bodyPr>
          <a:lstStyle/>
          <a:p>
            <a:pPr algn="ctr"/>
            <a:r>
              <a:rPr lang="en-US" sz="2000" b="1" dirty="0" smtClean="0">
                <a:solidFill>
                  <a:schemeClr val="accent6">
                    <a:lumMod val="50000"/>
                  </a:schemeClr>
                </a:solidFill>
              </a:rPr>
              <a:t>Protocol development</a:t>
            </a:r>
            <a:endParaRPr lang="en-US" sz="2000" b="1" dirty="0">
              <a:solidFill>
                <a:schemeClr val="accent6">
                  <a:lumMod val="50000"/>
                </a:schemeClr>
              </a:solidFill>
            </a:endParaRPr>
          </a:p>
        </p:txBody>
      </p:sp>
      <p:sp>
        <p:nvSpPr>
          <p:cNvPr id="7" name="TextBox 6"/>
          <p:cNvSpPr txBox="1"/>
          <p:nvPr/>
        </p:nvSpPr>
        <p:spPr>
          <a:xfrm>
            <a:off x="128337" y="559906"/>
            <a:ext cx="8672763" cy="461665"/>
          </a:xfrm>
          <a:prstGeom prst="rect">
            <a:avLst/>
          </a:prstGeom>
          <a:noFill/>
        </p:spPr>
        <p:txBody>
          <a:bodyPr wrap="square" rtlCol="0">
            <a:spAutoFit/>
          </a:bodyPr>
          <a:lstStyle/>
          <a:p>
            <a:r>
              <a:rPr lang="en-US" sz="2400" b="1" dirty="0" smtClean="0">
                <a:solidFill>
                  <a:srgbClr val="FFFF00"/>
                </a:solidFill>
              </a:rPr>
              <a:t>How to Involve Stakeholders – Steps in Research Process</a:t>
            </a:r>
            <a:endParaRPr lang="en-US" sz="2400" b="1" dirty="0">
              <a:solidFill>
                <a:srgbClr val="FFFF00"/>
              </a:solidFill>
            </a:endParaRPr>
          </a:p>
        </p:txBody>
      </p:sp>
      <p:cxnSp>
        <p:nvCxnSpPr>
          <p:cNvPr id="13" name="Straight Arrow Connector 12"/>
          <p:cNvCxnSpPr/>
          <p:nvPr/>
        </p:nvCxnSpPr>
        <p:spPr>
          <a:xfrm>
            <a:off x="2998660" y="1457895"/>
            <a:ext cx="260552" cy="0"/>
          </a:xfrm>
          <a:prstGeom prst="straightConnector1">
            <a:avLst/>
          </a:prstGeom>
          <a:ln w="31750">
            <a:solidFill>
              <a:srgbClr val="FF99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481926" y="1457895"/>
            <a:ext cx="260552" cy="0"/>
          </a:xfrm>
          <a:prstGeom prst="straightConnector1">
            <a:avLst/>
          </a:prstGeom>
          <a:ln w="31750">
            <a:solidFill>
              <a:srgbClr val="FF99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984867" y="2876396"/>
            <a:ext cx="260552" cy="0"/>
          </a:xfrm>
          <a:prstGeom prst="straightConnector1">
            <a:avLst/>
          </a:prstGeom>
          <a:ln w="31750">
            <a:solidFill>
              <a:srgbClr val="FF990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051058" y="2676341"/>
            <a:ext cx="3933809" cy="400110"/>
          </a:xfrm>
          <a:prstGeom prst="rect">
            <a:avLst/>
          </a:prstGeom>
          <a:solidFill>
            <a:schemeClr val="bg1">
              <a:lumMod val="20000"/>
              <a:lumOff val="80000"/>
            </a:schemeClr>
          </a:solidFill>
        </p:spPr>
        <p:txBody>
          <a:bodyPr wrap="square" rtlCol="0">
            <a:spAutoFit/>
          </a:bodyPr>
          <a:lstStyle/>
          <a:p>
            <a:pPr algn="ctr"/>
            <a:r>
              <a:rPr lang="en-US" sz="2000" b="1" dirty="0" smtClean="0">
                <a:solidFill>
                  <a:schemeClr val="accent6">
                    <a:lumMod val="50000"/>
                  </a:schemeClr>
                </a:solidFill>
              </a:rPr>
              <a:t>Data collection</a:t>
            </a:r>
            <a:endParaRPr lang="en-US" sz="2000" b="1" dirty="0">
              <a:solidFill>
                <a:schemeClr val="accent6">
                  <a:lumMod val="50000"/>
                </a:schemeClr>
              </a:solidFill>
            </a:endParaRPr>
          </a:p>
        </p:txBody>
      </p:sp>
      <p:sp>
        <p:nvSpPr>
          <p:cNvPr id="20" name="TextBox 19"/>
          <p:cNvSpPr txBox="1"/>
          <p:nvPr/>
        </p:nvSpPr>
        <p:spPr>
          <a:xfrm>
            <a:off x="2977645" y="3381953"/>
            <a:ext cx="4113339" cy="707886"/>
          </a:xfrm>
          <a:prstGeom prst="rect">
            <a:avLst/>
          </a:prstGeom>
          <a:solidFill>
            <a:schemeClr val="bg1">
              <a:lumMod val="20000"/>
              <a:lumOff val="80000"/>
            </a:schemeClr>
          </a:solidFill>
        </p:spPr>
        <p:txBody>
          <a:bodyPr wrap="square" rtlCol="0">
            <a:spAutoFit/>
          </a:bodyPr>
          <a:lstStyle/>
          <a:p>
            <a:pPr algn="ctr"/>
            <a:r>
              <a:rPr lang="en-US" sz="2000" b="1" dirty="0" smtClean="0">
                <a:solidFill>
                  <a:schemeClr val="accent6">
                    <a:lumMod val="50000"/>
                  </a:schemeClr>
                </a:solidFill>
              </a:rPr>
              <a:t>Data interpretation &amp; recommendation development </a:t>
            </a:r>
            <a:endParaRPr lang="en-US" sz="2000" b="1" dirty="0">
              <a:solidFill>
                <a:schemeClr val="accent6">
                  <a:lumMod val="50000"/>
                </a:schemeClr>
              </a:solidFill>
            </a:endParaRPr>
          </a:p>
        </p:txBody>
      </p:sp>
      <p:sp>
        <p:nvSpPr>
          <p:cNvPr id="24" name="TextBox 23"/>
          <p:cNvSpPr txBox="1"/>
          <p:nvPr/>
        </p:nvSpPr>
        <p:spPr>
          <a:xfrm>
            <a:off x="4838699" y="4460001"/>
            <a:ext cx="3028857" cy="400110"/>
          </a:xfrm>
          <a:prstGeom prst="rect">
            <a:avLst/>
          </a:prstGeom>
          <a:solidFill>
            <a:schemeClr val="bg1">
              <a:lumMod val="20000"/>
              <a:lumOff val="80000"/>
            </a:schemeClr>
          </a:solidFill>
        </p:spPr>
        <p:txBody>
          <a:bodyPr wrap="square" rtlCol="0">
            <a:spAutoFit/>
          </a:bodyPr>
          <a:lstStyle/>
          <a:p>
            <a:pPr algn="ctr"/>
            <a:r>
              <a:rPr lang="en-US" sz="2000" b="1" dirty="0">
                <a:solidFill>
                  <a:schemeClr val="accent6">
                    <a:lumMod val="50000"/>
                  </a:schemeClr>
                </a:solidFill>
              </a:rPr>
              <a:t>Dissemination</a:t>
            </a:r>
          </a:p>
        </p:txBody>
      </p:sp>
      <p:sp>
        <p:nvSpPr>
          <p:cNvPr id="25" name="TextBox 24"/>
          <p:cNvSpPr txBox="1"/>
          <p:nvPr/>
        </p:nvSpPr>
        <p:spPr>
          <a:xfrm>
            <a:off x="6115143" y="5208278"/>
            <a:ext cx="3028857" cy="400110"/>
          </a:xfrm>
          <a:prstGeom prst="rect">
            <a:avLst/>
          </a:prstGeom>
          <a:solidFill>
            <a:schemeClr val="bg1">
              <a:lumMod val="20000"/>
              <a:lumOff val="80000"/>
            </a:schemeClr>
          </a:solidFill>
        </p:spPr>
        <p:txBody>
          <a:bodyPr wrap="square" rtlCol="0">
            <a:spAutoFit/>
          </a:bodyPr>
          <a:lstStyle/>
          <a:p>
            <a:pPr algn="ctr"/>
            <a:r>
              <a:rPr lang="en-US" sz="2000" b="1" dirty="0" smtClean="0">
                <a:solidFill>
                  <a:schemeClr val="accent6">
                    <a:lumMod val="50000"/>
                  </a:schemeClr>
                </a:solidFill>
              </a:rPr>
              <a:t>Assessing effects</a:t>
            </a:r>
            <a:endParaRPr lang="en-US" sz="2000" b="1" dirty="0">
              <a:solidFill>
                <a:schemeClr val="accent6">
                  <a:lumMod val="50000"/>
                </a:schemeClr>
              </a:solidFill>
            </a:endParaRPr>
          </a:p>
        </p:txBody>
      </p:sp>
      <p:cxnSp>
        <p:nvCxnSpPr>
          <p:cNvPr id="26" name="Straight Arrow Connector 25"/>
          <p:cNvCxnSpPr/>
          <p:nvPr/>
        </p:nvCxnSpPr>
        <p:spPr>
          <a:xfrm>
            <a:off x="5156200" y="2224421"/>
            <a:ext cx="260552" cy="0"/>
          </a:xfrm>
          <a:prstGeom prst="straightConnector1">
            <a:avLst/>
          </a:prstGeom>
          <a:ln w="31750">
            <a:solidFill>
              <a:srgbClr val="FF99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7867556" y="4660056"/>
            <a:ext cx="260552" cy="0"/>
          </a:xfrm>
          <a:prstGeom prst="straightConnector1">
            <a:avLst/>
          </a:prstGeom>
          <a:ln w="31750">
            <a:solidFill>
              <a:srgbClr val="FF99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8953" y="1257840"/>
            <a:ext cx="4472973" cy="400110"/>
          </a:xfrm>
          <a:prstGeom prst="rect">
            <a:avLst/>
          </a:prstGeom>
          <a:solidFill>
            <a:schemeClr val="bg1">
              <a:lumMod val="20000"/>
              <a:lumOff val="80000"/>
            </a:schemeClr>
          </a:solidFill>
        </p:spPr>
        <p:txBody>
          <a:bodyPr wrap="square" rtlCol="0">
            <a:spAutoFit/>
          </a:bodyPr>
          <a:lstStyle/>
          <a:p>
            <a:pPr algn="ctr"/>
            <a:r>
              <a:rPr lang="en-US" sz="2000" b="1" dirty="0" smtClean="0">
                <a:solidFill>
                  <a:schemeClr val="accent6">
                    <a:lumMod val="50000"/>
                  </a:schemeClr>
                </a:solidFill>
              </a:rPr>
              <a:t>Research question development</a:t>
            </a:r>
            <a:endParaRPr lang="en-US" sz="2000" b="1" dirty="0">
              <a:solidFill>
                <a:schemeClr val="accent6">
                  <a:lumMod val="50000"/>
                </a:schemeClr>
              </a:solidFill>
            </a:endParaRPr>
          </a:p>
        </p:txBody>
      </p:sp>
      <p:cxnSp>
        <p:nvCxnSpPr>
          <p:cNvPr id="17" name="Straight Arrow Connector 16"/>
          <p:cNvCxnSpPr/>
          <p:nvPr/>
        </p:nvCxnSpPr>
        <p:spPr>
          <a:xfrm>
            <a:off x="7112000" y="3735896"/>
            <a:ext cx="260552" cy="0"/>
          </a:xfrm>
          <a:prstGeom prst="straightConnector1">
            <a:avLst/>
          </a:prstGeom>
          <a:ln w="31750">
            <a:solidFill>
              <a:srgbClr val="FF99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3556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26"/>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27"/>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15"/>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16"/>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13"/>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1" grpId="0" animBg="1"/>
      <p:bldP spid="20" grpId="0" animBg="1"/>
      <p:bldP spid="24" grpId="0" animBg="1"/>
      <p:bldP spid="25" grpId="0" animBg="1"/>
      <p:bldP spid="1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0490" y="364285"/>
            <a:ext cx="7762875" cy="1143000"/>
          </a:xfrm>
        </p:spPr>
        <p:txBody>
          <a:bodyPr/>
          <a:lstStyle/>
          <a:p>
            <a:pPr algn="ctr"/>
            <a:r>
              <a:rPr lang="en-US" dirty="0" smtClean="0"/>
              <a:t>Thank You</a:t>
            </a:r>
            <a:endParaRPr lang="en-US" dirty="0"/>
          </a:p>
        </p:txBody>
      </p:sp>
      <p:sp>
        <p:nvSpPr>
          <p:cNvPr id="3" name="Content Placeholder 2"/>
          <p:cNvSpPr>
            <a:spLocks noGrp="1"/>
          </p:cNvSpPr>
          <p:nvPr>
            <p:ph idx="1"/>
          </p:nvPr>
        </p:nvSpPr>
        <p:spPr>
          <a:xfrm>
            <a:off x="798419" y="1618130"/>
            <a:ext cx="7762875" cy="3962400"/>
          </a:xfrm>
        </p:spPr>
        <p:txBody>
          <a:bodyPr/>
          <a:lstStyle/>
          <a:p>
            <a:pPr algn="ctr">
              <a:buNone/>
            </a:pPr>
            <a:r>
              <a:rPr lang="en-US" dirty="0" smtClean="0"/>
              <a:t>Give us feedback</a:t>
            </a:r>
          </a:p>
          <a:p>
            <a:pPr algn="ctr">
              <a:buNone/>
            </a:pPr>
            <a:endParaRPr lang="en-US" dirty="0" smtClean="0"/>
          </a:p>
          <a:p>
            <a:pPr algn="ctr">
              <a:buNone/>
            </a:pPr>
            <a:r>
              <a:rPr lang="en-US" dirty="0" smtClean="0"/>
              <a:t>Tara Nutley</a:t>
            </a:r>
          </a:p>
          <a:p>
            <a:pPr algn="ctr">
              <a:buNone/>
            </a:pPr>
            <a:r>
              <a:rPr lang="en-US" dirty="0" smtClean="0">
                <a:hlinkClick r:id="rId3"/>
              </a:rPr>
              <a:t>tnutley@futuresgroup.com</a:t>
            </a:r>
            <a:endParaRPr lang="en-US" dirty="0" smtClean="0"/>
          </a:p>
          <a:p>
            <a:pPr algn="ctr">
              <a:buNone/>
            </a:pPr>
            <a:r>
              <a:rPr lang="en-US" dirty="0" smtClean="0"/>
              <a:t>Scott Moreland</a:t>
            </a:r>
          </a:p>
          <a:p>
            <a:pPr algn="ctr">
              <a:buNone/>
            </a:pPr>
            <a:r>
              <a:rPr lang="en-US" dirty="0" smtClean="0">
                <a:hlinkClick r:id="rId4"/>
              </a:rPr>
              <a:t>smoreland@futuresgroup.com</a:t>
            </a:r>
            <a:endParaRPr lang="en-US" dirty="0" smtClean="0"/>
          </a:p>
          <a:p>
            <a:pPr algn="ctr">
              <a:buNone/>
            </a:pPr>
            <a:r>
              <a:rPr lang="en-US" dirty="0" smtClean="0"/>
              <a:t>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 Data Use Net</a:t>
            </a:r>
            <a:endParaRPr lang="en-US" dirty="0"/>
          </a:p>
        </p:txBody>
      </p:sp>
      <p:sp>
        <p:nvSpPr>
          <p:cNvPr id="3" name="Content Placeholder 2"/>
          <p:cNvSpPr>
            <a:spLocks noGrp="1"/>
          </p:cNvSpPr>
          <p:nvPr>
            <p:ph idx="1"/>
          </p:nvPr>
        </p:nvSpPr>
        <p:spPr>
          <a:xfrm>
            <a:off x="905996" y="1420906"/>
            <a:ext cx="7762875" cy="4255994"/>
          </a:xfrm>
        </p:spPr>
        <p:txBody>
          <a:bodyPr/>
          <a:lstStyle/>
          <a:p>
            <a:pPr marL="0" indent="0">
              <a:buNone/>
            </a:pPr>
            <a:r>
              <a:rPr lang="en-US" dirty="0" smtClean="0"/>
              <a:t>Send an email to </a:t>
            </a:r>
            <a:r>
              <a:rPr lang="en-US" dirty="0" smtClean="0">
                <a:hlinkClick r:id="rId3"/>
              </a:rPr>
              <a:t>listserv@unc.edu</a:t>
            </a:r>
            <a:r>
              <a:rPr lang="en-US" dirty="0" smtClean="0"/>
              <a:t>. Leave the subject field blank and in the body of the message type ‘subscribe DataUseNet.’ For example: </a:t>
            </a:r>
          </a:p>
          <a:p>
            <a:pPr>
              <a:buNone/>
            </a:pPr>
            <a:r>
              <a:rPr lang="en-US" dirty="0" smtClean="0"/>
              <a:t>To: listserv@unc.edu</a:t>
            </a:r>
          </a:p>
          <a:p>
            <a:pPr>
              <a:buNone/>
            </a:pPr>
            <a:r>
              <a:rPr lang="en-US" dirty="0" smtClean="0"/>
              <a:t>From: </a:t>
            </a:r>
            <a:r>
              <a:rPr lang="en-US" dirty="0" smtClean="0">
                <a:hlinkClick r:id="rId4"/>
              </a:rPr>
              <a:t>youremail@youremail.com</a:t>
            </a:r>
            <a:endParaRPr lang="en-US" dirty="0" smtClean="0"/>
          </a:p>
          <a:p>
            <a:pPr>
              <a:buNone/>
            </a:pPr>
            <a:r>
              <a:rPr lang="en-US" dirty="0" smtClean="0"/>
              <a:t>Subject:</a:t>
            </a:r>
          </a:p>
          <a:p>
            <a:pPr>
              <a:buNone/>
            </a:pPr>
            <a:r>
              <a:rPr lang="en-US" dirty="0" smtClean="0"/>
              <a:t>Subscribe Data Use Net</a:t>
            </a:r>
          </a:p>
        </p:txBody>
      </p:sp>
      <p:cxnSp>
        <p:nvCxnSpPr>
          <p:cNvPr id="5" name="Straight Connector 4"/>
          <p:cNvCxnSpPr/>
          <p:nvPr/>
        </p:nvCxnSpPr>
        <p:spPr>
          <a:xfrm>
            <a:off x="1104900" y="4343400"/>
            <a:ext cx="729615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xfrm>
            <a:off x="923925" y="914400"/>
            <a:ext cx="7762875" cy="4648200"/>
          </a:xfrm>
        </p:spPr>
        <p:txBody>
          <a:bodyPr/>
          <a:lstStyle/>
          <a:p>
            <a:pPr eaLnBrk="1" hangingPunct="1">
              <a:buFont typeface="Wingdings" pitchFamily="2" charset="2"/>
              <a:buNone/>
            </a:pPr>
            <a:endParaRPr lang="en-US" sz="2200" dirty="0" smtClean="0"/>
          </a:p>
          <a:p>
            <a:pPr eaLnBrk="1" hangingPunct="1">
              <a:buFont typeface="Wingdings" pitchFamily="2" charset="2"/>
              <a:buNone/>
            </a:pPr>
            <a:r>
              <a:rPr lang="en-US" sz="2200" dirty="0" smtClean="0"/>
              <a:t>MEASURE Evaluation is funded by the U.S. Agency for </a:t>
            </a:r>
          </a:p>
          <a:p>
            <a:pPr eaLnBrk="1" hangingPunct="1">
              <a:buFont typeface="Wingdings" pitchFamily="2" charset="2"/>
              <a:buNone/>
            </a:pPr>
            <a:r>
              <a:rPr lang="en-US" sz="2200" dirty="0" smtClean="0"/>
              <a:t>International Development and is implemented by the</a:t>
            </a:r>
          </a:p>
          <a:p>
            <a:pPr eaLnBrk="1" hangingPunct="1">
              <a:buFont typeface="Wingdings" pitchFamily="2" charset="2"/>
              <a:buNone/>
            </a:pPr>
            <a:r>
              <a:rPr lang="en-US" sz="2200" dirty="0" smtClean="0"/>
              <a:t>Carolina Population Center at the University of North </a:t>
            </a:r>
          </a:p>
          <a:p>
            <a:pPr eaLnBrk="1" hangingPunct="1">
              <a:buFont typeface="Wingdings" pitchFamily="2" charset="2"/>
              <a:buNone/>
            </a:pPr>
            <a:r>
              <a:rPr lang="en-US" sz="2200" dirty="0" smtClean="0"/>
              <a:t>Carolina at Chapel Hill in partnership with Futures Group</a:t>
            </a:r>
          </a:p>
          <a:p>
            <a:pPr eaLnBrk="1" hangingPunct="1">
              <a:buFont typeface="Wingdings" pitchFamily="2" charset="2"/>
              <a:buNone/>
            </a:pPr>
            <a:r>
              <a:rPr lang="en-US" sz="2200" dirty="0" smtClean="0"/>
              <a:t>International, ICF Macro, John Snow, Inc., Management </a:t>
            </a:r>
          </a:p>
          <a:p>
            <a:pPr eaLnBrk="1" hangingPunct="1">
              <a:buFont typeface="Wingdings" pitchFamily="2" charset="2"/>
              <a:buNone/>
            </a:pPr>
            <a:r>
              <a:rPr lang="en-US" sz="2200" dirty="0" smtClean="0"/>
              <a:t>Sciences for Health, and Tulane University. The views </a:t>
            </a:r>
          </a:p>
          <a:p>
            <a:pPr eaLnBrk="1" hangingPunct="1">
              <a:buFont typeface="Wingdings" pitchFamily="2" charset="2"/>
              <a:buNone/>
            </a:pPr>
            <a:r>
              <a:rPr lang="en-US" sz="2200" dirty="0" smtClean="0"/>
              <a:t>expressed in this presentation do not necessarily reflect</a:t>
            </a:r>
          </a:p>
          <a:p>
            <a:pPr eaLnBrk="1" hangingPunct="1">
              <a:buFont typeface="Wingdings" pitchFamily="2" charset="2"/>
              <a:buNone/>
            </a:pPr>
            <a:r>
              <a:rPr lang="en-US" sz="2200" dirty="0" smtClean="0"/>
              <a:t>the views of USAID or the United States Government.</a:t>
            </a:r>
          </a:p>
          <a:p>
            <a:pPr eaLnBrk="1" hangingPunct="1"/>
            <a:endParaRPr lang="en-US" sz="2200" dirty="0" smtClean="0"/>
          </a:p>
          <a:p>
            <a:pPr eaLnBrk="1" hangingPunct="1"/>
            <a:endParaRPr lang="en-US" sz="22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Involve Stakeholders?</a:t>
            </a:r>
            <a:endParaRPr lang="en-US" dirty="0"/>
          </a:p>
        </p:txBody>
      </p:sp>
      <p:sp>
        <p:nvSpPr>
          <p:cNvPr id="3" name="Content Placeholder 2"/>
          <p:cNvSpPr>
            <a:spLocks noGrp="1"/>
          </p:cNvSpPr>
          <p:nvPr>
            <p:ph idx="1"/>
          </p:nvPr>
        </p:nvSpPr>
        <p:spPr>
          <a:xfrm>
            <a:off x="1049185" y="1575148"/>
            <a:ext cx="7762875" cy="3962400"/>
          </a:xfrm>
        </p:spPr>
        <p:txBody>
          <a:bodyPr/>
          <a:lstStyle/>
          <a:p>
            <a:r>
              <a:rPr lang="en-US" sz="2400" dirty="0" smtClean="0"/>
              <a:t>Research question development &amp; study planning</a:t>
            </a:r>
          </a:p>
          <a:p>
            <a:r>
              <a:rPr lang="en-US" sz="2400" dirty="0" smtClean="0">
                <a:solidFill>
                  <a:schemeClr val="tx2">
                    <a:lumMod val="75000"/>
                  </a:schemeClr>
                </a:solidFill>
              </a:rPr>
              <a:t>Protocol development</a:t>
            </a:r>
          </a:p>
          <a:p>
            <a:pPr lvl="1"/>
            <a:r>
              <a:rPr lang="en-US" sz="2200" dirty="0" smtClean="0">
                <a:solidFill>
                  <a:schemeClr val="tx2">
                    <a:lumMod val="75000"/>
                  </a:schemeClr>
                </a:solidFill>
              </a:rPr>
              <a:t>Co-authorship</a:t>
            </a:r>
          </a:p>
          <a:p>
            <a:r>
              <a:rPr lang="en-US" sz="2400" dirty="0" smtClean="0"/>
              <a:t>Data collection</a:t>
            </a:r>
          </a:p>
          <a:p>
            <a:r>
              <a:rPr lang="en-US" sz="2400" dirty="0" smtClean="0"/>
              <a:t>Data interpretation &amp; recommendation development</a:t>
            </a:r>
          </a:p>
          <a:p>
            <a:r>
              <a:rPr lang="en-US" sz="2400" dirty="0" smtClean="0"/>
              <a:t>Dissemination</a:t>
            </a:r>
          </a:p>
          <a:p>
            <a:r>
              <a:rPr lang="en-US" sz="2400" dirty="0" smtClean="0"/>
              <a:t>Assessing effects</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Involve Stakeholders?</a:t>
            </a:r>
            <a:endParaRPr lang="en-US" dirty="0"/>
          </a:p>
        </p:txBody>
      </p:sp>
      <p:sp>
        <p:nvSpPr>
          <p:cNvPr id="3" name="Content Placeholder 2"/>
          <p:cNvSpPr>
            <a:spLocks noGrp="1"/>
          </p:cNvSpPr>
          <p:nvPr>
            <p:ph idx="1"/>
          </p:nvPr>
        </p:nvSpPr>
        <p:spPr>
          <a:xfrm>
            <a:off x="1049185" y="1575148"/>
            <a:ext cx="7762875" cy="3962400"/>
          </a:xfrm>
        </p:spPr>
        <p:txBody>
          <a:bodyPr/>
          <a:lstStyle/>
          <a:p>
            <a:r>
              <a:rPr lang="en-US" sz="2400" dirty="0" smtClean="0"/>
              <a:t>Research question development &amp; study </a:t>
            </a:r>
            <a:r>
              <a:rPr lang="en-US" sz="2400" dirty="0"/>
              <a:t>planning</a:t>
            </a:r>
          </a:p>
          <a:p>
            <a:r>
              <a:rPr lang="en-US" sz="2400" dirty="0" smtClean="0"/>
              <a:t>Protocol development</a:t>
            </a:r>
          </a:p>
          <a:p>
            <a:r>
              <a:rPr lang="en-US" sz="2400" dirty="0" smtClean="0">
                <a:solidFill>
                  <a:schemeClr val="tx2">
                    <a:lumMod val="75000"/>
                  </a:schemeClr>
                </a:solidFill>
              </a:rPr>
              <a:t>Data collection</a:t>
            </a:r>
          </a:p>
          <a:p>
            <a:pPr lvl="1"/>
            <a:r>
              <a:rPr lang="en-US" dirty="0" smtClean="0">
                <a:solidFill>
                  <a:schemeClr val="tx2">
                    <a:lumMod val="75000"/>
                  </a:schemeClr>
                </a:solidFill>
              </a:rPr>
              <a:t>Regular updates and briefings, site visits</a:t>
            </a:r>
          </a:p>
          <a:p>
            <a:r>
              <a:rPr lang="en-US" sz="2400" dirty="0" smtClean="0"/>
              <a:t>Data interpretation &amp; recommendation development</a:t>
            </a:r>
          </a:p>
          <a:p>
            <a:r>
              <a:rPr lang="en-US" sz="2400" dirty="0" smtClean="0"/>
              <a:t>Dissemination</a:t>
            </a:r>
          </a:p>
          <a:p>
            <a:r>
              <a:rPr lang="en-US" sz="2400" dirty="0" smtClean="0"/>
              <a:t>Assessing effects</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8873" y="0"/>
            <a:ext cx="7762875" cy="1143000"/>
          </a:xfrm>
        </p:spPr>
        <p:txBody>
          <a:bodyPr/>
          <a:lstStyle/>
          <a:p>
            <a:r>
              <a:rPr lang="en-US" dirty="0" smtClean="0"/>
              <a:t>How to Involve Stakeholders?</a:t>
            </a:r>
            <a:endParaRPr lang="en-US" dirty="0"/>
          </a:p>
        </p:txBody>
      </p:sp>
      <p:sp>
        <p:nvSpPr>
          <p:cNvPr id="3" name="Content Placeholder 2"/>
          <p:cNvSpPr>
            <a:spLocks noGrp="1"/>
          </p:cNvSpPr>
          <p:nvPr>
            <p:ph idx="1"/>
          </p:nvPr>
        </p:nvSpPr>
        <p:spPr>
          <a:xfrm>
            <a:off x="851771" y="1074106"/>
            <a:ext cx="7955345" cy="4668967"/>
          </a:xfrm>
        </p:spPr>
        <p:txBody>
          <a:bodyPr/>
          <a:lstStyle/>
          <a:p>
            <a:r>
              <a:rPr lang="en-US" sz="2300" dirty="0" smtClean="0"/>
              <a:t>Study planning</a:t>
            </a:r>
          </a:p>
          <a:p>
            <a:r>
              <a:rPr lang="en-US" sz="2300" dirty="0" smtClean="0"/>
              <a:t>Study question development</a:t>
            </a:r>
          </a:p>
          <a:p>
            <a:r>
              <a:rPr lang="en-US" sz="2300" dirty="0" smtClean="0"/>
              <a:t>Protocol development</a:t>
            </a:r>
          </a:p>
          <a:p>
            <a:r>
              <a:rPr lang="en-US" sz="2300" dirty="0" smtClean="0"/>
              <a:t>Data collection</a:t>
            </a:r>
          </a:p>
          <a:p>
            <a:r>
              <a:rPr lang="en-US" sz="2300" dirty="0" smtClean="0">
                <a:solidFill>
                  <a:schemeClr val="tx2">
                    <a:lumMod val="75000"/>
                  </a:schemeClr>
                </a:solidFill>
              </a:rPr>
              <a:t>Data interpretation &amp; recommendation development</a:t>
            </a:r>
          </a:p>
          <a:p>
            <a:pPr lvl="1"/>
            <a:r>
              <a:rPr lang="en-US" sz="2300" dirty="0" smtClean="0">
                <a:solidFill>
                  <a:schemeClr val="tx2">
                    <a:lumMod val="75000"/>
                  </a:schemeClr>
                </a:solidFill>
              </a:rPr>
              <a:t>Joint workshops to interpret results w/ stakeholders &amp; develop recommendations</a:t>
            </a:r>
          </a:p>
          <a:p>
            <a:pPr lvl="1"/>
            <a:r>
              <a:rPr lang="en-US" sz="2300" dirty="0" smtClean="0">
                <a:solidFill>
                  <a:schemeClr val="tx2">
                    <a:lumMod val="75000"/>
                  </a:schemeClr>
                </a:solidFill>
              </a:rPr>
              <a:t>Data Use Action Plan development</a:t>
            </a:r>
          </a:p>
          <a:p>
            <a:r>
              <a:rPr lang="en-US" sz="2300" dirty="0" smtClean="0"/>
              <a:t>Dissemination</a:t>
            </a:r>
          </a:p>
          <a:p>
            <a:r>
              <a:rPr lang="en-US" sz="2300" dirty="0" smtClean="0"/>
              <a:t>Assessing effects</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2336" y="274638"/>
            <a:ext cx="6096001" cy="1185194"/>
          </a:xfrm>
        </p:spPr>
        <p:txBody>
          <a:bodyPr/>
          <a:lstStyle/>
          <a:p>
            <a:r>
              <a:rPr lang="en-US" dirty="0" smtClean="0"/>
              <a:t>Developing Actionable Recommendations</a:t>
            </a:r>
            <a:endParaRPr lang="en-US" dirty="0"/>
          </a:p>
        </p:txBody>
      </p:sp>
      <p:sp>
        <p:nvSpPr>
          <p:cNvPr id="3" name="Content Placeholder 2"/>
          <p:cNvSpPr>
            <a:spLocks noGrp="1"/>
          </p:cNvSpPr>
          <p:nvPr>
            <p:ph idx="1"/>
          </p:nvPr>
        </p:nvSpPr>
        <p:spPr/>
        <p:txBody>
          <a:bodyPr/>
          <a:lstStyle/>
          <a:p>
            <a:r>
              <a:rPr lang="en-US" dirty="0" smtClean="0"/>
              <a:t>Interpret results with stakeholders</a:t>
            </a:r>
          </a:p>
          <a:p>
            <a:r>
              <a:rPr lang="en-US" dirty="0" smtClean="0"/>
              <a:t>Critical to involve local subject experts working in the area of study</a:t>
            </a:r>
          </a:p>
          <a:p>
            <a:r>
              <a:rPr lang="en-US" dirty="0" smtClean="0"/>
              <a:t>Provides context to research results</a:t>
            </a:r>
          </a:p>
          <a:p>
            <a:r>
              <a:rPr lang="en-US" dirty="0" smtClean="0"/>
              <a:t>Builds understanding of results</a:t>
            </a:r>
          </a:p>
          <a:p>
            <a:r>
              <a:rPr lang="en-US" dirty="0" smtClean="0"/>
              <a:t>Defines how recommendations can affect local policies and programs (context, scale, scope)</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591" y="274638"/>
            <a:ext cx="8130209" cy="1143000"/>
          </a:xfrm>
        </p:spPr>
        <p:txBody>
          <a:bodyPr/>
          <a:lstStyle/>
          <a:p>
            <a:r>
              <a:rPr lang="en-US" dirty="0" smtClean="0"/>
              <a:t>Considerations When Developing &amp; Prioritizing Recommendations</a:t>
            </a:r>
            <a:endParaRPr lang="en-US" dirty="0"/>
          </a:p>
        </p:txBody>
      </p:sp>
      <p:sp>
        <p:nvSpPr>
          <p:cNvPr id="3" name="Content Placeholder 2"/>
          <p:cNvSpPr>
            <a:spLocks noGrp="1"/>
          </p:cNvSpPr>
          <p:nvPr>
            <p:ph idx="1"/>
          </p:nvPr>
        </p:nvSpPr>
        <p:spPr>
          <a:xfrm>
            <a:off x="251791" y="1812235"/>
            <a:ext cx="8733183" cy="3962400"/>
          </a:xfrm>
        </p:spPr>
        <p:txBody>
          <a:bodyPr/>
          <a:lstStyle/>
          <a:p>
            <a:pPr lvl="1"/>
            <a:r>
              <a:rPr lang="en-US" dirty="0" smtClean="0"/>
              <a:t>Impact </a:t>
            </a:r>
            <a:r>
              <a:rPr lang="en-US" dirty="0"/>
              <a:t>– </a:t>
            </a:r>
            <a:r>
              <a:rPr lang="en-US" dirty="0" smtClean="0"/>
              <a:t>What will be the long- </a:t>
            </a:r>
            <a:r>
              <a:rPr lang="en-US" dirty="0"/>
              <a:t>and </a:t>
            </a:r>
            <a:r>
              <a:rPr lang="en-US" dirty="0" smtClean="0"/>
              <a:t>short-term impacts on health programs? </a:t>
            </a:r>
          </a:p>
          <a:p>
            <a:pPr lvl="1"/>
            <a:r>
              <a:rPr lang="en-US" dirty="0" smtClean="0"/>
              <a:t>Resources </a:t>
            </a:r>
            <a:r>
              <a:rPr lang="en-US" dirty="0"/>
              <a:t>– </a:t>
            </a:r>
            <a:r>
              <a:rPr lang="en-US" dirty="0" smtClean="0"/>
              <a:t>Are additional resources needed?</a:t>
            </a:r>
          </a:p>
          <a:p>
            <a:pPr lvl="1"/>
            <a:r>
              <a:rPr lang="en-US" dirty="0" smtClean="0"/>
              <a:t>Supporting factors </a:t>
            </a:r>
            <a:r>
              <a:rPr lang="en-US" dirty="0"/>
              <a:t>– </a:t>
            </a:r>
            <a:r>
              <a:rPr lang="en-US" dirty="0" smtClean="0"/>
              <a:t> Are policy, operational, or management changes needed?</a:t>
            </a:r>
          </a:p>
          <a:p>
            <a:pPr lvl="1"/>
            <a:r>
              <a:rPr lang="en-US" dirty="0" smtClean="0"/>
              <a:t>Acceptability </a:t>
            </a:r>
            <a:r>
              <a:rPr lang="en-US" dirty="0"/>
              <a:t>– </a:t>
            </a:r>
            <a:r>
              <a:rPr lang="en-US" dirty="0" smtClean="0"/>
              <a:t>Politically and culturally acceptable?</a:t>
            </a:r>
          </a:p>
          <a:p>
            <a:pPr lvl="1"/>
            <a:r>
              <a:rPr lang="en-US" dirty="0" smtClean="0"/>
              <a:t>Timeliness – Can implementation be timely?</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8873" y="0"/>
            <a:ext cx="7762875" cy="1143000"/>
          </a:xfrm>
        </p:spPr>
        <p:txBody>
          <a:bodyPr/>
          <a:lstStyle/>
          <a:p>
            <a:r>
              <a:rPr lang="en-US" dirty="0" smtClean="0"/>
              <a:t>How to Involve Stakeholders?</a:t>
            </a:r>
            <a:endParaRPr lang="en-US" dirty="0"/>
          </a:p>
        </p:txBody>
      </p:sp>
      <p:sp>
        <p:nvSpPr>
          <p:cNvPr id="3" name="Content Placeholder 2"/>
          <p:cNvSpPr>
            <a:spLocks noGrp="1"/>
          </p:cNvSpPr>
          <p:nvPr>
            <p:ph idx="1"/>
          </p:nvPr>
        </p:nvSpPr>
        <p:spPr>
          <a:xfrm>
            <a:off x="851771" y="1074107"/>
            <a:ext cx="8003471" cy="4636882"/>
          </a:xfrm>
        </p:spPr>
        <p:txBody>
          <a:bodyPr/>
          <a:lstStyle/>
          <a:p>
            <a:r>
              <a:rPr lang="en-US" sz="2300" dirty="0" smtClean="0"/>
              <a:t>Study planning</a:t>
            </a:r>
          </a:p>
          <a:p>
            <a:r>
              <a:rPr lang="en-US" sz="2300" dirty="0" smtClean="0"/>
              <a:t>Study question development</a:t>
            </a:r>
          </a:p>
          <a:p>
            <a:r>
              <a:rPr lang="en-US" sz="2300" dirty="0" smtClean="0"/>
              <a:t>Protocol development</a:t>
            </a:r>
          </a:p>
          <a:p>
            <a:r>
              <a:rPr lang="en-US" sz="2300" dirty="0" smtClean="0"/>
              <a:t>Data collection</a:t>
            </a:r>
          </a:p>
          <a:p>
            <a:r>
              <a:rPr lang="en-US" sz="2300" dirty="0" smtClean="0">
                <a:solidFill>
                  <a:schemeClr val="tx2">
                    <a:lumMod val="75000"/>
                  </a:schemeClr>
                </a:solidFill>
              </a:rPr>
              <a:t>Data interpretation &amp; recommendation development</a:t>
            </a:r>
          </a:p>
          <a:p>
            <a:pPr lvl="1"/>
            <a:r>
              <a:rPr lang="en-US" sz="2300" dirty="0" smtClean="0">
                <a:solidFill>
                  <a:schemeClr val="tx2">
                    <a:lumMod val="75000"/>
                  </a:schemeClr>
                </a:solidFill>
              </a:rPr>
              <a:t>Joint workshops to interpret results w/ stakeholders &amp; develop recommendations</a:t>
            </a:r>
          </a:p>
          <a:p>
            <a:pPr lvl="1"/>
            <a:r>
              <a:rPr lang="en-US" sz="2300" dirty="0" smtClean="0">
                <a:solidFill>
                  <a:schemeClr val="tx2">
                    <a:lumMod val="75000"/>
                  </a:schemeClr>
                </a:solidFill>
              </a:rPr>
              <a:t>Data </a:t>
            </a:r>
            <a:r>
              <a:rPr lang="en-US" sz="2300" dirty="0">
                <a:solidFill>
                  <a:schemeClr val="tx2">
                    <a:lumMod val="75000"/>
                  </a:schemeClr>
                </a:solidFill>
              </a:rPr>
              <a:t>U</a:t>
            </a:r>
            <a:r>
              <a:rPr lang="en-US" sz="2300" dirty="0" smtClean="0">
                <a:solidFill>
                  <a:schemeClr val="tx2">
                    <a:lumMod val="75000"/>
                  </a:schemeClr>
                </a:solidFill>
              </a:rPr>
              <a:t>se Action Plan development</a:t>
            </a:r>
          </a:p>
          <a:p>
            <a:r>
              <a:rPr lang="en-US" sz="2300" dirty="0" smtClean="0"/>
              <a:t>Dissemination</a:t>
            </a:r>
          </a:p>
          <a:p>
            <a:r>
              <a:rPr lang="en-US" sz="2300" dirty="0" smtClean="0"/>
              <a:t>Assessing effects</a:t>
            </a:r>
          </a:p>
          <a:p>
            <a:endParaRPr lang="en-US" dirty="0" smtClean="0"/>
          </a:p>
          <a:p>
            <a:endParaRPr lang="en-US" dirty="0" smtClean="0"/>
          </a:p>
        </p:txBody>
      </p:sp>
    </p:spTree>
    <p:extLst>
      <p:ext uri="{BB962C8B-B14F-4D97-AF65-F5344CB8AC3E}">
        <p14:creationId xmlns:p14="http://schemas.microsoft.com/office/powerpoint/2010/main" val="82654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nodeType="clickEffect">
                                  <p:stCondLst>
                                    <p:cond delay="0"/>
                                  </p:stCondLst>
                                  <p:childTnLst>
                                    <p:animClr clrSpc="hsl" dir="cw">
                                      <p:cBhvr override="childStyle">
                                        <p:cTn id="6" dur="500" fill="hold"/>
                                        <p:tgtEl>
                                          <p:spTgt spid="3">
                                            <p:txEl>
                                              <p:pRg st="4" end="4"/>
                                            </p:txEl>
                                          </p:spTgt>
                                        </p:tgtEl>
                                        <p:attrNameLst>
                                          <p:attrName>style.color</p:attrName>
                                        </p:attrNameLst>
                                      </p:cBhvr>
                                      <p:by>
                                        <p:hsl h="0" s="12549" l="25098"/>
                                      </p:by>
                                    </p:animClr>
                                    <p:animClr clrSpc="hsl" dir="cw">
                                      <p:cBhvr>
                                        <p:cTn id="7" dur="500" fill="hold"/>
                                        <p:tgtEl>
                                          <p:spTgt spid="3">
                                            <p:txEl>
                                              <p:pRg st="4" end="4"/>
                                            </p:txEl>
                                          </p:spTgt>
                                        </p:tgtEl>
                                        <p:attrNameLst>
                                          <p:attrName>fillcolor</p:attrName>
                                        </p:attrNameLst>
                                      </p:cBhvr>
                                      <p:by>
                                        <p:hsl h="0" s="12549" l="25098"/>
                                      </p:by>
                                    </p:animClr>
                                    <p:animClr clrSpc="hsl" dir="cw">
                                      <p:cBhvr>
                                        <p:cTn id="8" dur="500" fill="hold"/>
                                        <p:tgtEl>
                                          <p:spTgt spid="3">
                                            <p:txEl>
                                              <p:pRg st="4" end="4"/>
                                            </p:txEl>
                                          </p:spTgt>
                                        </p:tgtEl>
                                        <p:attrNameLst>
                                          <p:attrName>stroke.color</p:attrName>
                                        </p:attrNameLst>
                                      </p:cBhvr>
                                      <p:by>
                                        <p:hsl h="0" s="12549" l="25098"/>
                                      </p:by>
                                    </p:animClr>
                                    <p:set>
                                      <p:cBhvr>
                                        <p:cTn id="9" dur="500" fill="hold"/>
                                        <p:tgtEl>
                                          <p:spTgt spid="3">
                                            <p:txEl>
                                              <p:pRg st="4" end="4"/>
                                            </p:txEl>
                                          </p:spTgt>
                                        </p:tgtEl>
                                        <p:attrNameLst>
                                          <p:attrName>fill.type</p:attrName>
                                        </p:attrNameLst>
                                      </p:cBhvr>
                                      <p:to>
                                        <p:strVal val="solid"/>
                                      </p:to>
                                    </p:set>
                                  </p:childTnLst>
                                </p:cTn>
                              </p:par>
                              <p:par>
                                <p:cTn id="10" presetID="30" presetClass="emph" presetSubtype="0" fill="hold" nodeType="withEffect">
                                  <p:stCondLst>
                                    <p:cond delay="0"/>
                                  </p:stCondLst>
                                  <p:childTnLst>
                                    <p:animClr clrSpc="hsl" dir="cw">
                                      <p:cBhvr override="childStyle">
                                        <p:cTn id="11" dur="500" fill="hold"/>
                                        <p:tgtEl>
                                          <p:spTgt spid="3">
                                            <p:txEl>
                                              <p:pRg st="5" end="5"/>
                                            </p:txEl>
                                          </p:spTgt>
                                        </p:tgtEl>
                                        <p:attrNameLst>
                                          <p:attrName>style.color</p:attrName>
                                        </p:attrNameLst>
                                      </p:cBhvr>
                                      <p:by>
                                        <p:hsl h="0" s="12549" l="25098"/>
                                      </p:by>
                                    </p:animClr>
                                    <p:animClr clrSpc="hsl" dir="cw">
                                      <p:cBhvr>
                                        <p:cTn id="12" dur="500" fill="hold"/>
                                        <p:tgtEl>
                                          <p:spTgt spid="3">
                                            <p:txEl>
                                              <p:pRg st="5" end="5"/>
                                            </p:txEl>
                                          </p:spTgt>
                                        </p:tgtEl>
                                        <p:attrNameLst>
                                          <p:attrName>fillcolor</p:attrName>
                                        </p:attrNameLst>
                                      </p:cBhvr>
                                      <p:by>
                                        <p:hsl h="0" s="12549" l="25098"/>
                                      </p:by>
                                    </p:animClr>
                                    <p:animClr clrSpc="hsl" dir="cw">
                                      <p:cBhvr>
                                        <p:cTn id="13" dur="500" fill="hold"/>
                                        <p:tgtEl>
                                          <p:spTgt spid="3">
                                            <p:txEl>
                                              <p:pRg st="5" end="5"/>
                                            </p:txEl>
                                          </p:spTgt>
                                        </p:tgtEl>
                                        <p:attrNameLst>
                                          <p:attrName>stroke.color</p:attrName>
                                        </p:attrNameLst>
                                      </p:cBhvr>
                                      <p:by>
                                        <p:hsl h="0" s="12549" l="25098"/>
                                      </p:by>
                                    </p:animClr>
                                    <p:set>
                                      <p:cBhvr>
                                        <p:cTn id="14" dur="500" fill="hold"/>
                                        <p:tgtEl>
                                          <p:spTgt spid="3">
                                            <p:txEl>
                                              <p:pRg st="5" end="5"/>
                                            </p:txEl>
                                          </p:spTgt>
                                        </p:tgtEl>
                                        <p:attrNameLst>
                                          <p:attrName>fill.type</p:attrName>
                                        </p:attrNameLst>
                                      </p:cBhvr>
                                      <p:to>
                                        <p:strVal val="solid"/>
                                      </p:to>
                                    </p:set>
                                  </p:childTnLst>
                                </p:cTn>
                              </p:par>
                              <p:par>
                                <p:cTn id="15" presetID="3" presetClass="emph" presetSubtype="2" fill="hold" nodeType="withEffect">
                                  <p:stCondLst>
                                    <p:cond delay="0"/>
                                  </p:stCondLst>
                                  <p:childTnLst>
                                    <p:animClr clrSpc="rgb" dir="cw">
                                      <p:cBhvr override="childStyle">
                                        <p:cTn id="16" dur="2000" fill="hold"/>
                                        <p:tgtEl>
                                          <p:spTgt spid="3">
                                            <p:txEl>
                                              <p:pRg st="6" end="6"/>
                                            </p:txEl>
                                          </p:spTgt>
                                        </p:tgtEl>
                                        <p:attrNameLst>
                                          <p:attrName>style.color</p:attrName>
                                        </p:attrNameLst>
                                      </p:cBhvr>
                                      <p:to>
                                        <a:srgbClr val="FFFF99"/>
                                      </p:to>
                                    </p:animClr>
                                  </p:childTnLst>
                                </p:cTn>
                              </p:par>
                            </p:childTnLst>
                          </p:cTn>
                        </p:par>
                      </p:childTnLst>
                    </p:cTn>
                  </p:par>
                  <p:par>
                    <p:cTn id="17" fill="hold">
                      <p:stCondLst>
                        <p:cond delay="indefinite"/>
                      </p:stCondLst>
                      <p:childTnLst>
                        <p:par>
                          <p:cTn id="18" fill="hold">
                            <p:stCondLst>
                              <p:cond delay="0"/>
                            </p:stCondLst>
                            <p:childTnLst>
                              <p:par>
                                <p:cTn id="19" presetID="3" presetClass="emph" presetSubtype="2" fill="hold" nodeType="clickEffect">
                                  <p:stCondLst>
                                    <p:cond delay="0"/>
                                  </p:stCondLst>
                                  <p:childTnLst>
                                    <p:animClr clrSpc="rgb" dir="cw">
                                      <p:cBhvr override="childStyle">
                                        <p:cTn id="20" dur="2000" fill="hold"/>
                                        <p:tgtEl>
                                          <p:spTgt spid="3">
                                            <p:txEl>
                                              <p:pRg st="6" end="6"/>
                                            </p:txEl>
                                          </p:spTgt>
                                        </p:tgtEl>
                                        <p:attrNameLst>
                                          <p:attrName>style.color</p:attrName>
                                        </p:attrNameLst>
                                      </p:cBhvr>
                                      <p:to>
                                        <a:srgbClr val="FFFF33"/>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EASURE_Eval_slide_template-1">
  <a:themeElements>
    <a:clrScheme name="MEASURE_Eval_slide_template-1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fontScheme name="MEASURE_Eval_slide_template-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ASURE_Eval_slide_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ASURE_Eval_slide_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ASURE_Eval_slide_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ASURE_Eval_slide_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ASURE_Eval_slide_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ASURE_Eval_slide_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ASURE_Eval_slide_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ASURE_Eval_slide_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ASURE_Eval_slide_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ASURE_Eval_slide_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ASURE_Eval_slide_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EASURE_Eval_slide_template-1 13">
        <a:dk1>
          <a:srgbClr val="000000"/>
        </a:dk1>
        <a:lt1>
          <a:srgbClr val="FFFFFF"/>
        </a:lt1>
        <a:dk2>
          <a:srgbClr val="000000"/>
        </a:dk2>
        <a:lt2>
          <a:srgbClr val="808080"/>
        </a:lt2>
        <a:accent1>
          <a:srgbClr val="141F78"/>
        </a:accent1>
        <a:accent2>
          <a:srgbClr val="19938A"/>
        </a:accent2>
        <a:accent3>
          <a:srgbClr val="FFFFFF"/>
        </a:accent3>
        <a:accent4>
          <a:srgbClr val="000000"/>
        </a:accent4>
        <a:accent5>
          <a:srgbClr val="AAABBE"/>
        </a:accent5>
        <a:accent6>
          <a:srgbClr val="16857D"/>
        </a:accent6>
        <a:hlink>
          <a:srgbClr val="8C1431"/>
        </a:hlink>
        <a:folHlink>
          <a:srgbClr val="946D08"/>
        </a:folHlink>
      </a:clrScheme>
      <a:clrMap bg1="lt1" tx1="dk1" bg2="lt2" tx2="dk2" accent1="accent1" accent2="accent2" accent3="accent3" accent4="accent4" accent5="accent5" accent6="accent6" hlink="hlink" folHlink="folHlink"/>
    </a:extraClrScheme>
    <a:extraClrScheme>
      <a:clrScheme name="MEASURE_Eval_slide_template-1 14">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DDDDDD"/>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1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MEASURE_Eval_slide_template-1</Template>
  <TotalTime>11036</TotalTime>
  <Words>4244</Words>
  <Application>Microsoft Office PowerPoint</Application>
  <PresentationFormat>On-screen Show (4:3)</PresentationFormat>
  <Paragraphs>414</Paragraphs>
  <Slides>32</Slides>
  <Notes>29</Notes>
  <HiddenSlides>0</HiddenSlides>
  <MMClips>0</MMClips>
  <ScaleCrop>false</ScaleCrop>
  <HeadingPairs>
    <vt:vector size="4" baseType="variant">
      <vt:variant>
        <vt:lpstr>Theme</vt:lpstr>
      </vt:variant>
      <vt:variant>
        <vt:i4>2</vt:i4>
      </vt:variant>
      <vt:variant>
        <vt:lpstr>Slide Titles</vt:lpstr>
      </vt:variant>
      <vt:variant>
        <vt:i4>32</vt:i4>
      </vt:variant>
    </vt:vector>
  </HeadingPairs>
  <TitlesOfParts>
    <vt:vector size="34" baseType="lpstr">
      <vt:lpstr>MEASURE_Eval_slide_template-1</vt:lpstr>
      <vt:lpstr>Custom Design</vt:lpstr>
      <vt:lpstr>Communicating and Applying Research Results</vt:lpstr>
      <vt:lpstr>Session Objectives</vt:lpstr>
      <vt:lpstr>PowerPoint Presentation</vt:lpstr>
      <vt:lpstr>How to Involve Stakeholders?</vt:lpstr>
      <vt:lpstr>How to Involve Stakeholders?</vt:lpstr>
      <vt:lpstr>How to Involve Stakeholders?</vt:lpstr>
      <vt:lpstr>Developing Actionable Recommendations</vt:lpstr>
      <vt:lpstr>Considerations When Developing &amp; Prioritizing Recommendations</vt:lpstr>
      <vt:lpstr>How to Involve Stakeholders?</vt:lpstr>
      <vt:lpstr>Data Use Action Plans</vt:lpstr>
      <vt:lpstr>Data Use Action Plans</vt:lpstr>
      <vt:lpstr>How to Involve Stakeholders?</vt:lpstr>
      <vt:lpstr>Four Essential Questions  when developing a communication strategy</vt:lpstr>
      <vt:lpstr>Selecting Appropriate Channels of Communication</vt:lpstr>
      <vt:lpstr>Universal Content Guidance</vt:lpstr>
      <vt:lpstr>Illustrative Information Needs by Stakeholder Group</vt:lpstr>
      <vt:lpstr>Case Study – Selecting Communication Channels</vt:lpstr>
      <vt:lpstr>Case Study – Selecting Communication Channels</vt:lpstr>
      <vt:lpstr>Four Essential Questions</vt:lpstr>
      <vt:lpstr>Assessing the Effect of Research</vt:lpstr>
      <vt:lpstr>Why Assess Effect?</vt:lpstr>
      <vt:lpstr>How Can You Assess Effect?</vt:lpstr>
      <vt:lpstr>Methods for Assessing Effect </vt:lpstr>
      <vt:lpstr>Key Messages</vt:lpstr>
      <vt:lpstr>Developing a Data Use Action Plan</vt:lpstr>
      <vt:lpstr>Small Group Activity 3: Instructions</vt:lpstr>
      <vt:lpstr>Small Group Activity 3: Discussion </vt:lpstr>
      <vt:lpstr>Strengthening Evidence-Based Decision Making </vt:lpstr>
      <vt:lpstr>PowerPoint Presentation</vt:lpstr>
      <vt:lpstr>Thank You</vt:lpstr>
      <vt:lpstr>Join Data Use Net</vt:lpstr>
      <vt:lpstr>PowerPoint Presentation</vt:lpstr>
    </vt:vector>
  </TitlesOfParts>
  <Company>UNC-CH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Carolina Population Center</dc:creator>
  <cp:lastModifiedBy>Liz Snyder</cp:lastModifiedBy>
  <cp:revision>322</cp:revision>
  <dcterms:created xsi:type="dcterms:W3CDTF">2007-12-03T21:25:38Z</dcterms:created>
  <dcterms:modified xsi:type="dcterms:W3CDTF">2011-09-15T16:02:34Z</dcterms:modified>
</cp:coreProperties>
</file>