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2" r:id="rId4"/>
    <p:sldId id="273" r:id="rId5"/>
    <p:sldId id="274" r:id="rId6"/>
    <p:sldId id="258" r:id="rId7"/>
    <p:sldId id="275" r:id="rId8"/>
    <p:sldId id="259" r:id="rId9"/>
    <p:sldId id="260" r:id="rId10"/>
    <p:sldId id="261" r:id="rId11"/>
    <p:sldId id="262" r:id="rId12"/>
    <p:sldId id="263" r:id="rId13"/>
    <p:sldId id="264" r:id="rId14"/>
    <p:sldId id="265"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9" d="100"/>
          <a:sy n="79" d="100"/>
        </p:scale>
        <p:origin x="-4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E286D-4653-4A19-BA8A-D10E381794DC}" type="datetimeFigureOut">
              <a:rPr lang="en-US" smtClean="0"/>
              <a:pPr/>
              <a:t>3/3/2011</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4D7B8-0D98-43FF-B12C-E2341BA7CE17}" type="slidenum">
              <a:rPr lang="en-ZA" smtClean="0"/>
              <a:pPr/>
              <a:t>‹#›</a:t>
            </a:fld>
            <a:endParaRPr lang="en-Z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5024D7B8-0D98-43FF-B12C-E2341BA7CE17}" type="slidenum">
              <a:rPr lang="en-ZA" smtClean="0"/>
              <a:pPr/>
              <a:t>1</a:t>
            </a:fld>
            <a:endParaRPr lang="en-Z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5024D7B8-0D98-43FF-B12C-E2341BA7CE17}" type="slidenum">
              <a:rPr lang="en-ZA" smtClean="0"/>
              <a:pPr/>
              <a:t>2</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288819E-2091-437D-A683-54B3F8AF3174}" type="slidenum">
              <a:rPr lang="en-US" smtClean="0"/>
              <a:pPr/>
              <a:t>3</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14508" y="4343144"/>
            <a:ext cx="5028986" cy="4115019"/>
          </a:xfrm>
          <a:noFill/>
          <a:ln/>
        </p:spPr>
        <p:txBody>
          <a:bodyPr/>
          <a:lstStyle/>
          <a:p>
            <a:r>
              <a:rPr lang="en-US" u="sng" smtClean="0"/>
              <a:t>Group Assignment</a:t>
            </a:r>
            <a:endParaRPr lang="en-US" smtClean="0"/>
          </a:p>
          <a:p>
            <a:r>
              <a:rPr lang="en-US" smtClean="0"/>
              <a:t>Day #2 Slide 3</a:t>
            </a:r>
          </a:p>
          <a:p>
            <a:r>
              <a:rPr lang="en-US" smtClean="0"/>
              <a:t>Develop a conceptual framework for the problem that your program addresses.  The type of framework is not important.  It should be comprehensive in that addresses factors beyond the scope of the actual service delivery.</a:t>
            </a:r>
          </a:p>
          <a:p>
            <a:r>
              <a:rPr lang="en-US" smtClean="0"/>
              <a:t>If the framework is too complex to put on the power point slide, the group may decide to provide a hand written handout instead.</a:t>
            </a:r>
            <a:endParaRPr lang="en-US" u="sng"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AU" smtClean="0"/>
          </a:p>
        </p:txBody>
      </p:sp>
      <p:sp>
        <p:nvSpPr>
          <p:cNvPr id="23556" name="Slide Number Placeholder 3"/>
          <p:cNvSpPr>
            <a:spLocks noGrp="1"/>
          </p:cNvSpPr>
          <p:nvPr>
            <p:ph type="sldNum" sz="quarter" idx="5"/>
          </p:nvPr>
        </p:nvSpPr>
        <p:spPr>
          <a:noFill/>
        </p:spPr>
        <p:txBody>
          <a:bodyPr/>
          <a:lstStyle/>
          <a:p>
            <a:fld id="{A23783BD-A29E-4FDF-994B-74A2B1D6C3F4}"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BFFE5EF-9330-4329-93F4-32D2933EC87A}" type="slidenum">
              <a:rPr lang="en-US" smtClean="0"/>
              <a:pPr/>
              <a:t>5</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14508" y="4343144"/>
            <a:ext cx="5028986" cy="4115019"/>
          </a:xfrm>
          <a:noFill/>
          <a:ln/>
        </p:spPr>
        <p:txBody>
          <a:bodyPr/>
          <a:lstStyle/>
          <a:p>
            <a:r>
              <a:rPr lang="en-US" u="sng" smtClean="0"/>
              <a:t>Group Assignment</a:t>
            </a:r>
            <a:endParaRPr lang="en-US" smtClean="0"/>
          </a:p>
          <a:p>
            <a:r>
              <a:rPr lang="en-US" smtClean="0"/>
              <a:t>Day #3 Slide 4 (3 Slides on Day #3)</a:t>
            </a:r>
          </a:p>
          <a:p>
            <a:endParaRPr lang="en-US" smtClean="0"/>
          </a:p>
          <a:p>
            <a:r>
              <a:rPr lang="en-US" smtClean="0"/>
              <a:t>Decide on the goals and objectives for the program and state them in the slide.  </a:t>
            </a:r>
          </a:p>
          <a:p>
            <a:r>
              <a:rPr lang="en-US" smtClean="0"/>
              <a:t>The goals and objectives must be related to your problem statement.</a:t>
            </a:r>
          </a:p>
          <a:p>
            <a:r>
              <a:rPr lang="en-US" smtClean="0"/>
              <a:t>Remember that objectives need to be SMART.</a:t>
            </a:r>
            <a:endParaRPr lang="en-US" u="sng"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5024D7B8-0D98-43FF-B12C-E2341BA7CE17}" type="slidenum">
              <a:rPr lang="en-ZA" smtClean="0"/>
              <a:pPr/>
              <a:t>7</a:t>
            </a:fld>
            <a:endParaRPr lang="en-Z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46B0C5-5C93-4339-9D4D-2906A86AE479}"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C1ADEDBE-8555-4F36-94F8-578BB24A7085}"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78E99BEB-99DA-4902-A9FA-8EAB2D1AA244}" type="datetimeFigureOut">
              <a:rPr lang="en-US" smtClean="0"/>
              <a:pPr/>
              <a:t>3/3/2011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78E99BEB-99DA-4902-A9FA-8EAB2D1AA244}" type="datetimeFigureOut">
              <a:rPr lang="en-US" smtClean="0"/>
              <a:pPr/>
              <a:t>3/3/2011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78E99BEB-99DA-4902-A9FA-8EAB2D1AA244}" type="datetimeFigureOut">
              <a:rPr lang="en-US" smtClean="0"/>
              <a:pPr/>
              <a:t>3/3/2011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78E99BEB-99DA-4902-A9FA-8EAB2D1AA244}" type="datetimeFigureOut">
              <a:rPr lang="en-US" smtClean="0"/>
              <a:pPr/>
              <a:t>3/3/2011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99BEB-99DA-4902-A9FA-8EAB2D1AA244}" type="datetimeFigureOut">
              <a:rPr lang="en-US" smtClean="0"/>
              <a:pPr/>
              <a:t>3/3/2011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78E99BEB-99DA-4902-A9FA-8EAB2D1AA244}" type="datetimeFigureOut">
              <a:rPr lang="en-US" smtClean="0"/>
              <a:pPr/>
              <a:t>3/3/2011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78E99BEB-99DA-4902-A9FA-8EAB2D1AA244}" type="datetimeFigureOut">
              <a:rPr lang="en-US" smtClean="0"/>
              <a:pPr/>
              <a:t>3/3/2011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78E99BEB-99DA-4902-A9FA-8EAB2D1AA244}" type="datetimeFigureOut">
              <a:rPr lang="en-US" smtClean="0"/>
              <a:pPr/>
              <a:t>3/3/2011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99BEB-99DA-4902-A9FA-8EAB2D1AA244}" type="datetimeFigureOut">
              <a:rPr lang="en-US" smtClean="0"/>
              <a:pPr/>
              <a:t>3/3/2011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99BEB-99DA-4902-A9FA-8EAB2D1AA244}" type="datetimeFigureOut">
              <a:rPr lang="en-US" smtClean="0"/>
              <a:pPr/>
              <a:t>3/3/2011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99BEB-99DA-4902-A9FA-8EAB2D1AA244}" type="datetimeFigureOut">
              <a:rPr lang="en-US" smtClean="0"/>
              <a:pPr/>
              <a:t>3/3/2011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E92D956-816A-4991-8288-0ACCA3E76E80}"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99BEB-99DA-4902-A9FA-8EAB2D1AA244}" type="datetimeFigureOut">
              <a:rPr lang="en-US" smtClean="0"/>
              <a:pPr/>
              <a:t>3/3/2011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2D956-816A-4991-8288-0ACCA3E76E80}"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Evaluation</a:t>
            </a:r>
            <a:endParaRPr lang="en-ZA" dirty="0"/>
          </a:p>
        </p:txBody>
      </p:sp>
      <p:sp>
        <p:nvSpPr>
          <p:cNvPr id="3" name="Subtitle 2"/>
          <p:cNvSpPr>
            <a:spLocks noGrp="1"/>
          </p:cNvSpPr>
          <p:nvPr>
            <p:ph type="subTitle" idx="1"/>
          </p:nvPr>
        </p:nvSpPr>
        <p:spPr/>
        <p:txBody>
          <a:bodyPr/>
          <a:lstStyle/>
          <a:p>
            <a:endParaRPr lang="en-Z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1" y="1881188"/>
            <a:ext cx="9144000" cy="4976812"/>
          </a:xfrm>
          <a:prstGeom prst="rect">
            <a:avLst/>
          </a:prstGeom>
          <a:noFill/>
          <a:ln w="9525">
            <a:noFill/>
            <a:miter lim="800000"/>
            <a:headEnd/>
            <a:tailEnd/>
          </a:ln>
          <a:effectLst/>
        </p:spPr>
      </p:pic>
      <p:sp>
        <p:nvSpPr>
          <p:cNvPr id="4" name="TextBox 3"/>
          <p:cNvSpPr txBox="1"/>
          <p:nvPr/>
        </p:nvSpPr>
        <p:spPr>
          <a:xfrm>
            <a:off x="2285984" y="304800"/>
            <a:ext cx="3929090" cy="800219"/>
          </a:xfrm>
          <a:prstGeom prst="rect">
            <a:avLst/>
          </a:prstGeom>
          <a:noFill/>
        </p:spPr>
        <p:txBody>
          <a:bodyPr wrap="square" rtlCol="0">
            <a:spAutoFit/>
          </a:bodyPr>
          <a:lstStyle/>
          <a:p>
            <a:pPr algn="ctr"/>
            <a:r>
              <a:rPr lang="en-GB" sz="3200" b="1" dirty="0" smtClean="0">
                <a:solidFill>
                  <a:schemeClr val="tx1"/>
                </a:solidFill>
              </a:rPr>
              <a:t>Step 2</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0" y="1271588"/>
            <a:ext cx="9144000" cy="5586412"/>
          </a:xfrm>
          <a:prstGeom prst="rect">
            <a:avLst/>
          </a:prstGeom>
          <a:noFill/>
          <a:ln w="9525">
            <a:noFill/>
            <a:miter lim="800000"/>
            <a:headEnd/>
            <a:tailEnd/>
          </a:ln>
          <a:effectLst/>
        </p:spPr>
      </p:pic>
      <p:sp>
        <p:nvSpPr>
          <p:cNvPr id="3" name="TextBox 2"/>
          <p:cNvSpPr txBox="1"/>
          <p:nvPr/>
        </p:nvSpPr>
        <p:spPr>
          <a:xfrm>
            <a:off x="3786182" y="266700"/>
            <a:ext cx="1852618" cy="584775"/>
          </a:xfrm>
          <a:prstGeom prst="rect">
            <a:avLst/>
          </a:prstGeom>
          <a:noFill/>
        </p:spPr>
        <p:txBody>
          <a:bodyPr wrap="square" rtlCol="0">
            <a:spAutoFit/>
          </a:bodyPr>
          <a:lstStyle/>
          <a:p>
            <a:r>
              <a:rPr lang="en-GB" sz="3200" b="1" dirty="0" smtClean="0">
                <a:solidFill>
                  <a:schemeClr val="tx1"/>
                </a:solidFill>
              </a:rPr>
              <a:t>Step 3</a:t>
            </a:r>
            <a:endParaRPr lang="en-GB" sz="3200"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 y="1447800"/>
          <a:ext cx="9143998" cy="4076700"/>
        </p:xfrm>
        <a:graphic>
          <a:graphicData uri="http://schemas.openxmlformats.org/drawingml/2006/table">
            <a:tbl>
              <a:tblPr/>
              <a:tblGrid>
                <a:gridCol w="1523670"/>
                <a:gridCol w="1523670"/>
                <a:gridCol w="1523670"/>
                <a:gridCol w="1523670"/>
                <a:gridCol w="1524659"/>
                <a:gridCol w="1524659"/>
              </a:tblGrid>
              <a:tr h="1358900">
                <a:tc>
                  <a:txBody>
                    <a:bodyPr/>
                    <a:lstStyle/>
                    <a:p>
                      <a:pPr>
                        <a:lnSpc>
                          <a:spcPct val="115000"/>
                        </a:lnSpc>
                        <a:spcAft>
                          <a:spcPts val="0"/>
                        </a:spcAft>
                      </a:pPr>
                      <a:r>
                        <a:rPr lang="en-GB" sz="2400" dirty="0">
                          <a:solidFill>
                            <a:srgbClr val="000000"/>
                          </a:solidFill>
                          <a:latin typeface="Arial"/>
                          <a:ea typeface="Calibri"/>
                          <a:cs typeface="Times New Roman"/>
                        </a:rPr>
                        <a:t>Evaluation</a:t>
                      </a:r>
                      <a:endParaRPr lang="en-GB" sz="2400" dirty="0">
                        <a:solidFill>
                          <a:srgbClr val="000000"/>
                        </a:solidFill>
                        <a:latin typeface="Calibri"/>
                        <a:ea typeface="Calibri"/>
                        <a:cs typeface="Times New Roman"/>
                      </a:endParaRPr>
                    </a:p>
                    <a:p>
                      <a:pPr>
                        <a:lnSpc>
                          <a:spcPct val="115000"/>
                        </a:lnSpc>
                        <a:spcAft>
                          <a:spcPts val="0"/>
                        </a:spcAft>
                      </a:pPr>
                      <a:r>
                        <a:rPr lang="en-GB" sz="2400" dirty="0">
                          <a:solidFill>
                            <a:srgbClr val="000000"/>
                          </a:solidFill>
                          <a:latin typeface="Arial"/>
                          <a:ea typeface="Calibri"/>
                          <a:cs typeface="Times New Roman"/>
                        </a:rPr>
                        <a:t>Questions</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dirty="0">
                          <a:solidFill>
                            <a:srgbClr val="000000"/>
                          </a:solidFill>
                          <a:latin typeface="Arial"/>
                          <a:ea typeface="Calibri"/>
                          <a:cs typeface="Times New Roman"/>
                        </a:rPr>
                        <a:t>Indicators</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dirty="0">
                          <a:solidFill>
                            <a:srgbClr val="000000"/>
                          </a:solidFill>
                          <a:latin typeface="Arial"/>
                          <a:ea typeface="Calibri"/>
                          <a:cs typeface="Times New Roman"/>
                        </a:rPr>
                        <a:t>Baseline </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dirty="0">
                          <a:solidFill>
                            <a:srgbClr val="000000"/>
                          </a:solidFill>
                          <a:latin typeface="Arial"/>
                          <a:ea typeface="Calibri"/>
                          <a:cs typeface="Times New Roman"/>
                        </a:rPr>
                        <a:t>Source of</a:t>
                      </a:r>
                      <a:endParaRPr lang="en-GB" sz="2400" dirty="0">
                        <a:solidFill>
                          <a:srgbClr val="000000"/>
                        </a:solidFill>
                        <a:latin typeface="Calibri"/>
                        <a:ea typeface="Calibri"/>
                        <a:cs typeface="Times New Roman"/>
                      </a:endParaRPr>
                    </a:p>
                    <a:p>
                      <a:pPr>
                        <a:lnSpc>
                          <a:spcPct val="115000"/>
                        </a:lnSpc>
                        <a:spcAft>
                          <a:spcPts val="0"/>
                        </a:spcAft>
                      </a:pPr>
                      <a:r>
                        <a:rPr lang="en-GB" sz="2400" dirty="0">
                          <a:solidFill>
                            <a:srgbClr val="000000"/>
                          </a:solidFill>
                          <a:latin typeface="Arial"/>
                          <a:ea typeface="Calibri"/>
                          <a:cs typeface="Times New Roman"/>
                        </a:rPr>
                        <a:t>information</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dirty="0">
                          <a:solidFill>
                            <a:srgbClr val="000000"/>
                          </a:solidFill>
                          <a:latin typeface="Arial"/>
                          <a:ea typeface="Calibri"/>
                          <a:cs typeface="Times New Roman"/>
                        </a:rPr>
                        <a:t>Collection</a:t>
                      </a:r>
                      <a:endParaRPr lang="en-GB" sz="2400" dirty="0">
                        <a:solidFill>
                          <a:srgbClr val="000000"/>
                        </a:solidFill>
                        <a:latin typeface="Calibri"/>
                        <a:ea typeface="Calibri"/>
                        <a:cs typeface="Times New Roman"/>
                      </a:endParaRPr>
                    </a:p>
                    <a:p>
                      <a:pPr>
                        <a:lnSpc>
                          <a:spcPct val="115000"/>
                        </a:lnSpc>
                        <a:spcAft>
                          <a:spcPts val="0"/>
                        </a:spcAft>
                      </a:pPr>
                      <a:r>
                        <a:rPr lang="en-GB" sz="2400" dirty="0">
                          <a:solidFill>
                            <a:srgbClr val="000000"/>
                          </a:solidFill>
                          <a:latin typeface="Arial"/>
                          <a:ea typeface="Calibri"/>
                          <a:cs typeface="Times New Roman"/>
                        </a:rPr>
                        <a:t>method</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dirty="0">
                          <a:solidFill>
                            <a:srgbClr val="000000"/>
                          </a:solidFill>
                          <a:latin typeface="Arial"/>
                          <a:ea typeface="Calibri"/>
                          <a:cs typeface="Times New Roman"/>
                        </a:rPr>
                        <a:t>Schedule</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800">
                <a:tc>
                  <a:txBody>
                    <a:bodyPr/>
                    <a:lstStyle/>
                    <a:p>
                      <a:pPr>
                        <a:lnSpc>
                          <a:spcPct val="115000"/>
                        </a:lnSpc>
                        <a:spcAft>
                          <a:spcPts val="0"/>
                        </a:spcAft>
                      </a:pPr>
                      <a:r>
                        <a:rPr lang="en-GB" sz="2400" i="1">
                          <a:solidFill>
                            <a:srgbClr val="000000"/>
                          </a:solidFill>
                          <a:latin typeface="Arial"/>
                          <a:ea typeface="Calibri"/>
                          <a:cs typeface="Times New Roman"/>
                        </a:rPr>
                        <a:t>What do you</a:t>
                      </a:r>
                      <a:endParaRPr lang="en-GB" sz="2400">
                        <a:solidFill>
                          <a:srgbClr val="000000"/>
                        </a:solidFill>
                        <a:latin typeface="Calibri"/>
                        <a:ea typeface="Calibri"/>
                        <a:cs typeface="Times New Roman"/>
                      </a:endParaRPr>
                    </a:p>
                    <a:p>
                      <a:pPr>
                        <a:lnSpc>
                          <a:spcPct val="115000"/>
                        </a:lnSpc>
                        <a:spcAft>
                          <a:spcPts val="0"/>
                        </a:spcAft>
                      </a:pPr>
                      <a:r>
                        <a:rPr lang="en-GB" sz="2400" i="1">
                          <a:solidFill>
                            <a:srgbClr val="000000"/>
                          </a:solidFill>
                          <a:latin typeface="Arial"/>
                          <a:ea typeface="Calibri"/>
                          <a:cs typeface="Times New Roman"/>
                        </a:rPr>
                        <a:t>want to know?</a:t>
                      </a:r>
                      <a:endParaRPr lang="en-GB" sz="240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i="1">
                          <a:solidFill>
                            <a:srgbClr val="000000"/>
                          </a:solidFill>
                          <a:latin typeface="Arial"/>
                          <a:ea typeface="Calibri"/>
                          <a:cs typeface="Times New Roman"/>
                        </a:rPr>
                        <a:t>How will</a:t>
                      </a:r>
                      <a:endParaRPr lang="en-GB" sz="2400">
                        <a:solidFill>
                          <a:srgbClr val="000000"/>
                        </a:solidFill>
                        <a:latin typeface="Calibri"/>
                        <a:ea typeface="Calibri"/>
                        <a:cs typeface="Times New Roman"/>
                      </a:endParaRPr>
                    </a:p>
                    <a:p>
                      <a:pPr>
                        <a:lnSpc>
                          <a:spcPct val="115000"/>
                        </a:lnSpc>
                        <a:spcAft>
                          <a:spcPts val="0"/>
                        </a:spcAft>
                      </a:pPr>
                      <a:r>
                        <a:rPr lang="en-GB" sz="2400" i="1">
                          <a:solidFill>
                            <a:srgbClr val="000000"/>
                          </a:solidFill>
                          <a:latin typeface="Arial"/>
                          <a:ea typeface="Calibri"/>
                          <a:cs typeface="Times New Roman"/>
                        </a:rPr>
                        <a:t>you know?</a:t>
                      </a:r>
                      <a:endParaRPr lang="en-GB" sz="240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i="1">
                          <a:solidFill>
                            <a:srgbClr val="000000"/>
                          </a:solidFill>
                          <a:latin typeface="Arial"/>
                          <a:ea typeface="Calibri"/>
                          <a:cs typeface="Times New Roman"/>
                        </a:rPr>
                        <a:t>What is the</a:t>
                      </a:r>
                      <a:endParaRPr lang="en-GB" sz="2400">
                        <a:solidFill>
                          <a:srgbClr val="000000"/>
                        </a:solidFill>
                        <a:latin typeface="Calibri"/>
                        <a:ea typeface="Calibri"/>
                        <a:cs typeface="Times New Roman"/>
                      </a:endParaRPr>
                    </a:p>
                    <a:p>
                      <a:pPr>
                        <a:lnSpc>
                          <a:spcPct val="115000"/>
                        </a:lnSpc>
                        <a:spcAft>
                          <a:spcPts val="0"/>
                        </a:spcAft>
                      </a:pPr>
                      <a:r>
                        <a:rPr lang="en-GB" sz="2400" i="1">
                          <a:solidFill>
                            <a:srgbClr val="000000"/>
                          </a:solidFill>
                          <a:latin typeface="Arial"/>
                          <a:ea typeface="Calibri"/>
                          <a:cs typeface="Times New Roman"/>
                        </a:rPr>
                        <a:t>situation prior</a:t>
                      </a:r>
                      <a:endParaRPr lang="en-GB" sz="2400">
                        <a:solidFill>
                          <a:srgbClr val="000000"/>
                        </a:solidFill>
                        <a:latin typeface="Calibri"/>
                        <a:ea typeface="Calibri"/>
                        <a:cs typeface="Times New Roman"/>
                      </a:endParaRPr>
                    </a:p>
                    <a:p>
                      <a:pPr>
                        <a:lnSpc>
                          <a:spcPct val="115000"/>
                        </a:lnSpc>
                        <a:spcAft>
                          <a:spcPts val="0"/>
                        </a:spcAft>
                      </a:pPr>
                      <a:r>
                        <a:rPr lang="en-GB" sz="2400" i="1">
                          <a:solidFill>
                            <a:srgbClr val="000000"/>
                          </a:solidFill>
                          <a:latin typeface="Arial"/>
                          <a:ea typeface="Calibri"/>
                          <a:cs typeface="Times New Roman"/>
                        </a:rPr>
                        <a:t>to any activity?</a:t>
                      </a:r>
                      <a:endParaRPr lang="en-GB" sz="240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i="1" dirty="0">
                          <a:solidFill>
                            <a:srgbClr val="000000"/>
                          </a:solidFill>
                          <a:latin typeface="Arial"/>
                          <a:ea typeface="Calibri"/>
                          <a:cs typeface="Times New Roman"/>
                        </a:rPr>
                        <a:t>Where can this</a:t>
                      </a:r>
                      <a:endParaRPr lang="en-GB" sz="2400" dirty="0">
                        <a:solidFill>
                          <a:srgbClr val="000000"/>
                        </a:solidFill>
                        <a:latin typeface="Calibri"/>
                        <a:ea typeface="Calibri"/>
                        <a:cs typeface="Times New Roman"/>
                      </a:endParaRPr>
                    </a:p>
                    <a:p>
                      <a:pPr>
                        <a:lnSpc>
                          <a:spcPct val="115000"/>
                        </a:lnSpc>
                        <a:spcAft>
                          <a:spcPts val="0"/>
                        </a:spcAft>
                      </a:pPr>
                      <a:r>
                        <a:rPr lang="en-GB" sz="2400" i="1" dirty="0">
                          <a:solidFill>
                            <a:srgbClr val="000000"/>
                          </a:solidFill>
                          <a:latin typeface="Arial"/>
                          <a:ea typeface="Calibri"/>
                          <a:cs typeface="Times New Roman"/>
                        </a:rPr>
                        <a:t>data be</a:t>
                      </a:r>
                      <a:endParaRPr lang="en-GB" sz="2400" dirty="0">
                        <a:solidFill>
                          <a:srgbClr val="000000"/>
                        </a:solidFill>
                        <a:latin typeface="Calibri"/>
                        <a:ea typeface="Calibri"/>
                        <a:cs typeface="Times New Roman"/>
                      </a:endParaRPr>
                    </a:p>
                    <a:p>
                      <a:pPr>
                        <a:lnSpc>
                          <a:spcPct val="115000"/>
                        </a:lnSpc>
                        <a:spcAft>
                          <a:spcPts val="0"/>
                        </a:spcAft>
                      </a:pPr>
                      <a:r>
                        <a:rPr lang="en-GB" sz="2400" i="1" dirty="0">
                          <a:solidFill>
                            <a:srgbClr val="000000"/>
                          </a:solidFill>
                          <a:latin typeface="Arial"/>
                          <a:ea typeface="Calibri"/>
                          <a:cs typeface="Times New Roman"/>
                        </a:rPr>
                        <a:t>obtained?</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i="1" dirty="0">
                          <a:solidFill>
                            <a:srgbClr val="000000"/>
                          </a:solidFill>
                          <a:latin typeface="Arial"/>
                          <a:ea typeface="Calibri"/>
                          <a:cs typeface="Times New Roman"/>
                        </a:rPr>
                        <a:t>How will the</a:t>
                      </a:r>
                      <a:endParaRPr lang="en-GB" sz="2400" dirty="0">
                        <a:solidFill>
                          <a:srgbClr val="000000"/>
                        </a:solidFill>
                        <a:latin typeface="Calibri"/>
                        <a:ea typeface="Calibri"/>
                        <a:cs typeface="Times New Roman"/>
                      </a:endParaRPr>
                    </a:p>
                    <a:p>
                      <a:pPr>
                        <a:lnSpc>
                          <a:spcPct val="115000"/>
                        </a:lnSpc>
                        <a:spcAft>
                          <a:spcPts val="0"/>
                        </a:spcAft>
                      </a:pPr>
                      <a:r>
                        <a:rPr lang="en-GB" sz="2400" i="1" dirty="0">
                          <a:solidFill>
                            <a:srgbClr val="000000"/>
                          </a:solidFill>
                          <a:latin typeface="Arial"/>
                          <a:ea typeface="Calibri"/>
                          <a:cs typeface="Times New Roman"/>
                        </a:rPr>
                        <a:t>data be</a:t>
                      </a:r>
                      <a:endParaRPr lang="en-GB" sz="2400" dirty="0">
                        <a:solidFill>
                          <a:srgbClr val="000000"/>
                        </a:solidFill>
                        <a:latin typeface="Calibri"/>
                        <a:ea typeface="Calibri"/>
                        <a:cs typeface="Times New Roman"/>
                      </a:endParaRPr>
                    </a:p>
                    <a:p>
                      <a:pPr>
                        <a:lnSpc>
                          <a:spcPct val="115000"/>
                        </a:lnSpc>
                        <a:spcAft>
                          <a:spcPts val="0"/>
                        </a:spcAft>
                      </a:pPr>
                      <a:r>
                        <a:rPr lang="en-GB" sz="2400" i="1" dirty="0">
                          <a:solidFill>
                            <a:srgbClr val="000000"/>
                          </a:solidFill>
                          <a:latin typeface="Arial"/>
                          <a:ea typeface="Calibri"/>
                          <a:cs typeface="Times New Roman"/>
                        </a:rPr>
                        <a:t>gathered?</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i="1" dirty="0">
                          <a:solidFill>
                            <a:srgbClr val="000000"/>
                          </a:solidFill>
                          <a:latin typeface="Arial"/>
                          <a:ea typeface="Calibri"/>
                          <a:cs typeface="Times New Roman"/>
                        </a:rPr>
                        <a:t>When, where</a:t>
                      </a:r>
                      <a:endParaRPr lang="en-GB" sz="2400" dirty="0">
                        <a:solidFill>
                          <a:srgbClr val="000000"/>
                        </a:solidFill>
                        <a:latin typeface="Calibri"/>
                        <a:ea typeface="Calibri"/>
                        <a:cs typeface="Times New Roman"/>
                      </a:endParaRPr>
                    </a:p>
                    <a:p>
                      <a:pPr>
                        <a:lnSpc>
                          <a:spcPct val="115000"/>
                        </a:lnSpc>
                        <a:spcAft>
                          <a:spcPts val="0"/>
                        </a:spcAft>
                      </a:pPr>
                      <a:r>
                        <a:rPr lang="en-GB" sz="2400" i="1" dirty="0">
                          <a:solidFill>
                            <a:srgbClr val="000000"/>
                          </a:solidFill>
                          <a:latin typeface="Arial"/>
                          <a:ea typeface="Calibri"/>
                          <a:cs typeface="Times New Roman"/>
                        </a:rPr>
                        <a:t>and who will</a:t>
                      </a:r>
                      <a:endParaRPr lang="en-GB" sz="2400" dirty="0">
                        <a:solidFill>
                          <a:srgbClr val="000000"/>
                        </a:solidFill>
                        <a:latin typeface="Calibri"/>
                        <a:ea typeface="Calibri"/>
                        <a:cs typeface="Times New Roman"/>
                      </a:endParaRPr>
                    </a:p>
                    <a:p>
                      <a:pPr>
                        <a:lnSpc>
                          <a:spcPct val="115000"/>
                        </a:lnSpc>
                        <a:spcAft>
                          <a:spcPts val="0"/>
                        </a:spcAft>
                      </a:pPr>
                      <a:r>
                        <a:rPr lang="en-GB" sz="2400" i="1" dirty="0">
                          <a:solidFill>
                            <a:srgbClr val="000000"/>
                          </a:solidFill>
                          <a:latin typeface="Arial"/>
                          <a:ea typeface="Calibri"/>
                          <a:cs typeface="Times New Roman"/>
                        </a:rPr>
                        <a:t>gather the data?</a:t>
                      </a:r>
                      <a:endParaRPr lang="en-GB" sz="24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2124791" y="0"/>
            <a:ext cx="5018959" cy="646331"/>
          </a:xfrm>
          <a:prstGeom prst="rect">
            <a:avLst/>
          </a:prstGeom>
          <a:noFill/>
        </p:spPr>
        <p:txBody>
          <a:bodyPr wrap="square" rtlCol="0">
            <a:spAutoFit/>
          </a:bodyPr>
          <a:lstStyle/>
          <a:p>
            <a:r>
              <a:rPr lang="en-GB" sz="3600" b="1" dirty="0" smtClean="0">
                <a:solidFill>
                  <a:schemeClr val="tx1"/>
                </a:solidFill>
              </a:rPr>
              <a:t>Evaluation plan matrix</a:t>
            </a:r>
            <a:endParaRPr lang="en-GB" sz="36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1162051"/>
          <a:ext cx="10153650" cy="5129908"/>
        </p:xfrm>
        <a:graphic>
          <a:graphicData uri="http://schemas.openxmlformats.org/drawingml/2006/table">
            <a:tbl>
              <a:tblPr/>
              <a:tblGrid>
                <a:gridCol w="2073037"/>
                <a:gridCol w="8080613"/>
              </a:tblGrid>
              <a:tr h="362836">
                <a:tc>
                  <a:txBody>
                    <a:bodyPr/>
                    <a:lstStyle/>
                    <a:p>
                      <a:pPr>
                        <a:lnSpc>
                          <a:spcPct val="115000"/>
                        </a:lnSpc>
                        <a:spcAft>
                          <a:spcPts val="0"/>
                        </a:spcAft>
                      </a:pPr>
                      <a:r>
                        <a:rPr lang="en-GB" sz="1800" b="1" dirty="0">
                          <a:solidFill>
                            <a:srgbClr val="000000"/>
                          </a:solidFill>
                          <a:latin typeface="Calibri"/>
                          <a:ea typeface="Calibri"/>
                          <a:cs typeface="Times New Roman"/>
                        </a:rPr>
                        <a:t>Evaluation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solidFill>
                            <a:srgbClr val="000000"/>
                          </a:solidFill>
                          <a:latin typeface="Calibri"/>
                          <a:ea typeface="Calibri"/>
                          <a:cs typeface="Times New Roman"/>
                        </a:rPr>
                        <a:t>Suggested question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1794">
                <a:tc>
                  <a:txBody>
                    <a:bodyPr/>
                    <a:lstStyle/>
                    <a:p>
                      <a:pPr>
                        <a:lnSpc>
                          <a:spcPct val="115000"/>
                        </a:lnSpc>
                        <a:spcAft>
                          <a:spcPts val="0"/>
                        </a:spcAft>
                      </a:pPr>
                      <a:r>
                        <a:rPr lang="en-GB" sz="1600" dirty="0">
                          <a:solidFill>
                            <a:srgbClr val="000000"/>
                          </a:solidFill>
                          <a:latin typeface="Calibri"/>
                          <a:ea typeface="Calibri"/>
                          <a:cs typeface="Times New Roman"/>
                        </a:rPr>
                        <a:t>Process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solidFill>
                            <a:srgbClr val="000000"/>
                          </a:solidFill>
                          <a:latin typeface="Arial"/>
                          <a:ea typeface="Calibri"/>
                          <a:cs typeface="Times New Roman"/>
                        </a:rPr>
                        <a:t>Does it work?</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Is resource use minimised?</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Does it attain longer term goals?</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Is it pleasing to use?</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Are there any ethical/legal/safety issues for those who are involved?</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To what extent are the desired changes occurring? For whom?</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What are the potential barriers/facilitators?</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What is most appropriate development activity?</a:t>
                      </a:r>
                      <a:endParaRPr lang="en-GB" sz="16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5898">
                <a:tc>
                  <a:txBody>
                    <a:bodyPr/>
                    <a:lstStyle/>
                    <a:p>
                      <a:pPr>
                        <a:lnSpc>
                          <a:spcPct val="115000"/>
                        </a:lnSpc>
                        <a:spcAft>
                          <a:spcPts val="0"/>
                        </a:spcAft>
                      </a:pPr>
                      <a:r>
                        <a:rPr lang="en-GB" sz="1600">
                          <a:solidFill>
                            <a:srgbClr val="000000"/>
                          </a:solidFill>
                          <a:latin typeface="Calibri"/>
                          <a:ea typeface="Calibri"/>
                          <a:cs typeface="Times New Roman"/>
                        </a:rPr>
                        <a:t>Outcome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solidFill>
                            <a:srgbClr val="000000"/>
                          </a:solidFill>
                          <a:latin typeface="Arial"/>
                          <a:ea typeface="Calibri"/>
                          <a:cs typeface="Times New Roman"/>
                        </a:rPr>
                        <a:t>What are the desired changes in behaviour or state?</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To what extent are these changes occurring?</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Are the changes effective?</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To what extent are desired changes occurring? For whom?</a:t>
                      </a:r>
                      <a:endParaRPr lang="en-GB" sz="16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4872">
                <a:tc>
                  <a:txBody>
                    <a:bodyPr/>
                    <a:lstStyle/>
                    <a:p>
                      <a:pPr>
                        <a:lnSpc>
                          <a:spcPct val="115000"/>
                        </a:lnSpc>
                        <a:spcAft>
                          <a:spcPts val="0"/>
                        </a:spcAft>
                      </a:pPr>
                      <a:r>
                        <a:rPr lang="en-GB" sz="1600">
                          <a:solidFill>
                            <a:srgbClr val="000000"/>
                          </a:solidFill>
                          <a:latin typeface="Calibri"/>
                          <a:ea typeface="Calibri"/>
                          <a:cs typeface="Times New Roman"/>
                        </a:rPr>
                        <a:t>Impact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solidFill>
                            <a:srgbClr val="000000"/>
                          </a:solidFill>
                          <a:latin typeface="Arial"/>
                          <a:ea typeface="Calibri"/>
                          <a:cs typeface="Times New Roman"/>
                        </a:rPr>
                        <a:t>What are the unintended outcomes?</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To what extent have the intended benefits been achieved?</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What is the overall effect of the development activity?</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What are the cost benefits?</a:t>
                      </a:r>
                      <a:endParaRPr lang="en-GB" sz="1600" dirty="0">
                        <a:solidFill>
                          <a:srgbClr val="000000"/>
                        </a:solidFill>
                        <a:latin typeface="Calibri"/>
                        <a:ea typeface="Calibri"/>
                        <a:cs typeface="Times New Roman"/>
                      </a:endParaRPr>
                    </a:p>
                    <a:p>
                      <a:pPr>
                        <a:lnSpc>
                          <a:spcPct val="115000"/>
                        </a:lnSpc>
                        <a:spcAft>
                          <a:spcPts val="0"/>
                        </a:spcAft>
                      </a:pPr>
                      <a:r>
                        <a:rPr lang="en-GB" sz="1600" dirty="0">
                          <a:solidFill>
                            <a:srgbClr val="000000"/>
                          </a:solidFill>
                          <a:latin typeface="Arial"/>
                          <a:ea typeface="Calibri"/>
                          <a:cs typeface="Times New Roman"/>
                        </a:rPr>
                        <a:t>What is the cost effectiveness of the development activity?</a:t>
                      </a:r>
                      <a:endParaRPr lang="en-GB" sz="1600" dirty="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250228" y="304801"/>
            <a:ext cx="8898927" cy="523220"/>
          </a:xfrm>
          <a:prstGeom prst="rect">
            <a:avLst/>
          </a:prstGeom>
          <a:noFill/>
        </p:spPr>
        <p:txBody>
          <a:bodyPr wrap="square" rtlCol="0">
            <a:spAutoFit/>
          </a:bodyPr>
          <a:lstStyle/>
          <a:p>
            <a:r>
              <a:rPr lang="en-GB" sz="2800" b="1" dirty="0" smtClean="0">
                <a:solidFill>
                  <a:schemeClr val="tx1"/>
                </a:solidFill>
              </a:rPr>
              <a:t>Questions answered by different evaluation types</a:t>
            </a:r>
            <a:endParaRPr lang="en-GB" sz="2800"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1" y="833438"/>
            <a:ext cx="8786842" cy="6024562"/>
          </a:xfrm>
          <a:prstGeom prst="rect">
            <a:avLst/>
          </a:prstGeom>
          <a:noFill/>
          <a:ln w="9525">
            <a:noFill/>
            <a:miter lim="800000"/>
            <a:headEnd/>
            <a:tailEnd/>
          </a:ln>
          <a:effectLst/>
        </p:spPr>
      </p:pic>
      <p:sp>
        <p:nvSpPr>
          <p:cNvPr id="3" name="TextBox 2"/>
          <p:cNvSpPr txBox="1"/>
          <p:nvPr/>
        </p:nvSpPr>
        <p:spPr>
          <a:xfrm>
            <a:off x="3571868" y="0"/>
            <a:ext cx="1895482" cy="584775"/>
          </a:xfrm>
          <a:prstGeom prst="rect">
            <a:avLst/>
          </a:prstGeom>
          <a:noFill/>
        </p:spPr>
        <p:txBody>
          <a:bodyPr wrap="square" rtlCol="0">
            <a:spAutoFit/>
          </a:bodyPr>
          <a:lstStyle/>
          <a:p>
            <a:r>
              <a:rPr lang="en-GB" sz="3200" b="1" dirty="0" smtClean="0">
                <a:solidFill>
                  <a:schemeClr val="tx1"/>
                </a:solidFill>
              </a:rPr>
              <a:t>Step 4</a:t>
            </a:r>
            <a:endParaRPr lang="en-GB" sz="32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0" y="2176463"/>
            <a:ext cx="9144000" cy="4681537"/>
          </a:xfrm>
          <a:prstGeom prst="rect">
            <a:avLst/>
          </a:prstGeom>
          <a:noFill/>
          <a:ln w="9525">
            <a:noFill/>
            <a:miter lim="800000"/>
            <a:headEnd/>
            <a:tailEnd/>
          </a:ln>
          <a:effectLst/>
        </p:spPr>
      </p:pic>
      <p:sp>
        <p:nvSpPr>
          <p:cNvPr id="3" name="TextBox 2"/>
          <p:cNvSpPr txBox="1"/>
          <p:nvPr/>
        </p:nvSpPr>
        <p:spPr>
          <a:xfrm>
            <a:off x="3786182" y="438150"/>
            <a:ext cx="1719268" cy="584775"/>
          </a:xfrm>
          <a:prstGeom prst="rect">
            <a:avLst/>
          </a:prstGeom>
          <a:noFill/>
        </p:spPr>
        <p:txBody>
          <a:bodyPr wrap="square" rtlCol="0">
            <a:spAutoFit/>
          </a:bodyPr>
          <a:lstStyle/>
          <a:p>
            <a:r>
              <a:rPr lang="en-GB" sz="3200" b="1" dirty="0" smtClean="0">
                <a:solidFill>
                  <a:schemeClr val="tx1"/>
                </a:solidFill>
              </a:rPr>
              <a:t>Step 5</a:t>
            </a:r>
            <a:endParaRPr lang="en-GB" sz="3200" b="1"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0" y="1019175"/>
            <a:ext cx="9144000" cy="5838825"/>
          </a:xfrm>
          <a:prstGeom prst="rect">
            <a:avLst/>
          </a:prstGeom>
          <a:noFill/>
          <a:ln w="9525">
            <a:noFill/>
            <a:miter lim="800000"/>
            <a:headEnd/>
            <a:tailEnd/>
          </a:ln>
          <a:effectLst/>
        </p:spPr>
      </p:pic>
      <p:sp>
        <p:nvSpPr>
          <p:cNvPr id="3" name="TextBox 2"/>
          <p:cNvSpPr txBox="1"/>
          <p:nvPr/>
        </p:nvSpPr>
        <p:spPr>
          <a:xfrm>
            <a:off x="3786182" y="0"/>
            <a:ext cx="1852618" cy="584775"/>
          </a:xfrm>
          <a:prstGeom prst="rect">
            <a:avLst/>
          </a:prstGeom>
          <a:noFill/>
        </p:spPr>
        <p:txBody>
          <a:bodyPr wrap="square" rtlCol="0">
            <a:spAutoFit/>
          </a:bodyPr>
          <a:lstStyle/>
          <a:p>
            <a:r>
              <a:rPr lang="en-GB" sz="3200" b="1" dirty="0" smtClean="0">
                <a:solidFill>
                  <a:schemeClr val="tx1"/>
                </a:solidFill>
              </a:rPr>
              <a:t>Step 6</a:t>
            </a:r>
            <a:endParaRPr lang="en-GB" sz="3200"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of steps</a:t>
            </a:r>
            <a:endParaRPr lang="en-GB" dirty="0"/>
          </a:p>
        </p:txBody>
      </p:sp>
      <p:sp>
        <p:nvSpPr>
          <p:cNvPr id="3" name="Content Placeholder 2"/>
          <p:cNvSpPr>
            <a:spLocks noGrp="1"/>
          </p:cNvSpPr>
          <p:nvPr>
            <p:ph idx="1"/>
          </p:nvPr>
        </p:nvSpPr>
        <p:spPr>
          <a:xfrm>
            <a:off x="0" y="1295400"/>
            <a:ext cx="9391649" cy="4114800"/>
          </a:xfrm>
        </p:spPr>
        <p:txBody>
          <a:bodyPr>
            <a:normAutofit fontScale="92500"/>
          </a:bodyPr>
          <a:lstStyle/>
          <a:p>
            <a:r>
              <a:rPr lang="en-GB" sz="2400" i="1" dirty="0" smtClean="0"/>
              <a:t>Step 1. Identify purpose. Clearly identify the reason for conducting the evaluation. Identify the scope of </a:t>
            </a:r>
            <a:r>
              <a:rPr lang="en-GB" sz="2400" dirty="0" smtClean="0"/>
              <a:t>the evaluation. Do you want to evaluate the whole program or just a part of it? Which component? What do you want the evaluation to tell you? Ensure everyone on the team agrees.</a:t>
            </a:r>
          </a:p>
          <a:p>
            <a:r>
              <a:rPr lang="en-GB" sz="2400" i="1" dirty="0" smtClean="0"/>
              <a:t>Step 2. Review program goals. Closely examine the program or project goals as stated by the designers </a:t>
            </a:r>
            <a:r>
              <a:rPr lang="en-GB" sz="2400" dirty="0" smtClean="0"/>
              <a:t>of the program or project. What changes did the designers hope to make?</a:t>
            </a:r>
          </a:p>
          <a:p>
            <a:r>
              <a:rPr lang="en-GB" sz="2400" i="1" dirty="0" smtClean="0"/>
              <a:t>Step 3. Identify evaluation stakeholders. Stakeholders are those who have a stake in the outcome of the </a:t>
            </a:r>
            <a:r>
              <a:rPr lang="en-GB" sz="2400" dirty="0" smtClean="0"/>
              <a:t>evaluation, not the audience(s) targeted by the program or project. Stakeholders include people both inside and outside the organization.</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925" y="217488"/>
            <a:ext cx="7791450" cy="773112"/>
          </a:xfrm>
        </p:spPr>
        <p:txBody>
          <a:bodyPr/>
          <a:lstStyle/>
          <a:p>
            <a:r>
              <a:rPr lang="en-GB" dirty="0" smtClean="0"/>
              <a:t>Summary (2)</a:t>
            </a:r>
            <a:endParaRPr lang="en-GB" dirty="0"/>
          </a:p>
        </p:txBody>
      </p:sp>
      <p:sp>
        <p:nvSpPr>
          <p:cNvPr id="3" name="Content Placeholder 2"/>
          <p:cNvSpPr>
            <a:spLocks noGrp="1"/>
          </p:cNvSpPr>
          <p:nvPr>
            <p:ph idx="1"/>
          </p:nvPr>
        </p:nvSpPr>
        <p:spPr>
          <a:xfrm>
            <a:off x="0" y="1085850"/>
            <a:ext cx="9372600" cy="4324350"/>
          </a:xfrm>
        </p:spPr>
        <p:txBody>
          <a:bodyPr>
            <a:normAutofit lnSpcReduction="10000"/>
          </a:bodyPr>
          <a:lstStyle/>
          <a:p>
            <a:r>
              <a:rPr lang="en-GB" sz="2400" i="1" dirty="0" smtClean="0"/>
              <a:t>Step 4. Contact stakeholders. Obtain input about what questions they have about the program, project, </a:t>
            </a:r>
            <a:r>
              <a:rPr lang="en-GB" sz="2400" dirty="0" smtClean="0"/>
              <a:t>or policy. This can be accomplished through a workshop session where evaluation questions are brainstormed, or by contacting stakeholders individually.</a:t>
            </a:r>
          </a:p>
          <a:p>
            <a:r>
              <a:rPr lang="en-GB" sz="2400" i="1" dirty="0" smtClean="0"/>
              <a:t>Step 5. Revisit the purpose of the evaluation. Based on your conversations with stakeholders and your </a:t>
            </a:r>
            <a:r>
              <a:rPr lang="en-GB" sz="2400" dirty="0" smtClean="0"/>
              <a:t>own reason for initiating the evaluation, rewrite the purpose of the evaluation.</a:t>
            </a:r>
          </a:p>
          <a:p>
            <a:r>
              <a:rPr lang="en-GB" sz="2400" i="1" dirty="0" smtClean="0"/>
              <a:t>Step 6. Decide if evaluation will be in-house or contracted out. Based on the scope of the evaluation and </a:t>
            </a:r>
            <a:r>
              <a:rPr lang="en-GB" sz="2400" dirty="0" smtClean="0"/>
              <a:t>the nature of the evaluation questions, decide whether you need to hire a professional evaluator or if you can conduct the evaluation with existing staff. Develop a budget based on your decision. </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(3)</a:t>
            </a:r>
            <a:endParaRPr lang="en-GB" dirty="0"/>
          </a:p>
        </p:txBody>
      </p:sp>
      <p:sp>
        <p:nvSpPr>
          <p:cNvPr id="3" name="Content Placeholder 2"/>
          <p:cNvSpPr>
            <a:spLocks noGrp="1"/>
          </p:cNvSpPr>
          <p:nvPr>
            <p:ph idx="1"/>
          </p:nvPr>
        </p:nvSpPr>
        <p:spPr>
          <a:xfrm>
            <a:off x="0" y="1238250"/>
            <a:ext cx="9372600" cy="4171950"/>
          </a:xfrm>
        </p:spPr>
        <p:txBody>
          <a:bodyPr>
            <a:normAutofit lnSpcReduction="10000"/>
          </a:bodyPr>
          <a:lstStyle/>
          <a:p>
            <a:r>
              <a:rPr lang="en-GB" sz="2400" i="1" dirty="0" smtClean="0"/>
              <a:t>Step 7. Determine data-collection methods. Decide on data-collection procedures to answer your evaluation </a:t>
            </a:r>
            <a:r>
              <a:rPr lang="en-GB" sz="2400" dirty="0" smtClean="0"/>
              <a:t>questions. Refer to the appendix of this publication to help select methods that will best address your evaluation questions.</a:t>
            </a:r>
          </a:p>
          <a:p>
            <a:r>
              <a:rPr lang="en-GB" sz="2400" i="1" dirty="0" smtClean="0"/>
              <a:t>Step 8. Create data-collection instrument. Construct or adapt existing data-collection instrument(s) (such </a:t>
            </a:r>
            <a:r>
              <a:rPr lang="en-GB" sz="2400" dirty="0" smtClean="0"/>
              <a:t>as surveys or interviews). Whether you design your own or adapt from other instruments, test the draft instrument for validity and reliability before administering it.</a:t>
            </a:r>
          </a:p>
          <a:p>
            <a:r>
              <a:rPr lang="en-GB" sz="2400" i="1" dirty="0" smtClean="0"/>
              <a:t>Step 9. Test data-collection instrument. Administer the draft instrument with a group of willing respondents </a:t>
            </a:r>
            <a:r>
              <a:rPr lang="en-GB" sz="2400" dirty="0" smtClean="0"/>
              <a:t>and ask for their feedback on the instrument.</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Vocabulary</a:t>
            </a:r>
            <a:endParaRPr lang="en-ZA" dirty="0"/>
          </a:p>
        </p:txBody>
      </p:sp>
      <p:sp>
        <p:nvSpPr>
          <p:cNvPr id="3" name="Content Placeholder 2"/>
          <p:cNvSpPr>
            <a:spLocks noGrp="1"/>
          </p:cNvSpPr>
          <p:nvPr>
            <p:ph idx="1"/>
          </p:nvPr>
        </p:nvSpPr>
        <p:spPr/>
        <p:txBody>
          <a:bodyPr/>
          <a:lstStyle/>
          <a:p>
            <a:r>
              <a:rPr lang="en-ZA" dirty="0" smtClean="0"/>
              <a:t>Types</a:t>
            </a:r>
          </a:p>
          <a:p>
            <a:r>
              <a:rPr lang="en-ZA" smtClean="0"/>
              <a:t>Timing</a:t>
            </a:r>
          </a:p>
          <a:p>
            <a:endParaRPr lang="en-ZA" dirty="0" smtClean="0"/>
          </a:p>
          <a:p>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solidFill>
                  <a:schemeClr val="accent2"/>
                </a:solidFill>
              </a:rPr>
              <a:t>Definition</a:t>
            </a:r>
          </a:p>
        </p:txBody>
      </p:sp>
      <p:sp>
        <p:nvSpPr>
          <p:cNvPr id="15363" name="Rectangle 3"/>
          <p:cNvSpPr>
            <a:spLocks noGrp="1" noChangeArrowheads="1"/>
          </p:cNvSpPr>
          <p:nvPr>
            <p:ph type="body" idx="1"/>
          </p:nvPr>
        </p:nvSpPr>
        <p:spPr/>
        <p:txBody>
          <a:bodyPr/>
          <a:lstStyle/>
          <a:p>
            <a:pPr>
              <a:buNone/>
            </a:pPr>
            <a:r>
              <a:rPr lang="en-GB" sz="2800" i="1" dirty="0" smtClean="0"/>
              <a:t>“Evaluation is the collection of, analysis and interpretation of information about any aspect of a programme as part of a recognised process of judging its effectiveness, its efficiency and any other outcomes it may have.”-  </a:t>
            </a:r>
            <a:r>
              <a:rPr lang="en-GB" sz="1200" dirty="0" smtClean="0"/>
              <a:t>Mary Thorpe in “Handbook of Education Technology” (Ellington, Percival and Race, 1988)</a:t>
            </a:r>
          </a:p>
          <a:p>
            <a:pPr>
              <a:buFontTx/>
              <a:buNone/>
            </a:pPr>
            <a:endParaRPr lang="en-US" sz="2800" i="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Reasons for evaluation</a:t>
            </a:r>
            <a:endParaRPr lang="en-US" dirty="0" smtClean="0">
              <a:solidFill>
                <a:schemeClr val="accent2"/>
              </a:solidFill>
            </a:endParaRPr>
          </a:p>
        </p:txBody>
      </p:sp>
      <p:sp>
        <p:nvSpPr>
          <p:cNvPr id="16387" name="Rectangle 3"/>
          <p:cNvSpPr>
            <a:spLocks noGrp="1" noChangeArrowheads="1"/>
          </p:cNvSpPr>
          <p:nvPr>
            <p:ph type="body" idx="1"/>
          </p:nvPr>
        </p:nvSpPr>
        <p:spPr>
          <a:xfrm>
            <a:off x="0" y="1455420"/>
            <a:ext cx="9143999" cy="4640580"/>
          </a:xfrm>
        </p:spPr>
        <p:txBody>
          <a:bodyPr>
            <a:normAutofit fontScale="92500" lnSpcReduction="20000"/>
          </a:bodyPr>
          <a:lstStyle/>
          <a:p>
            <a:pPr>
              <a:buNone/>
            </a:pPr>
            <a:r>
              <a:rPr lang="en-GB" dirty="0" smtClean="0"/>
              <a:t>Each time you begin an evaluation, you should carefully identify the purpose of the evaluation and who will use the results.</a:t>
            </a:r>
          </a:p>
          <a:p>
            <a:pPr>
              <a:buNone/>
            </a:pPr>
            <a:r>
              <a:rPr lang="en-GB" dirty="0" smtClean="0"/>
              <a:t>Evaluations may be used to:</a:t>
            </a:r>
          </a:p>
          <a:p>
            <a:pPr>
              <a:buNone/>
            </a:pPr>
            <a:r>
              <a:rPr lang="en-GB" dirty="0" smtClean="0"/>
              <a:t>• guide decisions about budgets,</a:t>
            </a:r>
          </a:p>
          <a:p>
            <a:pPr>
              <a:buNone/>
            </a:pPr>
            <a:r>
              <a:rPr lang="en-GB" dirty="0" smtClean="0"/>
              <a:t>• communicate with the public and with political decision makers,</a:t>
            </a:r>
          </a:p>
          <a:p>
            <a:pPr>
              <a:buNone/>
            </a:pPr>
            <a:r>
              <a:rPr lang="en-GB" dirty="0" smtClean="0"/>
              <a:t>• identify strengths and weaknesses of a program, or</a:t>
            </a:r>
          </a:p>
          <a:p>
            <a:pPr>
              <a:buNone/>
            </a:pPr>
            <a:r>
              <a:rPr lang="en-GB" dirty="0" smtClean="0"/>
              <a:t>• determine whether or not to repeat or continue a program.</a:t>
            </a:r>
          </a:p>
          <a:p>
            <a:pPr>
              <a:buFontTx/>
              <a:buNone/>
            </a:pPr>
            <a:endParaRPr lang="en-US" i="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n-US" dirty="0" smtClean="0">
              <a:solidFill>
                <a:schemeClr val="accent2"/>
              </a:solidFill>
            </a:endParaRPr>
          </a:p>
        </p:txBody>
      </p:sp>
      <p:sp>
        <p:nvSpPr>
          <p:cNvPr id="17411" name="Rectangle 3"/>
          <p:cNvSpPr>
            <a:spLocks noGrp="1" noChangeArrowheads="1"/>
          </p:cNvSpPr>
          <p:nvPr>
            <p:ph type="body" idx="1"/>
          </p:nvPr>
        </p:nvSpPr>
        <p:spPr/>
        <p:txBody>
          <a:bodyPr/>
          <a:lstStyle/>
          <a:p>
            <a:pPr>
              <a:buNone/>
            </a:pPr>
            <a:r>
              <a:rPr lang="en-GB" dirty="0" smtClean="0"/>
              <a:t>Michael Quinn Patton (1997) describes three primary uses of evaluation:</a:t>
            </a:r>
          </a:p>
          <a:p>
            <a:pPr>
              <a:buNone/>
            </a:pPr>
            <a:r>
              <a:rPr lang="en-GB" dirty="0" smtClean="0"/>
              <a:t>    • to judge merit or worth of program (such is the purpose of a “summative evaluation”),</a:t>
            </a:r>
          </a:p>
          <a:p>
            <a:pPr>
              <a:buNone/>
            </a:pPr>
            <a:r>
              <a:rPr lang="en-GB" dirty="0" smtClean="0"/>
              <a:t>    • to improve programs (such is the purpose of a “formative evaluation”), or</a:t>
            </a:r>
          </a:p>
          <a:p>
            <a:pPr>
              <a:buNone/>
            </a:pPr>
            <a:r>
              <a:rPr lang="en-GB" dirty="0" smtClean="0"/>
              <a:t>    • to generate knowledge.</a:t>
            </a:r>
          </a:p>
          <a:p>
            <a:pPr>
              <a:buFontTx/>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Brainstorm</a:t>
            </a:r>
            <a:endParaRPr lang="en-GB" dirty="0"/>
          </a:p>
        </p:txBody>
      </p:sp>
      <p:sp>
        <p:nvSpPr>
          <p:cNvPr id="3" name="Content Placeholder 2"/>
          <p:cNvSpPr>
            <a:spLocks noGrp="1"/>
          </p:cNvSpPr>
          <p:nvPr>
            <p:ph idx="1"/>
          </p:nvPr>
        </p:nvSpPr>
        <p:spPr/>
        <p:txBody>
          <a:bodyPr/>
          <a:lstStyle/>
          <a:p>
            <a:r>
              <a:rPr lang="en-GB" dirty="0" smtClean="0"/>
              <a:t>You have been selected as an M&amp;E officer to lead the conduct of an evaluation of MDG projects in your local government.</a:t>
            </a:r>
          </a:p>
          <a:p>
            <a:r>
              <a:rPr lang="en-GB" dirty="0" smtClean="0"/>
              <a:t>How will you carry out this assignment?</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JISC</a:t>
            </a:r>
            <a:endParaRPr lang="en-ZA" dirty="0"/>
          </a:p>
        </p:txBody>
      </p:sp>
      <p:sp>
        <p:nvSpPr>
          <p:cNvPr id="3" name="Content Placeholder 2"/>
          <p:cNvSpPr>
            <a:spLocks noGrp="1"/>
          </p:cNvSpPr>
          <p:nvPr>
            <p:ph idx="1"/>
          </p:nvPr>
        </p:nvSpPr>
        <p:spPr/>
        <p:txBody>
          <a:bodyPr/>
          <a:lstStyle/>
          <a:p>
            <a:endParaRPr lang="en-ZA" dirty="0"/>
          </a:p>
        </p:txBody>
      </p:sp>
      <p:sp>
        <p:nvSpPr>
          <p:cNvPr id="4" name="Rectangle 3"/>
          <p:cNvSpPr/>
          <p:nvPr/>
        </p:nvSpPr>
        <p:spPr>
          <a:xfrm>
            <a:off x="857224" y="1571612"/>
            <a:ext cx="7429552" cy="3077766"/>
          </a:xfrm>
          <a:prstGeom prst="rect">
            <a:avLst/>
          </a:prstGeom>
        </p:spPr>
        <p:txBody>
          <a:bodyPr wrap="square">
            <a:spAutoFit/>
          </a:bodyPr>
          <a:lstStyle/>
          <a:p>
            <a:endParaRPr lang="en-ZA" dirty="0" smtClean="0"/>
          </a:p>
          <a:p>
            <a:r>
              <a:rPr lang="en-ZA" sz="4400" dirty="0" smtClean="0"/>
              <a:t>Joint Information Systems Committee</a:t>
            </a:r>
          </a:p>
          <a:p>
            <a:r>
              <a:rPr lang="en-ZA" sz="4400" dirty="0" smtClean="0"/>
              <a:t>Higher  Education Funding Council for England &amp; Wales</a:t>
            </a:r>
            <a:endParaRPr lang="en-ZA" sz="4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0"/>
            <a:ext cx="4929222" cy="523220"/>
          </a:xfrm>
          <a:prstGeom prst="rect">
            <a:avLst/>
          </a:prstGeom>
          <a:noFill/>
        </p:spPr>
        <p:txBody>
          <a:bodyPr wrap="square" rtlCol="0">
            <a:spAutoFit/>
          </a:bodyPr>
          <a:lstStyle/>
          <a:p>
            <a:r>
              <a:rPr lang="en-GB" sz="2800" b="1" dirty="0" smtClean="0">
                <a:solidFill>
                  <a:schemeClr val="tx1"/>
                </a:solidFill>
              </a:rPr>
              <a:t>Six steps in evaluation</a:t>
            </a:r>
            <a:endParaRPr lang="en-GB" sz="2800" b="1" dirty="0">
              <a:solidFill>
                <a:schemeClr val="tx1"/>
              </a:solidFill>
            </a:endParaRPr>
          </a:p>
        </p:txBody>
      </p:sp>
      <p:pic>
        <p:nvPicPr>
          <p:cNvPr id="2" name="Picture 2"/>
          <p:cNvPicPr>
            <a:picLocks noChangeAspect="1" noChangeArrowheads="1"/>
          </p:cNvPicPr>
          <p:nvPr/>
        </p:nvPicPr>
        <p:blipFill>
          <a:blip r:embed="rId3" cstate="print"/>
          <a:srcRect/>
          <a:stretch>
            <a:fillRect/>
          </a:stretch>
        </p:blipFill>
        <p:spPr bwMode="auto">
          <a:xfrm>
            <a:off x="0" y="990599"/>
            <a:ext cx="9144000" cy="53149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85721" y="1257300"/>
            <a:ext cx="8858280" cy="4933950"/>
          </a:xfrm>
          <a:prstGeom prst="rect">
            <a:avLst/>
          </a:prstGeom>
          <a:noFill/>
          <a:ln w="9525">
            <a:noFill/>
            <a:miter lim="800000"/>
            <a:headEnd/>
            <a:tailEnd/>
          </a:ln>
          <a:effectLst/>
        </p:spPr>
      </p:pic>
      <p:sp>
        <p:nvSpPr>
          <p:cNvPr id="3" name="TextBox 2"/>
          <p:cNvSpPr txBox="1"/>
          <p:nvPr/>
        </p:nvSpPr>
        <p:spPr>
          <a:xfrm>
            <a:off x="3895720" y="304800"/>
            <a:ext cx="2181230" cy="584775"/>
          </a:xfrm>
          <a:prstGeom prst="rect">
            <a:avLst/>
          </a:prstGeom>
          <a:noFill/>
        </p:spPr>
        <p:txBody>
          <a:bodyPr wrap="square" rtlCol="0">
            <a:spAutoFit/>
          </a:bodyPr>
          <a:lstStyle/>
          <a:p>
            <a:r>
              <a:rPr lang="en-GB" sz="3200" b="1" dirty="0" smtClean="0">
                <a:solidFill>
                  <a:schemeClr val="tx1"/>
                </a:solidFill>
              </a:rPr>
              <a:t>Step 1</a:t>
            </a:r>
            <a:endParaRPr lang="en-GB" sz="32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975</Words>
  <Application>Microsoft Office PowerPoint</Application>
  <PresentationFormat>On-screen Show (4:3)</PresentationFormat>
  <Paragraphs>121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Evaluation</vt:lpstr>
      <vt:lpstr>Vocabulary</vt:lpstr>
      <vt:lpstr>Definition</vt:lpstr>
      <vt:lpstr>Reasons for evaluation</vt:lpstr>
      <vt:lpstr>Slide 5</vt:lpstr>
      <vt:lpstr>Brainstorm</vt:lpstr>
      <vt:lpstr>JISC</vt:lpstr>
      <vt:lpstr>Slide 8</vt:lpstr>
      <vt:lpstr>Slide 9</vt:lpstr>
      <vt:lpstr>Slide 10</vt:lpstr>
      <vt:lpstr>Slide 11</vt:lpstr>
      <vt:lpstr>Slide 12</vt:lpstr>
      <vt:lpstr>Slide 13</vt:lpstr>
      <vt:lpstr>Slide 14</vt:lpstr>
      <vt:lpstr>Slide 15</vt:lpstr>
      <vt:lpstr>Slide 16</vt:lpstr>
      <vt:lpstr>Summary of steps</vt:lpstr>
      <vt:lpstr>Summary (2)</vt:lpstr>
      <vt:lpstr>Summary (3)</vt:lpstr>
    </vt:vector>
  </TitlesOfParts>
  <Company>University of Pretoria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dc:title>
  <dc:creator>Dr Andy Beke</dc:creator>
  <cp:lastModifiedBy>Dr Andy Beke</cp:lastModifiedBy>
  <cp:revision>2</cp:revision>
  <dcterms:created xsi:type="dcterms:W3CDTF">2011-03-03T07:04:03Z</dcterms:created>
  <dcterms:modified xsi:type="dcterms:W3CDTF">2011-03-03T07:22:03Z</dcterms:modified>
</cp:coreProperties>
</file>