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1"/>
  </p:notesMasterIdLst>
  <p:sldIdLst>
    <p:sldId id="256" r:id="rId2"/>
    <p:sldId id="257" r:id="rId3"/>
    <p:sldId id="264" r:id="rId4"/>
    <p:sldId id="265" r:id="rId5"/>
    <p:sldId id="308" r:id="rId6"/>
    <p:sldId id="309" r:id="rId7"/>
    <p:sldId id="300" r:id="rId8"/>
    <p:sldId id="268" r:id="rId9"/>
    <p:sldId id="266" r:id="rId10"/>
    <p:sldId id="267" r:id="rId11"/>
    <p:sldId id="269" r:id="rId12"/>
    <p:sldId id="271" r:id="rId13"/>
    <p:sldId id="270" r:id="rId14"/>
    <p:sldId id="272" r:id="rId15"/>
    <p:sldId id="273" r:id="rId16"/>
    <p:sldId id="274" r:id="rId17"/>
    <p:sldId id="276" r:id="rId18"/>
    <p:sldId id="277" r:id="rId19"/>
    <p:sldId id="302" r:id="rId20"/>
    <p:sldId id="301" r:id="rId21"/>
    <p:sldId id="303" r:id="rId22"/>
    <p:sldId id="305" r:id="rId23"/>
    <p:sldId id="304" r:id="rId24"/>
    <p:sldId id="306"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8"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0183A-5F76-4089-93BD-79C7512C8D11}" type="datetimeFigureOut">
              <a:rPr lang="en-US" smtClean="0"/>
              <a:pPr/>
              <a:t>2/12/2011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B3A96-BB3D-42CF-A1DA-EE843B07BE3A}"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4B3B3A96-BB3D-42CF-A1DA-EE843B07BE3A}"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DB9C3-0B95-4AAA-9A9B-F77D9154D5A8}" type="slidenum">
              <a:rPr lang="en-US"/>
              <a:pPr/>
              <a:t>10</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926D7-4A40-4FA0-91AA-A7D2AD7A174A}" type="slidenum">
              <a:rPr lang="en-US"/>
              <a:pPr/>
              <a:t>11</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B9CF0-D52F-4297-910D-7651737DCC22}" type="slidenum">
              <a:rPr lang="en-US"/>
              <a:pPr/>
              <a:t>12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6F093-03B4-4466-94AD-5CFE7814DC10}" type="slidenum">
              <a:rPr lang="en-US"/>
              <a:pPr/>
              <a:t>13</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341CA-003D-40A0-B2BA-C5A2A1B4737F}" type="slidenum">
              <a:rPr lang="en-US"/>
              <a:pPr/>
              <a:t>14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ED0B9-E854-4410-AD3A-B93B0574A633}" type="slidenum">
              <a:rPr lang="en-US"/>
              <a:pPr/>
              <a:t>15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77067-0796-4725-83B2-658FE0CB8493}" type="slidenum">
              <a:rPr lang="en-US"/>
              <a:pPr/>
              <a:t>16</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B6417-2C04-445B-A2EF-44A8876F0CD1}" type="slidenum">
              <a:rPr lang="en-US"/>
              <a:pPr/>
              <a:t>17</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68877-D746-46CE-80FF-C2CF0BF79F33}" type="slidenum">
              <a:rPr lang="en-US"/>
              <a:pPr/>
              <a:t>18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926D7-4A40-4FA0-91AA-A7D2AD7A174A}" type="slidenum">
              <a:rPr lang="en-US"/>
              <a:pPr/>
              <a:t>19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4B3B3A96-BB3D-42CF-A1DA-EE843B07BE3A}" type="slidenum">
              <a:rPr lang="en-ZA" smtClean="0"/>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4B3B3A96-BB3D-42CF-A1DA-EE843B07BE3A}" type="slidenum">
              <a:rPr lang="en-ZA" smtClean="0"/>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4B3B3A96-BB3D-42CF-A1DA-EE843B07BE3A}" type="slidenum">
              <a:rPr lang="en-ZA" smtClean="0"/>
              <a:pPr/>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4B3B3A96-BB3D-42CF-A1DA-EE843B07BE3A}" type="slidenum">
              <a:rPr lang="en-ZA" smtClean="0"/>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4B3B3A96-BB3D-42CF-A1DA-EE843B07BE3A}" type="slidenum">
              <a:rPr lang="en-ZA" smtClean="0"/>
              <a:pPr/>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4B3B3A96-BB3D-42CF-A1DA-EE843B07BE3A}" type="slidenum">
              <a:rPr lang="en-ZA" smtClean="0"/>
              <a:pPr/>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F8090-18F0-485D-9018-BD869A11B581}" type="slidenum">
              <a:rPr lang="en-US"/>
              <a:pPr/>
              <a:t>25</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FAEA4-950A-46F9-8637-68A60EDFBD76}" type="slidenum">
              <a:rPr lang="en-US"/>
              <a:pPr/>
              <a:t>26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03F79-9B6E-4F12-90A9-BE9BA7A1CEB2}" type="slidenum">
              <a:rPr lang="en-US"/>
              <a:pPr/>
              <a:t>27</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17A0A-65FD-4F7D-BC41-CE08C557DED3}" type="slidenum">
              <a:rPr lang="en-US"/>
              <a:pPr/>
              <a:t>28</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D91B91-5FB1-4328-9E49-C17AB9E5D739}" type="slidenum">
              <a:rPr lang="en-US"/>
              <a:pPr/>
              <a:t>29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128B5-4C96-4194-8D49-7B102E968631}" type="slidenum">
              <a:rPr lang="en-US"/>
              <a:pPr/>
              <a:t>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6131A-1ACC-44AE-AF38-7DBC73F6321C}" type="slidenum">
              <a:rPr lang="en-US"/>
              <a:pPr/>
              <a:t>30</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01DC3-A3B9-4A58-AD8C-F26CCD249123}" type="slidenum">
              <a:rPr lang="en-US"/>
              <a:pPr/>
              <a:t>31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421BC-D819-4925-8F8C-BE7C3E75A763}" type="slidenum">
              <a:rPr lang="en-US"/>
              <a:pPr/>
              <a:t>32</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9AC2B-FC37-49FE-AE9C-85DB24CBE489}" type="slidenum">
              <a:rPr lang="en-US"/>
              <a:pPr/>
              <a:t>33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ECF3B-3840-4F9C-97F6-A9C30E58BD62}" type="slidenum">
              <a:rPr lang="en-US"/>
              <a:pPr/>
              <a:t>34</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3A0E3-DEB5-4AA9-B647-4BF1AD5C650F}" type="slidenum">
              <a:rPr lang="en-US"/>
              <a:pPr/>
              <a:t>35</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03882-7049-4BDF-9B4B-FD3BD3AE80F2}" type="slidenum">
              <a:rPr lang="en-US"/>
              <a:pPr/>
              <a:t>36</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99933-3348-40E0-981A-9D8702B34B8F}" type="slidenum">
              <a:rPr lang="en-US"/>
              <a:pPr/>
              <a:t>37</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070FA-47E8-4CA7-93D7-01EBD08162B9}" type="slidenum">
              <a:rPr lang="en-US"/>
              <a:pPr/>
              <a:t>38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F9A3A-09F4-4D15-BB31-2C3CE1751A9E}" type="slidenum">
              <a:rPr lang="en-US"/>
              <a:pPr/>
              <a:t>39</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A6811-F472-4FCB-89F7-E33B6FE3F5F7}" type="slidenum">
              <a:rPr lang="en-US"/>
              <a:pPr/>
              <a:t>4</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4B3B3A96-BB3D-42CF-A1DA-EE843B07BE3A}"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4B3B3A96-BB3D-42CF-A1DA-EE843B07BE3A}"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8708E-DA90-47E1-A23C-8220A49C7A82}" type="slidenum">
              <a:rPr lang="en-US"/>
              <a:pPr/>
              <a:t>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2FD1F-7C3E-4244-8B03-0C0066A8D20A}" type="slidenum">
              <a:rPr lang="en-US"/>
              <a:pPr/>
              <a:t>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A9B520-37CE-4A21-A1EC-6B0567708D70}" type="slidenum">
              <a:rPr lang="en-US"/>
              <a:pPr/>
              <a:t>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A67067E-A0AD-4127-9576-380534AA4E2E}" type="datetimeFigureOut">
              <a:rPr lang="en-US" smtClean="0"/>
              <a:pPr/>
              <a:t>2/12/2011</a:t>
            </a:fld>
            <a:endParaRPr lang="en-Z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Z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7E1A63A-7EDB-4521-A7F5-F1131473ACA6}" type="slidenum">
              <a:rPr lang="en-ZA" smtClean="0"/>
              <a:pPr/>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67067E-A0AD-4127-9576-380534AA4E2E}" type="datetimeFigureOut">
              <a:rPr lang="en-US" smtClean="0"/>
              <a:pPr/>
              <a:t>2/12/2011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E1A63A-7EDB-4521-A7F5-F1131473ACA6}"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67067E-A0AD-4127-9576-380534AA4E2E}" type="datetimeFigureOut">
              <a:rPr lang="en-US" smtClean="0"/>
              <a:pPr/>
              <a:t>2/12/2011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7E1A63A-7EDB-4521-A7F5-F1131473ACA6}"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923925" y="1600200"/>
            <a:ext cx="3805238"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4881563" y="1600200"/>
            <a:ext cx="3805237" cy="3962400"/>
          </a:xfrm>
        </p:spPr>
        <p:txBody>
          <a:bodyPr/>
          <a:lstStyle/>
          <a:p>
            <a:endParaRPr lang="en-ZA"/>
          </a:p>
        </p:txBody>
      </p:sp>
      <p:sp>
        <p:nvSpPr>
          <p:cNvPr id="5" name="Slide Number Placeholder 4"/>
          <p:cNvSpPr>
            <a:spLocks noGrp="1"/>
          </p:cNvSpPr>
          <p:nvPr>
            <p:ph type="sldNum" sz="quarter" idx="10"/>
          </p:nvPr>
        </p:nvSpPr>
        <p:spPr>
          <a:xfrm>
            <a:off x="228600" y="6124575"/>
            <a:ext cx="1066800" cy="476250"/>
          </a:xfrm>
        </p:spPr>
        <p:txBody>
          <a:bodyPr/>
          <a:lstStyle>
            <a:lvl1pPr>
              <a:defRPr/>
            </a:lvl1pPr>
          </a:lstStyle>
          <a:p>
            <a:fld id="{A1A9181E-1687-4BD5-8C41-EF64AE0ABC7E}" type="slidenum">
              <a:rPr lang="en-US"/>
              <a:pPr/>
              <a:t>‹#›</a:t>
            </a:fld>
            <a:endParaRPr lang="en-US" sz="1200"/>
          </a:p>
        </p:txBody>
      </p:sp>
      <p:sp>
        <p:nvSpPr>
          <p:cNvPr id="6" name="Footer Placeholder 5"/>
          <p:cNvSpPr>
            <a:spLocks noGrp="1"/>
          </p:cNvSpPr>
          <p:nvPr>
            <p:ph type="ftr" sz="quarter" idx="11"/>
          </p:nvPr>
        </p:nvSpPr>
        <p:spPr>
          <a:xfrm>
            <a:off x="677863" y="5922963"/>
            <a:ext cx="4191000" cy="935037"/>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A67067E-A0AD-4127-9576-380534AA4E2E}" type="datetimeFigureOut">
              <a:rPr lang="en-US" smtClean="0"/>
              <a:pPr/>
              <a:t>2/12/2011</a:t>
            </a:fld>
            <a:endParaRPr lang="en-ZA"/>
          </a:p>
        </p:txBody>
      </p:sp>
      <p:sp>
        <p:nvSpPr>
          <p:cNvPr id="9" name="Slide Number Placeholder 8"/>
          <p:cNvSpPr>
            <a:spLocks noGrp="1"/>
          </p:cNvSpPr>
          <p:nvPr>
            <p:ph type="sldNum" sz="quarter" idx="15"/>
          </p:nvPr>
        </p:nvSpPr>
        <p:spPr/>
        <p:txBody>
          <a:bodyPr rtlCol="0"/>
          <a:lstStyle/>
          <a:p>
            <a:fld id="{C7E1A63A-7EDB-4521-A7F5-F1131473ACA6}" type="slidenum">
              <a:rPr lang="en-ZA" smtClean="0"/>
              <a:pPr/>
              <a:t>‹#›</a:t>
            </a:fld>
            <a:endParaRPr lang="en-ZA"/>
          </a:p>
        </p:txBody>
      </p:sp>
      <p:sp>
        <p:nvSpPr>
          <p:cNvPr id="10" name="Footer Placeholder 9"/>
          <p:cNvSpPr>
            <a:spLocks noGrp="1"/>
          </p:cNvSpPr>
          <p:nvPr>
            <p:ph type="ftr" sz="quarter" idx="16"/>
          </p:nvPr>
        </p:nvSpPr>
        <p:spPr/>
        <p:txBody>
          <a:bodyPr rtlCol="0"/>
          <a:lstStyle/>
          <a:p>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A67067E-A0AD-4127-9576-380534AA4E2E}" type="datetimeFigureOut">
              <a:rPr lang="en-US" smtClean="0"/>
              <a:pPr/>
              <a:t>2/12/2011</a:t>
            </a:fld>
            <a:endParaRPr lang="en-Z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Z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7E1A63A-7EDB-4521-A7F5-F1131473ACA6}" type="slidenum">
              <a:rPr lang="en-ZA" smtClean="0"/>
              <a:pPr/>
              <a:t>‹#›</a:t>
            </a:fld>
            <a:endParaRPr lang="en-Z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67067E-A0AD-4127-9576-380534AA4E2E}" type="datetimeFigureOut">
              <a:rPr lang="en-US" smtClean="0"/>
              <a:pPr/>
              <a:t>2/12/2011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7E1A63A-7EDB-4521-A7F5-F1131473ACA6}" type="slidenum">
              <a:rPr lang="en-ZA" smtClean="0"/>
              <a:pPr/>
              <a:t>‹#›</a:t>
            </a:fld>
            <a:endParaRPr lang="en-Z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A67067E-A0AD-4127-9576-380534AA4E2E}" type="datetimeFigureOut">
              <a:rPr lang="en-US" smtClean="0"/>
              <a:pPr/>
              <a:t>2/12/2011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7E1A63A-7EDB-4521-A7F5-F1131473ACA6}" type="slidenum">
              <a:rPr lang="en-ZA" smtClean="0"/>
              <a:pPr/>
              <a:t>‹#›</a:t>
            </a:fld>
            <a:endParaRPr lang="en-Z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A67067E-A0AD-4127-9576-380534AA4E2E}" type="datetimeFigureOut">
              <a:rPr lang="en-US" smtClean="0"/>
              <a:pPr/>
              <a:t>2/12/2011</a:t>
            </a:fld>
            <a:endParaRPr lang="en-ZA"/>
          </a:p>
        </p:txBody>
      </p:sp>
      <p:sp>
        <p:nvSpPr>
          <p:cNvPr id="7" name="Slide Number Placeholder 6"/>
          <p:cNvSpPr>
            <a:spLocks noGrp="1"/>
          </p:cNvSpPr>
          <p:nvPr>
            <p:ph type="sldNum" sz="quarter" idx="11"/>
          </p:nvPr>
        </p:nvSpPr>
        <p:spPr/>
        <p:txBody>
          <a:bodyPr rtlCol="0"/>
          <a:lstStyle/>
          <a:p>
            <a:fld id="{C7E1A63A-7EDB-4521-A7F5-F1131473ACA6}" type="slidenum">
              <a:rPr lang="en-ZA" smtClean="0"/>
              <a:pPr/>
              <a:t>‹#›</a:t>
            </a:fld>
            <a:endParaRPr lang="en-ZA"/>
          </a:p>
        </p:txBody>
      </p:sp>
      <p:sp>
        <p:nvSpPr>
          <p:cNvPr id="8" name="Footer Placeholder 7"/>
          <p:cNvSpPr>
            <a:spLocks noGrp="1"/>
          </p:cNvSpPr>
          <p:nvPr>
            <p:ph type="ftr" sz="quarter" idx="12"/>
          </p:nvPr>
        </p:nvSpPr>
        <p:spPr/>
        <p:txBody>
          <a:bodyPr rtlCol="0"/>
          <a:lstStyle/>
          <a:p>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7067E-A0AD-4127-9576-380534AA4E2E}" type="datetimeFigureOut">
              <a:rPr lang="en-US" smtClean="0"/>
              <a:pPr/>
              <a:t>2/12/2011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7E1A63A-7EDB-4521-A7F5-F1131473ACA6}"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A67067E-A0AD-4127-9576-380534AA4E2E}" type="datetimeFigureOut">
              <a:rPr lang="en-US" smtClean="0"/>
              <a:pPr/>
              <a:t>2/12/2011</a:t>
            </a:fld>
            <a:endParaRPr lang="en-ZA"/>
          </a:p>
        </p:txBody>
      </p:sp>
      <p:sp>
        <p:nvSpPr>
          <p:cNvPr id="22" name="Slide Number Placeholder 21"/>
          <p:cNvSpPr>
            <a:spLocks noGrp="1"/>
          </p:cNvSpPr>
          <p:nvPr>
            <p:ph type="sldNum" sz="quarter" idx="15"/>
          </p:nvPr>
        </p:nvSpPr>
        <p:spPr/>
        <p:txBody>
          <a:bodyPr rtlCol="0"/>
          <a:lstStyle/>
          <a:p>
            <a:fld id="{C7E1A63A-7EDB-4521-A7F5-F1131473ACA6}" type="slidenum">
              <a:rPr lang="en-ZA" smtClean="0"/>
              <a:pPr/>
              <a:t>‹#›</a:t>
            </a:fld>
            <a:endParaRPr lang="en-ZA"/>
          </a:p>
        </p:txBody>
      </p:sp>
      <p:sp>
        <p:nvSpPr>
          <p:cNvPr id="23" name="Footer Placeholder 22"/>
          <p:cNvSpPr>
            <a:spLocks noGrp="1"/>
          </p:cNvSpPr>
          <p:nvPr>
            <p:ph type="ftr" sz="quarter" idx="16"/>
          </p:nvPr>
        </p:nvSpPr>
        <p:spPr/>
        <p:txBody>
          <a:bodyPr rtlCol="0"/>
          <a:lstStyle/>
          <a:p>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A67067E-A0AD-4127-9576-380534AA4E2E}" type="datetimeFigureOut">
              <a:rPr lang="en-US" smtClean="0"/>
              <a:pPr/>
              <a:t>2/12/2011</a:t>
            </a:fld>
            <a:endParaRPr lang="en-ZA"/>
          </a:p>
        </p:txBody>
      </p:sp>
      <p:sp>
        <p:nvSpPr>
          <p:cNvPr id="18" name="Slide Number Placeholder 17"/>
          <p:cNvSpPr>
            <a:spLocks noGrp="1"/>
          </p:cNvSpPr>
          <p:nvPr>
            <p:ph type="sldNum" sz="quarter" idx="11"/>
          </p:nvPr>
        </p:nvSpPr>
        <p:spPr/>
        <p:txBody>
          <a:bodyPr rtlCol="0"/>
          <a:lstStyle/>
          <a:p>
            <a:fld id="{C7E1A63A-7EDB-4521-A7F5-F1131473ACA6}" type="slidenum">
              <a:rPr lang="en-ZA" smtClean="0"/>
              <a:pPr/>
              <a:t>‹#›</a:t>
            </a:fld>
            <a:endParaRPr lang="en-ZA"/>
          </a:p>
        </p:txBody>
      </p:sp>
      <p:sp>
        <p:nvSpPr>
          <p:cNvPr id="21" name="Footer Placeholder 20"/>
          <p:cNvSpPr>
            <a:spLocks noGrp="1"/>
          </p:cNvSpPr>
          <p:nvPr>
            <p:ph type="ftr" sz="quarter" idx="12"/>
          </p:nvPr>
        </p:nvSpPr>
        <p:spPr/>
        <p:txBody>
          <a:bodyPr rtlCol="0"/>
          <a:lstStyle/>
          <a:p>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A67067E-A0AD-4127-9576-380534AA4E2E}" type="datetimeFigureOut">
              <a:rPr lang="en-US" smtClean="0"/>
              <a:pPr/>
              <a:t>2/12/2011</a:t>
            </a:fld>
            <a:endParaRPr lang="en-Z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Z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E1A63A-7EDB-4521-A7F5-F1131473ACA6}"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Surveillance</a:t>
            </a:r>
            <a:endParaRPr lang="en-ZA" dirty="0"/>
          </a:p>
        </p:txBody>
      </p:sp>
      <p:sp>
        <p:nvSpPr>
          <p:cNvPr id="3" name="Subtitle 2"/>
          <p:cNvSpPr>
            <a:spLocks noGrp="1"/>
          </p:cNvSpPr>
          <p:nvPr>
            <p:ph type="subTitle" idx="1"/>
          </p:nvPr>
        </p:nvSpPr>
        <p:spPr/>
        <p:txBody>
          <a:bodyPr/>
          <a:lstStyle/>
          <a:p>
            <a:r>
              <a:rPr lang="en-ZA" dirty="0" smtClean="0"/>
              <a:t>March 2011</a:t>
            </a:r>
            <a:endParaRPr lang="en-Z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GB"/>
              <a:t>Sentinel surveillance</a:t>
            </a:r>
          </a:p>
        </p:txBody>
      </p:sp>
      <p:sp>
        <p:nvSpPr>
          <p:cNvPr id="162819" name="Rectangle 3"/>
          <p:cNvSpPr>
            <a:spLocks noGrp="1" noChangeArrowheads="1"/>
          </p:cNvSpPr>
          <p:nvPr>
            <p:ph sz="quarter" idx="1"/>
          </p:nvPr>
        </p:nvSpPr>
        <p:spPr/>
        <p:txBody>
          <a:bodyPr/>
          <a:lstStyle/>
          <a:p>
            <a:pPr>
              <a:lnSpc>
                <a:spcPct val="80000"/>
              </a:lnSpc>
            </a:pPr>
            <a:r>
              <a:rPr lang="en-GB" sz="1700"/>
              <a:t>is the collection and analysis of data by designated institutions selected for their geographic location, medical specialty, and ability to accurately diagnose and report high quality data.</a:t>
            </a:r>
          </a:p>
          <a:p>
            <a:pPr>
              <a:lnSpc>
                <a:spcPct val="80000"/>
              </a:lnSpc>
            </a:pPr>
            <a:r>
              <a:rPr lang="en-GB" sz="1700"/>
              <a:t> For example, district hospitals may be required to report specific conditions such as bacterial meningitis in order to quantify the burden of disease due to Haemophilus influenzae type b.</a:t>
            </a:r>
          </a:p>
          <a:p>
            <a:pPr>
              <a:lnSpc>
                <a:spcPct val="80000"/>
              </a:lnSpc>
            </a:pPr>
            <a:r>
              <a:rPr lang="en-GB" sz="1700"/>
              <a:t> Generally, sentinel surveillance is useful for answering specific epidemiologic questions, but, because sentinel sites may not represent the general population or the general incidence of disease, they may have limited usefulness in analyzing national disease patterns and trends. </a:t>
            </a:r>
          </a:p>
          <a:p>
            <a:pPr>
              <a:lnSpc>
                <a:spcPct val="80000"/>
              </a:lnSpc>
            </a:pPr>
            <a:r>
              <a:rPr lang="en-ZA" sz="1700"/>
              <a:t>USAID</a:t>
            </a:r>
            <a:endParaRPr lang="en-GB"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a:srcRect/>
          <a:stretch>
            <a:fillRect/>
          </a:stretch>
        </p:blipFill>
        <p:spPr bwMode="auto">
          <a:xfrm>
            <a:off x="0" y="500042"/>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0" y="228600"/>
            <a:ext cx="8229600" cy="762000"/>
          </a:xfrm>
        </p:spPr>
        <p:txBody>
          <a:bodyPr/>
          <a:lstStyle/>
          <a:p>
            <a:r>
              <a:rPr lang="en-US"/>
              <a:t>Definition</a:t>
            </a:r>
          </a:p>
        </p:txBody>
      </p:sp>
      <p:sp>
        <p:nvSpPr>
          <p:cNvPr id="99331" name="Rectangle 3"/>
          <p:cNvSpPr>
            <a:spLocks noGrp="1" noChangeArrowheads="1"/>
          </p:cNvSpPr>
          <p:nvPr>
            <p:ph type="body" idx="4294967295"/>
          </p:nvPr>
        </p:nvSpPr>
        <p:spPr>
          <a:xfrm>
            <a:off x="609600" y="1066800"/>
            <a:ext cx="8534400" cy="5486400"/>
          </a:xfrm>
        </p:spPr>
        <p:txBody>
          <a:bodyPr/>
          <a:lstStyle/>
          <a:p>
            <a:pPr>
              <a:lnSpc>
                <a:spcPct val="80000"/>
              </a:lnSpc>
            </a:pPr>
            <a:r>
              <a:rPr lang="en-US" sz="2200"/>
              <a:t>Strengthened systems in an increasing number of settings to monitor the biological and behavioural indicators of the epidemic.</a:t>
            </a:r>
          </a:p>
          <a:p>
            <a:pPr>
              <a:lnSpc>
                <a:spcPct val="80000"/>
              </a:lnSpc>
            </a:pPr>
            <a:r>
              <a:rPr lang="en-US" sz="2200"/>
              <a:t>Monitors risk behaviours, to warn of or explain changes in levels of infection. </a:t>
            </a:r>
          </a:p>
          <a:p>
            <a:pPr>
              <a:lnSpc>
                <a:spcPct val="80000"/>
              </a:lnSpc>
            </a:pPr>
            <a:r>
              <a:rPr lang="en-US" sz="2200"/>
              <a:t>Uses data from behavioural surveillance to interpret data gathered from sero-surveillance efforts. </a:t>
            </a:r>
          </a:p>
          <a:p>
            <a:pPr>
              <a:lnSpc>
                <a:spcPct val="80000"/>
              </a:lnSpc>
            </a:pPr>
            <a:r>
              <a:rPr lang="en-US" sz="2200"/>
              <a:t>Tailored to the type of epidemic - no "one-size-fits-all" surveillance system </a:t>
            </a:r>
          </a:p>
          <a:p>
            <a:pPr>
              <a:lnSpc>
                <a:spcPct val="80000"/>
              </a:lnSpc>
              <a:buFont typeface="Wingdings" pitchFamily="2" charset="2"/>
              <a:buNone/>
            </a:pPr>
            <a:r>
              <a:rPr lang="en-US" sz="2200"/>
              <a:t>     - In </a:t>
            </a:r>
            <a:r>
              <a:rPr lang="en-US" sz="2200" i="1"/>
              <a:t>generalized</a:t>
            </a:r>
            <a:r>
              <a:rPr lang="en-US" sz="2200"/>
              <a:t> epidemics</a:t>
            </a:r>
          </a:p>
          <a:p>
            <a:pPr>
              <a:lnSpc>
                <a:spcPct val="80000"/>
              </a:lnSpc>
              <a:buFont typeface="Wingdings" pitchFamily="2" charset="2"/>
              <a:buNone/>
            </a:pPr>
            <a:r>
              <a:rPr lang="en-US" sz="2200"/>
              <a:t>     - In </a:t>
            </a:r>
            <a:r>
              <a:rPr lang="en-US" sz="2200" i="1"/>
              <a:t>concentrated</a:t>
            </a:r>
            <a:r>
              <a:rPr lang="en-US" sz="2200"/>
              <a:t> epidemics </a:t>
            </a:r>
          </a:p>
          <a:p>
            <a:pPr>
              <a:lnSpc>
                <a:spcPct val="80000"/>
              </a:lnSpc>
              <a:buFont typeface="Wingdings" pitchFamily="2" charset="2"/>
              <a:buNone/>
            </a:pPr>
            <a:r>
              <a:rPr lang="en-US" sz="2200"/>
              <a:t>     -In </a:t>
            </a:r>
            <a:r>
              <a:rPr lang="en-US" sz="2200" i="1"/>
              <a:t>low-level</a:t>
            </a:r>
            <a:r>
              <a:rPr lang="en-US" sz="2200"/>
              <a:t> epidemics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0" y="0"/>
            <a:ext cx="8229600" cy="1052513"/>
          </a:xfrm>
        </p:spPr>
        <p:txBody>
          <a:bodyPr/>
          <a:lstStyle/>
          <a:p>
            <a:r>
              <a:rPr lang="en-US" sz="2400" b="0"/>
              <a:t>Goals of Second Generation Surveillance</a:t>
            </a:r>
          </a:p>
        </p:txBody>
      </p:sp>
      <p:sp>
        <p:nvSpPr>
          <p:cNvPr id="105475" name="Rectangle 3"/>
          <p:cNvSpPr>
            <a:spLocks noGrp="1" noChangeArrowheads="1"/>
          </p:cNvSpPr>
          <p:nvPr>
            <p:ph type="body" idx="4294967295"/>
          </p:nvPr>
        </p:nvSpPr>
        <p:spPr>
          <a:xfrm>
            <a:off x="574675" y="1125538"/>
            <a:ext cx="8569325" cy="5399087"/>
          </a:xfrm>
        </p:spPr>
        <p:txBody>
          <a:bodyPr/>
          <a:lstStyle/>
          <a:p>
            <a:r>
              <a:rPr lang="en-US"/>
              <a:t>Better understanding of trends over time</a:t>
            </a:r>
          </a:p>
          <a:p>
            <a:r>
              <a:rPr lang="en-US"/>
              <a:t>Better understanding of the behaviors driving the epidemic in the country</a:t>
            </a:r>
          </a:p>
          <a:p>
            <a:r>
              <a:rPr lang="en-US"/>
              <a:t>Surveillance more focused on sub-populations at highest risk of infection</a:t>
            </a:r>
          </a:p>
          <a:p>
            <a:r>
              <a:rPr lang="en-US"/>
              <a:t>Flexible surveillance that moves with the needs and state of the epidemic</a:t>
            </a:r>
          </a:p>
          <a:p>
            <a:r>
              <a:rPr lang="en-US"/>
              <a:t>Better use of surveillance data to increase understanding and to plan prevention and care</a:t>
            </a:r>
          </a:p>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idx="4294967295"/>
          </p:nvPr>
        </p:nvSpPr>
        <p:spPr>
          <a:xfrm>
            <a:off x="0" y="274638"/>
            <a:ext cx="8229600" cy="1143000"/>
          </a:xfrm>
        </p:spPr>
        <p:txBody>
          <a:bodyPr/>
          <a:lstStyle/>
          <a:p>
            <a:r>
              <a:rPr lang="en-ZA"/>
              <a:t>Data Collection methods</a:t>
            </a:r>
            <a:endParaRPr lang="en-GB"/>
          </a:p>
        </p:txBody>
      </p:sp>
      <p:sp>
        <p:nvSpPr>
          <p:cNvPr id="109571" name="Rectangle 1027"/>
          <p:cNvSpPr>
            <a:spLocks noGrp="1" noChangeArrowheads="1"/>
          </p:cNvSpPr>
          <p:nvPr>
            <p:ph type="body" idx="4294967295"/>
          </p:nvPr>
        </p:nvSpPr>
        <p:spPr>
          <a:xfrm>
            <a:off x="0" y="1600200"/>
            <a:ext cx="8229600" cy="4525963"/>
          </a:xfrm>
        </p:spPr>
        <p:txBody>
          <a:bodyPr/>
          <a:lstStyle/>
          <a:p>
            <a:r>
              <a:rPr lang="en-ZA"/>
              <a:t>Biological</a:t>
            </a:r>
          </a:p>
          <a:p>
            <a:r>
              <a:rPr lang="en-ZA"/>
              <a:t>Behavioural</a:t>
            </a:r>
          </a:p>
          <a:p>
            <a:r>
              <a:rPr lang="en-ZA"/>
              <a:t>Other sources</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0" y="274638"/>
            <a:ext cx="8229600" cy="1143000"/>
          </a:xfrm>
        </p:spPr>
        <p:txBody>
          <a:bodyPr/>
          <a:lstStyle/>
          <a:p>
            <a:r>
              <a:rPr lang="en-US" b="0"/>
              <a:t>Biological</a:t>
            </a:r>
          </a:p>
        </p:txBody>
      </p:sp>
      <p:sp>
        <p:nvSpPr>
          <p:cNvPr id="111619" name="Rectangle 3"/>
          <p:cNvSpPr>
            <a:spLocks noGrp="1" noChangeArrowheads="1"/>
          </p:cNvSpPr>
          <p:nvPr>
            <p:ph type="body" idx="4294967295"/>
          </p:nvPr>
        </p:nvSpPr>
        <p:spPr>
          <a:xfrm>
            <a:off x="708025" y="1600200"/>
            <a:ext cx="8435975" cy="4924425"/>
          </a:xfrm>
        </p:spPr>
        <p:txBody>
          <a:bodyPr/>
          <a:lstStyle/>
          <a:p>
            <a:r>
              <a:rPr lang="en-US"/>
              <a:t>Sentinel serosurveillance in defined sub-populations</a:t>
            </a:r>
          </a:p>
          <a:p>
            <a:r>
              <a:rPr lang="en-US"/>
              <a:t>Regular HIV screening of donated blood</a:t>
            </a:r>
          </a:p>
          <a:p>
            <a:r>
              <a:rPr lang="en-US"/>
              <a:t>Regular HIV screening of occupational cohorts or other sub-populations</a:t>
            </a:r>
          </a:p>
          <a:p>
            <a:r>
              <a:rPr lang="en-US"/>
              <a:t>HIV screening of specimens taken in general population surveys</a:t>
            </a:r>
          </a:p>
          <a:p>
            <a:r>
              <a:rPr lang="en-US"/>
              <a:t>HIV screening of specimens taken in special population surveys</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1381125" y="274638"/>
            <a:ext cx="7762875" cy="922337"/>
          </a:xfrm>
        </p:spPr>
        <p:txBody>
          <a:bodyPr/>
          <a:lstStyle/>
          <a:p>
            <a:r>
              <a:rPr lang="en-US"/>
              <a:t>Behavioural</a:t>
            </a:r>
          </a:p>
        </p:txBody>
      </p:sp>
      <p:sp>
        <p:nvSpPr>
          <p:cNvPr id="113667" name="Rectangle 3"/>
          <p:cNvSpPr>
            <a:spLocks noGrp="1" noChangeArrowheads="1"/>
          </p:cNvSpPr>
          <p:nvPr>
            <p:ph type="body" idx="4294967295"/>
          </p:nvPr>
        </p:nvSpPr>
        <p:spPr>
          <a:xfrm>
            <a:off x="0" y="1600200"/>
            <a:ext cx="8229600" cy="4525963"/>
          </a:xfrm>
        </p:spPr>
        <p:txBody>
          <a:bodyPr/>
          <a:lstStyle/>
          <a:p>
            <a:r>
              <a:rPr lang="en-US"/>
              <a:t>Repeat cross-sectional surveys in the general population</a:t>
            </a:r>
          </a:p>
          <a:p>
            <a:r>
              <a:rPr lang="en-US"/>
              <a:t>Repeat cross-sectional surveys in defined sub-populations</a:t>
            </a:r>
          </a:p>
          <a:p>
            <a:endParaRPr lang="en-US"/>
          </a:p>
        </p:txBody>
      </p:sp>
      <p:sp>
        <p:nvSpPr>
          <p:cNvPr id="113668" name="Text Box 4"/>
          <p:cNvSpPr txBox="1">
            <a:spLocks noChangeArrowheads="1"/>
          </p:cNvSpPr>
          <p:nvPr/>
        </p:nvSpPr>
        <p:spPr bwMode="auto">
          <a:xfrm>
            <a:off x="1835150" y="4005263"/>
            <a:ext cx="5329238" cy="701675"/>
          </a:xfrm>
          <a:prstGeom prst="rect">
            <a:avLst/>
          </a:prstGeom>
          <a:noFill/>
          <a:ln w="9525">
            <a:noFill/>
            <a:miter lim="800000"/>
            <a:headEnd/>
            <a:tailEnd/>
          </a:ln>
        </p:spPr>
        <p:txBody>
          <a:bodyPr>
            <a:spAutoFit/>
          </a:bodyPr>
          <a:lstStyle/>
          <a:p>
            <a:pPr algn="ctr">
              <a:spcBef>
                <a:spcPct val="50000"/>
              </a:spcBef>
            </a:pPr>
            <a:r>
              <a:rPr lang="en-US" sz="4000">
                <a:cs typeface="Arial" charset="0"/>
              </a:rPr>
              <a:t>Other Sources</a:t>
            </a:r>
          </a:p>
        </p:txBody>
      </p:sp>
      <p:sp>
        <p:nvSpPr>
          <p:cNvPr id="113669" name="Text Box 5"/>
          <p:cNvSpPr txBox="1">
            <a:spLocks noChangeArrowheads="1"/>
          </p:cNvSpPr>
          <p:nvPr/>
        </p:nvSpPr>
        <p:spPr bwMode="auto">
          <a:xfrm>
            <a:off x="611188" y="4797425"/>
            <a:ext cx="6985000" cy="2286000"/>
          </a:xfrm>
          <a:prstGeom prst="rect">
            <a:avLst/>
          </a:prstGeom>
          <a:noFill/>
          <a:ln w="9525">
            <a:noFill/>
            <a:miter lim="800000"/>
            <a:headEnd/>
            <a:tailEnd/>
          </a:ln>
        </p:spPr>
        <p:txBody>
          <a:bodyPr>
            <a:spAutoFit/>
          </a:bodyPr>
          <a:lstStyle/>
          <a:p>
            <a:pPr>
              <a:buFontTx/>
              <a:buChar char="•"/>
            </a:pPr>
            <a:r>
              <a:rPr lang="en-US" sz="3200">
                <a:cs typeface="Arial" charset="0"/>
              </a:rPr>
              <a:t>HIV and AIDS case surveillance</a:t>
            </a:r>
          </a:p>
          <a:p>
            <a:pPr>
              <a:buFontTx/>
              <a:buChar char="•"/>
            </a:pPr>
            <a:r>
              <a:rPr lang="en-US" sz="3200">
                <a:cs typeface="Arial" charset="0"/>
              </a:rPr>
              <a:t>Death registration</a:t>
            </a:r>
          </a:p>
          <a:p>
            <a:pPr>
              <a:buFontTx/>
              <a:buChar char="•"/>
            </a:pPr>
            <a:r>
              <a:rPr lang="en-US" sz="3200">
                <a:cs typeface="Arial" charset="0"/>
              </a:rPr>
              <a:t> STI surveillance, TB surveillance</a:t>
            </a:r>
          </a:p>
          <a:p>
            <a:pPr>
              <a:spcBef>
                <a:spcPct val="50000"/>
              </a:spcBef>
              <a:buFontTx/>
              <a:buChar char="•"/>
            </a:pPr>
            <a:endParaRPr lang="en-US" sz="320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188913"/>
            <a:ext cx="8229600" cy="647700"/>
          </a:xfrm>
        </p:spPr>
        <p:txBody>
          <a:bodyPr/>
          <a:lstStyle/>
          <a:p>
            <a:r>
              <a:rPr lang="en-ZA" sz="3200"/>
              <a:t>Surveillance captures….</a:t>
            </a:r>
            <a:endParaRPr lang="en-GB" sz="3200"/>
          </a:p>
        </p:txBody>
      </p:sp>
      <p:sp>
        <p:nvSpPr>
          <p:cNvPr id="117764" name="Text Box 4"/>
          <p:cNvSpPr txBox="1">
            <a:spLocks noGrp="1" noChangeArrowheads="1"/>
          </p:cNvSpPr>
          <p:nvPr>
            <p:ph type="body" idx="4294967295"/>
          </p:nvPr>
        </p:nvSpPr>
        <p:spPr>
          <a:xfrm>
            <a:off x="0" y="981075"/>
            <a:ext cx="3527425" cy="3816350"/>
          </a:xfrm>
          <a:noFill/>
          <a:ln w="76200">
            <a:solidFill>
              <a:srgbClr val="000080"/>
            </a:solidFill>
          </a:ln>
        </p:spPr>
        <p:txBody>
          <a:bodyPr/>
          <a:lstStyle/>
          <a:p>
            <a:pPr>
              <a:lnSpc>
                <a:spcPct val="90000"/>
              </a:lnSpc>
              <a:buFont typeface="Wingdings" pitchFamily="2" charset="2"/>
              <a:buNone/>
            </a:pPr>
            <a:r>
              <a:rPr lang="en-ZA" sz="2000" b="1" u="sng"/>
              <a:t>Biological indicators</a:t>
            </a:r>
            <a:endParaRPr lang="en-US" sz="2000" b="1" u="sng"/>
          </a:p>
          <a:p>
            <a:pPr>
              <a:lnSpc>
                <a:spcPct val="90000"/>
              </a:lnSpc>
            </a:pPr>
            <a:r>
              <a:rPr lang="en-US" sz="2200"/>
              <a:t>HIV prevalence</a:t>
            </a:r>
          </a:p>
          <a:p>
            <a:pPr>
              <a:lnSpc>
                <a:spcPct val="90000"/>
              </a:lnSpc>
            </a:pPr>
            <a:r>
              <a:rPr lang="en-US" sz="2200"/>
              <a:t>STI prevalence</a:t>
            </a:r>
          </a:p>
          <a:p>
            <a:pPr>
              <a:lnSpc>
                <a:spcPct val="90000"/>
              </a:lnSpc>
            </a:pPr>
            <a:r>
              <a:rPr lang="en-US" sz="2200"/>
              <a:t>TB Prevalence</a:t>
            </a:r>
          </a:p>
          <a:p>
            <a:pPr>
              <a:lnSpc>
                <a:spcPct val="90000"/>
              </a:lnSpc>
            </a:pPr>
            <a:r>
              <a:rPr lang="en-US" sz="2200"/>
              <a:t>AIDS cases</a:t>
            </a:r>
          </a:p>
          <a:p>
            <a:pPr>
              <a:lnSpc>
                <a:spcPct val="90000"/>
              </a:lnSpc>
              <a:spcBef>
                <a:spcPct val="50000"/>
              </a:spcBef>
              <a:buClrTx/>
              <a:buFont typeface="Wingdings" pitchFamily="2" charset="2"/>
              <a:buNone/>
            </a:pPr>
            <a:endParaRPr lang="en-US" sz="1500"/>
          </a:p>
        </p:txBody>
      </p:sp>
      <p:sp>
        <p:nvSpPr>
          <p:cNvPr id="117763" name="Text Box 3"/>
          <p:cNvSpPr txBox="1">
            <a:spLocks noChangeArrowheads="1"/>
          </p:cNvSpPr>
          <p:nvPr/>
        </p:nvSpPr>
        <p:spPr bwMode="auto">
          <a:xfrm>
            <a:off x="4067175" y="981075"/>
            <a:ext cx="4752975" cy="3819525"/>
          </a:xfrm>
          <a:prstGeom prst="rect">
            <a:avLst/>
          </a:prstGeom>
          <a:noFill/>
          <a:ln w="76200">
            <a:solidFill>
              <a:schemeClr val="folHlink"/>
            </a:solidFill>
            <a:miter lim="800000"/>
            <a:headEnd/>
            <a:tailEnd/>
          </a:ln>
          <a:effectLst/>
        </p:spPr>
        <p:txBody>
          <a:bodyPr>
            <a:spAutoFit/>
          </a:bodyPr>
          <a:lstStyle/>
          <a:p>
            <a:pPr>
              <a:spcBef>
                <a:spcPct val="50000"/>
              </a:spcBef>
            </a:pPr>
            <a:r>
              <a:rPr lang="en-US" sz="2400" b="1" u="sng">
                <a:cs typeface="Arial" charset="0"/>
              </a:rPr>
              <a:t>Behavior indicators</a:t>
            </a:r>
          </a:p>
          <a:p>
            <a:pPr>
              <a:spcBef>
                <a:spcPct val="50000"/>
              </a:spcBef>
            </a:pPr>
            <a:r>
              <a:rPr lang="en-US" sz="2400">
                <a:cs typeface="Arial" charset="0"/>
              </a:rPr>
              <a:t>Sex with non-regular partner in the last 12 months</a:t>
            </a:r>
          </a:p>
          <a:p>
            <a:pPr>
              <a:spcBef>
                <a:spcPct val="50000"/>
              </a:spcBef>
            </a:pPr>
            <a:r>
              <a:rPr lang="en-US" sz="2400">
                <a:cs typeface="Arial" charset="0"/>
              </a:rPr>
              <a:t>Condom use at last sex with a non-regular partner</a:t>
            </a:r>
          </a:p>
          <a:p>
            <a:pPr>
              <a:spcBef>
                <a:spcPct val="50000"/>
              </a:spcBef>
            </a:pPr>
            <a:r>
              <a:rPr lang="en-US" sz="2400">
                <a:cs typeface="Arial" charset="0"/>
              </a:rPr>
              <a:t>Youth: Age at first sex</a:t>
            </a:r>
          </a:p>
          <a:p>
            <a:pPr>
              <a:spcBef>
                <a:spcPct val="50000"/>
              </a:spcBef>
            </a:pPr>
            <a:r>
              <a:rPr lang="en-US" sz="2400">
                <a:cs typeface="Arial" charset="0"/>
              </a:rPr>
              <a:t>Sex workers: Reported number of clients in the last week</a:t>
            </a:r>
          </a:p>
        </p:txBody>
      </p:sp>
      <p:sp>
        <p:nvSpPr>
          <p:cNvPr id="117765" name="Text Box 5"/>
          <p:cNvSpPr txBox="1">
            <a:spLocks noChangeArrowheads="1"/>
          </p:cNvSpPr>
          <p:nvPr/>
        </p:nvSpPr>
        <p:spPr bwMode="auto">
          <a:xfrm>
            <a:off x="323850" y="5013325"/>
            <a:ext cx="8496300" cy="1663700"/>
          </a:xfrm>
          <a:prstGeom prst="rect">
            <a:avLst/>
          </a:prstGeom>
          <a:noFill/>
          <a:ln w="76200">
            <a:solidFill>
              <a:srgbClr val="FF0000"/>
            </a:solidFill>
            <a:miter lim="800000"/>
            <a:headEnd/>
            <a:tailEnd/>
          </a:ln>
          <a:effectLst/>
        </p:spPr>
        <p:txBody>
          <a:bodyPr>
            <a:spAutoFit/>
          </a:bodyPr>
          <a:lstStyle/>
          <a:p>
            <a:pPr>
              <a:spcBef>
                <a:spcPct val="50000"/>
              </a:spcBef>
            </a:pPr>
            <a:r>
              <a:rPr lang="en-US" sz="2800" b="1" u="sng">
                <a:cs typeface="Arial" charset="0"/>
              </a:rPr>
              <a:t>Social Demographic indicators</a:t>
            </a:r>
            <a:r>
              <a:rPr lang="en-US" sz="2800">
                <a:cs typeface="Arial" charset="0"/>
              </a:rPr>
              <a:t>: </a:t>
            </a:r>
          </a:p>
          <a:p>
            <a:pPr>
              <a:spcBef>
                <a:spcPct val="50000"/>
              </a:spcBef>
            </a:pPr>
            <a:r>
              <a:rPr lang="en-US" sz="2800">
                <a:cs typeface="Arial" charset="0"/>
              </a:rPr>
              <a:t>Age, Sex , marital status, Social economic, including education, residence, parity,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0" y="274638"/>
            <a:ext cx="8229600" cy="1143000"/>
          </a:xfrm>
        </p:spPr>
        <p:txBody>
          <a:bodyPr/>
          <a:lstStyle/>
          <a:p>
            <a:r>
              <a:rPr lang="en-ZA"/>
              <a:t>Principles of 2G Surveillance</a:t>
            </a:r>
            <a:endParaRPr lang="en-GB"/>
          </a:p>
        </p:txBody>
      </p:sp>
      <p:sp>
        <p:nvSpPr>
          <p:cNvPr id="119812" name="Text Box 4"/>
          <p:cNvSpPr txBox="1">
            <a:spLocks noChangeArrowheads="1"/>
          </p:cNvSpPr>
          <p:nvPr/>
        </p:nvSpPr>
        <p:spPr bwMode="auto">
          <a:xfrm>
            <a:off x="539750" y="1341438"/>
            <a:ext cx="8208963" cy="5006975"/>
          </a:xfrm>
          <a:prstGeom prst="rect">
            <a:avLst/>
          </a:prstGeom>
          <a:noFill/>
          <a:ln w="9525">
            <a:noFill/>
            <a:miter lim="800000"/>
            <a:headEnd/>
            <a:tailEnd/>
          </a:ln>
          <a:effectLst/>
        </p:spPr>
        <p:txBody>
          <a:bodyPr>
            <a:spAutoFit/>
          </a:bodyPr>
          <a:lstStyle/>
          <a:p>
            <a:pPr>
              <a:spcBef>
                <a:spcPct val="50000"/>
              </a:spcBef>
              <a:buFontTx/>
              <a:buChar char="•"/>
            </a:pPr>
            <a:r>
              <a:rPr lang="en-US" sz="2800">
                <a:cs typeface="Arial" charset="0"/>
              </a:rPr>
              <a:t>Be appropriate to the epidemic state</a:t>
            </a:r>
          </a:p>
          <a:p>
            <a:pPr>
              <a:spcBef>
                <a:spcPct val="50000"/>
              </a:spcBef>
              <a:buFontTx/>
              <a:buChar char="•"/>
            </a:pPr>
            <a:r>
              <a:rPr lang="en-US" sz="2800">
                <a:cs typeface="Arial" charset="0"/>
              </a:rPr>
              <a:t>Be dynamic change with the epidemic</a:t>
            </a:r>
          </a:p>
          <a:p>
            <a:pPr>
              <a:spcBef>
                <a:spcPct val="50000"/>
              </a:spcBef>
              <a:buFontTx/>
              <a:buChar char="•"/>
            </a:pPr>
            <a:r>
              <a:rPr lang="en-US" sz="2800">
                <a:cs typeface="Arial" charset="0"/>
              </a:rPr>
              <a:t>Use resources where they will generate most     useful information</a:t>
            </a:r>
          </a:p>
          <a:p>
            <a:pPr>
              <a:spcBef>
                <a:spcPct val="50000"/>
              </a:spcBef>
              <a:buFontTx/>
              <a:buChar char="•"/>
            </a:pPr>
            <a:r>
              <a:rPr lang="en-US" sz="2800">
                <a:cs typeface="Arial" charset="0"/>
              </a:rPr>
              <a:t>Compare biological and behavior data for maximum explanatory power</a:t>
            </a:r>
          </a:p>
          <a:p>
            <a:pPr>
              <a:spcBef>
                <a:spcPct val="50000"/>
              </a:spcBef>
              <a:buFontTx/>
              <a:buChar char="•"/>
            </a:pPr>
            <a:r>
              <a:rPr lang="en-US" sz="2800">
                <a:cs typeface="Arial" charset="0"/>
              </a:rPr>
              <a:t>Integrate information from other sources</a:t>
            </a:r>
          </a:p>
          <a:p>
            <a:pPr>
              <a:spcBef>
                <a:spcPct val="50000"/>
              </a:spcBef>
              <a:buFontTx/>
              <a:buChar char="•"/>
            </a:pPr>
            <a:r>
              <a:rPr lang="en-US" sz="2800">
                <a:cs typeface="Arial" charset="0"/>
              </a:rPr>
              <a:t>Use data produced to increase and improve the national response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session</a:t>
            </a:r>
            <a:endParaRPr lang="en-ZA" dirty="0"/>
          </a:p>
        </p:txBody>
      </p:sp>
      <p:sp>
        <p:nvSpPr>
          <p:cNvPr id="3" name="Content Placeholder 2"/>
          <p:cNvSpPr>
            <a:spLocks noGrp="1"/>
          </p:cNvSpPr>
          <p:nvPr>
            <p:ph sz="quarter" idx="1"/>
          </p:nvPr>
        </p:nvSpPr>
        <p:spPr/>
        <p:txBody>
          <a:bodyPr/>
          <a:lstStyle/>
          <a:p>
            <a:r>
              <a:rPr lang="en-ZA" dirty="0" smtClean="0"/>
              <a:t>Definition</a:t>
            </a:r>
          </a:p>
          <a:p>
            <a:r>
              <a:rPr lang="en-ZA" dirty="0" smtClean="0"/>
              <a:t>Conditions</a:t>
            </a:r>
          </a:p>
          <a:p>
            <a:r>
              <a:rPr lang="en-ZA" dirty="0" smtClean="0"/>
              <a:t>Types</a:t>
            </a:r>
          </a:p>
          <a:p>
            <a:r>
              <a:rPr lang="en-ZA" dirty="0" smtClean="0"/>
              <a:t>Methods</a:t>
            </a:r>
          </a:p>
          <a:p>
            <a:r>
              <a:rPr lang="en-ZA" dirty="0" smtClean="0"/>
              <a:t>Recommendations</a:t>
            </a:r>
            <a:endParaRPr lang="en-Z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3</a:t>
            </a:r>
            <a:r>
              <a:rPr lang="en-ZA" baseline="30000" dirty="0" smtClean="0"/>
              <a:t>rd</a:t>
            </a:r>
            <a:r>
              <a:rPr lang="en-ZA" dirty="0" smtClean="0"/>
              <a:t> generation surveillance</a:t>
            </a:r>
            <a:endParaRPr lang="en-ZA" dirty="0"/>
          </a:p>
        </p:txBody>
      </p:sp>
      <p:sp>
        <p:nvSpPr>
          <p:cNvPr id="3" name="Content Placeholder 2"/>
          <p:cNvSpPr>
            <a:spLocks noGrp="1"/>
          </p:cNvSpPr>
          <p:nvPr>
            <p:ph sz="quarter" idx="1"/>
          </p:nvPr>
        </p:nvSpPr>
        <p:spPr/>
        <p:txBody>
          <a:bodyPr>
            <a:normAutofit lnSpcReduction="10000"/>
          </a:bodyPr>
          <a:lstStyle/>
          <a:p>
            <a:r>
              <a:rPr lang="en-ZA" dirty="0" smtClean="0"/>
              <a:t>Third generation surveillance adds value to second generation surveillance by measuring coverage and quality of care for People Living With HIV/AIDS (PLWHA) and STI patients.  </a:t>
            </a:r>
          </a:p>
          <a:p>
            <a:pPr lvl="0"/>
            <a:endParaRPr lang="en-ZA" dirty="0" smtClean="0"/>
          </a:p>
          <a:p>
            <a:pPr lvl="0"/>
            <a:r>
              <a:rPr lang="en-ZA" dirty="0" smtClean="0"/>
              <a:t>Provide </a:t>
            </a:r>
            <a:r>
              <a:rPr lang="en-ZA" dirty="0"/>
              <a:t>a better Understanding of sexual behaviours and risky practices driving the HIV epidemic</a:t>
            </a:r>
          </a:p>
          <a:p>
            <a:pPr lvl="0"/>
            <a:r>
              <a:rPr lang="en-ZA" dirty="0"/>
              <a:t>Assess trends and status over time </a:t>
            </a:r>
          </a:p>
          <a:p>
            <a:pPr lvl="0"/>
            <a:r>
              <a:rPr lang="en-ZA" dirty="0"/>
              <a:t>Orient public health actions towards the most vulnerable groups, the stigmatised and marginalised </a:t>
            </a:r>
          </a:p>
          <a:p>
            <a:r>
              <a:rPr lang="en-ZA" dirty="0"/>
              <a:t> </a:t>
            </a:r>
            <a:r>
              <a:rPr lang="en-ZA" dirty="0" smtClean="0"/>
              <a:t> </a:t>
            </a:r>
            <a:r>
              <a:rPr lang="en-ZA" dirty="0" err="1" smtClean="0"/>
              <a:t>Camara</a:t>
            </a:r>
            <a:r>
              <a:rPr lang="en-ZA" dirty="0" smtClean="0"/>
              <a:t>, 2003</a:t>
            </a:r>
            <a:endParaRPr lang="en-Z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3</a:t>
            </a:r>
            <a:r>
              <a:rPr lang="en-ZA" baseline="30000" dirty="0" smtClean="0"/>
              <a:t>rd</a:t>
            </a:r>
            <a:r>
              <a:rPr lang="en-ZA" dirty="0" smtClean="0"/>
              <a:t> generation -3 components</a:t>
            </a:r>
            <a:endParaRPr lang="en-ZA" dirty="0"/>
          </a:p>
        </p:txBody>
      </p:sp>
      <p:sp>
        <p:nvSpPr>
          <p:cNvPr id="3" name="Content Placeholder 2"/>
          <p:cNvSpPr>
            <a:spLocks noGrp="1"/>
          </p:cNvSpPr>
          <p:nvPr>
            <p:ph sz="quarter" idx="1"/>
          </p:nvPr>
        </p:nvSpPr>
        <p:spPr/>
        <p:txBody>
          <a:bodyPr>
            <a:normAutofit fontScale="92500" lnSpcReduction="20000"/>
          </a:bodyPr>
          <a:lstStyle/>
          <a:p>
            <a:pPr lvl="0"/>
            <a:r>
              <a:rPr lang="en-ZA" dirty="0" smtClean="0"/>
              <a:t>Epidemiological Surveillance:</a:t>
            </a:r>
          </a:p>
          <a:p>
            <a:pPr lvl="1"/>
            <a:r>
              <a:rPr lang="en-ZA" dirty="0" smtClean="0"/>
              <a:t>HIV, AIDS, AIDS Deaths, &amp; STI case reporting</a:t>
            </a:r>
          </a:p>
          <a:p>
            <a:pPr lvl="1"/>
            <a:r>
              <a:rPr lang="en-ZA" dirty="0" smtClean="0"/>
              <a:t>Prevalence and anti-microbial resistance surveys (HIV and STI) </a:t>
            </a:r>
          </a:p>
          <a:p>
            <a:pPr lvl="0"/>
            <a:r>
              <a:rPr lang="en-ZA" dirty="0" smtClean="0"/>
              <a:t>Knowledge, Attitudes, Beliefs and Practices (KABP) or Behavioural Surveillance Surveys: </a:t>
            </a:r>
          </a:p>
          <a:p>
            <a:pPr lvl="1"/>
            <a:r>
              <a:rPr lang="en-ZA" dirty="0" smtClean="0"/>
              <a:t>Periodic BSS or Knowledge, Attitude, Beliefs and Practices (KABP) and </a:t>
            </a:r>
            <a:r>
              <a:rPr lang="en-ZA" dirty="0" err="1" smtClean="0"/>
              <a:t>seroprevalence</a:t>
            </a:r>
            <a:r>
              <a:rPr lang="en-ZA" dirty="0" smtClean="0"/>
              <a:t>  surveys among vulnerable groups (i.e., Young People, FSW, MSM, People Living with HIV/AIDS) </a:t>
            </a:r>
          </a:p>
          <a:p>
            <a:pPr lvl="1"/>
            <a:r>
              <a:rPr lang="en-ZA" dirty="0" smtClean="0"/>
              <a:t>Periodic BSS or Knowledge, Attitude, Beliefs and Practices (KABP) household-based surveys (e.g. during DHS surveys) </a:t>
            </a:r>
          </a:p>
          <a:p>
            <a:pPr lvl="1"/>
            <a:r>
              <a:rPr lang="en-ZA" dirty="0" smtClean="0"/>
              <a:t>Specific Periodic BSS surveys among the most vulnerable groups (burden and spread of the epidemic) be conducted with their valuable input (Young People, MSM, FSW and PLWHA)</a:t>
            </a:r>
          </a:p>
          <a:p>
            <a:endParaRPr lang="en-ZA" dirty="0" smtClean="0"/>
          </a:p>
          <a:p>
            <a:endParaRPr lang="en-Z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Components cont..</a:t>
            </a:r>
            <a:endParaRPr lang="en-ZA" dirty="0"/>
          </a:p>
        </p:txBody>
      </p:sp>
      <p:sp>
        <p:nvSpPr>
          <p:cNvPr id="3" name="Content Placeholder 2"/>
          <p:cNvSpPr>
            <a:spLocks noGrp="1"/>
          </p:cNvSpPr>
          <p:nvPr>
            <p:ph sz="quarter" idx="1"/>
          </p:nvPr>
        </p:nvSpPr>
        <p:spPr/>
        <p:txBody>
          <a:bodyPr>
            <a:normAutofit fontScale="92500" lnSpcReduction="20000"/>
          </a:bodyPr>
          <a:lstStyle/>
          <a:p>
            <a:pPr lvl="0"/>
            <a:r>
              <a:rPr lang="en-ZA" dirty="0" smtClean="0"/>
              <a:t>Audit of quality of treatment and care for PLWHA and patients with Sexually Transmitted Infections:</a:t>
            </a:r>
          </a:p>
          <a:p>
            <a:pPr lvl="1"/>
            <a:r>
              <a:rPr lang="en-ZA" dirty="0" smtClean="0"/>
              <a:t>Universal Case Reporting </a:t>
            </a:r>
          </a:p>
          <a:p>
            <a:pPr lvl="1"/>
            <a:r>
              <a:rPr lang="en-ZA" dirty="0" smtClean="0"/>
              <a:t>Sentinel Surveys and Reporting </a:t>
            </a:r>
          </a:p>
          <a:p>
            <a:pPr lvl="1"/>
            <a:r>
              <a:rPr lang="en-ZA" dirty="0" smtClean="0"/>
              <a:t>Repeated cross-sectional surveys: </a:t>
            </a:r>
            <a:r>
              <a:rPr lang="en-ZA" dirty="0" err="1" smtClean="0"/>
              <a:t>seroprevalence</a:t>
            </a:r>
            <a:r>
              <a:rPr lang="en-ZA" dirty="0" smtClean="0"/>
              <a:t>, behavioural, etiologic &amp; anti-microbial resistant patters</a:t>
            </a:r>
          </a:p>
          <a:p>
            <a:pPr lvl="1"/>
            <a:r>
              <a:rPr lang="en-ZA" dirty="0" smtClean="0"/>
              <a:t>Other Qualitative and Quantitative Special Surveys among vulnerable groups </a:t>
            </a:r>
          </a:p>
          <a:p>
            <a:pPr lvl="1"/>
            <a:r>
              <a:rPr lang="en-ZA" dirty="0" smtClean="0"/>
              <a:t>Active Surveillance </a:t>
            </a:r>
          </a:p>
          <a:p>
            <a:pPr lvl="1"/>
            <a:r>
              <a:rPr lang="en-ZA" dirty="0" smtClean="0"/>
              <a:t>Passive Surveillance </a:t>
            </a:r>
          </a:p>
          <a:p>
            <a:pPr lvl="1"/>
            <a:r>
              <a:rPr lang="en-ZA" dirty="0" smtClean="0"/>
              <a:t>Registries </a:t>
            </a:r>
          </a:p>
          <a:p>
            <a:pPr lvl="1"/>
            <a:r>
              <a:rPr lang="en-ZA" dirty="0" smtClean="0"/>
              <a:t>Cohort studies among PLWHA to Audit Quality of Care &amp; Treatment provided to that population group </a:t>
            </a:r>
          </a:p>
          <a:p>
            <a:pPr lvl="1"/>
            <a:r>
              <a:rPr lang="en-ZA" dirty="0" smtClean="0"/>
              <a:t>Exit Surveys among STI patients (Health Facility Survey) </a:t>
            </a:r>
          </a:p>
          <a:p>
            <a:pPr lvl="1"/>
            <a:r>
              <a:rPr lang="en-ZA" dirty="0" smtClean="0"/>
              <a:t>Observational studies</a:t>
            </a:r>
          </a:p>
          <a:p>
            <a:r>
              <a:rPr lang="en-ZA" dirty="0" smtClean="0"/>
              <a:t> </a:t>
            </a:r>
          </a:p>
          <a:p>
            <a:endParaRPr lang="en-Z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Data sources for 3</a:t>
            </a:r>
            <a:r>
              <a:rPr lang="en-ZA" baseline="30000" dirty="0" smtClean="0"/>
              <a:t>rd</a:t>
            </a:r>
            <a:r>
              <a:rPr lang="en-ZA" dirty="0" smtClean="0"/>
              <a:t> generation</a:t>
            </a:r>
            <a:endParaRPr lang="en-ZA" dirty="0"/>
          </a:p>
        </p:txBody>
      </p:sp>
      <p:sp>
        <p:nvSpPr>
          <p:cNvPr id="3" name="Content Placeholder 2"/>
          <p:cNvSpPr>
            <a:spLocks noGrp="1"/>
          </p:cNvSpPr>
          <p:nvPr>
            <p:ph sz="quarter" idx="1"/>
          </p:nvPr>
        </p:nvSpPr>
        <p:spPr/>
        <p:txBody>
          <a:bodyPr/>
          <a:lstStyle/>
          <a:p>
            <a:r>
              <a:rPr lang="en-ZA" dirty="0" smtClean="0"/>
              <a:t>Validating AIDS death using the vital statistic registries from Central Statistics Offices,</a:t>
            </a:r>
          </a:p>
          <a:p>
            <a:r>
              <a:rPr lang="en-ZA" dirty="0" smtClean="0"/>
              <a:t> HIV screening data from visa and job applicants, pre- employment HIV testing, and insurance applicants, among others (</a:t>
            </a:r>
            <a:r>
              <a:rPr lang="en-ZA" dirty="0" err="1" smtClean="0"/>
              <a:t>Camara</a:t>
            </a:r>
            <a:r>
              <a:rPr lang="en-ZA" dirty="0" smtClean="0"/>
              <a:t>, 2003). </a:t>
            </a:r>
          </a:p>
          <a:p>
            <a:endParaRPr lang="en-Z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Recommendations</a:t>
            </a:r>
            <a:endParaRPr lang="en-ZA" dirty="0"/>
          </a:p>
        </p:txBody>
      </p:sp>
      <p:sp>
        <p:nvSpPr>
          <p:cNvPr id="3" name="Content Placeholder 2"/>
          <p:cNvSpPr>
            <a:spLocks noGrp="1"/>
          </p:cNvSpPr>
          <p:nvPr>
            <p:ph sz="quarter" idx="1"/>
          </p:nvPr>
        </p:nvSpPr>
        <p:spPr/>
        <p:txBody>
          <a:bodyPr/>
          <a:lstStyle/>
          <a:p>
            <a:r>
              <a:rPr lang="en-ZA" dirty="0" smtClean="0"/>
              <a:t>Should  security systems be the same </a:t>
            </a:r>
          </a:p>
          <a:p>
            <a:r>
              <a:rPr lang="en-ZA" dirty="0" smtClean="0"/>
              <a:t> One size fits all </a:t>
            </a:r>
          </a:p>
          <a:p>
            <a:endParaRPr lang="en-ZA" dirty="0" smtClean="0"/>
          </a:p>
          <a:p>
            <a:endParaRPr lang="en-Z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381125" y="274638"/>
            <a:ext cx="7762875" cy="633412"/>
          </a:xfrm>
        </p:spPr>
        <p:txBody>
          <a:bodyPr/>
          <a:lstStyle/>
          <a:p>
            <a:r>
              <a:rPr lang="en-ZA" sz="3200"/>
              <a:t>Low level</a:t>
            </a:r>
            <a:endParaRPr lang="en-GB" sz="3200"/>
          </a:p>
        </p:txBody>
      </p:sp>
      <p:sp>
        <p:nvSpPr>
          <p:cNvPr id="123908" name="Text Box 4"/>
          <p:cNvSpPr txBox="1">
            <a:spLocks noChangeArrowheads="1"/>
          </p:cNvSpPr>
          <p:nvPr/>
        </p:nvSpPr>
        <p:spPr bwMode="auto">
          <a:xfrm>
            <a:off x="395288" y="981075"/>
            <a:ext cx="8424862" cy="6502400"/>
          </a:xfrm>
          <a:prstGeom prst="rect">
            <a:avLst/>
          </a:prstGeom>
          <a:noFill/>
          <a:ln w="9525">
            <a:noFill/>
            <a:miter lim="800000"/>
            <a:headEnd/>
            <a:tailEnd/>
          </a:ln>
          <a:effectLst/>
        </p:spPr>
        <p:txBody>
          <a:bodyPr>
            <a:spAutoFit/>
          </a:bodyPr>
          <a:lstStyle/>
          <a:p>
            <a:pPr>
              <a:spcBef>
                <a:spcPct val="50000"/>
              </a:spcBef>
            </a:pPr>
            <a:r>
              <a:rPr lang="en-US" sz="2800" b="1" u="sng" dirty="0">
                <a:cs typeface="Arial" charset="0"/>
              </a:rPr>
              <a:t>Principles:</a:t>
            </a:r>
          </a:p>
          <a:p>
            <a:pPr>
              <a:spcBef>
                <a:spcPct val="50000"/>
              </a:spcBef>
            </a:pPr>
            <a:r>
              <a:rPr lang="en-US" sz="2800" b="1" u="sng" dirty="0">
                <a:cs typeface="Arial" charset="0"/>
              </a:rPr>
              <a:t>Prevalence  &lt; 1%</a:t>
            </a:r>
          </a:p>
          <a:p>
            <a:pPr>
              <a:spcBef>
                <a:spcPct val="50000"/>
              </a:spcBef>
              <a:buClr>
                <a:srgbClr val="FF3300"/>
              </a:buClr>
              <a:buFont typeface="Wingdings" pitchFamily="2" charset="2"/>
              <a:buChar char="§"/>
            </a:pPr>
            <a:r>
              <a:rPr lang="en-US" sz="2800" dirty="0">
                <a:cs typeface="Arial" charset="0"/>
              </a:rPr>
              <a:t> HIV infection may have existed for many years, but never spread to significant level in any sub population</a:t>
            </a:r>
          </a:p>
          <a:p>
            <a:pPr>
              <a:spcBef>
                <a:spcPct val="50000"/>
              </a:spcBef>
              <a:buClr>
                <a:srgbClr val="FF3300"/>
              </a:buClr>
              <a:buFont typeface="Wingdings" pitchFamily="2" charset="2"/>
              <a:buChar char="§"/>
            </a:pPr>
            <a:r>
              <a:rPr lang="en-US" sz="2800" dirty="0">
                <a:cs typeface="Arial" charset="0"/>
              </a:rPr>
              <a:t>Infection largely confined to individuals with high risk </a:t>
            </a:r>
            <a:r>
              <a:rPr lang="en-US" sz="2800" dirty="0" err="1">
                <a:cs typeface="Arial" charset="0"/>
              </a:rPr>
              <a:t>behaviours</a:t>
            </a:r>
            <a:r>
              <a:rPr lang="en-US" sz="2800" dirty="0">
                <a:cs typeface="Arial" charset="0"/>
              </a:rPr>
              <a:t> (e.g. CSW, Drug injectors, men having sex with men)</a:t>
            </a:r>
          </a:p>
          <a:p>
            <a:pPr>
              <a:spcBef>
                <a:spcPct val="50000"/>
              </a:spcBef>
              <a:buClr>
                <a:srgbClr val="FF3300"/>
              </a:buClr>
              <a:buFont typeface="Wingdings" pitchFamily="2" charset="2"/>
              <a:buNone/>
            </a:pPr>
            <a:r>
              <a:rPr lang="en-US" sz="2800" dirty="0">
                <a:cs typeface="Arial" charset="0"/>
              </a:rPr>
              <a:t>        - the epidemic state suggests diffused network  </a:t>
            </a:r>
          </a:p>
          <a:p>
            <a:pPr>
              <a:spcBef>
                <a:spcPct val="50000"/>
              </a:spcBef>
              <a:buClr>
                <a:srgbClr val="FF3300"/>
              </a:buClr>
              <a:buFont typeface="Wingdings" pitchFamily="2" charset="2"/>
              <a:buNone/>
            </a:pPr>
            <a:r>
              <a:rPr lang="en-US" sz="2800" dirty="0">
                <a:cs typeface="Arial" charset="0"/>
              </a:rPr>
              <a:t>        of risks, or virus introduced only very recently.</a:t>
            </a:r>
          </a:p>
          <a:p>
            <a:pPr>
              <a:spcBef>
                <a:spcPct val="50000"/>
              </a:spcBef>
              <a:buClr>
                <a:srgbClr val="FF3300"/>
              </a:buClr>
              <a:buFont typeface="Wingdings" pitchFamily="2" charset="2"/>
              <a:buChar char="§"/>
            </a:pPr>
            <a:r>
              <a:rPr lang="en-US" sz="2800" b="1" dirty="0">
                <a:cs typeface="Arial" charset="0"/>
              </a:rPr>
              <a:t>Numerical proxy:</a:t>
            </a:r>
            <a:r>
              <a:rPr lang="en-US" sz="2800" dirty="0">
                <a:cs typeface="Arial" charset="0"/>
              </a:rPr>
              <a:t> Prevalence not consistently exceeded 5% in any sub-population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7" name="Picture 5"/>
          <p:cNvPicPr>
            <a:picLocks noChangeAspect="1" noChangeArrowheads="1"/>
          </p:cNvPicPr>
          <p:nvPr/>
        </p:nvPicPr>
        <p:blipFill>
          <a:blip r:embed="rId3"/>
          <a:srcRect/>
          <a:stretch>
            <a:fillRect/>
          </a:stretch>
        </p:blipFill>
        <p:spPr bwMode="auto">
          <a:xfrm>
            <a:off x="1547813" y="282575"/>
            <a:ext cx="5976937" cy="533241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1381125" y="274638"/>
            <a:ext cx="7762875" cy="633412"/>
          </a:xfrm>
        </p:spPr>
        <p:txBody>
          <a:bodyPr/>
          <a:lstStyle/>
          <a:p>
            <a:r>
              <a:rPr lang="en-ZA" sz="3200"/>
              <a:t>Concentrated</a:t>
            </a:r>
            <a:endParaRPr lang="en-GB" sz="3200"/>
          </a:p>
        </p:txBody>
      </p:sp>
      <p:sp>
        <p:nvSpPr>
          <p:cNvPr id="125956" name="Text Box 4"/>
          <p:cNvSpPr txBox="1">
            <a:spLocks noChangeArrowheads="1"/>
          </p:cNvSpPr>
          <p:nvPr/>
        </p:nvSpPr>
        <p:spPr bwMode="auto">
          <a:xfrm>
            <a:off x="395288" y="923925"/>
            <a:ext cx="8424862" cy="6481763"/>
          </a:xfrm>
          <a:prstGeom prst="rect">
            <a:avLst/>
          </a:prstGeom>
          <a:noFill/>
          <a:ln w="9525">
            <a:noFill/>
            <a:miter lim="800000"/>
            <a:headEnd/>
            <a:tailEnd/>
          </a:ln>
          <a:effectLst/>
        </p:spPr>
        <p:txBody>
          <a:bodyPr>
            <a:spAutoFit/>
          </a:bodyPr>
          <a:lstStyle/>
          <a:p>
            <a:pPr>
              <a:spcBef>
                <a:spcPct val="50000"/>
              </a:spcBef>
            </a:pPr>
            <a:r>
              <a:rPr lang="en-US" sz="2400" b="1" u="sng" dirty="0">
                <a:cs typeface="Arial" charset="0"/>
              </a:rPr>
              <a:t>Principle:</a:t>
            </a:r>
            <a:r>
              <a:rPr lang="en-US" sz="2400" dirty="0">
                <a:cs typeface="Arial" charset="0"/>
              </a:rPr>
              <a:t> </a:t>
            </a:r>
          </a:p>
          <a:p>
            <a:pPr>
              <a:spcBef>
                <a:spcPct val="50000"/>
              </a:spcBef>
            </a:pPr>
            <a:r>
              <a:rPr lang="en-US" sz="2400" dirty="0">
                <a:cs typeface="Arial" charset="0"/>
              </a:rPr>
              <a:t>Prevalence  high  in one or more subpopulation</a:t>
            </a:r>
          </a:p>
          <a:p>
            <a:pPr>
              <a:spcBef>
                <a:spcPct val="50000"/>
              </a:spcBef>
              <a:buClr>
                <a:srgbClr val="FF3300"/>
              </a:buClr>
              <a:buFont typeface="Wingdings" pitchFamily="2" charset="2"/>
              <a:buChar char="§"/>
            </a:pPr>
            <a:r>
              <a:rPr lang="en-US" sz="2400" dirty="0">
                <a:cs typeface="Arial" charset="0"/>
              </a:rPr>
              <a:t>HIV spread rapidly in a defined population, but not in the       general population</a:t>
            </a:r>
          </a:p>
          <a:p>
            <a:pPr>
              <a:spcBef>
                <a:spcPct val="50000"/>
              </a:spcBef>
              <a:buClr>
                <a:srgbClr val="FF3300"/>
              </a:buClr>
              <a:buFont typeface="Wingdings" pitchFamily="2" charset="2"/>
              <a:buChar char="§"/>
            </a:pPr>
            <a:r>
              <a:rPr lang="en-US" sz="2400" dirty="0">
                <a:cs typeface="Arial" charset="0"/>
              </a:rPr>
              <a:t>Epidemic state suggests active net work of risks within the sub-population</a:t>
            </a:r>
          </a:p>
          <a:p>
            <a:pPr>
              <a:spcBef>
                <a:spcPct val="50000"/>
              </a:spcBef>
              <a:buClr>
                <a:srgbClr val="FF3300"/>
              </a:buClr>
              <a:buFont typeface="Wingdings" pitchFamily="2" charset="2"/>
              <a:buChar char="§"/>
            </a:pPr>
            <a:r>
              <a:rPr lang="en-US" sz="2400" dirty="0">
                <a:cs typeface="Arial" charset="0"/>
              </a:rPr>
              <a:t>Future trend determined by nature of links between highly infected sub-population and the general population.</a:t>
            </a:r>
          </a:p>
          <a:p>
            <a:pPr>
              <a:spcBef>
                <a:spcPct val="50000"/>
              </a:spcBef>
            </a:pPr>
            <a:r>
              <a:rPr lang="en-US" sz="2400" b="1" u="sng" dirty="0">
                <a:cs typeface="Arial" charset="0"/>
              </a:rPr>
              <a:t>Numerical proxy:</a:t>
            </a:r>
            <a:r>
              <a:rPr lang="en-US" sz="2400" dirty="0">
                <a:cs typeface="Arial" charset="0"/>
              </a:rPr>
              <a:t> </a:t>
            </a:r>
          </a:p>
          <a:p>
            <a:pPr>
              <a:spcBef>
                <a:spcPct val="50000"/>
              </a:spcBef>
            </a:pPr>
            <a:r>
              <a:rPr lang="en-US" sz="2400" dirty="0">
                <a:cs typeface="Arial" charset="0"/>
              </a:rPr>
              <a:t>              - Prevalence consistently over 5% in at least </a:t>
            </a:r>
          </a:p>
          <a:p>
            <a:pPr>
              <a:spcBef>
                <a:spcPct val="50000"/>
              </a:spcBef>
            </a:pPr>
            <a:r>
              <a:rPr lang="en-US" sz="2400" dirty="0">
                <a:cs typeface="Arial" charset="0"/>
              </a:rPr>
              <a:t>               one defined sub population.</a:t>
            </a:r>
          </a:p>
          <a:p>
            <a:pPr>
              <a:spcBef>
                <a:spcPct val="50000"/>
              </a:spcBef>
            </a:pPr>
            <a:r>
              <a:rPr lang="en-US" sz="2400" dirty="0">
                <a:cs typeface="Arial" charset="0"/>
              </a:rPr>
              <a:t>              - Prevalence below 1% in pregnant women in  </a:t>
            </a:r>
          </a:p>
          <a:p>
            <a:pPr>
              <a:spcBef>
                <a:spcPct val="50000"/>
              </a:spcBef>
            </a:pPr>
            <a:r>
              <a:rPr lang="en-US" sz="2400" dirty="0">
                <a:cs typeface="Arial" charset="0"/>
              </a:rPr>
              <a:t>               urban areas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8" name="Picture 4"/>
          <p:cNvPicPr>
            <a:picLocks noGrp="1" noChangeAspect="1" noChangeArrowheads="1"/>
          </p:cNvPicPr>
          <p:nvPr>
            <p:ph type="body" idx="4294967295"/>
          </p:nvPr>
        </p:nvPicPr>
        <p:blipFill>
          <a:blip r:embed="rId3"/>
          <a:srcRect/>
          <a:stretch>
            <a:fillRect/>
          </a:stretch>
        </p:blipFill>
        <p:spPr>
          <a:xfrm>
            <a:off x="0" y="134938"/>
            <a:ext cx="6769100" cy="5024437"/>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381125" y="274638"/>
            <a:ext cx="7762875" cy="706437"/>
          </a:xfrm>
        </p:spPr>
        <p:txBody>
          <a:bodyPr/>
          <a:lstStyle/>
          <a:p>
            <a:r>
              <a:rPr lang="en-ZA" sz="3200"/>
              <a:t>Generalised</a:t>
            </a:r>
            <a:endParaRPr lang="en-GB" sz="3200"/>
          </a:p>
        </p:txBody>
      </p:sp>
      <p:sp>
        <p:nvSpPr>
          <p:cNvPr id="128004" name="Text Box 4"/>
          <p:cNvSpPr txBox="1">
            <a:spLocks noChangeArrowheads="1"/>
          </p:cNvSpPr>
          <p:nvPr/>
        </p:nvSpPr>
        <p:spPr bwMode="auto">
          <a:xfrm>
            <a:off x="395288" y="981075"/>
            <a:ext cx="8353425" cy="5434013"/>
          </a:xfrm>
          <a:prstGeom prst="rect">
            <a:avLst/>
          </a:prstGeom>
          <a:noFill/>
          <a:ln w="9525">
            <a:noFill/>
            <a:miter lim="800000"/>
            <a:headEnd/>
            <a:tailEnd/>
          </a:ln>
          <a:effectLst/>
        </p:spPr>
        <p:txBody>
          <a:bodyPr>
            <a:spAutoFit/>
          </a:bodyPr>
          <a:lstStyle/>
          <a:p>
            <a:pPr>
              <a:spcBef>
                <a:spcPct val="50000"/>
              </a:spcBef>
            </a:pPr>
            <a:r>
              <a:rPr lang="en-US" sz="2800" b="1" u="sng">
                <a:cs typeface="Arial" charset="0"/>
              </a:rPr>
              <a:t>Principle</a:t>
            </a:r>
          </a:p>
          <a:p>
            <a:pPr>
              <a:spcBef>
                <a:spcPct val="50000"/>
              </a:spcBef>
            </a:pPr>
            <a:r>
              <a:rPr lang="en-US" sz="2800" b="1" u="sng">
                <a:cs typeface="Arial" charset="0"/>
              </a:rPr>
              <a:t>Prevalence between 1-15% in ANC  population</a:t>
            </a:r>
          </a:p>
          <a:p>
            <a:pPr>
              <a:spcBef>
                <a:spcPct val="50000"/>
              </a:spcBef>
              <a:buClr>
                <a:srgbClr val="FF3300"/>
              </a:buClr>
              <a:buFont typeface="Wingdings" pitchFamily="2" charset="2"/>
              <a:buChar char="§"/>
            </a:pPr>
            <a:r>
              <a:rPr lang="en-US" sz="2800">
                <a:cs typeface="Arial" charset="0"/>
              </a:rPr>
              <a:t>HIV firmly established in the general population</a:t>
            </a:r>
          </a:p>
          <a:p>
            <a:pPr>
              <a:spcBef>
                <a:spcPct val="50000"/>
              </a:spcBef>
              <a:buClr>
                <a:srgbClr val="FF3300"/>
              </a:buClr>
              <a:buFont typeface="Wingdings" pitchFamily="2" charset="2"/>
              <a:buChar char="§"/>
            </a:pPr>
            <a:r>
              <a:rPr lang="en-US" sz="2800">
                <a:cs typeface="Arial" charset="0"/>
              </a:rPr>
              <a:t>Sub-population at high risk continue disproportionately continue to spread the disease</a:t>
            </a:r>
          </a:p>
          <a:p>
            <a:pPr>
              <a:spcBef>
                <a:spcPct val="50000"/>
              </a:spcBef>
              <a:buClr>
                <a:srgbClr val="FF3300"/>
              </a:buClr>
              <a:buFont typeface="Wingdings" pitchFamily="2" charset="2"/>
              <a:buChar char="§"/>
            </a:pPr>
            <a:r>
              <a:rPr lang="en-US" sz="2800">
                <a:cs typeface="Arial" charset="0"/>
              </a:rPr>
              <a:t>Sexual networking sufficient to sustain an epidemic independent of sub-population at high risks</a:t>
            </a:r>
          </a:p>
          <a:p>
            <a:pPr>
              <a:spcBef>
                <a:spcPct val="50000"/>
              </a:spcBef>
              <a:buClr>
                <a:srgbClr val="FF3300"/>
              </a:buClr>
              <a:buFont typeface="Wingdings" pitchFamily="2" charset="2"/>
              <a:buChar char="§"/>
            </a:pPr>
            <a:r>
              <a:rPr lang="en-US" sz="2800">
                <a:cs typeface="Arial" charset="0"/>
              </a:rPr>
              <a:t>Numerical proxy: HIV prevalence consistent over 1% in pregnant women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Definition</a:t>
            </a:r>
          </a:p>
        </p:txBody>
      </p:sp>
      <p:sp>
        <p:nvSpPr>
          <p:cNvPr id="5123" name="Rectangle 3"/>
          <p:cNvSpPr>
            <a:spLocks noGrp="1" noChangeArrowheads="1"/>
          </p:cNvSpPr>
          <p:nvPr>
            <p:ph sz="quarter" idx="1"/>
          </p:nvPr>
        </p:nvSpPr>
        <p:spPr/>
        <p:txBody>
          <a:bodyPr/>
          <a:lstStyle/>
          <a:p>
            <a:r>
              <a:rPr lang="en-GB" dirty="0"/>
              <a:t>An ongoing systematic collection, analysis, interpretation, and dissemination of health </a:t>
            </a:r>
            <a:r>
              <a:rPr lang="en-GB" dirty="0" smtClean="0"/>
              <a:t>data</a:t>
            </a:r>
          </a:p>
          <a:p>
            <a:endParaRPr lang="en-GB" dirty="0" smtClean="0"/>
          </a:p>
          <a:p>
            <a:r>
              <a:rPr lang="en-US" b="1" dirty="0" smtClean="0"/>
              <a:t>An ongoing exercise of </a:t>
            </a:r>
            <a:r>
              <a:rPr lang="en-US" b="1" dirty="0" err="1" smtClean="0"/>
              <a:t>continuos</a:t>
            </a:r>
            <a:r>
              <a:rPr lang="en-US" b="1" dirty="0" smtClean="0"/>
              <a:t> scrutiny  and watchfulness  over the distribution and spread  of diseases plus related factors with sufficient accuracy and completeness  to provide basis for effective control by the appropriate authorities responding and acting so that health of communities are protected.</a:t>
            </a:r>
            <a:endParaRPr lang="en-ZA" dirty="0" smtClean="0"/>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9" name="Picture 5"/>
          <p:cNvPicPr>
            <a:picLocks noChangeAspect="1" noChangeArrowheads="1"/>
          </p:cNvPicPr>
          <p:nvPr/>
        </p:nvPicPr>
        <p:blipFill>
          <a:blip r:embed="rId3"/>
          <a:srcRect/>
          <a:stretch>
            <a:fillRect/>
          </a:stretch>
        </p:blipFill>
        <p:spPr bwMode="auto">
          <a:xfrm>
            <a:off x="1187450" y="0"/>
            <a:ext cx="6769100" cy="558958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ZA"/>
              <a:t>Hyperendemic</a:t>
            </a:r>
            <a:endParaRPr lang="en-GB"/>
          </a:p>
        </p:txBody>
      </p:sp>
      <p:sp>
        <p:nvSpPr>
          <p:cNvPr id="195587" name="Rectangle 3"/>
          <p:cNvSpPr>
            <a:spLocks noGrp="1" noChangeArrowheads="1"/>
          </p:cNvSpPr>
          <p:nvPr>
            <p:ph sz="quarter" idx="1"/>
          </p:nvPr>
        </p:nvSpPr>
        <p:spPr/>
        <p:txBody>
          <a:bodyPr/>
          <a:lstStyle/>
          <a:p>
            <a:r>
              <a:rPr lang="en-ZA" dirty="0"/>
              <a:t>HIV prevalence exceeds 15% in adult population</a:t>
            </a:r>
          </a:p>
          <a:p>
            <a:r>
              <a:rPr lang="en-ZA" dirty="0"/>
              <a:t>Driven by heterosexual  multiple concurrent  partnerships</a:t>
            </a:r>
          </a:p>
          <a:p>
            <a:r>
              <a:rPr lang="en-ZA" dirty="0"/>
              <a:t>Low level and inconsistent condom use </a:t>
            </a:r>
          </a:p>
          <a:p>
            <a:r>
              <a:rPr lang="en-ZA" dirty="0"/>
              <a:t>All sexually  active adults  are at elevated risk  of HIV infection</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0" name="Picture 4"/>
          <p:cNvPicPr>
            <a:picLocks noGrp="1" noChangeAspect="1" noChangeArrowheads="1"/>
          </p:cNvPicPr>
          <p:nvPr>
            <p:ph type="body" idx="4294967295"/>
          </p:nvPr>
        </p:nvPicPr>
        <p:blipFill>
          <a:blip r:embed="rId3"/>
          <a:srcRect/>
          <a:stretch>
            <a:fillRect/>
          </a:stretch>
        </p:blipFill>
        <p:spPr>
          <a:xfrm>
            <a:off x="0" y="203200"/>
            <a:ext cx="7632700" cy="5387975"/>
          </a:xfrm>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1381125" y="274638"/>
            <a:ext cx="7762875" cy="633412"/>
          </a:xfrm>
        </p:spPr>
        <p:txBody>
          <a:bodyPr/>
          <a:lstStyle/>
          <a:p>
            <a:r>
              <a:rPr lang="en-ZA" sz="3200"/>
              <a:t>Recommendations: Low level</a:t>
            </a:r>
            <a:endParaRPr lang="en-GB" sz="3200"/>
          </a:p>
        </p:txBody>
      </p:sp>
      <p:sp>
        <p:nvSpPr>
          <p:cNvPr id="130052" name="Text Box 4"/>
          <p:cNvSpPr txBox="1">
            <a:spLocks noChangeArrowheads="1"/>
          </p:cNvSpPr>
          <p:nvPr/>
        </p:nvSpPr>
        <p:spPr bwMode="auto">
          <a:xfrm>
            <a:off x="395288" y="1341438"/>
            <a:ext cx="8064500" cy="3937000"/>
          </a:xfrm>
          <a:prstGeom prst="rect">
            <a:avLst/>
          </a:prstGeom>
          <a:noFill/>
          <a:ln w="9525">
            <a:noFill/>
            <a:miter lim="800000"/>
            <a:headEnd/>
            <a:tailEnd/>
          </a:ln>
          <a:effectLst/>
        </p:spPr>
        <p:txBody>
          <a:bodyPr>
            <a:spAutoFit/>
          </a:bodyPr>
          <a:lstStyle/>
          <a:p>
            <a:pPr>
              <a:spcBef>
                <a:spcPct val="50000"/>
              </a:spcBef>
              <a:buClr>
                <a:srgbClr val="FF3300"/>
              </a:buClr>
              <a:buFont typeface="Wingdings" pitchFamily="2" charset="2"/>
              <a:buChar char="§"/>
            </a:pPr>
            <a:r>
              <a:rPr lang="en-US" sz="3600">
                <a:cs typeface="Arial" charset="0"/>
              </a:rPr>
              <a:t>Cross-sectional surveys of behavior in sub-population with risk behavior</a:t>
            </a:r>
          </a:p>
          <a:p>
            <a:pPr>
              <a:spcBef>
                <a:spcPct val="50000"/>
              </a:spcBef>
              <a:buClr>
                <a:srgbClr val="FF3300"/>
              </a:buClr>
              <a:buFont typeface="Wingdings" pitchFamily="2" charset="2"/>
              <a:buChar char="§"/>
            </a:pPr>
            <a:r>
              <a:rPr lang="en-US" sz="3600">
                <a:cs typeface="Arial" charset="0"/>
              </a:rPr>
              <a:t>Surveillance of STIs and other biological markers of risks</a:t>
            </a:r>
          </a:p>
          <a:p>
            <a:pPr>
              <a:spcBef>
                <a:spcPct val="50000"/>
              </a:spcBef>
              <a:buClr>
                <a:srgbClr val="FF3300"/>
              </a:buClr>
              <a:buFont typeface="Wingdings" pitchFamily="2" charset="2"/>
              <a:buChar char="§"/>
            </a:pPr>
            <a:r>
              <a:rPr lang="en-US" sz="3600">
                <a:cs typeface="Arial" charset="0"/>
              </a:rPr>
              <a:t>HIV surveillance in sub-population at risks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ZA"/>
              <a:t>cont</a:t>
            </a:r>
            <a:endParaRPr lang="en-GB"/>
          </a:p>
        </p:txBody>
      </p:sp>
      <p:sp>
        <p:nvSpPr>
          <p:cNvPr id="197635" name="Rectangle 3"/>
          <p:cNvSpPr>
            <a:spLocks noGrp="1" noChangeArrowheads="1"/>
          </p:cNvSpPr>
          <p:nvPr>
            <p:ph sz="quarter" idx="1"/>
          </p:nvPr>
        </p:nvSpPr>
        <p:spPr/>
        <p:txBody>
          <a:bodyPr/>
          <a:lstStyle/>
          <a:p>
            <a:r>
              <a:rPr lang="en-US"/>
              <a:t>Tracking of HIV in blood donors</a:t>
            </a:r>
          </a:p>
          <a:p>
            <a:endParaRPr lang="en-US"/>
          </a:p>
          <a:p>
            <a:endParaRPr lang="en-US"/>
          </a:p>
          <a:p>
            <a:r>
              <a:rPr lang="en-US"/>
              <a:t>HIV program coverage  disaggregated  by pop  subgroups</a:t>
            </a:r>
          </a:p>
          <a:p>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ZA" sz="3200"/>
              <a:t>Recommendations for M&amp;E concentrated epidemic</a:t>
            </a:r>
            <a:endParaRPr lang="en-GB" sz="3200"/>
          </a:p>
        </p:txBody>
      </p:sp>
      <p:sp>
        <p:nvSpPr>
          <p:cNvPr id="166915" name="Rectangle 3"/>
          <p:cNvSpPr>
            <a:spLocks noGrp="1" noChangeArrowheads="1"/>
          </p:cNvSpPr>
          <p:nvPr>
            <p:ph sz="quarter" idx="1"/>
          </p:nvPr>
        </p:nvSpPr>
        <p:spPr/>
        <p:txBody>
          <a:bodyPr/>
          <a:lstStyle/>
          <a:p>
            <a:r>
              <a:rPr lang="en-ZA" sz="2200"/>
              <a:t>HIV and behavioural surveillance in sub-populations with risk behaviour and analyse context and drivers of predominant risk behaviour</a:t>
            </a:r>
          </a:p>
          <a:p>
            <a:r>
              <a:rPr lang="en-ZA" sz="2200"/>
              <a:t>HIV and behavioural surveillance in bridging groups</a:t>
            </a:r>
          </a:p>
          <a:p>
            <a:r>
              <a:rPr lang="en-ZA" sz="2200"/>
              <a:t>Cross-sectional surveys of behaviour in the general population</a:t>
            </a:r>
          </a:p>
          <a:p>
            <a:r>
              <a:rPr lang="en-ZA" sz="2200"/>
              <a:t>HIV sentinel surveillance in the general population, urban areas </a:t>
            </a:r>
          </a:p>
          <a:p>
            <a:r>
              <a:rPr lang="en-ZA" sz="2200"/>
              <a:t>Periodic National assessment  of national response</a:t>
            </a:r>
          </a:p>
          <a:p>
            <a:pPr>
              <a:buFont typeface="Wingdings" pitchFamily="2" charset="2"/>
              <a:buNone/>
            </a:pPr>
            <a:endParaRPr lang="en-GB" sz="2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ZA" sz="3200"/>
              <a:t>Recommendations for </a:t>
            </a:r>
            <a:br>
              <a:rPr lang="en-ZA" sz="3200"/>
            </a:br>
            <a:r>
              <a:rPr lang="en-ZA" sz="3200"/>
              <a:t>generalized epidemic </a:t>
            </a:r>
            <a:endParaRPr lang="en-GB" sz="3200"/>
          </a:p>
        </p:txBody>
      </p:sp>
      <p:sp>
        <p:nvSpPr>
          <p:cNvPr id="168963" name="Rectangle 3"/>
          <p:cNvSpPr>
            <a:spLocks noGrp="1" noChangeArrowheads="1"/>
          </p:cNvSpPr>
          <p:nvPr>
            <p:ph sz="quarter" idx="1"/>
          </p:nvPr>
        </p:nvSpPr>
        <p:spPr/>
        <p:txBody>
          <a:bodyPr/>
          <a:lstStyle/>
          <a:p>
            <a:pPr>
              <a:lnSpc>
                <a:spcPct val="90000"/>
              </a:lnSpc>
            </a:pPr>
            <a:r>
              <a:rPr lang="en-ZA" sz="2200"/>
              <a:t>Sentinel HIV surveillance among pregnant woman, urban and rural</a:t>
            </a:r>
          </a:p>
          <a:p>
            <a:pPr>
              <a:lnSpc>
                <a:spcPct val="90000"/>
              </a:lnSpc>
            </a:pPr>
            <a:r>
              <a:rPr lang="en-ZA" sz="2200"/>
              <a:t>Cross-sectional surveys of behaviour in the general populations</a:t>
            </a:r>
          </a:p>
          <a:p>
            <a:pPr>
              <a:lnSpc>
                <a:spcPct val="90000"/>
              </a:lnSpc>
            </a:pPr>
            <a:r>
              <a:rPr lang="en-ZA" sz="2200"/>
              <a:t>Cross-sectional surveys of behaviour among young people</a:t>
            </a:r>
          </a:p>
          <a:p>
            <a:pPr>
              <a:lnSpc>
                <a:spcPct val="90000"/>
              </a:lnSpc>
            </a:pPr>
            <a:r>
              <a:rPr lang="en-ZA" sz="2200"/>
              <a:t>HIV and behavioural surveillance in sub population with high risk-behaviour.</a:t>
            </a:r>
          </a:p>
          <a:p>
            <a:pPr>
              <a:lnSpc>
                <a:spcPct val="90000"/>
              </a:lnSpc>
            </a:pPr>
            <a:r>
              <a:rPr lang="en-ZA" sz="2200"/>
              <a:t>Data in mobility and mortality</a:t>
            </a:r>
          </a:p>
          <a:p>
            <a:pPr>
              <a:lnSpc>
                <a:spcPct val="90000"/>
              </a:lnSpc>
            </a:pPr>
            <a:r>
              <a:rPr lang="en-ZA" sz="2200"/>
              <a:t> </a:t>
            </a:r>
            <a:endParaRPr lang="en-GB" sz="2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ZA"/>
              <a:t>Hyperendemic</a:t>
            </a:r>
            <a:endParaRPr lang="en-GB"/>
          </a:p>
        </p:txBody>
      </p:sp>
      <p:sp>
        <p:nvSpPr>
          <p:cNvPr id="199683" name="Rectangle 3"/>
          <p:cNvSpPr>
            <a:spLocks noGrp="1" noChangeArrowheads="1"/>
          </p:cNvSpPr>
          <p:nvPr>
            <p:ph sz="quarter" idx="1"/>
          </p:nvPr>
        </p:nvSpPr>
        <p:spPr/>
        <p:txBody>
          <a:bodyPr/>
          <a:lstStyle/>
          <a:p>
            <a:r>
              <a:rPr lang="en-ZA"/>
              <a:t>Conduct additional  behavioural  and ethnographic studies  ( young people, girls, married men ) to map   and define sexual networks</a:t>
            </a:r>
          </a:p>
          <a:p>
            <a:r>
              <a:rPr lang="en-ZA"/>
              <a:t>All actions above for other scenarios</a:t>
            </a: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t>The End</a:t>
            </a:r>
          </a:p>
        </p:txBody>
      </p:sp>
      <p:sp>
        <p:nvSpPr>
          <p:cNvPr id="50179" name="Rectangle 3"/>
          <p:cNvSpPr>
            <a:spLocks noGrp="1" noChangeArrowheads="1"/>
          </p:cNvSpPr>
          <p:nvPr>
            <p:ph type="body" sz="half" idx="1"/>
          </p:nvPr>
        </p:nvSpPr>
        <p:spPr/>
        <p:txBody>
          <a:bodyPr/>
          <a:lstStyle/>
          <a:p>
            <a:r>
              <a:rPr lang="en-GB" sz="2200" smtClean="0"/>
              <a:t>Watchfulness</a:t>
            </a:r>
            <a:endParaRPr lang="en-GB" sz="2200" dirty="0" smtClean="0"/>
          </a:p>
          <a:p>
            <a:r>
              <a:rPr lang="en-GB" sz="2200" dirty="0" smtClean="0"/>
              <a:t>Share </a:t>
            </a:r>
            <a:r>
              <a:rPr lang="en-GB" sz="2200" dirty="0"/>
              <a:t>the data</a:t>
            </a:r>
          </a:p>
          <a:p>
            <a:r>
              <a:rPr lang="en-GB" sz="2200" dirty="0"/>
              <a:t>share the responsibility</a:t>
            </a:r>
          </a:p>
          <a:p>
            <a:r>
              <a:rPr lang="en-GB" sz="2200" dirty="0"/>
              <a:t>share the credit</a:t>
            </a:r>
          </a:p>
        </p:txBody>
      </p:sp>
      <p:graphicFrame>
        <p:nvGraphicFramePr>
          <p:cNvPr id="50180" name="Object 4"/>
          <p:cNvGraphicFramePr>
            <a:graphicFrameLocks noChangeAspect="1"/>
          </p:cNvGraphicFramePr>
          <p:nvPr>
            <p:ph type="clipArt" sz="half" idx="2"/>
          </p:nvPr>
        </p:nvGraphicFramePr>
        <p:xfrm>
          <a:off x="4881563" y="1649413"/>
          <a:ext cx="3805237" cy="3862387"/>
        </p:xfrm>
        <a:graphic>
          <a:graphicData uri="http://schemas.openxmlformats.org/presentationml/2006/ole">
            <p:oleObj spid="_x0000_s1026" name="ClipArt" r:id="rId5" imgW="3885840" imgH="3944520"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5000" fill="hold"/>
                                        <p:tgtEl>
                                          <p:spTgt spid="50180"/>
                                        </p:tgtEl>
                                        <p:attrNameLst>
                                          <p:attrName>ppt_w</p:attrName>
                                        </p:attrNameLst>
                                      </p:cBhvr>
                                      <p:tavLst>
                                        <p:tav tm="0" fmla="#ppt_w*sin(2.5*pi*$)">
                                          <p:val>
                                            <p:fltVal val="0"/>
                                          </p:val>
                                        </p:tav>
                                        <p:tav tm="100000">
                                          <p:val>
                                            <p:fltVal val="1"/>
                                          </p:val>
                                        </p:tav>
                                      </p:tavLst>
                                    </p:anim>
                                    <p:anim calcmode="lin" valueType="num">
                                      <p:cBhvr>
                                        <p:cTn id="8" dur="5000" fill="hold"/>
                                        <p:tgtEl>
                                          <p:spTgt spid="5018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SONATA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914400" y="188913"/>
            <a:ext cx="8229600" cy="647700"/>
          </a:xfrm>
        </p:spPr>
        <p:txBody>
          <a:bodyPr/>
          <a:lstStyle/>
          <a:p>
            <a:r>
              <a:rPr lang="en-ZA" sz="3200"/>
              <a:t>References</a:t>
            </a:r>
            <a:endParaRPr lang="en-GB" sz="3200"/>
          </a:p>
        </p:txBody>
      </p:sp>
      <p:sp>
        <p:nvSpPr>
          <p:cNvPr id="150531" name="Rectangle 3"/>
          <p:cNvSpPr>
            <a:spLocks noGrp="1" noChangeArrowheads="1"/>
          </p:cNvSpPr>
          <p:nvPr>
            <p:ph type="body" idx="4294967295"/>
          </p:nvPr>
        </p:nvSpPr>
        <p:spPr>
          <a:xfrm>
            <a:off x="574675" y="1096963"/>
            <a:ext cx="8569325" cy="5761037"/>
          </a:xfrm>
        </p:spPr>
        <p:txBody>
          <a:bodyPr/>
          <a:lstStyle/>
          <a:p>
            <a:pPr marL="609600" indent="-609600">
              <a:buFontTx/>
              <a:buAutoNum type="arabicPeriod"/>
            </a:pPr>
            <a:r>
              <a:rPr lang="en-US" sz="1300"/>
              <a:t>World Health Organization and UNAIDS. Second generation surveillance for HIV: compilation of basic materials. CD-ROM. Geneva, World Health Organization (WHO/HIV/2002.07).2002</a:t>
            </a:r>
          </a:p>
          <a:p>
            <a:pPr marL="609600" indent="-609600">
              <a:buFontTx/>
              <a:buAutoNum type="arabicPeriod"/>
            </a:pPr>
            <a:r>
              <a:rPr lang="en-US" sz="1300"/>
              <a:t> World Health Organization and UNAIDS.Initiating Second Generation HIV Surveillance Systems: Practical Guidelines. Geneva, World Health Organization (WHO/HIV/2002.17). 2002</a:t>
            </a:r>
          </a:p>
          <a:p>
            <a:pPr marL="609600" indent="-609600">
              <a:buFontTx/>
              <a:buAutoNum type="arabicPeriod"/>
            </a:pPr>
            <a:r>
              <a:rPr lang="en-US" sz="1300"/>
              <a:t>World Health Organization and UNAIDS. Guidelines for Second Generation HIV Surveillance for HIV:The Next Decade. Geneva, World Health Organization (WHO/CDS/EDC/2000.05). 2000</a:t>
            </a:r>
          </a:p>
          <a:p>
            <a:pPr marL="609600" indent="-609600">
              <a:buFontTx/>
              <a:buAutoNum type="arabicPeriod"/>
            </a:pPr>
            <a:r>
              <a:rPr lang="en-US" sz="1300"/>
              <a:t>World Health Organization and UNAIDS. AIDS Epidemic Update: December 2002. Geneva, World Health Organization(ISBN 9291732532). December 2002.</a:t>
            </a:r>
          </a:p>
          <a:p>
            <a:pPr marL="609600" indent="-609600">
              <a:buFontTx/>
              <a:buAutoNum type="arabicPeriod"/>
            </a:pPr>
            <a:r>
              <a:rPr lang="en-US" sz="1300"/>
              <a:t>World Health Organization and UNAIDS. Report on the Global HIV/AIDS Epidemic 2002. Geneva, World Health Organization (ISBN 9219731854). July 2002.</a:t>
            </a:r>
          </a:p>
          <a:p>
            <a:pPr marL="609600" indent="-609600">
              <a:buFontTx/>
              <a:buAutoNum type="arabicPeriod"/>
            </a:pPr>
            <a:r>
              <a:rPr lang="en-US" sz="1300"/>
              <a:t>UNAIDS Best Practice Collection. Trends in HIV Incidence and Prevalence: Natural Course of the Epidemic or Results of Behavioral Change? Geneva, UNAIDS (UNAIDS 99.12e). June 1999</a:t>
            </a:r>
          </a:p>
          <a:p>
            <a:pPr marL="609600" indent="-609600">
              <a:buFontTx/>
              <a:buAutoNum type="arabicPeriod"/>
            </a:pPr>
            <a:r>
              <a:rPr lang="en-US" sz="1300"/>
              <a:t>UNAIDS Best Practice Collection. Connecting Lower HIV Infection Rates with Changes in Sexual Behavior in Thailand: Data Collection and Comparison. Geneva, UNAIDS (UNAIDS 98.15). June 1998.</a:t>
            </a:r>
          </a:p>
          <a:p>
            <a:pPr marL="609600" indent="-609600">
              <a:buFontTx/>
              <a:buAutoNum type="arabicPeriod"/>
            </a:pPr>
            <a:r>
              <a:rPr lang="en-US" sz="1300"/>
              <a:t>UNAIDS Best Practice Collection. A Measure of Success in Uganda: the Value of Monitoring both HIV Prevalence and Sexual Behavior. Geneva, UNAIDS (UNAIDS 98.8). May 1998.</a:t>
            </a:r>
            <a:br>
              <a:rPr lang="en-US" sz="1300"/>
            </a:br>
            <a:endParaRPr lang="en-ZA" sz="1300"/>
          </a:p>
          <a:p>
            <a:pPr marL="609600" indent="-609600"/>
            <a:endParaRPr lang="en-ZA" sz="1300"/>
          </a:p>
          <a:p>
            <a:pPr marL="609600" indent="-609600"/>
            <a:endParaRPr lang="en-ZA" sz="1300"/>
          </a:p>
          <a:p>
            <a:pPr marL="609600" indent="-609600"/>
            <a:endParaRPr lang="en-ZA" sz="1300"/>
          </a:p>
          <a:p>
            <a:pPr marL="609600" indent="-609600">
              <a:buFont typeface="Wingdings" pitchFamily="2" charset="2"/>
              <a:buNone/>
            </a:pPr>
            <a:endParaRPr lang="en-ZA" sz="1000"/>
          </a:p>
          <a:p>
            <a:pPr marL="609600" indent="-609600">
              <a:buFont typeface="Wingdings" pitchFamily="2" charset="2"/>
              <a:buNone/>
            </a:pPr>
            <a:endParaRPr lang="en-ZA" sz="1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Watchfulness-close observations</a:t>
            </a:r>
          </a:p>
        </p:txBody>
      </p:sp>
      <p:sp>
        <p:nvSpPr>
          <p:cNvPr id="12291" name="Rectangle 3"/>
          <p:cNvSpPr>
            <a:spLocks noGrp="1" noChangeArrowheads="1"/>
          </p:cNvSpPr>
          <p:nvPr>
            <p:ph sz="quarter" idx="1"/>
          </p:nvPr>
        </p:nvSpPr>
        <p:spPr/>
        <p:txBody>
          <a:bodyPr/>
          <a:lstStyle/>
          <a:p>
            <a:r>
              <a:rPr lang="en-GB"/>
              <a:t>Quarantine</a:t>
            </a:r>
          </a:p>
          <a:p>
            <a:r>
              <a:rPr lang="en-GB"/>
              <a:t>Personal surveillance</a:t>
            </a:r>
          </a:p>
          <a:p>
            <a:r>
              <a:rPr lang="en-GB"/>
              <a:t>Public health surveillance</a:t>
            </a:r>
          </a:p>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Detection</a:t>
            </a:r>
            <a:endParaRPr lang="en-ZA" dirty="0"/>
          </a:p>
        </p:txBody>
      </p:sp>
      <p:sp>
        <p:nvSpPr>
          <p:cNvPr id="5" name="Text Placeholder 4"/>
          <p:cNvSpPr>
            <a:spLocks noGrp="1"/>
          </p:cNvSpPr>
          <p:nvPr>
            <p:ph type="body" sz="quarter" idx="1"/>
          </p:nvPr>
        </p:nvSpPr>
        <p:spPr/>
        <p:txBody>
          <a:bodyPr/>
          <a:lstStyle/>
          <a:p>
            <a:endParaRPr lang="en-ZA"/>
          </a:p>
        </p:txBody>
      </p:sp>
      <p:sp>
        <p:nvSpPr>
          <p:cNvPr id="6" name="Text Placeholder 5"/>
          <p:cNvSpPr>
            <a:spLocks noGrp="1"/>
          </p:cNvSpPr>
          <p:nvPr>
            <p:ph type="body" sz="quarter" idx="3"/>
          </p:nvPr>
        </p:nvSpPr>
        <p:spPr/>
        <p:txBody>
          <a:bodyPr/>
          <a:lstStyle/>
          <a:p>
            <a:endParaRPr lang="en-ZA"/>
          </a:p>
        </p:txBody>
      </p:sp>
      <p:pic>
        <p:nvPicPr>
          <p:cNvPr id="83970" name="Picture 2"/>
          <p:cNvPicPr>
            <a:picLocks noGrp="1" noChangeAspect="1" noChangeArrowheads="1"/>
          </p:cNvPicPr>
          <p:nvPr>
            <p:ph sz="quarter" idx="2"/>
          </p:nvPr>
        </p:nvPicPr>
        <p:blipFill>
          <a:blip r:embed="rId3"/>
          <a:srcRect/>
          <a:stretch>
            <a:fillRect/>
          </a:stretch>
        </p:blipFill>
        <p:spPr bwMode="auto">
          <a:xfrm>
            <a:off x="293064" y="2428868"/>
            <a:ext cx="3838958" cy="3571900"/>
          </a:xfrm>
          <a:prstGeom prst="rect">
            <a:avLst/>
          </a:prstGeom>
          <a:noFill/>
          <a:ln w="9525">
            <a:noFill/>
            <a:miter lim="800000"/>
            <a:headEnd/>
            <a:tailEnd/>
          </a:ln>
          <a:effectLst/>
        </p:spPr>
      </p:pic>
      <p:pic>
        <p:nvPicPr>
          <p:cNvPr id="83971" name="Picture 3"/>
          <p:cNvPicPr>
            <a:picLocks noGrp="1" noChangeAspect="1" noChangeArrowheads="1"/>
          </p:cNvPicPr>
          <p:nvPr>
            <p:ph sz="quarter" idx="4"/>
          </p:nvPr>
        </p:nvPicPr>
        <p:blipFill>
          <a:blip r:embed="rId4"/>
          <a:srcRect/>
          <a:stretch>
            <a:fillRect/>
          </a:stretch>
        </p:blipFill>
        <p:spPr bwMode="auto">
          <a:xfrm>
            <a:off x="4318731" y="2428868"/>
            <a:ext cx="4387177" cy="328614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response</a:t>
            </a:r>
            <a:endParaRPr lang="en-ZA" dirty="0"/>
          </a:p>
        </p:txBody>
      </p:sp>
      <p:sp>
        <p:nvSpPr>
          <p:cNvPr id="5" name="Text Placeholder 4"/>
          <p:cNvSpPr>
            <a:spLocks noGrp="1"/>
          </p:cNvSpPr>
          <p:nvPr>
            <p:ph type="body" sz="quarter" idx="1"/>
          </p:nvPr>
        </p:nvSpPr>
        <p:spPr/>
        <p:txBody>
          <a:bodyPr/>
          <a:lstStyle/>
          <a:p>
            <a:endParaRPr lang="en-ZA"/>
          </a:p>
        </p:txBody>
      </p:sp>
      <p:sp>
        <p:nvSpPr>
          <p:cNvPr id="6" name="Text Placeholder 5"/>
          <p:cNvSpPr>
            <a:spLocks noGrp="1"/>
          </p:cNvSpPr>
          <p:nvPr>
            <p:ph type="body" sz="quarter" idx="3"/>
          </p:nvPr>
        </p:nvSpPr>
        <p:spPr/>
        <p:txBody>
          <a:bodyPr/>
          <a:lstStyle/>
          <a:p>
            <a:endParaRPr lang="en-ZA"/>
          </a:p>
        </p:txBody>
      </p:sp>
      <p:pic>
        <p:nvPicPr>
          <p:cNvPr id="84995" name="Picture 3"/>
          <p:cNvPicPr>
            <a:picLocks noGrp="1" noChangeAspect="1" noChangeArrowheads="1"/>
          </p:cNvPicPr>
          <p:nvPr>
            <p:ph sz="quarter" idx="2"/>
          </p:nvPr>
        </p:nvPicPr>
        <p:blipFill>
          <a:blip r:embed="rId3"/>
          <a:srcRect/>
          <a:stretch>
            <a:fillRect/>
          </a:stretch>
        </p:blipFill>
        <p:spPr bwMode="auto">
          <a:xfrm>
            <a:off x="332516" y="3000373"/>
            <a:ext cx="3782284" cy="2526566"/>
          </a:xfrm>
          <a:prstGeom prst="rect">
            <a:avLst/>
          </a:prstGeom>
          <a:noFill/>
          <a:ln w="9525">
            <a:noFill/>
            <a:miter lim="800000"/>
            <a:headEnd/>
            <a:tailEnd/>
          </a:ln>
          <a:effectLst/>
        </p:spPr>
      </p:pic>
      <p:pic>
        <p:nvPicPr>
          <p:cNvPr id="84996" name="Picture 4"/>
          <p:cNvPicPr>
            <a:picLocks noGrp="1" noChangeAspect="1" noChangeArrowheads="1"/>
          </p:cNvPicPr>
          <p:nvPr>
            <p:ph sz="quarter" idx="4"/>
          </p:nvPr>
        </p:nvPicPr>
        <p:blipFill>
          <a:blip r:embed="rId4"/>
          <a:srcRect/>
          <a:stretch>
            <a:fillRect/>
          </a:stretch>
        </p:blipFill>
        <p:spPr bwMode="auto">
          <a:xfrm>
            <a:off x="4429125" y="2824162"/>
            <a:ext cx="3543300" cy="29622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0" y="274638"/>
            <a:ext cx="8229600" cy="1143000"/>
          </a:xfrm>
        </p:spPr>
        <p:txBody>
          <a:bodyPr/>
          <a:lstStyle/>
          <a:p>
            <a:r>
              <a:rPr lang="en-ZA"/>
              <a:t>Epidemic states</a:t>
            </a:r>
            <a:endParaRPr lang="en-GB"/>
          </a:p>
        </p:txBody>
      </p:sp>
      <p:sp>
        <p:nvSpPr>
          <p:cNvPr id="121859" name="Rectangle 3"/>
          <p:cNvSpPr>
            <a:spLocks noGrp="1" noChangeArrowheads="1"/>
          </p:cNvSpPr>
          <p:nvPr>
            <p:ph type="body" idx="4294967295"/>
          </p:nvPr>
        </p:nvSpPr>
        <p:spPr>
          <a:xfrm>
            <a:off x="0" y="1600200"/>
            <a:ext cx="8229600" cy="4525963"/>
          </a:xfrm>
        </p:spPr>
        <p:txBody>
          <a:bodyPr>
            <a:normAutofit fontScale="85000" lnSpcReduction="20000"/>
          </a:bodyPr>
          <a:lstStyle/>
          <a:p>
            <a:r>
              <a:rPr lang="en-ZA" dirty="0" smtClean="0"/>
              <a:t>Endemic</a:t>
            </a:r>
          </a:p>
          <a:p>
            <a:r>
              <a:rPr lang="en-ZA" dirty="0" smtClean="0"/>
              <a:t>Epidemic</a:t>
            </a:r>
          </a:p>
          <a:p>
            <a:r>
              <a:rPr lang="en-ZA" dirty="0"/>
              <a:t>P</a:t>
            </a:r>
            <a:r>
              <a:rPr lang="en-ZA" dirty="0" smtClean="0"/>
              <a:t>andemic</a:t>
            </a:r>
          </a:p>
          <a:p>
            <a:endParaRPr lang="en-ZA" dirty="0"/>
          </a:p>
          <a:p>
            <a:r>
              <a:rPr lang="en-ZA" dirty="0" smtClean="0"/>
              <a:t>Low level:   Prevalence less than 1% in any sub group in population.</a:t>
            </a:r>
            <a:endParaRPr lang="en-ZA" dirty="0"/>
          </a:p>
          <a:p>
            <a:pPr>
              <a:spcBef>
                <a:spcPct val="50000"/>
              </a:spcBef>
            </a:pPr>
            <a:r>
              <a:rPr lang="en-ZA" dirty="0" smtClean="0"/>
              <a:t>Concentrated: </a:t>
            </a:r>
            <a:r>
              <a:rPr lang="en-US" dirty="0" smtClean="0">
                <a:cs typeface="Arial" charset="0"/>
              </a:rPr>
              <a:t>- Prevalence consistently over 5% in at least </a:t>
            </a:r>
          </a:p>
          <a:p>
            <a:pPr>
              <a:spcBef>
                <a:spcPct val="50000"/>
              </a:spcBef>
            </a:pPr>
            <a:r>
              <a:rPr lang="en-US" dirty="0" smtClean="0">
                <a:cs typeface="Arial" charset="0"/>
              </a:rPr>
              <a:t>               one defined sub population.</a:t>
            </a:r>
          </a:p>
          <a:p>
            <a:pPr>
              <a:spcBef>
                <a:spcPct val="50000"/>
              </a:spcBef>
            </a:pPr>
            <a:r>
              <a:rPr lang="en-US" dirty="0" smtClean="0">
                <a:cs typeface="Arial" charset="0"/>
              </a:rPr>
              <a:t>              - Prevalence below 1% in pregnant women in  </a:t>
            </a:r>
          </a:p>
          <a:p>
            <a:pPr>
              <a:spcBef>
                <a:spcPct val="50000"/>
              </a:spcBef>
            </a:pPr>
            <a:r>
              <a:rPr lang="en-US" dirty="0" smtClean="0">
                <a:cs typeface="Arial" charset="0"/>
              </a:rPr>
              <a:t>               urban areas</a:t>
            </a:r>
          </a:p>
          <a:p>
            <a:endParaRPr lang="en-ZA" dirty="0"/>
          </a:p>
          <a:p>
            <a:r>
              <a:rPr lang="en-ZA" dirty="0" smtClean="0"/>
              <a:t>Generalised: Prevalence between 1-15 % in ANC  population</a:t>
            </a:r>
          </a:p>
          <a:p>
            <a:r>
              <a:rPr lang="en-ZA" dirty="0" err="1" smtClean="0"/>
              <a:t>Hyperendemic</a:t>
            </a:r>
            <a:r>
              <a:rPr lang="en-ZA" dirty="0" smtClean="0"/>
              <a:t>: HIV prevalence exceeds 15% in adult population</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Justification</a:t>
            </a:r>
          </a:p>
        </p:txBody>
      </p:sp>
      <p:sp>
        <p:nvSpPr>
          <p:cNvPr id="13315" name="Rectangle 3"/>
          <p:cNvSpPr>
            <a:spLocks noGrp="1" noChangeArrowheads="1"/>
          </p:cNvSpPr>
          <p:nvPr>
            <p:ph sz="quarter" idx="1"/>
          </p:nvPr>
        </p:nvSpPr>
        <p:spPr>
          <a:xfrm>
            <a:off x="685800" y="1600200"/>
            <a:ext cx="7772400" cy="4876800"/>
          </a:xfrm>
        </p:spPr>
        <p:txBody>
          <a:bodyPr/>
          <a:lstStyle/>
          <a:p>
            <a:pPr>
              <a:lnSpc>
                <a:spcPct val="90000"/>
              </a:lnSpc>
            </a:pPr>
            <a:r>
              <a:rPr lang="en-GB"/>
              <a:t>Disease must be important</a:t>
            </a:r>
          </a:p>
          <a:p>
            <a:pPr>
              <a:lnSpc>
                <a:spcPct val="90000"/>
              </a:lnSpc>
            </a:pPr>
            <a:r>
              <a:rPr lang="en-GB"/>
              <a:t>Surveillance necessary to guide, monitor and evaluate prevention</a:t>
            </a:r>
          </a:p>
          <a:p>
            <a:pPr>
              <a:lnSpc>
                <a:spcPct val="90000"/>
              </a:lnSpc>
            </a:pPr>
            <a:r>
              <a:rPr lang="en-GB"/>
              <a:t>surveillance necessary to establish baseline incidence</a:t>
            </a:r>
          </a:p>
          <a:p>
            <a:pPr>
              <a:lnSpc>
                <a:spcPct val="90000"/>
              </a:lnSpc>
            </a:pPr>
            <a:r>
              <a:rPr lang="en-GB"/>
              <a:t>For a new disease to learn about pattern of occurrence, clinical pattern and risk groups</a:t>
            </a:r>
          </a:p>
          <a:p>
            <a:pPr>
              <a:lnSpc>
                <a:spcPct val="90000"/>
              </a:lnSpc>
            </a:pPr>
            <a:r>
              <a:rPr lang="en-GB"/>
              <a:t>available or alternative sources of data not sufficient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smtClean="0"/>
              <a:t>Types of CLASSIC surveillance</a:t>
            </a:r>
            <a:endParaRPr lang="en-GB" dirty="0"/>
          </a:p>
        </p:txBody>
      </p:sp>
      <p:sp>
        <p:nvSpPr>
          <p:cNvPr id="9219" name="Rectangle 3"/>
          <p:cNvSpPr>
            <a:spLocks noGrp="1" noChangeArrowheads="1"/>
          </p:cNvSpPr>
          <p:nvPr>
            <p:ph sz="quarter" idx="1"/>
          </p:nvPr>
        </p:nvSpPr>
        <p:spPr/>
        <p:txBody>
          <a:bodyPr/>
          <a:lstStyle/>
          <a:p>
            <a:r>
              <a:rPr lang="en-GB"/>
              <a:t>Active</a:t>
            </a:r>
          </a:p>
          <a:p>
            <a:r>
              <a:rPr lang="en-GB"/>
              <a:t>Passive</a:t>
            </a:r>
          </a:p>
          <a:p>
            <a:r>
              <a:rPr lang="en-GB"/>
              <a:t>Sentinel</a:t>
            </a:r>
          </a:p>
          <a:p>
            <a:r>
              <a:rPr lang="en-GB"/>
              <a:t>Surveillance system based on secondary data analysis</a:t>
            </a:r>
          </a:p>
          <a:p>
            <a:r>
              <a:rPr lang="en-ZA"/>
              <a:t>Facility based</a:t>
            </a:r>
          </a:p>
          <a:p>
            <a:r>
              <a:rPr lang="en-ZA"/>
              <a:t>Community based</a:t>
            </a:r>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1241</TotalTime>
  <Words>1677</Words>
  <Application>Microsoft Office PowerPoint</Application>
  <PresentationFormat>On-screen Show (4:3)</PresentationFormat>
  <Paragraphs>246</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Oriel</vt:lpstr>
      <vt:lpstr>ClipArt</vt:lpstr>
      <vt:lpstr>Surveillance</vt:lpstr>
      <vt:lpstr>session</vt:lpstr>
      <vt:lpstr>Definition</vt:lpstr>
      <vt:lpstr>Watchfulness-close observations</vt:lpstr>
      <vt:lpstr>Detection</vt:lpstr>
      <vt:lpstr>The response</vt:lpstr>
      <vt:lpstr>Epidemic states</vt:lpstr>
      <vt:lpstr>Justification</vt:lpstr>
      <vt:lpstr>Types of CLASSIC surveillance</vt:lpstr>
      <vt:lpstr>Sentinel surveillance</vt:lpstr>
      <vt:lpstr>Slide 11</vt:lpstr>
      <vt:lpstr>Definition</vt:lpstr>
      <vt:lpstr>Goals of Second Generation Surveillance</vt:lpstr>
      <vt:lpstr>Data Collection methods</vt:lpstr>
      <vt:lpstr>Biological</vt:lpstr>
      <vt:lpstr>Behavioural</vt:lpstr>
      <vt:lpstr>Surveillance captures….</vt:lpstr>
      <vt:lpstr>Principles of 2G Surveillance</vt:lpstr>
      <vt:lpstr>Slide 19</vt:lpstr>
      <vt:lpstr>3rd generation surveillance</vt:lpstr>
      <vt:lpstr>3rd generation -3 components</vt:lpstr>
      <vt:lpstr>Components cont..</vt:lpstr>
      <vt:lpstr>Data sources for 3rd generation</vt:lpstr>
      <vt:lpstr>Recommendations</vt:lpstr>
      <vt:lpstr>Low level</vt:lpstr>
      <vt:lpstr>Slide 26</vt:lpstr>
      <vt:lpstr>Concentrated</vt:lpstr>
      <vt:lpstr>Slide 28</vt:lpstr>
      <vt:lpstr>Generalised</vt:lpstr>
      <vt:lpstr>Slide 30</vt:lpstr>
      <vt:lpstr>Hyperendemic</vt:lpstr>
      <vt:lpstr>Slide 32</vt:lpstr>
      <vt:lpstr>Recommendations: Low level</vt:lpstr>
      <vt:lpstr>cont</vt:lpstr>
      <vt:lpstr>Recommendations for M&amp;E concentrated epidemic</vt:lpstr>
      <vt:lpstr>Recommendations for  generalized epidemic </vt:lpstr>
      <vt:lpstr>Hyperendemic</vt:lpstr>
      <vt:lpstr>The End</vt:lpstr>
      <vt:lpstr>References</vt:lpstr>
    </vt:vector>
  </TitlesOfParts>
  <Company>University of Pretoria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dc:title>
  <dc:creator>UP User</dc:creator>
  <cp:lastModifiedBy>Dr Andy Beke</cp:lastModifiedBy>
  <cp:revision>4</cp:revision>
  <dcterms:created xsi:type="dcterms:W3CDTF">2010-08-03T13:33:49Z</dcterms:created>
  <dcterms:modified xsi:type="dcterms:W3CDTF">2011-02-12T16:34:06Z</dcterms:modified>
</cp:coreProperties>
</file>