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20" r:id="rId2"/>
    <p:sldMasterId id="2147483651" r:id="rId3"/>
  </p:sldMasterIdLst>
  <p:notesMasterIdLst>
    <p:notesMasterId r:id="rId34"/>
  </p:notesMasterIdLst>
  <p:sldIdLst>
    <p:sldId id="259" r:id="rId4"/>
    <p:sldId id="260" r:id="rId5"/>
    <p:sldId id="261" r:id="rId6"/>
    <p:sldId id="262" r:id="rId7"/>
    <p:sldId id="263" r:id="rId8"/>
    <p:sldId id="264" r:id="rId9"/>
    <p:sldId id="282" r:id="rId10"/>
    <p:sldId id="265" r:id="rId11"/>
    <p:sldId id="266" r:id="rId12"/>
    <p:sldId id="267" r:id="rId13"/>
    <p:sldId id="268" r:id="rId14"/>
    <p:sldId id="269" r:id="rId15"/>
    <p:sldId id="270" r:id="rId16"/>
    <p:sldId id="283" r:id="rId17"/>
    <p:sldId id="284" r:id="rId18"/>
    <p:sldId id="285" r:id="rId19"/>
    <p:sldId id="288" r:id="rId20"/>
    <p:sldId id="289" r:id="rId21"/>
    <p:sldId id="290" r:id="rId22"/>
    <p:sldId id="291" r:id="rId23"/>
    <p:sldId id="292" r:id="rId24"/>
    <p:sldId id="274" r:id="rId25"/>
    <p:sldId id="275" r:id="rId26"/>
    <p:sldId id="276" r:id="rId27"/>
    <p:sldId id="277" r:id="rId28"/>
    <p:sldId id="278" r:id="rId29"/>
    <p:sldId id="279" r:id="rId30"/>
    <p:sldId id="293" r:id="rId31"/>
    <p:sldId id="296" r:id="rId32"/>
    <p:sldId id="281"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3" d="100"/>
          <a:sy n="73" d="100"/>
        </p:scale>
        <p:origin x="-1074" y="-72"/>
      </p:cViewPr>
      <p:guideLst>
        <p:guide orient="horz" pos="2160"/>
        <p:guide pos="2880"/>
      </p:guideLst>
    </p:cSldViewPr>
  </p:slideViewPr>
  <p:notesTextViewPr>
    <p:cViewPr>
      <p:scale>
        <a:sx n="100" d="100"/>
        <a:sy n="100" d="100"/>
      </p:scale>
      <p:origin x="0" y="0"/>
    </p:cViewPr>
  </p:notesTextViewPr>
  <p:sorterViewPr>
    <p:cViewPr>
      <p:scale>
        <a:sx n="82" d="100"/>
        <a:sy n="82" d="100"/>
      </p:scale>
      <p:origin x="0" y="30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3891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5B2C9C98-2D95-4E72-B237-967E0656BB31}" type="slidenum">
              <a:rPr lang="en-US"/>
              <a:pPr>
                <a:defRPr/>
              </a:pPr>
              <a:t>‹#›</a:t>
            </a:fld>
            <a:endParaRPr lang="en-US"/>
          </a:p>
        </p:txBody>
      </p:sp>
    </p:spTree>
    <p:extLst>
      <p:ext uri="{BB962C8B-B14F-4D97-AF65-F5344CB8AC3E}">
        <p14:creationId xmlns:p14="http://schemas.microsoft.com/office/powerpoint/2010/main" val="510567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23867B1-DF49-45CE-929A-5F175B24D547}" type="slidenum">
              <a:rPr lang="en-US" smtClean="0"/>
              <a:pPr eaLnBrk="1" hangingPunct="1"/>
              <a:t>1</a:t>
            </a:fld>
            <a:endParaRPr lang="en-US" smtClean="0"/>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i="1" smtClean="0"/>
              <a:t>NOTE to facilitator</a:t>
            </a:r>
            <a:r>
              <a:rPr lang="en-US" smtClean="0"/>
              <a:t>: To report back on this exercise we will use a ‘round robin’ approach. Instruct one group member to remain at the table to present their map to visiting tables.  Each table (minus the presenter who remains behind) moves to the right to visit the table next to them.  Table representatives spend 10 minutes describing to their visitors how they improved their information flow and how this would facilitate data use. After 10 minutes the table moves one more table to the right and visits a new table. Table representatives spend 10 minutes describing to their visitors how they improved their information flow and how this would facilitate data use.  All tables return to their own table to consider and discuss how what they learned from their neighbors could be applied to their settings to improve information flow and data use.  Remind the group that they have 30 minutes to improve their maps after they have visited with their neighbors. </a:t>
            </a: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C2CF471-6764-48CE-BE94-1F48C0E63EE9}" type="slidenum">
              <a:rPr lang="en-US" smtClean="0"/>
              <a:pPr eaLnBrk="1" hangingPunct="1"/>
              <a:t>29</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39794CC-4A68-442D-8ADF-2A7AC92CAD1E}" type="slidenum">
              <a:rPr lang="en-US" smtClean="0"/>
              <a:pPr eaLnBrk="1" hangingPunct="1"/>
              <a:t>30</a:t>
            </a:fld>
            <a:endParaRPr lang="en-US" smtClean="0"/>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F6638D8-9EAC-48E2-8474-B3BC2D422211}" type="slidenum">
              <a:rPr lang="en-US" smtClean="0"/>
              <a:pPr eaLnBrk="1" hangingPunct="1"/>
              <a:t>15</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This flowchart shows how data can effectively flow from the service delivery level to the higher levels responsible for supervision of programs </a:t>
            </a:r>
            <a:r>
              <a:rPr lang="en-US" smtClean="0">
                <a:solidFill>
                  <a:schemeClr val="tx2"/>
                </a:solidFill>
              </a:rPr>
              <a:t>such as the district, province, and national levels</a:t>
            </a:r>
          </a:p>
          <a:p>
            <a:pPr eaLnBrk="1" hangingPunct="1"/>
            <a:endParaRPr lang="en-US" smtClean="0"/>
          </a:p>
          <a:p>
            <a:pPr eaLnBrk="1" hangingPunct="1"/>
            <a:r>
              <a:rPr lang="en-US" smtClean="0"/>
              <a:t>You sees in the set of boxes on the left that data is collected at the service delivery point for a specific program area. Data is compiled from clinic histories and service statistics and passed to higher levels (set of boxes on the right) for aggregation and use in reporting and hopefully decision making. Before it is passed to the higher level it is ideally presented to program managers, directors, and service providers within the facility or organization for their own use in programmatic decision-making </a:t>
            </a:r>
          </a:p>
          <a:p>
            <a:pPr eaLnBrk="1" hangingPunct="1"/>
            <a:endParaRPr lang="en-US" smtClean="0"/>
          </a:p>
          <a:p>
            <a:pPr eaLnBrk="1" hangingPunct="1"/>
            <a:r>
              <a:rPr lang="en-US" smtClean="0"/>
              <a:t>Feedback (as represented  by the pink arrow) is an essential part of the information flow process. Reports produced by the higher levels should be shared with service delivery points and organizations to ensure that they are familiar with how other service providers are performing (Down the information hierarchy).  In addition, the higher level can provide guidance and advice to facilities on an individual level based on the data that they receive.</a:t>
            </a:r>
          </a:p>
          <a:p>
            <a:pPr eaLnBrk="1" hangingPunct="1"/>
            <a:endParaRPr lang="en-US" smtClean="0"/>
          </a:p>
          <a:p>
            <a:pPr eaLnBrk="1" hangingPunct="1"/>
            <a:r>
              <a:rPr lang="en-US" smtClean="0"/>
              <a:t>However, this is not always the case.</a:t>
            </a:r>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0E84E45-78A6-4D98-B835-477B035D8980}" type="slidenum">
              <a:rPr lang="en-US" smtClean="0"/>
              <a:pPr eaLnBrk="1" hangingPunct="1"/>
              <a:t>16</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900" smtClean="0"/>
              <a:t>Why is this not the case? Why does data and information often not flow as they should? The scenarios listed on this slide are typical:</a:t>
            </a:r>
            <a:endParaRPr lang="en-US" sz="900" b="1" smtClean="0"/>
          </a:p>
          <a:p>
            <a:endParaRPr lang="en-US" sz="900" b="1" smtClean="0"/>
          </a:p>
          <a:p>
            <a:r>
              <a:rPr lang="en-US" sz="900" b="1" smtClean="0"/>
              <a:t>Local data are not being used locally. </a:t>
            </a:r>
            <a:r>
              <a:rPr lang="en-US" sz="900" smtClean="0"/>
              <a:t>Oftentimes, data are tallied and reported up the levels, but are rarely analyzed and used to support mid-course corrections at the level at which they were generated. In many situations, data could be used to investigate trends over time, compare different areas, set priorities and goals for future years, compare progress against defined goals, and advocate for funding or policies.</a:t>
            </a:r>
            <a:endParaRPr lang="en-US" sz="900" b="1" smtClean="0"/>
          </a:p>
          <a:p>
            <a:endParaRPr lang="en-US" sz="800" b="1" smtClean="0"/>
          </a:p>
          <a:p>
            <a:r>
              <a:rPr lang="en-US" sz="900" b="1" smtClean="0"/>
              <a:t>Higher-level information does not return back to the local level. </a:t>
            </a:r>
            <a:r>
              <a:rPr lang="en-US" sz="900" smtClean="0"/>
              <a:t>Consider the example of a family planning clinic, where data reveal a declining trend in use of oral contraception. The providers knew that women complained about the side effects, but they did not know how much the overall contraception rates were being affected. The district and regional officers knew contraception rates were declining, but did not know why. There was a need to bring these information sources and stakeholders together.</a:t>
            </a:r>
            <a:endParaRPr lang="en-US" sz="900" b="1" smtClean="0"/>
          </a:p>
          <a:p>
            <a:endParaRPr lang="en-US" sz="800" b="1" smtClean="0"/>
          </a:p>
          <a:p>
            <a:r>
              <a:rPr lang="en-US" sz="900" b="1" smtClean="0"/>
              <a:t>Local data are not assessed in broad context. </a:t>
            </a:r>
            <a:r>
              <a:rPr lang="en-US" sz="900" smtClean="0"/>
              <a:t>For example, suppose 10 percent of the population in the region is expected to receive a service, and one district is only reaching 2 percent. Obviously, there is a large service coverage gap in this district—but the facilities and district office would not necessarily know it, because they may not be aware of how their service delivery rates compare to regional objectives.</a:t>
            </a:r>
          </a:p>
          <a:p>
            <a:endParaRPr lang="en-US" sz="800" smtClean="0"/>
          </a:p>
          <a:p>
            <a:r>
              <a:rPr lang="en-US" sz="900" smtClean="0"/>
              <a:t>There is </a:t>
            </a:r>
            <a:r>
              <a:rPr lang="en-US" sz="900" b="1" smtClean="0"/>
              <a:t>little incentive to produce high-quality data</a:t>
            </a:r>
            <a:r>
              <a:rPr lang="en-US" sz="900" smtClean="0"/>
              <a:t>. People involved in local-level data collection efforts often do not see the purpose in collecting the data. They have a difficult time appreciating their role in the larger context of the health information chain, and as a result, spend less energy in collecting the data and in paying attention to detail.</a:t>
            </a:r>
          </a:p>
          <a:p>
            <a:endParaRPr lang="en-US" sz="800" smtClean="0"/>
          </a:p>
          <a:p>
            <a:r>
              <a:rPr lang="en-US" sz="900" smtClean="0"/>
              <a:t>Since there is such a large amount of money and effort being devoted to collecting data and reporting in health information systems, it only makes sense to maximize the impact of that data for real-world benefit. This is where the Information Use Mapping tool is so valuable.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30A842D-E837-4534-89F4-78FF228F2E06}" type="slidenum">
              <a:rPr lang="en-US" smtClean="0"/>
              <a:pPr eaLnBrk="1" hangingPunct="1"/>
              <a:t>17</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98525" eaLnBrk="1" hangingPunct="1"/>
            <a:r>
              <a:rPr lang="en-US" smtClean="0"/>
              <a:t>Now that you have had some experience discussing how information flows in your work settings. Let’s review Information Use Map tool that can be used to formally map information flow, and ultimately link available data with decisions that need to be made.</a:t>
            </a:r>
          </a:p>
          <a:p>
            <a:pPr defTabSz="898525" eaLnBrk="1" hangingPunct="1"/>
            <a:endParaRPr lang="en-US" smtClean="0"/>
          </a:p>
          <a:p>
            <a:pPr defTabSz="898525"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E4B390E-93DF-459F-81BA-A8397DAF077D}" type="slidenum">
              <a:rPr lang="en-US" smtClean="0"/>
              <a:pPr eaLnBrk="1" hangingPunct="1"/>
              <a:t>18</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smtClean="0"/>
              <a:t>The Information Use Map is a flowchart framework which allows the user to:</a:t>
            </a:r>
          </a:p>
          <a:p>
            <a:pPr eaLnBrk="1" hangingPunct="1"/>
            <a:endParaRPr lang="en-US" sz="1000" smtClean="0"/>
          </a:p>
          <a:p>
            <a:pPr lvl="1" eaLnBrk="1" hangingPunct="1">
              <a:buFontTx/>
              <a:buChar char="•"/>
            </a:pPr>
            <a:r>
              <a:rPr lang="en-US" sz="1000" smtClean="0"/>
              <a:t> Create a schematic representation of the existing state of a health information system or sub-system.</a:t>
            </a:r>
          </a:p>
          <a:p>
            <a:pPr lvl="1" eaLnBrk="1" hangingPunct="1">
              <a:buFontTx/>
              <a:buChar char="•"/>
            </a:pPr>
            <a:r>
              <a:rPr lang="en-US" sz="1000" smtClean="0"/>
              <a:t> Through this visual representation, quickly identify gaps and deficiencies in that information flow.</a:t>
            </a:r>
          </a:p>
          <a:p>
            <a:pPr lvl="1" eaLnBrk="1" hangingPunct="1">
              <a:buFontTx/>
              <a:buChar char="•"/>
            </a:pPr>
            <a:r>
              <a:rPr lang="en-US" sz="1000" smtClean="0"/>
              <a:t> Identify opportunities for new feedback mechanisms to share high-level analysis and reports with lower levels of the information hierarchy.</a:t>
            </a:r>
          </a:p>
          <a:p>
            <a:pPr lvl="1" eaLnBrk="1" hangingPunct="1">
              <a:buFontTx/>
              <a:buChar char="•"/>
            </a:pPr>
            <a:r>
              <a:rPr lang="en-US" sz="1000" smtClean="0"/>
              <a:t> Identify points in the process where additional analysis and use of data could lead to improved programs.</a:t>
            </a:r>
          </a:p>
          <a:p>
            <a:pPr lvl="1" eaLnBrk="1" hangingPunct="1">
              <a:buFontTx/>
              <a:buChar char="•"/>
            </a:pPr>
            <a:r>
              <a:rPr lang="en-US" sz="1000" smtClean="0"/>
              <a:t> Prioritize recommendations, and formulate an action plan to implement them.</a:t>
            </a:r>
          </a:p>
          <a:p>
            <a:pPr lvl="2" eaLnBrk="1" hangingPunct="1"/>
            <a:endParaRPr lang="en-US" sz="1000" smtClean="0"/>
          </a:p>
          <a:p>
            <a:pPr eaLnBrk="1" hangingPunct="1"/>
            <a:r>
              <a:rPr lang="en-US" sz="1000" smtClean="0"/>
              <a:t>The Information Use Map can be developed and applied at the international, regional, national, or local level. The map can be an ongoing guideline to assess progress toward the “expected” future vision of the map. The Information Use Map can also become a standard part of an M&amp;E system—revisited and revised at regular intervals, or whenever a new survey or special study is being designed.</a:t>
            </a:r>
          </a:p>
          <a:p>
            <a:pPr eaLnBrk="1" hangingPunct="1"/>
            <a:endParaRPr lang="en-US" sz="1000" smtClean="0"/>
          </a:p>
          <a:p>
            <a:pPr eaLnBrk="1" hangingPunct="1"/>
            <a:endParaRPr lang="en-US" sz="10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D149BB1-E687-4EEF-97C1-4658BAE329E8}" type="slidenum">
              <a:rPr lang="en-US" smtClean="0"/>
              <a:pPr eaLnBrk="1" hangingPunct="1"/>
              <a:t>19</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96938" eaLnBrk="1" hangingPunct="1"/>
            <a:r>
              <a:rPr lang="en-US" smtClean="0"/>
              <a:t>Note to Facilitator: Provide handout of map to participants.</a:t>
            </a:r>
          </a:p>
          <a:p>
            <a:pPr defTabSz="896938" eaLnBrk="1" hangingPunct="1"/>
            <a:endParaRPr lang="en-US" smtClean="0"/>
          </a:p>
          <a:p>
            <a:pPr defTabSz="896938" eaLnBrk="1" hangingPunct="1"/>
            <a:r>
              <a:rPr lang="en-US" smtClean="0"/>
              <a:t>Here is a snapshot of the Information Use Map. </a:t>
            </a:r>
          </a:p>
          <a:p>
            <a:pPr defTabSz="896938" eaLnBrk="1" hangingPunct="1"/>
            <a:endParaRPr lang="en-US" smtClean="0"/>
          </a:p>
          <a:p>
            <a:pPr defTabSz="896938" eaLnBrk="1" hangingPunct="1"/>
            <a:r>
              <a:rPr lang="en-US" smtClean="0"/>
              <a:t>The rows represent the different actors in the health system that collect and use data. It starts with private clinics, NGOs, government facilities, regions and finally the national level.  Data are collected at the first 3 levels then passed to the last 2 levels for use. </a:t>
            </a:r>
          </a:p>
          <a:p>
            <a:pPr defTabSz="896938" eaLnBrk="1" hangingPunct="1"/>
            <a:endParaRPr lang="en-US" smtClean="0"/>
          </a:p>
          <a:p>
            <a:pPr defTabSz="896938" eaLnBrk="1" hangingPunct="1"/>
            <a:r>
              <a:rPr lang="en-US" smtClean="0"/>
              <a:t>The columns represent the process that data goes through from collection to compilation, storage, analysis, reporting and use.   </a:t>
            </a:r>
          </a:p>
          <a:p>
            <a:pPr defTabSz="896938" eaLnBrk="1" hangingPunct="1"/>
            <a:endParaRPr lang="en-US" smtClean="0"/>
          </a:p>
          <a:p>
            <a:pPr defTabSz="896938" eaLnBrk="1" hangingPunct="1"/>
            <a:r>
              <a:rPr lang="en-US" smtClean="0"/>
              <a:t>The map shows where data from the different data collection points passes through the stages of collection to use.  When information flow is mapped visually, deficiencies quickly become apparent.  Large, empty expanses of the chart tell the story.  In this map, it is clear that insights from high-level reports are not shared back with lower levels, and information is only being used to file reports, not to support evidence-based decisions for program improvements.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509E419-5CBC-4334-A4BA-73108A6F281C}" type="slidenum">
              <a:rPr lang="en-US" smtClean="0"/>
              <a:pPr eaLnBrk="1" hangingPunct="1"/>
              <a:t>20</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96938" eaLnBrk="1" hangingPunct="1"/>
            <a:r>
              <a:rPr lang="en-US" smtClean="0"/>
              <a:t>Note to Facilitator: Provide handout of map to participants.</a:t>
            </a:r>
          </a:p>
          <a:p>
            <a:pPr defTabSz="896938" eaLnBrk="1" hangingPunct="1"/>
            <a:endParaRPr lang="en-US" smtClean="0"/>
          </a:p>
          <a:p>
            <a:pPr defTabSz="896938" eaLnBrk="1" hangingPunct="1"/>
            <a:r>
              <a:rPr lang="en-US" smtClean="0"/>
              <a:t>This map highlights potential improvements in the M&amp;E system where feedback mechanisms can be developed and where opportunities for increased data use can be identified.</a:t>
            </a:r>
          </a:p>
          <a:p>
            <a:pPr defTabSz="896938" eaLnBrk="1" hangingPunct="1"/>
            <a:endParaRPr lang="en-US" smtClean="0"/>
          </a:p>
          <a:p>
            <a:pPr defTabSz="896938" eaLnBrk="1" hangingPunct="1"/>
            <a:r>
              <a:rPr lang="en-US" smtClean="0"/>
              <a:t>The mapping process shows how each level of service delivery can improve their use of the data they have for local decision making as indicated by the circles. Also the map shows how the data collected at the facility level contributes to national data systems and the decision making process. The arrows along the left hand side show how data is shared back with those that collect it to improve feedback and monitoring of services delivered. </a:t>
            </a:r>
          </a:p>
          <a:p>
            <a:pPr defTabSz="896938"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We are going to move on to a small group activity. Before we do let’s review the key messages of this session.</a:t>
            </a:r>
          </a:p>
          <a:p>
            <a:endParaRPr lang="en-US" smtClean="0"/>
          </a:p>
          <a:p>
            <a:r>
              <a:rPr lang="en-US" i="1" smtClean="0"/>
              <a:t>NOTE to facilitator</a:t>
            </a:r>
            <a:r>
              <a:rPr lang="en-US" smtClean="0"/>
              <a:t>: Read slide and solicit questions on the material covered. </a:t>
            </a:r>
          </a:p>
          <a:p>
            <a:endParaRPr lang="en-US" smtClean="0"/>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BC399E-1403-4D1E-BE27-15EE77ABB65F}" type="slidenum">
              <a:rPr lang="en-US" smtClean="0"/>
              <a:pPr eaLnBrk="1" hangingPunct="1"/>
              <a:t>21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i="1" smtClean="0"/>
              <a:t>NOTE to Facilitator</a:t>
            </a:r>
            <a:r>
              <a:rPr lang="en-US" smtClean="0"/>
              <a:t>: If participants are not from same organization, this activity can be done with participants from different organizations, but have the group choose one organization to map for the exercise.  Convene groups of 6-8 individuals. Read slide. Hand out copies of the Information Use Map.  The group should spend approximately 30 minutes mapping how information flows in their organization.  Remind the group that they have 10 more minutes to finish Part 1 after 20 minutes of group work.</a:t>
            </a:r>
          </a:p>
          <a:p>
            <a:endParaRPr lang="en-US" smtClean="0"/>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69AB56A-73D2-4006-96E7-54A5365874A8}" type="slidenum">
              <a:rPr lang="en-US" smtClean="0"/>
              <a:pPr eaLnBrk="1" hangingPunct="1"/>
              <a:t>28</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724400"/>
            <a:ext cx="9144000" cy="2133600"/>
          </a:xfrm>
          <a:prstGeom prst="rect">
            <a:avLst/>
          </a:prstGeom>
          <a:solidFill>
            <a:schemeClr val="tx1"/>
          </a:solidFill>
          <a:ln w="9525">
            <a:solidFill>
              <a:schemeClr val="tx1"/>
            </a:solidFill>
            <a:miter lim="800000"/>
            <a:headEnd/>
            <a:tailEnd/>
          </a:ln>
        </p:spPr>
        <p:txBody>
          <a:bodyPr wrap="none" anchor="ctr"/>
          <a:lstStyle/>
          <a:p>
            <a:endParaRPr lang="en-US"/>
          </a:p>
        </p:txBody>
      </p:sp>
      <p:pic>
        <p:nvPicPr>
          <p:cNvPr id="5" name="Picture 5" descr="Vertical_RGB_6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60888" y="5010150"/>
            <a:ext cx="16732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logo_20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70688" y="5010150"/>
            <a:ext cx="1447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PHFI Logo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l="4855" t="16942" r="5707" b="10796"/>
          <a:stretch>
            <a:fillRect/>
          </a:stretch>
        </p:blipFill>
        <p:spPr bwMode="auto">
          <a:xfrm>
            <a:off x="415925" y="4954588"/>
            <a:ext cx="3648075"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4" name="Rectangle 8"/>
          <p:cNvSpPr>
            <a:spLocks noGrp="1" noChangeArrowheads="1"/>
          </p:cNvSpPr>
          <p:nvPr>
            <p:ph type="ctrTitle" sz="quarter"/>
          </p:nvPr>
        </p:nvSpPr>
        <p:spPr>
          <a:xfrm>
            <a:off x="685800" y="549275"/>
            <a:ext cx="7772400" cy="2184400"/>
          </a:xfrm>
        </p:spPr>
        <p:txBody>
          <a:bodyPr/>
          <a:lstStyle>
            <a:lvl1pPr algn="ctr">
              <a:defRPr sz="4000"/>
            </a:lvl1pPr>
          </a:lstStyle>
          <a:p>
            <a:r>
              <a:rPr lang="en-US"/>
              <a:t>Click to edit Master title style</a:t>
            </a:r>
          </a:p>
        </p:txBody>
      </p:sp>
      <p:sp>
        <p:nvSpPr>
          <p:cNvPr id="4105" name="Rectangle 9"/>
          <p:cNvSpPr>
            <a:spLocks noGrp="1" noChangeArrowheads="1"/>
          </p:cNvSpPr>
          <p:nvPr>
            <p:ph type="subTitle" sz="quarter" idx="1"/>
          </p:nvPr>
        </p:nvSpPr>
        <p:spPr>
          <a:xfrm>
            <a:off x="1371600" y="3076575"/>
            <a:ext cx="6400800" cy="1752600"/>
          </a:xfrm>
        </p:spPr>
        <p:txBody>
          <a:bodyPr/>
          <a:lstStyle>
            <a:lvl1pPr marL="0" indent="0" algn="ctr">
              <a:spcBef>
                <a:spcPct val="0"/>
              </a:spcBef>
              <a:spcAft>
                <a:spcPct val="0"/>
              </a:spcAft>
              <a:buClrTx/>
              <a:buFontTx/>
              <a:buNone/>
              <a:defRPr sz="2400"/>
            </a:lvl1pPr>
          </a:lstStyle>
          <a:p>
            <a:r>
              <a:rPr lang="en-US"/>
              <a:t>Your Name Here</a:t>
            </a:r>
          </a:p>
          <a:p>
            <a:r>
              <a:rPr lang="en-US"/>
              <a:t>MEASURE Evaluation</a:t>
            </a:r>
          </a:p>
          <a:p>
            <a:r>
              <a:rPr lang="en-US"/>
              <a:t>Date Here</a:t>
            </a:r>
          </a:p>
        </p:txBody>
      </p:sp>
    </p:spTree>
    <p:extLst>
      <p:ext uri="{BB962C8B-B14F-4D97-AF65-F5344CB8AC3E}">
        <p14:creationId xmlns:p14="http://schemas.microsoft.com/office/powerpoint/2010/main" val="4281874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5861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274638"/>
            <a:ext cx="1939925" cy="5287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23925" y="274638"/>
            <a:ext cx="5670550" cy="5287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50667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85118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67542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450295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23925" y="1600200"/>
            <a:ext cx="3805238"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1563" y="1600200"/>
            <a:ext cx="3805237"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28868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895999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2429605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6064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35162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2617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08758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591575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274638"/>
            <a:ext cx="1939925" cy="5287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23925" y="274638"/>
            <a:ext cx="5670550" cy="5287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405546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736784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327005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7224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764974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908359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9455737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282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082396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068132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59419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37893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547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23925" y="1600200"/>
            <a:ext cx="3805238"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1563" y="1600200"/>
            <a:ext cx="3805237"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724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5313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3454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540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4628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12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5715000"/>
            <a:ext cx="9144000" cy="1143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027" name="Rectangle 3"/>
          <p:cNvSpPr>
            <a:spLocks noGrp="1" noChangeArrowheads="1"/>
          </p:cNvSpPr>
          <p:nvPr>
            <p:ph type="title"/>
          </p:nvPr>
        </p:nvSpPr>
        <p:spPr bwMode="auto">
          <a:xfrm>
            <a:off x="923925" y="274638"/>
            <a:ext cx="77628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923925" y="1600200"/>
            <a:ext cx="77628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Line 6"/>
          <p:cNvSpPr>
            <a:spLocks noChangeShapeType="1"/>
          </p:cNvSpPr>
          <p:nvPr/>
        </p:nvSpPr>
        <p:spPr bwMode="auto">
          <a:xfrm>
            <a:off x="1270000" y="6477000"/>
            <a:ext cx="7569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030" name="Picture 8" descr="Vertical_RGB_60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580188" y="5829300"/>
            <a:ext cx="11160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descr="logo_200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950200" y="5829300"/>
            <a:ext cx="965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3" descr="PHFI Logo3"/>
          <p:cNvPicPr>
            <a:picLocks noChangeAspect="1" noChangeArrowheads="1"/>
          </p:cNvPicPr>
          <p:nvPr userDrawn="1"/>
        </p:nvPicPr>
        <p:blipFill>
          <a:blip r:embed="rId15">
            <a:extLst>
              <a:ext uri="{28A0092B-C50C-407E-A947-70E740481C1C}">
                <a14:useLocalDpi xmlns:a14="http://schemas.microsoft.com/office/drawing/2010/main" val="0"/>
              </a:ext>
            </a:extLst>
          </a:blip>
          <a:srcRect l="4855" t="16942" r="5707" b="10796"/>
          <a:stretch>
            <a:fillRect/>
          </a:stretch>
        </p:blipFill>
        <p:spPr bwMode="auto">
          <a:xfrm>
            <a:off x="3849688" y="5778500"/>
            <a:ext cx="2505075"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855"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charset="0"/>
        </a:defRPr>
      </a:lvl2pPr>
      <a:lvl3pPr algn="l" rtl="0" eaLnBrk="0" fontAlgn="base" hangingPunct="0">
        <a:spcBef>
          <a:spcPct val="0"/>
        </a:spcBef>
        <a:spcAft>
          <a:spcPct val="0"/>
        </a:spcAft>
        <a:defRPr sz="3600" b="1">
          <a:solidFill>
            <a:schemeClr val="tx1"/>
          </a:solidFill>
          <a:latin typeface="Arial" charset="0"/>
        </a:defRPr>
      </a:lvl3pPr>
      <a:lvl4pPr algn="l" rtl="0" eaLnBrk="0" fontAlgn="base" hangingPunct="0">
        <a:spcBef>
          <a:spcPct val="0"/>
        </a:spcBef>
        <a:spcAft>
          <a:spcPct val="0"/>
        </a:spcAft>
        <a:defRPr sz="3600" b="1">
          <a:solidFill>
            <a:schemeClr val="tx1"/>
          </a:solidFill>
          <a:latin typeface="Arial" charset="0"/>
        </a:defRPr>
      </a:lvl4pPr>
      <a:lvl5pPr algn="l" rtl="0" eaLnBrk="0" fontAlgn="base" hangingPunct="0">
        <a:spcBef>
          <a:spcPct val="0"/>
        </a:spcBef>
        <a:spcAft>
          <a:spcPct val="0"/>
        </a:spcAft>
        <a:defRPr sz="3600" b="1">
          <a:solidFill>
            <a:schemeClr val="tx1"/>
          </a:solidFill>
          <a:latin typeface="Arial" charset="0"/>
        </a:defRPr>
      </a:lvl5pPr>
      <a:lvl6pPr marL="457200" algn="l" rtl="0" fontAlgn="base">
        <a:spcBef>
          <a:spcPct val="0"/>
        </a:spcBef>
        <a:spcAft>
          <a:spcPct val="0"/>
        </a:spcAft>
        <a:defRPr sz="3600" b="1">
          <a:solidFill>
            <a:schemeClr val="tx1"/>
          </a:solidFill>
          <a:latin typeface="Arial" charset="0"/>
        </a:defRPr>
      </a:lvl6pPr>
      <a:lvl7pPr marL="914400" algn="l" rtl="0" fontAlgn="base">
        <a:spcBef>
          <a:spcPct val="0"/>
        </a:spcBef>
        <a:spcAft>
          <a:spcPct val="0"/>
        </a:spcAft>
        <a:defRPr sz="3600" b="1">
          <a:solidFill>
            <a:schemeClr val="tx1"/>
          </a:solidFill>
          <a:latin typeface="Arial" charset="0"/>
        </a:defRPr>
      </a:lvl7pPr>
      <a:lvl8pPr marL="1371600" algn="l" rtl="0" fontAlgn="base">
        <a:spcBef>
          <a:spcPct val="0"/>
        </a:spcBef>
        <a:spcAft>
          <a:spcPct val="0"/>
        </a:spcAft>
        <a:defRPr sz="3600" b="1">
          <a:solidFill>
            <a:schemeClr val="tx1"/>
          </a:solidFill>
          <a:latin typeface="Arial" charset="0"/>
        </a:defRPr>
      </a:lvl8pPr>
      <a:lvl9pPr marL="1828800" algn="l"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20000"/>
        </a:spcAft>
        <a:buClr>
          <a:schemeClr val="hlink"/>
        </a:buClr>
        <a:buFont typeface="Wingdings" pitchFamily="2" charset="2"/>
        <a:buChar char="§"/>
        <a:defRPr sz="2600">
          <a:solidFill>
            <a:schemeClr val="tx1"/>
          </a:solidFill>
          <a:latin typeface="+mn-lt"/>
          <a:ea typeface="+mn-ea"/>
          <a:cs typeface="+mn-cs"/>
        </a:defRPr>
      </a:lvl1pPr>
      <a:lvl2pPr marL="742950" indent="-285750" algn="l" rtl="0" eaLnBrk="0" fontAlgn="base" hangingPunct="0">
        <a:spcBef>
          <a:spcPct val="20000"/>
        </a:spcBef>
        <a:spcAft>
          <a:spcPct val="20000"/>
        </a:spcAft>
        <a:buClr>
          <a:schemeClr val="hlink"/>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4pPr>
      <a:lvl5pPr marL="20574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5pPr>
      <a:lvl6pPr marL="25146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6pPr>
      <a:lvl7pPr marL="29718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7pPr>
      <a:lvl8pPr marL="34290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8pPr>
      <a:lvl9pPr marL="38862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5715000"/>
            <a:ext cx="9144000" cy="1143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051" name="Rectangle 3"/>
          <p:cNvSpPr>
            <a:spLocks noGrp="1" noChangeArrowheads="1"/>
          </p:cNvSpPr>
          <p:nvPr>
            <p:ph type="title"/>
          </p:nvPr>
        </p:nvSpPr>
        <p:spPr bwMode="auto">
          <a:xfrm>
            <a:off x="923925" y="274638"/>
            <a:ext cx="77628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923925" y="1600200"/>
            <a:ext cx="77628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3" name="Line 6"/>
          <p:cNvSpPr>
            <a:spLocks noChangeShapeType="1"/>
          </p:cNvSpPr>
          <p:nvPr/>
        </p:nvSpPr>
        <p:spPr bwMode="auto">
          <a:xfrm>
            <a:off x="1270000" y="6477000"/>
            <a:ext cx="7569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054" name="Group 9"/>
          <p:cNvGrpSpPr>
            <a:grpSpLocks/>
          </p:cNvGrpSpPr>
          <p:nvPr userDrawn="1"/>
        </p:nvGrpSpPr>
        <p:grpSpPr bwMode="auto">
          <a:xfrm>
            <a:off x="2032000" y="5778500"/>
            <a:ext cx="5065713" cy="1004888"/>
            <a:chOff x="2425" y="3640"/>
            <a:chExt cx="3191" cy="633"/>
          </a:xfrm>
        </p:grpSpPr>
        <p:pic>
          <p:nvPicPr>
            <p:cNvPr id="2055" name="Picture 8" descr="Vertical_RGB_60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145" y="3672"/>
              <a:ext cx="703"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9" descr="logo_200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08" y="3672"/>
              <a:ext cx="608"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3" descr="PHFI Logo3"/>
            <p:cNvPicPr>
              <a:picLocks noChangeAspect="1" noChangeArrowheads="1"/>
            </p:cNvPicPr>
            <p:nvPr userDrawn="1"/>
          </p:nvPicPr>
          <p:blipFill>
            <a:blip r:embed="rId15">
              <a:extLst>
                <a:ext uri="{28A0092B-C50C-407E-A947-70E740481C1C}">
                  <a14:useLocalDpi xmlns:a14="http://schemas.microsoft.com/office/drawing/2010/main" val="0"/>
                </a:ext>
              </a:extLst>
            </a:blip>
            <a:srcRect l="4855" t="16942" r="5707" b="10796"/>
            <a:stretch>
              <a:fillRect/>
            </a:stretch>
          </p:blipFill>
          <p:spPr bwMode="auto">
            <a:xfrm>
              <a:off x="2425" y="3640"/>
              <a:ext cx="1578" cy="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dk2" tx1="lt1" bg2="dk1" tx2="lt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itchFamily="34" charset="0"/>
        </a:defRPr>
      </a:lvl2pPr>
      <a:lvl3pPr algn="l" rtl="0" eaLnBrk="0" fontAlgn="base" hangingPunct="0">
        <a:spcBef>
          <a:spcPct val="0"/>
        </a:spcBef>
        <a:spcAft>
          <a:spcPct val="0"/>
        </a:spcAft>
        <a:defRPr sz="3600" b="1">
          <a:solidFill>
            <a:schemeClr val="tx1"/>
          </a:solidFill>
          <a:latin typeface="Arial" pitchFamily="34" charset="0"/>
        </a:defRPr>
      </a:lvl3pPr>
      <a:lvl4pPr algn="l" rtl="0" eaLnBrk="0" fontAlgn="base" hangingPunct="0">
        <a:spcBef>
          <a:spcPct val="0"/>
        </a:spcBef>
        <a:spcAft>
          <a:spcPct val="0"/>
        </a:spcAft>
        <a:defRPr sz="3600" b="1">
          <a:solidFill>
            <a:schemeClr val="tx1"/>
          </a:solidFill>
          <a:latin typeface="Arial" pitchFamily="34" charset="0"/>
        </a:defRPr>
      </a:lvl4pPr>
      <a:lvl5pPr algn="l" rtl="0" eaLnBrk="0" fontAlgn="base" hangingPunct="0">
        <a:spcBef>
          <a:spcPct val="0"/>
        </a:spcBef>
        <a:spcAft>
          <a:spcPct val="0"/>
        </a:spcAft>
        <a:defRPr sz="3600" b="1">
          <a:solidFill>
            <a:schemeClr val="tx1"/>
          </a:solidFill>
          <a:latin typeface="Arial" pitchFamily="34" charset="0"/>
        </a:defRPr>
      </a:lvl5pPr>
      <a:lvl6pPr marL="457200" algn="l" rtl="0" fontAlgn="base">
        <a:spcBef>
          <a:spcPct val="0"/>
        </a:spcBef>
        <a:spcAft>
          <a:spcPct val="0"/>
        </a:spcAft>
        <a:defRPr sz="3600" b="1">
          <a:solidFill>
            <a:schemeClr val="tx1"/>
          </a:solidFill>
          <a:latin typeface="Arial" pitchFamily="34" charset="0"/>
        </a:defRPr>
      </a:lvl6pPr>
      <a:lvl7pPr marL="914400" algn="l" rtl="0" fontAlgn="base">
        <a:spcBef>
          <a:spcPct val="0"/>
        </a:spcBef>
        <a:spcAft>
          <a:spcPct val="0"/>
        </a:spcAft>
        <a:defRPr sz="3600" b="1">
          <a:solidFill>
            <a:schemeClr val="tx1"/>
          </a:solidFill>
          <a:latin typeface="Arial" pitchFamily="34" charset="0"/>
        </a:defRPr>
      </a:lvl7pPr>
      <a:lvl8pPr marL="1371600" algn="l" rtl="0" fontAlgn="base">
        <a:spcBef>
          <a:spcPct val="0"/>
        </a:spcBef>
        <a:spcAft>
          <a:spcPct val="0"/>
        </a:spcAft>
        <a:defRPr sz="3600" b="1">
          <a:solidFill>
            <a:schemeClr val="tx1"/>
          </a:solidFill>
          <a:latin typeface="Arial" pitchFamily="34" charset="0"/>
        </a:defRPr>
      </a:lvl8pPr>
      <a:lvl9pPr marL="1828800" algn="l" rtl="0" fontAlgn="base">
        <a:spcBef>
          <a:spcPct val="0"/>
        </a:spcBef>
        <a:spcAft>
          <a:spcPct val="0"/>
        </a:spcAft>
        <a:defRPr sz="3600" b="1">
          <a:solidFill>
            <a:schemeClr val="tx1"/>
          </a:solidFill>
          <a:latin typeface="Arial" pitchFamily="34" charset="0"/>
        </a:defRPr>
      </a:lvl9pPr>
    </p:titleStyle>
    <p:bodyStyle>
      <a:lvl1pPr marL="342900" indent="-342900" algn="l" rtl="0" eaLnBrk="0" fontAlgn="base" hangingPunct="0">
        <a:spcBef>
          <a:spcPct val="20000"/>
        </a:spcBef>
        <a:spcAft>
          <a:spcPct val="20000"/>
        </a:spcAft>
        <a:buClr>
          <a:schemeClr val="hlink"/>
        </a:buClr>
        <a:buFont typeface="Wingdings" pitchFamily="2" charset="2"/>
        <a:buChar char="§"/>
        <a:defRPr sz="2600">
          <a:solidFill>
            <a:schemeClr val="tx1"/>
          </a:solidFill>
          <a:latin typeface="+mn-lt"/>
          <a:ea typeface="+mn-ea"/>
          <a:cs typeface="+mn-cs"/>
        </a:defRPr>
      </a:lvl1pPr>
      <a:lvl2pPr marL="742950" indent="-285750" algn="l" rtl="0" eaLnBrk="0" fontAlgn="base" hangingPunct="0">
        <a:spcBef>
          <a:spcPct val="20000"/>
        </a:spcBef>
        <a:spcAft>
          <a:spcPct val="20000"/>
        </a:spcAft>
        <a:buClr>
          <a:schemeClr val="hlink"/>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4pPr>
      <a:lvl5pPr marL="20574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5pPr>
      <a:lvl6pPr marL="25146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6pPr>
      <a:lvl7pPr marL="29718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7pPr>
      <a:lvl8pPr marL="34290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8pPr>
      <a:lvl9pPr marL="38862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pc.unc.edu/measure/training/mento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47650" y="549275"/>
            <a:ext cx="8634413" cy="2184400"/>
          </a:xfrm>
        </p:spPr>
        <p:txBody>
          <a:bodyPr>
            <a:normAutofit fontScale="90000"/>
          </a:bodyPr>
          <a:lstStyle/>
          <a:p>
            <a:pPr>
              <a:defRPr/>
            </a:pPr>
            <a:r>
              <a:rPr lang="en-US" dirty="0" smtClean="0"/>
              <a:t>Monitoring &amp; Evaluation Plans</a:t>
            </a:r>
            <a:br>
              <a:rPr lang="en-US" dirty="0" smtClean="0"/>
            </a:br>
            <a:r>
              <a:rPr lang="en-US" dirty="0" smtClean="0"/>
              <a:t>and</a:t>
            </a:r>
            <a:br>
              <a:rPr lang="en-US" dirty="0" smtClean="0"/>
            </a:br>
            <a:r>
              <a:rPr lang="en-US" dirty="0" smtClean="0"/>
              <a:t>Understanding data &amp; information flow</a:t>
            </a:r>
          </a:p>
        </p:txBody>
      </p:sp>
      <p:sp>
        <p:nvSpPr>
          <p:cNvPr id="4099" name="Rectangle 3"/>
          <p:cNvSpPr>
            <a:spLocks noGrp="1" noChangeArrowheads="1"/>
          </p:cNvSpPr>
          <p:nvPr>
            <p:ph type="subTitle" idx="1"/>
          </p:nvPr>
        </p:nvSpPr>
        <p:spPr/>
        <p:txBody>
          <a:bodyPr/>
          <a:lstStyle/>
          <a:p>
            <a:r>
              <a:rPr lang="en-US" smtClean="0"/>
              <a:t>Guides for Demonstrating Program Progress and Success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en-US" sz="3200" smtClean="0"/>
              <a:t>M&amp;E Plan Components – M&amp;E Frameworks</a:t>
            </a:r>
          </a:p>
        </p:txBody>
      </p:sp>
      <p:sp>
        <p:nvSpPr>
          <p:cNvPr id="13315" name="Rectangle 3"/>
          <p:cNvSpPr>
            <a:spLocks noGrp="1" noChangeArrowheads="1"/>
          </p:cNvSpPr>
          <p:nvPr>
            <p:ph type="body" idx="1"/>
          </p:nvPr>
        </p:nvSpPr>
        <p:spPr/>
        <p:txBody>
          <a:bodyPr/>
          <a:lstStyle/>
          <a:p>
            <a:pPr>
              <a:lnSpc>
                <a:spcPct val="85000"/>
              </a:lnSpc>
            </a:pPr>
            <a:r>
              <a:rPr lang="en-US" smtClean="0"/>
              <a:t>Conceptual: shows how program fits into causal pathway to desired health outcome</a:t>
            </a:r>
          </a:p>
          <a:p>
            <a:r>
              <a:rPr lang="en-US" smtClean="0"/>
              <a:t>Logic: shows program components that will contribute to the long and short-term outcomes</a:t>
            </a:r>
          </a:p>
          <a:p>
            <a:r>
              <a:rPr lang="en-US" smtClean="0"/>
              <a:t>Programmatic-specific frameworks</a:t>
            </a:r>
          </a:p>
          <a:p>
            <a:pPr lvl="2"/>
            <a:r>
              <a:rPr lang="en-US" smtClean="0"/>
              <a:t>Results for USAID/PEPFAR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15988" y="107950"/>
            <a:ext cx="7762875" cy="1143000"/>
          </a:xfrm>
        </p:spPr>
        <p:txBody>
          <a:bodyPr/>
          <a:lstStyle/>
          <a:p>
            <a:pPr algn="ctr"/>
            <a:r>
              <a:rPr lang="en-US" sz="3400" smtClean="0"/>
              <a:t>M&amp;E Plan Components – Indicators</a:t>
            </a:r>
          </a:p>
        </p:txBody>
      </p:sp>
      <p:sp>
        <p:nvSpPr>
          <p:cNvPr id="13315" name="Rectangle 3"/>
          <p:cNvSpPr>
            <a:spLocks noGrp="1" noChangeArrowheads="1"/>
          </p:cNvSpPr>
          <p:nvPr>
            <p:ph type="body" idx="1"/>
          </p:nvPr>
        </p:nvSpPr>
        <p:spPr>
          <a:xfrm>
            <a:off x="465138" y="1022350"/>
            <a:ext cx="8229600" cy="4608513"/>
          </a:xfrm>
        </p:spPr>
        <p:txBody>
          <a:bodyPr>
            <a:normAutofit lnSpcReduction="10000"/>
          </a:bodyPr>
          <a:lstStyle/>
          <a:p>
            <a:pPr>
              <a:lnSpc>
                <a:spcPct val="90000"/>
              </a:lnSpc>
              <a:defRPr/>
            </a:pPr>
            <a:r>
              <a:rPr lang="en-US" dirty="0" smtClean="0"/>
              <a:t>Selection based on</a:t>
            </a:r>
          </a:p>
          <a:p>
            <a:pPr lvl="1">
              <a:lnSpc>
                <a:spcPct val="90000"/>
              </a:lnSpc>
              <a:defRPr/>
            </a:pPr>
            <a:r>
              <a:rPr lang="en-US" dirty="0" smtClean="0"/>
              <a:t>Logic models</a:t>
            </a:r>
          </a:p>
          <a:p>
            <a:pPr lvl="1">
              <a:lnSpc>
                <a:spcPct val="90000"/>
              </a:lnSpc>
              <a:defRPr/>
            </a:pPr>
            <a:r>
              <a:rPr lang="en-US" dirty="0" smtClean="0"/>
              <a:t>Donor requirements</a:t>
            </a:r>
          </a:p>
          <a:p>
            <a:pPr>
              <a:lnSpc>
                <a:spcPct val="90000"/>
              </a:lnSpc>
              <a:defRPr/>
            </a:pPr>
            <a:r>
              <a:rPr lang="en-US" dirty="0" smtClean="0"/>
              <a:t>Presented in 2 ways</a:t>
            </a:r>
          </a:p>
          <a:p>
            <a:pPr lvl="1">
              <a:lnSpc>
                <a:spcPct val="90000"/>
              </a:lnSpc>
              <a:defRPr/>
            </a:pPr>
            <a:r>
              <a:rPr lang="en-US" dirty="0" smtClean="0"/>
              <a:t>Indicator Matrix (pp. 40-45, VN National Plan)</a:t>
            </a:r>
          </a:p>
          <a:p>
            <a:pPr lvl="2">
              <a:lnSpc>
                <a:spcPct val="90000"/>
              </a:lnSpc>
              <a:defRPr/>
            </a:pPr>
            <a:r>
              <a:rPr lang="en-US" dirty="0" smtClean="0"/>
              <a:t>Table presenting indicators including information on data source, frequency, who is responsible, etc.</a:t>
            </a:r>
          </a:p>
          <a:p>
            <a:pPr lvl="1">
              <a:lnSpc>
                <a:spcPct val="90000"/>
              </a:lnSpc>
              <a:defRPr/>
            </a:pPr>
            <a:r>
              <a:rPr lang="en-US" dirty="0" smtClean="0"/>
              <a:t>Indicator Reference Sheets (pp. 46-107)</a:t>
            </a:r>
          </a:p>
          <a:p>
            <a:pPr lvl="2">
              <a:lnSpc>
                <a:spcPct val="90000"/>
              </a:lnSpc>
              <a:defRPr/>
            </a:pPr>
            <a:r>
              <a:rPr lang="en-US" dirty="0" smtClean="0"/>
              <a:t>Detailed sheet describing each indicator, how to measure it, underlying assumptions &amp; interpretation considerations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23925" y="222250"/>
            <a:ext cx="7762875" cy="1143000"/>
          </a:xfrm>
        </p:spPr>
        <p:txBody>
          <a:bodyPr/>
          <a:lstStyle/>
          <a:p>
            <a:pPr algn="ctr"/>
            <a:r>
              <a:rPr lang="en-US" sz="3400" smtClean="0"/>
              <a:t>M&amp;E Plan Components – Data</a:t>
            </a:r>
          </a:p>
        </p:txBody>
      </p:sp>
      <p:sp>
        <p:nvSpPr>
          <p:cNvPr id="15363" name="Rectangle 3"/>
          <p:cNvSpPr>
            <a:spLocks noGrp="1" noChangeArrowheads="1"/>
          </p:cNvSpPr>
          <p:nvPr>
            <p:ph type="body" idx="1"/>
          </p:nvPr>
        </p:nvSpPr>
        <p:spPr>
          <a:xfrm>
            <a:off x="923925" y="1331913"/>
            <a:ext cx="7762875" cy="4230687"/>
          </a:xfrm>
        </p:spPr>
        <p:txBody>
          <a:bodyPr/>
          <a:lstStyle/>
          <a:p>
            <a:pPr>
              <a:lnSpc>
                <a:spcPct val="90000"/>
              </a:lnSpc>
            </a:pPr>
            <a:r>
              <a:rPr lang="en-US" sz="2400" smtClean="0"/>
              <a:t>Sources used for inputs to indicators</a:t>
            </a:r>
          </a:p>
          <a:p>
            <a:pPr lvl="1">
              <a:lnSpc>
                <a:spcPct val="90000"/>
              </a:lnSpc>
            </a:pPr>
            <a:r>
              <a:rPr lang="en-US" smtClean="0"/>
              <a:t>Existing/routine data</a:t>
            </a:r>
          </a:p>
          <a:p>
            <a:pPr lvl="1">
              <a:lnSpc>
                <a:spcPct val="90000"/>
              </a:lnSpc>
            </a:pPr>
            <a:r>
              <a:rPr lang="en-US" smtClean="0"/>
              <a:t>Planned studies</a:t>
            </a:r>
          </a:p>
          <a:p>
            <a:pPr lvl="1">
              <a:lnSpc>
                <a:spcPct val="90000"/>
              </a:lnSpc>
            </a:pPr>
            <a:r>
              <a:rPr lang="en-US" smtClean="0"/>
              <a:t>Special systems/studies for program</a:t>
            </a:r>
          </a:p>
          <a:p>
            <a:pPr>
              <a:lnSpc>
                <a:spcPct val="90000"/>
              </a:lnSpc>
            </a:pPr>
            <a:r>
              <a:rPr lang="en-US" sz="2400" smtClean="0"/>
              <a:t>Collection tools for program</a:t>
            </a:r>
          </a:p>
          <a:p>
            <a:pPr lvl="1">
              <a:lnSpc>
                <a:spcPct val="90000"/>
              </a:lnSpc>
            </a:pPr>
            <a:r>
              <a:rPr lang="en-US" smtClean="0"/>
              <a:t>Patient records, supplies, clinic records for use of services</a:t>
            </a:r>
          </a:p>
          <a:p>
            <a:pPr>
              <a:lnSpc>
                <a:spcPct val="90000"/>
              </a:lnSpc>
            </a:pPr>
            <a:r>
              <a:rPr lang="en-US" sz="2400" smtClean="0"/>
              <a:t>Reporting systems</a:t>
            </a:r>
          </a:p>
          <a:p>
            <a:pPr lvl="1">
              <a:lnSpc>
                <a:spcPct val="90000"/>
              </a:lnSpc>
            </a:pPr>
            <a:r>
              <a:rPr lang="en-US" smtClean="0"/>
              <a:t>Upward and downward flow of data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a:r>
              <a:rPr lang="en-US" smtClean="0"/>
              <a:t>M&amp;E Plan Components – Data Use</a:t>
            </a:r>
          </a:p>
        </p:txBody>
      </p:sp>
      <p:sp>
        <p:nvSpPr>
          <p:cNvPr id="16387" name="Rectangle 3"/>
          <p:cNvSpPr>
            <a:spLocks noGrp="1" noChangeArrowheads="1"/>
          </p:cNvSpPr>
          <p:nvPr>
            <p:ph type="body" idx="1"/>
          </p:nvPr>
        </p:nvSpPr>
        <p:spPr/>
        <p:txBody>
          <a:bodyPr/>
          <a:lstStyle/>
          <a:p>
            <a:r>
              <a:rPr lang="en-US" smtClean="0"/>
              <a:t>Specify plans for data use</a:t>
            </a:r>
          </a:p>
          <a:p>
            <a:r>
              <a:rPr lang="en-US" smtClean="0"/>
              <a:t>Identify</a:t>
            </a:r>
          </a:p>
          <a:p>
            <a:pPr lvl="1"/>
            <a:r>
              <a:rPr lang="en-US" smtClean="0"/>
              <a:t>Databases for storage</a:t>
            </a:r>
          </a:p>
          <a:p>
            <a:pPr lvl="1"/>
            <a:r>
              <a:rPr lang="en-US" smtClean="0"/>
              <a:t>Who the users are</a:t>
            </a:r>
          </a:p>
          <a:p>
            <a:pPr lvl="1"/>
            <a:r>
              <a:rPr lang="en-US" smtClean="0"/>
              <a:t>Dissemination methods including</a:t>
            </a:r>
          </a:p>
          <a:p>
            <a:pPr lvl="2"/>
            <a:r>
              <a:rPr lang="en-US" smtClean="0"/>
              <a:t>Reports, media, speaking events</a:t>
            </a:r>
          </a:p>
          <a:p>
            <a:r>
              <a:rPr lang="en-US" smtClean="0"/>
              <a:t>Apply Information Use Map tool to understand data flow and enhance use</a:t>
            </a:r>
          </a:p>
          <a:p>
            <a:pPr lvl="1">
              <a:buFontTx/>
              <a:buNone/>
            </a:pP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Understanding </a:t>
            </a:r>
            <a:r>
              <a:rPr lang="en-US" dirty="0" smtClean="0"/>
              <a:t>Data Flow</a:t>
            </a:r>
          </a:p>
        </p:txBody>
      </p:sp>
      <p:sp>
        <p:nvSpPr>
          <p:cNvPr id="17411" name="Content Placeholder 2"/>
          <p:cNvSpPr>
            <a:spLocks noGrp="1"/>
          </p:cNvSpPr>
          <p:nvPr>
            <p:ph idx="1"/>
          </p:nvPr>
        </p:nvSpPr>
        <p:spPr/>
        <p:txBody>
          <a:bodyPr/>
          <a:lstStyle/>
          <a:p>
            <a:pPr eaLnBrk="1" hangingPunct="1">
              <a:lnSpc>
                <a:spcPct val="120000"/>
              </a:lnSpc>
            </a:pPr>
            <a:r>
              <a:rPr lang="en-US" sz="2800" dirty="0" smtClean="0"/>
              <a:t>Helps us better understand our role in health information system and importance of collecting data</a:t>
            </a:r>
          </a:p>
          <a:p>
            <a:pPr eaLnBrk="1" hangingPunct="1">
              <a:lnSpc>
                <a:spcPct val="120000"/>
              </a:lnSpc>
            </a:pPr>
            <a:r>
              <a:rPr lang="en-US" sz="2800" dirty="0" smtClean="0"/>
              <a:t>Identify opportunities for improving data collection, analysis, increase availability, and ensure its use</a:t>
            </a:r>
          </a:p>
          <a:p>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4071938" y="1816100"/>
            <a:ext cx="4554537" cy="3616325"/>
            <a:chOff x="2555" y="1047"/>
            <a:chExt cx="2869" cy="2278"/>
          </a:xfrm>
          <a:solidFill>
            <a:srgbClr val="202EB0">
              <a:alpha val="0"/>
            </a:srgbClr>
          </a:solidFill>
        </p:grpSpPr>
        <p:grpSp>
          <p:nvGrpSpPr>
            <p:cNvPr id="9243" name="Group 3"/>
            <p:cNvGrpSpPr>
              <a:grpSpLocks/>
            </p:cNvGrpSpPr>
            <p:nvPr/>
          </p:nvGrpSpPr>
          <p:grpSpPr bwMode="auto">
            <a:xfrm>
              <a:off x="2783" y="1047"/>
              <a:ext cx="2641" cy="2278"/>
              <a:chOff x="2783" y="1047"/>
              <a:chExt cx="2641" cy="2278"/>
            </a:xfrm>
            <a:grpFill/>
          </p:grpSpPr>
          <p:sp>
            <p:nvSpPr>
              <p:cNvPr id="9247" name="Rectangle 4"/>
              <p:cNvSpPr>
                <a:spLocks noChangeArrowheads="1"/>
              </p:cNvSpPr>
              <p:nvPr/>
            </p:nvSpPr>
            <p:spPr bwMode="auto">
              <a:xfrm>
                <a:off x="2783" y="1047"/>
                <a:ext cx="2641" cy="2148"/>
              </a:xfrm>
              <a:prstGeom prst="rect">
                <a:avLst/>
              </a:prstGeom>
              <a:grpFill/>
              <a:ln w="38100" cmpd="dbl">
                <a:solidFill>
                  <a:schemeClr val="tx1"/>
                </a:solidFill>
                <a:prstDash val="sysDot"/>
                <a:miter lim="800000"/>
                <a:headEnd/>
                <a:tailEnd/>
              </a:ln>
            </p:spPr>
            <p:txBody>
              <a:bodyPr wrap="none" anchor="ctr"/>
              <a:lstStyle/>
              <a:p>
                <a:pPr>
                  <a:defRPr/>
                </a:pPr>
                <a:endParaRPr lang="en-US"/>
              </a:p>
            </p:txBody>
          </p:sp>
          <p:sp>
            <p:nvSpPr>
              <p:cNvPr id="9248" name="Text Box 5"/>
              <p:cNvSpPr txBox="1">
                <a:spLocks noChangeArrowheads="1"/>
              </p:cNvSpPr>
              <p:nvPr/>
            </p:nvSpPr>
            <p:spPr bwMode="auto">
              <a:xfrm>
                <a:off x="3050" y="2959"/>
                <a:ext cx="2161" cy="366"/>
              </a:xfrm>
              <a:prstGeom prst="rect">
                <a:avLst/>
              </a:prstGeom>
              <a:solidFill>
                <a:schemeClr val="bg1"/>
              </a:solidFill>
              <a:ln w="9525">
                <a:noFill/>
                <a:miter lim="800000"/>
                <a:headEnd/>
                <a:tailEnd/>
              </a:ln>
            </p:spPr>
            <p:txBody>
              <a:bodyPr>
                <a:spAutoFit/>
              </a:bodyPr>
              <a:lstStyle/>
              <a:p>
                <a:pPr>
                  <a:spcBef>
                    <a:spcPct val="50000"/>
                  </a:spcBef>
                  <a:defRPr/>
                </a:pPr>
                <a:r>
                  <a:rPr lang="en-US" sz="1600" b="1" i="1" dirty="0"/>
                  <a:t>Higher levels: district, province, national</a:t>
                </a:r>
              </a:p>
            </p:txBody>
          </p:sp>
        </p:grpSp>
        <p:grpSp>
          <p:nvGrpSpPr>
            <p:cNvPr id="9244" name="Group 6"/>
            <p:cNvGrpSpPr>
              <a:grpSpLocks/>
            </p:cNvGrpSpPr>
            <p:nvPr/>
          </p:nvGrpSpPr>
          <p:grpSpPr bwMode="auto">
            <a:xfrm>
              <a:off x="2555" y="2171"/>
              <a:ext cx="1220" cy="730"/>
              <a:chOff x="2555" y="2171"/>
              <a:chExt cx="1220" cy="730"/>
            </a:xfrm>
            <a:grpFill/>
          </p:grpSpPr>
          <p:sp>
            <p:nvSpPr>
              <p:cNvPr id="9245" name="AutoShape 7"/>
              <p:cNvSpPr>
                <a:spLocks noChangeArrowheads="1"/>
              </p:cNvSpPr>
              <p:nvPr/>
            </p:nvSpPr>
            <p:spPr bwMode="auto">
              <a:xfrm>
                <a:off x="2896" y="2171"/>
                <a:ext cx="879" cy="730"/>
              </a:xfrm>
              <a:prstGeom prst="flowChartAlternateProcess">
                <a:avLst/>
              </a:prstGeom>
              <a:solidFill>
                <a:schemeClr val="bg1"/>
              </a:solidFill>
              <a:ln w="9525">
                <a:solidFill>
                  <a:schemeClr val="tx1"/>
                </a:solidFill>
                <a:miter lim="800000"/>
                <a:headEnd/>
                <a:tailEnd/>
              </a:ln>
            </p:spPr>
            <p:txBody>
              <a:bodyPr anchor="ctr"/>
              <a:lstStyle/>
              <a:p>
                <a:pPr algn="ctr">
                  <a:defRPr/>
                </a:pPr>
                <a:r>
                  <a:rPr lang="en-US" sz="1600" dirty="0"/>
                  <a:t>Analysts, evaluators</a:t>
                </a:r>
              </a:p>
            </p:txBody>
          </p:sp>
          <p:sp>
            <p:nvSpPr>
              <p:cNvPr id="9246" name="Line 8"/>
              <p:cNvSpPr>
                <a:spLocks noChangeShapeType="1"/>
              </p:cNvSpPr>
              <p:nvPr/>
            </p:nvSpPr>
            <p:spPr bwMode="auto">
              <a:xfrm>
                <a:off x="2555" y="2435"/>
                <a:ext cx="309" cy="3"/>
              </a:xfrm>
              <a:prstGeom prst="line">
                <a:avLst/>
              </a:prstGeom>
              <a:grpFill/>
              <a:ln w="28575">
                <a:solidFill>
                  <a:schemeClr val="tx1"/>
                </a:solidFill>
                <a:round/>
                <a:headEnd/>
                <a:tailEnd type="triangle" w="med" len="med"/>
              </a:ln>
            </p:spPr>
            <p:txBody>
              <a:bodyPr/>
              <a:lstStyle/>
              <a:p>
                <a:pPr>
                  <a:defRPr/>
                </a:pPr>
                <a:endParaRPr lang="en-US"/>
              </a:p>
            </p:txBody>
          </p:sp>
        </p:grpSp>
      </p:grpSp>
      <p:sp>
        <p:nvSpPr>
          <p:cNvPr id="18435" name="Rectangle 9"/>
          <p:cNvSpPr>
            <a:spLocks noChangeArrowheads="1"/>
          </p:cNvSpPr>
          <p:nvPr/>
        </p:nvSpPr>
        <p:spPr bwMode="auto">
          <a:xfrm>
            <a:off x="461963" y="1816100"/>
            <a:ext cx="3763962" cy="3409950"/>
          </a:xfrm>
          <a:prstGeom prst="rect">
            <a:avLst/>
          </a:prstGeom>
          <a:solidFill>
            <a:srgbClr val="202EB0">
              <a:alpha val="14902"/>
            </a:srgbClr>
          </a:solidFill>
          <a:ln w="38100" cmpd="dbl">
            <a:solidFill>
              <a:schemeClr val="tx1"/>
            </a:solidFill>
            <a:prstDash val="sysDot"/>
            <a:miter lim="800000"/>
            <a:headEnd/>
            <a:tailEnd/>
          </a:ln>
        </p:spPr>
        <p:txBody>
          <a:bodyPr wrap="none" anchor="ctr"/>
          <a:lstStyle/>
          <a:p>
            <a:endParaRPr lang="en-US"/>
          </a:p>
        </p:txBody>
      </p:sp>
      <p:sp>
        <p:nvSpPr>
          <p:cNvPr id="18436" name="Text Box 10"/>
          <p:cNvSpPr txBox="1">
            <a:spLocks noChangeArrowheads="1"/>
          </p:cNvSpPr>
          <p:nvPr/>
        </p:nvSpPr>
        <p:spPr bwMode="auto">
          <a:xfrm>
            <a:off x="1998663" y="5029200"/>
            <a:ext cx="1909762" cy="5810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600" b="1" i="1"/>
              <a:t>Service Delivery Point</a:t>
            </a:r>
          </a:p>
        </p:txBody>
      </p:sp>
      <p:sp>
        <p:nvSpPr>
          <p:cNvPr id="18437" name="AutoShape 11"/>
          <p:cNvSpPr>
            <a:spLocks noChangeArrowheads="1"/>
          </p:cNvSpPr>
          <p:nvPr/>
        </p:nvSpPr>
        <p:spPr bwMode="auto">
          <a:xfrm>
            <a:off x="1960563" y="2162175"/>
            <a:ext cx="3775075" cy="830263"/>
          </a:xfrm>
          <a:prstGeom prst="leftArrow">
            <a:avLst>
              <a:gd name="adj1" fmla="val 40824"/>
              <a:gd name="adj2" fmla="val 59762"/>
            </a:avLst>
          </a:prstGeom>
          <a:solidFill>
            <a:srgbClr val="FF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a:r>
              <a:rPr lang="en-US" sz="1600" b="1" i="1"/>
              <a:t>Feedback     </a:t>
            </a:r>
          </a:p>
        </p:txBody>
      </p:sp>
      <p:grpSp>
        <p:nvGrpSpPr>
          <p:cNvPr id="18438" name="Group 12"/>
          <p:cNvGrpSpPr>
            <a:grpSpLocks/>
          </p:cNvGrpSpPr>
          <p:nvPr/>
        </p:nvGrpSpPr>
        <p:grpSpPr bwMode="auto">
          <a:xfrm>
            <a:off x="6723063" y="1978025"/>
            <a:ext cx="1698625" cy="1157288"/>
            <a:chOff x="4235" y="1198"/>
            <a:chExt cx="1070" cy="729"/>
          </a:xfrm>
        </p:grpSpPr>
        <p:sp>
          <p:nvSpPr>
            <p:cNvPr id="18457" name="AutoShape 13"/>
            <p:cNvSpPr>
              <a:spLocks noChangeArrowheads="1"/>
            </p:cNvSpPr>
            <p:nvPr/>
          </p:nvSpPr>
          <p:spPr bwMode="auto">
            <a:xfrm>
              <a:off x="4380" y="1198"/>
              <a:ext cx="925" cy="729"/>
            </a:xfrm>
            <a:prstGeom prst="flowChartAlternateProcess">
              <a:avLst/>
            </a:prstGeom>
            <a:solidFill>
              <a:schemeClr val="bg1"/>
            </a:solidFill>
            <a:ln w="9525">
              <a:solidFill>
                <a:schemeClr val="tx1"/>
              </a:solidFill>
              <a:miter lim="800000"/>
              <a:headEnd/>
              <a:tailEnd/>
            </a:ln>
          </p:spPr>
          <p:txBody>
            <a:bodyPr anchor="ctr"/>
            <a:lstStyle/>
            <a:p>
              <a:pPr algn="ctr"/>
              <a:r>
                <a:rPr lang="en-US" sz="1600"/>
                <a:t>Managers, Government, Donors</a:t>
              </a:r>
            </a:p>
          </p:txBody>
        </p:sp>
        <p:sp>
          <p:nvSpPr>
            <p:cNvPr id="18458" name="Line 14"/>
            <p:cNvSpPr>
              <a:spLocks noChangeShapeType="1"/>
            </p:cNvSpPr>
            <p:nvPr/>
          </p:nvSpPr>
          <p:spPr bwMode="auto">
            <a:xfrm>
              <a:off x="4235" y="1564"/>
              <a:ext cx="132" cy="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8439" name="AutoShape 15"/>
          <p:cNvSpPr>
            <a:spLocks noChangeArrowheads="1"/>
          </p:cNvSpPr>
          <p:nvPr/>
        </p:nvSpPr>
        <p:spPr bwMode="auto">
          <a:xfrm>
            <a:off x="693738" y="2046288"/>
            <a:ext cx="1196975" cy="1157287"/>
          </a:xfrm>
          <a:prstGeom prst="flowChartAlternateProcess">
            <a:avLst/>
          </a:prstGeom>
          <a:solidFill>
            <a:schemeClr val="bg1"/>
          </a:solidFill>
          <a:ln w="9525">
            <a:solidFill>
              <a:schemeClr val="tx1"/>
            </a:solidFill>
            <a:miter lim="800000"/>
            <a:headEnd/>
            <a:tailEnd/>
          </a:ln>
        </p:spPr>
        <p:txBody>
          <a:bodyPr anchor="ctr"/>
          <a:lstStyle/>
          <a:p>
            <a:pPr algn="ctr"/>
            <a:r>
              <a:rPr lang="en-US" sz="1600"/>
              <a:t>Program</a:t>
            </a:r>
          </a:p>
        </p:txBody>
      </p:sp>
      <p:grpSp>
        <p:nvGrpSpPr>
          <p:cNvPr id="18440" name="Group 16"/>
          <p:cNvGrpSpPr>
            <a:grpSpLocks/>
          </p:cNvGrpSpPr>
          <p:nvPr/>
        </p:nvGrpSpPr>
        <p:grpSpPr bwMode="auto">
          <a:xfrm>
            <a:off x="2805113" y="3436938"/>
            <a:ext cx="1295400" cy="1238250"/>
            <a:chOff x="1798" y="2131"/>
            <a:chExt cx="766" cy="780"/>
          </a:xfrm>
        </p:grpSpPr>
        <p:sp>
          <p:nvSpPr>
            <p:cNvPr id="18455" name="AutoShape 17"/>
            <p:cNvSpPr>
              <a:spLocks noChangeArrowheads="1"/>
            </p:cNvSpPr>
            <p:nvPr/>
          </p:nvSpPr>
          <p:spPr bwMode="auto">
            <a:xfrm>
              <a:off x="1957" y="2131"/>
              <a:ext cx="607" cy="780"/>
            </a:xfrm>
            <a:prstGeom prst="flowChartDocument">
              <a:avLst/>
            </a:prstGeom>
            <a:solidFill>
              <a:schemeClr val="bg1"/>
            </a:solidFill>
            <a:ln w="9525">
              <a:solidFill>
                <a:schemeClr val="tx1"/>
              </a:solidFill>
              <a:miter lim="800000"/>
              <a:headEnd/>
              <a:tailEnd/>
            </a:ln>
          </p:spPr>
          <p:txBody>
            <a:bodyPr anchor="ctr"/>
            <a:lstStyle/>
            <a:p>
              <a:pPr algn="ctr"/>
              <a:r>
                <a:rPr lang="en-US" sz="1500"/>
                <a:t>Compiled data</a:t>
              </a:r>
            </a:p>
          </p:txBody>
        </p:sp>
        <p:sp>
          <p:nvSpPr>
            <p:cNvPr id="18456" name="Line 18"/>
            <p:cNvSpPr>
              <a:spLocks noChangeShapeType="1"/>
            </p:cNvSpPr>
            <p:nvPr/>
          </p:nvSpPr>
          <p:spPr bwMode="auto">
            <a:xfrm>
              <a:off x="1798" y="2471"/>
              <a:ext cx="133"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8441" name="Group 19"/>
          <p:cNvGrpSpPr>
            <a:grpSpLocks/>
          </p:cNvGrpSpPr>
          <p:nvPr/>
        </p:nvGrpSpPr>
        <p:grpSpPr bwMode="auto">
          <a:xfrm>
            <a:off x="962025" y="3214688"/>
            <a:ext cx="1884363" cy="1703387"/>
            <a:chOff x="606" y="1991"/>
            <a:chExt cx="1187" cy="1073"/>
          </a:xfrm>
        </p:grpSpPr>
        <p:sp>
          <p:nvSpPr>
            <p:cNvPr id="18451" name="Line 20"/>
            <p:cNvSpPr>
              <a:spLocks noChangeShapeType="1"/>
            </p:cNvSpPr>
            <p:nvPr/>
          </p:nvSpPr>
          <p:spPr bwMode="auto">
            <a:xfrm>
              <a:off x="610" y="2471"/>
              <a:ext cx="1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18452" name="Group 21"/>
            <p:cNvGrpSpPr>
              <a:grpSpLocks/>
            </p:cNvGrpSpPr>
            <p:nvPr/>
          </p:nvGrpSpPr>
          <p:grpSpPr bwMode="auto">
            <a:xfrm>
              <a:off x="606" y="1991"/>
              <a:ext cx="1187" cy="1073"/>
              <a:chOff x="610" y="1984"/>
              <a:chExt cx="1187" cy="1073"/>
            </a:xfrm>
          </p:grpSpPr>
          <p:sp>
            <p:nvSpPr>
              <p:cNvPr id="18453" name="AutoShape 22"/>
              <p:cNvSpPr>
                <a:spLocks noChangeArrowheads="1"/>
              </p:cNvSpPr>
              <p:nvPr/>
            </p:nvSpPr>
            <p:spPr bwMode="auto">
              <a:xfrm>
                <a:off x="767" y="2068"/>
                <a:ext cx="1030" cy="989"/>
              </a:xfrm>
              <a:prstGeom prst="flowChartMultidocument">
                <a:avLst/>
              </a:prstGeom>
              <a:solidFill>
                <a:schemeClr val="bg1"/>
              </a:solidFill>
              <a:ln w="9525">
                <a:solidFill>
                  <a:schemeClr val="tx1"/>
                </a:solidFill>
                <a:miter lim="800000"/>
                <a:headEnd/>
                <a:tailEnd/>
              </a:ln>
            </p:spPr>
            <p:txBody>
              <a:bodyPr anchor="ctr"/>
              <a:lstStyle/>
              <a:p>
                <a:pPr algn="ctr"/>
                <a:r>
                  <a:rPr lang="en-US" sz="1600"/>
                  <a:t>Clinical histories, service statistics</a:t>
                </a:r>
              </a:p>
            </p:txBody>
          </p:sp>
          <p:sp>
            <p:nvSpPr>
              <p:cNvPr id="18454" name="Line 23"/>
              <p:cNvSpPr>
                <a:spLocks noChangeShapeType="1"/>
              </p:cNvSpPr>
              <p:nvPr/>
            </p:nvSpPr>
            <p:spPr bwMode="auto">
              <a:xfrm flipV="1">
                <a:off x="610" y="1984"/>
                <a:ext cx="0" cy="4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8442" name="Group 24"/>
          <p:cNvGrpSpPr>
            <a:grpSpLocks/>
          </p:cNvGrpSpPr>
          <p:nvPr/>
        </p:nvGrpSpPr>
        <p:grpSpPr bwMode="auto">
          <a:xfrm>
            <a:off x="5148263" y="2130425"/>
            <a:ext cx="1574800" cy="1452563"/>
            <a:chOff x="3243" y="1250"/>
            <a:chExt cx="992" cy="915"/>
          </a:xfrm>
        </p:grpSpPr>
        <p:sp>
          <p:nvSpPr>
            <p:cNvPr id="18447" name="AutoShape 25"/>
            <p:cNvSpPr>
              <a:spLocks noChangeArrowheads="1"/>
            </p:cNvSpPr>
            <p:nvPr/>
          </p:nvSpPr>
          <p:spPr bwMode="auto">
            <a:xfrm>
              <a:off x="3606" y="1250"/>
              <a:ext cx="629" cy="780"/>
            </a:xfrm>
            <a:prstGeom prst="flowChartDocument">
              <a:avLst/>
            </a:prstGeom>
            <a:solidFill>
              <a:schemeClr val="bg1"/>
            </a:solidFill>
            <a:ln w="9525">
              <a:solidFill>
                <a:schemeClr val="tx1"/>
              </a:solidFill>
              <a:miter lim="800000"/>
              <a:headEnd/>
              <a:tailEnd/>
            </a:ln>
          </p:spPr>
          <p:txBody>
            <a:bodyPr anchor="ctr"/>
            <a:lstStyle/>
            <a:p>
              <a:pPr algn="ctr"/>
              <a:r>
                <a:rPr lang="en-US" sz="1600"/>
                <a:t>Reports</a:t>
              </a:r>
            </a:p>
          </p:txBody>
        </p:sp>
        <p:grpSp>
          <p:nvGrpSpPr>
            <p:cNvPr id="18448" name="Group 26"/>
            <p:cNvGrpSpPr>
              <a:grpSpLocks/>
            </p:cNvGrpSpPr>
            <p:nvPr/>
          </p:nvGrpSpPr>
          <p:grpSpPr bwMode="auto">
            <a:xfrm>
              <a:off x="3243" y="1802"/>
              <a:ext cx="363" cy="363"/>
              <a:chOff x="2402" y="1695"/>
              <a:chExt cx="314" cy="145"/>
            </a:xfrm>
          </p:grpSpPr>
          <p:sp>
            <p:nvSpPr>
              <p:cNvPr id="18449" name="Line 27"/>
              <p:cNvSpPr>
                <a:spLocks noChangeShapeType="1"/>
              </p:cNvSpPr>
              <p:nvPr/>
            </p:nvSpPr>
            <p:spPr bwMode="auto">
              <a:xfrm flipV="1">
                <a:off x="2402" y="1695"/>
                <a:ext cx="0" cy="14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0" name="Line 28"/>
              <p:cNvSpPr>
                <a:spLocks noChangeShapeType="1"/>
              </p:cNvSpPr>
              <p:nvPr/>
            </p:nvSpPr>
            <p:spPr bwMode="auto">
              <a:xfrm>
                <a:off x="2402" y="1695"/>
                <a:ext cx="31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18443" name="Rectangle 29"/>
          <p:cNvSpPr>
            <a:spLocks noGrp="1" noChangeArrowheads="1"/>
          </p:cNvSpPr>
          <p:nvPr>
            <p:ph type="title"/>
          </p:nvPr>
        </p:nvSpPr>
        <p:spPr/>
        <p:txBody>
          <a:bodyPr/>
          <a:lstStyle/>
          <a:p>
            <a:pPr algn="ctr" eaLnBrk="1" hangingPunct="1"/>
            <a:r>
              <a:rPr lang="en-US" smtClean="0"/>
              <a:t>Information Flow</a:t>
            </a:r>
          </a:p>
        </p:txBody>
      </p:sp>
      <p:grpSp>
        <p:nvGrpSpPr>
          <p:cNvPr id="18444" name="Group 30"/>
          <p:cNvGrpSpPr>
            <a:grpSpLocks/>
          </p:cNvGrpSpPr>
          <p:nvPr/>
        </p:nvGrpSpPr>
        <p:grpSpPr bwMode="auto">
          <a:xfrm>
            <a:off x="1949450" y="2584450"/>
            <a:ext cx="1431925" cy="844550"/>
            <a:chOff x="1228" y="1531"/>
            <a:chExt cx="896" cy="600"/>
          </a:xfrm>
        </p:grpSpPr>
        <p:sp>
          <p:nvSpPr>
            <p:cNvPr id="18445" name="Line 31"/>
            <p:cNvSpPr>
              <a:spLocks noChangeShapeType="1"/>
            </p:cNvSpPr>
            <p:nvPr/>
          </p:nvSpPr>
          <p:spPr bwMode="auto">
            <a:xfrm flipV="1">
              <a:off x="2124" y="1531"/>
              <a:ext cx="0" cy="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6" name="Line 32"/>
            <p:cNvSpPr>
              <a:spLocks noChangeShapeType="1"/>
            </p:cNvSpPr>
            <p:nvPr/>
          </p:nvSpPr>
          <p:spPr bwMode="auto">
            <a:xfrm>
              <a:off x="1228" y="1531"/>
              <a:ext cx="896" cy="0"/>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en-US" smtClean="0"/>
              <a:t>Reasons to Assess Information Flow</a:t>
            </a:r>
          </a:p>
        </p:txBody>
      </p:sp>
      <p:sp>
        <p:nvSpPr>
          <p:cNvPr id="19459" name="Rectangle 3"/>
          <p:cNvSpPr>
            <a:spLocks noGrp="1" noChangeArrowheads="1"/>
          </p:cNvSpPr>
          <p:nvPr>
            <p:ph idx="1"/>
          </p:nvPr>
        </p:nvSpPr>
        <p:spPr/>
        <p:txBody>
          <a:bodyPr>
            <a:normAutofit fontScale="92500"/>
          </a:bodyPr>
          <a:lstStyle/>
          <a:p>
            <a:pPr>
              <a:lnSpc>
                <a:spcPct val="110000"/>
              </a:lnSpc>
            </a:pPr>
            <a:r>
              <a:rPr lang="en-US" sz="2800" dirty="0" smtClean="0"/>
              <a:t>Local data not used locally</a:t>
            </a:r>
          </a:p>
          <a:p>
            <a:pPr>
              <a:lnSpc>
                <a:spcPct val="110000"/>
              </a:lnSpc>
            </a:pPr>
            <a:r>
              <a:rPr lang="en-US" sz="2800" dirty="0" smtClean="0"/>
              <a:t>Higher-level information does not return back to local level</a:t>
            </a:r>
          </a:p>
          <a:p>
            <a:pPr>
              <a:lnSpc>
                <a:spcPct val="110000"/>
              </a:lnSpc>
            </a:pPr>
            <a:r>
              <a:rPr lang="en-US" sz="2800" dirty="0" smtClean="0"/>
              <a:t>Local data not assessed in broad </a:t>
            </a:r>
            <a:r>
              <a:rPr lang="en-US" sz="2800" dirty="0" smtClean="0"/>
              <a:t>context</a:t>
            </a:r>
          </a:p>
          <a:p>
            <a:pPr>
              <a:lnSpc>
                <a:spcPct val="110000"/>
              </a:lnSpc>
            </a:pPr>
            <a:r>
              <a:rPr lang="en-US" sz="2800" dirty="0" smtClean="0"/>
              <a:t>Reports may not reflect what is being collected &amp; is needed (e.g., sex differentiation)</a:t>
            </a:r>
            <a:endParaRPr lang="en-US" sz="2800" dirty="0" smtClean="0"/>
          </a:p>
          <a:p>
            <a:pPr>
              <a:lnSpc>
                <a:spcPct val="110000"/>
              </a:lnSpc>
            </a:pPr>
            <a:r>
              <a:rPr lang="en-US" sz="2800" dirty="0" smtClean="0"/>
              <a:t>Little incentive to produce high-quality data </a:t>
            </a:r>
          </a:p>
          <a:p>
            <a:pPr>
              <a:lnSpc>
                <a:spcPct val="110000"/>
              </a:lnSpc>
            </a:pPr>
            <a:endParaRPr lang="en-US" dirty="0" smtClean="0"/>
          </a:p>
        </p:txBody>
      </p:sp>
      <p:sp>
        <p:nvSpPr>
          <p:cNvPr id="19460" name="Slide Number Placeholder 4"/>
          <p:cNvSpPr>
            <a:spLocks noGrp="1"/>
          </p:cNvSpPr>
          <p:nvPr>
            <p:ph type="sldNum" sz="quarter" idx="4294967295"/>
          </p:nvPr>
        </p:nvSpPr>
        <p:spPr bwMode="auto">
          <a:xfrm>
            <a:off x="0" y="60960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8F1F398-6487-43CC-B897-76D29193F0D8}" type="slidenum">
              <a:rPr lang="en-US" sz="1200"/>
              <a:pPr eaLnBrk="1" hangingPunct="1"/>
              <a:t>16</a:t>
            </a:fld>
            <a:endParaRPr lang="en-US" sz="12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defRPr/>
            </a:pPr>
            <a:r>
              <a:rPr lang="en-US" cap="small" dirty="0" smtClean="0"/>
              <a:t>Information Use Map</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23925" y="274638"/>
            <a:ext cx="7762875" cy="862012"/>
          </a:xfrm>
        </p:spPr>
        <p:txBody>
          <a:bodyPr/>
          <a:lstStyle/>
          <a:p>
            <a:pPr algn="ctr" eaLnBrk="1" hangingPunct="1"/>
            <a:r>
              <a:rPr lang="en-US" smtClean="0"/>
              <a:t>Information Use Mapping</a:t>
            </a:r>
          </a:p>
        </p:txBody>
      </p:sp>
      <p:sp>
        <p:nvSpPr>
          <p:cNvPr id="23555" name="Rectangle 3"/>
          <p:cNvSpPr>
            <a:spLocks noGrp="1" noChangeArrowheads="1"/>
          </p:cNvSpPr>
          <p:nvPr>
            <p:ph idx="1"/>
          </p:nvPr>
        </p:nvSpPr>
        <p:spPr>
          <a:xfrm>
            <a:off x="590550" y="1147763"/>
            <a:ext cx="8129588" cy="4377826"/>
          </a:xfrm>
        </p:spPr>
        <p:txBody>
          <a:bodyPr>
            <a:normAutofit lnSpcReduction="10000"/>
          </a:bodyPr>
          <a:lstStyle/>
          <a:p>
            <a:pPr eaLnBrk="1" hangingPunct="1"/>
            <a:r>
              <a:rPr lang="en-US" dirty="0" smtClean="0"/>
              <a:t>Purpose </a:t>
            </a:r>
          </a:p>
          <a:p>
            <a:pPr lvl="1" eaLnBrk="1" hangingPunct="1"/>
            <a:r>
              <a:rPr lang="en-US" dirty="0" smtClean="0"/>
              <a:t>Describe existing flow of health information to identify opportunities for improving its use</a:t>
            </a:r>
          </a:p>
          <a:p>
            <a:pPr eaLnBrk="1" hangingPunct="1"/>
            <a:r>
              <a:rPr lang="en-US" dirty="0" smtClean="0"/>
              <a:t>Description</a:t>
            </a:r>
          </a:p>
          <a:p>
            <a:pPr lvl="1" eaLnBrk="1" hangingPunct="1"/>
            <a:r>
              <a:rPr lang="en-US" dirty="0" smtClean="0"/>
              <a:t>Identifies gaps and opportunities for using information</a:t>
            </a:r>
          </a:p>
          <a:p>
            <a:pPr lvl="1" eaLnBrk="1" hangingPunct="1"/>
            <a:r>
              <a:rPr lang="en-US" dirty="0" smtClean="0"/>
              <a:t>Identifies opportunities for additional feedback mechanisms</a:t>
            </a:r>
          </a:p>
          <a:p>
            <a:pPr lvl="1" eaLnBrk="1" hangingPunct="1"/>
            <a:r>
              <a:rPr lang="en-US" dirty="0" smtClean="0"/>
              <a:t>Identifies points where analysis &amp; data could support programmatic decision making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ChangeArrowheads="1"/>
          </p:cNvSpPr>
          <p:nvPr/>
        </p:nvSpPr>
        <p:spPr bwMode="auto">
          <a:xfrm>
            <a:off x="0" y="8477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24579" name="Object 5"/>
          <p:cNvGraphicFramePr>
            <a:graphicFrameLocks noChangeAspect="1"/>
          </p:cNvGraphicFramePr>
          <p:nvPr/>
        </p:nvGraphicFramePr>
        <p:xfrm>
          <a:off x="604838" y="209550"/>
          <a:ext cx="7934325" cy="6648450"/>
        </p:xfrm>
        <a:graphic>
          <a:graphicData uri="http://schemas.openxmlformats.org/presentationml/2006/ole">
            <mc:AlternateContent xmlns:mc="http://schemas.openxmlformats.org/markup-compatibility/2006">
              <mc:Choice xmlns:v="urn:schemas-microsoft-com:vml" Requires="v">
                <p:oleObj spid="_x0000_s24588" r:id="rId4" imgW="10837894" imgH="9065068" progId="">
                  <p:embed/>
                </p:oleObj>
              </mc:Choice>
              <mc:Fallback>
                <p:oleObj r:id="rId4" imgW="10837894" imgH="9065068"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4838" y="209550"/>
                        <a:ext cx="7934325" cy="66484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r>
              <a:rPr lang="en-US" smtClean="0"/>
              <a:t>Learning Objectives</a:t>
            </a:r>
          </a:p>
        </p:txBody>
      </p:sp>
      <p:sp>
        <p:nvSpPr>
          <p:cNvPr id="5123" name="Rectangle 3"/>
          <p:cNvSpPr>
            <a:spLocks noGrp="1" noChangeArrowheads="1"/>
          </p:cNvSpPr>
          <p:nvPr>
            <p:ph type="body" idx="1"/>
          </p:nvPr>
        </p:nvSpPr>
        <p:spPr/>
        <p:txBody>
          <a:bodyPr/>
          <a:lstStyle/>
          <a:p>
            <a:r>
              <a:rPr lang="en-US" dirty="0" smtClean="0"/>
              <a:t>Describe basic elements of M&amp;E Plans</a:t>
            </a:r>
          </a:p>
          <a:p>
            <a:r>
              <a:rPr lang="en-US" dirty="0" smtClean="0"/>
              <a:t>Understand basic function of Plan components</a:t>
            </a:r>
          </a:p>
          <a:p>
            <a:r>
              <a:rPr lang="en-US" dirty="0" smtClean="0"/>
              <a:t>Identify opportunities for data demand and </a:t>
            </a:r>
            <a:r>
              <a:rPr lang="en-US" dirty="0" smtClean="0"/>
              <a:t>use</a:t>
            </a:r>
          </a:p>
          <a:p>
            <a:r>
              <a:rPr lang="en-US" dirty="0" smtClean="0"/>
              <a:t>Apply the Information Use Map</a:t>
            </a:r>
            <a:endParaRPr lang="en-US" dirty="0" smtClean="0"/>
          </a:p>
          <a:p>
            <a:pPr>
              <a:buFontTx/>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ChangeArrowheads="1"/>
          </p:cNvSpPr>
          <p:nvPr/>
        </p:nvSpPr>
        <p:spPr bwMode="auto">
          <a:xfrm>
            <a:off x="0" y="11382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25603" name="Object 5"/>
          <p:cNvGraphicFramePr>
            <a:graphicFrameLocks noChangeAspect="1"/>
          </p:cNvGraphicFramePr>
          <p:nvPr/>
        </p:nvGraphicFramePr>
        <p:xfrm>
          <a:off x="200025" y="363538"/>
          <a:ext cx="8743950" cy="6381750"/>
        </p:xfrm>
        <a:graphic>
          <a:graphicData uri="http://schemas.openxmlformats.org/presentationml/2006/ole">
            <mc:AlternateContent xmlns:mc="http://schemas.openxmlformats.org/markup-compatibility/2006">
              <mc:Choice xmlns:v="urn:schemas-microsoft-com:vml" Requires="v">
                <p:oleObj spid="_x0000_s25612" r:id="rId4" imgW="12435840" imgH="9065068" progId="">
                  <p:embed/>
                </p:oleObj>
              </mc:Choice>
              <mc:Fallback>
                <p:oleObj r:id="rId4" imgW="12435840" imgH="9065068"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025" y="363538"/>
                        <a:ext cx="8743950" cy="6381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a:r>
              <a:rPr lang="en-US" smtClean="0"/>
              <a:t>Key Messages</a:t>
            </a:r>
          </a:p>
        </p:txBody>
      </p:sp>
      <p:sp>
        <p:nvSpPr>
          <p:cNvPr id="26627" name="Rectangle 3"/>
          <p:cNvSpPr>
            <a:spLocks noGrp="1" noChangeArrowheads="1"/>
          </p:cNvSpPr>
          <p:nvPr>
            <p:ph idx="1"/>
          </p:nvPr>
        </p:nvSpPr>
        <p:spPr/>
        <p:txBody>
          <a:bodyPr/>
          <a:lstStyle/>
          <a:p>
            <a:pPr>
              <a:lnSpc>
                <a:spcPct val="120000"/>
              </a:lnSpc>
              <a:spcBef>
                <a:spcPct val="0"/>
              </a:spcBef>
              <a:spcAft>
                <a:spcPct val="0"/>
              </a:spcAft>
            </a:pPr>
            <a:r>
              <a:rPr lang="en-US" sz="3200" smtClean="0"/>
              <a:t>Actual flow of data and information can reveal barriers to improving data quality and use</a:t>
            </a:r>
          </a:p>
          <a:p>
            <a:pPr>
              <a:lnSpc>
                <a:spcPct val="120000"/>
              </a:lnSpc>
              <a:spcBef>
                <a:spcPct val="0"/>
              </a:spcBef>
              <a:spcAft>
                <a:spcPct val="0"/>
              </a:spcAft>
            </a:pPr>
            <a:r>
              <a:rPr lang="en-US" sz="3200" smtClean="0"/>
              <a:t>Information Use Map can highlight intervention points</a:t>
            </a:r>
          </a:p>
          <a:p>
            <a:pPr>
              <a:lnSpc>
                <a:spcPct val="110000"/>
              </a:lnSpc>
              <a:spcBef>
                <a:spcPct val="0"/>
              </a:spcBef>
              <a:spcAft>
                <a:spcPct val="0"/>
              </a:spcAft>
            </a:pPr>
            <a:endParaRPr lang="en-US" smtClean="0"/>
          </a:p>
        </p:txBody>
      </p:sp>
      <p:sp>
        <p:nvSpPr>
          <p:cNvPr id="26628" name="Slide Number Placeholder 4"/>
          <p:cNvSpPr>
            <a:spLocks noGrp="1"/>
          </p:cNvSpPr>
          <p:nvPr>
            <p:ph type="sldNum" sz="quarter" idx="4294967295"/>
          </p:nvPr>
        </p:nvSpPr>
        <p:spPr bwMode="auto">
          <a:xfrm>
            <a:off x="0" y="60960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5C6E1CB-AA60-429E-A983-34425BC2AFA4}" type="slidenum">
              <a:rPr lang="en-US" sz="1200"/>
              <a:pPr eaLnBrk="1" hangingPunct="1"/>
              <a:t>21</a:t>
            </a:fld>
            <a:endParaRPr lang="en-US" sz="12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96938" y="107950"/>
            <a:ext cx="7762875" cy="1143000"/>
          </a:xfrm>
        </p:spPr>
        <p:txBody>
          <a:bodyPr/>
          <a:lstStyle/>
          <a:p>
            <a:pPr algn="ctr"/>
            <a:r>
              <a:rPr lang="en-US" smtClean="0"/>
              <a:t>M&amp;E Plan Components </a:t>
            </a:r>
          </a:p>
        </p:txBody>
      </p:sp>
      <p:sp>
        <p:nvSpPr>
          <p:cNvPr id="19459" name="Rectangle 3"/>
          <p:cNvSpPr>
            <a:spLocks noGrp="1" noChangeArrowheads="1"/>
          </p:cNvSpPr>
          <p:nvPr>
            <p:ph type="body" idx="1"/>
          </p:nvPr>
        </p:nvSpPr>
        <p:spPr>
          <a:xfrm>
            <a:off x="474663" y="1230313"/>
            <a:ext cx="8669337" cy="3962400"/>
          </a:xfrm>
        </p:spPr>
        <p:txBody>
          <a:bodyPr>
            <a:normAutofit fontScale="92500" lnSpcReduction="10000"/>
          </a:bodyPr>
          <a:lstStyle/>
          <a:p>
            <a:pPr>
              <a:lnSpc>
                <a:spcPct val="90000"/>
              </a:lnSpc>
              <a:defRPr/>
            </a:pPr>
            <a:r>
              <a:rPr lang="en-US" sz="2800" dirty="0" smtClean="0"/>
              <a:t>Capacity needs for plan implementation</a:t>
            </a:r>
          </a:p>
          <a:p>
            <a:pPr lvl="1">
              <a:lnSpc>
                <a:spcPct val="90000"/>
              </a:lnSpc>
              <a:defRPr/>
            </a:pPr>
            <a:r>
              <a:rPr lang="en-US" dirty="0" smtClean="0"/>
              <a:t>Identify resources needed to implement plan</a:t>
            </a:r>
          </a:p>
          <a:p>
            <a:pPr lvl="2">
              <a:lnSpc>
                <a:spcPct val="90000"/>
              </a:lnSpc>
              <a:defRPr/>
            </a:pPr>
            <a:r>
              <a:rPr lang="en-US" sz="2000" dirty="0" smtClean="0"/>
              <a:t>Funding, technical capacity, equipment etc.</a:t>
            </a:r>
          </a:p>
          <a:p>
            <a:pPr>
              <a:lnSpc>
                <a:spcPct val="90000"/>
              </a:lnSpc>
              <a:defRPr/>
            </a:pPr>
            <a:r>
              <a:rPr lang="en-US" sz="2800" dirty="0" smtClean="0"/>
              <a:t>Analysis of constraints</a:t>
            </a:r>
          </a:p>
          <a:p>
            <a:pPr lvl="1">
              <a:lnSpc>
                <a:spcPct val="90000"/>
              </a:lnSpc>
              <a:defRPr/>
            </a:pPr>
            <a:r>
              <a:rPr lang="en-US" dirty="0" smtClean="0"/>
              <a:t>Be realistic; may be connected to above</a:t>
            </a:r>
          </a:p>
          <a:p>
            <a:pPr>
              <a:lnSpc>
                <a:spcPct val="90000"/>
              </a:lnSpc>
              <a:defRPr/>
            </a:pPr>
            <a:r>
              <a:rPr lang="en-US" sz="2800" dirty="0" smtClean="0"/>
              <a:t>Plans for demonstrating program impact</a:t>
            </a:r>
          </a:p>
          <a:p>
            <a:pPr lvl="1">
              <a:lnSpc>
                <a:spcPct val="90000"/>
              </a:lnSpc>
              <a:defRPr/>
            </a:pPr>
            <a:r>
              <a:rPr lang="en-US" dirty="0" smtClean="0"/>
              <a:t>Evaluation probably not covered by monitoring indicators</a:t>
            </a:r>
          </a:p>
          <a:p>
            <a:pPr>
              <a:lnSpc>
                <a:spcPct val="90000"/>
              </a:lnSpc>
              <a:defRPr/>
            </a:pPr>
            <a:r>
              <a:rPr lang="en-US" sz="2800" dirty="0" smtClean="0"/>
              <a:t>Mechanism for Plan updates</a:t>
            </a:r>
          </a:p>
          <a:p>
            <a:pPr lvl="1">
              <a:lnSpc>
                <a:spcPct val="90000"/>
              </a:lnSpc>
              <a:defRPr/>
            </a:pPr>
            <a:r>
              <a:rPr lang="en-US" dirty="0" smtClean="0"/>
              <a:t>Depending on length of program - annual, semi-annual</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a:r>
              <a:rPr lang="en-US" smtClean="0"/>
              <a:t>An M&amp;E Plan should be</a:t>
            </a:r>
          </a:p>
        </p:txBody>
      </p:sp>
      <p:sp>
        <p:nvSpPr>
          <p:cNvPr id="32771" name="Rectangle 3"/>
          <p:cNvSpPr>
            <a:spLocks noGrp="1" noChangeArrowheads="1"/>
          </p:cNvSpPr>
          <p:nvPr>
            <p:ph type="body" idx="1"/>
          </p:nvPr>
        </p:nvSpPr>
        <p:spPr>
          <a:xfrm>
            <a:off x="854075" y="1327150"/>
            <a:ext cx="7762875" cy="3962400"/>
          </a:xfrm>
        </p:spPr>
        <p:txBody>
          <a:bodyPr/>
          <a:lstStyle/>
          <a:p>
            <a:endParaRPr lang="en-US" smtClean="0"/>
          </a:p>
          <a:p>
            <a:r>
              <a:rPr lang="en-US" smtClean="0"/>
              <a:t>Practical </a:t>
            </a:r>
          </a:p>
          <a:p>
            <a:pPr lvl="1"/>
            <a:r>
              <a:rPr lang="en-US" smtClean="0"/>
              <a:t>Accessible to intended users</a:t>
            </a:r>
          </a:p>
          <a:p>
            <a:r>
              <a:rPr lang="en-US" smtClean="0"/>
              <a:t>Feasible, realistic, &amp; diplomatic</a:t>
            </a:r>
          </a:p>
          <a:p>
            <a:r>
              <a:rPr lang="en-US" smtClean="0"/>
              <a:t>Legal &amp; ethical</a:t>
            </a:r>
          </a:p>
          <a:p>
            <a:r>
              <a:rPr lang="en-US" smtClean="0"/>
              <a:t>Accurate</a:t>
            </a:r>
          </a:p>
          <a:p>
            <a:pPr lvl="1"/>
            <a:r>
              <a:rPr lang="en-US" smtClean="0"/>
              <a:t>Reveal technically correct information</a:t>
            </a:r>
          </a:p>
          <a:p>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a:r>
              <a:rPr lang="en-US" smtClean="0"/>
              <a:t>M&amp;E Plan Development</a:t>
            </a:r>
          </a:p>
        </p:txBody>
      </p:sp>
      <p:sp>
        <p:nvSpPr>
          <p:cNvPr id="33795" name="Rectangle 3"/>
          <p:cNvSpPr>
            <a:spLocks noGrp="1" noChangeArrowheads="1"/>
          </p:cNvSpPr>
          <p:nvPr>
            <p:ph type="body" idx="1"/>
          </p:nvPr>
        </p:nvSpPr>
        <p:spPr/>
        <p:txBody>
          <a:bodyPr/>
          <a:lstStyle/>
          <a:p>
            <a:pPr>
              <a:lnSpc>
                <a:spcPct val="80000"/>
              </a:lnSpc>
            </a:pPr>
            <a:r>
              <a:rPr lang="en-US" sz="2400" smtClean="0"/>
              <a:t>Advocate for the need for M&amp;E</a:t>
            </a:r>
          </a:p>
          <a:p>
            <a:pPr>
              <a:lnSpc>
                <a:spcPct val="80000"/>
              </a:lnSpc>
            </a:pPr>
            <a:r>
              <a:rPr lang="en-US" sz="2400" smtClean="0"/>
              <a:t>Assess program information needs</a:t>
            </a:r>
          </a:p>
          <a:p>
            <a:pPr>
              <a:lnSpc>
                <a:spcPct val="80000"/>
              </a:lnSpc>
            </a:pPr>
            <a:r>
              <a:rPr lang="en-US" sz="2400" smtClean="0"/>
              <a:t>Assess existing system capabilities to address these needs</a:t>
            </a:r>
          </a:p>
          <a:p>
            <a:pPr>
              <a:lnSpc>
                <a:spcPct val="80000"/>
              </a:lnSpc>
            </a:pPr>
            <a:r>
              <a:rPr lang="en-US" sz="2400" smtClean="0"/>
              <a:t>Achieve consensus and commitment among stakeholders</a:t>
            </a:r>
          </a:p>
          <a:p>
            <a:pPr lvl="1">
              <a:lnSpc>
                <a:spcPct val="80000"/>
              </a:lnSpc>
            </a:pPr>
            <a:r>
              <a:rPr lang="en-US" smtClean="0"/>
              <a:t>Indicators &amp; reporting structure</a:t>
            </a:r>
          </a:p>
          <a:p>
            <a:pPr>
              <a:lnSpc>
                <a:spcPct val="80000"/>
              </a:lnSpc>
            </a:pPr>
            <a:r>
              <a:rPr lang="en-US" sz="2400" smtClean="0"/>
              <a:t>Prepare document for final approval</a:t>
            </a:r>
          </a:p>
        </p:txBody>
      </p:sp>
      <p:sp>
        <p:nvSpPr>
          <p:cNvPr id="33796" name="TextBox 1"/>
          <p:cNvSpPr txBox="1">
            <a:spLocks noChangeArrowheads="1"/>
          </p:cNvSpPr>
          <p:nvPr/>
        </p:nvSpPr>
        <p:spPr bwMode="auto">
          <a:xfrm>
            <a:off x="115888" y="4762500"/>
            <a:ext cx="951865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000" i="1">
                <a:solidFill>
                  <a:srgbClr val="FF5050"/>
                </a:solidFill>
              </a:rPr>
              <a:t>M&amp;E plan should be written during the initial stages of program development</a:t>
            </a:r>
          </a:p>
          <a:p>
            <a:pPr eaLnBrk="1" hangingPunct="1"/>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a:xfrm>
            <a:off x="896938" y="1216025"/>
            <a:ext cx="7762875" cy="1143000"/>
          </a:xfrm>
        </p:spPr>
        <p:txBody>
          <a:bodyPr/>
          <a:lstStyle/>
          <a:p>
            <a:pPr algn="ctr"/>
            <a:r>
              <a:rPr lang="en-US" smtClean="0"/>
              <a:t>Workshop Group Project</a:t>
            </a:r>
          </a:p>
        </p:txBody>
      </p:sp>
      <p:sp>
        <p:nvSpPr>
          <p:cNvPr id="34819" name="Rectangle 5"/>
          <p:cNvSpPr>
            <a:spLocks noGrp="1" noChangeArrowheads="1"/>
          </p:cNvSpPr>
          <p:nvPr>
            <p:ph idx="1"/>
          </p:nvPr>
        </p:nvSpPr>
        <p:spPr>
          <a:xfrm>
            <a:off x="2471738" y="2822575"/>
            <a:ext cx="4456112" cy="2092325"/>
          </a:xfrm>
        </p:spPr>
        <p:txBody>
          <a:bodyPr/>
          <a:lstStyle/>
          <a:p>
            <a:pPr marL="0" indent="0" algn="ctr">
              <a:buFont typeface="Wingdings" pitchFamily="2" charset="2"/>
              <a:buNone/>
            </a:pPr>
            <a:r>
              <a:rPr lang="en-US" smtClean="0"/>
              <a:t>Developing components of an M&amp;E Plan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92125" y="274638"/>
            <a:ext cx="8194675" cy="1143000"/>
          </a:xfrm>
        </p:spPr>
        <p:txBody>
          <a:bodyPr/>
          <a:lstStyle/>
          <a:p>
            <a:pPr algn="ctr"/>
            <a:r>
              <a:rPr lang="en-US" sz="3200" smtClean="0"/>
              <a:t>Workshop Group Project:</a:t>
            </a:r>
            <a:br>
              <a:rPr lang="en-US" sz="3200" smtClean="0"/>
            </a:br>
            <a:r>
              <a:rPr lang="en-US" sz="3200" smtClean="0"/>
              <a:t>Developing Components of an M&amp;E Plan</a:t>
            </a:r>
          </a:p>
        </p:txBody>
      </p:sp>
      <p:sp>
        <p:nvSpPr>
          <p:cNvPr id="35843" name="Rectangle 3"/>
          <p:cNvSpPr>
            <a:spLocks noGrp="1" noChangeArrowheads="1"/>
          </p:cNvSpPr>
          <p:nvPr>
            <p:ph type="body" idx="1"/>
          </p:nvPr>
        </p:nvSpPr>
        <p:spPr/>
        <p:txBody>
          <a:bodyPr/>
          <a:lstStyle/>
          <a:p>
            <a:r>
              <a:rPr lang="en-US" dirty="0" smtClean="0"/>
              <a:t>Goal</a:t>
            </a:r>
          </a:p>
          <a:p>
            <a:pPr lvl="1"/>
            <a:r>
              <a:rPr lang="en-US" dirty="0" smtClean="0"/>
              <a:t>Put workshop learning to practical use with real life case studies</a:t>
            </a:r>
          </a:p>
          <a:p>
            <a:r>
              <a:rPr lang="en-US" dirty="0" smtClean="0"/>
              <a:t>All case studies for projects provided by you</a:t>
            </a:r>
          </a:p>
          <a:p>
            <a:r>
              <a:rPr lang="en-US" dirty="0" smtClean="0"/>
              <a:t>In total, </a:t>
            </a:r>
            <a:r>
              <a:rPr lang="en-US" dirty="0" smtClean="0"/>
              <a:t>5-6 </a:t>
            </a:r>
            <a:r>
              <a:rPr lang="en-US" dirty="0" smtClean="0"/>
              <a:t>groups</a:t>
            </a:r>
          </a:p>
          <a:p>
            <a:pPr lvl="1"/>
            <a:r>
              <a:rPr lang="en-US" dirty="0" smtClean="0"/>
              <a:t>Minimum of </a:t>
            </a:r>
            <a:r>
              <a:rPr lang="en-US" dirty="0" smtClean="0"/>
              <a:t>3, </a:t>
            </a:r>
            <a:r>
              <a:rPr lang="en-US" dirty="0" smtClean="0"/>
              <a:t>max of </a:t>
            </a:r>
            <a:r>
              <a:rPr lang="en-US" dirty="0" smtClean="0"/>
              <a:t>4 </a:t>
            </a:r>
            <a:r>
              <a:rPr lang="en-US" dirty="0" smtClean="0"/>
              <a:t>people</a:t>
            </a:r>
          </a:p>
          <a:p>
            <a:r>
              <a:rPr lang="en-US" dirty="0" smtClean="0"/>
              <a:t>Sign up for top 2 choices after this session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923925" y="274638"/>
            <a:ext cx="7762875" cy="848768"/>
          </a:xfrm>
        </p:spPr>
        <p:txBody>
          <a:bodyPr>
            <a:normAutofit fontScale="90000"/>
          </a:bodyPr>
          <a:lstStyle/>
          <a:p>
            <a:pPr algn="ctr"/>
            <a:r>
              <a:rPr lang="en-US" sz="3200" dirty="0" smtClean="0"/>
              <a:t>Workshop Group Project:</a:t>
            </a:r>
            <a:br>
              <a:rPr lang="en-US" sz="3200" dirty="0" smtClean="0"/>
            </a:br>
            <a:r>
              <a:rPr lang="en-US" sz="3200" dirty="0" smtClean="0"/>
              <a:t>Assignment</a:t>
            </a:r>
          </a:p>
        </p:txBody>
      </p:sp>
      <p:sp>
        <p:nvSpPr>
          <p:cNvPr id="36867" name="Rectangle 3"/>
          <p:cNvSpPr>
            <a:spLocks noGrp="1" noChangeArrowheads="1"/>
          </p:cNvSpPr>
          <p:nvPr>
            <p:ph type="body" idx="1"/>
          </p:nvPr>
        </p:nvSpPr>
        <p:spPr>
          <a:xfrm>
            <a:off x="933450" y="1149532"/>
            <a:ext cx="7762875" cy="4545874"/>
          </a:xfrm>
        </p:spPr>
        <p:txBody>
          <a:bodyPr>
            <a:normAutofit/>
          </a:bodyPr>
          <a:lstStyle/>
          <a:p>
            <a:pPr>
              <a:lnSpc>
                <a:spcPct val="80000"/>
              </a:lnSpc>
            </a:pPr>
            <a:r>
              <a:rPr lang="en-US" sz="2400" dirty="0" smtClean="0"/>
              <a:t>Total of </a:t>
            </a:r>
            <a:r>
              <a:rPr lang="en-US" sz="2400" dirty="0" smtClean="0"/>
              <a:t>5-6 groups</a:t>
            </a:r>
          </a:p>
          <a:p>
            <a:pPr>
              <a:lnSpc>
                <a:spcPct val="80000"/>
              </a:lnSpc>
            </a:pPr>
            <a:r>
              <a:rPr lang="en-US" sz="2400" dirty="0" smtClean="0"/>
              <a:t>Look </a:t>
            </a:r>
            <a:r>
              <a:rPr lang="en-US" sz="2400" dirty="0" smtClean="0"/>
              <a:t>to author for missing information, or create plausible conditions</a:t>
            </a:r>
          </a:p>
          <a:p>
            <a:pPr>
              <a:lnSpc>
                <a:spcPct val="80000"/>
              </a:lnSpc>
            </a:pPr>
            <a:r>
              <a:rPr lang="en-US" sz="2400" dirty="0" smtClean="0"/>
              <a:t>As part of workshop sessions, all groups </a:t>
            </a:r>
          </a:p>
          <a:p>
            <a:pPr lvl="1">
              <a:lnSpc>
                <a:spcPct val="80000"/>
              </a:lnSpc>
            </a:pPr>
            <a:r>
              <a:rPr lang="en-US" sz="2000" dirty="0" smtClean="0"/>
              <a:t>Logic model</a:t>
            </a:r>
          </a:p>
          <a:p>
            <a:pPr lvl="1">
              <a:lnSpc>
                <a:spcPct val="80000"/>
              </a:lnSpc>
            </a:pPr>
            <a:r>
              <a:rPr lang="en-US" sz="2000" dirty="0" smtClean="0"/>
              <a:t>Some indicator selection </a:t>
            </a:r>
          </a:p>
          <a:p>
            <a:pPr lvl="1">
              <a:lnSpc>
                <a:spcPct val="80000"/>
              </a:lnSpc>
            </a:pPr>
            <a:r>
              <a:rPr lang="en-US" sz="2000" dirty="0" smtClean="0"/>
              <a:t>Some tool utilization</a:t>
            </a:r>
          </a:p>
          <a:p>
            <a:pPr>
              <a:lnSpc>
                <a:spcPct val="80000"/>
              </a:lnSpc>
            </a:pPr>
            <a:r>
              <a:rPr lang="en-US" sz="2400" dirty="0" smtClean="0"/>
              <a:t>Remaining work is your choice:  Focus on some M&amp;E Plan components </a:t>
            </a:r>
            <a:r>
              <a:rPr lang="en-US" sz="2400" dirty="0" smtClean="0"/>
              <a:t>&amp; use tools presented</a:t>
            </a:r>
            <a:endParaRPr lang="en-US" sz="2400" dirty="0" smtClean="0"/>
          </a:p>
          <a:p>
            <a:pPr lvl="1">
              <a:lnSpc>
                <a:spcPct val="80000"/>
              </a:lnSpc>
            </a:pPr>
            <a:r>
              <a:rPr lang="en-US" sz="2000" dirty="0" smtClean="0"/>
              <a:t>Develop real components – detailed </a:t>
            </a:r>
          </a:p>
          <a:p>
            <a:pPr lvl="1">
              <a:lnSpc>
                <a:spcPct val="80000"/>
              </a:lnSpc>
            </a:pPr>
            <a:r>
              <a:rPr lang="en-US" sz="2000" dirty="0" smtClean="0"/>
              <a:t>Nature of program description may dictate some of what needs to be done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algn="ctr" eaLnBrk="1" hangingPunct="1"/>
            <a:r>
              <a:rPr lang="en-US" dirty="0" smtClean="0"/>
              <a:t>Information Use Map Activity for Group Work: </a:t>
            </a:r>
            <a:endParaRPr lang="en-US" dirty="0" smtClean="0"/>
          </a:p>
        </p:txBody>
      </p:sp>
      <p:sp>
        <p:nvSpPr>
          <p:cNvPr id="27651" name="Rectangle 3"/>
          <p:cNvSpPr>
            <a:spLocks noGrp="1" noChangeArrowheads="1"/>
          </p:cNvSpPr>
          <p:nvPr>
            <p:ph idx="1"/>
          </p:nvPr>
        </p:nvSpPr>
        <p:spPr>
          <a:xfrm>
            <a:off x="938213" y="1580606"/>
            <a:ext cx="7762875" cy="4075611"/>
          </a:xfrm>
        </p:spPr>
        <p:txBody>
          <a:bodyPr>
            <a:normAutofit fontScale="85000" lnSpcReduction="20000"/>
          </a:bodyPr>
          <a:lstStyle/>
          <a:p>
            <a:pPr eaLnBrk="1" hangingPunct="1"/>
            <a:r>
              <a:rPr lang="en-US" sz="2800" dirty="0" smtClean="0"/>
              <a:t>Complete </a:t>
            </a:r>
            <a:r>
              <a:rPr lang="en-US" sz="2800" dirty="0" smtClean="0"/>
              <a:t>the Information Use Map for your organization as data flows </a:t>
            </a:r>
            <a:r>
              <a:rPr lang="en-US" sz="2800" u="sng" dirty="0" smtClean="0"/>
              <a:t>now</a:t>
            </a:r>
          </a:p>
          <a:p>
            <a:pPr eaLnBrk="1" hangingPunct="1">
              <a:defRPr/>
            </a:pPr>
            <a:r>
              <a:rPr lang="en-US" sz="2800" dirty="0"/>
              <a:t>Review the map and discuss among your group how the flow of information could be improved:</a:t>
            </a:r>
          </a:p>
          <a:p>
            <a:pPr lvl="1" eaLnBrk="1" hangingPunct="1">
              <a:defRPr/>
            </a:pPr>
            <a:r>
              <a:rPr lang="en-US" dirty="0"/>
              <a:t>How else could data be analyzed?</a:t>
            </a:r>
          </a:p>
          <a:p>
            <a:pPr lvl="1" eaLnBrk="1" hangingPunct="1">
              <a:defRPr/>
            </a:pPr>
            <a:r>
              <a:rPr lang="en-US" dirty="0"/>
              <a:t>Are there opportunities for feedback mechanisms?</a:t>
            </a:r>
          </a:p>
          <a:p>
            <a:pPr lvl="1" eaLnBrk="1" hangingPunct="1">
              <a:defRPr/>
            </a:pPr>
            <a:r>
              <a:rPr lang="en-US" dirty="0"/>
              <a:t>Is data being used by all stakeholders?</a:t>
            </a:r>
          </a:p>
          <a:p>
            <a:pPr eaLnBrk="1" hangingPunct="1">
              <a:defRPr/>
            </a:pPr>
            <a:r>
              <a:rPr lang="en-US" sz="2800" dirty="0"/>
              <a:t>Note potential interventions based on your discussion.</a:t>
            </a:r>
          </a:p>
          <a:p>
            <a:pPr eaLnBrk="1" hangingPunct="1">
              <a:defRPr/>
            </a:pPr>
            <a:r>
              <a:rPr lang="en-US" sz="2800" dirty="0"/>
              <a:t>Make a 2</a:t>
            </a:r>
            <a:r>
              <a:rPr lang="en-US" sz="2800" baseline="30000" dirty="0"/>
              <a:t>nd</a:t>
            </a:r>
            <a:r>
              <a:rPr lang="en-US" sz="2800" dirty="0"/>
              <a:t> version of the map to illustrate an improved flow of information</a:t>
            </a:r>
          </a:p>
          <a:p>
            <a:pPr eaLnBrk="1" hangingPunct="1"/>
            <a:endParaRPr lang="en-US" sz="3000" dirty="0" smtClean="0"/>
          </a:p>
          <a:p>
            <a:pPr eaLnBrk="1" hangingPunct="1"/>
            <a:endParaRPr lang="en-US" sz="3000" u="sng" dirty="0" smtClean="0"/>
          </a:p>
        </p:txBody>
      </p:sp>
      <p:sp>
        <p:nvSpPr>
          <p:cNvPr id="27652" name="Slide Number Placeholder 4"/>
          <p:cNvSpPr>
            <a:spLocks noGrp="1"/>
          </p:cNvSpPr>
          <p:nvPr>
            <p:ph type="sldNum" sz="quarter" idx="4294967295"/>
          </p:nvPr>
        </p:nvSpPr>
        <p:spPr bwMode="auto">
          <a:xfrm>
            <a:off x="0" y="60960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AF5E5DF-6973-45EE-9043-F58CA7AE5244}" type="slidenum">
              <a:rPr lang="en-US"/>
              <a:pPr eaLnBrk="1" hangingPunct="1"/>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846138" y="169863"/>
            <a:ext cx="7762875" cy="744537"/>
          </a:xfrm>
        </p:spPr>
        <p:txBody>
          <a:bodyPr/>
          <a:lstStyle/>
          <a:p>
            <a:pPr algn="ctr" eaLnBrk="1" hangingPunct="1"/>
            <a:r>
              <a:rPr lang="en-US" smtClean="0"/>
              <a:t>Small Group Activity: Report Back</a:t>
            </a:r>
          </a:p>
        </p:txBody>
      </p:sp>
      <p:sp>
        <p:nvSpPr>
          <p:cNvPr id="18435" name="Content Placeholder 2"/>
          <p:cNvSpPr>
            <a:spLocks noGrp="1"/>
          </p:cNvSpPr>
          <p:nvPr>
            <p:ph idx="1"/>
          </p:nvPr>
        </p:nvSpPr>
        <p:spPr>
          <a:xfrm>
            <a:off x="660400" y="1149350"/>
            <a:ext cx="8015288" cy="4376738"/>
          </a:xfrm>
        </p:spPr>
        <p:txBody>
          <a:bodyPr>
            <a:normAutofit fontScale="92500" lnSpcReduction="10000"/>
          </a:bodyPr>
          <a:lstStyle/>
          <a:p>
            <a:pPr marL="514350" indent="-514350" eaLnBrk="1" hangingPunct="1">
              <a:buFont typeface="+mj-lt"/>
              <a:buAutoNum type="arabicPeriod"/>
              <a:defRPr/>
            </a:pPr>
            <a:r>
              <a:rPr lang="en-US" sz="2400" dirty="0" smtClean="0"/>
              <a:t>One group member remain at the table to present the map to visitors</a:t>
            </a:r>
          </a:p>
          <a:p>
            <a:pPr marL="514350" indent="-514350" eaLnBrk="1" hangingPunct="1">
              <a:buFont typeface="+mj-lt"/>
              <a:buAutoNum type="arabicPeriod"/>
              <a:defRPr/>
            </a:pPr>
            <a:r>
              <a:rPr lang="en-US" sz="2400" dirty="0"/>
              <a:t>Each table moves to the right to visit the table next to </a:t>
            </a:r>
            <a:r>
              <a:rPr lang="en-US" sz="2400" dirty="0" smtClean="0"/>
              <a:t>them.</a:t>
            </a:r>
          </a:p>
          <a:p>
            <a:pPr marL="514350" indent="-514350" eaLnBrk="1" hangingPunct="1">
              <a:buFont typeface="+mj-lt"/>
              <a:buAutoNum type="arabicPeriod"/>
              <a:defRPr/>
            </a:pPr>
            <a:r>
              <a:rPr lang="en-US" sz="2400" dirty="0" smtClean="0"/>
              <a:t>The table presenter spends 5 minutes explaining how they improved information flow in their map</a:t>
            </a:r>
            <a:r>
              <a:rPr lang="en-US" sz="2400" dirty="0"/>
              <a:t> </a:t>
            </a:r>
            <a:r>
              <a:rPr lang="en-US" sz="2400" dirty="0" smtClean="0"/>
              <a:t>and how this would </a:t>
            </a:r>
            <a:r>
              <a:rPr lang="en-US" sz="2400" dirty="0"/>
              <a:t>facilitate use of </a:t>
            </a:r>
            <a:r>
              <a:rPr lang="en-US" sz="2400" dirty="0" smtClean="0"/>
              <a:t>data.</a:t>
            </a:r>
            <a:endParaRPr lang="en-US" sz="2400" dirty="0"/>
          </a:p>
          <a:p>
            <a:pPr marL="514350" indent="-514350" eaLnBrk="1" hangingPunct="1">
              <a:buFont typeface="+mj-lt"/>
              <a:buAutoNum type="arabicPeriod"/>
              <a:defRPr/>
            </a:pPr>
            <a:r>
              <a:rPr lang="en-US" sz="2400" dirty="0" smtClean="0"/>
              <a:t>Repeat steps 2-3</a:t>
            </a:r>
          </a:p>
          <a:p>
            <a:pPr marL="514350" indent="-514350" eaLnBrk="1" hangingPunct="1">
              <a:buFont typeface="+mj-lt"/>
              <a:buAutoNum type="arabicPeriod"/>
              <a:defRPr/>
            </a:pPr>
            <a:r>
              <a:rPr lang="en-US" sz="2400" dirty="0" smtClean="0"/>
              <a:t>Everyone returns to original tables</a:t>
            </a:r>
          </a:p>
          <a:p>
            <a:pPr marL="514350" indent="-514350" eaLnBrk="1" hangingPunct="1">
              <a:buFont typeface="+mj-lt"/>
              <a:buAutoNum type="arabicPeriod"/>
              <a:defRPr/>
            </a:pPr>
            <a:r>
              <a:rPr lang="en-US" sz="2400" dirty="0" smtClean="0"/>
              <a:t>Consider improving your map based on what you learned from your neighbors. </a:t>
            </a:r>
          </a:p>
          <a:p>
            <a:pPr eaLnBrk="1" hangingPunct="1">
              <a:defRPr/>
            </a:pPr>
            <a:endParaRPr lang="en-US" sz="3200" dirty="0" smtClean="0"/>
          </a:p>
          <a:p>
            <a:pPr eaLnBrk="1" hangingPunct="1">
              <a:defRPr/>
            </a:pPr>
            <a:endParaRPr lang="en-US" sz="2800"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a:r>
              <a:rPr lang="en-US" smtClean="0"/>
              <a:t>Session Overview</a:t>
            </a:r>
          </a:p>
        </p:txBody>
      </p:sp>
      <p:sp>
        <p:nvSpPr>
          <p:cNvPr id="6147" name="Rectangle 3"/>
          <p:cNvSpPr>
            <a:spLocks noGrp="1" noChangeArrowheads="1"/>
          </p:cNvSpPr>
          <p:nvPr>
            <p:ph type="body" idx="1"/>
          </p:nvPr>
        </p:nvSpPr>
        <p:spPr/>
        <p:txBody>
          <a:bodyPr/>
          <a:lstStyle/>
          <a:p>
            <a:r>
              <a:rPr lang="en-US" smtClean="0"/>
              <a:t>Definition and function of M&amp;E Plan</a:t>
            </a:r>
          </a:p>
          <a:p>
            <a:r>
              <a:rPr lang="en-US" smtClean="0"/>
              <a:t>Describe components of a Plan</a:t>
            </a:r>
          </a:p>
          <a:p>
            <a:r>
              <a:rPr lang="en-US" smtClean="0"/>
              <a:t>Basic rules to guide M&amp;E Plan development</a:t>
            </a:r>
          </a:p>
          <a:p>
            <a:r>
              <a:rPr lang="en-US" smtClean="0"/>
              <a:t>Introduce Tool:  Information Use Map</a:t>
            </a:r>
          </a:p>
          <a:p>
            <a:r>
              <a:rPr lang="en-US" smtClean="0">
                <a:solidFill>
                  <a:srgbClr val="FF5050"/>
                </a:solidFill>
              </a:rPr>
              <a:t>Introduction to workshop group work:</a:t>
            </a:r>
          </a:p>
          <a:p>
            <a:pPr lvl="1"/>
            <a:r>
              <a:rPr lang="en-US" smtClean="0">
                <a:solidFill>
                  <a:srgbClr val="FFFFCC"/>
                </a:solidFill>
              </a:rPr>
              <a:t>Developing components of an M&amp;E plan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387350" y="592138"/>
            <a:ext cx="8510588" cy="4648200"/>
          </a:xfrm>
        </p:spPr>
        <p:txBody>
          <a:bodyPr/>
          <a:lstStyle/>
          <a:p>
            <a:pPr eaLnBrk="1" hangingPunct="1">
              <a:lnSpc>
                <a:spcPct val="90000"/>
              </a:lnSpc>
              <a:buFont typeface="Wingdings" pitchFamily="2" charset="2"/>
              <a:buNone/>
            </a:pPr>
            <a:r>
              <a:rPr lang="en-US" sz="2200" smtClean="0"/>
              <a:t>MEASURE Evaluation is a MEASURE project funded by the</a:t>
            </a:r>
          </a:p>
          <a:p>
            <a:pPr eaLnBrk="1" hangingPunct="1">
              <a:lnSpc>
                <a:spcPct val="90000"/>
              </a:lnSpc>
              <a:buFont typeface="Wingdings" pitchFamily="2" charset="2"/>
              <a:buNone/>
            </a:pPr>
            <a:r>
              <a:rPr lang="en-US" sz="2200" smtClean="0"/>
              <a:t>U.S. Agency for International Development and implemented by</a:t>
            </a:r>
          </a:p>
          <a:p>
            <a:pPr eaLnBrk="1" hangingPunct="1">
              <a:lnSpc>
                <a:spcPct val="90000"/>
              </a:lnSpc>
              <a:buFont typeface="Wingdings" pitchFamily="2" charset="2"/>
              <a:buNone/>
            </a:pPr>
            <a:r>
              <a:rPr lang="en-US" sz="2200" smtClean="0"/>
              <a:t>the Carolina Population Center at the University of North Carolina</a:t>
            </a:r>
          </a:p>
          <a:p>
            <a:pPr eaLnBrk="1" hangingPunct="1">
              <a:lnSpc>
                <a:spcPct val="90000"/>
              </a:lnSpc>
              <a:buFont typeface="Wingdings" pitchFamily="2" charset="2"/>
              <a:buNone/>
            </a:pPr>
            <a:r>
              <a:rPr lang="en-US" sz="2200" smtClean="0"/>
              <a:t>at Chapel Hill in partnership with Futures Group International,</a:t>
            </a:r>
          </a:p>
          <a:p>
            <a:pPr eaLnBrk="1" hangingPunct="1">
              <a:lnSpc>
                <a:spcPct val="90000"/>
              </a:lnSpc>
              <a:buFont typeface="Wingdings" pitchFamily="2" charset="2"/>
              <a:buNone/>
            </a:pPr>
            <a:r>
              <a:rPr lang="en-US" sz="2200" smtClean="0"/>
              <a:t>ICF Macro, John Snow, Inc., Management Sciences for Health, </a:t>
            </a:r>
          </a:p>
          <a:p>
            <a:pPr eaLnBrk="1" hangingPunct="1">
              <a:lnSpc>
                <a:spcPct val="90000"/>
              </a:lnSpc>
              <a:buFont typeface="Wingdings" pitchFamily="2" charset="2"/>
              <a:buNone/>
            </a:pPr>
            <a:r>
              <a:rPr lang="en-US" sz="2200" smtClean="0"/>
              <a:t>and Tulane University. Views expressed in this presentation do not</a:t>
            </a:r>
          </a:p>
          <a:p>
            <a:pPr eaLnBrk="1" hangingPunct="1">
              <a:lnSpc>
                <a:spcPct val="90000"/>
              </a:lnSpc>
              <a:buFont typeface="Wingdings" pitchFamily="2" charset="2"/>
              <a:buNone/>
            </a:pPr>
            <a:r>
              <a:rPr lang="en-US" sz="2200" smtClean="0"/>
              <a:t>necessarily reflect the views of USAID or the U.S. Government.</a:t>
            </a:r>
          </a:p>
          <a:p>
            <a:pPr eaLnBrk="1" hangingPunct="1">
              <a:lnSpc>
                <a:spcPct val="90000"/>
              </a:lnSpc>
              <a:buFont typeface="Wingdings" pitchFamily="2" charset="2"/>
              <a:buNone/>
            </a:pPr>
            <a:r>
              <a:rPr lang="en-US" sz="2200" smtClean="0"/>
              <a:t>MEASURE Evaluation is the USAID Global Health Bureau's</a:t>
            </a:r>
          </a:p>
          <a:p>
            <a:pPr eaLnBrk="1" hangingPunct="1">
              <a:lnSpc>
                <a:spcPct val="90000"/>
              </a:lnSpc>
              <a:buFont typeface="Wingdings" pitchFamily="2" charset="2"/>
              <a:buNone/>
            </a:pPr>
            <a:r>
              <a:rPr lang="en-US" sz="2200" smtClean="0"/>
              <a:t>primary vehicle for supporting improvements in monitoring and</a:t>
            </a:r>
          </a:p>
          <a:p>
            <a:pPr eaLnBrk="1" hangingPunct="1">
              <a:lnSpc>
                <a:spcPct val="90000"/>
              </a:lnSpc>
              <a:buFont typeface="Wingdings" pitchFamily="2" charset="2"/>
              <a:buNone/>
            </a:pPr>
            <a:r>
              <a:rPr lang="en-US" sz="2200" smtClean="0"/>
              <a:t>evaluation in population, health and nutrition worldwide.</a:t>
            </a:r>
          </a:p>
          <a:p>
            <a:pPr eaLnBrk="1" hangingPunct="1">
              <a:lnSpc>
                <a:spcPct val="90000"/>
              </a:lnSpc>
            </a:pPr>
            <a:endParaRPr lang="en-US" sz="22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23925" y="0"/>
            <a:ext cx="7762875" cy="1143000"/>
          </a:xfrm>
        </p:spPr>
        <p:txBody>
          <a:bodyPr/>
          <a:lstStyle/>
          <a:p>
            <a:pPr algn="ctr"/>
            <a:r>
              <a:rPr lang="en-US" smtClean="0"/>
              <a:t>M&amp;E Plans – Definition</a:t>
            </a:r>
            <a:r>
              <a:rPr lang="en-US" baseline="30000" smtClean="0"/>
              <a:t>1</a:t>
            </a:r>
          </a:p>
        </p:txBody>
      </p:sp>
      <p:sp>
        <p:nvSpPr>
          <p:cNvPr id="7171" name="Rectangle 3"/>
          <p:cNvSpPr>
            <a:spLocks noGrp="1" noChangeArrowheads="1"/>
          </p:cNvSpPr>
          <p:nvPr>
            <p:ph type="body" idx="1"/>
          </p:nvPr>
        </p:nvSpPr>
        <p:spPr>
          <a:xfrm>
            <a:off x="474663" y="1011238"/>
            <a:ext cx="8264525" cy="4579937"/>
          </a:xfrm>
        </p:spPr>
        <p:txBody>
          <a:bodyPr/>
          <a:lstStyle/>
          <a:p>
            <a:pPr>
              <a:lnSpc>
                <a:spcPct val="90000"/>
              </a:lnSpc>
            </a:pPr>
            <a:r>
              <a:rPr lang="en-US" sz="2800" smtClean="0"/>
              <a:t>Document describing all M&amp;E activities in a program</a:t>
            </a:r>
          </a:p>
          <a:p>
            <a:pPr lvl="1">
              <a:lnSpc>
                <a:spcPct val="90000"/>
              </a:lnSpc>
            </a:pPr>
            <a:r>
              <a:rPr lang="en-US" smtClean="0"/>
              <a:t>Program objectives, interventions developed to achieve them, &amp; procedures to be implemented to determine whether or not objectives are met</a:t>
            </a:r>
          </a:p>
          <a:p>
            <a:pPr lvl="1">
              <a:lnSpc>
                <a:spcPct val="90000"/>
              </a:lnSpc>
            </a:pPr>
            <a:r>
              <a:rPr lang="en-US" smtClean="0"/>
              <a:t>Expected results of the program and how they relate to goals and objectives</a:t>
            </a:r>
          </a:p>
          <a:p>
            <a:pPr lvl="1">
              <a:lnSpc>
                <a:spcPct val="90000"/>
              </a:lnSpc>
            </a:pPr>
            <a:r>
              <a:rPr lang="en-US" smtClean="0"/>
              <a:t>Data needed, how it will be collected &amp; analyzed</a:t>
            </a:r>
          </a:p>
          <a:p>
            <a:pPr lvl="1">
              <a:lnSpc>
                <a:spcPct val="90000"/>
              </a:lnSpc>
            </a:pPr>
            <a:r>
              <a:rPr lang="en-US" smtClean="0"/>
              <a:t>Information use, including resources needed to do so</a:t>
            </a:r>
          </a:p>
          <a:p>
            <a:pPr lvl="1">
              <a:lnSpc>
                <a:spcPct val="90000"/>
              </a:lnSpc>
            </a:pPr>
            <a:r>
              <a:rPr lang="en-US" smtClean="0"/>
              <a:t>How the program will be accountable to stakeholders </a:t>
            </a:r>
          </a:p>
        </p:txBody>
      </p:sp>
      <p:sp>
        <p:nvSpPr>
          <p:cNvPr id="6148" name="Text Box 4"/>
          <p:cNvSpPr txBox="1">
            <a:spLocks noChangeArrowheads="1"/>
          </p:cNvSpPr>
          <p:nvPr/>
        </p:nvSpPr>
        <p:spPr bwMode="auto">
          <a:xfrm>
            <a:off x="82550" y="6035675"/>
            <a:ext cx="3590925"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1200" baseline="30000" dirty="0" smtClean="0">
                <a:solidFill>
                  <a:schemeClr val="tx2">
                    <a:lumMod val="10000"/>
                  </a:schemeClr>
                </a:solidFill>
              </a:rPr>
              <a:t>1</a:t>
            </a:r>
            <a:r>
              <a:rPr lang="en-US" sz="1200" dirty="0" smtClean="0">
                <a:solidFill>
                  <a:schemeClr val="tx2">
                    <a:lumMod val="10000"/>
                  </a:schemeClr>
                </a:solidFill>
              </a:rPr>
              <a:t>MEASURE Evaluation website, </a:t>
            </a:r>
          </a:p>
          <a:p>
            <a:pPr eaLnBrk="1" hangingPunct="1">
              <a:defRPr/>
            </a:pPr>
            <a:r>
              <a:rPr lang="en-US" sz="1200" dirty="0" smtClean="0">
                <a:solidFill>
                  <a:schemeClr val="tx2">
                    <a:lumMod val="10000"/>
                  </a:schemeClr>
                </a:solidFill>
                <a:hlinkClick r:id="rId2"/>
              </a:rPr>
              <a:t>https://www.cpc.unc.edu/measure/training/mentor</a:t>
            </a:r>
            <a:r>
              <a:rPr lang="en-US" sz="1200" dirty="0" smtClean="0">
                <a:solidFill>
                  <a:schemeClr val="tx2">
                    <a:lumMod val="10000"/>
                  </a:schemeClr>
                </a:solidFill>
              </a:rPr>
              <a:t> </a:t>
            </a:r>
          </a:p>
          <a:p>
            <a:pPr eaLnBrk="1" hangingPunct="1">
              <a:defRPr/>
            </a:pPr>
            <a:endParaRPr lang="en-US" sz="1200" dirty="0" smtClean="0">
              <a:solidFill>
                <a:schemeClr val="tx2">
                  <a:lumMod val="1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06463" y="0"/>
            <a:ext cx="7762875" cy="1143000"/>
          </a:xfrm>
        </p:spPr>
        <p:txBody>
          <a:bodyPr/>
          <a:lstStyle/>
          <a:p>
            <a:pPr algn="ctr"/>
            <a:r>
              <a:rPr lang="en-US" smtClean="0"/>
              <a:t>M&amp;E Plans - Function</a:t>
            </a:r>
          </a:p>
        </p:txBody>
      </p:sp>
      <p:sp>
        <p:nvSpPr>
          <p:cNvPr id="8195" name="Rectangle 3"/>
          <p:cNvSpPr>
            <a:spLocks noGrp="1" noChangeArrowheads="1"/>
          </p:cNvSpPr>
          <p:nvPr>
            <p:ph type="body" idx="1"/>
          </p:nvPr>
        </p:nvSpPr>
        <p:spPr>
          <a:xfrm>
            <a:off x="869950" y="984250"/>
            <a:ext cx="7993063" cy="4657725"/>
          </a:xfrm>
        </p:spPr>
        <p:txBody>
          <a:bodyPr/>
          <a:lstStyle/>
          <a:p>
            <a:pPr>
              <a:lnSpc>
                <a:spcPct val="90000"/>
              </a:lnSpc>
            </a:pPr>
            <a:r>
              <a:rPr lang="en-US" sz="2200" smtClean="0"/>
              <a:t>Guides implementation of program M&amp;E</a:t>
            </a:r>
          </a:p>
          <a:p>
            <a:pPr lvl="1">
              <a:lnSpc>
                <a:spcPct val="90000"/>
              </a:lnSpc>
            </a:pPr>
            <a:r>
              <a:rPr lang="en-US" sz="2200" smtClean="0"/>
              <a:t>Enhances coordination, standardization</a:t>
            </a:r>
          </a:p>
          <a:p>
            <a:pPr>
              <a:lnSpc>
                <a:spcPct val="90000"/>
              </a:lnSpc>
            </a:pPr>
            <a:r>
              <a:rPr lang="en-US" sz="2200" smtClean="0"/>
              <a:t>States how program will measure achievements</a:t>
            </a:r>
          </a:p>
          <a:p>
            <a:pPr lvl="1">
              <a:lnSpc>
                <a:spcPct val="90000"/>
              </a:lnSpc>
            </a:pPr>
            <a:r>
              <a:rPr lang="en-US" sz="2200" smtClean="0"/>
              <a:t>Accountability</a:t>
            </a:r>
          </a:p>
          <a:p>
            <a:pPr>
              <a:lnSpc>
                <a:spcPct val="90000"/>
              </a:lnSpc>
            </a:pPr>
            <a:r>
              <a:rPr lang="en-US" sz="2200" smtClean="0"/>
              <a:t>Documents stakeholder consensus</a:t>
            </a:r>
          </a:p>
          <a:p>
            <a:pPr lvl="1">
              <a:lnSpc>
                <a:spcPct val="90000"/>
              </a:lnSpc>
            </a:pPr>
            <a:r>
              <a:rPr lang="en-US" sz="2200" smtClean="0"/>
              <a:t>Transparency &amp; responsibility </a:t>
            </a:r>
          </a:p>
          <a:p>
            <a:pPr>
              <a:lnSpc>
                <a:spcPct val="90000"/>
              </a:lnSpc>
            </a:pPr>
            <a:r>
              <a:rPr lang="en-US" sz="2200" smtClean="0"/>
              <a:t>Helps achieve program results</a:t>
            </a:r>
          </a:p>
          <a:p>
            <a:pPr lvl="1">
              <a:lnSpc>
                <a:spcPct val="90000"/>
              </a:lnSpc>
            </a:pPr>
            <a:r>
              <a:rPr lang="en-US" sz="2200" smtClean="0"/>
              <a:t>Ensures good use of data</a:t>
            </a:r>
          </a:p>
          <a:p>
            <a:pPr>
              <a:lnSpc>
                <a:spcPct val="90000"/>
              </a:lnSpc>
            </a:pPr>
            <a:r>
              <a:rPr lang="en-US" sz="2200" smtClean="0"/>
              <a:t>Preserves institutional memory</a:t>
            </a:r>
          </a:p>
          <a:p>
            <a:pPr lvl="1">
              <a:lnSpc>
                <a:spcPct val="90000"/>
              </a:lnSpc>
            </a:pPr>
            <a:r>
              <a:rPr lang="en-US" sz="2200" smtClean="0"/>
              <a:t>A living document, adjusted for program modification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pPr algn="ctr"/>
            <a:r>
              <a:rPr lang="en-US" sz="3400" smtClean="0"/>
              <a:t>M&amp;E Plan Components</a:t>
            </a:r>
          </a:p>
        </p:txBody>
      </p:sp>
      <p:sp>
        <p:nvSpPr>
          <p:cNvPr id="9219" name="Rectangle 3"/>
          <p:cNvSpPr>
            <a:spLocks noGrp="1" noChangeArrowheads="1"/>
          </p:cNvSpPr>
          <p:nvPr>
            <p:ph type="body" idx="1"/>
          </p:nvPr>
        </p:nvSpPr>
        <p:spPr>
          <a:xfrm>
            <a:off x="457200" y="1066800"/>
            <a:ext cx="7605713" cy="4484688"/>
          </a:xfrm>
        </p:spPr>
        <p:txBody>
          <a:bodyPr>
            <a:normAutofit lnSpcReduction="10000"/>
          </a:bodyPr>
          <a:lstStyle/>
          <a:p>
            <a:pPr>
              <a:lnSpc>
                <a:spcPct val="80000"/>
              </a:lnSpc>
              <a:defRPr/>
            </a:pPr>
            <a:r>
              <a:rPr lang="en-US" sz="2400" dirty="0" smtClean="0"/>
              <a:t>Introduction</a:t>
            </a:r>
          </a:p>
          <a:p>
            <a:pPr>
              <a:lnSpc>
                <a:spcPct val="80000"/>
              </a:lnSpc>
              <a:defRPr/>
            </a:pPr>
            <a:r>
              <a:rPr lang="en-US" sz="2400" dirty="0" smtClean="0"/>
              <a:t>Program Description</a:t>
            </a:r>
          </a:p>
          <a:p>
            <a:pPr lvl="1">
              <a:lnSpc>
                <a:spcPct val="80000"/>
              </a:lnSpc>
              <a:defRPr/>
            </a:pPr>
            <a:r>
              <a:rPr lang="en-US" dirty="0" smtClean="0"/>
              <a:t>Goals and objectives</a:t>
            </a:r>
          </a:p>
          <a:p>
            <a:pPr>
              <a:lnSpc>
                <a:spcPct val="80000"/>
              </a:lnSpc>
              <a:defRPr/>
            </a:pPr>
            <a:r>
              <a:rPr lang="en-US" sz="2400" dirty="0" smtClean="0"/>
              <a:t>M&amp;E Frameworks</a:t>
            </a:r>
          </a:p>
          <a:p>
            <a:pPr lvl="1">
              <a:lnSpc>
                <a:spcPct val="80000"/>
              </a:lnSpc>
              <a:defRPr/>
            </a:pPr>
            <a:r>
              <a:rPr lang="en-US" dirty="0" smtClean="0"/>
              <a:t>Conceptual, Logic, Results</a:t>
            </a:r>
          </a:p>
          <a:p>
            <a:pPr>
              <a:lnSpc>
                <a:spcPct val="80000"/>
              </a:lnSpc>
              <a:defRPr/>
            </a:pPr>
            <a:r>
              <a:rPr lang="en-US" sz="2400" dirty="0" smtClean="0"/>
              <a:t>Indicators</a:t>
            </a:r>
          </a:p>
          <a:p>
            <a:pPr lvl="1">
              <a:lnSpc>
                <a:spcPct val="80000"/>
              </a:lnSpc>
              <a:defRPr/>
            </a:pPr>
            <a:r>
              <a:rPr lang="en-US" dirty="0" smtClean="0"/>
              <a:t>Presented in a both a Matrix &amp; Indicator Reference Sheets </a:t>
            </a:r>
          </a:p>
          <a:p>
            <a:pPr>
              <a:lnSpc>
                <a:spcPct val="80000"/>
              </a:lnSpc>
              <a:defRPr/>
            </a:pPr>
            <a:r>
              <a:rPr lang="en-US" sz="2400" dirty="0" smtClean="0"/>
              <a:t>Data sources, collection &amp; reporting systems </a:t>
            </a:r>
          </a:p>
          <a:p>
            <a:pPr>
              <a:lnSpc>
                <a:spcPct val="80000"/>
              </a:lnSpc>
              <a:defRPr/>
            </a:pPr>
            <a:r>
              <a:rPr lang="en-US" sz="2400" dirty="0" smtClean="0"/>
              <a:t>Plans for data use &amp; dissemination</a:t>
            </a:r>
          </a:p>
          <a:p>
            <a:pPr lvl="1">
              <a:lnSpc>
                <a:spcPct val="80000"/>
              </a:lnSpc>
              <a:defRPr/>
            </a:pPr>
            <a:r>
              <a:rPr lang="en-US" dirty="0" smtClean="0"/>
              <a:t>Information Use Mapping Tool as an option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M&amp;E Plan Components</a:t>
            </a:r>
          </a:p>
        </p:txBody>
      </p:sp>
      <p:sp>
        <p:nvSpPr>
          <p:cNvPr id="10243" name="Content Placeholder 2"/>
          <p:cNvSpPr>
            <a:spLocks noGrp="1"/>
          </p:cNvSpPr>
          <p:nvPr>
            <p:ph idx="1"/>
          </p:nvPr>
        </p:nvSpPr>
        <p:spPr/>
        <p:txBody>
          <a:bodyPr/>
          <a:lstStyle/>
          <a:p>
            <a:pPr>
              <a:lnSpc>
                <a:spcPct val="80000"/>
              </a:lnSpc>
            </a:pPr>
            <a:r>
              <a:rPr lang="en-US" sz="2800" smtClean="0"/>
              <a:t>Capacity needs for Plan implementation</a:t>
            </a:r>
          </a:p>
          <a:p>
            <a:pPr lvl="1">
              <a:lnSpc>
                <a:spcPct val="80000"/>
              </a:lnSpc>
            </a:pPr>
            <a:r>
              <a:rPr lang="en-US" sz="2800" smtClean="0"/>
              <a:t>Funding, TA, staff, equipment (computers, GPS)</a:t>
            </a:r>
          </a:p>
          <a:p>
            <a:pPr>
              <a:lnSpc>
                <a:spcPct val="80000"/>
              </a:lnSpc>
            </a:pPr>
            <a:r>
              <a:rPr lang="en-US" sz="2800" smtClean="0"/>
              <a:t>Analysis of constraints &amp; potential solutions</a:t>
            </a:r>
          </a:p>
          <a:p>
            <a:pPr>
              <a:lnSpc>
                <a:spcPct val="80000"/>
              </a:lnSpc>
            </a:pPr>
            <a:r>
              <a:rPr lang="en-US" sz="2800" smtClean="0"/>
              <a:t>Plans for demonstrating program impact</a:t>
            </a:r>
          </a:p>
          <a:p>
            <a:pPr>
              <a:lnSpc>
                <a:spcPct val="80000"/>
              </a:lnSpc>
            </a:pPr>
            <a:r>
              <a:rPr lang="en-US" sz="2800" smtClean="0"/>
              <a:t>Mechanism for Plan updates</a:t>
            </a:r>
          </a:p>
          <a:p>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6425" y="274638"/>
            <a:ext cx="8080375" cy="1143000"/>
          </a:xfrm>
        </p:spPr>
        <p:txBody>
          <a:bodyPr/>
          <a:lstStyle/>
          <a:p>
            <a:pPr algn="ctr"/>
            <a:r>
              <a:rPr lang="en-US" sz="3400" smtClean="0"/>
              <a:t>M&amp;E Plan Components - Introduction </a:t>
            </a:r>
          </a:p>
        </p:txBody>
      </p:sp>
      <p:sp>
        <p:nvSpPr>
          <p:cNvPr id="11267" name="Rectangle 3"/>
          <p:cNvSpPr>
            <a:spLocks noGrp="1" noChangeArrowheads="1"/>
          </p:cNvSpPr>
          <p:nvPr>
            <p:ph type="body" idx="1"/>
          </p:nvPr>
        </p:nvSpPr>
        <p:spPr/>
        <p:txBody>
          <a:bodyPr/>
          <a:lstStyle/>
          <a:p>
            <a:r>
              <a:rPr lang="en-US" smtClean="0"/>
              <a:t>Program Context</a:t>
            </a:r>
          </a:p>
          <a:p>
            <a:pPr lvl="1"/>
            <a:r>
              <a:rPr lang="en-US" smtClean="0"/>
              <a:t>National, community-based</a:t>
            </a:r>
          </a:p>
          <a:p>
            <a:pPr lvl="1"/>
            <a:r>
              <a:rPr lang="en-US" smtClean="0"/>
              <a:t>Nature of problem within the target population</a:t>
            </a:r>
          </a:p>
          <a:p>
            <a:r>
              <a:rPr lang="en-US" smtClean="0"/>
              <a:t>Purpose of the Plan</a:t>
            </a:r>
          </a:p>
          <a:p>
            <a:r>
              <a:rPr lang="en-US" smtClean="0"/>
              <a:t>Description of development process</a:t>
            </a:r>
          </a:p>
          <a:p>
            <a:pPr lvl="1"/>
            <a:r>
              <a:rPr lang="en-US" smtClean="0"/>
              <a:t>Stakeholders involved</a:t>
            </a:r>
          </a:p>
          <a:p>
            <a:pPr lvl="1"/>
            <a:r>
              <a:rPr lang="en-US" smtClean="0"/>
              <a:t>Consensus process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a:r>
              <a:rPr lang="en-US" sz="3200" smtClean="0"/>
              <a:t>M&amp;E Plan Components – </a:t>
            </a:r>
            <a:br>
              <a:rPr lang="en-US" sz="3200" smtClean="0"/>
            </a:br>
            <a:r>
              <a:rPr lang="en-US" sz="3200" smtClean="0"/>
              <a:t>Program Description</a:t>
            </a:r>
          </a:p>
        </p:txBody>
      </p:sp>
      <p:sp>
        <p:nvSpPr>
          <p:cNvPr id="12291" name="Rectangle 3"/>
          <p:cNvSpPr>
            <a:spLocks noGrp="1" noChangeArrowheads="1"/>
          </p:cNvSpPr>
          <p:nvPr>
            <p:ph type="body" idx="1"/>
          </p:nvPr>
        </p:nvSpPr>
        <p:spPr>
          <a:xfrm>
            <a:off x="457200" y="1600200"/>
            <a:ext cx="8229600" cy="4081463"/>
          </a:xfrm>
        </p:spPr>
        <p:txBody>
          <a:bodyPr/>
          <a:lstStyle/>
          <a:p>
            <a:pPr marL="609600" indent="-609600">
              <a:lnSpc>
                <a:spcPct val="85000"/>
              </a:lnSpc>
            </a:pPr>
            <a:r>
              <a:rPr lang="en-US" smtClean="0"/>
              <a:t>Problem Statement</a:t>
            </a:r>
          </a:p>
          <a:p>
            <a:pPr marL="990600" lvl="1" indent="-533400">
              <a:lnSpc>
                <a:spcPct val="85000"/>
              </a:lnSpc>
            </a:pPr>
            <a:r>
              <a:rPr lang="en-US" smtClean="0"/>
              <a:t>What is the nature of the HIV-related issue being addressed?</a:t>
            </a:r>
          </a:p>
          <a:p>
            <a:pPr marL="609600" indent="-609600">
              <a:lnSpc>
                <a:spcPct val="85000"/>
              </a:lnSpc>
            </a:pPr>
            <a:r>
              <a:rPr lang="en-US" smtClean="0"/>
              <a:t>Goal and Objectives</a:t>
            </a:r>
          </a:p>
          <a:p>
            <a:pPr marL="990600" lvl="1" indent="-533400">
              <a:lnSpc>
                <a:spcPct val="85000"/>
              </a:lnSpc>
            </a:pPr>
            <a:r>
              <a:rPr lang="en-US" smtClean="0"/>
              <a:t>What is the ultimate outcome of the program (goal)</a:t>
            </a:r>
          </a:p>
          <a:p>
            <a:pPr marL="990600" lvl="1" indent="-533400">
              <a:lnSpc>
                <a:spcPct val="85000"/>
              </a:lnSpc>
            </a:pPr>
            <a:r>
              <a:rPr lang="en-US" smtClean="0"/>
              <a:t>What are the shorter-term aims (objectives)</a:t>
            </a:r>
          </a:p>
          <a:p>
            <a:pPr marL="609600" indent="-609600">
              <a:lnSpc>
                <a:spcPct val="85000"/>
              </a:lnSpc>
            </a:pPr>
            <a:r>
              <a:rPr lang="en-US" smtClean="0"/>
              <a:t>Program Description</a:t>
            </a:r>
          </a:p>
          <a:p>
            <a:pPr marL="990600" lvl="1" indent="-533400">
              <a:lnSpc>
                <a:spcPct val="85000"/>
              </a:lnSpc>
            </a:pPr>
            <a:r>
              <a:rPr lang="en-US" smtClean="0"/>
              <a:t>Intervention(s), geographic scope, target population, duration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EASURE_Eval_slide_template-1">
  <a:themeElements>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1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1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MEASURE_Eval_slide_template-1">
  <a:themeElements>
    <a:clrScheme name="2_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2_MEASURE_Eval_slide_templat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MEASURE_Eval_slide_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MEASURE_Eval_slide_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MEASURE_Eval_slide_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MEASURE_Eval_slide_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MEASURE_Eval_slide_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MEASURE_Eval_slide_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MEASURE_Eval_slide_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MEASURE_Eval_slide_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MEASURE_Eval_slide_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MEASURE_Eval_slide_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MEASURE_Eval_slide_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MEASURE_Eval_slide_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MEASURE_Eval_slide_template-1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2_MEASURE_Eval_slide_template-1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2_MEASURE_Eval_slide_template-1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2_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MEASURE_Eval_slide_template-1</Template>
  <TotalTime>505</TotalTime>
  <Words>2668</Words>
  <Application>Microsoft Office PowerPoint</Application>
  <PresentationFormat>On-screen Show (4:3)</PresentationFormat>
  <Paragraphs>263</Paragraphs>
  <Slides>30</Slides>
  <Notes>11</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0</vt:i4>
      </vt:variant>
      <vt:variant>
        <vt:lpstr>Slide Titles</vt:lpstr>
      </vt:variant>
      <vt:variant>
        <vt:i4>30</vt:i4>
      </vt:variant>
    </vt:vector>
  </HeadingPairs>
  <TitlesOfParts>
    <vt:vector size="35" baseType="lpstr">
      <vt:lpstr>Arial</vt:lpstr>
      <vt:lpstr>Wingdings</vt:lpstr>
      <vt:lpstr>MEASURE_Eval_slide_template-1</vt:lpstr>
      <vt:lpstr>2_MEASURE_Eval_slide_template-1</vt:lpstr>
      <vt:lpstr>Custom Design</vt:lpstr>
      <vt:lpstr>Monitoring &amp; Evaluation Plans and Understanding data &amp; information flow</vt:lpstr>
      <vt:lpstr>Learning Objectives</vt:lpstr>
      <vt:lpstr>Session Overview</vt:lpstr>
      <vt:lpstr>M&amp;E Plans – Definition1</vt:lpstr>
      <vt:lpstr>M&amp;E Plans - Function</vt:lpstr>
      <vt:lpstr>M&amp;E Plan Components</vt:lpstr>
      <vt:lpstr>M&amp;E Plan Components</vt:lpstr>
      <vt:lpstr>M&amp;E Plan Components - Introduction </vt:lpstr>
      <vt:lpstr>M&amp;E Plan Components –  Program Description</vt:lpstr>
      <vt:lpstr>M&amp;E Plan Components – M&amp;E Frameworks</vt:lpstr>
      <vt:lpstr>M&amp;E Plan Components – Indicators</vt:lpstr>
      <vt:lpstr>M&amp;E Plan Components – Data</vt:lpstr>
      <vt:lpstr>M&amp;E Plan Components – Data Use</vt:lpstr>
      <vt:lpstr>Understanding Data Flow</vt:lpstr>
      <vt:lpstr>Information Flow</vt:lpstr>
      <vt:lpstr>Reasons to Assess Information Flow</vt:lpstr>
      <vt:lpstr>Information Use Map</vt:lpstr>
      <vt:lpstr>Information Use Mapping</vt:lpstr>
      <vt:lpstr>PowerPoint Presentation</vt:lpstr>
      <vt:lpstr>PowerPoint Presentation</vt:lpstr>
      <vt:lpstr>Key Messages</vt:lpstr>
      <vt:lpstr>M&amp;E Plan Components </vt:lpstr>
      <vt:lpstr>An M&amp;E Plan should be</vt:lpstr>
      <vt:lpstr>M&amp;E Plan Development</vt:lpstr>
      <vt:lpstr>Workshop Group Project</vt:lpstr>
      <vt:lpstr>Workshop Group Project: Developing Components of an M&amp;E Plan</vt:lpstr>
      <vt:lpstr>Workshop Group Project: Assignment</vt:lpstr>
      <vt:lpstr>Information Use Map Activity for Group Work: </vt:lpstr>
      <vt:lpstr>Small Group Activity: Report Back</vt:lpstr>
      <vt:lpstr>PowerPoint Presentation</vt:lpstr>
    </vt:vector>
  </TitlesOfParts>
  <Company>UNC-CH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Carolina Population Center</dc:creator>
  <cp:lastModifiedBy>Shelah Bloom</cp:lastModifiedBy>
  <cp:revision>24</cp:revision>
  <dcterms:created xsi:type="dcterms:W3CDTF">2007-12-03T21:25:38Z</dcterms:created>
  <dcterms:modified xsi:type="dcterms:W3CDTF">2011-02-08T22:47:57Z</dcterms:modified>
</cp:coreProperties>
</file>