
<file path=[Content_Types].xml><?xml version="1.0" encoding="utf-8"?>
<Types xmlns="http://schemas.openxmlformats.org/package/2006/content-types">
  <Default Extension="png" ContentType="image/png"/>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0" r:id="rId2"/>
    <p:sldMasterId id="2147483651" r:id="rId3"/>
  </p:sldMasterIdLst>
  <p:notesMasterIdLst>
    <p:notesMasterId r:id="rId85"/>
  </p:notesMasterIdLst>
  <p:sldIdLst>
    <p:sldId id="259" r:id="rId4"/>
    <p:sldId id="261" r:id="rId5"/>
    <p:sldId id="392" r:id="rId6"/>
    <p:sldId id="321" r:id="rId7"/>
    <p:sldId id="322" r:id="rId8"/>
    <p:sldId id="323" r:id="rId9"/>
    <p:sldId id="307" r:id="rId10"/>
    <p:sldId id="308" r:id="rId11"/>
    <p:sldId id="309" r:id="rId12"/>
    <p:sldId id="310" r:id="rId13"/>
    <p:sldId id="311" r:id="rId14"/>
    <p:sldId id="312" r:id="rId15"/>
    <p:sldId id="313" r:id="rId16"/>
    <p:sldId id="314" r:id="rId17"/>
    <p:sldId id="315" r:id="rId18"/>
    <p:sldId id="316" r:id="rId19"/>
    <p:sldId id="317" r:id="rId20"/>
    <p:sldId id="319" r:id="rId21"/>
    <p:sldId id="348"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24" r:id="rId63"/>
    <p:sldId id="326" r:id="rId64"/>
    <p:sldId id="327" r:id="rId65"/>
    <p:sldId id="328"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19" autoAdjust="0"/>
  </p:normalViewPr>
  <p:slideViewPr>
    <p:cSldViewPr snapToGrid="0">
      <p:cViewPr>
        <p:scale>
          <a:sx n="72" d="100"/>
          <a:sy n="72" d="100"/>
        </p:scale>
        <p:origin x="-1104" y="-72"/>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DC65D-F312-4989-8133-A4C625BF16D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E4EBE0F-F77F-4627-9AB8-A7EF729D922B}">
      <dgm:prSet/>
      <dgm:spPr/>
      <dgm:t>
        <a:bodyPr/>
        <a:lstStyle/>
        <a:p>
          <a:pPr rtl="0"/>
          <a:endParaRPr lang="en-US" dirty="0"/>
        </a:p>
      </dgm:t>
    </dgm:pt>
    <dgm:pt modelId="{FECF1C68-BADD-4CC6-B05E-DA8E58B2B824}" type="parTrans" cxnId="{668E74C9-99DD-420B-98F1-22C84F2CAA63}">
      <dgm:prSet/>
      <dgm:spPr/>
      <dgm:t>
        <a:bodyPr/>
        <a:lstStyle/>
        <a:p>
          <a:endParaRPr lang="en-US"/>
        </a:p>
      </dgm:t>
    </dgm:pt>
    <dgm:pt modelId="{7D680286-5779-471F-BE6D-17C22CFD1748}" type="sibTrans" cxnId="{668E74C9-99DD-420B-98F1-22C84F2CAA63}">
      <dgm:prSet/>
      <dgm:spPr/>
      <dgm:t>
        <a:bodyPr/>
        <a:lstStyle/>
        <a:p>
          <a:endParaRPr lang="en-US"/>
        </a:p>
      </dgm:t>
    </dgm:pt>
    <dgm:pt modelId="{DEAE41AD-5256-4357-B91C-FB8ACEBF3348}">
      <dgm:prSet/>
      <dgm:spPr/>
      <dgm:t>
        <a:bodyPr/>
        <a:lstStyle/>
        <a:p>
          <a:pPr rtl="0"/>
          <a:endParaRPr lang="en-US" dirty="0"/>
        </a:p>
      </dgm:t>
    </dgm:pt>
    <dgm:pt modelId="{0F0E1B30-6316-4B24-96BC-2443F6CB138A}" type="parTrans" cxnId="{53B8B584-DBB8-426F-AA81-6714E905A869}">
      <dgm:prSet/>
      <dgm:spPr/>
      <dgm:t>
        <a:bodyPr/>
        <a:lstStyle/>
        <a:p>
          <a:endParaRPr lang="en-US"/>
        </a:p>
      </dgm:t>
    </dgm:pt>
    <dgm:pt modelId="{8796B532-9AFD-47CF-9221-E4189FC2C240}" type="sibTrans" cxnId="{53B8B584-DBB8-426F-AA81-6714E905A869}">
      <dgm:prSet/>
      <dgm:spPr/>
      <dgm:t>
        <a:bodyPr/>
        <a:lstStyle/>
        <a:p>
          <a:endParaRPr lang="en-US"/>
        </a:p>
      </dgm:t>
    </dgm:pt>
    <dgm:pt modelId="{FE45EE0F-FD7E-4F67-964A-D932815231E9}" type="pres">
      <dgm:prSet presAssocID="{C5BDC65D-F312-4989-8133-A4C625BF16D6}" presName="compositeShape" presStyleCnt="0">
        <dgm:presLayoutVars>
          <dgm:chMax val="7"/>
          <dgm:dir/>
          <dgm:resizeHandles val="exact"/>
        </dgm:presLayoutVars>
      </dgm:prSet>
      <dgm:spPr/>
      <dgm:t>
        <a:bodyPr/>
        <a:lstStyle/>
        <a:p>
          <a:endParaRPr lang="en-US"/>
        </a:p>
      </dgm:t>
    </dgm:pt>
    <dgm:pt modelId="{FA8BB365-396E-45DA-A067-3F72A8F7825B}" type="pres">
      <dgm:prSet presAssocID="{FE4EBE0F-F77F-4627-9AB8-A7EF729D922B}" presName="circ1" presStyleLbl="vennNode1" presStyleIdx="0" presStyleCnt="2" custScaleX="132966"/>
      <dgm:spPr/>
      <dgm:t>
        <a:bodyPr/>
        <a:lstStyle/>
        <a:p>
          <a:endParaRPr lang="en-US"/>
        </a:p>
      </dgm:t>
    </dgm:pt>
    <dgm:pt modelId="{0311B5F9-61E7-4244-819B-D2069F683414}" type="pres">
      <dgm:prSet presAssocID="{FE4EBE0F-F77F-4627-9AB8-A7EF729D922B}" presName="circ1Tx" presStyleLbl="revTx" presStyleIdx="0" presStyleCnt="0">
        <dgm:presLayoutVars>
          <dgm:chMax val="0"/>
          <dgm:chPref val="0"/>
          <dgm:bulletEnabled val="1"/>
        </dgm:presLayoutVars>
      </dgm:prSet>
      <dgm:spPr/>
      <dgm:t>
        <a:bodyPr/>
        <a:lstStyle/>
        <a:p>
          <a:endParaRPr lang="en-US"/>
        </a:p>
      </dgm:t>
    </dgm:pt>
    <dgm:pt modelId="{359CBECB-DCC2-4B45-B9F2-B50E17F110FB}" type="pres">
      <dgm:prSet presAssocID="{DEAE41AD-5256-4357-B91C-FB8ACEBF3348}" presName="circ2" presStyleLbl="vennNode1" presStyleIdx="1" presStyleCnt="2" custScaleX="137423" custLinFactNeighborX="921" custLinFactNeighborY="187"/>
      <dgm:spPr/>
      <dgm:t>
        <a:bodyPr/>
        <a:lstStyle/>
        <a:p>
          <a:endParaRPr lang="en-US"/>
        </a:p>
      </dgm:t>
    </dgm:pt>
    <dgm:pt modelId="{EF9A6410-049D-4E4F-90DE-D3D97B86C87B}" type="pres">
      <dgm:prSet presAssocID="{DEAE41AD-5256-4357-B91C-FB8ACEBF3348}" presName="circ2Tx" presStyleLbl="revTx" presStyleIdx="0" presStyleCnt="0">
        <dgm:presLayoutVars>
          <dgm:chMax val="0"/>
          <dgm:chPref val="0"/>
          <dgm:bulletEnabled val="1"/>
        </dgm:presLayoutVars>
      </dgm:prSet>
      <dgm:spPr/>
      <dgm:t>
        <a:bodyPr/>
        <a:lstStyle/>
        <a:p>
          <a:endParaRPr lang="en-US"/>
        </a:p>
      </dgm:t>
    </dgm:pt>
  </dgm:ptLst>
  <dgm:cxnLst>
    <dgm:cxn modelId="{2BFF926D-0CBC-4501-AAC0-758637D3F470}" type="presOf" srcId="{FE4EBE0F-F77F-4627-9AB8-A7EF729D922B}" destId="{FA8BB365-396E-45DA-A067-3F72A8F7825B}" srcOrd="0" destOrd="0" presId="urn:microsoft.com/office/officeart/2005/8/layout/venn1"/>
    <dgm:cxn modelId="{668E74C9-99DD-420B-98F1-22C84F2CAA63}" srcId="{C5BDC65D-F312-4989-8133-A4C625BF16D6}" destId="{FE4EBE0F-F77F-4627-9AB8-A7EF729D922B}" srcOrd="0" destOrd="0" parTransId="{FECF1C68-BADD-4CC6-B05E-DA8E58B2B824}" sibTransId="{7D680286-5779-471F-BE6D-17C22CFD1748}"/>
    <dgm:cxn modelId="{BDBE7C0F-C8E9-4B34-B0FA-2D63CF24998A}" type="presOf" srcId="{C5BDC65D-F312-4989-8133-A4C625BF16D6}" destId="{FE45EE0F-FD7E-4F67-964A-D932815231E9}" srcOrd="0" destOrd="0" presId="urn:microsoft.com/office/officeart/2005/8/layout/venn1"/>
    <dgm:cxn modelId="{17ECD81E-8F66-4DF6-BA81-CB99D227B6E5}" type="presOf" srcId="{DEAE41AD-5256-4357-B91C-FB8ACEBF3348}" destId="{359CBECB-DCC2-4B45-B9F2-B50E17F110FB}" srcOrd="0" destOrd="0" presId="urn:microsoft.com/office/officeart/2005/8/layout/venn1"/>
    <dgm:cxn modelId="{033AD218-6FF0-4051-BEAC-255AC48E5E33}" type="presOf" srcId="{DEAE41AD-5256-4357-B91C-FB8ACEBF3348}" destId="{EF9A6410-049D-4E4F-90DE-D3D97B86C87B}" srcOrd="1" destOrd="0" presId="urn:microsoft.com/office/officeart/2005/8/layout/venn1"/>
    <dgm:cxn modelId="{A8AB08BE-90D5-4D26-BDE1-3D15658829EB}" type="presOf" srcId="{FE4EBE0F-F77F-4627-9AB8-A7EF729D922B}" destId="{0311B5F9-61E7-4244-819B-D2069F683414}" srcOrd="1" destOrd="0" presId="urn:microsoft.com/office/officeart/2005/8/layout/venn1"/>
    <dgm:cxn modelId="{53B8B584-DBB8-426F-AA81-6714E905A869}" srcId="{C5BDC65D-F312-4989-8133-A4C625BF16D6}" destId="{DEAE41AD-5256-4357-B91C-FB8ACEBF3348}" srcOrd="1" destOrd="0" parTransId="{0F0E1B30-6316-4B24-96BC-2443F6CB138A}" sibTransId="{8796B532-9AFD-47CF-9221-E4189FC2C240}"/>
    <dgm:cxn modelId="{E5312E99-5166-4503-91E8-C39B248F7303}" type="presParOf" srcId="{FE45EE0F-FD7E-4F67-964A-D932815231E9}" destId="{FA8BB365-396E-45DA-A067-3F72A8F7825B}" srcOrd="0" destOrd="0" presId="urn:microsoft.com/office/officeart/2005/8/layout/venn1"/>
    <dgm:cxn modelId="{6ED8C7EB-2736-423E-8C26-98648705DC50}" type="presParOf" srcId="{FE45EE0F-FD7E-4F67-964A-D932815231E9}" destId="{0311B5F9-61E7-4244-819B-D2069F683414}" srcOrd="1" destOrd="0" presId="urn:microsoft.com/office/officeart/2005/8/layout/venn1"/>
    <dgm:cxn modelId="{E2FE6A27-75EB-436E-A217-2A445E19CB51}" type="presParOf" srcId="{FE45EE0F-FD7E-4F67-964A-D932815231E9}" destId="{359CBECB-DCC2-4B45-B9F2-B50E17F110FB}" srcOrd="2" destOrd="0" presId="urn:microsoft.com/office/officeart/2005/8/layout/venn1"/>
    <dgm:cxn modelId="{157713D1-EF6C-4504-B81C-14A03A4B6B4E}" type="presParOf" srcId="{FE45EE0F-FD7E-4F67-964A-D932815231E9}" destId="{EF9A6410-049D-4E4F-90DE-D3D97B86C87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B365-396E-45DA-A067-3F72A8F7825B}">
      <dsp:nvSpPr>
        <dsp:cNvPr id="0" name=""/>
        <dsp:cNvSpPr/>
      </dsp:nvSpPr>
      <dsp:spPr>
        <a:xfrm>
          <a:off x="193928" y="10246"/>
          <a:ext cx="4981763" cy="37466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889580" y="452056"/>
        <a:ext cx="2872368" cy="2863024"/>
      </dsp:txXfrm>
    </dsp:sp>
    <dsp:sp modelId="{359CBECB-DCC2-4B45-B9F2-B50E17F110FB}">
      <dsp:nvSpPr>
        <dsp:cNvPr id="0" name=""/>
        <dsp:cNvSpPr/>
      </dsp:nvSpPr>
      <dsp:spPr>
        <a:xfrm>
          <a:off x="2845226" y="17252"/>
          <a:ext cx="5148751" cy="37466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4306358" y="459062"/>
        <a:ext cx="2968649" cy="28630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65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78CB398-8A4E-4B1E-8819-8D46EA21A473}" type="slidenum">
              <a:rPr lang="en-US"/>
              <a:pPr>
                <a:defRPr/>
              </a:pPr>
              <a:t>‹#›</a:t>
            </a:fld>
            <a:endParaRPr lang="en-US"/>
          </a:p>
        </p:txBody>
      </p:sp>
    </p:spTree>
    <p:extLst>
      <p:ext uri="{BB962C8B-B14F-4D97-AF65-F5344CB8AC3E}">
        <p14:creationId xmlns:p14="http://schemas.microsoft.com/office/powerpoint/2010/main" val="4164930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032BD4-909C-41C4-9B95-B29213C1ACA4}" type="slidenum">
              <a:rPr lang="en-US" smtClean="0"/>
              <a:pPr eaLnBrk="1" hangingPunct="1"/>
              <a:t>7</a:t>
            </a:fld>
            <a:endParaRPr lang="en-US" smtClean="0"/>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000" smtClean="0"/>
              <a:t>The need for quality health care services is intimately known by all of us.  </a:t>
            </a:r>
          </a:p>
          <a:p>
            <a:pPr eaLnBrk="1" hangingPunct="1">
              <a:spcBef>
                <a:spcPct val="0"/>
              </a:spcBef>
            </a:pPr>
            <a:endParaRPr lang="en-US" sz="1000" smtClean="0"/>
          </a:p>
          <a:p>
            <a:pPr eaLnBrk="1" hangingPunct="1">
              <a:spcBef>
                <a:spcPct val="0"/>
              </a:spcBef>
            </a:pPr>
            <a:r>
              <a:rPr lang="en-US" sz="1000" smtClean="0"/>
              <a:t>As we know, there is evidence to suggest that the global HIV epidemic is stabilizing although at an unacceptably high rate. There were an estimated 33 million people living with HIV at the close of 2008.   The majority of whom either need or will soon need treatment.</a:t>
            </a:r>
          </a:p>
          <a:p>
            <a:pPr eaLnBrk="1" hangingPunct="1">
              <a:spcBef>
                <a:spcPct val="0"/>
              </a:spcBef>
            </a:pPr>
            <a:endParaRPr lang="en-US" sz="1000" smtClean="0"/>
          </a:p>
          <a:p>
            <a:pPr eaLnBrk="1" hangingPunct="1">
              <a:spcBef>
                <a:spcPct val="0"/>
              </a:spcBef>
            </a:pPr>
            <a:r>
              <a:rPr lang="en-US" sz="1000" smtClean="0"/>
              <a:t>Approximately, one third of the world‘s population is infected with TB. Moreover many new cases are resistant to major TB therapeutic drugs.</a:t>
            </a:r>
          </a:p>
          <a:p>
            <a:pPr eaLnBrk="1" hangingPunct="1">
              <a:spcBef>
                <a:spcPct val="0"/>
              </a:spcBef>
            </a:pPr>
            <a:endParaRPr lang="en-US" sz="1000" smtClean="0"/>
          </a:p>
          <a:p>
            <a:pPr eaLnBrk="1" hangingPunct="1">
              <a:spcBef>
                <a:spcPct val="0"/>
              </a:spcBef>
            </a:pPr>
            <a:r>
              <a:rPr lang="en-US" sz="1000" smtClean="0"/>
              <a:t>Each year, malaria causes nearly one million deaths, mostly among children under 5 years of age, and an additional 190 to 325 million clinical cases that need to be addressed by the health system. </a:t>
            </a:r>
          </a:p>
          <a:p>
            <a:pPr eaLnBrk="1" hangingPunct="1">
              <a:spcBef>
                <a:spcPct val="0"/>
              </a:spcBef>
            </a:pPr>
            <a:endParaRPr lang="en-US" sz="1000" smtClean="0"/>
          </a:p>
          <a:p>
            <a:pPr eaLnBrk="1" hangingPunct="1">
              <a:spcBef>
                <a:spcPct val="0"/>
              </a:spcBef>
            </a:pPr>
            <a:r>
              <a:rPr lang="en-US" sz="1000" smtClean="0"/>
              <a:t>In much of Sub-Saharan Africa, the transition from high to low fertility has stalled.</a:t>
            </a:r>
            <a:r>
              <a:rPr lang="en-US" sz="1000" baseline="30000" smtClean="0"/>
              <a:t>1</a:t>
            </a:r>
            <a:r>
              <a:rPr lang="en-US" sz="1000" smtClean="0"/>
              <a:t> In two-thirds of countries in the region, there was no meaningful change in the TFR during the interval between the two most recent Demographic and Health Surveys. </a:t>
            </a:r>
            <a:endParaRPr lang="en-US" sz="1000" i="1" smtClean="0"/>
          </a:p>
          <a:p>
            <a:pPr eaLnBrk="1" hangingPunct="1">
              <a:spcBef>
                <a:spcPct val="0"/>
              </a:spcBef>
            </a:pPr>
            <a:endParaRPr lang="en-US" sz="1000" smtClean="0"/>
          </a:p>
          <a:p>
            <a:pPr eaLnBrk="1" hangingPunct="1">
              <a:spcBef>
                <a:spcPct val="0"/>
              </a:spcBef>
            </a:pPr>
            <a:r>
              <a:rPr lang="en-US" sz="1000" smtClean="0"/>
              <a:t>In many countries, young people, those below the age of 20 of account for the largest proportion of the population. In the next few years, we will see larger numbers of people needing health services as this cohort ages.  In the face of this demand we are experiencing …</a:t>
            </a:r>
          </a:p>
          <a:p>
            <a:pPr eaLnBrk="1" hangingPunct="1">
              <a:spcBef>
                <a:spcPct val="0"/>
              </a:spcBef>
            </a:pPr>
            <a:endParaRPr lang="en-US" sz="1000" smtClean="0"/>
          </a:p>
          <a:p>
            <a:pPr eaLnBrk="1" hangingPunct="1">
              <a:spcBef>
                <a:spcPct val="0"/>
              </a:spcBef>
            </a:pPr>
            <a:r>
              <a:rPr lang="en-US" sz="1000" smtClean="0"/>
              <a:t>Inadequate numbers and poor distribution of qualified health workers &amp; an inadequate human resource systems to support them.</a:t>
            </a:r>
          </a:p>
          <a:p>
            <a:pPr eaLnBrk="1" hangingPunct="1">
              <a:spcBef>
                <a:spcPct val="0"/>
              </a:spcBef>
            </a:pPr>
            <a:endParaRPr lang="en-US" sz="1000" smtClean="0"/>
          </a:p>
          <a:p>
            <a:pPr eaLnBrk="1" hangingPunct="1">
              <a:spcBef>
                <a:spcPct val="0"/>
              </a:spcBef>
            </a:pPr>
            <a:endParaRPr lang="en-US" sz="1000" smtClean="0"/>
          </a:p>
          <a:p>
            <a:pPr eaLnBrk="1" hangingPunct="1">
              <a:spcBef>
                <a:spcPct val="0"/>
              </a:spcBef>
            </a:pPr>
            <a:endParaRPr lang="en-US" sz="1000" smtClean="0"/>
          </a:p>
          <a:p>
            <a:pPr eaLnBrk="1" hangingPunct="1">
              <a:spcBef>
                <a:spcPct val="0"/>
              </a:spcBef>
            </a:pPr>
            <a:endParaRPr lang="en-US" sz="1000" smtClean="0"/>
          </a:p>
        </p:txBody>
      </p:sp>
      <p:sp>
        <p:nvSpPr>
          <p:cNvPr id="67589"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3" rIns="89865" bIns="4493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3B148E8-B68B-40E3-9438-1B6C86F2A985}" type="slidenum">
              <a:rPr lang="en-US" sz="1200">
                <a:cs typeface="Arial" charset="0"/>
              </a:rPr>
              <a:pPr algn="r" eaLnBrk="1" hangingPunct="1"/>
              <a:t>7</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89F5B6-F453-415A-B0B2-1FECBC998053}" type="slidenum">
              <a:rPr lang="en-US" smtClean="0"/>
              <a:pPr eaLnBrk="1" hangingPunct="1"/>
              <a:t>16</a:t>
            </a:fld>
            <a:endParaRPr lang="en-US" smtClean="0"/>
          </a:p>
        </p:txBody>
      </p:sp>
      <p:sp>
        <p:nvSpPr>
          <p:cNvPr id="76803"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ln/>
        </p:spPr>
        <p:txBody>
          <a:bodyPr/>
          <a:lstStyle/>
          <a:p>
            <a:pPr eaLnBrk="1" hangingPunct="1">
              <a:defRPr/>
            </a:pPr>
            <a:r>
              <a:rPr lang="en-US" dirty="0" smtClean="0"/>
              <a:t>Thank you for noting your responses and experiences.  In summary, we can use information to?</a:t>
            </a:r>
            <a:br>
              <a:rPr lang="en-US" dirty="0" smtClean="0"/>
            </a:br>
            <a:r>
              <a:rPr lang="en-US" dirty="0" smtClean="0"/>
              <a:t/>
            </a:r>
            <a:br>
              <a:rPr lang="en-US" dirty="0" smtClean="0"/>
            </a:br>
            <a:r>
              <a:rPr lang="en-US" i="1" dirty="0" smtClean="0"/>
              <a:t>NOTE to facilitator</a:t>
            </a:r>
            <a:r>
              <a:rPr lang="en-US" dirty="0" smtClean="0"/>
              <a:t>: Have the participants suggest responses. After 3-4 participants speak show the answers by clicking to reveal the answers. </a:t>
            </a:r>
          </a:p>
          <a:p>
            <a:pPr eaLnBrk="1" hangingPunct="1">
              <a:defRPr/>
            </a:pPr>
            <a:endParaRPr lang="en-US" dirty="0" smtClean="0"/>
          </a:p>
          <a:p>
            <a:pPr eaLnBrk="1" hangingPunct="1">
              <a:defRPr/>
            </a:pPr>
            <a:r>
              <a:rPr lang="en-US" sz="1500" dirty="0"/>
              <a:t>We can use data and information to:</a:t>
            </a:r>
          </a:p>
          <a:p>
            <a:pPr marL="280827" indent="-280827" eaLnBrk="1" hangingPunct="1">
              <a:buFont typeface="Arial" pitchFamily="34" charset="0"/>
              <a:buChar char="•"/>
              <a:defRPr/>
            </a:pPr>
            <a:r>
              <a:rPr lang="en-US" sz="1500" dirty="0"/>
              <a:t>Inform policies and plans </a:t>
            </a:r>
          </a:p>
          <a:p>
            <a:pPr marL="280827" indent="-280827" eaLnBrk="1" hangingPunct="1">
              <a:buFont typeface="Arial" pitchFamily="34" charset="0"/>
              <a:buChar char="•"/>
              <a:defRPr/>
            </a:pPr>
            <a:r>
              <a:rPr lang="en-US" sz="1500" dirty="0"/>
              <a:t>Raise additional resources </a:t>
            </a:r>
          </a:p>
          <a:p>
            <a:pPr marL="280827" indent="-280827" eaLnBrk="1" hangingPunct="1">
              <a:buFont typeface="Arial" pitchFamily="34" charset="0"/>
              <a:buChar char="•"/>
              <a:defRPr/>
            </a:pPr>
            <a:r>
              <a:rPr lang="en-US" sz="1500" dirty="0"/>
              <a:t>Strengthen programs and improve results </a:t>
            </a:r>
          </a:p>
          <a:p>
            <a:pPr marL="280827" indent="-280827" eaLnBrk="1" hangingPunct="1">
              <a:buFont typeface="Arial" pitchFamily="34" charset="0"/>
              <a:buChar char="•"/>
              <a:defRPr/>
            </a:pPr>
            <a:r>
              <a:rPr lang="en-US" sz="1500" dirty="0"/>
              <a:t>Ensure accountability and reporting</a:t>
            </a:r>
          </a:p>
          <a:p>
            <a:pPr marL="280827" indent="-280827" eaLnBrk="1" hangingPunct="1">
              <a:buFont typeface="Arial" pitchFamily="34" charset="0"/>
              <a:buChar char="•"/>
              <a:defRPr/>
            </a:pPr>
            <a:r>
              <a:rPr lang="en-US" sz="1500" dirty="0"/>
              <a:t>Improve quality of services provided</a:t>
            </a:r>
          </a:p>
          <a:p>
            <a:pPr marL="280827" indent="-280827" eaLnBrk="1" hangingPunct="1">
              <a:buFont typeface="Arial" pitchFamily="34" charset="0"/>
              <a:buChar char="•"/>
              <a:defRPr/>
            </a:pPr>
            <a:r>
              <a:rPr lang="en-US" sz="1500" dirty="0"/>
              <a:t>Contribute to global lessons learned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8ADBF8-6F31-4AA1-B1F9-81BA72DEDA18}" type="slidenum">
              <a:rPr lang="en-US" smtClean="0"/>
              <a:pPr eaLnBrk="1" hangingPunct="1"/>
              <a:t>17</a:t>
            </a:fld>
            <a:endParaRPr lang="en-US" smtClean="0"/>
          </a:p>
        </p:txBody>
      </p:sp>
      <p:sp>
        <p:nvSpPr>
          <p:cNvPr id="77827" name="Rectangle 2"/>
          <p:cNvSpPr>
            <a:spLocks noGrp="1" noRot="1" noChangeAspect="1" noChangeArrowheads="1" noTextEdit="1"/>
          </p:cNvSpPr>
          <p:nvPr>
            <p:ph type="sldImg"/>
          </p:nvPr>
        </p:nvSpPr>
        <p:spPr>
          <a:xfrm>
            <a:off x="1143000" y="685800"/>
            <a:ext cx="4573588" cy="3430588"/>
          </a:xfrm>
          <a:ln/>
        </p:spPr>
      </p:sp>
      <p:sp>
        <p:nvSpPr>
          <p:cNvPr id="77828"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dirty="0" smtClean="0"/>
              <a:t>Now let’s look at some other examples of how data was used at different levels of the health system to improve programs.</a:t>
            </a:r>
          </a:p>
          <a:p>
            <a:pPr algn="just" eaLnBrk="1" hangingPunct="1"/>
            <a:endParaRPr lang="en-US" dirty="0" smtClean="0"/>
          </a:p>
          <a:p>
            <a:pPr algn="just" eaLnBrk="1" hangingPunct="1"/>
            <a:r>
              <a:rPr lang="en-US" dirty="0" smtClean="0"/>
              <a:t>In Thailand, the Analysis and Advocacy project (or A squared) facilitates the use of data and information in advocacy messages to policymakers and decision makers.  They seek to strengthen the commitment of policymakers to HIV prevention by identifying behavioral and epidemiological data that can be analyzed in different ways to provide insight on what can be done to strengthen the response to HIV.</a:t>
            </a:r>
          </a:p>
          <a:p>
            <a:pPr algn="just" eaLnBrk="1" hangingPunct="1"/>
            <a:endParaRPr lang="en-US" dirty="0" smtClean="0"/>
          </a:p>
          <a:p>
            <a:pPr algn="just" eaLnBrk="1" hangingPunct="1"/>
            <a:r>
              <a:rPr lang="en-US" dirty="0" smtClean="0"/>
              <a:t>The project and its partners analyzed data with the Asian Epidemic Model and the GOALS model.  They determined the responses and resources that would be needed to implement the responses, and finally they communicated this data to stakeholders.  </a:t>
            </a:r>
          </a:p>
          <a:p>
            <a:pPr algn="just" eaLnBrk="1" hangingPunct="1"/>
            <a:endParaRPr lang="en-US" dirty="0" smtClean="0"/>
          </a:p>
          <a:p>
            <a:pPr algn="just" eaLnBrk="1" hangingPunct="1"/>
            <a:r>
              <a:rPr lang="en-US" dirty="0" smtClean="0"/>
              <a:t>As a result of these efforts, Thailand successfully emphasized the prevention agenda in the national strategic plan and developed a “UA Operational plan”.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summary:</a:t>
            </a:r>
          </a:p>
          <a:p>
            <a:endParaRPr lang="en-US" smtClean="0"/>
          </a:p>
          <a:p>
            <a:r>
              <a:rPr lang="en-US" i="1" smtClean="0"/>
              <a:t>NOTE to facilitator</a:t>
            </a:r>
            <a:r>
              <a:rPr lang="en-US" smtClean="0"/>
              <a:t>: Read slide</a:t>
            </a:r>
          </a:p>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D39836-1608-46BD-B871-2F709F0533DC}" type="slidenum">
              <a:rPr lang="en-US" smtClean="0"/>
              <a:pPr eaLnBrk="1" hangingPunct="1"/>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0F0DA14-30DA-4C68-9D84-F8AF674E0D22}" type="slidenum">
              <a:rPr lang="en-US" smtClean="0"/>
              <a:pPr/>
              <a:t>19</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In this</a:t>
            </a:r>
            <a:r>
              <a:rPr lang="en-US" baseline="0" dirty="0" smtClean="0"/>
              <a:t> session, w</a:t>
            </a:r>
            <a:r>
              <a:rPr lang="en-US" dirty="0" smtClean="0"/>
              <a:t>e are going to discuss the importance of using data to inform decisions and basic concepts, tools and approaches to facilitate the use of data and information.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442A77E3-D706-4603-A9EA-D86183B8F081}" type="slidenum">
              <a:rPr lang="en-US" smtClean="0"/>
              <a:pPr>
                <a:defRPr/>
              </a:pPr>
              <a:t>20</a:t>
            </a:fld>
            <a:endParaRPr lang="en-US" smtClean="0"/>
          </a:p>
        </p:txBody>
      </p:sp>
      <p:sp>
        <p:nvSpPr>
          <p:cNvPr id="48131"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1" y="4343401"/>
            <a:ext cx="5029200" cy="4114800"/>
          </a:xfrm>
          <a:ln/>
        </p:spPr>
        <p:txBody>
          <a:bodyPr/>
          <a:lstStyle/>
          <a:p>
            <a:pPr eaLnBrk="1" hangingPunct="1">
              <a:defRPr/>
            </a:pPr>
            <a:r>
              <a:rPr lang="en-US" sz="1000" dirty="0"/>
              <a:t>As we are all well aware, the data demand and use cycle does not always function as is outlined in the Data Demand and Use Conceptual Framework. There are many factors that affect data use.  Let’s take a consider why this happens.  </a:t>
            </a:r>
          </a:p>
          <a:p>
            <a:pPr eaLnBrk="1" hangingPunct="1">
              <a:defRPr/>
            </a:pPr>
            <a:endParaRPr lang="en-US" sz="1000" dirty="0"/>
          </a:p>
          <a:p>
            <a:pPr eaLnBrk="1" hangingPunct="1">
              <a:defRPr/>
            </a:pPr>
            <a:r>
              <a:rPr lang="en-US" sz="1000" dirty="0"/>
              <a:t>Here you see the three main determinants of data use. We define ‘determinant’ as </a:t>
            </a:r>
            <a:r>
              <a:rPr lang="en-US" sz="1000" dirty="0"/>
              <a:t>a determining or </a:t>
            </a:r>
            <a:r>
              <a:rPr lang="en-US" sz="1000" b="1" dirty="0"/>
              <a:t>causal element </a:t>
            </a:r>
            <a:r>
              <a:rPr lang="en-US" sz="1000" dirty="0"/>
              <a:t>or factor directly linked to data use. The </a:t>
            </a:r>
            <a:r>
              <a:rPr lang="en-US" sz="1000" dirty="0"/>
              <a:t>3 </a:t>
            </a:r>
            <a:r>
              <a:rPr lang="en-US" sz="1000" dirty="0"/>
              <a:t>determinants that are highlighted are - </a:t>
            </a:r>
            <a:r>
              <a:rPr lang="en-US" sz="1000" dirty="0"/>
              <a:t>Organizational, technical and behavioral.  </a:t>
            </a:r>
          </a:p>
          <a:p>
            <a:pPr>
              <a:defRPr/>
            </a:pPr>
            <a:endParaRPr lang="en-US" sz="1000" dirty="0"/>
          </a:p>
          <a:p>
            <a:pPr marL="168496" indent="-168496">
              <a:buFont typeface="Arial" pitchFamily="34" charset="0"/>
              <a:buChar char="•"/>
              <a:defRPr/>
            </a:pPr>
            <a:r>
              <a:rPr lang="en-US" sz="1000" dirty="0"/>
              <a:t>Organizational determinants—these determinants relate to the organizational context that supports data collection, availability and use, such as the identified procedures and the roles and responsibilities of those that collect, analyze, disseminate and use data.</a:t>
            </a:r>
          </a:p>
          <a:p>
            <a:pPr marL="228571" indent="-228571">
              <a:buFontTx/>
              <a:buAutoNum type="arabicParenR"/>
              <a:defRPr/>
            </a:pPr>
            <a:endParaRPr lang="en-US" sz="1000" dirty="0"/>
          </a:p>
          <a:p>
            <a:pPr marL="168496" indent="-168496">
              <a:buFont typeface="Arial" pitchFamily="34" charset="0"/>
              <a:buChar char="•"/>
              <a:defRPr/>
            </a:pPr>
            <a:r>
              <a:rPr lang="en-US" sz="1000" dirty="0"/>
              <a:t>Technical determinants—refer to the technical aspects of data collection process and tools, such as the data collection processes, methods, and forms.  </a:t>
            </a:r>
          </a:p>
          <a:p>
            <a:pPr>
              <a:defRPr/>
            </a:pPr>
            <a:endParaRPr lang="en-US" sz="1000" dirty="0"/>
          </a:p>
          <a:p>
            <a:pPr marL="168496" indent="-168496">
              <a:buFont typeface="Arial" pitchFamily="34" charset="0"/>
              <a:buChar char="•"/>
              <a:defRPr/>
            </a:pPr>
            <a:r>
              <a:rPr lang="en-US" sz="1000" dirty="0"/>
              <a:t>Lastly, Behavioral determinants refer to the behavior of individuals who produce and use data. This would cover their skills, attitudes, values, and motivation. </a:t>
            </a:r>
          </a:p>
          <a:p>
            <a:pPr lvl="2" eaLnBrk="1" hangingPunct="1">
              <a:defRPr/>
            </a:pPr>
            <a:endParaRPr lang="en-US" sz="1000" dirty="0"/>
          </a:p>
          <a:p>
            <a:pPr lvl="0" eaLnBrk="1" hangingPunct="1">
              <a:defRPr/>
            </a:pPr>
            <a:r>
              <a:rPr lang="en-US" sz="1000" dirty="0"/>
              <a:t>All three of these areas affect data use in decision making. Let’s take a more in-depth look at each of these determinants</a:t>
            </a:r>
          </a:p>
          <a:p>
            <a:pPr lvl="0" eaLnBrk="1" hangingPunct="1">
              <a:defRPr/>
            </a:pPr>
            <a:endParaRPr lang="en-US" dirty="0" smtClean="0"/>
          </a:p>
          <a:p>
            <a:pPr eaLnBrk="1" hangingPunct="1">
              <a:defRPr/>
            </a:pPr>
            <a:r>
              <a:rPr lang="en-US" dirty="0" smtClean="0"/>
              <a:t> </a:t>
            </a:r>
          </a:p>
          <a:p>
            <a:pPr eaLnBrk="1" hangingPunct="1">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D6EDCE4-A804-4F22-B3C4-8BFAD59391FB}" type="slidenum">
              <a:rPr lang="en-US" smtClean="0"/>
              <a:pPr/>
              <a:t>21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0" y="4331205"/>
            <a:ext cx="6557730" cy="4113863"/>
          </a:xfrm>
          <a:noFill/>
          <a:ln/>
        </p:spPr>
        <p:txBody>
          <a:bodyPr/>
          <a:lstStyle/>
          <a:p>
            <a:pPr lvl="0" eaLnBrk="1" hangingPunct="1"/>
            <a:r>
              <a:rPr lang="en-US" dirty="0" smtClean="0">
                <a:latin typeface="Arial" pitchFamily="34" charset="0"/>
              </a:rPr>
              <a:t>The determinants of data use frequently contribute to the under utilization of data.  For example, let’s discuss some examples of what we mean by the categories of determinants of data use.  </a:t>
            </a:r>
          </a:p>
          <a:p>
            <a:pPr lvl="2" eaLnBrk="1" hangingPunct="1"/>
            <a:endParaRPr lang="en-US" dirty="0" smtClean="0">
              <a:latin typeface="Arial" pitchFamily="34" charset="0"/>
            </a:endParaRPr>
          </a:p>
          <a:p>
            <a:pPr lvl="0" eaLnBrk="1" hangingPunct="1"/>
            <a:r>
              <a:rPr lang="en-US" dirty="0" smtClean="0">
                <a:latin typeface="Arial" pitchFamily="34" charset="0"/>
              </a:rPr>
              <a:t>Technical - Data are often underutilized because there may be </a:t>
            </a:r>
          </a:p>
          <a:p>
            <a:pPr lvl="0" eaLnBrk="1" hangingPunct="1"/>
            <a:endParaRPr lang="en-US" dirty="0" smtClean="0">
              <a:latin typeface="Arial" pitchFamily="34" charset="0"/>
            </a:endParaRPr>
          </a:p>
          <a:p>
            <a:pPr lvl="0" eaLnBrk="1" hangingPunct="1">
              <a:buFontTx/>
              <a:buChar char="•"/>
            </a:pPr>
            <a:r>
              <a:rPr lang="en-US" dirty="0" smtClean="0">
                <a:latin typeface="Arial" pitchFamily="34" charset="0"/>
              </a:rPr>
              <a:t>  a lack of technical skills among the work force, such as limited data analysis ability or computer literacy; </a:t>
            </a:r>
          </a:p>
          <a:p>
            <a:pPr lvl="0" eaLnBrk="1" hangingPunct="1">
              <a:buFontTx/>
              <a:buChar char="•"/>
            </a:pPr>
            <a:r>
              <a:rPr lang="en-US" dirty="0" smtClean="0">
                <a:latin typeface="Arial" pitchFamily="34" charset="0"/>
              </a:rPr>
              <a:t>  there may be a lack of computers;</a:t>
            </a:r>
          </a:p>
          <a:p>
            <a:pPr lvl="0" eaLnBrk="1" hangingPunct="1">
              <a:buFontTx/>
              <a:buChar char="•"/>
            </a:pPr>
            <a:r>
              <a:rPr lang="en-US" dirty="0" smtClean="0">
                <a:latin typeface="Arial" pitchFamily="34" charset="0"/>
              </a:rPr>
              <a:t>  the design of the data system may pose constraints to actually using the data; </a:t>
            </a:r>
          </a:p>
          <a:p>
            <a:pPr lvl="0" eaLnBrk="1" hangingPunct="1">
              <a:buFontTx/>
              <a:buChar char="•"/>
            </a:pPr>
            <a:r>
              <a:rPr lang="en-US" dirty="0" smtClean="0">
                <a:latin typeface="Arial" pitchFamily="34" charset="0"/>
              </a:rPr>
              <a:t> or the definition of indicators may not be appropriate for use or may be more responsive to reporting needs than needs of programs; </a:t>
            </a:r>
          </a:p>
          <a:p>
            <a:pPr lvl="0" eaLnBrk="1" hangingPunct="1">
              <a:buFontTx/>
              <a:buChar char="•"/>
            </a:pPr>
            <a:r>
              <a:rPr lang="en-US" baseline="0" dirty="0" smtClean="0">
                <a:latin typeface="Arial" pitchFamily="34" charset="0"/>
              </a:rPr>
              <a:t> and </a:t>
            </a:r>
            <a:r>
              <a:rPr lang="en-US" dirty="0" smtClean="0"/>
              <a:t>finally, a lack of data quality assurance protocols can result in data that stakeholders do not trust.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34B932B-3A45-4E36-8859-38ECF02E35E3}" type="slidenum">
              <a:rPr lang="en-US" smtClean="0"/>
              <a:pPr/>
              <a:t>22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0" y="4331205"/>
            <a:ext cx="6557730" cy="4113863"/>
          </a:xfrm>
          <a:noFill/>
          <a:ln/>
        </p:spPr>
        <p:txBody>
          <a:bodyPr/>
          <a:lstStyle/>
          <a:p>
            <a:pPr lvl="2" eaLnBrk="1" hangingPunct="1"/>
            <a:endParaRPr lang="en-US" dirty="0" smtClean="0"/>
          </a:p>
          <a:p>
            <a:pPr lvl="0" eaLnBrk="1" hangingPunct="1"/>
            <a:r>
              <a:rPr lang="en-US" dirty="0" smtClean="0"/>
              <a:t>Organizational constraints include:</a:t>
            </a:r>
          </a:p>
          <a:p>
            <a:pPr lvl="2" eaLnBrk="1" hangingPunct="1">
              <a:buFontTx/>
              <a:buChar char="•"/>
            </a:pPr>
            <a:r>
              <a:rPr lang="en-US" dirty="0" smtClean="0">
                <a:latin typeface="Arial" pitchFamily="34" charset="0"/>
              </a:rPr>
              <a:t> infrastructure, poor telecommunications or computer infrastructure; </a:t>
            </a:r>
          </a:p>
          <a:p>
            <a:pPr lvl="2" eaLnBrk="1" hangingPunct="1">
              <a:buFontTx/>
              <a:buChar char="•"/>
            </a:pPr>
            <a:r>
              <a:rPr lang="en-US" dirty="0" smtClean="0">
                <a:latin typeface="Arial" pitchFamily="34" charset="0"/>
              </a:rPr>
              <a:t> or constraints within an organization such as unclear roles and responsibilities, low</a:t>
            </a:r>
            <a:r>
              <a:rPr lang="en-US" baseline="0" dirty="0" smtClean="0">
                <a:latin typeface="Arial" pitchFamily="34" charset="0"/>
              </a:rPr>
              <a:t> </a:t>
            </a:r>
            <a:r>
              <a:rPr lang="en-US" dirty="0" smtClean="0">
                <a:latin typeface="Arial" pitchFamily="34" charset="0"/>
              </a:rPr>
              <a:t>support for data use, and the inadequate</a:t>
            </a:r>
            <a:r>
              <a:rPr lang="en-US" baseline="0" dirty="0" smtClean="0">
                <a:latin typeface="Arial" pitchFamily="34" charset="0"/>
              </a:rPr>
              <a:t> </a:t>
            </a:r>
            <a:r>
              <a:rPr lang="en-US" dirty="0" smtClean="0">
                <a:latin typeface="Arial" pitchFamily="34" charset="0"/>
              </a:rPr>
              <a:t>actual flow of information within an organization.</a:t>
            </a:r>
          </a:p>
          <a:p>
            <a:pPr lvl="0"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A284847-888E-48A4-85FC-52FDFF948B16}" type="slidenum">
              <a:rPr lang="en-US" smtClean="0"/>
              <a:pPr/>
              <a:t>23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0" y="4331205"/>
            <a:ext cx="6557730" cy="4113863"/>
          </a:xfrm>
          <a:noFill/>
          <a:ln/>
        </p:spPr>
        <p:txBody>
          <a:bodyPr/>
          <a:lstStyle/>
          <a:p>
            <a:pPr lvl="0" eaLnBrk="1" hangingPunct="1"/>
            <a:r>
              <a:rPr lang="en-US" dirty="0" smtClean="0"/>
              <a:t>Lastly</a:t>
            </a:r>
            <a:r>
              <a:rPr lang="en-US" baseline="0" dirty="0" smtClean="0"/>
              <a:t>, data can be underutilized because of individual (or human) behaviors</a:t>
            </a:r>
            <a:r>
              <a:rPr lang="en-US" dirty="0" smtClean="0"/>
              <a:t>.  For instance, </a:t>
            </a:r>
          </a:p>
          <a:p>
            <a:pPr marL="168496" indent="-168496" eaLnBrk="1" hangingPunct="1">
              <a:buFont typeface="Arial" pitchFamily="34" charset="0"/>
              <a:buChar char="•"/>
            </a:pPr>
            <a:endParaRPr lang="en-US" dirty="0" smtClean="0"/>
          </a:p>
          <a:p>
            <a:pPr marL="168496" indent="-168496" eaLnBrk="1" hangingPunct="1">
              <a:buFont typeface="Arial" pitchFamily="34" charset="0"/>
              <a:buChar char="•"/>
            </a:pPr>
            <a:r>
              <a:rPr lang="en-US" dirty="0" smtClean="0"/>
              <a:t>the attitude of decision makers will play a big role in determining if data and information are used.  If a decision maker has no interest in using data, then they will make decisions based on other factors  </a:t>
            </a:r>
          </a:p>
          <a:p>
            <a:pPr marL="168496" indent="-168496" eaLnBrk="1" hangingPunct="1">
              <a:buFont typeface="Arial" pitchFamily="34" charset="0"/>
              <a:buChar char="•"/>
            </a:pPr>
            <a:r>
              <a:rPr lang="en-US" dirty="0" smtClean="0"/>
              <a:t>staff motivation to collect quality data, analyze the data and use it </a:t>
            </a:r>
          </a:p>
          <a:p>
            <a:pPr marL="168496" indent="-168496" eaLnBrk="1" hangingPunct="1">
              <a:buFont typeface="Arial" pitchFamily="34" charset="0"/>
              <a:buChar char="•"/>
            </a:pPr>
            <a:r>
              <a:rPr lang="en-US" dirty="0" smtClean="0"/>
              <a:t>and also the lack of a data culture.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6E915790-4AD7-4ABE-BFF1-B7EF629FF5EE}" type="slidenum">
              <a:rPr lang="en-US">
                <a:solidFill>
                  <a:prstClr val="black"/>
                </a:solidFill>
              </a:rPr>
              <a:pPr>
                <a:defRPr/>
              </a:pPr>
              <a:t>24</a:t>
            </a:fld>
            <a:endParaRPr lang="en-US">
              <a:solidFill>
                <a:prstClr val="black"/>
              </a:solidFill>
            </a:endParaRPr>
          </a:p>
        </p:txBody>
      </p:sp>
      <p:sp>
        <p:nvSpPr>
          <p:cNvPr id="52227"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1" y="4343401"/>
            <a:ext cx="5029200" cy="4114800"/>
          </a:xfrm>
          <a:ln/>
        </p:spPr>
        <p:txBody>
          <a:bodyPr/>
          <a:lstStyle/>
          <a:p>
            <a:pPr eaLnBrk="1" hangingPunct="1">
              <a:defRPr/>
            </a:pPr>
            <a:r>
              <a:rPr lang="en-US" dirty="0" smtClean="0"/>
              <a:t>In addition to the determinants</a:t>
            </a:r>
            <a:r>
              <a:rPr lang="en-US" baseline="0" dirty="0" smtClean="0"/>
              <a:t> of organizational, technical and behavioral w</a:t>
            </a:r>
            <a:r>
              <a:rPr lang="en-US" dirty="0" smtClean="0"/>
              <a:t>e need to also consider</a:t>
            </a:r>
            <a:r>
              <a:rPr lang="en-US" baseline="0" dirty="0" smtClean="0"/>
              <a:t> </a:t>
            </a:r>
            <a:r>
              <a:rPr lang="en-US" dirty="0" smtClean="0"/>
              <a:t>that the political, cultural and social contexts are important determinants of data demand and information use, because decision-making, sharing of information, and data collection and reporting all occur within these contexts.  </a:t>
            </a:r>
          </a:p>
          <a:p>
            <a:pPr eaLnBrk="1" hangingPunct="1">
              <a:defRPr/>
            </a:pPr>
            <a:endParaRPr lang="en-US" dirty="0" smtClean="0"/>
          </a:p>
          <a:p>
            <a:pPr eaLnBrk="1" hangingPunct="1">
              <a:defRPr/>
            </a:pPr>
            <a:r>
              <a:rPr lang="en-US" dirty="0" smtClean="0"/>
              <a:t>It</a:t>
            </a:r>
            <a:r>
              <a:rPr lang="en-US" baseline="0" dirty="0" smtClean="0"/>
              <a:t> is important to address all of these areas when developing a strategy to improve data use.  Ideally a full assessment of the routine health information system would be conducted to identify strengths and weaknesses in these areas, such as the PRISM assessment developed by MEASURE Evaluation.  However, a rapid assessment can also be conducted. Later in the session we will review a tool that assists in identifying barriers to data use in conjunction with building capacity to use data. </a:t>
            </a:r>
            <a:endParaRPr lang="en-US" dirty="0" smtClean="0"/>
          </a:p>
          <a:p>
            <a:pPr eaLnBrk="1" hangingPunct="1">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99BEF05-2036-49FC-A4E8-78C4D2716B43}" type="slidenum">
              <a:rPr lang="en-US" smtClean="0"/>
              <a:pPr/>
              <a:t>25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b="0" dirty="0" smtClean="0"/>
          </a:p>
          <a:p>
            <a:pPr eaLnBrk="1" hangingPunct="1"/>
            <a:r>
              <a:rPr lang="en-US" b="0" dirty="0" smtClean="0"/>
              <a:t>Let’s take a moment to discuss what types of barriers you</a:t>
            </a:r>
            <a:r>
              <a:rPr lang="en-US" b="0" baseline="0" dirty="0" smtClean="0"/>
              <a:t> have experienced using or getting others to use information in your organizations.  </a:t>
            </a:r>
          </a:p>
          <a:p>
            <a:pPr eaLnBrk="1" hangingPunct="1"/>
            <a:endParaRPr lang="en-US" b="0" baseline="0" dirty="0" smtClean="0"/>
          </a:p>
          <a:p>
            <a:pPr eaLnBrk="1" hangingPunct="1"/>
            <a:r>
              <a:rPr lang="en-US" b="0" i="1" baseline="0" dirty="0" smtClean="0"/>
              <a:t>NOTE to facilitator</a:t>
            </a:r>
            <a:r>
              <a:rPr lang="en-US" b="0" baseline="0" dirty="0" smtClean="0"/>
              <a:t>: Encourage participants to contribute to the question in plenary</a:t>
            </a:r>
            <a:r>
              <a:rPr lang="en-US" b="0" dirty="0" smtClean="0"/>
              <a:t>. Record the participant responses on a flip chart.  Ask how they overcame</a:t>
            </a:r>
            <a:r>
              <a:rPr lang="en-US" b="0" baseline="0" dirty="0" smtClean="0"/>
              <a:t> the barriers.  If they have yet to overcome them ask for suggestions to overcome them.</a:t>
            </a:r>
          </a:p>
          <a:p>
            <a:pPr eaLnBrk="1" hangingPunct="1"/>
            <a:endParaRPr lang="en-US" b="1" baseline="0" dirty="0" smtClean="0"/>
          </a:p>
          <a:p>
            <a:pPr lvl="1" eaLnBrk="1" hangingPunct="1">
              <a:buFontTx/>
              <a:buChar char="-"/>
            </a:pPr>
            <a:endParaRPr lang="en-US" b="1"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2B1BF1-6B65-42CA-9292-81CD9B1FAF32}" type="slidenum">
              <a:rPr lang="en-US" smtClean="0"/>
              <a:pPr eaLnBrk="1" hangingPunct="1"/>
              <a:t>8</a:t>
            </a:fld>
            <a:endParaRPr lang="en-US" smtClean="0"/>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It is within this context of a high disease burden, a growing population and insufficient health services, that it becomes extremely important for governments to make the best use of their limited resources.  The need to develop strategies, policies and interventions that are based on quality data and information is urgent.</a:t>
            </a:r>
          </a:p>
        </p:txBody>
      </p:sp>
      <p:sp>
        <p:nvSpPr>
          <p:cNvPr id="68613"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3" rIns="89865" bIns="4493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4F41BF-75E0-47A6-ACD8-314272D292B6}" type="slidenum">
              <a:rPr lang="en-US" sz="1200">
                <a:cs typeface="Arial" charset="0"/>
              </a:rPr>
              <a:pPr algn="r" eaLnBrk="1" hangingPunct="1"/>
              <a:t>8</a:t>
            </a:fld>
            <a:endParaRPr lang="en-US"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A09B981-F5D8-4259-8EBC-CC5E329FB67A}" type="slidenum">
              <a:rPr lang="en-US" smtClean="0"/>
              <a:pPr/>
              <a:t>26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lvl="0" eaLnBrk="1" hangingPunct="1"/>
            <a:r>
              <a:rPr lang="en-US" sz="1000" dirty="0"/>
              <a:t>Now that you have had some experience discussing barriers to data use that you face in your settings. Let’s review the rapid assessment tool that can be used to formally identify barriers to data use.</a:t>
            </a:r>
          </a:p>
          <a:p>
            <a:pPr lvl="0" eaLnBrk="1" hangingPunct="1"/>
            <a:endParaRPr lang="en-US" sz="1000" dirty="0"/>
          </a:p>
          <a:p>
            <a:pPr lvl="0" eaLnBrk="1" hangingPunct="1"/>
            <a:r>
              <a:rPr lang="en-US" sz="1000" dirty="0"/>
              <a:t>The Assessment of Data Use Constraints is a tool developed by MEASURE Evaluation for rapid assessments that assists users to improve understanding of the demand for data and the constraints to data use.  Specifically it:</a:t>
            </a:r>
          </a:p>
          <a:p>
            <a:pPr lvl="0" eaLnBrk="1" hangingPunct="1"/>
            <a:endParaRPr lang="en-US" sz="1000" dirty="0"/>
          </a:p>
          <a:p>
            <a:pPr lvl="1" eaLnBrk="1" hangingPunct="1">
              <a:buFontTx/>
              <a:buChar char="•"/>
            </a:pPr>
            <a:r>
              <a:rPr lang="en-US" sz="1000" dirty="0"/>
              <a:t> Identifies existing barriers and constraints to data use.</a:t>
            </a:r>
          </a:p>
          <a:p>
            <a:pPr lvl="1" eaLnBrk="1" hangingPunct="1">
              <a:buFontTx/>
              <a:buChar char="•"/>
            </a:pPr>
            <a:r>
              <a:rPr lang="en-US" sz="1000" dirty="0"/>
              <a:t> Identifies existing best practices in data use, so these practices can be applied elsewhere.</a:t>
            </a:r>
          </a:p>
          <a:p>
            <a:pPr lvl="0" eaLnBrk="1" hangingPunct="1"/>
            <a:endParaRPr lang="en-US" sz="1000" dirty="0"/>
          </a:p>
          <a:p>
            <a:pPr lvl="0" eaLnBrk="1" hangingPunct="1"/>
            <a:r>
              <a:rPr lang="en-US" sz="1000" dirty="0"/>
              <a:t>The assessment is conducted by interviewing key informants at various levels of the health system. The assessment can also </a:t>
            </a:r>
            <a:r>
              <a:rPr lang="en-US" sz="1000" dirty="0"/>
              <a:t>be used </a:t>
            </a:r>
            <a:r>
              <a:rPr lang="en-US" sz="1000" dirty="0"/>
              <a:t>to examine processes within a facility or single organization, and or can be incorporated into health information and organizational capacity-building assessments at the national and sub-national levels.</a:t>
            </a:r>
          </a:p>
          <a:p>
            <a:pPr lvl="0" eaLnBrk="1" hangingPunct="1"/>
            <a:endParaRPr lang="en-US" sz="1000" dirty="0"/>
          </a:p>
          <a:p>
            <a:pPr eaLnBrk="1" hangingPunct="1"/>
            <a:r>
              <a:rPr lang="en-US" sz="1000" dirty="0"/>
              <a:t>The interview guide is organized by the three determinants of data use (as discussed in the previous slides).</a:t>
            </a:r>
          </a:p>
          <a:p>
            <a:pPr eaLnBrk="1" hangingPunct="1"/>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EA0C008-471D-463A-B407-288D3C6C9DF8}" type="slidenum">
              <a:rPr lang="en-US" smtClean="0"/>
              <a:pPr/>
              <a:t>27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smtClean="0"/>
              <a:t>On this slide you see an example of what the assessment tool looks like.  As you can see, these questions are intended to identify technical constraints…There are additional sections of the Tool</a:t>
            </a:r>
            <a:r>
              <a:rPr lang="en-US" baseline="0" dirty="0" smtClean="0"/>
              <a:t> with questions about individual/behavioral and organizational constraints.</a:t>
            </a:r>
            <a:endParaRPr lang="en-US" dirty="0" smtClean="0"/>
          </a:p>
          <a:p>
            <a:pPr eaLnBrk="1" hangingPunct="1"/>
            <a:endParaRPr lang="en-US" dirty="0" smtClean="0"/>
          </a:p>
          <a:p>
            <a:pPr defTabSz="897301" eaLnBrk="1" hangingPunct="1">
              <a:defRPr/>
            </a:pPr>
            <a:r>
              <a:rPr lang="en-US" baseline="0" dirty="0" smtClean="0"/>
              <a:t>This tool can be used formally where a sample of key informants are identified to respond to the questions or it can be used informally to guide a discussion around barriers to data use. In either context the assessment users should always discuss how they intend to OVERCOME the barriers identified.  Data use will not improve in your settings unless a plan is outlines to address each barrier identified. The following slide shows an action plan template that can be used for this purpose.  </a:t>
            </a:r>
            <a:endParaRPr lang="en-US" dirty="0" smtClean="0"/>
          </a:p>
          <a:p>
            <a:pPr eaLnBrk="1" hangingPunct="1"/>
            <a:endParaRPr lang="en-US" i="1" dirty="0" smtClean="0"/>
          </a:p>
          <a:p>
            <a:r>
              <a:rPr lang="en-US" i="1" dirty="0" smtClean="0"/>
              <a:t>NOTE to facilitator</a:t>
            </a:r>
            <a:r>
              <a:rPr lang="en-US" dirty="0" smtClean="0"/>
              <a:t>: A</a:t>
            </a:r>
            <a:r>
              <a:rPr lang="en-US" baseline="0" dirty="0" smtClean="0"/>
              <a:t> copy of the tool will be included in their course packet. Remind them of this and read only the first and second questions to introduce them to they types of issues the assessment is addressing. Inform participants of MEASURE Evaluation’s Data Demand and Use Toolkit for more information: https://www.cpc.unc.edu/measure/tools/monitoring-evaluation-systems/ddiu-tools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t>
            </a:r>
            <a:r>
              <a:rPr lang="en-US" baseline="0" dirty="0" smtClean="0"/>
              <a:t>n Action Plan to address barriers to data use. As you can see in the first column, the barrier is listed at the top and the proposed intervention below it. The plan then breaks out the steps involved, as well as the person responsible for each step and a timeline for completion. It is important that this plan is developed and sanctioned by those that are implicated in its’ implementation. </a:t>
            </a:r>
          </a:p>
          <a:p>
            <a:endParaRPr lang="en-US" baseline="0" dirty="0" smtClean="0"/>
          </a:p>
          <a:p>
            <a:r>
              <a:rPr lang="en-US" i="1" baseline="0" dirty="0" smtClean="0"/>
              <a:t>NOTE to facilitator</a:t>
            </a:r>
            <a:r>
              <a:rPr lang="en-US" baseline="0" dirty="0" smtClean="0"/>
              <a: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 to Facilitator : </a:t>
            </a:r>
            <a:r>
              <a:rPr lang="en-US" i="0" dirty="0" smtClean="0"/>
              <a:t>Read Slide</a:t>
            </a:r>
            <a:r>
              <a:rPr lang="en-US" i="0" baseline="0" dirty="0" smtClean="0"/>
              <a:t>.  </a:t>
            </a:r>
            <a:r>
              <a:rPr lang="en-US" i="0" dirty="0" smtClean="0"/>
              <a:t>Divide the plenary into small groups of</a:t>
            </a:r>
            <a:r>
              <a:rPr lang="en-US" i="0" baseline="0" dirty="0" smtClean="0"/>
              <a:t> 6-8 individuals. </a:t>
            </a:r>
            <a:r>
              <a:rPr lang="en-US" i="0" dirty="0" smtClean="0"/>
              <a:t>Hand out copies</a:t>
            </a:r>
            <a:r>
              <a:rPr lang="en-US" i="0" baseline="0" dirty="0" smtClean="0"/>
              <a:t> of the Assessment of Data Use Constraints Tool to guide the group discussion. Also hand out blank copies of the Action Plan. Review the example Action Plan on the next slide before starting the activity. After 30 minutes remind the group to move from identifying barriers to identifying solutions to overcome the barriers. Each group should use the Action Plan to map out the solutions that they generate for at least two of their top five barriers.</a:t>
            </a:r>
            <a:endParaRPr lang="en-US" i="1"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t>
            </a:r>
            <a:r>
              <a:rPr lang="en-US" baseline="0" dirty="0" smtClean="0"/>
              <a:t>n Action Plan to address barriers to data use. As you can see in the first column, the barrier is listed at the top and the proposed intervention below it. The plan then breaks out the steps involved, as well as the person responsible for each step and a timeline for completion. In this example, other stakeholders involved are those who either oversee the steps involved or contribute to the process.  It is important that this plan is developed and sanctioned by those that are implicated in its’ implementation. </a:t>
            </a:r>
          </a:p>
          <a:p>
            <a:endParaRPr lang="en-US" baseline="0" dirty="0" smtClean="0"/>
          </a:p>
          <a:p>
            <a:r>
              <a:rPr lang="en-US" i="1" baseline="0" dirty="0" smtClean="0"/>
              <a:t>NOTE to facilitator</a:t>
            </a:r>
            <a:r>
              <a:rPr lang="en-US" baseline="0" dirty="0" smtClean="0"/>
              <a:t>: After explaining the Action Plan, return to the previous slide so participants can see </a:t>
            </a:r>
            <a:r>
              <a:rPr lang="en-US" baseline="0" smtClean="0"/>
              <a:t>the questions.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to facilitator:  Read slide</a:t>
            </a:r>
          </a:p>
          <a:p>
            <a:endParaRPr lang="en-US" dirty="0" smtClean="0"/>
          </a:p>
          <a:p>
            <a:r>
              <a:rPr lang="en-US" dirty="0" smtClean="0"/>
              <a:t>Each small</a:t>
            </a:r>
            <a:r>
              <a:rPr lang="en-US" baseline="0" dirty="0" smtClean="0"/>
              <a:t> group will spend 10-15 minutes presenting their action plans to the group. Encourage the plenary to ask questions and suggest alternative possible solutions to overcome the </a:t>
            </a:r>
            <a:r>
              <a:rPr lang="en-US" baseline="0" smtClean="0"/>
              <a:t>identified barriers. </a:t>
            </a:r>
            <a:endParaRPr lang="en-US"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32</a:t>
            </a:fld>
            <a:endParaRPr lang="en-US" dirty="0"/>
          </a:p>
        </p:txBody>
      </p:sp>
    </p:spTree>
    <p:extLst>
      <p:ext uri="{BB962C8B-B14F-4D97-AF65-F5344CB8AC3E}">
        <p14:creationId xmlns:p14="http://schemas.microsoft.com/office/powerpoint/2010/main" val="3681091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Now</a:t>
            </a:r>
            <a:r>
              <a:rPr lang="es-ES" dirty="0" smtClean="0"/>
              <a:t> </a:t>
            </a:r>
            <a:r>
              <a:rPr lang="es-ES" dirty="0" err="1" smtClean="0"/>
              <a:t>that</a:t>
            </a:r>
            <a:r>
              <a:rPr lang="es-ES" dirty="0" smtClean="0"/>
              <a:t> </a:t>
            </a:r>
            <a:r>
              <a:rPr lang="es-ES" dirty="0" err="1" smtClean="0"/>
              <a:t>we</a:t>
            </a:r>
            <a:r>
              <a:rPr lang="es-ES" dirty="0" smtClean="0"/>
              <a:t> </a:t>
            </a:r>
            <a:r>
              <a:rPr lang="es-ES" dirty="0" err="1" smtClean="0"/>
              <a:t>have</a:t>
            </a:r>
            <a:r>
              <a:rPr lang="es-ES" dirty="0" smtClean="0"/>
              <a:t> </a:t>
            </a:r>
            <a:r>
              <a:rPr lang="es-ES" dirty="0" err="1" smtClean="0"/>
              <a:t>discussed</a:t>
            </a:r>
            <a:r>
              <a:rPr lang="es-ES" dirty="0" smtClean="0"/>
              <a:t>:</a:t>
            </a:r>
          </a:p>
          <a:p>
            <a:endParaRPr lang="es-ES" dirty="0" smtClean="0"/>
          </a:p>
          <a:p>
            <a:r>
              <a:rPr lang="es-ES" dirty="0" smtClean="0"/>
              <a:t> - </a:t>
            </a:r>
            <a:r>
              <a:rPr lang="es-ES" dirty="0" err="1" smtClean="0"/>
              <a:t>what</a:t>
            </a:r>
            <a:r>
              <a:rPr lang="es-ES" dirty="0" smtClean="0"/>
              <a:t> </a:t>
            </a:r>
            <a:r>
              <a:rPr lang="es-ES" dirty="0" err="1" smtClean="0"/>
              <a:t>it</a:t>
            </a:r>
            <a:r>
              <a:rPr lang="es-ES" dirty="0" smtClean="0"/>
              <a:t> </a:t>
            </a:r>
            <a:r>
              <a:rPr lang="es-ES" dirty="0" err="1" smtClean="0"/>
              <a:t>means</a:t>
            </a:r>
            <a:r>
              <a:rPr lang="es-ES" dirty="0" smtClean="0"/>
              <a:t> </a:t>
            </a:r>
            <a:r>
              <a:rPr lang="es-ES" dirty="0" err="1" smtClean="0"/>
              <a:t>to</a:t>
            </a:r>
            <a:r>
              <a:rPr lang="es-ES" dirty="0" smtClean="0"/>
              <a:t> use data and </a:t>
            </a:r>
            <a:r>
              <a:rPr lang="es-ES" dirty="0" err="1" smtClean="0"/>
              <a:t>information</a:t>
            </a:r>
            <a:r>
              <a:rPr lang="es-ES" dirty="0" smtClean="0"/>
              <a:t> </a:t>
            </a:r>
            <a:r>
              <a:rPr lang="es-ES" dirty="0" err="1" smtClean="0"/>
              <a:t>to</a:t>
            </a:r>
            <a:r>
              <a:rPr lang="es-ES" dirty="0" smtClean="0"/>
              <a:t> </a:t>
            </a:r>
            <a:r>
              <a:rPr lang="es-ES" dirty="0" err="1" smtClean="0"/>
              <a:t>inform</a:t>
            </a:r>
            <a:r>
              <a:rPr lang="es-ES" dirty="0" smtClean="0"/>
              <a:t> </a:t>
            </a:r>
            <a:r>
              <a:rPr lang="es-ES" dirty="0" err="1" smtClean="0"/>
              <a:t>decision-making</a:t>
            </a:r>
            <a:r>
              <a:rPr lang="es-ES" dirty="0" smtClean="0"/>
              <a:t> and </a:t>
            </a:r>
            <a:r>
              <a:rPr lang="es-ES" dirty="0" err="1" smtClean="0"/>
              <a:t>now</a:t>
            </a:r>
            <a:r>
              <a:rPr lang="es-ES" dirty="0" smtClean="0"/>
              <a:t> </a:t>
            </a:r>
          </a:p>
          <a:p>
            <a:r>
              <a:rPr lang="es-ES" dirty="0" smtClean="0"/>
              <a:t> - </a:t>
            </a:r>
            <a:r>
              <a:rPr lang="es-ES" dirty="0" err="1" smtClean="0"/>
              <a:t>that</a:t>
            </a:r>
            <a:r>
              <a:rPr lang="es-ES" dirty="0" smtClean="0"/>
              <a:t> </a:t>
            </a:r>
            <a:r>
              <a:rPr lang="es-ES" dirty="0" err="1" smtClean="0"/>
              <a:t>we</a:t>
            </a:r>
            <a:r>
              <a:rPr lang="es-ES" baseline="0" dirty="0" smtClean="0"/>
              <a:t> </a:t>
            </a:r>
            <a:r>
              <a:rPr lang="es-ES" baseline="0" dirty="0" err="1" smtClean="0"/>
              <a:t>need</a:t>
            </a:r>
            <a:r>
              <a:rPr lang="es-ES" baseline="0" dirty="0" smtClean="0"/>
              <a:t> </a:t>
            </a:r>
            <a:r>
              <a:rPr lang="es-ES" baseline="0" dirty="0" err="1" smtClean="0"/>
              <a:t>to</a:t>
            </a:r>
            <a:r>
              <a:rPr lang="es-ES" baseline="0" dirty="0" smtClean="0"/>
              <a:t> </a:t>
            </a:r>
            <a:r>
              <a:rPr lang="es-ES" baseline="0" dirty="0" err="1" smtClean="0"/>
              <a:t>identify</a:t>
            </a:r>
            <a:r>
              <a:rPr lang="es-ES" baseline="0" dirty="0" smtClean="0"/>
              <a:t> and </a:t>
            </a:r>
            <a:r>
              <a:rPr lang="es-ES" baseline="0" dirty="0" err="1" smtClean="0"/>
              <a:t>overcome</a:t>
            </a:r>
            <a:r>
              <a:rPr lang="es-ES" baseline="0" dirty="0" smtClean="0"/>
              <a:t> </a:t>
            </a:r>
            <a:r>
              <a:rPr lang="es-ES" dirty="0" err="1" smtClean="0"/>
              <a:t>potential</a:t>
            </a:r>
            <a:r>
              <a:rPr lang="es-ES" dirty="0" smtClean="0"/>
              <a:t> </a:t>
            </a:r>
            <a:r>
              <a:rPr lang="es-ES" dirty="0" err="1" smtClean="0"/>
              <a:t>barriers</a:t>
            </a:r>
            <a:r>
              <a:rPr lang="es-ES" dirty="0" smtClean="0"/>
              <a:t> </a:t>
            </a:r>
            <a:r>
              <a:rPr lang="es-ES" dirty="0" err="1" smtClean="0"/>
              <a:t>to</a:t>
            </a:r>
            <a:r>
              <a:rPr lang="es-ES" dirty="0" smtClean="0"/>
              <a:t> </a:t>
            </a:r>
            <a:r>
              <a:rPr lang="es-ES" dirty="0" err="1" smtClean="0"/>
              <a:t>using</a:t>
            </a:r>
            <a:r>
              <a:rPr lang="es-ES" dirty="0" smtClean="0"/>
              <a:t> data and </a:t>
            </a:r>
            <a:r>
              <a:rPr lang="es-ES" dirty="0" err="1" smtClean="0"/>
              <a:t>information</a:t>
            </a:r>
            <a:r>
              <a:rPr lang="es-ES" dirty="0" smtClean="0"/>
              <a:t>, </a:t>
            </a:r>
          </a:p>
          <a:p>
            <a:endParaRPr lang="es-ES" dirty="0" smtClean="0"/>
          </a:p>
          <a:p>
            <a:r>
              <a:rPr lang="es-ES" dirty="0" err="1" smtClean="0"/>
              <a:t>Let’s</a:t>
            </a:r>
            <a:r>
              <a:rPr lang="es-ES" dirty="0" smtClean="0"/>
              <a:t> </a:t>
            </a:r>
            <a:r>
              <a:rPr lang="es-ES" dirty="0" err="1" smtClean="0"/>
              <a:t>consider</a:t>
            </a:r>
            <a:r>
              <a:rPr lang="es-ES" dirty="0" smtClean="0"/>
              <a:t> </a:t>
            </a:r>
            <a:r>
              <a:rPr lang="es-ES" dirty="0" err="1" smtClean="0"/>
              <a:t>the</a:t>
            </a:r>
            <a:r>
              <a:rPr lang="es-ES" dirty="0" smtClean="0"/>
              <a:t> </a:t>
            </a:r>
            <a:r>
              <a:rPr lang="es-ES" dirty="0" err="1" smtClean="0"/>
              <a:t>context</a:t>
            </a:r>
            <a:r>
              <a:rPr lang="es-ES" baseline="0" dirty="0" smtClean="0"/>
              <a:t> of </a:t>
            </a:r>
            <a:r>
              <a:rPr lang="es-ES" baseline="0" dirty="0" err="1" smtClean="0"/>
              <a:t>decision</a:t>
            </a:r>
            <a:r>
              <a:rPr lang="es-ES" baseline="0" dirty="0" smtClean="0"/>
              <a:t> </a:t>
            </a:r>
            <a:r>
              <a:rPr lang="es-ES" baseline="0" dirty="0" err="1" smtClean="0"/>
              <a:t>making</a:t>
            </a:r>
            <a:endParaRPr lang="en-US"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33</a:t>
            </a:fld>
            <a:endParaRPr lang="en-US"/>
          </a:p>
        </p:txBody>
      </p:sp>
    </p:spTree>
    <p:extLst>
      <p:ext uri="{BB962C8B-B14F-4D97-AF65-F5344CB8AC3E}">
        <p14:creationId xmlns:p14="http://schemas.microsoft.com/office/powerpoint/2010/main" val="2357256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D2E1BCB-C2EC-4057-8D79-606B2FFDBE3C}" type="slidenum">
              <a:rPr lang="en-US" smtClean="0"/>
              <a:pPr/>
              <a:t>34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On</a:t>
            </a:r>
            <a:r>
              <a:rPr lang="en-US" baseline="0" dirty="0" smtClean="0"/>
              <a:t> this slide you see a graphic depicting </a:t>
            </a:r>
            <a:r>
              <a:rPr lang="en-US" dirty="0" smtClean="0"/>
              <a:t>the context of decision-making.</a:t>
            </a:r>
            <a:r>
              <a:rPr lang="en-US" baseline="0" dirty="0" smtClean="0"/>
              <a:t>  In order to make a decision, 3 elements are critical</a:t>
            </a:r>
          </a:p>
          <a:p>
            <a:pPr eaLnBrk="1" hangingPunct="1"/>
            <a:endParaRPr lang="en-US" baseline="0" dirty="0" smtClean="0"/>
          </a:p>
          <a:p>
            <a:pPr marL="224662" indent="-224662" eaLnBrk="1" hangingPunct="1">
              <a:buAutoNum type="arabicParenR"/>
            </a:pPr>
            <a:r>
              <a:rPr lang="en-US" baseline="0" dirty="0" smtClean="0"/>
              <a:t>Data  </a:t>
            </a:r>
          </a:p>
          <a:p>
            <a:pPr marL="224662" indent="-224662" eaLnBrk="1" hangingPunct="1">
              <a:buAutoNum type="arabicParenR"/>
            </a:pPr>
            <a:r>
              <a:rPr lang="en-US" baseline="0" dirty="0" smtClean="0"/>
              <a:t>Decisions, and </a:t>
            </a:r>
          </a:p>
          <a:p>
            <a:pPr marL="224662" indent="-224662" eaLnBrk="1" hangingPunct="1">
              <a:buAutoNum type="arabicParenR"/>
            </a:pPr>
            <a:r>
              <a:rPr lang="en-US" baseline="0" dirty="0" smtClean="0"/>
              <a:t>The involvement of stakeholders</a:t>
            </a:r>
          </a:p>
          <a:p>
            <a:pPr marL="224662" indent="-224662" eaLnBrk="1" hangingPunct="1">
              <a:buAutoNum type="arabicParenR"/>
            </a:pPr>
            <a:endParaRPr lang="en-US" baseline="0" dirty="0" smtClean="0"/>
          </a:p>
          <a:p>
            <a:pPr eaLnBrk="1" hangingPunct="1">
              <a:buFont typeface="Arial" pitchFamily="34" charset="0"/>
              <a:buNone/>
            </a:pPr>
            <a:r>
              <a:rPr lang="en-US" baseline="0" dirty="0" smtClean="0"/>
              <a:t>The point of this graphic is to show that ALL 3 elements are equally important. Without all of these components you will either fail to make a decision or fail to make an evidence based decision.</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D2E1BCB-C2EC-4057-8D79-606B2FFDBE3C}" type="slidenum">
              <a:rPr lang="en-US" smtClean="0"/>
              <a:pPr/>
              <a:t>35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Let’s first discuss</a:t>
            </a:r>
            <a:r>
              <a:rPr lang="en-US" baseline="0" dirty="0" smtClean="0"/>
              <a:t> </a:t>
            </a:r>
            <a:r>
              <a:rPr lang="en-US" dirty="0" smtClean="0"/>
              <a:t>stakeholders role in the context of decision-making.</a:t>
            </a:r>
            <a:r>
              <a:rPr lang="en-US" baseline="0" dirty="0" smtClean="0"/>
              <a:t>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3ECF31-5DEF-4FEA-9E8B-4C9A2816B92E}" type="slidenum">
              <a:rPr lang="en-US" smtClean="0"/>
              <a:pPr eaLnBrk="1" hangingPunct="1"/>
              <a:t>9</a:t>
            </a:fld>
            <a:endParaRPr lang="en-US" smtClean="0"/>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smtClean="0"/>
              <a:t>  The good news is that as we face a great need to deliver health services we have seen increased financial commitments by the international community to provide the necessary programs and services to meet the critical health needs of target populations.  Although this is largely for HIV services.  </a:t>
            </a:r>
          </a:p>
          <a:p>
            <a:pPr eaLnBrk="1" hangingPunct="1">
              <a:spcBef>
                <a:spcPct val="0"/>
              </a:spcBef>
              <a:buFontTx/>
              <a:buChar char="•"/>
            </a:pPr>
            <a:endParaRPr lang="en-US" smtClean="0"/>
          </a:p>
          <a:p>
            <a:pPr eaLnBrk="1" hangingPunct="1">
              <a:spcBef>
                <a:spcPct val="0"/>
              </a:spcBef>
              <a:buFontTx/>
              <a:buChar char="•"/>
            </a:pPr>
            <a:r>
              <a:rPr lang="en-US" smtClean="0"/>
              <a:t> The increased influx of funds and resulting expanded programs has led to the increased accountability requirements by donors, governments and civil society.  As we know, many donors are not only requiring regular reporting on services delivered but funding for continuation of activities is frequently based on performance. </a:t>
            </a:r>
          </a:p>
          <a:p>
            <a:pPr eaLnBrk="1" hangingPunct="1">
              <a:spcBef>
                <a:spcPct val="0"/>
              </a:spcBef>
              <a:buFontTx/>
              <a:buChar char="•"/>
            </a:pPr>
            <a:endParaRPr lang="en-US" smtClean="0"/>
          </a:p>
          <a:p>
            <a:pPr eaLnBrk="1" hangingPunct="1">
              <a:spcBef>
                <a:spcPct val="0"/>
              </a:spcBef>
              <a:buFontTx/>
              <a:buChar char="•"/>
            </a:pPr>
            <a:r>
              <a:rPr lang="en-US" smtClean="0"/>
              <a:t>These accountability requirements have lead to strengthened programmatic M&amp;E systems, a commitment for integrated HMIS and a demand for other types of quality data.</a:t>
            </a:r>
          </a:p>
          <a:p>
            <a:pPr eaLnBrk="1" hangingPunct="1">
              <a:spcBef>
                <a:spcPct val="0"/>
              </a:spcBef>
              <a:buFontTx/>
              <a:buChar char="•"/>
            </a:pPr>
            <a:endParaRPr lang="en-US" smtClean="0"/>
          </a:p>
          <a:p>
            <a:pPr eaLnBrk="1" hangingPunct="1">
              <a:spcBef>
                <a:spcPct val="0"/>
              </a:spcBef>
              <a:buFontTx/>
              <a:buChar char="•"/>
            </a:pPr>
            <a:r>
              <a:rPr lang="en-US" smtClean="0"/>
              <a:t>However, these commitments and improvement do not always lead to data-informed decision making</a:t>
            </a:r>
          </a:p>
          <a:p>
            <a:pPr eaLnBrk="1" hangingPunct="1">
              <a:spcBef>
                <a:spcPct val="0"/>
              </a:spcBef>
              <a:buFontTx/>
              <a:buChar char="•"/>
            </a:pPr>
            <a:endParaRPr lang="en-US" smtClean="0"/>
          </a:p>
          <a:p>
            <a:pPr eaLnBrk="1" hangingPunct="1">
              <a:spcBef>
                <a:spcPct val="0"/>
              </a:spcBef>
            </a:pPr>
            <a:endParaRPr lang="en-US" smtClean="0"/>
          </a:p>
          <a:p>
            <a:pPr eaLnBrk="1" hangingPunct="1">
              <a:spcBef>
                <a:spcPct val="0"/>
              </a:spcBef>
              <a:buFontTx/>
              <a:buChar char="•"/>
            </a:pPr>
            <a:endParaRPr lang="en-US" smtClean="0"/>
          </a:p>
          <a:p>
            <a:pPr eaLnBrk="1" hangingPunct="1">
              <a:spcBef>
                <a:spcPct val="0"/>
              </a:spcBef>
            </a:pPr>
            <a:r>
              <a:rPr lang="en-US" smtClean="0"/>
              <a:t>  </a:t>
            </a:r>
          </a:p>
        </p:txBody>
      </p:sp>
      <p:sp>
        <p:nvSpPr>
          <p:cNvPr id="696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E88F11-0288-4D77-A4BA-DA5EFC4F3C00}" type="slidenum">
              <a:rPr lang="en-US" sz="1200">
                <a:cs typeface="Arial" charset="0"/>
              </a:rPr>
              <a:pPr algn="r" eaLnBrk="1" hangingPunct="1"/>
              <a:t>9</a:t>
            </a:fld>
            <a:endParaRPr lang="en-US" sz="120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7870112-B348-4EA5-8317-516AFFE58026}" type="slidenum">
              <a:rPr lang="en-US" smtClean="0"/>
              <a:pPr/>
              <a:t>36</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815" y="4343713"/>
            <a:ext cx="5028370" cy="4113863"/>
          </a:xfrm>
          <a:noFill/>
          <a:ln/>
        </p:spPr>
        <p:txBody>
          <a:bodyPr/>
          <a:lstStyle/>
          <a:p>
            <a:pPr eaLnBrk="1" hangingPunct="1"/>
            <a:r>
              <a:rPr lang="en-US" dirty="0" smtClean="0"/>
              <a:t>What is a stakeholder?</a:t>
            </a:r>
          </a:p>
          <a:p>
            <a:pPr eaLnBrk="1" hangingPunct="1"/>
            <a:endParaRPr lang="en-US" dirty="0" smtClean="0"/>
          </a:p>
          <a:p>
            <a:pPr eaLnBrk="1" hangingPunct="1"/>
            <a:r>
              <a:rPr lang="en-US" dirty="0" smtClean="0"/>
              <a:t>A </a:t>
            </a:r>
            <a:r>
              <a:rPr lang="en-US" b="1" dirty="0" smtClean="0"/>
              <a:t>stakeholder</a:t>
            </a:r>
            <a:r>
              <a:rPr lang="en-US" dirty="0" smtClean="0"/>
              <a:t> is anyone who has a “stake” or interest in your program.  We often think of government agencies, policymakers, funding agencies, and even implementers or providers as stakeholders.  However, we often do not think of the beneficiaries or health programs as stakeholders.  The people that our programs and services strive to serve make decisions about seeking services and continuing to seek care.  It is vital to consider these stakeholders when designing and implementing any program or service.</a:t>
            </a:r>
          </a:p>
          <a:p>
            <a:pPr eaLnBrk="1" hangingPunct="1"/>
            <a:endParaRPr lang="en-US" dirty="0" smtClean="0"/>
          </a:p>
          <a:p>
            <a:pPr defTabSz="897301" eaLnBrk="1" hangingPunct="1">
              <a:defRPr/>
            </a:pPr>
            <a:r>
              <a:rPr lang="en-US" dirty="0" smtClean="0"/>
              <a:t>As we begin to talk about stakeholders, it is important to note that they often fall into two groups: data users and data producers. We typically only think of</a:t>
            </a:r>
            <a:r>
              <a:rPr lang="en-US" baseline="0" dirty="0" smtClean="0"/>
              <a:t> data users as our stakeholders, but as you can see here, data producers play a key role in the data informed decision making process.</a:t>
            </a:r>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49B9801-9573-4751-B77E-1BA0469CA191}" type="slidenum">
              <a:rPr lang="en-US" smtClean="0"/>
              <a:pPr/>
              <a:t>37</a:t>
            </a:fld>
            <a:endParaRPr lang="en-US" dirty="0" smtClean="0"/>
          </a:p>
        </p:txBody>
      </p:sp>
      <p:sp>
        <p:nvSpPr>
          <p:cNvPr id="84995" name="Rectangle 2"/>
          <p:cNvSpPr>
            <a:spLocks noGrp="1" noRot="1" noChangeAspect="1" noChangeArrowheads="1" noTextEdit="1"/>
          </p:cNvSpPr>
          <p:nvPr>
            <p:ph type="sldImg"/>
          </p:nvPr>
        </p:nvSpPr>
        <p:spPr>
          <a:xfrm>
            <a:off x="1155424" y="685489"/>
            <a:ext cx="4548706" cy="3430561"/>
          </a:xfrm>
          <a:ln/>
        </p:spPr>
      </p:sp>
      <p:sp>
        <p:nvSpPr>
          <p:cNvPr id="84996" name="Rectangle 3"/>
          <p:cNvSpPr>
            <a:spLocks noGrp="1" noChangeArrowheads="1"/>
          </p:cNvSpPr>
          <p:nvPr>
            <p:ph type="body" idx="1"/>
          </p:nvPr>
        </p:nvSpPr>
        <p:spPr>
          <a:xfrm>
            <a:off x="914815" y="4343713"/>
            <a:ext cx="5028370" cy="4115426"/>
          </a:xfrm>
          <a:noFill/>
          <a:ln/>
        </p:spPr>
        <p:txBody>
          <a:bodyPr/>
          <a:lstStyle/>
          <a:p>
            <a:pPr eaLnBrk="1" hangingPunct="1"/>
            <a:r>
              <a:rPr lang="en-US" dirty="0" smtClean="0"/>
              <a:t>The list of stakeholders can be long.  Beyond</a:t>
            </a:r>
            <a:r>
              <a:rPr lang="en-US" baseline="0" dirty="0" smtClean="0"/>
              <a:t> those that we have just mentioned, what other groups may be considered as stakeholders?</a:t>
            </a:r>
          </a:p>
          <a:p>
            <a:pPr eaLnBrk="1" hangingPunct="1"/>
            <a:endParaRPr lang="en-US" baseline="0" dirty="0" smtClean="0"/>
          </a:p>
          <a:p>
            <a:pPr eaLnBrk="1" hangingPunct="1"/>
            <a:r>
              <a:rPr lang="en-US" i="1" baseline="0" dirty="0" smtClean="0"/>
              <a:t>NOTE to facilitator</a:t>
            </a:r>
            <a:r>
              <a:rPr lang="en-US" baseline="0" dirty="0" smtClean="0"/>
              <a:t>: Ask the group to contribute their ideas. After 2-3 individuals and spoken click to reveal some possible answers. </a:t>
            </a:r>
            <a:r>
              <a:rPr lang="en-US" dirty="0" smtClean="0"/>
              <a:t> Read</a:t>
            </a:r>
            <a:r>
              <a:rPr lang="en-US" baseline="0" dirty="0" smtClean="0"/>
              <a:t> slide.</a:t>
            </a:r>
            <a:endParaRPr lang="en-US" dirty="0" smtClean="0"/>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Firstly, lets consider some fundamental differences between data producers (researchers / M&amp;E Specialists) and data users (decision makers).  </a:t>
            </a:r>
          </a:p>
          <a:p>
            <a:pPr>
              <a:buFontTx/>
              <a:buChar char="-"/>
            </a:pPr>
            <a:r>
              <a:rPr lang="en-US" baseline="0" dirty="0" smtClean="0"/>
              <a:t>Generally speaking, the former are educated to be objective, analytical and detail oriented.  </a:t>
            </a:r>
          </a:p>
          <a:p>
            <a:pPr>
              <a:buFontTx/>
              <a:buChar char="-"/>
            </a:pPr>
            <a:r>
              <a:rPr lang="en-US" baseline="0" dirty="0" smtClean="0"/>
              <a:t>Decision-makers need to be responsive, action oriented, decisive.  </a:t>
            </a:r>
          </a:p>
          <a:p>
            <a:pPr>
              <a:buFontTx/>
              <a:buChar char="-"/>
            </a:pPr>
            <a:endParaRPr lang="en-US" baseline="0" dirty="0" smtClean="0"/>
          </a:p>
          <a:p>
            <a:pPr>
              <a:buFontTx/>
              <a:buNone/>
            </a:pPr>
            <a:r>
              <a:rPr lang="en-US" baseline="0" dirty="0" smtClean="0"/>
              <a:t>These frequently opposing approaches contribute to the breakdown in the decision making cycle. For example:</a:t>
            </a:r>
            <a:endParaRPr lang="en-US" dirty="0"/>
          </a:p>
        </p:txBody>
      </p:sp>
      <p:sp>
        <p:nvSpPr>
          <p:cNvPr id="4" name="Slide Number Placeholder 3"/>
          <p:cNvSpPr>
            <a:spLocks noGrp="1"/>
          </p:cNvSpPr>
          <p:nvPr>
            <p:ph type="sldNum" sz="quarter" idx="10"/>
          </p:nvPr>
        </p:nvSpPr>
        <p:spPr/>
        <p:txBody>
          <a:bodyPr/>
          <a:lstStyle/>
          <a:p>
            <a:pPr>
              <a:defRPr/>
            </a:pPr>
            <a:fld id="{924B7AF8-B803-4535-89EE-E416DD1FC37F}" type="slidenum">
              <a:rPr lang="en-US" smtClean="0"/>
              <a:pPr>
                <a:defRPr/>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8A65B88-5985-47E9-8E91-7C258F7F2694}" type="slidenum">
              <a:rPr lang="en-US" smtClean="0"/>
              <a:pPr/>
              <a:t>39</a:t>
            </a:fld>
            <a:endParaRPr lang="en-US" smtClean="0"/>
          </a:p>
        </p:txBody>
      </p:sp>
      <p:sp>
        <p:nvSpPr>
          <p:cNvPr id="86019" name="Rectangle 2"/>
          <p:cNvSpPr>
            <a:spLocks noGrp="1" noRot="1" noChangeAspect="1" noChangeArrowheads="1" noTextEdit="1"/>
          </p:cNvSpPr>
          <p:nvPr>
            <p:ph type="sldImg"/>
          </p:nvPr>
        </p:nvSpPr>
        <p:spPr>
          <a:xfrm>
            <a:off x="1129024" y="677681"/>
            <a:ext cx="4585976" cy="3457107"/>
          </a:xfrm>
          <a:ln/>
        </p:spPr>
      </p:sp>
      <p:sp>
        <p:nvSpPr>
          <p:cNvPr id="86020" name="Rectangle 3"/>
          <p:cNvSpPr>
            <a:spLocks noGrp="1" noChangeArrowheads="1"/>
          </p:cNvSpPr>
          <p:nvPr>
            <p:ph type="body" idx="1"/>
          </p:nvPr>
        </p:nvSpPr>
        <p:spPr>
          <a:xfrm>
            <a:off x="891480" y="4359349"/>
            <a:ext cx="5061041" cy="4135753"/>
          </a:xfrm>
          <a:noFill/>
          <a:ln/>
        </p:spPr>
        <p:txBody>
          <a:bodyPr/>
          <a:lstStyle/>
          <a:p>
            <a:pPr eaLnBrk="1" hangingPunct="1"/>
            <a:r>
              <a:rPr lang="en-US" dirty="0" smtClean="0"/>
              <a:t>It is important to recognize that different stakeholders will affect the dat</a:t>
            </a:r>
            <a:r>
              <a:rPr lang="en-US" baseline="0" dirty="0" smtClean="0"/>
              <a:t>a informed decision making process in different way.   Different stakeholders ….</a:t>
            </a:r>
          </a:p>
          <a:p>
            <a:pPr eaLnBrk="1" hangingPunct="1"/>
            <a:endParaRPr lang="en-US" baseline="0" dirty="0" smtClean="0"/>
          </a:p>
          <a:p>
            <a:pPr eaLnBrk="1" hangingPunct="1"/>
            <a:r>
              <a:rPr lang="en-US" i="1" baseline="0" dirty="0" smtClean="0"/>
              <a:t>NOTE to facilitator</a:t>
            </a:r>
            <a:r>
              <a:rPr lang="en-US" baseline="0" dirty="0" smtClean="0"/>
              <a:t>: Read slide. Remind participants to think about the different needs of data users and data producers</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3">
              <a:defRPr/>
            </a:pPr>
            <a:r>
              <a:rPr lang="en-US" dirty="0" smtClean="0"/>
              <a:t>By ensuring stakeholder involvement in the</a:t>
            </a:r>
            <a:r>
              <a:rPr lang="en-US" baseline="0" dirty="0" smtClean="0"/>
              <a:t> data use process, you can tailor data collection and use efforts to the specific needs of the stakeholders thus increasing the relevance of the data use activity to local needs. O</a:t>
            </a:r>
            <a:r>
              <a:rPr lang="en-US" dirty="0" smtClean="0"/>
              <a:t>wnership of data is built so that when data-informed decisions are made the necessary buy-in exists to move the decision forward.   Stakeholder involvement strengthens the information cycle and highlights the value of data to program improvement. </a:t>
            </a:r>
          </a:p>
          <a:p>
            <a:pPr defTabSz="914283">
              <a:defRPr/>
            </a:pPr>
            <a:endParaRPr lang="en-US" dirty="0" smtClean="0"/>
          </a:p>
          <a:p>
            <a:pPr defTabSz="914283">
              <a:defRPr/>
            </a:pPr>
            <a:r>
              <a:rPr lang="en-US" dirty="0" smtClean="0"/>
              <a:t>When stakeholders understand</a:t>
            </a:r>
            <a:r>
              <a:rPr lang="en-US" baseline="0" dirty="0" smtClean="0"/>
              <a:t> the data they are using, it i</a:t>
            </a:r>
            <a:r>
              <a:rPr lang="en-US" dirty="0" smtClean="0"/>
              <a:t>ncreases</a:t>
            </a:r>
            <a:r>
              <a:rPr lang="en-US" baseline="0" dirty="0" smtClean="0"/>
              <a:t> t</a:t>
            </a:r>
            <a:r>
              <a:rPr lang="en-US" dirty="0" smtClean="0"/>
              <a:t>he relevance and</a:t>
            </a:r>
            <a:r>
              <a:rPr lang="en-US" baseline="0" dirty="0" smtClean="0"/>
              <a:t> ownership of the data  as well as appropriate dissemination of data which in turn increases use of data.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24B7AF8-B803-4535-89EE-E416DD1FC37F}" type="slidenum">
              <a:rPr lang="en-US" smtClean="0"/>
              <a:pPr>
                <a:defRPr/>
              </a:pPr>
              <a:t>40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EF29C15-DD05-4F88-896A-E4A60E02D4E0}" type="slidenum">
              <a:rPr lang="en-US" smtClean="0"/>
              <a:pPr/>
              <a:t>41</a:t>
            </a:fld>
            <a:endParaRPr lang="en-US" smtClean="0"/>
          </a:p>
        </p:txBody>
      </p:sp>
      <p:sp>
        <p:nvSpPr>
          <p:cNvPr id="87043" name="Rectangle 2"/>
          <p:cNvSpPr>
            <a:spLocks noChangeArrowheads="1"/>
          </p:cNvSpPr>
          <p:nvPr/>
        </p:nvSpPr>
        <p:spPr bwMode="auto">
          <a:xfrm>
            <a:off x="3886408"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44" name="Rectangle 3"/>
          <p:cNvSpPr>
            <a:spLocks noChangeArrowheads="1"/>
          </p:cNvSpPr>
          <p:nvPr/>
        </p:nvSpPr>
        <p:spPr bwMode="auto">
          <a:xfrm>
            <a:off x="3886408" y="8687426"/>
            <a:ext cx="2971593" cy="456574"/>
          </a:xfrm>
          <a:prstGeom prst="rect">
            <a:avLst/>
          </a:prstGeom>
          <a:noFill/>
          <a:ln w="12700">
            <a:noFill/>
            <a:miter lim="800000"/>
            <a:headEnd/>
            <a:tailEnd/>
          </a:ln>
        </p:spPr>
        <p:txBody>
          <a:bodyPr lIns="19047" tIns="0" rIns="19047" bIns="0" anchor="b"/>
          <a:lstStyle/>
          <a:p>
            <a:pPr algn="r" defTabSz="912688" eaLnBrk="0" hangingPunct="0"/>
            <a:r>
              <a:rPr lang="en-US" sz="1000" i="1">
                <a:latin typeface="Times New Roman Cyr" charset="0"/>
              </a:rPr>
              <a:t>12</a:t>
            </a:r>
          </a:p>
        </p:txBody>
      </p:sp>
      <p:sp>
        <p:nvSpPr>
          <p:cNvPr id="87045" name="Rectangle 4"/>
          <p:cNvSpPr>
            <a:spLocks noChangeArrowheads="1"/>
          </p:cNvSpPr>
          <p:nvPr/>
        </p:nvSpPr>
        <p:spPr bwMode="auto">
          <a:xfrm>
            <a:off x="0" y="8687426"/>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46" name="Rectangle 5"/>
          <p:cNvSpPr>
            <a:spLocks noChangeArrowheads="1"/>
          </p:cNvSpPr>
          <p:nvPr/>
        </p:nvSpPr>
        <p:spPr bwMode="auto">
          <a:xfrm>
            <a:off x="0"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47" name="Rectangle 6"/>
          <p:cNvSpPr>
            <a:spLocks noChangeArrowheads="1"/>
          </p:cNvSpPr>
          <p:nvPr/>
        </p:nvSpPr>
        <p:spPr bwMode="auto">
          <a:xfrm>
            <a:off x="3886408"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48" name="Rectangle 7"/>
          <p:cNvSpPr>
            <a:spLocks noChangeArrowheads="1"/>
          </p:cNvSpPr>
          <p:nvPr/>
        </p:nvSpPr>
        <p:spPr bwMode="auto">
          <a:xfrm>
            <a:off x="3886408" y="8687426"/>
            <a:ext cx="2971593" cy="456574"/>
          </a:xfrm>
          <a:prstGeom prst="rect">
            <a:avLst/>
          </a:prstGeom>
          <a:noFill/>
          <a:ln w="12700">
            <a:noFill/>
            <a:miter lim="800000"/>
            <a:headEnd/>
            <a:tailEnd/>
          </a:ln>
        </p:spPr>
        <p:txBody>
          <a:bodyPr lIns="19047" tIns="0" rIns="19047" bIns="0" anchor="b"/>
          <a:lstStyle/>
          <a:p>
            <a:pPr algn="r" defTabSz="912688" eaLnBrk="0" hangingPunct="0"/>
            <a:r>
              <a:rPr lang="en-US" sz="1000" i="1">
                <a:latin typeface="Times New Roman Cyr" charset="0"/>
              </a:rPr>
              <a:t>8</a:t>
            </a:r>
          </a:p>
        </p:txBody>
      </p:sp>
      <p:sp>
        <p:nvSpPr>
          <p:cNvPr id="87049" name="Rectangle 8"/>
          <p:cNvSpPr>
            <a:spLocks noChangeArrowheads="1"/>
          </p:cNvSpPr>
          <p:nvPr/>
        </p:nvSpPr>
        <p:spPr bwMode="auto">
          <a:xfrm>
            <a:off x="0" y="8687426"/>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0" name="Rectangle 9"/>
          <p:cNvSpPr>
            <a:spLocks noChangeArrowheads="1"/>
          </p:cNvSpPr>
          <p:nvPr/>
        </p:nvSpPr>
        <p:spPr bwMode="auto">
          <a:xfrm>
            <a:off x="0"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1" name="Rectangle 10"/>
          <p:cNvSpPr>
            <a:spLocks noChangeArrowheads="1"/>
          </p:cNvSpPr>
          <p:nvPr/>
        </p:nvSpPr>
        <p:spPr bwMode="auto">
          <a:xfrm>
            <a:off x="3886408"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2" name="Rectangle 11"/>
          <p:cNvSpPr>
            <a:spLocks noChangeArrowheads="1"/>
          </p:cNvSpPr>
          <p:nvPr/>
        </p:nvSpPr>
        <p:spPr bwMode="auto">
          <a:xfrm>
            <a:off x="3886408" y="8687426"/>
            <a:ext cx="2971593" cy="456574"/>
          </a:xfrm>
          <a:prstGeom prst="rect">
            <a:avLst/>
          </a:prstGeom>
          <a:noFill/>
          <a:ln w="12700">
            <a:noFill/>
            <a:miter lim="800000"/>
            <a:headEnd/>
            <a:tailEnd/>
          </a:ln>
        </p:spPr>
        <p:txBody>
          <a:bodyPr lIns="19047" tIns="0" rIns="19047" bIns="0" anchor="b"/>
          <a:lstStyle/>
          <a:p>
            <a:pPr algn="r" defTabSz="912688" eaLnBrk="0" hangingPunct="0"/>
            <a:r>
              <a:rPr lang="en-US" sz="1000" i="1">
                <a:latin typeface="Times New Roman Cyr" charset="0"/>
              </a:rPr>
              <a:t>9</a:t>
            </a:r>
          </a:p>
        </p:txBody>
      </p:sp>
      <p:sp>
        <p:nvSpPr>
          <p:cNvPr id="87053" name="Rectangle 12"/>
          <p:cNvSpPr>
            <a:spLocks noChangeArrowheads="1"/>
          </p:cNvSpPr>
          <p:nvPr/>
        </p:nvSpPr>
        <p:spPr bwMode="auto">
          <a:xfrm>
            <a:off x="0" y="8687426"/>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4" name="Rectangle 13"/>
          <p:cNvSpPr>
            <a:spLocks noChangeArrowheads="1"/>
          </p:cNvSpPr>
          <p:nvPr/>
        </p:nvSpPr>
        <p:spPr bwMode="auto">
          <a:xfrm>
            <a:off x="0"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5" name="Rectangle 14"/>
          <p:cNvSpPr>
            <a:spLocks noChangeArrowheads="1"/>
          </p:cNvSpPr>
          <p:nvPr/>
        </p:nvSpPr>
        <p:spPr bwMode="auto">
          <a:xfrm>
            <a:off x="3886408"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6" name="Rectangle 15"/>
          <p:cNvSpPr>
            <a:spLocks noChangeArrowheads="1"/>
          </p:cNvSpPr>
          <p:nvPr/>
        </p:nvSpPr>
        <p:spPr bwMode="auto">
          <a:xfrm>
            <a:off x="3886408" y="8687426"/>
            <a:ext cx="2971593" cy="456574"/>
          </a:xfrm>
          <a:prstGeom prst="rect">
            <a:avLst/>
          </a:prstGeom>
          <a:noFill/>
          <a:ln w="12700">
            <a:noFill/>
            <a:miter lim="800000"/>
            <a:headEnd/>
            <a:tailEnd/>
          </a:ln>
        </p:spPr>
        <p:txBody>
          <a:bodyPr lIns="19047" tIns="0" rIns="19047" bIns="0" anchor="b"/>
          <a:lstStyle/>
          <a:p>
            <a:pPr algn="r" defTabSz="912688" eaLnBrk="0" hangingPunct="0"/>
            <a:r>
              <a:rPr lang="en-US" sz="1000" i="1">
                <a:latin typeface="Times New Roman Cyr" charset="0"/>
              </a:rPr>
              <a:t>14</a:t>
            </a:r>
          </a:p>
        </p:txBody>
      </p:sp>
      <p:sp>
        <p:nvSpPr>
          <p:cNvPr id="87057" name="Rectangle 16"/>
          <p:cNvSpPr>
            <a:spLocks noChangeArrowheads="1"/>
          </p:cNvSpPr>
          <p:nvPr/>
        </p:nvSpPr>
        <p:spPr bwMode="auto">
          <a:xfrm>
            <a:off x="0" y="8687426"/>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8" name="Rectangle 17"/>
          <p:cNvSpPr>
            <a:spLocks noChangeArrowheads="1"/>
          </p:cNvSpPr>
          <p:nvPr/>
        </p:nvSpPr>
        <p:spPr bwMode="auto">
          <a:xfrm>
            <a:off x="0" y="0"/>
            <a:ext cx="2971593" cy="456574"/>
          </a:xfrm>
          <a:prstGeom prst="rect">
            <a:avLst/>
          </a:prstGeom>
          <a:noFill/>
          <a:ln w="12700">
            <a:noFill/>
            <a:miter lim="800000"/>
            <a:headEnd/>
            <a:tailEnd/>
          </a:ln>
        </p:spPr>
        <p:txBody>
          <a:bodyPr wrap="none" lIns="91429" tIns="45715" rIns="91429" bIns="45715" anchor="ctr"/>
          <a:lstStyle/>
          <a:p>
            <a:endParaRPr lang="en-US"/>
          </a:p>
        </p:txBody>
      </p:sp>
      <p:sp>
        <p:nvSpPr>
          <p:cNvPr id="87059" name="Rectangle 18"/>
          <p:cNvSpPr>
            <a:spLocks noChangeArrowheads="1"/>
          </p:cNvSpPr>
          <p:nvPr/>
        </p:nvSpPr>
        <p:spPr bwMode="auto">
          <a:xfrm>
            <a:off x="3886408" y="1"/>
            <a:ext cx="2973149" cy="455011"/>
          </a:xfrm>
          <a:prstGeom prst="rect">
            <a:avLst/>
          </a:prstGeom>
          <a:noFill/>
          <a:ln w="12700">
            <a:noFill/>
            <a:miter lim="800000"/>
            <a:headEnd/>
            <a:tailEnd/>
          </a:ln>
        </p:spPr>
        <p:txBody>
          <a:bodyPr wrap="none" lIns="91429" tIns="45715" rIns="91429" bIns="45715" anchor="ctr"/>
          <a:lstStyle/>
          <a:p>
            <a:endParaRPr lang="en-US"/>
          </a:p>
        </p:txBody>
      </p:sp>
      <p:sp>
        <p:nvSpPr>
          <p:cNvPr id="87060" name="Rectangle 19"/>
          <p:cNvSpPr>
            <a:spLocks noChangeArrowheads="1"/>
          </p:cNvSpPr>
          <p:nvPr/>
        </p:nvSpPr>
        <p:spPr bwMode="auto">
          <a:xfrm>
            <a:off x="3886408" y="8687426"/>
            <a:ext cx="2973149" cy="456574"/>
          </a:xfrm>
          <a:prstGeom prst="rect">
            <a:avLst/>
          </a:prstGeom>
          <a:noFill/>
          <a:ln w="12700">
            <a:noFill/>
            <a:miter lim="800000"/>
            <a:headEnd/>
            <a:tailEnd/>
          </a:ln>
        </p:spPr>
        <p:txBody>
          <a:bodyPr lIns="19047" tIns="0" rIns="19047" bIns="0" anchor="b"/>
          <a:lstStyle/>
          <a:p>
            <a:pPr algn="r" defTabSz="912688" eaLnBrk="0" hangingPunct="0"/>
            <a:r>
              <a:rPr lang="en-US" sz="1000" i="1">
                <a:latin typeface="Times New Roman Cyr" charset="0"/>
              </a:rPr>
              <a:t>14</a:t>
            </a:r>
          </a:p>
        </p:txBody>
      </p:sp>
      <p:sp>
        <p:nvSpPr>
          <p:cNvPr id="87061" name="Rectangle 20"/>
          <p:cNvSpPr>
            <a:spLocks noChangeArrowheads="1"/>
          </p:cNvSpPr>
          <p:nvPr/>
        </p:nvSpPr>
        <p:spPr bwMode="auto">
          <a:xfrm>
            <a:off x="-1555" y="8687426"/>
            <a:ext cx="2973149" cy="456574"/>
          </a:xfrm>
          <a:prstGeom prst="rect">
            <a:avLst/>
          </a:prstGeom>
          <a:noFill/>
          <a:ln w="12700">
            <a:noFill/>
            <a:miter lim="800000"/>
            <a:headEnd/>
            <a:tailEnd/>
          </a:ln>
        </p:spPr>
        <p:txBody>
          <a:bodyPr wrap="none" lIns="91429" tIns="45715" rIns="91429" bIns="45715" anchor="ctr"/>
          <a:lstStyle/>
          <a:p>
            <a:endParaRPr lang="en-US"/>
          </a:p>
        </p:txBody>
      </p:sp>
      <p:sp>
        <p:nvSpPr>
          <p:cNvPr id="87062" name="Rectangle 21"/>
          <p:cNvSpPr>
            <a:spLocks noChangeArrowheads="1"/>
          </p:cNvSpPr>
          <p:nvPr/>
        </p:nvSpPr>
        <p:spPr bwMode="auto">
          <a:xfrm>
            <a:off x="-1555" y="1"/>
            <a:ext cx="2973149" cy="455011"/>
          </a:xfrm>
          <a:prstGeom prst="rect">
            <a:avLst/>
          </a:prstGeom>
          <a:noFill/>
          <a:ln w="12700">
            <a:noFill/>
            <a:miter lim="800000"/>
            <a:headEnd/>
            <a:tailEnd/>
          </a:ln>
        </p:spPr>
        <p:txBody>
          <a:bodyPr wrap="none" lIns="91429" tIns="45715" rIns="91429" bIns="45715" anchor="ctr"/>
          <a:lstStyle/>
          <a:p>
            <a:endParaRPr lang="en-US"/>
          </a:p>
        </p:txBody>
      </p:sp>
      <p:sp>
        <p:nvSpPr>
          <p:cNvPr id="87063" name="Rectangle 22"/>
          <p:cNvSpPr>
            <a:spLocks noGrp="1" noChangeArrowheads="1"/>
          </p:cNvSpPr>
          <p:nvPr>
            <p:ph type="body" idx="1"/>
          </p:nvPr>
        </p:nvSpPr>
        <p:spPr>
          <a:xfrm>
            <a:off x="914815" y="4342150"/>
            <a:ext cx="5028370" cy="4113862"/>
          </a:xfrm>
          <a:noFill/>
          <a:ln/>
        </p:spPr>
        <p:txBody>
          <a:bodyPr lIns="90476" tIns="44444" rIns="90476" bIns="44444"/>
          <a:lstStyle/>
          <a:p>
            <a:pPr lvl="0" eaLnBrk="1" hangingPunct="1"/>
            <a:r>
              <a:rPr lang="en-US" dirty="0" smtClean="0"/>
              <a:t>Now</a:t>
            </a:r>
            <a:r>
              <a:rPr lang="en-US" baseline="0" dirty="0" smtClean="0"/>
              <a:t> that we have discussed the importance of involving stakeholders let’s discuss how to </a:t>
            </a:r>
            <a:r>
              <a:rPr lang="en-US" dirty="0" smtClean="0"/>
              <a:t>ensure appropriate stakeholder</a:t>
            </a:r>
            <a:r>
              <a:rPr lang="en-US" baseline="0" dirty="0" smtClean="0"/>
              <a:t> involvement in the data use activity.</a:t>
            </a:r>
          </a:p>
          <a:p>
            <a:pPr lvl="1" eaLnBrk="1" hangingPunct="1"/>
            <a:endParaRPr lang="en-US" dirty="0" smtClean="0"/>
          </a:p>
          <a:p>
            <a:pPr eaLnBrk="1" hangingPunct="1"/>
            <a:r>
              <a:rPr lang="en-US" dirty="0" smtClean="0"/>
              <a:t>MEASURE evaluation has developed a tool, which is similar in nature to tools developed by other organizations – the Stakeholder Engagement Tool.  It consists of a</a:t>
            </a:r>
            <a:r>
              <a:rPr lang="en-US" u="sng" dirty="0" smtClean="0"/>
              <a:t> Stakeholder Analysis Matrix and a Stakeholder Engagement Plan</a:t>
            </a:r>
            <a:r>
              <a:rPr lang="en-US" dirty="0" smtClean="0"/>
              <a:t>.</a:t>
            </a:r>
          </a:p>
          <a:p>
            <a:pPr eaLnBrk="1" hangingPunct="1"/>
            <a:endParaRPr lang="en-US" dirty="0" smtClean="0"/>
          </a:p>
          <a:p>
            <a:pPr eaLnBrk="1" hangingPunct="1"/>
            <a:r>
              <a:rPr lang="en-US" dirty="0" smtClean="0"/>
              <a:t>This tool helps us to systematically</a:t>
            </a:r>
            <a:r>
              <a:rPr lang="en-US" baseline="0" dirty="0" smtClean="0"/>
              <a:t> and formally assess all of our stakeholders.  It </a:t>
            </a:r>
            <a:r>
              <a:rPr lang="en-US" dirty="0" smtClean="0"/>
              <a:t>clarifies who has an interest in the activity; what that interest is; who can help the activity and how; who can hurt it and how this information can be leveraged to ensure success. </a:t>
            </a:r>
          </a:p>
          <a:p>
            <a:pPr eaLnBrk="1" hangingPunct="1"/>
            <a:endParaRPr lang="en-US" dirty="0" smtClean="0"/>
          </a:p>
          <a:p>
            <a:pPr eaLnBrk="1" hangingPunct="1"/>
            <a:endParaRPr lang="en-US" dirty="0" smtClean="0"/>
          </a:p>
          <a:p>
            <a:pPr eaLnBrk="1" hangingPunct="1"/>
            <a:endParaRPr lang="en-US" dirty="0" smtClean="0"/>
          </a:p>
        </p:txBody>
      </p:sp>
      <p:sp>
        <p:nvSpPr>
          <p:cNvPr id="87064" name="Rectangle 23"/>
          <p:cNvSpPr>
            <a:spLocks noGrp="1" noRot="1" noChangeAspect="1" noChangeArrowheads="1" noTextEdit="1"/>
          </p:cNvSpPr>
          <p:nvPr>
            <p:ph type="sldImg"/>
          </p:nvPr>
        </p:nvSpPr>
        <p:spPr>
          <a:xfrm>
            <a:off x="1163190" y="693295"/>
            <a:ext cx="4531622" cy="3416508"/>
          </a:xfrm>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a:t>
            </a:r>
            <a:r>
              <a:rPr lang="en-US" baseline="0" dirty="0" smtClean="0"/>
              <a:t> look at the Stakeholder Analysis Matrix. This</a:t>
            </a:r>
            <a:r>
              <a:rPr lang="en-US" dirty="0" smtClean="0"/>
              <a:t> tool helps identify individuals and groups that are stakeholders in an M&amp;E or data use activity, either as contributors, influencers or beneficiaries.</a:t>
            </a:r>
          </a:p>
          <a:p>
            <a:endParaRPr lang="en-US" dirty="0" smtClean="0"/>
          </a:p>
          <a:p>
            <a:r>
              <a:rPr lang="en-US" dirty="0" smtClean="0"/>
              <a:t>The tool provides a structured way to define the roles that stakeholders play in the activity, and assess the resources they could bring to bear.</a:t>
            </a:r>
          </a:p>
          <a:p>
            <a:endParaRPr lang="en-US" dirty="0" smtClean="0"/>
          </a:p>
          <a:p>
            <a:r>
              <a:rPr lang="en-US" dirty="0" smtClean="0"/>
              <a:t>The tool also provides a framework for assessing the interests, knowledge, positions, alliances, resources, power, and importance of various stakeholders. Who will resist the initiative?  Who will support it?  What are their reasons? </a:t>
            </a:r>
          </a:p>
          <a:p>
            <a:endParaRPr lang="en-US" dirty="0" smtClean="0"/>
          </a:p>
          <a:p>
            <a:r>
              <a:rPr lang="en-US" dirty="0" smtClean="0"/>
              <a:t>The tool helps assess which stakeholders to include in the process by determining the relative priority of stakeholders. Which stakeholders have the highest priority?</a:t>
            </a:r>
          </a:p>
          <a:p>
            <a:endParaRPr lang="en-US" dirty="0" smtClean="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647">
              <a:defRPr/>
            </a:pPr>
            <a:r>
              <a:rPr lang="en-US" sz="1000" b="1" i="1" dirty="0"/>
              <a:t>NOTE TO FACILITATOR: click on each column to show red circle highlight each column </a:t>
            </a:r>
          </a:p>
          <a:p>
            <a:pPr defTabSz="898647">
              <a:defRPr/>
            </a:pPr>
            <a:r>
              <a:rPr lang="en-US" sz="1000" dirty="0"/>
              <a:t>Here is an example of the Matrix. At the end of this session your groups will have the opportunity to use the tool to select a set of stakeholders specific to a professional decision you need to make. For now, let’s look at the information required in each column. </a:t>
            </a:r>
          </a:p>
          <a:p>
            <a:pPr defTabSz="898647">
              <a:defRPr/>
            </a:pPr>
            <a:endParaRPr lang="en-US" sz="1000" dirty="0"/>
          </a:p>
          <a:p>
            <a:pPr defTabSz="897301">
              <a:defRPr/>
            </a:pPr>
            <a:r>
              <a:rPr lang="en-US" sz="1000" dirty="0"/>
              <a:t>In the first column you list your stakeholder, whether it is a person, group, or organization.</a:t>
            </a:r>
          </a:p>
          <a:p>
            <a:endParaRPr lang="en-US" sz="1000" dirty="0"/>
          </a:p>
          <a:p>
            <a:pPr defTabSz="898647">
              <a:defRPr/>
            </a:pPr>
            <a:r>
              <a:rPr lang="en-US" sz="1000" dirty="0"/>
              <a:t>In the second column you describe the stakeholder including job title, organizational purpose, or funding sources etc. </a:t>
            </a:r>
          </a:p>
          <a:p>
            <a:pPr defTabSz="898647">
              <a:defRPr/>
            </a:pPr>
            <a:endParaRPr lang="en-US" sz="1000" dirty="0"/>
          </a:p>
          <a:p>
            <a:pPr defTabSz="898647">
              <a:defRPr/>
            </a:pPr>
            <a:r>
              <a:rPr lang="en-US" sz="1000" dirty="0"/>
              <a:t>In the third column you include a brief explanation of why this stakeholder is relevant to your activity. </a:t>
            </a:r>
          </a:p>
          <a:p>
            <a:pPr defTabSz="898647">
              <a:defRPr/>
            </a:pPr>
            <a:endParaRPr lang="en-US" sz="1000" dirty="0"/>
          </a:p>
          <a:p>
            <a:pPr defTabSz="898647">
              <a:defRPr/>
            </a:pPr>
            <a:r>
              <a:rPr lang="en-US" sz="1000" dirty="0"/>
              <a:t>In the 4</a:t>
            </a:r>
            <a:r>
              <a:rPr lang="en-US" sz="1000" baseline="30000" dirty="0"/>
              <a:t>th</a:t>
            </a:r>
            <a:r>
              <a:rPr lang="en-US" sz="1000" dirty="0"/>
              <a:t> column you list the stakeholder’s level of knowledge about your issue. This is important because sometimes you will choose a stakeholder because or his/her knowledge level, and sometimes you will choose one in spite of his/her knowledge level because of other resources he/she can bring to the activity. </a:t>
            </a:r>
          </a:p>
          <a:p>
            <a:pPr defTabSz="898647">
              <a:defRPr/>
            </a:pPr>
            <a:endParaRPr lang="en-US" sz="1000" dirty="0"/>
          </a:p>
          <a:p>
            <a:pPr defTabSz="898647">
              <a:defRPr/>
            </a:pPr>
            <a:r>
              <a:rPr lang="en-US" sz="1000" dirty="0"/>
              <a:t>In the 5</a:t>
            </a:r>
            <a:r>
              <a:rPr lang="en-US" sz="1000" baseline="30000" dirty="0"/>
              <a:t>th</a:t>
            </a:r>
            <a:r>
              <a:rPr lang="en-US" sz="1000" dirty="0"/>
              <a:t> column, you list the level of commitment to the activity by each stakeholder. </a:t>
            </a:r>
          </a:p>
          <a:p>
            <a:pPr defTabSz="898647">
              <a:defRPr/>
            </a:pPr>
            <a:endParaRPr lang="en-US" sz="1000" dirty="0"/>
          </a:p>
          <a:p>
            <a:pPr defTabSz="898647">
              <a:defRPr/>
            </a:pPr>
            <a:r>
              <a:rPr lang="en-US" sz="1000" dirty="0"/>
              <a:t>Finally, in the last column, you list the resources that each stakeholder brings to the activity. We will show you a completed example of the Stakeholder Analysis Matrix later in this session. </a:t>
            </a:r>
          </a:p>
          <a:p>
            <a:pPr defTabSz="898647">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an</a:t>
            </a:r>
            <a:r>
              <a:rPr lang="en-US" baseline="0" dirty="0" smtClean="0"/>
              <a:t> example Stakeholder Analysis Matrix. As you can see this matrix was created during the development of a plan to scale-up PMTCT programs throughout the system. Let’s walk through each column.</a:t>
            </a:r>
          </a:p>
          <a:p>
            <a:endParaRPr lang="en-US" baseline="0" dirty="0" smtClean="0"/>
          </a:p>
          <a:p>
            <a:r>
              <a:rPr lang="en-US" b="0" i="1" baseline="0" dirty="0" smtClean="0"/>
              <a:t>NOTE to Facilitator</a:t>
            </a:r>
            <a:r>
              <a:rPr lang="en-US" b="0" baseline="0" dirty="0" smtClean="0"/>
              <a:t>: Read each column from the example and ask the participants if they have any clarifying questions. </a:t>
            </a:r>
            <a:endParaRPr lang="en-US" b="0"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44</a:t>
            </a:fld>
            <a:endParaRPr lang="en-US"/>
          </a:p>
        </p:txBody>
      </p:sp>
    </p:spTree>
    <p:extLst>
      <p:ext uri="{BB962C8B-B14F-4D97-AF65-F5344CB8AC3E}">
        <p14:creationId xmlns:p14="http://schemas.microsoft.com/office/powerpoint/2010/main" val="1121229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talked</a:t>
            </a:r>
            <a:r>
              <a:rPr lang="en-US" baseline="0" dirty="0" smtClean="0"/>
              <a:t> about who are stakeholders are, it is important to think about </a:t>
            </a:r>
            <a:r>
              <a:rPr lang="en-US" i="1" baseline="0" dirty="0" smtClean="0"/>
              <a:t>how</a:t>
            </a:r>
            <a:r>
              <a:rPr lang="en-US" baseline="0" dirty="0" smtClean="0"/>
              <a:t> to engage them in your activity. Remember to plan to engage stakeholders throughout the activity, not just at the beginning or the end. On the program side at either the national or subnational level, one can engage user &amp; producers in many ways. Examples include opportunities at quarterly meetings, either for interpretation of program or RHIS data.</a:t>
            </a:r>
          </a:p>
          <a:p>
            <a:endParaRPr lang="en-US" baseline="0" dirty="0" smtClean="0"/>
          </a:p>
          <a:p>
            <a:r>
              <a:rPr lang="en-US" baseline="0" dirty="0" smtClean="0"/>
              <a:t>In M&amp;E system improvement, the involvement is usually at the national level, but still involves users &amp; producers. Often opportunities are around national indicators or data systems.</a:t>
            </a:r>
          </a:p>
          <a:p>
            <a:endParaRPr lang="en-US" baseline="0" dirty="0" smtClean="0"/>
          </a:p>
          <a:p>
            <a:pPr defTabSz="897301">
              <a:defRPr/>
            </a:pPr>
            <a:r>
              <a:rPr lang="en-US" baseline="0" dirty="0" smtClean="0"/>
              <a:t>Here we’ve listed a few ideas, but can you think of others?</a:t>
            </a:r>
          </a:p>
          <a:p>
            <a:endParaRPr lang="en-US" baseline="0" dirty="0" smtClean="0"/>
          </a:p>
          <a:p>
            <a:r>
              <a:rPr lang="en-US" baseline="0" dirty="0" smtClean="0"/>
              <a:t>Note to facilitator: ask participants to brainstorm other ways of engaging stakeholders</a:t>
            </a:r>
          </a:p>
          <a:p>
            <a:endParaRPr lang="en-US" baseline="0" dirty="0" smtClean="0"/>
          </a:p>
          <a:p>
            <a:r>
              <a:rPr lang="en-US" baseline="0" dirty="0" smtClean="0"/>
              <a:t>For those interested in Research, here are some other examples:</a:t>
            </a:r>
          </a:p>
          <a:p>
            <a:r>
              <a:rPr lang="en-US" baseline="0" dirty="0" smtClean="0"/>
              <a:t>Dissemination meetings, design, implementation, application -  involve beyond dissemination of results – formulate questions, use it, disseminate it for program improvement</a:t>
            </a:r>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45</a:t>
            </a:fld>
            <a:endParaRPr lang="en-US"/>
          </a:p>
        </p:txBody>
      </p:sp>
    </p:spTree>
    <p:extLst>
      <p:ext uri="{BB962C8B-B14F-4D97-AF65-F5344CB8AC3E}">
        <p14:creationId xmlns:p14="http://schemas.microsoft.com/office/powerpoint/2010/main" val="317293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picture above may look familiar to many of you.  In today’s environment many health professionals have become overwhelmed with collecting and using data related to services they deliver. In some contexts,  data requirements from government and donors have grown exponentially, to the point where some providers and implementing partners have pages and pages of forms to fill in daily.  </a:t>
            </a:r>
          </a:p>
          <a:p>
            <a:endParaRPr lang="en-US" smtClean="0"/>
          </a:p>
          <a:p>
            <a:r>
              <a:rPr lang="en-US" smtClean="0"/>
              <a:t>Rarely is data used to monitor programs and make decisions beyond individual patient care.  This is a huge lost opportunity because data are critical to the program improvement and decision making process. </a:t>
            </a:r>
          </a:p>
          <a:p>
            <a:endParaRPr lang="en-US" smtClean="0"/>
          </a:p>
          <a:p>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74FC7-8598-4D37-B885-0AA124D85904}" type="slidenum">
              <a:rPr lang="en-US" smtClean="0"/>
              <a:pPr eaLnBrk="1" hangingPunct="1"/>
              <a:t>10</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47">
              <a:defRPr/>
            </a:pPr>
            <a:r>
              <a:rPr lang="en-US" dirty="0" smtClean="0"/>
              <a:t>Once you analyze each of the stakeholders, it</a:t>
            </a:r>
            <a:r>
              <a:rPr lang="en-US" baseline="0" dirty="0" smtClean="0"/>
              <a:t> is helpful to create a Stakeholder Engagement Plan to ensure that stakeholders are involved throughout the activity. </a:t>
            </a:r>
          </a:p>
          <a:p>
            <a:pPr defTabSz="898647">
              <a:defRPr/>
            </a:pPr>
            <a:endParaRPr lang="en-US" baseline="0" dirty="0" smtClean="0"/>
          </a:p>
          <a:p>
            <a:pPr defTabSz="898647">
              <a:defRPr/>
            </a:pPr>
            <a:r>
              <a:rPr lang="en-US" baseline="0" dirty="0" smtClean="0"/>
              <a:t>The first column lists the stakeholder, while the second lists the potential role of that stakeholder. The third column shows how you plan to involve the stakeholder, and the final column lists who is responsible for ensuring involvement. </a:t>
            </a:r>
          </a:p>
          <a:p>
            <a:endParaRPr lang="en-US"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46</a:t>
            </a:fld>
            <a:endParaRPr lang="en-US"/>
          </a:p>
        </p:txBody>
      </p:sp>
    </p:spTree>
    <p:extLst>
      <p:ext uri="{BB962C8B-B14F-4D97-AF65-F5344CB8AC3E}">
        <p14:creationId xmlns:p14="http://schemas.microsoft.com/office/powerpoint/2010/main" val="3935243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r>
              <a:rPr lang="en-US" b="0" baseline="0" dirty="0" smtClean="0"/>
              <a:t>Let’s look at an example. You will see that we took the first 2 columns (the stakeholder and their potential role in the activity) from the stakeholder analysis matrix and inserted that information in here. </a:t>
            </a:r>
          </a:p>
          <a:p>
            <a:endParaRPr lang="en-US" b="0" baseline="0" dirty="0" smtClean="0"/>
          </a:p>
          <a:p>
            <a:r>
              <a:rPr lang="en-US" b="0" i="1" baseline="0" dirty="0" smtClean="0"/>
              <a:t>NOTE to Facilitator</a:t>
            </a:r>
            <a:r>
              <a:rPr lang="en-US" b="0" baseline="0" dirty="0" smtClean="0"/>
              <a:t>: read through this example</a:t>
            </a:r>
            <a:endParaRPr lang="en-US" b="0"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47</a:t>
            </a:fld>
            <a:endParaRPr lang="en-US"/>
          </a:p>
        </p:txBody>
      </p:sp>
    </p:spTree>
    <p:extLst>
      <p:ext uri="{BB962C8B-B14F-4D97-AF65-F5344CB8AC3E}">
        <p14:creationId xmlns:p14="http://schemas.microsoft.com/office/powerpoint/2010/main" val="100530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D2E1BCB-C2EC-4057-8D79-606B2FFDBE3C}" type="slidenum">
              <a:rPr lang="en-US" smtClean="0"/>
              <a:pPr/>
              <a:t>48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Now let’s discuss</a:t>
            </a:r>
            <a:r>
              <a:rPr lang="en-US" baseline="0" dirty="0" smtClean="0"/>
              <a:t> decisions and the types that should be data informed</a:t>
            </a:r>
            <a:r>
              <a:rPr lang="en-US" dirty="0" smtClean="0"/>
              <a:t>.</a:t>
            </a:r>
            <a:r>
              <a:rPr lang="en-US" baseline="0" dirty="0" smtClean="0"/>
              <a:t>  </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C53B4E2-73EE-464B-8B06-0DA3979E8DFE}" type="slidenum">
              <a:rPr lang="en-US" smtClean="0"/>
              <a:pPr/>
              <a:t>49</a:t>
            </a:fld>
            <a:endParaRPr lang="en-US" smtClean="0"/>
          </a:p>
        </p:txBody>
      </p:sp>
      <p:sp>
        <p:nvSpPr>
          <p:cNvPr id="89091" name="Rectangle 2"/>
          <p:cNvSpPr>
            <a:spLocks noGrp="1" noRot="1" noChangeAspect="1" noChangeArrowheads="1" noTextEdit="1"/>
          </p:cNvSpPr>
          <p:nvPr>
            <p:ph type="sldImg"/>
          </p:nvPr>
        </p:nvSpPr>
        <p:spPr>
          <a:xfrm>
            <a:off x="1155424" y="685489"/>
            <a:ext cx="4548706" cy="3430561"/>
          </a:xfrm>
          <a:ln/>
        </p:spPr>
      </p:sp>
      <p:sp>
        <p:nvSpPr>
          <p:cNvPr id="89092" name="Rectangle 3"/>
          <p:cNvSpPr>
            <a:spLocks noGrp="1" noChangeArrowheads="1"/>
          </p:cNvSpPr>
          <p:nvPr>
            <p:ph type="body" idx="1"/>
          </p:nvPr>
        </p:nvSpPr>
        <p:spPr>
          <a:xfrm>
            <a:off x="914815" y="4343713"/>
            <a:ext cx="5028370" cy="4115426"/>
          </a:xfrm>
          <a:noFill/>
          <a:ln/>
        </p:spPr>
        <p:txBody>
          <a:bodyPr/>
          <a:lstStyle/>
          <a:p>
            <a:pPr eaLnBrk="1" hangingPunct="1"/>
            <a:r>
              <a:rPr lang="en-US" dirty="0" smtClean="0"/>
              <a:t>There are four main types of decision</a:t>
            </a:r>
            <a:r>
              <a:rPr lang="en-US" baseline="0" dirty="0" smtClean="0"/>
              <a:t> areas in the health sector.  They pertain to</a:t>
            </a:r>
            <a:r>
              <a:rPr lang="en-US" dirty="0" smtClean="0"/>
              <a:t>:</a:t>
            </a:r>
          </a:p>
          <a:p>
            <a:pPr eaLnBrk="1" hangingPunct="1"/>
            <a:endParaRPr lang="en-US" dirty="0" smtClean="0"/>
          </a:p>
          <a:p>
            <a:pPr eaLnBrk="1" hangingPunct="1"/>
            <a:r>
              <a:rPr lang="en-US" dirty="0" smtClean="0"/>
              <a:t>- Program</a:t>
            </a:r>
            <a:r>
              <a:rPr lang="en-US" baseline="0" dirty="0" smtClean="0"/>
              <a:t> design and evaluation</a:t>
            </a:r>
          </a:p>
          <a:p>
            <a:pPr eaLnBrk="1" hangingPunct="1"/>
            <a:r>
              <a:rPr lang="en-US" baseline="0" dirty="0" smtClean="0"/>
              <a:t>- Program management and improvement</a:t>
            </a:r>
          </a:p>
          <a:p>
            <a:pPr eaLnBrk="1" hangingPunct="1"/>
            <a:r>
              <a:rPr lang="en-US" baseline="0" dirty="0" smtClean="0"/>
              <a:t>- Strategic planning</a:t>
            </a:r>
          </a:p>
          <a:p>
            <a:pPr eaLnBrk="1" hangingPunct="1"/>
            <a:r>
              <a:rPr lang="en-US" dirty="0" smtClean="0"/>
              <a:t>- Advocacy and policy development</a:t>
            </a:r>
          </a:p>
          <a:p>
            <a:pPr eaLnBrk="1" hangingPunct="1"/>
            <a:endParaRPr lang="en-US" dirty="0" smtClean="0"/>
          </a:p>
          <a:p>
            <a:pPr eaLnBrk="1" hangingPunct="1"/>
            <a:r>
              <a:rPr lang="en-US" i="1" dirty="0" smtClean="0"/>
              <a:t>NOTE</a:t>
            </a:r>
            <a:r>
              <a:rPr lang="en-US" i="1" baseline="0" dirty="0" smtClean="0"/>
              <a:t> to facilitator</a:t>
            </a:r>
            <a:r>
              <a:rPr lang="en-US" baseline="0" dirty="0" smtClean="0"/>
              <a:t>: </a:t>
            </a:r>
            <a:r>
              <a:rPr lang="en-US" dirty="0" smtClean="0"/>
              <a:t>Ask participants to brainstorm some types of decisions that fit into these categories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9E0A60E-C890-4B74-B17D-B1462E22D721}" type="slidenum">
              <a:rPr lang="en-US" smtClean="0"/>
              <a:pPr/>
              <a:t>50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smtClean="0"/>
              <a:t>Decisions related to program design and evaluation  could include</a:t>
            </a:r>
          </a:p>
          <a:p>
            <a:pPr eaLnBrk="1" hangingPunct="1"/>
            <a:r>
              <a:rPr lang="en-US" dirty="0" smtClean="0"/>
              <a:t> - selecting key messages for prevention campaigns and </a:t>
            </a:r>
          </a:p>
          <a:p>
            <a:pPr eaLnBrk="1" hangingPunct="1"/>
            <a:r>
              <a:rPr lang="en-US" dirty="0" smtClean="0"/>
              <a:t>-  identifying and choosing new strategies to increase the impact of a specific services</a:t>
            </a:r>
          </a:p>
          <a:p>
            <a:pPr eaLnBrk="1" hangingPunct="1"/>
            <a:endParaRPr lang="en-US" dirty="0" smtClean="0"/>
          </a:p>
          <a:p>
            <a:pPr eaLnBrk="1" hangingPunct="1"/>
            <a:r>
              <a:rPr lang="en-US" b="0" i="1" dirty="0" smtClean="0"/>
              <a:t>NOTE to facilitator</a:t>
            </a:r>
            <a:r>
              <a:rPr lang="en-US" b="0" dirty="0" smtClean="0"/>
              <a:t>:  Also recall some of the responses from the plenary brainstorm on the previous slide that are relevant to this category.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of a decision that is relevant to program management could include </a:t>
            </a:r>
          </a:p>
          <a:p>
            <a:endParaRPr lang="en-US" baseline="0" dirty="0" smtClean="0"/>
          </a:p>
          <a:p>
            <a:r>
              <a:rPr lang="en-US" baseline="0" dirty="0" smtClean="0"/>
              <a:t>– deciding if a program is meeting its’ process objectives – for example training the stated number of providers and, </a:t>
            </a:r>
          </a:p>
          <a:p>
            <a:pPr marL="168496" indent="-168496">
              <a:buFontTx/>
              <a:buChar char="-"/>
            </a:pPr>
            <a:r>
              <a:rPr lang="en-US" baseline="0" dirty="0" smtClean="0"/>
              <a:t>deciding what to do to increase the coverage of program services  </a:t>
            </a:r>
          </a:p>
          <a:p>
            <a:pPr marL="168496" indent="-168496">
              <a:buFontTx/>
              <a:buChar char="-"/>
            </a:pPr>
            <a:endParaRPr lang="en-US" baseline="0" dirty="0" smtClean="0"/>
          </a:p>
          <a:p>
            <a:pPr defTabSz="898647">
              <a:defRPr/>
            </a:pPr>
            <a:r>
              <a:rPr lang="en-US" b="0" i="1" dirty="0" smtClean="0"/>
              <a:t>NOTE to facilitator</a:t>
            </a:r>
            <a:r>
              <a:rPr lang="en-US" b="0" dirty="0" smtClean="0"/>
              <a:t>:  Also recall some of the responses from the plenary brainstorm on the previous slide that are relevant to this category.</a:t>
            </a:r>
          </a:p>
          <a:p>
            <a:pPr marL="168496" indent="-168496">
              <a:buFontTx/>
              <a:buChar char="-"/>
            </a:pPr>
            <a:endParaRPr lang="en-US"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51</a:t>
            </a:fld>
            <a:endParaRPr lang="en-US"/>
          </a:p>
        </p:txBody>
      </p:sp>
    </p:spTree>
    <p:extLst>
      <p:ext uri="{BB962C8B-B14F-4D97-AF65-F5344CB8AC3E}">
        <p14:creationId xmlns:p14="http://schemas.microsoft.com/office/powerpoint/2010/main" val="2025539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decision making in strategic planning could include:</a:t>
            </a:r>
          </a:p>
          <a:p>
            <a:endParaRPr lang="en-US" baseline="0" dirty="0" smtClean="0"/>
          </a:p>
          <a:p>
            <a:pPr defTabSz="898647">
              <a:defRPr/>
            </a:pPr>
            <a:r>
              <a:rPr lang="en-US" i="1" baseline="0" dirty="0" smtClean="0"/>
              <a:t>NOTE to facilitator</a:t>
            </a:r>
            <a:r>
              <a:rPr lang="en-US" baseline="0" dirty="0" smtClean="0"/>
              <a:t>: Read and</a:t>
            </a:r>
            <a:r>
              <a:rPr lang="en-US" b="0" dirty="0" smtClean="0"/>
              <a:t> recall some of the responses from the plenary brainstorm on the previous slide that are relevant to this category.</a:t>
            </a:r>
          </a:p>
          <a:p>
            <a:endParaRPr lang="en-US" dirty="0"/>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52</a:t>
            </a:fld>
            <a:endParaRPr lang="en-US"/>
          </a:p>
        </p:txBody>
      </p:sp>
    </p:spTree>
    <p:extLst>
      <p:ext uri="{BB962C8B-B14F-4D97-AF65-F5344CB8AC3E}">
        <p14:creationId xmlns:p14="http://schemas.microsoft.com/office/powerpoint/2010/main" val="2772737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0DE9E6C-40BB-4516-954F-8DB923FC541B}" type="slidenum">
              <a:rPr lang="en-US" smtClean="0"/>
              <a:pPr/>
              <a:t>53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And lastly, decisions</a:t>
            </a:r>
            <a:r>
              <a:rPr lang="en-US" baseline="0" dirty="0" smtClean="0"/>
              <a:t> around advocacy and policy formulation could include</a:t>
            </a:r>
          </a:p>
          <a:p>
            <a:pPr eaLnBrk="1" hangingPunct="1"/>
            <a:endParaRPr lang="en-US" baseline="0" dirty="0" smtClean="0"/>
          </a:p>
          <a:p>
            <a:pPr marL="168496" indent="-168496" eaLnBrk="1" hangingPunct="1">
              <a:buFontTx/>
              <a:buChar char="-"/>
            </a:pPr>
            <a:r>
              <a:rPr lang="en-US" dirty="0" smtClean="0"/>
              <a:t>selecting priorities for a new strategic plan and </a:t>
            </a:r>
          </a:p>
          <a:p>
            <a:pPr marL="168496" indent="-168496" eaLnBrk="1" hangingPunct="1">
              <a:buFontTx/>
              <a:buChar char="-"/>
            </a:pPr>
            <a:r>
              <a:rPr lang="en-US" dirty="0" smtClean="0"/>
              <a:t>identifying</a:t>
            </a:r>
            <a:r>
              <a:rPr lang="en-US" baseline="0" dirty="0" smtClean="0"/>
              <a:t> focus areas or focus populations for </a:t>
            </a:r>
            <a:r>
              <a:rPr lang="en-US" dirty="0" smtClean="0"/>
              <a:t> new policies.</a:t>
            </a:r>
          </a:p>
          <a:p>
            <a:pPr eaLnBrk="1" hangingPunct="1"/>
            <a:endParaRPr lang="en-US" dirty="0" smtClean="0"/>
          </a:p>
          <a:p>
            <a:pPr defTabSz="898647" eaLnBrk="1" hangingPunct="1">
              <a:defRPr/>
            </a:pPr>
            <a:r>
              <a:rPr lang="en-US" b="0" i="1" dirty="0" smtClean="0"/>
              <a:t>NOTE to facilitator</a:t>
            </a:r>
            <a:r>
              <a:rPr lang="en-US" b="0" dirty="0" smtClean="0"/>
              <a:t>:  Also recall some of the responses from the plenary brainstorm on the previous slide that are relevant to this category.</a:t>
            </a:r>
          </a:p>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D2E1BCB-C2EC-4057-8D79-606B2FFDBE3C}" type="slidenum">
              <a:rPr lang="en-US" smtClean="0"/>
              <a:pPr/>
              <a:t>54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Now let’s discuss</a:t>
            </a:r>
            <a:r>
              <a:rPr lang="en-US" baseline="0" dirty="0" smtClean="0"/>
              <a:t> the last element in the context of decision making – Data.   </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8E6F3CA-ED1B-40AF-8DF2-4BDFCFEF6134}" type="slidenum">
              <a:rPr lang="en-US" smtClean="0"/>
              <a:pPr/>
              <a:t>55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As you know, there are many sources of data and information that we can use in decision making from the national level to the facility level and even as consumers or beneficiaries of health services.  We</a:t>
            </a:r>
            <a:r>
              <a:rPr lang="en-US" baseline="0" dirty="0" smtClean="0"/>
              <a:t> have listed some of the more common sources on this slide. They include:</a:t>
            </a:r>
            <a:br>
              <a:rPr lang="en-US" baseline="0" dirty="0" smtClean="0"/>
            </a:br>
            <a:r>
              <a:rPr lang="en-US" baseline="0" dirty="0" smtClean="0"/>
              <a:t/>
            </a:r>
            <a:br>
              <a:rPr lang="en-US" baseline="0" dirty="0" smtClean="0"/>
            </a:br>
            <a:r>
              <a:rPr lang="en-US" i="1" baseline="0" dirty="0" smtClean="0"/>
              <a:t>NOTE to facilitator</a:t>
            </a:r>
            <a:r>
              <a:rPr lang="en-US" baseline="0" dirty="0" smtClean="0"/>
              <a:t>: Read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BBCDA3-D4E7-4365-9192-9070D901B06E}" type="slidenum">
              <a:rPr lang="en-US" smtClean="0"/>
              <a:pPr eaLnBrk="1" hangingPunct="1"/>
              <a:t>11</a:t>
            </a:fld>
            <a:endParaRPr lang="en-US"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smtClean="0"/>
              <a:t>In order to understand the factors that inhibit or encourage data-informed decision making, we need to review the entire process that leads to evidenced-based decisions and eventually to improved health outcomes. There are many other contributing factors that affect data use.</a:t>
            </a:r>
          </a:p>
          <a:p>
            <a:pPr eaLnBrk="1" hangingPunct="1">
              <a:lnSpc>
                <a:spcPct val="90000"/>
              </a:lnSpc>
              <a:spcBef>
                <a:spcPct val="0"/>
              </a:spcBef>
            </a:pPr>
            <a:endParaRPr lang="en-US" smtClean="0"/>
          </a:p>
          <a:p>
            <a:pPr eaLnBrk="1" hangingPunct="1">
              <a:lnSpc>
                <a:spcPct val="90000"/>
              </a:lnSpc>
              <a:spcBef>
                <a:spcPct val="0"/>
              </a:spcBef>
            </a:pPr>
            <a:r>
              <a:rPr lang="en-US" smtClean="0"/>
              <a:t>The framework presented here illustrates the entire cycle of evidence based decision making.  This approach illustrates the ideal.  You will note that in addition to data collection and therefore availability,  there are also the considerations of:</a:t>
            </a:r>
          </a:p>
          <a:p>
            <a:pPr eaLnBrk="1" hangingPunct="1">
              <a:lnSpc>
                <a:spcPct val="90000"/>
              </a:lnSpc>
              <a:spcBef>
                <a:spcPct val="0"/>
              </a:spcBef>
            </a:pPr>
            <a:endParaRPr lang="en-US" smtClean="0"/>
          </a:p>
          <a:p>
            <a:pPr eaLnBrk="1" hangingPunct="1">
              <a:lnSpc>
                <a:spcPct val="90000"/>
              </a:lnSpc>
              <a:spcBef>
                <a:spcPct val="0"/>
              </a:spcBef>
              <a:buFontTx/>
              <a:buChar char="-"/>
            </a:pPr>
            <a:r>
              <a:rPr lang="en-US" smtClean="0"/>
              <a:t> Securing the technical and human capacity to manage and analyze the data,</a:t>
            </a:r>
          </a:p>
          <a:p>
            <a:pPr eaLnBrk="1" hangingPunct="1">
              <a:lnSpc>
                <a:spcPct val="90000"/>
              </a:lnSpc>
              <a:spcBef>
                <a:spcPct val="0"/>
              </a:spcBef>
              <a:buFontTx/>
              <a:buChar char="-"/>
            </a:pPr>
            <a:r>
              <a:rPr lang="en-US" smtClean="0"/>
              <a:t> Ensuring that the information is available and in a format that is easily understood by the relevant stakeholders,</a:t>
            </a:r>
          </a:p>
          <a:p>
            <a:pPr eaLnBrk="1" hangingPunct="1">
              <a:lnSpc>
                <a:spcPct val="90000"/>
              </a:lnSpc>
              <a:spcBef>
                <a:spcPct val="0"/>
              </a:spcBef>
              <a:buFontTx/>
              <a:buChar char="-"/>
            </a:pPr>
            <a:r>
              <a:rPr lang="en-US" smtClean="0"/>
              <a:t> And fostering the interpretation  of the information and ultimate use to improve to policies and programs</a:t>
            </a:r>
          </a:p>
          <a:p>
            <a:pPr eaLnBrk="1" hangingPunct="1">
              <a:lnSpc>
                <a:spcPct val="90000"/>
              </a:lnSpc>
              <a:spcBef>
                <a:spcPct val="0"/>
              </a:spcBef>
            </a:pPr>
            <a:endParaRPr lang="en-US" smtClean="0"/>
          </a:p>
          <a:p>
            <a:pPr eaLnBrk="1" hangingPunct="1">
              <a:lnSpc>
                <a:spcPct val="90000"/>
              </a:lnSpc>
              <a:spcBef>
                <a:spcPct val="0"/>
              </a:spcBef>
            </a:pPr>
            <a:r>
              <a:rPr lang="en-US" smtClean="0"/>
              <a:t>The cycle supports the assumption that the more positive experiences a decision maker has in using information to support a decision, the stronger the commitment will be to improving data collection systems and continuing to use the information they generate.</a:t>
            </a:r>
          </a:p>
          <a:p>
            <a:pPr eaLnBrk="1" hangingPunct="1">
              <a:lnSpc>
                <a:spcPct val="90000"/>
              </a:lnSpc>
              <a:spcBef>
                <a:spcPct val="0"/>
              </a:spcBef>
            </a:pPr>
            <a:endParaRPr lang="en-US" smtClean="0"/>
          </a:p>
          <a:p>
            <a:pPr eaLnBrk="1" hangingPunct="1">
              <a:lnSpc>
                <a:spcPct val="90000"/>
              </a:lnSpc>
              <a:spcBef>
                <a:spcPct val="0"/>
              </a:spcBef>
            </a:pPr>
            <a:r>
              <a:rPr lang="en-US" smtClean="0"/>
              <a:t>This raises the question – is this what we are experiencing in our own work environments? Most of us would agree that it is not.</a:t>
            </a:r>
          </a:p>
          <a:p>
            <a:pPr eaLnBrk="1" hangingPunct="1">
              <a:lnSpc>
                <a:spcPct val="90000"/>
              </a:lnSpc>
              <a:spcBef>
                <a:spcPct val="0"/>
              </a:spcBef>
            </a:pPr>
            <a:endParaRPr lang="en-US" smtClean="0"/>
          </a:p>
          <a:p>
            <a:pPr eaLnBrk="1" hangingPunct="1">
              <a:lnSpc>
                <a:spcPct val="90000"/>
              </a:lnSpc>
              <a:spcBef>
                <a:spcPct val="0"/>
              </a:spcBef>
            </a:pPr>
            <a:endParaRPr lang="en-US" smtClean="0"/>
          </a:p>
        </p:txBody>
      </p:sp>
      <p:sp>
        <p:nvSpPr>
          <p:cNvPr id="716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3" rIns="89865" bIns="4493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D5E5920-0C77-465F-8439-C09C7B2392AA}" type="slidenum">
              <a:rPr lang="en-US" sz="1200"/>
              <a:pPr algn="r" eaLnBrk="1" hangingPunct="1"/>
              <a:t>11</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D2E1BCB-C2EC-4057-8D79-606B2FFDBE3C}" type="slidenum">
              <a:rPr lang="en-US" smtClean="0"/>
              <a:pPr/>
              <a:t>56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lnSpc>
                <a:spcPct val="90000"/>
              </a:lnSpc>
            </a:pPr>
            <a:r>
              <a:rPr lang="en-US" sz="1100" dirty="0"/>
              <a:t>Now let’s look back at the entire context of decision making and the 3 necessary elements that we just discussed – data, stakeholders and decisions.  We all know that these 3 elements are often influenced by factors other than data.  They include: </a:t>
            </a:r>
          </a:p>
          <a:p>
            <a:pPr eaLnBrk="1" hangingPunct="1">
              <a:lnSpc>
                <a:spcPct val="90000"/>
              </a:lnSpc>
            </a:pPr>
            <a:endParaRPr lang="en-US" sz="1100" dirty="0"/>
          </a:p>
          <a:p>
            <a:pPr eaLnBrk="1" hangingPunct="1">
              <a:lnSpc>
                <a:spcPct val="90000"/>
              </a:lnSpc>
            </a:pPr>
            <a:r>
              <a:rPr lang="en-US" sz="1100" i="1" dirty="0"/>
              <a:t>NOTE to facilitator</a:t>
            </a:r>
            <a:r>
              <a:rPr lang="en-US" sz="1100" dirty="0"/>
              <a:t>: click to reveal each additional influence on decision making:</a:t>
            </a:r>
          </a:p>
          <a:p>
            <a:pPr eaLnBrk="1" hangingPunct="1">
              <a:lnSpc>
                <a:spcPct val="90000"/>
              </a:lnSpc>
            </a:pPr>
            <a:endParaRPr lang="en-US" sz="1100" dirty="0"/>
          </a:p>
          <a:p>
            <a:pPr eaLnBrk="1" hangingPunct="1">
              <a:lnSpc>
                <a:spcPct val="90000"/>
              </a:lnSpc>
            </a:pPr>
            <a:r>
              <a:rPr lang="en-US" sz="1100" dirty="0"/>
              <a:t>Political ideology and favoritism – Decision makers may make health decisions based on what their political parties support rather than data.  </a:t>
            </a:r>
          </a:p>
          <a:p>
            <a:pPr eaLnBrk="1" hangingPunct="1">
              <a:lnSpc>
                <a:spcPct val="90000"/>
              </a:lnSpc>
            </a:pPr>
            <a:endParaRPr lang="en-US" sz="1100" dirty="0"/>
          </a:p>
          <a:p>
            <a:pPr eaLnBrk="1" hangingPunct="1">
              <a:lnSpc>
                <a:spcPct val="90000"/>
              </a:lnSpc>
            </a:pPr>
            <a:r>
              <a:rPr lang="en-US" sz="1100" dirty="0"/>
              <a:t>Public opinion – Decision makers may decide to listen to public opinion rather than data because elections could be coming up</a:t>
            </a:r>
          </a:p>
          <a:p>
            <a:pPr eaLnBrk="1" hangingPunct="1">
              <a:lnSpc>
                <a:spcPct val="90000"/>
              </a:lnSpc>
            </a:pPr>
            <a:endParaRPr lang="en-US" sz="1100" dirty="0"/>
          </a:p>
          <a:p>
            <a:pPr eaLnBrk="1" hangingPunct="1">
              <a:lnSpc>
                <a:spcPct val="90000"/>
              </a:lnSpc>
            </a:pPr>
            <a:r>
              <a:rPr lang="en-US" sz="1100" dirty="0"/>
              <a:t>Power relationships – A decision maker may decide on a course of action because a superior told him to do it. </a:t>
            </a:r>
          </a:p>
          <a:p>
            <a:pPr eaLnBrk="1" hangingPunct="1">
              <a:lnSpc>
                <a:spcPct val="90000"/>
              </a:lnSpc>
            </a:pPr>
            <a:endParaRPr lang="en-US" sz="1100" dirty="0"/>
          </a:p>
          <a:p>
            <a:pPr eaLnBrk="1" hangingPunct="1">
              <a:lnSpc>
                <a:spcPct val="90000"/>
              </a:lnSpc>
            </a:pPr>
            <a:r>
              <a:rPr lang="en-US" sz="1100" dirty="0"/>
              <a:t>Competing priorities – Decision makers may decide to follow a course of action based on related or competing priorities and not on data</a:t>
            </a:r>
          </a:p>
          <a:p>
            <a:pPr eaLnBrk="1" hangingPunct="1">
              <a:lnSpc>
                <a:spcPct val="90000"/>
              </a:lnSpc>
            </a:pPr>
            <a:endParaRPr lang="en-US" sz="1100" dirty="0"/>
          </a:p>
          <a:p>
            <a:pPr eaLnBrk="1" hangingPunct="1">
              <a:lnSpc>
                <a:spcPct val="90000"/>
              </a:lnSpc>
            </a:pPr>
            <a:r>
              <a:rPr lang="en-US" sz="1100" dirty="0"/>
              <a:t>And lastly, a decision may be made because the decision makers feels in his ‘gut’ that it is the right thing to do.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45688A7-BBED-4D60-818D-430EB85EFE61}" type="slidenum">
              <a:rPr lang="en-US" smtClean="0"/>
              <a:pPr/>
              <a:t>57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In summary, we can strengthen the decision-making process by:</a:t>
            </a:r>
          </a:p>
          <a:p>
            <a:pPr eaLnBrk="1" hangingPunct="1"/>
            <a:endParaRPr lang="en-US" dirty="0" smtClean="0"/>
          </a:p>
          <a:p>
            <a:pPr eaLnBrk="1" hangingPunct="1"/>
            <a:r>
              <a:rPr lang="en-US" dirty="0" smtClean="0"/>
              <a:t>Involving new data</a:t>
            </a:r>
            <a:r>
              <a:rPr lang="en-US" baseline="0" dirty="0" smtClean="0"/>
              <a:t> use </a:t>
            </a:r>
            <a:r>
              <a:rPr lang="en-US" dirty="0" smtClean="0"/>
              <a:t>counterparts and stakeholders.  We need to involve potential users of the data from the outset to ensure that information we are producing can be used. </a:t>
            </a:r>
          </a:p>
          <a:p>
            <a:pPr eaLnBrk="1" hangingPunct="1"/>
            <a:endParaRPr lang="en-US" dirty="0" smtClean="0"/>
          </a:p>
          <a:p>
            <a:pPr eaLnBrk="1" hangingPunct="1"/>
            <a:r>
              <a:rPr lang="en-US" dirty="0" smtClean="0"/>
              <a:t>We also need to understand service delivery realities on the ground in order to understand the decisions that are being made routinely and how the can be influenced by evidence-based information. By understanding the intended audiences and what is important to them and their programs, ensuring that people are seeing the value in their reporting of data, will also help to ensure on-time reporting, as well as better quality data.</a:t>
            </a:r>
          </a:p>
          <a:p>
            <a:pPr eaLnBrk="1" hangingPunct="1"/>
            <a:endParaRPr lang="en-US" dirty="0" smtClean="0"/>
          </a:p>
          <a:p>
            <a:pPr eaLnBrk="1" hangingPunct="1"/>
            <a:r>
              <a:rPr lang="en-US" dirty="0" smtClean="0"/>
              <a:t>It’s important to note that we may require data beyond traditional baseline and reporting indicators.  Oftentimes this information is insufficient to make specific program design, planning, management and operations decisions.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session we will practice using</a:t>
            </a:r>
            <a:r>
              <a:rPr lang="en-US" baseline="0" dirty="0" smtClean="0"/>
              <a:t> the Stakeholder Analysis Matrix and the Stakeholder Engagement Plan.  </a:t>
            </a:r>
          </a:p>
          <a:p>
            <a:endParaRPr lang="en-US" baseline="0" dirty="0" smtClean="0"/>
          </a:p>
          <a:p>
            <a:r>
              <a:rPr lang="en-US" i="1" baseline="0" dirty="0" smtClean="0"/>
              <a:t>NOTE to facilitator</a:t>
            </a:r>
            <a:r>
              <a:rPr lang="en-US" i="0" baseline="0" dirty="0" smtClean="0"/>
              <a:t>: Read slide. </a:t>
            </a:r>
            <a:r>
              <a:rPr lang="en-US" i="0" dirty="0" smtClean="0"/>
              <a:t>Hand out copies</a:t>
            </a:r>
            <a:r>
              <a:rPr lang="en-US" i="0" baseline="0" dirty="0" smtClean="0"/>
              <a:t> of </a:t>
            </a:r>
            <a:r>
              <a:rPr lang="en-US" i="1" dirty="0">
                <a:latin typeface="Arial" pitchFamily="34" charset="0"/>
              </a:rPr>
              <a:t>Small Group Activity 3, Stakeholder Analysis Matrix and Engagement Plan</a:t>
            </a:r>
            <a:r>
              <a:rPr lang="en-US" i="0" baseline="0" dirty="0" smtClean="0"/>
              <a:t>.  Instruct the groups to select a decision that they make in their work settings and to complete the Stakeholder Analysis Matrix and Engagement plan around that decision.</a:t>
            </a:r>
            <a:r>
              <a:rPr lang="en-US" i="0" baseline="0" dirty="0"/>
              <a:t> </a:t>
            </a:r>
            <a:r>
              <a:rPr lang="en-US" i="0" baseline="0" dirty="0" smtClean="0"/>
              <a:t> Specify that because this exercise usually takes more than 45 minutes to complete, that they should only complete the matrix across (stakeholder description, potential role in activity, level of knowledge, level of commitment, resources) for 1-2 stakeholders. Provide 45 minutes for this exercise. Remind participants to move to filling out the Engagement Plan after 25 minutes.  They only need to complete the Engagement Plan for 1 stakeholder.</a:t>
            </a:r>
          </a:p>
        </p:txBody>
      </p:sp>
      <p:sp>
        <p:nvSpPr>
          <p:cNvPr id="4" name="Slide Number Placeholder 3"/>
          <p:cNvSpPr>
            <a:spLocks noGrp="1"/>
          </p:cNvSpPr>
          <p:nvPr>
            <p:ph type="sldNum" sz="quarter" idx="10"/>
          </p:nvPr>
        </p:nvSpPr>
        <p:spPr/>
        <p:txBody>
          <a:bodyPr/>
          <a:lstStyle/>
          <a:p>
            <a:pPr>
              <a:defRPr/>
            </a:pPr>
            <a:fld id="{72F0865D-B9FE-42CD-9CC1-2A9A9062909D}" type="slidenum">
              <a:rPr lang="en-US" smtClean="0"/>
              <a:pPr>
                <a:defRPr/>
              </a:pPr>
              <a:t>58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NOTE to facilitator: Read slide.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291B9858-9BCD-4962-ADBD-AA4D6A2C5D79}" type="slidenum">
              <a:rPr lang="en-US" smtClean="0"/>
              <a:pPr eaLnBrk="1" hangingPunct="1"/>
              <a:t>59</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0B9246-2450-4C11-9297-1BDF25B712CD}" type="slidenum">
              <a:rPr lang="en-US" smtClean="0"/>
              <a:pPr>
                <a:defRPr/>
              </a:pPr>
              <a:t>60</a:t>
            </a:fld>
            <a:endParaRPr lang="en-US"/>
          </a:p>
        </p:txBody>
      </p:sp>
    </p:spTree>
    <p:extLst>
      <p:ext uri="{BB962C8B-B14F-4D97-AF65-F5344CB8AC3E}">
        <p14:creationId xmlns:p14="http://schemas.microsoft.com/office/powerpoint/2010/main" val="618450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100" dirty="0"/>
              <a:t>In the previous sessions we discussed many of the concepts and tools that can facilitate data use in your setting. Now let’s discuss the practical aspect of data use. How you can manage to build data use into your work?  How do you ensure that data use becomes part and parcel of your day to day duties?  The answer is to PLAN for it.  </a:t>
            </a:r>
          </a:p>
          <a:p>
            <a:pPr>
              <a:defRPr/>
            </a:pPr>
            <a:endParaRPr lang="en-US" sz="1100" dirty="0"/>
          </a:p>
          <a:p>
            <a:pPr>
              <a:defRPr/>
            </a:pPr>
            <a:r>
              <a:rPr lang="en-US" sz="1100" dirty="0"/>
              <a:t>MEASURE Evaluation has developed a simple tool that assists users to identify decisions and programmatic questions that are faced in day to day work.  These may be decisions and questions around:</a:t>
            </a:r>
          </a:p>
          <a:p>
            <a:pPr>
              <a:defRPr/>
            </a:pPr>
            <a:r>
              <a:rPr lang="en-US" sz="1100" dirty="0"/>
              <a:t> - program monitoring, planning and improvement</a:t>
            </a:r>
          </a:p>
          <a:p>
            <a:pPr>
              <a:defRPr/>
            </a:pPr>
            <a:r>
              <a:rPr lang="en-US" sz="1100" dirty="0"/>
              <a:t> - advocacy needs</a:t>
            </a:r>
          </a:p>
          <a:p>
            <a:pPr>
              <a:defRPr/>
            </a:pPr>
            <a:r>
              <a:rPr lang="en-US" sz="1100" dirty="0"/>
              <a:t> - and program management or operations issues.</a:t>
            </a:r>
          </a:p>
          <a:p>
            <a:pPr>
              <a:defRPr/>
            </a:pPr>
            <a:endParaRPr lang="en-US" sz="1100" dirty="0"/>
          </a:p>
          <a:p>
            <a:pPr>
              <a:defRPr/>
            </a:pPr>
            <a:r>
              <a:rPr lang="en-US" sz="1100" dirty="0"/>
              <a:t>The Framework helps you to link the decision and questions with data and then creates a time bound plan for decision making. It is also critical to involve others in your work, as the best decisions are made with stakeholder involvement.  You need to understand:</a:t>
            </a:r>
          </a:p>
          <a:p>
            <a:pPr indent="-57144">
              <a:lnSpc>
                <a:spcPct val="90000"/>
              </a:lnSpc>
              <a:spcBef>
                <a:spcPct val="45000"/>
              </a:spcBef>
              <a:defRPr/>
            </a:pPr>
            <a:r>
              <a:rPr lang="en-US" sz="1100" dirty="0"/>
              <a:t>- decisions others make, information they need, and the best way to present that information</a:t>
            </a:r>
          </a:p>
          <a:p>
            <a:pPr marL="571443" lvl="1" indent="-171433">
              <a:lnSpc>
                <a:spcPct val="90000"/>
              </a:lnSpc>
              <a:spcBef>
                <a:spcPct val="45000"/>
              </a:spcBef>
              <a:buFontTx/>
              <a:buChar char="-"/>
              <a:defRPr/>
            </a:pPr>
            <a:endParaRPr lang="en-US" sz="1100" dirty="0"/>
          </a:p>
          <a:p>
            <a:pPr indent="-57144">
              <a:lnSpc>
                <a:spcPct val="90000"/>
              </a:lnSpc>
              <a:spcBef>
                <a:spcPct val="45000"/>
              </a:spcBef>
              <a:defRPr/>
            </a:pPr>
            <a:r>
              <a:rPr lang="en-US" sz="1100" dirty="0"/>
              <a:t>In the next few slides I will orient you to the Framework for Linking Data With Action</a:t>
            </a:r>
          </a:p>
          <a:p>
            <a:pPr>
              <a:defRPr/>
            </a:pPr>
            <a:endParaRPr lang="en-US" sz="1100"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6" indent="-285722" eaLnBrk="0" hangingPunct="0">
              <a:defRPr>
                <a:solidFill>
                  <a:schemeClr val="tx1"/>
                </a:solidFill>
                <a:latin typeface="Arial" charset="0"/>
              </a:defRPr>
            </a:lvl2pPr>
            <a:lvl3pPr marL="1142886" indent="-228578" eaLnBrk="0" hangingPunct="0">
              <a:defRPr>
                <a:solidFill>
                  <a:schemeClr val="tx1"/>
                </a:solidFill>
                <a:latin typeface="Arial" charset="0"/>
              </a:defRPr>
            </a:lvl3pPr>
            <a:lvl4pPr marL="1600041" indent="-228578" eaLnBrk="0" hangingPunct="0">
              <a:defRPr>
                <a:solidFill>
                  <a:schemeClr val="tx1"/>
                </a:solidFill>
                <a:latin typeface="Arial" charset="0"/>
              </a:defRPr>
            </a:lvl4pPr>
            <a:lvl5pPr marL="2057196" indent="-228578" eaLnBrk="0" hangingPunct="0">
              <a:defRPr>
                <a:solidFill>
                  <a:schemeClr val="tx1"/>
                </a:solidFill>
                <a:latin typeface="Arial" charset="0"/>
              </a:defRPr>
            </a:lvl5pPr>
            <a:lvl6pPr marL="2514350" indent="-228578" eaLnBrk="0" fontAlgn="base" hangingPunct="0">
              <a:spcBef>
                <a:spcPct val="0"/>
              </a:spcBef>
              <a:spcAft>
                <a:spcPct val="0"/>
              </a:spcAft>
              <a:defRPr>
                <a:solidFill>
                  <a:schemeClr val="tx1"/>
                </a:solidFill>
                <a:latin typeface="Arial" charset="0"/>
              </a:defRPr>
            </a:lvl6pPr>
            <a:lvl7pPr marL="2971505" indent="-228578" eaLnBrk="0" fontAlgn="base" hangingPunct="0">
              <a:spcBef>
                <a:spcPct val="0"/>
              </a:spcBef>
              <a:spcAft>
                <a:spcPct val="0"/>
              </a:spcAft>
              <a:defRPr>
                <a:solidFill>
                  <a:schemeClr val="tx1"/>
                </a:solidFill>
                <a:latin typeface="Arial" charset="0"/>
              </a:defRPr>
            </a:lvl7pPr>
            <a:lvl8pPr marL="3428660" indent="-228578" eaLnBrk="0" fontAlgn="base" hangingPunct="0">
              <a:spcBef>
                <a:spcPct val="0"/>
              </a:spcBef>
              <a:spcAft>
                <a:spcPct val="0"/>
              </a:spcAft>
              <a:defRPr>
                <a:solidFill>
                  <a:schemeClr val="tx1"/>
                </a:solidFill>
                <a:latin typeface="Arial" charset="0"/>
              </a:defRPr>
            </a:lvl8pPr>
            <a:lvl9pPr marL="3885814" indent="-228578" eaLnBrk="0" fontAlgn="base" hangingPunct="0">
              <a:spcBef>
                <a:spcPct val="0"/>
              </a:spcBef>
              <a:spcAft>
                <a:spcPct val="0"/>
              </a:spcAft>
              <a:defRPr>
                <a:solidFill>
                  <a:schemeClr val="tx1"/>
                </a:solidFill>
                <a:latin typeface="Arial" charset="0"/>
              </a:defRPr>
            </a:lvl9pPr>
          </a:lstStyle>
          <a:p>
            <a:pPr eaLnBrk="1" hangingPunct="1"/>
            <a:fld id="{71CF0AAD-A702-4D98-893E-CC6331E1C567}" type="slidenum">
              <a:rPr lang="en-US" smtClean="0"/>
              <a:pPr eaLnBrk="1" hangingPunct="1"/>
              <a:t>61</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framework assists you to identify:</a:t>
            </a:r>
          </a:p>
          <a:p>
            <a:endParaRPr lang="en-US" smtClean="0">
              <a:latin typeface="Arial" pitchFamily="34" charset="0"/>
            </a:endParaRPr>
          </a:p>
          <a:p>
            <a:r>
              <a:rPr lang="en-US" i="1" smtClean="0">
                <a:latin typeface="Arial" pitchFamily="34" charset="0"/>
              </a:rPr>
              <a:t>Note to facilitator:  </a:t>
            </a:r>
            <a:r>
              <a:rPr lang="en-US" smtClean="0">
                <a:latin typeface="Arial" pitchFamily="34" charset="0"/>
              </a:rPr>
              <a:t>Read slide</a:t>
            </a: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C4A6CAB8-6B78-4454-BFB0-760795353C98}" type="slidenum">
              <a:rPr lang="en-US" smtClean="0"/>
              <a:pPr eaLnBrk="1" hangingPunct="1"/>
              <a:t>62</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Note to facilitator:  </a:t>
            </a:r>
            <a:r>
              <a:rPr lang="en-US" smtClean="0">
                <a:latin typeface="Arial" pitchFamily="34" charset="0"/>
              </a:rPr>
              <a:t>Read slide</a:t>
            </a: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EC6F7247-FA7F-42C1-9C5D-E8100978D6BC}" type="slidenum">
              <a:rPr lang="en-US" smtClean="0"/>
              <a:pPr eaLnBrk="1" hangingPunct="1"/>
              <a:t>63</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Here is the template for the Framework for Linking Data with Action. </a:t>
            </a:r>
          </a:p>
          <a:p>
            <a:endParaRPr lang="en-US" dirty="0" smtClean="0">
              <a:latin typeface="Arial" pitchFamily="34" charset="0"/>
            </a:endParaRPr>
          </a:p>
          <a:p>
            <a:r>
              <a:rPr lang="en-US" dirty="0" smtClean="0">
                <a:latin typeface="Arial" pitchFamily="34" charset="0"/>
              </a:rPr>
              <a:t>In just a few minutes we will practice using the Framework.  Before we do that I’d like to spend a few minutes orienting you how to use it.  </a:t>
            </a: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A50B2484-0524-47C5-B7D8-0B1908F9DC36}" type="slidenum">
              <a:rPr lang="en-US" smtClean="0"/>
              <a:pPr eaLnBrk="1" hangingPunct="1"/>
              <a:t>64</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672">
              <a:defRPr/>
            </a:pPr>
            <a:r>
              <a:rPr lang="en-US" dirty="0" smtClean="0">
                <a:latin typeface="Arial" pitchFamily="34" charset="0"/>
              </a:rPr>
              <a:t>It is</a:t>
            </a:r>
            <a:r>
              <a:rPr lang="en-US" baseline="0" dirty="0" smtClean="0">
                <a:latin typeface="Arial" pitchFamily="34" charset="0"/>
              </a:rPr>
              <a:t> important to note that t</a:t>
            </a:r>
            <a:r>
              <a:rPr lang="en-US" dirty="0" smtClean="0">
                <a:latin typeface="Arial" pitchFamily="34" charset="0"/>
              </a:rPr>
              <a:t>here are two versions</a:t>
            </a:r>
            <a:r>
              <a:rPr lang="en-US" baseline="0" dirty="0" smtClean="0">
                <a:latin typeface="Arial" pitchFamily="34" charset="0"/>
              </a:rPr>
              <a:t> of the Framework for Linking Data with Action: Version 1 and Version 2. Version 1 is used when </a:t>
            </a:r>
            <a:r>
              <a:rPr lang="en-US" dirty="0"/>
              <a:t>you are starting with the data. Version 2 is used when you start with the question. For this workshop, we will be using Version 2. The two different versions can be found on the MEASURE Evaluation website at: http://www.cpc.unc.edu/measure/tools</a:t>
            </a:r>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Let’s talk first about the first 2 columns - the decision/action and the program/policy columns.  </a:t>
            </a:r>
          </a:p>
          <a:p>
            <a:endParaRPr lang="en-US" dirty="0" smtClean="0">
              <a:latin typeface="Arial" pitchFamily="34" charset="0"/>
            </a:endParaRPr>
          </a:p>
          <a:p>
            <a:r>
              <a:rPr lang="en-US" dirty="0" smtClean="0">
                <a:latin typeface="Arial" pitchFamily="34" charset="0"/>
              </a:rPr>
              <a:t>What would one put in the first column – the decision/action column?  </a:t>
            </a:r>
          </a:p>
          <a:p>
            <a:endParaRPr lang="en-US" dirty="0" smtClean="0">
              <a:latin typeface="Arial" pitchFamily="34" charset="0"/>
            </a:endParaRPr>
          </a:p>
          <a:p>
            <a:r>
              <a:rPr lang="en-US" i="1" dirty="0" smtClean="0">
                <a:latin typeface="Arial" pitchFamily="34" charset="0"/>
              </a:rPr>
              <a:t>NOTE to facilitator</a:t>
            </a:r>
            <a:r>
              <a:rPr lang="en-US" dirty="0" smtClean="0">
                <a:latin typeface="Arial" pitchFamily="34" charset="0"/>
              </a:rPr>
              <a:t>:</a:t>
            </a:r>
            <a:r>
              <a:rPr lang="en-US" baseline="0" dirty="0" smtClean="0">
                <a:latin typeface="Arial" pitchFamily="34" charset="0"/>
              </a:rPr>
              <a:t> in all of the slides </a:t>
            </a:r>
            <a:r>
              <a:rPr lang="en-US" baseline="0" dirty="0" smtClean="0">
                <a:solidFill>
                  <a:srgbClr val="FF0000"/>
                </a:solidFill>
                <a:latin typeface="Arial" pitchFamily="34" charset="0"/>
              </a:rPr>
              <a:t>with red circles, </a:t>
            </a:r>
            <a:r>
              <a:rPr lang="en-US" baseline="0" dirty="0" smtClean="0">
                <a:latin typeface="Arial" pitchFamily="34" charset="0"/>
              </a:rPr>
              <a:t>it is important to orient participants to which columns you are explaining. Red circles are animated into this presentation to assist with this. Click the mouse and the red circle will appear. Then you can indicate which column(s) to which you are referring.</a:t>
            </a:r>
            <a:endParaRPr lang="en-US" dirty="0" smtClean="0">
              <a:latin typeface="Arial" pitchFamily="34" charset="0"/>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D486B724-54C4-4F55-8EE1-631E6724F541}" type="slidenum">
              <a:rPr lang="en-US" smtClean="0"/>
              <a:pPr eaLnBrk="1" hangingPunct="1"/>
              <a:t>65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smtClean="0">
              <a:solidFill>
                <a:schemeClr val="bg2"/>
              </a:solidFill>
            </a:endParaRPr>
          </a:p>
          <a:p>
            <a:pPr defTabSz="912813" eaLnBrk="1" hangingPunct="1">
              <a:spcBef>
                <a:spcPct val="0"/>
              </a:spcBef>
            </a:pPr>
            <a:r>
              <a:rPr lang="en-US" smtClean="0"/>
              <a:t>This sentiment is reflected in the opinions of our peers who participated in an international survey conducted by the Overseas Development Institute, Jones et al in 2008. The study found that there is a high level of dissatisfaction among policy-makers, program implementers, and researchers alike with the degree to which policy decisions are informed by research evidence. </a:t>
            </a:r>
          </a:p>
          <a:p>
            <a:pPr defTabSz="912813" eaLnBrk="1" hangingPunct="1">
              <a:spcBef>
                <a:spcPct val="0"/>
              </a:spcBef>
            </a:pPr>
            <a:endParaRPr lang="en-US" smtClean="0"/>
          </a:p>
          <a:p>
            <a:pPr defTabSz="912813" eaLnBrk="1" hangingPunct="1">
              <a:spcBef>
                <a:spcPct val="0"/>
              </a:spcBef>
            </a:pPr>
            <a:r>
              <a:rPr lang="en-US" smtClean="0"/>
              <a:t>Y axis = %</a:t>
            </a:r>
          </a:p>
          <a:p>
            <a:pPr defTabSz="912813" eaLnBrk="1" hangingPunct="1">
              <a:spcBef>
                <a:spcPct val="0"/>
              </a:spcBef>
            </a:pPr>
            <a:endParaRPr lang="en-US" smtClean="0"/>
          </a:p>
          <a:p>
            <a:pPr defTabSz="912813" eaLnBrk="1" hangingPunct="1">
              <a:spcBef>
                <a:spcPct val="0"/>
              </a:spcBef>
            </a:pPr>
            <a:r>
              <a:rPr lang="en-US" smtClean="0"/>
              <a:t>Specifically we see that:</a:t>
            </a:r>
          </a:p>
          <a:p>
            <a:pPr defTabSz="912813" eaLnBrk="1" hangingPunct="1">
              <a:spcBef>
                <a:spcPct val="0"/>
              </a:spcBef>
            </a:pPr>
            <a:endParaRPr lang="en-US" smtClean="0"/>
          </a:p>
          <a:p>
            <a:pPr defTabSz="912813" eaLnBrk="1" hangingPunct="1">
              <a:spcBef>
                <a:spcPct val="0"/>
              </a:spcBef>
            </a:pPr>
            <a:r>
              <a:rPr lang="en-US" smtClean="0"/>
              <a:t>42% of policy-makers </a:t>
            </a:r>
          </a:p>
          <a:p>
            <a:pPr defTabSz="912813" eaLnBrk="1" hangingPunct="1">
              <a:spcBef>
                <a:spcPct val="0"/>
              </a:spcBef>
            </a:pPr>
            <a:r>
              <a:rPr lang="en-US" smtClean="0"/>
              <a:t>60% implementers and</a:t>
            </a:r>
          </a:p>
          <a:p>
            <a:pPr defTabSz="912813" eaLnBrk="1" hangingPunct="1">
              <a:spcBef>
                <a:spcPct val="0"/>
              </a:spcBef>
            </a:pPr>
            <a:r>
              <a:rPr lang="en-US" smtClean="0"/>
              <a:t>54% of researchers stated that they were dissatisfied that policy is based on evidence.</a:t>
            </a:r>
          </a:p>
          <a:p>
            <a:pPr defTabSz="912813" eaLnBrk="1" hangingPunct="1">
              <a:spcBef>
                <a:spcPct val="0"/>
              </a:spcBef>
            </a:pPr>
            <a:endParaRPr lang="en-US" smtClean="0"/>
          </a:p>
          <a:p>
            <a:pPr defTabSz="912813" eaLnBrk="1" hangingPunct="1">
              <a:spcBef>
                <a:spcPct val="0"/>
              </a:spcBef>
            </a:pPr>
            <a:r>
              <a:rPr lang="en-US" smtClean="0"/>
              <a:t>Why is this?  Why are our decision makers not using data and evidence to inform their decisions?</a:t>
            </a:r>
          </a:p>
          <a:p>
            <a:pPr defTabSz="912813" eaLnBrk="1" hangingPunct="1">
              <a:spcBef>
                <a:spcPct val="0"/>
              </a:spcBef>
            </a:pPr>
            <a:endParaRPr lang="en-US" smtClean="0"/>
          </a:p>
          <a:p>
            <a:pPr defTabSz="912813" eaLnBrk="1" hangingPunct="1">
              <a:spcBef>
                <a:spcPct val="0"/>
              </a:spcBef>
            </a:pPr>
            <a:endParaRPr lang="en-US" smtClean="0"/>
          </a:p>
          <a:p>
            <a:pPr defTabSz="912813" eaLnBrk="1" hangingPunct="1">
              <a:spcBef>
                <a:spcPct val="0"/>
              </a:spcBef>
            </a:pPr>
            <a:endParaRPr lang="en-US" smtClean="0"/>
          </a:p>
          <a:p>
            <a:pPr defTabSz="912813"/>
            <a:endParaRPr lang="en-US" smtClean="0">
              <a:solidFill>
                <a:schemeClr val="bg2"/>
              </a:solidFill>
            </a:endParaRPr>
          </a:p>
          <a:p>
            <a:pPr defTabSz="912813"/>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C06FF1-76BB-4874-ADFA-DB31F315C628}" type="slidenum">
              <a:rPr lang="en-US" smtClean="0"/>
              <a:pPr eaLnBrk="1" hangingPunct="1"/>
              <a:t>12</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Lets clarify what we mean by ‘decision’. ….</a:t>
            </a:r>
          </a:p>
          <a:p>
            <a:endParaRPr lang="en-US" dirty="0" smtClean="0">
              <a:latin typeface="Arial" pitchFamily="34" charset="0"/>
            </a:endParaRPr>
          </a:p>
          <a:p>
            <a:r>
              <a:rPr lang="en-US" dirty="0" smtClean="0">
                <a:latin typeface="Arial" pitchFamily="34" charset="0"/>
              </a:rPr>
              <a:t>For example. Every day you need to make a decision about what to wear out of the house. To make this decision you may ask yourself some questions that will inform this decisions</a:t>
            </a:r>
          </a:p>
          <a:p>
            <a:endParaRPr lang="en-US" dirty="0" smtClean="0">
              <a:latin typeface="Arial" pitchFamily="34" charset="0"/>
            </a:endParaRPr>
          </a:p>
          <a:p>
            <a:pPr>
              <a:buFontTx/>
              <a:buChar char="-"/>
            </a:pPr>
            <a:r>
              <a:rPr lang="en-US" dirty="0" smtClean="0">
                <a:latin typeface="Arial" pitchFamily="34" charset="0"/>
              </a:rPr>
              <a:t> What is the temperature?</a:t>
            </a:r>
          </a:p>
          <a:p>
            <a:pPr>
              <a:buFontTx/>
              <a:buChar char="-"/>
            </a:pPr>
            <a:r>
              <a:rPr lang="en-US" dirty="0" smtClean="0">
                <a:latin typeface="Arial" pitchFamily="34" charset="0"/>
              </a:rPr>
              <a:t> Is it raining?</a:t>
            </a:r>
          </a:p>
          <a:p>
            <a:pPr>
              <a:buFontTx/>
              <a:buChar char="-"/>
            </a:pPr>
            <a:r>
              <a:rPr lang="en-US" dirty="0" smtClean="0">
                <a:latin typeface="Arial" pitchFamily="34" charset="0"/>
              </a:rPr>
              <a:t> What events do I have planned for the day.</a:t>
            </a:r>
          </a:p>
          <a:p>
            <a:pPr>
              <a:buFontTx/>
              <a:buChar char="-"/>
            </a:pPr>
            <a:endParaRPr lang="en-US" dirty="0" smtClean="0">
              <a:latin typeface="Arial" pitchFamily="34" charset="0"/>
            </a:endParaRPr>
          </a:p>
          <a:p>
            <a:pPr>
              <a:buFontTx/>
              <a:buNone/>
            </a:pPr>
            <a:r>
              <a:rPr lang="en-US" dirty="0" smtClean="0">
                <a:latin typeface="Arial" pitchFamily="34" charset="0"/>
              </a:rPr>
              <a:t>To answer these questions you may consult the thermometer or the weather report or your daily calendar</a:t>
            </a: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AE7F011D-E37B-4D4B-AE86-62CA159299D0}" type="slidenum">
              <a:rPr lang="en-US" smtClean="0"/>
              <a:pPr eaLnBrk="1" hangingPunct="1"/>
              <a:t>66</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AF2EF55D-92EF-4C10-9B71-BAE1649AB68D}" type="slidenum">
              <a:rPr lang="en-US" smtClean="0"/>
              <a:pPr eaLnBrk="1" hangingPunct="1"/>
              <a:t>67</a:t>
            </a:fld>
            <a:endParaRPr lang="en-US" smtClean="0"/>
          </a:p>
        </p:txBody>
      </p:sp>
      <p:sp>
        <p:nvSpPr>
          <p:cNvPr id="314371" name="Rectangle 2"/>
          <p:cNvSpPr>
            <a:spLocks noGrp="1" noRot="1" noChangeAspect="1" noChangeArrowheads="1" noTextEdit="1"/>
          </p:cNvSpPr>
          <p:nvPr>
            <p:ph type="sldImg"/>
          </p:nvPr>
        </p:nvSpPr>
        <p:spPr>
          <a:xfrm>
            <a:off x="1143000" y="684213"/>
            <a:ext cx="4573588" cy="3430587"/>
          </a:xfrm>
          <a:ln/>
        </p:spPr>
      </p:sp>
      <p:sp>
        <p:nvSpPr>
          <p:cNvPr id="314372" name="Rectangle 3"/>
          <p:cNvSpPr>
            <a:spLocks noGrp="1" noChangeArrowheads="1"/>
          </p:cNvSpPr>
          <p:nvPr>
            <p:ph type="body" idx="1"/>
          </p:nvPr>
        </p:nvSpPr>
        <p:spPr>
          <a:xfrm>
            <a:off x="914401" y="4343401"/>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slide provides examples of decisions that may be made at different levels of the health care system.  </a:t>
            </a:r>
          </a:p>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341E71FB-7D1A-4E91-8B97-8AAEDB2BB9B4}" type="slidenum">
              <a:rPr lang="en-US" smtClean="0"/>
              <a:pPr eaLnBrk="1" hangingPunct="1"/>
              <a:t>68</a:t>
            </a:fld>
            <a:endParaRPr lang="en-US" smtClean="0"/>
          </a:p>
        </p:txBody>
      </p:sp>
      <p:sp>
        <p:nvSpPr>
          <p:cNvPr id="316419" name="Rectangle 2"/>
          <p:cNvSpPr>
            <a:spLocks noGrp="1" noRot="1" noChangeAspect="1" noChangeArrowheads="1" noTextEdit="1"/>
          </p:cNvSpPr>
          <p:nvPr>
            <p:ph type="sldImg"/>
          </p:nvPr>
        </p:nvSpPr>
        <p:spPr>
          <a:xfrm>
            <a:off x="1143000" y="684213"/>
            <a:ext cx="4573588" cy="3430587"/>
          </a:xfrm>
          <a:ln/>
        </p:spPr>
      </p:sp>
      <p:sp>
        <p:nvSpPr>
          <p:cNvPr id="316420" name="Rectangle 3"/>
          <p:cNvSpPr>
            <a:spLocks noGrp="1" noChangeArrowheads="1"/>
          </p:cNvSpPr>
          <p:nvPr>
            <p:ph type="body" idx="1"/>
          </p:nvPr>
        </p:nvSpPr>
        <p:spPr>
          <a:xfrm>
            <a:off x="914401" y="4343401"/>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Examples of programmatic questions include</a:t>
            </a:r>
          </a:p>
          <a:p>
            <a:pPr eaLnBrk="1" hangingPunct="1"/>
            <a:endParaRPr lang="en-US" i="1" dirty="0" smtClean="0">
              <a:latin typeface="Arial" pitchFamily="34" charset="0"/>
            </a:endParaRPr>
          </a:p>
          <a:p>
            <a:pPr eaLnBrk="1" hangingPunct="1"/>
            <a:r>
              <a:rPr lang="en-US" i="1" dirty="0" smtClean="0">
                <a:latin typeface="Arial" pitchFamily="34" charset="0"/>
              </a:rPr>
              <a:t>NOTE to facilitator:</a:t>
            </a:r>
            <a:r>
              <a:rPr lang="en-US" dirty="0" smtClean="0">
                <a:latin typeface="Arial" pitchFamily="34" charset="0"/>
              </a:rPr>
              <a:t> In som</a:t>
            </a:r>
            <a:r>
              <a:rPr lang="en-US" baseline="0" dirty="0" smtClean="0">
                <a:latin typeface="Arial" pitchFamily="34" charset="0"/>
              </a:rPr>
              <a:t>e</a:t>
            </a:r>
            <a:r>
              <a:rPr lang="en-US" dirty="0" smtClean="0">
                <a:latin typeface="Arial" pitchFamily="34" charset="0"/>
              </a:rPr>
              <a:t> cases it may be helpful to have participants</a:t>
            </a:r>
            <a:r>
              <a:rPr lang="en-US" baseline="0" dirty="0" smtClean="0">
                <a:latin typeface="Arial" pitchFamily="34" charset="0"/>
              </a:rPr>
              <a:t> </a:t>
            </a:r>
            <a:r>
              <a:rPr lang="en-US" dirty="0" smtClean="0">
                <a:latin typeface="Arial" pitchFamily="34" charset="0"/>
              </a:rPr>
              <a:t>brainstorm a list of programmatic questions and not use the list above. As participants identify questions (or as you go through the list above), talk about what data could answer the questions, as well as what decisions might result from the data.</a:t>
            </a:r>
          </a:p>
          <a:p>
            <a:pPr eaLnBrk="1" hangingPunct="1"/>
            <a:endParaRPr lang="en-US" dirty="0" smtClean="0">
              <a:latin typeface="Arial" pitchFamily="34" charset="0"/>
            </a:endParaRPr>
          </a:p>
          <a:p>
            <a:pPr eaLnBrk="1" hangingPunct="1"/>
            <a:r>
              <a:rPr lang="en-US" dirty="0" smtClean="0">
                <a:latin typeface="Arial" pitchFamily="34" charset="0"/>
              </a:rPr>
              <a:t>For example, if the monthly report data reveals that only 20% of women are delivering in health facilities, ask the participants to brainstorm solutions. Identify at least one decision that would need to be made.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Let’s use an</a:t>
            </a:r>
            <a:r>
              <a:rPr lang="en-US" baseline="0" dirty="0" smtClean="0">
                <a:latin typeface="Arial" pitchFamily="34" charset="0"/>
              </a:rPr>
              <a:t> example from a PMTCT program to walk through the framework.  In this example,  Program managers were interested in finding out if they were reaching their testing targets in PMTCT.  So we start with the program question column. They also had additional questions about the # of available test kits and the nurse to client rations.  Next they considered who the key stakeholders were that were interested in this questions.  This information is entered in column 3 </a:t>
            </a:r>
          </a:p>
          <a:p>
            <a:r>
              <a:rPr lang="en-US" baseline="0" dirty="0" smtClean="0">
                <a:latin typeface="Arial" pitchFamily="34" charset="0"/>
              </a:rPr>
              <a:t/>
            </a:r>
            <a:br>
              <a:rPr lang="en-US" baseline="0" dirty="0" smtClean="0">
                <a:latin typeface="Arial" pitchFamily="34" charset="0"/>
              </a:rPr>
            </a:br>
            <a:r>
              <a:rPr lang="en-US" baseline="0" dirty="0" smtClean="0">
                <a:latin typeface="Arial" pitchFamily="34" charset="0"/>
              </a:rPr>
              <a:t>NOTE to facilitator: Click mouse for animation to appear. </a:t>
            </a:r>
          </a:p>
          <a:p>
            <a:endParaRPr lang="en-US" dirty="0" smtClean="0">
              <a:latin typeface="Arial" pitchFamily="34" charset="0"/>
            </a:endParaRPr>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1EBD499D-C3A0-4D52-8B0C-DB74E96B294F}" type="slidenum">
              <a:rPr lang="en-US" smtClean="0"/>
              <a:pPr eaLnBrk="1" hangingPunct="1"/>
              <a:t>69</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If the answers to the questions supported a programmatic change who would be the person</a:t>
            </a:r>
            <a:r>
              <a:rPr lang="en-US" baseline="0" dirty="0" smtClean="0">
                <a:latin typeface="Arial" pitchFamily="34" charset="0"/>
              </a:rPr>
              <a:t> to lead that change?  In this example it is</a:t>
            </a:r>
            <a:r>
              <a:rPr lang="en-US" dirty="0" smtClean="0">
                <a:latin typeface="Arial" pitchFamily="34" charset="0"/>
              </a:rPr>
              <a:t> the Head of the Regional Health Management Committee.  You will note the</a:t>
            </a:r>
            <a:r>
              <a:rPr lang="en-US" baseline="0" dirty="0" smtClean="0">
                <a:latin typeface="Arial" pitchFamily="34" charset="0"/>
              </a:rPr>
              <a:t> DM before the name. This indicates the individual who is the true decision maker. The individual who has the responsibility to make a programmatic change. You will also note that other stakeholders are implicated in this column as OS – other stakeholders. These are the o</a:t>
            </a:r>
            <a:r>
              <a:rPr lang="en-US" dirty="0" smtClean="0">
                <a:latin typeface="Arial" pitchFamily="34" charset="0"/>
              </a:rPr>
              <a:t>ther stakeholders that would be interested in the answers to the programmatic questions, the decisions that are made, and who would be affected by a programmatic</a:t>
            </a:r>
            <a:r>
              <a:rPr lang="en-US" baseline="0" dirty="0" smtClean="0">
                <a:latin typeface="Arial" pitchFamily="34" charset="0"/>
              </a:rPr>
              <a:t> change to PMTCT programs</a:t>
            </a:r>
            <a:r>
              <a:rPr lang="en-US" dirty="0" smtClean="0">
                <a:latin typeface="Arial" pitchFamily="34" charset="0"/>
              </a:rPr>
              <a:t>. These stakeholders would perhaps be: other providers, the division of clinical training, and the supplier of PMTCT supplies.</a:t>
            </a:r>
          </a:p>
          <a:p>
            <a:endParaRPr lang="en-US" dirty="0" smtClean="0">
              <a:latin typeface="Arial" pitchFamily="34" charset="0"/>
            </a:endParaRP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C774E892-B360-435F-888C-196D780A635C}" type="slidenum">
              <a:rPr lang="en-US" smtClean="0"/>
              <a:pPr eaLnBrk="1" hangingPunct="1"/>
              <a:t>70</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xfrm>
            <a:off x="731838" y="4313239"/>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10">
              <a:defRPr/>
            </a:pPr>
            <a:r>
              <a:rPr lang="en-US" dirty="0" smtClean="0">
                <a:latin typeface="Arial" pitchFamily="34" charset="0"/>
              </a:rPr>
              <a:t>NOTE to facilitator: Click to reveal</a:t>
            </a:r>
            <a:r>
              <a:rPr lang="en-US" baseline="0" dirty="0" smtClean="0">
                <a:latin typeface="Arial" pitchFamily="34" charset="0"/>
              </a:rPr>
              <a:t> animation.</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Now let’s look at the next 2 columns, indicator/data and data source. It is in these two columns where you link your decision with data.  So looking back at our example we need to answer the following questions. </a:t>
            </a:r>
            <a:r>
              <a:rPr lang="en-US" i="1" dirty="0" smtClean="0">
                <a:latin typeface="Arial" pitchFamily="34" charset="0"/>
              </a:rPr>
              <a:t>(next slide)</a:t>
            </a:r>
          </a:p>
          <a:p>
            <a:endParaRPr lang="en-US" dirty="0" smtClean="0">
              <a:latin typeface="Arial" pitchFamily="34" charset="0"/>
            </a:endParaRPr>
          </a:p>
          <a:p>
            <a:endParaRPr lang="en-US" dirty="0" smtClean="0">
              <a:latin typeface="Arial" pitchFamily="34" charset="0"/>
            </a:endParaRPr>
          </a:p>
        </p:txBody>
      </p:sp>
      <p:sp>
        <p:nvSpPr>
          <p:cNvPr id="320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A6FDB045-D5FA-4921-963E-7386E8D9B48E}" type="slidenum">
              <a:rPr lang="en-US" smtClean="0"/>
              <a:pPr eaLnBrk="1" hangingPunct="1"/>
              <a:t>71</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1) Are we reaching testing targets in PMTCT?</a:t>
            </a:r>
          </a:p>
          <a:p>
            <a:r>
              <a:rPr lang="en-US" dirty="0" smtClean="0">
                <a:latin typeface="Arial" pitchFamily="34" charset="0"/>
              </a:rPr>
              <a:t>2) Do we have sufficient test kits?</a:t>
            </a:r>
          </a:p>
          <a:p>
            <a:r>
              <a:rPr lang="en-US" dirty="0" smtClean="0">
                <a:latin typeface="Arial" pitchFamily="34" charset="0"/>
              </a:rPr>
              <a:t>3) What is nurse to client ratio in the clinic?</a:t>
            </a:r>
          </a:p>
          <a:p>
            <a:endParaRPr lang="en-US" dirty="0" smtClean="0">
              <a:latin typeface="Arial" pitchFamily="34" charset="0"/>
            </a:endParaRPr>
          </a:p>
          <a:p>
            <a:r>
              <a:rPr lang="en-US" dirty="0" smtClean="0">
                <a:latin typeface="Arial" pitchFamily="34" charset="0"/>
              </a:rPr>
              <a:t>To answer these questions you will need specific data from your service statistics and logistics management system so you indicate that in the appropriate column. In the indicator/data column (to the left) you specify the indicator in your RHIS that captures this information.</a:t>
            </a:r>
            <a:r>
              <a:rPr lang="en-US" baseline="0" dirty="0" smtClean="0">
                <a:latin typeface="Arial" pitchFamily="34" charset="0"/>
              </a:rPr>
              <a:t>  Once the questions are answered to you can share your findings with the key decision makers and then take action.</a:t>
            </a:r>
          </a:p>
          <a:p>
            <a:endParaRPr lang="en-US" baseline="0" dirty="0" smtClean="0">
              <a:latin typeface="Arial" pitchFamily="34" charset="0"/>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5116CE1F-2C94-4249-AF05-D7A91C9985DF}" type="slidenum">
              <a:rPr lang="en-US" smtClean="0"/>
              <a:pPr eaLnBrk="1" hangingPunct="1"/>
              <a:t>72</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Next you fill in the timeline column</a:t>
            </a:r>
            <a:r>
              <a:rPr lang="en-US" baseline="0" dirty="0" smtClean="0">
                <a:latin typeface="Arial" pitchFamily="34" charset="0"/>
              </a:rPr>
              <a:t> which is where you indicate when you will have your analysis completed and communicated to the appropriate stakeholders. You can also indicate in this column when you need to have your decision make or action taken.</a:t>
            </a:r>
            <a:endParaRPr lang="en-US" dirty="0" smtClean="0">
              <a:latin typeface="Arial" pitchFamily="34" charset="0"/>
            </a:endParaRP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BC8AFB85-75EB-493B-BE69-8E93B75A4068}" type="slidenum">
              <a:rPr lang="en-US" smtClean="0"/>
              <a:pPr eaLnBrk="1" hangingPunct="1"/>
              <a:t>73</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In this column you indicate the date by which you need to answer the question and make the decision.  This column helps you to set dates for incorporating data use into your job.   You will note in this example that there are multiple dates entered. </a:t>
            </a:r>
          </a:p>
          <a:p>
            <a:endParaRPr lang="en-US" dirty="0" smtClean="0">
              <a:latin typeface="Arial" pitchFamily="34" charset="0"/>
            </a:endParaRPr>
          </a:p>
          <a:p>
            <a:r>
              <a:rPr lang="en-US" dirty="0" smtClean="0">
                <a:latin typeface="Arial" pitchFamily="34" charset="0"/>
              </a:rPr>
              <a:t>The question that the provider is interested in is one that requires regular monitoring.  Because of this the provider will review data every 3 months to determine if the facility is meeting the programmatic targets and if there are sufficient commodities to support program activities. </a:t>
            </a:r>
          </a:p>
          <a:p>
            <a:endParaRPr lang="en-US" dirty="0" smtClean="0">
              <a:latin typeface="Arial" pitchFamily="34" charset="0"/>
            </a:endParaRPr>
          </a:p>
          <a:p>
            <a:r>
              <a:rPr lang="en-US" dirty="0" smtClean="0">
                <a:latin typeface="Arial" pitchFamily="34" charset="0"/>
              </a:rPr>
              <a:t>September 2011</a:t>
            </a:r>
            <a:r>
              <a:rPr lang="en-US" baseline="0" dirty="0" smtClean="0">
                <a:latin typeface="Arial" pitchFamily="34" charset="0"/>
              </a:rPr>
              <a:t> is highlighted because it</a:t>
            </a:r>
            <a:r>
              <a:rPr lang="en-US" dirty="0" smtClean="0">
                <a:latin typeface="Arial" pitchFamily="34" charset="0"/>
              </a:rPr>
              <a:t> is the date</a:t>
            </a:r>
            <a:r>
              <a:rPr lang="en-US" baseline="0" dirty="0" smtClean="0">
                <a:latin typeface="Arial" pitchFamily="34" charset="0"/>
              </a:rPr>
              <a:t> when the new strategic plan will be drafted to program activities and funds for the 2012 health program.  This date is highlighted because that is when they want the key decision maker to take action on the findings of the analysis. </a:t>
            </a:r>
            <a:endParaRPr lang="en-US" dirty="0" smtClean="0">
              <a:latin typeface="Arial" pitchFamily="34" charset="0"/>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81D82B1F-AFD6-45AC-BBDA-B7EFF6291FEB}" type="slidenum">
              <a:rPr lang="en-US" smtClean="0"/>
              <a:pPr eaLnBrk="1" hangingPunct="1"/>
              <a:t>74</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In the last column you indicate how you will inform the decision maker and other stakeholders of the data informed decision. When completing this column think back to our session on feedback. What mechanism or format will you use to inform others?  </a:t>
            </a:r>
          </a:p>
          <a:p>
            <a:endParaRPr lang="en-US" dirty="0" smtClean="0">
              <a:latin typeface="Arial" pitchFamily="34" charset="0"/>
            </a:endParaRPr>
          </a:p>
        </p:txBody>
      </p:sp>
      <p:sp>
        <p:nvSpPr>
          <p:cNvPr id="324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3F6AACA0-C7C2-44A6-BCF3-2B384EB3086C}" type="slidenum">
              <a:rPr lang="en-US" smtClean="0"/>
              <a:pPr eaLnBrk="1" hangingPunct="1"/>
              <a:t>75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792D1B-D057-4975-A4FF-C09C01ED37C2}" type="slidenum">
              <a:rPr lang="en-US" smtClean="0"/>
              <a:pPr eaLnBrk="1" hangingPunct="1"/>
              <a:t>13</a:t>
            </a:fld>
            <a:endParaRPr lang="en-US" smtClean="0"/>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smtClean="0"/>
              <a:t>Even in the face of improvements in systems to collect quality information, there is often a disconnect between decision making and available data.  Much of the data that is collected is not used as effectively as it could be. </a:t>
            </a:r>
          </a:p>
          <a:p>
            <a:pPr eaLnBrk="1" hangingPunct="1">
              <a:lnSpc>
                <a:spcPct val="90000"/>
              </a:lnSpc>
              <a:spcBef>
                <a:spcPct val="0"/>
              </a:spcBef>
            </a:pPr>
            <a:endParaRPr lang="en-US" smtClean="0"/>
          </a:p>
          <a:p>
            <a:pPr eaLnBrk="1" hangingPunct="1">
              <a:lnSpc>
                <a:spcPct val="90000"/>
              </a:lnSpc>
              <a:spcBef>
                <a:spcPct val="0"/>
              </a:spcBef>
            </a:pPr>
            <a:r>
              <a:rPr lang="en-US" smtClean="0"/>
              <a:t>There are many possible reasons for this disconnect, many of which will be illuminated during our discussions throughout the workshop.  Some of the most common barriers that thwart a functioning cycle of evidence-based decision making include: </a:t>
            </a:r>
          </a:p>
          <a:p>
            <a:pPr eaLnBrk="1" hangingPunct="1">
              <a:lnSpc>
                <a:spcPct val="90000"/>
              </a:lnSpc>
              <a:spcBef>
                <a:spcPct val="0"/>
              </a:spcBef>
            </a:pPr>
            <a:endParaRPr lang="en-US" smtClean="0"/>
          </a:p>
          <a:p>
            <a:pPr eaLnBrk="1" hangingPunct="1">
              <a:lnSpc>
                <a:spcPct val="90000"/>
              </a:lnSpc>
              <a:spcBef>
                <a:spcPct val="0"/>
              </a:spcBef>
              <a:buFontTx/>
              <a:buChar char="-"/>
            </a:pPr>
            <a:r>
              <a:rPr lang="en-US" smtClean="0"/>
              <a:t>little or no communication between data users (policy makers, service program managers) and data producers (researches, M&amp;E experts).  As a result data collection efforts don’t address the key needs of the data users.</a:t>
            </a:r>
          </a:p>
          <a:p>
            <a:pPr eaLnBrk="1" hangingPunct="1">
              <a:lnSpc>
                <a:spcPct val="90000"/>
              </a:lnSpc>
              <a:spcBef>
                <a:spcPct val="0"/>
              </a:spcBef>
              <a:buFontTx/>
              <a:buChar char="-"/>
            </a:pPr>
            <a:endParaRPr lang="en-US" smtClean="0"/>
          </a:p>
          <a:p>
            <a:pPr eaLnBrk="1" hangingPunct="1">
              <a:lnSpc>
                <a:spcPct val="90000"/>
              </a:lnSpc>
              <a:spcBef>
                <a:spcPct val="0"/>
              </a:spcBef>
              <a:buFontTx/>
              <a:buChar char="-"/>
            </a:pPr>
            <a:r>
              <a:rPr lang="en-US" smtClean="0"/>
              <a:t>Low capacity to collect, analyze and interpret data.  Skills needed to ensure that the data being collected are of good quality are lacking. The tools and skills needed to analyze and then apply it to programmatic needs is also week in many contexts.</a:t>
            </a:r>
          </a:p>
          <a:p>
            <a:pPr eaLnBrk="1" hangingPunct="1">
              <a:lnSpc>
                <a:spcPct val="90000"/>
              </a:lnSpc>
              <a:spcBef>
                <a:spcPct val="0"/>
              </a:spcBef>
              <a:buFontTx/>
              <a:buChar char="-"/>
            </a:pPr>
            <a:endParaRPr lang="en-US" smtClean="0"/>
          </a:p>
          <a:p>
            <a:pPr eaLnBrk="1" hangingPunct="1">
              <a:lnSpc>
                <a:spcPct val="90000"/>
              </a:lnSpc>
              <a:spcBef>
                <a:spcPct val="0"/>
              </a:spcBef>
              <a:buFontTx/>
              <a:buChar char="-"/>
            </a:pPr>
            <a:r>
              <a:rPr lang="en-US" smtClean="0"/>
              <a:t>There isn’t a culture of data use </a:t>
            </a:r>
          </a:p>
          <a:p>
            <a:pPr lvl="1" eaLnBrk="1" hangingPunct="1">
              <a:lnSpc>
                <a:spcPct val="90000"/>
              </a:lnSpc>
              <a:spcBef>
                <a:spcPct val="0"/>
              </a:spcBef>
              <a:buFontTx/>
              <a:buChar char="-"/>
            </a:pPr>
            <a:r>
              <a:rPr lang="en-US" smtClean="0"/>
              <a:t>- because the value of data in improving the provision of services is not fully recognized, it is therefore not prioritized.  As a result data are frequently not used beyond populating a report to a donor, or filling out form.  </a:t>
            </a:r>
          </a:p>
          <a:p>
            <a:pPr eaLnBrk="1" hangingPunct="1">
              <a:lnSpc>
                <a:spcPct val="90000"/>
              </a:lnSpc>
              <a:spcBef>
                <a:spcPct val="0"/>
              </a:spcBef>
            </a:pPr>
            <a:endParaRPr lang="en-US" smtClean="0"/>
          </a:p>
          <a:p>
            <a:pPr eaLnBrk="1" hangingPunct="1">
              <a:lnSpc>
                <a:spcPct val="90000"/>
              </a:lnSpc>
              <a:spcBef>
                <a:spcPct val="0"/>
              </a:spcBef>
            </a:pPr>
            <a:endParaRPr lang="en-US" smtClean="0"/>
          </a:p>
        </p:txBody>
      </p:sp>
      <p:sp>
        <p:nvSpPr>
          <p:cNvPr id="737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5" tIns="44933" rIns="89865" bIns="4493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A09D73-CDE6-4065-915E-FBBE18872015}" type="slidenum">
              <a:rPr lang="en-US" sz="1200"/>
              <a:pPr algn="r" eaLnBrk="1" hangingPunct="1"/>
              <a:t>13</a:t>
            </a:fld>
            <a:endParaRPr 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In the case of our example, perhaps you would prepare a short paragraph that summarized the findings of your analysis and highlights the</a:t>
            </a:r>
            <a:r>
              <a:rPr lang="en-US" baseline="0" dirty="0" smtClean="0">
                <a:latin typeface="Arial" pitchFamily="34" charset="0"/>
              </a:rPr>
              <a:t> </a:t>
            </a:r>
            <a:r>
              <a:rPr lang="en-US" dirty="0" smtClean="0">
                <a:latin typeface="Arial" pitchFamily="34" charset="0"/>
              </a:rPr>
              <a:t>programmatic recommendation.  This would be presented to the stakeholders outlined</a:t>
            </a:r>
            <a:r>
              <a:rPr lang="en-US" baseline="0" dirty="0" smtClean="0">
                <a:latin typeface="Arial" pitchFamily="34" charset="0"/>
              </a:rPr>
              <a:t> in the stakeholder column</a:t>
            </a:r>
            <a:r>
              <a:rPr lang="en-US" dirty="0" smtClean="0">
                <a:latin typeface="Arial" pitchFamily="34" charset="0"/>
              </a:rPr>
              <a:t>. </a:t>
            </a: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991F2B84-A7C1-442E-91B3-DE4B4594F299}" type="slidenum">
              <a:rPr lang="en-US" smtClean="0"/>
              <a:pPr eaLnBrk="1" hangingPunct="1"/>
              <a:t>76</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latin typeface="Arial" pitchFamily="34" charset="0"/>
              </a:rPr>
              <a:t>NOTE to facilitator</a:t>
            </a:r>
            <a:r>
              <a:rPr lang="en-US" dirty="0" smtClean="0">
                <a:latin typeface="Arial" pitchFamily="34" charset="0"/>
              </a:rPr>
              <a:t>: Click mouse to reveal animation.</a:t>
            </a:r>
          </a:p>
          <a:p>
            <a:endParaRPr lang="en-US" dirty="0" smtClean="0">
              <a:latin typeface="Arial" pitchFamily="34" charset="0"/>
            </a:endParaRPr>
          </a:p>
          <a:p>
            <a:r>
              <a:rPr lang="en-US" dirty="0" smtClean="0">
                <a:latin typeface="Arial" pitchFamily="34" charset="0"/>
              </a:rPr>
              <a:t>Lastly, we fill</a:t>
            </a:r>
            <a:r>
              <a:rPr lang="en-US" baseline="0" dirty="0" smtClean="0">
                <a:latin typeface="Arial" pitchFamily="34" charset="0"/>
              </a:rPr>
              <a:t> in the decision column.  In our example let’s assume that the analysis informed us that the PMTCT Program was nowhere close to meeting it’s targets for the year, the client to nurse ratio was far below acceptable and that there were sufficient test kits to reach programmatic targets.  After this information was discussed with key stakeholders and interpreted in the context of the PMTCT program; the Head of the Regional Health Committee decided that additional PMTCT counselors would improve program performance. So, we fill in column 1 with this information.</a:t>
            </a:r>
          </a:p>
          <a:p>
            <a:endParaRPr lang="en-US" baseline="0" dirty="0" smtClean="0">
              <a:latin typeface="Arial" pitchFamily="34" charset="0"/>
            </a:endParaRPr>
          </a:p>
          <a:p>
            <a:r>
              <a:rPr lang="en-US" b="1" baseline="0" dirty="0" smtClean="0">
                <a:latin typeface="Arial" pitchFamily="34" charset="0"/>
              </a:rPr>
              <a:t>It is important to note that this tool can be applied in different ways depending on the needs of the user. If the decision is know and clear then the users will start with column 1 first and work their way across the matrix to the right.  </a:t>
            </a:r>
            <a:endParaRPr lang="en-US" b="1" dirty="0" smtClean="0">
              <a:latin typeface="Arial" pitchFamily="34" charset="0"/>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991F2B84-A7C1-442E-91B3-DE4B4594F299}" type="slidenum">
              <a:rPr lang="en-US" smtClean="0"/>
              <a:pPr eaLnBrk="1" hangingPunct="1"/>
              <a:t>77</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 Framework for Linking Data with Action is a management tool—a combination of template and process—that serves three key purposes:</a:t>
            </a:r>
          </a:p>
          <a:p>
            <a:endParaRPr lang="en-US" dirty="0" smtClean="0">
              <a:latin typeface="Arial" pitchFamily="34" charset="0"/>
            </a:endParaRPr>
          </a:p>
          <a:p>
            <a:r>
              <a:rPr lang="en-US" b="1" dirty="0" smtClean="0">
                <a:latin typeface="Arial" pitchFamily="34" charset="0"/>
              </a:rPr>
              <a:t>1) Creates a time bound plan for data informed decision making </a:t>
            </a:r>
            <a:r>
              <a:rPr lang="en-US" dirty="0" smtClean="0">
                <a:latin typeface="Arial" pitchFamily="34" charset="0"/>
              </a:rPr>
              <a:t>by setting dates that data should be reviewed in relation to key programmatic questions and upcoming decisions.  </a:t>
            </a:r>
          </a:p>
          <a:p>
            <a:endParaRPr lang="en-US" dirty="0" smtClean="0">
              <a:latin typeface="Arial" pitchFamily="34" charset="0"/>
            </a:endParaRPr>
          </a:p>
          <a:p>
            <a:r>
              <a:rPr lang="en-US" b="1" dirty="0" smtClean="0">
                <a:latin typeface="Arial" pitchFamily="34" charset="0"/>
              </a:rPr>
              <a:t>2) Encourages greater use of existing information by </a:t>
            </a:r>
            <a:r>
              <a:rPr lang="en-US" b="0" dirty="0" smtClean="0">
                <a:latin typeface="Arial" pitchFamily="34" charset="0"/>
              </a:rPr>
              <a:t>i</a:t>
            </a:r>
            <a:r>
              <a:rPr lang="en-US" dirty="0" smtClean="0">
                <a:latin typeface="Arial" pitchFamily="34" charset="0"/>
              </a:rPr>
              <a:t>dentifying existing data resources and linking that information with the programmatic questions that need answers in order to support evidence-based decision making.</a:t>
            </a:r>
          </a:p>
          <a:p>
            <a:endParaRPr lang="en-US" dirty="0" smtClean="0">
              <a:latin typeface="Arial" pitchFamily="34" charset="0"/>
            </a:endParaRPr>
          </a:p>
          <a:p>
            <a:r>
              <a:rPr lang="en-US" dirty="0" smtClean="0">
                <a:latin typeface="Arial" pitchFamily="34" charset="0"/>
              </a:rPr>
              <a:t>And lastly it provides you with a data informed decision making ‘record’ so that you can</a:t>
            </a:r>
          </a:p>
          <a:p>
            <a:endParaRPr lang="en-US" dirty="0" smtClean="0">
              <a:latin typeface="Arial" pitchFamily="34" charset="0"/>
            </a:endParaRPr>
          </a:p>
          <a:p>
            <a:r>
              <a:rPr lang="en-US" b="1" dirty="0" smtClean="0">
                <a:latin typeface="Arial" pitchFamily="34" charset="0"/>
              </a:rPr>
              <a:t>3) Monitor the use of information in decision making—</a:t>
            </a:r>
            <a:r>
              <a:rPr lang="en-US" dirty="0" smtClean="0">
                <a:latin typeface="Arial" pitchFamily="34" charset="0"/>
              </a:rPr>
              <a:t>Provides</a:t>
            </a:r>
            <a:r>
              <a:rPr lang="en-US" b="1" dirty="0" smtClean="0">
                <a:latin typeface="Arial" pitchFamily="34" charset="0"/>
              </a:rPr>
              <a:t> </a:t>
            </a:r>
            <a:r>
              <a:rPr lang="en-US" dirty="0" smtClean="0">
                <a:latin typeface="Arial" pitchFamily="34" charset="0"/>
              </a:rPr>
              <a:t>a timeline for conducting analyses and making decisions.</a:t>
            </a:r>
          </a:p>
          <a:p>
            <a:endParaRPr lang="en-US" dirty="0" smtClean="0">
              <a:latin typeface="Arial" pitchFamily="34" charset="0"/>
            </a:endParaRPr>
          </a:p>
        </p:txBody>
      </p:sp>
      <p:sp>
        <p:nvSpPr>
          <p:cNvPr id="326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6CE60122-2F4A-436B-90F1-D41FF2BDDCB1}" type="slidenum">
              <a:rPr lang="en-US" smtClean="0"/>
              <a:pPr eaLnBrk="1" hangingPunct="1"/>
              <a:t>78</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We are now going to practice applying the Framework for Linking Data with Action.</a:t>
            </a:r>
          </a:p>
          <a:p>
            <a:endParaRPr lang="en-US" dirty="0" smtClean="0">
              <a:latin typeface="Arial" pitchFamily="34" charset="0"/>
            </a:endParaRPr>
          </a:p>
          <a:p>
            <a:r>
              <a:rPr lang="en-US" i="1" dirty="0" smtClean="0">
                <a:latin typeface="Arial" pitchFamily="34" charset="0"/>
              </a:rPr>
              <a:t>Note to facilitator:  </a:t>
            </a:r>
            <a:r>
              <a:rPr lang="en-US" i="0" dirty="0" smtClean="0">
                <a:latin typeface="Arial" pitchFamily="34" charset="0"/>
              </a:rPr>
              <a:t>Divide</a:t>
            </a:r>
            <a:r>
              <a:rPr lang="en-US" i="0" baseline="0" dirty="0" smtClean="0">
                <a:latin typeface="Arial" pitchFamily="34" charset="0"/>
              </a:rPr>
              <a:t> the group into small groups of 6-8 people per group. </a:t>
            </a:r>
            <a:r>
              <a:rPr lang="en-US" i="0" dirty="0" smtClean="0">
                <a:latin typeface="Arial" pitchFamily="34" charset="0"/>
              </a:rPr>
              <a:t>Read </a:t>
            </a:r>
            <a:r>
              <a:rPr lang="en-US" dirty="0" smtClean="0">
                <a:latin typeface="Arial" pitchFamily="34" charset="0"/>
              </a:rPr>
              <a:t>slide</a:t>
            </a:r>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12AC353F-9BFC-4D4F-A272-D639D8B32F3B}" type="slidenum">
              <a:rPr lang="en-US" smtClean="0"/>
              <a:pPr eaLnBrk="1" hangingPunct="1"/>
              <a:t>79</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Once you have completed the exercise, each break-out group will share experiences with the larger group.  </a:t>
            </a:r>
          </a:p>
          <a:p>
            <a:endParaRPr lang="en-US" dirty="0" smtClean="0">
              <a:latin typeface="Arial" pitchFamily="34" charset="0"/>
            </a:endParaRPr>
          </a:p>
          <a:p>
            <a:r>
              <a:rPr lang="en-US" i="1" dirty="0" smtClean="0">
                <a:latin typeface="Arial" pitchFamily="34" charset="0"/>
              </a:rPr>
              <a:t>Note to facilitator:  </a:t>
            </a:r>
            <a:r>
              <a:rPr lang="en-US" dirty="0" smtClean="0">
                <a:latin typeface="Arial" pitchFamily="34" charset="0"/>
              </a:rPr>
              <a:t>Reads slide.  After each group</a:t>
            </a:r>
            <a:r>
              <a:rPr lang="en-US" baseline="0" dirty="0" smtClean="0">
                <a:latin typeface="Arial" pitchFamily="34" charset="0"/>
              </a:rPr>
              <a:t> presents their work encourage the large group to comment and ask questions about how the Framework can be improved. </a:t>
            </a:r>
            <a:endParaRPr lang="en-US" dirty="0" smtClean="0">
              <a:latin typeface="Arial" pitchFamily="34" charset="0"/>
            </a:endParaRP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6" indent="-285722" eaLnBrk="0" hangingPunct="0">
              <a:defRPr>
                <a:solidFill>
                  <a:schemeClr val="tx1"/>
                </a:solidFill>
                <a:latin typeface="Arial" pitchFamily="34" charset="0"/>
              </a:defRPr>
            </a:lvl2pPr>
            <a:lvl3pPr marL="1142886" indent="-228578" eaLnBrk="0" hangingPunct="0">
              <a:defRPr>
                <a:solidFill>
                  <a:schemeClr val="tx1"/>
                </a:solidFill>
                <a:latin typeface="Arial" pitchFamily="34" charset="0"/>
              </a:defRPr>
            </a:lvl3pPr>
            <a:lvl4pPr marL="1600041" indent="-228578" eaLnBrk="0" hangingPunct="0">
              <a:defRPr>
                <a:solidFill>
                  <a:schemeClr val="tx1"/>
                </a:solidFill>
                <a:latin typeface="Arial" pitchFamily="34" charset="0"/>
              </a:defRPr>
            </a:lvl4pPr>
            <a:lvl5pPr marL="2057196" indent="-228578" eaLnBrk="0" hangingPunct="0">
              <a:defRPr>
                <a:solidFill>
                  <a:schemeClr val="tx1"/>
                </a:solidFill>
                <a:latin typeface="Arial" pitchFamily="34" charset="0"/>
              </a:defRPr>
            </a:lvl5pPr>
            <a:lvl6pPr marL="2514350" indent="-228578" eaLnBrk="0" fontAlgn="base" hangingPunct="0">
              <a:spcBef>
                <a:spcPct val="0"/>
              </a:spcBef>
              <a:spcAft>
                <a:spcPct val="0"/>
              </a:spcAft>
              <a:defRPr>
                <a:solidFill>
                  <a:schemeClr val="tx1"/>
                </a:solidFill>
                <a:latin typeface="Arial" pitchFamily="34" charset="0"/>
              </a:defRPr>
            </a:lvl6pPr>
            <a:lvl7pPr marL="2971505" indent="-228578" eaLnBrk="0" fontAlgn="base" hangingPunct="0">
              <a:spcBef>
                <a:spcPct val="0"/>
              </a:spcBef>
              <a:spcAft>
                <a:spcPct val="0"/>
              </a:spcAft>
              <a:defRPr>
                <a:solidFill>
                  <a:schemeClr val="tx1"/>
                </a:solidFill>
                <a:latin typeface="Arial" pitchFamily="34" charset="0"/>
              </a:defRPr>
            </a:lvl7pPr>
            <a:lvl8pPr marL="3428660" indent="-228578" eaLnBrk="0" fontAlgn="base" hangingPunct="0">
              <a:spcBef>
                <a:spcPct val="0"/>
              </a:spcBef>
              <a:spcAft>
                <a:spcPct val="0"/>
              </a:spcAft>
              <a:defRPr>
                <a:solidFill>
                  <a:schemeClr val="tx1"/>
                </a:solidFill>
                <a:latin typeface="Arial" pitchFamily="34" charset="0"/>
              </a:defRPr>
            </a:lvl8pPr>
            <a:lvl9pPr marL="3885814" indent="-228578" eaLnBrk="0" fontAlgn="base" hangingPunct="0">
              <a:spcBef>
                <a:spcPct val="0"/>
              </a:spcBef>
              <a:spcAft>
                <a:spcPct val="0"/>
              </a:spcAft>
              <a:defRPr>
                <a:solidFill>
                  <a:schemeClr val="tx1"/>
                </a:solidFill>
                <a:latin typeface="Arial" pitchFamily="34" charset="0"/>
              </a:defRPr>
            </a:lvl9pPr>
          </a:lstStyle>
          <a:p>
            <a:pPr eaLnBrk="1" hangingPunct="1"/>
            <a:fld id="{593F88E5-9576-42B5-991D-287FC7F6AB2F}" type="slidenum">
              <a:rPr lang="en-US" smtClean="0"/>
              <a:pPr eaLnBrk="1" hangingPunct="1"/>
              <a:t>80</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CF5C1E-BB73-4E34-8C5F-2BB664CE4A08}" type="slidenum">
              <a:rPr lang="en-US" smtClean="0"/>
              <a:pPr eaLnBrk="1" hangingPunct="1"/>
              <a:t>81</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67D26A-1F1F-47BD-A65B-99B4A6922867}" type="slidenum">
              <a:rPr lang="en-US" smtClean="0"/>
              <a:pPr eaLnBrk="1" hangingPunct="1"/>
              <a:t>14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can we do to address these challenges and improve evidence informed decision making?</a:t>
            </a:r>
          </a:p>
          <a:p>
            <a:pPr eaLnBrk="1" hangingPunct="1"/>
            <a:endParaRPr lang="en-US" b="1" smtClean="0"/>
          </a:p>
          <a:p>
            <a:pPr eaLnBrk="1" hangingPunct="1"/>
            <a:r>
              <a:rPr lang="en-US" smtClean="0"/>
              <a:t>We can commit to utilizing data that results from Monitoring and Evaluation (M&amp;E) systems in the decision making process.  This data can inform the design of new programs and interventions, planning, and managing programs and facilities – which in the end - contributes to better health outcomes.</a:t>
            </a:r>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F278EC-DAF8-4947-8E4B-FA6FBAAED2CC}" type="slidenum">
              <a:rPr lang="en-US" smtClean="0"/>
              <a:pPr eaLnBrk="1" hangingPunct="1"/>
              <a:t>15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27013" eaLnBrk="1" hangingPunct="1">
              <a:lnSpc>
                <a:spcPct val="90000"/>
              </a:lnSpc>
            </a:pPr>
            <a:r>
              <a:rPr lang="en-US" smtClean="0"/>
              <a:t>Now that we have talked about the global importance of using data and information in health decision making , let’s bring the discussion down to a more personal level. Who would like to share with the group how you use data and information in your job?  </a:t>
            </a:r>
          </a:p>
          <a:p>
            <a:pPr marL="234950" indent="-227013" eaLnBrk="1" hangingPunct="1">
              <a:lnSpc>
                <a:spcPct val="90000"/>
              </a:lnSpc>
            </a:pPr>
            <a:endParaRPr lang="en-US" smtClean="0"/>
          </a:p>
          <a:p>
            <a:pPr marL="234950" indent="-227013" eaLnBrk="1" hangingPunct="1">
              <a:lnSpc>
                <a:spcPct val="90000"/>
              </a:lnSpc>
            </a:pPr>
            <a:r>
              <a:rPr lang="en-US" i="1" smtClean="0"/>
              <a:t>NOTE to facilitator</a:t>
            </a:r>
            <a:r>
              <a:rPr lang="en-US" smtClean="0"/>
              <a:t>: Encourage participants to share their experiences with the group. Record the participant responses on a flip chart.  Be sure to highlight that organizations can use information beyond reporting or producing reports</a:t>
            </a:r>
          </a:p>
          <a:p>
            <a:pPr marL="684213" lvl="1" indent="-227013" eaLnBrk="1" hangingPunct="1">
              <a:lnSpc>
                <a:spcPct val="90000"/>
              </a:lnSpc>
            </a:pPr>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5" name="Picture 5" descr="Vertical_RGB_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88" y="5010150"/>
            <a:ext cx="1673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_2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688" y="501015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HFI Logo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855" t="16942" r="5707" b="10796"/>
          <a:stretch>
            <a:fillRect/>
          </a:stretch>
        </p:blipFill>
        <p:spPr bwMode="auto">
          <a:xfrm>
            <a:off x="415925" y="4954588"/>
            <a:ext cx="3648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a:t>Click to edit Master title style</a:t>
            </a:r>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a:t>Your Name Here</a:t>
            </a:r>
          </a:p>
          <a:p>
            <a:r>
              <a:rPr lang="en-US"/>
              <a:t>MEASURE Evaluation</a:t>
            </a:r>
          </a:p>
          <a:p>
            <a:r>
              <a:rPr lang="en-US"/>
              <a:t>Date Here</a:t>
            </a:r>
          </a:p>
        </p:txBody>
      </p:sp>
    </p:spTree>
    <p:extLst>
      <p:ext uri="{BB962C8B-B14F-4D97-AF65-F5344CB8AC3E}">
        <p14:creationId xmlns:p14="http://schemas.microsoft.com/office/powerpoint/2010/main" val="115212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63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63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vl1pPr>
          </a:lstStyle>
          <a:p>
            <a:pPr>
              <a:defRPr/>
            </a:pPr>
            <a:fld id="{687CB126-9D9A-423C-99A1-BE6CF074BDE0}"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dirty="0"/>
            </a:lvl1pPr>
          </a:lstStyle>
          <a:p>
            <a:pPr>
              <a:defRPr/>
            </a:pPr>
            <a:endParaRPr lang="en-US"/>
          </a:p>
        </p:txBody>
      </p:sp>
    </p:spTree>
    <p:extLst>
      <p:ext uri="{BB962C8B-B14F-4D97-AF65-F5344CB8AC3E}">
        <p14:creationId xmlns:p14="http://schemas.microsoft.com/office/powerpoint/2010/main" val="87572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a:ln/>
        </p:spPr>
        <p:txBody>
          <a:bodyPr/>
          <a:lstStyle>
            <a:lvl1pPr>
              <a:defRPr/>
            </a:lvl1pPr>
          </a:lstStyle>
          <a:p>
            <a:pPr>
              <a:defRPr/>
            </a:pPr>
            <a:fld id="{97AB6804-CFAE-4621-B250-754DB602EA51}" type="slidenum">
              <a:rPr lang="en-US"/>
              <a:pPr>
                <a:defRPr/>
              </a:pPr>
              <a:t>‹#›</a:t>
            </a:fld>
            <a:endParaRPr lang="en-US" sz="1200"/>
          </a:p>
        </p:txBody>
      </p:sp>
      <p:sp>
        <p:nvSpPr>
          <p:cNvPr id="7" name="Rectangle 7"/>
          <p:cNvSpPr>
            <a:spLocks noGrp="1" noChangeArrowheads="1"/>
          </p:cNvSpPr>
          <p:nvPr>
            <p:ph type="ftr" sz="quarter" idx="14"/>
          </p:nvPr>
        </p:nvSpPr>
        <p:spPr>
          <a:xfrm>
            <a:off x="685800" y="6096000"/>
            <a:ext cx="41910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49162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02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313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135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152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141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457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1813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89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791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3406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667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640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5388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7997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893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5331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59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657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1751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4009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09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4853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1351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0760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61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593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93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698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28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463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682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27" name="Rectangle 3"/>
          <p:cNvSpPr>
            <a:spLocks noGrp="1" noChangeArrowheads="1"/>
          </p:cNvSpPr>
          <p:nvPr>
            <p:ph type="title"/>
          </p:nvPr>
        </p:nvSpPr>
        <p:spPr bwMode="auto">
          <a:xfrm>
            <a:off x="923925" y="274638"/>
            <a:ext cx="776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923925" y="1600200"/>
            <a:ext cx="77628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6"/>
          <p:cNvSpPr>
            <a:spLocks noChangeShapeType="1"/>
          </p:cNvSpPr>
          <p:nvPr/>
        </p:nvSpPr>
        <p:spPr bwMode="auto">
          <a:xfrm>
            <a:off x="1270000" y="6477000"/>
            <a:ext cx="756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8" descr="Vertical_RGB_6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0188" y="5829300"/>
            <a:ext cx="11160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logo_2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50200" y="5829300"/>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descr="PHFI Logo3"/>
          <p:cNvPicPr>
            <a:picLocks noChangeAspect="1" noChangeArrowheads="1"/>
          </p:cNvPicPr>
          <p:nvPr userDrawn="1"/>
        </p:nvPicPr>
        <p:blipFill>
          <a:blip r:embed="rId18">
            <a:extLst>
              <a:ext uri="{28A0092B-C50C-407E-A947-70E740481C1C}">
                <a14:useLocalDpi xmlns:a14="http://schemas.microsoft.com/office/drawing/2010/main" val="0"/>
              </a:ext>
            </a:extLst>
          </a:blip>
          <a:srcRect l="4855" t="16942" r="5707" b="10796"/>
          <a:stretch>
            <a:fillRect/>
          </a:stretch>
        </p:blipFill>
        <p:spPr bwMode="auto">
          <a:xfrm>
            <a:off x="3849688" y="5778500"/>
            <a:ext cx="25050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60"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61" r:id="rId12"/>
    <p:sldLayoutId id="2147483862" r:id="rId13"/>
    <p:sldLayoutId id="2147483863" r:id="rId14"/>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51" name="Rectangle 3"/>
          <p:cNvSpPr>
            <a:spLocks noGrp="1" noChangeArrowheads="1"/>
          </p:cNvSpPr>
          <p:nvPr>
            <p:ph type="title"/>
          </p:nvPr>
        </p:nvSpPr>
        <p:spPr bwMode="auto">
          <a:xfrm>
            <a:off x="923925" y="274638"/>
            <a:ext cx="776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923925" y="1600200"/>
            <a:ext cx="77628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Line 6"/>
          <p:cNvSpPr>
            <a:spLocks noChangeShapeType="1"/>
          </p:cNvSpPr>
          <p:nvPr/>
        </p:nvSpPr>
        <p:spPr bwMode="auto">
          <a:xfrm>
            <a:off x="1270000" y="6477000"/>
            <a:ext cx="756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54" name="Group 9"/>
          <p:cNvGrpSpPr>
            <a:grpSpLocks/>
          </p:cNvGrpSpPr>
          <p:nvPr userDrawn="1"/>
        </p:nvGrpSpPr>
        <p:grpSpPr bwMode="auto">
          <a:xfrm>
            <a:off x="2032000" y="5778500"/>
            <a:ext cx="5065713" cy="1004888"/>
            <a:chOff x="2425" y="3640"/>
            <a:chExt cx="3191" cy="633"/>
          </a:xfrm>
        </p:grpSpPr>
        <p:pic>
          <p:nvPicPr>
            <p:cNvPr id="2055" name="Picture 8" descr="Vertical_RGB_6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45" y="3672"/>
              <a:ext cx="70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logo_20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8" y="3672"/>
              <a:ext cx="60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 descr="PHFI Logo3"/>
            <p:cNvPicPr>
              <a:picLocks noChangeAspect="1" noChangeArrowheads="1"/>
            </p:cNvPicPr>
            <p:nvPr userDrawn="1"/>
          </p:nvPicPr>
          <p:blipFill>
            <a:blip r:embed="rId15">
              <a:extLst>
                <a:ext uri="{28A0092B-C50C-407E-A947-70E740481C1C}">
                  <a14:useLocalDpi xmlns:a14="http://schemas.microsoft.com/office/drawing/2010/main" val="0"/>
                </a:ext>
              </a:extLst>
            </a:blip>
            <a:srcRect l="4855" t="16942" r="5707" b="10796"/>
            <a:stretch>
              <a:fillRect/>
            </a:stretch>
          </p:blipFill>
          <p:spPr bwMode="auto">
            <a:xfrm>
              <a:off x="2425" y="3640"/>
              <a:ext cx="157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fontAlgn="base">
        <a:spcBef>
          <a:spcPct val="0"/>
        </a:spcBef>
        <a:spcAft>
          <a:spcPct val="0"/>
        </a:spcAft>
        <a:defRPr sz="3600" b="1">
          <a:solidFill>
            <a:schemeClr val="tx1"/>
          </a:solidFill>
          <a:latin typeface="Arial" pitchFamily="34" charset="0"/>
        </a:defRPr>
      </a:lvl6pPr>
      <a:lvl7pPr marL="914400" algn="l" rtl="0" fontAlgn="base">
        <a:spcBef>
          <a:spcPct val="0"/>
        </a:spcBef>
        <a:spcAft>
          <a:spcPct val="0"/>
        </a:spcAft>
        <a:defRPr sz="3600" b="1">
          <a:solidFill>
            <a:schemeClr val="tx1"/>
          </a:solidFill>
          <a:latin typeface="Arial" pitchFamily="34" charset="0"/>
        </a:defRPr>
      </a:lvl7pPr>
      <a:lvl8pPr marL="1371600" algn="l" rtl="0" fontAlgn="base">
        <a:spcBef>
          <a:spcPct val="0"/>
        </a:spcBef>
        <a:spcAft>
          <a:spcPct val="0"/>
        </a:spcAft>
        <a:defRPr sz="3600" b="1">
          <a:solidFill>
            <a:schemeClr val="tx1"/>
          </a:solidFill>
          <a:latin typeface="Arial" pitchFamily="34" charset="0"/>
        </a:defRPr>
      </a:lvl8pPr>
      <a:lvl9pPr marL="1828800" algn="l" rtl="0" fontAlgn="base">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Microsoft_Excel_Char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mtClean="0"/>
              <a:t>Data Demand &amp; Use</a:t>
            </a:r>
            <a:br>
              <a:rPr lang="en-US" smtClean="0"/>
            </a:br>
            <a:r>
              <a:rPr lang="en-US" smtClean="0"/>
              <a:t>(DDU)</a:t>
            </a:r>
          </a:p>
        </p:txBody>
      </p:sp>
      <p:sp>
        <p:nvSpPr>
          <p:cNvPr id="5123" name="Rectangle 3"/>
          <p:cNvSpPr>
            <a:spLocks noGrp="1" noChangeArrowheads="1"/>
          </p:cNvSpPr>
          <p:nvPr>
            <p:ph type="subTitle" idx="1"/>
          </p:nvPr>
        </p:nvSpPr>
        <p:spPr/>
        <p:txBody>
          <a:bodyPr/>
          <a:lstStyle/>
          <a:p>
            <a:r>
              <a:rPr lang="en-US" smtClean="0"/>
              <a:t>Why we collect health-related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Why address data demand &amp; use?</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1652588"/>
            <a:ext cx="71374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350" y="295275"/>
            <a:ext cx="7762875" cy="1143000"/>
          </a:xfrm>
        </p:spPr>
        <p:txBody>
          <a:bodyPr>
            <a:normAutofit fontScale="90000"/>
          </a:bodyPr>
          <a:lstStyle/>
          <a:p>
            <a:pPr algn="ctr" eaLnBrk="1" hangingPunct="1">
              <a:defRPr/>
            </a:pPr>
            <a:r>
              <a:rPr lang="en-US" sz="4000" dirty="0" smtClean="0"/>
              <a:t>Evidence-based Decision Making Process</a:t>
            </a:r>
          </a:p>
        </p:txBody>
      </p:sp>
      <p:pic>
        <p:nvPicPr>
          <p:cNvPr id="18435" name="Picture 3" descr="measure flowch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13" y="1627188"/>
            <a:ext cx="61245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smtClean="0"/>
              <a:t>Level of Dissatisfaction that Policy is Based on Scientific Evidence</a:t>
            </a:r>
          </a:p>
        </p:txBody>
      </p:sp>
      <p:graphicFrame>
        <p:nvGraphicFramePr>
          <p:cNvPr id="19459" name="Content Placeholder 3"/>
          <p:cNvGraphicFramePr>
            <a:graphicFrameLocks noGrp="1"/>
          </p:cNvGraphicFramePr>
          <p:nvPr>
            <p:ph idx="1"/>
          </p:nvPr>
        </p:nvGraphicFramePr>
        <p:xfrm>
          <a:off x="873125" y="1549400"/>
          <a:ext cx="7864475" cy="4064000"/>
        </p:xfrm>
        <a:graphic>
          <a:graphicData uri="http://schemas.openxmlformats.org/presentationml/2006/ole">
            <mc:AlternateContent xmlns:mc="http://schemas.openxmlformats.org/markup-compatibility/2006">
              <mc:Choice xmlns:v="urn:schemas-microsoft-com:vml" Requires="v">
                <p:oleObj spid="_x0000_s19472" r:id="rId4" imgW="7864522" imgH="4066384" progId="Excel.Chart.8">
                  <p:embed/>
                </p:oleObj>
              </mc:Choice>
              <mc:Fallback>
                <p:oleObj r:id="rId4" imgW="7864522" imgH="406638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 y="1549400"/>
                        <a:ext cx="7864475" cy="4064000"/>
                      </a:xfrm>
                      <a:prstGeom prst="rect">
                        <a:avLst/>
                      </a:prstGeom>
                    </p:spPr>
                  </p:pic>
                </p:oleObj>
              </mc:Fallback>
            </mc:AlternateContent>
          </a:graphicData>
        </a:graphic>
      </p:graphicFrame>
      <p:sp>
        <p:nvSpPr>
          <p:cNvPr id="6" name="TextBox 5"/>
          <p:cNvSpPr txBox="1"/>
          <p:nvPr/>
        </p:nvSpPr>
        <p:spPr>
          <a:xfrm>
            <a:off x="410817" y="1775789"/>
            <a:ext cx="553998" cy="3074507"/>
          </a:xfrm>
          <a:prstGeom prst="rect">
            <a:avLst/>
          </a:prstGeom>
          <a:noFill/>
        </p:spPr>
        <p:txBody>
          <a:bodyPr vert="vert270">
            <a:spAutoFit/>
          </a:bodyPr>
          <a:lstStyle/>
          <a:p>
            <a:pPr>
              <a:defRPr/>
            </a:pPr>
            <a:r>
              <a:rPr lang="en-US" sz="2400" dirty="0">
                <a:solidFill>
                  <a:srgbClr val="FFFF00"/>
                </a:solidFill>
                <a:latin typeface="+mj-lt"/>
              </a:rPr>
              <a:t>Percent dissatisfied</a:t>
            </a:r>
            <a:endParaRPr lang="en-US" sz="2400" dirty="0">
              <a:solidFill>
                <a:srgbClr val="FFFF00"/>
              </a:solidFill>
              <a:latin typeface="+mj-lt"/>
            </a:endParaRPr>
          </a:p>
        </p:txBody>
      </p:sp>
      <p:sp>
        <p:nvSpPr>
          <p:cNvPr id="19461" name="TextBox 4"/>
          <p:cNvSpPr txBox="1">
            <a:spLocks noChangeArrowheads="1"/>
          </p:cNvSpPr>
          <p:nvPr/>
        </p:nvSpPr>
        <p:spPr bwMode="auto">
          <a:xfrm>
            <a:off x="0" y="5980113"/>
            <a:ext cx="5381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Overseas Development Institute, Jones et al., 2008.</a:t>
            </a:r>
          </a:p>
          <a:p>
            <a:pPr eaLnBrk="1" hangingPunct="1"/>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785813" y="260350"/>
            <a:ext cx="7762875" cy="1143000"/>
          </a:xfrm>
        </p:spPr>
        <p:txBody>
          <a:bodyPr/>
          <a:lstStyle/>
          <a:p>
            <a:pPr algn="ctr" eaLnBrk="1" hangingPunct="1"/>
            <a:r>
              <a:rPr lang="en-US" smtClean="0"/>
              <a:t>Challenges</a:t>
            </a:r>
          </a:p>
        </p:txBody>
      </p:sp>
      <p:sp>
        <p:nvSpPr>
          <p:cNvPr id="20483" name="Content Placeholder 2"/>
          <p:cNvSpPr>
            <a:spLocks noGrp="1"/>
          </p:cNvSpPr>
          <p:nvPr>
            <p:ph idx="4294967295"/>
          </p:nvPr>
        </p:nvSpPr>
        <p:spPr>
          <a:xfrm>
            <a:off x="946150" y="1585913"/>
            <a:ext cx="7762875" cy="3962400"/>
          </a:xfrm>
        </p:spPr>
        <p:txBody>
          <a:bodyPr/>
          <a:lstStyle/>
          <a:p>
            <a:pPr eaLnBrk="1" hangingPunct="1"/>
            <a:r>
              <a:rPr lang="en-US" sz="2800" smtClean="0">
                <a:latin typeface="Calibri" pitchFamily="34" charset="0"/>
              </a:rPr>
              <a:t>Integrated HMIS still not fully functioning</a:t>
            </a:r>
          </a:p>
          <a:p>
            <a:pPr eaLnBrk="1" hangingPunct="1"/>
            <a:r>
              <a:rPr lang="en-US" sz="2800" smtClean="0">
                <a:latin typeface="Calibri" pitchFamily="34" charset="0"/>
              </a:rPr>
              <a:t>Little or no communication between data producers and data users</a:t>
            </a:r>
          </a:p>
          <a:p>
            <a:pPr eaLnBrk="1" hangingPunct="1"/>
            <a:r>
              <a:rPr lang="en-US" sz="2800" smtClean="0">
                <a:latin typeface="Calibri" pitchFamily="34" charset="0"/>
              </a:rPr>
              <a:t>Low capacity to collect, analyze &amp; interpret data</a:t>
            </a:r>
          </a:p>
          <a:p>
            <a:pPr eaLnBrk="1" hangingPunct="1"/>
            <a:r>
              <a:rPr lang="en-US" sz="2800" smtClean="0">
                <a:latin typeface="Calibri" pitchFamily="34" charset="0"/>
              </a:rPr>
              <a:t>Limited or no culture of data use </a:t>
            </a:r>
          </a:p>
          <a:p>
            <a:pPr lvl="1" eaLnBrk="1" hangingPunct="1"/>
            <a:r>
              <a:rPr lang="en-US" sz="2800" smtClean="0">
                <a:latin typeface="Calibri" pitchFamily="34" charset="0"/>
              </a:rPr>
              <a:t>Data collection and use not a priority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0375" y="633413"/>
            <a:ext cx="8226425" cy="834779"/>
          </a:xfrm>
        </p:spPr>
        <p:txBody>
          <a:bodyPr/>
          <a:lstStyle/>
          <a:p>
            <a:pPr algn="ctr" eaLnBrk="1" hangingPunct="1"/>
            <a:r>
              <a:rPr lang="en-US" dirty="0" smtClean="0"/>
              <a:t>The Response</a:t>
            </a:r>
          </a:p>
        </p:txBody>
      </p:sp>
      <p:graphicFrame>
        <p:nvGraphicFramePr>
          <p:cNvPr id="4" name="Diagram 3"/>
          <p:cNvGraphicFramePr/>
          <p:nvPr>
            <p:extLst>
              <p:ext uri="{D42A27DB-BD31-4B8C-83A1-F6EECF244321}">
                <p14:modId xmlns:p14="http://schemas.microsoft.com/office/powerpoint/2010/main" val="1340577213"/>
              </p:ext>
            </p:extLst>
          </p:nvPr>
        </p:nvGraphicFramePr>
        <p:xfrm>
          <a:off x="417512" y="1648337"/>
          <a:ext cx="8153400"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4"/>
          <p:cNvSpPr txBox="1">
            <a:spLocks noChangeArrowheads="1"/>
          </p:cNvSpPr>
          <p:nvPr/>
        </p:nvSpPr>
        <p:spPr bwMode="auto">
          <a:xfrm>
            <a:off x="601662" y="2793374"/>
            <a:ext cx="2863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rgbClr val="FFC000"/>
                </a:solidFill>
                <a:cs typeface="Arial" charset="0"/>
              </a:rPr>
              <a:t>Monitoring &amp; Evaluation Systems</a:t>
            </a:r>
          </a:p>
        </p:txBody>
      </p:sp>
      <p:sp>
        <p:nvSpPr>
          <p:cNvPr id="21509" name="TextBox 5"/>
          <p:cNvSpPr txBox="1">
            <a:spLocks noChangeArrowheads="1"/>
          </p:cNvSpPr>
          <p:nvPr/>
        </p:nvSpPr>
        <p:spPr bwMode="auto">
          <a:xfrm>
            <a:off x="3309937" y="2740987"/>
            <a:ext cx="2225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rgbClr val="00B0F0"/>
                </a:solidFill>
                <a:cs typeface="Arial" charset="0"/>
              </a:rPr>
              <a:t>Better Health Outcomes</a:t>
            </a:r>
          </a:p>
        </p:txBody>
      </p:sp>
      <p:sp>
        <p:nvSpPr>
          <p:cNvPr id="21510" name="TextBox 6"/>
          <p:cNvSpPr txBox="1">
            <a:spLocks noChangeArrowheads="1"/>
          </p:cNvSpPr>
          <p:nvPr/>
        </p:nvSpPr>
        <p:spPr bwMode="auto">
          <a:xfrm>
            <a:off x="5880100" y="2775912"/>
            <a:ext cx="23129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solidFill>
                  <a:srgbClr val="FFC000"/>
                </a:solidFill>
                <a:cs typeface="Arial" charset="0"/>
              </a:rPr>
              <a:t>Data Informed Decisions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90563" y="638175"/>
            <a:ext cx="6330950" cy="868363"/>
          </a:xfrm>
        </p:spPr>
        <p:txBody>
          <a:bodyPr/>
          <a:lstStyle/>
          <a:p>
            <a:pPr algn="ctr" eaLnBrk="1" hangingPunct="1"/>
            <a:r>
              <a:rPr lang="en-US" sz="4400" smtClean="0"/>
              <a:t>Group Participation</a:t>
            </a:r>
          </a:p>
        </p:txBody>
      </p:sp>
      <p:sp>
        <p:nvSpPr>
          <p:cNvPr id="22531" name="Rectangle 3"/>
          <p:cNvSpPr>
            <a:spLocks noGrp="1" noChangeArrowheads="1"/>
          </p:cNvSpPr>
          <p:nvPr>
            <p:ph idx="1"/>
          </p:nvPr>
        </p:nvSpPr>
        <p:spPr>
          <a:xfrm>
            <a:off x="723900" y="2522538"/>
            <a:ext cx="7215188" cy="2379662"/>
          </a:xfrm>
        </p:spPr>
        <p:txBody>
          <a:bodyPr/>
          <a:lstStyle/>
          <a:p>
            <a:pPr eaLnBrk="1" hangingPunct="1">
              <a:lnSpc>
                <a:spcPct val="0"/>
              </a:lnSpc>
              <a:buFont typeface="Wingdings" pitchFamily="2" charset="2"/>
              <a:buNone/>
            </a:pPr>
            <a:r>
              <a:rPr lang="en-US" b="1" smtClean="0"/>
              <a:t>    </a:t>
            </a:r>
            <a:endParaRPr lang="en-US" sz="1100" smtClean="0"/>
          </a:p>
          <a:p>
            <a:pPr marL="457200" lvl="1" indent="0" eaLnBrk="1" hangingPunct="1">
              <a:lnSpc>
                <a:spcPct val="90000"/>
              </a:lnSpc>
              <a:buFont typeface="Wingdings" pitchFamily="2" charset="2"/>
              <a:buNone/>
            </a:pPr>
            <a:r>
              <a:rPr lang="en-US" sz="4200" smtClean="0"/>
              <a:t>How do you and your organization use data and information?</a:t>
            </a:r>
            <a:r>
              <a:rPr lang="en-US" b="1" smtClean="0">
                <a:solidFill>
                  <a:schemeClr val="tx2"/>
                </a:solidFill>
              </a:rPr>
              <a:t> </a:t>
            </a:r>
            <a:endParaRPr lang="en-US" smtClean="0"/>
          </a:p>
          <a:p>
            <a:pPr eaLnBrk="1" hangingPunct="1">
              <a:lnSpc>
                <a:spcPct val="90000"/>
              </a:lnSpc>
              <a:buFont typeface="Wingdings" pitchFamily="2" charset="2"/>
              <a:buChar char=" "/>
            </a:pPr>
            <a:endParaRPr lang="en-US" sz="3000" i="1" smtClean="0"/>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625" y="366713"/>
            <a:ext cx="19192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496888" y="471488"/>
            <a:ext cx="8647112" cy="1143000"/>
          </a:xfrm>
        </p:spPr>
        <p:txBody>
          <a:bodyPr/>
          <a:lstStyle/>
          <a:p>
            <a:pPr algn="ctr" eaLnBrk="1" hangingPunct="1"/>
            <a:r>
              <a:rPr lang="en-US" smtClean="0"/>
              <a:t>We can use information to…</a:t>
            </a:r>
          </a:p>
        </p:txBody>
      </p:sp>
      <p:sp>
        <p:nvSpPr>
          <p:cNvPr id="11266" name="Rectangle 2"/>
          <p:cNvSpPr>
            <a:spLocks noGrp="1" noChangeArrowheads="1"/>
          </p:cNvSpPr>
          <p:nvPr>
            <p:ph idx="1"/>
          </p:nvPr>
        </p:nvSpPr>
        <p:spPr>
          <a:xfrm>
            <a:off x="873125" y="1587500"/>
            <a:ext cx="8045450" cy="3744913"/>
          </a:xfrm>
        </p:spPr>
        <p:txBody>
          <a:bodyPr/>
          <a:lstStyle/>
          <a:p>
            <a:pPr eaLnBrk="1" hangingPunct="1"/>
            <a:r>
              <a:rPr lang="en-US" sz="2800" smtClean="0"/>
              <a:t>Inform health policies and plans </a:t>
            </a:r>
          </a:p>
          <a:p>
            <a:pPr eaLnBrk="1" hangingPunct="1"/>
            <a:r>
              <a:rPr lang="en-US" sz="2800" smtClean="0"/>
              <a:t>Raise additional resources </a:t>
            </a:r>
          </a:p>
          <a:p>
            <a:pPr eaLnBrk="1" hangingPunct="1"/>
            <a:r>
              <a:rPr lang="en-US" sz="2800" smtClean="0"/>
              <a:t>Strengthen programs and improve results </a:t>
            </a:r>
          </a:p>
          <a:p>
            <a:pPr eaLnBrk="1" hangingPunct="1"/>
            <a:r>
              <a:rPr lang="en-US" sz="2800" smtClean="0"/>
              <a:t>Ensure accountability and reporting</a:t>
            </a:r>
          </a:p>
          <a:p>
            <a:pPr eaLnBrk="1" hangingPunct="1"/>
            <a:r>
              <a:rPr lang="en-US" sz="2800" smtClean="0"/>
              <a:t>Improve quality of services provided</a:t>
            </a:r>
          </a:p>
          <a:p>
            <a:pPr eaLnBrk="1" hangingPunct="1"/>
            <a:r>
              <a:rPr lang="en-US" sz="2800" smtClean="0"/>
              <a:t>Contribute to global lessons learned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57238" y="287338"/>
            <a:ext cx="7762875" cy="1143000"/>
          </a:xfrm>
        </p:spPr>
        <p:txBody>
          <a:bodyPr/>
          <a:lstStyle/>
          <a:p>
            <a:pPr eaLnBrk="1" hangingPunct="1"/>
            <a:r>
              <a:rPr lang="en-US" smtClean="0"/>
              <a:t>“Making Data Speak” in Thailand</a:t>
            </a:r>
          </a:p>
        </p:txBody>
      </p:sp>
      <p:sp>
        <p:nvSpPr>
          <p:cNvPr id="12291" name="Rectangle 3"/>
          <p:cNvSpPr>
            <a:spLocks noGrp="1" noChangeArrowheads="1"/>
          </p:cNvSpPr>
          <p:nvPr>
            <p:ph idx="1"/>
          </p:nvPr>
        </p:nvSpPr>
        <p:spPr>
          <a:xfrm>
            <a:off x="481013" y="1389063"/>
            <a:ext cx="8394700" cy="4178300"/>
          </a:xfrm>
        </p:spPr>
        <p:txBody>
          <a:bodyPr>
            <a:normAutofit lnSpcReduction="10000"/>
          </a:bodyPr>
          <a:lstStyle/>
          <a:p>
            <a:pPr eaLnBrk="1" hangingPunct="1">
              <a:lnSpc>
                <a:spcPct val="90000"/>
              </a:lnSpc>
              <a:defRPr/>
            </a:pPr>
            <a:r>
              <a:rPr lang="en-US" sz="2800" u="sng" dirty="0" smtClean="0"/>
              <a:t>Need</a:t>
            </a:r>
            <a:r>
              <a:rPr lang="en-US" sz="2800" dirty="0" smtClean="0"/>
              <a:t>:  Strengthen commitment of policy makers to HIV Prevention</a:t>
            </a:r>
            <a:endParaRPr lang="en-US" sz="2800" u="sng" dirty="0" smtClean="0"/>
          </a:p>
          <a:p>
            <a:pPr eaLnBrk="1" hangingPunct="1">
              <a:lnSpc>
                <a:spcPct val="80000"/>
              </a:lnSpc>
              <a:defRPr/>
            </a:pPr>
            <a:r>
              <a:rPr lang="en-US" sz="2800" u="sng" dirty="0" smtClean="0"/>
              <a:t>Data</a:t>
            </a:r>
            <a:r>
              <a:rPr lang="en-US" sz="2800" dirty="0" smtClean="0"/>
              <a:t>:  Behavioral and epidemiological data</a:t>
            </a:r>
          </a:p>
          <a:p>
            <a:pPr eaLnBrk="1" hangingPunct="1">
              <a:lnSpc>
                <a:spcPct val="80000"/>
              </a:lnSpc>
              <a:defRPr/>
            </a:pPr>
            <a:r>
              <a:rPr lang="en-US" sz="2800" u="sng" dirty="0" smtClean="0"/>
              <a:t>Response</a:t>
            </a:r>
            <a:r>
              <a:rPr lang="en-US" sz="2800" dirty="0" smtClean="0"/>
              <a:t>:</a:t>
            </a:r>
          </a:p>
          <a:p>
            <a:pPr lvl="1" eaLnBrk="1" hangingPunct="1">
              <a:lnSpc>
                <a:spcPct val="80000"/>
              </a:lnSpc>
              <a:defRPr/>
            </a:pPr>
            <a:r>
              <a:rPr lang="en-US" sz="2200" dirty="0" smtClean="0"/>
              <a:t>Analyzed data with Asian Epidemic Model and Goals model</a:t>
            </a:r>
          </a:p>
          <a:p>
            <a:pPr lvl="1" eaLnBrk="1" hangingPunct="1">
              <a:lnSpc>
                <a:spcPct val="80000"/>
              </a:lnSpc>
              <a:defRPr/>
            </a:pPr>
            <a:r>
              <a:rPr lang="en-US" sz="2200" dirty="0" smtClean="0"/>
              <a:t>Determined responses and resources needed</a:t>
            </a:r>
          </a:p>
          <a:p>
            <a:pPr lvl="1" eaLnBrk="1" hangingPunct="1">
              <a:lnSpc>
                <a:spcPct val="80000"/>
              </a:lnSpc>
              <a:defRPr/>
            </a:pPr>
            <a:r>
              <a:rPr lang="en-US" sz="2200" dirty="0" smtClean="0"/>
              <a:t>Communicated data to stakeholders</a:t>
            </a:r>
          </a:p>
          <a:p>
            <a:pPr eaLnBrk="1" hangingPunct="1">
              <a:lnSpc>
                <a:spcPct val="80000"/>
              </a:lnSpc>
              <a:defRPr/>
            </a:pPr>
            <a:r>
              <a:rPr lang="en-US" sz="2800" u="sng" dirty="0" smtClean="0"/>
              <a:t>Decision/Action:</a:t>
            </a:r>
          </a:p>
          <a:p>
            <a:pPr lvl="1" eaLnBrk="1" hangingPunct="1">
              <a:lnSpc>
                <a:spcPct val="80000"/>
              </a:lnSpc>
              <a:defRPr/>
            </a:pPr>
            <a:r>
              <a:rPr lang="en-US" sz="2200" dirty="0" smtClean="0"/>
              <a:t>Successfully emphasized prevention agenda in national strategic plan and developed an operation plan to guide prevention programming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smtClean="0"/>
              <a:t>Key Messages</a:t>
            </a:r>
          </a:p>
        </p:txBody>
      </p:sp>
      <p:sp>
        <p:nvSpPr>
          <p:cNvPr id="26627" name="Content Placeholder 2"/>
          <p:cNvSpPr>
            <a:spLocks noGrp="1"/>
          </p:cNvSpPr>
          <p:nvPr>
            <p:ph idx="1"/>
          </p:nvPr>
        </p:nvSpPr>
        <p:spPr/>
        <p:txBody>
          <a:bodyPr/>
          <a:lstStyle/>
          <a:p>
            <a:pPr eaLnBrk="1" hangingPunct="1">
              <a:lnSpc>
                <a:spcPct val="120000"/>
              </a:lnSpc>
            </a:pPr>
            <a:r>
              <a:rPr lang="en-US" smtClean="0"/>
              <a:t>Decisions based on evidence lead to better health outcomes </a:t>
            </a:r>
          </a:p>
          <a:p>
            <a:pPr eaLnBrk="1" hangingPunct="1">
              <a:lnSpc>
                <a:spcPct val="120000"/>
              </a:lnSpc>
            </a:pPr>
            <a:r>
              <a:rPr lang="en-US" smtClean="0"/>
              <a:t>We all have a role in M&amp;E – partners in progress</a:t>
            </a:r>
          </a:p>
          <a:p>
            <a:pPr eaLnBrk="1" hangingPunct="1">
              <a:lnSpc>
                <a:spcPct val="120000"/>
              </a:lnSpc>
            </a:pPr>
            <a:r>
              <a:rPr lang="en-US" smtClean="0"/>
              <a:t>High quality information is needed for decision-making at policy, planning and program levels</a:t>
            </a:r>
          </a:p>
          <a:p>
            <a:pPr eaLnBrk="1" hangingPunct="1">
              <a:lnSpc>
                <a:spcPct val="120000"/>
              </a:lnSpc>
            </a:pPr>
            <a:r>
              <a:rPr lang="en-US" smtClean="0"/>
              <a:t>Purpose of M&amp;E is not just to produce more information but to inform action</a:t>
            </a:r>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4898" y="2673281"/>
            <a:ext cx="7762875" cy="1143000"/>
          </a:xfrm>
        </p:spPr>
        <p:txBody>
          <a:bodyPr/>
          <a:lstStyle/>
          <a:p>
            <a:r>
              <a:rPr lang="en-US" dirty="0" smtClean="0"/>
              <a:t>Determinants of DDU</a:t>
            </a:r>
            <a:r>
              <a:rPr lang="en-US" cap="all" dirty="0" smtClean="0"/>
              <a:t/>
            </a:r>
            <a:br>
              <a:rPr lang="en-US" cap="all" dirty="0" smtClean="0"/>
            </a:br>
            <a:endParaRPr lang="en-US" dirty="0"/>
          </a:p>
        </p:txBody>
      </p:sp>
    </p:spTree>
    <p:extLst>
      <p:ext uri="{BB962C8B-B14F-4D97-AF65-F5344CB8AC3E}">
        <p14:creationId xmlns:p14="http://schemas.microsoft.com/office/powerpoint/2010/main" val="354473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23925" y="274638"/>
            <a:ext cx="7762875" cy="670759"/>
          </a:xfrm>
        </p:spPr>
        <p:txBody>
          <a:bodyPr/>
          <a:lstStyle/>
          <a:p>
            <a:pPr algn="ctr"/>
            <a:r>
              <a:rPr lang="en-US" dirty="0" smtClean="0"/>
              <a:t>Session Overview</a:t>
            </a:r>
          </a:p>
        </p:txBody>
      </p:sp>
      <p:sp>
        <p:nvSpPr>
          <p:cNvPr id="7171" name="Rectangle 3"/>
          <p:cNvSpPr>
            <a:spLocks noGrp="1" noChangeArrowheads="1"/>
          </p:cNvSpPr>
          <p:nvPr>
            <p:ph idx="1"/>
          </p:nvPr>
        </p:nvSpPr>
        <p:spPr>
          <a:xfrm>
            <a:off x="959094" y="1046334"/>
            <a:ext cx="7762875" cy="4983405"/>
          </a:xfrm>
        </p:spPr>
        <p:txBody>
          <a:bodyPr>
            <a:normAutofit fontScale="32500" lnSpcReduction="20000"/>
          </a:bodyPr>
          <a:lstStyle/>
          <a:p>
            <a:r>
              <a:rPr lang="en-US" sz="6200" dirty="0" smtClean="0"/>
              <a:t>Understanding the need for data</a:t>
            </a:r>
          </a:p>
          <a:p>
            <a:pPr lvl="1"/>
            <a:r>
              <a:rPr lang="en-US" sz="5100" dirty="0" smtClean="0"/>
              <a:t>Importance of improving data informed decision making</a:t>
            </a:r>
            <a:endParaRPr lang="en-US" sz="5100" dirty="0" smtClean="0"/>
          </a:p>
          <a:p>
            <a:pPr lvl="1"/>
            <a:r>
              <a:rPr lang="en-US" sz="6000" dirty="0" smtClean="0"/>
              <a:t>Explain the context of decision-making</a:t>
            </a:r>
            <a:endParaRPr lang="en-US" sz="6000" dirty="0" smtClean="0"/>
          </a:p>
          <a:p>
            <a:pPr lvl="1"/>
            <a:r>
              <a:rPr lang="en-US" sz="5100" dirty="0"/>
              <a:t>R</a:t>
            </a:r>
            <a:r>
              <a:rPr lang="en-US" sz="5100" dirty="0" smtClean="0"/>
              <a:t>ole of monitoring and evaluation data in decision making</a:t>
            </a:r>
            <a:endParaRPr lang="en-US" sz="5100" dirty="0" smtClean="0"/>
          </a:p>
          <a:p>
            <a:r>
              <a:rPr lang="en-US" sz="6200" dirty="0" smtClean="0"/>
              <a:t>Highlight determinants of data use</a:t>
            </a:r>
          </a:p>
          <a:p>
            <a:pPr lvl="1"/>
            <a:r>
              <a:rPr lang="en-US" sz="6000" dirty="0" smtClean="0"/>
              <a:t>List potential barriers to data use</a:t>
            </a:r>
          </a:p>
          <a:p>
            <a:pPr lvl="1"/>
            <a:r>
              <a:rPr lang="en-US" sz="5100" dirty="0" smtClean="0">
                <a:solidFill>
                  <a:srgbClr val="FFC000"/>
                </a:solidFill>
              </a:rPr>
              <a:t>Assessment of Barriers to Data Use Tool</a:t>
            </a:r>
          </a:p>
          <a:p>
            <a:r>
              <a:rPr lang="en-US" sz="6200" dirty="0" smtClean="0"/>
              <a:t>Explain the relationship of stakeholders to </a:t>
            </a:r>
            <a:r>
              <a:rPr lang="en-US" sz="6200" dirty="0" smtClean="0"/>
              <a:t>the data use in decision making cycle</a:t>
            </a:r>
          </a:p>
          <a:p>
            <a:pPr lvl="1"/>
            <a:r>
              <a:rPr lang="en-US" sz="5100" dirty="0" smtClean="0">
                <a:solidFill>
                  <a:srgbClr val="FFC000"/>
                </a:solidFill>
              </a:rPr>
              <a:t>Stakeholder Assessment and Engagement Tools</a:t>
            </a:r>
          </a:p>
          <a:p>
            <a:r>
              <a:rPr lang="en-US" sz="6200" dirty="0" smtClean="0"/>
              <a:t>Linking decisions and questions with potential data sources</a:t>
            </a:r>
          </a:p>
          <a:p>
            <a:pPr lvl="1"/>
            <a:r>
              <a:rPr lang="en-US" sz="5100" dirty="0" smtClean="0"/>
              <a:t>Identify priority decisions and programmatic questions</a:t>
            </a:r>
          </a:p>
          <a:p>
            <a:pPr lvl="1"/>
            <a:r>
              <a:rPr lang="en-US" sz="5100" dirty="0" smtClean="0"/>
              <a:t>Create a time-bound plan for using data in decision making </a:t>
            </a:r>
          </a:p>
          <a:p>
            <a:pPr lvl="1"/>
            <a:r>
              <a:rPr lang="en-US" sz="5300" dirty="0" smtClean="0">
                <a:solidFill>
                  <a:srgbClr val="FFC000"/>
                </a:solidFill>
              </a:rPr>
              <a:t>Framework for Linking Data with Action Tool</a:t>
            </a:r>
          </a:p>
          <a:p>
            <a:endParaRPr lang="en-US" sz="3200" dirty="0" smtClean="0"/>
          </a:p>
          <a:p>
            <a:endParaRPr lang="en-US" sz="3200" dirty="0" smtClean="0"/>
          </a:p>
          <a:p>
            <a:endParaRPr 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987425" y="1438275"/>
            <a:ext cx="7185025" cy="36766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3155" name="Rectangle 3"/>
          <p:cNvSpPr>
            <a:spLocks noGrp="1" noChangeArrowheads="1"/>
          </p:cNvSpPr>
          <p:nvPr>
            <p:ph type="title"/>
          </p:nvPr>
        </p:nvSpPr>
        <p:spPr>
          <a:xfrm>
            <a:off x="517525" y="261938"/>
            <a:ext cx="8358188" cy="1524000"/>
          </a:xfrm>
        </p:spPr>
        <p:txBody>
          <a:bodyPr/>
          <a:lstStyle/>
          <a:p>
            <a:pPr algn="ctr" eaLnBrk="1" hangingPunct="1">
              <a:defRPr/>
            </a:pPr>
            <a:r>
              <a:rPr lang="en-US" dirty="0" smtClean="0"/>
              <a:t>What Determines Data Demand &amp; Use?</a:t>
            </a:r>
            <a:r>
              <a:rPr lang="en-US" b="0" dirty="0" smtClean="0">
                <a:effectLst>
                  <a:outerShdw blurRad="38100" dist="38100" dir="2700000" algn="tl">
                    <a:srgbClr val="000000"/>
                  </a:outerShdw>
                </a:effectLst>
              </a:rPr>
              <a:t/>
            </a:r>
            <a:br>
              <a:rPr lang="en-US" b="0" dirty="0" smtClean="0">
                <a:effectLst>
                  <a:outerShdw blurRad="38100" dist="38100" dir="2700000" algn="tl">
                    <a:srgbClr val="000000"/>
                  </a:outerShdw>
                </a:effectLst>
              </a:rPr>
            </a:br>
            <a:endParaRPr lang="en-US" b="0" dirty="0" smtClean="0">
              <a:effectLst>
                <a:outerShdw blurRad="38100" dist="38100" dir="2700000" algn="tl">
                  <a:srgbClr val="000000"/>
                </a:outerShdw>
              </a:effectLst>
            </a:endParaRPr>
          </a:p>
        </p:txBody>
      </p:sp>
      <p:sp>
        <p:nvSpPr>
          <p:cNvPr id="28676" name="Rectangle 4"/>
          <p:cNvSpPr>
            <a:spLocks noChangeArrowheads="1"/>
          </p:cNvSpPr>
          <p:nvPr/>
        </p:nvSpPr>
        <p:spPr bwMode="auto">
          <a:xfrm>
            <a:off x="990600" y="3352800"/>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pPr eaLnBrk="0" hangingPunct="0"/>
            <a:endParaRPr lang="en-US" sz="4000" b="1">
              <a:solidFill>
                <a:schemeClr val="tx2"/>
              </a:solidFill>
              <a:latin typeface="Times New Roman" pitchFamily="18" charset="0"/>
            </a:endParaRPr>
          </a:p>
        </p:txBody>
      </p:sp>
      <p:grpSp>
        <p:nvGrpSpPr>
          <p:cNvPr id="28677" name="Group 5"/>
          <p:cNvGrpSpPr>
            <a:grpSpLocks/>
          </p:cNvGrpSpPr>
          <p:nvPr/>
        </p:nvGrpSpPr>
        <p:grpSpPr bwMode="auto">
          <a:xfrm>
            <a:off x="1828800" y="2130425"/>
            <a:ext cx="5207000" cy="2701925"/>
            <a:chOff x="476" y="1440"/>
            <a:chExt cx="4036" cy="2160"/>
          </a:xfrm>
        </p:grpSpPr>
        <p:sp>
          <p:nvSpPr>
            <p:cNvPr id="19466" name="Oval 6"/>
            <p:cNvSpPr>
              <a:spLocks noChangeArrowheads="1"/>
            </p:cNvSpPr>
            <p:nvPr/>
          </p:nvSpPr>
          <p:spPr bwMode="auto">
            <a:xfrm>
              <a:off x="1969" y="2641"/>
              <a:ext cx="1249" cy="959"/>
            </a:xfrm>
            <a:prstGeom prst="ellipse">
              <a:avLst/>
            </a:prstGeom>
            <a:solidFill>
              <a:schemeClr val="bg2">
                <a:lumMod val="10000"/>
                <a:lumOff val="90000"/>
              </a:schemeClr>
            </a:solidFill>
            <a:ln w="9525">
              <a:solidFill>
                <a:schemeClr val="tx1"/>
              </a:solidFill>
              <a:round/>
              <a:headEnd/>
              <a:tailEnd/>
            </a:ln>
          </p:spPr>
          <p:txBody>
            <a:bodyPr wrap="none" anchor="ctr"/>
            <a:lstStyle/>
            <a:p>
              <a:pPr>
                <a:defRPr/>
              </a:pPr>
              <a:endParaRPr lang="en-US" dirty="0">
                <a:solidFill>
                  <a:schemeClr val="accent4">
                    <a:lumMod val="25000"/>
                  </a:schemeClr>
                </a:solidFill>
              </a:endParaRPr>
            </a:p>
          </p:txBody>
        </p:sp>
        <p:sp>
          <p:nvSpPr>
            <p:cNvPr id="19467" name="Oval 7"/>
            <p:cNvSpPr>
              <a:spLocks noChangeArrowheads="1"/>
            </p:cNvSpPr>
            <p:nvPr/>
          </p:nvSpPr>
          <p:spPr bwMode="auto">
            <a:xfrm>
              <a:off x="3168" y="1440"/>
              <a:ext cx="1344" cy="1079"/>
            </a:xfrm>
            <a:prstGeom prst="ellipse">
              <a:avLst/>
            </a:prstGeom>
            <a:solidFill>
              <a:schemeClr val="bg2">
                <a:lumMod val="10000"/>
                <a:lumOff val="90000"/>
              </a:schemeClr>
            </a:solidFill>
            <a:ln w="9525">
              <a:solidFill>
                <a:schemeClr val="tx1"/>
              </a:solidFill>
              <a:round/>
              <a:headEnd/>
              <a:tailEnd/>
            </a:ln>
          </p:spPr>
          <p:txBody>
            <a:bodyPr wrap="none" anchor="ctr"/>
            <a:lstStyle/>
            <a:p>
              <a:pPr>
                <a:defRPr/>
              </a:pPr>
              <a:endParaRPr lang="en-US" dirty="0">
                <a:solidFill>
                  <a:schemeClr val="accent4">
                    <a:lumMod val="25000"/>
                  </a:schemeClr>
                </a:solidFill>
              </a:endParaRPr>
            </a:p>
          </p:txBody>
        </p:sp>
        <p:sp>
          <p:nvSpPr>
            <p:cNvPr id="19468" name="Oval 8"/>
            <p:cNvSpPr>
              <a:spLocks noChangeArrowheads="1"/>
            </p:cNvSpPr>
            <p:nvPr/>
          </p:nvSpPr>
          <p:spPr bwMode="auto">
            <a:xfrm>
              <a:off x="535" y="1488"/>
              <a:ext cx="1434" cy="1173"/>
            </a:xfrm>
            <a:prstGeom prst="ellipse">
              <a:avLst/>
            </a:prstGeom>
            <a:solidFill>
              <a:schemeClr val="bg2">
                <a:lumMod val="10000"/>
                <a:lumOff val="90000"/>
              </a:schemeClr>
            </a:solidFill>
            <a:ln w="9525">
              <a:solidFill>
                <a:schemeClr val="tx1"/>
              </a:solidFill>
              <a:round/>
              <a:headEnd/>
              <a:tailEnd/>
            </a:ln>
          </p:spPr>
          <p:txBody>
            <a:bodyPr wrap="none" anchor="ctr"/>
            <a:lstStyle/>
            <a:p>
              <a:pPr>
                <a:defRPr/>
              </a:pPr>
              <a:endParaRPr lang="en-US"/>
            </a:p>
          </p:txBody>
        </p:sp>
        <p:sp>
          <p:nvSpPr>
            <p:cNvPr id="28681" name="Rectangle 9"/>
            <p:cNvSpPr>
              <a:spLocks noChangeArrowheads="1"/>
            </p:cNvSpPr>
            <p:nvPr/>
          </p:nvSpPr>
          <p:spPr bwMode="auto">
            <a:xfrm>
              <a:off x="2809" y="1939"/>
              <a:ext cx="143"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eaLnBrk="0" hangingPunct="0"/>
              <a:endParaRPr lang="en-US" sz="4000" b="1">
                <a:solidFill>
                  <a:schemeClr val="tx2"/>
                </a:solidFill>
                <a:latin typeface="Times New Roman" pitchFamily="18" charset="0"/>
              </a:endParaRPr>
            </a:p>
          </p:txBody>
        </p:sp>
        <p:sp>
          <p:nvSpPr>
            <p:cNvPr id="19470" name="Text Box 10"/>
            <p:cNvSpPr txBox="1">
              <a:spLocks noChangeArrowheads="1"/>
            </p:cNvSpPr>
            <p:nvPr/>
          </p:nvSpPr>
          <p:spPr bwMode="auto">
            <a:xfrm>
              <a:off x="476" y="1944"/>
              <a:ext cx="1595" cy="320"/>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2000" dirty="0">
                  <a:solidFill>
                    <a:schemeClr val="accent4">
                      <a:lumMod val="25000"/>
                    </a:schemeClr>
                  </a:solidFill>
                  <a:latin typeface="Calibri" pitchFamily="34" charset="0"/>
                </a:rPr>
                <a:t>ORGANIZATIONAL</a:t>
              </a:r>
            </a:p>
          </p:txBody>
        </p:sp>
        <p:sp>
          <p:nvSpPr>
            <p:cNvPr id="19471" name="Text Box 11"/>
            <p:cNvSpPr txBox="1">
              <a:spLocks noChangeArrowheads="1"/>
            </p:cNvSpPr>
            <p:nvPr/>
          </p:nvSpPr>
          <p:spPr bwMode="auto">
            <a:xfrm>
              <a:off x="3119" y="1816"/>
              <a:ext cx="1393" cy="320"/>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2000" dirty="0">
                  <a:solidFill>
                    <a:schemeClr val="accent4">
                      <a:lumMod val="25000"/>
                    </a:schemeClr>
                  </a:solidFill>
                  <a:latin typeface="Calibri" pitchFamily="34" charset="0"/>
                </a:rPr>
                <a:t>TECHNICAL</a:t>
              </a:r>
            </a:p>
          </p:txBody>
        </p:sp>
        <p:sp>
          <p:nvSpPr>
            <p:cNvPr id="19472" name="Text Box 12"/>
            <p:cNvSpPr txBox="1">
              <a:spLocks noChangeArrowheads="1"/>
            </p:cNvSpPr>
            <p:nvPr/>
          </p:nvSpPr>
          <p:spPr bwMode="auto">
            <a:xfrm>
              <a:off x="1880" y="2930"/>
              <a:ext cx="1486" cy="320"/>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2000" dirty="0">
                  <a:solidFill>
                    <a:schemeClr val="accent4">
                      <a:lumMod val="25000"/>
                    </a:schemeClr>
                  </a:solidFill>
                  <a:latin typeface="Calibri" pitchFamily="34" charset="0"/>
                </a:rPr>
                <a:t>BEHAVIORAL</a:t>
              </a:r>
            </a:p>
          </p:txBody>
        </p:sp>
        <p:sp>
          <p:nvSpPr>
            <p:cNvPr id="28685" name="Line 13"/>
            <p:cNvSpPr>
              <a:spLocks noChangeShapeType="1"/>
            </p:cNvSpPr>
            <p:nvPr/>
          </p:nvSpPr>
          <p:spPr bwMode="auto">
            <a:xfrm>
              <a:off x="1968" y="1968"/>
              <a:ext cx="624"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6" name="Line 14"/>
            <p:cNvSpPr>
              <a:spLocks noChangeShapeType="1"/>
            </p:cNvSpPr>
            <p:nvPr/>
          </p:nvSpPr>
          <p:spPr bwMode="auto">
            <a:xfrm flipV="1">
              <a:off x="2592" y="2016"/>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7" name="Line 15"/>
            <p:cNvSpPr>
              <a:spLocks noChangeShapeType="1"/>
            </p:cNvSpPr>
            <p:nvPr/>
          </p:nvSpPr>
          <p:spPr bwMode="auto">
            <a:xfrm>
              <a:off x="1968" y="1968"/>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6" name="Text Box 4"/>
          <p:cNvSpPr txBox="1">
            <a:spLocks noChangeArrowheads="1"/>
          </p:cNvSpPr>
          <p:nvPr/>
        </p:nvSpPr>
        <p:spPr bwMode="auto">
          <a:xfrm>
            <a:off x="118489" y="5114925"/>
            <a:ext cx="7662226" cy="492443"/>
          </a:xfrm>
          <a:prstGeom prst="rect">
            <a:avLst/>
          </a:prstGeom>
          <a:noFill/>
          <a:ln w="9525">
            <a:noFill/>
            <a:miter lim="800000"/>
            <a:headEnd/>
            <a:tailEnd/>
          </a:ln>
        </p:spPr>
        <p:txBody>
          <a:bodyPr wrap="none">
            <a:spAutoFit/>
          </a:bodyPr>
          <a:lstStyle/>
          <a:p>
            <a:r>
              <a:rPr lang="en-US" sz="1400" dirty="0"/>
              <a:t>* </a:t>
            </a:r>
            <a:r>
              <a:rPr lang="en-US" sz="1200" dirty="0"/>
              <a:t>Based on PRISM analytical framework (</a:t>
            </a:r>
            <a:r>
              <a:rPr lang="en-US" sz="1200" dirty="0" err="1"/>
              <a:t>LaFond</a:t>
            </a:r>
            <a:r>
              <a:rPr lang="en-US" sz="1200" dirty="0"/>
              <a:t>, Fields et al. 2005 The PRISM: An Analytical Framework for </a:t>
            </a:r>
          </a:p>
          <a:p>
            <a:r>
              <a:rPr lang="en-US" sz="1200" dirty="0"/>
              <a:t>  Understanding Performance of Health Information Systems in Developing Countries. MEASURE Evaluation).</a:t>
            </a:r>
          </a:p>
        </p:txBody>
      </p:sp>
    </p:spTree>
    <p:extLst>
      <p:ext uri="{BB962C8B-B14F-4D97-AF65-F5344CB8AC3E}">
        <p14:creationId xmlns:p14="http://schemas.microsoft.com/office/powerpoint/2010/main" val="39430108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54050" y="381000"/>
            <a:ext cx="7762875" cy="1143000"/>
          </a:xfrm>
        </p:spPr>
        <p:txBody>
          <a:bodyPr/>
          <a:lstStyle/>
          <a:p>
            <a:pPr algn="ctr" eaLnBrk="1" hangingPunct="1"/>
            <a:r>
              <a:rPr lang="en-US" dirty="0" smtClean="0"/>
              <a:t>Data are often underutilized because of…</a:t>
            </a:r>
          </a:p>
        </p:txBody>
      </p:sp>
      <p:sp>
        <p:nvSpPr>
          <p:cNvPr id="20483" name="Rectangle 3"/>
          <p:cNvSpPr>
            <a:spLocks noGrp="1" noChangeArrowheads="1"/>
          </p:cNvSpPr>
          <p:nvPr>
            <p:ph idx="1"/>
          </p:nvPr>
        </p:nvSpPr>
        <p:spPr>
          <a:xfrm>
            <a:off x="768350" y="1751013"/>
            <a:ext cx="7735888" cy="4306887"/>
          </a:xfrm>
        </p:spPr>
        <p:txBody>
          <a:bodyPr/>
          <a:lstStyle/>
          <a:p>
            <a:pPr marL="0" indent="0" eaLnBrk="1" hangingPunct="1">
              <a:spcBef>
                <a:spcPct val="0"/>
              </a:spcBef>
              <a:spcAft>
                <a:spcPct val="50000"/>
              </a:spcAft>
              <a:buNone/>
            </a:pPr>
            <a:r>
              <a:rPr lang="en-US" sz="2800" dirty="0" smtClean="0"/>
              <a:t>Technical constraints</a:t>
            </a:r>
          </a:p>
          <a:p>
            <a:pPr lvl="1" eaLnBrk="1" hangingPunct="1">
              <a:spcBef>
                <a:spcPct val="0"/>
              </a:spcBef>
              <a:spcAft>
                <a:spcPct val="50000"/>
              </a:spcAft>
            </a:pPr>
            <a:r>
              <a:rPr lang="en-US" sz="2600" dirty="0" smtClean="0"/>
              <a:t>Individual technical skills, </a:t>
            </a:r>
          </a:p>
          <a:p>
            <a:pPr lvl="1" eaLnBrk="1" hangingPunct="1">
              <a:spcBef>
                <a:spcPct val="0"/>
              </a:spcBef>
              <a:spcAft>
                <a:spcPct val="50000"/>
              </a:spcAft>
            </a:pPr>
            <a:r>
              <a:rPr lang="en-US" sz="2600" dirty="0" smtClean="0"/>
              <a:t>Availability of computers, </a:t>
            </a:r>
          </a:p>
          <a:p>
            <a:pPr lvl="1" eaLnBrk="1" hangingPunct="1">
              <a:spcBef>
                <a:spcPct val="0"/>
              </a:spcBef>
              <a:spcAft>
                <a:spcPct val="50000"/>
              </a:spcAft>
            </a:pPr>
            <a:r>
              <a:rPr lang="en-US" sz="2600" dirty="0" smtClean="0"/>
              <a:t>Data system design,</a:t>
            </a:r>
          </a:p>
          <a:p>
            <a:pPr lvl="1" eaLnBrk="1" hangingPunct="1">
              <a:spcBef>
                <a:spcPct val="0"/>
              </a:spcBef>
              <a:spcAft>
                <a:spcPct val="50000"/>
              </a:spcAft>
            </a:pPr>
            <a:r>
              <a:rPr lang="en-US" sz="2600" dirty="0" smtClean="0"/>
              <a:t>Definition of indicators,</a:t>
            </a:r>
          </a:p>
          <a:p>
            <a:pPr lvl="1" eaLnBrk="1" hangingPunct="1">
              <a:spcBef>
                <a:spcPct val="0"/>
              </a:spcBef>
              <a:spcAft>
                <a:spcPct val="50000"/>
              </a:spcAft>
            </a:pPr>
            <a:r>
              <a:rPr lang="en-US" sz="2600" dirty="0" smtClean="0"/>
              <a:t>Lack of data quality assurance protocols</a:t>
            </a:r>
          </a:p>
          <a:p>
            <a:pPr eaLnBrk="1" hangingPunct="1">
              <a:spcBef>
                <a:spcPct val="0"/>
              </a:spcBef>
              <a:spcAft>
                <a:spcPct val="50000"/>
              </a:spcAft>
            </a:pPr>
            <a:endParaRPr lang="en-US" sz="3000" dirty="0" smtClean="0"/>
          </a:p>
        </p:txBody>
      </p:sp>
    </p:spTree>
    <p:extLst>
      <p:ext uri="{BB962C8B-B14F-4D97-AF65-F5344CB8AC3E}">
        <p14:creationId xmlns:p14="http://schemas.microsoft.com/office/powerpoint/2010/main" val="34616703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dirty="0" smtClean="0"/>
              <a:t>Data are often underutilized because of…</a:t>
            </a:r>
          </a:p>
        </p:txBody>
      </p:sp>
      <p:sp>
        <p:nvSpPr>
          <p:cNvPr id="21507" name="Rectangle 3"/>
          <p:cNvSpPr>
            <a:spLocks noGrp="1" noChangeArrowheads="1"/>
          </p:cNvSpPr>
          <p:nvPr>
            <p:ph idx="1"/>
          </p:nvPr>
        </p:nvSpPr>
        <p:spPr>
          <a:xfrm>
            <a:off x="768350" y="1751013"/>
            <a:ext cx="7735888" cy="3678237"/>
          </a:xfrm>
        </p:spPr>
        <p:txBody>
          <a:bodyPr/>
          <a:lstStyle/>
          <a:p>
            <a:pPr marL="0" indent="0" eaLnBrk="1" hangingPunct="1">
              <a:spcBef>
                <a:spcPct val="0"/>
              </a:spcBef>
              <a:spcAft>
                <a:spcPct val="50000"/>
              </a:spcAft>
              <a:buNone/>
            </a:pPr>
            <a:r>
              <a:rPr lang="en-US" sz="2800" dirty="0" smtClean="0"/>
              <a:t>Organizational constraints</a:t>
            </a:r>
          </a:p>
          <a:p>
            <a:pPr lvl="1" eaLnBrk="1" hangingPunct="1">
              <a:spcBef>
                <a:spcPct val="0"/>
              </a:spcBef>
              <a:spcAft>
                <a:spcPct val="50000"/>
              </a:spcAft>
            </a:pPr>
            <a:r>
              <a:rPr lang="en-US" sz="2800" dirty="0" smtClean="0"/>
              <a:t>Structural – roads, telecommunication</a:t>
            </a:r>
          </a:p>
          <a:p>
            <a:pPr lvl="1" eaLnBrk="1" hangingPunct="1">
              <a:spcBef>
                <a:spcPct val="0"/>
              </a:spcBef>
              <a:spcAft>
                <a:spcPct val="50000"/>
              </a:spcAft>
            </a:pPr>
            <a:r>
              <a:rPr lang="en-US" sz="2800" dirty="0" smtClean="0"/>
              <a:t>Organizational – clarity of roles, support, flow of information</a:t>
            </a:r>
          </a:p>
          <a:p>
            <a:pPr lvl="1" eaLnBrk="1" hangingPunct="1">
              <a:spcBef>
                <a:spcPct val="0"/>
              </a:spcBef>
              <a:spcAft>
                <a:spcPct val="50000"/>
              </a:spcAft>
            </a:pPr>
            <a:r>
              <a:rPr lang="en-US" sz="2800" dirty="0" smtClean="0"/>
              <a:t>Political interference</a:t>
            </a:r>
          </a:p>
        </p:txBody>
      </p:sp>
    </p:spTree>
    <p:extLst>
      <p:ext uri="{BB962C8B-B14F-4D97-AF65-F5344CB8AC3E}">
        <p14:creationId xmlns:p14="http://schemas.microsoft.com/office/powerpoint/2010/main" val="27742680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88987" y="292100"/>
            <a:ext cx="7762875" cy="1143000"/>
          </a:xfrm>
        </p:spPr>
        <p:txBody>
          <a:bodyPr/>
          <a:lstStyle/>
          <a:p>
            <a:pPr algn="ctr" eaLnBrk="1" hangingPunct="1"/>
            <a:r>
              <a:rPr lang="en-US" dirty="0" smtClean="0"/>
              <a:t>Data are often underutilized because of…</a:t>
            </a:r>
          </a:p>
        </p:txBody>
      </p:sp>
      <p:sp>
        <p:nvSpPr>
          <p:cNvPr id="22531" name="Rectangle 3"/>
          <p:cNvSpPr>
            <a:spLocks noGrp="1" noChangeArrowheads="1"/>
          </p:cNvSpPr>
          <p:nvPr>
            <p:ph idx="1"/>
          </p:nvPr>
        </p:nvSpPr>
        <p:spPr>
          <a:xfrm>
            <a:off x="768350" y="1751014"/>
            <a:ext cx="7735888" cy="3535362"/>
          </a:xfrm>
        </p:spPr>
        <p:txBody>
          <a:bodyPr/>
          <a:lstStyle/>
          <a:p>
            <a:pPr marL="0" indent="0" eaLnBrk="1" hangingPunct="1">
              <a:spcBef>
                <a:spcPct val="0"/>
              </a:spcBef>
              <a:spcAft>
                <a:spcPct val="50000"/>
              </a:spcAft>
              <a:buNone/>
            </a:pPr>
            <a:r>
              <a:rPr lang="en-US" sz="2800" dirty="0" smtClean="0"/>
              <a:t>Individual constraints</a:t>
            </a:r>
          </a:p>
          <a:p>
            <a:pPr lvl="1" eaLnBrk="1" hangingPunct="1">
              <a:spcBef>
                <a:spcPct val="0"/>
              </a:spcBef>
              <a:spcAft>
                <a:spcPct val="50000"/>
              </a:spcAft>
            </a:pPr>
            <a:r>
              <a:rPr lang="en-US" sz="2800" dirty="0" smtClean="0"/>
              <a:t>Decision maker attitudes, </a:t>
            </a:r>
          </a:p>
          <a:p>
            <a:pPr lvl="1" eaLnBrk="1" hangingPunct="1">
              <a:spcBef>
                <a:spcPct val="0"/>
              </a:spcBef>
              <a:spcAft>
                <a:spcPct val="50000"/>
              </a:spcAft>
            </a:pPr>
            <a:r>
              <a:rPr lang="en-US" sz="2800" dirty="0" smtClean="0"/>
              <a:t>Staff motivation,</a:t>
            </a:r>
          </a:p>
          <a:p>
            <a:pPr lvl="1" eaLnBrk="1" hangingPunct="1">
              <a:spcBef>
                <a:spcPct val="0"/>
              </a:spcBef>
              <a:spcAft>
                <a:spcPct val="50000"/>
              </a:spcAft>
            </a:pPr>
            <a:r>
              <a:rPr lang="en-US" sz="2800" dirty="0" smtClean="0"/>
              <a:t>Lack of “data culture”</a:t>
            </a:r>
          </a:p>
        </p:txBody>
      </p:sp>
    </p:spTree>
    <p:extLst>
      <p:ext uri="{BB962C8B-B14F-4D97-AF65-F5344CB8AC3E}">
        <p14:creationId xmlns:p14="http://schemas.microsoft.com/office/powerpoint/2010/main" val="20270847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987425" y="1438275"/>
            <a:ext cx="7185025" cy="3676650"/>
          </a:xfrm>
          <a:prstGeom prst="ellipse">
            <a:avLst/>
          </a:prstGeom>
          <a:solidFill>
            <a:schemeClr val="accent1"/>
          </a:solidFill>
          <a:ln w="9525">
            <a:solidFill>
              <a:schemeClr val="tx1"/>
            </a:solidFill>
            <a:round/>
            <a:headEnd/>
            <a:tailEnd/>
          </a:ln>
        </p:spPr>
        <p:txBody>
          <a:bodyPr wrap="none" anchor="ctr"/>
          <a:lstStyle/>
          <a:p>
            <a:endParaRPr lang="en-US" smtClean="0">
              <a:solidFill>
                <a:srgbClr val="FFFFFF"/>
              </a:solidFill>
              <a:cs typeface="Arial" pitchFamily="34" charset="0"/>
            </a:endParaRPr>
          </a:p>
        </p:txBody>
      </p:sp>
      <p:sp>
        <p:nvSpPr>
          <p:cNvPr id="433155" name="Rectangle 3"/>
          <p:cNvSpPr>
            <a:spLocks noGrp="1" noChangeArrowheads="1"/>
          </p:cNvSpPr>
          <p:nvPr>
            <p:ph type="title"/>
          </p:nvPr>
        </p:nvSpPr>
        <p:spPr>
          <a:xfrm>
            <a:off x="517525" y="261938"/>
            <a:ext cx="8358188" cy="1524000"/>
          </a:xfrm>
        </p:spPr>
        <p:txBody>
          <a:bodyPr/>
          <a:lstStyle/>
          <a:p>
            <a:pPr algn="ctr" eaLnBrk="1" hangingPunct="1">
              <a:defRPr/>
            </a:pPr>
            <a:r>
              <a:rPr lang="en-US" dirty="0" smtClean="0"/>
              <a:t>What Determines Data Demand &amp; Use?</a:t>
            </a:r>
            <a:r>
              <a:rPr lang="en-US" b="0" dirty="0" smtClean="0">
                <a:effectLst>
                  <a:outerShdw blurRad="38100" dist="38100" dir="2700000" algn="tl">
                    <a:srgbClr val="000000"/>
                  </a:outerShdw>
                </a:effectLst>
              </a:rPr>
              <a:t/>
            </a:r>
            <a:br>
              <a:rPr lang="en-US" b="0" dirty="0" smtClean="0">
                <a:effectLst>
                  <a:outerShdw blurRad="38100" dist="38100" dir="2700000" algn="tl">
                    <a:srgbClr val="000000"/>
                  </a:outerShdw>
                </a:effectLst>
              </a:rPr>
            </a:br>
            <a:endParaRPr lang="en-US" b="0" dirty="0" smtClean="0">
              <a:effectLst>
                <a:outerShdw blurRad="38100" dist="38100" dir="2700000" algn="tl">
                  <a:srgbClr val="000000"/>
                </a:outerShdw>
              </a:effectLst>
            </a:endParaRPr>
          </a:p>
        </p:txBody>
      </p:sp>
      <p:sp>
        <p:nvSpPr>
          <p:cNvPr id="32772" name="Rectangle 4"/>
          <p:cNvSpPr>
            <a:spLocks noChangeArrowheads="1"/>
          </p:cNvSpPr>
          <p:nvPr/>
        </p:nvSpPr>
        <p:spPr bwMode="auto">
          <a:xfrm>
            <a:off x="990600" y="3352800"/>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pPr eaLnBrk="0" hangingPunct="0"/>
            <a:endParaRPr lang="en-US" sz="4000" b="1" smtClean="0">
              <a:solidFill>
                <a:srgbClr val="FFFF99"/>
              </a:solidFill>
              <a:latin typeface="Times New Roman" pitchFamily="18" charset="0"/>
              <a:cs typeface="Arial" pitchFamily="34" charset="0"/>
            </a:endParaRPr>
          </a:p>
        </p:txBody>
      </p:sp>
      <p:grpSp>
        <p:nvGrpSpPr>
          <p:cNvPr id="32773" name="Group 5"/>
          <p:cNvGrpSpPr>
            <a:grpSpLocks/>
          </p:cNvGrpSpPr>
          <p:nvPr/>
        </p:nvGrpSpPr>
        <p:grpSpPr bwMode="auto">
          <a:xfrm>
            <a:off x="1828800" y="2130425"/>
            <a:ext cx="5207000" cy="2701925"/>
            <a:chOff x="476" y="1440"/>
            <a:chExt cx="4036" cy="2160"/>
          </a:xfrm>
        </p:grpSpPr>
        <p:sp>
          <p:nvSpPr>
            <p:cNvPr id="19466" name="Oval 6"/>
            <p:cNvSpPr>
              <a:spLocks noChangeArrowheads="1"/>
            </p:cNvSpPr>
            <p:nvPr/>
          </p:nvSpPr>
          <p:spPr bwMode="auto">
            <a:xfrm>
              <a:off x="1969" y="2641"/>
              <a:ext cx="1249" cy="959"/>
            </a:xfrm>
            <a:prstGeom prst="ellipse">
              <a:avLst/>
            </a:prstGeom>
            <a:solidFill>
              <a:schemeClr val="bg2">
                <a:lumMod val="10000"/>
                <a:lumOff val="90000"/>
              </a:schemeClr>
            </a:solidFill>
            <a:ln w="9525">
              <a:solidFill>
                <a:schemeClr val="tx1"/>
              </a:solidFill>
              <a:round/>
              <a:headEnd/>
              <a:tailEnd/>
            </a:ln>
          </p:spPr>
          <p:txBody>
            <a:bodyPr wrap="none" anchor="ctr"/>
            <a:lstStyle/>
            <a:p>
              <a:pPr>
                <a:defRPr/>
              </a:pPr>
              <a:endParaRPr lang="en-US" dirty="0">
                <a:solidFill>
                  <a:srgbClr val="DADADA">
                    <a:lumMod val="25000"/>
                  </a:srgbClr>
                </a:solidFill>
                <a:cs typeface="Arial" pitchFamily="34" charset="0"/>
              </a:endParaRPr>
            </a:p>
          </p:txBody>
        </p:sp>
        <p:sp>
          <p:nvSpPr>
            <p:cNvPr id="19467" name="Oval 7"/>
            <p:cNvSpPr>
              <a:spLocks noChangeArrowheads="1"/>
            </p:cNvSpPr>
            <p:nvPr/>
          </p:nvSpPr>
          <p:spPr bwMode="auto">
            <a:xfrm>
              <a:off x="3168" y="1440"/>
              <a:ext cx="1344" cy="1079"/>
            </a:xfrm>
            <a:prstGeom prst="ellipse">
              <a:avLst/>
            </a:prstGeom>
            <a:solidFill>
              <a:schemeClr val="bg2">
                <a:lumMod val="10000"/>
                <a:lumOff val="90000"/>
              </a:schemeClr>
            </a:solidFill>
            <a:ln w="9525">
              <a:solidFill>
                <a:schemeClr val="tx1"/>
              </a:solidFill>
              <a:round/>
              <a:headEnd/>
              <a:tailEnd/>
            </a:ln>
          </p:spPr>
          <p:txBody>
            <a:bodyPr wrap="none" anchor="ctr"/>
            <a:lstStyle/>
            <a:p>
              <a:pPr>
                <a:defRPr/>
              </a:pPr>
              <a:endParaRPr lang="en-US" dirty="0">
                <a:solidFill>
                  <a:srgbClr val="DADADA">
                    <a:lumMod val="25000"/>
                  </a:srgbClr>
                </a:solidFill>
                <a:cs typeface="Arial" pitchFamily="34" charset="0"/>
              </a:endParaRPr>
            </a:p>
          </p:txBody>
        </p:sp>
        <p:sp>
          <p:nvSpPr>
            <p:cNvPr id="19468" name="Oval 8"/>
            <p:cNvSpPr>
              <a:spLocks noChangeArrowheads="1"/>
            </p:cNvSpPr>
            <p:nvPr/>
          </p:nvSpPr>
          <p:spPr bwMode="auto">
            <a:xfrm>
              <a:off x="535" y="1488"/>
              <a:ext cx="1434" cy="1173"/>
            </a:xfrm>
            <a:prstGeom prst="ellipse">
              <a:avLst/>
            </a:prstGeom>
            <a:solidFill>
              <a:schemeClr val="bg2">
                <a:lumMod val="10000"/>
                <a:lumOff val="90000"/>
              </a:schemeClr>
            </a:solidFill>
            <a:ln w="9525">
              <a:solidFill>
                <a:schemeClr val="tx1"/>
              </a:solidFill>
              <a:round/>
              <a:headEnd/>
              <a:tailEnd/>
            </a:ln>
          </p:spPr>
          <p:txBody>
            <a:bodyPr wrap="none" anchor="ctr"/>
            <a:lstStyle/>
            <a:p>
              <a:pPr>
                <a:defRPr/>
              </a:pPr>
              <a:endParaRPr lang="en-US">
                <a:solidFill>
                  <a:srgbClr val="FFFFFF"/>
                </a:solidFill>
                <a:cs typeface="Arial" pitchFamily="34" charset="0"/>
              </a:endParaRPr>
            </a:p>
          </p:txBody>
        </p:sp>
        <p:sp>
          <p:nvSpPr>
            <p:cNvPr id="32780" name="Rectangle 9"/>
            <p:cNvSpPr>
              <a:spLocks noChangeArrowheads="1"/>
            </p:cNvSpPr>
            <p:nvPr/>
          </p:nvSpPr>
          <p:spPr bwMode="auto">
            <a:xfrm>
              <a:off x="2809" y="1939"/>
              <a:ext cx="143"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eaLnBrk="0" hangingPunct="0"/>
              <a:endParaRPr lang="en-US" sz="4000" b="1" smtClean="0">
                <a:solidFill>
                  <a:srgbClr val="FFFF99"/>
                </a:solidFill>
                <a:latin typeface="Times New Roman" pitchFamily="18" charset="0"/>
                <a:cs typeface="Arial" pitchFamily="34" charset="0"/>
              </a:endParaRPr>
            </a:p>
          </p:txBody>
        </p:sp>
        <p:sp>
          <p:nvSpPr>
            <p:cNvPr id="19470" name="Text Box 10"/>
            <p:cNvSpPr txBox="1">
              <a:spLocks noChangeArrowheads="1"/>
            </p:cNvSpPr>
            <p:nvPr/>
          </p:nvSpPr>
          <p:spPr bwMode="auto">
            <a:xfrm>
              <a:off x="476" y="1944"/>
              <a:ext cx="1595" cy="320"/>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2000" dirty="0">
                  <a:solidFill>
                    <a:srgbClr val="DADADA">
                      <a:lumMod val="25000"/>
                    </a:srgbClr>
                  </a:solidFill>
                  <a:latin typeface="Calibri" pitchFamily="34" charset="0"/>
                  <a:cs typeface="Arial" pitchFamily="34" charset="0"/>
                </a:rPr>
                <a:t>ORGANIZATIONAL</a:t>
              </a:r>
            </a:p>
          </p:txBody>
        </p:sp>
        <p:sp>
          <p:nvSpPr>
            <p:cNvPr id="19471" name="Text Box 11"/>
            <p:cNvSpPr txBox="1">
              <a:spLocks noChangeArrowheads="1"/>
            </p:cNvSpPr>
            <p:nvPr/>
          </p:nvSpPr>
          <p:spPr bwMode="auto">
            <a:xfrm>
              <a:off x="3119" y="1816"/>
              <a:ext cx="1393" cy="320"/>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2000" dirty="0">
                  <a:solidFill>
                    <a:srgbClr val="DADADA">
                      <a:lumMod val="25000"/>
                    </a:srgbClr>
                  </a:solidFill>
                  <a:latin typeface="Calibri" pitchFamily="34" charset="0"/>
                  <a:cs typeface="Arial" pitchFamily="34" charset="0"/>
                </a:rPr>
                <a:t>TECHNICAL</a:t>
              </a:r>
            </a:p>
          </p:txBody>
        </p:sp>
        <p:sp>
          <p:nvSpPr>
            <p:cNvPr id="19472" name="Text Box 12"/>
            <p:cNvSpPr txBox="1">
              <a:spLocks noChangeArrowheads="1"/>
            </p:cNvSpPr>
            <p:nvPr/>
          </p:nvSpPr>
          <p:spPr bwMode="auto">
            <a:xfrm>
              <a:off x="1880" y="2930"/>
              <a:ext cx="1486" cy="320"/>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2000" dirty="0">
                  <a:solidFill>
                    <a:srgbClr val="DADADA">
                      <a:lumMod val="25000"/>
                    </a:srgbClr>
                  </a:solidFill>
                  <a:latin typeface="Calibri" pitchFamily="34" charset="0"/>
                  <a:cs typeface="Arial" pitchFamily="34" charset="0"/>
                </a:rPr>
                <a:t>BEHAVIORAL</a:t>
              </a:r>
            </a:p>
          </p:txBody>
        </p:sp>
        <p:sp>
          <p:nvSpPr>
            <p:cNvPr id="32784" name="Line 13"/>
            <p:cNvSpPr>
              <a:spLocks noChangeShapeType="1"/>
            </p:cNvSpPr>
            <p:nvPr/>
          </p:nvSpPr>
          <p:spPr bwMode="auto">
            <a:xfrm>
              <a:off x="1968" y="1968"/>
              <a:ext cx="624"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FFFFFF"/>
                </a:solidFill>
                <a:cs typeface="Arial" pitchFamily="34" charset="0"/>
              </a:endParaRPr>
            </a:p>
          </p:txBody>
        </p:sp>
        <p:sp>
          <p:nvSpPr>
            <p:cNvPr id="32785" name="Line 14"/>
            <p:cNvSpPr>
              <a:spLocks noChangeShapeType="1"/>
            </p:cNvSpPr>
            <p:nvPr/>
          </p:nvSpPr>
          <p:spPr bwMode="auto">
            <a:xfrm flipV="1">
              <a:off x="2592" y="2016"/>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FFFFFF"/>
                </a:solidFill>
                <a:cs typeface="Arial" pitchFamily="34" charset="0"/>
              </a:endParaRPr>
            </a:p>
          </p:txBody>
        </p:sp>
        <p:sp>
          <p:nvSpPr>
            <p:cNvPr id="32786" name="Line 15"/>
            <p:cNvSpPr>
              <a:spLocks noChangeShapeType="1"/>
            </p:cNvSpPr>
            <p:nvPr/>
          </p:nvSpPr>
          <p:spPr bwMode="auto">
            <a:xfrm>
              <a:off x="1968" y="1968"/>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FFFFFF"/>
                </a:solidFill>
                <a:cs typeface="Arial" pitchFamily="34" charset="0"/>
              </a:endParaRPr>
            </a:p>
          </p:txBody>
        </p:sp>
      </p:grpSp>
      <p:sp>
        <p:nvSpPr>
          <p:cNvPr id="19462" name="Text Box 16"/>
          <p:cNvSpPr txBox="1">
            <a:spLocks noChangeArrowheads="1"/>
          </p:cNvSpPr>
          <p:nvPr/>
        </p:nvSpPr>
        <p:spPr bwMode="auto">
          <a:xfrm>
            <a:off x="1658938" y="3767138"/>
            <a:ext cx="174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400" dirty="0" smtClean="0">
                <a:solidFill>
                  <a:srgbClr val="FFFF99">
                    <a:lumMod val="75000"/>
                  </a:srgbClr>
                </a:solidFill>
                <a:latin typeface="Calibri" pitchFamily="34" charset="0"/>
              </a:rPr>
              <a:t>POLITICS</a:t>
            </a:r>
          </a:p>
        </p:txBody>
      </p:sp>
      <p:sp>
        <p:nvSpPr>
          <p:cNvPr id="19463" name="Text Box 17"/>
          <p:cNvSpPr txBox="1">
            <a:spLocks noChangeArrowheads="1"/>
          </p:cNvSpPr>
          <p:nvPr/>
        </p:nvSpPr>
        <p:spPr bwMode="auto">
          <a:xfrm>
            <a:off x="3730625" y="178911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400" smtClean="0">
                <a:solidFill>
                  <a:srgbClr val="FFFF99">
                    <a:lumMod val="75000"/>
                  </a:srgbClr>
                </a:solidFill>
                <a:latin typeface="Calibri" pitchFamily="34" charset="0"/>
              </a:rPr>
              <a:t>CULTURE</a:t>
            </a:r>
          </a:p>
        </p:txBody>
      </p:sp>
      <p:sp>
        <p:nvSpPr>
          <p:cNvPr id="19464" name="Text Box 18"/>
          <p:cNvSpPr txBox="1">
            <a:spLocks noChangeArrowheads="1"/>
          </p:cNvSpPr>
          <p:nvPr/>
        </p:nvSpPr>
        <p:spPr bwMode="auto">
          <a:xfrm>
            <a:off x="5872163" y="372745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400" dirty="0" smtClean="0">
                <a:solidFill>
                  <a:srgbClr val="FFFF99">
                    <a:lumMod val="75000"/>
                  </a:srgbClr>
                </a:solidFill>
                <a:latin typeface="Calibri" pitchFamily="34" charset="0"/>
              </a:rPr>
              <a:t>SOCIETY</a:t>
            </a:r>
          </a:p>
        </p:txBody>
      </p:sp>
      <p:sp>
        <p:nvSpPr>
          <p:cNvPr id="19" name="Text Box 4"/>
          <p:cNvSpPr txBox="1">
            <a:spLocks noChangeArrowheads="1"/>
          </p:cNvSpPr>
          <p:nvPr/>
        </p:nvSpPr>
        <p:spPr bwMode="auto">
          <a:xfrm>
            <a:off x="118489" y="5897563"/>
            <a:ext cx="8905002" cy="523220"/>
          </a:xfrm>
          <a:prstGeom prst="rect">
            <a:avLst/>
          </a:prstGeom>
          <a:noFill/>
          <a:ln w="9525">
            <a:noFill/>
            <a:miter lim="800000"/>
            <a:headEnd/>
            <a:tailEnd/>
          </a:ln>
        </p:spPr>
        <p:txBody>
          <a:bodyPr wrap="none">
            <a:spAutoFit/>
          </a:bodyPr>
          <a:lstStyle/>
          <a:p>
            <a:r>
              <a:rPr lang="en-US" sz="1400" dirty="0"/>
              <a:t>* Based on PRISM analytical </a:t>
            </a:r>
            <a:r>
              <a:rPr lang="en-US" sz="1400" dirty="0" smtClean="0"/>
              <a:t>Fields </a:t>
            </a:r>
            <a:r>
              <a:rPr lang="en-US" sz="1400" dirty="0"/>
              <a:t>et al. 2005 The PRISM: An Analytical Framework for </a:t>
            </a:r>
          </a:p>
          <a:p>
            <a:r>
              <a:rPr lang="en-US" sz="1400" dirty="0"/>
              <a:t>  Understanding Performance of Health Information Systems in Developing Countries. MEASURE Evaluation).</a:t>
            </a:r>
          </a:p>
        </p:txBody>
      </p:sp>
    </p:spTree>
    <p:extLst>
      <p:ext uri="{BB962C8B-B14F-4D97-AF65-F5344CB8AC3E}">
        <p14:creationId xmlns:p14="http://schemas.microsoft.com/office/powerpoint/2010/main" val="1814757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6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fade">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2" grpId="1"/>
      <p:bldP spid="19463" grpId="0"/>
      <p:bldP spid="194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625475" y="1679575"/>
            <a:ext cx="8202613" cy="3486150"/>
          </a:xfrm>
        </p:spPr>
        <p:txBody>
          <a:bodyPr/>
          <a:lstStyle/>
          <a:p>
            <a:pPr algn="ctr" eaLnBrk="1" hangingPunct="1">
              <a:buFont typeface="Wingdings" pitchFamily="2" charset="2"/>
              <a:buNone/>
            </a:pPr>
            <a:endParaRPr lang="en-US" sz="3000" dirty="0" smtClean="0"/>
          </a:p>
          <a:p>
            <a:pPr algn="ctr" eaLnBrk="1" hangingPunct="1">
              <a:buFont typeface="Wingdings" pitchFamily="2" charset="2"/>
              <a:buNone/>
            </a:pPr>
            <a:r>
              <a:rPr lang="en-US" sz="3400" dirty="0" smtClean="0"/>
              <a:t>What barriers have you faced to using or getting others to use data and information?</a:t>
            </a:r>
          </a:p>
          <a:p>
            <a:pPr eaLnBrk="1" hangingPunct="1">
              <a:lnSpc>
                <a:spcPct val="130000"/>
              </a:lnSpc>
              <a:spcBef>
                <a:spcPct val="0"/>
              </a:spcBef>
              <a:spcAft>
                <a:spcPct val="0"/>
              </a:spcAft>
              <a:buFont typeface="Wingdings" pitchFamily="2" charset="2"/>
              <a:buNone/>
            </a:pPr>
            <a:endParaRPr lang="en-US" sz="3200" dirty="0" smtClean="0"/>
          </a:p>
        </p:txBody>
      </p:sp>
      <p:sp>
        <p:nvSpPr>
          <p:cNvPr id="18435" name="Rectangle 3"/>
          <p:cNvSpPr>
            <a:spLocks noChangeArrowheads="1"/>
          </p:cNvSpPr>
          <p:nvPr/>
        </p:nvSpPr>
        <p:spPr bwMode="auto">
          <a:xfrm>
            <a:off x="514350" y="363538"/>
            <a:ext cx="8320088" cy="1152525"/>
          </a:xfrm>
          <a:prstGeom prst="rect">
            <a:avLst/>
          </a:prstGeom>
          <a:noFill/>
          <a:ln w="9525">
            <a:noFill/>
            <a:miter lim="800000"/>
            <a:headEnd/>
            <a:tailEnd/>
          </a:ln>
        </p:spPr>
        <p:txBody>
          <a:bodyPr anchor="ctr"/>
          <a:lstStyle/>
          <a:p>
            <a:pPr algn="ctr"/>
            <a:r>
              <a:rPr lang="en-US" sz="3600" b="1" dirty="0" smtClean="0">
                <a:latin typeface="+mj-lt"/>
              </a:rPr>
              <a:t>Discussion</a:t>
            </a:r>
            <a:endParaRPr lang="en-US" sz="3600" b="1" dirty="0">
              <a:latin typeface="+mj-lt"/>
            </a:endParaRPr>
          </a:p>
        </p:txBody>
      </p:sp>
    </p:spTree>
    <p:extLst>
      <p:ext uri="{BB962C8B-B14F-4D97-AF65-F5344CB8AC3E}">
        <p14:creationId xmlns:p14="http://schemas.microsoft.com/office/powerpoint/2010/main" val="3546876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US" dirty="0" smtClean="0"/>
              <a:t>Assessment of Data Use Constraints Tool</a:t>
            </a:r>
          </a:p>
        </p:txBody>
      </p:sp>
      <p:sp>
        <p:nvSpPr>
          <p:cNvPr id="52227" name="Rectangle 3"/>
          <p:cNvSpPr>
            <a:spLocks noGrp="1" noChangeArrowheads="1"/>
          </p:cNvSpPr>
          <p:nvPr>
            <p:ph idx="1"/>
          </p:nvPr>
        </p:nvSpPr>
        <p:spPr>
          <a:xfrm>
            <a:off x="534988" y="1600200"/>
            <a:ext cx="8362950" cy="4967288"/>
          </a:xfrm>
        </p:spPr>
        <p:txBody>
          <a:bodyPr/>
          <a:lstStyle/>
          <a:p>
            <a:pPr eaLnBrk="1" hangingPunct="1"/>
            <a:r>
              <a:rPr lang="en-US" dirty="0" smtClean="0"/>
              <a:t>Purpose</a:t>
            </a:r>
          </a:p>
          <a:p>
            <a:pPr lvl="1" eaLnBrk="1" hangingPunct="1"/>
            <a:r>
              <a:rPr lang="en-US" sz="2200" dirty="0" smtClean="0"/>
              <a:t>To improve understanding of the demand for data and the constraints to data use</a:t>
            </a:r>
          </a:p>
          <a:p>
            <a:pPr eaLnBrk="1" hangingPunct="1"/>
            <a:r>
              <a:rPr lang="en-US" dirty="0" smtClean="0"/>
              <a:t>Description</a:t>
            </a:r>
          </a:p>
          <a:p>
            <a:pPr lvl="1" eaLnBrk="1" hangingPunct="1"/>
            <a:r>
              <a:rPr lang="en-US" sz="2200" dirty="0" smtClean="0"/>
              <a:t>Key informant interview guide designed to identify constraints</a:t>
            </a:r>
          </a:p>
          <a:p>
            <a:pPr lvl="1" eaLnBrk="1" hangingPunct="1"/>
            <a:r>
              <a:rPr lang="en-US" sz="2200" dirty="0" smtClean="0"/>
              <a:t>Identifies effective practices in data use</a:t>
            </a:r>
          </a:p>
          <a:p>
            <a:pPr lvl="1" eaLnBrk="1" hangingPunct="1"/>
            <a:r>
              <a:rPr lang="en-US" sz="2200" dirty="0" smtClean="0"/>
              <a:t>Two versions - Facility level assessment &amp; national and sub-national assessment </a:t>
            </a:r>
          </a:p>
        </p:txBody>
      </p:sp>
    </p:spTree>
    <p:extLst>
      <p:ext uri="{BB962C8B-B14F-4D97-AF65-F5344CB8AC3E}">
        <p14:creationId xmlns:p14="http://schemas.microsoft.com/office/powerpoint/2010/main" val="2119851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403350"/>
            <a:ext cx="9144000" cy="0"/>
          </a:xfrm>
          <a:prstGeom prst="rect">
            <a:avLst/>
          </a:prstGeom>
          <a:noFill/>
          <a:ln w="9525">
            <a:noFill/>
            <a:miter lim="800000"/>
            <a:headEnd/>
            <a:tailEnd/>
          </a:ln>
        </p:spPr>
        <p:txBody>
          <a:bodyPr wrap="none" anchor="ctr">
            <a:spAutoFit/>
          </a:bodyPr>
          <a:lstStyle/>
          <a:p>
            <a:endParaRPr lang="en-US"/>
          </a:p>
        </p:txBody>
      </p:sp>
      <p:sp>
        <p:nvSpPr>
          <p:cNvPr id="53251" name="Line 3"/>
          <p:cNvSpPr>
            <a:spLocks noChangeShapeType="1"/>
          </p:cNvSpPr>
          <p:nvPr/>
        </p:nvSpPr>
        <p:spPr bwMode="auto">
          <a:xfrm>
            <a:off x="3829050" y="-7270750"/>
            <a:ext cx="0" cy="0"/>
          </a:xfrm>
          <a:prstGeom prst="line">
            <a:avLst/>
          </a:prstGeom>
          <a:noFill/>
          <a:ln w="12700" cap="rnd">
            <a:solidFill>
              <a:srgbClr val="000080"/>
            </a:solidFill>
            <a:round/>
            <a:headEnd/>
            <a:tailEnd/>
          </a:ln>
        </p:spPr>
        <p:txBody>
          <a:bodyPr/>
          <a:lstStyle/>
          <a:p>
            <a:endParaRPr lang="en-US"/>
          </a:p>
        </p:txBody>
      </p:sp>
      <p:sp>
        <p:nvSpPr>
          <p:cNvPr id="53252" name="Rectangle 4"/>
          <p:cNvSpPr>
            <a:spLocks noChangeArrowheads="1"/>
          </p:cNvSpPr>
          <p:nvPr/>
        </p:nvSpPr>
        <p:spPr bwMode="auto">
          <a:xfrm>
            <a:off x="0" y="-5435600"/>
            <a:ext cx="9144000" cy="0"/>
          </a:xfrm>
          <a:prstGeom prst="rect">
            <a:avLst/>
          </a:prstGeom>
          <a:noFill/>
          <a:ln w="9525">
            <a:noFill/>
            <a:miter lim="800000"/>
            <a:headEnd/>
            <a:tailEnd/>
          </a:ln>
        </p:spPr>
        <p:txBody>
          <a:bodyPr wrap="none" anchor="ctr">
            <a:spAutoFit/>
          </a:bodyPr>
          <a:lstStyle/>
          <a:p>
            <a:endParaRPr lang="en-US"/>
          </a:p>
        </p:txBody>
      </p:sp>
      <p:sp>
        <p:nvSpPr>
          <p:cNvPr id="53253" name="Rectangle 5"/>
          <p:cNvSpPr>
            <a:spLocks noChangeArrowheads="1"/>
          </p:cNvSpPr>
          <p:nvPr/>
        </p:nvSpPr>
        <p:spPr bwMode="auto">
          <a:xfrm>
            <a:off x="0" y="-9070975"/>
            <a:ext cx="4629150" cy="0"/>
          </a:xfrm>
          <a:prstGeom prst="rect">
            <a:avLst/>
          </a:prstGeom>
          <a:solidFill>
            <a:srgbClr val="000080"/>
          </a:solidFill>
          <a:ln w="9525">
            <a:noFill/>
            <a:miter lim="800000"/>
            <a:headEnd/>
            <a:tailEnd/>
          </a:ln>
        </p:spPr>
        <p:txBody>
          <a:bodyPr wrap="none" anchor="ctr">
            <a:spAutoFit/>
          </a:bodyPr>
          <a:lstStyle/>
          <a:p>
            <a:endParaRPr lang="en-US"/>
          </a:p>
        </p:txBody>
      </p:sp>
      <p:sp>
        <p:nvSpPr>
          <p:cNvPr id="53254" name="Rectangle 6"/>
          <p:cNvSpPr>
            <a:spLocks noChangeArrowheads="1"/>
          </p:cNvSpPr>
          <p:nvPr/>
        </p:nvSpPr>
        <p:spPr bwMode="auto">
          <a:xfrm>
            <a:off x="0" y="-3705225"/>
            <a:ext cx="9144000" cy="0"/>
          </a:xfrm>
          <a:prstGeom prst="rect">
            <a:avLst/>
          </a:prstGeom>
          <a:noFill/>
          <a:ln w="9525">
            <a:noFill/>
            <a:miter lim="800000"/>
            <a:headEnd/>
            <a:tailEnd/>
          </a:ln>
        </p:spPr>
        <p:txBody>
          <a:bodyPr wrap="none" anchor="ctr">
            <a:spAutoFit/>
          </a:bodyPr>
          <a:lstStyle/>
          <a:p>
            <a:endParaRPr lang="en-US"/>
          </a:p>
        </p:txBody>
      </p:sp>
      <p:sp>
        <p:nvSpPr>
          <p:cNvPr id="53255" name="Rectangle 7"/>
          <p:cNvSpPr>
            <a:spLocks noChangeArrowheads="1"/>
          </p:cNvSpPr>
          <p:nvPr/>
        </p:nvSpPr>
        <p:spPr bwMode="auto">
          <a:xfrm>
            <a:off x="0" y="449263"/>
            <a:ext cx="9144000" cy="0"/>
          </a:xfrm>
          <a:prstGeom prst="rect">
            <a:avLst/>
          </a:prstGeom>
          <a:noFill/>
          <a:ln w="9525">
            <a:noFill/>
            <a:miter lim="800000"/>
            <a:headEnd/>
            <a:tailEnd/>
          </a:ln>
        </p:spPr>
        <p:txBody>
          <a:bodyPr wrap="none" anchor="ctr">
            <a:spAutoFit/>
          </a:bodyPr>
          <a:lstStyle/>
          <a:p>
            <a:endParaRPr lang="en-US"/>
          </a:p>
        </p:txBody>
      </p:sp>
      <p:sp>
        <p:nvSpPr>
          <p:cNvPr id="53256" name="Rectangle 8"/>
          <p:cNvSpPr>
            <a:spLocks noChangeArrowheads="1"/>
          </p:cNvSpPr>
          <p:nvPr/>
        </p:nvSpPr>
        <p:spPr bwMode="auto">
          <a:xfrm>
            <a:off x="0" y="5740400"/>
            <a:ext cx="9144000" cy="0"/>
          </a:xfrm>
          <a:prstGeom prst="rect">
            <a:avLst/>
          </a:prstGeom>
          <a:noFill/>
          <a:ln w="9525">
            <a:noFill/>
            <a:miter lim="800000"/>
            <a:headEnd/>
            <a:tailEnd/>
          </a:ln>
        </p:spPr>
        <p:txBody>
          <a:bodyPr wrap="none" anchor="ctr">
            <a:spAutoFit/>
          </a:bodyPr>
          <a:lstStyle/>
          <a:p>
            <a:endParaRPr lang="en-US"/>
          </a:p>
        </p:txBody>
      </p:sp>
      <p:sp>
        <p:nvSpPr>
          <p:cNvPr id="53257" name="Rectangle 9"/>
          <p:cNvSpPr>
            <a:spLocks noChangeArrowheads="1"/>
          </p:cNvSpPr>
          <p:nvPr/>
        </p:nvSpPr>
        <p:spPr bwMode="auto">
          <a:xfrm>
            <a:off x="0" y="7392988"/>
            <a:ext cx="184150" cy="685800"/>
          </a:xfrm>
          <a:prstGeom prst="rect">
            <a:avLst/>
          </a:prstGeom>
          <a:noFill/>
          <a:ln w="9525">
            <a:noFill/>
            <a:miter lim="800000"/>
            <a:headEnd/>
            <a:tailEnd/>
          </a:ln>
        </p:spPr>
        <p:txBody>
          <a:bodyPr wrap="none" anchor="ctr">
            <a:spAutoFit/>
          </a:bodyPr>
          <a:lstStyle/>
          <a:p>
            <a:pPr>
              <a:tabLst>
                <a:tab pos="457200" algn="r"/>
                <a:tab pos="2743200" algn="ctr"/>
                <a:tab pos="5486400" algn="r"/>
              </a:tabLst>
            </a:pPr>
            <a:r>
              <a:rPr lang="en-US" sz="1200">
                <a:cs typeface="Times New Roman" pitchFamily="18" charset="0"/>
              </a:rPr>
              <a:t/>
            </a:r>
            <a:br>
              <a:rPr lang="en-US" sz="1200">
                <a:cs typeface="Times New Roman" pitchFamily="18" charset="0"/>
              </a:rPr>
            </a:br>
            <a:endParaRPr lang="en-US" sz="900"/>
          </a:p>
          <a:p>
            <a:pPr eaLnBrk="0" hangingPunct="0">
              <a:tabLst>
                <a:tab pos="457200" algn="r"/>
                <a:tab pos="2743200" algn="ctr"/>
                <a:tab pos="5486400" algn="r"/>
              </a:tabLst>
            </a:pPr>
            <a:endParaRPr lang="en-US"/>
          </a:p>
        </p:txBody>
      </p:sp>
      <p:sp>
        <p:nvSpPr>
          <p:cNvPr id="53258" name="Rectangle 10"/>
          <p:cNvSpPr>
            <a:spLocks noChangeArrowheads="1"/>
          </p:cNvSpPr>
          <p:nvPr/>
        </p:nvSpPr>
        <p:spPr bwMode="auto">
          <a:xfrm>
            <a:off x="0" y="13914438"/>
            <a:ext cx="9144000" cy="0"/>
          </a:xfrm>
          <a:prstGeom prst="rect">
            <a:avLst/>
          </a:prstGeom>
          <a:noFill/>
          <a:ln w="9525">
            <a:noFill/>
            <a:miter lim="800000"/>
            <a:headEnd/>
            <a:tailEnd/>
          </a:ln>
        </p:spPr>
        <p:txBody>
          <a:bodyPr wrap="none" anchor="ctr">
            <a:spAutoFit/>
          </a:bodyPr>
          <a:lstStyle/>
          <a:p>
            <a:endParaRPr lang="en-US"/>
          </a:p>
        </p:txBody>
      </p:sp>
      <p:sp>
        <p:nvSpPr>
          <p:cNvPr id="13" name="Title 12"/>
          <p:cNvSpPr>
            <a:spLocks noGrp="1"/>
          </p:cNvSpPr>
          <p:nvPr>
            <p:ph type="title"/>
          </p:nvPr>
        </p:nvSpPr>
        <p:spPr>
          <a:xfrm>
            <a:off x="571500" y="274639"/>
            <a:ext cx="8358187" cy="754062"/>
          </a:xfrm>
        </p:spPr>
        <p:txBody>
          <a:bodyPr/>
          <a:lstStyle/>
          <a:p>
            <a:pPr algn="ctr"/>
            <a:r>
              <a:rPr lang="en-US" sz="3200" dirty="0" smtClean="0"/>
              <a:t>Assessment of Data Use Constraints Tool</a:t>
            </a:r>
            <a:endParaRPr lang="en-US" sz="3200" dirty="0"/>
          </a:p>
        </p:txBody>
      </p:sp>
      <p:graphicFrame>
        <p:nvGraphicFramePr>
          <p:cNvPr id="570379" name="Group 11"/>
          <p:cNvGraphicFramePr>
            <a:graphicFrameLocks noGrp="1"/>
          </p:cNvGraphicFramePr>
          <p:nvPr>
            <p:ph idx="1"/>
            <p:extLst>
              <p:ext uri="{D42A27DB-BD31-4B8C-83A1-F6EECF244321}">
                <p14:modId xmlns:p14="http://schemas.microsoft.com/office/powerpoint/2010/main" val="719497571"/>
              </p:ext>
            </p:extLst>
          </p:nvPr>
        </p:nvGraphicFramePr>
        <p:xfrm>
          <a:off x="844551" y="1046162"/>
          <a:ext cx="7823200" cy="4461385"/>
        </p:xfrm>
        <a:graphic>
          <a:graphicData uri="http://schemas.openxmlformats.org/drawingml/2006/table">
            <a:tbl>
              <a:tblPr/>
              <a:tblGrid>
                <a:gridCol w="846429"/>
                <a:gridCol w="6976771"/>
              </a:tblGrid>
              <a:tr h="41667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Arial Black" pitchFamily="34" charset="0"/>
                          <a:ea typeface="Times New Roman" pitchFamily="18" charset="0"/>
                          <a:cs typeface="Arial" pitchFamily="34" charset="0"/>
                        </a:rPr>
                        <a:t>Technical Constraints</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hMerge="1">
                  <a:txBody>
                    <a:bodyPr/>
                    <a:lstStyle/>
                    <a:p>
                      <a:endParaRPr lang="en-US"/>
                    </a:p>
                  </a:txBody>
                  <a:tcPr/>
                </a:tc>
              </a:tr>
              <a:tr h="42536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00080"/>
                          </a:solidFill>
                          <a:effectLst/>
                          <a:latin typeface="Arial" pitchFamily="34" charset="0"/>
                          <a:ea typeface="Times New Roman" pitchFamily="18" charset="0"/>
                          <a:cs typeface="Arial" pitchFamily="34" charset="0"/>
                        </a:rPr>
                        <a:t>Technical constraints are related to the ability to generate high-quality data and analyses. </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r>
              <a:tr h="622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RA8</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Have you ever had an experience while making a policy or program related decision when you were concerned about the quality of the information being used?</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r>
              <a:tr h="624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RA9</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Are there multiple sources of information or statistics for issues of importance to you, and have you experienced any problems caused by having different estimates?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r>
              <a:tr h="857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RA10</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I am interested in knowing about technical capacity for collecting and using information. Does your agency have the technical capacity to produce reliable information without a lot of external technical assistance?</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r>
              <a:tr h="501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RA11</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Does your agency have the technical capacity to ensure access to and availability of reliable data?</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r>
              <a:tr h="624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RA12</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Has there been an occasion when data quality or local technical capacity made it difficult for you to use information in making a decision?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r>
              <a:tr h="388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RA13</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How would you have gone about preventing this situation?</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9590" marR="895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95000"/>
                      </a:schemeClr>
                    </a:solidFill>
                  </a:tcPr>
                </a:tc>
              </a:tr>
            </a:tbl>
          </a:graphicData>
        </a:graphic>
      </p:graphicFrame>
    </p:spTree>
    <p:extLst>
      <p:ext uri="{BB962C8B-B14F-4D97-AF65-F5344CB8AC3E}">
        <p14:creationId xmlns:p14="http://schemas.microsoft.com/office/powerpoint/2010/main" val="1963644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21"/>
          <p:cNvSpPr>
            <a:spLocks noChangeShapeType="1"/>
          </p:cNvSpPr>
          <p:nvPr/>
        </p:nvSpPr>
        <p:spPr bwMode="auto">
          <a:xfrm>
            <a:off x="2328863" y="3222625"/>
            <a:ext cx="0" cy="0"/>
          </a:xfrm>
          <a:prstGeom prst="line">
            <a:avLst/>
          </a:prstGeom>
          <a:noFill/>
          <a:ln w="12700" cap="rnd">
            <a:solidFill>
              <a:srgbClr val="000000"/>
            </a:solidFill>
            <a:round/>
            <a:headEnd/>
            <a:tailEnd/>
          </a:ln>
        </p:spPr>
        <p:txBody>
          <a:bodyPr/>
          <a:lstStyle/>
          <a:p>
            <a:endParaRPr lang="en-US"/>
          </a:p>
        </p:txBody>
      </p:sp>
      <p:graphicFrame>
        <p:nvGraphicFramePr>
          <p:cNvPr id="547169" name="Group 353"/>
          <p:cNvGraphicFramePr>
            <a:graphicFrameLocks noGrp="1"/>
          </p:cNvGraphicFramePr>
          <p:nvPr>
            <p:extLst>
              <p:ext uri="{D42A27DB-BD31-4B8C-83A1-F6EECF244321}">
                <p14:modId xmlns:p14="http://schemas.microsoft.com/office/powerpoint/2010/main" val="2293364174"/>
              </p:ext>
            </p:extLst>
          </p:nvPr>
        </p:nvGraphicFramePr>
        <p:xfrm>
          <a:off x="742950" y="1615441"/>
          <a:ext cx="7858126" cy="3885250"/>
        </p:xfrm>
        <a:graphic>
          <a:graphicData uri="http://schemas.openxmlformats.org/drawingml/2006/table">
            <a:tbl>
              <a:tblPr/>
              <a:tblGrid>
                <a:gridCol w="2714238"/>
                <a:gridCol w="1233744"/>
                <a:gridCol w="1399328"/>
                <a:gridCol w="1406201"/>
                <a:gridCol w="1104615"/>
              </a:tblGrid>
              <a:tr h="116907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folHlink"/>
                          </a:solidFill>
                          <a:effectLst/>
                          <a:latin typeface="Arial" pitchFamily="34" charset="0"/>
                          <a:cs typeface="Arial" pitchFamily="34" charset="0"/>
                        </a:rPr>
                        <a:t>Barrier:  </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Steps involved</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Person</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Responsible</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Other stake-holders</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General timeline</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r>
              <a:tr h="809356">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endParaRPr lang="en-US" dirty="0"/>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r>
              <a:tr h="1906824">
                <a:tc v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r>
            </a:tbl>
          </a:graphicData>
        </a:graphic>
      </p:graphicFrame>
      <p:sp>
        <p:nvSpPr>
          <p:cNvPr id="4" name="Title 3"/>
          <p:cNvSpPr>
            <a:spLocks noGrp="1"/>
          </p:cNvSpPr>
          <p:nvPr>
            <p:ph type="title"/>
          </p:nvPr>
        </p:nvSpPr>
        <p:spPr/>
        <p:txBody>
          <a:bodyPr/>
          <a:lstStyle/>
          <a:p>
            <a:pPr lvl="0"/>
            <a:r>
              <a:rPr lang="en-US" sz="3200" b="0" dirty="0" smtClean="0">
                <a:latin typeface="Arial" pitchFamily="34" charset="0"/>
                <a:cs typeface="Arial" pitchFamily="34" charset="0"/>
              </a:rPr>
              <a:t/>
            </a:r>
            <a:br>
              <a:rPr lang="en-US" sz="3200" b="0" dirty="0" smtClean="0">
                <a:latin typeface="Arial" pitchFamily="34" charset="0"/>
                <a:cs typeface="Arial" pitchFamily="34" charset="0"/>
              </a:rPr>
            </a:br>
            <a:r>
              <a:rPr lang="en-US" sz="3200" dirty="0" smtClean="0">
                <a:latin typeface="Arial" pitchFamily="34" charset="0"/>
                <a:cs typeface="Arial" pitchFamily="34" charset="0"/>
              </a:rPr>
              <a:t>Addressing Barriers to Using Data and Information in Decision-making</a:t>
            </a:r>
            <a:r>
              <a:rPr lang="en-US" dirty="0" smtClean="0">
                <a:latin typeface="Arial" pitchFamily="34" charset="0"/>
              </a:rPr>
              <a:t/>
            </a:r>
            <a:br>
              <a:rPr lang="en-US" dirty="0" smtClean="0">
                <a:latin typeface="Arial" pitchFamily="34" charset="0"/>
              </a:rPr>
            </a:br>
            <a:endParaRPr lang="en-US" dirty="0"/>
          </a:p>
        </p:txBody>
      </p:sp>
      <p:cxnSp>
        <p:nvCxnSpPr>
          <p:cNvPr id="3" name="Straight Connector 2"/>
          <p:cNvCxnSpPr>
            <a:endCxn id="547169" idx="2"/>
          </p:cNvCxnSpPr>
          <p:nvPr/>
        </p:nvCxnSpPr>
        <p:spPr>
          <a:xfrm>
            <a:off x="4663440" y="1600200"/>
            <a:ext cx="8573" cy="3900491"/>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1600200"/>
            <a:ext cx="0" cy="3900491"/>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67600" y="1600200"/>
            <a:ext cx="0" cy="3900491"/>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44240" y="2788920"/>
            <a:ext cx="5135880"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4240" y="3596640"/>
            <a:ext cx="5135880"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44240" y="4541520"/>
            <a:ext cx="5135880"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35667" y="1600199"/>
            <a:ext cx="8573" cy="3900491"/>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06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358588" y="167061"/>
            <a:ext cx="8408893" cy="946121"/>
          </a:xfrm>
        </p:spPr>
        <p:txBody>
          <a:bodyPr>
            <a:normAutofit/>
          </a:bodyPr>
          <a:lstStyle/>
          <a:p>
            <a:pPr algn="ctr"/>
            <a:r>
              <a:rPr lang="en-US" sz="2800" dirty="0" smtClean="0"/>
              <a:t>Activity:</a:t>
            </a:r>
            <a:br>
              <a:rPr lang="en-US" sz="2800" dirty="0" smtClean="0"/>
            </a:br>
            <a:r>
              <a:rPr lang="en-US" sz="2800" dirty="0" smtClean="0"/>
              <a:t>Assessment of Data Use Constraints Tool</a:t>
            </a:r>
            <a:endParaRPr lang="en-US" sz="2800" dirty="0" smtClean="0"/>
          </a:p>
        </p:txBody>
      </p:sp>
      <p:sp>
        <p:nvSpPr>
          <p:cNvPr id="17411" name="Rectangle 10"/>
          <p:cNvSpPr>
            <a:spLocks noGrp="1" noChangeArrowheads="1"/>
          </p:cNvSpPr>
          <p:nvPr>
            <p:ph idx="1"/>
          </p:nvPr>
        </p:nvSpPr>
        <p:spPr>
          <a:xfrm>
            <a:off x="905995" y="1062317"/>
            <a:ext cx="7762875" cy="4567518"/>
          </a:xfrm>
        </p:spPr>
        <p:txBody>
          <a:bodyPr>
            <a:normAutofit fontScale="85000" lnSpcReduction="20000"/>
          </a:bodyPr>
          <a:lstStyle/>
          <a:p>
            <a:pPr marL="0" indent="0">
              <a:lnSpc>
                <a:spcPct val="110000"/>
              </a:lnSpc>
              <a:buNone/>
            </a:pPr>
            <a:r>
              <a:rPr lang="en-US" sz="2400" dirty="0" smtClean="0"/>
              <a:t>Choose a note taker </a:t>
            </a:r>
          </a:p>
          <a:p>
            <a:pPr marL="0" indent="0">
              <a:lnSpc>
                <a:spcPct val="110000"/>
              </a:lnSpc>
              <a:buNone/>
            </a:pPr>
            <a:r>
              <a:rPr lang="en-US" sz="2400" dirty="0" smtClean="0"/>
              <a:t>Discuss barriers to data use experienced in your work. </a:t>
            </a:r>
            <a:r>
              <a:rPr lang="en-US" dirty="0" smtClean="0"/>
              <a:t>Here are some questions to start your discussion:</a:t>
            </a:r>
          </a:p>
          <a:p>
            <a:pPr lvl="1">
              <a:lnSpc>
                <a:spcPct val="110000"/>
              </a:lnSpc>
            </a:pPr>
            <a:r>
              <a:rPr lang="en-US" dirty="0"/>
              <a:t>Have you ever had an experience while making a policy or program related decision when you were concerned about the quality of the information being used?</a:t>
            </a:r>
          </a:p>
          <a:p>
            <a:pPr lvl="1">
              <a:lnSpc>
                <a:spcPct val="110000"/>
              </a:lnSpc>
            </a:pPr>
            <a:r>
              <a:rPr lang="en-US" dirty="0"/>
              <a:t>Does your agency have the technical capacity to ensure access to and availability of reliable data?</a:t>
            </a:r>
          </a:p>
          <a:p>
            <a:pPr lvl="1">
              <a:lnSpc>
                <a:spcPct val="110000"/>
              </a:lnSpc>
            </a:pPr>
            <a:r>
              <a:rPr lang="en-US" dirty="0"/>
              <a:t>What specific challenges have you experienced among your staff when it comes to using data?</a:t>
            </a:r>
          </a:p>
          <a:p>
            <a:pPr lvl="1">
              <a:lnSpc>
                <a:spcPct val="110000"/>
              </a:lnSpc>
            </a:pPr>
            <a:r>
              <a:rPr lang="en-US" dirty="0"/>
              <a:t>How does your organization support having the necessary information to make </a:t>
            </a:r>
            <a:r>
              <a:rPr lang="en-US" dirty="0" smtClean="0"/>
              <a:t>decisions?</a:t>
            </a:r>
          </a:p>
          <a:p>
            <a:pPr marL="57150" indent="0">
              <a:lnSpc>
                <a:spcPct val="110000"/>
              </a:lnSpc>
              <a:buNone/>
            </a:pPr>
            <a:r>
              <a:rPr lang="en-US" dirty="0" smtClean="0"/>
              <a:t>Time for activity: </a:t>
            </a:r>
            <a:r>
              <a:rPr lang="en-US" dirty="0" smtClean="0"/>
              <a:t>45 </a:t>
            </a:r>
            <a:r>
              <a:rPr lang="en-US" dirty="0" err="1" smtClean="0"/>
              <a:t>minues</a:t>
            </a:r>
            <a:endParaRPr lang="en-US" dirty="0" smtClean="0"/>
          </a:p>
        </p:txBody>
      </p:sp>
    </p:spTree>
    <p:extLst>
      <p:ext uri="{BB962C8B-B14F-4D97-AF65-F5344CB8AC3E}">
        <p14:creationId xmlns:p14="http://schemas.microsoft.com/office/powerpoint/2010/main" val="612112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5630" y="2819056"/>
            <a:ext cx="7762875" cy="1143000"/>
          </a:xfrm>
        </p:spPr>
        <p:txBody>
          <a:bodyPr/>
          <a:lstStyle/>
          <a:p>
            <a:r>
              <a:rPr lang="en-US" dirty="0" smtClean="0"/>
              <a:t>Understanding the need for data</a:t>
            </a:r>
            <a:endParaRPr lang="en-US" dirty="0"/>
          </a:p>
        </p:txBody>
      </p:sp>
    </p:spTree>
    <p:extLst>
      <p:ext uri="{BB962C8B-B14F-4D97-AF65-F5344CB8AC3E}">
        <p14:creationId xmlns:p14="http://schemas.microsoft.com/office/powerpoint/2010/main" val="1251030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21"/>
          <p:cNvSpPr>
            <a:spLocks noChangeShapeType="1"/>
          </p:cNvSpPr>
          <p:nvPr/>
        </p:nvSpPr>
        <p:spPr bwMode="auto">
          <a:xfrm>
            <a:off x="2328863" y="3222625"/>
            <a:ext cx="0" cy="0"/>
          </a:xfrm>
          <a:prstGeom prst="line">
            <a:avLst/>
          </a:prstGeom>
          <a:noFill/>
          <a:ln w="12700" cap="rnd">
            <a:solidFill>
              <a:srgbClr val="000000"/>
            </a:solidFill>
            <a:round/>
            <a:headEnd/>
            <a:tailEnd/>
          </a:ln>
        </p:spPr>
        <p:txBody>
          <a:bodyPr/>
          <a:lstStyle/>
          <a:p>
            <a:endParaRPr lang="en-US"/>
          </a:p>
        </p:txBody>
      </p:sp>
      <p:graphicFrame>
        <p:nvGraphicFramePr>
          <p:cNvPr id="547169" name="Group 353"/>
          <p:cNvGraphicFramePr>
            <a:graphicFrameLocks noGrp="1"/>
          </p:cNvGraphicFramePr>
          <p:nvPr>
            <p:extLst>
              <p:ext uri="{D42A27DB-BD31-4B8C-83A1-F6EECF244321}">
                <p14:modId xmlns:p14="http://schemas.microsoft.com/office/powerpoint/2010/main" val="1291420286"/>
              </p:ext>
            </p:extLst>
          </p:nvPr>
        </p:nvGraphicFramePr>
        <p:xfrm>
          <a:off x="742950" y="1632289"/>
          <a:ext cx="7858126" cy="3910235"/>
        </p:xfrm>
        <a:graphic>
          <a:graphicData uri="http://schemas.openxmlformats.org/drawingml/2006/table">
            <a:tbl>
              <a:tblPr/>
              <a:tblGrid>
                <a:gridCol w="2714238"/>
                <a:gridCol w="1233744"/>
                <a:gridCol w="1399328"/>
                <a:gridCol w="1406201"/>
                <a:gridCol w="1104615"/>
              </a:tblGrid>
              <a:tr h="11640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folHlink"/>
                          </a:solidFill>
                          <a:effectLst/>
                          <a:latin typeface="Arial" pitchFamily="34" charset="0"/>
                          <a:cs typeface="Arial" pitchFamily="34" charset="0"/>
                        </a:rPr>
                        <a:t>Barrier: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folHlink"/>
                          </a:solidFill>
                          <a:effectLst/>
                          <a:latin typeface="Arial" pitchFamily="34" charset="0"/>
                          <a:cs typeface="Arial" pitchFamily="34" charset="0"/>
                        </a:rPr>
                        <a:t>Lack of technical capacity in M&amp;E</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Steps involved</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Person</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Responsible</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Other stake-holders</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folHlink"/>
                          </a:solidFill>
                          <a:effectLst/>
                          <a:latin typeface="Arial" pitchFamily="34" charset="0"/>
                          <a:cs typeface="Arial" pitchFamily="34" charset="0"/>
                        </a:rPr>
                        <a:t>General timeline</a:t>
                      </a:r>
                      <a:endParaRPr kumimoji="0" lang="en-US" sz="1600" b="0" i="0" u="none" strike="noStrike" cap="none" normalizeH="0" baseline="0" dirty="0" smtClean="0">
                        <a:ln>
                          <a:noFill/>
                        </a:ln>
                        <a:solidFill>
                          <a:schemeClr val="folHlink"/>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CC99"/>
                    </a:solidFill>
                  </a:tcPr>
                </a:tc>
              </a:tr>
              <a:tr h="805846">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lumMod val="10000"/>
                            </a:schemeClr>
                          </a:solidFill>
                          <a:effectLst/>
                          <a:latin typeface="Arial" pitchFamily="34" charset="0"/>
                          <a:cs typeface="Arial" pitchFamily="34" charset="0"/>
                        </a:rPr>
                        <a:t>Proposed Intervention:</a:t>
                      </a:r>
                      <a:r>
                        <a:rPr kumimoji="0" lang="en-US" sz="1800" b="0" i="0" u="none" strike="noStrike" cap="none" normalizeH="0" baseline="0" dirty="0" smtClean="0">
                          <a:ln>
                            <a:noFill/>
                          </a:ln>
                          <a:solidFill>
                            <a:schemeClr val="accent4">
                              <a:lumMod val="10000"/>
                            </a:schemeClr>
                          </a:solidFill>
                          <a:effectLst/>
                          <a:latin typeface="Arial" pitchFamily="34" charset="0"/>
                          <a:cs typeface="Arial" pitchFamily="34" charset="0"/>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rPr>
                        <a:t>Train all program managers in X organization on basic monitoring and evaluation (indicators, developing M&amp;E plan, documenting results, managing towards results, etc.)</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rPr>
                        <a:t>Identify funding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rPr>
                        <a:t>Director</a:t>
                      </a: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rPr>
                        <a:t>Deputy, program mgr</a:t>
                      </a: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4">
                              <a:lumMod val="10000"/>
                            </a:schemeClr>
                          </a:solidFill>
                          <a:effectLst/>
                          <a:latin typeface="Arial" pitchFamily="34" charset="0"/>
                          <a:cs typeface="Arial" pitchFamily="34" charset="0"/>
                        </a:rPr>
                        <a:t>January</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4">
                              <a:lumMod val="10000"/>
                            </a:schemeClr>
                          </a:solidFill>
                          <a:effectLst/>
                          <a:latin typeface="Arial" pitchFamily="34" charset="0"/>
                          <a:cs typeface="Arial" pitchFamily="34" charset="0"/>
                        </a:rPr>
                        <a:t>2008</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r>
              <a:tr h="1898555">
                <a:tc v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rPr>
                        <a:t>Seek out trainers and curricula</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rPr>
                        <a:t>M&amp;E Specialist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rPr>
                        <a:t>Deputy director, Training coordinator</a:t>
                      </a:r>
                      <a:endParaRPr kumimoji="0" lang="en-US" sz="1600" b="0" i="0" u="none" strike="noStrike" cap="none" normalizeH="0" baseline="0" dirty="0" smtClean="0">
                        <a:ln>
                          <a:noFill/>
                        </a:ln>
                        <a:solidFill>
                          <a:schemeClr val="accent4">
                            <a:lumMod val="10000"/>
                          </a:schemeClr>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pitchFamily="34" charset="0"/>
                        </a:rPr>
                        <a:t>February 2008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r>
            </a:tbl>
          </a:graphicData>
        </a:graphic>
      </p:graphicFrame>
      <p:sp>
        <p:nvSpPr>
          <p:cNvPr id="4" name="Title 3"/>
          <p:cNvSpPr>
            <a:spLocks noGrp="1"/>
          </p:cNvSpPr>
          <p:nvPr>
            <p:ph type="title"/>
          </p:nvPr>
        </p:nvSpPr>
        <p:spPr/>
        <p:txBody>
          <a:bodyPr/>
          <a:lstStyle/>
          <a:p>
            <a:pPr lvl="0"/>
            <a:r>
              <a:rPr lang="en-US" sz="3200" b="0" dirty="0" smtClean="0">
                <a:latin typeface="Arial" pitchFamily="34" charset="0"/>
                <a:cs typeface="Arial" pitchFamily="34" charset="0"/>
              </a:rPr>
              <a:t/>
            </a:r>
            <a:br>
              <a:rPr lang="en-US" sz="3200" b="0" dirty="0" smtClean="0">
                <a:latin typeface="Arial" pitchFamily="34" charset="0"/>
                <a:cs typeface="Arial" pitchFamily="34" charset="0"/>
              </a:rPr>
            </a:br>
            <a:r>
              <a:rPr lang="en-US" sz="3200" dirty="0" smtClean="0">
                <a:latin typeface="Arial" pitchFamily="34" charset="0"/>
                <a:cs typeface="Arial" pitchFamily="34" charset="0"/>
              </a:rPr>
              <a:t>Addressing Barriers to Using Data and Information in Decision-making</a:t>
            </a:r>
            <a:r>
              <a:rPr lang="en-US" dirty="0" smtClean="0">
                <a:latin typeface="Arial" pitchFamily="34" charset="0"/>
              </a:rPr>
              <a:t/>
            </a:r>
            <a:br>
              <a:rPr lang="en-US" dirty="0" smtClean="0">
                <a:latin typeface="Arial" pitchFamily="34" charset="0"/>
              </a:rPr>
            </a:br>
            <a:endParaRPr lang="en-US" dirty="0"/>
          </a:p>
        </p:txBody>
      </p:sp>
      <p:cxnSp>
        <p:nvCxnSpPr>
          <p:cNvPr id="6" name="Straight Connector 5"/>
          <p:cNvCxnSpPr/>
          <p:nvPr/>
        </p:nvCxnSpPr>
        <p:spPr>
          <a:xfrm>
            <a:off x="3429000" y="1676400"/>
            <a:ext cx="22860" cy="387096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1676400"/>
            <a:ext cx="22860" cy="387096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57900" y="1676400"/>
            <a:ext cx="22860" cy="387096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98080" y="1676400"/>
            <a:ext cx="22860" cy="387096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40430" y="3611880"/>
            <a:ext cx="5078730" cy="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101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Report Back on the Assessment of Data Use Constraints Tool</a:t>
            </a:r>
            <a:endParaRPr lang="en-US" dirty="0"/>
          </a:p>
        </p:txBody>
      </p:sp>
      <p:sp>
        <p:nvSpPr>
          <p:cNvPr id="2" name="Content Placeholder 1"/>
          <p:cNvSpPr>
            <a:spLocks noGrp="1"/>
          </p:cNvSpPr>
          <p:nvPr>
            <p:ph idx="1"/>
          </p:nvPr>
        </p:nvSpPr>
        <p:spPr/>
        <p:txBody>
          <a:bodyPr/>
          <a:lstStyle/>
          <a:p>
            <a:r>
              <a:rPr lang="en-US" sz="2800" dirty="0" smtClean="0"/>
              <a:t>Share priority barriers</a:t>
            </a:r>
          </a:p>
          <a:p>
            <a:r>
              <a:rPr lang="en-US" sz="2800" dirty="0" smtClean="0"/>
              <a:t>Discuss solutions crafted</a:t>
            </a:r>
          </a:p>
          <a:p>
            <a:r>
              <a:rPr lang="en-US" sz="2800" dirty="0" smtClean="0"/>
              <a:t>Present action plan for two priority barriers</a:t>
            </a:r>
          </a:p>
          <a:p>
            <a:r>
              <a:rPr lang="en-US" sz="2800" dirty="0" smtClean="0"/>
              <a:t>Report back</a:t>
            </a:r>
            <a:r>
              <a:rPr lang="en-US" sz="2800" dirty="0" smtClean="0"/>
              <a:t>: </a:t>
            </a:r>
            <a:r>
              <a:rPr lang="en-US" sz="2800" dirty="0" smtClean="0"/>
              <a:t>2 groups, each 10 </a:t>
            </a:r>
            <a:r>
              <a:rPr lang="en-US" sz="2800" dirty="0" smtClean="0"/>
              <a:t>minutes</a:t>
            </a:r>
            <a:endParaRPr lang="en-US" sz="2800" dirty="0"/>
          </a:p>
        </p:txBody>
      </p:sp>
    </p:spTree>
    <p:extLst>
      <p:ext uri="{BB962C8B-B14F-4D97-AF65-F5344CB8AC3E}">
        <p14:creationId xmlns:p14="http://schemas.microsoft.com/office/powerpoint/2010/main" val="346138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07" y="2487751"/>
            <a:ext cx="7762875" cy="1143000"/>
          </a:xfrm>
        </p:spPr>
        <p:txBody>
          <a:bodyPr/>
          <a:lstStyle/>
          <a:p>
            <a:r>
              <a:rPr lang="en-US" dirty="0" smtClean="0"/>
              <a:t>Context of decision-making</a:t>
            </a:r>
            <a:endParaRPr lang="en-US" dirty="0"/>
          </a:p>
        </p:txBody>
      </p:sp>
    </p:spTree>
    <p:extLst>
      <p:ext uri="{BB962C8B-B14F-4D97-AF65-F5344CB8AC3E}">
        <p14:creationId xmlns:p14="http://schemas.microsoft.com/office/powerpoint/2010/main" val="303390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prstGeom prst="rect">
            <a:avLst/>
          </a:prstGeom>
        </p:spPr>
        <p:txBody>
          <a:bodyPr/>
          <a:lstStyle/>
          <a:p>
            <a:pPr algn="ctr" eaLnBrk="1" hangingPunct="1"/>
            <a:r>
              <a:rPr lang="en-US" sz="3600" dirty="0" smtClean="0"/>
              <a:t>Discussion</a:t>
            </a:r>
            <a:endParaRPr lang="en-US" sz="3600" dirty="0" smtClean="0"/>
          </a:p>
        </p:txBody>
      </p:sp>
      <p:sp>
        <p:nvSpPr>
          <p:cNvPr id="2" name="Content Placeholder 1"/>
          <p:cNvSpPr>
            <a:spLocks noGrp="1"/>
          </p:cNvSpPr>
          <p:nvPr>
            <p:ph idx="1"/>
          </p:nvPr>
        </p:nvSpPr>
        <p:spPr/>
        <p:txBody>
          <a:bodyPr/>
          <a:lstStyle/>
          <a:p>
            <a:pPr marL="0" indent="0" algn="ctr">
              <a:buNone/>
            </a:pPr>
            <a:r>
              <a:rPr lang="en-US" sz="3400" b="1" dirty="0"/>
              <a:t>How can we ensure that information is being used to make diagnoses and inform decisions?</a:t>
            </a:r>
          </a:p>
          <a:p>
            <a:endParaRPr lang="en-US" dirty="0"/>
          </a:p>
        </p:txBody>
      </p:sp>
    </p:spTree>
    <p:extLst>
      <p:ext uri="{BB962C8B-B14F-4D97-AF65-F5344CB8AC3E}">
        <p14:creationId xmlns:p14="http://schemas.microsoft.com/office/powerpoint/2010/main" val="3623646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AutoShape 2"/>
          <p:cNvSpPr>
            <a:spLocks noChangeArrowheads="1"/>
          </p:cNvSpPr>
          <p:nvPr/>
        </p:nvSpPr>
        <p:spPr bwMode="auto">
          <a:xfrm>
            <a:off x="310551" y="1939925"/>
            <a:ext cx="8436634" cy="3529222"/>
          </a:xfrm>
          <a:prstGeom prst="triangle">
            <a:avLst>
              <a:gd name="adj" fmla="val 50000"/>
            </a:avLst>
          </a:prstGeom>
          <a:solidFill>
            <a:schemeClr val="tx1"/>
          </a:solidFill>
          <a:ln w="63500" cmpd="dbl">
            <a:solidFill>
              <a:srgbClr val="141F78"/>
            </a:solidFill>
            <a:miter lim="800000"/>
            <a:headEnd/>
            <a:tailEnd/>
          </a:ln>
          <a:effectLst/>
          <a:scene3d>
            <a:camera prst="legacyPerspectiveBottom"/>
            <a:lightRig rig="legacyFlat3" dir="t"/>
          </a:scene3d>
          <a:sp3d extrusionH="887400" prstMaterial="legacyMatte">
            <a:bevelT w="13500" h="13500" prst="angle"/>
            <a:bevelB w="13500" h="13500" prst="angle"/>
            <a:extrusionClr>
              <a:srgbClr val="141F78"/>
            </a:extrusionClr>
          </a:sp3d>
        </p:spPr>
        <p:txBody>
          <a:bodyPr wrap="none" anchor="ctr">
            <a:flatTx/>
          </a:bodyPr>
          <a:lstStyle/>
          <a:p>
            <a:pPr algn="ctr">
              <a:defRPr/>
            </a:pPr>
            <a:endParaRPr lang="en-US">
              <a:solidFill>
                <a:srgbClr val="141F78"/>
              </a:solidFill>
              <a:effectLst>
                <a:outerShdw blurRad="38100" dist="38100" dir="2700000" algn="tl">
                  <a:srgbClr val="C0C0C0"/>
                </a:outerShdw>
              </a:effectLst>
            </a:endParaRPr>
          </a:p>
        </p:txBody>
      </p:sp>
      <p:sp>
        <p:nvSpPr>
          <p:cNvPr id="25606" name="Oval 6"/>
          <p:cNvSpPr>
            <a:spLocks noChangeArrowheads="1"/>
          </p:cNvSpPr>
          <p:nvPr/>
        </p:nvSpPr>
        <p:spPr bwMode="auto">
          <a:xfrm>
            <a:off x="2173857" y="3756024"/>
            <a:ext cx="2474343" cy="1695869"/>
          </a:xfrm>
          <a:prstGeom prst="ellipse">
            <a:avLst/>
          </a:prstGeom>
          <a:noFill/>
          <a:ln w="31750">
            <a:solidFill>
              <a:srgbClr val="009C98"/>
            </a:solidFill>
            <a:round/>
            <a:headEnd/>
            <a:tailEnd/>
          </a:ln>
        </p:spPr>
        <p:txBody>
          <a:bodyPr anchor="ctr"/>
          <a:lstStyle/>
          <a:p>
            <a:pPr algn="ctr"/>
            <a:endParaRPr lang="en-US" sz="2300" b="1" dirty="0" smtClean="0">
              <a:solidFill>
                <a:srgbClr val="111111"/>
              </a:solidFill>
            </a:endParaRPr>
          </a:p>
          <a:p>
            <a:pPr algn="ctr"/>
            <a:r>
              <a:rPr lang="en-US" sz="2300" b="1" dirty="0" smtClean="0">
                <a:solidFill>
                  <a:srgbClr val="111111"/>
                </a:solidFill>
              </a:rPr>
              <a:t>Stake-holders</a:t>
            </a:r>
            <a:endParaRPr lang="en-US" sz="2300" b="1" dirty="0">
              <a:solidFill>
                <a:srgbClr val="111111"/>
              </a:solidFill>
            </a:endParaRPr>
          </a:p>
        </p:txBody>
      </p:sp>
      <p:sp>
        <p:nvSpPr>
          <p:cNvPr id="25607" name="Oval 7"/>
          <p:cNvSpPr>
            <a:spLocks noChangeArrowheads="1"/>
          </p:cNvSpPr>
          <p:nvPr/>
        </p:nvSpPr>
        <p:spPr bwMode="auto">
          <a:xfrm>
            <a:off x="4495800" y="3756024"/>
            <a:ext cx="2362200" cy="1678617"/>
          </a:xfrm>
          <a:prstGeom prst="ellipse">
            <a:avLst/>
          </a:prstGeom>
          <a:noFill/>
          <a:ln w="31750">
            <a:solidFill>
              <a:srgbClr val="009C98"/>
            </a:solidFill>
            <a:round/>
            <a:headEnd/>
            <a:tailEnd/>
          </a:ln>
        </p:spPr>
        <p:txBody>
          <a:bodyPr anchor="ctr"/>
          <a:lstStyle/>
          <a:p>
            <a:pPr algn="ctr"/>
            <a:r>
              <a:rPr lang="en-US" sz="2300" b="1">
                <a:solidFill>
                  <a:srgbClr val="111111"/>
                </a:solidFill>
              </a:rPr>
              <a:t>Decisions</a:t>
            </a:r>
          </a:p>
        </p:txBody>
      </p:sp>
      <p:sp>
        <p:nvSpPr>
          <p:cNvPr id="25608" name="Rectangle 8"/>
          <p:cNvSpPr>
            <a:spLocks noChangeArrowheads="1"/>
          </p:cNvSpPr>
          <p:nvPr/>
        </p:nvSpPr>
        <p:spPr bwMode="auto">
          <a:xfrm>
            <a:off x="687388" y="274638"/>
            <a:ext cx="7769225" cy="1143000"/>
          </a:xfrm>
          <a:prstGeom prst="rect">
            <a:avLst/>
          </a:prstGeom>
          <a:noFill/>
          <a:ln w="9525">
            <a:noFill/>
            <a:miter lim="800000"/>
            <a:headEnd/>
            <a:tailEnd/>
          </a:ln>
        </p:spPr>
        <p:txBody>
          <a:bodyPr anchor="ctr"/>
          <a:lstStyle/>
          <a:p>
            <a:pPr algn="ctr"/>
            <a:r>
              <a:rPr lang="en-US" sz="3600" b="1" dirty="0">
                <a:latin typeface="+mj-lt"/>
              </a:rPr>
              <a:t>Context of </a:t>
            </a:r>
            <a:r>
              <a:rPr lang="en-US" sz="3600" b="1" dirty="0" smtClean="0">
                <a:latin typeface="+mj-lt"/>
              </a:rPr>
              <a:t>Decision-making</a:t>
            </a:r>
            <a:endParaRPr lang="en-US" sz="3600" b="1" dirty="0">
              <a:latin typeface="+mj-lt"/>
            </a:endParaRPr>
          </a:p>
        </p:txBody>
      </p:sp>
      <p:sp>
        <p:nvSpPr>
          <p:cNvPr id="25609" name="Oval 9"/>
          <p:cNvSpPr>
            <a:spLocks noChangeArrowheads="1"/>
          </p:cNvSpPr>
          <p:nvPr/>
        </p:nvSpPr>
        <p:spPr bwMode="auto">
          <a:xfrm>
            <a:off x="3309938" y="2676525"/>
            <a:ext cx="2579687" cy="1524000"/>
          </a:xfrm>
          <a:prstGeom prst="ellipse">
            <a:avLst/>
          </a:prstGeom>
          <a:noFill/>
          <a:ln w="31750">
            <a:solidFill>
              <a:srgbClr val="009C98"/>
            </a:solidFill>
            <a:round/>
            <a:headEnd/>
            <a:tailEnd/>
          </a:ln>
        </p:spPr>
        <p:txBody>
          <a:bodyPr anchor="ctr"/>
          <a:lstStyle/>
          <a:p>
            <a:pPr algn="ctr"/>
            <a:r>
              <a:rPr lang="en-US" sz="2300" b="1" dirty="0" smtClean="0">
                <a:solidFill>
                  <a:srgbClr val="111111"/>
                </a:solidFill>
              </a:rPr>
              <a:t> Data</a:t>
            </a:r>
            <a:endParaRPr lang="en-US" sz="2300" b="1" dirty="0">
              <a:solidFill>
                <a:srgbClr val="111111"/>
              </a:solidFill>
            </a:endParaRPr>
          </a:p>
        </p:txBody>
      </p:sp>
    </p:spTree>
    <p:extLst>
      <p:ext uri="{BB962C8B-B14F-4D97-AF65-F5344CB8AC3E}">
        <p14:creationId xmlns:p14="http://schemas.microsoft.com/office/powerpoint/2010/main" val="2572748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AutoShape 2"/>
          <p:cNvSpPr>
            <a:spLocks noChangeArrowheads="1"/>
          </p:cNvSpPr>
          <p:nvPr/>
        </p:nvSpPr>
        <p:spPr bwMode="auto">
          <a:xfrm>
            <a:off x="310551" y="1939925"/>
            <a:ext cx="8436634" cy="3529222"/>
          </a:xfrm>
          <a:prstGeom prst="triangle">
            <a:avLst>
              <a:gd name="adj" fmla="val 50000"/>
            </a:avLst>
          </a:prstGeom>
          <a:solidFill>
            <a:schemeClr val="tx1"/>
          </a:solidFill>
          <a:ln w="63500" cmpd="dbl">
            <a:solidFill>
              <a:srgbClr val="141F78"/>
            </a:solidFill>
            <a:miter lim="800000"/>
            <a:headEnd/>
            <a:tailEnd/>
          </a:ln>
          <a:effectLst/>
          <a:scene3d>
            <a:camera prst="legacyPerspectiveBottom"/>
            <a:lightRig rig="legacyFlat3" dir="t"/>
          </a:scene3d>
          <a:sp3d extrusionH="887400" prstMaterial="legacyMatte">
            <a:bevelT w="13500" h="13500" prst="angle"/>
            <a:bevelB w="13500" h="13500" prst="angle"/>
            <a:extrusionClr>
              <a:srgbClr val="141F78"/>
            </a:extrusionClr>
          </a:sp3d>
        </p:spPr>
        <p:txBody>
          <a:bodyPr wrap="none" anchor="ctr">
            <a:flatTx/>
          </a:bodyPr>
          <a:lstStyle/>
          <a:p>
            <a:pPr algn="ctr">
              <a:defRPr/>
            </a:pPr>
            <a:endParaRPr lang="en-US">
              <a:solidFill>
                <a:srgbClr val="141F78"/>
              </a:solidFill>
              <a:effectLst>
                <a:outerShdw blurRad="38100" dist="38100" dir="2700000" algn="tl">
                  <a:srgbClr val="C0C0C0"/>
                </a:outerShdw>
              </a:effectLst>
            </a:endParaRPr>
          </a:p>
        </p:txBody>
      </p:sp>
      <p:sp>
        <p:nvSpPr>
          <p:cNvPr id="25606" name="Oval 6"/>
          <p:cNvSpPr>
            <a:spLocks noChangeArrowheads="1"/>
          </p:cNvSpPr>
          <p:nvPr/>
        </p:nvSpPr>
        <p:spPr bwMode="auto">
          <a:xfrm>
            <a:off x="2173857" y="3756024"/>
            <a:ext cx="2474343" cy="1695869"/>
          </a:xfrm>
          <a:prstGeom prst="ellipse">
            <a:avLst/>
          </a:prstGeom>
          <a:solidFill>
            <a:srgbClr val="FFFF00"/>
          </a:solidFill>
          <a:ln w="31750">
            <a:solidFill>
              <a:srgbClr val="009C98"/>
            </a:solidFill>
            <a:round/>
            <a:headEnd/>
            <a:tailEnd/>
          </a:ln>
        </p:spPr>
        <p:txBody>
          <a:bodyPr anchor="ctr"/>
          <a:lstStyle/>
          <a:p>
            <a:pPr algn="ctr"/>
            <a:endParaRPr lang="en-US" sz="2300" b="1" dirty="0" smtClean="0">
              <a:solidFill>
                <a:srgbClr val="111111"/>
              </a:solidFill>
            </a:endParaRPr>
          </a:p>
          <a:p>
            <a:pPr algn="ctr"/>
            <a:r>
              <a:rPr lang="en-US" sz="2300" b="1" dirty="0" smtClean="0">
                <a:solidFill>
                  <a:srgbClr val="111111"/>
                </a:solidFill>
              </a:rPr>
              <a:t>Stake-holders</a:t>
            </a:r>
            <a:endParaRPr lang="en-US" sz="2300" b="1" dirty="0">
              <a:solidFill>
                <a:srgbClr val="111111"/>
              </a:solidFill>
            </a:endParaRPr>
          </a:p>
        </p:txBody>
      </p:sp>
      <p:sp>
        <p:nvSpPr>
          <p:cNvPr id="25607" name="Oval 7"/>
          <p:cNvSpPr>
            <a:spLocks noChangeArrowheads="1"/>
          </p:cNvSpPr>
          <p:nvPr/>
        </p:nvSpPr>
        <p:spPr bwMode="auto">
          <a:xfrm>
            <a:off x="4495800" y="3756024"/>
            <a:ext cx="2362200" cy="1678617"/>
          </a:xfrm>
          <a:prstGeom prst="ellipse">
            <a:avLst/>
          </a:prstGeom>
          <a:noFill/>
          <a:ln w="31750">
            <a:solidFill>
              <a:srgbClr val="009C98"/>
            </a:solidFill>
            <a:round/>
            <a:headEnd/>
            <a:tailEnd/>
          </a:ln>
        </p:spPr>
        <p:txBody>
          <a:bodyPr anchor="ctr"/>
          <a:lstStyle/>
          <a:p>
            <a:pPr algn="ctr"/>
            <a:r>
              <a:rPr lang="en-US" sz="2300" b="1">
                <a:solidFill>
                  <a:srgbClr val="111111"/>
                </a:solidFill>
              </a:rPr>
              <a:t>Decisions</a:t>
            </a:r>
          </a:p>
        </p:txBody>
      </p:sp>
      <p:sp>
        <p:nvSpPr>
          <p:cNvPr id="25608" name="Rectangle 8"/>
          <p:cNvSpPr>
            <a:spLocks noChangeArrowheads="1"/>
          </p:cNvSpPr>
          <p:nvPr/>
        </p:nvSpPr>
        <p:spPr bwMode="auto">
          <a:xfrm>
            <a:off x="687388" y="274638"/>
            <a:ext cx="7769225" cy="1143000"/>
          </a:xfrm>
          <a:prstGeom prst="rect">
            <a:avLst/>
          </a:prstGeom>
          <a:noFill/>
          <a:ln w="9525">
            <a:noFill/>
            <a:miter lim="800000"/>
            <a:headEnd/>
            <a:tailEnd/>
          </a:ln>
        </p:spPr>
        <p:txBody>
          <a:bodyPr anchor="ctr"/>
          <a:lstStyle/>
          <a:p>
            <a:pPr algn="ctr"/>
            <a:r>
              <a:rPr lang="en-US" sz="3600" b="1" dirty="0">
                <a:latin typeface="+mj-lt"/>
              </a:rPr>
              <a:t>Context of </a:t>
            </a:r>
            <a:r>
              <a:rPr lang="en-US" sz="3600" b="1" dirty="0" smtClean="0">
                <a:latin typeface="+mj-lt"/>
              </a:rPr>
              <a:t>Decision-making</a:t>
            </a:r>
            <a:endParaRPr lang="en-US" sz="3600" b="1" dirty="0">
              <a:latin typeface="+mj-lt"/>
            </a:endParaRPr>
          </a:p>
        </p:txBody>
      </p:sp>
      <p:sp>
        <p:nvSpPr>
          <p:cNvPr id="25609" name="Oval 9"/>
          <p:cNvSpPr>
            <a:spLocks noChangeArrowheads="1"/>
          </p:cNvSpPr>
          <p:nvPr/>
        </p:nvSpPr>
        <p:spPr bwMode="auto">
          <a:xfrm>
            <a:off x="3309938" y="2676525"/>
            <a:ext cx="2579687" cy="1524000"/>
          </a:xfrm>
          <a:prstGeom prst="ellipse">
            <a:avLst/>
          </a:prstGeom>
          <a:noFill/>
          <a:ln w="31750">
            <a:solidFill>
              <a:srgbClr val="009C98"/>
            </a:solidFill>
            <a:round/>
            <a:headEnd/>
            <a:tailEnd/>
          </a:ln>
        </p:spPr>
        <p:txBody>
          <a:bodyPr anchor="ctr"/>
          <a:lstStyle/>
          <a:p>
            <a:pPr algn="ctr"/>
            <a:r>
              <a:rPr lang="en-US" sz="2300" b="1" dirty="0" smtClean="0">
                <a:solidFill>
                  <a:srgbClr val="111111"/>
                </a:solidFill>
              </a:rPr>
              <a:t> Data</a:t>
            </a:r>
            <a:endParaRPr lang="en-US" sz="2300" b="1" dirty="0">
              <a:solidFill>
                <a:srgbClr val="111111"/>
              </a:solidFill>
            </a:endParaRPr>
          </a:p>
        </p:txBody>
      </p:sp>
    </p:spTree>
    <p:extLst>
      <p:ext uri="{BB962C8B-B14F-4D97-AF65-F5344CB8AC3E}">
        <p14:creationId xmlns:p14="http://schemas.microsoft.com/office/powerpoint/2010/main" val="3927776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03200"/>
            <a:ext cx="8229600" cy="1031240"/>
          </a:xfrm>
        </p:spPr>
        <p:txBody>
          <a:bodyPr/>
          <a:lstStyle/>
          <a:p>
            <a:pPr algn="ctr" eaLnBrk="1" hangingPunct="1"/>
            <a:r>
              <a:rPr lang="en-US" dirty="0" smtClean="0"/>
              <a:t>What is a Stakeholder?</a:t>
            </a:r>
          </a:p>
        </p:txBody>
      </p:sp>
      <p:sp>
        <p:nvSpPr>
          <p:cNvPr id="27651" name="Rectangle 3"/>
          <p:cNvSpPr>
            <a:spLocks noGrp="1" noChangeArrowheads="1"/>
          </p:cNvSpPr>
          <p:nvPr>
            <p:ph idx="1"/>
          </p:nvPr>
        </p:nvSpPr>
        <p:spPr>
          <a:xfrm>
            <a:off x="843915" y="1209674"/>
            <a:ext cx="7475538" cy="4154805"/>
          </a:xfrm>
        </p:spPr>
        <p:txBody>
          <a:bodyPr>
            <a:normAutofit fontScale="92500" lnSpcReduction="10000"/>
          </a:bodyPr>
          <a:lstStyle/>
          <a:p>
            <a:pPr eaLnBrk="1" hangingPunct="1">
              <a:spcBef>
                <a:spcPct val="0"/>
              </a:spcBef>
              <a:buNone/>
            </a:pPr>
            <a:r>
              <a:rPr lang="en-US" sz="2800" dirty="0" smtClean="0"/>
              <a:t>	Any person, group or organization with a particular interest in a policy or program</a:t>
            </a:r>
          </a:p>
          <a:p>
            <a:pPr lvl="1" eaLnBrk="1" hangingPunct="1">
              <a:spcBef>
                <a:spcPct val="0"/>
              </a:spcBef>
            </a:pPr>
            <a:r>
              <a:rPr lang="en-US" sz="2600" dirty="0" smtClean="0"/>
              <a:t>Government agencies</a:t>
            </a:r>
          </a:p>
          <a:p>
            <a:pPr lvl="1" eaLnBrk="1" hangingPunct="1">
              <a:spcBef>
                <a:spcPct val="0"/>
              </a:spcBef>
            </a:pPr>
            <a:r>
              <a:rPr lang="en-US" sz="2600" dirty="0" smtClean="0"/>
              <a:t>Beneficiaries</a:t>
            </a:r>
          </a:p>
          <a:p>
            <a:pPr lvl="1" eaLnBrk="1" hangingPunct="1">
              <a:spcBef>
                <a:spcPct val="0"/>
              </a:spcBef>
            </a:pPr>
            <a:r>
              <a:rPr lang="en-US" sz="2600" dirty="0" smtClean="0"/>
              <a:t>Policymakers</a:t>
            </a:r>
          </a:p>
          <a:p>
            <a:pPr lvl="1" eaLnBrk="1" hangingPunct="1">
              <a:spcBef>
                <a:spcPct val="0"/>
              </a:spcBef>
            </a:pPr>
            <a:r>
              <a:rPr lang="en-US" sz="2600" dirty="0" smtClean="0"/>
              <a:t>Funding agencies</a:t>
            </a:r>
          </a:p>
          <a:p>
            <a:pPr lvl="1" eaLnBrk="1" hangingPunct="1">
              <a:spcBef>
                <a:spcPct val="0"/>
              </a:spcBef>
            </a:pPr>
            <a:r>
              <a:rPr lang="en-US" sz="2600" dirty="0" smtClean="0"/>
              <a:t>Providers / Implementers</a:t>
            </a:r>
          </a:p>
          <a:p>
            <a:pPr lvl="1" eaLnBrk="1" hangingPunct="1">
              <a:spcBef>
                <a:spcPct val="0"/>
              </a:spcBef>
            </a:pPr>
            <a:r>
              <a:rPr lang="en-US" sz="2600" dirty="0" smtClean="0"/>
              <a:t>Civil society</a:t>
            </a:r>
          </a:p>
          <a:p>
            <a:pPr lvl="1" eaLnBrk="1" hangingPunct="1">
              <a:spcBef>
                <a:spcPct val="0"/>
              </a:spcBef>
            </a:pPr>
            <a:r>
              <a:rPr lang="en-US" sz="2600" dirty="0" smtClean="0"/>
              <a:t>Researchers</a:t>
            </a:r>
          </a:p>
          <a:p>
            <a:pPr lvl="1" eaLnBrk="1" hangingPunct="1">
              <a:spcBef>
                <a:spcPct val="0"/>
              </a:spcBef>
            </a:pPr>
            <a:r>
              <a:rPr lang="en-US" sz="2600" dirty="0" smtClean="0"/>
              <a:t>M&amp;E Specialists</a:t>
            </a:r>
          </a:p>
          <a:p>
            <a:pPr eaLnBrk="1" hangingPunct="1">
              <a:spcBef>
                <a:spcPct val="0"/>
              </a:spcBef>
              <a:buFont typeface="Wingdings" pitchFamily="2" charset="2"/>
              <a:buNone/>
            </a:pPr>
            <a:endParaRPr lang="en-US" sz="3000" dirty="0" smtClean="0"/>
          </a:p>
        </p:txBody>
      </p:sp>
    </p:spTree>
    <p:extLst>
      <p:ext uri="{BB962C8B-B14F-4D97-AF65-F5344CB8AC3E}">
        <p14:creationId xmlns:p14="http://schemas.microsoft.com/office/powerpoint/2010/main" val="3778818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27651">
                                            <p:txEl>
                                              <p:pRg st="7" end="7"/>
                                            </p:txEl>
                                          </p:spTgt>
                                        </p:tgtEl>
                                        <p:attrNameLst>
                                          <p:attrName>style.color</p:attrName>
                                        </p:attrNameLst>
                                      </p:cBhvr>
                                      <p:to>
                                        <p:clrVal>
                                          <a:srgbClr val="EAEA4A"/>
                                        </p:clrVal>
                                      </p:to>
                                    </p:set>
                                  </p:childTnLst>
                                </p:cTn>
                              </p:par>
                              <p:par>
                                <p:cTn id="7" presetID="3" presetClass="emph" presetSubtype="1" nodeType="withEffect">
                                  <p:stCondLst>
                                    <p:cond delay="0"/>
                                  </p:stCondLst>
                                  <p:childTnLst>
                                    <p:set>
                                      <p:cBhvr override="childStyle">
                                        <p:cTn id="8" dur="indefinite"/>
                                        <p:tgtEl>
                                          <p:spTgt spid="27651">
                                            <p:txEl>
                                              <p:pRg st="8" end="8"/>
                                            </p:txEl>
                                          </p:spTgt>
                                        </p:tgtEl>
                                        <p:attrNameLst>
                                          <p:attrName>style.color</p:attrName>
                                        </p:attrNameLst>
                                      </p:cBhvr>
                                      <p:to>
                                        <p:clrVal>
                                          <a:srgbClr val="EAEA4A"/>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417638"/>
          </a:xfrm>
        </p:spPr>
        <p:txBody>
          <a:bodyPr/>
          <a:lstStyle/>
          <a:p>
            <a:pPr algn="ctr" eaLnBrk="1" hangingPunct="1"/>
            <a:r>
              <a:rPr lang="en-US" dirty="0" smtClean="0"/>
              <a:t>Stakeholders</a:t>
            </a:r>
          </a:p>
        </p:txBody>
      </p:sp>
      <p:sp>
        <p:nvSpPr>
          <p:cNvPr id="29699" name="Rectangle 3"/>
          <p:cNvSpPr>
            <a:spLocks noChangeArrowheads="1"/>
          </p:cNvSpPr>
          <p:nvPr/>
        </p:nvSpPr>
        <p:spPr bwMode="auto">
          <a:xfrm>
            <a:off x="927463" y="1328692"/>
            <a:ext cx="6783025" cy="3851275"/>
          </a:xfrm>
          <a:prstGeom prst="rect">
            <a:avLst/>
          </a:prstGeom>
          <a:noFill/>
          <a:ln w="9525">
            <a:noFill/>
            <a:miter lim="800000"/>
            <a:headEnd/>
            <a:tailEnd/>
          </a:ln>
        </p:spPr>
        <p:txBody>
          <a:bodyPr/>
          <a:lstStyle/>
          <a:p>
            <a:pPr marL="742950" lvl="1" indent="-285750">
              <a:spcBef>
                <a:spcPct val="20000"/>
              </a:spcBef>
              <a:spcAft>
                <a:spcPct val="20000"/>
              </a:spcAft>
              <a:buClr>
                <a:schemeClr val="hlink"/>
              </a:buClr>
              <a:buFont typeface="Wingdings" pitchFamily="2" charset="2"/>
              <a:buChar char="§"/>
            </a:pPr>
            <a:r>
              <a:rPr lang="en-US" sz="2800" dirty="0" smtClean="0"/>
              <a:t>Non-governmental </a:t>
            </a:r>
            <a:r>
              <a:rPr lang="en-US" sz="2800" dirty="0"/>
              <a:t>organizations</a:t>
            </a:r>
          </a:p>
          <a:p>
            <a:pPr marL="742950" lvl="1" indent="-285750">
              <a:spcBef>
                <a:spcPct val="20000"/>
              </a:spcBef>
              <a:spcAft>
                <a:spcPct val="20000"/>
              </a:spcAft>
              <a:buClr>
                <a:schemeClr val="hlink"/>
              </a:buClr>
              <a:buFont typeface="Wingdings" pitchFamily="2" charset="2"/>
              <a:buChar char="§"/>
            </a:pPr>
            <a:r>
              <a:rPr lang="en-US" sz="2800" dirty="0" smtClean="0">
                <a:latin typeface="+mn-lt"/>
              </a:rPr>
              <a:t>Professional associations</a:t>
            </a:r>
          </a:p>
          <a:p>
            <a:pPr marL="742950" lvl="1" indent="-285750">
              <a:spcBef>
                <a:spcPct val="20000"/>
              </a:spcBef>
              <a:spcAft>
                <a:spcPct val="20000"/>
              </a:spcAft>
              <a:buClr>
                <a:schemeClr val="hlink"/>
              </a:buClr>
              <a:buFont typeface="Wingdings" pitchFamily="2" charset="2"/>
              <a:buChar char="§"/>
            </a:pPr>
            <a:r>
              <a:rPr lang="en-US" sz="2800" dirty="0" smtClean="0">
                <a:latin typeface="+mn-lt"/>
              </a:rPr>
              <a:t>Religious leaders</a:t>
            </a:r>
          </a:p>
          <a:p>
            <a:pPr marL="742950" lvl="1" indent="-285750">
              <a:spcBef>
                <a:spcPct val="20000"/>
              </a:spcBef>
              <a:spcAft>
                <a:spcPct val="20000"/>
              </a:spcAft>
              <a:buClr>
                <a:schemeClr val="hlink"/>
              </a:buClr>
              <a:buFont typeface="Wingdings" pitchFamily="2" charset="2"/>
              <a:buChar char="§"/>
            </a:pPr>
            <a:r>
              <a:rPr lang="en-US" sz="2800" dirty="0" smtClean="0">
                <a:latin typeface="+mn-lt"/>
              </a:rPr>
              <a:t>Journalists/media</a:t>
            </a:r>
          </a:p>
          <a:p>
            <a:pPr marL="742950" lvl="1" indent="-285750">
              <a:spcBef>
                <a:spcPct val="20000"/>
              </a:spcBef>
              <a:spcAft>
                <a:spcPct val="20000"/>
              </a:spcAft>
              <a:buClr>
                <a:schemeClr val="hlink"/>
              </a:buClr>
              <a:buFont typeface="Wingdings" pitchFamily="2" charset="2"/>
              <a:buChar char="§"/>
            </a:pPr>
            <a:r>
              <a:rPr lang="en-US" sz="2800" dirty="0" smtClean="0">
                <a:latin typeface="+mn-lt"/>
              </a:rPr>
              <a:t>Private sector/business</a:t>
            </a:r>
          </a:p>
          <a:p>
            <a:pPr marL="742950" lvl="1" indent="-285750">
              <a:spcBef>
                <a:spcPct val="20000"/>
              </a:spcBef>
              <a:spcAft>
                <a:spcPct val="20000"/>
              </a:spcAft>
              <a:buClr>
                <a:schemeClr val="hlink"/>
              </a:buClr>
              <a:buFont typeface="Wingdings" pitchFamily="2" charset="2"/>
              <a:buChar char="§"/>
            </a:pPr>
            <a:endParaRPr lang="en-US" sz="2200" dirty="0"/>
          </a:p>
        </p:txBody>
      </p:sp>
    </p:spTree>
    <p:extLst>
      <p:ext uri="{BB962C8B-B14F-4D97-AF65-F5344CB8AC3E}">
        <p14:creationId xmlns:p14="http://schemas.microsoft.com/office/powerpoint/2010/main" val="3021341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2757" y="274638"/>
            <a:ext cx="8114044" cy="1143000"/>
          </a:xfrm>
        </p:spPr>
        <p:txBody>
          <a:bodyPr/>
          <a:lstStyle/>
          <a:p>
            <a:pPr algn="ctr"/>
            <a:r>
              <a:rPr lang="en-US" dirty="0" smtClean="0"/>
              <a:t>Data </a:t>
            </a:r>
            <a:r>
              <a:rPr lang="en-US" dirty="0"/>
              <a:t>P</a:t>
            </a:r>
            <a:r>
              <a:rPr lang="en-US" dirty="0" smtClean="0"/>
              <a:t>roducers vs. Data Users</a:t>
            </a:r>
            <a:endParaRPr lang="en-US" dirty="0"/>
          </a:p>
        </p:txBody>
      </p:sp>
      <p:sp>
        <p:nvSpPr>
          <p:cNvPr id="4" name="Content Placeholder 3"/>
          <p:cNvSpPr>
            <a:spLocks noGrp="1"/>
          </p:cNvSpPr>
          <p:nvPr>
            <p:ph idx="1"/>
          </p:nvPr>
        </p:nvSpPr>
        <p:spPr>
          <a:xfrm>
            <a:off x="683287" y="1264920"/>
            <a:ext cx="8003513" cy="4221480"/>
          </a:xfrm>
        </p:spPr>
        <p:txBody>
          <a:bodyPr>
            <a:normAutofit fontScale="92500" lnSpcReduction="20000"/>
          </a:bodyPr>
          <a:lstStyle/>
          <a:p>
            <a:pPr>
              <a:buNone/>
            </a:pPr>
            <a:r>
              <a:rPr lang="en-US" dirty="0" smtClean="0"/>
              <a:t>Data producers think that decision-makers:</a:t>
            </a:r>
          </a:p>
          <a:p>
            <a:pPr>
              <a:buFont typeface="Arial" pitchFamily="34" charset="0"/>
              <a:buChar char="•"/>
            </a:pPr>
            <a:r>
              <a:rPr lang="en-US" dirty="0" smtClean="0"/>
              <a:t>Value “political” considerations over evidence</a:t>
            </a:r>
          </a:p>
          <a:p>
            <a:pPr>
              <a:buFont typeface="Arial" pitchFamily="34" charset="0"/>
              <a:buChar char="•"/>
            </a:pPr>
            <a:r>
              <a:rPr lang="en-US" dirty="0" smtClean="0"/>
              <a:t>Are unprepared to measure or evaluate the consequences of their decisions</a:t>
            </a:r>
          </a:p>
          <a:p>
            <a:pPr marL="0" indent="0">
              <a:buNone/>
            </a:pPr>
            <a:endParaRPr lang="en-US" dirty="0" smtClean="0"/>
          </a:p>
          <a:p>
            <a:pPr marL="0" indent="0">
              <a:buNone/>
            </a:pPr>
            <a:r>
              <a:rPr lang="en-US" dirty="0" smtClean="0"/>
              <a:t>Decision </a:t>
            </a:r>
            <a:r>
              <a:rPr lang="en-US" dirty="0"/>
              <a:t>makers or data users think that health </a:t>
            </a:r>
            <a:r>
              <a:rPr lang="en-US" dirty="0" smtClean="0"/>
              <a:t>researchers  and M&amp;E specialists:</a:t>
            </a:r>
            <a:endParaRPr lang="en-US" dirty="0"/>
          </a:p>
          <a:p>
            <a:r>
              <a:rPr lang="en-US" dirty="0"/>
              <a:t>Lack responsiveness to priorities</a:t>
            </a:r>
          </a:p>
          <a:p>
            <a:r>
              <a:rPr lang="en-US" dirty="0" smtClean="0"/>
              <a:t>Favor numbers / jargon </a:t>
            </a:r>
            <a:r>
              <a:rPr lang="en-US" dirty="0"/>
              <a:t>to transparent communication</a:t>
            </a:r>
          </a:p>
          <a:p>
            <a:r>
              <a:rPr lang="en-US" dirty="0" smtClean="0"/>
              <a:t>Prefer </a:t>
            </a:r>
            <a:r>
              <a:rPr lang="en-US" dirty="0"/>
              <a:t>written reports to face-to-face </a:t>
            </a:r>
            <a:r>
              <a:rPr lang="en-US" dirty="0" smtClean="0"/>
              <a:t>conversation</a:t>
            </a:r>
            <a:endParaRPr lang="en-US" dirty="0"/>
          </a:p>
        </p:txBody>
      </p:sp>
    </p:spTree>
    <p:extLst>
      <p:ext uri="{BB962C8B-B14F-4D97-AF65-F5344CB8AC3E}">
        <p14:creationId xmlns:p14="http://schemas.microsoft.com/office/powerpoint/2010/main" val="2580465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457200"/>
            <a:ext cx="8442325" cy="846138"/>
          </a:xfrm>
        </p:spPr>
        <p:txBody>
          <a:bodyPr/>
          <a:lstStyle/>
          <a:p>
            <a:pPr algn="ctr" eaLnBrk="1" hangingPunct="1"/>
            <a:r>
              <a:rPr lang="en-US" dirty="0" smtClean="0"/>
              <a:t>Importance of Knowing Your Stakeholders</a:t>
            </a:r>
          </a:p>
        </p:txBody>
      </p:sp>
      <p:sp>
        <p:nvSpPr>
          <p:cNvPr id="30723" name="Rectangle 3"/>
          <p:cNvSpPr>
            <a:spLocks noGrp="1" noChangeArrowheads="1"/>
          </p:cNvSpPr>
          <p:nvPr>
            <p:ph idx="1"/>
          </p:nvPr>
        </p:nvSpPr>
        <p:spPr>
          <a:xfrm>
            <a:off x="274638" y="1655763"/>
            <a:ext cx="8540750" cy="4956175"/>
          </a:xfrm>
          <a:noFill/>
        </p:spPr>
        <p:txBody>
          <a:bodyPr/>
          <a:lstStyle/>
          <a:p>
            <a:pPr marL="684213" lvl="1" indent="-227013" eaLnBrk="1" hangingPunct="1">
              <a:lnSpc>
                <a:spcPct val="140000"/>
              </a:lnSpc>
              <a:buClr>
                <a:schemeClr val="tx1"/>
              </a:buClr>
            </a:pPr>
            <a:r>
              <a:rPr lang="en-US" dirty="0" smtClean="0"/>
              <a:t>View activities from different perspectives</a:t>
            </a:r>
          </a:p>
          <a:p>
            <a:pPr marL="684213" lvl="1" indent="-227013" eaLnBrk="1" hangingPunct="1">
              <a:lnSpc>
                <a:spcPct val="140000"/>
              </a:lnSpc>
              <a:buClr>
                <a:schemeClr val="tx1"/>
              </a:buClr>
            </a:pPr>
            <a:r>
              <a:rPr lang="en-US" dirty="0" smtClean="0"/>
              <a:t>Have different degrees of understanding</a:t>
            </a:r>
          </a:p>
          <a:p>
            <a:pPr marL="684213" lvl="1" indent="-227013" eaLnBrk="1" hangingPunct="1">
              <a:lnSpc>
                <a:spcPct val="140000"/>
              </a:lnSpc>
              <a:buClr>
                <a:schemeClr val="tx1"/>
              </a:buClr>
            </a:pPr>
            <a:r>
              <a:rPr lang="en-US" dirty="0" smtClean="0"/>
              <a:t>Need/want different information</a:t>
            </a:r>
          </a:p>
          <a:p>
            <a:pPr marL="684213" lvl="1" indent="-227013" eaLnBrk="1" hangingPunct="1">
              <a:lnSpc>
                <a:spcPct val="140000"/>
              </a:lnSpc>
              <a:buClr>
                <a:schemeClr val="tx1"/>
              </a:buClr>
            </a:pPr>
            <a:r>
              <a:rPr lang="en-US" dirty="0" smtClean="0"/>
              <a:t>Need information at different levels of complexity</a:t>
            </a:r>
          </a:p>
          <a:p>
            <a:pPr marL="684213" lvl="1" indent="-227013" eaLnBrk="1" hangingPunct="1">
              <a:lnSpc>
                <a:spcPct val="140000"/>
              </a:lnSpc>
              <a:buClr>
                <a:schemeClr val="tx1"/>
              </a:buClr>
            </a:pPr>
            <a:r>
              <a:rPr lang="en-US" dirty="0" smtClean="0"/>
              <a:t>Have different intensities of interest</a:t>
            </a:r>
          </a:p>
          <a:p>
            <a:pPr marL="684213" lvl="1" indent="-227013" eaLnBrk="1" hangingPunct="1">
              <a:lnSpc>
                <a:spcPct val="140000"/>
              </a:lnSpc>
              <a:buClr>
                <a:schemeClr val="tx1"/>
              </a:buClr>
            </a:pPr>
            <a:r>
              <a:rPr lang="en-US" dirty="0" smtClean="0"/>
              <a:t>Have different roles in the decision making process</a:t>
            </a:r>
          </a:p>
        </p:txBody>
      </p:sp>
    </p:spTree>
    <p:extLst>
      <p:ext uri="{BB962C8B-B14F-4D97-AF65-F5344CB8AC3E}">
        <p14:creationId xmlns:p14="http://schemas.microsoft.com/office/powerpoint/2010/main" val="40863966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algn="ctr"/>
            <a:r>
              <a:rPr lang="en-US" smtClean="0"/>
              <a:t>Decisions Within Programs</a:t>
            </a:r>
          </a:p>
        </p:txBody>
      </p:sp>
      <p:sp>
        <p:nvSpPr>
          <p:cNvPr id="28675" name="Rectangle 5"/>
          <p:cNvSpPr>
            <a:spLocks noGrp="1" noChangeArrowheads="1"/>
          </p:cNvSpPr>
          <p:nvPr>
            <p:ph type="body" idx="1"/>
          </p:nvPr>
        </p:nvSpPr>
        <p:spPr>
          <a:xfrm>
            <a:off x="239713" y="1600200"/>
            <a:ext cx="8709025" cy="4572000"/>
          </a:xfrm>
        </p:spPr>
        <p:txBody>
          <a:bodyPr/>
          <a:lstStyle/>
          <a:p>
            <a:r>
              <a:rPr lang="en-US" smtClean="0"/>
              <a:t>Ensure program activities are executed as planned &amp; services are delivered as intended</a:t>
            </a:r>
          </a:p>
          <a:p>
            <a:pPr lvl="1"/>
            <a:r>
              <a:rPr lang="en-US" smtClean="0"/>
              <a:t>Are we doing the right things, doing them right, and reaching those we intended?</a:t>
            </a:r>
          </a:p>
          <a:p>
            <a:pPr lvl="1"/>
            <a:r>
              <a:rPr lang="en-US" smtClean="0"/>
              <a:t>Decisions about: </a:t>
            </a:r>
          </a:p>
          <a:p>
            <a:pPr lvl="2"/>
            <a:r>
              <a:rPr lang="en-US" smtClean="0"/>
              <a:t>employment &amp; manpower</a:t>
            </a:r>
          </a:p>
          <a:p>
            <a:pPr lvl="2"/>
            <a:r>
              <a:rPr lang="en-US" smtClean="0"/>
              <a:t>mobilization &amp; allocation of resources </a:t>
            </a:r>
          </a:p>
          <a:p>
            <a:pPr lvl="2"/>
            <a:r>
              <a:rPr lang="en-US" smtClean="0"/>
              <a:t>needed information and developing feedback channels</a:t>
            </a:r>
          </a:p>
          <a:p>
            <a:endParaRPr lang="en-US" smtClean="0"/>
          </a:p>
        </p:txBody>
      </p:sp>
    </p:spTree>
    <p:extLst>
      <p:ext uri="{BB962C8B-B14F-4D97-AF65-F5344CB8AC3E}">
        <p14:creationId xmlns:p14="http://schemas.microsoft.com/office/powerpoint/2010/main" val="1393669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261386"/>
            <a:ext cx="8362122" cy="1143000"/>
          </a:xfrm>
        </p:spPr>
        <p:txBody>
          <a:bodyPr/>
          <a:lstStyle/>
          <a:p>
            <a:pPr algn="ctr"/>
            <a:r>
              <a:rPr lang="en-US" dirty="0" smtClean="0"/>
              <a:t>Results of Involving Stakeholders in Data Use Process</a:t>
            </a:r>
            <a:endParaRPr lang="en-US" dirty="0"/>
          </a:p>
        </p:txBody>
      </p:sp>
      <p:sp>
        <p:nvSpPr>
          <p:cNvPr id="3" name="Content Placeholder 2"/>
          <p:cNvSpPr>
            <a:spLocks noGrp="1"/>
          </p:cNvSpPr>
          <p:nvPr>
            <p:ph idx="1"/>
          </p:nvPr>
        </p:nvSpPr>
        <p:spPr>
          <a:xfrm>
            <a:off x="831160" y="1984514"/>
            <a:ext cx="7762875" cy="3962400"/>
          </a:xfrm>
        </p:spPr>
        <p:txBody>
          <a:bodyPr/>
          <a:lstStyle/>
          <a:p>
            <a:pPr>
              <a:buNone/>
            </a:pPr>
            <a:r>
              <a:rPr lang="en-US" dirty="0" smtClean="0"/>
              <a:t>     </a:t>
            </a:r>
            <a:r>
              <a:rPr lang="en-US" sz="3200" dirty="0" smtClean="0"/>
              <a:t> Relevance of data</a:t>
            </a:r>
          </a:p>
          <a:p>
            <a:pPr>
              <a:buNone/>
            </a:pPr>
            <a:r>
              <a:rPr lang="en-US" sz="3200" dirty="0" smtClean="0"/>
              <a:t>	  Ownership of data</a:t>
            </a:r>
          </a:p>
          <a:p>
            <a:pPr>
              <a:buNone/>
            </a:pPr>
            <a:r>
              <a:rPr lang="en-US" sz="3200" dirty="0" smtClean="0"/>
              <a:t>	  Appropriate dissemination of data</a:t>
            </a:r>
          </a:p>
          <a:p>
            <a:pPr>
              <a:buNone/>
            </a:pPr>
            <a:r>
              <a:rPr lang="en-US" sz="3200" dirty="0" smtClean="0"/>
              <a:t>	  Use of data </a:t>
            </a:r>
            <a:endParaRPr lang="en-US" sz="3200" dirty="0"/>
          </a:p>
        </p:txBody>
      </p:sp>
      <p:sp>
        <p:nvSpPr>
          <p:cNvPr id="4" name="Up Arrow 3"/>
          <p:cNvSpPr/>
          <p:nvPr/>
        </p:nvSpPr>
        <p:spPr>
          <a:xfrm>
            <a:off x="967410" y="2716696"/>
            <a:ext cx="384312" cy="424069"/>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p:cNvSpPr/>
          <p:nvPr/>
        </p:nvSpPr>
        <p:spPr>
          <a:xfrm>
            <a:off x="947532" y="3412437"/>
            <a:ext cx="384312" cy="424069"/>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954158" y="4041915"/>
            <a:ext cx="384312" cy="424069"/>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954158" y="2093845"/>
            <a:ext cx="384312" cy="424069"/>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7138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4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50"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51"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52" name="Rectangle 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53" name="Rectangle 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54" name="Rectangle 10"/>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55" name="Rectangle 11"/>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56" name="Rectangle 1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57" name="Rectangle 1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58" name="Rectangle 14"/>
          <p:cNvSpPr>
            <a:spLocks noGrp="1" noChangeArrowheads="1"/>
          </p:cNvSpPr>
          <p:nvPr>
            <p:ph type="title"/>
          </p:nvPr>
        </p:nvSpPr>
        <p:spPr>
          <a:xfrm>
            <a:off x="838200" y="457200"/>
            <a:ext cx="7772400" cy="1162050"/>
          </a:xfrm>
          <a:noFill/>
        </p:spPr>
        <p:txBody>
          <a:bodyPr lIns="90488" tIns="44450" rIns="90488" bIns="44450"/>
          <a:lstStyle/>
          <a:p>
            <a:pPr algn="ctr" eaLnBrk="1" hangingPunct="1"/>
            <a:r>
              <a:rPr lang="en-US" dirty="0" smtClean="0"/>
              <a:t>Stakeholder Analysis Matrix </a:t>
            </a:r>
            <a:br>
              <a:rPr lang="en-US" dirty="0" smtClean="0"/>
            </a:br>
            <a:r>
              <a:rPr lang="en-US" dirty="0" smtClean="0"/>
              <a:t>&amp; Engagement Plan</a:t>
            </a:r>
          </a:p>
        </p:txBody>
      </p:sp>
      <p:sp>
        <p:nvSpPr>
          <p:cNvPr id="31759" name="Rectangle 15"/>
          <p:cNvSpPr>
            <a:spLocks noGrp="1" noChangeArrowheads="1"/>
          </p:cNvSpPr>
          <p:nvPr>
            <p:ph idx="1"/>
          </p:nvPr>
        </p:nvSpPr>
        <p:spPr>
          <a:xfrm>
            <a:off x="762000" y="1828800"/>
            <a:ext cx="7054850" cy="4572000"/>
          </a:xfrm>
          <a:noFill/>
        </p:spPr>
        <p:txBody>
          <a:bodyPr lIns="90488" tIns="44450" rIns="90488" bIns="44450"/>
          <a:lstStyle/>
          <a:p>
            <a:pPr eaLnBrk="1" hangingPunct="1">
              <a:lnSpc>
                <a:spcPct val="120000"/>
              </a:lnSpc>
            </a:pPr>
            <a:r>
              <a:rPr lang="en-US" sz="2800" dirty="0" smtClean="0"/>
              <a:t>Clarifies who has interest in a program and what that interest is</a:t>
            </a:r>
          </a:p>
          <a:p>
            <a:pPr eaLnBrk="1" hangingPunct="1">
              <a:lnSpc>
                <a:spcPct val="120000"/>
              </a:lnSpc>
            </a:pPr>
            <a:r>
              <a:rPr lang="en-US" sz="2800" dirty="0" smtClean="0"/>
              <a:t>Identifies who can help a program and how, and  who can hurt it</a:t>
            </a:r>
          </a:p>
          <a:p>
            <a:pPr eaLnBrk="1" hangingPunct="1">
              <a:lnSpc>
                <a:spcPct val="120000"/>
              </a:lnSpc>
            </a:pPr>
            <a:r>
              <a:rPr lang="en-US" sz="2800" dirty="0" smtClean="0"/>
              <a:t>Helps you use this information for the success of the planning effort</a:t>
            </a:r>
          </a:p>
        </p:txBody>
      </p:sp>
    </p:spTree>
    <p:extLst>
      <p:ext uri="{BB962C8B-B14F-4D97-AF65-F5344CB8AC3E}">
        <p14:creationId xmlns:p14="http://schemas.microsoft.com/office/powerpoint/2010/main" val="34473006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Stakeholder Analysis Matrix</a:t>
            </a:r>
            <a:endParaRPr lang="en-US" dirty="0"/>
          </a:p>
        </p:txBody>
      </p:sp>
      <p:sp>
        <p:nvSpPr>
          <p:cNvPr id="3" name="Content Placeholder 2"/>
          <p:cNvSpPr>
            <a:spLocks noGrp="1"/>
          </p:cNvSpPr>
          <p:nvPr>
            <p:ph idx="1"/>
          </p:nvPr>
        </p:nvSpPr>
        <p:spPr/>
        <p:txBody>
          <a:bodyPr/>
          <a:lstStyle/>
          <a:p>
            <a:pPr fontAlgn="ctr">
              <a:buNone/>
            </a:pPr>
            <a:r>
              <a:rPr lang="en-US" sz="2800" dirty="0" smtClean="0"/>
              <a:t>The Stakeholder Analysis tool is a matrix framework and process for:</a:t>
            </a:r>
          </a:p>
          <a:p>
            <a:pPr fontAlgn="ctr"/>
            <a:r>
              <a:rPr lang="en-US" dirty="0" smtClean="0"/>
              <a:t>Identifying stakeholders</a:t>
            </a:r>
          </a:p>
          <a:p>
            <a:pPr fontAlgn="ctr"/>
            <a:r>
              <a:rPr lang="en-US" dirty="0" smtClean="0"/>
              <a:t>Defining their roles and resources</a:t>
            </a:r>
          </a:p>
          <a:p>
            <a:pPr fontAlgn="ctr"/>
            <a:r>
              <a:rPr lang="en-US" dirty="0" smtClean="0"/>
              <a:t>Identifying dynamics among stakeholders</a:t>
            </a:r>
          </a:p>
          <a:p>
            <a:pPr fontAlgn="ctr"/>
            <a:r>
              <a:rPr lang="en-US" dirty="0" smtClean="0"/>
              <a:t>Setting the optimum stakeholder group</a:t>
            </a:r>
          </a:p>
        </p:txBody>
      </p:sp>
    </p:spTree>
    <p:extLst>
      <p:ext uri="{BB962C8B-B14F-4D97-AF65-F5344CB8AC3E}">
        <p14:creationId xmlns:p14="http://schemas.microsoft.com/office/powerpoint/2010/main" val="2188301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Stakeholder Analysis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1120463"/>
              </p:ext>
            </p:extLst>
          </p:nvPr>
        </p:nvGraphicFramePr>
        <p:xfrm>
          <a:off x="923923" y="1600200"/>
          <a:ext cx="7864476" cy="4206656"/>
        </p:xfrm>
        <a:graphic>
          <a:graphicData uri="http://schemas.openxmlformats.org/drawingml/2006/table">
            <a:tbl>
              <a:tblPr firstRow="1" bandRow="1">
                <a:tableStyleId>{5C22544A-7EE6-4342-B048-85BDC9FD1C3A}</a:tableStyleId>
              </a:tblPr>
              <a:tblGrid>
                <a:gridCol w="1310746"/>
                <a:gridCol w="1310746"/>
                <a:gridCol w="1310746"/>
                <a:gridCol w="1310746"/>
                <a:gridCol w="1310746"/>
                <a:gridCol w="1310746"/>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Name of stakeholder organization, group or individual</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Stakeholder description</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Primary purpose, affiliation, funding</a:t>
                      </a:r>
                      <a:endParaRPr kumimoji="0" lang="en-US" sz="2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Potential role in the issue or activity</a:t>
                      </a:r>
                      <a:endPar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Level of knowledge of the issue</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Level of commitment</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Support or oppose the activity, to what extent, and why?</a:t>
                      </a:r>
                      <a:endParaRPr kumimoji="0" lang="en-US" sz="2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Available resources</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Staff, money, technology, information, influence</a:t>
                      </a:r>
                      <a:endParaRPr kumimoji="0" lang="en-US" sz="2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r>
              <a:tr h="293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5" name="Oval 4"/>
          <p:cNvSpPr/>
          <p:nvPr/>
        </p:nvSpPr>
        <p:spPr>
          <a:xfrm>
            <a:off x="770709" y="1358537"/>
            <a:ext cx="1436914" cy="1606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66109" y="1358537"/>
            <a:ext cx="1436914" cy="1606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85458" y="1358537"/>
            <a:ext cx="1436914" cy="1606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48349" y="1358537"/>
            <a:ext cx="1436914" cy="1606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86995" y="1358537"/>
            <a:ext cx="1436914" cy="1606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23909" y="1358537"/>
            <a:ext cx="1436914" cy="1606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9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403350"/>
            <a:ext cx="9144000" cy="0"/>
          </a:xfrm>
          <a:prstGeom prst="rect">
            <a:avLst/>
          </a:prstGeom>
          <a:noFill/>
          <a:ln w="9525">
            <a:noFill/>
            <a:miter lim="800000"/>
            <a:headEnd/>
            <a:tailEnd/>
          </a:ln>
        </p:spPr>
        <p:txBody>
          <a:bodyPr wrap="none" anchor="ctr">
            <a:spAutoFit/>
          </a:bodyPr>
          <a:lstStyle/>
          <a:p>
            <a:endParaRPr lang="en-US"/>
          </a:p>
        </p:txBody>
      </p:sp>
      <p:sp>
        <p:nvSpPr>
          <p:cNvPr id="15363" name="Rectangle 3"/>
          <p:cNvSpPr>
            <a:spLocks noChangeArrowheads="1"/>
          </p:cNvSpPr>
          <p:nvPr/>
        </p:nvSpPr>
        <p:spPr bwMode="auto">
          <a:xfrm>
            <a:off x="0" y="871538"/>
            <a:ext cx="9144000" cy="0"/>
          </a:xfrm>
          <a:prstGeom prst="rect">
            <a:avLst/>
          </a:prstGeom>
          <a:noFill/>
          <a:ln w="9525">
            <a:noFill/>
            <a:miter lim="800000"/>
            <a:headEnd/>
            <a:tailEnd/>
          </a:ln>
        </p:spPr>
        <p:txBody>
          <a:bodyPr wrap="none" anchor="ctr">
            <a:spAutoFit/>
          </a:bodyPr>
          <a:lstStyle/>
          <a:p>
            <a:endParaRPr lang="en-US"/>
          </a:p>
        </p:txBody>
      </p:sp>
      <p:sp>
        <p:nvSpPr>
          <p:cNvPr id="15364" name="Rectangle 4"/>
          <p:cNvSpPr>
            <a:spLocks noChangeArrowheads="1"/>
          </p:cNvSpPr>
          <p:nvPr/>
        </p:nvSpPr>
        <p:spPr bwMode="auto">
          <a:xfrm>
            <a:off x="-3062288" y="76914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15365" name="Rectangle 5"/>
          <p:cNvSpPr>
            <a:spLocks noChangeArrowheads="1"/>
          </p:cNvSpPr>
          <p:nvPr/>
        </p:nvSpPr>
        <p:spPr bwMode="auto">
          <a:xfrm>
            <a:off x="-3062288" y="8332788"/>
            <a:ext cx="3017838" cy="6350"/>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15366" name="Rectangle 6"/>
          <p:cNvSpPr>
            <a:spLocks noChangeArrowheads="1"/>
          </p:cNvSpPr>
          <p:nvPr/>
        </p:nvSpPr>
        <p:spPr bwMode="auto">
          <a:xfrm>
            <a:off x="-3062288" y="76914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15367" name="Rectangle 7"/>
          <p:cNvSpPr>
            <a:spLocks noChangeArrowheads="1"/>
          </p:cNvSpPr>
          <p:nvPr/>
        </p:nvSpPr>
        <p:spPr bwMode="auto">
          <a:xfrm>
            <a:off x="-3062288" y="8332788"/>
            <a:ext cx="3017838" cy="6350"/>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15368" name="Rectangle 8"/>
          <p:cNvSpPr>
            <a:spLocks noChangeArrowheads="1"/>
          </p:cNvSpPr>
          <p:nvPr/>
        </p:nvSpPr>
        <p:spPr bwMode="auto">
          <a:xfrm>
            <a:off x="-3062288" y="76914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15369" name="Rectangle 9"/>
          <p:cNvSpPr>
            <a:spLocks noChangeArrowheads="1"/>
          </p:cNvSpPr>
          <p:nvPr/>
        </p:nvSpPr>
        <p:spPr bwMode="auto">
          <a:xfrm>
            <a:off x="-3062288" y="8332788"/>
            <a:ext cx="3017838" cy="6350"/>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graphicFrame>
        <p:nvGraphicFramePr>
          <p:cNvPr id="572516" name="Group 100"/>
          <p:cNvGraphicFramePr>
            <a:graphicFrameLocks noGrp="1"/>
          </p:cNvGraphicFramePr>
          <p:nvPr>
            <p:extLst>
              <p:ext uri="{D42A27DB-BD31-4B8C-83A1-F6EECF244321}">
                <p14:modId xmlns:p14="http://schemas.microsoft.com/office/powerpoint/2010/main" val="2023348638"/>
              </p:ext>
            </p:extLst>
          </p:nvPr>
        </p:nvGraphicFramePr>
        <p:xfrm>
          <a:off x="474525" y="1783163"/>
          <a:ext cx="8437563" cy="4683126"/>
        </p:xfrm>
        <a:graphic>
          <a:graphicData uri="http://schemas.openxmlformats.org/drawingml/2006/table">
            <a:tbl>
              <a:tblPr/>
              <a:tblGrid>
                <a:gridCol w="1406525"/>
                <a:gridCol w="1538288"/>
                <a:gridCol w="1312862"/>
                <a:gridCol w="1166813"/>
                <a:gridCol w="1555750"/>
                <a:gridCol w="1457325"/>
              </a:tblGrid>
              <a:tr h="1376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Name of stakeholder organization, group or individual</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Stakeholder description</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Primary purpose, affiliation, funding</a:t>
                      </a:r>
                      <a:endParaRPr kumimoji="0" lang="en-US" sz="2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Potential role in the issue or activity</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Level of knowledge of the issue</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Level of commitment</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Support or oppose the activity, to what extent, and why?</a:t>
                      </a:r>
                      <a:endParaRPr kumimoji="0" lang="en-US" sz="2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pitchFamily="18" charset="0"/>
                          <a:cs typeface="Arial" charset="0"/>
                        </a:rPr>
                        <a:t>Available resources</a:t>
                      </a:r>
                      <a:endPar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Staff, money, technology, information, influence</a:t>
                      </a:r>
                      <a:endParaRPr kumimoji="0" lang="en-US" sz="2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306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National AIDS Control Committee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Involved in planning, implementation, M&amp;E of all HIV/AIDS programs in the country; approves donor and NGO-funded HIV/AIDS programs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Facilitate the stakeholder meeting, prepares for meeting by identifying data sources and preparing an agenda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High – receives reports on PMTCT activities from MCH division at MOH; Medium level of knowledge of int’l guidelines and studies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Strongly support the activity, but hesitant to use international data sources.  NACC opposes use of the DHS and most recent international estimates as they consider these sources to overestimate HIV prevalence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Staff available to facilitate; Room and computers available for meetings at NACC headquarters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15393" name="Rectangle 68"/>
          <p:cNvSpPr>
            <a:spLocks noChangeArrowheads="1"/>
          </p:cNvSpPr>
          <p:nvPr/>
        </p:nvSpPr>
        <p:spPr bwMode="auto">
          <a:xfrm>
            <a:off x="-3062288" y="51387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572485" name="Rectangle 69"/>
          <p:cNvSpPr>
            <a:spLocks noChangeArrowheads="1"/>
          </p:cNvSpPr>
          <p:nvPr/>
        </p:nvSpPr>
        <p:spPr bwMode="auto">
          <a:xfrm>
            <a:off x="914400" y="215237"/>
            <a:ext cx="7315200" cy="646331"/>
          </a:xfrm>
          <a:prstGeom prst="rect">
            <a:avLst/>
          </a:prstGeom>
          <a:noFill/>
          <a:ln w="9525">
            <a:noFill/>
            <a:miter lim="800000"/>
            <a:headEnd/>
            <a:tailEnd/>
          </a:ln>
          <a:effectLst/>
        </p:spPr>
        <p:txBody>
          <a:bodyPr wrap="square" anchor="ctr">
            <a:spAutoFit/>
          </a:bodyPr>
          <a:lstStyle/>
          <a:p>
            <a:pPr algn="ctr">
              <a:defRPr/>
            </a:pPr>
            <a:r>
              <a:rPr lang="en-US" sz="3600" b="1" dirty="0"/>
              <a:t>Stakeholder Analysis Matrix</a:t>
            </a:r>
            <a:r>
              <a:rPr lang="en-US" sz="3600" b="1" dirty="0">
                <a:effectLst>
                  <a:outerShdw blurRad="38100" dist="38100" dir="2700000" algn="tl">
                    <a:srgbClr val="C0C0C0"/>
                  </a:outerShdw>
                </a:effectLst>
              </a:rPr>
              <a:t> </a:t>
            </a:r>
          </a:p>
        </p:txBody>
      </p:sp>
      <p:sp>
        <p:nvSpPr>
          <p:cNvPr id="572486" name="Rectangle 70"/>
          <p:cNvSpPr>
            <a:spLocks noChangeArrowheads="1"/>
          </p:cNvSpPr>
          <p:nvPr/>
        </p:nvSpPr>
        <p:spPr bwMode="auto">
          <a:xfrm>
            <a:off x="685800" y="1139425"/>
            <a:ext cx="8015015" cy="643738"/>
          </a:xfrm>
          <a:prstGeom prst="rect">
            <a:avLst/>
          </a:prstGeom>
          <a:noFill/>
          <a:ln w="9525">
            <a:noFill/>
            <a:miter lim="800000"/>
            <a:headEnd/>
            <a:tailEnd/>
          </a:ln>
          <a:effectLst/>
        </p:spPr>
        <p:txBody>
          <a:bodyPr wrap="none" lIns="0" tIns="0" rIns="0" bIns="88872" anchor="ctr">
            <a:spAutoFit/>
          </a:bodyPr>
          <a:lstStyle/>
          <a:p>
            <a:pPr>
              <a:tabLst>
                <a:tab pos="1028700" algn="l"/>
              </a:tabLst>
              <a:defRPr/>
            </a:pPr>
            <a:r>
              <a:rPr lang="en-US" sz="1200" b="1" dirty="0"/>
              <a:t>Program issue</a:t>
            </a:r>
            <a:r>
              <a:rPr lang="en-US" sz="1200" dirty="0"/>
              <a:t>	Develop plan (inc. M&amp;E plan) to scale-up PMTCT programs throughout system</a:t>
            </a:r>
            <a:endParaRPr lang="en-US" sz="1200" b="1" dirty="0"/>
          </a:p>
          <a:p>
            <a:pPr>
              <a:tabLst>
                <a:tab pos="1028700" algn="l"/>
              </a:tabLst>
              <a:defRPr/>
            </a:pPr>
            <a:r>
              <a:rPr lang="en-US" sz="1200" b="1" dirty="0"/>
              <a:t>Proposed activity</a:t>
            </a:r>
            <a:r>
              <a:rPr lang="en-US" sz="1200" dirty="0"/>
              <a:t>	Convene stakeholders to identify </a:t>
            </a:r>
            <a:r>
              <a:rPr lang="en-US" sz="1200" dirty="0" smtClean="0"/>
              <a:t>priorities </a:t>
            </a:r>
            <a:r>
              <a:rPr lang="en-US" sz="1200" dirty="0"/>
              <a:t>based on available data and develop action plan</a:t>
            </a:r>
            <a:endParaRPr lang="en-US" sz="1200" b="1" dirty="0"/>
          </a:p>
          <a:p>
            <a:pPr>
              <a:tabLst>
                <a:tab pos="1028700" algn="l"/>
              </a:tabLst>
              <a:defRPr/>
            </a:pPr>
            <a:r>
              <a:rPr lang="en-US" sz="1200" b="1" dirty="0"/>
              <a:t>Date</a:t>
            </a:r>
            <a:r>
              <a:rPr lang="en-US" sz="1200" dirty="0"/>
              <a:t>	                   November 2006</a:t>
            </a:r>
            <a:r>
              <a:rPr lang="en-US" sz="1200" dirty="0">
                <a:effectLst>
                  <a:outerShdw blurRad="38100" dist="38100" dir="2700000" algn="tl">
                    <a:srgbClr val="C0C0C0"/>
                  </a:outerShdw>
                </a:effectLst>
              </a:rPr>
              <a:t> </a:t>
            </a:r>
          </a:p>
        </p:txBody>
      </p:sp>
    </p:spTree>
    <p:extLst>
      <p:ext uri="{BB962C8B-B14F-4D97-AF65-F5344CB8AC3E}">
        <p14:creationId xmlns:p14="http://schemas.microsoft.com/office/powerpoint/2010/main" val="637634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Involve Stakeholder </a:t>
            </a:r>
            <a:endParaRPr lang="en-US" dirty="0"/>
          </a:p>
        </p:txBody>
      </p:sp>
      <p:sp>
        <p:nvSpPr>
          <p:cNvPr id="3" name="Content Placeholder 2"/>
          <p:cNvSpPr>
            <a:spLocks noGrp="1"/>
          </p:cNvSpPr>
          <p:nvPr>
            <p:ph idx="1"/>
          </p:nvPr>
        </p:nvSpPr>
        <p:spPr>
          <a:xfrm>
            <a:off x="954405" y="1417320"/>
            <a:ext cx="7762875" cy="3962400"/>
          </a:xfrm>
          <a:solidFill>
            <a:schemeClr val="accent2">
              <a:lumMod val="50000"/>
              <a:alpha val="0"/>
            </a:schemeClr>
          </a:solidFill>
        </p:spPr>
        <p:txBody>
          <a:bodyPr/>
          <a:lstStyle/>
          <a:p>
            <a:r>
              <a:rPr lang="en-US" dirty="0" smtClean="0"/>
              <a:t>Quarterly program management meetings</a:t>
            </a:r>
          </a:p>
          <a:p>
            <a:pPr lvl="1"/>
            <a:r>
              <a:rPr lang="en-US" dirty="0"/>
              <a:t>Quarterly meetings to interpret RHIS data</a:t>
            </a:r>
          </a:p>
          <a:p>
            <a:pPr lvl="1"/>
            <a:r>
              <a:rPr lang="en-US" dirty="0" smtClean="0"/>
              <a:t>Involvement of facility staff to </a:t>
            </a:r>
            <a:r>
              <a:rPr lang="en-US" dirty="0"/>
              <a:t>interpret program data</a:t>
            </a:r>
          </a:p>
          <a:p>
            <a:r>
              <a:rPr lang="en-US" dirty="0" smtClean="0"/>
              <a:t>M&amp;E System improvement</a:t>
            </a:r>
          </a:p>
          <a:p>
            <a:pPr lvl="1"/>
            <a:r>
              <a:rPr lang="en-US" dirty="0" smtClean="0"/>
              <a:t>Indicator planning and/or harmonization</a:t>
            </a:r>
          </a:p>
          <a:p>
            <a:pPr lvl="1"/>
            <a:r>
              <a:rPr lang="en-US" dirty="0" smtClean="0"/>
              <a:t>Data quality review meetings</a:t>
            </a:r>
          </a:p>
          <a:p>
            <a:endParaRPr lang="en-US" dirty="0"/>
          </a:p>
        </p:txBody>
      </p:sp>
    </p:spTree>
    <p:extLst>
      <p:ext uri="{BB962C8B-B14F-4D97-AF65-F5344CB8AC3E}">
        <p14:creationId xmlns:p14="http://schemas.microsoft.com/office/powerpoint/2010/main" val="1716959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765" y="198438"/>
            <a:ext cx="7762875" cy="792162"/>
          </a:xfrm>
        </p:spPr>
        <p:txBody>
          <a:bodyPr/>
          <a:lstStyle/>
          <a:p>
            <a:pPr algn="ctr"/>
            <a:r>
              <a:rPr lang="en-US" dirty="0" smtClean="0"/>
              <a:t>Stakeholder Engagement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301553"/>
              </p:ext>
            </p:extLst>
          </p:nvPr>
        </p:nvGraphicFramePr>
        <p:xfrm>
          <a:off x="695325" y="1737361"/>
          <a:ext cx="7762876" cy="3562249"/>
        </p:xfrm>
        <a:graphic>
          <a:graphicData uri="http://schemas.openxmlformats.org/drawingml/2006/table">
            <a:tbl>
              <a:tblPr firstRow="1" bandRow="1">
                <a:tableStyleId>{5C22544A-7EE6-4342-B048-85BDC9FD1C3A}</a:tableStyleId>
              </a:tblPr>
              <a:tblGrid>
                <a:gridCol w="1940719"/>
                <a:gridCol w="1940719"/>
                <a:gridCol w="1940719"/>
                <a:gridCol w="1940719"/>
              </a:tblGrid>
              <a:tr h="1177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Stakeholder organization, group or individual</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Potential role </a:t>
                      </a:r>
                      <a:b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in the activity</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algn="ctr"/>
                      <a:endParaRPr lang="en-US" sz="14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Engagement strategy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How will you engage this stakeholder in the activity?</a:t>
                      </a:r>
                    </a:p>
                    <a:p>
                      <a:pPr algn="ctr"/>
                      <a:endParaRPr lang="en-US" sz="14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Follow-up strategy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Plans for feedback or continued involvement</a:t>
                      </a:r>
                    </a:p>
                    <a:p>
                      <a:pPr algn="ctr"/>
                      <a:endParaRPr lang="en-US" sz="1400" dirty="0"/>
                    </a:p>
                  </a:txBody>
                  <a:tcPr/>
                </a:tc>
              </a:tr>
              <a:tr h="219064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Rectangle 67"/>
          <p:cNvSpPr>
            <a:spLocks noChangeArrowheads="1"/>
          </p:cNvSpPr>
          <p:nvPr/>
        </p:nvSpPr>
        <p:spPr bwMode="auto">
          <a:xfrm>
            <a:off x="1258609" y="953538"/>
            <a:ext cx="1846659" cy="736071"/>
          </a:xfrm>
          <a:prstGeom prst="rect">
            <a:avLst/>
          </a:prstGeom>
          <a:noFill/>
          <a:ln w="9525">
            <a:noFill/>
            <a:miter lim="800000"/>
            <a:headEnd/>
            <a:tailEnd/>
          </a:ln>
          <a:effectLst/>
        </p:spPr>
        <p:txBody>
          <a:bodyPr wrap="none" lIns="0" tIns="0" rIns="0" bIns="88872" anchor="ctr">
            <a:spAutoFit/>
          </a:bodyPr>
          <a:lstStyle/>
          <a:p>
            <a:pPr>
              <a:tabLst>
                <a:tab pos="1028700" algn="l"/>
              </a:tabLst>
              <a:defRPr/>
            </a:pPr>
            <a:r>
              <a:rPr lang="en-US" sz="1400" b="1" dirty="0"/>
              <a:t>Program issue</a:t>
            </a:r>
            <a:r>
              <a:rPr lang="en-US" sz="1400" dirty="0"/>
              <a:t>	</a:t>
            </a:r>
            <a:endParaRPr lang="en-US" sz="1400" dirty="0" smtClean="0"/>
          </a:p>
          <a:p>
            <a:pPr>
              <a:tabLst>
                <a:tab pos="1028700" algn="l"/>
              </a:tabLst>
              <a:defRPr/>
            </a:pPr>
            <a:r>
              <a:rPr lang="en-US" sz="1400" b="1" dirty="0" smtClean="0"/>
              <a:t>Proposed </a:t>
            </a:r>
            <a:r>
              <a:rPr lang="en-US" sz="1400" b="1" dirty="0"/>
              <a:t>activity</a:t>
            </a:r>
            <a:r>
              <a:rPr lang="en-US" sz="1400" dirty="0"/>
              <a:t>	</a:t>
            </a:r>
            <a:endParaRPr lang="en-US" sz="1400" b="1" dirty="0"/>
          </a:p>
          <a:p>
            <a:pPr>
              <a:tabLst>
                <a:tab pos="1028700" algn="l"/>
              </a:tabLst>
              <a:defRPr/>
            </a:pPr>
            <a:r>
              <a:rPr lang="en-US" sz="1400" b="1" dirty="0"/>
              <a:t>Date</a:t>
            </a:r>
            <a:r>
              <a:rPr lang="en-US" sz="1400" dirty="0"/>
              <a:t>	</a:t>
            </a:r>
            <a:endParaRPr lang="en-US" sz="1400" dirty="0">
              <a:effectLst>
                <a:outerShdw blurRad="38100" dist="38100" dir="2700000" algn="tl">
                  <a:srgbClr val="C0C0C0"/>
                </a:outerShdw>
              </a:effectLst>
            </a:endParaRPr>
          </a:p>
        </p:txBody>
      </p:sp>
      <p:sp>
        <p:nvSpPr>
          <p:cNvPr id="7" name="Oval 6"/>
          <p:cNvSpPr/>
          <p:nvPr/>
        </p:nvSpPr>
        <p:spPr>
          <a:xfrm>
            <a:off x="6553201" y="1321573"/>
            <a:ext cx="1920240" cy="1918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56762" y="1370535"/>
            <a:ext cx="1920240" cy="1918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36522" y="1321573"/>
            <a:ext cx="1920240" cy="1918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6282" y="1370535"/>
            <a:ext cx="1920240" cy="1918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3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403350"/>
            <a:ext cx="9144000" cy="0"/>
          </a:xfrm>
          <a:prstGeom prst="rect">
            <a:avLst/>
          </a:prstGeom>
          <a:noFill/>
          <a:ln w="9525">
            <a:noFill/>
            <a:miter lim="800000"/>
            <a:headEnd/>
            <a:tailEnd/>
          </a:ln>
        </p:spPr>
        <p:txBody>
          <a:bodyPr wrap="none" anchor="ctr">
            <a:spAutoFit/>
          </a:bodyPr>
          <a:lstStyle/>
          <a:p>
            <a:endParaRPr lang="en-US"/>
          </a:p>
        </p:txBody>
      </p:sp>
      <p:sp>
        <p:nvSpPr>
          <p:cNvPr id="16387" name="Rectangle 3"/>
          <p:cNvSpPr>
            <a:spLocks noChangeArrowheads="1"/>
          </p:cNvSpPr>
          <p:nvPr/>
        </p:nvSpPr>
        <p:spPr bwMode="auto">
          <a:xfrm>
            <a:off x="0" y="871538"/>
            <a:ext cx="9144000" cy="0"/>
          </a:xfrm>
          <a:prstGeom prst="rect">
            <a:avLst/>
          </a:prstGeom>
          <a:noFill/>
          <a:ln w="9525">
            <a:noFill/>
            <a:miter lim="800000"/>
            <a:headEnd/>
            <a:tailEnd/>
          </a:ln>
        </p:spPr>
        <p:txBody>
          <a:bodyPr wrap="none" anchor="ctr">
            <a:spAutoFit/>
          </a:bodyPr>
          <a:lstStyle/>
          <a:p>
            <a:endParaRPr lang="en-US"/>
          </a:p>
        </p:txBody>
      </p:sp>
      <p:sp>
        <p:nvSpPr>
          <p:cNvPr id="16388" name="Rectangle 4"/>
          <p:cNvSpPr>
            <a:spLocks noChangeArrowheads="1"/>
          </p:cNvSpPr>
          <p:nvPr/>
        </p:nvSpPr>
        <p:spPr bwMode="auto">
          <a:xfrm>
            <a:off x="-3062288" y="76914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16389" name="Rectangle 5"/>
          <p:cNvSpPr>
            <a:spLocks noChangeArrowheads="1"/>
          </p:cNvSpPr>
          <p:nvPr/>
        </p:nvSpPr>
        <p:spPr bwMode="auto">
          <a:xfrm>
            <a:off x="-3062288" y="8332788"/>
            <a:ext cx="3017838" cy="6350"/>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16390" name="Rectangle 6"/>
          <p:cNvSpPr>
            <a:spLocks noChangeArrowheads="1"/>
          </p:cNvSpPr>
          <p:nvPr/>
        </p:nvSpPr>
        <p:spPr bwMode="auto">
          <a:xfrm>
            <a:off x="-3062288" y="76914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16391" name="Rectangle 7"/>
          <p:cNvSpPr>
            <a:spLocks noChangeArrowheads="1"/>
          </p:cNvSpPr>
          <p:nvPr/>
        </p:nvSpPr>
        <p:spPr bwMode="auto">
          <a:xfrm>
            <a:off x="-3062288" y="8332788"/>
            <a:ext cx="3017838" cy="6350"/>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16392" name="Rectangle 8"/>
          <p:cNvSpPr>
            <a:spLocks noChangeArrowheads="1"/>
          </p:cNvSpPr>
          <p:nvPr/>
        </p:nvSpPr>
        <p:spPr bwMode="auto">
          <a:xfrm>
            <a:off x="-3062288" y="76914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16393" name="Rectangle 9"/>
          <p:cNvSpPr>
            <a:spLocks noChangeArrowheads="1"/>
          </p:cNvSpPr>
          <p:nvPr/>
        </p:nvSpPr>
        <p:spPr bwMode="auto">
          <a:xfrm>
            <a:off x="-3062288" y="8332788"/>
            <a:ext cx="3017838" cy="6350"/>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16394" name="Rectangle 10"/>
          <p:cNvSpPr>
            <a:spLocks noChangeArrowheads="1"/>
          </p:cNvSpPr>
          <p:nvPr/>
        </p:nvSpPr>
        <p:spPr bwMode="auto">
          <a:xfrm>
            <a:off x="-3062288" y="5138738"/>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573451" name="Rectangle 11"/>
          <p:cNvSpPr>
            <a:spLocks noChangeArrowheads="1"/>
          </p:cNvSpPr>
          <p:nvPr/>
        </p:nvSpPr>
        <p:spPr bwMode="auto">
          <a:xfrm>
            <a:off x="1143000" y="268278"/>
            <a:ext cx="6571030" cy="646331"/>
          </a:xfrm>
          <a:prstGeom prst="rect">
            <a:avLst/>
          </a:prstGeom>
          <a:noFill/>
          <a:ln w="9525">
            <a:noFill/>
            <a:miter lim="800000"/>
            <a:headEnd/>
            <a:tailEnd/>
          </a:ln>
          <a:effectLst/>
        </p:spPr>
        <p:txBody>
          <a:bodyPr wrap="none" anchor="ctr">
            <a:spAutoFit/>
          </a:bodyPr>
          <a:lstStyle/>
          <a:p>
            <a:pPr>
              <a:defRPr/>
            </a:pPr>
            <a:r>
              <a:rPr lang="en-US" sz="3600" dirty="0"/>
              <a:t>Stakeholder Engagement Plan</a:t>
            </a:r>
            <a:r>
              <a:rPr lang="en-US" sz="3600" dirty="0">
                <a:effectLst>
                  <a:outerShdw blurRad="38100" dist="38100" dir="2700000" algn="tl">
                    <a:srgbClr val="C0C0C0"/>
                  </a:outerShdw>
                </a:effectLst>
              </a:rPr>
              <a:t> </a:t>
            </a:r>
          </a:p>
        </p:txBody>
      </p:sp>
      <p:graphicFrame>
        <p:nvGraphicFramePr>
          <p:cNvPr id="573506" name="Group 66"/>
          <p:cNvGraphicFramePr>
            <a:graphicFrameLocks noGrp="1"/>
          </p:cNvGraphicFramePr>
          <p:nvPr>
            <p:ph/>
            <p:extLst>
              <p:ext uri="{D42A27DB-BD31-4B8C-83A1-F6EECF244321}">
                <p14:modId xmlns:p14="http://schemas.microsoft.com/office/powerpoint/2010/main" val="660475323"/>
              </p:ext>
            </p:extLst>
          </p:nvPr>
        </p:nvGraphicFramePr>
        <p:xfrm>
          <a:off x="456406" y="1551197"/>
          <a:ext cx="8231187" cy="4026643"/>
        </p:xfrm>
        <a:graphic>
          <a:graphicData uri="http://schemas.openxmlformats.org/drawingml/2006/table">
            <a:tbl>
              <a:tblPr/>
              <a:tblGrid>
                <a:gridCol w="1798637"/>
                <a:gridCol w="2122488"/>
                <a:gridCol w="2155825"/>
                <a:gridCol w="2154237"/>
              </a:tblGrid>
              <a:tr h="94753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Stakeholder organization, group or individual</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Potential role </a:t>
                      </a:r>
                      <a:b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in the activity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Engagement strategy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How will you engage this stakeholder in the activity?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Follow-up strategy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Plans for feedback or continued involvement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07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National AIDS Control Committee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Facilitate the stakeholder meeting, prepares for meeting by identifying data sources and preparing an agenda that allows for the sources to be discussed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The NACC is the lead in this activity. It will be important for the NACC to involve more specifically the PMTCT coordinator, clinical care coordinator and National AIDS Program Coordinator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The NACC is responsible for following up with the stakeholders prioritized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573507" name="Rectangle 67"/>
          <p:cNvSpPr>
            <a:spLocks noChangeArrowheads="1"/>
          </p:cNvSpPr>
          <p:nvPr/>
        </p:nvSpPr>
        <p:spPr bwMode="auto">
          <a:xfrm>
            <a:off x="685800" y="895646"/>
            <a:ext cx="8048678" cy="674515"/>
          </a:xfrm>
          <a:prstGeom prst="rect">
            <a:avLst/>
          </a:prstGeom>
          <a:noFill/>
          <a:ln w="9525">
            <a:noFill/>
            <a:miter lim="800000"/>
            <a:headEnd/>
            <a:tailEnd/>
          </a:ln>
          <a:effectLst/>
        </p:spPr>
        <p:txBody>
          <a:bodyPr wrap="none" lIns="0" tIns="0" rIns="0" bIns="88872" anchor="ctr">
            <a:spAutoFit/>
          </a:bodyPr>
          <a:lstStyle/>
          <a:p>
            <a:pPr>
              <a:tabLst>
                <a:tab pos="1028700" algn="l"/>
              </a:tabLst>
              <a:defRPr/>
            </a:pPr>
            <a:r>
              <a:rPr lang="en-US" sz="1200" b="1" dirty="0"/>
              <a:t>Program issue</a:t>
            </a:r>
            <a:r>
              <a:rPr lang="en-US" sz="1400" dirty="0"/>
              <a:t>	</a:t>
            </a:r>
            <a:r>
              <a:rPr lang="en-US" sz="1200" dirty="0"/>
              <a:t>Develop plan </a:t>
            </a:r>
            <a:r>
              <a:rPr lang="en-US" sz="1200" dirty="0" smtClean="0"/>
              <a:t>(</a:t>
            </a:r>
            <a:r>
              <a:rPr lang="en-US" sz="1200" dirty="0" err="1" smtClean="0"/>
              <a:t>inc.</a:t>
            </a:r>
            <a:r>
              <a:rPr lang="en-US" sz="1200" dirty="0" smtClean="0"/>
              <a:t> </a:t>
            </a:r>
            <a:r>
              <a:rPr lang="en-US" sz="1200" dirty="0"/>
              <a:t>M&amp;E plan) to scale-up PMTCT programs throughout system</a:t>
            </a:r>
            <a:endParaRPr lang="en-US" sz="1200" b="1" dirty="0"/>
          </a:p>
          <a:p>
            <a:pPr>
              <a:tabLst>
                <a:tab pos="1028700" algn="l"/>
              </a:tabLst>
              <a:defRPr/>
            </a:pPr>
            <a:r>
              <a:rPr lang="en-US" sz="1200" b="1" dirty="0"/>
              <a:t>Proposed activity</a:t>
            </a:r>
            <a:r>
              <a:rPr lang="en-US" sz="1200" dirty="0"/>
              <a:t>	Convene stakeholders to identify </a:t>
            </a:r>
            <a:r>
              <a:rPr lang="en-US" sz="1200" dirty="0" smtClean="0"/>
              <a:t>priorities </a:t>
            </a:r>
            <a:r>
              <a:rPr lang="en-US" sz="1200" dirty="0"/>
              <a:t>based on available data and develop action plan</a:t>
            </a:r>
            <a:endParaRPr lang="en-US" sz="1200" b="1" dirty="0"/>
          </a:p>
          <a:p>
            <a:pPr>
              <a:tabLst>
                <a:tab pos="1028700" algn="l"/>
              </a:tabLst>
              <a:defRPr/>
            </a:pPr>
            <a:r>
              <a:rPr lang="en-US" sz="1200" b="1" dirty="0"/>
              <a:t>Date</a:t>
            </a:r>
            <a:r>
              <a:rPr lang="en-US" sz="1200" dirty="0"/>
              <a:t>	              </a:t>
            </a:r>
            <a:r>
              <a:rPr lang="en-US" sz="1200" dirty="0" smtClean="0"/>
              <a:t>  </a:t>
            </a:r>
            <a:r>
              <a:rPr lang="en-US" sz="1200" dirty="0"/>
              <a:t>November 2006</a:t>
            </a:r>
            <a:r>
              <a:rPr lang="en-US" sz="1200" dirty="0">
                <a:effectLst>
                  <a:outerShdw blurRad="38100" dist="38100" dir="2700000" algn="tl">
                    <a:srgbClr val="C0C0C0"/>
                  </a:outerShdw>
                </a:effectLst>
              </a:rPr>
              <a:t> </a:t>
            </a:r>
          </a:p>
        </p:txBody>
      </p:sp>
    </p:spTree>
    <p:extLst>
      <p:ext uri="{BB962C8B-B14F-4D97-AF65-F5344CB8AC3E}">
        <p14:creationId xmlns:p14="http://schemas.microsoft.com/office/powerpoint/2010/main" val="1362661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AutoShape 2"/>
          <p:cNvSpPr>
            <a:spLocks noChangeArrowheads="1"/>
          </p:cNvSpPr>
          <p:nvPr/>
        </p:nvSpPr>
        <p:spPr bwMode="auto">
          <a:xfrm>
            <a:off x="429883" y="1991413"/>
            <a:ext cx="8436634" cy="3529222"/>
          </a:xfrm>
          <a:prstGeom prst="triangle">
            <a:avLst>
              <a:gd name="adj" fmla="val 50000"/>
            </a:avLst>
          </a:prstGeom>
          <a:solidFill>
            <a:schemeClr val="tx1">
              <a:lumMod val="95000"/>
            </a:schemeClr>
          </a:solidFill>
          <a:ln w="63500" cmpd="dbl">
            <a:solidFill>
              <a:srgbClr val="141F78"/>
            </a:solidFill>
            <a:miter lim="800000"/>
            <a:headEnd/>
            <a:tailEnd/>
          </a:ln>
          <a:effectLst/>
          <a:scene3d>
            <a:camera prst="legacyPerspectiveBottom"/>
            <a:lightRig rig="legacyFlat3" dir="t"/>
          </a:scene3d>
          <a:sp3d extrusionH="887400" prstMaterial="legacyMatte">
            <a:bevelT w="13500" h="13500" prst="angle"/>
            <a:bevelB w="13500" h="13500" prst="angle"/>
            <a:extrusionClr>
              <a:srgbClr val="141F78"/>
            </a:extrusionClr>
          </a:sp3d>
        </p:spPr>
        <p:txBody>
          <a:bodyPr wrap="none" anchor="ctr">
            <a:flatTx/>
          </a:bodyPr>
          <a:lstStyle/>
          <a:p>
            <a:pPr algn="ctr">
              <a:defRPr/>
            </a:pPr>
            <a:endParaRPr lang="en-US">
              <a:solidFill>
                <a:srgbClr val="141F78"/>
              </a:solidFill>
              <a:effectLst>
                <a:outerShdw blurRad="38100" dist="38100" dir="2700000" algn="tl">
                  <a:srgbClr val="C0C0C0"/>
                </a:outerShdw>
              </a:effectLst>
            </a:endParaRPr>
          </a:p>
        </p:txBody>
      </p:sp>
      <p:sp>
        <p:nvSpPr>
          <p:cNvPr id="25606" name="Oval 6"/>
          <p:cNvSpPr>
            <a:spLocks noChangeArrowheads="1"/>
          </p:cNvSpPr>
          <p:nvPr/>
        </p:nvSpPr>
        <p:spPr bwMode="auto">
          <a:xfrm>
            <a:off x="2173857" y="3756024"/>
            <a:ext cx="2474343" cy="1695869"/>
          </a:xfrm>
          <a:prstGeom prst="ellipse">
            <a:avLst/>
          </a:prstGeom>
          <a:noFill/>
          <a:ln w="31750">
            <a:solidFill>
              <a:srgbClr val="009C98"/>
            </a:solidFill>
            <a:round/>
            <a:headEnd/>
            <a:tailEnd/>
          </a:ln>
        </p:spPr>
        <p:txBody>
          <a:bodyPr anchor="ctr"/>
          <a:lstStyle/>
          <a:p>
            <a:pPr algn="ctr"/>
            <a:endParaRPr lang="en-US" sz="2300" b="1" dirty="0" smtClean="0">
              <a:solidFill>
                <a:srgbClr val="111111"/>
              </a:solidFill>
            </a:endParaRPr>
          </a:p>
          <a:p>
            <a:pPr algn="ctr"/>
            <a:r>
              <a:rPr lang="en-US" sz="2300" b="1" dirty="0" smtClean="0">
                <a:solidFill>
                  <a:srgbClr val="111111"/>
                </a:solidFill>
              </a:rPr>
              <a:t>Stake-holders</a:t>
            </a:r>
            <a:endParaRPr lang="en-US" sz="2300" b="1" dirty="0">
              <a:solidFill>
                <a:srgbClr val="111111"/>
              </a:solidFill>
            </a:endParaRPr>
          </a:p>
        </p:txBody>
      </p:sp>
      <p:sp>
        <p:nvSpPr>
          <p:cNvPr id="25607" name="Oval 7"/>
          <p:cNvSpPr>
            <a:spLocks noChangeArrowheads="1"/>
          </p:cNvSpPr>
          <p:nvPr/>
        </p:nvSpPr>
        <p:spPr bwMode="auto">
          <a:xfrm>
            <a:off x="4495800" y="3756024"/>
            <a:ext cx="2362200" cy="1678617"/>
          </a:xfrm>
          <a:prstGeom prst="ellipse">
            <a:avLst/>
          </a:prstGeom>
          <a:solidFill>
            <a:srgbClr val="FFFF00"/>
          </a:solidFill>
          <a:ln w="31750">
            <a:solidFill>
              <a:srgbClr val="009C98"/>
            </a:solidFill>
            <a:round/>
            <a:headEnd/>
            <a:tailEnd/>
          </a:ln>
        </p:spPr>
        <p:txBody>
          <a:bodyPr anchor="ctr"/>
          <a:lstStyle/>
          <a:p>
            <a:pPr algn="ctr"/>
            <a:r>
              <a:rPr lang="en-US" sz="2300" b="1">
                <a:solidFill>
                  <a:srgbClr val="111111"/>
                </a:solidFill>
              </a:rPr>
              <a:t>Decisions</a:t>
            </a:r>
          </a:p>
        </p:txBody>
      </p:sp>
      <p:sp>
        <p:nvSpPr>
          <p:cNvPr id="25608" name="Rectangle 8"/>
          <p:cNvSpPr>
            <a:spLocks noChangeArrowheads="1"/>
          </p:cNvSpPr>
          <p:nvPr/>
        </p:nvSpPr>
        <p:spPr bwMode="auto">
          <a:xfrm>
            <a:off x="687388" y="274638"/>
            <a:ext cx="7769225" cy="1143000"/>
          </a:xfrm>
          <a:prstGeom prst="rect">
            <a:avLst/>
          </a:prstGeom>
          <a:noFill/>
          <a:ln w="9525">
            <a:noFill/>
            <a:miter lim="800000"/>
            <a:headEnd/>
            <a:tailEnd/>
          </a:ln>
        </p:spPr>
        <p:txBody>
          <a:bodyPr anchor="ctr"/>
          <a:lstStyle/>
          <a:p>
            <a:pPr algn="ctr"/>
            <a:r>
              <a:rPr lang="en-US" sz="3600" b="1" dirty="0">
                <a:latin typeface="+mj-lt"/>
              </a:rPr>
              <a:t>Context of </a:t>
            </a:r>
            <a:r>
              <a:rPr lang="en-US" sz="3600" b="1" dirty="0" smtClean="0">
                <a:latin typeface="+mj-lt"/>
              </a:rPr>
              <a:t>Decision-making</a:t>
            </a:r>
            <a:endParaRPr lang="en-US" sz="3600" b="1" dirty="0">
              <a:latin typeface="+mj-lt"/>
            </a:endParaRPr>
          </a:p>
        </p:txBody>
      </p:sp>
      <p:sp>
        <p:nvSpPr>
          <p:cNvPr id="25609" name="Oval 9"/>
          <p:cNvSpPr>
            <a:spLocks noChangeArrowheads="1"/>
          </p:cNvSpPr>
          <p:nvPr/>
        </p:nvSpPr>
        <p:spPr bwMode="auto">
          <a:xfrm>
            <a:off x="3309938" y="2676525"/>
            <a:ext cx="2579687" cy="1524000"/>
          </a:xfrm>
          <a:prstGeom prst="ellipse">
            <a:avLst/>
          </a:prstGeom>
          <a:noFill/>
          <a:ln w="31750">
            <a:solidFill>
              <a:srgbClr val="009C98"/>
            </a:solidFill>
            <a:round/>
            <a:headEnd/>
            <a:tailEnd/>
          </a:ln>
        </p:spPr>
        <p:txBody>
          <a:bodyPr anchor="ctr"/>
          <a:lstStyle/>
          <a:p>
            <a:pPr algn="ctr"/>
            <a:r>
              <a:rPr lang="en-US" sz="2300" b="1" dirty="0" smtClean="0">
                <a:solidFill>
                  <a:srgbClr val="111111"/>
                </a:solidFill>
              </a:rPr>
              <a:t> Data</a:t>
            </a:r>
            <a:endParaRPr lang="en-US" sz="2300" b="1" dirty="0">
              <a:solidFill>
                <a:srgbClr val="111111"/>
              </a:solidFill>
            </a:endParaRPr>
          </a:p>
        </p:txBody>
      </p:sp>
    </p:spTree>
    <p:extLst>
      <p:ext uri="{BB962C8B-B14F-4D97-AF65-F5344CB8AC3E}">
        <p14:creationId xmlns:p14="http://schemas.microsoft.com/office/powerpoint/2010/main" val="399783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8938" y="430213"/>
            <a:ext cx="8297862" cy="1143000"/>
          </a:xfrm>
        </p:spPr>
        <p:txBody>
          <a:bodyPr/>
          <a:lstStyle/>
          <a:p>
            <a:pPr algn="ctr" eaLnBrk="1" hangingPunct="1"/>
            <a:r>
              <a:rPr lang="en-US" dirty="0" smtClean="0"/>
              <a:t>Decision Areas</a:t>
            </a:r>
          </a:p>
        </p:txBody>
      </p:sp>
      <p:sp>
        <p:nvSpPr>
          <p:cNvPr id="33795" name="Rectangle 3"/>
          <p:cNvSpPr>
            <a:spLocks noGrp="1" noChangeArrowheads="1"/>
          </p:cNvSpPr>
          <p:nvPr>
            <p:ph idx="1"/>
          </p:nvPr>
        </p:nvSpPr>
        <p:spPr>
          <a:xfrm>
            <a:off x="569343" y="1979613"/>
            <a:ext cx="7618982" cy="2732087"/>
          </a:xfrm>
        </p:spPr>
        <p:txBody>
          <a:bodyPr/>
          <a:lstStyle/>
          <a:p>
            <a:pPr eaLnBrk="1" hangingPunct="1">
              <a:lnSpc>
                <a:spcPct val="90000"/>
              </a:lnSpc>
            </a:pPr>
            <a:r>
              <a:rPr lang="en-US" sz="2800" dirty="0" smtClean="0"/>
              <a:t>Program design and evaluation</a:t>
            </a:r>
          </a:p>
          <a:p>
            <a:pPr eaLnBrk="1" hangingPunct="1">
              <a:lnSpc>
                <a:spcPct val="90000"/>
              </a:lnSpc>
            </a:pPr>
            <a:r>
              <a:rPr lang="en-US" sz="2800" dirty="0" smtClean="0"/>
              <a:t>Program management and improvement</a:t>
            </a:r>
          </a:p>
          <a:p>
            <a:pPr eaLnBrk="1" hangingPunct="1">
              <a:lnSpc>
                <a:spcPct val="90000"/>
              </a:lnSpc>
            </a:pPr>
            <a:r>
              <a:rPr lang="en-US" sz="2800" dirty="0" smtClean="0"/>
              <a:t>Strategic planning</a:t>
            </a:r>
          </a:p>
          <a:p>
            <a:pPr eaLnBrk="1" hangingPunct="1">
              <a:lnSpc>
                <a:spcPct val="90000"/>
              </a:lnSpc>
            </a:pPr>
            <a:r>
              <a:rPr lang="en-US" sz="2800" dirty="0" smtClean="0"/>
              <a:t>Advocacy and policy development</a:t>
            </a:r>
          </a:p>
        </p:txBody>
      </p:sp>
    </p:spTree>
    <p:extLst>
      <p:ext uri="{BB962C8B-B14F-4D97-AF65-F5344CB8AC3E}">
        <p14:creationId xmlns:p14="http://schemas.microsoft.com/office/powerpoint/2010/main" val="42324362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p:txBody>
          <a:bodyPr/>
          <a:lstStyle/>
          <a:p>
            <a:pPr algn="ctr"/>
            <a:r>
              <a:rPr lang="en-US" sz="3200" smtClean="0"/>
              <a:t>Factors other than evidence-based information influence decisions</a:t>
            </a:r>
          </a:p>
        </p:txBody>
      </p:sp>
      <p:sp>
        <p:nvSpPr>
          <p:cNvPr id="29699" name="Rectangle 9"/>
          <p:cNvSpPr>
            <a:spLocks noGrp="1" noChangeArrowheads="1"/>
          </p:cNvSpPr>
          <p:nvPr>
            <p:ph type="body" sz="half" idx="1"/>
          </p:nvPr>
        </p:nvSpPr>
        <p:spPr>
          <a:xfrm>
            <a:off x="442913" y="1919288"/>
            <a:ext cx="4038600" cy="4078287"/>
          </a:xfrm>
        </p:spPr>
        <p:txBody>
          <a:bodyPr/>
          <a:lstStyle/>
          <a:p>
            <a:r>
              <a:rPr lang="en-US" smtClean="0"/>
              <a:t>Power relationships</a:t>
            </a:r>
          </a:p>
          <a:p>
            <a:r>
              <a:rPr lang="en-US" smtClean="0"/>
              <a:t>Timing</a:t>
            </a:r>
          </a:p>
          <a:p>
            <a:r>
              <a:rPr lang="en-US" smtClean="0"/>
              <a:t>Competing priorities</a:t>
            </a:r>
          </a:p>
          <a:p>
            <a:r>
              <a:rPr lang="en-US" smtClean="0"/>
              <a:t>Public opinion</a:t>
            </a:r>
          </a:p>
          <a:p>
            <a:r>
              <a:rPr lang="en-US" smtClean="0"/>
              <a:t>Political ideology</a:t>
            </a:r>
          </a:p>
          <a:p>
            <a:endParaRPr lang="en-US" smtClean="0"/>
          </a:p>
        </p:txBody>
      </p:sp>
      <p:sp>
        <p:nvSpPr>
          <p:cNvPr id="29700" name="Rectangle 10"/>
          <p:cNvSpPr>
            <a:spLocks noGrp="1" noChangeArrowheads="1"/>
          </p:cNvSpPr>
          <p:nvPr>
            <p:ph type="body" sz="half" idx="2"/>
          </p:nvPr>
        </p:nvSpPr>
        <p:spPr>
          <a:xfrm>
            <a:off x="4633913" y="1919288"/>
            <a:ext cx="4038600" cy="4078287"/>
          </a:xfrm>
        </p:spPr>
        <p:txBody>
          <a:bodyPr/>
          <a:lstStyle/>
          <a:p>
            <a:r>
              <a:rPr lang="en-US" smtClean="0"/>
              <a:t>Arbitrariness</a:t>
            </a:r>
          </a:p>
          <a:p>
            <a:r>
              <a:rPr lang="en-US" smtClean="0"/>
              <a:t>Local culture of decision-making</a:t>
            </a:r>
          </a:p>
          <a:p>
            <a:r>
              <a:rPr lang="en-US" smtClean="0"/>
              <a:t>Other information sources</a:t>
            </a:r>
          </a:p>
          <a:p>
            <a:endParaRPr lang="en-US" smtClean="0"/>
          </a:p>
        </p:txBody>
      </p:sp>
    </p:spTree>
    <p:extLst>
      <p:ext uri="{BB962C8B-B14F-4D97-AF65-F5344CB8AC3E}">
        <p14:creationId xmlns:p14="http://schemas.microsoft.com/office/powerpoint/2010/main" val="4195922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dirty="0" smtClean="0"/>
              <a:t>Program Design &amp; Evaluation</a:t>
            </a:r>
          </a:p>
        </p:txBody>
      </p:sp>
      <p:sp>
        <p:nvSpPr>
          <p:cNvPr id="35843" name="Rectangle 3"/>
          <p:cNvSpPr>
            <a:spLocks noGrp="1" noChangeArrowheads="1"/>
          </p:cNvSpPr>
          <p:nvPr>
            <p:ph idx="1"/>
          </p:nvPr>
        </p:nvSpPr>
        <p:spPr>
          <a:xfrm>
            <a:off x="923925" y="1778300"/>
            <a:ext cx="7762875" cy="3402013"/>
          </a:xfrm>
        </p:spPr>
        <p:txBody>
          <a:bodyPr/>
          <a:lstStyle/>
          <a:p>
            <a:pPr eaLnBrk="1" hangingPunct="1"/>
            <a:r>
              <a:rPr lang="en-US" sz="3000" dirty="0" smtClean="0"/>
              <a:t>Design</a:t>
            </a:r>
          </a:p>
          <a:p>
            <a:pPr lvl="1" eaLnBrk="1" hangingPunct="1"/>
            <a:r>
              <a:rPr lang="en-US" sz="2800" dirty="0" smtClean="0"/>
              <a:t>Select messages for prevention campaigns</a:t>
            </a:r>
          </a:p>
          <a:p>
            <a:pPr eaLnBrk="1" hangingPunct="1"/>
            <a:r>
              <a:rPr lang="en-US" sz="2800" dirty="0" smtClean="0"/>
              <a:t>Evaluation</a:t>
            </a:r>
          </a:p>
          <a:p>
            <a:pPr lvl="1" eaLnBrk="1" hangingPunct="1"/>
            <a:r>
              <a:rPr lang="en-US" sz="2800" dirty="0" smtClean="0"/>
              <a:t>Determine  if new program approaches are needed to ensure that health impact objectives are met</a:t>
            </a:r>
          </a:p>
          <a:p>
            <a:pPr eaLnBrk="1" hangingPunct="1"/>
            <a:endParaRPr lang="en-US" sz="3000" dirty="0" smtClean="0"/>
          </a:p>
          <a:p>
            <a:pPr eaLnBrk="1" hangingPunct="1"/>
            <a:endParaRPr lang="en-US" sz="3000" dirty="0" smtClean="0"/>
          </a:p>
        </p:txBody>
      </p:sp>
    </p:spTree>
    <p:extLst>
      <p:ext uri="{BB962C8B-B14F-4D97-AF65-F5344CB8AC3E}">
        <p14:creationId xmlns:p14="http://schemas.microsoft.com/office/powerpoint/2010/main" val="33855905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 Management and Improvement</a:t>
            </a:r>
            <a:endParaRPr lang="en-US" dirty="0"/>
          </a:p>
        </p:txBody>
      </p:sp>
      <p:sp>
        <p:nvSpPr>
          <p:cNvPr id="3" name="Content Placeholder 2"/>
          <p:cNvSpPr>
            <a:spLocks noGrp="1"/>
          </p:cNvSpPr>
          <p:nvPr>
            <p:ph idx="1"/>
          </p:nvPr>
        </p:nvSpPr>
        <p:spPr/>
        <p:txBody>
          <a:bodyPr/>
          <a:lstStyle/>
          <a:p>
            <a:pPr eaLnBrk="1" hangingPunct="1"/>
            <a:r>
              <a:rPr lang="en-US" sz="3000" dirty="0" smtClean="0"/>
              <a:t>Management</a:t>
            </a:r>
          </a:p>
          <a:p>
            <a:pPr lvl="1" eaLnBrk="1" hangingPunct="1"/>
            <a:r>
              <a:rPr lang="en-US" sz="2800" dirty="0" smtClean="0"/>
              <a:t>Determine if the program is meeting its process objectives</a:t>
            </a:r>
          </a:p>
          <a:p>
            <a:pPr eaLnBrk="1" hangingPunct="1"/>
            <a:r>
              <a:rPr lang="en-US" sz="3000" dirty="0" smtClean="0"/>
              <a:t>Improvement</a:t>
            </a:r>
          </a:p>
          <a:p>
            <a:pPr marL="742950" lvl="2" indent="-342900" eaLnBrk="1" hangingPunct="1"/>
            <a:r>
              <a:rPr lang="en-US" sz="2800" dirty="0" smtClean="0"/>
              <a:t>Develop new strategies to increase coverage</a:t>
            </a:r>
          </a:p>
          <a:p>
            <a:endParaRPr lang="en-US" dirty="0"/>
          </a:p>
        </p:txBody>
      </p:sp>
    </p:spTree>
    <p:extLst>
      <p:ext uri="{BB962C8B-B14F-4D97-AF65-F5344CB8AC3E}">
        <p14:creationId xmlns:p14="http://schemas.microsoft.com/office/powerpoint/2010/main" val="5856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Strategic Planning</a:t>
            </a:r>
            <a:endParaRPr lang="en-US" dirty="0"/>
          </a:p>
        </p:txBody>
      </p:sp>
      <p:sp>
        <p:nvSpPr>
          <p:cNvPr id="3" name="Content Placeholder 2"/>
          <p:cNvSpPr>
            <a:spLocks noGrp="1"/>
          </p:cNvSpPr>
          <p:nvPr>
            <p:ph idx="1"/>
          </p:nvPr>
        </p:nvSpPr>
        <p:spPr/>
        <p:txBody>
          <a:bodyPr/>
          <a:lstStyle/>
          <a:p>
            <a:r>
              <a:rPr lang="en-US" sz="3200" dirty="0" smtClean="0"/>
              <a:t>Identify geographic areas of highest need </a:t>
            </a:r>
          </a:p>
          <a:p>
            <a:r>
              <a:rPr lang="en-US" sz="3200" dirty="0" smtClean="0"/>
              <a:t>Determine human resource allocation</a:t>
            </a:r>
          </a:p>
          <a:p>
            <a:r>
              <a:rPr lang="en-US" sz="3200" dirty="0" smtClean="0"/>
              <a:t>Determine which of offered services is making the greatest impact</a:t>
            </a:r>
          </a:p>
        </p:txBody>
      </p:sp>
    </p:spTree>
    <p:extLst>
      <p:ext uri="{BB962C8B-B14F-4D97-AF65-F5344CB8AC3E}">
        <p14:creationId xmlns:p14="http://schemas.microsoft.com/office/powerpoint/2010/main" val="854094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dirty="0" smtClean="0"/>
              <a:t>Advocacy and Policy Development</a:t>
            </a:r>
          </a:p>
        </p:txBody>
      </p:sp>
      <p:sp>
        <p:nvSpPr>
          <p:cNvPr id="34819" name="Rectangle 3"/>
          <p:cNvSpPr>
            <a:spLocks noGrp="1" noChangeArrowheads="1"/>
          </p:cNvSpPr>
          <p:nvPr>
            <p:ph idx="1"/>
          </p:nvPr>
        </p:nvSpPr>
        <p:spPr>
          <a:xfrm>
            <a:off x="923925" y="1800225"/>
            <a:ext cx="7762875" cy="3516313"/>
          </a:xfrm>
        </p:spPr>
        <p:txBody>
          <a:bodyPr/>
          <a:lstStyle/>
          <a:p>
            <a:pPr eaLnBrk="1" hangingPunct="1"/>
            <a:r>
              <a:rPr lang="en-US" sz="3000" dirty="0" smtClean="0"/>
              <a:t>Identifying and quantifying underserved populations</a:t>
            </a:r>
          </a:p>
          <a:p>
            <a:pPr eaLnBrk="1" hangingPunct="1"/>
            <a:r>
              <a:rPr lang="en-US" sz="3000" dirty="0" smtClean="0"/>
              <a:t>Identifying focus areas for new policies</a:t>
            </a:r>
          </a:p>
          <a:p>
            <a:pPr eaLnBrk="1" hangingPunct="1"/>
            <a:endParaRPr lang="en-US" sz="4000" dirty="0" smtClean="0"/>
          </a:p>
        </p:txBody>
      </p:sp>
    </p:spTree>
    <p:extLst>
      <p:ext uri="{BB962C8B-B14F-4D97-AF65-F5344CB8AC3E}">
        <p14:creationId xmlns:p14="http://schemas.microsoft.com/office/powerpoint/2010/main" val="172009085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AutoShape 2"/>
          <p:cNvSpPr>
            <a:spLocks noChangeArrowheads="1"/>
          </p:cNvSpPr>
          <p:nvPr/>
        </p:nvSpPr>
        <p:spPr bwMode="auto">
          <a:xfrm>
            <a:off x="310551" y="1991413"/>
            <a:ext cx="8436634" cy="3529222"/>
          </a:xfrm>
          <a:prstGeom prst="triangle">
            <a:avLst>
              <a:gd name="adj" fmla="val 50000"/>
            </a:avLst>
          </a:prstGeom>
          <a:solidFill>
            <a:schemeClr val="tx1">
              <a:lumMod val="95000"/>
            </a:schemeClr>
          </a:solidFill>
          <a:ln w="63500" cmpd="dbl">
            <a:solidFill>
              <a:srgbClr val="141F78"/>
            </a:solidFill>
            <a:miter lim="800000"/>
            <a:headEnd/>
            <a:tailEnd/>
          </a:ln>
          <a:effectLst/>
          <a:scene3d>
            <a:camera prst="legacyPerspectiveBottom"/>
            <a:lightRig rig="legacyFlat3" dir="t"/>
          </a:scene3d>
          <a:sp3d extrusionH="887400" prstMaterial="legacyMatte">
            <a:bevelT w="13500" h="13500" prst="angle"/>
            <a:bevelB w="13500" h="13500" prst="angle"/>
            <a:extrusionClr>
              <a:srgbClr val="141F78"/>
            </a:extrusionClr>
          </a:sp3d>
        </p:spPr>
        <p:txBody>
          <a:bodyPr wrap="none" anchor="ctr">
            <a:flatTx/>
          </a:bodyPr>
          <a:lstStyle/>
          <a:p>
            <a:pPr algn="ctr">
              <a:defRPr/>
            </a:pPr>
            <a:endParaRPr lang="en-US">
              <a:solidFill>
                <a:srgbClr val="141F78"/>
              </a:solidFill>
              <a:effectLst>
                <a:outerShdw blurRad="38100" dist="38100" dir="2700000" algn="tl">
                  <a:srgbClr val="C0C0C0"/>
                </a:outerShdw>
              </a:effectLst>
            </a:endParaRPr>
          </a:p>
        </p:txBody>
      </p:sp>
      <p:sp>
        <p:nvSpPr>
          <p:cNvPr id="25606" name="Oval 6"/>
          <p:cNvSpPr>
            <a:spLocks noChangeArrowheads="1"/>
          </p:cNvSpPr>
          <p:nvPr/>
        </p:nvSpPr>
        <p:spPr bwMode="auto">
          <a:xfrm>
            <a:off x="2173857" y="3756024"/>
            <a:ext cx="2474343" cy="1695869"/>
          </a:xfrm>
          <a:prstGeom prst="ellipse">
            <a:avLst/>
          </a:prstGeom>
          <a:noFill/>
          <a:ln w="31750">
            <a:solidFill>
              <a:srgbClr val="009C98"/>
            </a:solidFill>
            <a:round/>
            <a:headEnd/>
            <a:tailEnd/>
          </a:ln>
        </p:spPr>
        <p:txBody>
          <a:bodyPr anchor="ctr"/>
          <a:lstStyle/>
          <a:p>
            <a:pPr algn="ctr"/>
            <a:endParaRPr lang="en-US" sz="2300" b="1" dirty="0" smtClean="0">
              <a:solidFill>
                <a:srgbClr val="111111"/>
              </a:solidFill>
            </a:endParaRPr>
          </a:p>
          <a:p>
            <a:pPr algn="ctr"/>
            <a:r>
              <a:rPr lang="en-US" sz="2300" b="1" dirty="0" smtClean="0">
                <a:solidFill>
                  <a:srgbClr val="111111"/>
                </a:solidFill>
              </a:rPr>
              <a:t>Stake-holders</a:t>
            </a:r>
            <a:endParaRPr lang="en-US" sz="2300" b="1" dirty="0">
              <a:solidFill>
                <a:srgbClr val="111111"/>
              </a:solidFill>
            </a:endParaRPr>
          </a:p>
        </p:txBody>
      </p:sp>
      <p:sp>
        <p:nvSpPr>
          <p:cNvPr id="25607" name="Oval 7"/>
          <p:cNvSpPr>
            <a:spLocks noChangeArrowheads="1"/>
          </p:cNvSpPr>
          <p:nvPr/>
        </p:nvSpPr>
        <p:spPr bwMode="auto">
          <a:xfrm>
            <a:off x="4495800" y="3756024"/>
            <a:ext cx="2362200" cy="1678617"/>
          </a:xfrm>
          <a:prstGeom prst="ellipse">
            <a:avLst/>
          </a:prstGeom>
          <a:noFill/>
          <a:ln w="31750">
            <a:solidFill>
              <a:srgbClr val="009C98"/>
            </a:solidFill>
            <a:round/>
            <a:headEnd/>
            <a:tailEnd/>
          </a:ln>
        </p:spPr>
        <p:txBody>
          <a:bodyPr anchor="ctr"/>
          <a:lstStyle/>
          <a:p>
            <a:pPr algn="ctr"/>
            <a:r>
              <a:rPr lang="en-US" sz="2300" b="1" dirty="0">
                <a:solidFill>
                  <a:srgbClr val="111111"/>
                </a:solidFill>
              </a:rPr>
              <a:t>Decisions</a:t>
            </a:r>
          </a:p>
        </p:txBody>
      </p:sp>
      <p:sp>
        <p:nvSpPr>
          <p:cNvPr id="25608" name="Rectangle 8"/>
          <p:cNvSpPr>
            <a:spLocks noChangeArrowheads="1"/>
          </p:cNvSpPr>
          <p:nvPr/>
        </p:nvSpPr>
        <p:spPr bwMode="auto">
          <a:xfrm>
            <a:off x="687388" y="274638"/>
            <a:ext cx="7769225" cy="1143000"/>
          </a:xfrm>
          <a:prstGeom prst="rect">
            <a:avLst/>
          </a:prstGeom>
          <a:noFill/>
          <a:ln w="9525">
            <a:noFill/>
            <a:miter lim="800000"/>
            <a:headEnd/>
            <a:tailEnd/>
          </a:ln>
        </p:spPr>
        <p:txBody>
          <a:bodyPr anchor="ctr"/>
          <a:lstStyle/>
          <a:p>
            <a:pPr algn="ctr"/>
            <a:r>
              <a:rPr lang="en-US" sz="3600" b="1" dirty="0">
                <a:latin typeface="+mj-lt"/>
              </a:rPr>
              <a:t>Context of decision-making</a:t>
            </a:r>
          </a:p>
        </p:txBody>
      </p:sp>
      <p:sp>
        <p:nvSpPr>
          <p:cNvPr id="25609" name="Oval 9"/>
          <p:cNvSpPr>
            <a:spLocks noChangeArrowheads="1"/>
          </p:cNvSpPr>
          <p:nvPr/>
        </p:nvSpPr>
        <p:spPr bwMode="auto">
          <a:xfrm>
            <a:off x="3309938" y="2676525"/>
            <a:ext cx="2579687" cy="1524000"/>
          </a:xfrm>
          <a:prstGeom prst="ellipse">
            <a:avLst/>
          </a:prstGeom>
          <a:solidFill>
            <a:srgbClr val="FFFF00"/>
          </a:solidFill>
          <a:ln w="31750">
            <a:solidFill>
              <a:srgbClr val="009C98"/>
            </a:solidFill>
            <a:round/>
            <a:headEnd/>
            <a:tailEnd/>
          </a:ln>
        </p:spPr>
        <p:txBody>
          <a:bodyPr anchor="ctr"/>
          <a:lstStyle/>
          <a:p>
            <a:pPr algn="ctr"/>
            <a:r>
              <a:rPr lang="en-US" sz="2300" b="1" dirty="0" smtClean="0">
                <a:solidFill>
                  <a:srgbClr val="111111"/>
                </a:solidFill>
              </a:rPr>
              <a:t> Data</a:t>
            </a:r>
            <a:endParaRPr lang="en-US" sz="2300" b="1" dirty="0">
              <a:solidFill>
                <a:srgbClr val="111111"/>
              </a:solidFill>
            </a:endParaRPr>
          </a:p>
        </p:txBody>
      </p:sp>
    </p:spTree>
    <p:extLst>
      <p:ext uri="{BB962C8B-B14F-4D97-AF65-F5344CB8AC3E}">
        <p14:creationId xmlns:p14="http://schemas.microsoft.com/office/powerpoint/2010/main" val="4058001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dirty="0" smtClean="0"/>
              <a:t>Data and Information</a:t>
            </a:r>
          </a:p>
        </p:txBody>
      </p:sp>
      <p:sp>
        <p:nvSpPr>
          <p:cNvPr id="40963" name="Rectangle 3"/>
          <p:cNvSpPr>
            <a:spLocks noGrp="1" noChangeArrowheads="1"/>
          </p:cNvSpPr>
          <p:nvPr>
            <p:ph idx="1"/>
          </p:nvPr>
        </p:nvSpPr>
        <p:spPr>
          <a:xfrm>
            <a:off x="484188" y="1374775"/>
            <a:ext cx="7972425" cy="4354513"/>
          </a:xfrm>
        </p:spPr>
        <p:txBody>
          <a:bodyPr/>
          <a:lstStyle/>
          <a:p>
            <a:pPr lvl="2" eaLnBrk="1" hangingPunct="1">
              <a:lnSpc>
                <a:spcPct val="80000"/>
              </a:lnSpc>
            </a:pPr>
            <a:r>
              <a:rPr lang="en-US" sz="2800" dirty="0" smtClean="0"/>
              <a:t>Census</a:t>
            </a:r>
          </a:p>
          <a:p>
            <a:pPr lvl="2" eaLnBrk="1" hangingPunct="1">
              <a:lnSpc>
                <a:spcPct val="80000"/>
              </a:lnSpc>
            </a:pPr>
            <a:r>
              <a:rPr lang="en-US" sz="2800" dirty="0" smtClean="0"/>
              <a:t>Vital events data</a:t>
            </a:r>
          </a:p>
          <a:p>
            <a:pPr lvl="2" eaLnBrk="1" hangingPunct="1">
              <a:lnSpc>
                <a:spcPct val="80000"/>
              </a:lnSpc>
            </a:pPr>
            <a:r>
              <a:rPr lang="en-US" sz="2800" dirty="0" smtClean="0"/>
              <a:t>Surveillance data </a:t>
            </a:r>
          </a:p>
          <a:p>
            <a:pPr lvl="2" eaLnBrk="1" hangingPunct="1">
              <a:lnSpc>
                <a:spcPct val="80000"/>
              </a:lnSpc>
            </a:pPr>
            <a:r>
              <a:rPr lang="en-US" sz="2800" dirty="0" smtClean="0"/>
              <a:t>Household surveys</a:t>
            </a:r>
          </a:p>
          <a:p>
            <a:pPr lvl="2" eaLnBrk="1" hangingPunct="1">
              <a:lnSpc>
                <a:spcPct val="80000"/>
              </a:lnSpc>
            </a:pPr>
            <a:r>
              <a:rPr lang="en-US" sz="2800" dirty="0" smtClean="0"/>
              <a:t>Facilities level service statistics</a:t>
            </a:r>
          </a:p>
          <a:p>
            <a:pPr lvl="2" eaLnBrk="1" hangingPunct="1">
              <a:lnSpc>
                <a:spcPct val="80000"/>
              </a:lnSpc>
            </a:pPr>
            <a:r>
              <a:rPr lang="en-US" sz="2800" dirty="0" smtClean="0"/>
              <a:t>Financial and management information</a:t>
            </a:r>
          </a:p>
          <a:p>
            <a:pPr lvl="2" eaLnBrk="1" hangingPunct="1">
              <a:lnSpc>
                <a:spcPct val="80000"/>
              </a:lnSpc>
            </a:pPr>
            <a:r>
              <a:rPr lang="en-US" sz="2800" dirty="0" smtClean="0"/>
              <a:t>Modeling, estimates and projections</a:t>
            </a:r>
          </a:p>
          <a:p>
            <a:pPr lvl="2" eaLnBrk="1" hangingPunct="1">
              <a:lnSpc>
                <a:spcPct val="80000"/>
              </a:lnSpc>
            </a:pPr>
            <a:r>
              <a:rPr lang="en-US" sz="2800" dirty="0" smtClean="0"/>
              <a:t>Health research</a:t>
            </a:r>
          </a:p>
        </p:txBody>
      </p:sp>
    </p:spTree>
    <p:extLst>
      <p:ext uri="{BB962C8B-B14F-4D97-AF65-F5344CB8AC3E}">
        <p14:creationId xmlns:p14="http://schemas.microsoft.com/office/powerpoint/2010/main" val="2439035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AutoShape 2"/>
          <p:cNvSpPr>
            <a:spLocks noChangeArrowheads="1"/>
          </p:cNvSpPr>
          <p:nvPr/>
        </p:nvSpPr>
        <p:spPr bwMode="auto">
          <a:xfrm>
            <a:off x="406388" y="1491704"/>
            <a:ext cx="8436634" cy="3529222"/>
          </a:xfrm>
          <a:prstGeom prst="triangle">
            <a:avLst>
              <a:gd name="adj" fmla="val 50000"/>
            </a:avLst>
          </a:prstGeom>
          <a:gradFill>
            <a:gsLst>
              <a:gs pos="100000">
                <a:srgbClr val="FFEFD1"/>
              </a:gs>
              <a:gs pos="64999">
                <a:srgbClr val="F0EBD5"/>
              </a:gs>
              <a:gs pos="100000">
                <a:srgbClr val="D1C39F"/>
              </a:gs>
            </a:gsLst>
            <a:lin ang="5400000" scaled="0"/>
          </a:gradFill>
          <a:ln w="63500" cmpd="dbl">
            <a:solidFill>
              <a:srgbClr val="141F78"/>
            </a:solidFill>
            <a:miter lim="800000"/>
            <a:headEnd/>
            <a:tailEnd/>
          </a:ln>
          <a:effectLst/>
          <a:scene3d>
            <a:camera prst="legacyPerspectiveBottom"/>
            <a:lightRig rig="legacyFlat3" dir="t"/>
          </a:scene3d>
          <a:sp3d extrusionH="887400" prstMaterial="legacyMatte">
            <a:bevelT w="13500" h="13500" prst="angle"/>
            <a:bevelB w="13500" h="13500" prst="angle"/>
            <a:extrusionClr>
              <a:srgbClr val="141F78"/>
            </a:extrusionClr>
          </a:sp3d>
        </p:spPr>
        <p:txBody>
          <a:bodyPr wrap="none" anchor="ctr">
            <a:flatTx/>
          </a:bodyPr>
          <a:lstStyle/>
          <a:p>
            <a:pPr algn="ctr">
              <a:defRPr/>
            </a:pPr>
            <a:endParaRPr lang="en-US">
              <a:solidFill>
                <a:srgbClr val="141F78"/>
              </a:solidFill>
              <a:effectLst>
                <a:outerShdw blurRad="38100" dist="38100" dir="2700000" algn="tl">
                  <a:srgbClr val="C0C0C0"/>
                </a:outerShdw>
              </a:effectLst>
            </a:endParaRPr>
          </a:p>
        </p:txBody>
      </p:sp>
      <p:sp>
        <p:nvSpPr>
          <p:cNvPr id="25606" name="Oval 6"/>
          <p:cNvSpPr>
            <a:spLocks noChangeArrowheads="1"/>
          </p:cNvSpPr>
          <p:nvPr/>
        </p:nvSpPr>
        <p:spPr bwMode="auto">
          <a:xfrm>
            <a:off x="2097657" y="3325057"/>
            <a:ext cx="2474343" cy="1695869"/>
          </a:xfrm>
          <a:prstGeom prst="ellipse">
            <a:avLst/>
          </a:prstGeom>
          <a:noFill/>
          <a:ln w="31750">
            <a:solidFill>
              <a:srgbClr val="009C98"/>
            </a:solidFill>
            <a:round/>
            <a:headEnd/>
            <a:tailEnd/>
          </a:ln>
        </p:spPr>
        <p:txBody>
          <a:bodyPr anchor="ctr"/>
          <a:lstStyle/>
          <a:p>
            <a:pPr algn="ctr"/>
            <a:endParaRPr lang="en-US" sz="2300" b="1" dirty="0" smtClean="0">
              <a:solidFill>
                <a:srgbClr val="111111"/>
              </a:solidFill>
            </a:endParaRPr>
          </a:p>
          <a:p>
            <a:pPr algn="ctr"/>
            <a:r>
              <a:rPr lang="en-US" sz="2300" b="1" dirty="0" smtClean="0">
                <a:solidFill>
                  <a:srgbClr val="111111"/>
                </a:solidFill>
              </a:rPr>
              <a:t>Stake-holders</a:t>
            </a:r>
            <a:endParaRPr lang="en-US" sz="2300" b="1" dirty="0">
              <a:solidFill>
                <a:srgbClr val="111111"/>
              </a:solidFill>
            </a:endParaRPr>
          </a:p>
        </p:txBody>
      </p:sp>
      <p:sp>
        <p:nvSpPr>
          <p:cNvPr id="25607" name="Oval 7"/>
          <p:cNvSpPr>
            <a:spLocks noChangeArrowheads="1"/>
          </p:cNvSpPr>
          <p:nvPr/>
        </p:nvSpPr>
        <p:spPr bwMode="auto">
          <a:xfrm>
            <a:off x="4708525" y="3256315"/>
            <a:ext cx="2362200" cy="1678617"/>
          </a:xfrm>
          <a:prstGeom prst="ellipse">
            <a:avLst/>
          </a:prstGeom>
          <a:noFill/>
          <a:ln w="31750">
            <a:solidFill>
              <a:srgbClr val="009C98"/>
            </a:solidFill>
            <a:round/>
            <a:headEnd/>
            <a:tailEnd/>
          </a:ln>
        </p:spPr>
        <p:txBody>
          <a:bodyPr anchor="ctr"/>
          <a:lstStyle/>
          <a:p>
            <a:pPr algn="ctr"/>
            <a:r>
              <a:rPr lang="en-US" sz="2300" b="1" dirty="0">
                <a:solidFill>
                  <a:srgbClr val="111111"/>
                </a:solidFill>
              </a:rPr>
              <a:t>Decisions</a:t>
            </a:r>
          </a:p>
        </p:txBody>
      </p:sp>
      <p:sp>
        <p:nvSpPr>
          <p:cNvPr id="25608" name="Rectangle 8"/>
          <p:cNvSpPr>
            <a:spLocks noChangeArrowheads="1"/>
          </p:cNvSpPr>
          <p:nvPr/>
        </p:nvSpPr>
        <p:spPr bwMode="auto">
          <a:xfrm>
            <a:off x="687388" y="274638"/>
            <a:ext cx="7769225" cy="1143000"/>
          </a:xfrm>
          <a:prstGeom prst="rect">
            <a:avLst/>
          </a:prstGeom>
          <a:noFill/>
          <a:ln w="9525">
            <a:noFill/>
            <a:miter lim="800000"/>
            <a:headEnd/>
            <a:tailEnd/>
          </a:ln>
        </p:spPr>
        <p:txBody>
          <a:bodyPr anchor="ctr"/>
          <a:lstStyle/>
          <a:p>
            <a:pPr algn="ctr"/>
            <a:r>
              <a:rPr lang="en-US" sz="3600" b="1" dirty="0" smtClean="0">
                <a:latin typeface="+mj-lt"/>
              </a:rPr>
              <a:t>Factors Other than Data that Influence Decisions</a:t>
            </a:r>
            <a:endParaRPr lang="en-US" sz="3600" b="1" dirty="0">
              <a:latin typeface="+mj-lt"/>
            </a:endParaRPr>
          </a:p>
        </p:txBody>
      </p:sp>
      <p:sp>
        <p:nvSpPr>
          <p:cNvPr id="25609" name="Oval 9"/>
          <p:cNvSpPr>
            <a:spLocks noChangeArrowheads="1"/>
          </p:cNvSpPr>
          <p:nvPr/>
        </p:nvSpPr>
        <p:spPr bwMode="auto">
          <a:xfrm>
            <a:off x="3334861" y="2167078"/>
            <a:ext cx="2579687" cy="1524000"/>
          </a:xfrm>
          <a:prstGeom prst="ellipse">
            <a:avLst/>
          </a:prstGeom>
          <a:noFill/>
          <a:ln w="31750">
            <a:solidFill>
              <a:srgbClr val="009C98"/>
            </a:solidFill>
            <a:round/>
            <a:headEnd/>
            <a:tailEnd/>
          </a:ln>
        </p:spPr>
        <p:txBody>
          <a:bodyPr anchor="ctr"/>
          <a:lstStyle/>
          <a:p>
            <a:pPr algn="ctr"/>
            <a:r>
              <a:rPr lang="en-US" sz="2300" b="1" dirty="0" smtClean="0">
                <a:solidFill>
                  <a:srgbClr val="111111"/>
                </a:solidFill>
              </a:rPr>
              <a:t> Data</a:t>
            </a:r>
            <a:endParaRPr lang="en-US" sz="2300" b="1" dirty="0">
              <a:solidFill>
                <a:srgbClr val="111111"/>
              </a:solidFill>
            </a:endParaRPr>
          </a:p>
        </p:txBody>
      </p:sp>
      <p:sp>
        <p:nvSpPr>
          <p:cNvPr id="9" name="TextBox 8"/>
          <p:cNvSpPr txBox="1"/>
          <p:nvPr/>
        </p:nvSpPr>
        <p:spPr>
          <a:xfrm>
            <a:off x="5889625" y="1829621"/>
            <a:ext cx="2895600" cy="492443"/>
          </a:xfrm>
          <a:prstGeom prst="rect">
            <a:avLst/>
          </a:prstGeom>
          <a:noFill/>
        </p:spPr>
        <p:txBody>
          <a:bodyPr wrap="square" rtlCol="0">
            <a:spAutoFit/>
          </a:bodyPr>
          <a:lstStyle/>
          <a:p>
            <a:r>
              <a:rPr lang="en-US" sz="2600" dirty="0" smtClean="0">
                <a:solidFill>
                  <a:srgbClr val="FFFF66"/>
                </a:solidFill>
              </a:rPr>
              <a:t>Political Ideology</a:t>
            </a:r>
            <a:endParaRPr lang="en-US" sz="2600" dirty="0">
              <a:solidFill>
                <a:srgbClr val="FFFF66"/>
              </a:solidFill>
            </a:endParaRPr>
          </a:p>
        </p:txBody>
      </p:sp>
      <p:sp>
        <p:nvSpPr>
          <p:cNvPr id="10" name="TextBox 9"/>
          <p:cNvSpPr txBox="1"/>
          <p:nvPr/>
        </p:nvSpPr>
        <p:spPr>
          <a:xfrm>
            <a:off x="279400" y="2545973"/>
            <a:ext cx="2032000" cy="892552"/>
          </a:xfrm>
          <a:prstGeom prst="rect">
            <a:avLst/>
          </a:prstGeom>
          <a:noFill/>
        </p:spPr>
        <p:txBody>
          <a:bodyPr wrap="square" rtlCol="0">
            <a:spAutoFit/>
          </a:bodyPr>
          <a:lstStyle/>
          <a:p>
            <a:r>
              <a:rPr lang="en-US" sz="2600" dirty="0" smtClean="0">
                <a:solidFill>
                  <a:srgbClr val="FFFF66"/>
                </a:solidFill>
              </a:rPr>
              <a:t>Competing Priorities</a:t>
            </a:r>
            <a:endParaRPr lang="en-US" sz="2600" dirty="0">
              <a:solidFill>
                <a:srgbClr val="FFFF66"/>
              </a:solidFill>
            </a:endParaRPr>
          </a:p>
        </p:txBody>
      </p:sp>
      <p:sp>
        <p:nvSpPr>
          <p:cNvPr id="11" name="TextBox 10"/>
          <p:cNvSpPr txBox="1"/>
          <p:nvPr/>
        </p:nvSpPr>
        <p:spPr>
          <a:xfrm>
            <a:off x="2311400" y="5222557"/>
            <a:ext cx="4965700" cy="492443"/>
          </a:xfrm>
          <a:prstGeom prst="rect">
            <a:avLst/>
          </a:prstGeom>
          <a:noFill/>
        </p:spPr>
        <p:txBody>
          <a:bodyPr wrap="square" rtlCol="0">
            <a:spAutoFit/>
          </a:bodyPr>
          <a:lstStyle/>
          <a:p>
            <a:pPr algn="ctr"/>
            <a:r>
              <a:rPr lang="en-US" sz="2600" dirty="0" smtClean="0">
                <a:solidFill>
                  <a:srgbClr val="FFFF66"/>
                </a:solidFill>
              </a:rPr>
              <a:t>Power Relationships</a:t>
            </a:r>
            <a:endParaRPr lang="en-US" sz="2600" dirty="0">
              <a:solidFill>
                <a:srgbClr val="FFFF66"/>
              </a:solidFill>
            </a:endParaRPr>
          </a:p>
        </p:txBody>
      </p:sp>
      <p:sp>
        <p:nvSpPr>
          <p:cNvPr id="2" name="TextBox 1"/>
          <p:cNvSpPr txBox="1"/>
          <p:nvPr/>
        </p:nvSpPr>
        <p:spPr>
          <a:xfrm>
            <a:off x="7277100" y="2655645"/>
            <a:ext cx="1503854" cy="892552"/>
          </a:xfrm>
          <a:prstGeom prst="rect">
            <a:avLst/>
          </a:prstGeom>
          <a:noFill/>
        </p:spPr>
        <p:txBody>
          <a:bodyPr wrap="square" rtlCol="0">
            <a:spAutoFit/>
          </a:bodyPr>
          <a:lstStyle/>
          <a:p>
            <a:r>
              <a:rPr lang="en-US" sz="2600" dirty="0" smtClean="0">
                <a:solidFill>
                  <a:srgbClr val="FFFF66"/>
                </a:solidFill>
              </a:rPr>
              <a:t>Public</a:t>
            </a:r>
            <a:r>
              <a:rPr lang="en-US" sz="2400" dirty="0" smtClean="0">
                <a:solidFill>
                  <a:srgbClr val="FFFF66"/>
                </a:solidFill>
              </a:rPr>
              <a:t> O</a:t>
            </a:r>
            <a:r>
              <a:rPr lang="en-US" sz="2600" dirty="0" smtClean="0">
                <a:solidFill>
                  <a:srgbClr val="FFFF66"/>
                </a:solidFill>
              </a:rPr>
              <a:t>pinion</a:t>
            </a:r>
            <a:endParaRPr lang="en-US" sz="2600" dirty="0">
              <a:solidFill>
                <a:srgbClr val="FFFF66"/>
              </a:solidFill>
            </a:endParaRPr>
          </a:p>
        </p:txBody>
      </p:sp>
      <p:sp>
        <p:nvSpPr>
          <p:cNvPr id="3" name="TextBox 2"/>
          <p:cNvSpPr txBox="1"/>
          <p:nvPr/>
        </p:nvSpPr>
        <p:spPr>
          <a:xfrm>
            <a:off x="486220" y="1863145"/>
            <a:ext cx="2262385" cy="492443"/>
          </a:xfrm>
          <a:prstGeom prst="rect">
            <a:avLst/>
          </a:prstGeom>
          <a:noFill/>
        </p:spPr>
        <p:txBody>
          <a:bodyPr wrap="square" rtlCol="0">
            <a:spAutoFit/>
          </a:bodyPr>
          <a:lstStyle/>
          <a:p>
            <a:r>
              <a:rPr lang="en-US" sz="2600" dirty="0" smtClean="0">
                <a:solidFill>
                  <a:srgbClr val="FFFF66"/>
                </a:solidFill>
              </a:rPr>
              <a:t>Arbitrariness</a:t>
            </a:r>
            <a:endParaRPr lang="en-US" sz="2600" dirty="0">
              <a:solidFill>
                <a:srgbClr val="FFFF66"/>
              </a:solidFill>
            </a:endParaRPr>
          </a:p>
        </p:txBody>
      </p:sp>
    </p:spTree>
    <p:extLst>
      <p:ext uri="{BB962C8B-B14F-4D97-AF65-F5344CB8AC3E}">
        <p14:creationId xmlns:p14="http://schemas.microsoft.com/office/powerpoint/2010/main" val="4318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Oval 2"/>
          <p:cNvSpPr>
            <a:spLocks noChangeArrowheads="1"/>
          </p:cNvSpPr>
          <p:nvPr/>
        </p:nvSpPr>
        <p:spPr bwMode="auto">
          <a:xfrm>
            <a:off x="461962" y="1116956"/>
            <a:ext cx="1403350" cy="1327150"/>
          </a:xfrm>
          <a:prstGeom prst="ellipse">
            <a:avLst/>
          </a:prstGeom>
          <a:solidFill>
            <a:srgbClr val="FF99FF"/>
          </a:solidFill>
          <a:ln w="9525">
            <a:noFill/>
            <a:round/>
            <a:headEnd/>
            <a:tailEnd/>
          </a:ln>
          <a:effectLst/>
        </p:spPr>
        <p:txBody>
          <a:bodyPr wrap="none" anchor="ctr"/>
          <a:lstStyle/>
          <a:p>
            <a:pPr algn="ctr">
              <a:defRPr/>
            </a:pPr>
            <a:r>
              <a:rPr lang="en-US" sz="1700" b="1">
                <a:solidFill>
                  <a:schemeClr val="folHlink"/>
                </a:solidFill>
                <a:effectLst>
                  <a:outerShdw blurRad="38100" dist="38100" dir="2700000" algn="tl">
                    <a:srgbClr val="000000"/>
                  </a:outerShdw>
                </a:effectLst>
              </a:rPr>
              <a:t>Stakeholders</a:t>
            </a:r>
          </a:p>
        </p:txBody>
      </p:sp>
      <p:sp>
        <p:nvSpPr>
          <p:cNvPr id="316419" name="Text Box 3"/>
          <p:cNvSpPr txBox="1">
            <a:spLocks noChangeArrowheads="1"/>
          </p:cNvSpPr>
          <p:nvPr/>
        </p:nvSpPr>
        <p:spPr bwMode="auto">
          <a:xfrm>
            <a:off x="2486024" y="1439863"/>
            <a:ext cx="4816475" cy="461665"/>
          </a:xfrm>
          <a:prstGeom prst="rect">
            <a:avLst/>
          </a:prstGeom>
          <a:noFill/>
          <a:ln w="9525">
            <a:noFill/>
            <a:miter lim="800000"/>
            <a:headEnd/>
            <a:tailEnd/>
          </a:ln>
          <a:effectLst/>
        </p:spPr>
        <p:txBody>
          <a:bodyPr>
            <a:spAutoFit/>
          </a:bodyPr>
          <a:lstStyle/>
          <a:p>
            <a:pPr>
              <a:spcBef>
                <a:spcPct val="50000"/>
              </a:spcBef>
              <a:defRPr/>
            </a:pPr>
            <a:r>
              <a:rPr lang="en-US" sz="2400" dirty="0"/>
              <a:t>Involve </a:t>
            </a:r>
            <a:r>
              <a:rPr lang="en-US" sz="2400" b="1" dirty="0">
                <a:solidFill>
                  <a:srgbClr val="FF3399"/>
                </a:solidFill>
                <a:effectLst>
                  <a:outerShdw blurRad="38100" dist="38100" dir="2700000" algn="tl">
                    <a:srgbClr val="000000"/>
                  </a:outerShdw>
                </a:effectLst>
              </a:rPr>
              <a:t>new </a:t>
            </a:r>
            <a:r>
              <a:rPr lang="en-US" sz="2400" b="1" dirty="0" smtClean="0">
                <a:solidFill>
                  <a:srgbClr val="FF3399"/>
                </a:solidFill>
                <a:effectLst>
                  <a:outerShdw blurRad="38100" dist="38100" dir="2700000" algn="tl">
                    <a:srgbClr val="000000"/>
                  </a:outerShdw>
                </a:effectLst>
              </a:rPr>
              <a:t>counterparts</a:t>
            </a:r>
            <a:endParaRPr lang="en-US" sz="2400" dirty="0"/>
          </a:p>
        </p:txBody>
      </p:sp>
      <p:sp>
        <p:nvSpPr>
          <p:cNvPr id="48132" name="Rectangle 4"/>
          <p:cNvSpPr>
            <a:spLocks noGrp="1" noChangeArrowheads="1"/>
          </p:cNvSpPr>
          <p:nvPr>
            <p:ph type="title"/>
          </p:nvPr>
        </p:nvSpPr>
        <p:spPr>
          <a:xfrm>
            <a:off x="923925" y="274638"/>
            <a:ext cx="7762875" cy="878301"/>
          </a:xfrm>
          <a:noFill/>
        </p:spPr>
        <p:txBody>
          <a:bodyPr>
            <a:normAutofit fontScale="90000"/>
          </a:bodyPr>
          <a:lstStyle/>
          <a:p>
            <a:pPr algn="ctr" eaLnBrk="1" hangingPunct="1"/>
            <a:r>
              <a:rPr lang="en-US" dirty="0" smtClean="0"/>
              <a:t>Strengthening the Decision-Making Process</a:t>
            </a:r>
          </a:p>
        </p:txBody>
      </p:sp>
      <p:sp>
        <p:nvSpPr>
          <p:cNvPr id="316421" name="Oval 5"/>
          <p:cNvSpPr>
            <a:spLocks noChangeArrowheads="1"/>
          </p:cNvSpPr>
          <p:nvPr/>
        </p:nvSpPr>
        <p:spPr bwMode="auto">
          <a:xfrm>
            <a:off x="460374" y="2556819"/>
            <a:ext cx="1447800" cy="1400175"/>
          </a:xfrm>
          <a:prstGeom prst="ellipse">
            <a:avLst/>
          </a:prstGeom>
          <a:solidFill>
            <a:srgbClr val="FFFF00"/>
          </a:solidFill>
          <a:ln w="9525">
            <a:noFill/>
            <a:round/>
            <a:headEnd/>
            <a:tailEnd/>
          </a:ln>
          <a:effectLst/>
        </p:spPr>
        <p:txBody>
          <a:bodyPr wrap="none" anchor="ctr"/>
          <a:lstStyle/>
          <a:p>
            <a:pPr algn="ctr">
              <a:defRPr/>
            </a:pPr>
            <a:r>
              <a:rPr lang="es-ES" b="1">
                <a:solidFill>
                  <a:schemeClr val="folHlink"/>
                </a:solidFill>
                <a:effectLst>
                  <a:outerShdw blurRad="38100" dist="38100" dir="2700000" algn="tl">
                    <a:srgbClr val="000000"/>
                  </a:outerShdw>
                </a:effectLst>
              </a:rPr>
              <a:t>Decisions</a:t>
            </a:r>
          </a:p>
        </p:txBody>
      </p:sp>
      <p:sp>
        <p:nvSpPr>
          <p:cNvPr id="316422" name="Text Box 6"/>
          <p:cNvSpPr txBox="1">
            <a:spLocks noChangeArrowheads="1"/>
          </p:cNvSpPr>
          <p:nvPr/>
        </p:nvSpPr>
        <p:spPr bwMode="auto">
          <a:xfrm>
            <a:off x="2486024" y="2960688"/>
            <a:ext cx="5965770" cy="461665"/>
          </a:xfrm>
          <a:prstGeom prst="rect">
            <a:avLst/>
          </a:prstGeom>
          <a:noFill/>
          <a:ln w="9525">
            <a:noFill/>
            <a:miter lim="800000"/>
            <a:headEnd/>
            <a:tailEnd/>
          </a:ln>
          <a:effectLst/>
        </p:spPr>
        <p:txBody>
          <a:bodyPr wrap="square">
            <a:spAutoFit/>
          </a:bodyPr>
          <a:lstStyle/>
          <a:p>
            <a:pPr>
              <a:defRPr/>
            </a:pPr>
            <a:r>
              <a:rPr lang="en-US" sz="2400" dirty="0"/>
              <a:t>Understand </a:t>
            </a:r>
            <a:r>
              <a:rPr lang="en-US" sz="2400" dirty="0" smtClean="0"/>
              <a:t>service delivery </a:t>
            </a:r>
            <a:r>
              <a:rPr lang="en-US" sz="2400" b="1" dirty="0" smtClean="0">
                <a:solidFill>
                  <a:srgbClr val="CDC800"/>
                </a:solidFill>
                <a:effectLst>
                  <a:outerShdw blurRad="38100" dist="38100" dir="2700000" algn="tl">
                    <a:srgbClr val="000000"/>
                  </a:outerShdw>
                </a:effectLst>
              </a:rPr>
              <a:t>realities</a:t>
            </a:r>
            <a:endParaRPr lang="es-ES" sz="2400" b="1" dirty="0">
              <a:solidFill>
                <a:srgbClr val="CDC800"/>
              </a:solidFill>
              <a:effectLst>
                <a:outerShdw blurRad="38100" dist="38100" dir="2700000" algn="tl">
                  <a:srgbClr val="000000"/>
                </a:outerShdw>
              </a:effectLst>
            </a:endParaRPr>
          </a:p>
        </p:txBody>
      </p:sp>
      <p:sp>
        <p:nvSpPr>
          <p:cNvPr id="316423" name="Oval 7"/>
          <p:cNvSpPr>
            <a:spLocks noChangeArrowheads="1"/>
          </p:cNvSpPr>
          <p:nvPr/>
        </p:nvSpPr>
        <p:spPr bwMode="auto">
          <a:xfrm>
            <a:off x="439737" y="4069706"/>
            <a:ext cx="1458912" cy="1389063"/>
          </a:xfrm>
          <a:prstGeom prst="ellipse">
            <a:avLst/>
          </a:prstGeom>
          <a:solidFill>
            <a:srgbClr val="66FFCC"/>
          </a:solidFill>
          <a:ln w="9525">
            <a:noFill/>
            <a:round/>
            <a:headEnd/>
            <a:tailEnd/>
          </a:ln>
          <a:effectLst/>
        </p:spPr>
        <p:txBody>
          <a:bodyPr wrap="none" anchor="ctr"/>
          <a:lstStyle/>
          <a:p>
            <a:pPr algn="ctr">
              <a:defRPr/>
            </a:pPr>
            <a:r>
              <a:rPr lang="es-ES" sz="2000" b="1">
                <a:solidFill>
                  <a:schemeClr val="folHlink"/>
                </a:solidFill>
                <a:effectLst>
                  <a:outerShdw blurRad="38100" dist="38100" dir="2700000" algn="tl">
                    <a:srgbClr val="000000"/>
                  </a:outerShdw>
                </a:effectLst>
              </a:rPr>
              <a:t>Data</a:t>
            </a:r>
          </a:p>
        </p:txBody>
      </p:sp>
      <p:sp>
        <p:nvSpPr>
          <p:cNvPr id="316424" name="Text Box 8"/>
          <p:cNvSpPr txBox="1">
            <a:spLocks noChangeArrowheads="1"/>
          </p:cNvSpPr>
          <p:nvPr/>
        </p:nvSpPr>
        <p:spPr bwMode="auto">
          <a:xfrm>
            <a:off x="2597971" y="4437063"/>
            <a:ext cx="4816475" cy="461665"/>
          </a:xfrm>
          <a:prstGeom prst="rect">
            <a:avLst/>
          </a:prstGeom>
          <a:noFill/>
          <a:ln w="9525">
            <a:noFill/>
            <a:miter lim="800000"/>
            <a:headEnd/>
            <a:tailEnd/>
          </a:ln>
          <a:effectLst/>
        </p:spPr>
        <p:txBody>
          <a:bodyPr>
            <a:spAutoFit/>
          </a:bodyPr>
          <a:lstStyle/>
          <a:p>
            <a:pPr>
              <a:spcBef>
                <a:spcPct val="50000"/>
              </a:spcBef>
              <a:defRPr/>
            </a:pPr>
            <a:r>
              <a:rPr lang="en-US" sz="2400" dirty="0"/>
              <a:t>May require </a:t>
            </a:r>
            <a:r>
              <a:rPr lang="en-US" sz="2400" dirty="0" smtClean="0"/>
              <a:t>additional </a:t>
            </a:r>
            <a:r>
              <a:rPr lang="en-US" sz="2400" b="1" dirty="0" smtClean="0">
                <a:solidFill>
                  <a:srgbClr val="00B0AC"/>
                </a:solidFill>
                <a:effectLst>
                  <a:outerShdw blurRad="38100" dist="38100" dir="2700000" algn="tl">
                    <a:srgbClr val="000000"/>
                  </a:outerShdw>
                </a:effectLst>
              </a:rPr>
              <a:t>data</a:t>
            </a:r>
            <a:endParaRPr lang="es-ES" sz="2400" dirty="0"/>
          </a:p>
        </p:txBody>
      </p:sp>
    </p:spTree>
    <p:extLst>
      <p:ext uri="{BB962C8B-B14F-4D97-AF65-F5344CB8AC3E}">
        <p14:creationId xmlns:p14="http://schemas.microsoft.com/office/powerpoint/2010/main" val="21904147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638"/>
            <a:ext cx="8046720" cy="944562"/>
          </a:xfrm>
        </p:spPr>
        <p:txBody>
          <a:bodyPr>
            <a:noAutofit/>
          </a:bodyPr>
          <a:lstStyle/>
          <a:p>
            <a:pPr algn="ctr"/>
            <a:r>
              <a:rPr lang="en-US" sz="2800" dirty="0" smtClean="0"/>
              <a:t>Activity: </a:t>
            </a:r>
            <a:br>
              <a:rPr lang="en-US" sz="2800" dirty="0" smtClean="0"/>
            </a:br>
            <a:r>
              <a:rPr lang="en-US" sz="2800" dirty="0" smtClean="0"/>
              <a:t>Stakeholder matrix &amp; engagement plan</a:t>
            </a:r>
            <a:endParaRPr lang="en-US" sz="2800" dirty="0"/>
          </a:p>
        </p:txBody>
      </p:sp>
      <p:sp>
        <p:nvSpPr>
          <p:cNvPr id="3" name="Content Placeholder 2"/>
          <p:cNvSpPr>
            <a:spLocks noGrp="1"/>
          </p:cNvSpPr>
          <p:nvPr>
            <p:ph idx="1"/>
          </p:nvPr>
        </p:nvSpPr>
        <p:spPr>
          <a:xfrm>
            <a:off x="695325" y="1143000"/>
            <a:ext cx="7920530" cy="3962400"/>
          </a:xfrm>
        </p:spPr>
        <p:txBody>
          <a:bodyPr/>
          <a:lstStyle/>
          <a:p>
            <a:r>
              <a:rPr lang="en-US" sz="2400" dirty="0" smtClean="0"/>
              <a:t>Break into small groups </a:t>
            </a:r>
          </a:p>
          <a:p>
            <a:r>
              <a:rPr lang="en-US" sz="2400" dirty="0" smtClean="0"/>
              <a:t>Each group should select a decision that they make in their work settings and complete the stakeholder analysis around that decision.</a:t>
            </a:r>
          </a:p>
          <a:p>
            <a:r>
              <a:rPr lang="en-US" sz="2400" dirty="0" smtClean="0"/>
              <a:t>A minimum of 7 stakeholders should be identified</a:t>
            </a:r>
          </a:p>
          <a:p>
            <a:r>
              <a:rPr lang="en-US" sz="2400" dirty="0" smtClean="0"/>
              <a:t>Complete the matrix across the columns for 1-2 stakeholders.</a:t>
            </a:r>
          </a:p>
          <a:p>
            <a:r>
              <a:rPr lang="en-US" sz="2400" dirty="0" smtClean="0"/>
              <a:t>Select one stakeholder and complete the stakeholder engagement plan for that stakeholder </a:t>
            </a:r>
          </a:p>
          <a:p>
            <a:r>
              <a:rPr lang="en-US" sz="2400" dirty="0" smtClean="0"/>
              <a:t>Time for activity</a:t>
            </a:r>
            <a:r>
              <a:rPr lang="en-US" dirty="0" smtClean="0"/>
              <a:t>: 45 minutes</a:t>
            </a:r>
          </a:p>
        </p:txBody>
      </p:sp>
    </p:spTree>
    <p:extLst>
      <p:ext uri="{BB962C8B-B14F-4D97-AF65-F5344CB8AC3E}">
        <p14:creationId xmlns:p14="http://schemas.microsoft.com/office/powerpoint/2010/main" val="18890502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939800" y="214313"/>
            <a:ext cx="7762875" cy="1004887"/>
          </a:xfrm>
        </p:spPr>
        <p:txBody>
          <a:bodyPr/>
          <a:lstStyle/>
          <a:p>
            <a:pPr algn="ctr"/>
            <a:r>
              <a:rPr lang="en-US" dirty="0" smtClean="0"/>
              <a:t>Group Work Report Back</a:t>
            </a:r>
          </a:p>
        </p:txBody>
      </p:sp>
      <p:sp>
        <p:nvSpPr>
          <p:cNvPr id="37891" name="Content Placeholder 1"/>
          <p:cNvSpPr>
            <a:spLocks noGrp="1"/>
          </p:cNvSpPr>
          <p:nvPr>
            <p:ph idx="1"/>
          </p:nvPr>
        </p:nvSpPr>
        <p:spPr>
          <a:xfrm>
            <a:off x="969963" y="1235075"/>
            <a:ext cx="7762875" cy="4403725"/>
          </a:xfrm>
        </p:spPr>
        <p:txBody>
          <a:bodyPr/>
          <a:lstStyle/>
          <a:p>
            <a:r>
              <a:rPr lang="en-US" dirty="0" smtClean="0"/>
              <a:t>Have note taker transfer your final Stakeholder Analysis Matrix onto flip chart paper</a:t>
            </a:r>
          </a:p>
          <a:p>
            <a:r>
              <a:rPr lang="en-US" dirty="0" smtClean="0"/>
              <a:t>Share the decision your group chose</a:t>
            </a:r>
          </a:p>
          <a:p>
            <a:r>
              <a:rPr lang="en-US" dirty="0" smtClean="0"/>
              <a:t>Share the priority stakeholders selected</a:t>
            </a:r>
          </a:p>
          <a:p>
            <a:r>
              <a:rPr lang="en-US" dirty="0" smtClean="0"/>
              <a:t>Choose 1 stakeholder and share the entire row from the matrix for that stakeholder</a:t>
            </a:r>
          </a:p>
          <a:p>
            <a:r>
              <a:rPr lang="en-US" dirty="0" smtClean="0"/>
              <a:t>Share the Engagement Plan for the same stakeholder</a:t>
            </a:r>
          </a:p>
          <a:p>
            <a:r>
              <a:rPr lang="en-US" dirty="0" smtClean="0"/>
              <a:t>2 groups report </a:t>
            </a:r>
            <a:r>
              <a:rPr lang="en-US" dirty="0" smtClean="0"/>
              <a:t>back: </a:t>
            </a:r>
            <a:r>
              <a:rPr lang="en-US" dirty="0" smtClean="0"/>
              <a:t>10 minutes each</a:t>
            </a:r>
            <a:endParaRPr lang="en-US" dirty="0" smtClean="0"/>
          </a:p>
          <a:p>
            <a:endParaRPr lang="en-US" dirty="0" smtClean="0"/>
          </a:p>
        </p:txBody>
      </p:sp>
    </p:spTree>
    <p:extLst>
      <p:ext uri="{BB962C8B-B14F-4D97-AF65-F5344CB8AC3E}">
        <p14:creationId xmlns:p14="http://schemas.microsoft.com/office/powerpoint/2010/main" val="3318132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algn="ctr"/>
            <a:r>
              <a:rPr lang="en-US" smtClean="0"/>
              <a:t>Understanding Decision-Making</a:t>
            </a:r>
          </a:p>
        </p:txBody>
      </p:sp>
      <p:sp>
        <p:nvSpPr>
          <p:cNvPr id="30723" name="Rectangle 5"/>
          <p:cNvSpPr>
            <a:spLocks noGrp="1" noChangeArrowheads="1"/>
          </p:cNvSpPr>
          <p:nvPr>
            <p:ph type="body" idx="1"/>
          </p:nvPr>
        </p:nvSpPr>
        <p:spPr/>
        <p:txBody>
          <a:bodyPr/>
          <a:lstStyle/>
          <a:p>
            <a:r>
              <a:rPr lang="en-US" smtClean="0"/>
              <a:t>What is the decision to be made?</a:t>
            </a:r>
          </a:p>
          <a:p>
            <a:r>
              <a:rPr lang="en-US" smtClean="0"/>
              <a:t>Who makes it?</a:t>
            </a:r>
          </a:p>
          <a:p>
            <a:r>
              <a:rPr lang="en-US" smtClean="0"/>
              <a:t>When and why is the decision made?</a:t>
            </a:r>
          </a:p>
          <a:p>
            <a:r>
              <a:rPr lang="en-US" smtClean="0"/>
              <a:t>How is the decision made?</a:t>
            </a:r>
          </a:p>
          <a:p>
            <a:r>
              <a:rPr lang="en-US" smtClean="0"/>
              <a:t>What information is needed?</a:t>
            </a:r>
          </a:p>
          <a:p>
            <a:endParaRPr lang="en-US" smtClean="0"/>
          </a:p>
          <a:p>
            <a:pPr>
              <a:buFont typeface="Wingdings" pitchFamily="2" charset="2"/>
              <a:buChar char="Ø"/>
            </a:pPr>
            <a:r>
              <a:rPr lang="en-US" i="1" smtClean="0">
                <a:solidFill>
                  <a:srgbClr val="FFFF99"/>
                </a:solidFill>
              </a:rPr>
              <a:t>What is my role in decision making?</a:t>
            </a:r>
          </a:p>
          <a:p>
            <a:endParaRPr lang="en-US" i="1" smtClean="0">
              <a:solidFill>
                <a:srgbClr val="FFFF99"/>
              </a:solidFill>
            </a:endParaRPr>
          </a:p>
        </p:txBody>
      </p:sp>
    </p:spTree>
    <p:extLst>
      <p:ext uri="{BB962C8B-B14F-4D97-AF65-F5344CB8AC3E}">
        <p14:creationId xmlns:p14="http://schemas.microsoft.com/office/powerpoint/2010/main" val="17749347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41" y="2382408"/>
            <a:ext cx="7762875" cy="1143000"/>
          </a:xfrm>
        </p:spPr>
        <p:txBody>
          <a:bodyPr/>
          <a:lstStyle/>
          <a:p>
            <a:r>
              <a:rPr lang="en-US" dirty="0" smtClean="0"/>
              <a:t>Linking decisions and questions </a:t>
            </a:r>
            <a:r>
              <a:rPr lang="en-US" dirty="0" smtClean="0"/>
              <a:t>with potential data sources</a:t>
            </a:r>
            <a:endParaRPr lang="en-US" dirty="0"/>
          </a:p>
        </p:txBody>
      </p:sp>
    </p:spTree>
    <p:extLst>
      <p:ext uri="{BB962C8B-B14F-4D97-AF65-F5344CB8AC3E}">
        <p14:creationId xmlns:p14="http://schemas.microsoft.com/office/powerpoint/2010/main" val="21882876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23925" y="274638"/>
            <a:ext cx="7762875" cy="1000125"/>
          </a:xfrm>
        </p:spPr>
        <p:txBody>
          <a:bodyPr/>
          <a:lstStyle/>
          <a:p>
            <a:r>
              <a:rPr lang="en-US" smtClean="0"/>
              <a:t>Building Data Use into Your Work</a:t>
            </a:r>
          </a:p>
        </p:txBody>
      </p:sp>
      <p:sp>
        <p:nvSpPr>
          <p:cNvPr id="3" name="Content Placeholder 2"/>
          <p:cNvSpPr>
            <a:spLocks noGrp="1"/>
          </p:cNvSpPr>
          <p:nvPr>
            <p:ph idx="1"/>
          </p:nvPr>
        </p:nvSpPr>
        <p:spPr>
          <a:xfrm>
            <a:off x="923925" y="1303338"/>
            <a:ext cx="7762875" cy="4260850"/>
          </a:xfrm>
        </p:spPr>
        <p:txBody>
          <a:bodyPr/>
          <a:lstStyle/>
          <a:p>
            <a:r>
              <a:rPr lang="en-US" smtClean="0"/>
              <a:t>PLAN   PLAN   PLAN !</a:t>
            </a:r>
          </a:p>
          <a:p>
            <a:r>
              <a:rPr lang="en-US" smtClean="0"/>
              <a:t>Regularly review your data – schedule time</a:t>
            </a:r>
          </a:p>
          <a:p>
            <a:r>
              <a:rPr lang="en-US" smtClean="0"/>
              <a:t>Use the Framework for Linking Data With Action</a:t>
            </a:r>
          </a:p>
          <a:p>
            <a:pPr>
              <a:lnSpc>
                <a:spcPct val="90000"/>
              </a:lnSpc>
              <a:spcBef>
                <a:spcPct val="30000"/>
              </a:spcBef>
            </a:pPr>
            <a:r>
              <a:rPr lang="en-US" smtClean="0"/>
              <a:t>Engage in dialogue with stakeholders to fully understand the </a:t>
            </a:r>
          </a:p>
          <a:p>
            <a:pPr marL="400050" lvl="1" indent="0">
              <a:lnSpc>
                <a:spcPct val="90000"/>
              </a:lnSpc>
              <a:spcBef>
                <a:spcPct val="45000"/>
              </a:spcBef>
            </a:pPr>
            <a:r>
              <a:rPr lang="en-US" smtClean="0"/>
              <a:t> decisions they make</a:t>
            </a:r>
          </a:p>
          <a:p>
            <a:pPr marL="400050" lvl="1" indent="0">
              <a:lnSpc>
                <a:spcPct val="90000"/>
              </a:lnSpc>
              <a:spcBef>
                <a:spcPct val="45000"/>
              </a:spcBef>
            </a:pPr>
            <a:r>
              <a:rPr lang="en-US" smtClean="0"/>
              <a:t>information they need </a:t>
            </a:r>
          </a:p>
          <a:p>
            <a:pPr marL="400050" lvl="1" indent="0">
              <a:lnSpc>
                <a:spcPct val="90000"/>
              </a:lnSpc>
              <a:spcBef>
                <a:spcPct val="45000"/>
              </a:spcBef>
            </a:pPr>
            <a:r>
              <a:rPr lang="en-US" smtClean="0"/>
              <a:t>best way to present that information</a:t>
            </a:r>
          </a:p>
          <a:p>
            <a:endParaRPr lang="en-US" smtClean="0"/>
          </a:p>
        </p:txBody>
      </p:sp>
    </p:spTree>
    <p:extLst>
      <p:ext uri="{BB962C8B-B14F-4D97-AF65-F5344CB8AC3E}">
        <p14:creationId xmlns:p14="http://schemas.microsoft.com/office/powerpoint/2010/main" val="3401433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algn="ctr"/>
            <a:r>
              <a:rPr lang="en-US" dirty="0" smtClean="0"/>
              <a:t>Elements of the Framework</a:t>
            </a:r>
          </a:p>
        </p:txBody>
      </p:sp>
      <p:sp>
        <p:nvSpPr>
          <p:cNvPr id="139267" name="Content Placeholder 2"/>
          <p:cNvSpPr>
            <a:spLocks noGrp="1"/>
          </p:cNvSpPr>
          <p:nvPr>
            <p:ph idx="1"/>
          </p:nvPr>
        </p:nvSpPr>
        <p:spPr>
          <a:xfrm>
            <a:off x="593725" y="1503363"/>
            <a:ext cx="8181975" cy="3962400"/>
          </a:xfrm>
        </p:spPr>
        <p:txBody>
          <a:bodyPr/>
          <a:lstStyle/>
          <a:p>
            <a:r>
              <a:rPr lang="en-US" sz="2800" dirty="0" smtClean="0"/>
              <a:t>Decision makers and stakeholders with potential interest in your data</a:t>
            </a:r>
          </a:p>
          <a:p>
            <a:r>
              <a:rPr lang="en-US" sz="2800" dirty="0" smtClean="0"/>
              <a:t>Decisions / Actions that the stakeholder makes (possible uses of data)</a:t>
            </a:r>
          </a:p>
          <a:p>
            <a:r>
              <a:rPr lang="en-US" sz="2800" dirty="0" smtClean="0"/>
              <a:t>Questions to which the stakeholder requires answers </a:t>
            </a:r>
          </a:p>
          <a:p>
            <a:r>
              <a:rPr lang="en-US" sz="2800" dirty="0" smtClean="0"/>
              <a:t>When the decision will be made</a:t>
            </a:r>
          </a:p>
          <a:p>
            <a:pPr>
              <a:buFont typeface="Wingdings" pitchFamily="2" charset="2"/>
              <a:buNone/>
            </a:pP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20077942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algn="ctr"/>
            <a:r>
              <a:rPr lang="en-US" dirty="0" smtClean="0"/>
              <a:t>Elements of the Framework cont’d</a:t>
            </a:r>
          </a:p>
        </p:txBody>
      </p:sp>
      <p:sp>
        <p:nvSpPr>
          <p:cNvPr id="10243" name="Content Placeholder 2"/>
          <p:cNvSpPr>
            <a:spLocks noGrp="1"/>
          </p:cNvSpPr>
          <p:nvPr>
            <p:ph idx="1"/>
          </p:nvPr>
        </p:nvSpPr>
        <p:spPr>
          <a:xfrm>
            <a:off x="577850" y="1471613"/>
            <a:ext cx="8180388" cy="3962400"/>
          </a:xfrm>
        </p:spPr>
        <p:txBody>
          <a:bodyPr/>
          <a:lstStyle/>
          <a:p>
            <a:pPr>
              <a:defRPr/>
            </a:pPr>
            <a:r>
              <a:rPr lang="en-US" sz="2800" dirty="0" smtClean="0"/>
              <a:t>Indicators and/or data of interest (to respond to stakeholder need)</a:t>
            </a:r>
          </a:p>
          <a:p>
            <a:pPr>
              <a:defRPr/>
            </a:pPr>
            <a:r>
              <a:rPr lang="en-US" sz="2800" dirty="0" smtClean="0"/>
              <a:t>Source of data</a:t>
            </a:r>
          </a:p>
          <a:p>
            <a:pPr>
              <a:defRPr/>
            </a:pPr>
            <a:r>
              <a:rPr lang="en-US" sz="2800" dirty="0" smtClean="0"/>
              <a:t>How will data be presented (what types of analyses, graphs, formats)?</a:t>
            </a:r>
          </a:p>
          <a:p>
            <a:pPr marL="0" indent="0">
              <a:buFont typeface="Wingdings" pitchFamily="2" charset="2"/>
              <a:buNone/>
              <a:defRPr/>
            </a:pPr>
            <a:endParaRPr lang="en-US" sz="2800" dirty="0" smtClean="0"/>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p:txBody>
      </p:sp>
    </p:spTree>
    <p:extLst>
      <p:ext uri="{BB962C8B-B14F-4D97-AF65-F5344CB8AC3E}">
        <p14:creationId xmlns:p14="http://schemas.microsoft.com/office/powerpoint/2010/main" val="34533683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0530549"/>
              </p:ext>
            </p:extLst>
          </p:nvPr>
        </p:nvGraphicFramePr>
        <p:xfrm>
          <a:off x="244475" y="1673225"/>
          <a:ext cx="8545515" cy="3876025"/>
        </p:xfrm>
        <a:graphic>
          <a:graphicData uri="http://schemas.openxmlformats.org/drawingml/2006/table">
            <a:tbl>
              <a:tblPr firstRow="1" bandRow="1">
                <a:tableStyleId>{5C22544A-7EE6-4342-B048-85BDC9FD1C3A}</a:tableStyleId>
              </a:tblPr>
              <a:tblGrid>
                <a:gridCol w="1142365"/>
                <a:gridCol w="1248784"/>
                <a:gridCol w="1380116"/>
                <a:gridCol w="1169718"/>
                <a:gridCol w="973295"/>
                <a:gridCol w="1358153"/>
                <a:gridCol w="1273084"/>
              </a:tblGrid>
              <a:tr h="914381">
                <a:tc>
                  <a:txBody>
                    <a:bodyPr/>
                    <a:lstStyle/>
                    <a:p>
                      <a:r>
                        <a:rPr lang="en-US" sz="1800" dirty="0" smtClean="0"/>
                        <a:t>Decision/ Action</a:t>
                      </a:r>
                      <a:endParaRPr lang="en-US" sz="1800" dirty="0"/>
                    </a:p>
                  </a:txBody>
                  <a:tcPr marL="91428" marR="91428" marT="45703" marB="45703"/>
                </a:tc>
                <a:tc>
                  <a:txBody>
                    <a:bodyPr/>
                    <a:lstStyle/>
                    <a:p>
                      <a:r>
                        <a:rPr lang="en-US" sz="1800" dirty="0" smtClean="0"/>
                        <a:t>Program/</a:t>
                      </a:r>
                    </a:p>
                    <a:p>
                      <a:r>
                        <a:rPr lang="en-US" sz="1800" dirty="0" smtClean="0"/>
                        <a:t>Policy  Question</a:t>
                      </a:r>
                      <a:endParaRPr lang="en-US" sz="1800" dirty="0"/>
                    </a:p>
                  </a:txBody>
                  <a:tcPr marL="91428" marR="91428" marT="45703" marB="45703"/>
                </a:tc>
                <a:tc>
                  <a:txBody>
                    <a:bodyPr/>
                    <a:lstStyle/>
                    <a:p>
                      <a:r>
                        <a:rPr lang="en-US" sz="1800" dirty="0" smtClean="0"/>
                        <a:t>Decision Maker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a:t>
                      </a:r>
                      <a:r>
                        <a:rPr lang="en-US" sz="1800" baseline="0" dirty="0" smtClean="0"/>
                        <a:t> Other </a:t>
                      </a:r>
                      <a:r>
                        <a:rPr lang="en-US" sz="1800" baseline="0" dirty="0" err="1" smtClean="0"/>
                        <a:t>Stakehold-ers</a:t>
                      </a:r>
                      <a:r>
                        <a:rPr lang="en-US" sz="1800" baseline="0" dirty="0" smtClean="0"/>
                        <a:t> (OS)</a:t>
                      </a:r>
                      <a:endParaRPr lang="en-US" sz="1800" dirty="0" smtClean="0"/>
                    </a:p>
                  </a:txBody>
                  <a:tcPr marL="91428" marR="91428" marT="45703" marB="45703"/>
                </a:tc>
                <a:tc>
                  <a:txBody>
                    <a:bodyPr/>
                    <a:lstStyle/>
                    <a:p>
                      <a:r>
                        <a:rPr lang="en-US" sz="1800" dirty="0" smtClean="0"/>
                        <a:t>Indicator/data</a:t>
                      </a:r>
                      <a:endParaRPr lang="en-US" sz="1800" dirty="0"/>
                    </a:p>
                  </a:txBody>
                  <a:tcPr marL="91428" marR="91428" marT="45703" marB="45703"/>
                </a:tc>
                <a:tc>
                  <a:txBody>
                    <a:bodyPr/>
                    <a:lstStyle/>
                    <a:p>
                      <a:r>
                        <a:rPr lang="en-US" sz="1800" dirty="0" smtClean="0"/>
                        <a:t>Data Source</a:t>
                      </a:r>
                      <a:endParaRPr lang="en-US" sz="1800" dirty="0"/>
                    </a:p>
                  </a:txBody>
                  <a:tcPr marL="91428" marR="91428" marT="45703" marB="45703"/>
                </a:tc>
                <a:tc>
                  <a:txBody>
                    <a:bodyPr/>
                    <a:lstStyle/>
                    <a:p>
                      <a:r>
                        <a:rPr lang="en-US" sz="1800" dirty="0" smtClean="0"/>
                        <a:t>Timeline</a:t>
                      </a:r>
                    </a:p>
                    <a:p>
                      <a:r>
                        <a:rPr lang="en-US" sz="1800" dirty="0" smtClean="0"/>
                        <a:t>(Analysis)</a:t>
                      </a:r>
                      <a:r>
                        <a:rPr lang="en-US" sz="1800" baseline="0" dirty="0" smtClean="0"/>
                        <a:t> (Decision)</a:t>
                      </a:r>
                      <a:endParaRPr lang="en-US" sz="1800" dirty="0"/>
                    </a:p>
                  </a:txBody>
                  <a:tcPr marL="91428" marR="91428" marT="45703" marB="45703"/>
                </a:tc>
                <a:tc>
                  <a:txBody>
                    <a:bodyPr/>
                    <a:lstStyle/>
                    <a:p>
                      <a:r>
                        <a:rPr lang="en-US" sz="1800" dirty="0" err="1" smtClean="0"/>
                        <a:t>Commu-nication</a:t>
                      </a:r>
                      <a:r>
                        <a:rPr lang="en-US" sz="1800" dirty="0" smtClean="0"/>
                        <a:t> Channel</a:t>
                      </a:r>
                      <a:endParaRPr lang="en-US" sz="1800" dirty="0"/>
                    </a:p>
                  </a:txBody>
                  <a:tcPr marL="91428" marR="91428" marT="45703" marB="45703"/>
                </a:tc>
              </a:tr>
              <a:tr h="514436">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r>
              <a:tr h="486146">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dirty="0"/>
                    </a:p>
                  </a:txBody>
                  <a:tcPr marL="91428" marR="91428" marT="45703" marB="45703"/>
                </a:tc>
              </a:tr>
              <a:tr h="544020">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dirty="0"/>
                    </a:p>
                  </a:txBody>
                  <a:tcPr marL="91428" marR="91428" marT="45703" marB="45703"/>
                </a:tc>
              </a:tr>
              <a:tr h="497720">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r>
              <a:tr h="370697">
                <a:tc>
                  <a:txBody>
                    <a:bodyPr/>
                    <a:lstStyle/>
                    <a:p>
                      <a:endParaRPr lang="en-US" sz="1800" dirty="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r>
            </a:tbl>
          </a:graphicData>
        </a:graphic>
      </p:graphicFrame>
    </p:spTree>
    <p:extLst>
      <p:ext uri="{BB962C8B-B14F-4D97-AF65-F5344CB8AC3E}">
        <p14:creationId xmlns:p14="http://schemas.microsoft.com/office/powerpoint/2010/main" val="36048146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141049"/>
              </p:ext>
            </p:extLst>
          </p:nvPr>
        </p:nvGraphicFramePr>
        <p:xfrm>
          <a:off x="244475" y="1673225"/>
          <a:ext cx="8644031" cy="3591560"/>
        </p:xfrm>
        <a:graphic>
          <a:graphicData uri="http://schemas.openxmlformats.org/drawingml/2006/table">
            <a:tbl>
              <a:tblPr firstRow="1" bandRow="1">
                <a:tableStyleId>{5C22544A-7EE6-4342-B048-85BDC9FD1C3A}</a:tableStyleId>
              </a:tblPr>
              <a:tblGrid>
                <a:gridCol w="1220788"/>
                <a:gridCol w="1183808"/>
                <a:gridCol w="1371600"/>
                <a:gridCol w="1156447"/>
                <a:gridCol w="1156447"/>
                <a:gridCol w="1385047"/>
                <a:gridCol w="1169894"/>
              </a:tblGrid>
              <a:tr h="370840">
                <a:tc>
                  <a:txBody>
                    <a:bodyPr/>
                    <a:lstStyle/>
                    <a:p>
                      <a:r>
                        <a:rPr lang="en-US" dirty="0" smtClean="0"/>
                        <a:t>Decision/ Action</a:t>
                      </a:r>
                      <a:endParaRPr lang="en-US" dirty="0"/>
                    </a:p>
                  </a:txBody>
                  <a:tcPr marL="91428" marR="91428"/>
                </a:tc>
                <a:tc>
                  <a:txBody>
                    <a:bodyPr/>
                    <a:lstStyle/>
                    <a:p>
                      <a:r>
                        <a:rPr lang="en-US" dirty="0" smtClean="0"/>
                        <a:t>Program/Policy  Question</a:t>
                      </a:r>
                      <a:endParaRPr lang="en-US" dirty="0"/>
                    </a:p>
                  </a:txBody>
                  <a:tcPr marL="91428" marR="91428"/>
                </a:tc>
                <a:tc>
                  <a:txBody>
                    <a:bodyPr/>
                    <a:lstStyle/>
                    <a:p>
                      <a:r>
                        <a:rPr lang="en-US" dirty="0" smtClean="0"/>
                        <a:t>Decision Maker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a:t>
                      </a:r>
                      <a:r>
                        <a:rPr lang="en-US" sz="1800" baseline="0" dirty="0" smtClean="0"/>
                        <a:t> Other </a:t>
                      </a:r>
                      <a:r>
                        <a:rPr lang="en-US" sz="1800" baseline="0" dirty="0" err="1" smtClean="0"/>
                        <a:t>Stakehold-ers</a:t>
                      </a:r>
                      <a:r>
                        <a:rPr lang="en-US" sz="1800" baseline="0" dirty="0" smtClean="0"/>
                        <a:t> (OS)</a:t>
                      </a:r>
                      <a:endParaRPr lang="en-US" sz="1800" dirty="0" smtClean="0"/>
                    </a:p>
                    <a:p>
                      <a:endParaRPr lang="en-US" dirty="0"/>
                    </a:p>
                  </a:txBody>
                  <a:tcPr marL="91428" marR="91428"/>
                </a:tc>
                <a:tc>
                  <a:txBody>
                    <a:bodyPr/>
                    <a:lstStyle/>
                    <a:p>
                      <a:r>
                        <a:rPr lang="en-US" dirty="0" smtClean="0"/>
                        <a:t>Indicator/data</a:t>
                      </a:r>
                      <a:endParaRPr lang="en-US" dirty="0"/>
                    </a:p>
                  </a:txBody>
                  <a:tcPr marL="91428" marR="91428"/>
                </a:tc>
                <a:tc>
                  <a:txBody>
                    <a:bodyPr/>
                    <a:lstStyle/>
                    <a:p>
                      <a:r>
                        <a:rPr lang="en-US" dirty="0" smtClean="0"/>
                        <a:t>Data Source</a:t>
                      </a:r>
                    </a:p>
                    <a:p>
                      <a:endParaRPr lang="en-US" dirty="0"/>
                    </a:p>
                  </a:txBody>
                  <a:tcPr marL="91428" marR="91428"/>
                </a:tc>
                <a:tc>
                  <a:txBody>
                    <a:bodyPr/>
                    <a:lstStyle/>
                    <a:p>
                      <a:r>
                        <a:rPr lang="en-US" dirty="0" smtClean="0"/>
                        <a:t>Timeline</a:t>
                      </a:r>
                    </a:p>
                    <a:p>
                      <a:r>
                        <a:rPr lang="en-US" sz="1800" dirty="0" smtClean="0"/>
                        <a:t>(Analysis)</a:t>
                      </a:r>
                      <a:r>
                        <a:rPr lang="en-US" sz="1800" baseline="0" dirty="0" smtClean="0"/>
                        <a:t> </a:t>
                      </a:r>
                      <a:r>
                        <a:rPr lang="en-US" sz="1800" baseline="0" smtClean="0"/>
                        <a:t>(Decision)</a:t>
                      </a:r>
                      <a:endParaRPr lang="en-US" dirty="0"/>
                    </a:p>
                  </a:txBody>
                  <a:tcPr marL="91428" marR="91428"/>
                </a:tc>
                <a:tc>
                  <a:txBody>
                    <a:bodyPr/>
                    <a:lstStyle/>
                    <a:p>
                      <a:r>
                        <a:rPr lang="en-US" dirty="0" err="1" smtClean="0"/>
                        <a:t>Commu-nication</a:t>
                      </a:r>
                      <a:r>
                        <a:rPr lang="en-US" dirty="0" smtClean="0"/>
                        <a:t> Chanel</a:t>
                      </a:r>
                      <a:endParaRPr lang="en-US" dirty="0"/>
                    </a:p>
                  </a:txBody>
                  <a:tcPr marL="91428" marR="91428"/>
                </a:tc>
              </a:tr>
              <a:tr h="370840">
                <a:tc>
                  <a:txBody>
                    <a:bodyPr/>
                    <a:lstStyle/>
                    <a:p>
                      <a:endParaRPr lang="en-US" dirty="0"/>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r>
              <a:tr h="370840">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dirty="0"/>
                    </a:p>
                  </a:txBody>
                  <a:tcPr marL="91428" marR="91428"/>
                </a:tc>
              </a:tr>
              <a:tr h="370840">
                <a:tc>
                  <a:txBody>
                    <a:bodyPr/>
                    <a:lstStyle/>
                    <a:p>
                      <a:endParaRPr lang="en-US"/>
                    </a:p>
                  </a:txBody>
                  <a:tcPr marL="91428" marR="91428"/>
                </a:tc>
                <a:tc>
                  <a:txBody>
                    <a:bodyPr/>
                    <a:lstStyle/>
                    <a:p>
                      <a:endParaRPr lang="en-US" dirty="0"/>
                    </a:p>
                  </a:txBody>
                  <a:tcPr marL="91428" marR="91428"/>
                </a:tc>
                <a:tc>
                  <a:txBody>
                    <a:bodyPr/>
                    <a:lstStyle/>
                    <a:p>
                      <a:endParaRPr lang="en-US" dirty="0"/>
                    </a:p>
                  </a:txBody>
                  <a:tcPr marL="91428" marR="91428"/>
                </a:tc>
                <a:tc>
                  <a:txBody>
                    <a:bodyPr/>
                    <a:lstStyle/>
                    <a:p>
                      <a:endParaRPr lang="en-US" dirty="0"/>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dirty="0"/>
                    </a:p>
                  </a:txBody>
                  <a:tcPr marL="91428" marR="91428"/>
                </a:tc>
              </a:tr>
              <a:tr h="370840">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r>
              <a:tr h="370840">
                <a:tc>
                  <a:txBody>
                    <a:bodyPr/>
                    <a:lstStyle/>
                    <a:p>
                      <a:endParaRPr lang="en-US" dirty="0"/>
                    </a:p>
                  </a:txBody>
                  <a:tcPr marL="91428" marR="91428"/>
                </a:tc>
                <a:tc>
                  <a:txBody>
                    <a:bodyPr/>
                    <a:lstStyle/>
                    <a:p>
                      <a:endParaRPr lang="en-US" dirty="0"/>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dirty="0"/>
                    </a:p>
                  </a:txBody>
                  <a:tcPr marL="91428" marR="91428"/>
                </a:tc>
                <a:tc>
                  <a:txBody>
                    <a:bodyPr/>
                    <a:lstStyle/>
                    <a:p>
                      <a:endParaRPr lang="en-US" dirty="0"/>
                    </a:p>
                  </a:txBody>
                  <a:tcPr marL="91428" marR="91428"/>
                </a:tc>
              </a:tr>
            </a:tbl>
          </a:graphicData>
        </a:graphic>
      </p:graphicFrame>
      <p:sp>
        <p:nvSpPr>
          <p:cNvPr id="3" name="Oval 2"/>
          <p:cNvSpPr/>
          <p:nvPr/>
        </p:nvSpPr>
        <p:spPr>
          <a:xfrm rot="5400000">
            <a:off x="434976" y="849312"/>
            <a:ext cx="1987550" cy="257492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669972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algn="ctr"/>
            <a:r>
              <a:rPr lang="en-US" dirty="0" smtClean="0"/>
              <a:t>What Are Decisions?</a:t>
            </a:r>
          </a:p>
        </p:txBody>
      </p:sp>
      <p:sp>
        <p:nvSpPr>
          <p:cNvPr id="3" name="Content Placeholder 2"/>
          <p:cNvSpPr>
            <a:spLocks noGrp="1"/>
          </p:cNvSpPr>
          <p:nvPr>
            <p:ph idx="1"/>
          </p:nvPr>
        </p:nvSpPr>
        <p:spPr/>
        <p:txBody>
          <a:bodyPr/>
          <a:lstStyle/>
          <a:p>
            <a:pPr>
              <a:defRPr/>
            </a:pPr>
            <a:r>
              <a:rPr lang="en-US" sz="2800" dirty="0" smtClean="0"/>
              <a:t>Choices that lead to action</a:t>
            </a:r>
          </a:p>
          <a:p>
            <a:pPr>
              <a:defRPr/>
            </a:pPr>
            <a:r>
              <a:rPr lang="en-US" sz="2800" dirty="0" smtClean="0"/>
              <a:t>All decisions are informed by </a:t>
            </a:r>
            <a:r>
              <a:rPr lang="en-US" sz="2800" dirty="0" smtClean="0">
                <a:solidFill>
                  <a:schemeClr val="tx2">
                    <a:lumMod val="75000"/>
                  </a:schemeClr>
                </a:solidFill>
              </a:rPr>
              <a:t>questions</a:t>
            </a:r>
          </a:p>
          <a:p>
            <a:pPr>
              <a:defRPr/>
            </a:pPr>
            <a:r>
              <a:rPr lang="en-US" sz="2800" dirty="0" smtClean="0"/>
              <a:t>All questions should be based data</a:t>
            </a:r>
          </a:p>
        </p:txBody>
      </p:sp>
    </p:spTree>
    <p:extLst>
      <p:ext uri="{BB962C8B-B14F-4D97-AF65-F5344CB8AC3E}">
        <p14:creationId xmlns:p14="http://schemas.microsoft.com/office/powerpoint/2010/main" val="2708441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576263" y="296863"/>
            <a:ext cx="8297862" cy="1143000"/>
          </a:xfrm>
        </p:spPr>
        <p:txBody>
          <a:bodyPr/>
          <a:lstStyle/>
          <a:p>
            <a:pPr algn="ctr" eaLnBrk="1" hangingPunct="1"/>
            <a:r>
              <a:rPr lang="en-US" dirty="0" smtClean="0"/>
              <a:t>Decisions</a:t>
            </a:r>
          </a:p>
        </p:txBody>
      </p:sp>
      <p:sp>
        <p:nvSpPr>
          <p:cNvPr id="145411" name="Rectangle 3"/>
          <p:cNvSpPr>
            <a:spLocks noGrp="1" noChangeArrowheads="1"/>
          </p:cNvSpPr>
          <p:nvPr>
            <p:ph idx="1"/>
          </p:nvPr>
        </p:nvSpPr>
        <p:spPr>
          <a:xfrm>
            <a:off x="534988" y="1325563"/>
            <a:ext cx="7675562" cy="5032375"/>
          </a:xfrm>
        </p:spPr>
        <p:txBody>
          <a:bodyPr/>
          <a:lstStyle/>
          <a:p>
            <a:r>
              <a:rPr lang="en-US" sz="2800" dirty="0" smtClean="0"/>
              <a:t>Allocation of resources across </a:t>
            </a:r>
            <a:r>
              <a:rPr lang="en-US" sz="2800" dirty="0"/>
              <a:t>c</a:t>
            </a:r>
            <a:r>
              <a:rPr lang="en-US" sz="2800" dirty="0" smtClean="0"/>
              <a:t>ountries/ </a:t>
            </a:r>
            <a:r>
              <a:rPr lang="en-US" sz="2800" dirty="0" smtClean="0"/>
              <a:t>states / districts/facilities</a:t>
            </a:r>
          </a:p>
          <a:p>
            <a:r>
              <a:rPr lang="en-US" sz="2800" dirty="0" smtClean="0"/>
              <a:t>Revising OVC program approaches to emphasize fostering and adoption</a:t>
            </a:r>
          </a:p>
          <a:p>
            <a:r>
              <a:rPr lang="en-US" sz="2800" dirty="0" smtClean="0"/>
              <a:t>Develop and institute workplace policies on HIV/AIDS in all institutions in state X</a:t>
            </a:r>
          </a:p>
          <a:p>
            <a:r>
              <a:rPr lang="en-US" sz="2800" dirty="0" smtClean="0"/>
              <a:t>Hire and allocate staff to facilities</a:t>
            </a:r>
          </a:p>
          <a:p>
            <a:endParaRPr lang="en-US" sz="2400" dirty="0" smtClean="0"/>
          </a:p>
        </p:txBody>
      </p:sp>
    </p:spTree>
    <p:extLst>
      <p:ext uri="{BB962C8B-B14F-4D97-AF65-F5344CB8AC3E}">
        <p14:creationId xmlns:p14="http://schemas.microsoft.com/office/powerpoint/2010/main" val="389587766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76263" y="296863"/>
            <a:ext cx="8297862" cy="1143000"/>
          </a:xfrm>
        </p:spPr>
        <p:txBody>
          <a:bodyPr/>
          <a:lstStyle/>
          <a:p>
            <a:pPr algn="ctr" eaLnBrk="1" hangingPunct="1"/>
            <a:r>
              <a:rPr lang="en-US" dirty="0" smtClean="0"/>
              <a:t>Programmatic Questions</a:t>
            </a:r>
          </a:p>
        </p:txBody>
      </p:sp>
      <p:sp>
        <p:nvSpPr>
          <p:cNvPr id="147459" name="Rectangle 3"/>
          <p:cNvSpPr>
            <a:spLocks noGrp="1" noChangeArrowheads="1"/>
          </p:cNvSpPr>
          <p:nvPr>
            <p:ph idx="1"/>
          </p:nvPr>
        </p:nvSpPr>
        <p:spPr>
          <a:xfrm>
            <a:off x="534988" y="1325563"/>
            <a:ext cx="7675562" cy="4394200"/>
          </a:xfrm>
        </p:spPr>
        <p:txBody>
          <a:bodyPr>
            <a:normAutofit lnSpcReduction="10000"/>
          </a:bodyPr>
          <a:lstStyle/>
          <a:p>
            <a:r>
              <a:rPr lang="en-US" sz="2800" dirty="0" smtClean="0"/>
              <a:t>What percentage of HIV+ pregnant women in care are actually delivering in health facilities?</a:t>
            </a:r>
          </a:p>
          <a:p>
            <a:r>
              <a:rPr lang="en-US" sz="2800" dirty="0" smtClean="0"/>
              <a:t>What percentage of clients starting ART are lost to follow up?</a:t>
            </a:r>
          </a:p>
          <a:p>
            <a:r>
              <a:rPr lang="en-US" sz="2800" dirty="0" smtClean="0"/>
              <a:t>Are the number of family planning clients decreasing?  </a:t>
            </a:r>
          </a:p>
          <a:p>
            <a:r>
              <a:rPr lang="en-US" sz="2800" dirty="0" smtClean="0"/>
              <a:t>What percentage of pregnant patients who are HIV+ are actually receiving ART?</a:t>
            </a:r>
          </a:p>
        </p:txBody>
      </p:sp>
    </p:spTree>
    <p:extLst>
      <p:ext uri="{BB962C8B-B14F-4D97-AF65-F5344CB8AC3E}">
        <p14:creationId xmlns:p14="http://schemas.microsoft.com/office/powerpoint/2010/main" val="96426504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066572"/>
              </p:ext>
            </p:extLst>
          </p:nvPr>
        </p:nvGraphicFramePr>
        <p:xfrm>
          <a:off x="296863" y="1550988"/>
          <a:ext cx="8658878" cy="5121275"/>
        </p:xfrm>
        <a:graphic>
          <a:graphicData uri="http://schemas.openxmlformats.org/drawingml/2006/table">
            <a:tbl>
              <a:tblPr firstRow="1" bandRow="1">
                <a:tableStyleId>{5C22544A-7EE6-4342-B048-85BDC9FD1C3A}</a:tableStyleId>
              </a:tblPr>
              <a:tblGrid>
                <a:gridCol w="1221014"/>
                <a:gridCol w="1221014"/>
                <a:gridCol w="1221014"/>
                <a:gridCol w="1221014"/>
                <a:gridCol w="1102571"/>
                <a:gridCol w="1327545"/>
                <a:gridCol w="1344706"/>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endParaRPr lang="en-US" sz="1800" dirty="0"/>
                    </a:p>
                  </a:txBody>
                  <a:tcPr marL="91445" marR="91445" marT="45717" marB="45717"/>
                </a:tc>
                <a:tc>
                  <a:txBody>
                    <a:bodyPr/>
                    <a:lstStyle/>
                    <a:p>
                      <a:r>
                        <a:rPr lang="en-US" sz="1800" dirty="0" err="1" smtClean="0"/>
                        <a:t>Commu-nication</a:t>
                      </a:r>
                      <a:r>
                        <a:rPr lang="en-US" sz="1800" dirty="0" smtClean="0"/>
                        <a:t> Chanel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2497138" y="1212850"/>
            <a:ext cx="1530350" cy="288448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152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669925" y="246063"/>
            <a:ext cx="7762875" cy="1143000"/>
          </a:xfrm>
        </p:spPr>
        <p:txBody>
          <a:bodyPr/>
          <a:lstStyle/>
          <a:p>
            <a:pPr algn="ctr" eaLnBrk="1" hangingPunct="1"/>
            <a:r>
              <a:rPr lang="en-US" smtClean="0"/>
              <a:t>Why Improve Data Informed Decision Making?</a:t>
            </a:r>
          </a:p>
        </p:txBody>
      </p:sp>
      <p:sp>
        <p:nvSpPr>
          <p:cNvPr id="14339" name="Content Placeholder 2"/>
          <p:cNvSpPr>
            <a:spLocks noGrp="1"/>
          </p:cNvSpPr>
          <p:nvPr>
            <p:ph idx="4294967295"/>
          </p:nvPr>
        </p:nvSpPr>
        <p:spPr>
          <a:xfrm>
            <a:off x="830263" y="1512888"/>
            <a:ext cx="7762875" cy="3962400"/>
          </a:xfrm>
        </p:spPr>
        <p:txBody>
          <a:bodyPr/>
          <a:lstStyle/>
          <a:p>
            <a:pPr eaLnBrk="1" hangingPunct="1"/>
            <a:r>
              <a:rPr lang="en-US" sz="2800" smtClean="0"/>
              <a:t>HIV epidemic</a:t>
            </a:r>
          </a:p>
          <a:p>
            <a:pPr eaLnBrk="1" hangingPunct="1"/>
            <a:r>
              <a:rPr lang="en-US" sz="2800" smtClean="0"/>
              <a:t>Resurgence of TB</a:t>
            </a:r>
          </a:p>
          <a:p>
            <a:pPr eaLnBrk="1" hangingPunct="1"/>
            <a:r>
              <a:rPr lang="en-US" sz="2800" smtClean="0"/>
              <a:t>Continued prevalence of malaria</a:t>
            </a:r>
          </a:p>
          <a:p>
            <a:pPr eaLnBrk="1" hangingPunct="1"/>
            <a:r>
              <a:rPr lang="en-US" sz="2800" smtClean="0"/>
              <a:t>Pockets of stalled fertility decline</a:t>
            </a:r>
          </a:p>
          <a:p>
            <a:pPr eaLnBrk="1" hangingPunct="1"/>
            <a:r>
              <a:rPr lang="en-US" sz="2800" smtClean="0"/>
              <a:t>Population burden</a:t>
            </a:r>
          </a:p>
          <a:p>
            <a:pPr eaLnBrk="1" hangingPunct="1"/>
            <a:r>
              <a:rPr lang="en-US" sz="2800" smtClean="0"/>
              <a:t>Shortage of health care workers</a:t>
            </a:r>
          </a:p>
          <a:p>
            <a:pPr eaLnBrk="1" hangingPunct="1"/>
            <a:endParaRPr lang="en-US" sz="2800" smtClean="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3774280"/>
              </p:ext>
            </p:extLst>
          </p:nvPr>
        </p:nvGraphicFramePr>
        <p:xfrm>
          <a:off x="296863" y="1550988"/>
          <a:ext cx="8645431" cy="5121275"/>
        </p:xfrm>
        <a:graphic>
          <a:graphicData uri="http://schemas.openxmlformats.org/drawingml/2006/table">
            <a:tbl>
              <a:tblPr firstRow="1" bandRow="1">
                <a:tableStyleId>{5C22544A-7EE6-4342-B048-85BDC9FD1C3A}</a:tableStyleId>
              </a:tblPr>
              <a:tblGrid>
                <a:gridCol w="1221014"/>
                <a:gridCol w="1221014"/>
                <a:gridCol w="1288478"/>
                <a:gridCol w="1153550"/>
                <a:gridCol w="1102571"/>
                <a:gridCol w="1367886"/>
                <a:gridCol w="1290918"/>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Tree>
    <p:extLst>
      <p:ext uri="{BB962C8B-B14F-4D97-AF65-F5344CB8AC3E}">
        <p14:creationId xmlns:p14="http://schemas.microsoft.com/office/powerpoint/2010/main" val="32297475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613358"/>
              </p:ext>
            </p:extLst>
          </p:nvPr>
        </p:nvGraphicFramePr>
        <p:xfrm>
          <a:off x="296863" y="1550988"/>
          <a:ext cx="8618537" cy="5121275"/>
        </p:xfrm>
        <a:graphic>
          <a:graphicData uri="http://schemas.openxmlformats.org/drawingml/2006/table">
            <a:tbl>
              <a:tblPr firstRow="1" bandRow="1">
                <a:tableStyleId>{5C22544A-7EE6-4342-B048-85BDC9FD1C3A}</a:tableStyleId>
              </a:tblPr>
              <a:tblGrid>
                <a:gridCol w="1221014"/>
                <a:gridCol w="1221014"/>
                <a:gridCol w="1288478"/>
                <a:gridCol w="1153550"/>
                <a:gridCol w="1102571"/>
                <a:gridCol w="1340992"/>
                <a:gridCol w="1290918"/>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3692525" y="1055688"/>
            <a:ext cx="2849563" cy="28829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50926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888041"/>
              </p:ext>
            </p:extLst>
          </p:nvPr>
        </p:nvGraphicFramePr>
        <p:xfrm>
          <a:off x="296863" y="1550988"/>
          <a:ext cx="8645431" cy="5121275"/>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78213"/>
                <a:gridCol w="1250576"/>
              </a:tblGrid>
              <a:tr h="1737570">
                <a:tc>
                  <a:txBody>
                    <a:bodyPr/>
                    <a:lstStyle/>
                    <a:p>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Tree>
    <p:extLst>
      <p:ext uri="{BB962C8B-B14F-4D97-AF65-F5344CB8AC3E}">
        <p14:creationId xmlns:p14="http://schemas.microsoft.com/office/powerpoint/2010/main" val="21552241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8968558"/>
              </p:ext>
            </p:extLst>
          </p:nvPr>
        </p:nvGraphicFramePr>
        <p:xfrm>
          <a:off x="296863" y="1550988"/>
          <a:ext cx="8631984" cy="5121275"/>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10977"/>
                <a:gridCol w="1304365"/>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a:t>
                      </a:r>
                    </a:p>
                    <a:p>
                      <a:r>
                        <a:rPr lang="en-US" sz="1800" dirty="0" smtClean="0"/>
                        <a:t>DM </a:t>
                      </a:r>
                    </a:p>
                    <a:p>
                      <a:r>
                        <a:rPr lang="en-US" sz="180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6119813" y="966788"/>
            <a:ext cx="1528762" cy="28844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242112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3530385"/>
              </p:ext>
            </p:extLst>
          </p:nvPr>
        </p:nvGraphicFramePr>
        <p:xfrm>
          <a:off x="296863" y="1550988"/>
          <a:ext cx="8547100" cy="5121275"/>
        </p:xfrm>
        <a:graphic>
          <a:graphicData uri="http://schemas.openxmlformats.org/drawingml/2006/table">
            <a:tbl>
              <a:tblPr firstRow="1" bandRow="1">
                <a:tableStyleId>{5C22544A-7EE6-4342-B048-85BDC9FD1C3A}</a:tableStyleId>
              </a:tblPr>
              <a:tblGrid>
                <a:gridCol w="1221014"/>
                <a:gridCol w="1221014"/>
                <a:gridCol w="1288478"/>
                <a:gridCol w="1095960"/>
                <a:gridCol w="1143000"/>
                <a:gridCol w="1411942"/>
                <a:gridCol w="1165692"/>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p>
                    <a:p>
                      <a:r>
                        <a:rPr lang="en-US" sz="1800" dirty="0" smtClean="0"/>
                        <a:t>March 2011,</a:t>
                      </a:r>
                    </a:p>
                    <a:p>
                      <a:r>
                        <a:rPr lang="en-US" sz="1800" dirty="0" smtClean="0"/>
                        <a:t>June</a:t>
                      </a:r>
                      <a:r>
                        <a:rPr lang="en-US" sz="1800" baseline="0" dirty="0" smtClean="0"/>
                        <a:t> 2011, </a:t>
                      </a:r>
                      <a:r>
                        <a:rPr lang="en-US" sz="1800" b="1" baseline="0" dirty="0" smtClean="0"/>
                        <a:t>September 2011</a:t>
                      </a:r>
                      <a:r>
                        <a:rPr lang="en-US" sz="1800" baseline="0" dirty="0" smtClean="0"/>
                        <a:t>,</a:t>
                      </a:r>
                    </a:p>
                    <a:p>
                      <a:r>
                        <a:rPr lang="en-US" sz="1800" baseline="0" dirty="0" smtClean="0"/>
                        <a:t>December 2011</a:t>
                      </a:r>
                      <a:endParaRPr lang="en-US" sz="1800" dirty="0"/>
                    </a:p>
                  </a:txBody>
                  <a:tcPr marL="91445" marR="91445" marT="45717" marB="45717"/>
                </a:tc>
                <a:tc>
                  <a:txBody>
                    <a:bodyPr/>
                    <a:lstStyle/>
                    <a:p>
                      <a:endParaRPr lang="en-US" sz="1800" dirty="0"/>
                    </a:p>
                  </a:txBody>
                  <a:tcPr marL="91445" marR="91445" marT="45717" marB="45717"/>
                </a:tc>
              </a:tr>
            </a:tbl>
          </a:graphicData>
        </a:graphic>
      </p:graphicFrame>
    </p:spTree>
    <p:extLst>
      <p:ext uri="{BB962C8B-B14F-4D97-AF65-F5344CB8AC3E}">
        <p14:creationId xmlns:p14="http://schemas.microsoft.com/office/powerpoint/2010/main" val="21303397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1345401"/>
              </p:ext>
            </p:extLst>
          </p:nvPr>
        </p:nvGraphicFramePr>
        <p:xfrm>
          <a:off x="296863" y="1550988"/>
          <a:ext cx="8618537" cy="5121275"/>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297530"/>
                <a:gridCol w="1304365"/>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 </a:t>
                      </a:r>
                    </a:p>
                    <a:p>
                      <a:r>
                        <a:rPr lang="en-US" sz="1800" dirty="0" smtClean="0"/>
                        <a:t>DM</a:t>
                      </a:r>
                      <a:br>
                        <a:rPr lang="en-US" sz="1800" dirty="0" smtClean="0"/>
                      </a:br>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endParaRPr lang="en-US" sz="1800" dirty="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7535582" y="966788"/>
            <a:ext cx="1530350" cy="28844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576441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6985173"/>
              </p:ext>
            </p:extLst>
          </p:nvPr>
        </p:nvGraphicFramePr>
        <p:xfrm>
          <a:off x="296863" y="1550988"/>
          <a:ext cx="8618537" cy="5121275"/>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51319"/>
                <a:gridCol w="1250576"/>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 </a:t>
                      </a:r>
                    </a:p>
                    <a:p>
                      <a:r>
                        <a:rPr lang="en-US" sz="1800" dirty="0" smtClean="0"/>
                        <a:t>DM</a:t>
                      </a:r>
                      <a:br>
                        <a:rPr lang="en-US" sz="1800" dirty="0" smtClean="0"/>
                      </a:br>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endParaRPr lang="en-US" sz="1800" dirty="0"/>
                    </a:p>
                  </a:txBody>
                  <a:tcPr marL="91445" marR="91445" marT="45717" marB="45717"/>
                </a:tc>
                <a:tc>
                  <a:txBody>
                    <a:bodyPr/>
                    <a:lstStyle/>
                    <a:p>
                      <a:r>
                        <a:rPr lang="en-US" sz="1800" dirty="0" smtClean="0"/>
                        <a:t>Short summary presented to facility manager at weekly clinic meeting</a:t>
                      </a:r>
                      <a:endParaRPr lang="en-US" sz="1800" dirty="0"/>
                    </a:p>
                  </a:txBody>
                  <a:tcPr marL="91445" marR="91445" marT="45717" marB="45717"/>
                </a:tc>
              </a:tr>
            </a:tbl>
          </a:graphicData>
        </a:graphic>
      </p:graphicFrame>
    </p:spTree>
    <p:extLst>
      <p:ext uri="{BB962C8B-B14F-4D97-AF65-F5344CB8AC3E}">
        <p14:creationId xmlns:p14="http://schemas.microsoft.com/office/powerpoint/2010/main" val="7184002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algn="ctr"/>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698737"/>
              </p:ext>
            </p:extLst>
          </p:nvPr>
        </p:nvGraphicFramePr>
        <p:xfrm>
          <a:off x="296863" y="1550988"/>
          <a:ext cx="8672325" cy="5121275"/>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24424"/>
                <a:gridCol w="1331259"/>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Chanel </a:t>
                      </a:r>
                    </a:p>
                    <a:p>
                      <a:r>
                        <a:rPr lang="en-US" sz="1800" dirty="0" smtClean="0"/>
                        <a:t>DM</a:t>
                      </a:r>
                      <a:br>
                        <a:rPr lang="en-US" sz="1800" dirty="0" smtClean="0"/>
                      </a:br>
                      <a:r>
                        <a:rPr lang="en-US" sz="1800" dirty="0" smtClean="0"/>
                        <a:t>OS</a:t>
                      </a:r>
                      <a:endParaRPr lang="en-US" sz="1800" dirty="0"/>
                    </a:p>
                  </a:txBody>
                  <a:tcPr marL="91445" marR="91445" marT="45717" marB="45717"/>
                </a:tc>
              </a:tr>
              <a:tr h="3383705">
                <a:tc>
                  <a:txBody>
                    <a:bodyPr/>
                    <a:lstStyle/>
                    <a:p>
                      <a:r>
                        <a:rPr lang="en-US" sz="1800" dirty="0" smtClean="0"/>
                        <a:t>Hire</a:t>
                      </a:r>
                      <a:r>
                        <a:rPr lang="en-US" sz="1800" baseline="0" dirty="0" smtClean="0"/>
                        <a:t> more PMTCT counsel-</a:t>
                      </a:r>
                      <a:r>
                        <a:rPr lang="en-US" sz="1800" baseline="0" dirty="0" err="1" smtClean="0"/>
                        <a:t>ors</a:t>
                      </a:r>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endParaRPr lang="en-US" sz="1800" dirty="0"/>
                    </a:p>
                  </a:txBody>
                  <a:tcPr marL="91445" marR="91445" marT="45717" marB="45717"/>
                </a:tc>
                <a:tc>
                  <a:txBody>
                    <a:bodyPr/>
                    <a:lstStyle/>
                    <a:p>
                      <a:r>
                        <a:rPr lang="en-US" sz="1800" dirty="0" smtClean="0"/>
                        <a:t>Short summary presented to facility manager at weekly clinic meeting</a:t>
                      </a:r>
                      <a:endParaRPr lang="en-US" sz="1800" dirty="0"/>
                    </a:p>
                  </a:txBody>
                  <a:tcPr marL="91445" marR="91445" marT="45717" marB="45717"/>
                </a:tc>
              </a:tr>
            </a:tbl>
          </a:graphicData>
        </a:graphic>
      </p:graphicFrame>
      <p:sp>
        <p:nvSpPr>
          <p:cNvPr id="5" name="Oval 4"/>
          <p:cNvSpPr/>
          <p:nvPr/>
        </p:nvSpPr>
        <p:spPr>
          <a:xfrm>
            <a:off x="0" y="1249178"/>
            <a:ext cx="1530350" cy="162849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830625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algn="ctr"/>
            <a:r>
              <a:rPr lang="en-US" dirty="0" smtClean="0"/>
              <a:t>Framework for Linking Data with Action</a:t>
            </a:r>
          </a:p>
        </p:txBody>
      </p:sp>
      <p:sp>
        <p:nvSpPr>
          <p:cNvPr id="3" name="Content Placeholder 2"/>
          <p:cNvSpPr>
            <a:spLocks noGrp="1"/>
          </p:cNvSpPr>
          <p:nvPr>
            <p:ph idx="1"/>
          </p:nvPr>
        </p:nvSpPr>
        <p:spPr>
          <a:xfrm>
            <a:off x="923925" y="1773238"/>
            <a:ext cx="7762875" cy="3962400"/>
          </a:xfrm>
        </p:spPr>
        <p:txBody>
          <a:bodyPr/>
          <a:lstStyle/>
          <a:p>
            <a:pPr fontAlgn="ctr">
              <a:defRPr/>
            </a:pPr>
            <a:r>
              <a:rPr lang="en-US" sz="2800" dirty="0" smtClean="0"/>
              <a:t>Creates a time bound plan for information informed decision making</a:t>
            </a:r>
          </a:p>
          <a:p>
            <a:pPr fontAlgn="ctr">
              <a:defRPr/>
            </a:pPr>
            <a:r>
              <a:rPr lang="en-US" sz="2800" dirty="0" smtClean="0"/>
              <a:t>Encourages greater use of existing information</a:t>
            </a:r>
          </a:p>
          <a:p>
            <a:pPr fontAlgn="ctr">
              <a:defRPr/>
            </a:pPr>
            <a:r>
              <a:rPr lang="en-US" sz="2800" dirty="0" smtClean="0"/>
              <a:t>Monitors the use of information in decision making</a:t>
            </a:r>
          </a:p>
          <a:p>
            <a:pPr marL="0" indent="0" fontAlgn="ctr">
              <a:buFont typeface="Wingdings" pitchFamily="2" charset="2"/>
              <a:buNone/>
              <a:defRPr/>
            </a:pPr>
            <a:r>
              <a:rPr lang="en-US" sz="2800" dirty="0" smtClean="0"/>
              <a:t> </a:t>
            </a:r>
          </a:p>
          <a:p>
            <a:pPr marL="0" indent="0">
              <a:buFont typeface="Wingdings" pitchFamily="2" charset="2"/>
              <a:buNone/>
              <a:defRPr/>
            </a:pPr>
            <a:r>
              <a:rPr lang="en-US" sz="2800" dirty="0" smtClean="0"/>
              <a:t> </a:t>
            </a:r>
          </a:p>
          <a:p>
            <a:pPr fontAlgn="ctr">
              <a:defRPr/>
            </a:pPr>
            <a:endParaRPr lang="en-US" sz="2800" dirty="0"/>
          </a:p>
        </p:txBody>
      </p:sp>
    </p:spTree>
    <p:extLst>
      <p:ext uri="{BB962C8B-B14F-4D97-AF65-F5344CB8AC3E}">
        <p14:creationId xmlns:p14="http://schemas.microsoft.com/office/powerpoint/2010/main" val="21916583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712695" y="274638"/>
            <a:ext cx="8202706" cy="1143000"/>
          </a:xfrm>
        </p:spPr>
        <p:txBody>
          <a:bodyPr>
            <a:normAutofit fontScale="90000"/>
          </a:bodyPr>
          <a:lstStyle/>
          <a:p>
            <a:pPr algn="ctr"/>
            <a:r>
              <a:rPr lang="en-US" dirty="0" smtClean="0"/>
              <a:t>Activity:</a:t>
            </a:r>
            <a:br>
              <a:rPr lang="en-US" dirty="0" smtClean="0"/>
            </a:br>
            <a:r>
              <a:rPr lang="en-US" dirty="0" smtClean="0"/>
              <a:t>Framework for Linking Data with Action</a:t>
            </a:r>
            <a:endParaRPr lang="en-US" dirty="0" smtClean="0"/>
          </a:p>
        </p:txBody>
      </p:sp>
      <p:sp>
        <p:nvSpPr>
          <p:cNvPr id="25603" name="Content Placeholder 2"/>
          <p:cNvSpPr>
            <a:spLocks noGrp="1"/>
          </p:cNvSpPr>
          <p:nvPr>
            <p:ph idx="1"/>
          </p:nvPr>
        </p:nvSpPr>
        <p:spPr/>
        <p:txBody>
          <a:bodyPr/>
          <a:lstStyle/>
          <a:p>
            <a:pPr>
              <a:defRPr/>
            </a:pPr>
            <a:r>
              <a:rPr lang="en-US" dirty="0" smtClean="0"/>
              <a:t>Select a note taker</a:t>
            </a:r>
          </a:p>
          <a:p>
            <a:pPr>
              <a:defRPr/>
            </a:pPr>
            <a:r>
              <a:rPr lang="en-US" dirty="0" smtClean="0"/>
              <a:t>On flip chart paper create the Framework table</a:t>
            </a:r>
          </a:p>
          <a:p>
            <a:pPr>
              <a:defRPr/>
            </a:pPr>
            <a:r>
              <a:rPr lang="en-US" dirty="0" smtClean="0"/>
              <a:t>Brainstorm 3 decisions or questions in columns </a:t>
            </a:r>
          </a:p>
          <a:p>
            <a:pPr marL="0" indent="0">
              <a:buFont typeface="Wingdings" pitchFamily="2" charset="2"/>
              <a:buNone/>
              <a:defRPr/>
            </a:pPr>
            <a:r>
              <a:rPr lang="en-US" dirty="0" smtClean="0"/>
              <a:t>    1 &amp; 2 </a:t>
            </a:r>
          </a:p>
          <a:p>
            <a:pPr>
              <a:defRPr/>
            </a:pPr>
            <a:r>
              <a:rPr lang="en-US" dirty="0" smtClean="0"/>
              <a:t>Complete the remaining columns</a:t>
            </a:r>
          </a:p>
          <a:p>
            <a:pPr>
              <a:defRPr/>
            </a:pPr>
            <a:r>
              <a:rPr lang="en-US" dirty="0" smtClean="0"/>
              <a:t>Time: 1 hour</a:t>
            </a:r>
          </a:p>
        </p:txBody>
      </p:sp>
    </p:spTree>
    <p:extLst>
      <p:ext uri="{BB962C8B-B14F-4D97-AF65-F5344CB8AC3E}">
        <p14:creationId xmlns:p14="http://schemas.microsoft.com/office/powerpoint/2010/main" val="3355571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614363" y="288925"/>
            <a:ext cx="7762875" cy="1143000"/>
          </a:xfrm>
        </p:spPr>
        <p:txBody>
          <a:bodyPr/>
          <a:lstStyle/>
          <a:p>
            <a:pPr algn="ctr" eaLnBrk="1" hangingPunct="1"/>
            <a:r>
              <a:rPr lang="en-US" smtClean="0"/>
              <a:t>Context</a:t>
            </a:r>
          </a:p>
        </p:txBody>
      </p:sp>
      <p:pic>
        <p:nvPicPr>
          <p:cNvPr id="15363"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828800" y="1449388"/>
            <a:ext cx="5719763" cy="4267200"/>
          </a:xfrm>
        </p:spPr>
      </p:pic>
      <p:sp>
        <p:nvSpPr>
          <p:cNvPr id="15364" name="TextBox 4"/>
          <p:cNvSpPr txBox="1">
            <a:spLocks noChangeArrowheads="1"/>
          </p:cNvSpPr>
          <p:nvPr/>
        </p:nvSpPr>
        <p:spPr bwMode="auto">
          <a:xfrm>
            <a:off x="1649413" y="1773238"/>
            <a:ext cx="569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cs typeface="Arial" charset="0"/>
            </a:endParaRPr>
          </a:p>
        </p:txBody>
      </p:sp>
      <p:sp>
        <p:nvSpPr>
          <p:cNvPr id="15365" name="TextBox 5"/>
          <p:cNvSpPr txBox="1">
            <a:spLocks noChangeArrowheads="1"/>
          </p:cNvSpPr>
          <p:nvPr/>
        </p:nvSpPr>
        <p:spPr bwMode="auto">
          <a:xfrm>
            <a:off x="1828800" y="1550988"/>
            <a:ext cx="58054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solidFill>
                  <a:srgbClr val="FFFF00"/>
                </a:solidFill>
                <a:cs typeface="Arial" charset="0"/>
              </a:rPr>
              <a:t>Pressing need to develop health policies, strategies  and interventions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860612" y="274638"/>
            <a:ext cx="8189259" cy="1143000"/>
          </a:xfrm>
        </p:spPr>
        <p:txBody>
          <a:bodyPr/>
          <a:lstStyle/>
          <a:p>
            <a:pPr algn="ctr"/>
            <a:r>
              <a:rPr lang="en-US" dirty="0" smtClean="0"/>
              <a:t>Small Group Activity - Report Back</a:t>
            </a:r>
          </a:p>
        </p:txBody>
      </p:sp>
      <p:sp>
        <p:nvSpPr>
          <p:cNvPr id="160771" name="Content Placeholder 2"/>
          <p:cNvSpPr>
            <a:spLocks noGrp="1"/>
          </p:cNvSpPr>
          <p:nvPr>
            <p:ph idx="1"/>
          </p:nvPr>
        </p:nvSpPr>
        <p:spPr>
          <a:xfrm>
            <a:off x="923925" y="1600200"/>
            <a:ext cx="7762875" cy="4291013"/>
          </a:xfrm>
        </p:spPr>
        <p:txBody>
          <a:bodyPr/>
          <a:lstStyle/>
          <a:p>
            <a:r>
              <a:rPr lang="en-US" dirty="0" smtClean="0"/>
              <a:t>Remaining </a:t>
            </a:r>
            <a:r>
              <a:rPr lang="en-US" dirty="0" smtClean="0"/>
              <a:t>group </a:t>
            </a:r>
            <a:r>
              <a:rPr lang="en-US" dirty="0" smtClean="0"/>
              <a:t>will have 10 minutes to present their completed Framework</a:t>
            </a:r>
          </a:p>
          <a:p>
            <a:r>
              <a:rPr lang="en-US" dirty="0" smtClean="0"/>
              <a:t>Group discussion - are there other data sources that might have been used in this decision? Were there other stakeholders that should have been considered? (10 minutes)</a:t>
            </a:r>
          </a:p>
        </p:txBody>
      </p:sp>
    </p:spTree>
    <p:extLst>
      <p:ext uri="{BB962C8B-B14F-4D97-AF65-F5344CB8AC3E}">
        <p14:creationId xmlns:p14="http://schemas.microsoft.com/office/powerpoint/2010/main" val="32884120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387350" y="592138"/>
            <a:ext cx="8510588" cy="4648200"/>
          </a:xfrm>
        </p:spPr>
        <p:txBody>
          <a:bodyPr/>
          <a:lstStyle/>
          <a:p>
            <a:pPr eaLnBrk="1" hangingPunct="1">
              <a:lnSpc>
                <a:spcPct val="90000"/>
              </a:lnSpc>
              <a:buFont typeface="Wingdings" pitchFamily="2" charset="2"/>
              <a:buNone/>
            </a:pPr>
            <a:r>
              <a:rPr lang="en-US" sz="2200" smtClean="0"/>
              <a:t>MEASURE Evaluation is a MEASURE project funded by the</a:t>
            </a:r>
          </a:p>
          <a:p>
            <a:pPr eaLnBrk="1" hangingPunct="1">
              <a:lnSpc>
                <a:spcPct val="90000"/>
              </a:lnSpc>
              <a:buFont typeface="Wingdings" pitchFamily="2" charset="2"/>
              <a:buNone/>
            </a:pPr>
            <a:r>
              <a:rPr lang="en-US" sz="2200" smtClean="0"/>
              <a:t>U.S. Agency for International Development and implemented by</a:t>
            </a:r>
          </a:p>
          <a:p>
            <a:pPr eaLnBrk="1" hangingPunct="1">
              <a:lnSpc>
                <a:spcPct val="90000"/>
              </a:lnSpc>
              <a:buFont typeface="Wingdings" pitchFamily="2" charset="2"/>
              <a:buNone/>
            </a:pPr>
            <a:r>
              <a:rPr lang="en-US" sz="2200" smtClean="0"/>
              <a:t>the Carolina Population Center at the University of North Carolina</a:t>
            </a:r>
          </a:p>
          <a:p>
            <a:pPr eaLnBrk="1" hangingPunct="1">
              <a:lnSpc>
                <a:spcPct val="90000"/>
              </a:lnSpc>
              <a:buFont typeface="Wingdings" pitchFamily="2" charset="2"/>
              <a:buNone/>
            </a:pPr>
            <a:r>
              <a:rPr lang="en-US" sz="2200" smtClean="0"/>
              <a:t>at Chapel Hill in partnership with Futures Group International,</a:t>
            </a:r>
          </a:p>
          <a:p>
            <a:pPr eaLnBrk="1" hangingPunct="1">
              <a:lnSpc>
                <a:spcPct val="90000"/>
              </a:lnSpc>
              <a:buFont typeface="Wingdings" pitchFamily="2" charset="2"/>
              <a:buNone/>
            </a:pPr>
            <a:r>
              <a:rPr lang="en-US" sz="2200" smtClean="0"/>
              <a:t>ICF Macro, John Snow, Inc., Management Sciences for Health, </a:t>
            </a:r>
          </a:p>
          <a:p>
            <a:pPr eaLnBrk="1" hangingPunct="1">
              <a:lnSpc>
                <a:spcPct val="90000"/>
              </a:lnSpc>
              <a:buFont typeface="Wingdings" pitchFamily="2" charset="2"/>
              <a:buNone/>
            </a:pPr>
            <a:r>
              <a:rPr lang="en-US" sz="2200" smtClean="0"/>
              <a:t>and Tulane University. Views expressed in this presentation do not</a:t>
            </a:r>
          </a:p>
          <a:p>
            <a:pPr eaLnBrk="1" hangingPunct="1">
              <a:lnSpc>
                <a:spcPct val="90000"/>
              </a:lnSpc>
              <a:buFont typeface="Wingdings" pitchFamily="2" charset="2"/>
              <a:buNone/>
            </a:pPr>
            <a:r>
              <a:rPr lang="en-US" sz="2200" smtClean="0"/>
              <a:t>necessarily reflect the views of USAID or the U.S. Government.</a:t>
            </a:r>
          </a:p>
          <a:p>
            <a:pPr eaLnBrk="1" hangingPunct="1">
              <a:lnSpc>
                <a:spcPct val="90000"/>
              </a:lnSpc>
              <a:buFont typeface="Wingdings" pitchFamily="2" charset="2"/>
              <a:buNone/>
            </a:pPr>
            <a:r>
              <a:rPr lang="en-US" sz="2200" smtClean="0"/>
              <a:t>MEASURE Evaluation is the USAID Global Health Bureau's</a:t>
            </a:r>
          </a:p>
          <a:p>
            <a:pPr eaLnBrk="1" hangingPunct="1">
              <a:lnSpc>
                <a:spcPct val="90000"/>
              </a:lnSpc>
              <a:buFont typeface="Wingdings" pitchFamily="2" charset="2"/>
              <a:buNone/>
            </a:pPr>
            <a:r>
              <a:rPr lang="en-US" sz="2200" smtClean="0"/>
              <a:t>primary vehicle for supporting improvements in monitoring and</a:t>
            </a:r>
          </a:p>
          <a:p>
            <a:pPr eaLnBrk="1" hangingPunct="1">
              <a:lnSpc>
                <a:spcPct val="90000"/>
              </a:lnSpc>
              <a:buFont typeface="Wingdings" pitchFamily="2" charset="2"/>
              <a:buNone/>
            </a:pPr>
            <a:r>
              <a:rPr lang="en-US" sz="2200" smtClean="0"/>
              <a:t>evaluation in population, health and nutrition worldwide.</a:t>
            </a:r>
          </a:p>
          <a:p>
            <a:pPr eaLnBrk="1" hangingPunct="1">
              <a:lnSpc>
                <a:spcPct val="90000"/>
              </a:lnSpc>
            </a:pPr>
            <a:endParaRPr lang="en-US" sz="2200" smtClean="0"/>
          </a:p>
        </p:txBody>
      </p:sp>
    </p:spTree>
    <p:extLst>
      <p:ext uri="{BB962C8B-B14F-4D97-AF65-F5344CB8AC3E}">
        <p14:creationId xmlns:p14="http://schemas.microsoft.com/office/powerpoint/2010/main" val="100637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757238" y="288925"/>
            <a:ext cx="7762875" cy="1143000"/>
          </a:xfrm>
        </p:spPr>
        <p:txBody>
          <a:bodyPr/>
          <a:lstStyle/>
          <a:p>
            <a:pPr algn="ctr" eaLnBrk="1" hangingPunct="1"/>
            <a:r>
              <a:rPr lang="en-US" smtClean="0"/>
              <a:t>Why Improve Data Informed Decision Making? </a:t>
            </a:r>
          </a:p>
        </p:txBody>
      </p:sp>
      <p:sp>
        <p:nvSpPr>
          <p:cNvPr id="16387" name="Content Placeholder 2"/>
          <p:cNvSpPr>
            <a:spLocks noGrp="1"/>
          </p:cNvSpPr>
          <p:nvPr>
            <p:ph idx="4294967295"/>
          </p:nvPr>
        </p:nvSpPr>
        <p:spPr>
          <a:xfrm>
            <a:off x="742950" y="1628775"/>
            <a:ext cx="7762875" cy="3962400"/>
          </a:xfrm>
        </p:spPr>
        <p:txBody>
          <a:bodyPr/>
          <a:lstStyle/>
          <a:p>
            <a:pPr eaLnBrk="1" hangingPunct="1"/>
            <a:r>
              <a:rPr lang="en-US" sz="2800" smtClean="0"/>
              <a:t>Increased financial investments for service delivery</a:t>
            </a:r>
          </a:p>
          <a:p>
            <a:pPr eaLnBrk="1" hangingPunct="1"/>
            <a:r>
              <a:rPr lang="en-US" sz="2800" smtClean="0"/>
              <a:t>Increased accountability requirements</a:t>
            </a:r>
          </a:p>
          <a:p>
            <a:pPr eaLnBrk="1" hangingPunct="1"/>
            <a:r>
              <a:rPr lang="en-US" sz="2800" smtClean="0"/>
              <a:t>Improved national HMIS</a:t>
            </a:r>
          </a:p>
          <a:p>
            <a:pPr eaLnBrk="1" hangingPunct="1"/>
            <a:r>
              <a:rPr lang="en-US" sz="2800" smtClean="0"/>
              <a:t>Increased demand for evaluation and other research</a:t>
            </a:r>
          </a:p>
          <a:p>
            <a:pPr eaLnBrk="1" hangingPunct="1"/>
            <a:endParaRPr lang="en-US" sz="2800"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ASURE_Eval_slide_template-1">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EASURE_Eval_slide_template-1">
  <a:themeElements>
    <a:clrScheme name="2_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2_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2_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2_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2_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MEASURE_Eval_slide_template-1</Template>
  <TotalTime>854</TotalTime>
  <Words>10151</Words>
  <Application>Microsoft Office PowerPoint</Application>
  <PresentationFormat>On-screen Show (4:3)</PresentationFormat>
  <Paragraphs>1108</Paragraphs>
  <Slides>81</Slides>
  <Notes>75</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81</vt:i4>
      </vt:variant>
    </vt:vector>
  </HeadingPairs>
  <TitlesOfParts>
    <vt:vector size="89" baseType="lpstr">
      <vt:lpstr>Arial</vt:lpstr>
      <vt:lpstr>Wingdings</vt:lpstr>
      <vt:lpstr>Calibri</vt:lpstr>
      <vt:lpstr>Times New Roman</vt:lpstr>
      <vt:lpstr>MEASURE_Eval_slide_template-1</vt:lpstr>
      <vt:lpstr>2_MEASURE_Eval_slide_template-1</vt:lpstr>
      <vt:lpstr>Custom Design</vt:lpstr>
      <vt:lpstr>Microsoft Excel Chart</vt:lpstr>
      <vt:lpstr>Data Demand &amp; Use (DDU)</vt:lpstr>
      <vt:lpstr>Session Overview</vt:lpstr>
      <vt:lpstr>Understanding the need for data</vt:lpstr>
      <vt:lpstr>Decisions Within Programs</vt:lpstr>
      <vt:lpstr>Factors other than evidence-based information influence decisions</vt:lpstr>
      <vt:lpstr>Understanding Decision-Making</vt:lpstr>
      <vt:lpstr>Why Improve Data Informed Decision Making?</vt:lpstr>
      <vt:lpstr>Context</vt:lpstr>
      <vt:lpstr>Why Improve Data Informed Decision Making? </vt:lpstr>
      <vt:lpstr>Why address data demand &amp; use?</vt:lpstr>
      <vt:lpstr>Evidence-based Decision Making Process</vt:lpstr>
      <vt:lpstr>Level of Dissatisfaction that Policy is Based on Scientific Evidence</vt:lpstr>
      <vt:lpstr>Challenges</vt:lpstr>
      <vt:lpstr>The Response</vt:lpstr>
      <vt:lpstr>Group Participation</vt:lpstr>
      <vt:lpstr>We can use information to…</vt:lpstr>
      <vt:lpstr>“Making Data Speak” in Thailand</vt:lpstr>
      <vt:lpstr>Key Messages</vt:lpstr>
      <vt:lpstr>Determinants of DDU </vt:lpstr>
      <vt:lpstr>What Determines Data Demand &amp; Use? </vt:lpstr>
      <vt:lpstr>Data are often underutilized because of…</vt:lpstr>
      <vt:lpstr>Data are often underutilized because of…</vt:lpstr>
      <vt:lpstr>Data are often underutilized because of…</vt:lpstr>
      <vt:lpstr>What Determines Data Demand &amp; Use? </vt:lpstr>
      <vt:lpstr>PowerPoint Presentation</vt:lpstr>
      <vt:lpstr>Assessment of Data Use Constraints Tool</vt:lpstr>
      <vt:lpstr>Assessment of Data Use Constraints Tool</vt:lpstr>
      <vt:lpstr> Addressing Barriers to Using Data and Information in Decision-making </vt:lpstr>
      <vt:lpstr>Activity: Assessment of Data Use Constraints Tool</vt:lpstr>
      <vt:lpstr> Addressing Barriers to Using Data and Information in Decision-making </vt:lpstr>
      <vt:lpstr>Report Back on the Assessment of Data Use Constraints Tool</vt:lpstr>
      <vt:lpstr>Context of decision-making</vt:lpstr>
      <vt:lpstr>Discussion</vt:lpstr>
      <vt:lpstr>PowerPoint Presentation</vt:lpstr>
      <vt:lpstr>PowerPoint Presentation</vt:lpstr>
      <vt:lpstr>What is a Stakeholder?</vt:lpstr>
      <vt:lpstr>Stakeholders</vt:lpstr>
      <vt:lpstr>Data Producers vs. Data Users</vt:lpstr>
      <vt:lpstr>Importance of Knowing Your Stakeholders</vt:lpstr>
      <vt:lpstr>Results of Involving Stakeholders in Data Use Process</vt:lpstr>
      <vt:lpstr>Stakeholder Analysis Matrix  &amp; Engagement Plan</vt:lpstr>
      <vt:lpstr>Stakeholder Analysis Matrix</vt:lpstr>
      <vt:lpstr>Stakeholder Analysis Matrix</vt:lpstr>
      <vt:lpstr>PowerPoint Presentation</vt:lpstr>
      <vt:lpstr>How to Involve Stakeholder </vt:lpstr>
      <vt:lpstr>Stakeholder Engagement Plan</vt:lpstr>
      <vt:lpstr>PowerPoint Presentation</vt:lpstr>
      <vt:lpstr>PowerPoint Presentation</vt:lpstr>
      <vt:lpstr>Decision Areas</vt:lpstr>
      <vt:lpstr>Program Design &amp; Evaluation</vt:lpstr>
      <vt:lpstr>Program Management and Improvement</vt:lpstr>
      <vt:lpstr>Strategic Planning</vt:lpstr>
      <vt:lpstr>Advocacy and Policy Development</vt:lpstr>
      <vt:lpstr>PowerPoint Presentation</vt:lpstr>
      <vt:lpstr>Data and Information</vt:lpstr>
      <vt:lpstr>PowerPoint Presentation</vt:lpstr>
      <vt:lpstr>Strengthening the Decision-Making Process</vt:lpstr>
      <vt:lpstr>Activity:  Stakeholder matrix &amp; engagement plan</vt:lpstr>
      <vt:lpstr>Group Work Report Back</vt:lpstr>
      <vt:lpstr>Linking decisions and questions with potential data sources</vt:lpstr>
      <vt:lpstr>Building Data Use into Your Work</vt:lpstr>
      <vt:lpstr>Elements of the Framework</vt:lpstr>
      <vt:lpstr>Elements of the Framework cont’d</vt:lpstr>
      <vt:lpstr>Framework For Linking Data With Action</vt:lpstr>
      <vt:lpstr>Framework For Linking Data With Action</vt:lpstr>
      <vt:lpstr>What Are Decisions?</vt:lpstr>
      <vt:lpstr>Decisions</vt:lpstr>
      <vt:lpstr>Programmatic Questions</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Activity: Framework for Linking Data with Action</vt:lpstr>
      <vt:lpstr>Small Group Activity - Report Back</vt:lpstr>
      <vt:lpstr>PowerPoint Presentation</vt:lpstr>
    </vt:vector>
  </TitlesOfParts>
  <Company>UNC-CH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Carolina Population Center</dc:creator>
  <cp:lastModifiedBy>Shelah Bloom</cp:lastModifiedBy>
  <cp:revision>29</cp:revision>
  <dcterms:created xsi:type="dcterms:W3CDTF">2007-12-03T21:25:38Z</dcterms:created>
  <dcterms:modified xsi:type="dcterms:W3CDTF">2011-02-18T19:48:03Z</dcterms:modified>
</cp:coreProperties>
</file>