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handoutMasterIdLst>
    <p:handoutMasterId r:id="rId98"/>
  </p:handoutMasterIdLst>
  <p:sldIdLst>
    <p:sldId id="295" r:id="rId2"/>
    <p:sldId id="290" r:id="rId3"/>
    <p:sldId id="292" r:id="rId4"/>
    <p:sldId id="299" r:id="rId5"/>
    <p:sldId id="300" r:id="rId6"/>
    <p:sldId id="301" r:id="rId7"/>
    <p:sldId id="302" r:id="rId8"/>
    <p:sldId id="258" r:id="rId9"/>
    <p:sldId id="304" r:id="rId10"/>
    <p:sldId id="286" r:id="rId11"/>
    <p:sldId id="287" r:id="rId12"/>
    <p:sldId id="279" r:id="rId13"/>
    <p:sldId id="303"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80" r:id="rId35"/>
    <p:sldId id="281" r:id="rId36"/>
    <p:sldId id="282" r:id="rId37"/>
    <p:sldId id="283" r:id="rId38"/>
    <p:sldId id="284" r:id="rId39"/>
    <p:sldId id="285" r:id="rId40"/>
    <p:sldId id="288" r:id="rId41"/>
    <p:sldId id="289" r:id="rId42"/>
    <p:sldId id="291" r:id="rId43"/>
    <p:sldId id="305" r:id="rId44"/>
    <p:sldId id="320" r:id="rId45"/>
    <p:sldId id="321" r:id="rId46"/>
    <p:sldId id="322" r:id="rId47"/>
    <p:sldId id="323" r:id="rId48"/>
    <p:sldId id="324" r:id="rId49"/>
    <p:sldId id="325" r:id="rId50"/>
    <p:sldId id="326" r:id="rId51"/>
    <p:sldId id="327" r:id="rId52"/>
    <p:sldId id="328" r:id="rId53"/>
    <p:sldId id="329" r:id="rId54"/>
    <p:sldId id="330" r:id="rId55"/>
    <p:sldId id="331" r:id="rId56"/>
    <p:sldId id="332" r:id="rId57"/>
    <p:sldId id="333" r:id="rId58"/>
    <p:sldId id="334" r:id="rId59"/>
    <p:sldId id="335" r:id="rId60"/>
    <p:sldId id="311" r:id="rId61"/>
    <p:sldId id="309" r:id="rId62"/>
    <p:sldId id="310" r:id="rId63"/>
    <p:sldId id="369" r:id="rId64"/>
    <p:sldId id="308" r:id="rId65"/>
    <p:sldId id="336" r:id="rId66"/>
    <p:sldId id="339" r:id="rId67"/>
    <p:sldId id="340" r:id="rId68"/>
    <p:sldId id="341" r:id="rId69"/>
    <p:sldId id="342" r:id="rId70"/>
    <p:sldId id="343" r:id="rId71"/>
    <p:sldId id="344" r:id="rId72"/>
    <p:sldId id="345" r:id="rId73"/>
    <p:sldId id="346" r:id="rId74"/>
    <p:sldId id="347" r:id="rId75"/>
    <p:sldId id="348" r:id="rId76"/>
    <p:sldId id="349" r:id="rId77"/>
    <p:sldId id="350" r:id="rId78"/>
    <p:sldId id="351" r:id="rId79"/>
    <p:sldId id="352" r:id="rId80"/>
    <p:sldId id="353" r:id="rId81"/>
    <p:sldId id="354" r:id="rId82"/>
    <p:sldId id="355" r:id="rId83"/>
    <p:sldId id="356" r:id="rId84"/>
    <p:sldId id="357" r:id="rId85"/>
    <p:sldId id="358" r:id="rId86"/>
    <p:sldId id="359" r:id="rId87"/>
    <p:sldId id="360" r:id="rId88"/>
    <p:sldId id="361" r:id="rId89"/>
    <p:sldId id="362" r:id="rId90"/>
    <p:sldId id="363" r:id="rId91"/>
    <p:sldId id="364" r:id="rId92"/>
    <p:sldId id="365" r:id="rId93"/>
    <p:sldId id="366" r:id="rId94"/>
    <p:sldId id="367" r:id="rId95"/>
    <p:sldId id="368" r:id="rId96"/>
  </p:sldIdLst>
  <p:sldSz cx="9144000" cy="6858000" type="screen4x3"/>
  <p:notesSz cx="6797675" cy="9874250"/>
  <p:defaultTextStyle>
    <a:defPPr>
      <a:defRPr lang="fr-F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457" autoAdjust="0"/>
    <p:restoredTop sz="94660"/>
  </p:normalViewPr>
  <p:slideViewPr>
    <p:cSldViewPr>
      <p:cViewPr varScale="1">
        <p:scale>
          <a:sx n="69" d="100"/>
          <a:sy n="69" d="100"/>
        </p:scale>
        <p:origin x="-147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fr-FR"/>
          </a:p>
        </p:txBody>
      </p:sp>
      <p:sp>
        <p:nvSpPr>
          <p:cNvPr id="153603" name="Rectangle 3"/>
          <p:cNvSpPr>
            <a:spLocks noGrp="1" noChangeArrowheads="1"/>
          </p:cNvSpPr>
          <p:nvPr>
            <p:ph type="dt" sz="quarter" idx="1"/>
          </p:nvPr>
        </p:nvSpPr>
        <p:spPr bwMode="auto">
          <a:xfrm>
            <a:off x="3849688" y="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23F7A5C0-D729-4989-A5BD-B2FE5917C5E6}" type="datetimeFigureOut">
              <a:rPr lang="fr-FR"/>
              <a:pPr/>
              <a:t>06/06/2011</a:t>
            </a:fld>
            <a:endParaRPr lang="fr-FR"/>
          </a:p>
        </p:txBody>
      </p:sp>
      <p:sp>
        <p:nvSpPr>
          <p:cNvPr id="153604" name="Rectangle 4"/>
          <p:cNvSpPr>
            <a:spLocks noGrp="1" noChangeArrowheads="1"/>
          </p:cNvSpPr>
          <p:nvPr>
            <p:ph type="ftr" sz="quarter" idx="2"/>
          </p:nvPr>
        </p:nvSpPr>
        <p:spPr bwMode="auto">
          <a:xfrm>
            <a:off x="0" y="937895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fr-FR"/>
          </a:p>
        </p:txBody>
      </p:sp>
      <p:sp>
        <p:nvSpPr>
          <p:cNvPr id="153605" name="Rectangle 5"/>
          <p:cNvSpPr>
            <a:spLocks noGrp="1" noChangeArrowheads="1"/>
          </p:cNvSpPr>
          <p:nvPr>
            <p:ph type="sldNum" sz="quarter" idx="3"/>
          </p:nvPr>
        </p:nvSpPr>
        <p:spPr bwMode="auto">
          <a:xfrm>
            <a:off x="3849688" y="937895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286754AD-78F8-4FBF-B1E0-8D4CF00B5CAA}" type="slidenum">
              <a:rPr lang="fr-FR"/>
              <a:pPr/>
              <a:t>‹#›</a:t>
            </a:fld>
            <a:endParaRPr lang="fr-FR"/>
          </a:p>
        </p:txBody>
      </p:sp>
    </p:spTree>
    <p:extLst>
      <p:ext uri="{BB962C8B-B14F-4D97-AF65-F5344CB8AC3E}">
        <p14:creationId xmlns:p14="http://schemas.microsoft.com/office/powerpoint/2010/main" val="861386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fr-FR"/>
          </a:p>
        </p:txBody>
      </p:sp>
      <p:sp>
        <p:nvSpPr>
          <p:cNvPr id="3" name="Espace réservé de la date 2"/>
          <p:cNvSpPr>
            <a:spLocks noGrp="1"/>
          </p:cNvSpPr>
          <p:nvPr>
            <p:ph type="dt"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85CFF92-1DAF-48B9-8A48-B76EB14030C7}" type="datetimeFigureOut">
              <a:rPr lang="fr-FR"/>
              <a:pPr>
                <a:defRPr/>
              </a:pPr>
              <a:t>06/06/2011</a:t>
            </a:fld>
            <a:endParaRPr lang="fr-FR"/>
          </a:p>
        </p:txBody>
      </p:sp>
      <p:sp>
        <p:nvSpPr>
          <p:cNvPr id="4" name="Espace réservé de l'image des diapositives 3"/>
          <p:cNvSpPr>
            <a:spLocks noGrp="1" noRot="1" noChangeAspect="1"/>
          </p:cNvSpPr>
          <p:nvPr>
            <p:ph type="sldImg" idx="2"/>
          </p:nvPr>
        </p:nvSpPr>
        <p:spPr>
          <a:xfrm>
            <a:off x="931863" y="741363"/>
            <a:ext cx="4935537" cy="370205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fr-FR"/>
          </a:p>
        </p:txBody>
      </p:sp>
      <p:sp>
        <p:nvSpPr>
          <p:cNvPr id="7" name="Espace réservé du numéro de diapositive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3A260B8-1E1C-4F7D-B0D9-9ABA61869C4F}" type="slidenum">
              <a:rPr lang="fr-FR"/>
              <a:pPr>
                <a:defRPr/>
              </a:pPr>
              <a:t>‹#›</a:t>
            </a:fld>
            <a:endParaRPr lang="fr-FR"/>
          </a:p>
        </p:txBody>
      </p:sp>
    </p:spTree>
    <p:extLst>
      <p:ext uri="{BB962C8B-B14F-4D97-AF65-F5344CB8AC3E}">
        <p14:creationId xmlns:p14="http://schemas.microsoft.com/office/powerpoint/2010/main" val="349113341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F3201D7-F6C1-4B57-BDD8-426E5D15ECC9}" type="slidenum">
              <a:rPr lang="fr-FR"/>
              <a:pPr fontAlgn="base">
                <a:spcBef>
                  <a:spcPct val="0"/>
                </a:spcBef>
                <a:spcAft>
                  <a:spcPct val="0"/>
                </a:spcAft>
              </a:pPr>
              <a:t>58</a:t>
            </a:fld>
            <a:endParaRPr lang="fr-FR"/>
          </a:p>
        </p:txBody>
      </p:sp>
      <p:sp>
        <p:nvSpPr>
          <p:cNvPr id="76802" name="Rectangle 2"/>
          <p:cNvSpPr>
            <a:spLocks noGrp="1" noRot="1" noChangeAspect="1" noChangeArrowheads="1" noTextEdit="1"/>
          </p:cNvSpPr>
          <p:nvPr>
            <p:ph type="sldImg"/>
          </p:nvPr>
        </p:nvSpPr>
        <p:spPr bwMode="auto">
          <a:xfrm>
            <a:off x="930275" y="738188"/>
            <a:ext cx="4940300" cy="3705225"/>
          </a:xfrm>
          <a:solidFill>
            <a:srgbClr val="FFFFFF"/>
          </a:solidFill>
          <a:ln>
            <a:solidFill>
              <a:srgbClr val="000000"/>
            </a:solidFill>
            <a:miter lim="800000"/>
            <a:headEnd/>
            <a:tailEnd/>
          </a:ln>
        </p:spPr>
      </p:sp>
      <p:sp>
        <p:nvSpPr>
          <p:cNvPr id="76803" name="Rectangle 3"/>
          <p:cNvSpPr>
            <a:spLocks noGrp="1" noChangeArrowheads="1"/>
          </p:cNvSpPr>
          <p:nvPr>
            <p:ph type="body" idx="1"/>
          </p:nvPr>
        </p:nvSpPr>
        <p:spPr bwMode="auto">
          <a:xfrm>
            <a:off x="906463" y="4691063"/>
            <a:ext cx="4984750" cy="44450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E80123C5-7908-4A68-8D06-B7B103A0AF07}" type="slidenum">
              <a:rPr lang="en-US" sz="1200">
                <a:latin typeface="Times New Roman" pitchFamily="18" charset="0"/>
                <a:cs typeface="Times New Roman" pitchFamily="18" charset="0"/>
              </a:rPr>
              <a:pPr algn="r"/>
              <a:t>73</a:t>
            </a:fld>
            <a:endParaRPr lang="en-US" sz="1200">
              <a:latin typeface="Times New Roman" pitchFamily="18" charset="0"/>
              <a:cs typeface="Times New Roman" pitchFamily="18" charset="0"/>
            </a:endParaRPr>
          </a:p>
        </p:txBody>
      </p:sp>
      <p:sp>
        <p:nvSpPr>
          <p:cNvPr id="1003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14322B27-3611-435B-B0D5-5674DA138150}" type="slidenum">
              <a:rPr lang="es-ES"/>
              <a:pPr fontAlgn="base">
                <a:spcBef>
                  <a:spcPct val="0"/>
                </a:spcBef>
                <a:spcAft>
                  <a:spcPct val="0"/>
                </a:spcAft>
              </a:pPr>
              <a:t>74</a:t>
            </a:fld>
            <a:endParaRPr lang="es-ES"/>
          </a:p>
        </p:txBody>
      </p:sp>
      <p:sp>
        <p:nvSpPr>
          <p:cNvPr id="102402"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C452FF74-079D-4DA5-9E00-FD82A56F5A6E}" type="slidenum">
              <a:rPr lang="en-US" sz="1200">
                <a:latin typeface="Times New Roman" pitchFamily="18" charset="0"/>
                <a:cs typeface="Times New Roman" pitchFamily="18" charset="0"/>
              </a:rPr>
              <a:pPr algn="r"/>
              <a:t>75</a:t>
            </a:fld>
            <a:endParaRPr lang="en-US" sz="1200">
              <a:latin typeface="Times New Roman" pitchFamily="18" charset="0"/>
              <a:cs typeface="Times New Roman" pitchFamily="18" charset="0"/>
            </a:endParaRPr>
          </a:p>
        </p:txBody>
      </p:sp>
      <p:sp>
        <p:nvSpPr>
          <p:cNvPr id="1044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E44271BF-BF27-4D44-AD1F-1229A5CB5187}" type="slidenum">
              <a:rPr lang="en-US" sz="1200">
                <a:latin typeface="Times New Roman" pitchFamily="18" charset="0"/>
                <a:cs typeface="Times New Roman" pitchFamily="18" charset="0"/>
              </a:rPr>
              <a:pPr algn="r"/>
              <a:t>76</a:t>
            </a:fld>
            <a:endParaRPr lang="en-US" sz="1200">
              <a:latin typeface="Times New Roman" pitchFamily="18" charset="0"/>
              <a:cs typeface="Times New Roman" pitchFamily="18" charset="0"/>
            </a:endParaRPr>
          </a:p>
        </p:txBody>
      </p:sp>
      <p:sp>
        <p:nvSpPr>
          <p:cNvPr id="1064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270138FD-58B2-4211-A042-9A21D34A9778}" type="slidenum">
              <a:rPr lang="en-US" sz="1200">
                <a:latin typeface="Times New Roman" pitchFamily="18" charset="0"/>
                <a:cs typeface="Times New Roman" pitchFamily="18" charset="0"/>
              </a:rPr>
              <a:pPr algn="r"/>
              <a:t>77</a:t>
            </a:fld>
            <a:endParaRPr lang="en-US" sz="1200">
              <a:latin typeface="Times New Roman" pitchFamily="18" charset="0"/>
              <a:cs typeface="Times New Roman" pitchFamily="18" charset="0"/>
            </a:endParaRPr>
          </a:p>
        </p:txBody>
      </p:sp>
      <p:sp>
        <p:nvSpPr>
          <p:cNvPr id="1085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5C3EAB41-AA96-4879-9527-21CCA98A8668}" type="slidenum">
              <a:rPr lang="en-US" sz="1200">
                <a:latin typeface="Times New Roman" pitchFamily="18" charset="0"/>
                <a:cs typeface="Times New Roman" pitchFamily="18" charset="0"/>
              </a:rPr>
              <a:pPr algn="r"/>
              <a:t>78</a:t>
            </a:fld>
            <a:endParaRPr lang="en-US" sz="1200">
              <a:latin typeface="Times New Roman" pitchFamily="18" charset="0"/>
              <a:cs typeface="Times New Roman" pitchFamily="18" charset="0"/>
            </a:endParaRPr>
          </a:p>
        </p:txBody>
      </p:sp>
      <p:sp>
        <p:nvSpPr>
          <p:cNvPr id="1105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20636D47-1B0F-4B20-A522-92485E80C16B}" type="slidenum">
              <a:rPr lang="en-US" sz="1200">
                <a:latin typeface="Times New Roman" pitchFamily="18" charset="0"/>
                <a:cs typeface="Times New Roman" pitchFamily="18" charset="0"/>
              </a:rPr>
              <a:pPr algn="r"/>
              <a:t>79</a:t>
            </a:fld>
            <a:endParaRPr lang="en-US" sz="1200">
              <a:latin typeface="Times New Roman" pitchFamily="18" charset="0"/>
              <a:cs typeface="Times New Roman" pitchFamily="18" charset="0"/>
            </a:endParaRPr>
          </a:p>
        </p:txBody>
      </p:sp>
      <p:sp>
        <p:nvSpPr>
          <p:cNvPr id="1126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50249A68-5C24-4B15-BCBE-86246214D52F}" type="slidenum">
              <a:rPr lang="en-US" sz="1200">
                <a:latin typeface="Times New Roman" pitchFamily="18" charset="0"/>
                <a:cs typeface="Times New Roman" pitchFamily="18" charset="0"/>
              </a:rPr>
              <a:pPr algn="r"/>
              <a:t>80</a:t>
            </a:fld>
            <a:endParaRPr lang="en-US" sz="1200">
              <a:latin typeface="Times New Roman" pitchFamily="18" charset="0"/>
              <a:cs typeface="Times New Roman" pitchFamily="18" charset="0"/>
            </a:endParaRPr>
          </a:p>
        </p:txBody>
      </p:sp>
      <p:sp>
        <p:nvSpPr>
          <p:cNvPr id="1146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E567F029-A27A-44F1-B755-F4392C62671F}" type="slidenum">
              <a:rPr lang="en-US" sz="1200">
                <a:latin typeface="Times New Roman" pitchFamily="18" charset="0"/>
                <a:cs typeface="Times New Roman" pitchFamily="18" charset="0"/>
              </a:rPr>
              <a:pPr algn="r"/>
              <a:t>81</a:t>
            </a:fld>
            <a:endParaRPr lang="en-US" sz="1200">
              <a:latin typeface="Times New Roman" pitchFamily="18" charset="0"/>
              <a:cs typeface="Times New Roman" pitchFamily="18" charset="0"/>
            </a:endParaRPr>
          </a:p>
        </p:txBody>
      </p:sp>
      <p:sp>
        <p:nvSpPr>
          <p:cNvPr id="1167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0615749C-31D7-46CB-9760-63AEA239301F}" type="slidenum">
              <a:rPr lang="en-US" sz="1200">
                <a:latin typeface="Times New Roman" pitchFamily="18" charset="0"/>
                <a:cs typeface="Times New Roman" pitchFamily="18" charset="0"/>
              </a:rPr>
              <a:pPr algn="r"/>
              <a:t>82</a:t>
            </a:fld>
            <a:endParaRPr lang="en-US" sz="1200">
              <a:latin typeface="Times New Roman" pitchFamily="18" charset="0"/>
              <a:cs typeface="Times New Roman" pitchFamily="18" charset="0"/>
            </a:endParaRPr>
          </a:p>
        </p:txBody>
      </p:sp>
      <p:sp>
        <p:nvSpPr>
          <p:cNvPr id="11878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36A7E97-F6BE-48C4-B823-3F5917511CAD}" type="slidenum">
              <a:rPr lang="fr-FR"/>
              <a:pPr fontAlgn="base">
                <a:spcBef>
                  <a:spcPct val="0"/>
                </a:spcBef>
                <a:spcAft>
                  <a:spcPct val="0"/>
                </a:spcAft>
              </a:pPr>
              <a:t>59</a:t>
            </a:fld>
            <a:endParaRPr lang="fr-FR"/>
          </a:p>
        </p:txBody>
      </p:sp>
      <p:sp>
        <p:nvSpPr>
          <p:cNvPr id="78850" name="Rectangle 2"/>
          <p:cNvSpPr>
            <a:spLocks noGrp="1" noRot="1" noChangeAspect="1" noChangeArrowheads="1" noTextEdit="1"/>
          </p:cNvSpPr>
          <p:nvPr>
            <p:ph type="sldImg"/>
          </p:nvPr>
        </p:nvSpPr>
        <p:spPr bwMode="auto">
          <a:xfrm>
            <a:off x="930275" y="738188"/>
            <a:ext cx="4940300" cy="3705225"/>
          </a:xfrm>
          <a:solidFill>
            <a:srgbClr val="FFFFFF"/>
          </a:solidFill>
          <a:ln>
            <a:solidFill>
              <a:srgbClr val="000000"/>
            </a:solidFill>
            <a:miter lim="800000"/>
            <a:headEnd/>
            <a:tailEnd/>
          </a:ln>
        </p:spPr>
      </p:sp>
      <p:sp>
        <p:nvSpPr>
          <p:cNvPr id="78851" name="Rectangle 3"/>
          <p:cNvSpPr>
            <a:spLocks noGrp="1" noChangeArrowheads="1"/>
          </p:cNvSpPr>
          <p:nvPr>
            <p:ph type="body" idx="1"/>
          </p:nvPr>
        </p:nvSpPr>
        <p:spPr bwMode="auto">
          <a:xfrm>
            <a:off x="906463" y="4691063"/>
            <a:ext cx="4984750" cy="44450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8EE7A9CB-3430-4C95-B2E0-002FFBF319CE}" type="slidenum">
              <a:rPr lang="en-US" sz="1200">
                <a:latin typeface="Times New Roman" pitchFamily="18" charset="0"/>
                <a:cs typeface="Times New Roman" pitchFamily="18" charset="0"/>
              </a:rPr>
              <a:pPr algn="r"/>
              <a:t>83</a:t>
            </a:fld>
            <a:endParaRPr lang="en-US" sz="1200">
              <a:latin typeface="Times New Roman" pitchFamily="18" charset="0"/>
              <a:cs typeface="Times New Roman" pitchFamily="18" charset="0"/>
            </a:endParaRPr>
          </a:p>
        </p:txBody>
      </p:sp>
      <p:sp>
        <p:nvSpPr>
          <p:cNvPr id="1208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40DFB894-7324-482D-ADDC-1F0A2486E48B}" type="slidenum">
              <a:rPr lang="en-US" sz="1200">
                <a:latin typeface="Times New Roman" pitchFamily="18" charset="0"/>
                <a:cs typeface="Times New Roman" pitchFamily="18" charset="0"/>
              </a:rPr>
              <a:pPr algn="r"/>
              <a:t>84</a:t>
            </a:fld>
            <a:endParaRPr lang="en-US" sz="1200">
              <a:latin typeface="Times New Roman" pitchFamily="18" charset="0"/>
              <a:cs typeface="Times New Roman" pitchFamily="18" charset="0"/>
            </a:endParaRPr>
          </a:p>
        </p:txBody>
      </p:sp>
      <p:sp>
        <p:nvSpPr>
          <p:cNvPr id="1228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596FC0D2-5986-49A3-9AF5-47A9940C8B76}" type="slidenum">
              <a:rPr lang="en-US" sz="1200">
                <a:latin typeface="Times New Roman" pitchFamily="18" charset="0"/>
                <a:cs typeface="Times New Roman" pitchFamily="18" charset="0"/>
              </a:rPr>
              <a:pPr algn="r"/>
              <a:t>85</a:t>
            </a:fld>
            <a:endParaRPr lang="en-US" sz="1200">
              <a:latin typeface="Times New Roman" pitchFamily="18" charset="0"/>
              <a:cs typeface="Times New Roman" pitchFamily="18" charset="0"/>
            </a:endParaRPr>
          </a:p>
        </p:txBody>
      </p:sp>
      <p:sp>
        <p:nvSpPr>
          <p:cNvPr id="1249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B9BB6652-5134-4796-8DDA-B1AA58384888}" type="slidenum">
              <a:rPr lang="en-US" sz="1200">
                <a:latin typeface="Times New Roman" pitchFamily="18" charset="0"/>
                <a:cs typeface="Times New Roman" pitchFamily="18" charset="0"/>
              </a:rPr>
              <a:pPr algn="r"/>
              <a:t>86</a:t>
            </a:fld>
            <a:endParaRPr lang="en-US" sz="1200">
              <a:latin typeface="Times New Roman" pitchFamily="18" charset="0"/>
              <a:cs typeface="Times New Roman" pitchFamily="18" charset="0"/>
            </a:endParaRPr>
          </a:p>
        </p:txBody>
      </p:sp>
      <p:sp>
        <p:nvSpPr>
          <p:cNvPr id="1269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FB6097FA-D9BD-42C2-AF20-A329821A1E01}" type="slidenum">
              <a:rPr lang="en-US" sz="1200">
                <a:latin typeface="Times New Roman" pitchFamily="18" charset="0"/>
                <a:cs typeface="Times New Roman" pitchFamily="18" charset="0"/>
              </a:rPr>
              <a:pPr algn="r"/>
              <a:t>87</a:t>
            </a:fld>
            <a:endParaRPr lang="en-US" sz="1200">
              <a:latin typeface="Times New Roman" pitchFamily="18" charset="0"/>
              <a:cs typeface="Times New Roman" pitchFamily="18" charset="0"/>
            </a:endParaRPr>
          </a:p>
        </p:txBody>
      </p:sp>
      <p:sp>
        <p:nvSpPr>
          <p:cNvPr id="12902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D4BE85E2-5030-4050-A24A-0F67661A3046}" type="slidenum">
              <a:rPr lang="en-US" sz="1200">
                <a:latin typeface="Times New Roman" pitchFamily="18" charset="0"/>
                <a:cs typeface="Times New Roman" pitchFamily="18" charset="0"/>
              </a:rPr>
              <a:pPr algn="r"/>
              <a:t>88</a:t>
            </a:fld>
            <a:endParaRPr lang="en-US" sz="1200">
              <a:latin typeface="Times New Roman" pitchFamily="18" charset="0"/>
              <a:cs typeface="Times New Roman" pitchFamily="18" charset="0"/>
            </a:endParaRPr>
          </a:p>
        </p:txBody>
      </p:sp>
      <p:sp>
        <p:nvSpPr>
          <p:cNvPr id="1310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868EAC85-6C30-4D1C-AB7A-3653416F6B01}" type="slidenum">
              <a:rPr lang="en-US" sz="1200">
                <a:latin typeface="Times New Roman" pitchFamily="18" charset="0"/>
                <a:cs typeface="Times New Roman" pitchFamily="18" charset="0"/>
              </a:rPr>
              <a:pPr algn="r"/>
              <a:t>89</a:t>
            </a:fld>
            <a:endParaRPr lang="en-US" sz="1200">
              <a:latin typeface="Times New Roman" pitchFamily="18" charset="0"/>
              <a:cs typeface="Times New Roman" pitchFamily="18" charset="0"/>
            </a:endParaRPr>
          </a:p>
        </p:txBody>
      </p:sp>
      <p:sp>
        <p:nvSpPr>
          <p:cNvPr id="1331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48CF81BE-06B4-4F15-89A4-BA569682508B}" type="slidenum">
              <a:rPr lang="en-US" sz="1200">
                <a:latin typeface="Times New Roman" pitchFamily="18" charset="0"/>
                <a:cs typeface="Times New Roman" pitchFamily="18" charset="0"/>
              </a:rPr>
              <a:pPr algn="r"/>
              <a:t>90</a:t>
            </a:fld>
            <a:endParaRPr lang="en-US" sz="1200">
              <a:latin typeface="Times New Roman" pitchFamily="18" charset="0"/>
              <a:cs typeface="Times New Roman" pitchFamily="18" charset="0"/>
            </a:endParaRPr>
          </a:p>
        </p:txBody>
      </p:sp>
      <p:sp>
        <p:nvSpPr>
          <p:cNvPr id="1351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094451A9-F216-4860-B02E-3A3652516B54}" type="slidenum">
              <a:rPr lang="en-US" sz="1200">
                <a:latin typeface="Times New Roman" pitchFamily="18" charset="0"/>
                <a:cs typeface="Times New Roman" pitchFamily="18" charset="0"/>
              </a:rPr>
              <a:pPr algn="r"/>
              <a:t>91</a:t>
            </a:fld>
            <a:endParaRPr lang="en-US" sz="1200">
              <a:latin typeface="Times New Roman" pitchFamily="18" charset="0"/>
              <a:cs typeface="Times New Roman" pitchFamily="18" charset="0"/>
            </a:endParaRPr>
          </a:p>
        </p:txBody>
      </p:sp>
      <p:sp>
        <p:nvSpPr>
          <p:cNvPr id="1372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98B48E30-28CA-44CE-B229-19717810269E}" type="slidenum">
              <a:rPr lang="en-US" sz="1200">
                <a:latin typeface="Times New Roman" pitchFamily="18" charset="0"/>
                <a:cs typeface="Times New Roman" pitchFamily="18" charset="0"/>
              </a:rPr>
              <a:pPr algn="r"/>
              <a:t>92</a:t>
            </a:fld>
            <a:endParaRPr lang="en-US" sz="1200">
              <a:latin typeface="Times New Roman" pitchFamily="18" charset="0"/>
              <a:cs typeface="Times New Roman" pitchFamily="18" charset="0"/>
            </a:endParaRPr>
          </a:p>
        </p:txBody>
      </p:sp>
      <p:sp>
        <p:nvSpPr>
          <p:cNvPr id="1392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80E6623-5444-4D33-B014-C7F0AA154931}" type="slidenum">
              <a:rPr lang="es-ES"/>
              <a:pPr fontAlgn="base">
                <a:spcBef>
                  <a:spcPct val="0"/>
                </a:spcBef>
                <a:spcAft>
                  <a:spcPct val="0"/>
                </a:spcAft>
              </a:pPr>
              <a:t>66</a:t>
            </a:fld>
            <a:endParaRPr lang="es-ES"/>
          </a:p>
        </p:txBody>
      </p:sp>
      <p:sp>
        <p:nvSpPr>
          <p:cNvPr id="86018"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07899EB7-8EF9-4AF3-83DC-F6CA9EBEF3B2}" type="slidenum">
              <a:rPr lang="en-US" sz="1200">
                <a:latin typeface="Times New Roman" pitchFamily="18" charset="0"/>
                <a:cs typeface="Times New Roman" pitchFamily="18" charset="0"/>
              </a:rPr>
              <a:pPr algn="r"/>
              <a:t>93</a:t>
            </a:fld>
            <a:endParaRPr lang="en-US" sz="1200">
              <a:latin typeface="Times New Roman" pitchFamily="18" charset="0"/>
              <a:cs typeface="Times New Roman" pitchFamily="18" charset="0"/>
            </a:endParaRPr>
          </a:p>
        </p:txBody>
      </p:sp>
      <p:sp>
        <p:nvSpPr>
          <p:cNvPr id="1413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97B322BC-27C6-418F-A047-A73C28AB86A9}" type="slidenum">
              <a:rPr lang="en-US" sz="1200">
                <a:latin typeface="Times New Roman" pitchFamily="18" charset="0"/>
                <a:cs typeface="Times New Roman" pitchFamily="18" charset="0"/>
              </a:rPr>
              <a:pPr algn="r"/>
              <a:t>94</a:t>
            </a:fld>
            <a:endParaRPr lang="en-US" sz="1200">
              <a:latin typeface="Times New Roman" pitchFamily="18" charset="0"/>
              <a:cs typeface="Times New Roman" pitchFamily="18" charset="0"/>
            </a:endParaRPr>
          </a:p>
        </p:txBody>
      </p:sp>
      <p:sp>
        <p:nvSpPr>
          <p:cNvPr id="1433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F03FD4E5-9557-4FF4-A726-9A0D3B1DC05F}" type="slidenum">
              <a:rPr lang="en-US" sz="1200">
                <a:latin typeface="Times New Roman" pitchFamily="18" charset="0"/>
                <a:cs typeface="Times New Roman" pitchFamily="18" charset="0"/>
              </a:rPr>
              <a:pPr algn="r"/>
              <a:t>95</a:t>
            </a:fld>
            <a:endParaRPr lang="en-US" sz="1200">
              <a:latin typeface="Times New Roman" pitchFamily="18" charset="0"/>
              <a:cs typeface="Times New Roman" pitchFamily="18" charset="0"/>
            </a:endParaRPr>
          </a:p>
        </p:txBody>
      </p:sp>
      <p:sp>
        <p:nvSpPr>
          <p:cNvPr id="145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Rectangle 3"/>
          <p:cNvSpPr>
            <a:spLocks noGrp="1" noChangeArrowheads="1"/>
          </p:cNvSpPr>
          <p:nvPr>
            <p:ph type="body" idx="1"/>
          </p:nvPr>
        </p:nvSpPr>
        <p:spPr bwMode="auto">
          <a:xfrm>
            <a:off x="906463" y="4691063"/>
            <a:ext cx="4984750" cy="444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3D655CD-673C-4323-B975-6FD70E3EE983}" type="slidenum">
              <a:rPr lang="es-ES"/>
              <a:pPr fontAlgn="base">
                <a:spcBef>
                  <a:spcPct val="0"/>
                </a:spcBef>
                <a:spcAft>
                  <a:spcPct val="0"/>
                </a:spcAft>
              </a:pPr>
              <a:t>67</a:t>
            </a:fld>
            <a:endParaRPr lang="es-ES"/>
          </a:p>
        </p:txBody>
      </p:sp>
      <p:sp>
        <p:nvSpPr>
          <p:cNvPr id="88066"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5AC4160B-AF87-4373-ABC0-72433141F1DE}" type="slidenum">
              <a:rPr lang="es-ES"/>
              <a:pPr fontAlgn="base">
                <a:spcBef>
                  <a:spcPct val="0"/>
                </a:spcBef>
                <a:spcAft>
                  <a:spcPct val="0"/>
                </a:spcAft>
              </a:pPr>
              <a:t>68</a:t>
            </a:fld>
            <a:endParaRPr lang="es-ES"/>
          </a:p>
        </p:txBody>
      </p:sp>
      <p:sp>
        <p:nvSpPr>
          <p:cNvPr id="90114"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BDDF06D1-4DD1-48B5-8380-B2C0BAF9F335}" type="slidenum">
              <a:rPr lang="es-ES"/>
              <a:pPr fontAlgn="base">
                <a:spcBef>
                  <a:spcPct val="0"/>
                </a:spcBef>
                <a:spcAft>
                  <a:spcPct val="0"/>
                </a:spcAft>
              </a:pPr>
              <a:t>69</a:t>
            </a:fld>
            <a:endParaRPr lang="es-ES"/>
          </a:p>
        </p:txBody>
      </p:sp>
      <p:sp>
        <p:nvSpPr>
          <p:cNvPr id="92162"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C9CBD7F-77C9-4900-BC83-867B45E5ECA2}" type="slidenum">
              <a:rPr lang="es-ES"/>
              <a:pPr fontAlgn="base">
                <a:spcBef>
                  <a:spcPct val="0"/>
                </a:spcBef>
                <a:spcAft>
                  <a:spcPct val="0"/>
                </a:spcAft>
              </a:pPr>
              <a:t>70</a:t>
            </a:fld>
            <a:endParaRPr lang="es-ES"/>
          </a:p>
        </p:txBody>
      </p:sp>
      <p:sp>
        <p:nvSpPr>
          <p:cNvPr id="94210"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C4417F1-DC39-4596-90FD-512A5E334C2B}" type="slidenum">
              <a:rPr lang="es-ES"/>
              <a:pPr fontAlgn="base">
                <a:spcBef>
                  <a:spcPct val="0"/>
                </a:spcBef>
                <a:spcAft>
                  <a:spcPct val="0"/>
                </a:spcAft>
              </a:pPr>
              <a:t>71</a:t>
            </a:fld>
            <a:endParaRPr lang="es-ES"/>
          </a:p>
        </p:txBody>
      </p:sp>
      <p:sp>
        <p:nvSpPr>
          <p:cNvPr id="96258"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BB453EEB-A9E1-4891-82B1-E5030C9C5FF7}" type="slidenum">
              <a:rPr lang="es-ES"/>
              <a:pPr fontAlgn="base">
                <a:spcBef>
                  <a:spcPct val="0"/>
                </a:spcBef>
                <a:spcAft>
                  <a:spcPct val="0"/>
                </a:spcAft>
              </a:pPr>
              <a:t>72</a:t>
            </a:fld>
            <a:endParaRPr lang="es-ES"/>
          </a:p>
        </p:txBody>
      </p:sp>
      <p:sp>
        <p:nvSpPr>
          <p:cNvPr id="98306" name="Rectangle 2"/>
          <p:cNvSpPr>
            <a:spLocks noGrp="1"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pPr>
              <a:defRPr/>
            </a:pPr>
            <a:fld id="{726481E0-C668-44D1-872A-5FD97A6FE052}" type="datetimeFigureOut">
              <a:rPr lang="fr-FR"/>
              <a:pPr>
                <a:defRPr/>
              </a:pPr>
              <a:t>06/06/2011</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E6788E93-1378-4913-8FE4-3829BD30C4BC}" type="slidenum">
              <a:rPr lang="fr-FR"/>
              <a:pPr>
                <a:defRPr/>
              </a:pPr>
              <a:t>‹#›</a:t>
            </a:fld>
            <a:endParaRPr lang="fr-FR" dirty="0"/>
          </a:p>
        </p:txBody>
      </p:sp>
    </p:spTree>
    <p:extLst>
      <p:ext uri="{BB962C8B-B14F-4D97-AF65-F5344CB8AC3E}">
        <p14:creationId xmlns:p14="http://schemas.microsoft.com/office/powerpoint/2010/main" val="2525067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C3152E3C-F165-41AF-A6B9-76A02B5895FC}" type="datetimeFigureOut">
              <a:rPr lang="fr-FR"/>
              <a:pPr>
                <a:defRPr/>
              </a:pPr>
              <a:t>06/06/2011</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0B3715F-9934-4F70-A072-63BE6C25D7E0}" type="slidenum">
              <a:rPr lang="fr-FR"/>
              <a:pPr>
                <a:defRPr/>
              </a:pPr>
              <a:t>‹#›</a:t>
            </a:fld>
            <a:endParaRPr lang="fr-FR" dirty="0"/>
          </a:p>
        </p:txBody>
      </p:sp>
    </p:spTree>
    <p:extLst>
      <p:ext uri="{BB962C8B-B14F-4D97-AF65-F5344CB8AC3E}">
        <p14:creationId xmlns:p14="http://schemas.microsoft.com/office/powerpoint/2010/main" val="387000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859F2584-ECD0-4FFB-827B-6E1502902468}" type="datetimeFigureOut">
              <a:rPr lang="fr-FR"/>
              <a:pPr>
                <a:defRPr/>
              </a:pPr>
              <a:t>06/06/2011</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62BDFFBF-FFA5-456B-A101-20292CF963A4}" type="slidenum">
              <a:rPr lang="fr-FR"/>
              <a:pPr>
                <a:defRPr/>
              </a:pPr>
              <a:t>‹#›</a:t>
            </a:fld>
            <a:endParaRPr lang="fr-FR" dirty="0"/>
          </a:p>
        </p:txBody>
      </p:sp>
    </p:spTree>
    <p:extLst>
      <p:ext uri="{BB962C8B-B14F-4D97-AF65-F5344CB8AC3E}">
        <p14:creationId xmlns:p14="http://schemas.microsoft.com/office/powerpoint/2010/main" val="1978631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en-US" smtClean="0"/>
              <a:t>Click to edit Master title style</a:t>
            </a:r>
            <a:endParaRPr lang="fr-FR"/>
          </a:p>
        </p:txBody>
      </p:sp>
      <p:sp>
        <p:nvSpPr>
          <p:cNvPr id="3" name="Espace réservé du tableau 2"/>
          <p:cNvSpPr>
            <a:spLocks noGrp="1"/>
          </p:cNvSpPr>
          <p:nvPr>
            <p:ph type="tbl" idx="1"/>
          </p:nvPr>
        </p:nvSpPr>
        <p:spPr>
          <a:xfrm>
            <a:off x="457200" y="1600200"/>
            <a:ext cx="8229600" cy="4525963"/>
          </a:xfrm>
        </p:spPr>
        <p:txBody>
          <a:bodyPr rtlCol="0">
            <a:normAutofit/>
          </a:bodyPr>
          <a:lstStyle/>
          <a:p>
            <a:pPr lvl="0"/>
            <a:r>
              <a:rPr lang="en-US" noProof="0" smtClean="0"/>
              <a:t>Click icon to add table</a:t>
            </a:r>
            <a:endParaRPr lang="fr-FR" noProof="0" smtClean="0"/>
          </a:p>
        </p:txBody>
      </p:sp>
      <p:sp>
        <p:nvSpPr>
          <p:cNvPr id="4" name="Rectangle 4"/>
          <p:cNvSpPr>
            <a:spLocks noGrp="1" noChangeArrowheads="1"/>
          </p:cNvSpPr>
          <p:nvPr>
            <p:ph type="dt" sz="half" idx="10"/>
          </p:nvPr>
        </p:nvSpPr>
        <p:spPr/>
        <p:txBody>
          <a:bodyPr/>
          <a:lstStyle>
            <a:lvl1pPr>
              <a:defRPr/>
            </a:lvl1pPr>
          </a:lstStyle>
          <a:p>
            <a:pPr>
              <a:defRPr/>
            </a:pPr>
            <a:endParaRPr lang="fr-FR"/>
          </a:p>
        </p:txBody>
      </p:sp>
      <p:sp>
        <p:nvSpPr>
          <p:cNvPr id="5" name="Rectangle 5"/>
          <p:cNvSpPr>
            <a:spLocks noGrp="1" noChangeArrowheads="1"/>
          </p:cNvSpPr>
          <p:nvPr>
            <p:ph type="ftr" sz="quarter" idx="11"/>
          </p:nvPr>
        </p:nvSpPr>
        <p:spPr/>
        <p:txBody>
          <a:bodyPr/>
          <a:lstStyle>
            <a:lvl1pPr>
              <a:defRPr/>
            </a:lvl1pPr>
          </a:lstStyle>
          <a:p>
            <a:pPr>
              <a:defRPr/>
            </a:pPr>
            <a:endParaRPr lang="fr-FR"/>
          </a:p>
        </p:txBody>
      </p:sp>
      <p:sp>
        <p:nvSpPr>
          <p:cNvPr id="6" name="Rectangle 6"/>
          <p:cNvSpPr>
            <a:spLocks noGrp="1" noChangeArrowheads="1"/>
          </p:cNvSpPr>
          <p:nvPr>
            <p:ph type="sldNum" sz="quarter" idx="12"/>
          </p:nvPr>
        </p:nvSpPr>
        <p:spPr/>
        <p:txBody>
          <a:bodyPr/>
          <a:lstStyle>
            <a:lvl1pPr>
              <a:defRPr/>
            </a:lvl1pPr>
          </a:lstStyle>
          <a:p>
            <a:pPr>
              <a:defRPr/>
            </a:pPr>
            <a:fld id="{DA483B49-9781-4786-8B36-BB48E29EAB51}" type="slidenum">
              <a:rPr lang="fr-FR"/>
              <a:pPr>
                <a:defRPr/>
              </a:pPr>
              <a:t>‹#›</a:t>
            </a:fld>
            <a:endParaRPr lang="fr-FR"/>
          </a:p>
        </p:txBody>
      </p:sp>
    </p:spTree>
    <p:extLst>
      <p:ext uri="{BB962C8B-B14F-4D97-AF65-F5344CB8AC3E}">
        <p14:creationId xmlns:p14="http://schemas.microsoft.com/office/powerpoint/2010/main" val="316503160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30188" y="-100013"/>
            <a:ext cx="8229600" cy="936626"/>
          </a:xfrm>
        </p:spPr>
        <p:txBody>
          <a:bodyPr/>
          <a:lstStyle/>
          <a:p>
            <a:r>
              <a:rPr lang="en-US" smtClean="0"/>
              <a:t>Click to edit Master title style</a:t>
            </a:r>
            <a:endParaRPr lang="fr-FR"/>
          </a:p>
        </p:txBody>
      </p:sp>
      <p:sp>
        <p:nvSpPr>
          <p:cNvPr id="3" name="Espace réservé du texte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extLst>
      <p:ext uri="{BB962C8B-B14F-4D97-AF65-F5344CB8AC3E}">
        <p14:creationId xmlns:p14="http://schemas.microsoft.com/office/powerpoint/2010/main" val="3044639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pPr>
              <a:defRPr/>
            </a:pPr>
            <a:fld id="{10E48CC6-67D7-4E10-808B-76C6C8BAD2EF}" type="datetimeFigureOut">
              <a:rPr lang="fr-FR"/>
              <a:pPr>
                <a:defRPr/>
              </a:pPr>
              <a:t>06/06/2011</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5C475021-350E-4C54-8004-CEE8B77DEAE2}" type="slidenum">
              <a:rPr lang="fr-FR"/>
              <a:pPr>
                <a:defRPr/>
              </a:pPr>
              <a:t>‹#›</a:t>
            </a:fld>
            <a:endParaRPr lang="fr-FR" dirty="0"/>
          </a:p>
        </p:txBody>
      </p:sp>
    </p:spTree>
    <p:extLst>
      <p:ext uri="{BB962C8B-B14F-4D97-AF65-F5344CB8AC3E}">
        <p14:creationId xmlns:p14="http://schemas.microsoft.com/office/powerpoint/2010/main" val="2949982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E7A2E8E6-29DC-4D3C-B7DD-D21A2C3179D0}" type="datetimeFigureOut">
              <a:rPr lang="fr-FR"/>
              <a:pPr>
                <a:defRPr/>
              </a:pPr>
              <a:t>06/06/2011</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2A82A049-F22C-4762-A5F6-8F75F71C3262}" type="slidenum">
              <a:rPr lang="fr-FR"/>
              <a:pPr>
                <a:defRPr/>
              </a:pPr>
              <a:t>‹#›</a:t>
            </a:fld>
            <a:endParaRPr lang="fr-FR" dirty="0"/>
          </a:p>
        </p:txBody>
      </p:sp>
    </p:spTree>
    <p:extLst>
      <p:ext uri="{BB962C8B-B14F-4D97-AF65-F5344CB8AC3E}">
        <p14:creationId xmlns:p14="http://schemas.microsoft.com/office/powerpoint/2010/main" val="1595608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pPr>
              <a:defRPr/>
            </a:pPr>
            <a:fld id="{82F721E3-1562-4EDA-BEA4-E5DA5AD056C2}" type="datetimeFigureOut">
              <a:rPr lang="fr-FR"/>
              <a:pPr>
                <a:defRPr/>
              </a:pPr>
              <a:t>06/06/2011</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DD11F7B-404C-4B18-99E4-A640282ACFA6}" type="slidenum">
              <a:rPr lang="fr-FR"/>
              <a:pPr>
                <a:defRPr/>
              </a:pPr>
              <a:t>‹#›</a:t>
            </a:fld>
            <a:endParaRPr lang="fr-FR" dirty="0"/>
          </a:p>
        </p:txBody>
      </p:sp>
    </p:spTree>
    <p:extLst>
      <p:ext uri="{BB962C8B-B14F-4D97-AF65-F5344CB8AC3E}">
        <p14:creationId xmlns:p14="http://schemas.microsoft.com/office/powerpoint/2010/main" val="4036566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pPr>
              <a:defRPr/>
            </a:pPr>
            <a:fld id="{8B328C95-A119-4789-8DE5-C3FEF1D7087E}" type="datetimeFigureOut">
              <a:rPr lang="fr-FR"/>
              <a:pPr>
                <a:defRPr/>
              </a:pPr>
              <a:t>06/06/2011</a:t>
            </a:fld>
            <a:endParaRPr lang="fr-FR" dirty="0"/>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F4A47183-7881-42AC-968B-46A6CDD804B2}" type="slidenum">
              <a:rPr lang="fr-FR"/>
              <a:pPr>
                <a:defRPr/>
              </a:pPr>
              <a:t>‹#›</a:t>
            </a:fld>
            <a:endParaRPr lang="fr-FR" dirty="0"/>
          </a:p>
        </p:txBody>
      </p:sp>
    </p:spTree>
    <p:extLst>
      <p:ext uri="{BB962C8B-B14F-4D97-AF65-F5344CB8AC3E}">
        <p14:creationId xmlns:p14="http://schemas.microsoft.com/office/powerpoint/2010/main" val="3733144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pPr>
              <a:defRPr/>
            </a:pPr>
            <a:fld id="{6A52640F-D546-4F69-A50B-92F13E1B8883}" type="datetimeFigureOut">
              <a:rPr lang="fr-FR"/>
              <a:pPr>
                <a:defRPr/>
              </a:pPr>
              <a:t>06/06/2011</a:t>
            </a:fld>
            <a:endParaRPr lang="fr-FR" dirty="0"/>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51F2C5DE-816B-4C54-BDCD-865C317DE07F}" type="slidenum">
              <a:rPr lang="fr-FR"/>
              <a:pPr>
                <a:defRPr/>
              </a:pPr>
              <a:t>‹#›</a:t>
            </a:fld>
            <a:endParaRPr lang="fr-FR" dirty="0"/>
          </a:p>
        </p:txBody>
      </p:sp>
    </p:spTree>
    <p:extLst>
      <p:ext uri="{BB962C8B-B14F-4D97-AF65-F5344CB8AC3E}">
        <p14:creationId xmlns:p14="http://schemas.microsoft.com/office/powerpoint/2010/main" val="33468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ED0054F5-2DCC-43A1-A819-F803D093CF81}" type="datetimeFigureOut">
              <a:rPr lang="fr-FR"/>
              <a:pPr>
                <a:defRPr/>
              </a:pPr>
              <a:t>06/06/2011</a:t>
            </a:fld>
            <a:endParaRPr lang="fr-FR" dirty="0"/>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90DEBCE9-5F80-4489-86C9-BC7624555C41}" type="slidenum">
              <a:rPr lang="fr-FR"/>
              <a:pPr>
                <a:defRPr/>
              </a:pPr>
              <a:t>‹#›</a:t>
            </a:fld>
            <a:endParaRPr lang="fr-FR" dirty="0"/>
          </a:p>
        </p:txBody>
      </p:sp>
    </p:spTree>
    <p:extLst>
      <p:ext uri="{BB962C8B-B14F-4D97-AF65-F5344CB8AC3E}">
        <p14:creationId xmlns:p14="http://schemas.microsoft.com/office/powerpoint/2010/main" val="3885073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C2B14D25-C720-460F-8594-0D5BF32F9011}" type="datetimeFigureOut">
              <a:rPr lang="fr-FR"/>
              <a:pPr>
                <a:defRPr/>
              </a:pPr>
              <a:t>06/06/2011</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A54A5365-3050-4366-BBC9-5B8360DDDBA0}" type="slidenum">
              <a:rPr lang="fr-FR"/>
              <a:pPr>
                <a:defRPr/>
              </a:pPr>
              <a:t>‹#›</a:t>
            </a:fld>
            <a:endParaRPr lang="fr-FR" dirty="0"/>
          </a:p>
        </p:txBody>
      </p:sp>
    </p:spTree>
    <p:extLst>
      <p:ext uri="{BB962C8B-B14F-4D97-AF65-F5344CB8AC3E}">
        <p14:creationId xmlns:p14="http://schemas.microsoft.com/office/powerpoint/2010/main" val="1431927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F941B14-B00D-410C-9124-2FF5C95AA008}" type="datetimeFigureOut">
              <a:rPr lang="fr-FR"/>
              <a:pPr>
                <a:defRPr/>
              </a:pPr>
              <a:t>06/06/2011</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7231BCD-8088-45CA-B7C6-A4E884E28D99}" type="slidenum">
              <a:rPr lang="fr-FR"/>
              <a:pPr>
                <a:defRPr/>
              </a:pPr>
              <a:t>‹#›</a:t>
            </a:fld>
            <a:endParaRPr lang="fr-FR" dirty="0"/>
          </a:p>
        </p:txBody>
      </p:sp>
    </p:spTree>
    <p:extLst>
      <p:ext uri="{BB962C8B-B14F-4D97-AF65-F5344CB8AC3E}">
        <p14:creationId xmlns:p14="http://schemas.microsoft.com/office/powerpoint/2010/main" val="3868075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7411"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D5DEBC5-0611-4496-B0E1-A668A09FD67F}" type="datetimeFigureOut">
              <a:rPr lang="fr-FR"/>
              <a:pPr>
                <a:defRPr/>
              </a:pPr>
              <a:t>06/06/2011</a:t>
            </a:fld>
            <a:endParaRPr lang="fr-FR" dirty="0"/>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4A6B5EF-349E-48F6-8281-E082CB8AF700}" type="slidenum">
              <a:rPr lang="fr-FR"/>
              <a:pPr>
                <a:defRPr/>
              </a:pPr>
              <a:t>‹#›</a:t>
            </a:fld>
            <a:endParaRPr lang="fr-FR" dirty="0"/>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62" r:id="rId12"/>
    <p:sldLayoutId id="2147483663" r:id="rId13"/>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9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 Box 3"/>
          <p:cNvSpPr txBox="1">
            <a:spLocks noChangeArrowheads="1"/>
          </p:cNvSpPr>
          <p:nvPr/>
        </p:nvSpPr>
        <p:spPr bwMode="auto">
          <a:xfrm>
            <a:off x="990600" y="1125538"/>
            <a:ext cx="6400800"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72" tIns="41236" rIns="82472" bIns="41236">
            <a:spAutoFit/>
          </a:bodyPr>
          <a:lstStyle>
            <a:lvl1pPr defTabSz="825500">
              <a:defRPr>
                <a:solidFill>
                  <a:schemeClr val="tx1"/>
                </a:solidFill>
                <a:latin typeface="Calibri" pitchFamily="34" charset="0"/>
              </a:defRPr>
            </a:lvl1pPr>
            <a:lvl2pPr marL="742950" indent="-285750" defTabSz="825500">
              <a:defRPr>
                <a:solidFill>
                  <a:schemeClr val="tx1"/>
                </a:solidFill>
                <a:latin typeface="Calibri" pitchFamily="34" charset="0"/>
              </a:defRPr>
            </a:lvl2pPr>
            <a:lvl3pPr marL="1143000" indent="-228600" defTabSz="825500">
              <a:defRPr>
                <a:solidFill>
                  <a:schemeClr val="tx1"/>
                </a:solidFill>
                <a:latin typeface="Calibri" pitchFamily="34" charset="0"/>
              </a:defRPr>
            </a:lvl3pPr>
            <a:lvl4pPr marL="1600200" indent="-228600" defTabSz="825500">
              <a:defRPr>
                <a:solidFill>
                  <a:schemeClr val="tx1"/>
                </a:solidFill>
                <a:latin typeface="Calibri" pitchFamily="34" charset="0"/>
              </a:defRPr>
            </a:lvl4pPr>
            <a:lvl5pPr marL="2057400" indent="-228600" defTabSz="825500">
              <a:defRPr>
                <a:solidFill>
                  <a:schemeClr val="tx1"/>
                </a:solidFill>
                <a:latin typeface="Calibri" pitchFamily="34" charset="0"/>
              </a:defRPr>
            </a:lvl5pPr>
            <a:lvl6pPr marL="2514600" indent="-228600" defTabSz="825500" fontAlgn="base">
              <a:spcBef>
                <a:spcPct val="0"/>
              </a:spcBef>
              <a:spcAft>
                <a:spcPct val="0"/>
              </a:spcAft>
              <a:defRPr>
                <a:solidFill>
                  <a:schemeClr val="tx1"/>
                </a:solidFill>
                <a:latin typeface="Calibri" pitchFamily="34" charset="0"/>
              </a:defRPr>
            </a:lvl6pPr>
            <a:lvl7pPr marL="2971800" indent="-228600" defTabSz="825500" fontAlgn="base">
              <a:spcBef>
                <a:spcPct val="0"/>
              </a:spcBef>
              <a:spcAft>
                <a:spcPct val="0"/>
              </a:spcAft>
              <a:defRPr>
                <a:solidFill>
                  <a:schemeClr val="tx1"/>
                </a:solidFill>
                <a:latin typeface="Calibri" pitchFamily="34" charset="0"/>
              </a:defRPr>
            </a:lvl7pPr>
            <a:lvl8pPr marL="3429000" indent="-228600" defTabSz="825500" fontAlgn="base">
              <a:spcBef>
                <a:spcPct val="0"/>
              </a:spcBef>
              <a:spcAft>
                <a:spcPct val="0"/>
              </a:spcAft>
              <a:defRPr>
                <a:solidFill>
                  <a:schemeClr val="tx1"/>
                </a:solidFill>
                <a:latin typeface="Calibri" pitchFamily="34" charset="0"/>
              </a:defRPr>
            </a:lvl8pPr>
            <a:lvl9pPr marL="3886200" indent="-228600" defTabSz="825500" fontAlgn="base">
              <a:spcBef>
                <a:spcPct val="0"/>
              </a:spcBef>
              <a:spcAft>
                <a:spcPct val="0"/>
              </a:spcAft>
              <a:defRPr>
                <a:solidFill>
                  <a:schemeClr val="tx1"/>
                </a:solidFill>
                <a:latin typeface="Calibri" pitchFamily="34" charset="0"/>
              </a:defRPr>
            </a:lvl9pPr>
          </a:lstStyle>
          <a:p>
            <a:pPr algn="ctr" eaLnBrk="0" hangingPunct="0"/>
            <a:r>
              <a:rPr lang="fr-FR" sz="2200" b="1"/>
              <a:t>Séminaire sur le « Suivi et Évaluation des programmes de santé au niveau du district : Applications pratiques»</a:t>
            </a:r>
          </a:p>
          <a:p>
            <a:pPr algn="ctr" eaLnBrk="0" hangingPunct="0"/>
            <a:r>
              <a:rPr lang="fr-FR" sz="2200" b="1"/>
              <a:t>CESAG, Dakar, Sénégal </a:t>
            </a:r>
          </a:p>
          <a:p>
            <a:pPr algn="ctr" eaLnBrk="0" hangingPunct="0"/>
            <a:r>
              <a:rPr lang="fr-FR" sz="2200" b="1"/>
              <a:t>  14 juin – 2 juillet 2010</a:t>
            </a:r>
          </a:p>
        </p:txBody>
      </p:sp>
      <p:sp>
        <p:nvSpPr>
          <p:cNvPr id="1029" name="Rectangle 4"/>
          <p:cNvSpPr>
            <a:spLocks noChangeArrowheads="1"/>
          </p:cNvSpPr>
          <p:nvPr/>
        </p:nvSpPr>
        <p:spPr bwMode="auto">
          <a:xfrm>
            <a:off x="0" y="31146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graphicFrame>
        <p:nvGraphicFramePr>
          <p:cNvPr id="1026" name="Object 5"/>
          <p:cNvGraphicFramePr>
            <a:graphicFrameLocks noChangeAspect="1"/>
          </p:cNvGraphicFramePr>
          <p:nvPr/>
        </p:nvGraphicFramePr>
        <p:xfrm>
          <a:off x="827088" y="4581525"/>
          <a:ext cx="1028700" cy="898525"/>
        </p:xfrm>
        <a:graphic>
          <a:graphicData uri="http://schemas.openxmlformats.org/presentationml/2006/ole">
            <mc:AlternateContent xmlns:mc="http://schemas.openxmlformats.org/markup-compatibility/2006">
              <mc:Choice xmlns:v="urn:schemas-microsoft-com:vml" Requires="v">
                <p:oleObj spid="_x0000_s1033" r:id="rId3" imgW="5780952" imgH="5676190" progId="">
                  <p:embed/>
                </p:oleObj>
              </mc:Choice>
              <mc:Fallback>
                <p:oleObj r:id="rId3" imgW="5780952" imgH="5676190" progId="">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4581525"/>
                        <a:ext cx="1028700" cy="898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9925" y="4797425"/>
            <a:ext cx="960438"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descr="usaid_Horizonta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4941888"/>
            <a:ext cx="2036763"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re 1"/>
          <p:cNvSpPr>
            <a:spLocks noGrp="1"/>
          </p:cNvSpPr>
          <p:nvPr>
            <p:ph type="title"/>
          </p:nvPr>
        </p:nvSpPr>
        <p:spPr/>
        <p:txBody>
          <a:bodyPr/>
          <a:lstStyle/>
          <a:p>
            <a:r>
              <a:rPr lang="fr-FR" smtClean="0"/>
              <a:t>Quelques définitions</a:t>
            </a:r>
          </a:p>
        </p:txBody>
      </p:sp>
      <p:sp>
        <p:nvSpPr>
          <p:cNvPr id="3" name="Espace réservé du contenu 2"/>
          <p:cNvSpPr>
            <a:spLocks noGrp="1"/>
          </p:cNvSpPr>
          <p:nvPr>
            <p:ph idx="1"/>
          </p:nvPr>
        </p:nvSpPr>
        <p:spPr/>
        <p:txBody>
          <a:bodyPr rtlCol="0">
            <a:normAutofit fontScale="77500" lnSpcReduction="20000"/>
          </a:bodyPr>
          <a:lstStyle/>
          <a:p>
            <a:pPr fontAlgn="auto">
              <a:spcAft>
                <a:spcPts val="0"/>
              </a:spcAft>
              <a:defRPr/>
            </a:pPr>
            <a:r>
              <a:rPr lang="fr-FR" b="1" dirty="0" smtClean="0"/>
              <a:t>Et la stratégie d’action ?</a:t>
            </a:r>
          </a:p>
          <a:p>
            <a:pPr fontAlgn="auto">
              <a:spcAft>
                <a:spcPts val="0"/>
              </a:spcAft>
              <a:buFont typeface="Arial" pitchFamily="34" charset="0"/>
              <a:buNone/>
              <a:defRPr/>
            </a:pPr>
            <a:r>
              <a:rPr lang="fr-FR" dirty="0" smtClean="0"/>
              <a:t>      C’est l’organisation, dans le temps et dans l’espace, des divers objectifs à atteindre.</a:t>
            </a:r>
          </a:p>
          <a:p>
            <a:pPr fontAlgn="auto">
              <a:spcAft>
                <a:spcPts val="0"/>
              </a:spcAft>
              <a:defRPr/>
            </a:pPr>
            <a:r>
              <a:rPr lang="fr-FR" b="1" dirty="0" smtClean="0"/>
              <a:t>Et la tactique ?</a:t>
            </a:r>
          </a:p>
          <a:p>
            <a:pPr fontAlgn="auto">
              <a:spcAft>
                <a:spcPts val="0"/>
              </a:spcAft>
              <a:buFont typeface="Arial" pitchFamily="34" charset="0"/>
              <a:buNone/>
              <a:defRPr/>
            </a:pPr>
            <a:r>
              <a:rPr lang="fr-FR" dirty="0" smtClean="0"/>
              <a:t>     C’est la manière de mobiliser les moyens et méthodes de travail pour atteindre chaque objectif.</a:t>
            </a:r>
          </a:p>
          <a:p>
            <a:pPr fontAlgn="auto">
              <a:spcAft>
                <a:spcPts val="0"/>
              </a:spcAft>
              <a:defRPr/>
            </a:pPr>
            <a:r>
              <a:rPr lang="fr-FR" b="1" dirty="0" smtClean="0"/>
              <a:t>Et la démarche ?</a:t>
            </a:r>
          </a:p>
          <a:p>
            <a:pPr fontAlgn="auto">
              <a:spcAft>
                <a:spcPts val="0"/>
              </a:spcAft>
              <a:buFont typeface="Arial" pitchFamily="34" charset="0"/>
              <a:buNone/>
              <a:defRPr/>
            </a:pPr>
            <a:r>
              <a:rPr lang="fr-FR" dirty="0" smtClean="0"/>
              <a:t>    C’est le fondement “philosophique” de l’action : choix des moyens et méthodes à mettre en œuvre, choix des priorités dans l’organisation des objectifs.</a:t>
            </a:r>
          </a:p>
          <a:p>
            <a:pPr fontAlgn="auto">
              <a:spcAft>
                <a:spcPts val="0"/>
              </a:spcAft>
              <a:defRPr/>
            </a:pPr>
            <a:r>
              <a:rPr lang="fr-FR" b="1" dirty="0" smtClean="0"/>
              <a:t>Et la méthode ?</a:t>
            </a:r>
          </a:p>
          <a:p>
            <a:pPr fontAlgn="auto">
              <a:spcAft>
                <a:spcPts val="0"/>
              </a:spcAft>
              <a:buFont typeface="Arial" pitchFamily="34" charset="0"/>
              <a:buNone/>
              <a:defRPr/>
            </a:pPr>
            <a:r>
              <a:rPr lang="fr-FR" dirty="0" smtClean="0"/>
              <a:t>     C’est la façon d’utiliser les moyens.</a:t>
            </a:r>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re 1"/>
          <p:cNvSpPr>
            <a:spLocks noGrp="1"/>
          </p:cNvSpPr>
          <p:nvPr>
            <p:ph type="title"/>
          </p:nvPr>
        </p:nvSpPr>
        <p:spPr/>
        <p:txBody>
          <a:bodyPr/>
          <a:lstStyle/>
          <a:p>
            <a:r>
              <a:rPr lang="fr-FR" smtClean="0"/>
              <a:t>Quelques définitions</a:t>
            </a:r>
          </a:p>
        </p:txBody>
      </p:sp>
      <p:sp>
        <p:nvSpPr>
          <p:cNvPr id="3" name="Espace réservé du contenu 2"/>
          <p:cNvSpPr>
            <a:spLocks noGrp="1"/>
          </p:cNvSpPr>
          <p:nvPr>
            <p:ph idx="1"/>
          </p:nvPr>
        </p:nvSpPr>
        <p:spPr/>
        <p:txBody>
          <a:bodyPr rtlCol="0">
            <a:normAutofit fontScale="85000" lnSpcReduction="10000"/>
          </a:bodyPr>
          <a:lstStyle/>
          <a:p>
            <a:pPr fontAlgn="auto">
              <a:spcAft>
                <a:spcPts val="0"/>
              </a:spcAft>
              <a:defRPr/>
            </a:pPr>
            <a:r>
              <a:rPr lang="fr-FR" b="1" dirty="0" smtClean="0"/>
              <a:t>L’efficacité :</a:t>
            </a:r>
            <a:r>
              <a:rPr lang="fr-FR" dirty="0" smtClean="0"/>
              <a:t> compare les résultats aux objectifs prévus, mesure les écarts et tente de</a:t>
            </a:r>
            <a:r>
              <a:rPr lang="fr-FR" b="1" dirty="0" smtClean="0"/>
              <a:t> </a:t>
            </a:r>
            <a:r>
              <a:rPr lang="fr-FR" dirty="0" smtClean="0"/>
              <a:t>les interpréter (analyse quantitative). Le critère d’efficacité permet d’établir le degré de réalisation atteint.</a:t>
            </a:r>
          </a:p>
          <a:p>
            <a:pPr fontAlgn="auto">
              <a:spcAft>
                <a:spcPts val="0"/>
              </a:spcAft>
              <a:defRPr/>
            </a:pPr>
            <a:r>
              <a:rPr lang="fr-FR" b="1" dirty="0" smtClean="0"/>
              <a:t>L’efficience :</a:t>
            </a:r>
            <a:r>
              <a:rPr lang="fr-FR" dirty="0" smtClean="0"/>
              <a:t> compare les résultats avec les moyens humains et matériels mis en</a:t>
            </a:r>
            <a:r>
              <a:rPr lang="fr-FR" b="1" dirty="0" smtClean="0"/>
              <a:t> </a:t>
            </a:r>
            <a:r>
              <a:rPr lang="fr-FR" dirty="0" smtClean="0"/>
              <a:t>œuvre, les délais pour atteindre les objectifs, les méthodes utilisées. Le critère d’efficience tend à repérer si l’on a fait les bons choix pour optimiser, qualitativement et quantitativement, les moyens mis à disposition.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p:txBody>
          <a:bodyPr/>
          <a:lstStyle/>
          <a:p>
            <a:r>
              <a:rPr lang="fr-FR" smtClean="0"/>
              <a:t>Quelques définitions</a:t>
            </a:r>
          </a:p>
        </p:txBody>
      </p:sp>
      <p:sp>
        <p:nvSpPr>
          <p:cNvPr id="28674" name="Espace réservé du contenu 2"/>
          <p:cNvSpPr>
            <a:spLocks noGrp="1"/>
          </p:cNvSpPr>
          <p:nvPr>
            <p:ph idx="1"/>
          </p:nvPr>
        </p:nvSpPr>
        <p:spPr/>
        <p:txBody>
          <a:bodyPr/>
          <a:lstStyle/>
          <a:p>
            <a:r>
              <a:rPr lang="fr-FR" b="1" smtClean="0"/>
              <a:t>La viabilité : </a:t>
            </a:r>
            <a:r>
              <a:rPr lang="fr-FR" smtClean="0"/>
              <a:t>capacité de l’action à se poursuivre sans appuis extérieurs.</a:t>
            </a:r>
          </a:p>
          <a:p>
            <a:r>
              <a:rPr lang="fr-FR" b="1" smtClean="0"/>
              <a:t>La pertinence :</a:t>
            </a:r>
            <a:r>
              <a:rPr lang="fr-FR" smtClean="0"/>
              <a:t> capacité à choisir la ou les actions les mieux adaptées pour répondre à la demande des bénéficiaires.</a:t>
            </a:r>
          </a:p>
          <a:p>
            <a:r>
              <a:rPr lang="fr-FR" b="1" smtClean="0"/>
              <a:t>L’impact :</a:t>
            </a:r>
            <a:r>
              <a:rPr lang="fr-FR" smtClean="0"/>
              <a:t> mesure dynamique des effets de l’action </a:t>
            </a:r>
            <a:r>
              <a:rPr lang="fr-FR" b="1" smtClean="0"/>
              <a:t>.</a:t>
            </a:r>
            <a:endParaRPr lang="fr-FR" smtClean="0"/>
          </a:p>
          <a:p>
            <a:endParaRPr lang="fr-FR"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1219200" y="457200"/>
            <a:ext cx="6629400" cy="685800"/>
          </a:xfrm>
        </p:spPr>
        <p:txBody>
          <a:bodyPr/>
          <a:lstStyle/>
          <a:p>
            <a:r>
              <a:rPr lang="fr-FR" sz="3600" b="1" smtClean="0"/>
              <a:t>Quand évaluer l’impact?</a:t>
            </a:r>
          </a:p>
        </p:txBody>
      </p:sp>
      <p:sp>
        <p:nvSpPr>
          <p:cNvPr id="29698" name="Rectangle 3"/>
          <p:cNvSpPr>
            <a:spLocks noGrp="1" noChangeArrowheads="1"/>
          </p:cNvSpPr>
          <p:nvPr>
            <p:ph type="body" idx="1"/>
          </p:nvPr>
        </p:nvSpPr>
        <p:spPr>
          <a:xfrm>
            <a:off x="468313" y="1412875"/>
            <a:ext cx="8229600" cy="5029200"/>
          </a:xfrm>
        </p:spPr>
        <p:txBody>
          <a:bodyPr/>
          <a:lstStyle/>
          <a:p>
            <a:pPr>
              <a:lnSpc>
                <a:spcPct val="90000"/>
              </a:lnSpc>
            </a:pPr>
            <a:r>
              <a:rPr lang="fr-FR" smtClean="0"/>
              <a:t>Quand le programme semble avoir produit des effets (d’ après le suivi).</a:t>
            </a:r>
          </a:p>
          <a:p>
            <a:pPr>
              <a:lnSpc>
                <a:spcPct val="90000"/>
              </a:lnSpc>
            </a:pPr>
            <a:endParaRPr lang="fr-FR" smtClean="0"/>
          </a:p>
          <a:p>
            <a:pPr>
              <a:lnSpc>
                <a:spcPct val="90000"/>
              </a:lnSpc>
            </a:pPr>
            <a:r>
              <a:rPr lang="fr-FR" smtClean="0"/>
              <a:t>Les ressources pour une collecte et une analyse supplémentaires de données sont disponibles.</a:t>
            </a:r>
          </a:p>
          <a:p>
            <a:pPr>
              <a:lnSpc>
                <a:spcPct val="90000"/>
              </a:lnSpc>
              <a:buFontTx/>
              <a:buNone/>
            </a:pPr>
            <a:endParaRPr lang="fr-FR" smtClean="0"/>
          </a:p>
          <a:p>
            <a:pPr>
              <a:lnSpc>
                <a:spcPct val="90000"/>
              </a:lnSpc>
            </a:pPr>
            <a:r>
              <a:rPr lang="fr-FR" smtClean="0"/>
              <a:t>Nécessité de démontrer l’impact ( par exemple, pour justifier un financement continu ou nouveau)</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8313" y="260350"/>
            <a:ext cx="8229600" cy="1143000"/>
          </a:xfrm>
        </p:spPr>
        <p:txBody>
          <a:bodyPr rtlCol="0">
            <a:normAutofit fontScale="90000"/>
          </a:bodyPr>
          <a:lstStyle/>
          <a:p>
            <a:pPr fontAlgn="auto">
              <a:spcAft>
                <a:spcPts val="0"/>
              </a:spcAft>
              <a:defRPr/>
            </a:pPr>
            <a:r>
              <a:rPr lang="fr-FR" sz="4000" dirty="0" smtClean="0"/>
              <a:t/>
            </a:r>
            <a:br>
              <a:rPr lang="fr-FR" sz="4000" dirty="0" smtClean="0"/>
            </a:br>
            <a:r>
              <a:rPr lang="fr-FR" sz="4000" dirty="0" smtClean="0"/>
              <a:t>POURQUOI </a:t>
            </a:r>
            <a:r>
              <a:rPr lang="fr-FR" sz="4000" dirty="0"/>
              <a:t>S’INTÉRESSE-T-ON À L’IMPACT DES ACTIONS ?</a:t>
            </a:r>
            <a:r>
              <a:rPr lang="fr-FR" dirty="0"/>
              <a:t/>
            </a:r>
            <a:br>
              <a:rPr lang="fr-FR" dirty="0"/>
            </a:br>
            <a:endParaRPr lang="fr-FR" dirty="0"/>
          </a:p>
        </p:txBody>
      </p:sp>
      <p:sp>
        <p:nvSpPr>
          <p:cNvPr id="3" name="Espace réservé du contenu 2"/>
          <p:cNvSpPr>
            <a:spLocks noGrp="1"/>
          </p:cNvSpPr>
          <p:nvPr>
            <p:ph idx="1"/>
          </p:nvPr>
        </p:nvSpPr>
        <p:spPr/>
        <p:txBody>
          <a:bodyPr rtlCol="0">
            <a:normAutofit fontScale="92500"/>
          </a:bodyPr>
          <a:lstStyle/>
          <a:p>
            <a:pPr fontAlgn="auto">
              <a:spcAft>
                <a:spcPts val="0"/>
              </a:spcAft>
              <a:defRPr/>
            </a:pPr>
            <a:r>
              <a:rPr lang="fr-FR" dirty="0"/>
              <a:t>Cet intérêt pour la prise en compte de l’impact dans l’évaluation des actions est né :</a:t>
            </a:r>
          </a:p>
          <a:p>
            <a:pPr fontAlgn="auto">
              <a:spcAft>
                <a:spcPts val="0"/>
              </a:spcAft>
              <a:defRPr/>
            </a:pPr>
            <a:r>
              <a:rPr lang="fr-FR" dirty="0"/>
              <a:t>– du constat que les incidences à long terme des projets de développement n’étaient pas toujours à la hauteur des attentes de leurs promoteurs ;</a:t>
            </a:r>
          </a:p>
          <a:p>
            <a:pPr fontAlgn="auto">
              <a:spcAft>
                <a:spcPts val="0"/>
              </a:spcAft>
              <a:defRPr/>
            </a:pPr>
            <a:r>
              <a:rPr lang="fr-FR" dirty="0"/>
              <a:t>– de nouvelles préoccupations liées à l’évolution du contexte dans lequel s’exercent les actions de développement.</a:t>
            </a:r>
          </a:p>
          <a:p>
            <a:pPr fontAlgn="auto">
              <a:spcAft>
                <a:spcPts val="0"/>
              </a:spcAft>
              <a:defRPr/>
            </a:pPr>
            <a:r>
              <a:rPr lang="fr-FR" dirty="0"/>
              <a:t> </a:t>
            </a:r>
          </a:p>
          <a:p>
            <a:pPr fontAlgn="auto">
              <a:spcAft>
                <a:spcPts val="0"/>
              </a:spcAft>
              <a:defRPr/>
            </a:pPr>
            <a:endParaRPr lang="fr-F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re 1"/>
          <p:cNvSpPr>
            <a:spLocks noGrp="1"/>
          </p:cNvSpPr>
          <p:nvPr>
            <p:ph type="title"/>
          </p:nvPr>
        </p:nvSpPr>
        <p:spPr/>
        <p:txBody>
          <a:bodyPr/>
          <a:lstStyle/>
          <a:p>
            <a:r>
              <a:rPr lang="fr-FR" smtClean="0"/>
              <a:t>CONSTATS</a:t>
            </a:r>
          </a:p>
        </p:txBody>
      </p:sp>
      <p:sp>
        <p:nvSpPr>
          <p:cNvPr id="3" name="Espace réservé du contenu 2"/>
          <p:cNvSpPr>
            <a:spLocks noGrp="1"/>
          </p:cNvSpPr>
          <p:nvPr>
            <p:ph idx="1"/>
          </p:nvPr>
        </p:nvSpPr>
        <p:spPr/>
        <p:txBody>
          <a:bodyPr rtlCol="0">
            <a:normAutofit fontScale="85000" lnSpcReduction="20000"/>
          </a:bodyPr>
          <a:lstStyle/>
          <a:p>
            <a:pPr fontAlgn="auto">
              <a:spcAft>
                <a:spcPts val="0"/>
              </a:spcAft>
              <a:defRPr/>
            </a:pPr>
            <a:r>
              <a:rPr lang="fr-FR" dirty="0"/>
              <a:t>Les évaluations finales des projets confirment régulièrement que les objectifs fixés ont été atteints et que, le plus souvent, la viabilité des actions engagées est assurée.</a:t>
            </a:r>
          </a:p>
          <a:p>
            <a:pPr fontAlgn="auto">
              <a:spcAft>
                <a:spcPts val="0"/>
              </a:spcAft>
              <a:defRPr/>
            </a:pPr>
            <a:r>
              <a:rPr lang="fr-FR" dirty="0"/>
              <a:t>Pourtant, dans de nombreux cas, les résultats atteints au terme de l’action disparaissent rapidement : les pratiques et les modes de fonctionnement mis en place sont </a:t>
            </a:r>
            <a:r>
              <a:rPr lang="fr-FR" dirty="0" smtClean="0"/>
              <a:t>progressivement </a:t>
            </a:r>
            <a:r>
              <a:rPr lang="fr-FR" dirty="0"/>
              <a:t>abandonnés, les bâtiments désaffectés, les équipements techniques inutilisés et sou- vent hors d’usage. Ce constat vaut aussi bien pour les projets publics que pour ceux conduits par des </a:t>
            </a:r>
            <a:r>
              <a:rPr lang="fr-FR" dirty="0" smtClean="0"/>
              <a:t>ONG.</a:t>
            </a:r>
            <a:endParaRPr lang="fr-FR" dirty="0"/>
          </a:p>
          <a:p>
            <a:pPr fontAlgn="auto">
              <a:spcAft>
                <a:spcPts val="0"/>
              </a:spcAft>
              <a:defRPr/>
            </a:pPr>
            <a:endParaRPr lang="fr-F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p:txBody>
          <a:bodyPr/>
          <a:lstStyle/>
          <a:p>
            <a:r>
              <a:rPr lang="fr-FR" smtClean="0"/>
              <a:t>CAUSES DES DEFAILLANCES</a:t>
            </a:r>
          </a:p>
        </p:txBody>
      </p:sp>
      <p:sp>
        <p:nvSpPr>
          <p:cNvPr id="32770" name="Espace réservé du contenu 2"/>
          <p:cNvSpPr>
            <a:spLocks noGrp="1"/>
          </p:cNvSpPr>
          <p:nvPr>
            <p:ph idx="1"/>
          </p:nvPr>
        </p:nvSpPr>
        <p:spPr/>
        <p:txBody>
          <a:bodyPr/>
          <a:lstStyle/>
          <a:p>
            <a:r>
              <a:rPr lang="fr-FR" smtClean="0"/>
              <a:t>– de la conception de l’action et de son exécution qui conduisent à des résultats immédiats, mais ne permettent pas de créer les conditions d’un changement durable ;</a:t>
            </a:r>
          </a:p>
          <a:p>
            <a:r>
              <a:rPr lang="fr-FR" smtClean="0"/>
              <a:t>– des limites des évaluations, trop centrées sur la capacité à atteindre les objectifs fixés, et pas suffisamment sur les changements induits par l’action.</a:t>
            </a:r>
          </a:p>
          <a:p>
            <a:endParaRPr lang="fr-FR"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re 1"/>
          <p:cNvSpPr>
            <a:spLocks noGrp="1"/>
          </p:cNvSpPr>
          <p:nvPr>
            <p:ph type="title"/>
          </p:nvPr>
        </p:nvSpPr>
        <p:spPr/>
        <p:txBody>
          <a:bodyPr/>
          <a:lstStyle/>
          <a:p>
            <a:r>
              <a:rPr lang="fr-FR" smtClean="0"/>
              <a:t>DEFINITION DE L’IMPACT</a:t>
            </a:r>
          </a:p>
        </p:txBody>
      </p:sp>
      <p:sp>
        <p:nvSpPr>
          <p:cNvPr id="3" name="Espace réservé du contenu 2"/>
          <p:cNvSpPr>
            <a:spLocks noGrp="1"/>
          </p:cNvSpPr>
          <p:nvPr>
            <p:ph idx="1"/>
          </p:nvPr>
        </p:nvSpPr>
        <p:spPr/>
        <p:txBody>
          <a:bodyPr rtlCol="0">
            <a:normAutofit lnSpcReduction="10000"/>
          </a:bodyPr>
          <a:lstStyle/>
          <a:p>
            <a:pPr fontAlgn="auto">
              <a:spcAft>
                <a:spcPts val="0"/>
              </a:spcAft>
              <a:defRPr/>
            </a:pPr>
            <a:r>
              <a:rPr lang="fr-FR" dirty="0"/>
              <a:t>L’impact d’une action de développement, c’est la situation issue de l’ensemble des changements significatifs et durables, positifs ou négatifs, prévus ou imprévus, dans la vie et l’environnement des personnes et des groupes et pour lesquels un lien de causalité direct ou indirect peut être établi avec l’action de développement.</a:t>
            </a:r>
          </a:p>
          <a:p>
            <a:pPr fontAlgn="auto">
              <a:spcAft>
                <a:spcPts val="0"/>
              </a:spcAft>
              <a:defRPr/>
            </a:pPr>
            <a:r>
              <a:rPr lang="fr-FR" dirty="0"/>
              <a:t> </a:t>
            </a:r>
          </a:p>
          <a:p>
            <a:pPr fontAlgn="auto">
              <a:spcAft>
                <a:spcPts val="0"/>
              </a:spcAft>
              <a:defRPr/>
            </a:pPr>
            <a:endParaRPr lang="fr-F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Impact = ensemble des changements</a:t>
            </a:r>
            <a:endParaRPr lang="fr-FR" dirty="0"/>
          </a:p>
        </p:txBody>
      </p:sp>
      <p:sp>
        <p:nvSpPr>
          <p:cNvPr id="3" name="Espace réservé du contenu 2"/>
          <p:cNvSpPr>
            <a:spLocks noGrp="1"/>
          </p:cNvSpPr>
          <p:nvPr>
            <p:ph idx="1"/>
          </p:nvPr>
        </p:nvSpPr>
        <p:spPr/>
        <p:txBody>
          <a:bodyPr rtlCol="0">
            <a:normAutofit fontScale="92500" lnSpcReduction="20000"/>
          </a:bodyPr>
          <a:lstStyle/>
          <a:p>
            <a:pPr fontAlgn="auto">
              <a:spcAft>
                <a:spcPts val="0"/>
              </a:spcAft>
              <a:defRPr/>
            </a:pPr>
            <a:r>
              <a:rPr lang="fr-FR" dirty="0"/>
              <a:t>L’ensemble des changements doit être pris au sens de l’ensemble des résultats et des effets. </a:t>
            </a:r>
            <a:r>
              <a:rPr lang="fr-FR" i="1" dirty="0" smtClean="0"/>
              <a:t>Exemple </a:t>
            </a:r>
            <a:r>
              <a:rPr lang="fr-FR" i="1" dirty="0"/>
              <a:t>. </a:t>
            </a:r>
            <a:r>
              <a:rPr lang="fr-FR" dirty="0"/>
              <a:t>L’implantation d’un dispensaire autogéré et sans financement externe, peut avoir un </a:t>
            </a:r>
            <a:r>
              <a:rPr lang="fr-FR" dirty="0" smtClean="0"/>
              <a:t>effet </a:t>
            </a:r>
            <a:r>
              <a:rPr lang="fr-FR" dirty="0"/>
              <a:t>bénéfique sur la santé des patients et les compétences en gestion. </a:t>
            </a:r>
            <a:endParaRPr lang="fr-FR" dirty="0" smtClean="0"/>
          </a:p>
          <a:p>
            <a:pPr fontAlgn="auto">
              <a:spcAft>
                <a:spcPts val="0"/>
              </a:spcAft>
              <a:defRPr/>
            </a:pPr>
            <a:r>
              <a:rPr lang="fr-FR" dirty="0" smtClean="0"/>
              <a:t>Mais </a:t>
            </a:r>
            <a:r>
              <a:rPr lang="fr-FR" dirty="0"/>
              <a:t>la répercussion des </a:t>
            </a:r>
            <a:r>
              <a:rPr lang="fr-FR" dirty="0" smtClean="0"/>
              <a:t>coûts introduit </a:t>
            </a:r>
            <a:r>
              <a:rPr lang="fr-FR" dirty="0"/>
              <a:t>des changements dans l’affectation des </a:t>
            </a:r>
            <a:r>
              <a:rPr lang="fr-FR" dirty="0" smtClean="0"/>
              <a:t>ressources </a:t>
            </a:r>
            <a:r>
              <a:rPr lang="fr-FR" dirty="0"/>
              <a:t>au détriment d’autres postes de coût et </a:t>
            </a:r>
            <a:r>
              <a:rPr lang="fr-FR" dirty="0" smtClean="0"/>
              <a:t>probablement </a:t>
            </a:r>
            <a:r>
              <a:rPr lang="fr-FR" dirty="0"/>
              <a:t>celui des guérisseurs. Ces derniers risquent ainsi de disparaître avec leur savoir.</a:t>
            </a:r>
          </a:p>
          <a:p>
            <a:pPr fontAlgn="auto">
              <a:spcAft>
                <a:spcPts val="0"/>
              </a:spcAft>
              <a:defRPr/>
            </a:pPr>
            <a:endParaRPr lang="fr-F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Impact = des changements significatifs</a:t>
            </a:r>
            <a:endParaRPr lang="fr-FR" dirty="0"/>
          </a:p>
        </p:txBody>
      </p:sp>
      <p:sp>
        <p:nvSpPr>
          <p:cNvPr id="35842" name="Espace réservé du contenu 2"/>
          <p:cNvSpPr>
            <a:spLocks noGrp="1"/>
          </p:cNvSpPr>
          <p:nvPr>
            <p:ph idx="1"/>
          </p:nvPr>
        </p:nvSpPr>
        <p:spPr/>
        <p:txBody>
          <a:bodyPr/>
          <a:lstStyle/>
          <a:p>
            <a:r>
              <a:rPr lang="fr-FR" smtClean="0"/>
              <a:t>L’impact ce n’est pas uniquement “ce qui change” . C’est aussi l’importance ressentie de ces changements. Ce qui conduit à s’interroger sur qui décide et sur ce qui est important ou non.  </a:t>
            </a:r>
          </a:p>
          <a:p>
            <a:endParaRPr lang="fr-FR"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b="1" dirty="0" smtClean="0"/>
              <a:t>APPROCHE METHODOLOGIQUE:</a:t>
            </a:r>
            <a:br>
              <a:rPr lang="fr-FR" b="1" dirty="0" smtClean="0"/>
            </a:br>
            <a:r>
              <a:rPr lang="fr-FR" b="1" dirty="0" smtClean="0"/>
              <a:t>EVALUATION D’IMPACT</a:t>
            </a:r>
            <a:endParaRPr lang="fr-FR" dirty="0"/>
          </a:p>
        </p:txBody>
      </p:sp>
      <p:sp>
        <p:nvSpPr>
          <p:cNvPr id="18434" name="Espace réservé du contenu 2"/>
          <p:cNvSpPr>
            <a:spLocks noGrp="1"/>
          </p:cNvSpPr>
          <p:nvPr>
            <p:ph idx="1"/>
          </p:nvPr>
        </p:nvSpPr>
        <p:spPr/>
        <p:txBody>
          <a:bodyPr/>
          <a:lstStyle/>
          <a:p>
            <a:pPr>
              <a:lnSpc>
                <a:spcPct val="80000"/>
              </a:lnSpc>
            </a:pPr>
            <a:endParaRPr lang="fr-FR" b="1" smtClean="0"/>
          </a:p>
          <a:p>
            <a:pPr>
              <a:lnSpc>
                <a:spcPct val="80000"/>
              </a:lnSpc>
            </a:pPr>
            <a:endParaRPr lang="fr-FR" b="1" smtClean="0"/>
          </a:p>
          <a:p>
            <a:pPr algn="ctr">
              <a:lnSpc>
                <a:spcPct val="80000"/>
              </a:lnSpc>
              <a:buFont typeface="Arial" pitchFamily="34" charset="0"/>
              <a:buNone/>
            </a:pPr>
            <a:r>
              <a:rPr lang="fr-FR" b="1" smtClean="0"/>
              <a:t>M. Moustapha THIAM</a:t>
            </a:r>
          </a:p>
          <a:p>
            <a:pPr algn="ctr">
              <a:lnSpc>
                <a:spcPct val="80000"/>
              </a:lnSpc>
              <a:buFont typeface="Arial" pitchFamily="34" charset="0"/>
              <a:buNone/>
            </a:pPr>
            <a:r>
              <a:rPr lang="fr-FR" b="1" smtClean="0"/>
              <a:t>Professeur associé</a:t>
            </a:r>
          </a:p>
          <a:p>
            <a:pPr algn="ctr">
              <a:lnSpc>
                <a:spcPct val="80000"/>
              </a:lnSpc>
              <a:buFont typeface="Arial" pitchFamily="34" charset="0"/>
              <a:buNone/>
            </a:pPr>
            <a:r>
              <a:rPr lang="fr-FR" b="1" smtClean="0"/>
              <a:t>CESAG/ISMS</a:t>
            </a:r>
          </a:p>
          <a:p>
            <a:pPr>
              <a:lnSpc>
                <a:spcPct val="80000"/>
              </a:lnSpc>
            </a:pPr>
            <a:endParaRPr lang="fr-FR" b="1" smtClean="0"/>
          </a:p>
          <a:p>
            <a:pPr algn="ctr">
              <a:lnSpc>
                <a:spcPct val="80000"/>
              </a:lnSpc>
              <a:buFont typeface="Arial" pitchFamily="34" charset="0"/>
              <a:buNone/>
            </a:pPr>
            <a:r>
              <a:rPr lang="fr-FR" b="1" smtClean="0"/>
              <a:t>Dakar, le 21 juin 2010</a:t>
            </a:r>
          </a:p>
          <a:p>
            <a:endParaRPr lang="fr-FR"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re 1"/>
          <p:cNvSpPr>
            <a:spLocks noGrp="1"/>
          </p:cNvSpPr>
          <p:nvPr>
            <p:ph type="title"/>
          </p:nvPr>
        </p:nvSpPr>
        <p:spPr/>
        <p:txBody>
          <a:bodyPr/>
          <a:lstStyle/>
          <a:p>
            <a:r>
              <a:rPr lang="fr-FR" smtClean="0"/>
              <a:t>Impact = changements durables</a:t>
            </a:r>
          </a:p>
        </p:txBody>
      </p:sp>
      <p:sp>
        <p:nvSpPr>
          <p:cNvPr id="36866" name="Espace réservé du contenu 2"/>
          <p:cNvSpPr>
            <a:spLocks noGrp="1"/>
          </p:cNvSpPr>
          <p:nvPr>
            <p:ph idx="1"/>
          </p:nvPr>
        </p:nvSpPr>
        <p:spPr/>
        <p:txBody>
          <a:bodyPr/>
          <a:lstStyle/>
          <a:p>
            <a:r>
              <a:rPr lang="fr-FR" smtClean="0"/>
              <a:t>L’impact, c’est ce qui demeure après l’action. Cela ne signifie pas qu’il faille attendre la fin de l’action pour en connaître la teneur. Si tel était le cas, nous perdrions la possibilité de repérer en cours d’action des combinaisons d’effets positives qui seraient à renforcer, ou négatives, et qu’il faudrait dans ce cas minimiser par une réorientation de l’action.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Impact = changements positifs ou négatifs</a:t>
            </a:r>
            <a:endParaRPr lang="fr-FR" dirty="0"/>
          </a:p>
        </p:txBody>
      </p:sp>
      <p:sp>
        <p:nvSpPr>
          <p:cNvPr id="37890" name="Espace réservé du contenu 2"/>
          <p:cNvSpPr>
            <a:spLocks noGrp="1"/>
          </p:cNvSpPr>
          <p:nvPr>
            <p:ph idx="1"/>
          </p:nvPr>
        </p:nvSpPr>
        <p:spPr/>
        <p:txBody>
          <a:bodyPr/>
          <a:lstStyle/>
          <a:p>
            <a:r>
              <a:rPr lang="fr-FR" smtClean="0"/>
              <a:t>L’impact prend évidemment en compte les changements ayant apporté une amélioration mais aussi ceux qui apportent des contraintes supplémentaires. La détermination positive ou négative de ces changements dépend du système de référence choisi. Il peut être d’ordre économique, social ou culturel…</a:t>
            </a:r>
          </a:p>
          <a:p>
            <a:endParaRPr lang="fr-FR"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re 1"/>
          <p:cNvSpPr>
            <a:spLocks noGrp="1"/>
          </p:cNvSpPr>
          <p:nvPr>
            <p:ph type="title"/>
          </p:nvPr>
        </p:nvSpPr>
        <p:spPr/>
        <p:txBody>
          <a:bodyPr/>
          <a:lstStyle/>
          <a:p>
            <a:r>
              <a:rPr lang="fr-FR" sz="3600" smtClean="0"/>
              <a:t>Impact = chgts prévus et imprévus dans la vie des personnes et de l’environnement</a:t>
            </a:r>
          </a:p>
        </p:txBody>
      </p:sp>
      <p:sp>
        <p:nvSpPr>
          <p:cNvPr id="3" name="Espace réservé du contenu 2"/>
          <p:cNvSpPr>
            <a:spLocks noGrp="1"/>
          </p:cNvSpPr>
          <p:nvPr>
            <p:ph idx="1"/>
          </p:nvPr>
        </p:nvSpPr>
        <p:spPr/>
        <p:txBody>
          <a:bodyPr rtlCol="0">
            <a:normAutofit lnSpcReduction="10000"/>
          </a:bodyPr>
          <a:lstStyle/>
          <a:p>
            <a:pPr fontAlgn="auto">
              <a:spcAft>
                <a:spcPts val="0"/>
              </a:spcAft>
              <a:defRPr/>
            </a:pPr>
            <a:r>
              <a:rPr lang="fr-FR" dirty="0"/>
              <a:t>Les changements pris en compte pour déterminer l’impact concernent également les </a:t>
            </a:r>
            <a:r>
              <a:rPr lang="fr-FR" dirty="0" smtClean="0"/>
              <a:t>interférences </a:t>
            </a:r>
            <a:r>
              <a:rPr lang="fr-FR" dirty="0"/>
              <a:t>avec les réponses spontanées de la population ou d’autres actions en cours dans la zone. </a:t>
            </a:r>
            <a:endParaRPr lang="fr-FR" dirty="0" smtClean="0"/>
          </a:p>
          <a:p>
            <a:pPr fontAlgn="auto">
              <a:spcAft>
                <a:spcPts val="0"/>
              </a:spcAft>
              <a:defRPr/>
            </a:pPr>
            <a:r>
              <a:rPr lang="fr-FR" dirty="0"/>
              <a:t>L’impact devra prendre en compte les changements aux niveaux de l’individu, de son </a:t>
            </a:r>
            <a:r>
              <a:rPr lang="fr-FR" dirty="0" smtClean="0"/>
              <a:t>groupe </a:t>
            </a:r>
            <a:r>
              <a:rPr lang="fr-FR" dirty="0"/>
              <a:t>d’appartenance et de son milieu de vie. Ces niveaux peuvent être différents.</a:t>
            </a:r>
          </a:p>
          <a:p>
            <a:pPr fontAlgn="auto">
              <a:spcAft>
                <a:spcPts val="0"/>
              </a:spcAft>
              <a:defRPr/>
            </a:pPr>
            <a:endParaRPr lang="fr-F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sz="4000" dirty="0"/>
              <a:t>L’impact = des changements qui ont un lien de causalité direct ou indirect avec l’actio</a:t>
            </a:r>
            <a:r>
              <a:rPr lang="fr-FR" dirty="0"/>
              <a:t>n</a:t>
            </a:r>
          </a:p>
        </p:txBody>
      </p:sp>
      <p:sp>
        <p:nvSpPr>
          <p:cNvPr id="39938" name="Espace réservé du contenu 2"/>
          <p:cNvSpPr>
            <a:spLocks noGrp="1"/>
          </p:cNvSpPr>
          <p:nvPr>
            <p:ph idx="1"/>
          </p:nvPr>
        </p:nvSpPr>
        <p:spPr/>
        <p:txBody>
          <a:bodyPr/>
          <a:lstStyle/>
          <a:p>
            <a:r>
              <a:rPr lang="fr-FR" smtClean="0"/>
              <a:t>La relation, même indirecte, avec l’action doit pouvoir être établie, faute de quoi la détermi- nation de l’impact relève de la méthode du coucou : on profite du nid des autres…</a:t>
            </a:r>
          </a:p>
          <a:p>
            <a:endParaRPr lang="fr-FR"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re 1"/>
          <p:cNvSpPr>
            <a:spLocks noGrp="1"/>
          </p:cNvSpPr>
          <p:nvPr>
            <p:ph type="title"/>
          </p:nvPr>
        </p:nvSpPr>
        <p:spPr/>
        <p:txBody>
          <a:bodyPr/>
          <a:lstStyle/>
          <a:p>
            <a:r>
              <a:rPr lang="fr-FR" smtClean="0"/>
              <a:t>Evaluation des résultats</a:t>
            </a:r>
          </a:p>
        </p:txBody>
      </p:sp>
      <p:sp>
        <p:nvSpPr>
          <p:cNvPr id="3" name="Espace réservé du contenu 2"/>
          <p:cNvSpPr>
            <a:spLocks noGrp="1"/>
          </p:cNvSpPr>
          <p:nvPr>
            <p:ph idx="1"/>
          </p:nvPr>
        </p:nvSpPr>
        <p:spPr/>
        <p:txBody>
          <a:bodyPr rtlCol="0">
            <a:normAutofit lnSpcReduction="10000"/>
          </a:bodyPr>
          <a:lstStyle/>
          <a:p>
            <a:pPr fontAlgn="auto">
              <a:spcAft>
                <a:spcPts val="0"/>
              </a:spcAft>
              <a:defRPr/>
            </a:pPr>
            <a:r>
              <a:rPr lang="fr-FR" dirty="0"/>
              <a:t>L’évaluation des résultats consiste à comparer les résultats atteints et les résultats définis par les objectifs initiaux de l’action. L’évaluation prend en compte  :</a:t>
            </a:r>
          </a:p>
          <a:p>
            <a:pPr fontAlgn="auto">
              <a:spcAft>
                <a:spcPts val="0"/>
              </a:spcAft>
              <a:defRPr/>
            </a:pPr>
            <a:r>
              <a:rPr lang="fr-FR" dirty="0"/>
              <a:t>– la mesure de l’écart entre le prévu et le réalisé, au plan quantitatif ;</a:t>
            </a:r>
          </a:p>
          <a:p>
            <a:pPr fontAlgn="auto">
              <a:spcAft>
                <a:spcPts val="0"/>
              </a:spcAft>
              <a:defRPr/>
            </a:pPr>
            <a:r>
              <a:rPr lang="fr-FR" dirty="0"/>
              <a:t>– la différence de nature entre les réalisations prévues et celles réalisées, au plan qualitatif.</a:t>
            </a:r>
          </a:p>
          <a:p>
            <a:pPr fontAlgn="auto">
              <a:spcAft>
                <a:spcPts val="0"/>
              </a:spcAft>
              <a:defRPr/>
            </a:pPr>
            <a:r>
              <a:rPr lang="fr-FR" dirty="0"/>
              <a:t> </a:t>
            </a:r>
          </a:p>
          <a:p>
            <a:pPr fontAlgn="auto">
              <a:spcAft>
                <a:spcPts val="0"/>
              </a:spcAft>
              <a:defRPr/>
            </a:pPr>
            <a:endParaRPr lang="fr-F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re 1"/>
          <p:cNvSpPr>
            <a:spLocks noGrp="1"/>
          </p:cNvSpPr>
          <p:nvPr>
            <p:ph type="title"/>
          </p:nvPr>
        </p:nvSpPr>
        <p:spPr/>
        <p:txBody>
          <a:bodyPr/>
          <a:lstStyle/>
          <a:p>
            <a:r>
              <a:rPr lang="fr-FR" smtClean="0"/>
              <a:t>Evaluation des effets</a:t>
            </a:r>
          </a:p>
        </p:txBody>
      </p:sp>
      <p:sp>
        <p:nvSpPr>
          <p:cNvPr id="3" name="Espace réservé du contenu 2"/>
          <p:cNvSpPr>
            <a:spLocks noGrp="1"/>
          </p:cNvSpPr>
          <p:nvPr>
            <p:ph idx="1"/>
          </p:nvPr>
        </p:nvSpPr>
        <p:spPr/>
        <p:txBody>
          <a:bodyPr rtlCol="0">
            <a:normAutofit fontScale="92500" lnSpcReduction="20000"/>
          </a:bodyPr>
          <a:lstStyle/>
          <a:p>
            <a:pPr fontAlgn="auto">
              <a:spcAft>
                <a:spcPts val="0"/>
              </a:spcAft>
              <a:defRPr/>
            </a:pPr>
            <a:r>
              <a:rPr lang="fr-FR" dirty="0"/>
              <a:t>L’évaluation des effets est plus difficile car ceux-ci dépendent à la fois de l’opérateur et du milieu où s’exerce l’action. </a:t>
            </a:r>
          </a:p>
          <a:p>
            <a:pPr fontAlgn="auto">
              <a:spcAft>
                <a:spcPts val="0"/>
              </a:spcAft>
              <a:defRPr/>
            </a:pPr>
            <a:r>
              <a:rPr lang="fr-FR" dirty="0"/>
              <a:t>L’évaluation devra prendre en compte que  :</a:t>
            </a:r>
          </a:p>
          <a:p>
            <a:pPr fontAlgn="auto">
              <a:spcAft>
                <a:spcPts val="0"/>
              </a:spcAft>
              <a:defRPr/>
            </a:pPr>
            <a:r>
              <a:rPr lang="fr-FR" dirty="0"/>
              <a:t>– le public concerné par les effets est plus large que le public cible de l’action ;</a:t>
            </a:r>
          </a:p>
          <a:p>
            <a:pPr fontAlgn="auto">
              <a:spcAft>
                <a:spcPts val="0"/>
              </a:spcAft>
              <a:defRPr/>
            </a:pPr>
            <a:r>
              <a:rPr lang="fr-FR" dirty="0"/>
              <a:t>– les stratégies menées par les populations sont souvent opaques et difficiles à cerner avec précision ;</a:t>
            </a:r>
          </a:p>
          <a:p>
            <a:pPr fontAlgn="auto">
              <a:spcAft>
                <a:spcPts val="0"/>
              </a:spcAft>
              <a:defRPr/>
            </a:pPr>
            <a:r>
              <a:rPr lang="fr-FR" dirty="0"/>
              <a:t>– des actions conduites par d’autres opérateurs ont pu interférer avec l’action à évaluer.</a:t>
            </a:r>
          </a:p>
          <a:p>
            <a:pPr fontAlgn="auto">
              <a:spcAft>
                <a:spcPts val="0"/>
              </a:spcAft>
              <a:defRPr/>
            </a:pPr>
            <a:endParaRPr lang="fr-F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re 1"/>
          <p:cNvSpPr>
            <a:spLocks noGrp="1"/>
          </p:cNvSpPr>
          <p:nvPr>
            <p:ph type="title"/>
          </p:nvPr>
        </p:nvSpPr>
        <p:spPr/>
        <p:txBody>
          <a:bodyPr/>
          <a:lstStyle/>
          <a:p>
            <a:r>
              <a:rPr lang="fr-FR" smtClean="0"/>
              <a:t>Evaluation de l’impact</a:t>
            </a:r>
          </a:p>
        </p:txBody>
      </p:sp>
      <p:sp>
        <p:nvSpPr>
          <p:cNvPr id="3" name="Espace réservé du contenu 2"/>
          <p:cNvSpPr>
            <a:spLocks noGrp="1"/>
          </p:cNvSpPr>
          <p:nvPr>
            <p:ph idx="1"/>
          </p:nvPr>
        </p:nvSpPr>
        <p:spPr/>
        <p:txBody>
          <a:bodyPr rtlCol="0">
            <a:normAutofit fontScale="92500" lnSpcReduction="20000"/>
          </a:bodyPr>
          <a:lstStyle/>
          <a:p>
            <a:pPr fontAlgn="auto">
              <a:spcAft>
                <a:spcPts val="0"/>
              </a:spcAft>
              <a:buFont typeface="Arial" pitchFamily="34" charset="0"/>
              <a:buNone/>
              <a:defRPr/>
            </a:pPr>
            <a:r>
              <a:rPr lang="fr-FR" dirty="0" smtClean="0"/>
              <a:t>     L’évaluation </a:t>
            </a:r>
            <a:r>
              <a:rPr lang="fr-FR" dirty="0"/>
              <a:t>de l’impact prend en compte la complexité des interactions entre l’action de développement et l’ensemble de la population concernée par l’action. La complexité des situations conduit obligatoirement à faire des choix permettant de retenir ce qui est </a:t>
            </a:r>
            <a:r>
              <a:rPr lang="fr-FR" dirty="0" smtClean="0"/>
              <a:t>significatif </a:t>
            </a:r>
            <a:r>
              <a:rPr lang="fr-FR" dirty="0"/>
              <a:t>et de porter un jugement à partir d’un système de repérage des changements et de pondération de leur importance</a:t>
            </a:r>
            <a:r>
              <a:rPr lang="fr-FR" dirty="0" smtClean="0"/>
              <a:t>.</a:t>
            </a:r>
          </a:p>
          <a:p>
            <a:pPr fontAlgn="auto">
              <a:spcAft>
                <a:spcPts val="0"/>
              </a:spcAft>
              <a:buFont typeface="Arial" pitchFamily="34" charset="0"/>
              <a:buNone/>
              <a:defRPr/>
            </a:pPr>
            <a:r>
              <a:rPr lang="fr-FR" dirty="0" smtClean="0"/>
              <a:t>5 questions vont alors se poser.</a:t>
            </a:r>
            <a:endParaRPr lang="fr-FR" dirty="0"/>
          </a:p>
          <a:p>
            <a:pPr fontAlgn="auto">
              <a:spcAft>
                <a:spcPts val="0"/>
              </a:spcAft>
              <a:buFont typeface="Arial" pitchFamily="34" charset="0"/>
              <a:buNone/>
              <a:defRPr/>
            </a:pPr>
            <a:r>
              <a:rPr lang="fr-FR" dirty="0"/>
              <a:t> </a:t>
            </a:r>
          </a:p>
          <a:p>
            <a:pPr fontAlgn="auto">
              <a:spcAft>
                <a:spcPts val="0"/>
              </a:spcAft>
              <a:defRPr/>
            </a:pPr>
            <a:endParaRPr lang="fr-F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re 1"/>
          <p:cNvSpPr>
            <a:spLocks noGrp="1"/>
          </p:cNvSpPr>
          <p:nvPr>
            <p:ph type="title"/>
          </p:nvPr>
        </p:nvSpPr>
        <p:spPr/>
        <p:txBody>
          <a:bodyPr/>
          <a:lstStyle/>
          <a:p>
            <a:r>
              <a:rPr lang="fr-FR" smtClean="0"/>
              <a:t>Pourquoi évaluer l’impact?</a:t>
            </a:r>
          </a:p>
        </p:txBody>
      </p:sp>
      <p:sp>
        <p:nvSpPr>
          <p:cNvPr id="44034" name="Espace réservé du contenu 2"/>
          <p:cNvSpPr>
            <a:spLocks noGrp="1"/>
          </p:cNvSpPr>
          <p:nvPr>
            <p:ph idx="1"/>
          </p:nvPr>
        </p:nvSpPr>
        <p:spPr/>
        <p:txBody>
          <a:bodyPr/>
          <a:lstStyle/>
          <a:p>
            <a:r>
              <a:rPr lang="fr-FR" smtClean="0"/>
              <a:t>L’évaluation de l’impact doit permettre:</a:t>
            </a:r>
          </a:p>
          <a:p>
            <a:r>
              <a:rPr lang="fr-FR" smtClean="0"/>
              <a:t>– d’établir l’utilité de l’action dans la durée ;</a:t>
            </a:r>
          </a:p>
          <a:p>
            <a:r>
              <a:rPr lang="fr-FR" smtClean="0"/>
              <a:t>– de définir les réorientations et les suites à donner à l’action ;</a:t>
            </a:r>
          </a:p>
          <a:p>
            <a:r>
              <a:rPr lang="fr-FR" smtClean="0"/>
              <a:t>– d’améliorer la qualité des actions futures.</a:t>
            </a:r>
          </a:p>
          <a:p>
            <a:endParaRPr lang="fr-FR"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re 1"/>
          <p:cNvSpPr>
            <a:spLocks noGrp="1"/>
          </p:cNvSpPr>
          <p:nvPr>
            <p:ph type="title"/>
          </p:nvPr>
        </p:nvSpPr>
        <p:spPr/>
        <p:txBody>
          <a:bodyPr/>
          <a:lstStyle/>
          <a:p>
            <a:r>
              <a:rPr lang="fr-FR" smtClean="0"/>
              <a:t>Quand peut-on évaluer l’impact?</a:t>
            </a:r>
          </a:p>
        </p:txBody>
      </p:sp>
      <p:sp>
        <p:nvSpPr>
          <p:cNvPr id="45058" name="Espace réservé du contenu 2"/>
          <p:cNvSpPr>
            <a:spLocks noGrp="1"/>
          </p:cNvSpPr>
          <p:nvPr>
            <p:ph idx="1"/>
          </p:nvPr>
        </p:nvSpPr>
        <p:spPr/>
        <p:txBody>
          <a:bodyPr/>
          <a:lstStyle/>
          <a:p>
            <a:r>
              <a:rPr lang="fr-FR" smtClean="0"/>
              <a:t>L’impact, c’est ce qui reste quand le projet est fini. Une évaluation de l’impact deux, trois ou cinq ans après la fin du projet permet à l’évidence de repérer les changements durables. Avec le temps cependant, les liens de causalité entre l’action et les changements peuvent devenir plus difficiles à établir.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Qui décide qu’un changement est significatif?</a:t>
            </a:r>
            <a:endParaRPr lang="fr-FR" dirty="0"/>
          </a:p>
        </p:txBody>
      </p:sp>
      <p:sp>
        <p:nvSpPr>
          <p:cNvPr id="3" name="Espace réservé du contenu 2"/>
          <p:cNvSpPr>
            <a:spLocks noGrp="1"/>
          </p:cNvSpPr>
          <p:nvPr>
            <p:ph idx="1"/>
          </p:nvPr>
        </p:nvSpPr>
        <p:spPr/>
        <p:txBody>
          <a:bodyPr rtlCol="0">
            <a:normAutofit fontScale="92500"/>
          </a:bodyPr>
          <a:lstStyle/>
          <a:p>
            <a:pPr fontAlgn="auto">
              <a:spcAft>
                <a:spcPts val="0"/>
              </a:spcAft>
              <a:defRPr/>
            </a:pPr>
            <a:r>
              <a:rPr lang="fr-FR" dirty="0" smtClean="0"/>
              <a:t>Quatre </a:t>
            </a:r>
            <a:r>
              <a:rPr lang="fr-FR" dirty="0"/>
              <a:t>groupes, qui ont chacun leur </a:t>
            </a:r>
            <a:r>
              <a:rPr lang="fr-FR" dirty="0" smtClean="0"/>
              <a:t>propre </a:t>
            </a:r>
            <a:r>
              <a:rPr lang="fr-FR" dirty="0"/>
              <a:t>critère d’appréciation, sont concernés par </a:t>
            </a:r>
            <a:r>
              <a:rPr lang="fr-FR" dirty="0" smtClean="0"/>
              <a:t>cette “</a:t>
            </a:r>
            <a:r>
              <a:rPr lang="fr-FR" dirty="0"/>
              <a:t>qualification”.</a:t>
            </a:r>
          </a:p>
          <a:p>
            <a:pPr fontAlgn="auto">
              <a:spcAft>
                <a:spcPts val="0"/>
              </a:spcAft>
              <a:buFont typeface="Arial" pitchFamily="34" charset="0"/>
              <a:buNone/>
              <a:defRPr/>
            </a:pPr>
            <a:r>
              <a:rPr lang="fr-FR" dirty="0"/>
              <a:t> </a:t>
            </a:r>
            <a:r>
              <a:rPr lang="fr-FR" dirty="0" smtClean="0"/>
              <a:t>• </a:t>
            </a:r>
            <a:r>
              <a:rPr lang="fr-FR" dirty="0"/>
              <a:t>En premier lieu, la “population concernée”</a:t>
            </a:r>
          </a:p>
          <a:p>
            <a:pPr fontAlgn="auto">
              <a:spcAft>
                <a:spcPts val="0"/>
              </a:spcAft>
              <a:buFont typeface="Arial" pitchFamily="34" charset="0"/>
              <a:buNone/>
              <a:defRPr/>
            </a:pPr>
            <a:r>
              <a:rPr lang="fr-FR" dirty="0" smtClean="0"/>
              <a:t>    Attention</a:t>
            </a:r>
            <a:r>
              <a:rPr lang="fr-FR" dirty="0"/>
              <a:t>, la “population concernée” n’est pas un groupe homogène. Elle comprend des individus ou des groupes, aux intérêts parfois différents, qu’il faudra identifier et prendre en compte pour mener correctement l’évaluation.</a:t>
            </a:r>
          </a:p>
          <a:p>
            <a:pPr fontAlgn="auto">
              <a:spcAft>
                <a:spcPts val="0"/>
              </a:spcAft>
              <a:defRPr/>
            </a:pPr>
            <a:endParaRPr lang="fr-F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re 1"/>
          <p:cNvSpPr>
            <a:spLocks noGrp="1"/>
          </p:cNvSpPr>
          <p:nvPr>
            <p:ph type="title"/>
          </p:nvPr>
        </p:nvSpPr>
        <p:spPr/>
        <p:txBody>
          <a:bodyPr/>
          <a:lstStyle/>
          <a:p>
            <a:r>
              <a:rPr lang="fr-FR" smtClean="0"/>
              <a:t>OBJECTIF GENERAL</a:t>
            </a:r>
          </a:p>
        </p:txBody>
      </p:sp>
      <p:sp>
        <p:nvSpPr>
          <p:cNvPr id="19458" name="Espace réservé du contenu 2"/>
          <p:cNvSpPr>
            <a:spLocks noGrp="1"/>
          </p:cNvSpPr>
          <p:nvPr>
            <p:ph idx="1"/>
          </p:nvPr>
        </p:nvSpPr>
        <p:spPr/>
        <p:txBody>
          <a:bodyPr/>
          <a:lstStyle/>
          <a:p>
            <a:r>
              <a:rPr lang="fr-FR" sz="4400" b="1" smtClean="0"/>
              <a:t>A la fin du module, le participant doit être capable d’analyser l’impact d’un programme à partir du logiciel Spectrum</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Qui décide qu’un changement est significatif?</a:t>
            </a:r>
            <a:endParaRPr lang="fr-FR" dirty="0"/>
          </a:p>
        </p:txBody>
      </p:sp>
      <p:sp>
        <p:nvSpPr>
          <p:cNvPr id="3" name="Espace réservé du contenu 2"/>
          <p:cNvSpPr>
            <a:spLocks noGrp="1"/>
          </p:cNvSpPr>
          <p:nvPr>
            <p:ph idx="1"/>
          </p:nvPr>
        </p:nvSpPr>
        <p:spPr/>
        <p:txBody>
          <a:bodyPr rtlCol="0">
            <a:normAutofit fontScale="85000" lnSpcReduction="20000"/>
          </a:bodyPr>
          <a:lstStyle/>
          <a:p>
            <a:pPr fontAlgn="auto">
              <a:spcAft>
                <a:spcPts val="0"/>
              </a:spcAft>
              <a:buFont typeface="Arial" pitchFamily="34" charset="0"/>
              <a:buNone/>
              <a:defRPr/>
            </a:pPr>
            <a:r>
              <a:rPr lang="fr-FR" dirty="0"/>
              <a:t>•L ’opérateur du projet</a:t>
            </a:r>
          </a:p>
          <a:p>
            <a:pPr fontAlgn="auto">
              <a:spcAft>
                <a:spcPts val="0"/>
              </a:spcAft>
              <a:buFont typeface="Arial" pitchFamily="34" charset="0"/>
              <a:buNone/>
              <a:defRPr/>
            </a:pPr>
            <a:r>
              <a:rPr lang="fr-FR" dirty="0"/>
              <a:t>Celui-ci fondera ses choix à partir de la finalité qu’il s’est donnée.</a:t>
            </a:r>
          </a:p>
          <a:p>
            <a:pPr fontAlgn="auto">
              <a:spcAft>
                <a:spcPts val="0"/>
              </a:spcAft>
              <a:buFont typeface="Arial" pitchFamily="34" charset="0"/>
              <a:buNone/>
              <a:defRPr/>
            </a:pPr>
            <a:r>
              <a:rPr lang="fr-FR" dirty="0" smtClean="0"/>
              <a:t>•</a:t>
            </a:r>
            <a:r>
              <a:rPr lang="fr-FR" dirty="0"/>
              <a:t>L ’Etat et les collectivités locales</a:t>
            </a:r>
          </a:p>
          <a:p>
            <a:pPr fontAlgn="auto">
              <a:spcAft>
                <a:spcPts val="0"/>
              </a:spcAft>
              <a:buFont typeface="Arial" pitchFamily="34" charset="0"/>
              <a:buNone/>
              <a:defRPr/>
            </a:pPr>
            <a:r>
              <a:rPr lang="fr-FR" dirty="0"/>
              <a:t>Les pouvoirs publics jugeront en fonction des priorités des politiques nationales et locales.</a:t>
            </a:r>
          </a:p>
          <a:p>
            <a:pPr fontAlgn="auto">
              <a:spcAft>
                <a:spcPts val="0"/>
              </a:spcAft>
              <a:defRPr/>
            </a:pPr>
            <a:r>
              <a:rPr lang="fr-FR" dirty="0" smtClean="0"/>
              <a:t>Les </a:t>
            </a:r>
            <a:r>
              <a:rPr lang="fr-FR" dirty="0"/>
              <a:t>bailleurs de fonds</a:t>
            </a:r>
          </a:p>
          <a:p>
            <a:pPr fontAlgn="auto">
              <a:spcAft>
                <a:spcPts val="0"/>
              </a:spcAft>
              <a:buFont typeface="Arial" pitchFamily="34" charset="0"/>
              <a:buNone/>
              <a:defRPr/>
            </a:pPr>
            <a:r>
              <a:rPr lang="fr-FR" dirty="0"/>
              <a:t>Au-delà du contrôle des fonds qu’ils mettent à la disposition des opérateurs, les bailleurs ont également des comptes à rendre sur la qualité des actions qu’ils soutiennent.</a:t>
            </a:r>
          </a:p>
          <a:p>
            <a:pPr fontAlgn="auto">
              <a:spcAft>
                <a:spcPts val="0"/>
              </a:spcAft>
              <a:defRPr/>
            </a:pPr>
            <a:endParaRPr lang="fr-F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Comment évaluer l’impact d’une action?</a:t>
            </a:r>
            <a:endParaRPr lang="fr-FR" dirty="0"/>
          </a:p>
        </p:txBody>
      </p:sp>
      <p:sp>
        <p:nvSpPr>
          <p:cNvPr id="3" name="Espace réservé du contenu 2"/>
          <p:cNvSpPr>
            <a:spLocks noGrp="1"/>
          </p:cNvSpPr>
          <p:nvPr>
            <p:ph idx="1"/>
          </p:nvPr>
        </p:nvSpPr>
        <p:spPr/>
        <p:txBody>
          <a:bodyPr rtlCol="0">
            <a:normAutofit fontScale="92500" lnSpcReduction="20000"/>
          </a:bodyPr>
          <a:lstStyle/>
          <a:p>
            <a:pPr fontAlgn="auto">
              <a:spcAft>
                <a:spcPts val="0"/>
              </a:spcAft>
              <a:defRPr/>
            </a:pPr>
            <a:r>
              <a:rPr lang="fr-FR" dirty="0" smtClean="0"/>
              <a:t>La démarche est la suivante :</a:t>
            </a:r>
          </a:p>
          <a:p>
            <a:pPr fontAlgn="auto">
              <a:spcAft>
                <a:spcPts val="0"/>
              </a:spcAft>
              <a:defRPr/>
            </a:pPr>
            <a:r>
              <a:rPr lang="fr-FR" dirty="0" smtClean="0"/>
              <a:t>Repérer et inventorier les changements : résultats et effets .</a:t>
            </a:r>
          </a:p>
          <a:p>
            <a:pPr fontAlgn="auto">
              <a:spcAft>
                <a:spcPts val="0"/>
              </a:spcAft>
              <a:defRPr/>
            </a:pPr>
            <a:r>
              <a:rPr lang="fr-FR" dirty="0" smtClean="0"/>
              <a:t> Sélectionner les effets produisant des changements significatifs et durables.</a:t>
            </a:r>
          </a:p>
          <a:p>
            <a:pPr fontAlgn="auto">
              <a:spcAft>
                <a:spcPts val="0"/>
              </a:spcAft>
              <a:defRPr/>
            </a:pPr>
            <a:r>
              <a:rPr lang="fr-FR" dirty="0" smtClean="0"/>
              <a:t> Etablir une grille de lecture commune pour tous les effets retenus. Cette grille rassemble des champs thématiques différents choisis pour leur pertinence.</a:t>
            </a:r>
          </a:p>
          <a:p>
            <a:pPr fontAlgn="auto">
              <a:spcAft>
                <a:spcPts val="0"/>
              </a:spcAft>
              <a:buFont typeface="Arial" pitchFamily="34" charset="0"/>
              <a:buNone/>
              <a:defRPr/>
            </a:pPr>
            <a:r>
              <a:rPr lang="fr-FR" dirty="0" smtClean="0"/>
              <a:t/>
            </a:r>
            <a:br>
              <a:rPr lang="fr-FR" dirty="0" smtClean="0"/>
            </a:br>
            <a:endParaRPr lang="fr-F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Comment évaluer l’impact d’une action?</a:t>
            </a:r>
            <a:endParaRPr lang="fr-FR" dirty="0"/>
          </a:p>
        </p:txBody>
      </p:sp>
      <p:sp>
        <p:nvSpPr>
          <p:cNvPr id="3" name="Espace réservé du contenu 2"/>
          <p:cNvSpPr>
            <a:spLocks noGrp="1"/>
          </p:cNvSpPr>
          <p:nvPr>
            <p:ph idx="1"/>
          </p:nvPr>
        </p:nvSpPr>
        <p:spPr/>
        <p:txBody>
          <a:bodyPr rtlCol="0">
            <a:normAutofit fontScale="92500" lnSpcReduction="10000"/>
          </a:bodyPr>
          <a:lstStyle/>
          <a:p>
            <a:pPr fontAlgn="auto">
              <a:spcAft>
                <a:spcPts val="0"/>
              </a:spcAft>
              <a:defRPr/>
            </a:pPr>
            <a:r>
              <a:rPr lang="fr-FR" dirty="0" smtClean="0"/>
              <a:t> Etablir des indicateurs qui permettront de donner une “valeur” à chaque élément de la grille</a:t>
            </a:r>
          </a:p>
          <a:p>
            <a:pPr fontAlgn="auto">
              <a:spcAft>
                <a:spcPts val="0"/>
              </a:spcAft>
              <a:defRPr/>
            </a:pPr>
            <a:r>
              <a:rPr lang="fr-FR" dirty="0" smtClean="0"/>
              <a:t> Analyser, de façon systématique, les relations entre ces divers éléments et leur importance relative. Cette analyse n’est pas la compilation de résultats et d’effets mais une lecture des dynamiques en cours. Elle doit dégager un sens (orientation et signification), qui donne une cohérence à la multiplicité des effets de l’action.</a:t>
            </a:r>
          </a:p>
          <a:p>
            <a:pPr fontAlgn="auto">
              <a:spcAft>
                <a:spcPts val="0"/>
              </a:spcAft>
              <a:defRPr/>
            </a:pPr>
            <a:endParaRPr lang="fr-F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La mesure de l’impact est-elle fiable ? </a:t>
            </a:r>
            <a:endParaRPr lang="fr-FR" dirty="0"/>
          </a:p>
        </p:txBody>
      </p:sp>
      <p:sp>
        <p:nvSpPr>
          <p:cNvPr id="50178" name="Espace réservé du contenu 2"/>
          <p:cNvSpPr>
            <a:spLocks noGrp="1"/>
          </p:cNvSpPr>
          <p:nvPr>
            <p:ph idx="1"/>
          </p:nvPr>
        </p:nvSpPr>
        <p:spPr/>
        <p:txBody>
          <a:bodyPr/>
          <a:lstStyle/>
          <a:p>
            <a:r>
              <a:rPr lang="fr-FR" smtClean="0"/>
              <a:t>La fiabilité de la mesure d’impact dépend :</a:t>
            </a:r>
          </a:p>
          <a:p>
            <a:pPr>
              <a:buFont typeface="Arial" pitchFamily="34" charset="0"/>
              <a:buNone/>
            </a:pPr>
            <a:r>
              <a:rPr lang="fr-FR" smtClean="0"/>
              <a:t>– de la qualité du repérage des effets ;</a:t>
            </a:r>
          </a:p>
          <a:p>
            <a:pPr>
              <a:buFont typeface="Arial" pitchFamily="34" charset="0"/>
              <a:buNone/>
            </a:pPr>
            <a:r>
              <a:rPr lang="fr-FR" smtClean="0"/>
              <a:t>– de la pertinence de la grille de lecture et des indicateurs mis en œuvre;</a:t>
            </a:r>
          </a:p>
          <a:p>
            <a:pPr>
              <a:buFont typeface="Arial" pitchFamily="34" charset="0"/>
              <a:buNone/>
            </a:pPr>
            <a:r>
              <a:rPr lang="fr-FR" smtClean="0"/>
              <a:t>– de la prise en compte de l’incertitude sur la durabilité ;</a:t>
            </a:r>
          </a:p>
          <a:p>
            <a:pPr>
              <a:buFont typeface="Arial" pitchFamily="34" charset="0"/>
              <a:buNone/>
            </a:pPr>
            <a:r>
              <a:rPr lang="fr-FR" smtClean="0"/>
              <a:t>– de la qualité de la synthèse.</a:t>
            </a:r>
          </a:p>
          <a:p>
            <a:pPr>
              <a:buFont typeface="Arial" pitchFamily="34" charset="0"/>
              <a:buNone/>
            </a:pPr>
            <a:r>
              <a:rPr lang="fr-FR" smtClean="0"/>
              <a:t> </a:t>
            </a:r>
          </a:p>
          <a:p>
            <a:endParaRPr lang="fr-FR"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
            </a:r>
            <a:br>
              <a:rPr lang="fr-FR" dirty="0" smtClean="0"/>
            </a:br>
            <a:r>
              <a:rPr lang="fr-FR" dirty="0" smtClean="0"/>
              <a:t>INVENTORIER LES CHANGEMENTS CONSTITUTIFS DE L’IMPACT</a:t>
            </a:r>
            <a:br>
              <a:rPr lang="fr-FR" dirty="0" smtClean="0"/>
            </a:br>
            <a:endParaRPr lang="fr-FR" dirty="0"/>
          </a:p>
        </p:txBody>
      </p:sp>
      <p:sp>
        <p:nvSpPr>
          <p:cNvPr id="3" name="Espace réservé du contenu 2"/>
          <p:cNvSpPr>
            <a:spLocks noGrp="1"/>
          </p:cNvSpPr>
          <p:nvPr>
            <p:ph idx="1"/>
          </p:nvPr>
        </p:nvSpPr>
        <p:spPr/>
        <p:txBody>
          <a:bodyPr rtlCol="0">
            <a:normAutofit lnSpcReduction="10000"/>
          </a:bodyPr>
          <a:lstStyle/>
          <a:p>
            <a:pPr fontAlgn="auto">
              <a:spcAft>
                <a:spcPts val="0"/>
              </a:spcAft>
              <a:buFont typeface="Arial" pitchFamily="34" charset="0"/>
              <a:buNone/>
              <a:defRPr/>
            </a:pPr>
            <a:r>
              <a:rPr lang="fr-FR" dirty="0" smtClean="0"/>
              <a:t>    L’impact d’une action de développement, c’est la situation issue de l’ensemble des changements significatifs et durables, positifs ou négatifs, prévus ou imprévus, dans la vie et l’environnement des personnes et des groupes et pour lesquels un lien de causalité direct ou indirect peut être établi avec l’action de développement.</a:t>
            </a:r>
          </a:p>
          <a:p>
            <a:pPr fontAlgn="auto">
              <a:spcAft>
                <a:spcPts val="0"/>
              </a:spcAft>
              <a:buFont typeface="Arial" pitchFamily="34" charset="0"/>
              <a:buNone/>
              <a:defRPr/>
            </a:pPr>
            <a:r>
              <a:rPr lang="fr-FR" dirty="0" smtClean="0"/>
              <a:t> </a:t>
            </a:r>
          </a:p>
          <a:p>
            <a:pPr fontAlgn="auto">
              <a:spcAft>
                <a:spcPts val="0"/>
              </a:spcAft>
              <a:defRPr/>
            </a:pPr>
            <a:endParaRPr lang="fr-F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Point de départ : la situation de référence </a:t>
            </a:r>
            <a:endParaRPr lang="fr-FR" dirty="0"/>
          </a:p>
        </p:txBody>
      </p:sp>
      <p:sp>
        <p:nvSpPr>
          <p:cNvPr id="3" name="Espace réservé du contenu 2"/>
          <p:cNvSpPr>
            <a:spLocks noGrp="1"/>
          </p:cNvSpPr>
          <p:nvPr>
            <p:ph idx="1"/>
          </p:nvPr>
        </p:nvSpPr>
        <p:spPr/>
        <p:txBody>
          <a:bodyPr rtlCol="0">
            <a:normAutofit fontScale="92500" lnSpcReduction="20000"/>
          </a:bodyPr>
          <a:lstStyle/>
          <a:p>
            <a:pPr fontAlgn="auto">
              <a:spcAft>
                <a:spcPts val="0"/>
              </a:spcAft>
              <a:defRPr/>
            </a:pPr>
            <a:r>
              <a:rPr lang="fr-FR" dirty="0" smtClean="0"/>
              <a:t>Identifier des changements nécessite tout d’abord de connaître les éléments de départ. Rassemblés, ceux-ci constituent ce qu’on appelle “la situation de référence”.</a:t>
            </a:r>
          </a:p>
          <a:p>
            <a:pPr fontAlgn="auto">
              <a:spcAft>
                <a:spcPts val="0"/>
              </a:spcAft>
              <a:defRPr/>
            </a:pPr>
            <a:r>
              <a:rPr lang="fr-FR" dirty="0" smtClean="0"/>
              <a:t>La situation de référence couvre :</a:t>
            </a:r>
          </a:p>
          <a:p>
            <a:pPr fontAlgn="auto">
              <a:spcAft>
                <a:spcPts val="0"/>
              </a:spcAft>
              <a:buFont typeface="Arial" pitchFamily="34" charset="0"/>
              <a:buNone/>
              <a:defRPr/>
            </a:pPr>
            <a:r>
              <a:rPr lang="fr-FR" dirty="0" smtClean="0"/>
              <a:t>– l’ensemble des activités touchées par le projet ;</a:t>
            </a:r>
          </a:p>
          <a:p>
            <a:pPr fontAlgn="auto">
              <a:spcAft>
                <a:spcPts val="0"/>
              </a:spcAft>
              <a:buFont typeface="Arial" pitchFamily="34" charset="0"/>
              <a:buNone/>
              <a:defRPr/>
            </a:pPr>
            <a:r>
              <a:rPr lang="fr-FR" dirty="0" smtClean="0"/>
              <a:t>– la situation des populations concernées (attention, celles-ci dépassent parfois le public défini a priori comme cible) ;</a:t>
            </a:r>
          </a:p>
          <a:p>
            <a:pPr fontAlgn="auto">
              <a:spcAft>
                <a:spcPts val="0"/>
              </a:spcAft>
              <a:buFont typeface="Arial" pitchFamily="34" charset="0"/>
              <a:buNone/>
              <a:defRPr/>
            </a:pPr>
            <a:r>
              <a:rPr lang="fr-FR" dirty="0" smtClean="0"/>
              <a:t> </a:t>
            </a:r>
          </a:p>
          <a:p>
            <a:pPr fontAlgn="auto">
              <a:spcAft>
                <a:spcPts val="0"/>
              </a:spcAft>
              <a:defRPr/>
            </a:pPr>
            <a:endParaRPr lang="fr-F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Point de départ : la situation de référence </a:t>
            </a:r>
            <a:endParaRPr lang="fr-FR" dirty="0"/>
          </a:p>
        </p:txBody>
      </p:sp>
      <p:sp>
        <p:nvSpPr>
          <p:cNvPr id="3" name="Espace réservé du contenu 2"/>
          <p:cNvSpPr>
            <a:spLocks noGrp="1"/>
          </p:cNvSpPr>
          <p:nvPr>
            <p:ph idx="1"/>
          </p:nvPr>
        </p:nvSpPr>
        <p:spPr/>
        <p:txBody>
          <a:bodyPr rtlCol="0">
            <a:normAutofit fontScale="85000" lnSpcReduction="10000"/>
          </a:bodyPr>
          <a:lstStyle/>
          <a:p>
            <a:pPr fontAlgn="auto">
              <a:spcAft>
                <a:spcPts val="0"/>
              </a:spcAft>
              <a:buFont typeface="Arial" pitchFamily="34" charset="0"/>
              <a:buNone/>
              <a:defRPr/>
            </a:pPr>
            <a:r>
              <a:rPr lang="fr-FR" dirty="0" smtClean="0"/>
              <a:t>– le repérage des acteurs locaux (leaders, groupes et groupements, fonctionnaires et agents de tutelle, opérateurs économiques, représentants de cultes, etc.) et leurs stratégies : que font-ils, que veulent-ils, avec quels moyens et méthodes ?</a:t>
            </a:r>
          </a:p>
          <a:p>
            <a:pPr fontAlgn="auto">
              <a:spcAft>
                <a:spcPts val="0"/>
              </a:spcAft>
              <a:buFont typeface="Arial" pitchFamily="34" charset="0"/>
              <a:buNone/>
              <a:defRPr/>
            </a:pPr>
            <a:r>
              <a:rPr lang="fr-FR" dirty="0" smtClean="0"/>
              <a:t>– l’identification des opérateurs externes (ONG, agences de développement), avec les résultats, les effets et si possible l’impact de leurs actions passées et en cours ;</a:t>
            </a:r>
          </a:p>
          <a:p>
            <a:pPr fontAlgn="auto">
              <a:spcAft>
                <a:spcPts val="0"/>
              </a:spcAft>
              <a:buFont typeface="Arial" pitchFamily="34" charset="0"/>
              <a:buNone/>
              <a:defRPr/>
            </a:pPr>
            <a:r>
              <a:rPr lang="fr-FR" dirty="0" smtClean="0"/>
              <a:t>–éventuellement enfin, les données historiques, géographiques et socio-économiques liées à la zone.</a:t>
            </a:r>
          </a:p>
          <a:p>
            <a:pPr fontAlgn="auto">
              <a:spcAft>
                <a:spcPts val="0"/>
              </a:spcAft>
              <a:buFont typeface="Arial" pitchFamily="34" charset="0"/>
              <a:buNone/>
              <a:defRPr/>
            </a:pPr>
            <a:r>
              <a:rPr lang="fr-FR" dirty="0" smtClean="0"/>
              <a:t> </a:t>
            </a:r>
          </a:p>
          <a:p>
            <a:pPr fontAlgn="auto">
              <a:spcAft>
                <a:spcPts val="0"/>
              </a:spcAft>
              <a:defRPr/>
            </a:pPr>
            <a:endParaRPr lang="fr-F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
            </a:r>
            <a:br>
              <a:rPr lang="fr-FR" dirty="0" smtClean="0"/>
            </a:br>
            <a:r>
              <a:rPr lang="fr-FR" dirty="0" smtClean="0"/>
              <a:t/>
            </a:r>
            <a:br>
              <a:rPr lang="fr-FR" dirty="0" smtClean="0"/>
            </a:br>
            <a:r>
              <a:rPr lang="fr-FR" dirty="0" smtClean="0"/>
              <a:t/>
            </a:r>
            <a:br>
              <a:rPr lang="fr-FR" dirty="0" smtClean="0"/>
            </a:br>
            <a:r>
              <a:rPr lang="fr-FR" dirty="0" smtClean="0"/>
              <a:t>MESURE DES CHANGEMENTS : LES INDICATEURS D’IMPACT</a:t>
            </a:r>
            <a:br>
              <a:rPr lang="fr-FR" dirty="0" smtClean="0"/>
            </a:br>
            <a:r>
              <a:rPr lang="fr-FR" dirty="0" smtClean="0"/>
              <a:t/>
            </a:r>
            <a:br>
              <a:rPr lang="fr-FR" dirty="0" smtClean="0"/>
            </a:br>
            <a:r>
              <a:rPr lang="fr-FR" dirty="0" smtClean="0"/>
              <a:t> </a:t>
            </a:r>
            <a:br>
              <a:rPr lang="fr-FR" dirty="0" smtClean="0"/>
            </a:br>
            <a:endParaRPr lang="fr-FR" dirty="0"/>
          </a:p>
        </p:txBody>
      </p:sp>
      <p:sp>
        <p:nvSpPr>
          <p:cNvPr id="54274" name="Espace réservé du contenu 2"/>
          <p:cNvSpPr>
            <a:spLocks noGrp="1"/>
          </p:cNvSpPr>
          <p:nvPr>
            <p:ph idx="1"/>
          </p:nvPr>
        </p:nvSpPr>
        <p:spPr/>
        <p:txBody>
          <a:bodyPr/>
          <a:lstStyle/>
          <a:p>
            <a:pPr>
              <a:buFont typeface="Arial" pitchFamily="34" charset="0"/>
              <a:buNone/>
            </a:pPr>
            <a:r>
              <a:rPr lang="fr-FR" smtClean="0"/>
              <a:t>   </a:t>
            </a:r>
            <a:r>
              <a:rPr lang="fr-FR" sz="4000" smtClean="0"/>
              <a:t>Les indicateurs d’impact sont des signes vérifiables et mesurables qui, par comparaison à une référence (ou une norme), permettent de porter une appréciation sur les critères d’évaluation.</a:t>
            </a:r>
          </a:p>
          <a:p>
            <a:pPr>
              <a:buFont typeface="Arial" pitchFamily="34" charset="0"/>
              <a:buNone/>
            </a:pPr>
            <a:r>
              <a:rPr lang="fr-FR" sz="4000" smtClean="0"/>
              <a:t> </a:t>
            </a:r>
          </a:p>
          <a:p>
            <a:endParaRPr lang="fr-FR"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
            </a:r>
            <a:br>
              <a:rPr lang="fr-FR" dirty="0" smtClean="0"/>
            </a:br>
            <a:r>
              <a:rPr lang="fr-FR" dirty="0" smtClean="0"/>
              <a:t>Les indicateurs de l’impact sont-ils différents des autres indicateurs ?</a:t>
            </a:r>
            <a:br>
              <a:rPr lang="fr-FR" dirty="0" smtClean="0"/>
            </a:br>
            <a:endParaRPr lang="fr-FR" dirty="0"/>
          </a:p>
        </p:txBody>
      </p:sp>
      <p:sp>
        <p:nvSpPr>
          <p:cNvPr id="3" name="Espace réservé du contenu 2"/>
          <p:cNvSpPr>
            <a:spLocks noGrp="1"/>
          </p:cNvSpPr>
          <p:nvPr>
            <p:ph idx="1"/>
          </p:nvPr>
        </p:nvSpPr>
        <p:spPr/>
        <p:txBody>
          <a:bodyPr rtlCol="0">
            <a:normAutofit lnSpcReduction="10000"/>
          </a:bodyPr>
          <a:lstStyle/>
          <a:p>
            <a:pPr fontAlgn="auto">
              <a:spcAft>
                <a:spcPts val="0"/>
              </a:spcAft>
              <a:defRPr/>
            </a:pPr>
            <a:r>
              <a:rPr lang="fr-FR" dirty="0" smtClean="0"/>
              <a:t>Les indicateurs de l’impact ont une caractéristique commune avec tous les autres indicateurs utilisés au cours d’une évaluation : ils doivent permettre de mesurer un écart entre la situation constatée au moment de l’évaluation et une situation de référence, généralement celle qui existait au début de l’action ;</a:t>
            </a:r>
          </a:p>
          <a:p>
            <a:pPr fontAlgn="auto">
              <a:spcAft>
                <a:spcPts val="0"/>
              </a:spcAft>
              <a:buFont typeface="Arial" pitchFamily="34" charset="0"/>
              <a:buNone/>
              <a:defRPr/>
            </a:pPr>
            <a:r>
              <a:rPr lang="fr-FR" dirty="0" smtClean="0"/>
              <a:t> </a:t>
            </a:r>
          </a:p>
          <a:p>
            <a:pPr fontAlgn="auto">
              <a:spcAft>
                <a:spcPts val="0"/>
              </a:spcAft>
              <a:defRPr/>
            </a:pPr>
            <a:endParaRPr lang="fr-F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
            </a:r>
            <a:br>
              <a:rPr lang="fr-FR" dirty="0" smtClean="0"/>
            </a:br>
            <a:r>
              <a:rPr lang="fr-FR" dirty="0" smtClean="0"/>
              <a:t>Les indicateurs de l’impact sont-ils différents des autres indicateurs ?</a:t>
            </a:r>
            <a:br>
              <a:rPr lang="fr-FR" dirty="0" smtClean="0"/>
            </a:br>
            <a:endParaRPr lang="fr-FR" dirty="0"/>
          </a:p>
        </p:txBody>
      </p:sp>
      <p:sp>
        <p:nvSpPr>
          <p:cNvPr id="56322" name="Espace réservé du contenu 2"/>
          <p:cNvSpPr>
            <a:spLocks noGrp="1"/>
          </p:cNvSpPr>
          <p:nvPr>
            <p:ph idx="1"/>
          </p:nvPr>
        </p:nvSpPr>
        <p:spPr/>
        <p:txBody>
          <a:bodyPr/>
          <a:lstStyle/>
          <a:p>
            <a:r>
              <a:rPr lang="fr-FR" smtClean="0"/>
              <a:t> Ils se différencient des indicateurs habituels pour deux raisons :</a:t>
            </a:r>
          </a:p>
          <a:p>
            <a:pPr>
              <a:buFont typeface="Arial" pitchFamily="34" charset="0"/>
              <a:buNone/>
            </a:pPr>
            <a:r>
              <a:rPr lang="fr-FR" smtClean="0"/>
              <a:t>– en plus de mesurer un écart, ils doivent donner des indications sur les dynamiques de changement ;</a:t>
            </a:r>
          </a:p>
          <a:p>
            <a:pPr>
              <a:buFont typeface="Arial" pitchFamily="34" charset="0"/>
              <a:buNone/>
            </a:pPr>
            <a:r>
              <a:rPr lang="fr-FR" smtClean="0"/>
              <a:t>– dans cette perspective, ils sont mis en relation au moyen de la grille de lecture des effets</a:t>
            </a:r>
          </a:p>
          <a:p>
            <a:pPr>
              <a:buFont typeface="Arial" pitchFamily="34" charset="0"/>
              <a:buNone/>
            </a:pPr>
            <a:r>
              <a:rPr lang="fr-FR" smtClean="0"/>
              <a:t> </a:t>
            </a:r>
          </a:p>
          <a:p>
            <a:endParaRPr lang="fr-FR"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23850" y="188913"/>
            <a:ext cx="6202363" cy="633412"/>
          </a:xfrm>
        </p:spPr>
        <p:txBody>
          <a:bodyPr rtlCol="0">
            <a:normAutofit fontScale="90000"/>
          </a:bodyPr>
          <a:lstStyle/>
          <a:p>
            <a:pPr fontAlgn="auto">
              <a:spcAft>
                <a:spcPts val="0"/>
              </a:spcAft>
              <a:defRPr/>
            </a:pPr>
            <a:r>
              <a:rPr lang="fr-FR" sz="4000" b="1" smtClean="0"/>
              <a:t>2.  Objectifs spécifiques </a:t>
            </a:r>
          </a:p>
        </p:txBody>
      </p:sp>
      <p:sp>
        <p:nvSpPr>
          <p:cNvPr id="20482" name="Rectangle 3"/>
          <p:cNvSpPr>
            <a:spLocks noGrp="1" noChangeArrowheads="1"/>
          </p:cNvSpPr>
          <p:nvPr>
            <p:ph type="body" idx="1"/>
          </p:nvPr>
        </p:nvSpPr>
        <p:spPr>
          <a:xfrm>
            <a:off x="179388" y="981075"/>
            <a:ext cx="8496300" cy="5616575"/>
          </a:xfrm>
        </p:spPr>
        <p:txBody>
          <a:bodyPr/>
          <a:lstStyle/>
          <a:p>
            <a:pPr>
              <a:lnSpc>
                <a:spcPct val="90000"/>
              </a:lnSpc>
              <a:buFontTx/>
              <a:buNone/>
            </a:pPr>
            <a:r>
              <a:rPr lang="fr-FR" sz="2800" smtClean="0"/>
              <a:t>   A la fin de cette séance, vous devrez être capables de :</a:t>
            </a:r>
          </a:p>
          <a:p>
            <a:pPr>
              <a:lnSpc>
                <a:spcPct val="90000"/>
              </a:lnSpc>
              <a:buFontTx/>
              <a:buNone/>
            </a:pPr>
            <a:endParaRPr lang="fr-FR" sz="2800" smtClean="0"/>
          </a:p>
          <a:p>
            <a:pPr>
              <a:lnSpc>
                <a:spcPct val="90000"/>
              </a:lnSpc>
              <a:buClr>
                <a:schemeClr val="accent2"/>
              </a:buClr>
            </a:pPr>
            <a:r>
              <a:rPr lang="fr-FR" sz="2800" smtClean="0"/>
              <a:t>Définir les différents concepts ;</a:t>
            </a:r>
          </a:p>
          <a:p>
            <a:pPr>
              <a:lnSpc>
                <a:spcPct val="90000"/>
              </a:lnSpc>
              <a:buClr>
                <a:schemeClr val="accent2"/>
              </a:buClr>
            </a:pPr>
            <a:endParaRPr lang="fr-FR" sz="2800" smtClean="0"/>
          </a:p>
          <a:p>
            <a:pPr>
              <a:lnSpc>
                <a:spcPct val="90000"/>
              </a:lnSpc>
              <a:buClr>
                <a:schemeClr val="accent2"/>
              </a:buClr>
            </a:pPr>
            <a:r>
              <a:rPr lang="fr-FR" sz="2800" smtClean="0"/>
              <a:t>Enumérer</a:t>
            </a:r>
            <a:r>
              <a:rPr lang="en-US" sz="2800" smtClean="0"/>
              <a:t> et </a:t>
            </a:r>
            <a:r>
              <a:rPr lang="fr-FR" sz="2800" smtClean="0"/>
              <a:t>définir les différentes</a:t>
            </a:r>
            <a:r>
              <a:rPr lang="en-US" sz="2800" smtClean="0"/>
              <a:t> </a:t>
            </a:r>
            <a:r>
              <a:rPr lang="fr-FR" sz="2800" smtClean="0"/>
              <a:t>méthodes d’évaluation d’impact;</a:t>
            </a:r>
          </a:p>
          <a:p>
            <a:pPr>
              <a:lnSpc>
                <a:spcPct val="90000"/>
              </a:lnSpc>
              <a:buClr>
                <a:schemeClr val="accent2"/>
              </a:buClr>
              <a:buFontTx/>
              <a:buNone/>
            </a:pPr>
            <a:endParaRPr lang="fr-FR" sz="2800" smtClean="0"/>
          </a:p>
          <a:p>
            <a:pPr>
              <a:lnSpc>
                <a:spcPct val="90000"/>
              </a:lnSpc>
              <a:buClr>
                <a:schemeClr val="accent2"/>
              </a:buClr>
            </a:pPr>
            <a:r>
              <a:rPr lang="fr-FR" sz="2800" smtClean="0"/>
              <a:t>Identifier les critères de choix d’une méthode d’évaluation d’impact;</a:t>
            </a:r>
          </a:p>
          <a:p>
            <a:pPr>
              <a:lnSpc>
                <a:spcPct val="90000"/>
              </a:lnSpc>
              <a:buClr>
                <a:schemeClr val="accent2"/>
              </a:buClr>
              <a:buFontTx/>
              <a:buNone/>
            </a:pPr>
            <a:endParaRPr lang="fr-FR" sz="2800" smtClean="0"/>
          </a:p>
          <a:p>
            <a:pPr>
              <a:lnSpc>
                <a:spcPct val="90000"/>
              </a:lnSpc>
              <a:buClr>
                <a:schemeClr val="accent2"/>
              </a:buClr>
            </a:pPr>
            <a:r>
              <a:rPr lang="fr-FR" sz="2800" smtClean="0"/>
              <a:t>Décrire les méthodes d’analyse </a:t>
            </a:r>
            <a:r>
              <a:rPr lang="fr-CH" sz="2800" smtClean="0"/>
              <a:t>et de calcul </a:t>
            </a:r>
          </a:p>
          <a:p>
            <a:pPr>
              <a:lnSpc>
                <a:spcPct val="90000"/>
              </a:lnSpc>
              <a:buClr>
                <a:schemeClr val="accent2"/>
              </a:buClr>
              <a:buFontTx/>
              <a:buNone/>
            </a:pPr>
            <a:r>
              <a:rPr lang="fr-CH" sz="2800" smtClean="0"/>
              <a:t>    d’impact.</a:t>
            </a:r>
            <a:endParaRPr lang="fr-FR" sz="280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smtClean="0"/>
              <a:t>Santé: Exemples d’effets constitutifs </a:t>
            </a:r>
            <a:br>
              <a:rPr lang="fr-FR" sz="3600" smtClean="0"/>
            </a:br>
            <a:r>
              <a:rPr lang="fr-FR" sz="3600" smtClean="0"/>
              <a:t>de l’impact                          Indicateurs</a:t>
            </a:r>
          </a:p>
        </p:txBody>
      </p:sp>
      <p:sp>
        <p:nvSpPr>
          <p:cNvPr id="3" name="Espace réservé du contenu 2"/>
          <p:cNvSpPr>
            <a:spLocks noGrp="1"/>
          </p:cNvSpPr>
          <p:nvPr>
            <p:ph sz="half" idx="1"/>
          </p:nvPr>
        </p:nvSpPr>
        <p:spPr>
          <a:xfrm>
            <a:off x="457200" y="1268413"/>
            <a:ext cx="4038600" cy="4857750"/>
          </a:xfrm>
        </p:spPr>
        <p:txBody>
          <a:bodyPr>
            <a:normAutofit/>
          </a:bodyPr>
          <a:lstStyle/>
          <a:p>
            <a:pPr>
              <a:lnSpc>
                <a:spcPct val="80000"/>
              </a:lnSpc>
            </a:pPr>
            <a:r>
              <a:rPr lang="fr-FR" sz="2400" smtClean="0"/>
              <a:t>Rôle des aînés : les vieux sont plus nombreux pour un nombre constant de fonctions honorifiques.</a:t>
            </a:r>
          </a:p>
          <a:p>
            <a:pPr lvl="1">
              <a:lnSpc>
                <a:spcPct val="80000"/>
              </a:lnSpc>
            </a:pPr>
            <a:endParaRPr lang="fr-FR" sz="1200" smtClean="0"/>
          </a:p>
          <a:p>
            <a:pPr>
              <a:lnSpc>
                <a:spcPct val="80000"/>
              </a:lnSpc>
            </a:pPr>
            <a:r>
              <a:rPr lang="fr-FR" sz="2400" smtClean="0"/>
              <a:t>Capacité festive : moins de maladies donc moins d’obstacles aux réjouissances et autres manifestations collective.</a:t>
            </a:r>
          </a:p>
          <a:p>
            <a:pPr>
              <a:lnSpc>
                <a:spcPct val="80000"/>
              </a:lnSpc>
            </a:pPr>
            <a:endParaRPr lang="fr-FR" sz="1000" smtClean="0"/>
          </a:p>
          <a:p>
            <a:pPr>
              <a:lnSpc>
                <a:spcPct val="80000"/>
              </a:lnSpc>
            </a:pPr>
            <a:r>
              <a:rPr lang="fr-FR" sz="2400" smtClean="0"/>
              <a:t>Augmentation ou baisse de la fragilité de la population.</a:t>
            </a:r>
          </a:p>
          <a:p>
            <a:pPr>
              <a:lnSpc>
                <a:spcPct val="80000"/>
              </a:lnSpc>
            </a:pPr>
            <a:r>
              <a:rPr lang="fr-FR" sz="2400" smtClean="0"/>
              <a:t>Plus grande disponibilité au travail.</a:t>
            </a:r>
          </a:p>
        </p:txBody>
      </p:sp>
      <p:sp>
        <p:nvSpPr>
          <p:cNvPr id="57347" name="Espace réservé du contenu 3"/>
          <p:cNvSpPr>
            <a:spLocks noGrp="1"/>
          </p:cNvSpPr>
          <p:nvPr>
            <p:ph sz="half" idx="2"/>
          </p:nvPr>
        </p:nvSpPr>
        <p:spPr>
          <a:xfrm>
            <a:off x="4648200" y="1268413"/>
            <a:ext cx="4038600" cy="4857750"/>
          </a:xfrm>
        </p:spPr>
        <p:txBody>
          <a:bodyPr/>
          <a:lstStyle/>
          <a:p>
            <a:r>
              <a:rPr lang="fr-FR" sz="2300" smtClean="0"/>
              <a:t>Fréquence des conflits d’accès aux fonctions honorifiques.</a:t>
            </a:r>
          </a:p>
          <a:p>
            <a:r>
              <a:rPr lang="fr-FR" sz="2300" smtClean="0"/>
              <a:t>Respect du calendrier des fêtes. Pourcentage de participation. Invitations entre familles.</a:t>
            </a:r>
          </a:p>
          <a:p>
            <a:r>
              <a:rPr lang="fr-FR" sz="2300" smtClean="0"/>
              <a:t>Invitations d’hôtes externes.</a:t>
            </a:r>
          </a:p>
          <a:p>
            <a:r>
              <a:rPr lang="fr-FR" sz="2300" smtClean="0"/>
              <a:t>Prévalence de certaines affections : allergies, asthme… Evolution du nombre de personnes invalides ou handicapées.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dirty="0" smtClean="0"/>
              <a:t>Santé: Exemples d’effets constitutifs </a:t>
            </a:r>
            <a:br>
              <a:rPr lang="fr-FR" dirty="0" smtClean="0"/>
            </a:br>
            <a:r>
              <a:rPr lang="fr-FR" dirty="0" smtClean="0"/>
              <a:t>de l’impact                          Indicateurs</a:t>
            </a:r>
            <a:endParaRPr lang="fr-FR" dirty="0"/>
          </a:p>
        </p:txBody>
      </p:sp>
      <p:sp>
        <p:nvSpPr>
          <p:cNvPr id="3" name="Espace réservé du contenu 2"/>
          <p:cNvSpPr>
            <a:spLocks noGrp="1"/>
          </p:cNvSpPr>
          <p:nvPr>
            <p:ph sz="half" idx="1"/>
          </p:nvPr>
        </p:nvSpPr>
        <p:spPr/>
        <p:txBody>
          <a:bodyPr>
            <a:normAutofit/>
          </a:bodyPr>
          <a:lstStyle/>
          <a:p>
            <a:pPr>
              <a:lnSpc>
                <a:spcPct val="80000"/>
              </a:lnSpc>
            </a:pPr>
            <a:endParaRPr lang="fr-FR" sz="2000" smtClean="0"/>
          </a:p>
          <a:p>
            <a:pPr>
              <a:lnSpc>
                <a:spcPct val="80000"/>
              </a:lnSpc>
            </a:pPr>
            <a:r>
              <a:rPr lang="fr-FR" sz="2000" smtClean="0"/>
              <a:t>L’augmentation de la force de travail et la croissance  démographique conduisent à :</a:t>
            </a:r>
          </a:p>
          <a:p>
            <a:pPr>
              <a:lnSpc>
                <a:spcPct val="80000"/>
              </a:lnSpc>
            </a:pPr>
            <a:endParaRPr lang="fr-FR" sz="2000" smtClean="0"/>
          </a:p>
          <a:p>
            <a:pPr>
              <a:lnSpc>
                <a:spcPct val="80000"/>
              </a:lnSpc>
              <a:buFont typeface="Arial" pitchFamily="34" charset="0"/>
              <a:buNone/>
            </a:pPr>
            <a:r>
              <a:rPr lang="fr-FR" sz="2000" smtClean="0"/>
              <a:t>– de nouveaux besoins en équipements collectifs ;</a:t>
            </a:r>
          </a:p>
          <a:p>
            <a:pPr>
              <a:lnSpc>
                <a:spcPct val="80000"/>
              </a:lnSpc>
              <a:buFont typeface="Arial" pitchFamily="34" charset="0"/>
              <a:buNone/>
            </a:pPr>
            <a:endParaRPr lang="fr-FR" sz="2000" smtClean="0"/>
          </a:p>
          <a:p>
            <a:pPr>
              <a:lnSpc>
                <a:spcPct val="80000"/>
              </a:lnSpc>
              <a:buFont typeface="Arial" pitchFamily="34" charset="0"/>
              <a:buNone/>
            </a:pPr>
            <a:r>
              <a:rPr lang="fr-FR" sz="2000" smtClean="0"/>
              <a:t>– une pression foncière plus forte.</a:t>
            </a:r>
          </a:p>
          <a:p>
            <a:pPr>
              <a:lnSpc>
                <a:spcPct val="80000"/>
              </a:lnSpc>
            </a:pPr>
            <a:r>
              <a:rPr lang="fr-FR" sz="2000" smtClean="0"/>
              <a:t>Pour financer les soins : évolution des systèmes de solidarité.</a:t>
            </a:r>
          </a:p>
          <a:p>
            <a:pPr>
              <a:lnSpc>
                <a:spcPct val="80000"/>
              </a:lnSpc>
            </a:pPr>
            <a:endParaRPr lang="fr-FR" sz="2000" smtClean="0"/>
          </a:p>
        </p:txBody>
      </p:sp>
      <p:sp>
        <p:nvSpPr>
          <p:cNvPr id="58371" name="Espace réservé du contenu 3"/>
          <p:cNvSpPr>
            <a:spLocks noGrp="1"/>
          </p:cNvSpPr>
          <p:nvPr>
            <p:ph sz="half" idx="2"/>
          </p:nvPr>
        </p:nvSpPr>
        <p:spPr>
          <a:xfrm>
            <a:off x="4643438" y="1412875"/>
            <a:ext cx="4038600" cy="4824413"/>
          </a:xfrm>
        </p:spPr>
        <p:txBody>
          <a:bodyPr/>
          <a:lstStyle/>
          <a:p>
            <a:r>
              <a:rPr lang="fr-FR" sz="2000" smtClean="0"/>
              <a:t>Temps de présence sur les lieux de travail.</a:t>
            </a:r>
          </a:p>
          <a:p>
            <a:r>
              <a:rPr lang="fr-FR" sz="2000" smtClean="0"/>
              <a:t>Nouvelles demandes, non programmées d’équipements collectifs. Evolution des demandes en cours.</a:t>
            </a:r>
          </a:p>
          <a:p>
            <a:r>
              <a:rPr lang="fr-FR" sz="2000" smtClean="0"/>
              <a:t>Evolution du couvert végétal. Ratio friches /</a:t>
            </a:r>
          </a:p>
          <a:p>
            <a:r>
              <a:rPr lang="fr-FR" sz="2000" smtClean="0"/>
              <a:t>espaces cultivés. Coût d’accès au foncier.</a:t>
            </a:r>
          </a:p>
          <a:p>
            <a:r>
              <a:rPr lang="fr-FR" sz="2000" smtClean="0"/>
              <a:t>Affectation des tontines. Affectation des ressources procurées par les activités collectives.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CH" dirty="0" smtClean="0"/>
              <a:t>Critères de choix</a:t>
            </a:r>
            <a:r>
              <a:rPr lang="fr-FR" dirty="0" smtClean="0"/>
              <a:t> d</a:t>
            </a:r>
            <a:r>
              <a:rPr lang="fr-CH" dirty="0" smtClean="0"/>
              <a:t>’une</a:t>
            </a:r>
            <a:r>
              <a:rPr lang="fr-FR" dirty="0" smtClean="0"/>
              <a:t> méthode d’évaluation d’impact</a:t>
            </a:r>
            <a:endParaRPr lang="fr-FR" dirty="0"/>
          </a:p>
        </p:txBody>
      </p:sp>
      <p:sp>
        <p:nvSpPr>
          <p:cNvPr id="59394" name="Espace réservé du contenu 2"/>
          <p:cNvSpPr>
            <a:spLocks noGrp="1"/>
          </p:cNvSpPr>
          <p:nvPr>
            <p:ph idx="1"/>
          </p:nvPr>
        </p:nvSpPr>
        <p:spPr/>
        <p:txBody>
          <a:bodyPr/>
          <a:lstStyle/>
          <a:p>
            <a:pPr>
              <a:lnSpc>
                <a:spcPct val="90000"/>
              </a:lnSpc>
              <a:buClr>
                <a:srgbClr val="3333FF"/>
              </a:buClr>
            </a:pPr>
            <a:r>
              <a:rPr lang="fr-FR" sz="3000" b="1" smtClean="0"/>
              <a:t>La validité de la méthode</a:t>
            </a:r>
          </a:p>
          <a:p>
            <a:pPr>
              <a:lnSpc>
                <a:spcPct val="90000"/>
              </a:lnSpc>
              <a:buClr>
                <a:schemeClr val="accent2"/>
              </a:buClr>
              <a:buFont typeface="Arial" pitchFamily="34" charset="0"/>
              <a:buNone/>
            </a:pPr>
            <a:r>
              <a:rPr lang="fr-FR" sz="3000" smtClean="0"/>
              <a:t>   - estimateur de l’impact cohérent et significatif.</a:t>
            </a:r>
          </a:p>
          <a:p>
            <a:pPr>
              <a:lnSpc>
                <a:spcPct val="90000"/>
              </a:lnSpc>
              <a:buClr>
                <a:schemeClr val="accent2"/>
              </a:buClr>
              <a:buFont typeface="Arial" pitchFamily="34" charset="0"/>
              <a:buNone/>
            </a:pPr>
            <a:endParaRPr lang="fr-FR" sz="3000" smtClean="0"/>
          </a:p>
          <a:p>
            <a:pPr>
              <a:lnSpc>
                <a:spcPct val="90000"/>
              </a:lnSpc>
              <a:buClr>
                <a:srgbClr val="3333FF"/>
              </a:buClr>
            </a:pPr>
            <a:r>
              <a:rPr lang="fr-CH" sz="3000" b="1" smtClean="0"/>
              <a:t>Les </a:t>
            </a:r>
            <a:r>
              <a:rPr lang="fr-FR" sz="3000" b="1" smtClean="0"/>
              <a:t>hypothèses requises</a:t>
            </a:r>
          </a:p>
          <a:p>
            <a:pPr>
              <a:lnSpc>
                <a:spcPct val="90000"/>
              </a:lnSpc>
              <a:buFont typeface="Arial" pitchFamily="34" charset="0"/>
              <a:buNone/>
            </a:pPr>
            <a:r>
              <a:rPr lang="en-US" sz="3000" smtClean="0"/>
              <a:t>   - </a:t>
            </a:r>
            <a:r>
              <a:rPr lang="fr-FR" sz="3000" smtClean="0"/>
              <a:t>moins nombreuses et moins strictes</a:t>
            </a:r>
          </a:p>
          <a:p>
            <a:pPr>
              <a:lnSpc>
                <a:spcPct val="90000"/>
              </a:lnSpc>
              <a:buFont typeface="Arial" pitchFamily="34" charset="0"/>
              <a:buNone/>
            </a:pPr>
            <a:endParaRPr lang="fr-FR" sz="3000" smtClean="0"/>
          </a:p>
          <a:p>
            <a:pPr>
              <a:lnSpc>
                <a:spcPct val="90000"/>
              </a:lnSpc>
              <a:buClr>
                <a:srgbClr val="3333FF"/>
              </a:buClr>
            </a:pPr>
            <a:r>
              <a:rPr lang="fr-FR" sz="3000" b="1" smtClean="0"/>
              <a:t>Possibilité d’isoler les effets du programme</a:t>
            </a:r>
          </a:p>
          <a:p>
            <a:pPr lvl="1">
              <a:lnSpc>
                <a:spcPct val="90000"/>
              </a:lnSpc>
            </a:pPr>
            <a:r>
              <a:rPr lang="fr-FR" sz="3000" smtClean="0"/>
              <a:t> Impact directement attribuable au programme.</a:t>
            </a:r>
          </a:p>
          <a:p>
            <a:endParaRPr lang="fr-FR"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CH" dirty="0" smtClean="0"/>
              <a:t>Critères de choix</a:t>
            </a:r>
            <a:r>
              <a:rPr lang="fr-FR" dirty="0" smtClean="0"/>
              <a:t> d</a:t>
            </a:r>
            <a:r>
              <a:rPr lang="fr-CH" dirty="0" smtClean="0"/>
              <a:t>’une</a:t>
            </a:r>
            <a:r>
              <a:rPr lang="fr-FR" dirty="0" smtClean="0"/>
              <a:t> méthode d’évaluation d’impact</a:t>
            </a:r>
            <a:endParaRPr lang="fr-FR" dirty="0"/>
          </a:p>
        </p:txBody>
      </p:sp>
      <p:sp>
        <p:nvSpPr>
          <p:cNvPr id="60418" name="Espace réservé du contenu 2"/>
          <p:cNvSpPr>
            <a:spLocks noGrp="1"/>
          </p:cNvSpPr>
          <p:nvPr>
            <p:ph idx="1"/>
          </p:nvPr>
        </p:nvSpPr>
        <p:spPr/>
        <p:txBody>
          <a:bodyPr/>
          <a:lstStyle/>
          <a:p>
            <a:pPr>
              <a:buClr>
                <a:srgbClr val="3333FF"/>
              </a:buClr>
            </a:pPr>
            <a:r>
              <a:rPr lang="en-US" b="1" smtClean="0"/>
              <a:t>Coût</a:t>
            </a:r>
            <a:endParaRPr lang="en-US" smtClean="0"/>
          </a:p>
          <a:p>
            <a:pPr lvl="1"/>
            <a:r>
              <a:rPr lang="en-US" sz="3200" smtClean="0"/>
              <a:t> </a:t>
            </a:r>
            <a:r>
              <a:rPr lang="fr-FR" sz="3200" smtClean="0"/>
              <a:t>Coûts</a:t>
            </a:r>
            <a:r>
              <a:rPr lang="en-US" sz="3200" smtClean="0"/>
              <a:t> de la </a:t>
            </a:r>
            <a:r>
              <a:rPr lang="fr-FR" sz="3200" smtClean="0"/>
              <a:t>collecte et de l’analyse de données raisonnables</a:t>
            </a:r>
          </a:p>
          <a:p>
            <a:pPr lvl="1"/>
            <a:r>
              <a:rPr lang="fr-FR" sz="3200" smtClean="0"/>
              <a:t> ratio coût-avantage</a:t>
            </a:r>
          </a:p>
          <a:p>
            <a:pPr>
              <a:buClr>
                <a:srgbClr val="3333FF"/>
              </a:buClr>
              <a:buFont typeface="Arial" pitchFamily="34" charset="0"/>
              <a:buNone/>
            </a:pPr>
            <a:endParaRPr lang="en-US" smtClean="0"/>
          </a:p>
          <a:p>
            <a:pPr>
              <a:buClr>
                <a:srgbClr val="3333FF"/>
              </a:buClr>
            </a:pPr>
            <a:r>
              <a:rPr lang="fr-FR" b="1" smtClean="0"/>
              <a:t>Exigences des données </a:t>
            </a:r>
            <a:endParaRPr lang="fr-FR" smtClean="0"/>
          </a:p>
          <a:p>
            <a:pPr lvl="1"/>
            <a:r>
              <a:rPr lang="fr-FR" sz="3200" smtClean="0"/>
              <a:t> Faciles à collecter et moins vulnérables au risque d’erreur.</a:t>
            </a:r>
          </a:p>
          <a:p>
            <a:endParaRPr lang="fr-FR"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28600"/>
            <a:ext cx="7499350" cy="457200"/>
          </a:xfrm>
        </p:spPr>
        <p:txBody>
          <a:bodyPr rtlCol="0">
            <a:normAutofit fontScale="90000"/>
          </a:bodyPr>
          <a:lstStyle/>
          <a:p>
            <a:pPr fontAlgn="auto">
              <a:spcAft>
                <a:spcPts val="0"/>
              </a:spcAft>
              <a:defRPr/>
            </a:pPr>
            <a:r>
              <a:rPr lang="fr-CI" sz="4300" smtClean="0"/>
              <a:t>Méthodes expérimentales</a:t>
            </a:r>
            <a:endParaRPr lang="fr-FR" sz="4300" smtClean="0"/>
          </a:p>
        </p:txBody>
      </p:sp>
      <p:sp>
        <p:nvSpPr>
          <p:cNvPr id="61442" name="Rectangle 3"/>
          <p:cNvSpPr>
            <a:spLocks noGrp="1" noChangeArrowheads="1"/>
          </p:cNvSpPr>
          <p:nvPr>
            <p:ph type="body" idx="1"/>
          </p:nvPr>
        </p:nvSpPr>
        <p:spPr>
          <a:xfrm>
            <a:off x="228600" y="990600"/>
            <a:ext cx="8610600" cy="5638800"/>
          </a:xfrm>
        </p:spPr>
        <p:txBody>
          <a:bodyPr/>
          <a:lstStyle/>
          <a:p>
            <a:pPr>
              <a:lnSpc>
                <a:spcPct val="90000"/>
              </a:lnSpc>
              <a:buClr>
                <a:srgbClr val="3333FF"/>
              </a:buClr>
              <a:buFont typeface="Wingdings" pitchFamily="2" charset="2"/>
              <a:buChar char="Ø"/>
            </a:pPr>
            <a:r>
              <a:rPr lang="fr-CH" b="1" i="1" smtClean="0"/>
              <a:t> Expériences aléatoires</a:t>
            </a:r>
            <a:r>
              <a:rPr lang="en-US" smtClean="0"/>
              <a:t>  </a:t>
            </a:r>
          </a:p>
          <a:p>
            <a:pPr>
              <a:lnSpc>
                <a:spcPct val="90000"/>
              </a:lnSpc>
              <a:buFontTx/>
              <a:buNone/>
            </a:pPr>
            <a:r>
              <a:rPr lang="en-US" sz="2800" smtClean="0"/>
              <a:t>“Etalon d’or ” permettant de mesurer les résultats</a:t>
            </a:r>
          </a:p>
          <a:p>
            <a:pPr>
              <a:lnSpc>
                <a:spcPct val="90000"/>
              </a:lnSpc>
              <a:buFontTx/>
              <a:buNone/>
            </a:pPr>
            <a:r>
              <a:rPr lang="en-US" sz="2800" smtClean="0"/>
              <a:t>d’un programme ou d’une intervention</a:t>
            </a:r>
          </a:p>
          <a:p>
            <a:pPr>
              <a:lnSpc>
                <a:spcPct val="90000"/>
              </a:lnSpc>
              <a:buFontTx/>
              <a:buNone/>
            </a:pPr>
            <a:endParaRPr lang="en-US" sz="2800" smtClean="0"/>
          </a:p>
          <a:p>
            <a:pPr>
              <a:lnSpc>
                <a:spcPct val="90000"/>
              </a:lnSpc>
              <a:buClr>
                <a:srgbClr val="3333FF"/>
              </a:buClr>
            </a:pPr>
            <a:r>
              <a:rPr lang="en-US" b="1" smtClean="0">
                <a:solidFill>
                  <a:srgbClr val="3333FF"/>
                </a:solidFill>
              </a:rPr>
              <a:t>Post-test avec groupe témoin</a:t>
            </a:r>
            <a:r>
              <a:rPr lang="en-US" smtClean="0">
                <a:solidFill>
                  <a:schemeClr val="tx2"/>
                </a:solidFill>
              </a:rPr>
              <a:t> </a:t>
            </a:r>
          </a:p>
          <a:p>
            <a:pPr lvl="1">
              <a:lnSpc>
                <a:spcPct val="90000"/>
              </a:lnSpc>
              <a:spcBef>
                <a:spcPct val="0"/>
              </a:spcBef>
              <a:buFontTx/>
              <a:buNone/>
            </a:pPr>
            <a:endParaRPr lang="en-US" sz="3200" smtClean="0">
              <a:solidFill>
                <a:schemeClr val="tx2"/>
              </a:solidFill>
            </a:endParaRPr>
          </a:p>
          <a:p>
            <a:pPr lvl="1">
              <a:lnSpc>
                <a:spcPct val="90000"/>
              </a:lnSpc>
              <a:spcBef>
                <a:spcPct val="0"/>
              </a:spcBef>
              <a:buFontTx/>
              <a:buNone/>
            </a:pPr>
            <a:r>
              <a:rPr lang="en-US" smtClean="0">
                <a:solidFill>
                  <a:schemeClr val="tx2"/>
                </a:solidFill>
              </a:rPr>
              <a:t>             Groupe expérimental              X    O</a:t>
            </a:r>
            <a:r>
              <a:rPr lang="en-US" baseline="-25000" smtClean="0">
                <a:solidFill>
                  <a:schemeClr val="tx2"/>
                </a:solidFill>
              </a:rPr>
              <a:t>1</a:t>
            </a:r>
          </a:p>
          <a:p>
            <a:pPr lvl="1">
              <a:lnSpc>
                <a:spcPct val="90000"/>
              </a:lnSpc>
              <a:spcBef>
                <a:spcPct val="0"/>
              </a:spcBef>
              <a:buFontTx/>
              <a:buNone/>
            </a:pPr>
            <a:r>
              <a:rPr lang="en-US" smtClean="0">
                <a:solidFill>
                  <a:schemeClr val="tx2"/>
                </a:solidFill>
              </a:rPr>
              <a:t>RA</a:t>
            </a:r>
          </a:p>
          <a:p>
            <a:pPr lvl="1">
              <a:lnSpc>
                <a:spcPct val="90000"/>
              </a:lnSpc>
              <a:spcBef>
                <a:spcPct val="0"/>
              </a:spcBef>
              <a:buFontTx/>
              <a:buNone/>
            </a:pPr>
            <a:r>
              <a:rPr lang="en-US" smtClean="0">
                <a:solidFill>
                  <a:schemeClr val="tx2"/>
                </a:solidFill>
              </a:rPr>
              <a:t>             Groupe témoin	                         O</a:t>
            </a:r>
            <a:r>
              <a:rPr lang="en-US" baseline="-25000" smtClean="0">
                <a:solidFill>
                  <a:schemeClr val="tx2"/>
                </a:solidFill>
              </a:rPr>
              <a:t>2</a:t>
            </a:r>
          </a:p>
          <a:p>
            <a:pPr lvl="1">
              <a:lnSpc>
                <a:spcPct val="90000"/>
              </a:lnSpc>
              <a:spcBef>
                <a:spcPct val="0"/>
              </a:spcBef>
              <a:buFontTx/>
              <a:buNone/>
            </a:pPr>
            <a:endParaRPr lang="en-US" smtClean="0"/>
          </a:p>
          <a:p>
            <a:pPr>
              <a:lnSpc>
                <a:spcPct val="90000"/>
              </a:lnSpc>
              <a:buClr>
                <a:schemeClr val="tx1"/>
              </a:buClr>
            </a:pPr>
            <a:r>
              <a:rPr lang="en-US" sz="1700" smtClean="0"/>
              <a:t>RA = Répartiltion aléatoire de l’échantillon </a:t>
            </a:r>
          </a:p>
          <a:p>
            <a:pPr>
              <a:lnSpc>
                <a:spcPct val="90000"/>
              </a:lnSpc>
              <a:buClr>
                <a:schemeClr val="tx1"/>
              </a:buClr>
            </a:pPr>
            <a:r>
              <a:rPr lang="fr-CH" sz="1700" smtClean="0"/>
              <a:t>      </a:t>
            </a:r>
            <a:r>
              <a:rPr lang="fr-FR" sz="1700" smtClean="0"/>
              <a:t>= </a:t>
            </a:r>
            <a:r>
              <a:rPr lang="fr-CH" sz="1700" smtClean="0"/>
              <a:t>d</a:t>
            </a:r>
            <a:r>
              <a:rPr lang="fr-FR" sz="1700" smtClean="0"/>
              <a:t>urée du </a:t>
            </a:r>
            <a:r>
              <a:rPr lang="en-US" sz="1700" smtClean="0"/>
              <a:t>progra</a:t>
            </a:r>
            <a:r>
              <a:rPr lang="fr-FR" sz="1700" smtClean="0"/>
              <a:t>mm</a:t>
            </a:r>
            <a:r>
              <a:rPr lang="en-US" sz="1700" smtClean="0"/>
              <a:t>e</a:t>
            </a:r>
            <a:endParaRPr lang="fr-FR" sz="1700" smtClean="0"/>
          </a:p>
          <a:p>
            <a:pPr>
              <a:lnSpc>
                <a:spcPct val="90000"/>
              </a:lnSpc>
              <a:buClr>
                <a:schemeClr val="tx1"/>
              </a:buClr>
            </a:pPr>
            <a:r>
              <a:rPr lang="fr-FR" sz="1700" smtClean="0"/>
              <a:t>X </a:t>
            </a:r>
            <a:r>
              <a:rPr lang="fr-CH" sz="1700" smtClean="0"/>
              <a:t>   </a:t>
            </a:r>
            <a:r>
              <a:rPr lang="fr-FR" sz="1700" smtClean="0"/>
              <a:t>= </a:t>
            </a:r>
            <a:r>
              <a:rPr lang="en-US" sz="1700" smtClean="0"/>
              <a:t>programme ou intervention</a:t>
            </a:r>
            <a:r>
              <a:rPr lang="en-US" sz="1700" b="1" smtClean="0"/>
              <a:t> </a:t>
            </a:r>
            <a:endParaRPr lang="fr-FR" sz="1700" smtClean="0"/>
          </a:p>
          <a:p>
            <a:pPr>
              <a:lnSpc>
                <a:spcPct val="90000"/>
              </a:lnSpc>
              <a:buClr>
                <a:schemeClr val="tx1"/>
              </a:buClr>
            </a:pPr>
            <a:r>
              <a:rPr lang="fr-FR" sz="1700" smtClean="0"/>
              <a:t>O </a:t>
            </a:r>
            <a:r>
              <a:rPr lang="fr-CH" sz="1700" smtClean="0"/>
              <a:t>   </a:t>
            </a:r>
            <a:r>
              <a:rPr lang="fr-FR" sz="1700" smtClean="0"/>
              <a:t>= observation</a:t>
            </a:r>
          </a:p>
        </p:txBody>
      </p:sp>
      <p:sp>
        <p:nvSpPr>
          <p:cNvPr id="61443" name="Line 6"/>
          <p:cNvSpPr>
            <a:spLocks noChangeShapeType="1"/>
          </p:cNvSpPr>
          <p:nvPr/>
        </p:nvSpPr>
        <p:spPr bwMode="auto">
          <a:xfrm>
            <a:off x="533400" y="57912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44" name="Line 7"/>
          <p:cNvSpPr>
            <a:spLocks noChangeShapeType="1"/>
          </p:cNvSpPr>
          <p:nvPr/>
        </p:nvSpPr>
        <p:spPr bwMode="auto">
          <a:xfrm>
            <a:off x="6477000" y="4419600"/>
            <a:ext cx="1219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45" name="Line 10"/>
          <p:cNvSpPr>
            <a:spLocks noChangeShapeType="1"/>
          </p:cNvSpPr>
          <p:nvPr/>
        </p:nvSpPr>
        <p:spPr bwMode="auto">
          <a:xfrm flipV="1">
            <a:off x="1295400" y="4114800"/>
            <a:ext cx="6096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 name="Line 11"/>
          <p:cNvSpPr>
            <a:spLocks noChangeShapeType="1"/>
          </p:cNvSpPr>
          <p:nvPr/>
        </p:nvSpPr>
        <p:spPr bwMode="auto">
          <a:xfrm>
            <a:off x="1295400" y="4419600"/>
            <a:ext cx="6096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676400" y="381000"/>
            <a:ext cx="6553200" cy="609600"/>
          </a:xfrm>
        </p:spPr>
        <p:txBody>
          <a:bodyPr rtlCol="0">
            <a:normAutofit fontScale="90000"/>
          </a:bodyPr>
          <a:lstStyle/>
          <a:p>
            <a:pPr fontAlgn="auto">
              <a:spcAft>
                <a:spcPts val="0"/>
              </a:spcAft>
              <a:defRPr/>
            </a:pPr>
            <a:r>
              <a:rPr lang="fr-CI" sz="4300" smtClean="0"/>
              <a:t>Méthodes expérimentales</a:t>
            </a:r>
            <a:endParaRPr lang="fr-FR" sz="4300" smtClean="0"/>
          </a:p>
        </p:txBody>
      </p:sp>
      <p:sp>
        <p:nvSpPr>
          <p:cNvPr id="62466" name="Rectangle 3"/>
          <p:cNvSpPr>
            <a:spLocks noGrp="1" noChangeArrowheads="1"/>
          </p:cNvSpPr>
          <p:nvPr>
            <p:ph type="body" idx="1"/>
          </p:nvPr>
        </p:nvSpPr>
        <p:spPr>
          <a:xfrm>
            <a:off x="381000" y="1219200"/>
            <a:ext cx="8305800" cy="5257800"/>
          </a:xfrm>
        </p:spPr>
        <p:txBody>
          <a:bodyPr/>
          <a:lstStyle/>
          <a:p>
            <a:pPr>
              <a:buClr>
                <a:srgbClr val="3333FF"/>
              </a:buClr>
            </a:pPr>
            <a:r>
              <a:rPr lang="fr-CH" b="1" smtClean="0">
                <a:solidFill>
                  <a:srgbClr val="3333FF"/>
                </a:solidFill>
              </a:rPr>
              <a:t>Prétest et Post-test avec groupe témoin</a:t>
            </a:r>
          </a:p>
          <a:p>
            <a:pPr>
              <a:buClr>
                <a:srgbClr val="3333FF"/>
              </a:buClr>
              <a:buFontTx/>
              <a:buNone/>
            </a:pPr>
            <a:endParaRPr lang="fr-CH" b="1" smtClean="0">
              <a:solidFill>
                <a:srgbClr val="3333FF"/>
              </a:solidFill>
            </a:endParaRPr>
          </a:p>
          <a:p>
            <a:pPr lvl="1">
              <a:spcBef>
                <a:spcPct val="0"/>
              </a:spcBef>
              <a:buFontTx/>
              <a:buNone/>
            </a:pPr>
            <a:r>
              <a:rPr lang="en-US" sz="2700" smtClean="0">
                <a:solidFill>
                  <a:schemeClr val="tx2"/>
                </a:solidFill>
              </a:rPr>
              <a:t>             Groupe expérimental     O</a:t>
            </a:r>
            <a:r>
              <a:rPr lang="en-US" sz="2700" baseline="-25000" smtClean="0">
                <a:solidFill>
                  <a:schemeClr val="tx2"/>
                </a:solidFill>
              </a:rPr>
              <a:t>1</a:t>
            </a:r>
            <a:r>
              <a:rPr lang="en-US" sz="2700" smtClean="0">
                <a:solidFill>
                  <a:schemeClr val="tx2"/>
                </a:solidFill>
              </a:rPr>
              <a:t>       X    O</a:t>
            </a:r>
            <a:r>
              <a:rPr lang="en-US" sz="2700" baseline="-25000" smtClean="0">
                <a:solidFill>
                  <a:schemeClr val="tx2"/>
                </a:solidFill>
              </a:rPr>
              <a:t>2</a:t>
            </a:r>
          </a:p>
          <a:p>
            <a:pPr lvl="1">
              <a:spcBef>
                <a:spcPct val="0"/>
              </a:spcBef>
              <a:buFontTx/>
              <a:buNone/>
            </a:pPr>
            <a:r>
              <a:rPr lang="en-US" sz="2700" smtClean="0">
                <a:solidFill>
                  <a:schemeClr val="tx2"/>
                </a:solidFill>
              </a:rPr>
              <a:t>RA</a:t>
            </a:r>
          </a:p>
          <a:p>
            <a:pPr lvl="1">
              <a:spcBef>
                <a:spcPct val="0"/>
              </a:spcBef>
              <a:buFontTx/>
              <a:buNone/>
            </a:pPr>
            <a:r>
              <a:rPr lang="en-US" sz="2700" smtClean="0">
                <a:solidFill>
                  <a:schemeClr val="tx2"/>
                </a:solidFill>
              </a:rPr>
              <a:t>             Groupe témoin	         O</a:t>
            </a:r>
            <a:r>
              <a:rPr lang="en-US" sz="2700" baseline="-25000" smtClean="0">
                <a:solidFill>
                  <a:schemeClr val="tx2"/>
                </a:solidFill>
              </a:rPr>
              <a:t>3</a:t>
            </a:r>
            <a:r>
              <a:rPr lang="en-US" sz="2700" smtClean="0">
                <a:solidFill>
                  <a:schemeClr val="tx2"/>
                </a:solidFill>
              </a:rPr>
              <a:t>             O</a:t>
            </a:r>
            <a:r>
              <a:rPr lang="en-US" sz="2700" baseline="-25000" smtClean="0">
                <a:solidFill>
                  <a:schemeClr val="tx2"/>
                </a:solidFill>
              </a:rPr>
              <a:t>4</a:t>
            </a:r>
          </a:p>
          <a:p>
            <a:pPr lvl="1">
              <a:spcBef>
                <a:spcPct val="0"/>
              </a:spcBef>
              <a:buFontTx/>
              <a:buNone/>
            </a:pPr>
            <a:endParaRPr lang="en-US" sz="2700" baseline="-25000" smtClean="0">
              <a:solidFill>
                <a:schemeClr val="tx2"/>
              </a:solidFill>
            </a:endParaRPr>
          </a:p>
          <a:p>
            <a:pPr>
              <a:buClr>
                <a:srgbClr val="3333FF"/>
              </a:buClr>
              <a:buFontTx/>
              <a:buNone/>
            </a:pPr>
            <a:endParaRPr lang="fr-FR" sz="2700" smtClean="0"/>
          </a:p>
        </p:txBody>
      </p:sp>
      <p:sp>
        <p:nvSpPr>
          <p:cNvPr id="62467" name="Line 5"/>
          <p:cNvSpPr>
            <a:spLocks noChangeShapeType="1"/>
          </p:cNvSpPr>
          <p:nvPr/>
        </p:nvSpPr>
        <p:spPr bwMode="auto">
          <a:xfrm>
            <a:off x="5943600" y="2971800"/>
            <a:ext cx="18288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468" name="Line 8"/>
          <p:cNvSpPr>
            <a:spLocks noChangeShapeType="1"/>
          </p:cNvSpPr>
          <p:nvPr/>
        </p:nvSpPr>
        <p:spPr bwMode="auto">
          <a:xfrm>
            <a:off x="1447800" y="2895600"/>
            <a:ext cx="60960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69" name="Line 9"/>
          <p:cNvSpPr>
            <a:spLocks noChangeShapeType="1"/>
          </p:cNvSpPr>
          <p:nvPr/>
        </p:nvSpPr>
        <p:spPr bwMode="auto">
          <a:xfrm flipV="1">
            <a:off x="1447800" y="2590800"/>
            <a:ext cx="5334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990600" y="228600"/>
            <a:ext cx="6705600" cy="609600"/>
          </a:xfrm>
        </p:spPr>
        <p:txBody>
          <a:bodyPr rtlCol="0">
            <a:normAutofit fontScale="90000"/>
          </a:bodyPr>
          <a:lstStyle/>
          <a:p>
            <a:pPr fontAlgn="auto">
              <a:spcAft>
                <a:spcPts val="0"/>
              </a:spcAft>
              <a:defRPr/>
            </a:pPr>
            <a:r>
              <a:rPr lang="fr-CI" sz="4300" smtClean="0"/>
              <a:t>Méthodes expérimentales</a:t>
            </a:r>
            <a:endParaRPr lang="fr-FR" sz="4300" smtClean="0"/>
          </a:p>
        </p:txBody>
      </p:sp>
      <p:sp>
        <p:nvSpPr>
          <p:cNvPr id="63490" name="Rectangle 3"/>
          <p:cNvSpPr>
            <a:spLocks noGrp="1" noChangeArrowheads="1"/>
          </p:cNvSpPr>
          <p:nvPr>
            <p:ph type="body" idx="1"/>
          </p:nvPr>
        </p:nvSpPr>
        <p:spPr>
          <a:xfrm>
            <a:off x="457200" y="1066800"/>
            <a:ext cx="8382000" cy="5486400"/>
          </a:xfrm>
        </p:spPr>
        <p:txBody>
          <a:bodyPr/>
          <a:lstStyle/>
          <a:p>
            <a:pPr lvl="1">
              <a:lnSpc>
                <a:spcPct val="90000"/>
              </a:lnSpc>
            </a:pPr>
            <a:r>
              <a:rPr lang="en-US" sz="2700" b="1" smtClean="0"/>
              <a:t>Forces</a:t>
            </a:r>
          </a:p>
          <a:p>
            <a:pPr lvl="2">
              <a:lnSpc>
                <a:spcPct val="90000"/>
              </a:lnSpc>
            </a:pPr>
            <a:r>
              <a:rPr lang="en-US" smtClean="0"/>
              <a:t>flexibilité</a:t>
            </a:r>
          </a:p>
          <a:p>
            <a:pPr lvl="2">
              <a:lnSpc>
                <a:spcPct val="90000"/>
              </a:lnSpc>
            </a:pPr>
            <a:r>
              <a:rPr lang="en-US" smtClean="0"/>
              <a:t>forte validité</a:t>
            </a:r>
          </a:p>
          <a:p>
            <a:pPr lvl="2">
              <a:lnSpc>
                <a:spcPct val="90000"/>
              </a:lnSpc>
            </a:pPr>
            <a:r>
              <a:rPr lang="en-US" smtClean="0"/>
              <a:t>quelques hypothèses requises</a:t>
            </a:r>
          </a:p>
          <a:p>
            <a:pPr lvl="2">
              <a:lnSpc>
                <a:spcPct val="90000"/>
              </a:lnSpc>
            </a:pPr>
            <a:r>
              <a:rPr lang="en-US" smtClean="0"/>
              <a:t>simple analyse</a:t>
            </a:r>
          </a:p>
          <a:p>
            <a:pPr lvl="2">
              <a:lnSpc>
                <a:spcPct val="90000"/>
              </a:lnSpc>
              <a:buFontTx/>
              <a:buNone/>
            </a:pPr>
            <a:endParaRPr lang="en-US" smtClean="0"/>
          </a:p>
          <a:p>
            <a:pPr lvl="1">
              <a:lnSpc>
                <a:spcPct val="90000"/>
              </a:lnSpc>
            </a:pPr>
            <a:r>
              <a:rPr lang="en-US" sz="2700" b="1" smtClean="0"/>
              <a:t>Limitations et considérations pratiques</a:t>
            </a:r>
          </a:p>
          <a:p>
            <a:pPr lvl="2">
              <a:lnSpc>
                <a:spcPct val="90000"/>
              </a:lnSpc>
            </a:pPr>
            <a:r>
              <a:rPr lang="en-US" smtClean="0"/>
              <a:t>sensibilités politiques et éthiques</a:t>
            </a:r>
          </a:p>
          <a:p>
            <a:pPr lvl="2">
              <a:lnSpc>
                <a:spcPct val="90000"/>
              </a:lnSpc>
            </a:pPr>
            <a:r>
              <a:rPr lang="en-US" smtClean="0"/>
              <a:t>temps et coûts</a:t>
            </a:r>
          </a:p>
          <a:p>
            <a:pPr lvl="2">
              <a:lnSpc>
                <a:spcPct val="90000"/>
              </a:lnSpc>
            </a:pPr>
            <a:r>
              <a:rPr lang="en-US" smtClean="0"/>
              <a:t>menaces à la validité</a:t>
            </a:r>
          </a:p>
          <a:p>
            <a:pPr lvl="3">
              <a:lnSpc>
                <a:spcPct val="90000"/>
              </a:lnSpc>
            </a:pPr>
            <a:r>
              <a:rPr lang="en-US" sz="2400" i="1" smtClean="0"/>
              <a:t>contamination</a:t>
            </a:r>
          </a:p>
          <a:p>
            <a:pPr lvl="3">
              <a:lnSpc>
                <a:spcPct val="90000"/>
              </a:lnSpc>
            </a:pPr>
            <a:r>
              <a:rPr lang="en-US" sz="2400" i="1" smtClean="0"/>
              <a:t>confusion des influences externes</a:t>
            </a:r>
          </a:p>
          <a:p>
            <a:pPr lvl="3">
              <a:lnSpc>
                <a:spcPct val="90000"/>
              </a:lnSpc>
            </a:pPr>
            <a:r>
              <a:rPr lang="en-US" sz="2400" i="1" smtClean="0"/>
              <a:t>variation dans le traitement</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026"/>
          <p:cNvSpPr>
            <a:spLocks noGrp="1" noChangeArrowheads="1"/>
          </p:cNvSpPr>
          <p:nvPr>
            <p:ph type="title"/>
          </p:nvPr>
        </p:nvSpPr>
        <p:spPr>
          <a:xfrm>
            <a:off x="0" y="0"/>
            <a:ext cx="8686800" cy="990600"/>
          </a:xfrm>
        </p:spPr>
        <p:txBody>
          <a:bodyPr/>
          <a:lstStyle/>
          <a:p>
            <a:r>
              <a:rPr lang="fr-CI" sz="4300" smtClean="0"/>
              <a:t>Méthodes quasi - expérimentales</a:t>
            </a:r>
            <a:endParaRPr lang="fr-FR" sz="4300" smtClean="0"/>
          </a:p>
        </p:txBody>
      </p:sp>
      <p:sp>
        <p:nvSpPr>
          <p:cNvPr id="64514" name="Rectangle 1027"/>
          <p:cNvSpPr>
            <a:spLocks noGrp="1" noChangeArrowheads="1"/>
          </p:cNvSpPr>
          <p:nvPr>
            <p:ph type="body" idx="1"/>
          </p:nvPr>
        </p:nvSpPr>
        <p:spPr>
          <a:xfrm>
            <a:off x="381000" y="1066800"/>
            <a:ext cx="8305800" cy="5410200"/>
          </a:xfrm>
        </p:spPr>
        <p:txBody>
          <a:bodyPr/>
          <a:lstStyle/>
          <a:p>
            <a:pPr lvl="1">
              <a:buFontTx/>
              <a:buChar char="•"/>
            </a:pPr>
            <a:r>
              <a:rPr lang="en-US" sz="3200" b="1" smtClean="0">
                <a:solidFill>
                  <a:srgbClr val="3333FF"/>
                </a:solidFill>
              </a:rPr>
              <a:t>Prétest  et Post-test sur deux groupes indépendants</a:t>
            </a:r>
          </a:p>
          <a:p>
            <a:endParaRPr lang="fr-FR" smtClean="0"/>
          </a:p>
        </p:txBody>
      </p:sp>
      <p:sp>
        <p:nvSpPr>
          <p:cNvPr id="64515" name="Rectangle 1028"/>
          <p:cNvSpPr>
            <a:spLocks noChangeArrowheads="1"/>
          </p:cNvSpPr>
          <p:nvPr/>
        </p:nvSpPr>
        <p:spPr bwMode="auto">
          <a:xfrm>
            <a:off x="381000" y="2895600"/>
            <a:ext cx="830580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1">
              <a:spcBef>
                <a:spcPct val="50000"/>
              </a:spcBef>
            </a:pPr>
            <a:r>
              <a:rPr lang="en-US" sz="2700">
                <a:solidFill>
                  <a:schemeClr val="tx2"/>
                </a:solidFill>
                <a:latin typeface="Calibri" pitchFamily="34" charset="0"/>
              </a:rPr>
              <a:t>                 Groupe du pré-test            O</a:t>
            </a:r>
            <a:r>
              <a:rPr lang="en-US" sz="2700" baseline="-25000">
                <a:solidFill>
                  <a:schemeClr val="tx2"/>
                </a:solidFill>
                <a:latin typeface="Calibri" pitchFamily="34" charset="0"/>
              </a:rPr>
              <a:t>1</a:t>
            </a:r>
            <a:r>
              <a:rPr lang="en-US" sz="2700">
                <a:solidFill>
                  <a:schemeClr val="tx2"/>
                </a:solidFill>
                <a:latin typeface="Calibri" pitchFamily="34" charset="0"/>
              </a:rPr>
              <a:t>   X</a:t>
            </a:r>
          </a:p>
          <a:p>
            <a:pPr lvl="1">
              <a:spcBef>
                <a:spcPct val="50000"/>
              </a:spcBef>
            </a:pPr>
            <a:endParaRPr lang="en-US" sz="2700">
              <a:solidFill>
                <a:schemeClr val="tx2"/>
              </a:solidFill>
              <a:latin typeface="Calibri" pitchFamily="34" charset="0"/>
            </a:endParaRPr>
          </a:p>
          <a:p>
            <a:pPr lvl="1">
              <a:spcBef>
                <a:spcPct val="50000"/>
              </a:spcBef>
            </a:pPr>
            <a:r>
              <a:rPr lang="en-US" sz="2700">
                <a:solidFill>
                  <a:schemeClr val="tx2"/>
                </a:solidFill>
                <a:latin typeface="Calibri" pitchFamily="34" charset="0"/>
              </a:rPr>
              <a:t>                 Groupe du test final	              X     O</a:t>
            </a:r>
            <a:r>
              <a:rPr lang="en-US" sz="2700" baseline="-25000">
                <a:solidFill>
                  <a:schemeClr val="tx2"/>
                </a:solidFill>
                <a:latin typeface="Calibri" pitchFamily="34" charset="0"/>
              </a:rPr>
              <a:t>2</a:t>
            </a:r>
          </a:p>
        </p:txBody>
      </p:sp>
      <p:sp>
        <p:nvSpPr>
          <p:cNvPr id="64516" name="Line 1029"/>
          <p:cNvSpPr>
            <a:spLocks noChangeShapeType="1"/>
          </p:cNvSpPr>
          <p:nvPr/>
        </p:nvSpPr>
        <p:spPr bwMode="auto">
          <a:xfrm>
            <a:off x="6477000" y="3810000"/>
            <a:ext cx="182880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a:xfrm>
            <a:off x="0" y="274638"/>
            <a:ext cx="8686800" cy="792162"/>
          </a:xfrm>
        </p:spPr>
        <p:txBody>
          <a:bodyPr/>
          <a:lstStyle/>
          <a:p>
            <a:r>
              <a:rPr lang="fr-CI" sz="4300" smtClean="0"/>
              <a:t>Méthodes quasi - expérimentales</a:t>
            </a:r>
            <a:endParaRPr lang="fr-FR" sz="4300" smtClean="0"/>
          </a:p>
        </p:txBody>
      </p:sp>
      <p:sp>
        <p:nvSpPr>
          <p:cNvPr id="17411" name="Rectangle 3"/>
          <p:cNvSpPr>
            <a:spLocks noGrp="1" noChangeArrowheads="1"/>
          </p:cNvSpPr>
          <p:nvPr>
            <p:ph type="body" idx="1"/>
          </p:nvPr>
        </p:nvSpPr>
        <p:spPr>
          <a:xfrm>
            <a:off x="457200" y="1143000"/>
            <a:ext cx="8229600" cy="5105400"/>
          </a:xfrm>
        </p:spPr>
        <p:txBody>
          <a:bodyPr rtlCol="0">
            <a:normAutofit lnSpcReduction="10000"/>
          </a:bodyPr>
          <a:lstStyle/>
          <a:p>
            <a:pPr lvl="1" fontAlgn="auto">
              <a:spcAft>
                <a:spcPts val="0"/>
              </a:spcAft>
              <a:buFontTx/>
              <a:buChar char="•"/>
              <a:defRPr/>
            </a:pPr>
            <a:r>
              <a:rPr lang="en-US" b="1" smtClean="0">
                <a:solidFill>
                  <a:srgbClr val="3333FF"/>
                </a:solidFill>
              </a:rPr>
              <a:t>Prétest  et Post-test avec groupe témoin non identique</a:t>
            </a:r>
          </a:p>
          <a:p>
            <a:pPr lvl="1" fontAlgn="auto">
              <a:spcAft>
                <a:spcPts val="0"/>
              </a:spcAft>
              <a:buFontTx/>
              <a:buNone/>
              <a:defRPr/>
            </a:pPr>
            <a:r>
              <a:rPr lang="en-US" sz="2400" smtClean="0"/>
              <a:t>   L’ approche de base est la même que l’approche expérimentale sauf que la répartition des sujets en groupe n’est pas aléatoire</a:t>
            </a:r>
          </a:p>
          <a:p>
            <a:pPr lvl="1" fontAlgn="auto">
              <a:spcAft>
                <a:spcPts val="0"/>
              </a:spcAft>
              <a:buFontTx/>
              <a:buNone/>
              <a:defRPr/>
            </a:pPr>
            <a:endParaRPr lang="en-US" sz="2400" smtClean="0"/>
          </a:p>
          <a:p>
            <a:pPr lvl="1" fontAlgn="auto">
              <a:spcAft>
                <a:spcPts val="0"/>
              </a:spcAft>
              <a:buFontTx/>
              <a:buNone/>
              <a:defRPr/>
            </a:pPr>
            <a:endParaRPr lang="en-US" sz="2400" smtClean="0"/>
          </a:p>
          <a:p>
            <a:pPr lvl="1" fontAlgn="auto">
              <a:spcAft>
                <a:spcPts val="0"/>
              </a:spcAft>
              <a:buFontTx/>
              <a:buNone/>
              <a:defRPr/>
            </a:pPr>
            <a:endParaRPr lang="en-US" sz="2400" smtClean="0"/>
          </a:p>
          <a:p>
            <a:pPr lvl="1" fontAlgn="auto">
              <a:spcAft>
                <a:spcPts val="0"/>
              </a:spcAft>
              <a:buFontTx/>
              <a:buNone/>
              <a:defRPr/>
            </a:pPr>
            <a:endParaRPr lang="en-US" sz="2400" smtClean="0"/>
          </a:p>
          <a:p>
            <a:pPr lvl="1" fontAlgn="auto">
              <a:spcAft>
                <a:spcPts val="0"/>
              </a:spcAft>
              <a:buFontTx/>
              <a:buNone/>
              <a:defRPr/>
            </a:pPr>
            <a:endParaRPr lang="en-US" sz="2400" smtClean="0"/>
          </a:p>
          <a:p>
            <a:pPr lvl="1" fontAlgn="auto">
              <a:spcAft>
                <a:spcPts val="0"/>
              </a:spcAft>
              <a:buFontTx/>
              <a:buNone/>
              <a:defRPr/>
            </a:pPr>
            <a:endParaRPr lang="en-US" sz="2400" smtClean="0"/>
          </a:p>
          <a:p>
            <a:pPr lvl="1" fontAlgn="auto">
              <a:spcAft>
                <a:spcPts val="0"/>
              </a:spcAft>
              <a:buFontTx/>
              <a:buNone/>
              <a:defRPr/>
            </a:pPr>
            <a:r>
              <a:rPr lang="en-US" sz="2400" smtClean="0"/>
              <a:t>---- Groupe témoin non identique</a:t>
            </a:r>
          </a:p>
        </p:txBody>
      </p:sp>
      <p:sp>
        <p:nvSpPr>
          <p:cNvPr id="65539" name="Rectangle 4"/>
          <p:cNvSpPr>
            <a:spLocks noChangeArrowheads="1"/>
          </p:cNvSpPr>
          <p:nvPr/>
        </p:nvSpPr>
        <p:spPr bwMode="auto">
          <a:xfrm>
            <a:off x="381000" y="3505200"/>
            <a:ext cx="838200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1">
              <a:spcBef>
                <a:spcPct val="50000"/>
              </a:spcBef>
            </a:pPr>
            <a:r>
              <a:rPr lang="en-US" sz="2700">
                <a:solidFill>
                  <a:schemeClr val="tx2"/>
                </a:solidFill>
                <a:latin typeface="Calibri" pitchFamily="34" charset="0"/>
              </a:rPr>
              <a:t>               Groupe expérimental      O</a:t>
            </a:r>
            <a:r>
              <a:rPr lang="en-US" sz="2700" baseline="-25000">
                <a:solidFill>
                  <a:schemeClr val="tx2"/>
                </a:solidFill>
                <a:latin typeface="Calibri" pitchFamily="34" charset="0"/>
              </a:rPr>
              <a:t>1</a:t>
            </a:r>
            <a:r>
              <a:rPr lang="en-US" sz="2700">
                <a:solidFill>
                  <a:schemeClr val="tx2"/>
                </a:solidFill>
                <a:latin typeface="Calibri" pitchFamily="34" charset="0"/>
              </a:rPr>
              <a:t>     X      O</a:t>
            </a:r>
            <a:r>
              <a:rPr lang="en-US" sz="2700" baseline="-25000">
                <a:solidFill>
                  <a:schemeClr val="tx2"/>
                </a:solidFill>
                <a:latin typeface="Calibri" pitchFamily="34" charset="0"/>
              </a:rPr>
              <a:t>2</a:t>
            </a:r>
          </a:p>
          <a:p>
            <a:pPr lvl="1">
              <a:spcBef>
                <a:spcPct val="50000"/>
              </a:spcBef>
            </a:pPr>
            <a:r>
              <a:rPr lang="en-US" sz="2700">
                <a:solidFill>
                  <a:schemeClr val="tx2"/>
                </a:solidFill>
                <a:latin typeface="Calibri" pitchFamily="34" charset="0"/>
              </a:rPr>
              <a:t>               -----</a:t>
            </a:r>
          </a:p>
          <a:p>
            <a:pPr lvl="1">
              <a:spcBef>
                <a:spcPct val="50000"/>
              </a:spcBef>
            </a:pPr>
            <a:r>
              <a:rPr lang="en-US" sz="2700">
                <a:solidFill>
                  <a:schemeClr val="tx2"/>
                </a:solidFill>
                <a:latin typeface="Calibri" pitchFamily="34" charset="0"/>
              </a:rPr>
              <a:t>                Groupe témoin               O</a:t>
            </a:r>
            <a:r>
              <a:rPr lang="en-US" sz="2700" baseline="-25000">
                <a:solidFill>
                  <a:schemeClr val="tx2"/>
                </a:solidFill>
                <a:latin typeface="Calibri" pitchFamily="34" charset="0"/>
              </a:rPr>
              <a:t>3</a:t>
            </a:r>
            <a:r>
              <a:rPr lang="en-US" sz="2700">
                <a:solidFill>
                  <a:schemeClr val="tx2"/>
                </a:solidFill>
                <a:latin typeface="Calibri" pitchFamily="34" charset="0"/>
              </a:rPr>
              <a:t>             O</a:t>
            </a:r>
            <a:r>
              <a:rPr lang="en-US" sz="2700" baseline="-25000">
                <a:solidFill>
                  <a:schemeClr val="tx2"/>
                </a:solidFill>
                <a:latin typeface="Calibri" pitchFamily="34" charset="0"/>
              </a:rPr>
              <a:t>4</a:t>
            </a:r>
          </a:p>
        </p:txBody>
      </p:sp>
      <p:sp>
        <p:nvSpPr>
          <p:cNvPr id="65540" name="Line 5"/>
          <p:cNvSpPr>
            <a:spLocks noChangeShapeType="1"/>
          </p:cNvSpPr>
          <p:nvPr/>
        </p:nvSpPr>
        <p:spPr bwMode="auto">
          <a:xfrm>
            <a:off x="6172200" y="4343400"/>
            <a:ext cx="198120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a:xfrm>
            <a:off x="457200" y="274638"/>
            <a:ext cx="8686800" cy="1143000"/>
          </a:xfrm>
        </p:spPr>
        <p:txBody>
          <a:bodyPr/>
          <a:lstStyle/>
          <a:p>
            <a:r>
              <a:rPr lang="fr-CI" sz="4300" smtClean="0"/>
              <a:t>Méthodes quasi - expérimentales</a:t>
            </a:r>
            <a:endParaRPr lang="fr-FR" sz="4300" smtClean="0"/>
          </a:p>
        </p:txBody>
      </p:sp>
      <p:sp>
        <p:nvSpPr>
          <p:cNvPr id="18435" name="Rectangle 3"/>
          <p:cNvSpPr>
            <a:spLocks noGrp="1" noChangeArrowheads="1"/>
          </p:cNvSpPr>
          <p:nvPr>
            <p:ph type="body" idx="1"/>
          </p:nvPr>
        </p:nvSpPr>
        <p:spPr/>
        <p:txBody>
          <a:bodyPr rtlCol="0">
            <a:normAutofit lnSpcReduction="10000"/>
          </a:bodyPr>
          <a:lstStyle/>
          <a:p>
            <a:pPr lvl="1" fontAlgn="auto">
              <a:lnSpc>
                <a:spcPct val="90000"/>
              </a:lnSpc>
              <a:spcAft>
                <a:spcPts val="0"/>
              </a:spcAft>
              <a:defRPr/>
            </a:pPr>
            <a:r>
              <a:rPr lang="fr-FR" sz="2700" b="1" smtClean="0"/>
              <a:t>Forces</a:t>
            </a:r>
          </a:p>
          <a:p>
            <a:pPr lvl="2" fontAlgn="auto">
              <a:lnSpc>
                <a:spcPct val="90000"/>
              </a:lnSpc>
              <a:spcAft>
                <a:spcPts val="0"/>
              </a:spcAft>
              <a:defRPr/>
            </a:pPr>
            <a:r>
              <a:rPr lang="fr-FR" sz="2500" smtClean="0"/>
              <a:t>approximation d’une expérience aléatoire</a:t>
            </a:r>
          </a:p>
          <a:p>
            <a:pPr lvl="2" fontAlgn="auto">
              <a:lnSpc>
                <a:spcPct val="90000"/>
              </a:lnSpc>
              <a:spcAft>
                <a:spcPts val="0"/>
              </a:spcAft>
              <a:defRPr/>
            </a:pPr>
            <a:r>
              <a:rPr lang="fr-FR" sz="2500" smtClean="0"/>
              <a:t>plus flexible pour les conditions sur le terrain</a:t>
            </a:r>
          </a:p>
          <a:p>
            <a:pPr lvl="2" fontAlgn="auto">
              <a:lnSpc>
                <a:spcPct val="90000"/>
              </a:lnSpc>
              <a:spcAft>
                <a:spcPts val="0"/>
              </a:spcAft>
              <a:defRPr/>
            </a:pPr>
            <a:r>
              <a:rPr lang="fr-FR" sz="2500" smtClean="0"/>
              <a:t>disposition pour une évidence solide</a:t>
            </a:r>
          </a:p>
          <a:p>
            <a:pPr lvl="2" fontAlgn="auto">
              <a:lnSpc>
                <a:spcPct val="90000"/>
              </a:lnSpc>
              <a:spcAft>
                <a:spcPts val="0"/>
              </a:spcAft>
              <a:defRPr/>
            </a:pPr>
            <a:endParaRPr lang="fr-FR" sz="2500" smtClean="0"/>
          </a:p>
          <a:p>
            <a:pPr lvl="1" fontAlgn="auto">
              <a:lnSpc>
                <a:spcPct val="90000"/>
              </a:lnSpc>
              <a:spcAft>
                <a:spcPts val="0"/>
              </a:spcAft>
              <a:defRPr/>
            </a:pPr>
            <a:r>
              <a:rPr lang="fr-FR" sz="2700" b="1" smtClean="0"/>
              <a:t>Limitations et considérations pratiques</a:t>
            </a:r>
          </a:p>
          <a:p>
            <a:pPr lvl="2" fontAlgn="auto">
              <a:lnSpc>
                <a:spcPct val="90000"/>
              </a:lnSpc>
              <a:spcAft>
                <a:spcPts val="0"/>
              </a:spcAft>
              <a:defRPr/>
            </a:pPr>
            <a:r>
              <a:rPr lang="fr-FR" sz="2500" smtClean="0"/>
              <a:t>biais de sélection</a:t>
            </a:r>
          </a:p>
          <a:p>
            <a:pPr lvl="2" fontAlgn="auto">
              <a:lnSpc>
                <a:spcPct val="90000"/>
              </a:lnSpc>
              <a:spcAft>
                <a:spcPts val="0"/>
              </a:spcAft>
              <a:defRPr/>
            </a:pPr>
            <a:r>
              <a:rPr lang="fr-FR" sz="2500" smtClean="0"/>
              <a:t>nécessite des méthodes statistiques appropriées</a:t>
            </a:r>
          </a:p>
          <a:p>
            <a:pPr lvl="2" fontAlgn="auto">
              <a:lnSpc>
                <a:spcPct val="90000"/>
              </a:lnSpc>
              <a:spcAft>
                <a:spcPts val="0"/>
              </a:spcAft>
              <a:defRPr/>
            </a:pPr>
            <a:r>
              <a:rPr lang="fr-FR" sz="2500" smtClean="0"/>
              <a:t>possibilité des facteurs non observés qui peuvent influencer les résultats en cours</a:t>
            </a:r>
          </a:p>
          <a:p>
            <a:pPr lvl="2" fontAlgn="auto">
              <a:lnSpc>
                <a:spcPct val="90000"/>
              </a:lnSpc>
              <a:spcAft>
                <a:spcPts val="0"/>
              </a:spcAft>
              <a:defRPr/>
            </a:pPr>
            <a:r>
              <a:rPr lang="fr-FR" sz="2500" smtClean="0"/>
              <a:t>pas aléatoire</a:t>
            </a:r>
            <a:endParaRPr lang="fr-FR" sz="2000" smtClean="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50825" y="260350"/>
            <a:ext cx="3241675" cy="576263"/>
          </a:xfrm>
        </p:spPr>
        <p:txBody>
          <a:bodyPr rtlCol="0">
            <a:normAutofit fontScale="90000"/>
          </a:bodyPr>
          <a:lstStyle/>
          <a:p>
            <a:pPr fontAlgn="auto">
              <a:spcAft>
                <a:spcPts val="0"/>
              </a:spcAft>
              <a:defRPr/>
            </a:pPr>
            <a:r>
              <a:rPr lang="fr-FR" sz="4000" b="1" smtClean="0"/>
              <a:t>3. Contenu </a:t>
            </a:r>
          </a:p>
        </p:txBody>
      </p:sp>
      <p:sp>
        <p:nvSpPr>
          <p:cNvPr id="21506" name="Rectangle 3"/>
          <p:cNvSpPr>
            <a:spLocks noGrp="1" noChangeArrowheads="1"/>
          </p:cNvSpPr>
          <p:nvPr>
            <p:ph type="body" idx="1"/>
          </p:nvPr>
        </p:nvSpPr>
        <p:spPr>
          <a:xfrm>
            <a:off x="179388" y="981075"/>
            <a:ext cx="8640762" cy="5400675"/>
          </a:xfrm>
        </p:spPr>
        <p:txBody>
          <a:bodyPr/>
          <a:lstStyle/>
          <a:p>
            <a:pPr marL="609600" indent="-609600">
              <a:lnSpc>
                <a:spcPct val="90000"/>
              </a:lnSpc>
              <a:buFontTx/>
              <a:buNone/>
            </a:pPr>
            <a:endParaRPr lang="fr-CH" sz="2400" smtClean="0"/>
          </a:p>
          <a:p>
            <a:pPr marL="609600" indent="-609600">
              <a:lnSpc>
                <a:spcPct val="90000"/>
              </a:lnSpc>
              <a:buClr>
                <a:schemeClr val="accent2"/>
              </a:buClr>
            </a:pPr>
            <a:r>
              <a:rPr lang="fr-CH" sz="2400" smtClean="0"/>
              <a:t>Définitions et concepts</a:t>
            </a:r>
          </a:p>
          <a:p>
            <a:pPr marL="609600" indent="-609600">
              <a:lnSpc>
                <a:spcPct val="90000"/>
              </a:lnSpc>
              <a:buClr>
                <a:schemeClr val="accent2"/>
              </a:buClr>
            </a:pPr>
            <a:endParaRPr lang="fr-CH" sz="2400" smtClean="0"/>
          </a:p>
          <a:p>
            <a:pPr marL="609600" indent="-609600">
              <a:lnSpc>
                <a:spcPct val="90000"/>
              </a:lnSpc>
              <a:buClr>
                <a:schemeClr val="accent2"/>
              </a:buClr>
            </a:pPr>
            <a:r>
              <a:rPr lang="fr-CH" sz="2400" smtClean="0"/>
              <a:t>Liste et définition des méthodes </a:t>
            </a:r>
            <a:r>
              <a:rPr lang="fr-FR" sz="2400" smtClean="0"/>
              <a:t>d’évaluation d’impact;</a:t>
            </a:r>
            <a:endParaRPr lang="fr-CH" sz="2400" smtClean="0"/>
          </a:p>
          <a:p>
            <a:pPr marL="609600" indent="-609600">
              <a:lnSpc>
                <a:spcPct val="90000"/>
              </a:lnSpc>
              <a:buClr>
                <a:schemeClr val="accent2"/>
              </a:buClr>
            </a:pPr>
            <a:endParaRPr lang="fr-CH" sz="2400" smtClean="0"/>
          </a:p>
          <a:p>
            <a:pPr marL="609600" indent="-609600">
              <a:lnSpc>
                <a:spcPct val="90000"/>
              </a:lnSpc>
              <a:buClr>
                <a:schemeClr val="accent2"/>
              </a:buClr>
            </a:pPr>
            <a:r>
              <a:rPr lang="fr-FR" sz="2400" smtClean="0"/>
              <a:t>Critères de choix d’une méthode d’évaluation d’impact;</a:t>
            </a:r>
          </a:p>
          <a:p>
            <a:pPr marL="609600" indent="-609600">
              <a:lnSpc>
                <a:spcPct val="90000"/>
              </a:lnSpc>
              <a:buClr>
                <a:schemeClr val="accent2"/>
              </a:buClr>
            </a:pPr>
            <a:endParaRPr lang="fr-FR" sz="2400" smtClean="0"/>
          </a:p>
          <a:p>
            <a:pPr marL="609600" indent="-609600">
              <a:lnSpc>
                <a:spcPct val="90000"/>
              </a:lnSpc>
              <a:buClr>
                <a:schemeClr val="accent2"/>
              </a:buClr>
            </a:pPr>
            <a:r>
              <a:rPr lang="fr-FR" sz="2400" smtClean="0"/>
              <a:t>Méthodes d’impact ;</a:t>
            </a:r>
            <a:endParaRPr lang="fr-CH" sz="2400" smtClean="0"/>
          </a:p>
          <a:p>
            <a:pPr marL="609600" indent="-609600">
              <a:lnSpc>
                <a:spcPct val="90000"/>
              </a:lnSpc>
              <a:buClr>
                <a:schemeClr val="accent2"/>
              </a:buClr>
              <a:buFontTx/>
              <a:buNone/>
            </a:pPr>
            <a:endParaRPr lang="fr-CH" sz="2400" smtClean="0"/>
          </a:p>
          <a:p>
            <a:pPr marL="609600" indent="-609600">
              <a:lnSpc>
                <a:spcPct val="90000"/>
              </a:lnSpc>
              <a:buClr>
                <a:schemeClr val="accent2"/>
              </a:buClr>
            </a:pPr>
            <a:r>
              <a:rPr lang="fr-CH" sz="2400" smtClean="0"/>
              <a:t>Introduction à l’outil Spectrum </a:t>
            </a:r>
          </a:p>
          <a:p>
            <a:pPr marL="609600" indent="-609600">
              <a:lnSpc>
                <a:spcPct val="90000"/>
              </a:lnSpc>
              <a:buClr>
                <a:schemeClr val="accent2"/>
              </a:buClr>
            </a:pPr>
            <a:endParaRPr lang="fr-CH" sz="2400" smtClean="0"/>
          </a:p>
          <a:p>
            <a:pPr marL="609600" indent="-609600">
              <a:lnSpc>
                <a:spcPct val="90000"/>
              </a:lnSpc>
              <a:buClr>
                <a:schemeClr val="accent2"/>
              </a:buClr>
            </a:pPr>
            <a:r>
              <a:rPr lang="fr-CH" sz="2400" smtClean="0"/>
              <a:t>M</a:t>
            </a:r>
            <a:r>
              <a:rPr lang="fr-FR" sz="2400" smtClean="0"/>
              <a:t>éthodes d’analyse et de calcul d’impact;</a:t>
            </a:r>
          </a:p>
          <a:p>
            <a:pPr marL="609600" indent="-609600">
              <a:lnSpc>
                <a:spcPct val="90000"/>
              </a:lnSpc>
              <a:buClr>
                <a:schemeClr val="accent2"/>
              </a:buClr>
              <a:buFontTx/>
              <a:buNone/>
            </a:pPr>
            <a:endParaRPr lang="fr-FR" sz="2400" smtClean="0"/>
          </a:p>
          <a:p>
            <a:pPr marL="609600" indent="-609600">
              <a:lnSpc>
                <a:spcPct val="90000"/>
              </a:lnSpc>
              <a:buClr>
                <a:schemeClr val="accent2"/>
              </a:buClr>
              <a:buFontTx/>
              <a:buNone/>
            </a:pPr>
            <a:endParaRPr lang="fr-FR" sz="2400" smtClean="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026"/>
          <p:cNvSpPr>
            <a:spLocks noGrp="1" noChangeArrowheads="1"/>
          </p:cNvSpPr>
          <p:nvPr>
            <p:ph type="title"/>
          </p:nvPr>
        </p:nvSpPr>
        <p:spPr/>
        <p:txBody>
          <a:bodyPr/>
          <a:lstStyle/>
          <a:p>
            <a:r>
              <a:rPr lang="fr-CI" sz="4300" smtClean="0"/>
              <a:t>Méthodes non - expérimentales</a:t>
            </a:r>
            <a:endParaRPr lang="fr-FR" sz="4300" smtClean="0"/>
          </a:p>
        </p:txBody>
      </p:sp>
      <p:sp>
        <p:nvSpPr>
          <p:cNvPr id="67586" name="Rectangle 1027"/>
          <p:cNvSpPr>
            <a:spLocks noGrp="1" noChangeArrowheads="1"/>
          </p:cNvSpPr>
          <p:nvPr>
            <p:ph type="body" idx="1"/>
          </p:nvPr>
        </p:nvSpPr>
        <p:spPr/>
        <p:txBody>
          <a:bodyPr/>
          <a:lstStyle/>
          <a:p>
            <a:pPr>
              <a:buClr>
                <a:srgbClr val="3333FF"/>
              </a:buClr>
            </a:pPr>
            <a:r>
              <a:rPr lang="fr-FR" b="1" smtClean="0">
                <a:solidFill>
                  <a:srgbClr val="3333FF"/>
                </a:solidFill>
              </a:rPr>
              <a:t>Test final seulement</a:t>
            </a:r>
          </a:p>
          <a:p>
            <a:pPr>
              <a:buFontTx/>
              <a:buNone/>
            </a:pPr>
            <a:r>
              <a:rPr lang="fr-FR" smtClean="0"/>
              <a:t>	</a:t>
            </a:r>
            <a:r>
              <a:rPr lang="fr-FR" sz="2700" smtClean="0"/>
              <a:t>Groupe expérimental       X       O</a:t>
            </a:r>
            <a:r>
              <a:rPr lang="fr-FR" sz="2700" baseline="-25000" smtClean="0"/>
              <a:t>1</a:t>
            </a:r>
            <a:r>
              <a:rPr lang="fr-FR" smtClean="0"/>
              <a:t>   </a:t>
            </a:r>
          </a:p>
          <a:p>
            <a:endParaRPr lang="fr-FR" smtClean="0"/>
          </a:p>
          <a:p>
            <a:endParaRPr lang="fr-FR" smtClean="0"/>
          </a:p>
          <a:p>
            <a:pPr>
              <a:buClr>
                <a:srgbClr val="3333FF"/>
              </a:buClr>
            </a:pPr>
            <a:r>
              <a:rPr lang="fr-FR" b="1" smtClean="0">
                <a:solidFill>
                  <a:srgbClr val="3333FF"/>
                </a:solidFill>
              </a:rPr>
              <a:t>Pré - test et Test final </a:t>
            </a:r>
          </a:p>
          <a:p>
            <a:pPr>
              <a:buFontTx/>
              <a:buNone/>
            </a:pPr>
            <a:r>
              <a:rPr lang="fr-FR" sz="2700" smtClean="0"/>
              <a:t>    Groupe expérimental       O</a:t>
            </a:r>
            <a:r>
              <a:rPr lang="fr-FR" sz="2700" baseline="-25000" smtClean="0"/>
              <a:t>1   </a:t>
            </a:r>
            <a:r>
              <a:rPr lang="fr-FR" sz="2700" smtClean="0"/>
              <a:t> X     O</a:t>
            </a:r>
            <a:r>
              <a:rPr lang="fr-FR" sz="2700" baseline="-25000" smtClean="0"/>
              <a:t>2</a:t>
            </a:r>
            <a:r>
              <a:rPr lang="fr-FR" smtClean="0"/>
              <a:t>   </a:t>
            </a:r>
          </a:p>
          <a:p>
            <a:pPr>
              <a:buClr>
                <a:srgbClr val="3333FF"/>
              </a:buClr>
              <a:buFontTx/>
              <a:buNone/>
            </a:pPr>
            <a:endParaRPr lang="fr-FR" b="1" smtClean="0">
              <a:solidFill>
                <a:srgbClr val="3333FF"/>
              </a:solidFill>
            </a:endParaRPr>
          </a:p>
          <a:p>
            <a:endParaRPr lang="fr-FR" smtClean="0"/>
          </a:p>
        </p:txBody>
      </p:sp>
      <p:sp>
        <p:nvSpPr>
          <p:cNvPr id="67587" name="Line 1028"/>
          <p:cNvSpPr>
            <a:spLocks noChangeShapeType="1"/>
          </p:cNvSpPr>
          <p:nvPr/>
        </p:nvSpPr>
        <p:spPr bwMode="auto">
          <a:xfrm>
            <a:off x="4724400" y="2895600"/>
            <a:ext cx="15240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88" name="Line 1029"/>
          <p:cNvSpPr>
            <a:spLocks noChangeShapeType="1"/>
          </p:cNvSpPr>
          <p:nvPr/>
        </p:nvSpPr>
        <p:spPr bwMode="auto">
          <a:xfrm>
            <a:off x="4800600" y="5257800"/>
            <a:ext cx="1981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a:xfrm>
            <a:off x="0" y="0"/>
            <a:ext cx="8686800" cy="1143000"/>
          </a:xfrm>
        </p:spPr>
        <p:txBody>
          <a:bodyPr/>
          <a:lstStyle/>
          <a:p>
            <a:r>
              <a:rPr lang="fr-CI" sz="4300" smtClean="0"/>
              <a:t>Méthodes non expérimentales</a:t>
            </a:r>
            <a:endParaRPr lang="fr-FR" sz="4300" smtClean="0"/>
          </a:p>
        </p:txBody>
      </p:sp>
      <p:sp>
        <p:nvSpPr>
          <p:cNvPr id="68610" name="Rectangle 3"/>
          <p:cNvSpPr>
            <a:spLocks noGrp="1" noChangeArrowheads="1"/>
          </p:cNvSpPr>
          <p:nvPr>
            <p:ph type="body" idx="1"/>
          </p:nvPr>
        </p:nvSpPr>
        <p:spPr>
          <a:xfrm>
            <a:off x="381000" y="1219200"/>
            <a:ext cx="8305800" cy="5105400"/>
          </a:xfrm>
        </p:spPr>
        <p:txBody>
          <a:bodyPr/>
          <a:lstStyle/>
          <a:p>
            <a:pPr lvl="1">
              <a:buFontTx/>
              <a:buChar char="•"/>
            </a:pPr>
            <a:r>
              <a:rPr lang="en-US" sz="3200" b="1" smtClean="0">
                <a:solidFill>
                  <a:srgbClr val="3333FF"/>
                </a:solidFill>
              </a:rPr>
              <a:t>Série chronologique</a:t>
            </a:r>
          </a:p>
          <a:p>
            <a:pPr>
              <a:buFontTx/>
              <a:buNone/>
            </a:pPr>
            <a:r>
              <a:rPr lang="fr-FR" smtClean="0"/>
              <a:t>   Pré-test et  un test final avec des    observations répétées en amont et en aval du programme.</a:t>
            </a:r>
          </a:p>
          <a:p>
            <a:pPr lvl="1">
              <a:buFontTx/>
              <a:buNone/>
            </a:pPr>
            <a:endParaRPr lang="en-US" sz="3200" b="1" smtClean="0">
              <a:solidFill>
                <a:srgbClr val="3333FF"/>
              </a:solidFill>
            </a:endParaRPr>
          </a:p>
          <a:p>
            <a:pPr lvl="1">
              <a:buFontTx/>
              <a:buNone/>
            </a:pPr>
            <a:r>
              <a:rPr lang="en-US" sz="2700" smtClean="0">
                <a:solidFill>
                  <a:schemeClr val="tx2"/>
                </a:solidFill>
              </a:rPr>
              <a:t>Groupe expérimental   O</a:t>
            </a:r>
            <a:r>
              <a:rPr lang="en-US" sz="2700" baseline="-25000" smtClean="0">
                <a:solidFill>
                  <a:schemeClr val="tx2"/>
                </a:solidFill>
              </a:rPr>
              <a:t>1</a:t>
            </a:r>
            <a:r>
              <a:rPr lang="en-US" sz="2700" smtClean="0">
                <a:solidFill>
                  <a:schemeClr val="tx2"/>
                </a:solidFill>
              </a:rPr>
              <a:t>   O</a:t>
            </a:r>
            <a:r>
              <a:rPr lang="en-US" sz="2700" baseline="-25000" smtClean="0">
                <a:solidFill>
                  <a:schemeClr val="tx2"/>
                </a:solidFill>
              </a:rPr>
              <a:t>2   </a:t>
            </a:r>
            <a:r>
              <a:rPr lang="en-US" sz="2700" smtClean="0">
                <a:solidFill>
                  <a:schemeClr val="tx2"/>
                </a:solidFill>
              </a:rPr>
              <a:t>O</a:t>
            </a:r>
            <a:r>
              <a:rPr lang="en-US" sz="2700" baseline="-25000" smtClean="0">
                <a:solidFill>
                  <a:schemeClr val="tx2"/>
                </a:solidFill>
              </a:rPr>
              <a:t>3</a:t>
            </a:r>
            <a:r>
              <a:rPr lang="en-US" sz="2700" smtClean="0">
                <a:solidFill>
                  <a:schemeClr val="tx2"/>
                </a:solidFill>
              </a:rPr>
              <a:t>   X   O</a:t>
            </a:r>
            <a:r>
              <a:rPr lang="en-US" sz="2700" baseline="-25000" smtClean="0">
                <a:solidFill>
                  <a:schemeClr val="tx2"/>
                </a:solidFill>
              </a:rPr>
              <a:t>4</a:t>
            </a:r>
            <a:r>
              <a:rPr lang="en-US" sz="2700" smtClean="0">
                <a:solidFill>
                  <a:schemeClr val="tx2"/>
                </a:solidFill>
              </a:rPr>
              <a:t>   O</a:t>
            </a:r>
            <a:r>
              <a:rPr lang="en-US" sz="2700" baseline="-25000" smtClean="0">
                <a:solidFill>
                  <a:schemeClr val="tx2"/>
                </a:solidFill>
              </a:rPr>
              <a:t>5   </a:t>
            </a:r>
            <a:r>
              <a:rPr lang="en-US" sz="2700" smtClean="0">
                <a:solidFill>
                  <a:schemeClr val="tx2"/>
                </a:solidFill>
              </a:rPr>
              <a:t>O</a:t>
            </a:r>
            <a:r>
              <a:rPr lang="en-US" sz="2700" baseline="-25000" smtClean="0">
                <a:solidFill>
                  <a:schemeClr val="tx2"/>
                </a:solidFill>
              </a:rPr>
              <a:t>6</a:t>
            </a:r>
          </a:p>
          <a:p>
            <a:pPr lvl="1">
              <a:buFontTx/>
              <a:buNone/>
            </a:pPr>
            <a:endParaRPr lang="en-US" sz="3200" b="1" smtClean="0">
              <a:solidFill>
                <a:srgbClr val="3333FF"/>
              </a:solidFill>
            </a:endParaRPr>
          </a:p>
          <a:p>
            <a:endParaRPr lang="fr-FR" smtClean="0"/>
          </a:p>
        </p:txBody>
      </p:sp>
      <p:sp>
        <p:nvSpPr>
          <p:cNvPr id="68611" name="Line 4"/>
          <p:cNvSpPr>
            <a:spLocks noChangeShapeType="1"/>
          </p:cNvSpPr>
          <p:nvPr/>
        </p:nvSpPr>
        <p:spPr bwMode="auto">
          <a:xfrm>
            <a:off x="4572000" y="4648200"/>
            <a:ext cx="3962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p:txBody>
          <a:bodyPr/>
          <a:lstStyle/>
          <a:p>
            <a:r>
              <a:rPr lang="fr-CI" sz="4300" smtClean="0"/>
              <a:t>Méthodes non expérimentales</a:t>
            </a:r>
            <a:endParaRPr lang="fr-FR" sz="4300" smtClean="0"/>
          </a:p>
        </p:txBody>
      </p:sp>
      <p:sp>
        <p:nvSpPr>
          <p:cNvPr id="69634" name="Rectangle 3"/>
          <p:cNvSpPr>
            <a:spLocks noGrp="1" noChangeArrowheads="1"/>
          </p:cNvSpPr>
          <p:nvPr>
            <p:ph type="body" idx="1"/>
          </p:nvPr>
        </p:nvSpPr>
        <p:spPr/>
        <p:txBody>
          <a:bodyPr/>
          <a:lstStyle/>
          <a:p>
            <a:pPr lvl="1"/>
            <a:r>
              <a:rPr lang="fr-FR" sz="2700" smtClean="0"/>
              <a:t>Forces</a:t>
            </a:r>
          </a:p>
          <a:p>
            <a:pPr lvl="2"/>
            <a:r>
              <a:rPr lang="fr-FR" sz="2500" smtClean="0"/>
              <a:t>Adaptées aux études descriptives et aux études de cas</a:t>
            </a:r>
          </a:p>
          <a:p>
            <a:pPr lvl="2"/>
            <a:r>
              <a:rPr lang="fr-FR" sz="2500" smtClean="0"/>
              <a:t>Utiles pour diagnostiquer les causes possibles d’un problème</a:t>
            </a:r>
          </a:p>
          <a:p>
            <a:pPr lvl="1">
              <a:buFontTx/>
              <a:buNone/>
            </a:pPr>
            <a:endParaRPr lang="fr-FR" sz="2700" smtClean="0"/>
          </a:p>
          <a:p>
            <a:pPr lvl="1"/>
            <a:r>
              <a:rPr lang="fr-FR" sz="2700" smtClean="0"/>
              <a:t>Limites</a:t>
            </a:r>
          </a:p>
          <a:p>
            <a:pPr lvl="2"/>
            <a:r>
              <a:rPr lang="fr-FR" sz="2500" b="1" smtClean="0">
                <a:solidFill>
                  <a:srgbClr val="CC6600"/>
                </a:solidFill>
              </a:rPr>
              <a:t>Ces méthodes ne sont pas recommandées pour évaluer l’impact d’un programme spécifique.</a:t>
            </a:r>
            <a:endParaRPr lang="fr-FR" sz="2000" b="1" smtClean="0">
              <a:solidFill>
                <a:srgbClr val="CC6600"/>
              </a:solidFill>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type="body" idx="1"/>
          </p:nvPr>
        </p:nvSpPr>
        <p:spPr>
          <a:xfrm>
            <a:off x="250825" y="188913"/>
            <a:ext cx="8713788" cy="6335712"/>
          </a:xfrm>
        </p:spPr>
        <p:txBody>
          <a:bodyPr/>
          <a:lstStyle/>
          <a:p>
            <a:pPr algn="ctr">
              <a:buFontTx/>
              <a:buNone/>
            </a:pPr>
            <a:r>
              <a:rPr lang="en-US" sz="4300" b="1" smtClean="0"/>
              <a:t>Méthodes de régression</a:t>
            </a:r>
            <a:endParaRPr lang="fr-FR" sz="4300" b="1" smtClean="0"/>
          </a:p>
        </p:txBody>
      </p:sp>
      <p:sp>
        <p:nvSpPr>
          <p:cNvPr id="70658" name="Rectangle 4"/>
          <p:cNvSpPr>
            <a:spLocks noChangeArrowheads="1"/>
          </p:cNvSpPr>
          <p:nvPr/>
        </p:nvSpPr>
        <p:spPr bwMode="auto">
          <a:xfrm>
            <a:off x="381000" y="908050"/>
            <a:ext cx="8534400" cy="564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endParaRPr lang="en-US" sz="3200">
              <a:latin typeface="Calibri" pitchFamily="34" charset="0"/>
            </a:endParaRPr>
          </a:p>
        </p:txBody>
      </p:sp>
      <p:sp>
        <p:nvSpPr>
          <p:cNvPr id="70659" name="Rectangle 5"/>
          <p:cNvSpPr>
            <a:spLocks noChangeArrowheads="1"/>
          </p:cNvSpPr>
          <p:nvPr/>
        </p:nvSpPr>
        <p:spPr bwMode="auto">
          <a:xfrm>
            <a:off x="3048000" y="1066800"/>
            <a:ext cx="2514600" cy="533400"/>
          </a:xfrm>
          <a:prstGeom prst="rect">
            <a:avLst/>
          </a:prstGeom>
          <a:solidFill>
            <a:srgbClr val="CCFFFF"/>
          </a:solidFill>
          <a:ln w="9525">
            <a:solidFill>
              <a:schemeClr val="tx1"/>
            </a:solidFill>
            <a:miter lim="800000"/>
            <a:headEnd/>
            <a:tailEnd/>
          </a:ln>
        </p:spPr>
        <p:txBody>
          <a:bodyPr wrap="none" anchor="ctr"/>
          <a:lstStyle/>
          <a:p>
            <a:pPr algn="ctr"/>
            <a:r>
              <a:rPr lang="fr-CH" sz="2000" b="1">
                <a:latin typeface="Calibri" pitchFamily="34" charset="0"/>
              </a:rPr>
              <a:t>Hypothèses</a:t>
            </a:r>
          </a:p>
        </p:txBody>
      </p:sp>
      <p:sp>
        <p:nvSpPr>
          <p:cNvPr id="70660" name="Rectangle 7"/>
          <p:cNvSpPr>
            <a:spLocks noChangeArrowheads="1"/>
          </p:cNvSpPr>
          <p:nvPr/>
        </p:nvSpPr>
        <p:spPr bwMode="auto">
          <a:xfrm>
            <a:off x="2209800" y="1981200"/>
            <a:ext cx="3962400" cy="609600"/>
          </a:xfrm>
          <a:prstGeom prst="rect">
            <a:avLst/>
          </a:prstGeom>
          <a:solidFill>
            <a:srgbClr val="00FFFF"/>
          </a:solidFill>
          <a:ln w="9525">
            <a:solidFill>
              <a:schemeClr val="tx1"/>
            </a:solidFill>
            <a:miter lim="800000"/>
            <a:headEnd/>
            <a:tailEnd/>
          </a:ln>
        </p:spPr>
        <p:txBody>
          <a:bodyPr wrap="none" anchor="ctr"/>
          <a:lstStyle/>
          <a:p>
            <a:pPr algn="ctr"/>
            <a:endParaRPr lang="fr-CH" sz="2500" b="1">
              <a:latin typeface="Times New Roman" pitchFamily="18" charset="0"/>
            </a:endParaRPr>
          </a:p>
          <a:p>
            <a:pPr algn="ctr"/>
            <a:r>
              <a:rPr lang="fr-CH" sz="2000" b="1">
                <a:latin typeface="Calibri" pitchFamily="34" charset="0"/>
              </a:rPr>
              <a:t>Formalisation des hypothèses</a:t>
            </a:r>
            <a:endParaRPr lang="fr-CH" sz="2000">
              <a:latin typeface="Calibri" pitchFamily="34" charset="0"/>
            </a:endParaRPr>
          </a:p>
          <a:p>
            <a:pPr algn="ctr"/>
            <a:endParaRPr lang="fr-FR" sz="2000">
              <a:latin typeface="Calibri" pitchFamily="34" charset="0"/>
            </a:endParaRPr>
          </a:p>
        </p:txBody>
      </p:sp>
      <p:sp>
        <p:nvSpPr>
          <p:cNvPr id="70661" name="Rectangle 8"/>
          <p:cNvSpPr>
            <a:spLocks noChangeArrowheads="1"/>
          </p:cNvSpPr>
          <p:nvPr/>
        </p:nvSpPr>
        <p:spPr bwMode="auto">
          <a:xfrm>
            <a:off x="1524000" y="2971800"/>
            <a:ext cx="6019800" cy="762000"/>
          </a:xfrm>
          <a:prstGeom prst="rect">
            <a:avLst/>
          </a:prstGeom>
          <a:solidFill>
            <a:srgbClr val="FFFF99"/>
          </a:solidFill>
          <a:ln w="9525">
            <a:solidFill>
              <a:schemeClr val="tx1"/>
            </a:solidFill>
            <a:miter lim="800000"/>
            <a:headEnd/>
            <a:tailEnd/>
          </a:ln>
        </p:spPr>
        <p:txBody>
          <a:bodyPr wrap="none" anchor="ctr"/>
          <a:lstStyle/>
          <a:p>
            <a:pPr algn="ctr"/>
            <a:r>
              <a:rPr lang="fr-CH" sz="2000" b="1">
                <a:latin typeface="Calibri" pitchFamily="34" charset="0"/>
              </a:rPr>
              <a:t>Confrontation avec les données</a:t>
            </a:r>
            <a:endParaRPr lang="fr-CH" sz="2000">
              <a:latin typeface="Calibri" pitchFamily="34" charset="0"/>
            </a:endParaRPr>
          </a:p>
          <a:p>
            <a:pPr algn="ctr"/>
            <a:r>
              <a:rPr lang="fr-CH" sz="2000">
                <a:latin typeface="Calibri" pitchFamily="34" charset="0"/>
              </a:rPr>
              <a:t>Estimation de l’impact</a:t>
            </a:r>
            <a:endParaRPr lang="fr-FR" sz="2000">
              <a:latin typeface="Calibri" pitchFamily="34" charset="0"/>
            </a:endParaRPr>
          </a:p>
        </p:txBody>
      </p:sp>
      <p:sp>
        <p:nvSpPr>
          <p:cNvPr id="70662" name="Line 10"/>
          <p:cNvSpPr>
            <a:spLocks noChangeShapeType="1"/>
          </p:cNvSpPr>
          <p:nvPr/>
        </p:nvSpPr>
        <p:spPr bwMode="auto">
          <a:xfrm>
            <a:off x="4343400" y="37338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63" name="Line 11"/>
          <p:cNvSpPr>
            <a:spLocks noChangeShapeType="1"/>
          </p:cNvSpPr>
          <p:nvPr/>
        </p:nvSpPr>
        <p:spPr bwMode="auto">
          <a:xfrm>
            <a:off x="1981200" y="5029200"/>
            <a:ext cx="464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64" name="Line 12"/>
          <p:cNvSpPr>
            <a:spLocks noChangeShapeType="1"/>
          </p:cNvSpPr>
          <p:nvPr/>
        </p:nvSpPr>
        <p:spPr bwMode="auto">
          <a:xfrm flipH="1">
            <a:off x="1981200" y="50292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65" name="Line 13"/>
          <p:cNvSpPr>
            <a:spLocks noChangeShapeType="1"/>
          </p:cNvSpPr>
          <p:nvPr/>
        </p:nvSpPr>
        <p:spPr bwMode="auto">
          <a:xfrm>
            <a:off x="6629400" y="50292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66" name="Rectangle 14"/>
          <p:cNvSpPr>
            <a:spLocks noChangeArrowheads="1"/>
          </p:cNvSpPr>
          <p:nvPr/>
        </p:nvSpPr>
        <p:spPr bwMode="auto">
          <a:xfrm>
            <a:off x="228600" y="5486400"/>
            <a:ext cx="3657600" cy="457200"/>
          </a:xfrm>
          <a:prstGeom prst="rect">
            <a:avLst/>
          </a:prstGeom>
          <a:solidFill>
            <a:srgbClr val="FFCC99"/>
          </a:solidFill>
          <a:ln w="9525">
            <a:solidFill>
              <a:schemeClr val="tx1"/>
            </a:solidFill>
            <a:miter lim="800000"/>
            <a:headEnd/>
            <a:tailEnd/>
          </a:ln>
        </p:spPr>
        <p:txBody>
          <a:bodyPr wrap="none" anchor="ctr"/>
          <a:lstStyle/>
          <a:p>
            <a:pPr algn="ctr"/>
            <a:r>
              <a:rPr lang="fr-CH" sz="2000">
                <a:latin typeface="Calibri" pitchFamily="34" charset="0"/>
              </a:rPr>
              <a:t>Les hypothèses sont validées</a:t>
            </a:r>
            <a:endParaRPr lang="fr-FR" sz="2000">
              <a:latin typeface="Calibri" pitchFamily="34" charset="0"/>
            </a:endParaRPr>
          </a:p>
        </p:txBody>
      </p:sp>
      <p:sp>
        <p:nvSpPr>
          <p:cNvPr id="70667" name="Rectangle 15"/>
          <p:cNvSpPr>
            <a:spLocks noChangeArrowheads="1"/>
          </p:cNvSpPr>
          <p:nvPr/>
        </p:nvSpPr>
        <p:spPr bwMode="auto">
          <a:xfrm>
            <a:off x="4572000" y="5486400"/>
            <a:ext cx="4343400" cy="433388"/>
          </a:xfrm>
          <a:prstGeom prst="rect">
            <a:avLst/>
          </a:prstGeom>
          <a:solidFill>
            <a:schemeClr val="accent1"/>
          </a:solidFill>
          <a:ln w="9525">
            <a:solidFill>
              <a:schemeClr val="tx1"/>
            </a:solidFill>
            <a:miter lim="800000"/>
            <a:headEnd/>
            <a:tailEnd/>
          </a:ln>
        </p:spPr>
        <p:txBody>
          <a:bodyPr wrap="none" anchor="ctr"/>
          <a:lstStyle/>
          <a:p>
            <a:pPr algn="ctr"/>
            <a:r>
              <a:rPr lang="fr-CH" sz="2000">
                <a:latin typeface="Calibri" pitchFamily="34" charset="0"/>
              </a:rPr>
              <a:t>Les hypothèses ne sont pas validées</a:t>
            </a:r>
            <a:endParaRPr lang="fr-FR" sz="2000">
              <a:latin typeface="Calibri" pitchFamily="34" charset="0"/>
            </a:endParaRPr>
          </a:p>
        </p:txBody>
      </p:sp>
      <p:sp>
        <p:nvSpPr>
          <p:cNvPr id="70668" name="Rectangle 16"/>
          <p:cNvSpPr>
            <a:spLocks noChangeArrowheads="1"/>
          </p:cNvSpPr>
          <p:nvPr/>
        </p:nvSpPr>
        <p:spPr bwMode="auto">
          <a:xfrm>
            <a:off x="1905000" y="4191000"/>
            <a:ext cx="4794250" cy="495300"/>
          </a:xfrm>
          <a:prstGeom prst="rect">
            <a:avLst/>
          </a:prstGeom>
          <a:solidFill>
            <a:srgbClr val="FFCC00"/>
          </a:solidFill>
          <a:ln w="9525">
            <a:solidFill>
              <a:schemeClr val="tx1"/>
            </a:solidFill>
            <a:miter lim="800000"/>
            <a:headEnd/>
            <a:tailEnd/>
          </a:ln>
        </p:spPr>
        <p:txBody>
          <a:bodyPr wrap="none" anchor="ctr"/>
          <a:lstStyle/>
          <a:p>
            <a:pPr algn="ctr"/>
            <a:r>
              <a:rPr lang="fr-CH" sz="2000" b="1">
                <a:latin typeface="Calibri" pitchFamily="34" charset="0"/>
              </a:rPr>
              <a:t>Tests d’ hypothèses</a:t>
            </a:r>
            <a:endParaRPr lang="fr-FR" sz="2000" b="1">
              <a:latin typeface="Calibri" pitchFamily="34" charset="0"/>
            </a:endParaRPr>
          </a:p>
        </p:txBody>
      </p:sp>
      <p:sp>
        <p:nvSpPr>
          <p:cNvPr id="70669" name="Line 28"/>
          <p:cNvSpPr>
            <a:spLocks noChangeShapeType="1"/>
          </p:cNvSpPr>
          <p:nvPr/>
        </p:nvSpPr>
        <p:spPr bwMode="auto">
          <a:xfrm>
            <a:off x="4267200" y="2590800"/>
            <a:ext cx="0" cy="3683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70" name="Line 29"/>
          <p:cNvSpPr>
            <a:spLocks noChangeShapeType="1"/>
          </p:cNvSpPr>
          <p:nvPr/>
        </p:nvSpPr>
        <p:spPr bwMode="auto">
          <a:xfrm>
            <a:off x="4343400" y="4724400"/>
            <a:ext cx="0" cy="2873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71" name="Line 30"/>
          <p:cNvSpPr>
            <a:spLocks noChangeShapeType="1"/>
          </p:cNvSpPr>
          <p:nvPr/>
        </p:nvSpPr>
        <p:spPr bwMode="auto">
          <a:xfrm flipV="1">
            <a:off x="4267200" y="16002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p:nvPr>
        </p:nvSpPr>
        <p:spPr>
          <a:xfrm>
            <a:off x="457200" y="274638"/>
            <a:ext cx="8229600" cy="1020762"/>
          </a:xfrm>
        </p:spPr>
        <p:txBody>
          <a:bodyPr/>
          <a:lstStyle/>
          <a:p>
            <a:r>
              <a:rPr lang="en-US" sz="4300" smtClean="0"/>
              <a:t>Méthodes de régression</a:t>
            </a:r>
            <a:endParaRPr lang="fr-FR" sz="4300" smtClean="0"/>
          </a:p>
        </p:txBody>
      </p:sp>
      <p:sp>
        <p:nvSpPr>
          <p:cNvPr id="71682" name="Rectangle 3"/>
          <p:cNvSpPr>
            <a:spLocks noGrp="1" noChangeArrowheads="1"/>
          </p:cNvSpPr>
          <p:nvPr>
            <p:ph type="body" idx="1"/>
          </p:nvPr>
        </p:nvSpPr>
        <p:spPr>
          <a:xfrm>
            <a:off x="457200" y="1600200"/>
            <a:ext cx="8305800" cy="4876800"/>
          </a:xfrm>
        </p:spPr>
        <p:txBody>
          <a:bodyPr/>
          <a:lstStyle/>
          <a:p>
            <a:r>
              <a:rPr lang="en-US" sz="2800" smtClean="0"/>
              <a:t>Utilisent les données de différents niveaux (structure sanitaire, communauté, individuel) dans les analyses de régression.</a:t>
            </a:r>
          </a:p>
          <a:p>
            <a:endParaRPr lang="en-US" sz="2800" smtClean="0"/>
          </a:p>
          <a:p>
            <a:r>
              <a:rPr lang="en-US" sz="2800" smtClean="0"/>
              <a:t>Démontrent une relation statistique entre les activités au niveau du programme et les mesures d’impact.</a:t>
            </a:r>
          </a:p>
          <a:p>
            <a:endParaRPr lang="en-US" sz="2800" smtClean="0"/>
          </a:p>
          <a:p>
            <a:r>
              <a:rPr lang="en-US" sz="2800" smtClean="0"/>
              <a:t>Déterminent s’il y a un processus causal pendant ce temps.</a:t>
            </a:r>
            <a:endParaRPr lang="fr-FR" sz="2800" smtClean="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r>
              <a:rPr lang="en-US" sz="4300" smtClean="0"/>
              <a:t>Méthodes de régression</a:t>
            </a:r>
          </a:p>
        </p:txBody>
      </p:sp>
      <p:sp>
        <p:nvSpPr>
          <p:cNvPr id="72706" name="Rectangle 3"/>
          <p:cNvSpPr>
            <a:spLocks noGrp="1" noChangeArrowheads="1"/>
          </p:cNvSpPr>
          <p:nvPr>
            <p:ph type="body" idx="1"/>
          </p:nvPr>
        </p:nvSpPr>
        <p:spPr/>
        <p:txBody>
          <a:bodyPr/>
          <a:lstStyle/>
          <a:p>
            <a:pPr>
              <a:lnSpc>
                <a:spcPct val="90000"/>
              </a:lnSpc>
            </a:pPr>
            <a:r>
              <a:rPr lang="fr-FR" sz="3600" b="1" smtClean="0">
                <a:solidFill>
                  <a:srgbClr val="3333FF"/>
                </a:solidFill>
                <a:latin typeface="CG Times"/>
              </a:rPr>
              <a:t>Modèles de régression longitudinale à plusieurs niveaux</a:t>
            </a:r>
            <a:endParaRPr lang="fr-FR" sz="3600" smtClean="0">
              <a:solidFill>
                <a:srgbClr val="3333FF"/>
              </a:solidFill>
              <a:latin typeface="CG Times"/>
            </a:endParaRPr>
          </a:p>
          <a:p>
            <a:pPr>
              <a:lnSpc>
                <a:spcPct val="90000"/>
              </a:lnSpc>
              <a:buFontTx/>
              <a:buNone/>
            </a:pPr>
            <a:r>
              <a:rPr lang="en-US" smtClean="0">
                <a:latin typeface="CG Times"/>
              </a:rPr>
              <a:t>           grappes de personnes</a:t>
            </a:r>
          </a:p>
          <a:p>
            <a:pPr>
              <a:lnSpc>
                <a:spcPct val="90000"/>
              </a:lnSpc>
              <a:buFontTx/>
              <a:buNone/>
            </a:pPr>
            <a:endParaRPr lang="en-US" smtClean="0">
              <a:latin typeface="CG Times"/>
            </a:endParaRPr>
          </a:p>
          <a:p>
            <a:pPr>
              <a:lnSpc>
                <a:spcPct val="90000"/>
              </a:lnSpc>
              <a:buFontTx/>
              <a:buNone/>
            </a:pPr>
            <a:endParaRPr lang="en-US" smtClean="0">
              <a:latin typeface="CG Times"/>
            </a:endParaRPr>
          </a:p>
          <a:p>
            <a:pPr>
              <a:lnSpc>
                <a:spcPct val="90000"/>
              </a:lnSpc>
              <a:buFontTx/>
              <a:buNone/>
            </a:pPr>
            <a:r>
              <a:rPr lang="en-US" smtClean="0">
                <a:latin typeface="CG Times"/>
              </a:rPr>
              <a:t>	</a:t>
            </a:r>
          </a:p>
          <a:p>
            <a:pPr>
              <a:lnSpc>
                <a:spcPct val="90000"/>
              </a:lnSpc>
              <a:buFontTx/>
              <a:buNone/>
            </a:pPr>
            <a:r>
              <a:rPr lang="en-US" smtClean="0">
                <a:latin typeface="CG Times"/>
              </a:rPr>
              <a:t>   		</a:t>
            </a:r>
          </a:p>
          <a:p>
            <a:pPr>
              <a:lnSpc>
                <a:spcPct val="90000"/>
              </a:lnSpc>
              <a:buFontTx/>
              <a:buNone/>
            </a:pPr>
            <a:r>
              <a:rPr lang="en-US" smtClean="0">
                <a:latin typeface="CG Times"/>
              </a:rPr>
              <a:t>			formations sanitaires utilisées</a:t>
            </a:r>
          </a:p>
        </p:txBody>
      </p:sp>
      <p:sp>
        <p:nvSpPr>
          <p:cNvPr id="72707" name="Oval 4"/>
          <p:cNvSpPr>
            <a:spLocks noChangeArrowheads="1"/>
          </p:cNvSpPr>
          <p:nvPr/>
        </p:nvSpPr>
        <p:spPr bwMode="auto">
          <a:xfrm>
            <a:off x="1752600" y="3657600"/>
            <a:ext cx="304800" cy="3048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72708" name="Oval 5"/>
          <p:cNvSpPr>
            <a:spLocks noChangeArrowheads="1"/>
          </p:cNvSpPr>
          <p:nvPr/>
        </p:nvSpPr>
        <p:spPr bwMode="auto">
          <a:xfrm>
            <a:off x="457200" y="3505200"/>
            <a:ext cx="304800" cy="3048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72709" name="Oval 6"/>
          <p:cNvSpPr>
            <a:spLocks noChangeArrowheads="1"/>
          </p:cNvSpPr>
          <p:nvPr/>
        </p:nvSpPr>
        <p:spPr bwMode="auto">
          <a:xfrm>
            <a:off x="4114800" y="3733800"/>
            <a:ext cx="304800" cy="3048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72710" name="Oval 7"/>
          <p:cNvSpPr>
            <a:spLocks noChangeArrowheads="1"/>
          </p:cNvSpPr>
          <p:nvPr/>
        </p:nvSpPr>
        <p:spPr bwMode="auto">
          <a:xfrm>
            <a:off x="5105400" y="3581400"/>
            <a:ext cx="304800" cy="3048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72711" name="Oval 8"/>
          <p:cNvSpPr>
            <a:spLocks noChangeArrowheads="1"/>
          </p:cNvSpPr>
          <p:nvPr/>
        </p:nvSpPr>
        <p:spPr bwMode="auto">
          <a:xfrm>
            <a:off x="5867400" y="2971800"/>
            <a:ext cx="304800" cy="3048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72712" name="Oval 9"/>
          <p:cNvSpPr>
            <a:spLocks noChangeArrowheads="1"/>
          </p:cNvSpPr>
          <p:nvPr/>
        </p:nvSpPr>
        <p:spPr bwMode="auto">
          <a:xfrm>
            <a:off x="7010400" y="3733800"/>
            <a:ext cx="381000" cy="3810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72713" name="Text Box 10"/>
          <p:cNvSpPr txBox="1">
            <a:spLocks noChangeArrowheads="1"/>
          </p:cNvSpPr>
          <p:nvPr/>
        </p:nvSpPr>
        <p:spPr bwMode="auto">
          <a:xfrm>
            <a:off x="990600" y="4572000"/>
            <a:ext cx="12192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spcBef>
                <a:spcPct val="50000"/>
              </a:spcBef>
            </a:pPr>
            <a:r>
              <a:rPr lang="en-US" sz="2400">
                <a:latin typeface="Times New Roman" pitchFamily="18" charset="0"/>
              </a:rPr>
              <a:t>hôpital</a:t>
            </a:r>
          </a:p>
        </p:txBody>
      </p:sp>
      <p:sp>
        <p:nvSpPr>
          <p:cNvPr id="72714" name="Text Box 11"/>
          <p:cNvSpPr txBox="1">
            <a:spLocks noChangeArrowheads="1"/>
          </p:cNvSpPr>
          <p:nvPr/>
        </p:nvSpPr>
        <p:spPr bwMode="auto">
          <a:xfrm>
            <a:off x="3352800" y="4800600"/>
            <a:ext cx="22860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spcBef>
                <a:spcPct val="50000"/>
              </a:spcBef>
            </a:pPr>
            <a:r>
              <a:rPr lang="en-US" sz="2400">
                <a:latin typeface="Times New Roman" pitchFamily="18" charset="0"/>
              </a:rPr>
              <a:t>centre de santé</a:t>
            </a:r>
          </a:p>
        </p:txBody>
      </p:sp>
      <p:sp>
        <p:nvSpPr>
          <p:cNvPr id="72715" name="Text Box 12"/>
          <p:cNvSpPr txBox="1">
            <a:spLocks noChangeArrowheads="1"/>
          </p:cNvSpPr>
          <p:nvPr/>
        </p:nvSpPr>
        <p:spPr bwMode="auto">
          <a:xfrm>
            <a:off x="6629400" y="4495800"/>
            <a:ext cx="14478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spcBef>
                <a:spcPct val="50000"/>
              </a:spcBef>
            </a:pPr>
            <a:r>
              <a:rPr lang="en-US" sz="2400">
                <a:latin typeface="Times New Roman" pitchFamily="18" charset="0"/>
              </a:rPr>
              <a:t>maternité</a:t>
            </a:r>
          </a:p>
        </p:txBody>
      </p:sp>
      <p:sp>
        <p:nvSpPr>
          <p:cNvPr id="72716" name="Line 13"/>
          <p:cNvSpPr>
            <a:spLocks noChangeShapeType="1"/>
          </p:cNvSpPr>
          <p:nvPr/>
        </p:nvSpPr>
        <p:spPr bwMode="auto">
          <a:xfrm flipH="1">
            <a:off x="1447800" y="3962400"/>
            <a:ext cx="38100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17" name="Line 14"/>
          <p:cNvSpPr>
            <a:spLocks noChangeShapeType="1"/>
          </p:cNvSpPr>
          <p:nvPr/>
        </p:nvSpPr>
        <p:spPr bwMode="auto">
          <a:xfrm>
            <a:off x="1981200" y="3962400"/>
            <a:ext cx="1371600" cy="838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18" name="Line 15"/>
          <p:cNvSpPr>
            <a:spLocks noChangeShapeType="1"/>
          </p:cNvSpPr>
          <p:nvPr/>
        </p:nvSpPr>
        <p:spPr bwMode="auto">
          <a:xfrm>
            <a:off x="4267200" y="4038600"/>
            <a:ext cx="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19" name="Line 16"/>
          <p:cNvSpPr>
            <a:spLocks noChangeShapeType="1"/>
          </p:cNvSpPr>
          <p:nvPr/>
        </p:nvSpPr>
        <p:spPr bwMode="auto">
          <a:xfrm>
            <a:off x="685800" y="3733800"/>
            <a:ext cx="533400" cy="838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20" name="Line 17"/>
          <p:cNvSpPr>
            <a:spLocks noChangeShapeType="1"/>
          </p:cNvSpPr>
          <p:nvPr/>
        </p:nvSpPr>
        <p:spPr bwMode="auto">
          <a:xfrm flipH="1">
            <a:off x="4800600" y="3886200"/>
            <a:ext cx="38100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21" name="Line 18"/>
          <p:cNvSpPr>
            <a:spLocks noChangeShapeType="1"/>
          </p:cNvSpPr>
          <p:nvPr/>
        </p:nvSpPr>
        <p:spPr bwMode="auto">
          <a:xfrm flipH="1">
            <a:off x="5410200" y="3276600"/>
            <a:ext cx="609600" cy="1524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22" name="Line 19"/>
          <p:cNvSpPr>
            <a:spLocks noChangeShapeType="1"/>
          </p:cNvSpPr>
          <p:nvPr/>
        </p:nvSpPr>
        <p:spPr bwMode="auto">
          <a:xfrm>
            <a:off x="6096000" y="3276600"/>
            <a:ext cx="6096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23" name="Line 20"/>
          <p:cNvSpPr>
            <a:spLocks noChangeShapeType="1"/>
          </p:cNvSpPr>
          <p:nvPr/>
        </p:nvSpPr>
        <p:spPr bwMode="auto">
          <a:xfrm>
            <a:off x="7162800" y="41148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24" name="Line 21"/>
          <p:cNvSpPr>
            <a:spLocks noChangeShapeType="1"/>
          </p:cNvSpPr>
          <p:nvPr/>
        </p:nvSpPr>
        <p:spPr bwMode="auto">
          <a:xfrm>
            <a:off x="5257800" y="3886200"/>
            <a:ext cx="137160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25" name="Line 22"/>
          <p:cNvSpPr>
            <a:spLocks noChangeShapeType="1"/>
          </p:cNvSpPr>
          <p:nvPr/>
        </p:nvSpPr>
        <p:spPr bwMode="auto">
          <a:xfrm flipH="1">
            <a:off x="1828800" y="3124200"/>
            <a:ext cx="4038600" cy="14478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a:xfrm>
            <a:off x="457200" y="457200"/>
            <a:ext cx="7315200" cy="990600"/>
          </a:xfrm>
        </p:spPr>
        <p:txBody>
          <a:bodyPr/>
          <a:lstStyle/>
          <a:p>
            <a:r>
              <a:rPr lang="en-US" sz="4300" smtClean="0"/>
              <a:t>Méthodes de régression</a:t>
            </a:r>
            <a:endParaRPr lang="fr-FR" sz="4300" smtClean="0"/>
          </a:p>
        </p:txBody>
      </p:sp>
      <p:sp>
        <p:nvSpPr>
          <p:cNvPr id="73730" name="Rectangle 3"/>
          <p:cNvSpPr>
            <a:spLocks noGrp="1" noChangeArrowheads="1"/>
          </p:cNvSpPr>
          <p:nvPr>
            <p:ph type="body" idx="1"/>
          </p:nvPr>
        </p:nvSpPr>
        <p:spPr>
          <a:xfrm>
            <a:off x="457200" y="1905000"/>
            <a:ext cx="8229600" cy="4221163"/>
          </a:xfrm>
        </p:spPr>
        <p:txBody>
          <a:bodyPr/>
          <a:lstStyle/>
          <a:p>
            <a:pPr>
              <a:buClr>
                <a:srgbClr val="3333FF"/>
              </a:buClr>
            </a:pPr>
            <a:r>
              <a:rPr lang="fr-FR" sz="3600" b="1" smtClean="0"/>
              <a:t>Forces</a:t>
            </a:r>
          </a:p>
          <a:p>
            <a:pPr lvl="2"/>
            <a:r>
              <a:rPr lang="fr-FR" sz="3300" smtClean="0"/>
              <a:t>mesure directement l’impact</a:t>
            </a:r>
          </a:p>
          <a:p>
            <a:pPr lvl="2"/>
            <a:r>
              <a:rPr lang="fr-FR" sz="3300" smtClean="0"/>
              <a:t>aucune étude expérimentale requise</a:t>
            </a:r>
          </a:p>
          <a:p>
            <a:pPr lvl="2"/>
            <a:r>
              <a:rPr lang="fr-FR" sz="3300" smtClean="0"/>
              <a:t>permet de contrôler plusieurs facteurs (si les données sur ces facteurs existent)</a:t>
            </a:r>
          </a:p>
          <a:p>
            <a:endParaRPr lang="fr-FR" smtClean="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p:txBody>
          <a:bodyPr/>
          <a:lstStyle/>
          <a:p>
            <a:r>
              <a:rPr lang="en-US" sz="4300" smtClean="0"/>
              <a:t>Méthodes de régression</a:t>
            </a:r>
            <a:endParaRPr lang="fr-FR" sz="4300" smtClean="0"/>
          </a:p>
        </p:txBody>
      </p:sp>
      <p:sp>
        <p:nvSpPr>
          <p:cNvPr id="74754" name="Rectangle 3"/>
          <p:cNvSpPr>
            <a:spLocks noGrp="1" noChangeArrowheads="1"/>
          </p:cNvSpPr>
          <p:nvPr>
            <p:ph type="body" idx="1"/>
          </p:nvPr>
        </p:nvSpPr>
        <p:spPr>
          <a:xfrm>
            <a:off x="457200" y="1600200"/>
            <a:ext cx="8229600" cy="4800600"/>
          </a:xfrm>
        </p:spPr>
        <p:txBody>
          <a:bodyPr/>
          <a:lstStyle/>
          <a:p>
            <a:pPr lvl="1">
              <a:buClr>
                <a:srgbClr val="3333FF"/>
              </a:buClr>
              <a:buFontTx/>
              <a:buChar char="•"/>
            </a:pPr>
            <a:r>
              <a:rPr lang="fr-FR" sz="3500" b="1" smtClean="0"/>
              <a:t>Limites</a:t>
            </a:r>
          </a:p>
          <a:p>
            <a:pPr lvl="2"/>
            <a:r>
              <a:rPr lang="en-US" sz="2700" smtClean="0"/>
              <a:t>exigent des données au niveau de la population et au niveau des programmes </a:t>
            </a:r>
          </a:p>
          <a:p>
            <a:pPr lvl="2"/>
            <a:r>
              <a:rPr lang="en-US" sz="2700" smtClean="0"/>
              <a:t>nécessitent des modèles statistiques appropriés</a:t>
            </a:r>
          </a:p>
          <a:p>
            <a:pPr lvl="2"/>
            <a:r>
              <a:rPr lang="en-US" sz="2700" smtClean="0"/>
              <a:t>nécessitent une connaissance des lieux et du programme </a:t>
            </a:r>
          </a:p>
          <a:p>
            <a:pPr lvl="2"/>
            <a:r>
              <a:rPr lang="en-US" sz="2700" smtClean="0"/>
              <a:t>pas sensible aux investigations avant la période en question.</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p:nvPr>
        </p:nvSpPr>
        <p:spPr>
          <a:xfrm>
            <a:off x="0" y="0"/>
            <a:ext cx="8686800" cy="914400"/>
          </a:xfrm>
        </p:spPr>
        <p:txBody>
          <a:bodyPr/>
          <a:lstStyle/>
          <a:p>
            <a:r>
              <a:rPr lang="fr-FR" sz="3200" b="1" smtClean="0"/>
              <a:t>Récapitulatif des approches préférées</a:t>
            </a:r>
            <a:r>
              <a:rPr lang="en-US" sz="4000" smtClean="0"/>
              <a:t> </a:t>
            </a:r>
          </a:p>
        </p:txBody>
      </p:sp>
      <p:graphicFrame>
        <p:nvGraphicFramePr>
          <p:cNvPr id="39956" name="Group 20"/>
          <p:cNvGraphicFramePr>
            <a:graphicFrameLocks noGrp="1"/>
          </p:cNvGraphicFramePr>
          <p:nvPr>
            <p:ph idx="1"/>
          </p:nvPr>
        </p:nvGraphicFramePr>
        <p:xfrm>
          <a:off x="533400" y="1295400"/>
          <a:ext cx="8153400" cy="4838700"/>
        </p:xfrm>
        <a:graphic>
          <a:graphicData uri="http://schemas.openxmlformats.org/drawingml/2006/table">
            <a:tbl>
              <a:tblPr/>
              <a:tblGrid>
                <a:gridCol w="3125788"/>
                <a:gridCol w="5027612"/>
              </a:tblGrid>
              <a:tr h="3952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cs typeface="Arial" charset="0"/>
                        </a:rPr>
                        <a:t>Approche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cs typeface="Arial" charset="0"/>
                        </a:rPr>
                        <a:t>Observations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4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1"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700" b="1" i="0" u="none" strike="noStrike" cap="none" normalizeH="0" baseline="0" smtClean="0">
                          <a:ln>
                            <a:noFill/>
                          </a:ln>
                          <a:solidFill>
                            <a:schemeClr val="tx1"/>
                          </a:solidFill>
                          <a:effectLst/>
                          <a:latin typeface="Arial" charset="0"/>
                          <a:cs typeface="Arial" charset="0"/>
                        </a:rPr>
                        <a:t>Méthode expérimentale</a:t>
                      </a:r>
                      <a:r>
                        <a:rPr kumimoji="0" lang="en-US" sz="1700" b="0" i="0" u="none" strike="noStrike" cap="none" normalizeH="0" baseline="0" smtClean="0">
                          <a:ln>
                            <a:noFill/>
                          </a:ln>
                          <a:solidFill>
                            <a:schemeClr val="tx1"/>
                          </a:solidFill>
                          <a:effectLst/>
                          <a:latin typeface="Arial" charset="0"/>
                          <a:cs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700" b="0" i="0" u="none" strike="noStrike" cap="none" normalizeH="0" baseline="0" smtClean="0">
                          <a:ln>
                            <a:noFill/>
                          </a:ln>
                          <a:solidFill>
                            <a:schemeClr val="tx1"/>
                          </a:solidFill>
                          <a:effectLst/>
                          <a:latin typeface="Arial" charset="0"/>
                          <a:cs typeface="Arial" charset="0"/>
                        </a:rPr>
                        <a:t>"Etalon-or" mais généralement peu pratiques suite aux difficultés à établir et à maintenir des conditions expérimentales contrôlées dans les études nationales.</a:t>
                      </a:r>
                      <a:r>
                        <a:rPr kumimoji="0" lang="en-US" sz="1700" b="0" i="0" u="none" strike="noStrike" cap="none" normalizeH="0" baseline="0" smtClean="0">
                          <a:ln>
                            <a:noFill/>
                          </a:ln>
                          <a:solidFill>
                            <a:schemeClr val="tx1"/>
                          </a:solidFill>
                          <a:effectLst/>
                          <a:latin typeface="Arial" charset="0"/>
                          <a:cs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843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1"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1"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700" b="1" i="0" u="none" strike="noStrike" cap="none" normalizeH="0" baseline="0" smtClean="0">
                          <a:ln>
                            <a:noFill/>
                          </a:ln>
                          <a:solidFill>
                            <a:schemeClr val="tx1"/>
                          </a:solidFill>
                          <a:effectLst/>
                          <a:latin typeface="Arial" charset="0"/>
                          <a:cs typeface="Arial" charset="0"/>
                        </a:rPr>
                        <a:t>Méthode quasi-expérimentale</a:t>
                      </a:r>
                      <a:r>
                        <a:rPr kumimoji="0" lang="en-US" sz="1700" b="0" i="0" u="none" strike="noStrike" cap="none" normalizeH="0" baseline="0" smtClean="0">
                          <a:ln>
                            <a:noFill/>
                          </a:ln>
                          <a:solidFill>
                            <a:schemeClr val="tx1"/>
                          </a:solidFill>
                          <a:effectLst/>
                          <a:latin typeface="Arial" charset="0"/>
                          <a:cs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700" b="0" i="0" u="none" strike="noStrike" cap="none" normalizeH="0" baseline="0" smtClean="0">
                          <a:ln>
                            <a:noFill/>
                          </a:ln>
                          <a:solidFill>
                            <a:schemeClr val="tx1"/>
                          </a:solidFill>
                          <a:effectLst/>
                          <a:latin typeface="Arial" charset="0"/>
                          <a:cs typeface="Arial" charset="0"/>
                        </a:rPr>
                        <a:t>Plus pratique car la répartition aléatoire n'est pas nécessaire. Mais plus vulnérable au biais de sélection et autres risques de validité que les expériences aléatoires. </a:t>
                      </a:r>
                      <a:endParaRPr kumimoji="0" lang="en-US" sz="17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p:nvPr>
        </p:nvSpPr>
        <p:spPr>
          <a:xfrm>
            <a:off x="0" y="138113"/>
            <a:ext cx="9144000" cy="846137"/>
          </a:xfrm>
        </p:spPr>
        <p:txBody>
          <a:bodyPr/>
          <a:lstStyle/>
          <a:p>
            <a:r>
              <a:rPr lang="fr-FR" sz="3200" b="1" smtClean="0"/>
              <a:t>Récapitulatif des approches préférées</a:t>
            </a:r>
            <a:endParaRPr lang="en-US" sz="3200" b="1" smtClean="0"/>
          </a:p>
        </p:txBody>
      </p:sp>
      <p:graphicFrame>
        <p:nvGraphicFramePr>
          <p:cNvPr id="41999" name="Group 15"/>
          <p:cNvGraphicFramePr>
            <a:graphicFrameLocks noGrp="1"/>
          </p:cNvGraphicFramePr>
          <p:nvPr>
            <p:ph idx="1"/>
          </p:nvPr>
        </p:nvGraphicFramePr>
        <p:xfrm>
          <a:off x="228600" y="1295400"/>
          <a:ext cx="8534400" cy="5105400"/>
        </p:xfrm>
        <a:graphic>
          <a:graphicData uri="http://schemas.openxmlformats.org/drawingml/2006/table">
            <a:tbl>
              <a:tblPr/>
              <a:tblGrid>
                <a:gridCol w="2509838"/>
                <a:gridCol w="6024562"/>
              </a:tblGrid>
              <a:tr h="538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1" i="0" u="none" strike="noStrike" cap="none" normalizeH="0" baseline="0" dirty="0" err="1" smtClean="0">
                          <a:ln>
                            <a:noFill/>
                          </a:ln>
                          <a:solidFill>
                            <a:schemeClr val="tx1"/>
                          </a:solidFill>
                          <a:effectLst/>
                          <a:latin typeface="Arial" charset="0"/>
                          <a:cs typeface="Arial" charset="0"/>
                        </a:rPr>
                        <a:t>Approche</a:t>
                      </a:r>
                      <a:endParaRPr kumimoji="0" lang="en-US" sz="1700" b="1" i="0" u="none" strike="noStrike" cap="none" normalizeH="0" baseline="0" dirty="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cs typeface="Arial" charset="0"/>
                        </a:rPr>
                        <a:t>Observations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6723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1"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1"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1"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cs typeface="Arial" charset="0"/>
                        </a:rPr>
                        <a:t>Méthodes de régression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700" b="0" i="0" u="none" strike="noStrike" cap="none" normalizeH="0" baseline="0" dirty="0" smtClean="0">
                        <a:ln>
                          <a:noFill/>
                        </a:ln>
                        <a:solidFill>
                          <a:schemeClr val="tx1"/>
                        </a:solidFill>
                        <a:effectLst/>
                        <a:latin typeface="Arial" charset="0"/>
                        <a:cs typeface="Arial" charset="0"/>
                      </a:endParaRPr>
                    </a:p>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700" b="0" i="0" u="none" strike="noStrike" cap="none" normalizeH="0" baseline="0" dirty="0" smtClean="0">
                          <a:ln>
                            <a:noFill/>
                          </a:ln>
                          <a:solidFill>
                            <a:schemeClr val="tx1"/>
                          </a:solidFill>
                          <a:effectLst/>
                          <a:latin typeface="Arial" charset="0"/>
                          <a:cs typeface="Arial" charset="0"/>
                        </a:rPr>
                        <a:t>La moins exigeante des approches non expérimentales préférées. Evaluation de la relation entre les variables mesurant les activités du programme de planification familiale et des effets en fonction des données transversales de ménages et d'établissements sanitaires recueillis dans les mêmes régions géographiques (par exemple, grappes EDS). </a:t>
                      </a:r>
                    </a:p>
                    <a:p>
                      <a:pPr marL="0" marR="0" lvl="0" indent="0" algn="just" defTabSz="914400" rtl="0" eaLnBrk="1" fontAlgn="base" latinLnBrk="0" hangingPunct="1">
                        <a:lnSpc>
                          <a:spcPct val="100000"/>
                        </a:lnSpc>
                        <a:spcBef>
                          <a:spcPct val="20000"/>
                        </a:spcBef>
                        <a:spcAft>
                          <a:spcPct val="0"/>
                        </a:spcAft>
                        <a:buClrTx/>
                        <a:buSzTx/>
                        <a:buFontTx/>
                        <a:buNone/>
                        <a:tabLst/>
                      </a:pPr>
                      <a:endParaRPr kumimoji="0" lang="fr-FR" sz="1700" b="0" i="0" u="none" strike="noStrike" cap="none" normalizeH="0" baseline="0" dirty="0" smtClean="0">
                        <a:ln>
                          <a:noFill/>
                        </a:ln>
                        <a:solidFill>
                          <a:schemeClr val="tx1"/>
                        </a:solidFill>
                        <a:effectLst/>
                        <a:latin typeface="Arial" charset="0"/>
                        <a:cs typeface="Arial" charset="0"/>
                      </a:endParaRPr>
                    </a:p>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700" b="0" i="0" u="none" strike="noStrike" cap="none" normalizeH="0" baseline="0" dirty="0" smtClean="0">
                          <a:ln>
                            <a:noFill/>
                          </a:ln>
                          <a:solidFill>
                            <a:schemeClr val="tx1"/>
                          </a:solidFill>
                          <a:effectLst/>
                          <a:latin typeface="Arial" charset="0"/>
                          <a:cs typeface="Arial" charset="0"/>
                        </a:rPr>
                        <a:t>Limitation-clé : risque d'estimations biaisées lorsque les programmes ne sont pas exécutés de manière uniforme ou aléatoire entre les régions géographiques.</a:t>
                      </a:r>
                      <a:r>
                        <a:rPr kumimoji="0" lang="en-US" sz="1700" b="0" i="0" u="none" strike="noStrike" cap="none" normalizeH="0" baseline="0" dirty="0" smtClean="0">
                          <a:ln>
                            <a:noFill/>
                          </a:ln>
                          <a:solidFill>
                            <a:schemeClr val="tx1"/>
                          </a:solidFill>
                          <a:effectLst/>
                          <a:latin typeface="Arial" charset="0"/>
                          <a:cs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819400" y="381000"/>
            <a:ext cx="2879725" cy="576263"/>
          </a:xfrm>
        </p:spPr>
        <p:txBody>
          <a:bodyPr rtlCol="0">
            <a:normAutofit fontScale="90000"/>
          </a:bodyPr>
          <a:lstStyle/>
          <a:p>
            <a:pPr fontAlgn="auto">
              <a:spcAft>
                <a:spcPts val="0"/>
              </a:spcAft>
              <a:defRPr/>
            </a:pPr>
            <a:r>
              <a:rPr lang="fr-FR" sz="4000" b="1" smtClean="0"/>
              <a:t>Définition</a:t>
            </a:r>
          </a:p>
        </p:txBody>
      </p:sp>
      <p:sp>
        <p:nvSpPr>
          <p:cNvPr id="22530" name="Rectangle 3"/>
          <p:cNvSpPr>
            <a:spLocks noGrp="1" noChangeArrowheads="1"/>
          </p:cNvSpPr>
          <p:nvPr>
            <p:ph type="body" idx="1"/>
          </p:nvPr>
        </p:nvSpPr>
        <p:spPr>
          <a:xfrm>
            <a:off x="457200" y="1125538"/>
            <a:ext cx="8362950" cy="5543550"/>
          </a:xfrm>
        </p:spPr>
        <p:txBody>
          <a:bodyPr/>
          <a:lstStyle/>
          <a:p>
            <a:pPr>
              <a:buFontTx/>
              <a:buNone/>
            </a:pPr>
            <a:r>
              <a:rPr lang="fr-FR" smtClean="0"/>
              <a:t>   L’évaluation d’impact vise à </a:t>
            </a:r>
            <a:r>
              <a:rPr lang="fr-FR" smtClean="0">
                <a:solidFill>
                  <a:srgbClr val="3333FF"/>
                </a:solidFill>
              </a:rPr>
              <a:t>mesurer</a:t>
            </a:r>
            <a:r>
              <a:rPr lang="fr-FR" smtClean="0"/>
              <a:t> le </a:t>
            </a:r>
            <a:r>
              <a:rPr lang="fr-FR" smtClean="0">
                <a:solidFill>
                  <a:srgbClr val="3333FF"/>
                </a:solidFill>
              </a:rPr>
              <a:t>changement </a:t>
            </a:r>
            <a:r>
              <a:rPr lang="fr-FR" smtClean="0"/>
              <a:t>attribué à un programme ou à une intervention donnée. </a:t>
            </a:r>
          </a:p>
          <a:p>
            <a:pPr>
              <a:buFontTx/>
              <a:buNone/>
            </a:pPr>
            <a:endParaRPr lang="fr-FR" smtClean="0"/>
          </a:p>
          <a:p>
            <a:pPr>
              <a:buFontTx/>
              <a:buNone/>
            </a:pPr>
            <a:r>
              <a:rPr lang="fr-FR" smtClean="0"/>
              <a:t>   Contrairement au suivi de programme qui constate simplement le changement, l’évaluation d’impact s’intéresse à la question de </a:t>
            </a:r>
            <a:r>
              <a:rPr lang="fr-FR" smtClean="0">
                <a:solidFill>
                  <a:srgbClr val="3333FF"/>
                </a:solidFill>
              </a:rPr>
              <a:t>causalité</a:t>
            </a:r>
            <a:r>
              <a:rPr lang="fr-FR" smtClean="0"/>
              <a:t>.</a:t>
            </a:r>
          </a:p>
          <a:p>
            <a:pPr>
              <a:buFontTx/>
              <a:buNone/>
            </a:pPr>
            <a:endParaRPr lang="fr-FR" smtClean="0"/>
          </a:p>
          <a:p>
            <a:pPr>
              <a:buFontTx/>
              <a:buNone/>
            </a:pPr>
            <a:r>
              <a:rPr lang="fr-FR" smtClean="0"/>
              <a:t>                                         Bertrand et al.1996</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re 1"/>
          <p:cNvSpPr>
            <a:spLocks noGrp="1"/>
          </p:cNvSpPr>
          <p:nvPr>
            <p:ph type="title"/>
          </p:nvPr>
        </p:nvSpPr>
        <p:spPr/>
        <p:txBody>
          <a:bodyPr/>
          <a:lstStyle/>
          <a:p>
            <a:r>
              <a:rPr lang="fr-FR" smtClean="0"/>
              <a:t>TRAVAUX DE GROUPE</a:t>
            </a:r>
          </a:p>
        </p:txBody>
      </p:sp>
      <p:sp>
        <p:nvSpPr>
          <p:cNvPr id="79874" name="Espace réservé du contenu 2"/>
          <p:cNvSpPr>
            <a:spLocks noGrp="1"/>
          </p:cNvSpPr>
          <p:nvPr>
            <p:ph idx="1"/>
          </p:nvPr>
        </p:nvSpPr>
        <p:spPr/>
        <p:txBody>
          <a:bodyPr/>
          <a:lstStyle/>
          <a:p>
            <a:r>
              <a:rPr lang="fr-FR" sz="4000" smtClean="0"/>
              <a:t>Evaluer l’impact du VIH/ SIDA en utilisant Spectrum</a:t>
            </a:r>
          </a:p>
          <a:p>
            <a:r>
              <a:rPr lang="fr-FR" sz="4000" smtClean="0"/>
              <a:t>Charger les données de la Côte d’Ivoire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re 1"/>
          <p:cNvSpPr>
            <a:spLocks noGrp="1"/>
          </p:cNvSpPr>
          <p:nvPr>
            <p:ph type="title"/>
          </p:nvPr>
        </p:nvSpPr>
        <p:spPr/>
        <p:txBody>
          <a:bodyPr/>
          <a:lstStyle/>
          <a:p>
            <a:r>
              <a:rPr lang="fr-FR" smtClean="0"/>
              <a:t>Exercice sur Spectrum</a:t>
            </a:r>
          </a:p>
        </p:txBody>
      </p:sp>
      <p:sp>
        <p:nvSpPr>
          <p:cNvPr id="3" name="Espace réservé du contenu 2"/>
          <p:cNvSpPr>
            <a:spLocks noGrp="1"/>
          </p:cNvSpPr>
          <p:nvPr>
            <p:ph idx="1"/>
          </p:nvPr>
        </p:nvSpPr>
        <p:spPr/>
        <p:txBody>
          <a:bodyPr rtlCol="0">
            <a:normAutofit fontScale="92500" lnSpcReduction="10000"/>
          </a:bodyPr>
          <a:lstStyle/>
          <a:p>
            <a:pPr fontAlgn="auto">
              <a:lnSpc>
                <a:spcPct val="90000"/>
              </a:lnSpc>
              <a:spcAft>
                <a:spcPts val="0"/>
              </a:spcAft>
              <a:defRPr/>
            </a:pPr>
            <a:r>
              <a:rPr lang="fr-FR" sz="2400" dirty="0" smtClean="0"/>
              <a:t>Créer un fichier de projection nommé «</a:t>
            </a:r>
            <a:r>
              <a:rPr lang="fr-FR" sz="2400" dirty="0" err="1" smtClean="0"/>
              <a:t>Khourounar</a:t>
            </a:r>
            <a:r>
              <a:rPr lang="fr-FR" sz="2400" dirty="0" smtClean="0"/>
              <a:t> » pour la période 1980 – 2015</a:t>
            </a:r>
          </a:p>
          <a:p>
            <a:pPr fontAlgn="auto">
              <a:lnSpc>
                <a:spcPct val="90000"/>
              </a:lnSpc>
              <a:spcAft>
                <a:spcPts val="0"/>
              </a:spcAft>
              <a:defRPr/>
            </a:pPr>
            <a:r>
              <a:rPr lang="fr-FR" sz="2400" dirty="0" smtClean="0"/>
              <a:t>Charger les données démographiques de la Cote d’Ivoire</a:t>
            </a:r>
          </a:p>
          <a:p>
            <a:pPr fontAlgn="auto">
              <a:lnSpc>
                <a:spcPct val="90000"/>
              </a:lnSpc>
              <a:spcAft>
                <a:spcPts val="0"/>
              </a:spcAft>
              <a:defRPr/>
            </a:pPr>
            <a:r>
              <a:rPr lang="fr-FR" sz="2400" dirty="0" smtClean="0"/>
              <a:t>Charger les modules démographiques et SIDA</a:t>
            </a:r>
          </a:p>
          <a:p>
            <a:pPr fontAlgn="auto">
              <a:lnSpc>
                <a:spcPct val="90000"/>
              </a:lnSpc>
              <a:spcAft>
                <a:spcPts val="0"/>
              </a:spcAft>
              <a:defRPr/>
            </a:pPr>
            <a:r>
              <a:rPr lang="fr-FR" sz="2400" dirty="0" smtClean="0"/>
              <a:t>L’épidémie a commencé en 1986. Le pays n’a pas de système de recueil continue des données mais on dispose de 3 séries de mesures de la prévalence du VIH avec l’EDS:</a:t>
            </a:r>
            <a:br>
              <a:rPr lang="fr-FR" sz="2400" dirty="0" smtClean="0"/>
            </a:br>
            <a:r>
              <a:rPr lang="fr-FR" sz="2400" dirty="0" smtClean="0"/>
              <a:t/>
            </a:r>
            <a:br>
              <a:rPr lang="fr-FR" sz="2400" dirty="0" smtClean="0"/>
            </a:br>
            <a:r>
              <a:rPr lang="fr-FR" sz="2400" dirty="0" smtClean="0"/>
              <a:t>	Années	1986		1996		2006</a:t>
            </a:r>
            <a:br>
              <a:rPr lang="fr-FR" sz="2400" dirty="0" smtClean="0"/>
            </a:br>
            <a:r>
              <a:rPr lang="fr-FR" sz="2400" dirty="0" smtClean="0"/>
              <a:t>		1.5		3.2		4.1</a:t>
            </a:r>
          </a:p>
          <a:p>
            <a:pPr fontAlgn="auto">
              <a:lnSpc>
                <a:spcPct val="90000"/>
              </a:lnSpc>
              <a:spcAft>
                <a:spcPts val="0"/>
              </a:spcAft>
              <a:defRPr/>
            </a:pPr>
            <a:r>
              <a:rPr lang="fr-FR" sz="2400" dirty="0" smtClean="0"/>
              <a:t>Dans le plan stratégique, la prévalence estimée pour 2015 est de 5%</a:t>
            </a:r>
            <a:br>
              <a:rPr lang="fr-FR" sz="2400" dirty="0" smtClean="0"/>
            </a:br>
            <a:r>
              <a:rPr lang="fr-FR" sz="2000" dirty="0" smtClean="0"/>
              <a:t/>
            </a:r>
            <a:br>
              <a:rPr lang="fr-FR" sz="2000" dirty="0" smtClean="0"/>
            </a:br>
            <a:r>
              <a:rPr lang="fr-FR" sz="2000" dirty="0" smtClean="0"/>
              <a:t>QUESTIONS</a:t>
            </a:r>
            <a:br>
              <a:rPr lang="fr-FR" sz="2000" dirty="0" smtClean="0"/>
            </a:br>
            <a:endParaRPr lang="fr-FR" sz="2000" dirty="0" smtClean="0"/>
          </a:p>
          <a:p>
            <a:pPr fontAlgn="auto">
              <a:spcAft>
                <a:spcPts val="0"/>
              </a:spcAft>
              <a:defRPr/>
            </a:pPr>
            <a:endParaRPr lang="fr-F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re 1"/>
          <p:cNvSpPr>
            <a:spLocks noGrp="1"/>
          </p:cNvSpPr>
          <p:nvPr>
            <p:ph type="title"/>
          </p:nvPr>
        </p:nvSpPr>
        <p:spPr/>
        <p:txBody>
          <a:bodyPr/>
          <a:lstStyle/>
          <a:p>
            <a:r>
              <a:rPr lang="fr-FR" smtClean="0"/>
              <a:t>Exercice sur Spectrum</a:t>
            </a:r>
          </a:p>
        </p:txBody>
      </p:sp>
      <p:sp>
        <p:nvSpPr>
          <p:cNvPr id="3" name="Espace réservé du contenu 2"/>
          <p:cNvSpPr>
            <a:spLocks noGrp="1"/>
          </p:cNvSpPr>
          <p:nvPr>
            <p:ph idx="1"/>
          </p:nvPr>
        </p:nvSpPr>
        <p:spPr/>
        <p:txBody>
          <a:bodyPr rtlCol="0">
            <a:normAutofit fontScale="85000" lnSpcReduction="20000"/>
          </a:bodyPr>
          <a:lstStyle/>
          <a:p>
            <a:pPr fontAlgn="auto">
              <a:lnSpc>
                <a:spcPct val="90000"/>
              </a:lnSpc>
              <a:spcAft>
                <a:spcPts val="0"/>
              </a:spcAft>
              <a:defRPr/>
            </a:pPr>
            <a:r>
              <a:rPr lang="fr-FR" dirty="0" smtClean="0"/>
              <a:t>Q1. Quelle sera la population estimée de </a:t>
            </a:r>
            <a:r>
              <a:rPr lang="fr-FR" dirty="0" err="1" smtClean="0"/>
              <a:t>Khourounar</a:t>
            </a:r>
            <a:r>
              <a:rPr lang="fr-FR" dirty="0" smtClean="0"/>
              <a:t> en 2015?</a:t>
            </a:r>
          </a:p>
          <a:p>
            <a:pPr fontAlgn="auto">
              <a:lnSpc>
                <a:spcPct val="90000"/>
              </a:lnSpc>
              <a:spcAft>
                <a:spcPts val="0"/>
              </a:spcAft>
              <a:defRPr/>
            </a:pPr>
            <a:r>
              <a:rPr lang="fr-FR" dirty="0" smtClean="0"/>
              <a:t>Q2. Déterminer la taille de la population âgée de 15 à 49 ans révolus en 2009 ?</a:t>
            </a:r>
          </a:p>
          <a:p>
            <a:pPr fontAlgn="auto">
              <a:lnSpc>
                <a:spcPct val="90000"/>
              </a:lnSpc>
              <a:spcAft>
                <a:spcPts val="0"/>
              </a:spcAft>
              <a:defRPr/>
            </a:pPr>
            <a:r>
              <a:rPr lang="fr-FR" dirty="0" smtClean="0"/>
              <a:t>Q3. Générer une courbe de prévalence du VIH à </a:t>
            </a:r>
            <a:r>
              <a:rPr lang="fr-FR" dirty="0" err="1" smtClean="0"/>
              <a:t>khourounar</a:t>
            </a:r>
            <a:r>
              <a:rPr lang="fr-FR" dirty="0" smtClean="0"/>
              <a:t> pour la tranche d’</a:t>
            </a:r>
            <a:r>
              <a:rPr lang="fr-FR" dirty="0" err="1" smtClean="0"/>
              <a:t>age</a:t>
            </a:r>
            <a:r>
              <a:rPr lang="fr-FR" dirty="0" smtClean="0"/>
              <a:t> des 15-49 ans ?</a:t>
            </a:r>
          </a:p>
          <a:p>
            <a:pPr fontAlgn="auto">
              <a:lnSpc>
                <a:spcPct val="90000"/>
              </a:lnSpc>
              <a:spcAft>
                <a:spcPts val="0"/>
              </a:spcAft>
              <a:defRPr/>
            </a:pPr>
            <a:r>
              <a:rPr lang="fr-FR" dirty="0" smtClean="0"/>
              <a:t>Q4. Combien d’enfants perdront leurs mères à cause du VIH/SIDA en 2015?</a:t>
            </a:r>
          </a:p>
          <a:p>
            <a:pPr fontAlgn="auto">
              <a:lnSpc>
                <a:spcPct val="90000"/>
              </a:lnSpc>
              <a:spcAft>
                <a:spcPts val="0"/>
              </a:spcAft>
              <a:defRPr/>
            </a:pPr>
            <a:r>
              <a:rPr lang="fr-FR" dirty="0" smtClean="0"/>
              <a:t>Q5. Déterminer le nombre des nouvelles infections  à </a:t>
            </a:r>
            <a:r>
              <a:rPr lang="fr-FR" dirty="0" err="1" smtClean="0"/>
              <a:t>khourounar</a:t>
            </a:r>
            <a:r>
              <a:rPr lang="fr-FR" dirty="0" smtClean="0"/>
              <a:t> en 2015?</a:t>
            </a:r>
          </a:p>
          <a:p>
            <a:pPr fontAlgn="auto">
              <a:lnSpc>
                <a:spcPct val="90000"/>
              </a:lnSpc>
              <a:spcAft>
                <a:spcPts val="0"/>
              </a:spcAft>
              <a:defRPr/>
            </a:pPr>
            <a:r>
              <a:rPr lang="fr-FR" dirty="0" smtClean="0"/>
              <a:t>Q6 Déterminer le nombre de cas tuberculose en 2015?</a:t>
            </a:r>
          </a:p>
          <a:p>
            <a:pPr fontAlgn="auto">
              <a:lnSpc>
                <a:spcPct val="90000"/>
              </a:lnSpc>
              <a:spcAft>
                <a:spcPts val="0"/>
              </a:spcAft>
              <a:defRPr/>
            </a:pPr>
            <a:r>
              <a:rPr lang="fr-FR" dirty="0" smtClean="0"/>
              <a:t>Q7. Combien de femmes auront besoin d’ARV en 2008?</a:t>
            </a:r>
          </a:p>
          <a:p>
            <a:pPr fontAlgn="auto">
              <a:spcAft>
                <a:spcPts val="0"/>
              </a:spcAft>
              <a:defRPr/>
            </a:pPr>
            <a:endParaRPr lang="fr-F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re 1"/>
          <p:cNvSpPr>
            <a:spLocks noGrp="1"/>
          </p:cNvSpPr>
          <p:nvPr>
            <p:ph type="title" idx="4294967295"/>
          </p:nvPr>
        </p:nvSpPr>
        <p:spPr/>
        <p:txBody>
          <a:bodyPr/>
          <a:lstStyle/>
          <a:p>
            <a:r>
              <a:rPr lang="fr-FR" smtClean="0"/>
              <a:t>Exercice sur Spectrum</a:t>
            </a:r>
          </a:p>
        </p:txBody>
      </p:sp>
      <p:sp>
        <p:nvSpPr>
          <p:cNvPr id="3" name="Espace réservé du contenu 2"/>
          <p:cNvSpPr>
            <a:spLocks noGrp="1"/>
          </p:cNvSpPr>
          <p:nvPr>
            <p:ph idx="4294967295"/>
          </p:nvPr>
        </p:nvSpPr>
        <p:spPr/>
        <p:txBody>
          <a:bodyPr rtlCol="0">
            <a:normAutofit fontScale="85000" lnSpcReduction="20000"/>
          </a:bodyPr>
          <a:lstStyle/>
          <a:p>
            <a:pPr fontAlgn="auto">
              <a:lnSpc>
                <a:spcPct val="90000"/>
              </a:lnSpc>
              <a:spcAft>
                <a:spcPts val="0"/>
              </a:spcAft>
              <a:defRPr/>
            </a:pPr>
            <a:r>
              <a:rPr lang="fr-FR" dirty="0" smtClean="0"/>
              <a:t>Q1. Quelle sera la population estimée de </a:t>
            </a:r>
            <a:r>
              <a:rPr lang="fr-FR" dirty="0" err="1" smtClean="0"/>
              <a:t>Khourounar</a:t>
            </a:r>
            <a:r>
              <a:rPr lang="fr-FR" dirty="0" smtClean="0"/>
              <a:t> en 2015?</a:t>
            </a:r>
          </a:p>
          <a:p>
            <a:pPr fontAlgn="auto">
              <a:lnSpc>
                <a:spcPct val="90000"/>
              </a:lnSpc>
              <a:spcAft>
                <a:spcPts val="0"/>
              </a:spcAft>
              <a:defRPr/>
            </a:pPr>
            <a:r>
              <a:rPr lang="fr-FR" dirty="0" smtClean="0"/>
              <a:t>Q2. Déterminer la taille de la population âgée de 15 à 49 ans révolus en 2009 ?</a:t>
            </a:r>
          </a:p>
          <a:p>
            <a:pPr fontAlgn="auto">
              <a:lnSpc>
                <a:spcPct val="90000"/>
              </a:lnSpc>
              <a:spcAft>
                <a:spcPts val="0"/>
              </a:spcAft>
              <a:defRPr/>
            </a:pPr>
            <a:r>
              <a:rPr lang="fr-FR" dirty="0" smtClean="0"/>
              <a:t>Q3. Générer une courbe de prévalence du VIH à </a:t>
            </a:r>
            <a:r>
              <a:rPr lang="fr-FR" dirty="0" err="1" smtClean="0"/>
              <a:t>khourounar</a:t>
            </a:r>
            <a:r>
              <a:rPr lang="fr-FR" dirty="0" smtClean="0"/>
              <a:t> pour la tranche d’</a:t>
            </a:r>
            <a:r>
              <a:rPr lang="fr-FR" dirty="0" err="1" smtClean="0"/>
              <a:t>age</a:t>
            </a:r>
            <a:r>
              <a:rPr lang="fr-FR" dirty="0" smtClean="0"/>
              <a:t> des 15-49 ans ?</a:t>
            </a:r>
          </a:p>
          <a:p>
            <a:pPr fontAlgn="auto">
              <a:lnSpc>
                <a:spcPct val="90000"/>
              </a:lnSpc>
              <a:spcAft>
                <a:spcPts val="0"/>
              </a:spcAft>
              <a:defRPr/>
            </a:pPr>
            <a:r>
              <a:rPr lang="fr-FR" dirty="0" smtClean="0"/>
              <a:t>Q4. Combien d’enfants perdront leurs mères à cause du VIH/SIDA en 2015?</a:t>
            </a:r>
          </a:p>
          <a:p>
            <a:pPr fontAlgn="auto">
              <a:lnSpc>
                <a:spcPct val="90000"/>
              </a:lnSpc>
              <a:spcAft>
                <a:spcPts val="0"/>
              </a:spcAft>
              <a:defRPr/>
            </a:pPr>
            <a:r>
              <a:rPr lang="fr-FR" dirty="0" smtClean="0"/>
              <a:t>Q5. Déterminer le nombre des nouvelles infections  à </a:t>
            </a:r>
            <a:r>
              <a:rPr lang="fr-FR" dirty="0" err="1" smtClean="0"/>
              <a:t>khourounar</a:t>
            </a:r>
            <a:r>
              <a:rPr lang="fr-FR" dirty="0" smtClean="0"/>
              <a:t> en 2015?</a:t>
            </a:r>
          </a:p>
          <a:p>
            <a:pPr fontAlgn="auto">
              <a:lnSpc>
                <a:spcPct val="90000"/>
              </a:lnSpc>
              <a:spcAft>
                <a:spcPts val="0"/>
              </a:spcAft>
              <a:defRPr/>
            </a:pPr>
            <a:r>
              <a:rPr lang="fr-FR" dirty="0" smtClean="0"/>
              <a:t>Q6 Déterminer le nombre de cas tuberculose en 2015?</a:t>
            </a:r>
          </a:p>
          <a:p>
            <a:pPr fontAlgn="auto">
              <a:lnSpc>
                <a:spcPct val="90000"/>
              </a:lnSpc>
              <a:spcAft>
                <a:spcPts val="0"/>
              </a:spcAft>
              <a:defRPr/>
            </a:pPr>
            <a:r>
              <a:rPr lang="fr-FR" dirty="0" smtClean="0"/>
              <a:t>Q7. Combien de femmes auront besoin d’ARV en 2008?</a:t>
            </a:r>
          </a:p>
          <a:p>
            <a:pPr fontAlgn="auto">
              <a:spcAft>
                <a:spcPts val="0"/>
              </a:spcAft>
              <a:defRPr/>
            </a:pPr>
            <a:endParaRPr lang="fr-F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re 1"/>
          <p:cNvSpPr>
            <a:spLocks noGrp="1"/>
          </p:cNvSpPr>
          <p:nvPr>
            <p:ph type="title"/>
          </p:nvPr>
        </p:nvSpPr>
        <p:spPr/>
        <p:txBody>
          <a:bodyPr/>
          <a:lstStyle/>
          <a:p>
            <a:endParaRPr lang="en-US" smtClean="0"/>
          </a:p>
        </p:txBody>
      </p:sp>
      <p:sp>
        <p:nvSpPr>
          <p:cNvPr id="82946" name="Espace réservé du contenu 2"/>
          <p:cNvSpPr>
            <a:spLocks noGrp="1"/>
          </p:cNvSpPr>
          <p:nvPr>
            <p:ph idx="1"/>
          </p:nvPr>
        </p:nvSpPr>
        <p:spPr/>
        <p:txBody>
          <a:bodyPr/>
          <a:lstStyle/>
          <a:p>
            <a:endParaRPr lang="fr-FR" smtClean="0"/>
          </a:p>
          <a:p>
            <a:endParaRPr lang="fr-FR" smtClean="0"/>
          </a:p>
          <a:p>
            <a:r>
              <a:rPr lang="fr-FR" sz="4800" b="1" smtClean="0"/>
              <a:t>Je vous remercie de votre aimable attention</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re 1"/>
          <p:cNvSpPr>
            <a:spLocks noGrp="1"/>
          </p:cNvSpPr>
          <p:nvPr>
            <p:ph type="title"/>
          </p:nvPr>
        </p:nvSpPr>
        <p:spPr/>
        <p:txBody>
          <a:bodyPr/>
          <a:lstStyle/>
          <a:p>
            <a:r>
              <a:rPr lang="fr-FR" smtClean="0"/>
              <a:t>2</a:t>
            </a:r>
            <a:r>
              <a:rPr lang="fr-FR" baseline="30000" smtClean="0"/>
              <a:t>ème</a:t>
            </a:r>
            <a:r>
              <a:rPr lang="fr-FR" smtClean="0"/>
              <a:t> PARTIE</a:t>
            </a:r>
          </a:p>
        </p:txBody>
      </p:sp>
      <p:sp>
        <p:nvSpPr>
          <p:cNvPr id="83970" name="Espace réservé du contenu 2"/>
          <p:cNvSpPr>
            <a:spLocks noGrp="1"/>
          </p:cNvSpPr>
          <p:nvPr>
            <p:ph idx="1"/>
          </p:nvPr>
        </p:nvSpPr>
        <p:spPr/>
        <p:txBody>
          <a:bodyPr/>
          <a:lstStyle/>
          <a:p>
            <a:endParaRPr lang="fr-FR" smtClean="0"/>
          </a:p>
          <a:p>
            <a:endParaRPr lang="fr-FR" smtClean="0"/>
          </a:p>
          <a:p>
            <a:pPr algn="ctr">
              <a:buFont typeface="Arial" pitchFamily="34" charset="0"/>
              <a:buNone/>
            </a:pPr>
            <a:r>
              <a:rPr lang="fr-FR" sz="6000" b="1" smtClean="0"/>
              <a:t>SPECTRUM</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84994" name="Rectangle 3"/>
          <p:cNvSpPr>
            <a:spLocks noGrp="1" noChangeArrowheads="1"/>
          </p:cNvSpPr>
          <p:nvPr>
            <p:ph type="body" sz="half" idx="1"/>
          </p:nvPr>
        </p:nvSpPr>
        <p:spPr>
          <a:xfrm>
            <a:off x="457200" y="908050"/>
            <a:ext cx="8578850" cy="5473700"/>
          </a:xfrm>
        </p:spPr>
        <p:txBody>
          <a:bodyPr/>
          <a:lstStyle/>
          <a:p>
            <a:pPr marL="609600" indent="-609600" algn="ctr">
              <a:spcBef>
                <a:spcPct val="0"/>
              </a:spcBef>
              <a:buClr>
                <a:srgbClr val="FAFD00"/>
              </a:buClr>
              <a:buFontTx/>
              <a:buNone/>
            </a:pPr>
            <a:endParaRPr lang="fr-FR" b="1" smtClean="0">
              <a:solidFill>
                <a:srgbClr val="140F06"/>
              </a:solidFill>
              <a:cs typeface="Times New Roman" pitchFamily="18" charset="0"/>
            </a:endParaRPr>
          </a:p>
          <a:p>
            <a:pPr marL="609600" indent="-609600" algn="ctr">
              <a:spcBef>
                <a:spcPct val="0"/>
              </a:spcBef>
              <a:buClr>
                <a:srgbClr val="FAFD00"/>
              </a:buClr>
              <a:buFontTx/>
              <a:buNone/>
            </a:pPr>
            <a:endParaRPr lang="fr-FR" sz="3600" b="1" smtClean="0">
              <a:solidFill>
                <a:srgbClr val="140F06"/>
              </a:solidFill>
              <a:cs typeface="Times New Roman" pitchFamily="18" charset="0"/>
            </a:endParaRPr>
          </a:p>
          <a:p>
            <a:pPr marL="609600" indent="-609600" algn="ctr">
              <a:spcBef>
                <a:spcPct val="0"/>
              </a:spcBef>
              <a:buClr>
                <a:srgbClr val="FAFD00"/>
              </a:buClr>
              <a:buFontTx/>
              <a:buNone/>
            </a:pPr>
            <a:r>
              <a:rPr lang="fr-FR" sz="3600" b="1" smtClean="0">
                <a:solidFill>
                  <a:srgbClr val="140F06"/>
                </a:solidFill>
                <a:cs typeface="Times New Roman" pitchFamily="18" charset="0"/>
              </a:rPr>
              <a:t>INTRODUCTION A L’OUTIL SPECTRUM</a:t>
            </a:r>
            <a:endParaRPr lang="fr-FR" b="1" smtClean="0">
              <a:solidFill>
                <a:srgbClr val="140F06"/>
              </a:solidFill>
              <a:cs typeface="Times New Roman" pitchFamily="18" charset="0"/>
            </a:endParaRPr>
          </a:p>
          <a:p>
            <a:pPr marL="609600" indent="-609600" algn="ctr">
              <a:spcBef>
                <a:spcPct val="0"/>
              </a:spcBef>
              <a:buClr>
                <a:srgbClr val="FAFD00"/>
              </a:buClr>
              <a:buFontTx/>
              <a:buNone/>
            </a:pPr>
            <a:endParaRPr lang="fr-FR" b="1" smtClean="0">
              <a:solidFill>
                <a:srgbClr val="140F06"/>
              </a:solidFill>
              <a:cs typeface="Times New Roman" pitchFamily="18" charset="0"/>
            </a:endParaRPr>
          </a:p>
          <a:p>
            <a:pPr marL="609600" indent="-609600" algn="ctr">
              <a:spcBef>
                <a:spcPct val="0"/>
              </a:spcBef>
              <a:buClr>
                <a:srgbClr val="FAFD00"/>
              </a:buClr>
              <a:buFontTx/>
              <a:buNone/>
            </a:pPr>
            <a:endParaRPr lang="fr-FR" b="1" smtClean="0">
              <a:solidFill>
                <a:srgbClr val="140F06"/>
              </a:solidFill>
              <a:cs typeface="Times New Roman" pitchFamily="18" charset="0"/>
            </a:endParaRPr>
          </a:p>
          <a:p>
            <a:pPr marL="609600" indent="-609600" algn="ctr">
              <a:spcBef>
                <a:spcPct val="0"/>
              </a:spcBef>
              <a:buClr>
                <a:srgbClr val="FAFD00"/>
              </a:buClr>
              <a:buFontTx/>
              <a:buNone/>
            </a:pPr>
            <a:r>
              <a:rPr lang="fr-FR" sz="2800" b="1" smtClean="0">
                <a:solidFill>
                  <a:srgbClr val="140F06"/>
                </a:solidFill>
                <a:cs typeface="Times New Roman" pitchFamily="18" charset="0"/>
              </a:rPr>
              <a:t>Mamadou Moustapha THIAM</a:t>
            </a:r>
          </a:p>
          <a:p>
            <a:pPr marL="609600" indent="-609600" algn="ctr">
              <a:spcBef>
                <a:spcPct val="0"/>
              </a:spcBef>
              <a:buClr>
                <a:srgbClr val="FAFD00"/>
              </a:buClr>
              <a:buFontTx/>
              <a:buNone/>
            </a:pPr>
            <a:r>
              <a:rPr lang="fr-FR" sz="2800" b="1" smtClean="0">
                <a:solidFill>
                  <a:srgbClr val="140F06"/>
                </a:solidFill>
                <a:cs typeface="Times New Roman" pitchFamily="18" charset="0"/>
              </a:rPr>
              <a:t>Statisticien-Démographique-Economiste</a:t>
            </a:r>
          </a:p>
          <a:p>
            <a:pPr marL="609600" indent="-609600" algn="ctr">
              <a:spcBef>
                <a:spcPct val="0"/>
              </a:spcBef>
              <a:buClr>
                <a:srgbClr val="FAFD00"/>
              </a:buClr>
              <a:buFontTx/>
              <a:buNone/>
            </a:pPr>
            <a:r>
              <a:rPr lang="fr-FR" sz="2800" b="1" smtClean="0">
                <a:solidFill>
                  <a:srgbClr val="140F06"/>
                </a:solidFill>
                <a:cs typeface="Times New Roman" pitchFamily="18" charset="0"/>
              </a:rPr>
              <a:t>Université Cheikh Anta Diop/Dakar</a:t>
            </a:r>
          </a:p>
          <a:p>
            <a:pPr marL="609600" indent="-609600" algn="ctr">
              <a:spcBef>
                <a:spcPct val="0"/>
              </a:spcBef>
              <a:buClr>
                <a:srgbClr val="FAFD00"/>
              </a:buClr>
              <a:buFontTx/>
              <a:buNone/>
            </a:pPr>
            <a:r>
              <a:rPr lang="fr-FR" sz="2800" b="1" smtClean="0">
                <a:solidFill>
                  <a:srgbClr val="140F06"/>
                </a:solidFill>
                <a:cs typeface="Times New Roman" pitchFamily="18" charset="0"/>
              </a:rPr>
              <a:t/>
            </a:r>
            <a:br>
              <a:rPr lang="fr-FR" sz="2800" b="1" smtClean="0">
                <a:solidFill>
                  <a:srgbClr val="140F06"/>
                </a:solidFill>
                <a:cs typeface="Times New Roman" pitchFamily="18" charset="0"/>
              </a:rPr>
            </a:br>
            <a:endParaRPr lang="es-ES" sz="2800" smtClean="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87042" name="Rectangle 3"/>
          <p:cNvSpPr>
            <a:spLocks noGrp="1" noChangeArrowheads="1"/>
          </p:cNvSpPr>
          <p:nvPr>
            <p:ph type="body" sz="half" idx="1"/>
          </p:nvPr>
        </p:nvSpPr>
        <p:spPr>
          <a:xfrm>
            <a:off x="457200" y="908050"/>
            <a:ext cx="8578850" cy="5473700"/>
          </a:xfrm>
        </p:spPr>
        <p:txBody>
          <a:bodyPr/>
          <a:lstStyle/>
          <a:p>
            <a:pPr marL="609600" indent="-609600" algn="ctr">
              <a:spcBef>
                <a:spcPct val="0"/>
              </a:spcBef>
              <a:buClr>
                <a:srgbClr val="FAFD00"/>
              </a:buClr>
              <a:buFontTx/>
              <a:buNone/>
            </a:pPr>
            <a:endParaRPr lang="fr-FR" b="1" smtClean="0">
              <a:solidFill>
                <a:srgbClr val="140F06"/>
              </a:solidFill>
              <a:cs typeface="Times New Roman" pitchFamily="18" charset="0"/>
            </a:endParaRPr>
          </a:p>
          <a:p>
            <a:pPr marL="609600" indent="-609600" algn="ctr">
              <a:spcBef>
                <a:spcPct val="0"/>
              </a:spcBef>
              <a:buClr>
                <a:srgbClr val="FAFD00"/>
              </a:buClr>
              <a:buFontTx/>
              <a:buNone/>
            </a:pPr>
            <a:r>
              <a:rPr lang="fr-FR" sz="4000" b="1" smtClean="0">
                <a:solidFill>
                  <a:srgbClr val="140F06"/>
                </a:solidFill>
                <a:cs typeface="Times New Roman" pitchFamily="18" charset="0"/>
              </a:rPr>
              <a:t>OBJECTIF GENERAL</a:t>
            </a:r>
            <a:r>
              <a:rPr lang="fr-FR" sz="2800" b="1" smtClean="0">
                <a:solidFill>
                  <a:srgbClr val="140F06"/>
                </a:solidFill>
                <a:cs typeface="Times New Roman" pitchFamily="18" charset="0"/>
              </a:rPr>
              <a:t/>
            </a:r>
            <a:br>
              <a:rPr lang="fr-FR" sz="2800" b="1" smtClean="0">
                <a:solidFill>
                  <a:srgbClr val="140F06"/>
                </a:solidFill>
                <a:cs typeface="Times New Roman" pitchFamily="18" charset="0"/>
              </a:rPr>
            </a:br>
            <a:endParaRPr lang="fr-FR" sz="2800" b="1" smtClean="0">
              <a:solidFill>
                <a:srgbClr val="140F06"/>
              </a:solidFill>
              <a:cs typeface="Times New Roman" pitchFamily="18" charset="0"/>
            </a:endParaRPr>
          </a:p>
          <a:p>
            <a:pPr marL="609600" indent="-609600" algn="ctr">
              <a:spcBef>
                <a:spcPct val="0"/>
              </a:spcBef>
              <a:buClr>
                <a:srgbClr val="FAFD00"/>
              </a:buClr>
              <a:buFontTx/>
              <a:buNone/>
            </a:pPr>
            <a:r>
              <a:rPr lang="fr-FR" sz="4000" b="1" smtClean="0">
                <a:solidFill>
                  <a:srgbClr val="140F06"/>
                </a:solidFill>
                <a:cs typeface="Times New Roman" pitchFamily="18" charset="0"/>
              </a:rPr>
              <a:t>APPLIQUER L’OUTIL SPECTRUM DANS LES PROJECTIONS</a:t>
            </a:r>
            <a:endParaRPr lang="es-ES" sz="4000" smtClean="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89090" name="Rectangle 3"/>
          <p:cNvSpPr>
            <a:spLocks noGrp="1" noChangeArrowheads="1"/>
          </p:cNvSpPr>
          <p:nvPr>
            <p:ph type="body" sz="half" idx="1"/>
          </p:nvPr>
        </p:nvSpPr>
        <p:spPr>
          <a:xfrm>
            <a:off x="457200" y="908050"/>
            <a:ext cx="8578850" cy="5473700"/>
          </a:xfrm>
        </p:spPr>
        <p:txBody>
          <a:bodyPr/>
          <a:lstStyle/>
          <a:p>
            <a:pPr marL="609600" indent="-609600" algn="ctr">
              <a:spcBef>
                <a:spcPct val="0"/>
              </a:spcBef>
              <a:buClr>
                <a:srgbClr val="FAFD00"/>
              </a:buClr>
              <a:buFontTx/>
              <a:buNone/>
            </a:pPr>
            <a:endParaRPr lang="fr-FR" b="1" smtClean="0">
              <a:solidFill>
                <a:srgbClr val="140F06"/>
              </a:solidFill>
              <a:cs typeface="Times New Roman" pitchFamily="18" charset="0"/>
            </a:endParaRPr>
          </a:p>
          <a:p>
            <a:pPr marL="609600" indent="-609600" algn="ctr">
              <a:spcBef>
                <a:spcPct val="0"/>
              </a:spcBef>
              <a:buClr>
                <a:srgbClr val="FAFD00"/>
              </a:buClr>
              <a:buFontTx/>
              <a:buNone/>
            </a:pPr>
            <a:r>
              <a:rPr lang="fr-FR" sz="3600" b="1" smtClean="0">
                <a:solidFill>
                  <a:srgbClr val="140F06"/>
                </a:solidFill>
                <a:cs typeface="Times New Roman" pitchFamily="18" charset="0"/>
              </a:rPr>
              <a:t>OBJECTIFS SPECIFIQUES</a:t>
            </a:r>
            <a:endParaRPr lang="fr-FR" sz="2800" b="1" smtClean="0">
              <a:solidFill>
                <a:srgbClr val="140F06"/>
              </a:solidFill>
              <a:cs typeface="Times New Roman" pitchFamily="18" charset="0"/>
            </a:endParaRPr>
          </a:p>
          <a:p>
            <a:pPr marL="609600" indent="-609600" algn="ctr">
              <a:spcBef>
                <a:spcPct val="0"/>
              </a:spcBef>
              <a:buClr>
                <a:srgbClr val="FAFD00"/>
              </a:buClr>
              <a:buFontTx/>
              <a:buNone/>
            </a:pPr>
            <a:endParaRPr lang="fr-FR" sz="2800" b="1" smtClean="0">
              <a:solidFill>
                <a:srgbClr val="140F06"/>
              </a:solidFill>
              <a:cs typeface="Times New Roman" pitchFamily="18" charset="0"/>
            </a:endParaRPr>
          </a:p>
          <a:p>
            <a:pPr marL="609600" indent="-609600">
              <a:spcBef>
                <a:spcPct val="0"/>
              </a:spcBef>
              <a:buClr>
                <a:srgbClr val="FAFD00"/>
              </a:buClr>
              <a:buFontTx/>
              <a:buAutoNum type="arabicPeriod"/>
            </a:pPr>
            <a:r>
              <a:rPr lang="fr-FR" b="1" smtClean="0">
                <a:solidFill>
                  <a:srgbClr val="140F06"/>
                </a:solidFill>
                <a:cs typeface="Times New Roman" pitchFamily="18" charset="0"/>
              </a:rPr>
              <a:t>IDENTIFIER LES COMPOSANTES DE SPECTRUM</a:t>
            </a:r>
          </a:p>
          <a:p>
            <a:pPr marL="609600" indent="-609600">
              <a:spcBef>
                <a:spcPct val="0"/>
              </a:spcBef>
              <a:buClr>
                <a:srgbClr val="FAFD00"/>
              </a:buClr>
              <a:buFontTx/>
              <a:buAutoNum type="arabicPeriod"/>
            </a:pPr>
            <a:endParaRPr lang="fr-FR" b="1" smtClean="0">
              <a:solidFill>
                <a:srgbClr val="140F06"/>
              </a:solidFill>
              <a:cs typeface="Times New Roman" pitchFamily="18" charset="0"/>
            </a:endParaRPr>
          </a:p>
          <a:p>
            <a:pPr marL="609600" indent="-609600">
              <a:spcBef>
                <a:spcPct val="0"/>
              </a:spcBef>
              <a:buClr>
                <a:srgbClr val="FAFD00"/>
              </a:buClr>
              <a:buFontTx/>
              <a:buAutoNum type="arabicPeriod"/>
            </a:pPr>
            <a:endParaRPr lang="fr-FR" b="1" smtClean="0">
              <a:solidFill>
                <a:srgbClr val="140F06"/>
              </a:solidFill>
              <a:cs typeface="Times New Roman" pitchFamily="18" charset="0"/>
            </a:endParaRPr>
          </a:p>
          <a:p>
            <a:pPr marL="609600" indent="-609600">
              <a:spcBef>
                <a:spcPct val="0"/>
              </a:spcBef>
              <a:buClr>
                <a:srgbClr val="FAFD00"/>
              </a:buClr>
              <a:buFontTx/>
              <a:buAutoNum type="arabicPeriod"/>
            </a:pPr>
            <a:r>
              <a:rPr lang="fr-FR" b="1" smtClean="0">
                <a:solidFill>
                  <a:srgbClr val="140F06"/>
                </a:solidFill>
                <a:cs typeface="Times New Roman" pitchFamily="18" charset="0"/>
              </a:rPr>
              <a:t>APPLIQUER SPECTRUM</a:t>
            </a:r>
            <a:br>
              <a:rPr lang="fr-FR" b="1" smtClean="0">
                <a:solidFill>
                  <a:srgbClr val="140F06"/>
                </a:solidFill>
                <a:cs typeface="Times New Roman" pitchFamily="18" charset="0"/>
              </a:rPr>
            </a:br>
            <a:endParaRPr lang="es-ES" smtClean="0"/>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91138" name="Rectangle 3"/>
          <p:cNvSpPr>
            <a:spLocks noGrp="1" noChangeArrowheads="1"/>
          </p:cNvSpPr>
          <p:nvPr>
            <p:ph type="body" sz="half" idx="1"/>
          </p:nvPr>
        </p:nvSpPr>
        <p:spPr>
          <a:xfrm>
            <a:off x="457200" y="908050"/>
            <a:ext cx="8578850" cy="5473700"/>
          </a:xfrm>
        </p:spPr>
        <p:txBody>
          <a:bodyPr/>
          <a:lstStyle/>
          <a:p>
            <a:pPr marL="609600" indent="-609600" algn="ctr">
              <a:spcBef>
                <a:spcPct val="0"/>
              </a:spcBef>
              <a:buClr>
                <a:srgbClr val="FAFD00"/>
              </a:buClr>
              <a:buFontTx/>
              <a:buNone/>
            </a:pPr>
            <a:endParaRPr lang="fr-FR" b="1" smtClean="0">
              <a:solidFill>
                <a:srgbClr val="140F06"/>
              </a:solidFill>
              <a:cs typeface="Times New Roman" pitchFamily="18" charset="0"/>
            </a:endParaRPr>
          </a:p>
          <a:p>
            <a:pPr marL="609600" indent="-609600" algn="ctr">
              <a:spcBef>
                <a:spcPct val="0"/>
              </a:spcBef>
              <a:buClr>
                <a:srgbClr val="FAFD00"/>
              </a:buClr>
              <a:buFontTx/>
              <a:buNone/>
            </a:pPr>
            <a:r>
              <a:rPr lang="en-US" sz="3600" b="1" smtClean="0">
                <a:solidFill>
                  <a:srgbClr val="000000"/>
                </a:solidFill>
              </a:rPr>
              <a:t>Introduction</a:t>
            </a:r>
            <a:br>
              <a:rPr lang="en-US" sz="3600" b="1" smtClean="0">
                <a:solidFill>
                  <a:srgbClr val="000000"/>
                </a:solidFill>
              </a:rPr>
            </a:br>
            <a:r>
              <a:rPr lang="en-US" sz="3600" b="1" smtClean="0">
                <a:solidFill>
                  <a:srgbClr val="000000"/>
                </a:solidFill>
              </a:rPr>
              <a:t> à </a:t>
            </a:r>
            <a:br>
              <a:rPr lang="en-US" sz="3600" b="1" smtClean="0">
                <a:solidFill>
                  <a:srgbClr val="000000"/>
                </a:solidFill>
              </a:rPr>
            </a:br>
            <a:r>
              <a:rPr lang="en-US" sz="3600" b="1" smtClean="0">
                <a:solidFill>
                  <a:srgbClr val="000000"/>
                </a:solidFill>
              </a:rPr>
              <a:t>Spectrum</a:t>
            </a:r>
            <a:br>
              <a:rPr lang="en-US" sz="3600" b="1" smtClean="0">
                <a:solidFill>
                  <a:srgbClr val="000000"/>
                </a:solidFill>
              </a:rPr>
            </a:br>
            <a:r>
              <a:rPr lang="en-US" sz="3600" b="1" smtClean="0">
                <a:solidFill>
                  <a:srgbClr val="000000"/>
                </a:solidFill>
              </a:rPr>
              <a:t/>
            </a:r>
            <a:br>
              <a:rPr lang="en-US" sz="3600" b="1" smtClean="0">
                <a:solidFill>
                  <a:srgbClr val="000000"/>
                </a:solidFill>
              </a:rPr>
            </a:br>
            <a:r>
              <a:rPr lang="en-US" sz="3600" b="1" smtClean="0"/>
              <a:t/>
            </a:r>
            <a:br>
              <a:rPr lang="en-US" sz="3600" b="1" smtClean="0"/>
            </a:br>
            <a:endParaRPr lang="es-ES" smtClean="0"/>
          </a:p>
        </p:txBody>
      </p:sp>
      <p:pic>
        <p:nvPicPr>
          <p:cNvPr id="91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113" y="3321050"/>
            <a:ext cx="34798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027"/>
          <p:cNvSpPr>
            <a:spLocks noGrp="1" noChangeArrowheads="1"/>
          </p:cNvSpPr>
          <p:nvPr>
            <p:ph type="body" idx="1"/>
          </p:nvPr>
        </p:nvSpPr>
        <p:spPr>
          <a:xfrm>
            <a:off x="250825" y="908050"/>
            <a:ext cx="8642350" cy="5616575"/>
          </a:xfrm>
        </p:spPr>
        <p:txBody>
          <a:bodyPr/>
          <a:lstStyle/>
          <a:p>
            <a:pPr>
              <a:buFontTx/>
              <a:buNone/>
            </a:pPr>
            <a:r>
              <a:rPr lang="fr-FR" smtClean="0"/>
              <a:t>.</a:t>
            </a:r>
          </a:p>
        </p:txBody>
      </p:sp>
      <p:sp>
        <p:nvSpPr>
          <p:cNvPr id="23554" name="Freeform 1047"/>
          <p:cNvSpPr>
            <a:spLocks/>
          </p:cNvSpPr>
          <p:nvPr/>
        </p:nvSpPr>
        <p:spPr bwMode="auto">
          <a:xfrm>
            <a:off x="1295400" y="1219200"/>
            <a:ext cx="6248400" cy="3962400"/>
          </a:xfrm>
          <a:custGeom>
            <a:avLst/>
            <a:gdLst>
              <a:gd name="T0" fmla="*/ 0 w 3408"/>
              <a:gd name="T1" fmla="*/ 0 h 2160"/>
              <a:gd name="T2" fmla="*/ 0 w 3408"/>
              <a:gd name="T3" fmla="*/ 3962400 h 2160"/>
              <a:gd name="T4" fmla="*/ 6248400 w 3408"/>
              <a:gd name="T5" fmla="*/ 3962400 h 2160"/>
              <a:gd name="T6" fmla="*/ 0 60000 65536"/>
              <a:gd name="T7" fmla="*/ 0 60000 65536"/>
              <a:gd name="T8" fmla="*/ 0 60000 65536"/>
              <a:gd name="T9" fmla="*/ 0 w 3408"/>
              <a:gd name="T10" fmla="*/ 0 h 2160"/>
              <a:gd name="T11" fmla="*/ 3408 w 3408"/>
              <a:gd name="T12" fmla="*/ 2160 h 2160"/>
            </a:gdLst>
            <a:ahLst/>
            <a:cxnLst>
              <a:cxn ang="T6">
                <a:pos x="T0" y="T1"/>
              </a:cxn>
              <a:cxn ang="T7">
                <a:pos x="T2" y="T3"/>
              </a:cxn>
              <a:cxn ang="T8">
                <a:pos x="T4" y="T5"/>
              </a:cxn>
            </a:cxnLst>
            <a:rect l="T9" t="T10" r="T11" b="T12"/>
            <a:pathLst>
              <a:path w="3408" h="2160">
                <a:moveTo>
                  <a:pt x="0" y="0"/>
                </a:moveTo>
                <a:lnTo>
                  <a:pt x="0" y="2160"/>
                </a:lnTo>
                <a:lnTo>
                  <a:pt x="3408" y="2160"/>
                </a:ln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34" charset="0"/>
            </a:endParaRPr>
          </a:p>
        </p:txBody>
      </p:sp>
      <p:sp>
        <p:nvSpPr>
          <p:cNvPr id="23555" name="Line 1048"/>
          <p:cNvSpPr>
            <a:spLocks noChangeShapeType="1"/>
          </p:cNvSpPr>
          <p:nvPr/>
        </p:nvSpPr>
        <p:spPr bwMode="auto">
          <a:xfrm flipV="1">
            <a:off x="1295400" y="4419600"/>
            <a:ext cx="1219200" cy="30480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56" name="Freeform 1049"/>
          <p:cNvSpPr>
            <a:spLocks/>
          </p:cNvSpPr>
          <p:nvPr/>
        </p:nvSpPr>
        <p:spPr bwMode="auto">
          <a:xfrm>
            <a:off x="2479675" y="2209800"/>
            <a:ext cx="4302125" cy="2244725"/>
          </a:xfrm>
          <a:custGeom>
            <a:avLst/>
            <a:gdLst>
              <a:gd name="T0" fmla="*/ 0 w 2736"/>
              <a:gd name="T1" fmla="*/ 2244725 h 1440"/>
              <a:gd name="T2" fmla="*/ 2113325 w 2736"/>
              <a:gd name="T3" fmla="*/ 823066 h 1440"/>
              <a:gd name="T4" fmla="*/ 4302125 w 2736"/>
              <a:gd name="T5" fmla="*/ 0 h 1440"/>
              <a:gd name="T6" fmla="*/ 0 60000 65536"/>
              <a:gd name="T7" fmla="*/ 0 60000 65536"/>
              <a:gd name="T8" fmla="*/ 0 60000 65536"/>
              <a:gd name="T9" fmla="*/ 0 w 2736"/>
              <a:gd name="T10" fmla="*/ 0 h 1440"/>
              <a:gd name="T11" fmla="*/ 2736 w 2736"/>
              <a:gd name="T12" fmla="*/ 1440 h 1440"/>
            </a:gdLst>
            <a:ahLst/>
            <a:cxnLst>
              <a:cxn ang="T6">
                <a:pos x="T0" y="T1"/>
              </a:cxn>
              <a:cxn ang="T7">
                <a:pos x="T2" y="T3"/>
              </a:cxn>
              <a:cxn ang="T8">
                <a:pos x="T4" y="T5"/>
              </a:cxn>
            </a:cxnLst>
            <a:rect l="T9" t="T10" r="T11" b="T12"/>
            <a:pathLst>
              <a:path w="2736" h="1440">
                <a:moveTo>
                  <a:pt x="0" y="1440"/>
                </a:moveTo>
                <a:lnTo>
                  <a:pt x="1344" y="528"/>
                </a:lnTo>
                <a:lnTo>
                  <a:pt x="2736" y="0"/>
                </a:lnTo>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34" charset="0"/>
            </a:endParaRPr>
          </a:p>
        </p:txBody>
      </p:sp>
      <p:sp>
        <p:nvSpPr>
          <p:cNvPr id="23557" name="Line 1050"/>
          <p:cNvSpPr>
            <a:spLocks noChangeShapeType="1"/>
          </p:cNvSpPr>
          <p:nvPr/>
        </p:nvSpPr>
        <p:spPr bwMode="auto">
          <a:xfrm flipV="1">
            <a:off x="2514600" y="4419600"/>
            <a:ext cx="0" cy="76200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58" name="Line 1051"/>
          <p:cNvSpPr>
            <a:spLocks noChangeShapeType="1"/>
          </p:cNvSpPr>
          <p:nvPr/>
        </p:nvSpPr>
        <p:spPr bwMode="auto">
          <a:xfrm flipV="1">
            <a:off x="6781800" y="1600200"/>
            <a:ext cx="0" cy="3581400"/>
          </a:xfrm>
          <a:prstGeom prst="line">
            <a:avLst/>
          </a:prstGeom>
          <a:noFill/>
          <a:ln w="63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59" name="Text Box 1052"/>
          <p:cNvSpPr txBox="1">
            <a:spLocks noChangeArrowheads="1"/>
          </p:cNvSpPr>
          <p:nvPr/>
        </p:nvSpPr>
        <p:spPr bwMode="auto">
          <a:xfrm>
            <a:off x="1828800" y="5257800"/>
            <a:ext cx="18796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lnSpc>
                <a:spcPct val="90000"/>
              </a:lnSpc>
            </a:pPr>
            <a:r>
              <a:rPr lang="en-US" sz="2400" b="1"/>
              <a:t>Début</a:t>
            </a:r>
          </a:p>
          <a:p>
            <a:pPr algn="ctr" eaLnBrk="0" hangingPunct="0">
              <a:lnSpc>
                <a:spcPct val="90000"/>
              </a:lnSpc>
            </a:pPr>
            <a:r>
              <a:rPr lang="en-US" sz="2400" b="1"/>
              <a:t>Programme</a:t>
            </a:r>
          </a:p>
        </p:txBody>
      </p:sp>
      <p:sp>
        <p:nvSpPr>
          <p:cNvPr id="23560" name="Text Box 1053"/>
          <p:cNvSpPr txBox="1">
            <a:spLocks noChangeArrowheads="1"/>
          </p:cNvSpPr>
          <p:nvPr/>
        </p:nvSpPr>
        <p:spPr bwMode="auto">
          <a:xfrm>
            <a:off x="6172200" y="5257800"/>
            <a:ext cx="2108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0" hangingPunct="0"/>
            <a:r>
              <a:rPr lang="en-US" sz="2400" b="1"/>
              <a:t>Fin ou milieu</a:t>
            </a:r>
          </a:p>
          <a:p>
            <a:pPr algn="ctr" eaLnBrk="0" hangingPunct="0"/>
            <a:r>
              <a:rPr lang="en-US" sz="2400" b="1"/>
              <a:t>Programme</a:t>
            </a:r>
          </a:p>
        </p:txBody>
      </p:sp>
      <p:sp>
        <p:nvSpPr>
          <p:cNvPr id="23561" name="Text Box 1054"/>
          <p:cNvSpPr txBox="1">
            <a:spLocks noChangeArrowheads="1"/>
          </p:cNvSpPr>
          <p:nvPr/>
        </p:nvSpPr>
        <p:spPr bwMode="auto">
          <a:xfrm>
            <a:off x="4279900" y="5743575"/>
            <a:ext cx="1166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2400" b="1">
                <a:solidFill>
                  <a:schemeClr val="accent2"/>
                </a:solidFill>
              </a:rPr>
              <a:t>Temps</a:t>
            </a:r>
          </a:p>
        </p:txBody>
      </p:sp>
      <p:sp>
        <p:nvSpPr>
          <p:cNvPr id="23562" name="Text Box 1055"/>
          <p:cNvSpPr txBox="1">
            <a:spLocks noChangeArrowheads="1"/>
          </p:cNvSpPr>
          <p:nvPr/>
        </p:nvSpPr>
        <p:spPr bwMode="auto">
          <a:xfrm>
            <a:off x="103188" y="1041400"/>
            <a:ext cx="1268412"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endParaRPr lang="en-US"/>
          </a:p>
          <a:p>
            <a:pPr eaLnBrk="0" hangingPunct="0"/>
            <a:r>
              <a:rPr lang="en-US" sz="2000" b="1">
                <a:solidFill>
                  <a:schemeClr val="accent2"/>
                </a:solidFill>
              </a:rPr>
              <a:t>Résultat</a:t>
            </a:r>
          </a:p>
        </p:txBody>
      </p:sp>
      <p:sp>
        <p:nvSpPr>
          <p:cNvPr id="23563" name="AutoShape 1056"/>
          <p:cNvSpPr>
            <a:spLocks/>
          </p:cNvSpPr>
          <p:nvPr/>
        </p:nvSpPr>
        <p:spPr bwMode="auto">
          <a:xfrm>
            <a:off x="6934200" y="2209800"/>
            <a:ext cx="152400" cy="1143000"/>
          </a:xfrm>
          <a:prstGeom prst="rightBrace">
            <a:avLst>
              <a:gd name="adj1" fmla="val 62500"/>
              <a:gd name="adj2" fmla="val 50000"/>
            </a:avLst>
          </a:pr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sz="2400">
              <a:solidFill>
                <a:schemeClr val="accent1"/>
              </a:solidFill>
              <a:latin typeface="SAS Monospace"/>
            </a:endParaRPr>
          </a:p>
        </p:txBody>
      </p:sp>
      <p:sp>
        <p:nvSpPr>
          <p:cNvPr id="23564" name="Text Box 1057"/>
          <p:cNvSpPr txBox="1">
            <a:spLocks noChangeArrowheads="1"/>
          </p:cNvSpPr>
          <p:nvPr/>
        </p:nvSpPr>
        <p:spPr bwMode="auto">
          <a:xfrm>
            <a:off x="7164388" y="2133600"/>
            <a:ext cx="197961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fr-FR" sz="1700" b="1">
                <a:solidFill>
                  <a:schemeClr val="accent2"/>
                </a:solidFill>
              </a:rPr>
              <a:t>Combien de ce</a:t>
            </a:r>
          </a:p>
          <a:p>
            <a:pPr eaLnBrk="0" hangingPunct="0"/>
            <a:r>
              <a:rPr lang="fr-FR" sz="1700" b="1">
                <a:solidFill>
                  <a:schemeClr val="accent2"/>
                </a:solidFill>
              </a:rPr>
              <a:t>changement est</a:t>
            </a:r>
          </a:p>
          <a:p>
            <a:pPr eaLnBrk="0" hangingPunct="0"/>
            <a:r>
              <a:rPr lang="fr-FR" sz="1700" b="1">
                <a:solidFill>
                  <a:schemeClr val="accent2"/>
                </a:solidFill>
              </a:rPr>
              <a:t>attribuable au</a:t>
            </a:r>
          </a:p>
          <a:p>
            <a:pPr eaLnBrk="0" hangingPunct="0"/>
            <a:r>
              <a:rPr lang="fr-FR" sz="1700" b="1">
                <a:solidFill>
                  <a:schemeClr val="accent2"/>
                </a:solidFill>
              </a:rPr>
              <a:t>programme?</a:t>
            </a:r>
          </a:p>
        </p:txBody>
      </p:sp>
      <p:sp>
        <p:nvSpPr>
          <p:cNvPr id="23565" name="Line 1058"/>
          <p:cNvSpPr>
            <a:spLocks noChangeShapeType="1"/>
          </p:cNvSpPr>
          <p:nvPr/>
        </p:nvSpPr>
        <p:spPr bwMode="auto">
          <a:xfrm>
            <a:off x="1295400" y="4457700"/>
            <a:ext cx="5486400" cy="0"/>
          </a:xfrm>
          <a:prstGeom prst="line">
            <a:avLst/>
          </a:prstGeom>
          <a:noFill/>
          <a:ln w="63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66" name="Rectangle 1059"/>
          <p:cNvSpPr>
            <a:spLocks noChangeArrowheads="1"/>
          </p:cNvSpPr>
          <p:nvPr/>
        </p:nvSpPr>
        <p:spPr bwMode="auto">
          <a:xfrm>
            <a:off x="1371600" y="0"/>
            <a:ext cx="6019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b"/>
          <a:lstStyle/>
          <a:p>
            <a:pPr algn="ctr"/>
            <a:r>
              <a:rPr lang="fr-FR" sz="4000" b="1">
                <a:latin typeface="Calibri" pitchFamily="34" charset="0"/>
              </a:rPr>
              <a:t>Impact du programme</a:t>
            </a:r>
          </a:p>
        </p:txBody>
      </p:sp>
      <p:sp>
        <p:nvSpPr>
          <p:cNvPr id="23567" name="Line 1060"/>
          <p:cNvSpPr>
            <a:spLocks noChangeShapeType="1"/>
          </p:cNvSpPr>
          <p:nvPr/>
        </p:nvSpPr>
        <p:spPr bwMode="auto">
          <a:xfrm flipV="1">
            <a:off x="1295400" y="3429000"/>
            <a:ext cx="5486400" cy="129540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8" name="Text Box 1061"/>
          <p:cNvSpPr txBox="1">
            <a:spLocks noChangeArrowheads="1"/>
          </p:cNvSpPr>
          <p:nvPr/>
        </p:nvSpPr>
        <p:spPr bwMode="auto">
          <a:xfrm>
            <a:off x="3962400" y="2049463"/>
            <a:ext cx="2590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spcBef>
                <a:spcPct val="50000"/>
              </a:spcBef>
            </a:pPr>
            <a:r>
              <a:rPr lang="en-US"/>
              <a:t>Avec le programme</a:t>
            </a:r>
          </a:p>
        </p:txBody>
      </p:sp>
      <p:sp>
        <p:nvSpPr>
          <p:cNvPr id="23569" name="Text Box 1062"/>
          <p:cNvSpPr txBox="1">
            <a:spLocks noChangeArrowheads="1"/>
          </p:cNvSpPr>
          <p:nvPr/>
        </p:nvSpPr>
        <p:spPr bwMode="auto">
          <a:xfrm>
            <a:off x="4876800" y="4129088"/>
            <a:ext cx="2590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spcBef>
                <a:spcPct val="50000"/>
              </a:spcBef>
            </a:pPr>
            <a:r>
              <a:rPr lang="en-US"/>
              <a:t>Sans le programme</a:t>
            </a:r>
          </a:p>
        </p:txBody>
      </p:sp>
      <p:sp>
        <p:nvSpPr>
          <p:cNvPr id="23570" name="Line 1063"/>
          <p:cNvSpPr>
            <a:spLocks noChangeShapeType="1"/>
          </p:cNvSpPr>
          <p:nvPr/>
        </p:nvSpPr>
        <p:spPr bwMode="auto">
          <a:xfrm>
            <a:off x="4343400" y="2362200"/>
            <a:ext cx="9906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71" name="Line 1064"/>
          <p:cNvSpPr>
            <a:spLocks noChangeShapeType="1"/>
          </p:cNvSpPr>
          <p:nvPr/>
        </p:nvSpPr>
        <p:spPr bwMode="auto">
          <a:xfrm flipH="1" flipV="1">
            <a:off x="5867400" y="3657600"/>
            <a:ext cx="30480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7171" name="Rectangle 3"/>
          <p:cNvSpPr>
            <a:spLocks noGrp="1" noChangeArrowheads="1"/>
          </p:cNvSpPr>
          <p:nvPr>
            <p:ph type="body" sz="half" idx="1"/>
          </p:nvPr>
        </p:nvSpPr>
        <p:spPr>
          <a:xfrm>
            <a:off x="457200" y="908050"/>
            <a:ext cx="8578850" cy="5473700"/>
          </a:xfrm>
        </p:spPr>
        <p:txBody>
          <a:bodyPr rtlCol="0">
            <a:normAutofit lnSpcReduction="10000"/>
          </a:bodyPr>
          <a:lstStyle/>
          <a:p>
            <a:pPr marL="609600" indent="-609600" algn="ctr" fontAlgn="auto">
              <a:spcBef>
                <a:spcPct val="0"/>
              </a:spcBef>
              <a:spcAft>
                <a:spcPts val="0"/>
              </a:spcAft>
              <a:buClr>
                <a:srgbClr val="FAFD00"/>
              </a:buClr>
              <a:buFontTx/>
              <a:buNone/>
              <a:defRPr/>
            </a:pPr>
            <a:endParaRPr lang="fr-FR" b="1" smtClean="0">
              <a:solidFill>
                <a:srgbClr val="140F06"/>
              </a:solidFill>
              <a:cs typeface="Times New Roman" charset="0"/>
            </a:endParaRPr>
          </a:p>
          <a:p>
            <a:pPr marL="609600" indent="-609600" algn="ctr" fontAlgn="auto">
              <a:spcBef>
                <a:spcPct val="0"/>
              </a:spcBef>
              <a:spcAft>
                <a:spcPts val="0"/>
              </a:spcAft>
              <a:buClr>
                <a:srgbClr val="FAFD00"/>
              </a:buClr>
              <a:buFontTx/>
              <a:buNone/>
              <a:defRPr/>
            </a:pPr>
            <a:r>
              <a:rPr lang="fr-FR" sz="3600" b="1" smtClean="0">
                <a:solidFill>
                  <a:srgbClr val="140F06"/>
                </a:solidFill>
                <a:cs typeface="Times New Roman" charset="0"/>
              </a:rPr>
              <a:t>QU’EST-CE DEMPROJ?</a:t>
            </a:r>
            <a:endParaRPr lang="fr-FR" sz="2800" b="1" smtClean="0">
              <a:solidFill>
                <a:srgbClr val="140F06"/>
              </a:solidFill>
              <a:cs typeface="Times New Roman" charset="0"/>
            </a:endParaRPr>
          </a:p>
          <a:p>
            <a:pPr marL="609600" indent="-609600" algn="ctr" fontAlgn="auto">
              <a:spcBef>
                <a:spcPct val="0"/>
              </a:spcBef>
              <a:spcAft>
                <a:spcPts val="0"/>
              </a:spcAft>
              <a:buClr>
                <a:srgbClr val="FAFD00"/>
              </a:buClr>
              <a:buFontTx/>
              <a:buNone/>
              <a:defRPr/>
            </a:pPr>
            <a:endParaRPr lang="fr-FR" sz="2800" b="1" smtClean="0">
              <a:solidFill>
                <a:srgbClr val="140F06"/>
              </a:solidFill>
              <a:cs typeface="Times New Roman" charset="0"/>
            </a:endParaRPr>
          </a:p>
          <a:p>
            <a:pPr marL="609600" indent="-609600" fontAlgn="auto">
              <a:spcBef>
                <a:spcPct val="0"/>
              </a:spcBef>
              <a:spcAft>
                <a:spcPts val="0"/>
              </a:spcAft>
              <a:buClr>
                <a:srgbClr val="FAFD00"/>
              </a:buClr>
              <a:buFontTx/>
              <a:buNone/>
              <a:defRPr/>
            </a:pPr>
            <a:r>
              <a:rPr lang="fr-FR" sz="4000" b="1" smtClean="0">
                <a:solidFill>
                  <a:srgbClr val="140F06"/>
                </a:solidFill>
                <a:cs typeface="Times New Roman" charset="0"/>
              </a:rPr>
              <a:t>Le modèle démographique de Spectrum connu sous le nom de Demproj est un programme informatique permettant de faire des projections démographiques pour des pays ou des régions</a:t>
            </a:r>
            <a:r>
              <a:rPr lang="fr-FR" b="1" smtClean="0">
                <a:solidFill>
                  <a:srgbClr val="140F06"/>
                </a:solidFill>
                <a:cs typeface="Times New Roman" charset="0"/>
              </a:rPr>
              <a:t>.</a:t>
            </a:r>
            <a:br>
              <a:rPr lang="fr-FR" b="1" smtClean="0">
                <a:solidFill>
                  <a:srgbClr val="140F06"/>
                </a:solidFill>
                <a:cs typeface="Times New Roman" charset="0"/>
              </a:rPr>
            </a:br>
            <a:endParaRPr lang="es-ES" smtClean="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8195" name="Rectangle 3"/>
          <p:cNvSpPr>
            <a:spLocks noGrp="1" noChangeArrowheads="1"/>
          </p:cNvSpPr>
          <p:nvPr>
            <p:ph type="body" sz="half" idx="1"/>
          </p:nvPr>
        </p:nvSpPr>
        <p:spPr>
          <a:xfrm>
            <a:off x="457200" y="908050"/>
            <a:ext cx="8578850" cy="5473700"/>
          </a:xfrm>
        </p:spPr>
        <p:txBody>
          <a:bodyPr rtlCol="0">
            <a:normAutofit lnSpcReduction="10000"/>
          </a:bodyPr>
          <a:lstStyle/>
          <a:p>
            <a:pPr marL="609600" indent="-609600" algn="ctr" fontAlgn="auto">
              <a:spcBef>
                <a:spcPct val="0"/>
              </a:spcBef>
              <a:spcAft>
                <a:spcPts val="0"/>
              </a:spcAft>
              <a:buClr>
                <a:srgbClr val="FAFD00"/>
              </a:buClr>
              <a:buFontTx/>
              <a:buNone/>
              <a:defRPr/>
            </a:pPr>
            <a:endParaRPr lang="fr-FR" b="1" smtClean="0">
              <a:solidFill>
                <a:srgbClr val="140F06"/>
              </a:solidFill>
              <a:cs typeface="Times New Roman" charset="0"/>
            </a:endParaRPr>
          </a:p>
          <a:p>
            <a:pPr marL="609600" indent="-609600" algn="ctr" fontAlgn="auto">
              <a:spcBef>
                <a:spcPct val="0"/>
              </a:spcBef>
              <a:spcAft>
                <a:spcPts val="0"/>
              </a:spcAft>
              <a:buClr>
                <a:srgbClr val="FAFD00"/>
              </a:buClr>
              <a:buFontTx/>
              <a:buNone/>
              <a:defRPr/>
            </a:pPr>
            <a:r>
              <a:rPr lang="fr-FR" sz="3600" b="1" smtClean="0">
                <a:solidFill>
                  <a:srgbClr val="140F06"/>
                </a:solidFill>
                <a:cs typeface="Times New Roman" charset="0"/>
              </a:rPr>
              <a:t>Pourquoi réaliser des projections démographiques?</a:t>
            </a:r>
            <a:endParaRPr lang="fr-FR" sz="2800" b="1" smtClean="0">
              <a:solidFill>
                <a:srgbClr val="140F06"/>
              </a:solidFill>
              <a:cs typeface="Times New Roman" charset="0"/>
            </a:endParaRPr>
          </a:p>
          <a:p>
            <a:pPr marL="609600" indent="-609600" algn="ctr" fontAlgn="auto">
              <a:spcBef>
                <a:spcPct val="0"/>
              </a:spcBef>
              <a:spcAft>
                <a:spcPts val="0"/>
              </a:spcAft>
              <a:buClr>
                <a:srgbClr val="FAFD00"/>
              </a:buClr>
              <a:buFontTx/>
              <a:buNone/>
              <a:defRPr/>
            </a:pPr>
            <a:endParaRPr lang="fr-FR" sz="2800" b="1" smtClean="0">
              <a:solidFill>
                <a:srgbClr val="140F06"/>
              </a:solidFill>
              <a:cs typeface="Times New Roman" charset="0"/>
            </a:endParaRPr>
          </a:p>
          <a:p>
            <a:pPr marL="609600" indent="-609600" fontAlgn="auto">
              <a:spcBef>
                <a:spcPct val="0"/>
              </a:spcBef>
              <a:spcAft>
                <a:spcPts val="0"/>
              </a:spcAft>
              <a:buClr>
                <a:srgbClr val="FAFD00"/>
              </a:buClr>
              <a:buFontTx/>
              <a:buNone/>
              <a:defRPr/>
            </a:pPr>
            <a:r>
              <a:rPr lang="fr-FR" b="1" smtClean="0">
                <a:solidFill>
                  <a:srgbClr val="140F06"/>
                </a:solidFill>
                <a:cs typeface="Times New Roman" charset="0"/>
              </a:rPr>
              <a:t>Point de départ des projections sur les besoins futurs en termes: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D’emplois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D’enseignants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De médecins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D’habitat</a:t>
            </a:r>
            <a:br>
              <a:rPr lang="fr-FR" b="1" smtClean="0">
                <a:solidFill>
                  <a:srgbClr val="140F06"/>
                </a:solidFill>
                <a:cs typeface="Times New Roman" charset="0"/>
              </a:rPr>
            </a:br>
            <a:endParaRPr lang="es-ES" smtClean="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9219" name="Rectangle 3"/>
          <p:cNvSpPr>
            <a:spLocks noGrp="1" noChangeArrowheads="1"/>
          </p:cNvSpPr>
          <p:nvPr>
            <p:ph type="body" sz="half" idx="1"/>
          </p:nvPr>
        </p:nvSpPr>
        <p:spPr>
          <a:xfrm>
            <a:off x="457200" y="908050"/>
            <a:ext cx="8578850" cy="5473700"/>
          </a:xfrm>
        </p:spPr>
        <p:txBody>
          <a:bodyPr rtlCol="0">
            <a:normAutofit lnSpcReduction="10000"/>
          </a:bodyPr>
          <a:lstStyle/>
          <a:p>
            <a:pPr marL="609600" indent="-609600" algn="ctr" fontAlgn="auto">
              <a:spcBef>
                <a:spcPct val="0"/>
              </a:spcBef>
              <a:spcAft>
                <a:spcPts val="0"/>
              </a:spcAft>
              <a:buClr>
                <a:srgbClr val="FAFD00"/>
              </a:buClr>
              <a:buFontTx/>
              <a:buNone/>
              <a:defRPr/>
            </a:pPr>
            <a:endParaRPr lang="fr-FR" b="1" smtClean="0">
              <a:solidFill>
                <a:srgbClr val="140F06"/>
              </a:solidFill>
              <a:cs typeface="Times New Roman" charset="0"/>
            </a:endParaRPr>
          </a:p>
          <a:p>
            <a:pPr marL="609600" indent="-609600" algn="ctr" fontAlgn="auto">
              <a:spcBef>
                <a:spcPct val="0"/>
              </a:spcBef>
              <a:spcAft>
                <a:spcPts val="0"/>
              </a:spcAft>
              <a:buClr>
                <a:srgbClr val="FAFD00"/>
              </a:buClr>
              <a:buFontTx/>
              <a:buNone/>
              <a:defRPr/>
            </a:pPr>
            <a:r>
              <a:rPr lang="fr-FR" sz="3600" b="1" smtClean="0">
                <a:solidFill>
                  <a:srgbClr val="140F06"/>
                </a:solidFill>
                <a:cs typeface="Times New Roman" charset="0"/>
              </a:rPr>
              <a:t>ETAPES POUR FAIRE UNE PROJECTION DEMOGRAPHIQUE</a:t>
            </a:r>
            <a:endParaRPr lang="fr-FR" sz="2800" b="1" smtClean="0">
              <a:solidFill>
                <a:srgbClr val="140F06"/>
              </a:solidFill>
              <a:cs typeface="Times New Roman" charset="0"/>
            </a:endParaRPr>
          </a:p>
          <a:p>
            <a:pPr marL="609600" indent="-609600" algn="ctr" fontAlgn="auto">
              <a:spcBef>
                <a:spcPct val="0"/>
              </a:spcBef>
              <a:spcAft>
                <a:spcPts val="0"/>
              </a:spcAft>
              <a:buClr>
                <a:srgbClr val="FAFD00"/>
              </a:buClr>
              <a:buFontTx/>
              <a:buNone/>
              <a:defRPr/>
            </a:pPr>
            <a:endParaRPr lang="fr-FR" sz="2800" b="1" smtClean="0">
              <a:solidFill>
                <a:srgbClr val="140F06"/>
              </a:solidFill>
              <a:cs typeface="Times New Roman" charset="0"/>
            </a:endParaRP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CHOISIR LA ZONE GEOGRAPHIQUE</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DETERMINER LA PERIODE DE PROJECTION</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COLLECTER DES DONNEES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FORMULER DES HYPOTHESES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SAISIR LES DONNEES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EXAMINER LES PROJECTIONS</a:t>
            </a:r>
          </a:p>
          <a:p>
            <a:pPr marL="609600" indent="-609600" fontAlgn="auto">
              <a:spcBef>
                <a:spcPct val="0"/>
              </a:spcBef>
              <a:spcAft>
                <a:spcPts val="0"/>
              </a:spcAft>
              <a:buClr>
                <a:srgbClr val="FAFD00"/>
              </a:buClr>
              <a:buFontTx/>
              <a:buAutoNum type="arabicPeriod"/>
              <a:defRPr/>
            </a:pPr>
            <a:r>
              <a:rPr lang="fr-FR" b="1" smtClean="0">
                <a:solidFill>
                  <a:srgbClr val="140F06"/>
                </a:solidFill>
                <a:cs typeface="Times New Roman" charset="0"/>
              </a:rPr>
              <a:t>REALISER D’AUTRES PROJECTIONS</a:t>
            </a:r>
            <a:br>
              <a:rPr lang="fr-FR" b="1" smtClean="0">
                <a:solidFill>
                  <a:srgbClr val="140F06"/>
                </a:solidFill>
                <a:cs typeface="Times New Roman" charset="0"/>
              </a:rPr>
            </a:br>
            <a:endParaRPr lang="es-ES" smtClean="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idx="4294967295"/>
          </p:nvPr>
        </p:nvSpPr>
        <p:spPr>
          <a:xfrm>
            <a:off x="2627313" y="0"/>
            <a:ext cx="4989512" cy="936625"/>
          </a:xfrm>
        </p:spPr>
        <p:txBody>
          <a:bodyPr/>
          <a:lstStyle/>
          <a:p>
            <a:r>
              <a:rPr lang="fr-FR" sz="3200" b="1" smtClean="0"/>
              <a:t>INTRANTS REQUIS</a:t>
            </a:r>
          </a:p>
        </p:txBody>
      </p:sp>
      <p:sp>
        <p:nvSpPr>
          <p:cNvPr id="99330" name="AutoShape 3"/>
          <p:cNvSpPr>
            <a:spLocks noGrp="1" noChangeAspect="1" noChangeArrowheads="1"/>
          </p:cNvSpPr>
          <p:nvPr>
            <p:ph type="body" sz="half" idx="4294967295"/>
          </p:nvPr>
        </p:nvSpPr>
        <p:spPr>
          <a:xfrm>
            <a:off x="592138" y="1628775"/>
            <a:ext cx="3630612" cy="4495800"/>
          </a:xfrm>
        </p:spPr>
        <p:txBody>
          <a:bodyPr/>
          <a:lstStyle/>
          <a:p>
            <a:pPr>
              <a:lnSpc>
                <a:spcPct val="90000"/>
              </a:lnSpc>
              <a:buFontTx/>
              <a:buNone/>
            </a:pPr>
            <a:r>
              <a:rPr lang="fr-FR" sz="2400" b="1" smtClean="0"/>
              <a:t>Données du pays</a:t>
            </a:r>
          </a:p>
          <a:p>
            <a:pPr>
              <a:lnSpc>
                <a:spcPct val="90000"/>
              </a:lnSpc>
            </a:pPr>
            <a:r>
              <a:rPr lang="fr-FR" sz="2400" smtClean="0"/>
              <a:t>Données démographiques</a:t>
            </a:r>
          </a:p>
          <a:p>
            <a:pPr>
              <a:lnSpc>
                <a:spcPct val="90000"/>
              </a:lnSpc>
            </a:pPr>
            <a:r>
              <a:rPr lang="fr-FR" sz="2400" smtClean="0"/>
              <a:t>Prévalence des adultes</a:t>
            </a:r>
          </a:p>
          <a:p>
            <a:pPr>
              <a:lnSpc>
                <a:spcPct val="90000"/>
              </a:lnSpc>
            </a:pPr>
            <a:r>
              <a:rPr lang="fr-FR" sz="2400" smtClean="0"/>
              <a:t>Description du Programme PTME </a:t>
            </a:r>
          </a:p>
          <a:p>
            <a:pPr>
              <a:lnSpc>
                <a:spcPct val="90000"/>
              </a:lnSpc>
            </a:pPr>
            <a:r>
              <a:rPr lang="fr-FR" sz="2400" smtClean="0"/>
              <a:t>Couverture PTME</a:t>
            </a:r>
          </a:p>
          <a:p>
            <a:pPr>
              <a:lnSpc>
                <a:spcPct val="90000"/>
              </a:lnSpc>
            </a:pPr>
            <a:r>
              <a:rPr lang="fr-FR" sz="2400" smtClean="0"/>
              <a:t>Couverture ARV des adultes</a:t>
            </a:r>
          </a:p>
          <a:p>
            <a:pPr>
              <a:lnSpc>
                <a:spcPct val="90000"/>
              </a:lnSpc>
            </a:pPr>
            <a:r>
              <a:rPr lang="fr-FR" sz="2400" smtClean="0"/>
              <a:t>Couverture du traitement des enfants</a:t>
            </a:r>
          </a:p>
        </p:txBody>
      </p:sp>
      <p:sp>
        <p:nvSpPr>
          <p:cNvPr id="10244" name="AutoShape 4"/>
          <p:cNvSpPr>
            <a:spLocks noGrp="1" noChangeAspect="1" noChangeArrowheads="1"/>
          </p:cNvSpPr>
          <p:nvPr>
            <p:ph type="body" sz="half" idx="4294967295"/>
          </p:nvPr>
        </p:nvSpPr>
        <p:spPr>
          <a:xfrm>
            <a:off x="4684713" y="1447800"/>
            <a:ext cx="4459287" cy="4343400"/>
          </a:xfrm>
        </p:spPr>
        <p:txBody>
          <a:bodyPr rtlCol="0">
            <a:normAutofit lnSpcReduction="10000"/>
          </a:bodyPr>
          <a:lstStyle/>
          <a:p>
            <a:pPr fontAlgn="auto">
              <a:lnSpc>
                <a:spcPct val="90000"/>
              </a:lnSpc>
              <a:spcAft>
                <a:spcPts val="0"/>
              </a:spcAft>
              <a:buFontTx/>
              <a:buNone/>
              <a:defRPr/>
            </a:pPr>
            <a:r>
              <a:rPr lang="fr-FR" sz="2400" b="1" smtClean="0"/>
              <a:t>Tendances épidémiologiques</a:t>
            </a:r>
          </a:p>
          <a:p>
            <a:pPr fontAlgn="auto">
              <a:lnSpc>
                <a:spcPct val="90000"/>
              </a:lnSpc>
              <a:spcAft>
                <a:spcPts val="0"/>
              </a:spcAft>
              <a:defRPr/>
            </a:pPr>
            <a:r>
              <a:rPr lang="fr-FR" sz="2400" smtClean="0"/>
              <a:t>Effets du VIH sur la fertilité</a:t>
            </a:r>
          </a:p>
          <a:p>
            <a:pPr fontAlgn="auto">
              <a:lnSpc>
                <a:spcPct val="90000"/>
              </a:lnSpc>
              <a:spcAft>
                <a:spcPts val="0"/>
              </a:spcAft>
              <a:defRPr/>
            </a:pPr>
            <a:r>
              <a:rPr lang="fr-FR" sz="2400" smtClean="0"/>
              <a:t>Progression de l’infection au besoin de traitement et à la mort due au SIDA</a:t>
            </a:r>
          </a:p>
          <a:p>
            <a:pPr fontAlgn="auto">
              <a:lnSpc>
                <a:spcPct val="90000"/>
              </a:lnSpc>
              <a:spcAft>
                <a:spcPts val="0"/>
              </a:spcAft>
              <a:defRPr/>
            </a:pPr>
            <a:r>
              <a:rPr lang="fr-FR" sz="2400" smtClean="0"/>
              <a:t>Taux  de prévalence  par sexe</a:t>
            </a:r>
          </a:p>
          <a:p>
            <a:pPr fontAlgn="auto">
              <a:lnSpc>
                <a:spcPct val="90000"/>
              </a:lnSpc>
              <a:spcAft>
                <a:spcPts val="0"/>
              </a:spcAft>
              <a:defRPr/>
            </a:pPr>
            <a:r>
              <a:rPr lang="fr-FR" sz="2400" smtClean="0"/>
              <a:t>Distribution par age de l’infection</a:t>
            </a:r>
          </a:p>
          <a:p>
            <a:pPr fontAlgn="auto">
              <a:lnSpc>
                <a:spcPct val="90000"/>
              </a:lnSpc>
              <a:spcAft>
                <a:spcPts val="0"/>
              </a:spcAft>
              <a:defRPr/>
            </a:pPr>
            <a:r>
              <a:rPr lang="fr-FR" sz="2400" smtClean="0"/>
              <a:t>Taux  de transmission mère /enfant  par des options de régime et de nutrition </a:t>
            </a:r>
          </a:p>
          <a:p>
            <a:pPr fontAlgn="auto">
              <a:lnSpc>
                <a:spcPct val="90000"/>
              </a:lnSpc>
              <a:spcAft>
                <a:spcPts val="0"/>
              </a:spcAft>
              <a:defRPr/>
            </a:pPr>
            <a:r>
              <a:rPr lang="fr-FR" sz="2400" smtClean="0"/>
              <a:t>Effet du traitement des enfants</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p:nvPr>
        </p:nvSpPr>
        <p:spPr/>
        <p:txBody>
          <a:bodyPr/>
          <a:lstStyle/>
          <a:p>
            <a:r>
              <a:rPr lang="fr-FR" sz="1800" b="1" smtClean="0"/>
              <a:t>Planification stratégique, opérationnelle et financière des  </a:t>
            </a:r>
            <a:br>
              <a:rPr lang="fr-FR" sz="1800" b="1" smtClean="0"/>
            </a:br>
            <a:r>
              <a:rPr lang="fr-FR" sz="1800" b="1" smtClean="0"/>
              <a:t>programmes VIH / SIDA  CESAG, 07 – 11 décembre 2009</a:t>
            </a:r>
          </a:p>
        </p:txBody>
      </p:sp>
      <p:sp>
        <p:nvSpPr>
          <p:cNvPr id="101378" name="Rectangle 3"/>
          <p:cNvSpPr>
            <a:spLocks noGrp="1" noChangeArrowheads="1"/>
          </p:cNvSpPr>
          <p:nvPr>
            <p:ph type="body" sz="half" idx="1"/>
          </p:nvPr>
        </p:nvSpPr>
        <p:spPr>
          <a:xfrm>
            <a:off x="457200" y="908050"/>
            <a:ext cx="8578850" cy="5473700"/>
          </a:xfrm>
        </p:spPr>
        <p:txBody>
          <a:bodyPr/>
          <a:lstStyle/>
          <a:p>
            <a:pPr marL="609600" indent="-609600" algn="ctr">
              <a:spcBef>
                <a:spcPct val="0"/>
              </a:spcBef>
              <a:buClr>
                <a:srgbClr val="FAFD00"/>
              </a:buClr>
              <a:buFontTx/>
              <a:buNone/>
            </a:pPr>
            <a:endParaRPr lang="fr-FR" b="1" smtClean="0">
              <a:solidFill>
                <a:srgbClr val="140F06"/>
              </a:solidFill>
              <a:cs typeface="Times New Roman" pitchFamily="18" charset="0"/>
            </a:endParaRPr>
          </a:p>
          <a:p>
            <a:pPr marL="609600" indent="-609600" algn="ctr">
              <a:spcBef>
                <a:spcPct val="0"/>
              </a:spcBef>
              <a:buClr>
                <a:srgbClr val="FAFD00"/>
              </a:buClr>
              <a:buFontTx/>
              <a:buNone/>
            </a:pPr>
            <a:r>
              <a:rPr lang="fr-FR" sz="3600" b="1" smtClean="0">
                <a:solidFill>
                  <a:srgbClr val="140F06"/>
                </a:solidFill>
                <a:cs typeface="Times New Roman" pitchFamily="18" charset="0"/>
              </a:rPr>
              <a:t>DONNEES DEMEGRAPHIQUES NECESSAIRES POUR LES PROJECTIONS</a:t>
            </a:r>
            <a:endParaRPr lang="fr-FR" sz="2800" b="1" smtClean="0">
              <a:solidFill>
                <a:srgbClr val="140F06"/>
              </a:solidFill>
              <a:cs typeface="Times New Roman" pitchFamily="18" charset="0"/>
            </a:endParaRPr>
          </a:p>
          <a:p>
            <a:pPr marL="609600" indent="-609600" algn="ctr">
              <a:spcBef>
                <a:spcPct val="0"/>
              </a:spcBef>
              <a:buClr>
                <a:srgbClr val="FAFD00"/>
              </a:buClr>
              <a:buFontTx/>
              <a:buNone/>
            </a:pPr>
            <a:endParaRPr lang="fr-FR" sz="2800" b="1" smtClean="0">
              <a:solidFill>
                <a:srgbClr val="140F06"/>
              </a:solidFill>
              <a:cs typeface="Times New Roman" pitchFamily="18" charset="0"/>
            </a:endParaRPr>
          </a:p>
          <a:p>
            <a:pPr marL="609600" indent="-609600">
              <a:spcBef>
                <a:spcPct val="0"/>
              </a:spcBef>
              <a:buClr>
                <a:srgbClr val="FAFD00"/>
              </a:buClr>
              <a:buFontTx/>
              <a:buAutoNum type="arabicPeriod"/>
            </a:pPr>
            <a:r>
              <a:rPr lang="es-ES" smtClean="0"/>
              <a:t>FECONDITE DE L’ANNEE DE BASE</a:t>
            </a:r>
          </a:p>
          <a:p>
            <a:pPr marL="609600" indent="-609600">
              <a:spcBef>
                <a:spcPct val="0"/>
              </a:spcBef>
              <a:buClr>
                <a:srgbClr val="FAFD00"/>
              </a:buClr>
              <a:buFontTx/>
              <a:buAutoNum type="arabicPeriod"/>
            </a:pPr>
            <a:r>
              <a:rPr lang="es-ES" smtClean="0"/>
              <a:t>FECONDITE (ISF)</a:t>
            </a:r>
          </a:p>
          <a:p>
            <a:pPr marL="609600" indent="-609600">
              <a:spcBef>
                <a:spcPct val="0"/>
              </a:spcBef>
              <a:buClr>
                <a:srgbClr val="FAFD00"/>
              </a:buClr>
              <a:buFontTx/>
              <a:buAutoNum type="arabicPeriod"/>
            </a:pPr>
            <a:r>
              <a:rPr lang="es-ES" smtClean="0"/>
              <a:t>MORTALITE (Espérance de vie. TM/âge </a:t>
            </a:r>
          </a:p>
          <a:p>
            <a:pPr marL="609600" indent="-609600">
              <a:spcBef>
                <a:spcPct val="0"/>
              </a:spcBef>
              <a:buClr>
                <a:srgbClr val="FAFD00"/>
              </a:buClr>
              <a:buFontTx/>
              <a:buAutoNum type="arabicPeriod"/>
            </a:pPr>
            <a:r>
              <a:rPr lang="es-ES" smtClean="0"/>
              <a:t>MIGRATION INTERNATIONALE</a:t>
            </a:r>
          </a:p>
          <a:p>
            <a:pPr marL="609600" indent="-609600">
              <a:spcBef>
                <a:spcPct val="0"/>
              </a:spcBef>
              <a:buClr>
                <a:srgbClr val="FAFD00"/>
              </a:buClr>
              <a:buFontTx/>
              <a:buAutoNum type="arabicPeriod"/>
            </a:pPr>
            <a:r>
              <a:rPr lang="es-ES" smtClean="0"/>
              <a:t>POPULATION ACTUELLE: URB - RUR</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ChangeArrowheads="1"/>
          </p:cNvSpPr>
          <p:nvPr>
            <p:ph type="title" idx="4294967295"/>
          </p:nvPr>
        </p:nvSpPr>
        <p:spPr/>
        <p:txBody>
          <a:bodyPr/>
          <a:lstStyle/>
          <a:p>
            <a:r>
              <a:rPr lang="en-US" sz="2400" b="1" smtClean="0"/>
              <a:t>COMMENT CREER UNE </a:t>
            </a:r>
            <a:br>
              <a:rPr lang="en-US" sz="2400" b="1" smtClean="0"/>
            </a:br>
            <a:r>
              <a:rPr lang="en-US" sz="2400" b="1" smtClean="0"/>
              <a:t>NOUVELLE PROJECTION?</a:t>
            </a:r>
            <a:endParaRPr lang="ru-RU" sz="2400" b="1" smtClean="0"/>
          </a:p>
        </p:txBody>
      </p:sp>
      <p:pic>
        <p:nvPicPr>
          <p:cNvPr id="103426"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r="65633" b="62508"/>
          <a:stretch>
            <a:fillRect/>
          </a:stretch>
        </p:blipFill>
        <p:spPr>
          <a:xfrm>
            <a:off x="1839913" y="1628775"/>
            <a:ext cx="5164137" cy="4359275"/>
          </a:xfr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idx="4294967295"/>
          </p:nvPr>
        </p:nvSpPr>
        <p:spPr>
          <a:xfrm>
            <a:off x="1258888" y="0"/>
            <a:ext cx="8229600" cy="936625"/>
          </a:xfrm>
        </p:spPr>
        <p:txBody>
          <a:bodyPr/>
          <a:lstStyle/>
          <a:p>
            <a:r>
              <a:rPr lang="en-US" sz="3200" b="1" smtClean="0"/>
              <a:t>LES MODULES DE SPECTRUM</a:t>
            </a:r>
            <a:endParaRPr lang="ru-RU" sz="3200" b="1" smtClean="0"/>
          </a:p>
        </p:txBody>
      </p:sp>
      <p:pic>
        <p:nvPicPr>
          <p:cNvPr id="105474"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600200" y="1371600"/>
            <a:ext cx="5715000" cy="4000500"/>
          </a:xfr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idx="4294967295"/>
          </p:nvPr>
        </p:nvSpPr>
        <p:spPr>
          <a:xfrm>
            <a:off x="914400" y="0"/>
            <a:ext cx="8229600" cy="936625"/>
          </a:xfrm>
        </p:spPr>
        <p:txBody>
          <a:bodyPr/>
          <a:lstStyle/>
          <a:p>
            <a:r>
              <a:rPr lang="en-US" sz="2400" b="1" smtClean="0"/>
              <a:t>CREATION DU FICHIER DE PROJECTION</a:t>
            </a:r>
            <a:endParaRPr lang="ru-RU" sz="2400" b="1" smtClean="0"/>
          </a:p>
        </p:txBody>
      </p:sp>
      <p:pic>
        <p:nvPicPr>
          <p:cNvPr id="107522"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668338" y="1671638"/>
            <a:ext cx="6051550" cy="4371975"/>
          </a:xfrm>
        </p:spPr>
      </p:pic>
      <p:sp>
        <p:nvSpPr>
          <p:cNvPr id="107523" name="Oval 4"/>
          <p:cNvSpPr>
            <a:spLocks noChangeArrowheads="1"/>
          </p:cNvSpPr>
          <p:nvPr/>
        </p:nvSpPr>
        <p:spPr bwMode="auto">
          <a:xfrm>
            <a:off x="2286000" y="1676400"/>
            <a:ext cx="2286000" cy="685800"/>
          </a:xfrm>
          <a:prstGeom prst="ellipse">
            <a:avLst/>
          </a:prstGeom>
          <a:noFill/>
          <a:ln w="50800" cap="sq">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noChangeArrowheads="1"/>
          </p:cNvSpPr>
          <p:nvPr>
            <p:ph type="title" idx="4294967295"/>
          </p:nvPr>
        </p:nvSpPr>
        <p:spPr>
          <a:xfrm>
            <a:off x="-323850" y="0"/>
            <a:ext cx="8229600" cy="936625"/>
          </a:xfrm>
        </p:spPr>
        <p:txBody>
          <a:bodyPr/>
          <a:lstStyle/>
          <a:p>
            <a:r>
              <a:rPr lang="en-US" sz="3200" b="1" smtClean="0"/>
              <a:t>PERIODE DE LA PROJECTION</a:t>
            </a:r>
            <a:endParaRPr lang="ru-RU" sz="3200" b="1" smtClean="0"/>
          </a:p>
        </p:txBody>
      </p:sp>
      <p:pic>
        <p:nvPicPr>
          <p:cNvPr id="109570"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755650" y="1700213"/>
            <a:ext cx="6051550" cy="4371975"/>
          </a:xfrm>
        </p:spPr>
      </p:pic>
      <p:sp>
        <p:nvSpPr>
          <p:cNvPr id="109571" name="Oval 4"/>
          <p:cNvSpPr>
            <a:spLocks noChangeArrowheads="1"/>
          </p:cNvSpPr>
          <p:nvPr/>
        </p:nvSpPr>
        <p:spPr bwMode="auto">
          <a:xfrm>
            <a:off x="4495800" y="1676400"/>
            <a:ext cx="990600" cy="685800"/>
          </a:xfrm>
          <a:prstGeom prst="ellipse">
            <a:avLst/>
          </a:prstGeom>
          <a:noFill/>
          <a:ln w="50800" cap="sq">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
        <p:nvSpPr>
          <p:cNvPr id="109572" name="Text Box 5"/>
          <p:cNvSpPr txBox="1">
            <a:spLocks noChangeArrowheads="1"/>
          </p:cNvSpPr>
          <p:nvPr/>
        </p:nvSpPr>
        <p:spPr bwMode="auto">
          <a:xfrm>
            <a:off x="2514600" y="4724400"/>
            <a:ext cx="4419600" cy="941388"/>
          </a:xfrm>
          <a:prstGeom prst="rect">
            <a:avLst/>
          </a:prstGeom>
          <a:solidFill>
            <a:schemeClr val="tx1"/>
          </a:solidFill>
          <a:ln w="25400" cap="sq">
            <a:solidFill>
              <a:schemeClr val="hlink"/>
            </a:solidFill>
            <a:miter lim="800000"/>
            <a:headEnd type="none" w="sm" len="sm"/>
            <a:tailEnd type="none" w="sm" len="sm"/>
          </a:ln>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spcBef>
                <a:spcPct val="50000"/>
              </a:spcBef>
            </a:pPr>
            <a:r>
              <a:rPr lang="en-US" b="1">
                <a:solidFill>
                  <a:schemeClr val="hlink"/>
                </a:solidFill>
                <a:latin typeface="Century Gothic" pitchFamily="34" charset="0"/>
                <a:cs typeface="Times New Roman" pitchFamily="18" charset="0"/>
              </a:rPr>
              <a:t>The first year of the projection must be before the start of the AIDS epidemic, usually 1980</a:t>
            </a:r>
            <a:endParaRPr lang="ru-RU" b="1" i="1">
              <a:solidFill>
                <a:schemeClr val="hlink"/>
              </a:solidFill>
              <a:latin typeface="Century Gothic"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noChangeArrowheads="1"/>
          </p:cNvSpPr>
          <p:nvPr>
            <p:ph type="title" idx="4294967295"/>
          </p:nvPr>
        </p:nvSpPr>
        <p:spPr/>
        <p:txBody>
          <a:bodyPr/>
          <a:lstStyle/>
          <a:p>
            <a:r>
              <a:rPr lang="en-US" sz="3200" b="1" smtClean="0"/>
              <a:t>NOMMER LA PROJECTION</a:t>
            </a:r>
            <a:endParaRPr lang="ru-RU" sz="3200" b="1" smtClean="0"/>
          </a:p>
        </p:txBody>
      </p:sp>
      <p:pic>
        <p:nvPicPr>
          <p:cNvPr id="111618"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630363" y="1657350"/>
            <a:ext cx="6051550" cy="4370388"/>
          </a:xfrm>
        </p:spPr>
      </p:pic>
      <p:sp>
        <p:nvSpPr>
          <p:cNvPr id="111619" name="Oval 4"/>
          <p:cNvSpPr>
            <a:spLocks noChangeArrowheads="1"/>
          </p:cNvSpPr>
          <p:nvPr/>
        </p:nvSpPr>
        <p:spPr bwMode="auto">
          <a:xfrm>
            <a:off x="838200" y="2057400"/>
            <a:ext cx="4038600" cy="685800"/>
          </a:xfrm>
          <a:prstGeom prst="ellipse">
            <a:avLst/>
          </a:prstGeom>
          <a:noFill/>
          <a:ln w="50800" cap="sq">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p:txBody>
          <a:bodyPr/>
          <a:lstStyle/>
          <a:p>
            <a:r>
              <a:rPr lang="fr-FR" smtClean="0"/>
              <a:t>Quelques définitions</a:t>
            </a:r>
          </a:p>
        </p:txBody>
      </p:sp>
      <p:sp>
        <p:nvSpPr>
          <p:cNvPr id="3" name="Espace réservé du contenu 2"/>
          <p:cNvSpPr>
            <a:spLocks noGrp="1"/>
          </p:cNvSpPr>
          <p:nvPr>
            <p:ph idx="1"/>
          </p:nvPr>
        </p:nvSpPr>
        <p:spPr/>
        <p:txBody>
          <a:bodyPr rtlCol="0">
            <a:normAutofit lnSpcReduction="10000"/>
          </a:bodyPr>
          <a:lstStyle/>
          <a:p>
            <a:pPr fontAlgn="auto">
              <a:spcAft>
                <a:spcPts val="0"/>
              </a:spcAft>
              <a:defRPr/>
            </a:pPr>
            <a:r>
              <a:rPr lang="fr-FR" b="1" dirty="0"/>
              <a:t>La finalité : </a:t>
            </a:r>
            <a:r>
              <a:rPr lang="fr-FR" dirty="0"/>
              <a:t>c’est l’idéal vers lequel on tend. La finalité ne se décrit pas, elle n’est </a:t>
            </a:r>
            <a:r>
              <a:rPr lang="fr-FR" dirty="0" smtClean="0"/>
              <a:t>pas “</a:t>
            </a:r>
            <a:r>
              <a:rPr lang="fr-FR" dirty="0"/>
              <a:t>photographiable” ; elle est immatérielle et fait référence à des valeurs : la dignité, </a:t>
            </a:r>
            <a:r>
              <a:rPr lang="fr-FR" dirty="0" smtClean="0"/>
              <a:t>la liberté</a:t>
            </a:r>
            <a:r>
              <a:rPr lang="fr-FR" dirty="0"/>
              <a:t>, l’égalité, etc.</a:t>
            </a:r>
          </a:p>
          <a:p>
            <a:pPr fontAlgn="auto">
              <a:spcAft>
                <a:spcPts val="0"/>
              </a:spcAft>
              <a:defRPr/>
            </a:pPr>
            <a:r>
              <a:rPr lang="fr-FR" b="1" dirty="0"/>
              <a:t>Le but : </a:t>
            </a:r>
            <a:r>
              <a:rPr lang="fr-FR" dirty="0"/>
              <a:t>c’est la matérialisation de la finalité que l’on se donne. Le but est concret, </a:t>
            </a:r>
            <a:r>
              <a:rPr lang="fr-FR" dirty="0" smtClean="0"/>
              <a:t>il peut </a:t>
            </a:r>
            <a:r>
              <a:rPr lang="fr-FR" dirty="0"/>
              <a:t>être décrit, mais il n’est pas accessible immédiatement</a:t>
            </a:r>
            <a:r>
              <a:rPr lang="fr-FR" dirty="0" smtClean="0"/>
              <a:t>.</a:t>
            </a:r>
            <a:endParaRPr lang="fr-FR"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252413" y="0"/>
            <a:ext cx="8229601" cy="765175"/>
          </a:xfrm>
        </p:spPr>
        <p:txBody>
          <a:bodyPr rtlCol="0">
            <a:normAutofit fontScale="90000"/>
          </a:bodyPr>
          <a:lstStyle/>
          <a:p>
            <a:pPr fontAlgn="auto">
              <a:spcAft>
                <a:spcPts val="0"/>
              </a:spcAft>
              <a:defRPr/>
            </a:pPr>
            <a:r>
              <a:rPr lang="en-US" sz="2400" b="1" smtClean="0"/>
              <a:t>ACTIVATION DES MODULES DEMOGRAPHIE </a:t>
            </a:r>
            <a:br>
              <a:rPr lang="en-US" sz="2400" b="1" smtClean="0"/>
            </a:br>
            <a:r>
              <a:rPr lang="en-US" sz="2400" b="1" smtClean="0"/>
              <a:t>ET EPIDEMIOLOGIE</a:t>
            </a:r>
            <a:endParaRPr lang="ru-RU" sz="2400" b="1" smtClean="0"/>
          </a:p>
        </p:txBody>
      </p:sp>
      <p:pic>
        <p:nvPicPr>
          <p:cNvPr id="113666"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668338" y="1671638"/>
            <a:ext cx="6051550" cy="4371975"/>
          </a:xfrm>
        </p:spPr>
      </p:pic>
      <p:sp>
        <p:nvSpPr>
          <p:cNvPr id="113667" name="Oval 4"/>
          <p:cNvSpPr>
            <a:spLocks noChangeArrowheads="1"/>
          </p:cNvSpPr>
          <p:nvPr/>
        </p:nvSpPr>
        <p:spPr bwMode="auto">
          <a:xfrm>
            <a:off x="457200" y="3124200"/>
            <a:ext cx="2819400" cy="2438400"/>
          </a:xfrm>
          <a:prstGeom prst="ellipse">
            <a:avLst/>
          </a:prstGeom>
          <a:noFill/>
          <a:ln w="50800" cap="sq">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ChangeArrowheads="1"/>
          </p:cNvSpPr>
          <p:nvPr>
            <p:ph type="title" idx="4294967295"/>
          </p:nvPr>
        </p:nvSpPr>
        <p:spPr/>
        <p:txBody>
          <a:bodyPr/>
          <a:lstStyle/>
          <a:p>
            <a:r>
              <a:rPr lang="en-US" sz="2400" b="1" smtClean="0"/>
              <a:t>CHARGEMENT DE LA BASE DONNEES DEMOGRAPHIQUES DES N.U.</a:t>
            </a:r>
            <a:endParaRPr lang="ru-RU" sz="2400" b="1" smtClean="0"/>
          </a:p>
        </p:txBody>
      </p:sp>
      <p:pic>
        <p:nvPicPr>
          <p:cNvPr id="115714"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668338" y="1671638"/>
            <a:ext cx="6051550" cy="4371975"/>
          </a:xfrm>
        </p:spPr>
      </p:pic>
      <p:sp>
        <p:nvSpPr>
          <p:cNvPr id="115715" name="Oval 4"/>
          <p:cNvSpPr>
            <a:spLocks noChangeArrowheads="1"/>
          </p:cNvSpPr>
          <p:nvPr/>
        </p:nvSpPr>
        <p:spPr bwMode="auto">
          <a:xfrm>
            <a:off x="3810000" y="2743200"/>
            <a:ext cx="1828800" cy="838200"/>
          </a:xfrm>
          <a:prstGeom prst="ellipse">
            <a:avLst/>
          </a:prstGeom>
          <a:noFill/>
          <a:ln w="50800" cap="sq">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
        <p:nvSpPr>
          <p:cNvPr id="115716" name="Text Box 5"/>
          <p:cNvSpPr txBox="1">
            <a:spLocks noChangeArrowheads="1"/>
          </p:cNvSpPr>
          <p:nvPr/>
        </p:nvSpPr>
        <p:spPr bwMode="auto">
          <a:xfrm>
            <a:off x="2514600" y="4724400"/>
            <a:ext cx="4419600" cy="941388"/>
          </a:xfrm>
          <a:prstGeom prst="rect">
            <a:avLst/>
          </a:prstGeom>
          <a:solidFill>
            <a:schemeClr val="tx1"/>
          </a:solidFill>
          <a:ln w="25400" cap="sq">
            <a:solidFill>
              <a:schemeClr val="hlink"/>
            </a:solidFill>
            <a:miter lim="800000"/>
            <a:headEnd type="none" w="sm" len="sm"/>
            <a:tailEnd type="none" w="sm" len="sm"/>
          </a:ln>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spcBef>
                <a:spcPct val="50000"/>
              </a:spcBef>
            </a:pPr>
            <a:r>
              <a:rPr lang="en-US" b="1">
                <a:solidFill>
                  <a:schemeClr val="hlink"/>
                </a:solidFill>
                <a:latin typeface="Century Gothic" pitchFamily="34" charset="0"/>
                <a:cs typeface="Times New Roman" pitchFamily="18" charset="0"/>
              </a:rPr>
              <a:t>Creates a projection using the UN Population Division’s  </a:t>
            </a:r>
            <a:r>
              <a:rPr lang="en-US" b="1" i="1">
                <a:solidFill>
                  <a:schemeClr val="hlink"/>
                </a:solidFill>
                <a:latin typeface="Century Gothic" pitchFamily="34" charset="0"/>
                <a:cs typeface="Times New Roman" pitchFamily="18" charset="0"/>
              </a:rPr>
              <a:t>World Population Prospects</a:t>
            </a:r>
            <a:endParaRPr lang="ru-RU" b="1" i="1">
              <a:solidFill>
                <a:schemeClr val="hlink"/>
              </a:solidFill>
              <a:latin typeface="Century Gothic"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idx="4294967295"/>
          </p:nvPr>
        </p:nvSpPr>
        <p:spPr/>
        <p:txBody>
          <a:bodyPr/>
          <a:lstStyle/>
          <a:p>
            <a:r>
              <a:rPr lang="en-US" sz="2400" b="1" smtClean="0"/>
              <a:t>PROCESSUS D’ENTRÉE DES DONNEES EPIDEMIOLOGIQUES</a:t>
            </a:r>
            <a:endParaRPr lang="ru-RU" sz="2400" b="1" smtClean="0"/>
          </a:p>
        </p:txBody>
      </p:sp>
      <p:pic>
        <p:nvPicPr>
          <p:cNvPr id="117762"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r="65633" b="56258"/>
          <a:stretch>
            <a:fillRect/>
          </a:stretch>
        </p:blipFill>
        <p:spPr>
          <a:xfrm>
            <a:off x="2057400" y="1295400"/>
            <a:ext cx="4724400" cy="4510088"/>
          </a:xfr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idx="4294967295"/>
          </p:nvPr>
        </p:nvSpPr>
        <p:spPr/>
        <p:txBody>
          <a:bodyPr/>
          <a:lstStyle/>
          <a:p>
            <a:r>
              <a:rPr lang="en-US" sz="3200" b="1" smtClean="0"/>
              <a:t>SELECTION DES MODULES</a:t>
            </a:r>
            <a:endParaRPr lang="ru-RU" sz="3200" b="1" smtClean="0"/>
          </a:p>
        </p:txBody>
      </p:sp>
      <p:pic>
        <p:nvPicPr>
          <p:cNvPr id="119810"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2286000" y="1295400"/>
            <a:ext cx="4648200" cy="4511675"/>
          </a:xfr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619250" y="1412875"/>
            <a:ext cx="5943600" cy="4610100"/>
          </a:xfrm>
        </p:spPr>
      </p:pic>
      <p:sp>
        <p:nvSpPr>
          <p:cNvPr id="121858" name="Rectangle 3"/>
          <p:cNvSpPr>
            <a:spLocks noGrp="1" noChangeArrowheads="1"/>
          </p:cNvSpPr>
          <p:nvPr>
            <p:ph type="title" idx="4294967295"/>
          </p:nvPr>
        </p:nvSpPr>
        <p:spPr/>
        <p:txBody>
          <a:bodyPr/>
          <a:lstStyle/>
          <a:p>
            <a:r>
              <a:rPr lang="en-US" sz="2400" b="1" smtClean="0"/>
              <a:t>DONNEES DE PREVALENCE </a:t>
            </a:r>
            <a:br>
              <a:rPr lang="en-US" sz="2400" b="1" smtClean="0"/>
            </a:br>
            <a:r>
              <a:rPr lang="en-US" sz="2400" b="1" smtClean="0"/>
              <a:t>DU VIH CHEZ LES ADULTES</a:t>
            </a:r>
            <a:endParaRPr lang="ru-RU" sz="2400" b="1" smtClean="0"/>
          </a:p>
        </p:txBody>
      </p:sp>
      <p:sp>
        <p:nvSpPr>
          <p:cNvPr id="121859" name="AutoShape 4"/>
          <p:cNvSpPr>
            <a:spLocks noChangeArrowheads="1"/>
          </p:cNvSpPr>
          <p:nvPr/>
        </p:nvSpPr>
        <p:spPr bwMode="auto">
          <a:xfrm>
            <a:off x="2819400" y="4495800"/>
            <a:ext cx="838200" cy="304800"/>
          </a:xfrm>
          <a:prstGeom prst="leftArrow">
            <a:avLst>
              <a:gd name="adj1" fmla="val 50000"/>
              <a:gd name="adj2" fmla="val 68750"/>
            </a:avLst>
          </a:prstGeom>
          <a:solidFill>
            <a:srgbClr val="FF0000"/>
          </a:solidFill>
          <a:ln w="12700" cap="sq">
            <a:solidFill>
              <a:srgbClr val="FF0000"/>
            </a:solidFill>
            <a:miter lim="800000"/>
            <a:headEnd type="none" w="sm" len="sm"/>
            <a:tailEnd type="none" w="sm" len="sm"/>
          </a:ln>
        </p:spPr>
        <p:txBody>
          <a:bodyPr wrap="none" anchor="ctr"/>
          <a:lstStyle/>
          <a:p>
            <a:endParaRPr lang="en-US">
              <a:latin typeface="Times New Roman" pitchFamily="18" charset="0"/>
              <a:cs typeface="Times New Roman" pitchFamily="18" charset="0"/>
            </a:endParaRPr>
          </a:p>
        </p:txBody>
      </p:sp>
      <p:sp>
        <p:nvSpPr>
          <p:cNvPr id="121860" name="AutoShape 5"/>
          <p:cNvSpPr>
            <a:spLocks noChangeArrowheads="1"/>
          </p:cNvSpPr>
          <p:nvPr/>
        </p:nvSpPr>
        <p:spPr bwMode="auto">
          <a:xfrm>
            <a:off x="2819400" y="4800600"/>
            <a:ext cx="838200" cy="304800"/>
          </a:xfrm>
          <a:prstGeom prst="leftArrow">
            <a:avLst>
              <a:gd name="adj1" fmla="val 50000"/>
              <a:gd name="adj2" fmla="val 68750"/>
            </a:avLst>
          </a:prstGeom>
          <a:solidFill>
            <a:srgbClr val="FF0000"/>
          </a:solidFill>
          <a:ln w="12700" cap="sq">
            <a:solidFill>
              <a:srgbClr val="FF0000"/>
            </a:solidFill>
            <a:miter lim="800000"/>
            <a:headEnd type="none" w="sm" len="sm"/>
            <a:tailEnd type="none" w="sm" len="sm"/>
          </a:ln>
        </p:spPr>
        <p:txBody>
          <a:bodyPr wrap="none" anchor="ctr"/>
          <a:lstStyle/>
          <a:p>
            <a:endParaRPr lang="en-US">
              <a:latin typeface="Times New Roman" pitchFamily="18" charset="0"/>
              <a:cs typeface="Times New Roman" pitchFamily="18" charset="0"/>
            </a:endParaRPr>
          </a:p>
        </p:txBody>
      </p:sp>
      <p:sp>
        <p:nvSpPr>
          <p:cNvPr id="121861" name="Oval 6"/>
          <p:cNvSpPr>
            <a:spLocks noChangeArrowheads="1"/>
          </p:cNvSpPr>
          <p:nvPr/>
        </p:nvSpPr>
        <p:spPr bwMode="auto">
          <a:xfrm>
            <a:off x="1219200" y="2743200"/>
            <a:ext cx="1600200" cy="6096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2"/>
          <p:cNvSpPr>
            <a:spLocks noGrp="1" noChangeArrowheads="1"/>
          </p:cNvSpPr>
          <p:nvPr>
            <p:ph type="title" idx="4294967295"/>
          </p:nvPr>
        </p:nvSpPr>
        <p:spPr>
          <a:xfrm>
            <a:off x="-252413" y="-100013"/>
            <a:ext cx="8229601" cy="936626"/>
          </a:xfrm>
        </p:spPr>
        <p:txBody>
          <a:bodyPr/>
          <a:lstStyle/>
          <a:p>
            <a:r>
              <a:rPr lang="en-US" sz="2400" b="1" smtClean="0"/>
              <a:t>SOURCES DES DONNEES EPIDEMIOLOGIQUES</a:t>
            </a:r>
            <a:endParaRPr lang="ru-RU" sz="2400" b="1" smtClean="0"/>
          </a:p>
        </p:txBody>
      </p:sp>
      <p:pic>
        <p:nvPicPr>
          <p:cNvPr id="123906"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331913" y="1412875"/>
            <a:ext cx="6781800" cy="4460875"/>
          </a:xfr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371600" y="1231900"/>
            <a:ext cx="6172200" cy="4787900"/>
          </a:xfrm>
        </p:spPr>
      </p:pic>
      <p:sp>
        <p:nvSpPr>
          <p:cNvPr id="125954" name="Rectangle 3"/>
          <p:cNvSpPr>
            <a:spLocks noGrp="1" noChangeArrowheads="1"/>
          </p:cNvSpPr>
          <p:nvPr>
            <p:ph type="title" idx="4294967295"/>
          </p:nvPr>
        </p:nvSpPr>
        <p:spPr>
          <a:xfrm>
            <a:off x="-252413" y="-100013"/>
            <a:ext cx="8229601" cy="936626"/>
          </a:xfrm>
        </p:spPr>
        <p:txBody>
          <a:bodyPr/>
          <a:lstStyle/>
          <a:p>
            <a:r>
              <a:rPr lang="en-US" sz="2400" b="1" smtClean="0"/>
              <a:t>EFFETS DU VIH SUR LA FERTILITE</a:t>
            </a:r>
            <a:endParaRPr lang="ru-RU" sz="2400" b="1" smtClean="0"/>
          </a:p>
        </p:txBody>
      </p:sp>
      <p:sp>
        <p:nvSpPr>
          <p:cNvPr id="125955" name="Oval 4"/>
          <p:cNvSpPr>
            <a:spLocks noChangeArrowheads="1"/>
          </p:cNvSpPr>
          <p:nvPr/>
        </p:nvSpPr>
        <p:spPr bwMode="auto">
          <a:xfrm>
            <a:off x="1600200" y="1752600"/>
            <a:ext cx="1600200" cy="4572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323975" y="1998663"/>
            <a:ext cx="5580063" cy="3892550"/>
          </a:xfrm>
        </p:spPr>
      </p:pic>
      <p:sp>
        <p:nvSpPr>
          <p:cNvPr id="128002" name="Rectangle 3"/>
          <p:cNvSpPr>
            <a:spLocks noGrp="1" noChangeArrowheads="1"/>
          </p:cNvSpPr>
          <p:nvPr>
            <p:ph type="title" idx="4294967295"/>
          </p:nvPr>
        </p:nvSpPr>
        <p:spPr/>
        <p:txBody>
          <a:bodyPr/>
          <a:lstStyle/>
          <a:p>
            <a:r>
              <a:rPr lang="en-US" sz="2400" b="1" smtClean="0"/>
              <a:t>EFFETS DU VIH SUR LA FERTILITE</a:t>
            </a:r>
            <a:endParaRPr lang="ru-RU" sz="2400" b="1" smtClean="0"/>
          </a:p>
        </p:txBody>
      </p:sp>
      <p:sp>
        <p:nvSpPr>
          <p:cNvPr id="128003" name="Oval 4"/>
          <p:cNvSpPr>
            <a:spLocks noChangeArrowheads="1"/>
          </p:cNvSpPr>
          <p:nvPr/>
        </p:nvSpPr>
        <p:spPr bwMode="auto">
          <a:xfrm>
            <a:off x="2133600" y="2362200"/>
            <a:ext cx="1600200" cy="3810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
        <p:nvSpPr>
          <p:cNvPr id="128004" name="Text Box 5"/>
          <p:cNvSpPr txBox="1">
            <a:spLocks noChangeArrowheads="1"/>
          </p:cNvSpPr>
          <p:nvPr/>
        </p:nvSpPr>
        <p:spPr bwMode="auto">
          <a:xfrm>
            <a:off x="3733800" y="3048000"/>
            <a:ext cx="3886200" cy="1666875"/>
          </a:xfrm>
          <a:prstGeom prst="rect">
            <a:avLst/>
          </a:prstGeom>
          <a:solidFill>
            <a:schemeClr val="tx1"/>
          </a:solidFill>
          <a:ln w="50800" cap="sq">
            <a:solidFill>
              <a:schemeClr val="hlink"/>
            </a:solidFill>
            <a:miter lim="800000"/>
            <a:headEnd type="none" w="sm" len="sm"/>
            <a:tailEnd type="none" w="sm" len="sm"/>
          </a:ln>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spcBef>
                <a:spcPct val="50000"/>
              </a:spcBef>
            </a:pPr>
            <a:r>
              <a:rPr lang="en-US" sz="2000" b="1">
                <a:solidFill>
                  <a:schemeClr val="hlink"/>
                </a:solidFill>
                <a:latin typeface="Century Gothic" pitchFamily="34" charset="0"/>
                <a:cs typeface="Times New Roman" pitchFamily="18" charset="0"/>
              </a:rPr>
              <a:t>15-19: 50% increase</a:t>
            </a:r>
          </a:p>
          <a:p>
            <a:pPr eaLnBrk="0" hangingPunct="0">
              <a:spcBef>
                <a:spcPct val="50000"/>
              </a:spcBef>
            </a:pPr>
            <a:r>
              <a:rPr lang="en-US" sz="2000" b="1">
                <a:solidFill>
                  <a:schemeClr val="hlink"/>
                </a:solidFill>
                <a:latin typeface="Century Gothic" pitchFamily="34" charset="0"/>
                <a:cs typeface="Times New Roman" pitchFamily="18" charset="0"/>
              </a:rPr>
              <a:t>20-49: 30% decrease</a:t>
            </a:r>
          </a:p>
          <a:p>
            <a:pPr eaLnBrk="0" hangingPunct="0">
              <a:spcBef>
                <a:spcPct val="50000"/>
              </a:spcBef>
            </a:pPr>
            <a:r>
              <a:rPr lang="en-US" sz="2000" b="1">
                <a:solidFill>
                  <a:schemeClr val="hlink"/>
                </a:solidFill>
                <a:latin typeface="Century Gothic" pitchFamily="34" charset="0"/>
                <a:cs typeface="Times New Roman" pitchFamily="18" charset="0"/>
              </a:rPr>
              <a:t>TFR of HIV- adjusted to leave population TFR unchanged</a:t>
            </a:r>
            <a:endParaRPr lang="ru-RU" sz="2000" b="1">
              <a:solidFill>
                <a:schemeClr val="hlink"/>
              </a:solidFill>
              <a:latin typeface="Century Gothic"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Grp="1" noChangeArrowheads="1"/>
          </p:cNvSpPr>
          <p:nvPr>
            <p:ph type="title" idx="4294967295"/>
          </p:nvPr>
        </p:nvSpPr>
        <p:spPr/>
        <p:txBody>
          <a:bodyPr/>
          <a:lstStyle/>
          <a:p>
            <a:r>
              <a:rPr lang="en-US" sz="2400" b="1" smtClean="0"/>
              <a:t>DISTRIBUTION PAR AGE ET SEXE DE LA PREVALENCE DU VIH</a:t>
            </a:r>
            <a:endParaRPr lang="ru-RU" sz="2400" b="1" smtClean="0"/>
          </a:p>
        </p:txBody>
      </p:sp>
      <p:sp>
        <p:nvSpPr>
          <p:cNvPr id="130050" name="Oval 3"/>
          <p:cNvSpPr>
            <a:spLocks noChangeArrowheads="1"/>
          </p:cNvSpPr>
          <p:nvPr/>
        </p:nvSpPr>
        <p:spPr bwMode="auto">
          <a:xfrm>
            <a:off x="4038600" y="2362200"/>
            <a:ext cx="3810000" cy="838200"/>
          </a:xfrm>
          <a:prstGeom prst="ellipse">
            <a:avLst/>
          </a:prstGeom>
          <a:noFill/>
          <a:ln w="5080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pic>
        <p:nvPicPr>
          <p:cNvPr id="130051"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457200" y="1447800"/>
            <a:ext cx="8305800" cy="4397375"/>
          </a:xfrm>
        </p:spPr>
      </p:pic>
      <p:sp>
        <p:nvSpPr>
          <p:cNvPr id="130052" name="Oval 5"/>
          <p:cNvSpPr>
            <a:spLocks noChangeArrowheads="1"/>
          </p:cNvSpPr>
          <p:nvPr/>
        </p:nvSpPr>
        <p:spPr bwMode="auto">
          <a:xfrm>
            <a:off x="838200" y="1828800"/>
            <a:ext cx="3048000" cy="9144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2"/>
          <p:cNvSpPr>
            <a:spLocks noGrp="1" noChangeArrowheads="1"/>
          </p:cNvSpPr>
          <p:nvPr>
            <p:ph type="title" idx="4294967295"/>
          </p:nvPr>
        </p:nvSpPr>
        <p:spPr/>
        <p:txBody>
          <a:bodyPr/>
          <a:lstStyle/>
          <a:p>
            <a:r>
              <a:rPr lang="en-US" sz="2400" b="1" smtClean="0"/>
              <a:t>MISE A JOUR DES DONNEES </a:t>
            </a:r>
            <a:br>
              <a:rPr lang="en-US" sz="2400" b="1" smtClean="0"/>
            </a:br>
            <a:r>
              <a:rPr lang="en-US" sz="2400" b="1" smtClean="0"/>
              <a:t>DE SEROPREVALENCE</a:t>
            </a:r>
            <a:endParaRPr lang="ru-RU" sz="2400" b="1" smtClean="0"/>
          </a:p>
        </p:txBody>
      </p:sp>
      <p:sp>
        <p:nvSpPr>
          <p:cNvPr id="132098" name="Oval 3"/>
          <p:cNvSpPr>
            <a:spLocks noChangeArrowheads="1"/>
          </p:cNvSpPr>
          <p:nvPr/>
        </p:nvSpPr>
        <p:spPr bwMode="auto">
          <a:xfrm>
            <a:off x="4038600" y="2362200"/>
            <a:ext cx="3810000" cy="838200"/>
          </a:xfrm>
          <a:prstGeom prst="ellipse">
            <a:avLst/>
          </a:prstGeom>
          <a:noFill/>
          <a:ln w="5080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pic>
        <p:nvPicPr>
          <p:cNvPr id="132099"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900113" y="1628775"/>
            <a:ext cx="7988300" cy="4364038"/>
          </a:xfrm>
        </p:spPr>
      </p:pic>
      <p:sp>
        <p:nvSpPr>
          <p:cNvPr id="132100" name="Oval 5"/>
          <p:cNvSpPr>
            <a:spLocks noChangeArrowheads="1"/>
          </p:cNvSpPr>
          <p:nvPr/>
        </p:nvSpPr>
        <p:spPr bwMode="auto">
          <a:xfrm>
            <a:off x="3733800" y="1828800"/>
            <a:ext cx="4191000" cy="9144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re 1"/>
          <p:cNvSpPr>
            <a:spLocks noGrp="1"/>
          </p:cNvSpPr>
          <p:nvPr>
            <p:ph type="title"/>
          </p:nvPr>
        </p:nvSpPr>
        <p:spPr/>
        <p:txBody>
          <a:bodyPr/>
          <a:lstStyle/>
          <a:p>
            <a:r>
              <a:rPr lang="fr-FR" smtClean="0"/>
              <a:t>Quelques définitions</a:t>
            </a:r>
          </a:p>
        </p:txBody>
      </p:sp>
      <p:sp>
        <p:nvSpPr>
          <p:cNvPr id="3" name="Espace réservé du contenu 2"/>
          <p:cNvSpPr>
            <a:spLocks noGrp="1"/>
          </p:cNvSpPr>
          <p:nvPr>
            <p:ph idx="1"/>
          </p:nvPr>
        </p:nvSpPr>
        <p:spPr/>
        <p:txBody>
          <a:bodyPr rtlCol="0">
            <a:normAutofit fontScale="92500" lnSpcReduction="10000"/>
          </a:bodyPr>
          <a:lstStyle/>
          <a:p>
            <a:pPr fontAlgn="auto">
              <a:spcAft>
                <a:spcPts val="0"/>
              </a:spcAft>
              <a:defRPr/>
            </a:pPr>
            <a:r>
              <a:rPr lang="fr-FR" b="1" dirty="0" smtClean="0"/>
              <a:t>L’ o b j e c t i f : </a:t>
            </a:r>
            <a:r>
              <a:rPr lang="fr-FR" dirty="0" smtClean="0"/>
              <a:t>c’est le résultat attendu d’une action. C’est la succession des objectifs qui</a:t>
            </a:r>
          </a:p>
          <a:p>
            <a:pPr fontAlgn="auto">
              <a:spcAft>
                <a:spcPts val="0"/>
              </a:spcAft>
              <a:buFont typeface="Arial" pitchFamily="34" charset="0"/>
              <a:buNone/>
              <a:defRPr/>
            </a:pPr>
            <a:r>
              <a:rPr lang="fr-FR" dirty="0" smtClean="0"/>
              <a:t>    concourent à atteindre le but que l’on s’est fixé. Les objectifs sont ordonnés dans le temps et dans l’espace. On parle alors d’objectifs principaux, de sous objectifs, etc.</a:t>
            </a:r>
          </a:p>
          <a:p>
            <a:pPr fontAlgn="auto">
              <a:spcAft>
                <a:spcPts val="0"/>
              </a:spcAft>
              <a:defRPr/>
            </a:pPr>
            <a:r>
              <a:rPr lang="fr-FR" b="1" dirty="0" smtClean="0"/>
              <a:t>Les moyens : </a:t>
            </a:r>
            <a:r>
              <a:rPr lang="fr-FR" dirty="0" smtClean="0"/>
              <a:t>ce sont les outils et méthodes techniques que l’on met en œuvre  pour atteindre les objectifs.</a:t>
            </a:r>
          </a:p>
          <a:p>
            <a:pPr fontAlgn="auto">
              <a:spcAft>
                <a:spcPts val="0"/>
              </a:spcAft>
              <a:buFont typeface="Arial" pitchFamily="34" charset="0"/>
              <a:buNone/>
              <a:defRPr/>
            </a:pPr>
            <a:r>
              <a:rPr lang="fr-FR" dirty="0" smtClean="0"/>
              <a:t> </a:t>
            </a:r>
            <a:endParaRPr lang="fr-FR"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2"/>
          <p:cNvSpPr>
            <a:spLocks noGrp="1" noChangeArrowheads="1"/>
          </p:cNvSpPr>
          <p:nvPr>
            <p:ph type="title" idx="4294967295"/>
          </p:nvPr>
        </p:nvSpPr>
        <p:spPr/>
        <p:txBody>
          <a:bodyPr/>
          <a:lstStyle/>
          <a:p>
            <a:r>
              <a:rPr lang="en-US" sz="2400" b="1" smtClean="0"/>
              <a:t>MISE A JOUR DES DONNEES </a:t>
            </a:r>
            <a:br>
              <a:rPr lang="en-US" sz="2400" b="1" smtClean="0"/>
            </a:br>
            <a:r>
              <a:rPr lang="en-US" sz="2400" b="1" smtClean="0"/>
              <a:t>DE SEROPREVALENCE</a:t>
            </a:r>
            <a:endParaRPr lang="ru-RU" sz="2400" b="1" smtClean="0"/>
          </a:p>
        </p:txBody>
      </p:sp>
      <p:sp>
        <p:nvSpPr>
          <p:cNvPr id="134146" name="Oval 3"/>
          <p:cNvSpPr>
            <a:spLocks noChangeArrowheads="1"/>
          </p:cNvSpPr>
          <p:nvPr/>
        </p:nvSpPr>
        <p:spPr bwMode="auto">
          <a:xfrm>
            <a:off x="4038600" y="2362200"/>
            <a:ext cx="3810000" cy="838200"/>
          </a:xfrm>
          <a:prstGeom prst="ellipse">
            <a:avLst/>
          </a:prstGeom>
          <a:noFill/>
          <a:ln w="5080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pic>
        <p:nvPicPr>
          <p:cNvPr id="134147"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827088" y="1628775"/>
            <a:ext cx="7988300" cy="4364038"/>
          </a:xfrm>
        </p:spPr>
      </p:pic>
      <p:pic>
        <p:nvPicPr>
          <p:cNvPr id="13414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338" y="2005013"/>
            <a:ext cx="298132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p:cNvSpPr>
            <a:spLocks noGrp="1" noChangeArrowheads="1"/>
          </p:cNvSpPr>
          <p:nvPr>
            <p:ph type="title" idx="4294967295"/>
          </p:nvPr>
        </p:nvSpPr>
        <p:spPr/>
        <p:txBody>
          <a:bodyPr/>
          <a:lstStyle/>
          <a:p>
            <a:r>
              <a:rPr lang="en-US" sz="3200" b="1" smtClean="0"/>
              <a:t>MISE A JOUR DU SEXE RATIO</a:t>
            </a:r>
            <a:endParaRPr lang="ru-RU" sz="3200" b="1" smtClean="0"/>
          </a:p>
        </p:txBody>
      </p:sp>
      <p:pic>
        <p:nvPicPr>
          <p:cNvPr id="13619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981200"/>
            <a:ext cx="6629400" cy="409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5" name="Oval 4"/>
          <p:cNvSpPr>
            <a:spLocks noChangeArrowheads="1"/>
          </p:cNvSpPr>
          <p:nvPr/>
        </p:nvSpPr>
        <p:spPr bwMode="auto">
          <a:xfrm>
            <a:off x="5105400" y="4953000"/>
            <a:ext cx="1828800" cy="6858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447800"/>
            <a:ext cx="7162800"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38242" name="Oval 3"/>
          <p:cNvSpPr>
            <a:spLocks noChangeArrowheads="1"/>
          </p:cNvSpPr>
          <p:nvPr/>
        </p:nvSpPr>
        <p:spPr bwMode="auto">
          <a:xfrm>
            <a:off x="6172200" y="1524000"/>
            <a:ext cx="914400" cy="6858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
        <p:nvSpPr>
          <p:cNvPr id="138243" name="Rectangle 2"/>
          <p:cNvSpPr>
            <a:spLocks noChangeArrowheads="1"/>
          </p:cNvSpPr>
          <p:nvPr/>
        </p:nvSpPr>
        <p:spPr bwMode="auto">
          <a:xfrm>
            <a:off x="0" y="-171450"/>
            <a:ext cx="803275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en-US" sz="3200" b="1">
                <a:latin typeface="Calibri" pitchFamily="34" charset="0"/>
              </a:rPr>
              <a:t>TAUX DE COUVERTURE ARV</a:t>
            </a:r>
            <a:endParaRPr lang="ru-RU" sz="3200" b="1">
              <a:latin typeface="Calibri" pitchFamily="34"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8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125538"/>
            <a:ext cx="70104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0" name="Oval 3"/>
          <p:cNvSpPr>
            <a:spLocks noChangeArrowheads="1"/>
          </p:cNvSpPr>
          <p:nvPr/>
        </p:nvSpPr>
        <p:spPr bwMode="auto">
          <a:xfrm>
            <a:off x="6781800" y="1676400"/>
            <a:ext cx="1219200" cy="685800"/>
          </a:xfrm>
          <a:prstGeom prst="ellipse">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Times New Roman" pitchFamily="18" charset="0"/>
              <a:cs typeface="Times New Roman" pitchFamily="18" charset="0"/>
            </a:endParaRPr>
          </a:p>
        </p:txBody>
      </p:sp>
      <p:sp>
        <p:nvSpPr>
          <p:cNvPr id="140291" name="Rectangle 2"/>
          <p:cNvSpPr>
            <a:spLocks noChangeArrowheads="1"/>
          </p:cNvSpPr>
          <p:nvPr/>
        </p:nvSpPr>
        <p:spPr bwMode="auto">
          <a:xfrm>
            <a:off x="179388" y="-242888"/>
            <a:ext cx="803275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en-US" sz="3600" b="1">
                <a:latin typeface="Calibri" pitchFamily="34" charset="0"/>
              </a:rPr>
              <a:t>TRAITEMENT DES ENFANTS</a:t>
            </a:r>
            <a:endParaRPr lang="ru-RU" sz="3600" b="1">
              <a:latin typeface="Calibri" pitchFamily="34"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ChangeArrowheads="1"/>
          </p:cNvSpPr>
          <p:nvPr>
            <p:ph type="title" idx="4294967295"/>
          </p:nvPr>
        </p:nvSpPr>
        <p:spPr/>
        <p:txBody>
          <a:bodyPr/>
          <a:lstStyle/>
          <a:p>
            <a:r>
              <a:rPr lang="en-US" b="1" smtClean="0"/>
              <a:t>EXTRANTS DE SPECTRUM</a:t>
            </a:r>
            <a:endParaRPr lang="ru-RU" b="1" smtClean="0"/>
          </a:p>
        </p:txBody>
      </p:sp>
      <p:pic>
        <p:nvPicPr>
          <p:cNvPr id="142338" name="Picture 3"/>
          <p:cNvPicPr>
            <a:picLocks noChangeAspect="1" noChangeArrowheads="1"/>
          </p:cNvPicPr>
          <p:nvPr/>
        </p:nvPicPr>
        <p:blipFill>
          <a:blip r:embed="rId3">
            <a:extLst>
              <a:ext uri="{28A0092B-C50C-407E-A947-70E740481C1C}">
                <a14:useLocalDpi xmlns:a14="http://schemas.microsoft.com/office/drawing/2010/main" val="0"/>
              </a:ext>
            </a:extLst>
          </a:blip>
          <a:srcRect r="37505" b="43756"/>
          <a:stretch>
            <a:fillRect/>
          </a:stretch>
        </p:blipFill>
        <p:spPr bwMode="auto">
          <a:xfrm>
            <a:off x="990600" y="1312863"/>
            <a:ext cx="7086600" cy="478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2"/>
          <p:cNvSpPr>
            <a:spLocks noGrp="1" noChangeArrowheads="1"/>
          </p:cNvSpPr>
          <p:nvPr>
            <p:ph type="title" sz="quarter" idx="4294967295"/>
          </p:nvPr>
        </p:nvSpPr>
        <p:spPr/>
        <p:txBody>
          <a:bodyPr/>
          <a:lstStyle/>
          <a:p>
            <a:r>
              <a:rPr lang="en-US" b="1" smtClean="0"/>
              <a:t>EXTRANTS DE SPECTRUM</a:t>
            </a:r>
            <a:endParaRPr lang="ru-RU" b="1" smtClean="0"/>
          </a:p>
        </p:txBody>
      </p:sp>
      <p:pic>
        <p:nvPicPr>
          <p:cNvPr id="144386"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709613" y="1628775"/>
            <a:ext cx="2889250" cy="2163763"/>
          </a:xfrm>
        </p:spPr>
      </p:pic>
      <p:pic>
        <p:nvPicPr>
          <p:cNvPr id="144387" name="Picture 4"/>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4260850" y="1628775"/>
            <a:ext cx="2887663" cy="2163763"/>
          </a:xfrm>
        </p:spPr>
      </p:pic>
      <p:pic>
        <p:nvPicPr>
          <p:cNvPr id="144388" name="Picture 5"/>
          <p:cNvPicPr>
            <a:picLocks noGrp="1" noChangeAspect="1" noChangeArrowheads="1"/>
          </p:cNvPicPr>
          <p:nvPr>
            <p:ph sz="quarter" idx="4294967295"/>
          </p:nvPr>
        </p:nvPicPr>
        <p:blipFill>
          <a:blip r:embed="rId5">
            <a:extLst>
              <a:ext uri="{28A0092B-C50C-407E-A947-70E740481C1C}">
                <a14:useLocalDpi xmlns:a14="http://schemas.microsoft.com/office/drawing/2010/main" val="0"/>
              </a:ext>
            </a:extLst>
          </a:blip>
          <a:srcRect/>
          <a:stretch>
            <a:fillRect/>
          </a:stretch>
        </p:blipFill>
        <p:spPr>
          <a:xfrm>
            <a:off x="709613" y="3876675"/>
            <a:ext cx="2889250" cy="2165350"/>
          </a:xfrm>
        </p:spPr>
      </p:pic>
      <p:pic>
        <p:nvPicPr>
          <p:cNvPr id="144389" name="Picture 6"/>
          <p:cNvPicPr>
            <a:picLocks noGrp="1" noChangeAspect="1" noChangeArrowheads="1"/>
          </p:cNvPicPr>
          <p:nvPr>
            <p:ph sz="quarter" idx="4294967295"/>
          </p:nvPr>
        </p:nvPicPr>
        <p:blipFill>
          <a:blip r:embed="rId6">
            <a:extLst>
              <a:ext uri="{28A0092B-C50C-407E-A947-70E740481C1C}">
                <a14:useLocalDpi xmlns:a14="http://schemas.microsoft.com/office/drawing/2010/main" val="0"/>
              </a:ext>
            </a:extLst>
          </a:blip>
          <a:srcRect/>
          <a:stretch>
            <a:fillRect/>
          </a:stretch>
        </p:blipFill>
        <p:spPr>
          <a:xfrm>
            <a:off x="4298950" y="3836988"/>
            <a:ext cx="2887663" cy="2163762"/>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éthodologie déval de limpac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méthodologie déval de limpact</Template>
  <TotalTime>0</TotalTime>
  <Words>3685</Words>
  <Application>Microsoft Office PowerPoint</Application>
  <PresentationFormat>On-screen Show (4:3)</PresentationFormat>
  <Paragraphs>537</Paragraphs>
  <Slides>95</Slides>
  <Notes>32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0</vt:i4>
      </vt:variant>
      <vt:variant>
        <vt:lpstr>Slide Titles</vt:lpstr>
      </vt:variant>
      <vt:variant>
        <vt:i4>95</vt:i4>
      </vt:variant>
    </vt:vector>
  </HeadingPairs>
  <TitlesOfParts>
    <vt:vector size="103" baseType="lpstr">
      <vt:lpstr>Calibri</vt:lpstr>
      <vt:lpstr>Arial</vt:lpstr>
      <vt:lpstr>SAS Monospace</vt:lpstr>
      <vt:lpstr>Wingdings</vt:lpstr>
      <vt:lpstr>Times New Roman</vt:lpstr>
      <vt:lpstr>CG Times</vt:lpstr>
      <vt:lpstr>Century Gothic</vt:lpstr>
      <vt:lpstr>méthodologie déval de limpact</vt:lpstr>
      <vt:lpstr>PowerPoint Presentation</vt:lpstr>
      <vt:lpstr>APPROCHE METHODOLOGIQUE: EVALUATION D’IMPACT</vt:lpstr>
      <vt:lpstr>OBJECTIF GENERAL</vt:lpstr>
      <vt:lpstr>2.  Objectifs spécifiques </vt:lpstr>
      <vt:lpstr>3. Contenu </vt:lpstr>
      <vt:lpstr>Définition</vt:lpstr>
      <vt:lpstr>PowerPoint Presentation</vt:lpstr>
      <vt:lpstr>Quelques définitions</vt:lpstr>
      <vt:lpstr>Quelques définitions</vt:lpstr>
      <vt:lpstr>Quelques définitions</vt:lpstr>
      <vt:lpstr>Quelques définitions</vt:lpstr>
      <vt:lpstr>Quelques définitions</vt:lpstr>
      <vt:lpstr>Quand évaluer l’impact?</vt:lpstr>
      <vt:lpstr> POURQUOI S’INTÉRESSE-T-ON À L’IMPACT DES ACTIONS ? </vt:lpstr>
      <vt:lpstr>CONSTATS</vt:lpstr>
      <vt:lpstr>CAUSES DES DEFAILLANCES</vt:lpstr>
      <vt:lpstr>DEFINITION DE L’IMPACT</vt:lpstr>
      <vt:lpstr>Impact = ensemble des changements</vt:lpstr>
      <vt:lpstr>Impact = des changements significatifs</vt:lpstr>
      <vt:lpstr>Impact = changements durables</vt:lpstr>
      <vt:lpstr>Impact = changements positifs ou négatifs</vt:lpstr>
      <vt:lpstr>Impact = chgts prévus et imprévus dans la vie des personnes et de l’environnement</vt:lpstr>
      <vt:lpstr>L’impact = des changements qui ont un lien de causalité direct ou indirect avec l’action</vt:lpstr>
      <vt:lpstr>Evaluation des résultats</vt:lpstr>
      <vt:lpstr>Evaluation des effets</vt:lpstr>
      <vt:lpstr>Evaluation de l’impact</vt:lpstr>
      <vt:lpstr>Pourquoi évaluer l’impact?</vt:lpstr>
      <vt:lpstr>Quand peut-on évaluer l’impact?</vt:lpstr>
      <vt:lpstr>Qui décide qu’un changement est significatif?</vt:lpstr>
      <vt:lpstr>Qui décide qu’un changement est significatif?</vt:lpstr>
      <vt:lpstr>Comment évaluer l’impact d’une action?</vt:lpstr>
      <vt:lpstr>Comment évaluer l’impact d’une action?</vt:lpstr>
      <vt:lpstr>La mesure de l’impact est-elle fiable ? </vt:lpstr>
      <vt:lpstr> INVENTORIER LES CHANGEMENTS CONSTITUTIFS DE L’IMPACT </vt:lpstr>
      <vt:lpstr>Point de départ : la situation de référence </vt:lpstr>
      <vt:lpstr>Point de départ : la situation de référence </vt:lpstr>
      <vt:lpstr>   MESURE DES CHANGEMENTS : LES INDICATEURS D’IMPACT    </vt:lpstr>
      <vt:lpstr> Les indicateurs de l’impact sont-ils différents des autres indicateurs ? </vt:lpstr>
      <vt:lpstr> Les indicateurs de l’impact sont-ils différents des autres indicateurs ? </vt:lpstr>
      <vt:lpstr>Santé: Exemples d’effets constitutifs  de l’impact                          Indicateurs</vt:lpstr>
      <vt:lpstr>Santé: Exemples d’effets constitutifs  de l’impact                          Indicateurs</vt:lpstr>
      <vt:lpstr>Critères de choix d’une méthode d’évaluation d’impact</vt:lpstr>
      <vt:lpstr>Critères de choix d’une méthode d’évaluation d’impact</vt:lpstr>
      <vt:lpstr>Méthodes expérimentales</vt:lpstr>
      <vt:lpstr>Méthodes expérimentales</vt:lpstr>
      <vt:lpstr>Méthodes expérimentales</vt:lpstr>
      <vt:lpstr>Méthodes quasi - expérimentales</vt:lpstr>
      <vt:lpstr>Méthodes quasi - expérimentales</vt:lpstr>
      <vt:lpstr>Méthodes quasi - expérimentales</vt:lpstr>
      <vt:lpstr>Méthodes non - expérimentales</vt:lpstr>
      <vt:lpstr>Méthodes non expérimentales</vt:lpstr>
      <vt:lpstr>Méthodes non expérimentales</vt:lpstr>
      <vt:lpstr>PowerPoint Presentation</vt:lpstr>
      <vt:lpstr>Méthodes de régression</vt:lpstr>
      <vt:lpstr>Méthodes de régression</vt:lpstr>
      <vt:lpstr>Méthodes de régression</vt:lpstr>
      <vt:lpstr>Méthodes de régression</vt:lpstr>
      <vt:lpstr>Récapitulatif des approches préférées </vt:lpstr>
      <vt:lpstr>Récapitulatif des approches préférées</vt:lpstr>
      <vt:lpstr>TRAVAUX DE GROUPE</vt:lpstr>
      <vt:lpstr>Exercice sur Spectrum</vt:lpstr>
      <vt:lpstr>Exercice sur Spectrum</vt:lpstr>
      <vt:lpstr>Exercice sur Spectrum</vt:lpstr>
      <vt:lpstr>PowerPoint Presentation</vt:lpstr>
      <vt:lpstr>2ème PARTIE</vt:lpstr>
      <vt:lpstr>Planification stratégique, opérationnelle et financière des   programmes VIH / SIDA  CESAG, 07 – 11 décembre 2009</vt:lpstr>
      <vt:lpstr>Planification stratégique, opérationnelle et financière des   programmes VIH / SIDA  CESAG, 07 – 11 décembre 2009</vt:lpstr>
      <vt:lpstr>Planification stratégique, opérationnelle et financière des   programmes VIH / SIDA  CESAG, 07 – 11 décembre 2009</vt:lpstr>
      <vt:lpstr>Planification stratégique, opérationnelle et financière des   programmes VIH / SIDA  CESAG, 07 – 11 décembre 2009</vt:lpstr>
      <vt:lpstr>Planification stratégique, opérationnelle et financière des   programmes VIH / SIDA  CESAG, 07 – 11 décembre 2009</vt:lpstr>
      <vt:lpstr>Planification stratégique, opérationnelle et financière des   programmes VIH / SIDA  CESAG, 07 – 11 décembre 2009</vt:lpstr>
      <vt:lpstr>Planification stratégique, opérationnelle et financière des   programmes VIH / SIDA  CESAG, 07 – 11 décembre 2009</vt:lpstr>
      <vt:lpstr>INTRANTS REQUIS</vt:lpstr>
      <vt:lpstr>Planification stratégique, opérationnelle et financière des   programmes VIH / SIDA  CESAG, 07 – 11 décembre 2009</vt:lpstr>
      <vt:lpstr>COMMENT CREER UNE  NOUVELLE PROJECTION?</vt:lpstr>
      <vt:lpstr>LES MODULES DE SPECTRUM</vt:lpstr>
      <vt:lpstr>CREATION DU FICHIER DE PROJECTION</vt:lpstr>
      <vt:lpstr>PERIODE DE LA PROJECTION</vt:lpstr>
      <vt:lpstr>NOMMER LA PROJECTION</vt:lpstr>
      <vt:lpstr>ACTIVATION DES MODULES DEMOGRAPHIE  ET EPIDEMIOLOGIE</vt:lpstr>
      <vt:lpstr>CHARGEMENT DE LA BASE DONNEES DEMOGRAPHIQUES DES N.U.</vt:lpstr>
      <vt:lpstr>PROCESSUS D’ENTRÉE DES DONNEES EPIDEMIOLOGIQUES</vt:lpstr>
      <vt:lpstr>SELECTION DES MODULES</vt:lpstr>
      <vt:lpstr>DONNEES DE PREVALENCE  DU VIH CHEZ LES ADULTES</vt:lpstr>
      <vt:lpstr>SOURCES DES DONNEES EPIDEMIOLOGIQUES</vt:lpstr>
      <vt:lpstr>EFFETS DU VIH SUR LA FERTILITE</vt:lpstr>
      <vt:lpstr>EFFETS DU VIH SUR LA FERTILITE</vt:lpstr>
      <vt:lpstr>DISTRIBUTION PAR AGE ET SEXE DE LA PREVALENCE DU VIH</vt:lpstr>
      <vt:lpstr>MISE A JOUR DES DONNEES  DE SEROPREVALENCE</vt:lpstr>
      <vt:lpstr>MISE A JOUR DES DONNEES  DE SEROPREVALENCE</vt:lpstr>
      <vt:lpstr>MISE A JOUR DU SEXE RATIO</vt:lpstr>
      <vt:lpstr>PowerPoint Presentation</vt:lpstr>
      <vt:lpstr>PowerPoint Presentation</vt:lpstr>
      <vt:lpstr>EXTRANTS DE SPECTRUM</vt:lpstr>
      <vt:lpstr>EXTRANTS DE SPECTRUM</vt:lpstr>
    </vt:vector>
  </TitlesOfParts>
  <Company>The University of North Carolina at Chapel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CPC</dc:creator>
  <cp:lastModifiedBy>CPC</cp:lastModifiedBy>
  <cp:revision>1</cp:revision>
  <dcterms:created xsi:type="dcterms:W3CDTF">2011-06-06T19:37:36Z</dcterms:created>
  <dcterms:modified xsi:type="dcterms:W3CDTF">2011-06-06T19:38:04Z</dcterms:modified>
</cp:coreProperties>
</file>