
<file path=[Content_Types].xml><?xml version="1.0" encoding="utf-8"?>
<Types xmlns="http://schemas.openxmlformats.org/package/2006/content-types">
  <Default Extension="png" ContentType="image/png"/>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12.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13.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14.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notesSlides/notesSlide17.xml" ContentType="application/vnd.openxmlformats-officedocument.presentationml.notesSlide+xml"/>
  <Override PartName="/ppt/charts/chart7.xml" ContentType="application/vnd.openxmlformats-officedocument.drawingml.chart+xml"/>
  <Override PartName="/ppt/theme/themeOverride7.xml" ContentType="application/vnd.openxmlformats-officedocument.themeOverride+xml"/>
  <Override PartName="/ppt/notesSlides/notesSlide18.xml" ContentType="application/vnd.openxmlformats-officedocument.presentationml.notesSlide+xml"/>
  <Override PartName="/ppt/charts/chart8.xml" ContentType="application/vnd.openxmlformats-officedocument.drawingml.chart+xml"/>
  <Override PartName="/ppt/theme/themeOverride8.xml" ContentType="application/vnd.openxmlformats-officedocument.themeOverride+xml"/>
  <Override PartName="/ppt/notesSlides/notesSlide19.xml" ContentType="application/vnd.openxmlformats-officedocument.presentationml.notesSlide+xml"/>
  <Override PartName="/ppt/charts/chart9.xml" ContentType="application/vnd.openxmlformats-officedocument.drawingml.chart+xml"/>
  <Override PartName="/ppt/theme/themeOverride9.xml" ContentType="application/vnd.openxmlformats-officedocument.themeOverride+xml"/>
  <Override PartName="/ppt/notesSlides/notesSlide20.xml" ContentType="application/vnd.openxmlformats-officedocument.presentationml.notesSlide+xml"/>
  <Override PartName="/ppt/charts/chart10.xml" ContentType="application/vnd.openxmlformats-officedocument.drawingml.chart+xml"/>
  <Override PartName="/ppt/theme/themeOverride10.xml" ContentType="application/vnd.openxmlformats-officedocument.themeOverride+xml"/>
  <Override PartName="/ppt/notesSlides/notesSlide21.xml" ContentType="application/vnd.openxmlformats-officedocument.presentationml.notesSlide+xml"/>
  <Override PartName="/ppt/charts/chart11.xml" ContentType="application/vnd.openxmlformats-officedocument.drawingml.chart+xml"/>
  <Override PartName="/ppt/theme/themeOverride11.xml" ContentType="application/vnd.openxmlformats-officedocument.themeOverride+xml"/>
  <Override PartName="/ppt/notesSlides/notesSlide22.xml" ContentType="application/vnd.openxmlformats-officedocument.presentationml.notesSlide+xml"/>
  <Override PartName="/ppt/charts/chart12.xml" ContentType="application/vnd.openxmlformats-officedocument.drawingml.chart+xml"/>
  <Override PartName="/ppt/theme/themeOverride12.xml" ContentType="application/vnd.openxmlformats-officedocument.themeOverride+xml"/>
  <Override PartName="/ppt/notesSlides/notesSlide23.xml" ContentType="application/vnd.openxmlformats-officedocument.presentationml.notesSlide+xml"/>
  <Override PartName="/ppt/charts/chart13.xml" ContentType="application/vnd.openxmlformats-officedocument.drawingml.chart+xml"/>
  <Override PartName="/ppt/theme/themeOverride13.xml" ContentType="application/vnd.openxmlformats-officedocument.themeOverride+xml"/>
  <Override PartName="/ppt/notesSlides/notesSlide24.xml" ContentType="application/vnd.openxmlformats-officedocument.presentationml.notesSlide+xml"/>
  <Override PartName="/ppt/charts/chart14.xml" ContentType="application/vnd.openxmlformats-officedocument.drawingml.chart+xml"/>
  <Override PartName="/ppt/theme/themeOverride14.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81" r:id="rId2"/>
    <p:sldMasterId id="2147484234" r:id="rId3"/>
  </p:sldMasterIdLst>
  <p:notesMasterIdLst>
    <p:notesMasterId r:id="rId32"/>
  </p:notesMasterIdLst>
  <p:handoutMasterIdLst>
    <p:handoutMasterId r:id="rId33"/>
  </p:handoutMasterIdLst>
  <p:sldIdLst>
    <p:sldId id="256" r:id="rId4"/>
    <p:sldId id="263" r:id="rId5"/>
    <p:sldId id="266" r:id="rId6"/>
    <p:sldId id="265" r:id="rId7"/>
    <p:sldId id="267" r:id="rId8"/>
    <p:sldId id="268" r:id="rId9"/>
    <p:sldId id="269" r:id="rId10"/>
    <p:sldId id="276" r:id="rId11"/>
    <p:sldId id="274" r:id="rId12"/>
    <p:sldId id="278" r:id="rId13"/>
    <p:sldId id="275" r:id="rId14"/>
    <p:sldId id="279" r:id="rId15"/>
    <p:sldId id="280" r:id="rId16"/>
    <p:sldId id="281" r:id="rId17"/>
    <p:sldId id="282" r:id="rId18"/>
    <p:sldId id="283" r:id="rId19"/>
    <p:sldId id="285" r:id="rId20"/>
    <p:sldId id="286" r:id="rId21"/>
    <p:sldId id="287" r:id="rId22"/>
    <p:sldId id="288" r:id="rId23"/>
    <p:sldId id="289" r:id="rId24"/>
    <p:sldId id="290" r:id="rId25"/>
    <p:sldId id="291" r:id="rId26"/>
    <p:sldId id="292" r:id="rId27"/>
    <p:sldId id="293" r:id="rId28"/>
    <p:sldId id="294" r:id="rId29"/>
    <p:sldId id="295" r:id="rId30"/>
    <p:sldId id="258"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84" autoAdjust="0"/>
    <p:restoredTop sz="72950" autoAdjust="0"/>
  </p:normalViewPr>
  <p:slideViewPr>
    <p:cSldViewPr snapToGrid="0">
      <p:cViewPr>
        <p:scale>
          <a:sx n="80" d="100"/>
          <a:sy n="80" d="100"/>
        </p:scale>
        <p:origin x="-1824" y="-3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55" d="100"/>
          <a:sy n="55" d="100"/>
        </p:scale>
        <p:origin x="-173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12.xml"/></Relationships>
</file>

<file path=ppt/charts/_rels/chart13.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13.xml"/></Relationships>
</file>

<file path=ppt/charts/_rels/chart14.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14.xml"/></Relationships>
</file>

<file path=ppt/charts/_rels/chart2.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Macintosh%20HD:Users:aditikrishna85:Dropbox:MEASURE:Rwanda:SelectedDistricts_July26.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Macintosh%20HD:Users:aditikrishna85:Dropbox:MEASURE:Rwanda:SelectedDistricts.xlsx"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oleObject" Target="file:///C:\My%20Documents\DDU%20Overview\DDU%20Tools%20to%20be%20Piloted\Gender&amp;DDU%20Training%20Toolkit\Session%203_Graphs.xlsx" TargetMode="External"/><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Sheet1!$A$3</c:f>
              <c:strCache>
                <c:ptCount val="1"/>
                <c:pt idx="0">
                  <c:v>IEC</c:v>
                </c:pt>
              </c:strCache>
            </c:strRef>
          </c:tx>
          <c:invertIfNegative val="0"/>
          <c:cat>
            <c:strRef>
              <c:f>Sheet1!$B$2:$D$2</c:f>
              <c:strCache>
                <c:ptCount val="3"/>
                <c:pt idx="0">
                  <c:v>July 2009-June 2010</c:v>
                </c:pt>
                <c:pt idx="1">
                  <c:v>July 2010-June 2011</c:v>
                </c:pt>
                <c:pt idx="2">
                  <c:v>July 2011 to June 2011</c:v>
                </c:pt>
              </c:strCache>
            </c:strRef>
          </c:cat>
          <c:val>
            <c:numRef>
              <c:f>Sheet1!$B$3:$D$3</c:f>
              <c:numCache>
                <c:formatCode>0%</c:formatCode>
                <c:ptCount val="3"/>
                <c:pt idx="0">
                  <c:v>0.41</c:v>
                </c:pt>
                <c:pt idx="1">
                  <c:v>0.59</c:v>
                </c:pt>
                <c:pt idx="2">
                  <c:v>0.42</c:v>
                </c:pt>
              </c:numCache>
            </c:numRef>
          </c:val>
        </c:ser>
        <c:ser>
          <c:idx val="1"/>
          <c:order val="1"/>
          <c:tx>
            <c:strRef>
              <c:f>Sheet1!$A$4</c:f>
              <c:strCache>
                <c:ptCount val="1"/>
                <c:pt idx="0">
                  <c:v>IEC Youth</c:v>
                </c:pt>
              </c:strCache>
            </c:strRef>
          </c:tx>
          <c:invertIfNegative val="0"/>
          <c:cat>
            <c:strRef>
              <c:f>Sheet1!$B$2:$D$2</c:f>
              <c:strCache>
                <c:ptCount val="3"/>
                <c:pt idx="0">
                  <c:v>July 2009-June 2010</c:v>
                </c:pt>
                <c:pt idx="1">
                  <c:v>July 2010-June 2011</c:v>
                </c:pt>
                <c:pt idx="2">
                  <c:v>July 2011 to June 2011</c:v>
                </c:pt>
              </c:strCache>
            </c:strRef>
          </c:cat>
          <c:val>
            <c:numRef>
              <c:f>Sheet1!$B$4:$D$4</c:f>
              <c:numCache>
                <c:formatCode>0%</c:formatCode>
                <c:ptCount val="3"/>
                <c:pt idx="0">
                  <c:v>0.69</c:v>
                </c:pt>
                <c:pt idx="1">
                  <c:v>0.4</c:v>
                </c:pt>
                <c:pt idx="2">
                  <c:v>0.32</c:v>
                </c:pt>
              </c:numCache>
            </c:numRef>
          </c:val>
        </c:ser>
        <c:ser>
          <c:idx val="2"/>
          <c:order val="2"/>
          <c:tx>
            <c:strRef>
              <c:f>Sheet1!$A$5</c:f>
              <c:strCache>
                <c:ptCount val="1"/>
                <c:pt idx="0">
                  <c:v>OVC Services</c:v>
                </c:pt>
              </c:strCache>
            </c:strRef>
          </c:tx>
          <c:invertIfNegative val="0"/>
          <c:cat>
            <c:strRef>
              <c:f>Sheet1!$B$2:$D$2</c:f>
              <c:strCache>
                <c:ptCount val="3"/>
                <c:pt idx="0">
                  <c:v>July 2009-June 2010</c:v>
                </c:pt>
                <c:pt idx="1">
                  <c:v>July 2010-June 2011</c:v>
                </c:pt>
                <c:pt idx="2">
                  <c:v>July 2011 to June 2011</c:v>
                </c:pt>
              </c:strCache>
            </c:strRef>
          </c:cat>
          <c:val>
            <c:numRef>
              <c:f>Sheet1!$B$5:$D$5</c:f>
              <c:numCache>
                <c:formatCode>0%</c:formatCode>
                <c:ptCount val="3"/>
                <c:pt idx="0">
                  <c:v>0.7</c:v>
                </c:pt>
                <c:pt idx="1">
                  <c:v>0.56999999999999995</c:v>
                </c:pt>
                <c:pt idx="2">
                  <c:v>0.39</c:v>
                </c:pt>
              </c:numCache>
            </c:numRef>
          </c:val>
        </c:ser>
        <c:dLbls>
          <c:showLegendKey val="0"/>
          <c:showVal val="0"/>
          <c:showCatName val="0"/>
          <c:showSerName val="0"/>
          <c:showPercent val="0"/>
          <c:showBubbleSize val="0"/>
        </c:dLbls>
        <c:gapWidth val="150"/>
        <c:axId val="44887040"/>
        <c:axId val="47678592"/>
      </c:barChart>
      <c:catAx>
        <c:axId val="44887040"/>
        <c:scaling>
          <c:orientation val="minMax"/>
        </c:scaling>
        <c:delete val="0"/>
        <c:axPos val="b"/>
        <c:title>
          <c:tx>
            <c:rich>
              <a:bodyPr/>
              <a:lstStyle/>
              <a:p>
                <a:pPr>
                  <a:defRPr sz="1600"/>
                </a:pPr>
                <a:r>
                  <a:rPr lang="en-US" sz="1600"/>
                  <a:t>Reporting Periods</a:t>
                </a:r>
              </a:p>
            </c:rich>
          </c:tx>
          <c:layout/>
          <c:overlay val="0"/>
        </c:title>
        <c:majorTickMark val="none"/>
        <c:minorTickMark val="none"/>
        <c:tickLblPos val="nextTo"/>
        <c:txPr>
          <a:bodyPr/>
          <a:lstStyle/>
          <a:p>
            <a:pPr>
              <a:defRPr sz="1600"/>
            </a:pPr>
            <a:endParaRPr lang="en-US"/>
          </a:p>
        </c:txPr>
        <c:crossAx val="47678592"/>
        <c:crosses val="autoZero"/>
        <c:auto val="1"/>
        <c:lblAlgn val="ctr"/>
        <c:lblOffset val="100"/>
        <c:noMultiLvlLbl val="0"/>
      </c:catAx>
      <c:valAx>
        <c:axId val="47678592"/>
        <c:scaling>
          <c:orientation val="minMax"/>
        </c:scaling>
        <c:delete val="0"/>
        <c:axPos val="l"/>
        <c:majorGridlines/>
        <c:title>
          <c:tx>
            <c:rich>
              <a:bodyPr rot="0" vert="horz"/>
              <a:lstStyle/>
              <a:p>
                <a:pPr>
                  <a:defRPr sz="1600"/>
                </a:pPr>
                <a:r>
                  <a:rPr lang="en-US" sz="1600"/>
                  <a:t>%</a:t>
                </a:r>
                <a:r>
                  <a:rPr lang="en-US" sz="1600" baseline="0"/>
                  <a:t> of Community Partners Reporting</a:t>
                </a:r>
              </a:p>
              <a:p>
                <a:pPr>
                  <a:defRPr sz="1600"/>
                </a:pPr>
                <a:r>
                  <a:rPr lang="en-US" sz="1600" baseline="0"/>
                  <a:t>(n=141)</a:t>
                </a:r>
                <a:endParaRPr lang="en-US" sz="1600"/>
              </a:p>
            </c:rich>
          </c:tx>
          <c:layout/>
          <c:overlay val="0"/>
        </c:title>
        <c:numFmt formatCode="0%" sourceLinked="1"/>
        <c:majorTickMark val="out"/>
        <c:minorTickMark val="none"/>
        <c:tickLblPos val="nextTo"/>
        <c:txPr>
          <a:bodyPr/>
          <a:lstStyle/>
          <a:p>
            <a:pPr>
              <a:defRPr sz="1600"/>
            </a:pPr>
            <a:endParaRPr lang="en-US"/>
          </a:p>
        </c:txPr>
        <c:crossAx val="44887040"/>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Sheet1!$B$173</c:f>
              <c:strCache>
                <c:ptCount val="1"/>
                <c:pt idx="0">
                  <c:v>Female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Sheet1!$A$174:$A$181</c:f>
              <c:strCache>
                <c:ptCount val="8"/>
                <c:pt idx="0">
                  <c:v>Dist. A</c:v>
                </c:pt>
                <c:pt idx="1">
                  <c:v>Dist. B</c:v>
                </c:pt>
                <c:pt idx="2">
                  <c:v>Dist. C</c:v>
                </c:pt>
                <c:pt idx="3">
                  <c:v>Dist. D</c:v>
                </c:pt>
                <c:pt idx="4">
                  <c:v>Dist. E</c:v>
                </c:pt>
                <c:pt idx="5">
                  <c:v>Dist. F</c:v>
                </c:pt>
                <c:pt idx="6">
                  <c:v>Dist. G</c:v>
                </c:pt>
                <c:pt idx="7">
                  <c:v>Dist. H</c:v>
                </c:pt>
              </c:strCache>
            </c:strRef>
          </c:cat>
          <c:val>
            <c:numRef>
              <c:f>Sheet1!$B$174:$B$181</c:f>
              <c:numCache>
                <c:formatCode>0%</c:formatCode>
                <c:ptCount val="8"/>
                <c:pt idx="0">
                  <c:v>0.46</c:v>
                </c:pt>
                <c:pt idx="1">
                  <c:v>0.55000000000000004</c:v>
                </c:pt>
                <c:pt idx="2">
                  <c:v>0.54</c:v>
                </c:pt>
                <c:pt idx="3">
                  <c:v>0.59</c:v>
                </c:pt>
                <c:pt idx="4">
                  <c:v>0.55000000000000004</c:v>
                </c:pt>
                <c:pt idx="5">
                  <c:v>0.54</c:v>
                </c:pt>
                <c:pt idx="6">
                  <c:v>0.53</c:v>
                </c:pt>
                <c:pt idx="7">
                  <c:v>0.51</c:v>
                </c:pt>
              </c:numCache>
            </c:numRef>
          </c:val>
        </c:ser>
        <c:ser>
          <c:idx val="1"/>
          <c:order val="1"/>
          <c:tx>
            <c:strRef>
              <c:f>Sheet1!$C$173</c:f>
              <c:strCache>
                <c:ptCount val="1"/>
                <c:pt idx="0">
                  <c:v>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Sheet1!$A$174:$A$181</c:f>
              <c:strCache>
                <c:ptCount val="8"/>
                <c:pt idx="0">
                  <c:v>Dist. A</c:v>
                </c:pt>
                <c:pt idx="1">
                  <c:v>Dist. B</c:v>
                </c:pt>
                <c:pt idx="2">
                  <c:v>Dist. C</c:v>
                </c:pt>
                <c:pt idx="3">
                  <c:v>Dist. D</c:v>
                </c:pt>
                <c:pt idx="4">
                  <c:v>Dist. E</c:v>
                </c:pt>
                <c:pt idx="5">
                  <c:v>Dist. F</c:v>
                </c:pt>
                <c:pt idx="6">
                  <c:v>Dist. G</c:v>
                </c:pt>
                <c:pt idx="7">
                  <c:v>Dist. H</c:v>
                </c:pt>
              </c:strCache>
            </c:strRef>
          </c:cat>
          <c:val>
            <c:numRef>
              <c:f>Sheet1!$C$174:$C$181</c:f>
              <c:numCache>
                <c:formatCode>0%</c:formatCode>
                <c:ptCount val="8"/>
                <c:pt idx="0">
                  <c:v>0.54</c:v>
                </c:pt>
                <c:pt idx="1">
                  <c:v>0.45</c:v>
                </c:pt>
                <c:pt idx="2">
                  <c:v>0.46</c:v>
                </c:pt>
                <c:pt idx="3">
                  <c:v>0.41</c:v>
                </c:pt>
                <c:pt idx="4">
                  <c:v>0.45</c:v>
                </c:pt>
                <c:pt idx="5">
                  <c:v>0.46</c:v>
                </c:pt>
                <c:pt idx="6">
                  <c:v>0.47</c:v>
                </c:pt>
                <c:pt idx="7">
                  <c:v>0.49</c:v>
                </c:pt>
              </c:numCache>
            </c:numRef>
          </c:val>
        </c:ser>
        <c:dLbls>
          <c:showLegendKey val="0"/>
          <c:showVal val="0"/>
          <c:showCatName val="0"/>
          <c:showSerName val="0"/>
          <c:showPercent val="0"/>
          <c:showBubbleSize val="0"/>
        </c:dLbls>
        <c:gapWidth val="150"/>
        <c:axId val="80874880"/>
        <c:axId val="80905344"/>
      </c:barChart>
      <c:catAx>
        <c:axId val="80874880"/>
        <c:scaling>
          <c:orientation val="minMax"/>
        </c:scaling>
        <c:delete val="0"/>
        <c:axPos val="b"/>
        <c:majorTickMark val="none"/>
        <c:minorTickMark val="none"/>
        <c:tickLblPos val="nextTo"/>
        <c:txPr>
          <a:bodyPr/>
          <a:lstStyle/>
          <a:p>
            <a:pPr>
              <a:defRPr sz="1600"/>
            </a:pPr>
            <a:endParaRPr lang="en-US"/>
          </a:p>
        </c:txPr>
        <c:crossAx val="80905344"/>
        <c:crosses val="autoZero"/>
        <c:auto val="1"/>
        <c:lblAlgn val="ctr"/>
        <c:lblOffset val="100"/>
        <c:noMultiLvlLbl val="0"/>
      </c:catAx>
      <c:valAx>
        <c:axId val="80905344"/>
        <c:scaling>
          <c:orientation val="minMax"/>
        </c:scaling>
        <c:delete val="0"/>
        <c:axPos val="l"/>
        <c:majorGridlines/>
        <c:title>
          <c:tx>
            <c:rich>
              <a:bodyPr rot="0" vert="horz"/>
              <a:lstStyle/>
              <a:p>
                <a:pPr>
                  <a:defRPr sz="1600"/>
                </a:pPr>
                <a:r>
                  <a:rPr lang="en-US" sz="1600"/>
                  <a:t>%</a:t>
                </a:r>
                <a:r>
                  <a:rPr lang="en-US" sz="1600" baseline="0"/>
                  <a:t> of Clients</a:t>
                </a:r>
                <a:endParaRPr lang="en-US" sz="1600"/>
              </a:p>
            </c:rich>
          </c:tx>
          <c:layout/>
          <c:overlay val="0"/>
        </c:title>
        <c:numFmt formatCode="0%" sourceLinked="1"/>
        <c:majorTickMark val="out"/>
        <c:minorTickMark val="none"/>
        <c:tickLblPos val="nextTo"/>
        <c:txPr>
          <a:bodyPr/>
          <a:lstStyle/>
          <a:p>
            <a:pPr>
              <a:defRPr sz="1600"/>
            </a:pPr>
            <a:endParaRPr lang="en-US"/>
          </a:p>
        </c:txPr>
        <c:crossAx val="80874880"/>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Sheet1!$B$201</c:f>
              <c:strCache>
                <c:ptCount val="1"/>
                <c:pt idx="0">
                  <c:v>Female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Sheet1!$A$202:$A$209</c:f>
              <c:strCache>
                <c:ptCount val="8"/>
                <c:pt idx="0">
                  <c:v>Dist. A</c:v>
                </c:pt>
                <c:pt idx="1">
                  <c:v>Dist. B</c:v>
                </c:pt>
                <c:pt idx="2">
                  <c:v>Dist. C</c:v>
                </c:pt>
                <c:pt idx="3">
                  <c:v>Dist. D</c:v>
                </c:pt>
                <c:pt idx="4">
                  <c:v>Dist. E</c:v>
                </c:pt>
                <c:pt idx="5">
                  <c:v>Dist. F</c:v>
                </c:pt>
                <c:pt idx="6">
                  <c:v>Dist. G</c:v>
                </c:pt>
                <c:pt idx="7">
                  <c:v>Dist. H</c:v>
                </c:pt>
              </c:strCache>
            </c:strRef>
          </c:cat>
          <c:val>
            <c:numRef>
              <c:f>Sheet1!$B$202:$B$209</c:f>
              <c:numCache>
                <c:formatCode>0%</c:formatCode>
                <c:ptCount val="8"/>
                <c:pt idx="0">
                  <c:v>0.56999999999999995</c:v>
                </c:pt>
                <c:pt idx="1">
                  <c:v>0.6</c:v>
                </c:pt>
                <c:pt idx="2">
                  <c:v>0.67</c:v>
                </c:pt>
                <c:pt idx="3">
                  <c:v>0.64</c:v>
                </c:pt>
                <c:pt idx="4">
                  <c:v>0.62</c:v>
                </c:pt>
                <c:pt idx="5">
                  <c:v>0.66</c:v>
                </c:pt>
                <c:pt idx="6">
                  <c:v>0.56999999999999995</c:v>
                </c:pt>
                <c:pt idx="7">
                  <c:v>0.62</c:v>
                </c:pt>
              </c:numCache>
            </c:numRef>
          </c:val>
        </c:ser>
        <c:ser>
          <c:idx val="1"/>
          <c:order val="1"/>
          <c:tx>
            <c:strRef>
              <c:f>Sheet1!$C$201</c:f>
              <c:strCache>
                <c:ptCount val="1"/>
                <c:pt idx="0">
                  <c:v>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Sheet1!$A$202:$A$209</c:f>
              <c:strCache>
                <c:ptCount val="8"/>
                <c:pt idx="0">
                  <c:v>Dist. A</c:v>
                </c:pt>
                <c:pt idx="1">
                  <c:v>Dist. B</c:v>
                </c:pt>
                <c:pt idx="2">
                  <c:v>Dist. C</c:v>
                </c:pt>
                <c:pt idx="3">
                  <c:v>Dist. D</c:v>
                </c:pt>
                <c:pt idx="4">
                  <c:v>Dist. E</c:v>
                </c:pt>
                <c:pt idx="5">
                  <c:v>Dist. F</c:v>
                </c:pt>
                <c:pt idx="6">
                  <c:v>Dist. G</c:v>
                </c:pt>
                <c:pt idx="7">
                  <c:v>Dist. H</c:v>
                </c:pt>
              </c:strCache>
            </c:strRef>
          </c:cat>
          <c:val>
            <c:numRef>
              <c:f>Sheet1!$C$202:$C$209</c:f>
              <c:numCache>
                <c:formatCode>0%</c:formatCode>
                <c:ptCount val="8"/>
                <c:pt idx="0">
                  <c:v>0.43</c:v>
                </c:pt>
                <c:pt idx="1">
                  <c:v>0.4</c:v>
                </c:pt>
                <c:pt idx="2">
                  <c:v>0.33</c:v>
                </c:pt>
                <c:pt idx="3">
                  <c:v>0.36</c:v>
                </c:pt>
                <c:pt idx="4">
                  <c:v>0.38</c:v>
                </c:pt>
                <c:pt idx="5">
                  <c:v>0.34</c:v>
                </c:pt>
                <c:pt idx="6">
                  <c:v>0.43</c:v>
                </c:pt>
                <c:pt idx="7">
                  <c:v>0.38</c:v>
                </c:pt>
              </c:numCache>
            </c:numRef>
          </c:val>
        </c:ser>
        <c:dLbls>
          <c:showLegendKey val="0"/>
          <c:showVal val="0"/>
          <c:showCatName val="0"/>
          <c:showSerName val="0"/>
          <c:showPercent val="0"/>
          <c:showBubbleSize val="0"/>
        </c:dLbls>
        <c:gapWidth val="150"/>
        <c:axId val="80962688"/>
        <c:axId val="80964224"/>
      </c:barChart>
      <c:catAx>
        <c:axId val="80962688"/>
        <c:scaling>
          <c:orientation val="minMax"/>
        </c:scaling>
        <c:delete val="0"/>
        <c:axPos val="b"/>
        <c:majorTickMark val="none"/>
        <c:minorTickMark val="none"/>
        <c:tickLblPos val="nextTo"/>
        <c:txPr>
          <a:bodyPr/>
          <a:lstStyle/>
          <a:p>
            <a:pPr>
              <a:defRPr sz="1600"/>
            </a:pPr>
            <a:endParaRPr lang="en-US"/>
          </a:p>
        </c:txPr>
        <c:crossAx val="80964224"/>
        <c:crosses val="autoZero"/>
        <c:auto val="1"/>
        <c:lblAlgn val="ctr"/>
        <c:lblOffset val="100"/>
        <c:noMultiLvlLbl val="0"/>
      </c:catAx>
      <c:valAx>
        <c:axId val="80964224"/>
        <c:scaling>
          <c:orientation val="minMax"/>
          <c:max val="1"/>
        </c:scaling>
        <c:delete val="0"/>
        <c:axPos val="l"/>
        <c:majorGridlines/>
        <c:title>
          <c:tx>
            <c:rich>
              <a:bodyPr rot="0" vert="horz"/>
              <a:lstStyle/>
              <a:p>
                <a:pPr>
                  <a:defRPr sz="1600"/>
                </a:pPr>
                <a:r>
                  <a:rPr lang="en-US" sz="1600"/>
                  <a:t>% of</a:t>
                </a:r>
                <a:r>
                  <a:rPr lang="en-US" sz="1600" baseline="0"/>
                  <a:t> Clients</a:t>
                </a:r>
                <a:endParaRPr lang="en-US" sz="1600"/>
              </a:p>
            </c:rich>
          </c:tx>
          <c:layout/>
          <c:overlay val="0"/>
        </c:title>
        <c:numFmt formatCode="0%" sourceLinked="1"/>
        <c:majorTickMark val="out"/>
        <c:minorTickMark val="none"/>
        <c:tickLblPos val="nextTo"/>
        <c:txPr>
          <a:bodyPr/>
          <a:lstStyle/>
          <a:p>
            <a:pPr>
              <a:defRPr sz="1600"/>
            </a:pPr>
            <a:endParaRPr lang="en-US"/>
          </a:p>
        </c:txPr>
        <c:crossAx val="80962688"/>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Sheet1!$B$229</c:f>
              <c:strCache>
                <c:ptCount val="1"/>
                <c:pt idx="0">
                  <c:v>Female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Sheet1!$A$230:$A$237</c:f>
              <c:strCache>
                <c:ptCount val="8"/>
                <c:pt idx="0">
                  <c:v>Dist. A</c:v>
                </c:pt>
                <c:pt idx="1">
                  <c:v>Dist. B</c:v>
                </c:pt>
                <c:pt idx="2">
                  <c:v>Dist. C</c:v>
                </c:pt>
                <c:pt idx="3">
                  <c:v>Dist. D</c:v>
                </c:pt>
                <c:pt idx="4">
                  <c:v>Dist. E</c:v>
                </c:pt>
                <c:pt idx="5">
                  <c:v>Dist. F</c:v>
                </c:pt>
                <c:pt idx="6">
                  <c:v>Dist. G</c:v>
                </c:pt>
                <c:pt idx="7">
                  <c:v>Dist. H</c:v>
                </c:pt>
              </c:strCache>
            </c:strRef>
          </c:cat>
          <c:val>
            <c:numRef>
              <c:f>Sheet1!$B$230:$B$237</c:f>
              <c:numCache>
                <c:formatCode>0%</c:formatCode>
                <c:ptCount val="8"/>
                <c:pt idx="0">
                  <c:v>0.54</c:v>
                </c:pt>
                <c:pt idx="1">
                  <c:v>0.63</c:v>
                </c:pt>
                <c:pt idx="2">
                  <c:v>0</c:v>
                </c:pt>
                <c:pt idx="3">
                  <c:v>0.55000000000000004</c:v>
                </c:pt>
                <c:pt idx="4">
                  <c:v>0.78</c:v>
                </c:pt>
                <c:pt idx="5">
                  <c:v>0.53</c:v>
                </c:pt>
                <c:pt idx="6">
                  <c:v>0.51</c:v>
                </c:pt>
                <c:pt idx="7">
                  <c:v>0.49</c:v>
                </c:pt>
              </c:numCache>
            </c:numRef>
          </c:val>
        </c:ser>
        <c:ser>
          <c:idx val="1"/>
          <c:order val="1"/>
          <c:tx>
            <c:strRef>
              <c:f>Sheet1!$C$229</c:f>
              <c:strCache>
                <c:ptCount val="1"/>
                <c:pt idx="0">
                  <c:v>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Sheet1!$A$230:$A$237</c:f>
              <c:strCache>
                <c:ptCount val="8"/>
                <c:pt idx="0">
                  <c:v>Dist. A</c:v>
                </c:pt>
                <c:pt idx="1">
                  <c:v>Dist. B</c:v>
                </c:pt>
                <c:pt idx="2">
                  <c:v>Dist. C</c:v>
                </c:pt>
                <c:pt idx="3">
                  <c:v>Dist. D</c:v>
                </c:pt>
                <c:pt idx="4">
                  <c:v>Dist. E</c:v>
                </c:pt>
                <c:pt idx="5">
                  <c:v>Dist. F</c:v>
                </c:pt>
                <c:pt idx="6">
                  <c:v>Dist. G</c:v>
                </c:pt>
                <c:pt idx="7">
                  <c:v>Dist. H</c:v>
                </c:pt>
              </c:strCache>
            </c:strRef>
          </c:cat>
          <c:val>
            <c:numRef>
              <c:f>Sheet1!$C$230:$C$237</c:f>
              <c:numCache>
                <c:formatCode>0%</c:formatCode>
                <c:ptCount val="8"/>
                <c:pt idx="0">
                  <c:v>0.46</c:v>
                </c:pt>
                <c:pt idx="1">
                  <c:v>0.37</c:v>
                </c:pt>
                <c:pt idx="2">
                  <c:v>0</c:v>
                </c:pt>
                <c:pt idx="3">
                  <c:v>0.45</c:v>
                </c:pt>
                <c:pt idx="4">
                  <c:v>0.22</c:v>
                </c:pt>
                <c:pt idx="5">
                  <c:v>0.47</c:v>
                </c:pt>
                <c:pt idx="6">
                  <c:v>0.49</c:v>
                </c:pt>
                <c:pt idx="7">
                  <c:v>0.51</c:v>
                </c:pt>
              </c:numCache>
            </c:numRef>
          </c:val>
        </c:ser>
        <c:dLbls>
          <c:showLegendKey val="0"/>
          <c:showVal val="0"/>
          <c:showCatName val="0"/>
          <c:showSerName val="0"/>
          <c:showPercent val="0"/>
          <c:showBubbleSize val="0"/>
        </c:dLbls>
        <c:gapWidth val="150"/>
        <c:axId val="81353728"/>
        <c:axId val="81363712"/>
      </c:barChart>
      <c:catAx>
        <c:axId val="81353728"/>
        <c:scaling>
          <c:orientation val="minMax"/>
        </c:scaling>
        <c:delete val="0"/>
        <c:axPos val="b"/>
        <c:majorTickMark val="none"/>
        <c:minorTickMark val="none"/>
        <c:tickLblPos val="nextTo"/>
        <c:txPr>
          <a:bodyPr/>
          <a:lstStyle/>
          <a:p>
            <a:pPr>
              <a:defRPr sz="1600"/>
            </a:pPr>
            <a:endParaRPr lang="en-US"/>
          </a:p>
        </c:txPr>
        <c:crossAx val="81363712"/>
        <c:crosses val="autoZero"/>
        <c:auto val="1"/>
        <c:lblAlgn val="ctr"/>
        <c:lblOffset val="100"/>
        <c:noMultiLvlLbl val="0"/>
      </c:catAx>
      <c:valAx>
        <c:axId val="81363712"/>
        <c:scaling>
          <c:orientation val="minMax"/>
          <c:max val="1"/>
        </c:scaling>
        <c:delete val="0"/>
        <c:axPos val="l"/>
        <c:majorGridlines/>
        <c:title>
          <c:tx>
            <c:rich>
              <a:bodyPr rot="0" vert="horz"/>
              <a:lstStyle/>
              <a:p>
                <a:pPr>
                  <a:defRPr sz="1600"/>
                </a:pPr>
                <a:r>
                  <a:rPr lang="en-US" sz="1600"/>
                  <a:t>% of Clients</a:t>
                </a:r>
              </a:p>
            </c:rich>
          </c:tx>
          <c:layout/>
          <c:overlay val="0"/>
        </c:title>
        <c:numFmt formatCode="0%" sourceLinked="1"/>
        <c:majorTickMark val="out"/>
        <c:minorTickMark val="none"/>
        <c:tickLblPos val="nextTo"/>
        <c:txPr>
          <a:bodyPr/>
          <a:lstStyle/>
          <a:p>
            <a:pPr>
              <a:defRPr sz="1600"/>
            </a:pPr>
            <a:endParaRPr lang="en-US"/>
          </a:p>
        </c:txPr>
        <c:crossAx val="81353728"/>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Sheet1!$B$257</c:f>
              <c:strCache>
                <c:ptCount val="1"/>
                <c:pt idx="0">
                  <c:v>Female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Sheet1!$A$258:$A$265</c:f>
              <c:strCache>
                <c:ptCount val="8"/>
                <c:pt idx="0">
                  <c:v>Dist. A</c:v>
                </c:pt>
                <c:pt idx="1">
                  <c:v>Dist. B</c:v>
                </c:pt>
                <c:pt idx="2">
                  <c:v>Dist. C</c:v>
                </c:pt>
                <c:pt idx="3">
                  <c:v>Dist. D</c:v>
                </c:pt>
                <c:pt idx="4">
                  <c:v>Dist. E</c:v>
                </c:pt>
                <c:pt idx="5">
                  <c:v>Dist. F</c:v>
                </c:pt>
                <c:pt idx="6">
                  <c:v>Dist. G</c:v>
                </c:pt>
                <c:pt idx="7">
                  <c:v>Dist. H</c:v>
                </c:pt>
              </c:strCache>
            </c:strRef>
          </c:cat>
          <c:val>
            <c:numRef>
              <c:f>Sheet1!$B$258:$B$265</c:f>
              <c:numCache>
                <c:formatCode>0%</c:formatCode>
                <c:ptCount val="8"/>
                <c:pt idx="0">
                  <c:v>0.39</c:v>
                </c:pt>
                <c:pt idx="1">
                  <c:v>0.52</c:v>
                </c:pt>
                <c:pt idx="2">
                  <c:v>0.52</c:v>
                </c:pt>
                <c:pt idx="3">
                  <c:v>0.56999999999999995</c:v>
                </c:pt>
                <c:pt idx="4">
                  <c:v>0.46</c:v>
                </c:pt>
                <c:pt idx="5">
                  <c:v>0.56999999999999995</c:v>
                </c:pt>
                <c:pt idx="6">
                  <c:v>0.52</c:v>
                </c:pt>
                <c:pt idx="7">
                  <c:v>0.4</c:v>
                </c:pt>
              </c:numCache>
            </c:numRef>
          </c:val>
        </c:ser>
        <c:ser>
          <c:idx val="1"/>
          <c:order val="1"/>
          <c:tx>
            <c:strRef>
              <c:f>Sheet1!$C$257</c:f>
              <c:strCache>
                <c:ptCount val="1"/>
                <c:pt idx="0">
                  <c:v>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Sheet1!$A$258:$A$265</c:f>
              <c:strCache>
                <c:ptCount val="8"/>
                <c:pt idx="0">
                  <c:v>Dist. A</c:v>
                </c:pt>
                <c:pt idx="1">
                  <c:v>Dist. B</c:v>
                </c:pt>
                <c:pt idx="2">
                  <c:v>Dist. C</c:v>
                </c:pt>
                <c:pt idx="3">
                  <c:v>Dist. D</c:v>
                </c:pt>
                <c:pt idx="4">
                  <c:v>Dist. E</c:v>
                </c:pt>
                <c:pt idx="5">
                  <c:v>Dist. F</c:v>
                </c:pt>
                <c:pt idx="6">
                  <c:v>Dist. G</c:v>
                </c:pt>
                <c:pt idx="7">
                  <c:v>Dist. H</c:v>
                </c:pt>
              </c:strCache>
            </c:strRef>
          </c:cat>
          <c:val>
            <c:numRef>
              <c:f>Sheet1!$C$258:$C$265</c:f>
              <c:numCache>
                <c:formatCode>0%</c:formatCode>
                <c:ptCount val="8"/>
                <c:pt idx="0">
                  <c:v>0.61</c:v>
                </c:pt>
                <c:pt idx="1">
                  <c:v>0.48</c:v>
                </c:pt>
                <c:pt idx="2">
                  <c:v>0.48</c:v>
                </c:pt>
                <c:pt idx="3">
                  <c:v>0.43</c:v>
                </c:pt>
                <c:pt idx="4">
                  <c:v>0.54</c:v>
                </c:pt>
                <c:pt idx="5">
                  <c:v>0.43</c:v>
                </c:pt>
                <c:pt idx="6">
                  <c:v>0.48</c:v>
                </c:pt>
                <c:pt idx="7">
                  <c:v>0.6</c:v>
                </c:pt>
              </c:numCache>
            </c:numRef>
          </c:val>
        </c:ser>
        <c:dLbls>
          <c:showLegendKey val="0"/>
          <c:showVal val="0"/>
          <c:showCatName val="0"/>
          <c:showSerName val="0"/>
          <c:showPercent val="0"/>
          <c:showBubbleSize val="0"/>
        </c:dLbls>
        <c:gapWidth val="150"/>
        <c:axId val="81306752"/>
        <c:axId val="81308288"/>
      </c:barChart>
      <c:catAx>
        <c:axId val="81306752"/>
        <c:scaling>
          <c:orientation val="minMax"/>
        </c:scaling>
        <c:delete val="0"/>
        <c:axPos val="b"/>
        <c:majorTickMark val="none"/>
        <c:minorTickMark val="none"/>
        <c:tickLblPos val="nextTo"/>
        <c:txPr>
          <a:bodyPr/>
          <a:lstStyle/>
          <a:p>
            <a:pPr>
              <a:defRPr sz="1600"/>
            </a:pPr>
            <a:endParaRPr lang="en-US"/>
          </a:p>
        </c:txPr>
        <c:crossAx val="81308288"/>
        <c:crosses val="autoZero"/>
        <c:auto val="1"/>
        <c:lblAlgn val="ctr"/>
        <c:lblOffset val="100"/>
        <c:noMultiLvlLbl val="0"/>
      </c:catAx>
      <c:valAx>
        <c:axId val="81308288"/>
        <c:scaling>
          <c:orientation val="minMax"/>
          <c:max val="1"/>
        </c:scaling>
        <c:delete val="0"/>
        <c:axPos val="l"/>
        <c:majorGridlines/>
        <c:title>
          <c:tx>
            <c:rich>
              <a:bodyPr rot="0" vert="horz"/>
              <a:lstStyle/>
              <a:p>
                <a:pPr>
                  <a:defRPr sz="1600"/>
                </a:pPr>
                <a:r>
                  <a:rPr lang="en-US" sz="1600"/>
                  <a:t>% of Clients</a:t>
                </a:r>
              </a:p>
            </c:rich>
          </c:tx>
          <c:layout/>
          <c:overlay val="0"/>
        </c:title>
        <c:numFmt formatCode="0%" sourceLinked="1"/>
        <c:majorTickMark val="out"/>
        <c:minorTickMark val="none"/>
        <c:tickLblPos val="nextTo"/>
        <c:txPr>
          <a:bodyPr/>
          <a:lstStyle/>
          <a:p>
            <a:pPr>
              <a:defRPr sz="1600"/>
            </a:pPr>
            <a:endParaRPr lang="en-US"/>
          </a:p>
        </c:txPr>
        <c:crossAx val="81306752"/>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Sheet1!$B$285</c:f>
              <c:strCache>
                <c:ptCount val="1"/>
                <c:pt idx="0">
                  <c:v>Female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Sheet1!$A$286:$A$293</c:f>
              <c:strCache>
                <c:ptCount val="8"/>
                <c:pt idx="0">
                  <c:v>Dist. A</c:v>
                </c:pt>
                <c:pt idx="1">
                  <c:v>Dist. B</c:v>
                </c:pt>
                <c:pt idx="2">
                  <c:v>Dist. C</c:v>
                </c:pt>
                <c:pt idx="3">
                  <c:v>Dist. D</c:v>
                </c:pt>
                <c:pt idx="4">
                  <c:v>Dist. E</c:v>
                </c:pt>
                <c:pt idx="5">
                  <c:v>Dist. F</c:v>
                </c:pt>
                <c:pt idx="6">
                  <c:v>Dist. G</c:v>
                </c:pt>
                <c:pt idx="7">
                  <c:v>Dist. H</c:v>
                </c:pt>
              </c:strCache>
            </c:strRef>
          </c:cat>
          <c:val>
            <c:numRef>
              <c:f>Sheet1!$B$286:$B$293</c:f>
              <c:numCache>
                <c:formatCode>0%</c:formatCode>
                <c:ptCount val="8"/>
                <c:pt idx="0">
                  <c:v>0.32</c:v>
                </c:pt>
                <c:pt idx="1">
                  <c:v>0.15</c:v>
                </c:pt>
                <c:pt idx="2">
                  <c:v>0.06</c:v>
                </c:pt>
                <c:pt idx="3">
                  <c:v>0.03</c:v>
                </c:pt>
                <c:pt idx="4">
                  <c:v>0.24</c:v>
                </c:pt>
                <c:pt idx="5">
                  <c:v>0.02</c:v>
                </c:pt>
                <c:pt idx="6">
                  <c:v>0.11</c:v>
                </c:pt>
                <c:pt idx="7">
                  <c:v>0.28000000000000003</c:v>
                </c:pt>
              </c:numCache>
            </c:numRef>
          </c:val>
        </c:ser>
        <c:ser>
          <c:idx val="1"/>
          <c:order val="1"/>
          <c:tx>
            <c:strRef>
              <c:f>Sheet1!$C$285</c:f>
              <c:strCache>
                <c:ptCount val="1"/>
                <c:pt idx="0">
                  <c:v>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Sheet1!$A$286:$A$293</c:f>
              <c:strCache>
                <c:ptCount val="8"/>
                <c:pt idx="0">
                  <c:v>Dist. A</c:v>
                </c:pt>
                <c:pt idx="1">
                  <c:v>Dist. B</c:v>
                </c:pt>
                <c:pt idx="2">
                  <c:v>Dist. C</c:v>
                </c:pt>
                <c:pt idx="3">
                  <c:v>Dist. D</c:v>
                </c:pt>
                <c:pt idx="4">
                  <c:v>Dist. E</c:v>
                </c:pt>
                <c:pt idx="5">
                  <c:v>Dist. F</c:v>
                </c:pt>
                <c:pt idx="6">
                  <c:v>Dist. G</c:v>
                </c:pt>
                <c:pt idx="7">
                  <c:v>Dist. H</c:v>
                </c:pt>
              </c:strCache>
            </c:strRef>
          </c:cat>
          <c:val>
            <c:numRef>
              <c:f>Sheet1!$C$286:$C$293</c:f>
              <c:numCache>
                <c:formatCode>0%</c:formatCode>
                <c:ptCount val="8"/>
                <c:pt idx="0">
                  <c:v>0.68</c:v>
                </c:pt>
                <c:pt idx="1">
                  <c:v>0.85</c:v>
                </c:pt>
                <c:pt idx="2">
                  <c:v>0.94</c:v>
                </c:pt>
                <c:pt idx="3">
                  <c:v>0.97</c:v>
                </c:pt>
                <c:pt idx="4">
                  <c:v>0.76</c:v>
                </c:pt>
                <c:pt idx="5">
                  <c:v>0.98</c:v>
                </c:pt>
                <c:pt idx="6">
                  <c:v>0.89</c:v>
                </c:pt>
                <c:pt idx="7">
                  <c:v>0.72</c:v>
                </c:pt>
              </c:numCache>
            </c:numRef>
          </c:val>
        </c:ser>
        <c:dLbls>
          <c:showLegendKey val="0"/>
          <c:showVal val="0"/>
          <c:showCatName val="0"/>
          <c:showSerName val="0"/>
          <c:showPercent val="0"/>
          <c:showBubbleSize val="0"/>
        </c:dLbls>
        <c:gapWidth val="150"/>
        <c:axId val="81451648"/>
        <c:axId val="81457536"/>
      </c:barChart>
      <c:catAx>
        <c:axId val="81451648"/>
        <c:scaling>
          <c:orientation val="minMax"/>
        </c:scaling>
        <c:delete val="0"/>
        <c:axPos val="b"/>
        <c:majorTickMark val="none"/>
        <c:minorTickMark val="none"/>
        <c:tickLblPos val="nextTo"/>
        <c:txPr>
          <a:bodyPr/>
          <a:lstStyle/>
          <a:p>
            <a:pPr>
              <a:defRPr sz="1600"/>
            </a:pPr>
            <a:endParaRPr lang="en-US"/>
          </a:p>
        </c:txPr>
        <c:crossAx val="81457536"/>
        <c:crosses val="autoZero"/>
        <c:auto val="1"/>
        <c:lblAlgn val="ctr"/>
        <c:lblOffset val="100"/>
        <c:noMultiLvlLbl val="0"/>
      </c:catAx>
      <c:valAx>
        <c:axId val="81457536"/>
        <c:scaling>
          <c:orientation val="minMax"/>
          <c:max val="1"/>
        </c:scaling>
        <c:delete val="0"/>
        <c:axPos val="l"/>
        <c:majorGridlines/>
        <c:title>
          <c:tx>
            <c:rich>
              <a:bodyPr rot="0" vert="horz"/>
              <a:lstStyle/>
              <a:p>
                <a:pPr>
                  <a:defRPr sz="1600"/>
                </a:pPr>
                <a:r>
                  <a:rPr lang="en-US" sz="1600"/>
                  <a:t>% of Clients</a:t>
                </a:r>
              </a:p>
            </c:rich>
          </c:tx>
          <c:layout/>
          <c:overlay val="0"/>
        </c:title>
        <c:numFmt formatCode="0%" sourceLinked="1"/>
        <c:majorTickMark val="out"/>
        <c:minorTickMark val="none"/>
        <c:tickLblPos val="nextTo"/>
        <c:txPr>
          <a:bodyPr/>
          <a:lstStyle/>
          <a:p>
            <a:pPr>
              <a:defRPr sz="1600"/>
            </a:pPr>
            <a:endParaRPr lang="en-US"/>
          </a:p>
        </c:txPr>
        <c:crossAx val="81451648"/>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Sheet1!$A$27</c:f>
              <c:strCache>
                <c:ptCount val="1"/>
                <c:pt idx="0">
                  <c:v>Community: IEC**</c:v>
                </c:pt>
              </c:strCache>
            </c:strRef>
          </c:tx>
          <c:invertIfNegative val="0"/>
          <c:cat>
            <c:strRef>
              <c:f>Sheet1!$B$26:$D$26</c:f>
              <c:strCache>
                <c:ptCount val="3"/>
                <c:pt idx="0">
                  <c:v>July 2009-June 2010</c:v>
                </c:pt>
                <c:pt idx="1">
                  <c:v>July 2010-June 2011</c:v>
                </c:pt>
                <c:pt idx="2">
                  <c:v>July 2011 to June 2011</c:v>
                </c:pt>
              </c:strCache>
            </c:strRef>
          </c:cat>
          <c:val>
            <c:numRef>
              <c:f>Sheet1!$B$27:$D$27</c:f>
              <c:numCache>
                <c:formatCode>0%</c:formatCode>
                <c:ptCount val="3"/>
                <c:pt idx="0">
                  <c:v>0.41</c:v>
                </c:pt>
                <c:pt idx="1">
                  <c:v>0.59</c:v>
                </c:pt>
                <c:pt idx="2">
                  <c:v>0.42</c:v>
                </c:pt>
              </c:numCache>
            </c:numRef>
          </c:val>
        </c:ser>
        <c:ser>
          <c:idx val="1"/>
          <c:order val="1"/>
          <c:tx>
            <c:strRef>
              <c:f>Sheet1!$A$28</c:f>
              <c:strCache>
                <c:ptCount val="1"/>
                <c:pt idx="0">
                  <c:v>HMIS: ART***</c:v>
                </c:pt>
              </c:strCache>
            </c:strRef>
          </c:tx>
          <c:invertIfNegative val="0"/>
          <c:cat>
            <c:strRef>
              <c:f>Sheet1!$B$26:$D$26</c:f>
              <c:strCache>
                <c:ptCount val="3"/>
                <c:pt idx="0">
                  <c:v>July 2009-June 2010</c:v>
                </c:pt>
                <c:pt idx="1">
                  <c:v>July 2010-June 2011</c:v>
                </c:pt>
                <c:pt idx="2">
                  <c:v>July 2011 to June 2011</c:v>
                </c:pt>
              </c:strCache>
            </c:strRef>
          </c:cat>
          <c:val>
            <c:numRef>
              <c:f>Sheet1!$B$28:$D$28</c:f>
              <c:numCache>
                <c:formatCode>0%</c:formatCode>
                <c:ptCount val="3"/>
                <c:pt idx="1">
                  <c:v>0.93</c:v>
                </c:pt>
                <c:pt idx="2">
                  <c:v>0.95</c:v>
                </c:pt>
              </c:numCache>
            </c:numRef>
          </c:val>
        </c:ser>
        <c:dLbls>
          <c:showLegendKey val="0"/>
          <c:showVal val="0"/>
          <c:showCatName val="0"/>
          <c:showSerName val="0"/>
          <c:showPercent val="0"/>
          <c:showBubbleSize val="0"/>
        </c:dLbls>
        <c:gapWidth val="150"/>
        <c:axId val="47616768"/>
        <c:axId val="47618688"/>
      </c:barChart>
      <c:catAx>
        <c:axId val="47616768"/>
        <c:scaling>
          <c:orientation val="minMax"/>
        </c:scaling>
        <c:delete val="0"/>
        <c:axPos val="b"/>
        <c:title>
          <c:tx>
            <c:rich>
              <a:bodyPr/>
              <a:lstStyle/>
              <a:p>
                <a:pPr>
                  <a:defRPr sz="1600"/>
                </a:pPr>
                <a:r>
                  <a:rPr lang="en-US" sz="1600"/>
                  <a:t>Reporting Periods</a:t>
                </a:r>
              </a:p>
            </c:rich>
          </c:tx>
          <c:layout/>
          <c:overlay val="0"/>
        </c:title>
        <c:majorTickMark val="none"/>
        <c:minorTickMark val="none"/>
        <c:tickLblPos val="nextTo"/>
        <c:txPr>
          <a:bodyPr/>
          <a:lstStyle/>
          <a:p>
            <a:pPr>
              <a:defRPr sz="1600"/>
            </a:pPr>
            <a:endParaRPr lang="en-US"/>
          </a:p>
        </c:txPr>
        <c:crossAx val="47618688"/>
        <c:crosses val="autoZero"/>
        <c:auto val="1"/>
        <c:lblAlgn val="ctr"/>
        <c:lblOffset val="100"/>
        <c:noMultiLvlLbl val="0"/>
      </c:catAx>
      <c:valAx>
        <c:axId val="47618688"/>
        <c:scaling>
          <c:orientation val="minMax"/>
        </c:scaling>
        <c:delete val="0"/>
        <c:axPos val="l"/>
        <c:majorGridlines/>
        <c:title>
          <c:tx>
            <c:rich>
              <a:bodyPr rot="0" vert="horz"/>
              <a:lstStyle/>
              <a:p>
                <a:pPr>
                  <a:defRPr sz="1800"/>
                </a:pPr>
                <a:r>
                  <a:rPr lang="en-US" sz="1600" dirty="0"/>
                  <a:t>% of </a:t>
                </a:r>
                <a:r>
                  <a:rPr lang="en-US" sz="1600" dirty="0" smtClean="0"/>
                  <a:t>Community Partners (n=141)</a:t>
                </a:r>
                <a:r>
                  <a:rPr lang="en-US" sz="1600" baseline="0" dirty="0" smtClean="0"/>
                  <a:t> &amp; </a:t>
                </a:r>
                <a:r>
                  <a:rPr lang="en-US" sz="1600" dirty="0" smtClean="0"/>
                  <a:t>Health Facilities (n=107)</a:t>
                </a:r>
                <a:r>
                  <a:rPr lang="en-US" sz="1600" baseline="0" dirty="0" smtClean="0"/>
                  <a:t> </a:t>
                </a:r>
                <a:r>
                  <a:rPr lang="en-US" sz="1600" baseline="0" dirty="0"/>
                  <a:t>Reporting</a:t>
                </a:r>
              </a:p>
            </c:rich>
          </c:tx>
          <c:layout/>
          <c:overlay val="0"/>
        </c:title>
        <c:numFmt formatCode="0%" sourceLinked="1"/>
        <c:majorTickMark val="out"/>
        <c:minorTickMark val="none"/>
        <c:tickLblPos val="nextTo"/>
        <c:txPr>
          <a:bodyPr/>
          <a:lstStyle/>
          <a:p>
            <a:pPr>
              <a:defRPr sz="1600"/>
            </a:pPr>
            <a:endParaRPr lang="en-US"/>
          </a:p>
        </c:txPr>
        <c:crossAx val="47616768"/>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tx>
            <c:strRef>
              <c:f>Overall!$AA$36</c:f>
              <c:strCache>
                <c:ptCount val="1"/>
                <c:pt idx="0">
                  <c:v>Clients Testing HIV+ (Ages 15 and Over)</c:v>
                </c:pt>
              </c:strCache>
            </c:strRef>
          </c:tx>
          <c:invertIfNegative val="0"/>
          <c:cat>
            <c:strRef>
              <c:f>Overall!$Z$37:$Z$44</c:f>
              <c:strCache>
                <c:ptCount val="8"/>
                <c:pt idx="0">
                  <c:v>Rutsiro</c:v>
                </c:pt>
                <c:pt idx="1">
                  <c:v>Nyamasheke</c:v>
                </c:pt>
                <c:pt idx="2">
                  <c:v>Nyamagabe</c:v>
                </c:pt>
                <c:pt idx="3">
                  <c:v>Ngoma</c:v>
                </c:pt>
                <c:pt idx="4">
                  <c:v>Muhanga</c:v>
                </c:pt>
                <c:pt idx="5">
                  <c:v>Karongi</c:v>
                </c:pt>
                <c:pt idx="6">
                  <c:v>Gicumbi</c:v>
                </c:pt>
                <c:pt idx="7">
                  <c:v>Gasabo</c:v>
                </c:pt>
              </c:strCache>
            </c:strRef>
          </c:cat>
          <c:val>
            <c:numRef>
              <c:f>Overall!$AA$37:$AA$44</c:f>
              <c:numCache>
                <c:formatCode>General</c:formatCode>
                <c:ptCount val="8"/>
                <c:pt idx="0">
                  <c:v>567</c:v>
                </c:pt>
                <c:pt idx="1">
                  <c:v>685</c:v>
                </c:pt>
                <c:pt idx="2">
                  <c:v>665</c:v>
                </c:pt>
                <c:pt idx="3">
                  <c:v>1038</c:v>
                </c:pt>
                <c:pt idx="4">
                  <c:v>923</c:v>
                </c:pt>
                <c:pt idx="5">
                  <c:v>760</c:v>
                </c:pt>
                <c:pt idx="6">
                  <c:v>701</c:v>
                </c:pt>
                <c:pt idx="7">
                  <c:v>3885</c:v>
                </c:pt>
              </c:numCache>
            </c:numRef>
          </c:val>
        </c:ser>
        <c:ser>
          <c:idx val="1"/>
          <c:order val="1"/>
          <c:tx>
            <c:strRef>
              <c:f>Overall!$AB$36</c:f>
              <c:strCache>
                <c:ptCount val="1"/>
                <c:pt idx="0">
                  <c:v>New Adult Clients Starting ARV Treatment (Ages 15 and Over)</c:v>
                </c:pt>
              </c:strCache>
            </c:strRef>
          </c:tx>
          <c:invertIfNegative val="0"/>
          <c:cat>
            <c:strRef>
              <c:f>Overall!$Z$37:$Z$44</c:f>
              <c:strCache>
                <c:ptCount val="8"/>
                <c:pt idx="0">
                  <c:v>Rutsiro</c:v>
                </c:pt>
                <c:pt idx="1">
                  <c:v>Nyamasheke</c:v>
                </c:pt>
                <c:pt idx="2">
                  <c:v>Nyamagabe</c:v>
                </c:pt>
                <c:pt idx="3">
                  <c:v>Ngoma</c:v>
                </c:pt>
                <c:pt idx="4">
                  <c:v>Muhanga</c:v>
                </c:pt>
                <c:pt idx="5">
                  <c:v>Karongi</c:v>
                </c:pt>
                <c:pt idx="6">
                  <c:v>Gicumbi</c:v>
                </c:pt>
                <c:pt idx="7">
                  <c:v>Gasabo</c:v>
                </c:pt>
              </c:strCache>
            </c:strRef>
          </c:cat>
          <c:val>
            <c:numRef>
              <c:f>Overall!$AB$37:$AB$44</c:f>
              <c:numCache>
                <c:formatCode>General</c:formatCode>
                <c:ptCount val="8"/>
                <c:pt idx="0">
                  <c:v>482</c:v>
                </c:pt>
                <c:pt idx="1">
                  <c:v>841</c:v>
                </c:pt>
                <c:pt idx="2">
                  <c:v>570</c:v>
                </c:pt>
                <c:pt idx="3">
                  <c:v>601</c:v>
                </c:pt>
                <c:pt idx="4">
                  <c:v>779</c:v>
                </c:pt>
                <c:pt idx="5">
                  <c:v>755</c:v>
                </c:pt>
                <c:pt idx="6">
                  <c:v>631</c:v>
                </c:pt>
                <c:pt idx="7">
                  <c:v>1680</c:v>
                </c:pt>
              </c:numCache>
            </c:numRef>
          </c:val>
        </c:ser>
        <c:dLbls>
          <c:showLegendKey val="0"/>
          <c:showVal val="1"/>
          <c:showCatName val="0"/>
          <c:showSerName val="0"/>
          <c:showPercent val="0"/>
          <c:showBubbleSize val="0"/>
        </c:dLbls>
        <c:gapWidth val="150"/>
        <c:axId val="47767552"/>
        <c:axId val="47769088"/>
      </c:barChart>
      <c:catAx>
        <c:axId val="47767552"/>
        <c:scaling>
          <c:orientation val="minMax"/>
        </c:scaling>
        <c:delete val="1"/>
        <c:axPos val="l"/>
        <c:majorTickMark val="out"/>
        <c:minorTickMark val="none"/>
        <c:tickLblPos val="nextTo"/>
        <c:crossAx val="47769088"/>
        <c:crosses val="autoZero"/>
        <c:auto val="1"/>
        <c:lblAlgn val="ctr"/>
        <c:lblOffset val="100"/>
        <c:noMultiLvlLbl val="0"/>
      </c:catAx>
      <c:valAx>
        <c:axId val="47769088"/>
        <c:scaling>
          <c:orientation val="minMax"/>
        </c:scaling>
        <c:delete val="0"/>
        <c:axPos val="b"/>
        <c:majorGridlines/>
        <c:title>
          <c:tx>
            <c:rich>
              <a:bodyPr/>
              <a:lstStyle/>
              <a:p>
                <a:pPr>
                  <a:defRPr/>
                </a:pPr>
                <a:r>
                  <a:rPr lang="en-US"/>
                  <a:t>Number of Clients</a:t>
                </a:r>
              </a:p>
            </c:rich>
          </c:tx>
          <c:layout/>
          <c:overlay val="0"/>
        </c:title>
        <c:numFmt formatCode="General" sourceLinked="1"/>
        <c:majorTickMark val="out"/>
        <c:minorTickMark val="none"/>
        <c:tickLblPos val="nextTo"/>
        <c:crossAx val="47767552"/>
        <c:crosses val="autoZero"/>
        <c:crossBetween val="between"/>
      </c:valAx>
    </c:plotArea>
    <c:legend>
      <c:legendPos val="t"/>
      <c:layout/>
      <c:overlay val="0"/>
    </c:legend>
    <c:plotVisOnly val="1"/>
    <c:dispBlanksAs val="gap"/>
    <c:showDLblsOverMax val="0"/>
  </c:chart>
  <c:txPr>
    <a:bodyPr/>
    <a:lstStyle/>
    <a:p>
      <a:pPr>
        <a:defRPr sz="14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invertIfNegative val="0"/>
          <c:dPt>
            <c:idx val="0"/>
            <c:invertIfNegative val="0"/>
            <c:bubble3D val="0"/>
            <c:spPr>
              <a:solidFill>
                <a:schemeClr val="accent3"/>
              </a:solidFill>
            </c:spPr>
          </c:dPt>
          <c:dPt>
            <c:idx val="1"/>
            <c:invertIfNegative val="0"/>
            <c:bubble3D val="0"/>
            <c:spPr>
              <a:solidFill>
                <a:schemeClr val="accent3"/>
              </a:solidFill>
            </c:spPr>
          </c:dPt>
          <c:dPt>
            <c:idx val="2"/>
            <c:invertIfNegative val="0"/>
            <c:bubble3D val="0"/>
            <c:spPr>
              <a:solidFill>
                <a:schemeClr val="accent2"/>
              </a:solidFill>
            </c:spPr>
          </c:dPt>
          <c:dPt>
            <c:idx val="3"/>
            <c:invertIfNegative val="0"/>
            <c:bubble3D val="0"/>
            <c:spPr>
              <a:solidFill>
                <a:schemeClr val="accent3"/>
              </a:solidFill>
            </c:spPr>
          </c:dPt>
          <c:dPt>
            <c:idx val="4"/>
            <c:invertIfNegative val="0"/>
            <c:bubble3D val="0"/>
            <c:spPr>
              <a:solidFill>
                <a:schemeClr val="accent2"/>
              </a:solidFill>
            </c:spPr>
          </c:dPt>
          <c:dPt>
            <c:idx val="7"/>
            <c:invertIfNegative val="0"/>
            <c:bubble3D val="0"/>
            <c:spPr>
              <a:solidFill>
                <a:schemeClr val="accent2"/>
              </a:solidFill>
            </c:spPr>
          </c:dPt>
          <c:dLbls>
            <c:showLegendKey val="0"/>
            <c:showVal val="1"/>
            <c:showCatName val="0"/>
            <c:showSerName val="0"/>
            <c:showPercent val="0"/>
            <c:showBubbleSize val="0"/>
            <c:showLeaderLines val="0"/>
          </c:dLbls>
          <c:cat>
            <c:strRef>
              <c:f>Overall!$AR$22:$AR$29</c:f>
              <c:strCache>
                <c:ptCount val="8"/>
                <c:pt idx="0">
                  <c:v>Rutsiro</c:v>
                </c:pt>
                <c:pt idx="1">
                  <c:v>Nyamasheke</c:v>
                </c:pt>
                <c:pt idx="2">
                  <c:v>Nyamagabe</c:v>
                </c:pt>
                <c:pt idx="3">
                  <c:v>Ngoma</c:v>
                </c:pt>
                <c:pt idx="4">
                  <c:v>Muhanga</c:v>
                </c:pt>
                <c:pt idx="5">
                  <c:v>Karongi</c:v>
                </c:pt>
                <c:pt idx="6">
                  <c:v>Gicumbi</c:v>
                </c:pt>
                <c:pt idx="7">
                  <c:v>Gasabo</c:v>
                </c:pt>
              </c:strCache>
            </c:strRef>
          </c:cat>
          <c:val>
            <c:numRef>
              <c:f>Overall!$AU$22:$AU$29</c:f>
              <c:numCache>
                <c:formatCode>General</c:formatCode>
                <c:ptCount val="8"/>
                <c:pt idx="0">
                  <c:v>152431</c:v>
                </c:pt>
                <c:pt idx="1">
                  <c:v>288841</c:v>
                </c:pt>
                <c:pt idx="2">
                  <c:v>56783</c:v>
                </c:pt>
                <c:pt idx="3">
                  <c:v>134318</c:v>
                </c:pt>
                <c:pt idx="4">
                  <c:v>68510</c:v>
                </c:pt>
                <c:pt idx="5">
                  <c:v>99737</c:v>
                </c:pt>
                <c:pt idx="6">
                  <c:v>96958</c:v>
                </c:pt>
                <c:pt idx="7">
                  <c:v>76096</c:v>
                </c:pt>
              </c:numCache>
            </c:numRef>
          </c:val>
        </c:ser>
        <c:dLbls>
          <c:showLegendKey val="0"/>
          <c:showVal val="0"/>
          <c:showCatName val="0"/>
          <c:showSerName val="0"/>
          <c:showPercent val="0"/>
          <c:showBubbleSize val="0"/>
        </c:dLbls>
        <c:gapWidth val="150"/>
        <c:axId val="46272896"/>
        <c:axId val="46274432"/>
      </c:barChart>
      <c:catAx>
        <c:axId val="46272896"/>
        <c:scaling>
          <c:orientation val="minMax"/>
        </c:scaling>
        <c:delete val="1"/>
        <c:axPos val="l"/>
        <c:majorTickMark val="out"/>
        <c:minorTickMark val="none"/>
        <c:tickLblPos val="nextTo"/>
        <c:crossAx val="46274432"/>
        <c:crosses val="autoZero"/>
        <c:auto val="1"/>
        <c:lblAlgn val="ctr"/>
        <c:lblOffset val="100"/>
        <c:noMultiLvlLbl val="0"/>
      </c:catAx>
      <c:valAx>
        <c:axId val="46274432"/>
        <c:scaling>
          <c:orientation val="minMax"/>
        </c:scaling>
        <c:delete val="0"/>
        <c:axPos val="b"/>
        <c:majorGridlines/>
        <c:title>
          <c:tx>
            <c:rich>
              <a:bodyPr/>
              <a:lstStyle/>
              <a:p>
                <a:pPr>
                  <a:defRPr/>
                </a:pPr>
                <a:r>
                  <a:rPr lang="en-US"/>
                  <a:t>Number of Clients</a:t>
                </a:r>
              </a:p>
            </c:rich>
          </c:tx>
          <c:layout/>
          <c:overlay val="0"/>
        </c:title>
        <c:numFmt formatCode="General" sourceLinked="1"/>
        <c:majorTickMark val="out"/>
        <c:minorTickMark val="none"/>
        <c:tickLblPos val="nextTo"/>
        <c:crossAx val="46272896"/>
        <c:crosses val="autoZero"/>
        <c:crossBetween val="between"/>
      </c:valAx>
    </c:plotArea>
    <c:plotVisOnly val="1"/>
    <c:dispBlanksAs val="gap"/>
    <c:showDLblsOverMax val="0"/>
  </c:chart>
  <c:txPr>
    <a:bodyPr/>
    <a:lstStyle/>
    <a:p>
      <a:pPr>
        <a:defRPr sz="1400"/>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Sheet1!$B$48</c:f>
              <c:strCache>
                <c:ptCount val="1"/>
                <c:pt idx="0">
                  <c:v>IEC</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Sheet1!$A$49:$A$56</c:f>
              <c:strCache>
                <c:ptCount val="8"/>
                <c:pt idx="0">
                  <c:v>Dist. A</c:v>
                </c:pt>
                <c:pt idx="1">
                  <c:v>Dist. B</c:v>
                </c:pt>
                <c:pt idx="2">
                  <c:v>Dist. C</c:v>
                </c:pt>
                <c:pt idx="3">
                  <c:v>Dist. D</c:v>
                </c:pt>
                <c:pt idx="4">
                  <c:v>Dist. E</c:v>
                </c:pt>
                <c:pt idx="5">
                  <c:v>Dist. F</c:v>
                </c:pt>
                <c:pt idx="6">
                  <c:v>Dist. G</c:v>
                </c:pt>
                <c:pt idx="7">
                  <c:v>Dist. H</c:v>
                </c:pt>
              </c:strCache>
            </c:strRef>
          </c:cat>
          <c:val>
            <c:numRef>
              <c:f>Sheet1!$B$49:$B$56</c:f>
              <c:numCache>
                <c:formatCode>General</c:formatCode>
                <c:ptCount val="8"/>
                <c:pt idx="0">
                  <c:v>289702</c:v>
                </c:pt>
                <c:pt idx="1">
                  <c:v>170020</c:v>
                </c:pt>
                <c:pt idx="2">
                  <c:v>283644</c:v>
                </c:pt>
                <c:pt idx="3">
                  <c:v>156108</c:v>
                </c:pt>
                <c:pt idx="4">
                  <c:v>344021</c:v>
                </c:pt>
                <c:pt idx="5">
                  <c:v>71271</c:v>
                </c:pt>
                <c:pt idx="6">
                  <c:v>827524</c:v>
                </c:pt>
                <c:pt idx="7">
                  <c:v>126016</c:v>
                </c:pt>
              </c:numCache>
            </c:numRef>
          </c:val>
        </c:ser>
        <c:ser>
          <c:idx val="1"/>
          <c:order val="1"/>
          <c:tx>
            <c:strRef>
              <c:f>Sheet1!$C$48</c:f>
              <c:strCache>
                <c:ptCount val="1"/>
                <c:pt idx="0">
                  <c:v>IEC Youth</c:v>
                </c:pt>
              </c:strCache>
            </c:strRef>
          </c:tx>
          <c:invertIfNegative val="0"/>
          <c:cat>
            <c:strRef>
              <c:f>Sheet1!$A$49:$A$56</c:f>
              <c:strCache>
                <c:ptCount val="8"/>
                <c:pt idx="0">
                  <c:v>Dist. A</c:v>
                </c:pt>
                <c:pt idx="1">
                  <c:v>Dist. B</c:v>
                </c:pt>
                <c:pt idx="2">
                  <c:v>Dist. C</c:v>
                </c:pt>
                <c:pt idx="3">
                  <c:v>Dist. D</c:v>
                </c:pt>
                <c:pt idx="4">
                  <c:v>Dist. E</c:v>
                </c:pt>
                <c:pt idx="5">
                  <c:v>Dist. F</c:v>
                </c:pt>
                <c:pt idx="6">
                  <c:v>Dist. G</c:v>
                </c:pt>
                <c:pt idx="7">
                  <c:v>Dist. H</c:v>
                </c:pt>
              </c:strCache>
            </c:strRef>
          </c:cat>
          <c:val>
            <c:numRef>
              <c:f>Sheet1!$C$49:$C$56</c:f>
              <c:numCache>
                <c:formatCode>General</c:formatCode>
                <c:ptCount val="8"/>
                <c:pt idx="0">
                  <c:v>31736</c:v>
                </c:pt>
                <c:pt idx="1">
                  <c:v>88577</c:v>
                </c:pt>
                <c:pt idx="2">
                  <c:v>136786</c:v>
                </c:pt>
                <c:pt idx="3">
                  <c:v>22859</c:v>
                </c:pt>
                <c:pt idx="4">
                  <c:v>56430</c:v>
                </c:pt>
                <c:pt idx="5">
                  <c:v>6657</c:v>
                </c:pt>
                <c:pt idx="6">
                  <c:v>225389</c:v>
                </c:pt>
                <c:pt idx="7">
                  <c:v>64789</c:v>
                </c:pt>
              </c:numCache>
            </c:numRef>
          </c:val>
        </c:ser>
        <c:ser>
          <c:idx val="2"/>
          <c:order val="2"/>
          <c:tx>
            <c:strRef>
              <c:f>Sheet1!$D$48</c:f>
              <c:strCache>
                <c:ptCount val="1"/>
                <c:pt idx="0">
                  <c:v>OVC Services</c:v>
                </c:pt>
              </c:strCache>
            </c:strRef>
          </c:tx>
          <c:invertIfNegative val="0"/>
          <c:cat>
            <c:strRef>
              <c:f>Sheet1!$A$49:$A$56</c:f>
              <c:strCache>
                <c:ptCount val="8"/>
                <c:pt idx="0">
                  <c:v>Dist. A</c:v>
                </c:pt>
                <c:pt idx="1">
                  <c:v>Dist. B</c:v>
                </c:pt>
                <c:pt idx="2">
                  <c:v>Dist. C</c:v>
                </c:pt>
                <c:pt idx="3">
                  <c:v>Dist. D</c:v>
                </c:pt>
                <c:pt idx="4">
                  <c:v>Dist. E</c:v>
                </c:pt>
                <c:pt idx="5">
                  <c:v>Dist. F</c:v>
                </c:pt>
                <c:pt idx="6">
                  <c:v>Dist. G</c:v>
                </c:pt>
                <c:pt idx="7">
                  <c:v>Dist. H</c:v>
                </c:pt>
              </c:strCache>
            </c:strRef>
          </c:cat>
          <c:val>
            <c:numRef>
              <c:f>Sheet1!$D$49:$D$56</c:f>
              <c:numCache>
                <c:formatCode>General</c:formatCode>
                <c:ptCount val="8"/>
                <c:pt idx="0">
                  <c:v>25000</c:v>
                </c:pt>
                <c:pt idx="1">
                  <c:v>9500</c:v>
                </c:pt>
                <c:pt idx="2">
                  <c:v>11500</c:v>
                </c:pt>
                <c:pt idx="3">
                  <c:v>12500</c:v>
                </c:pt>
                <c:pt idx="4">
                  <c:v>13500</c:v>
                </c:pt>
                <c:pt idx="5">
                  <c:v>26000</c:v>
                </c:pt>
                <c:pt idx="6">
                  <c:v>26000</c:v>
                </c:pt>
                <c:pt idx="7">
                  <c:v>9500</c:v>
                </c:pt>
              </c:numCache>
            </c:numRef>
          </c:val>
        </c:ser>
        <c:dLbls>
          <c:showLegendKey val="0"/>
          <c:showVal val="0"/>
          <c:showCatName val="0"/>
          <c:showSerName val="0"/>
          <c:showPercent val="0"/>
          <c:showBubbleSize val="0"/>
        </c:dLbls>
        <c:gapWidth val="150"/>
        <c:axId val="74874880"/>
        <c:axId val="74876416"/>
      </c:barChart>
      <c:catAx>
        <c:axId val="74874880"/>
        <c:scaling>
          <c:orientation val="minMax"/>
        </c:scaling>
        <c:delete val="0"/>
        <c:axPos val="b"/>
        <c:majorTickMark val="out"/>
        <c:minorTickMark val="none"/>
        <c:tickLblPos val="nextTo"/>
        <c:txPr>
          <a:bodyPr/>
          <a:lstStyle/>
          <a:p>
            <a:pPr>
              <a:defRPr sz="1600"/>
            </a:pPr>
            <a:endParaRPr lang="en-US"/>
          </a:p>
        </c:txPr>
        <c:crossAx val="74876416"/>
        <c:crosses val="autoZero"/>
        <c:auto val="1"/>
        <c:lblAlgn val="ctr"/>
        <c:lblOffset val="100"/>
        <c:noMultiLvlLbl val="0"/>
      </c:catAx>
      <c:valAx>
        <c:axId val="74876416"/>
        <c:scaling>
          <c:orientation val="minMax"/>
        </c:scaling>
        <c:delete val="0"/>
        <c:axPos val="l"/>
        <c:majorGridlines/>
        <c:numFmt formatCode="General" sourceLinked="1"/>
        <c:majorTickMark val="out"/>
        <c:minorTickMark val="none"/>
        <c:tickLblPos val="nextTo"/>
        <c:txPr>
          <a:bodyPr/>
          <a:lstStyle/>
          <a:p>
            <a:pPr>
              <a:defRPr sz="1600"/>
            </a:pPr>
            <a:endParaRPr lang="en-US"/>
          </a:p>
        </c:txPr>
        <c:crossAx val="74874880"/>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Sheet1!$B$76</c:f>
              <c:strCache>
                <c:ptCount val="1"/>
                <c:pt idx="0">
                  <c:v>Female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Sheet1!$A$77:$A$84</c:f>
              <c:strCache>
                <c:ptCount val="8"/>
                <c:pt idx="0">
                  <c:v>Dist. A</c:v>
                </c:pt>
                <c:pt idx="1">
                  <c:v>Dist. B</c:v>
                </c:pt>
                <c:pt idx="2">
                  <c:v>Dist. C</c:v>
                </c:pt>
                <c:pt idx="3">
                  <c:v>Dist. D</c:v>
                </c:pt>
                <c:pt idx="4">
                  <c:v>Dist. E</c:v>
                </c:pt>
                <c:pt idx="5">
                  <c:v>Dist. F</c:v>
                </c:pt>
                <c:pt idx="6">
                  <c:v>Dist. G</c:v>
                </c:pt>
                <c:pt idx="7">
                  <c:v>Dist. H</c:v>
                </c:pt>
              </c:strCache>
            </c:strRef>
          </c:cat>
          <c:val>
            <c:numRef>
              <c:f>Sheet1!$B$77:$B$84</c:f>
              <c:numCache>
                <c:formatCode>0%</c:formatCode>
                <c:ptCount val="8"/>
                <c:pt idx="0">
                  <c:v>0.53</c:v>
                </c:pt>
                <c:pt idx="1">
                  <c:v>0.56000000000000005</c:v>
                </c:pt>
                <c:pt idx="2">
                  <c:v>0.5</c:v>
                </c:pt>
                <c:pt idx="3">
                  <c:v>0.53</c:v>
                </c:pt>
                <c:pt idx="4">
                  <c:v>0.48</c:v>
                </c:pt>
                <c:pt idx="5">
                  <c:v>0.55000000000000004</c:v>
                </c:pt>
                <c:pt idx="6">
                  <c:v>0.49</c:v>
                </c:pt>
                <c:pt idx="7">
                  <c:v>0.49</c:v>
                </c:pt>
              </c:numCache>
            </c:numRef>
          </c:val>
        </c:ser>
        <c:ser>
          <c:idx val="1"/>
          <c:order val="1"/>
          <c:tx>
            <c:strRef>
              <c:f>Sheet1!$C$76</c:f>
              <c:strCache>
                <c:ptCount val="1"/>
                <c:pt idx="0">
                  <c:v>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Sheet1!$A$77:$A$84</c:f>
              <c:strCache>
                <c:ptCount val="8"/>
                <c:pt idx="0">
                  <c:v>Dist. A</c:v>
                </c:pt>
                <c:pt idx="1">
                  <c:v>Dist. B</c:v>
                </c:pt>
                <c:pt idx="2">
                  <c:v>Dist. C</c:v>
                </c:pt>
                <c:pt idx="3">
                  <c:v>Dist. D</c:v>
                </c:pt>
                <c:pt idx="4">
                  <c:v>Dist. E</c:v>
                </c:pt>
                <c:pt idx="5">
                  <c:v>Dist. F</c:v>
                </c:pt>
                <c:pt idx="6">
                  <c:v>Dist. G</c:v>
                </c:pt>
                <c:pt idx="7">
                  <c:v>Dist. H</c:v>
                </c:pt>
              </c:strCache>
            </c:strRef>
          </c:cat>
          <c:val>
            <c:numRef>
              <c:f>Sheet1!$C$77:$C$84</c:f>
              <c:numCache>
                <c:formatCode>0%</c:formatCode>
                <c:ptCount val="8"/>
                <c:pt idx="0">
                  <c:v>0.47</c:v>
                </c:pt>
                <c:pt idx="1">
                  <c:v>0.44</c:v>
                </c:pt>
                <c:pt idx="2">
                  <c:v>0.5</c:v>
                </c:pt>
                <c:pt idx="3">
                  <c:v>0.47</c:v>
                </c:pt>
                <c:pt idx="4">
                  <c:v>0.52</c:v>
                </c:pt>
                <c:pt idx="5">
                  <c:v>0.45</c:v>
                </c:pt>
                <c:pt idx="6">
                  <c:v>0.51</c:v>
                </c:pt>
                <c:pt idx="7">
                  <c:v>0.51</c:v>
                </c:pt>
              </c:numCache>
            </c:numRef>
          </c:val>
        </c:ser>
        <c:dLbls>
          <c:showLegendKey val="0"/>
          <c:showVal val="0"/>
          <c:showCatName val="0"/>
          <c:showSerName val="0"/>
          <c:showPercent val="0"/>
          <c:showBubbleSize val="0"/>
        </c:dLbls>
        <c:gapWidth val="150"/>
        <c:axId val="73385088"/>
        <c:axId val="73386624"/>
      </c:barChart>
      <c:catAx>
        <c:axId val="73385088"/>
        <c:scaling>
          <c:orientation val="minMax"/>
        </c:scaling>
        <c:delete val="0"/>
        <c:axPos val="b"/>
        <c:majorTickMark val="none"/>
        <c:minorTickMark val="none"/>
        <c:tickLblPos val="nextTo"/>
        <c:txPr>
          <a:bodyPr/>
          <a:lstStyle/>
          <a:p>
            <a:pPr>
              <a:defRPr sz="1600"/>
            </a:pPr>
            <a:endParaRPr lang="en-US"/>
          </a:p>
        </c:txPr>
        <c:crossAx val="73386624"/>
        <c:crosses val="autoZero"/>
        <c:auto val="1"/>
        <c:lblAlgn val="ctr"/>
        <c:lblOffset val="100"/>
        <c:noMultiLvlLbl val="0"/>
      </c:catAx>
      <c:valAx>
        <c:axId val="73386624"/>
        <c:scaling>
          <c:orientation val="minMax"/>
          <c:max val="1"/>
        </c:scaling>
        <c:delete val="0"/>
        <c:axPos val="l"/>
        <c:majorGridlines/>
        <c:title>
          <c:tx>
            <c:rich>
              <a:bodyPr rot="0" vert="horz"/>
              <a:lstStyle/>
              <a:p>
                <a:pPr>
                  <a:defRPr sz="1600"/>
                </a:pPr>
                <a:r>
                  <a:rPr lang="en-US" sz="1600"/>
                  <a:t>% of Clients</a:t>
                </a:r>
              </a:p>
            </c:rich>
          </c:tx>
          <c:layout/>
          <c:overlay val="0"/>
        </c:title>
        <c:numFmt formatCode="0%" sourceLinked="1"/>
        <c:majorTickMark val="out"/>
        <c:minorTickMark val="none"/>
        <c:tickLblPos val="nextTo"/>
        <c:txPr>
          <a:bodyPr/>
          <a:lstStyle/>
          <a:p>
            <a:pPr>
              <a:defRPr sz="1600"/>
            </a:pPr>
            <a:endParaRPr lang="en-US"/>
          </a:p>
        </c:txPr>
        <c:crossAx val="73385088"/>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Sheet1!$B$104</c:f>
              <c:strCache>
                <c:ptCount val="1"/>
                <c:pt idx="0">
                  <c:v>Female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Sheet1!$A$105:$A$112</c:f>
              <c:strCache>
                <c:ptCount val="8"/>
                <c:pt idx="0">
                  <c:v>Dist. A</c:v>
                </c:pt>
                <c:pt idx="1">
                  <c:v>Dist. B</c:v>
                </c:pt>
                <c:pt idx="2">
                  <c:v>Dist. C</c:v>
                </c:pt>
                <c:pt idx="3">
                  <c:v>Dist. D</c:v>
                </c:pt>
                <c:pt idx="4">
                  <c:v>Dist. E</c:v>
                </c:pt>
                <c:pt idx="5">
                  <c:v>Dist. F</c:v>
                </c:pt>
                <c:pt idx="6">
                  <c:v>Dist. G</c:v>
                </c:pt>
                <c:pt idx="7">
                  <c:v>Dist. H</c:v>
                </c:pt>
              </c:strCache>
            </c:strRef>
          </c:cat>
          <c:val>
            <c:numRef>
              <c:f>Sheet1!$B$105:$B$112</c:f>
              <c:numCache>
                <c:formatCode>0%</c:formatCode>
                <c:ptCount val="8"/>
                <c:pt idx="0">
                  <c:v>0.64</c:v>
                </c:pt>
                <c:pt idx="1">
                  <c:v>0.63</c:v>
                </c:pt>
                <c:pt idx="2">
                  <c:v>0.65</c:v>
                </c:pt>
                <c:pt idx="3">
                  <c:v>0.61</c:v>
                </c:pt>
                <c:pt idx="4">
                  <c:v>0.64</c:v>
                </c:pt>
                <c:pt idx="5">
                  <c:v>0.61</c:v>
                </c:pt>
                <c:pt idx="6">
                  <c:v>0.65</c:v>
                </c:pt>
                <c:pt idx="7">
                  <c:v>0.65</c:v>
                </c:pt>
              </c:numCache>
            </c:numRef>
          </c:val>
        </c:ser>
        <c:ser>
          <c:idx val="1"/>
          <c:order val="1"/>
          <c:tx>
            <c:strRef>
              <c:f>Sheet1!$C$104</c:f>
              <c:strCache>
                <c:ptCount val="1"/>
                <c:pt idx="0">
                  <c:v>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Sheet1!$A$105:$A$112</c:f>
              <c:strCache>
                <c:ptCount val="8"/>
                <c:pt idx="0">
                  <c:v>Dist. A</c:v>
                </c:pt>
                <c:pt idx="1">
                  <c:v>Dist. B</c:v>
                </c:pt>
                <c:pt idx="2">
                  <c:v>Dist. C</c:v>
                </c:pt>
                <c:pt idx="3">
                  <c:v>Dist. D</c:v>
                </c:pt>
                <c:pt idx="4">
                  <c:v>Dist. E</c:v>
                </c:pt>
                <c:pt idx="5">
                  <c:v>Dist. F</c:v>
                </c:pt>
                <c:pt idx="6">
                  <c:v>Dist. G</c:v>
                </c:pt>
                <c:pt idx="7">
                  <c:v>Dist. H</c:v>
                </c:pt>
              </c:strCache>
            </c:strRef>
          </c:cat>
          <c:val>
            <c:numRef>
              <c:f>Sheet1!$C$105:$C$112</c:f>
              <c:numCache>
                <c:formatCode>0%</c:formatCode>
                <c:ptCount val="8"/>
                <c:pt idx="0">
                  <c:v>0.36</c:v>
                </c:pt>
                <c:pt idx="1">
                  <c:v>0.37</c:v>
                </c:pt>
                <c:pt idx="2">
                  <c:v>0.35</c:v>
                </c:pt>
                <c:pt idx="3">
                  <c:v>0.39</c:v>
                </c:pt>
                <c:pt idx="4">
                  <c:v>0.36</c:v>
                </c:pt>
                <c:pt idx="5">
                  <c:v>0.39</c:v>
                </c:pt>
                <c:pt idx="6">
                  <c:v>0.35</c:v>
                </c:pt>
                <c:pt idx="7">
                  <c:v>0.35</c:v>
                </c:pt>
              </c:numCache>
            </c:numRef>
          </c:val>
        </c:ser>
        <c:dLbls>
          <c:showLegendKey val="0"/>
          <c:showVal val="0"/>
          <c:showCatName val="0"/>
          <c:showSerName val="0"/>
          <c:showPercent val="0"/>
          <c:showBubbleSize val="0"/>
        </c:dLbls>
        <c:gapWidth val="150"/>
        <c:axId val="73443968"/>
        <c:axId val="73458048"/>
      </c:barChart>
      <c:catAx>
        <c:axId val="73443968"/>
        <c:scaling>
          <c:orientation val="minMax"/>
        </c:scaling>
        <c:delete val="0"/>
        <c:axPos val="b"/>
        <c:majorTickMark val="none"/>
        <c:minorTickMark val="none"/>
        <c:tickLblPos val="nextTo"/>
        <c:txPr>
          <a:bodyPr/>
          <a:lstStyle/>
          <a:p>
            <a:pPr>
              <a:defRPr sz="1600"/>
            </a:pPr>
            <a:endParaRPr lang="en-US"/>
          </a:p>
        </c:txPr>
        <c:crossAx val="73458048"/>
        <c:crosses val="autoZero"/>
        <c:auto val="1"/>
        <c:lblAlgn val="ctr"/>
        <c:lblOffset val="100"/>
        <c:noMultiLvlLbl val="0"/>
      </c:catAx>
      <c:valAx>
        <c:axId val="73458048"/>
        <c:scaling>
          <c:orientation val="minMax"/>
          <c:max val="1"/>
        </c:scaling>
        <c:delete val="0"/>
        <c:axPos val="l"/>
        <c:majorGridlines/>
        <c:title>
          <c:tx>
            <c:rich>
              <a:bodyPr rot="0" vert="horz"/>
              <a:lstStyle/>
              <a:p>
                <a:pPr>
                  <a:defRPr sz="1600"/>
                </a:pPr>
                <a:r>
                  <a:rPr lang="en-US" sz="1600"/>
                  <a:t>%</a:t>
                </a:r>
                <a:r>
                  <a:rPr lang="en-US" sz="1600" baseline="0"/>
                  <a:t> of Clients</a:t>
                </a:r>
                <a:endParaRPr lang="en-US" sz="1600"/>
              </a:p>
            </c:rich>
          </c:tx>
          <c:layout/>
          <c:overlay val="0"/>
        </c:title>
        <c:numFmt formatCode="0%" sourceLinked="1"/>
        <c:majorTickMark val="out"/>
        <c:minorTickMark val="none"/>
        <c:tickLblPos val="nextTo"/>
        <c:txPr>
          <a:bodyPr/>
          <a:lstStyle/>
          <a:p>
            <a:pPr>
              <a:defRPr sz="1600"/>
            </a:pPr>
            <a:endParaRPr lang="en-US"/>
          </a:p>
        </c:txPr>
        <c:crossAx val="73443968"/>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Sheet1!$B$132</c:f>
              <c:strCache>
                <c:ptCount val="1"/>
                <c:pt idx="0">
                  <c:v>Female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Sheet1!$A$133:$A$140</c:f>
              <c:strCache>
                <c:ptCount val="8"/>
                <c:pt idx="0">
                  <c:v>Dist. A</c:v>
                </c:pt>
                <c:pt idx="1">
                  <c:v>Dist. B</c:v>
                </c:pt>
                <c:pt idx="2">
                  <c:v>Dist. C</c:v>
                </c:pt>
                <c:pt idx="3">
                  <c:v>Dist. D</c:v>
                </c:pt>
                <c:pt idx="4">
                  <c:v>Dist. E</c:v>
                </c:pt>
                <c:pt idx="5">
                  <c:v>Dist. F</c:v>
                </c:pt>
                <c:pt idx="6">
                  <c:v>Dist. G</c:v>
                </c:pt>
                <c:pt idx="7">
                  <c:v>Dist. H</c:v>
                </c:pt>
              </c:strCache>
            </c:strRef>
          </c:cat>
          <c:val>
            <c:numRef>
              <c:f>Sheet1!$B$133:$B$140</c:f>
              <c:numCache>
                <c:formatCode>0%</c:formatCode>
                <c:ptCount val="8"/>
                <c:pt idx="0">
                  <c:v>0.57999999999999996</c:v>
                </c:pt>
                <c:pt idx="1">
                  <c:v>0.62</c:v>
                </c:pt>
                <c:pt idx="2">
                  <c:v>0.68</c:v>
                </c:pt>
                <c:pt idx="3">
                  <c:v>0.59</c:v>
                </c:pt>
                <c:pt idx="4">
                  <c:v>0.65</c:v>
                </c:pt>
                <c:pt idx="5">
                  <c:v>0.62</c:v>
                </c:pt>
                <c:pt idx="6">
                  <c:v>0.61</c:v>
                </c:pt>
                <c:pt idx="7">
                  <c:v>0.65</c:v>
                </c:pt>
              </c:numCache>
            </c:numRef>
          </c:val>
        </c:ser>
        <c:ser>
          <c:idx val="1"/>
          <c:order val="1"/>
          <c:tx>
            <c:strRef>
              <c:f>Sheet1!$C$132</c:f>
              <c:strCache>
                <c:ptCount val="1"/>
                <c:pt idx="0">
                  <c:v>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Sheet1!$A$133:$A$140</c:f>
              <c:strCache>
                <c:ptCount val="8"/>
                <c:pt idx="0">
                  <c:v>Dist. A</c:v>
                </c:pt>
                <c:pt idx="1">
                  <c:v>Dist. B</c:v>
                </c:pt>
                <c:pt idx="2">
                  <c:v>Dist. C</c:v>
                </c:pt>
                <c:pt idx="3">
                  <c:v>Dist. D</c:v>
                </c:pt>
                <c:pt idx="4">
                  <c:v>Dist. E</c:v>
                </c:pt>
                <c:pt idx="5">
                  <c:v>Dist. F</c:v>
                </c:pt>
                <c:pt idx="6">
                  <c:v>Dist. G</c:v>
                </c:pt>
                <c:pt idx="7">
                  <c:v>Dist. H</c:v>
                </c:pt>
              </c:strCache>
            </c:strRef>
          </c:cat>
          <c:val>
            <c:numRef>
              <c:f>Sheet1!$C$133:$C$140</c:f>
              <c:numCache>
                <c:formatCode>0%</c:formatCode>
                <c:ptCount val="8"/>
                <c:pt idx="0">
                  <c:v>0.42</c:v>
                </c:pt>
                <c:pt idx="1">
                  <c:v>0.38</c:v>
                </c:pt>
                <c:pt idx="2">
                  <c:v>0.32</c:v>
                </c:pt>
                <c:pt idx="3">
                  <c:v>0.41</c:v>
                </c:pt>
                <c:pt idx="4">
                  <c:v>0.35</c:v>
                </c:pt>
                <c:pt idx="5">
                  <c:v>0.38</c:v>
                </c:pt>
                <c:pt idx="6">
                  <c:v>0.39</c:v>
                </c:pt>
                <c:pt idx="7">
                  <c:v>0.35</c:v>
                </c:pt>
              </c:numCache>
            </c:numRef>
          </c:val>
        </c:ser>
        <c:dLbls>
          <c:showLegendKey val="0"/>
          <c:showVal val="0"/>
          <c:showCatName val="0"/>
          <c:showSerName val="0"/>
          <c:showPercent val="0"/>
          <c:showBubbleSize val="0"/>
        </c:dLbls>
        <c:gapWidth val="150"/>
        <c:axId val="78193024"/>
        <c:axId val="78194560"/>
      </c:barChart>
      <c:catAx>
        <c:axId val="78193024"/>
        <c:scaling>
          <c:orientation val="minMax"/>
        </c:scaling>
        <c:delete val="0"/>
        <c:axPos val="b"/>
        <c:majorTickMark val="none"/>
        <c:minorTickMark val="none"/>
        <c:tickLblPos val="nextTo"/>
        <c:txPr>
          <a:bodyPr/>
          <a:lstStyle/>
          <a:p>
            <a:pPr>
              <a:defRPr sz="1600"/>
            </a:pPr>
            <a:endParaRPr lang="en-US"/>
          </a:p>
        </c:txPr>
        <c:crossAx val="78194560"/>
        <c:crosses val="autoZero"/>
        <c:auto val="1"/>
        <c:lblAlgn val="ctr"/>
        <c:lblOffset val="100"/>
        <c:noMultiLvlLbl val="0"/>
      </c:catAx>
      <c:valAx>
        <c:axId val="78194560"/>
        <c:scaling>
          <c:orientation val="minMax"/>
          <c:max val="1"/>
        </c:scaling>
        <c:delete val="0"/>
        <c:axPos val="l"/>
        <c:majorGridlines/>
        <c:title>
          <c:tx>
            <c:rich>
              <a:bodyPr rot="0" vert="horz"/>
              <a:lstStyle/>
              <a:p>
                <a:pPr>
                  <a:defRPr sz="1600"/>
                </a:pPr>
                <a:r>
                  <a:rPr lang="en-US" sz="1600"/>
                  <a:t>%</a:t>
                </a:r>
                <a:r>
                  <a:rPr lang="en-US" sz="1600" baseline="0"/>
                  <a:t> of Clients</a:t>
                </a:r>
                <a:endParaRPr lang="en-US" sz="1600"/>
              </a:p>
            </c:rich>
          </c:tx>
          <c:layout/>
          <c:overlay val="0"/>
        </c:title>
        <c:numFmt formatCode="0%" sourceLinked="1"/>
        <c:majorTickMark val="out"/>
        <c:minorTickMark val="none"/>
        <c:tickLblPos val="nextTo"/>
        <c:txPr>
          <a:bodyPr/>
          <a:lstStyle/>
          <a:p>
            <a:pPr>
              <a:defRPr sz="1600"/>
            </a:pPr>
            <a:endParaRPr lang="en-US"/>
          </a:p>
        </c:txPr>
        <c:crossAx val="78193024"/>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Sheet1!$B$132</c:f>
              <c:strCache>
                <c:ptCount val="1"/>
                <c:pt idx="0">
                  <c:v>Female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Sheet1!$A$133:$A$140</c:f>
              <c:strCache>
                <c:ptCount val="8"/>
                <c:pt idx="0">
                  <c:v>Dist. A</c:v>
                </c:pt>
                <c:pt idx="1">
                  <c:v>Dist. B</c:v>
                </c:pt>
                <c:pt idx="2">
                  <c:v>Dist. C</c:v>
                </c:pt>
                <c:pt idx="3">
                  <c:v>Dist. D</c:v>
                </c:pt>
                <c:pt idx="4">
                  <c:v>Dist. E</c:v>
                </c:pt>
                <c:pt idx="5">
                  <c:v>Dist. F</c:v>
                </c:pt>
                <c:pt idx="6">
                  <c:v>Dist. G</c:v>
                </c:pt>
                <c:pt idx="7">
                  <c:v>Dist. H</c:v>
                </c:pt>
              </c:strCache>
            </c:strRef>
          </c:cat>
          <c:val>
            <c:numRef>
              <c:f>Sheet1!$B$133:$B$140</c:f>
              <c:numCache>
                <c:formatCode>0%</c:formatCode>
                <c:ptCount val="8"/>
                <c:pt idx="0">
                  <c:v>0.57999999999999996</c:v>
                </c:pt>
                <c:pt idx="1">
                  <c:v>0.62</c:v>
                </c:pt>
                <c:pt idx="2">
                  <c:v>0.68</c:v>
                </c:pt>
                <c:pt idx="3">
                  <c:v>0.59</c:v>
                </c:pt>
                <c:pt idx="4">
                  <c:v>0.65</c:v>
                </c:pt>
                <c:pt idx="5">
                  <c:v>0.62</c:v>
                </c:pt>
                <c:pt idx="6">
                  <c:v>0.61</c:v>
                </c:pt>
                <c:pt idx="7">
                  <c:v>0.65</c:v>
                </c:pt>
              </c:numCache>
            </c:numRef>
          </c:val>
        </c:ser>
        <c:ser>
          <c:idx val="1"/>
          <c:order val="1"/>
          <c:tx>
            <c:strRef>
              <c:f>Sheet1!$C$132</c:f>
              <c:strCache>
                <c:ptCount val="1"/>
                <c:pt idx="0">
                  <c:v>Male</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Sheet1!$A$133:$A$140</c:f>
              <c:strCache>
                <c:ptCount val="8"/>
                <c:pt idx="0">
                  <c:v>Dist. A</c:v>
                </c:pt>
                <c:pt idx="1">
                  <c:v>Dist. B</c:v>
                </c:pt>
                <c:pt idx="2">
                  <c:v>Dist. C</c:v>
                </c:pt>
                <c:pt idx="3">
                  <c:v>Dist. D</c:v>
                </c:pt>
                <c:pt idx="4">
                  <c:v>Dist. E</c:v>
                </c:pt>
                <c:pt idx="5">
                  <c:v>Dist. F</c:v>
                </c:pt>
                <c:pt idx="6">
                  <c:v>Dist. G</c:v>
                </c:pt>
                <c:pt idx="7">
                  <c:v>Dist. H</c:v>
                </c:pt>
              </c:strCache>
            </c:strRef>
          </c:cat>
          <c:val>
            <c:numRef>
              <c:f>Sheet1!$C$133:$C$140</c:f>
              <c:numCache>
                <c:formatCode>0%</c:formatCode>
                <c:ptCount val="8"/>
                <c:pt idx="0">
                  <c:v>0.42</c:v>
                </c:pt>
                <c:pt idx="1">
                  <c:v>0.38</c:v>
                </c:pt>
                <c:pt idx="2">
                  <c:v>0.32</c:v>
                </c:pt>
                <c:pt idx="3">
                  <c:v>0.41</c:v>
                </c:pt>
                <c:pt idx="4">
                  <c:v>0.35</c:v>
                </c:pt>
                <c:pt idx="5">
                  <c:v>0.38</c:v>
                </c:pt>
                <c:pt idx="6">
                  <c:v>0.39</c:v>
                </c:pt>
                <c:pt idx="7">
                  <c:v>0.35</c:v>
                </c:pt>
              </c:numCache>
            </c:numRef>
          </c:val>
        </c:ser>
        <c:dLbls>
          <c:showLegendKey val="0"/>
          <c:showVal val="0"/>
          <c:showCatName val="0"/>
          <c:showSerName val="0"/>
          <c:showPercent val="0"/>
          <c:showBubbleSize val="0"/>
        </c:dLbls>
        <c:gapWidth val="150"/>
        <c:axId val="78256000"/>
        <c:axId val="78257536"/>
      </c:barChart>
      <c:catAx>
        <c:axId val="78256000"/>
        <c:scaling>
          <c:orientation val="minMax"/>
        </c:scaling>
        <c:delete val="0"/>
        <c:axPos val="b"/>
        <c:majorTickMark val="none"/>
        <c:minorTickMark val="none"/>
        <c:tickLblPos val="nextTo"/>
        <c:txPr>
          <a:bodyPr/>
          <a:lstStyle/>
          <a:p>
            <a:pPr>
              <a:defRPr sz="1600"/>
            </a:pPr>
            <a:endParaRPr lang="en-US"/>
          </a:p>
        </c:txPr>
        <c:crossAx val="78257536"/>
        <c:crosses val="autoZero"/>
        <c:auto val="1"/>
        <c:lblAlgn val="ctr"/>
        <c:lblOffset val="100"/>
        <c:noMultiLvlLbl val="0"/>
      </c:catAx>
      <c:valAx>
        <c:axId val="78257536"/>
        <c:scaling>
          <c:orientation val="minMax"/>
          <c:max val="1"/>
        </c:scaling>
        <c:delete val="0"/>
        <c:axPos val="l"/>
        <c:majorGridlines/>
        <c:title>
          <c:tx>
            <c:rich>
              <a:bodyPr rot="0" vert="horz"/>
              <a:lstStyle/>
              <a:p>
                <a:pPr>
                  <a:defRPr sz="1600"/>
                </a:pPr>
                <a:r>
                  <a:rPr lang="en-US" sz="1600"/>
                  <a:t>%</a:t>
                </a:r>
                <a:r>
                  <a:rPr lang="en-US" sz="1600" baseline="0"/>
                  <a:t> of Clients</a:t>
                </a:r>
                <a:endParaRPr lang="en-US" sz="1600"/>
              </a:p>
            </c:rich>
          </c:tx>
          <c:layout/>
          <c:overlay val="0"/>
        </c:title>
        <c:numFmt formatCode="0%" sourceLinked="1"/>
        <c:majorTickMark val="out"/>
        <c:minorTickMark val="none"/>
        <c:tickLblPos val="nextTo"/>
        <c:txPr>
          <a:bodyPr/>
          <a:lstStyle/>
          <a:p>
            <a:pPr>
              <a:defRPr sz="1600"/>
            </a:pPr>
            <a:endParaRPr lang="en-US"/>
          </a:p>
        </c:txPr>
        <c:crossAx val="78256000"/>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A66BD7-2BAE-DE4E-813A-D28F4DEC0698}" type="doc">
      <dgm:prSet loTypeId="urn:microsoft.com/office/officeart/2005/8/layout/process4" loCatId="" qsTypeId="urn:microsoft.com/office/officeart/2005/8/quickstyle/simple4" qsCatId="simple" csTypeId="urn:microsoft.com/office/officeart/2005/8/colors/accent1_2" csCatId="accent1" phldr="1"/>
      <dgm:spPr/>
      <dgm:t>
        <a:bodyPr/>
        <a:lstStyle/>
        <a:p>
          <a:endParaRPr lang="en-US"/>
        </a:p>
      </dgm:t>
    </dgm:pt>
    <dgm:pt modelId="{E44F6A35-6D83-D743-AC2B-E6CF5D91302E}">
      <dgm:prSet/>
      <dgm:spPr/>
      <dgm:t>
        <a:bodyPr/>
        <a:lstStyle/>
        <a:p>
          <a:pPr rtl="0"/>
          <a:r>
            <a:rPr lang="en-US" dirty="0" smtClean="0">
              <a:solidFill>
                <a:schemeClr val="bg1"/>
              </a:solidFill>
            </a:rPr>
            <a:t>HMIS and Community Database </a:t>
          </a:r>
          <a:r>
            <a:rPr lang="en-US" dirty="0" smtClean="0"/>
            <a:t>data reports for Biomedical unit shared with MEASURE Evaluation staff</a:t>
          </a:r>
          <a:endParaRPr lang="en-US" dirty="0"/>
        </a:p>
      </dgm:t>
    </dgm:pt>
    <dgm:pt modelId="{C1C381DF-EEBD-4D4B-B33C-4CDE935E3CBD}" type="parTrans" cxnId="{162B7499-1977-0C49-8252-CC99B87AA2FE}">
      <dgm:prSet/>
      <dgm:spPr/>
      <dgm:t>
        <a:bodyPr/>
        <a:lstStyle/>
        <a:p>
          <a:endParaRPr lang="en-US"/>
        </a:p>
      </dgm:t>
    </dgm:pt>
    <dgm:pt modelId="{B780265C-3233-9642-B093-4F6F676F5DB4}" type="sibTrans" cxnId="{162B7499-1977-0C49-8252-CC99B87AA2FE}">
      <dgm:prSet/>
      <dgm:spPr/>
      <dgm:t>
        <a:bodyPr/>
        <a:lstStyle/>
        <a:p>
          <a:endParaRPr lang="en-US"/>
        </a:p>
      </dgm:t>
    </dgm:pt>
    <dgm:pt modelId="{86C61028-96CF-9346-B872-5D117E3A2BF9}">
      <dgm:prSet/>
      <dgm:spPr/>
      <dgm:t>
        <a:bodyPr/>
        <a:lstStyle/>
        <a:p>
          <a:pPr rtl="0"/>
          <a:r>
            <a:rPr lang="en-US" dirty="0" smtClean="0"/>
            <a:t>District and province information added to the data that did not have this information</a:t>
          </a:r>
          <a:endParaRPr lang="en-US" dirty="0"/>
        </a:p>
      </dgm:t>
    </dgm:pt>
    <dgm:pt modelId="{5AF0C383-3AF1-1540-955B-555187E8802E}" type="parTrans" cxnId="{6A6148A7-0BBB-F046-BD9F-DF03AC60158D}">
      <dgm:prSet/>
      <dgm:spPr/>
      <dgm:t>
        <a:bodyPr/>
        <a:lstStyle/>
        <a:p>
          <a:endParaRPr lang="en-US"/>
        </a:p>
      </dgm:t>
    </dgm:pt>
    <dgm:pt modelId="{8C02D1F8-3E90-BD44-9B8A-ADF01F1879E2}" type="sibTrans" cxnId="{6A6148A7-0BBB-F046-BD9F-DF03AC60158D}">
      <dgm:prSet/>
      <dgm:spPr/>
      <dgm:t>
        <a:bodyPr/>
        <a:lstStyle/>
        <a:p>
          <a:endParaRPr lang="en-US"/>
        </a:p>
      </dgm:t>
    </dgm:pt>
    <dgm:pt modelId="{AD21EB2E-01C4-FA48-8745-69DFEB895387}">
      <dgm:prSet/>
      <dgm:spPr/>
      <dgm:t>
        <a:bodyPr/>
        <a:lstStyle/>
        <a:p>
          <a:pPr rtl="0"/>
          <a:r>
            <a:rPr lang="en-US" dirty="0" smtClean="0"/>
            <a:t>Data analyzed by sex and by province, district, and facility</a:t>
          </a:r>
          <a:endParaRPr lang="en-US" dirty="0"/>
        </a:p>
      </dgm:t>
    </dgm:pt>
    <dgm:pt modelId="{230BA9C8-A167-284A-A9A8-4F4ADFD9D02A}" type="parTrans" cxnId="{B413B986-F233-1E41-A4CC-7258A1A4EE0C}">
      <dgm:prSet/>
      <dgm:spPr/>
      <dgm:t>
        <a:bodyPr/>
        <a:lstStyle/>
        <a:p>
          <a:endParaRPr lang="en-US"/>
        </a:p>
      </dgm:t>
    </dgm:pt>
    <dgm:pt modelId="{3AB089FF-2A0F-4E48-AB8A-D67C1EEA6D58}" type="sibTrans" cxnId="{B413B986-F233-1E41-A4CC-7258A1A4EE0C}">
      <dgm:prSet/>
      <dgm:spPr/>
      <dgm:t>
        <a:bodyPr/>
        <a:lstStyle/>
        <a:p>
          <a:endParaRPr lang="en-US"/>
        </a:p>
      </dgm:t>
    </dgm:pt>
    <dgm:pt modelId="{D1A4FEBF-378B-A84A-A130-B2834EA73C5A}" type="pres">
      <dgm:prSet presAssocID="{B1A66BD7-2BAE-DE4E-813A-D28F4DEC0698}" presName="Name0" presStyleCnt="0">
        <dgm:presLayoutVars>
          <dgm:dir/>
          <dgm:animLvl val="lvl"/>
          <dgm:resizeHandles val="exact"/>
        </dgm:presLayoutVars>
      </dgm:prSet>
      <dgm:spPr/>
      <dgm:t>
        <a:bodyPr/>
        <a:lstStyle/>
        <a:p>
          <a:endParaRPr lang="en-US"/>
        </a:p>
      </dgm:t>
    </dgm:pt>
    <dgm:pt modelId="{BF2F0899-611D-4046-BDA3-03E41ABFBA79}" type="pres">
      <dgm:prSet presAssocID="{AD21EB2E-01C4-FA48-8745-69DFEB895387}" presName="boxAndChildren" presStyleCnt="0"/>
      <dgm:spPr/>
    </dgm:pt>
    <dgm:pt modelId="{3B28546A-7BA9-5041-905F-033914C6B98C}" type="pres">
      <dgm:prSet presAssocID="{AD21EB2E-01C4-FA48-8745-69DFEB895387}" presName="parentTextBox" presStyleLbl="node1" presStyleIdx="0" presStyleCnt="3"/>
      <dgm:spPr/>
      <dgm:t>
        <a:bodyPr/>
        <a:lstStyle/>
        <a:p>
          <a:endParaRPr lang="en-US"/>
        </a:p>
      </dgm:t>
    </dgm:pt>
    <dgm:pt modelId="{CA1BA7BB-87A5-4A4D-9B97-2A0D5CB366BE}" type="pres">
      <dgm:prSet presAssocID="{8C02D1F8-3E90-BD44-9B8A-ADF01F1879E2}" presName="sp" presStyleCnt="0"/>
      <dgm:spPr/>
    </dgm:pt>
    <dgm:pt modelId="{ED8FC32A-5A1B-C64E-943A-F3B860EA73B4}" type="pres">
      <dgm:prSet presAssocID="{86C61028-96CF-9346-B872-5D117E3A2BF9}" presName="arrowAndChildren" presStyleCnt="0"/>
      <dgm:spPr/>
    </dgm:pt>
    <dgm:pt modelId="{83215A45-0621-6C4B-B590-514871A5F5F3}" type="pres">
      <dgm:prSet presAssocID="{86C61028-96CF-9346-B872-5D117E3A2BF9}" presName="parentTextArrow" presStyleLbl="node1" presStyleIdx="1" presStyleCnt="3"/>
      <dgm:spPr/>
      <dgm:t>
        <a:bodyPr/>
        <a:lstStyle/>
        <a:p>
          <a:endParaRPr lang="en-US"/>
        </a:p>
      </dgm:t>
    </dgm:pt>
    <dgm:pt modelId="{9239697A-B396-B14C-9A9C-5F142346DDE7}" type="pres">
      <dgm:prSet presAssocID="{B780265C-3233-9642-B093-4F6F676F5DB4}" presName="sp" presStyleCnt="0"/>
      <dgm:spPr/>
    </dgm:pt>
    <dgm:pt modelId="{377E8C0B-1D55-9A4E-97FF-5CEE5981B3A8}" type="pres">
      <dgm:prSet presAssocID="{E44F6A35-6D83-D743-AC2B-E6CF5D91302E}" presName="arrowAndChildren" presStyleCnt="0"/>
      <dgm:spPr/>
    </dgm:pt>
    <dgm:pt modelId="{5432B566-7E07-684B-AFF1-FC46300F99BC}" type="pres">
      <dgm:prSet presAssocID="{E44F6A35-6D83-D743-AC2B-E6CF5D91302E}" presName="parentTextArrow" presStyleLbl="node1" presStyleIdx="2" presStyleCnt="3"/>
      <dgm:spPr/>
      <dgm:t>
        <a:bodyPr/>
        <a:lstStyle/>
        <a:p>
          <a:endParaRPr lang="en-US"/>
        </a:p>
      </dgm:t>
    </dgm:pt>
  </dgm:ptLst>
  <dgm:cxnLst>
    <dgm:cxn modelId="{162B7499-1977-0C49-8252-CC99B87AA2FE}" srcId="{B1A66BD7-2BAE-DE4E-813A-D28F4DEC0698}" destId="{E44F6A35-6D83-D743-AC2B-E6CF5D91302E}" srcOrd="0" destOrd="0" parTransId="{C1C381DF-EEBD-4D4B-B33C-4CDE935E3CBD}" sibTransId="{B780265C-3233-9642-B093-4F6F676F5DB4}"/>
    <dgm:cxn modelId="{EB07AD35-BE49-441A-97F5-6423BCE19064}" type="presOf" srcId="{AD21EB2E-01C4-FA48-8745-69DFEB895387}" destId="{3B28546A-7BA9-5041-905F-033914C6B98C}" srcOrd="0" destOrd="0" presId="urn:microsoft.com/office/officeart/2005/8/layout/process4"/>
    <dgm:cxn modelId="{0B16FCBB-1ACB-491D-9423-32D021B71A74}" type="presOf" srcId="{B1A66BD7-2BAE-DE4E-813A-D28F4DEC0698}" destId="{D1A4FEBF-378B-A84A-A130-B2834EA73C5A}" srcOrd="0" destOrd="0" presId="urn:microsoft.com/office/officeart/2005/8/layout/process4"/>
    <dgm:cxn modelId="{B413B986-F233-1E41-A4CC-7258A1A4EE0C}" srcId="{B1A66BD7-2BAE-DE4E-813A-D28F4DEC0698}" destId="{AD21EB2E-01C4-FA48-8745-69DFEB895387}" srcOrd="2" destOrd="0" parTransId="{230BA9C8-A167-284A-A9A8-4F4ADFD9D02A}" sibTransId="{3AB089FF-2A0F-4E48-AB8A-D67C1EEA6D58}"/>
    <dgm:cxn modelId="{6A6148A7-0BBB-F046-BD9F-DF03AC60158D}" srcId="{B1A66BD7-2BAE-DE4E-813A-D28F4DEC0698}" destId="{86C61028-96CF-9346-B872-5D117E3A2BF9}" srcOrd="1" destOrd="0" parTransId="{5AF0C383-3AF1-1540-955B-555187E8802E}" sibTransId="{8C02D1F8-3E90-BD44-9B8A-ADF01F1879E2}"/>
    <dgm:cxn modelId="{5E91FB98-6B01-4F56-875E-B14FB550C501}" type="presOf" srcId="{86C61028-96CF-9346-B872-5D117E3A2BF9}" destId="{83215A45-0621-6C4B-B590-514871A5F5F3}" srcOrd="0" destOrd="0" presId="urn:microsoft.com/office/officeart/2005/8/layout/process4"/>
    <dgm:cxn modelId="{B1333211-03E0-4E26-A99F-568A1C641CEC}" type="presOf" srcId="{E44F6A35-6D83-D743-AC2B-E6CF5D91302E}" destId="{5432B566-7E07-684B-AFF1-FC46300F99BC}" srcOrd="0" destOrd="0" presId="urn:microsoft.com/office/officeart/2005/8/layout/process4"/>
    <dgm:cxn modelId="{7520326D-594A-489F-A4A6-D5A9DA6D13A1}" type="presParOf" srcId="{D1A4FEBF-378B-A84A-A130-B2834EA73C5A}" destId="{BF2F0899-611D-4046-BDA3-03E41ABFBA79}" srcOrd="0" destOrd="0" presId="urn:microsoft.com/office/officeart/2005/8/layout/process4"/>
    <dgm:cxn modelId="{CB452E3A-90E4-494A-AA72-14F6A8AB8D57}" type="presParOf" srcId="{BF2F0899-611D-4046-BDA3-03E41ABFBA79}" destId="{3B28546A-7BA9-5041-905F-033914C6B98C}" srcOrd="0" destOrd="0" presId="urn:microsoft.com/office/officeart/2005/8/layout/process4"/>
    <dgm:cxn modelId="{58954800-74F8-4A33-99B8-B1A1E28D66D2}" type="presParOf" srcId="{D1A4FEBF-378B-A84A-A130-B2834EA73C5A}" destId="{CA1BA7BB-87A5-4A4D-9B97-2A0D5CB366BE}" srcOrd="1" destOrd="0" presId="urn:microsoft.com/office/officeart/2005/8/layout/process4"/>
    <dgm:cxn modelId="{3D18D353-9317-40EF-A39B-CF1AB22F6490}" type="presParOf" srcId="{D1A4FEBF-378B-A84A-A130-B2834EA73C5A}" destId="{ED8FC32A-5A1B-C64E-943A-F3B860EA73B4}" srcOrd="2" destOrd="0" presId="urn:microsoft.com/office/officeart/2005/8/layout/process4"/>
    <dgm:cxn modelId="{5D40A35D-9F1F-4796-B524-28DAAE952CF3}" type="presParOf" srcId="{ED8FC32A-5A1B-C64E-943A-F3B860EA73B4}" destId="{83215A45-0621-6C4B-B590-514871A5F5F3}" srcOrd="0" destOrd="0" presId="urn:microsoft.com/office/officeart/2005/8/layout/process4"/>
    <dgm:cxn modelId="{01810E86-26C9-45CC-A0DD-FF30538A6CBA}" type="presParOf" srcId="{D1A4FEBF-378B-A84A-A130-B2834EA73C5A}" destId="{9239697A-B396-B14C-9A9C-5F142346DDE7}" srcOrd="3" destOrd="0" presId="urn:microsoft.com/office/officeart/2005/8/layout/process4"/>
    <dgm:cxn modelId="{C260A530-1E34-4BFA-BE5B-839B4E5ACBE4}" type="presParOf" srcId="{D1A4FEBF-378B-A84A-A130-B2834EA73C5A}" destId="{377E8C0B-1D55-9A4E-97FF-5CEE5981B3A8}" srcOrd="4" destOrd="0" presId="urn:microsoft.com/office/officeart/2005/8/layout/process4"/>
    <dgm:cxn modelId="{361DAC5E-B780-4D8D-8745-FB26F1C6360A}" type="presParOf" srcId="{377E8C0B-1D55-9A4E-97FF-5CEE5981B3A8}" destId="{5432B566-7E07-684B-AFF1-FC46300F99BC}"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28546A-7BA9-5041-905F-033914C6B98C}">
      <dsp:nvSpPr>
        <dsp:cNvPr id="0" name=""/>
        <dsp:cNvSpPr/>
      </dsp:nvSpPr>
      <dsp:spPr>
        <a:xfrm>
          <a:off x="0" y="3406931"/>
          <a:ext cx="8229600" cy="111823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rtl="0">
            <a:lnSpc>
              <a:spcPct val="90000"/>
            </a:lnSpc>
            <a:spcBef>
              <a:spcPct val="0"/>
            </a:spcBef>
            <a:spcAft>
              <a:spcPct val="35000"/>
            </a:spcAft>
          </a:pPr>
          <a:r>
            <a:rPr lang="en-US" sz="2600" kern="1200" dirty="0" smtClean="0"/>
            <a:t>Data analyzed by sex and by province, district, and facility</a:t>
          </a:r>
          <a:endParaRPr lang="en-US" sz="2600" kern="1200" dirty="0"/>
        </a:p>
      </dsp:txBody>
      <dsp:txXfrm>
        <a:off x="0" y="3406931"/>
        <a:ext cx="8229600" cy="1118231"/>
      </dsp:txXfrm>
    </dsp:sp>
    <dsp:sp modelId="{83215A45-0621-6C4B-B590-514871A5F5F3}">
      <dsp:nvSpPr>
        <dsp:cNvPr id="0" name=""/>
        <dsp:cNvSpPr/>
      </dsp:nvSpPr>
      <dsp:spPr>
        <a:xfrm rot="10800000">
          <a:off x="0" y="1703865"/>
          <a:ext cx="8229600" cy="1719839"/>
        </a:xfrm>
        <a:prstGeom prst="upArrowCallou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rtl="0">
            <a:lnSpc>
              <a:spcPct val="90000"/>
            </a:lnSpc>
            <a:spcBef>
              <a:spcPct val="0"/>
            </a:spcBef>
            <a:spcAft>
              <a:spcPct val="35000"/>
            </a:spcAft>
          </a:pPr>
          <a:r>
            <a:rPr lang="en-US" sz="2600" kern="1200" dirty="0" smtClean="0"/>
            <a:t>District and province information added to the data that did not have this information</a:t>
          </a:r>
          <a:endParaRPr lang="en-US" sz="2600" kern="1200" dirty="0"/>
        </a:p>
      </dsp:txBody>
      <dsp:txXfrm rot="10800000">
        <a:off x="0" y="1703865"/>
        <a:ext cx="8229600" cy="1117500"/>
      </dsp:txXfrm>
    </dsp:sp>
    <dsp:sp modelId="{5432B566-7E07-684B-AFF1-FC46300F99BC}">
      <dsp:nvSpPr>
        <dsp:cNvPr id="0" name=""/>
        <dsp:cNvSpPr/>
      </dsp:nvSpPr>
      <dsp:spPr>
        <a:xfrm rot="10800000">
          <a:off x="0" y="799"/>
          <a:ext cx="8229600" cy="1719839"/>
        </a:xfrm>
        <a:prstGeom prst="upArrowCallou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rtl="0">
            <a:lnSpc>
              <a:spcPct val="90000"/>
            </a:lnSpc>
            <a:spcBef>
              <a:spcPct val="0"/>
            </a:spcBef>
            <a:spcAft>
              <a:spcPct val="35000"/>
            </a:spcAft>
          </a:pPr>
          <a:r>
            <a:rPr lang="en-US" sz="2600" kern="1200" dirty="0" smtClean="0">
              <a:solidFill>
                <a:schemeClr val="bg1"/>
              </a:solidFill>
            </a:rPr>
            <a:t>HMIS and Community Database </a:t>
          </a:r>
          <a:r>
            <a:rPr lang="en-US" sz="2600" kern="1200" dirty="0" smtClean="0"/>
            <a:t>data reports for Biomedical unit shared with MEASURE Evaluation staff</a:t>
          </a:r>
          <a:endParaRPr lang="en-US" sz="2600" kern="1200" dirty="0"/>
        </a:p>
      </dsp:txBody>
      <dsp:txXfrm rot="10800000">
        <a:off x="0" y="799"/>
        <a:ext cx="8229600" cy="1117500"/>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367DCB1A-5E6D-4712-A0A7-3A94AB8B2DC7}" type="datetimeFigureOut">
              <a:rPr lang="en-US"/>
              <a:pPr>
                <a:defRPr/>
              </a:pPr>
              <a:t>11/21/2013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67F8B9A8-A7D2-48E8-8A4B-FA244FB6E9C8}" type="slidenum">
              <a:rPr lang="en-US"/>
              <a:pPr>
                <a:defRPr/>
              </a:pPr>
              <a:t>‹#›</a:t>
            </a:fld>
            <a:endParaRPr lang="en-US"/>
          </a:p>
        </p:txBody>
      </p:sp>
    </p:spTree>
    <p:extLst>
      <p:ext uri="{BB962C8B-B14F-4D97-AF65-F5344CB8AC3E}">
        <p14:creationId xmlns:p14="http://schemas.microsoft.com/office/powerpoint/2010/main" val="7480761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defRPr>
            </a:lvl1pPr>
          </a:lstStyle>
          <a:p>
            <a:pPr>
              <a:defRPr/>
            </a:pPr>
            <a:endParaRPr lang="en-US"/>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defRPr>
            </a:lvl1pPr>
          </a:lstStyle>
          <a:p>
            <a:pPr>
              <a:defRPr/>
            </a:pPr>
            <a:endParaRPr lang="en-US"/>
          </a:p>
        </p:txBody>
      </p:sp>
      <p:sp>
        <p:nvSpPr>
          <p:cNvPr id="4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defRPr>
            </a:lvl1pPr>
          </a:lstStyle>
          <a:p>
            <a:pPr>
              <a:defRPr/>
            </a:pPr>
            <a:endParaRPr lang="en-US"/>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199AB198-080C-4378-9F10-B9C1CED5E7F2}" type="slidenum">
              <a:rPr lang="en-US"/>
              <a:pPr>
                <a:defRPr/>
              </a:pPr>
              <a:t>‹#›</a:t>
            </a:fld>
            <a:endParaRPr lang="en-US"/>
          </a:p>
        </p:txBody>
      </p:sp>
    </p:spTree>
    <p:extLst>
      <p:ext uri="{BB962C8B-B14F-4D97-AF65-F5344CB8AC3E}">
        <p14:creationId xmlns:p14="http://schemas.microsoft.com/office/powerpoint/2010/main" val="28485253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1169E096-3149-4838-8A24-9CA6C247F384}" type="slidenum">
              <a:rPr lang="en-US" altLang="en-US" smtClean="0"/>
              <a:pPr eaLnBrk="1" hangingPunct="1">
                <a:spcBef>
                  <a:spcPct val="0"/>
                </a:spcBef>
              </a:pPr>
              <a:t>1</a:t>
            </a:fld>
            <a:endParaRPr lang="en-US" alt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When we look at Community database reporting rates for our select indicators, we see that there are many partners</a:t>
            </a:r>
            <a:r>
              <a:rPr lang="en-US" altLang="en-US" b="1" smtClean="0">
                <a:ea typeface="ＭＳ Ｐゴシック" pitchFamily="34" charset="-128"/>
              </a:rPr>
              <a:t> </a:t>
            </a:r>
            <a:r>
              <a:rPr lang="en-US" altLang="en-US" smtClean="0">
                <a:ea typeface="ＭＳ Ｐゴシック" pitchFamily="34" charset="-128"/>
              </a:rPr>
              <a:t>that report, however they do not report consistently on all 3 indicators.  These reporting rates may reflect funding constraints for outreach activities.  </a:t>
            </a:r>
          </a:p>
          <a:p>
            <a:endParaRPr lang="en-US" altLang="en-US" smtClean="0">
              <a:ea typeface="ＭＳ Ｐゴシック" pitchFamily="34" charset="-128"/>
            </a:endParaRPr>
          </a:p>
          <a:p>
            <a:r>
              <a:rPr lang="en-US" altLang="en-US" smtClean="0">
                <a:ea typeface="ＭＳ Ｐゴシック" pitchFamily="34" charset="-128"/>
              </a:rPr>
              <a:t>Explain table…</a:t>
            </a:r>
          </a:p>
          <a:p>
            <a:endParaRPr lang="en-US" altLang="en-US" smtClean="0">
              <a:ea typeface="ＭＳ Ｐゴシック" pitchFamily="34" charset="-128"/>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997AEDB0-DDA9-487C-8919-1825DE065CD7}" type="slidenum">
              <a:rPr lang="en-US" altLang="en-US" smtClean="0"/>
              <a:pPr eaLnBrk="1" hangingPunct="1">
                <a:spcBef>
                  <a:spcPct val="0"/>
                </a:spcBef>
              </a:pPr>
              <a:t>10</a:t>
            </a:fld>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For the HMIS ART data set, we compared it with the reporting rate for the IEC indicator in the Community</a:t>
            </a:r>
            <a:r>
              <a:rPr lang="en-US" altLang="en-US" b="1" smtClean="0">
                <a:ea typeface="ＭＳ Ｐゴシック" pitchFamily="34" charset="-128"/>
              </a:rPr>
              <a:t> </a:t>
            </a:r>
            <a:r>
              <a:rPr lang="en-US" altLang="en-US" smtClean="0">
                <a:ea typeface="ＭＳ Ｐゴシック" pitchFamily="34" charset="-128"/>
              </a:rPr>
              <a:t>database.</a:t>
            </a:r>
          </a:p>
          <a:p>
            <a:endParaRPr lang="en-US" altLang="en-US" smtClean="0">
              <a:ea typeface="ＭＳ Ｐゴシック" pitchFamily="34" charset="-128"/>
            </a:endParaRPr>
          </a:p>
          <a:p>
            <a:r>
              <a:rPr lang="en-US" altLang="en-US" smtClean="0">
                <a:ea typeface="ＭＳ Ｐゴシック" pitchFamily="34" charset="-128"/>
              </a:rPr>
              <a:t>Here is a bar graph comparing reporting rates of partners reporting on the IEC indicator in the Community Database and health facilities reporting on ART services for the HMIS.  As you recall the IEC indicator is the number of people reached through community outreach with at least 1 HIV information, education, or behavior change communication message.  These reporting rates are for all health facilities and partners within the geographic catchment areas of all 8 districts.</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community partners and health facilities reporting.  On the horizontal axis are the reporting periods.  The HMIS data was aggregated for the same reporting periods as that of the Community Database.</a:t>
            </a:r>
          </a:p>
          <a:p>
            <a:endParaRPr lang="en-US" altLang="en-US" smtClean="0">
              <a:ea typeface="ＭＳ Ｐゴシック" pitchFamily="34" charset="-128"/>
            </a:endParaRPr>
          </a:p>
          <a:p>
            <a:r>
              <a:rPr lang="en-US" altLang="en-US" smtClean="0">
                <a:ea typeface="ＭＳ Ｐゴシック" pitchFamily="34" charset="-128"/>
              </a:rPr>
              <a:t>As you can see, HMIS data is more consistently reported than Community Database data.  This may be expected since facility-based services are routine and reported every quarter.</a:t>
            </a:r>
          </a:p>
          <a:p>
            <a:endParaRPr lang="en-US" altLang="en-US" smtClean="0">
              <a:ea typeface="ＭＳ Ｐゴシック" pitchFamily="34" charset="-128"/>
            </a:endParaRPr>
          </a:p>
          <a:p>
            <a:r>
              <a:rPr lang="en-US" altLang="en-US" smtClean="0">
                <a:ea typeface="ＭＳ Ｐゴシック" pitchFamily="34" charset="-128"/>
              </a:rPr>
              <a:t>Community-based partners may be linked to specific funding sources that are not always available throughout the year.  When community-based partners did not have activities, they may not have been expected to report.  Overall, HIV prevention campaigns are not provided consistently throughout the year in all districts by all partners.</a:t>
            </a: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63BE59B3-C86D-4DF0-83E0-2061431AA8FA}" type="slidenum">
              <a:rPr lang="en-US" altLang="en-US" smtClean="0"/>
              <a:pPr eaLnBrk="1" hangingPunct="1">
                <a:spcBef>
                  <a:spcPct val="0"/>
                </a:spcBef>
              </a:pPr>
              <a:t>11</a:t>
            </a:fld>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of HMIS data comparing New Adults Starting ARV Treatment and Clients Who Tested Positive for HIV by district.</a:t>
            </a:r>
          </a:p>
          <a:p>
            <a:endParaRPr lang="en-US" altLang="en-US" smtClean="0">
              <a:ea typeface="ＭＳ Ｐゴシック" pitchFamily="34" charset="-128"/>
            </a:endParaRPr>
          </a:p>
          <a:p>
            <a:r>
              <a:rPr lang="en-US" altLang="en-US" smtClean="0">
                <a:ea typeface="ＭＳ Ｐゴシック" pitchFamily="34" charset="-128"/>
              </a:rPr>
              <a:t>On the vertical axis we have each of the 8 districts.  On the horizontal axis we have the number of clients.  The red bar is the number of patients in the respective district who started ARV Treatment, aged 15 years and over.  The blue bar is the number of patients testing positive, aged 15 years and over.</a:t>
            </a:r>
          </a:p>
          <a:p>
            <a:endParaRPr lang="en-US" altLang="en-US" smtClean="0">
              <a:ea typeface="ＭＳ Ｐゴシック" pitchFamily="34" charset="-128"/>
            </a:endParaRPr>
          </a:p>
          <a:p>
            <a:r>
              <a:rPr lang="en-US" altLang="en-US" smtClean="0">
                <a:ea typeface="ＭＳ Ｐゴシック" pitchFamily="34" charset="-128"/>
              </a:rPr>
              <a:t>As you can see, in districts A, D, and E, we have more HIV+ clients than New Adults Starting Treatment (CLICK ANIMATION).  This may be because even though clients are testing positive, they are not ready for treatment.  However the difference in District A is large enough to question whether there may be some clients who need treatment and are not receiving it.</a:t>
            </a:r>
          </a:p>
          <a:p>
            <a:endParaRPr lang="en-US" altLang="en-US" smtClean="0">
              <a:ea typeface="ＭＳ Ｐゴシック" pitchFamily="34" charset="-128"/>
            </a:endParaRPr>
          </a:p>
          <a:p>
            <a:r>
              <a:rPr lang="en-US" altLang="en-US" smtClean="0">
                <a:ea typeface="ＭＳ Ｐゴシック" pitchFamily="34" charset="-128"/>
              </a:rPr>
              <a:t>Note that District G has 1 of the smaller number of registered HIV+ clients (CLICK ANIMATION).  Remember this as we look at some additional graphs.</a:t>
            </a: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A17522A5-14C4-4B6E-9DDF-6C49D0B4844B}" type="slidenum">
              <a:rPr lang="en-US" altLang="en-US" smtClean="0"/>
              <a:pPr eaLnBrk="1" hangingPunct="1">
                <a:spcBef>
                  <a:spcPct val="0"/>
                </a:spcBef>
              </a:pPr>
              <a:t>13</a:t>
            </a:fld>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of HMIS data for the number of clients accessing VCT by district.</a:t>
            </a:r>
          </a:p>
          <a:p>
            <a:endParaRPr lang="en-US" altLang="en-US" smtClean="0">
              <a:ea typeface="ＭＳ Ｐゴシック" pitchFamily="34" charset="-128"/>
            </a:endParaRPr>
          </a:p>
          <a:p>
            <a:r>
              <a:rPr lang="en-US" altLang="en-US" smtClean="0">
                <a:ea typeface="ＭＳ Ｐゴシック" pitchFamily="34" charset="-128"/>
              </a:rPr>
              <a:t>On the vertical axis we have each district represented here at the training.  On the horizontal axis we have the number of clients.  </a:t>
            </a:r>
          </a:p>
          <a:p>
            <a:endParaRPr lang="en-US" altLang="en-US" smtClean="0">
              <a:ea typeface="ＭＳ Ｐゴシック" pitchFamily="34" charset="-128"/>
            </a:endParaRPr>
          </a:p>
          <a:p>
            <a:r>
              <a:rPr lang="en-US" altLang="en-US" smtClean="0">
                <a:ea typeface="ＭＳ Ｐゴシック" pitchFamily="34" charset="-128"/>
              </a:rPr>
              <a:t>District E, G, and H have a green bar that indicates the 3 districts with the highest number of clients served at VTCs.  They have the largest programs among the 8 districts.</a:t>
            </a:r>
          </a:p>
          <a:p>
            <a:endParaRPr lang="en-US" altLang="en-US" smtClean="0">
              <a:ea typeface="ＭＳ Ｐゴシック" pitchFamily="34" charset="-128"/>
            </a:endParaRPr>
          </a:p>
          <a:p>
            <a:r>
              <a:rPr lang="en-US" altLang="en-US" smtClean="0">
                <a:ea typeface="ＭＳ Ｐゴシック" pitchFamily="34" charset="-128"/>
              </a:rPr>
              <a:t>Districts B and C with blue bars are the next 2 districts in terms of clients served at VTCs.</a:t>
            </a:r>
          </a:p>
          <a:p>
            <a:endParaRPr lang="en-US" altLang="en-US" smtClean="0">
              <a:ea typeface="ＭＳ Ｐゴシック" pitchFamily="34" charset="-128"/>
            </a:endParaRPr>
          </a:p>
          <a:p>
            <a:r>
              <a:rPr lang="en-US" altLang="en-US" smtClean="0">
                <a:ea typeface="ＭＳ Ｐゴシック" pitchFamily="34" charset="-128"/>
              </a:rPr>
              <a:t>And finally, Districts A, D, and F have the lowest numbers of clients serviced at VTCs.</a:t>
            </a:r>
          </a:p>
          <a:p>
            <a:endParaRPr lang="en-US" altLang="en-US" smtClean="0">
              <a:ea typeface="ＭＳ Ｐゴシック" pitchFamily="34" charset="-128"/>
            </a:endParaRPr>
          </a:p>
          <a:p>
            <a:r>
              <a:rPr lang="en-US" altLang="en-US" smtClean="0">
                <a:ea typeface="ＭＳ Ｐゴシック" pitchFamily="34" charset="-128"/>
              </a:rPr>
              <a:t>This graph gives you some indication of the size of the VCT programs that are in the 8 selected districts.</a:t>
            </a:r>
          </a:p>
          <a:p>
            <a:endParaRPr lang="en-US" altLang="en-US" smtClean="0">
              <a:ea typeface="ＭＳ Ｐゴシック" pitchFamily="34" charset="-128"/>
            </a:endParaRPr>
          </a:p>
          <a:p>
            <a:r>
              <a:rPr lang="en-US" altLang="en-US" smtClean="0">
                <a:ea typeface="ＭＳ Ｐゴシック" pitchFamily="34" charset="-128"/>
              </a:rPr>
              <a:t>Note that District G, the district that earlier had a one of the lowest number of registered HIV+ patients.  District G also has the largest VCT program among the 8 Districts (CLICK ANIMATION).</a:t>
            </a: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13F14374-21C8-4D7C-AF55-82B030968CE8}" type="slidenum">
              <a:rPr lang="en-US" altLang="en-US" smtClean="0"/>
              <a:pPr eaLnBrk="1" hangingPunct="1">
                <a:spcBef>
                  <a:spcPct val="0"/>
                </a:spcBef>
              </a:pPr>
              <a:t>14</a:t>
            </a:fld>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from the Community database of the number of clients served by district from July 2009 to December 2011.</a:t>
            </a:r>
          </a:p>
          <a:p>
            <a:endParaRPr lang="en-US" altLang="en-US" smtClean="0">
              <a:ea typeface="ＭＳ Ｐゴシック" pitchFamily="34" charset="-128"/>
            </a:endParaRPr>
          </a:p>
          <a:p>
            <a:r>
              <a:rPr lang="en-US" altLang="en-US" smtClean="0">
                <a:ea typeface="ＭＳ Ｐゴシック" pitchFamily="34" charset="-128"/>
              </a:rPr>
              <a:t>On the vertical axis we have the number of clients.  On the horizontal axis we have each district.</a:t>
            </a:r>
          </a:p>
          <a:p>
            <a:endParaRPr lang="en-US" altLang="en-US" smtClean="0">
              <a:ea typeface="ＭＳ Ｐゴシック" pitchFamily="34" charset="-128"/>
            </a:endParaRPr>
          </a:p>
          <a:p>
            <a:r>
              <a:rPr lang="en-US" altLang="en-US" smtClean="0">
                <a:ea typeface="ＭＳ Ｐゴシック" pitchFamily="34" charset="-128"/>
              </a:rPr>
              <a:t>The blue bar represents indicator IEC; People reached through community outreach with at least one HIV information, education, or behavior change communication message.</a:t>
            </a:r>
            <a:br>
              <a:rPr lang="en-US" altLang="en-US" smtClean="0">
                <a:ea typeface="ＭＳ Ｐゴシック" pitchFamily="34" charset="-128"/>
              </a:rPr>
            </a:br>
            <a:endParaRPr lang="en-US" altLang="en-US" smtClean="0">
              <a:ea typeface="ＭＳ Ｐゴシック" pitchFamily="34" charset="-128"/>
            </a:endParaRPr>
          </a:p>
          <a:p>
            <a:r>
              <a:rPr lang="en-US" altLang="en-US" smtClean="0">
                <a:ea typeface="ＭＳ Ｐゴシック" pitchFamily="34" charset="-128"/>
              </a:rPr>
              <a:t>The red bar represents indicator IEC Youth; Number of youth reached with HIV information, education, communication or behavior change communication through HIV youth club.</a:t>
            </a:r>
          </a:p>
          <a:p>
            <a:endParaRPr lang="en-US" altLang="en-US" smtClean="0">
              <a:ea typeface="ＭＳ Ｐゴシック" pitchFamily="34" charset="-128"/>
            </a:endParaRPr>
          </a:p>
          <a:p>
            <a:r>
              <a:rPr lang="en-US" altLang="en-US" smtClean="0">
                <a:ea typeface="ＭＳ Ｐゴシック" pitchFamily="34" charset="-128"/>
              </a:rPr>
              <a:t>The green bar represents indicator OVC Services; </a:t>
            </a:r>
            <a:r>
              <a:rPr lang="en-US" altLang="en-US" smtClean="0">
                <a:solidFill>
                  <a:srgbClr val="000000"/>
                </a:solidFill>
                <a:ea typeface="ＭＳ Ｐゴシック" pitchFamily="34" charset="-128"/>
              </a:rPr>
              <a:t>Number of OVC receiving support services as part of the National Minimum Package of Services (for all services).</a:t>
            </a:r>
            <a:endParaRPr lang="en-US" altLang="en-US" smtClean="0">
              <a:ea typeface="ＭＳ Ｐゴシック" pitchFamily="34" charset="-128"/>
            </a:endParaRPr>
          </a:p>
          <a:p>
            <a:endParaRPr lang="en-US" altLang="en-US" smtClean="0">
              <a:ea typeface="ＭＳ Ｐゴシック" pitchFamily="34" charset="-128"/>
            </a:endParaRPr>
          </a:p>
          <a:p>
            <a:r>
              <a:rPr lang="en-US" altLang="en-US" smtClean="0">
                <a:ea typeface="ＭＳ Ｐゴシック" pitchFamily="34" charset="-128"/>
              </a:rPr>
              <a:t>As you may recall from earlier graphs, the reporting rates from community partners was in decline.  So the reach of the campaigns and services may not accurately reflect what was actually done in the field.  </a:t>
            </a:r>
          </a:p>
          <a:p>
            <a:endParaRPr lang="en-US" altLang="en-US" smtClean="0">
              <a:ea typeface="ＭＳ Ｐゴシック" pitchFamily="34" charset="-128"/>
            </a:endParaRPr>
          </a:p>
          <a:p>
            <a:r>
              <a:rPr lang="en-US" altLang="en-US" smtClean="0">
                <a:ea typeface="ＭＳ Ｐゴシック" pitchFamily="34" charset="-128"/>
              </a:rPr>
              <a:t>And our District G, which had a lower number of registered HIV+ patients, the largest VCT program, now also has the largest number of people reached through IEC campaigns (CLICK ANIMATION). </a:t>
            </a:r>
          </a:p>
          <a:p>
            <a:endParaRPr lang="en-US" altLang="en-US" smtClean="0">
              <a:ea typeface="ＭＳ Ｐゴシック" pitchFamily="34" charset="-128"/>
            </a:endParaRPr>
          </a:p>
          <a:p>
            <a:r>
              <a:rPr lang="en-US" altLang="en-US" smtClean="0">
                <a:ea typeface="ＭＳ Ｐゴシック" pitchFamily="34" charset="-128"/>
              </a:rPr>
              <a:t>This data may reflect that District G is achieving results with both their VCT and outreach activities.   This would require further investigation to determine.  However it may be useful for the other district teams to understand a bit more about how District G manages their HIV services and outreach programs.</a:t>
            </a:r>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72BD58B1-47A3-4F25-87E6-B7F4455329FD}" type="slidenum">
              <a:rPr lang="en-US" altLang="en-US" smtClean="0"/>
              <a:pPr eaLnBrk="1" hangingPunct="1">
                <a:spcBef>
                  <a:spcPct val="0"/>
                </a:spcBef>
              </a:pPr>
              <a:t>15</a:t>
            </a:fld>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ea typeface="ＭＳ Ｐゴシック" pitchFamily="34" charset="-128"/>
            </a:endParaRPr>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3DB612C5-F91E-497D-AA5D-4AC86FE5E445}" type="slidenum">
              <a:rPr lang="en-US" altLang="en-US" smtClean="0"/>
              <a:pPr eaLnBrk="1" hangingPunct="1">
                <a:spcBef>
                  <a:spcPct val="0"/>
                </a:spcBef>
              </a:pPr>
              <a:t>16</a:t>
            </a:fld>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of HMIS data of number of pediatric clients under the age of 15 years who receive ART by district.</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the total number of clients from August 2010 to December 2011.  On the horizontal axis we have each of the districts.  </a:t>
            </a:r>
          </a:p>
          <a:p>
            <a:endParaRPr lang="en-US" altLang="en-US" smtClean="0">
              <a:ea typeface="ＭＳ Ｐゴシック" pitchFamily="34" charset="-128"/>
            </a:endParaRPr>
          </a:p>
          <a:p>
            <a:r>
              <a:rPr lang="en-US" altLang="en-US" smtClean="0">
                <a:ea typeface="ＭＳ Ｐゴシック" pitchFamily="34" charset="-128"/>
              </a:rPr>
              <a:t>The blue bar represents the proportion of clients who were female.  The red bar indicates the proportion of clients who were male.</a:t>
            </a:r>
          </a:p>
          <a:p>
            <a:endParaRPr lang="en-US" altLang="en-US" smtClean="0">
              <a:ea typeface="ＭＳ Ｐゴシック" pitchFamily="34" charset="-128"/>
            </a:endParaRPr>
          </a:p>
          <a:p>
            <a:r>
              <a:rPr lang="en-US" altLang="en-US" smtClean="0">
                <a:ea typeface="ＭＳ Ｐゴシック" pitchFamily="34" charset="-128"/>
              </a:rPr>
              <a:t>In some districts, there are some differences between boys and girls.  But the difference does not seem to be by a wide margin.</a:t>
            </a:r>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EC61752C-7C2F-4305-B76B-E58F8CB5C1E1}" type="slidenum">
              <a:rPr lang="en-US" altLang="en-US" smtClean="0"/>
              <a:pPr eaLnBrk="1" hangingPunct="1">
                <a:spcBef>
                  <a:spcPct val="0"/>
                </a:spcBef>
              </a:pPr>
              <a:t>17</a:t>
            </a:fld>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of HMIS data of number of adult clients ages 15 years and over who currently receive ARVs by district.</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the total number of clients from August 2010 to December 2011.  On the horizontal axis we have each of the districts.  </a:t>
            </a:r>
          </a:p>
          <a:p>
            <a:endParaRPr lang="en-US" altLang="en-US" smtClean="0">
              <a:ea typeface="ＭＳ Ｐゴシック" pitchFamily="34" charset="-128"/>
            </a:endParaRPr>
          </a:p>
          <a:p>
            <a:r>
              <a:rPr lang="en-US" altLang="en-US" smtClean="0">
                <a:ea typeface="ＭＳ Ｐゴシック" pitchFamily="34" charset="-128"/>
              </a:rPr>
              <a:t>The blue bar represents the proportion of clients who were female.  The red bar indicates the proportion of clients who were male.</a:t>
            </a:r>
          </a:p>
          <a:p>
            <a:endParaRPr lang="en-US" altLang="en-US" smtClean="0">
              <a:ea typeface="ＭＳ Ｐゴシック" pitchFamily="34" charset="-128"/>
            </a:endParaRPr>
          </a:p>
          <a:p>
            <a:r>
              <a:rPr lang="en-US" altLang="en-US" smtClean="0">
                <a:ea typeface="ＭＳ Ｐゴシック" pitchFamily="34" charset="-128"/>
              </a:rPr>
              <a:t>Here we start to see a larger difference between men and women who access ARV treatment, with men seemingly underserved.</a:t>
            </a:r>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60084EED-F789-428D-BFF2-7A54B8533D9C}" type="slidenum">
              <a:rPr lang="en-US" altLang="en-US" smtClean="0"/>
              <a:pPr eaLnBrk="1" hangingPunct="1">
                <a:spcBef>
                  <a:spcPct val="0"/>
                </a:spcBef>
              </a:pPr>
              <a:t>18</a:t>
            </a:fld>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of HMIS data for the number of NEW adult clients ages 15 years and over who started ARV treatment by district.</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the total number of clients from August 2010 to December 2011.  On the horizontal axis we have each of the districts.  </a:t>
            </a:r>
          </a:p>
          <a:p>
            <a:endParaRPr lang="en-US" altLang="en-US" smtClean="0">
              <a:ea typeface="ＭＳ Ｐゴシック" pitchFamily="34" charset="-128"/>
            </a:endParaRPr>
          </a:p>
          <a:p>
            <a:r>
              <a:rPr lang="en-US" altLang="en-US" smtClean="0">
                <a:ea typeface="ＭＳ Ｐゴシック" pitchFamily="34" charset="-128"/>
              </a:rPr>
              <a:t>The blue bar represents the proportion of clients who were female.  The red bar indicates the proportion of clients who were male.</a:t>
            </a:r>
          </a:p>
          <a:p>
            <a:endParaRPr lang="en-US" altLang="en-US" smtClean="0">
              <a:ea typeface="ＭＳ Ｐゴシック" pitchFamily="34" charset="-128"/>
            </a:endParaRPr>
          </a:p>
          <a:p>
            <a:r>
              <a:rPr lang="en-US" altLang="en-US" smtClean="0">
                <a:ea typeface="ＭＳ Ｐゴシック" pitchFamily="34" charset="-128"/>
              </a:rPr>
              <a:t>Again, we see a large difference between new men and new women who access ARV treatment, with men seemingly underserved.</a:t>
            </a:r>
          </a:p>
          <a:p>
            <a:endParaRPr lang="en-US" altLang="en-US" smtClean="0">
              <a:ea typeface="ＭＳ Ｐゴシック" pitchFamily="34" charset="-128"/>
            </a:endParaRP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171CEF54-5561-4D59-9036-1B27AA2F6EA2}" type="slidenum">
              <a:rPr lang="en-US" altLang="en-US" smtClean="0"/>
              <a:pPr eaLnBrk="1" hangingPunct="1">
                <a:spcBef>
                  <a:spcPct val="0"/>
                </a:spcBef>
              </a:pPr>
              <a:t>19</a:t>
            </a:fld>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of HMIS data for the number of clients on ARV treatment one year after initiation of treatment by district.</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the total number of clients from August 2010 to December 2011.  On the horizontal axis we have each of the districts.  </a:t>
            </a:r>
          </a:p>
          <a:p>
            <a:endParaRPr lang="en-US" altLang="en-US" smtClean="0">
              <a:ea typeface="ＭＳ Ｐゴシック" pitchFamily="34" charset="-128"/>
            </a:endParaRPr>
          </a:p>
          <a:p>
            <a:r>
              <a:rPr lang="en-US" altLang="en-US" smtClean="0">
                <a:ea typeface="ＭＳ Ｐゴシック" pitchFamily="34" charset="-128"/>
              </a:rPr>
              <a:t>The blue bar represents the proportion of clients who were female.  The red bar indicates the proportion of clients who were male.</a:t>
            </a:r>
          </a:p>
          <a:p>
            <a:endParaRPr lang="en-US" altLang="en-US" smtClean="0">
              <a:ea typeface="ＭＳ Ｐゴシック" pitchFamily="34" charset="-128"/>
            </a:endParaRPr>
          </a:p>
          <a:p>
            <a:r>
              <a:rPr lang="en-US" altLang="en-US" smtClean="0">
                <a:ea typeface="ＭＳ Ｐゴシック" pitchFamily="34" charset="-128"/>
              </a:rPr>
              <a:t>Again, we see a large difference between men and women clients who continue ARVs 1 year after initiation of treatment, with men seemingly underserved.  You may also notice also, that the proportional differences between men and women for each district have not changes over a year’s time.</a:t>
            </a:r>
          </a:p>
          <a:p>
            <a:endParaRPr lang="en-US" altLang="en-US" smtClean="0">
              <a:ea typeface="ＭＳ Ｐゴシック" pitchFamily="34" charset="-128"/>
            </a:endParaRP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9103EBCA-4A68-4606-B8AE-61CF369E8CFA}" type="slidenum">
              <a:rPr lang="en-US" altLang="en-US" smtClean="0"/>
              <a:pPr eaLnBrk="1" hangingPunct="1">
                <a:spcBef>
                  <a:spcPct val="0"/>
                </a:spcBef>
              </a:pPr>
              <a:t>20</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Each row is represented by a specific stakeholder group.  The first stakeholder on the top row is typically a group that collects data, often a direct health service provider, health facility, or hospital.  The subsequent stakeholders are those involved in the aggregation of routine data.  They are stakeholders who represent higher levels of the health system hierarchy such as district, provincial, and national levels, often including a specific M&amp;E unit.</a:t>
            </a:r>
          </a:p>
          <a:p>
            <a:r>
              <a:rPr lang="en-US" altLang="en-US" smtClean="0">
                <a:ea typeface="ＭＳ Ｐゴシック" pitchFamily="34" charset="-128"/>
              </a:rPr>
              <a:t> </a:t>
            </a:r>
          </a:p>
          <a:p>
            <a:r>
              <a:rPr lang="en-US" altLang="en-US" smtClean="0">
                <a:ea typeface="ＭＳ Ｐゴシック" pitchFamily="34" charset="-128"/>
              </a:rPr>
              <a:t>The columns represent a specific stage in the information life cycle:</a:t>
            </a:r>
          </a:p>
          <a:p>
            <a:r>
              <a:rPr lang="en-US" altLang="en-US" smtClean="0">
                <a:ea typeface="ＭＳ Ｐゴシック" pitchFamily="34" charset="-128"/>
              </a:rPr>
              <a:t>Data Collection – transfer of data from records to reports;</a:t>
            </a:r>
          </a:p>
          <a:p>
            <a:r>
              <a:rPr lang="en-US" altLang="en-US" smtClean="0">
                <a:ea typeface="ＭＳ Ｐゴシック" pitchFamily="34" charset="-128"/>
              </a:rPr>
              <a:t>Compilation – aggregation of these reports;</a:t>
            </a:r>
          </a:p>
          <a:p>
            <a:r>
              <a:rPr lang="en-US" altLang="en-US" smtClean="0">
                <a:ea typeface="ＭＳ Ｐゴシック" pitchFamily="34" charset="-128"/>
              </a:rPr>
              <a:t>Storage – keeping the data in a re-usable form such as data entry into a computer;</a:t>
            </a:r>
          </a:p>
          <a:p>
            <a:r>
              <a:rPr lang="en-US" altLang="en-US" smtClean="0">
                <a:ea typeface="ＭＳ Ｐゴシック" pitchFamily="34" charset="-128"/>
              </a:rPr>
              <a:t>Analysis – making inferences from the data;</a:t>
            </a:r>
          </a:p>
          <a:p>
            <a:r>
              <a:rPr lang="en-US" altLang="en-US" smtClean="0">
                <a:ea typeface="ＭＳ Ｐゴシック" pitchFamily="34" charset="-128"/>
              </a:rPr>
              <a:t>Reporting – disseminating data to other stakeholder groups;</a:t>
            </a:r>
          </a:p>
          <a:p>
            <a:r>
              <a:rPr lang="en-US" altLang="en-US" smtClean="0">
                <a:ea typeface="ＭＳ Ｐゴシック" pitchFamily="34" charset="-128"/>
              </a:rPr>
              <a:t>Use – review of data that results in an evidence-informed decision for health programs.</a:t>
            </a:r>
          </a:p>
          <a:p>
            <a:endParaRPr lang="en-US" altLang="en-US" smtClean="0">
              <a:ea typeface="ＭＳ Ｐゴシック" pitchFamily="34" charset="-128"/>
            </a:endParaRPr>
          </a:p>
          <a:p>
            <a:r>
              <a:rPr lang="en-US" altLang="en-US" smtClean="0">
                <a:ea typeface="ＭＳ Ｐゴシック" pitchFamily="34" charset="-128"/>
              </a:rPr>
              <a:t>The Health Management Information System or HMIS collects routine HIV/AIDS service data from all facilities that offer services for:</a:t>
            </a:r>
          </a:p>
          <a:p>
            <a:pPr>
              <a:buFontTx/>
              <a:buChar char="-"/>
            </a:pPr>
            <a:r>
              <a:rPr lang="en-US" altLang="en-US" smtClean="0">
                <a:ea typeface="ＭＳ Ｐゴシック" pitchFamily="34" charset="-128"/>
              </a:rPr>
              <a:t>Anti-Retroviral Treatment or ART;</a:t>
            </a:r>
          </a:p>
          <a:p>
            <a:pPr>
              <a:buFontTx/>
              <a:buChar char="-"/>
            </a:pPr>
            <a:r>
              <a:rPr lang="en-US" altLang="en-US" smtClean="0">
                <a:ea typeface="ＭＳ Ｐゴシック" pitchFamily="34" charset="-128"/>
              </a:rPr>
              <a:t>Prevention of Mother-To-Child Transmission or PMTCT;</a:t>
            </a:r>
          </a:p>
          <a:p>
            <a:pPr>
              <a:buFontTx/>
              <a:buChar char="-"/>
            </a:pPr>
            <a:r>
              <a:rPr lang="en-US" altLang="en-US" smtClean="0">
                <a:ea typeface="ＭＳ Ｐゴシック" pitchFamily="34" charset="-128"/>
              </a:rPr>
              <a:t>Volunteer Counseling and Testing or VCT;</a:t>
            </a:r>
          </a:p>
          <a:p>
            <a:pPr>
              <a:buFontTx/>
              <a:buChar char="-"/>
            </a:pPr>
            <a:r>
              <a:rPr lang="en-US" altLang="en-US" smtClean="0">
                <a:ea typeface="ＭＳ Ｐゴシック" pitchFamily="34" charset="-128"/>
              </a:rPr>
              <a:t>Or a combination of these services.</a:t>
            </a:r>
          </a:p>
          <a:p>
            <a:endParaRPr lang="en-US" altLang="en-US" smtClean="0">
              <a:ea typeface="ＭＳ Ｐゴシック" pitchFamily="34" charset="-128"/>
            </a:endParaRPr>
          </a:p>
          <a:p>
            <a:r>
              <a:rPr lang="en-US" altLang="en-US" smtClean="0">
                <a:ea typeface="ＭＳ Ｐゴシック" pitchFamily="34" charset="-128"/>
              </a:rPr>
              <a:t>Data is collected in patient registers (CLICK ANIMATION) compiled by clinic staff, and (CLICK ANIMATION) further compiled and reported electronically each month by a facility data manager onto the web-based system (CLICK ANIMATION).  The Biostatistics Unit then uses the electronically stored data (CLICK ANIMATION X 2) to review for errors and produce an analysis (CLICK ANIMATION).  They then post web-based reports as feedback to the facilities (CLICK ANIMATION).</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9183D681-2474-4723-BCAB-8407D12F7404}" type="slidenum">
              <a:rPr lang="en-US" altLang="en-US" smtClean="0"/>
              <a:pPr eaLnBrk="1" hangingPunct="1">
                <a:spcBef>
                  <a:spcPct val="0"/>
                </a:spcBef>
              </a:pPr>
              <a:t>2</a:t>
            </a:fld>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of HMIS data for the number of clients who received volunteer counseling and testing by district.</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the total number of clients from August 2010 to December 2011.  On the horizontal axis we have each of the districts.  </a:t>
            </a:r>
          </a:p>
          <a:p>
            <a:endParaRPr lang="en-US" altLang="en-US" smtClean="0">
              <a:ea typeface="ＭＳ Ｐゴシック" pitchFamily="34" charset="-128"/>
            </a:endParaRPr>
          </a:p>
          <a:p>
            <a:r>
              <a:rPr lang="en-US" altLang="en-US" smtClean="0">
                <a:ea typeface="ＭＳ Ｐゴシック" pitchFamily="34" charset="-128"/>
              </a:rPr>
              <a:t>The blue bar represents the proportion of clients who were female.  The red bar indicates the proportion of clients who were male.</a:t>
            </a:r>
          </a:p>
          <a:p>
            <a:endParaRPr lang="en-US" altLang="en-US" smtClean="0">
              <a:ea typeface="ＭＳ Ｐゴシック" pitchFamily="34" charset="-128"/>
            </a:endParaRPr>
          </a:p>
          <a:p>
            <a:r>
              <a:rPr lang="en-US" altLang="en-US" smtClean="0">
                <a:ea typeface="ＭＳ Ｐゴシック" pitchFamily="34" charset="-128"/>
              </a:rPr>
              <a:t>In most districts, female clients access VCT clinics more than males, with 1 exception in district A.</a:t>
            </a:r>
          </a:p>
          <a:p>
            <a:endParaRPr lang="en-US" altLang="en-US" smtClean="0">
              <a:ea typeface="ＭＳ Ｐゴシック" pitchFamily="34" charset="-128"/>
            </a:endParaRPr>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3596378C-B0BB-4ADC-A1EF-6B8B6D00DC9F}" type="slidenum">
              <a:rPr lang="en-US" altLang="en-US" smtClean="0"/>
              <a:pPr eaLnBrk="1" hangingPunct="1">
                <a:spcBef>
                  <a:spcPct val="0"/>
                </a:spcBef>
              </a:pPr>
              <a:t>21</a:t>
            </a:fld>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of HMIS data for the number of clients who received provider initiated testing at a volunteer counseling and testing center.</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the total number of clients from August 2010 to December 2011.  On the horizontal axis we have each of the districts.  </a:t>
            </a:r>
          </a:p>
          <a:p>
            <a:endParaRPr lang="en-US" altLang="en-US" smtClean="0">
              <a:ea typeface="ＭＳ Ｐゴシック" pitchFamily="34" charset="-128"/>
            </a:endParaRPr>
          </a:p>
          <a:p>
            <a:r>
              <a:rPr lang="en-US" altLang="en-US" smtClean="0">
                <a:ea typeface="ＭＳ Ｐゴシック" pitchFamily="34" charset="-128"/>
              </a:rPr>
              <a:t>The blue bar represents the proportion of clients who were female.  The red bar indicates the proportion of clients who were male.</a:t>
            </a:r>
          </a:p>
          <a:p>
            <a:endParaRPr lang="en-US" altLang="en-US" smtClean="0">
              <a:ea typeface="ＭＳ Ｐゴシック" pitchFamily="34" charset="-128"/>
            </a:endParaRPr>
          </a:p>
          <a:p>
            <a:r>
              <a:rPr lang="en-US" altLang="en-US" smtClean="0">
                <a:ea typeface="ＭＳ Ｐゴシック" pitchFamily="34" charset="-128"/>
              </a:rPr>
              <a:t>For all districts, female clients were more likely to be referred by a health care provider to a volunteer counseling and testing center.</a:t>
            </a:r>
          </a:p>
          <a:p>
            <a:endParaRPr lang="en-US" altLang="en-US" smtClean="0">
              <a:ea typeface="ＭＳ Ｐゴシック" pitchFamily="34" charset="-128"/>
            </a:endParaRP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022EC6BA-A990-4D43-908D-888E230262C2}" type="slidenum">
              <a:rPr lang="en-US" altLang="en-US" smtClean="0"/>
              <a:pPr eaLnBrk="1" hangingPunct="1">
                <a:spcBef>
                  <a:spcPct val="0"/>
                </a:spcBef>
              </a:pPr>
              <a:t>22</a:t>
            </a:fld>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from the Community Database for the number of people reached through at least 1 HIV information, education, or behavior change communication message for new clients aged 15 years and over.</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the total number of new clients from July 2009 to December 2011.  On the horizontal axis we have each of the districts.  </a:t>
            </a:r>
          </a:p>
          <a:p>
            <a:endParaRPr lang="en-US" altLang="en-US" smtClean="0">
              <a:ea typeface="ＭＳ Ｐゴシック" pitchFamily="34" charset="-128"/>
            </a:endParaRPr>
          </a:p>
          <a:p>
            <a:r>
              <a:rPr lang="en-US" altLang="en-US" smtClean="0">
                <a:ea typeface="ＭＳ Ｐゴシック" pitchFamily="34" charset="-128"/>
              </a:rPr>
              <a:t>The blue bar represents the proportion of clients who were female.  The red bar indicates the proportion of clients who were male.</a:t>
            </a:r>
          </a:p>
          <a:p>
            <a:endParaRPr lang="en-US" altLang="en-US" smtClean="0">
              <a:ea typeface="ＭＳ Ｐゴシック" pitchFamily="34" charset="-128"/>
            </a:endParaRPr>
          </a:p>
          <a:p>
            <a:r>
              <a:rPr lang="en-US" altLang="en-US" smtClean="0">
                <a:ea typeface="ＭＳ Ｐゴシック" pitchFamily="34" charset="-128"/>
              </a:rPr>
              <a:t>For most districts, female clients were more likely reached by HIV prevention campaigns.</a:t>
            </a:r>
          </a:p>
          <a:p>
            <a:endParaRPr lang="en-US" altLang="en-US" smtClean="0">
              <a:ea typeface="ＭＳ Ｐゴシック" pitchFamily="34" charset="-128"/>
            </a:endParaRPr>
          </a:p>
          <a:p>
            <a:r>
              <a:rPr lang="en-US" altLang="en-US" smtClean="0">
                <a:ea typeface="ＭＳ Ｐゴシック" pitchFamily="34" charset="-128"/>
              </a:rPr>
              <a:t>We could not find sufficient data disaggregated by sex for District C for this IEC indicator.</a:t>
            </a:r>
          </a:p>
          <a:p>
            <a:endParaRPr lang="en-US" altLang="en-US" smtClean="0">
              <a:ea typeface="ＭＳ Ｐゴシック" pitchFamily="34" charset="-128"/>
            </a:endParaRPr>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65308B1B-A3FE-4152-9F3C-E30CCB1BA546}" type="slidenum">
              <a:rPr lang="en-US" altLang="en-US" smtClean="0"/>
              <a:pPr eaLnBrk="1" hangingPunct="1">
                <a:spcBef>
                  <a:spcPct val="0"/>
                </a:spcBef>
              </a:pPr>
              <a:t>24</a:t>
            </a:fld>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from the Community Database for the number of youth reached with HIV information, education, or behavior change communication through HIV youth clubs.</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the total number of youth clients from July 2009 to December 2011.  On the horizontal axis we have each of the districts.  </a:t>
            </a:r>
          </a:p>
          <a:p>
            <a:endParaRPr lang="en-US" altLang="en-US" smtClean="0">
              <a:ea typeface="ＭＳ Ｐゴシック" pitchFamily="34" charset="-128"/>
            </a:endParaRPr>
          </a:p>
          <a:p>
            <a:r>
              <a:rPr lang="en-US" altLang="en-US" smtClean="0">
                <a:ea typeface="ＭＳ Ｐゴシック" pitchFamily="34" charset="-128"/>
              </a:rPr>
              <a:t>The blue bar represents the proportion of clients who were female.  The red bar indicates the proportion of clients who were male.</a:t>
            </a:r>
          </a:p>
          <a:p>
            <a:endParaRPr lang="en-US" altLang="en-US" smtClean="0">
              <a:ea typeface="ＭＳ Ｐゴシック" pitchFamily="34" charset="-128"/>
            </a:endParaRPr>
          </a:p>
          <a:p>
            <a:r>
              <a:rPr lang="en-US" altLang="en-US" smtClean="0">
                <a:ea typeface="ＭＳ Ｐゴシック" pitchFamily="34" charset="-128"/>
              </a:rPr>
              <a:t>2 districts reach more youth females than males, 3 districts are about even in the young males and females they reach, and 3 districts seem to reach more males than females with their HIV prevention messages.</a:t>
            </a:r>
          </a:p>
          <a:p>
            <a:endParaRPr lang="en-US" altLang="en-US" smtClean="0">
              <a:ea typeface="ＭＳ Ｐゴシック" pitchFamily="34" charset="-128"/>
            </a:endParaRP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72DE32A5-2EE2-48EB-9D47-7E93572DA704}" type="slidenum">
              <a:rPr lang="en-US" altLang="en-US" smtClean="0"/>
              <a:pPr eaLnBrk="1" hangingPunct="1">
                <a:spcBef>
                  <a:spcPct val="0"/>
                </a:spcBef>
              </a:pPr>
              <a:t>25</a:t>
            </a:fld>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Here is a bar graph from the Community Database for the number of OVC receiving health services support as part of the National minimum package of services.</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the total number of clients from July 2009 to December 2011.  On the horizontal axis we have each of the districts.  </a:t>
            </a:r>
          </a:p>
          <a:p>
            <a:endParaRPr lang="en-US" altLang="en-US" smtClean="0">
              <a:ea typeface="ＭＳ Ｐゴシック" pitchFamily="34" charset="-128"/>
            </a:endParaRPr>
          </a:p>
          <a:p>
            <a:r>
              <a:rPr lang="en-US" altLang="en-US" smtClean="0">
                <a:ea typeface="ＭＳ Ｐゴシック" pitchFamily="34" charset="-128"/>
              </a:rPr>
              <a:t>The blue bar represents the proportion of clients who were female.  The red bar indicates the proportion of clients who were male.</a:t>
            </a:r>
          </a:p>
          <a:p>
            <a:endParaRPr lang="en-US" altLang="en-US" smtClean="0">
              <a:ea typeface="ＭＳ Ｐゴシック" pitchFamily="34" charset="-128"/>
            </a:endParaRPr>
          </a:p>
          <a:p>
            <a:r>
              <a:rPr lang="en-US" altLang="en-US" smtClean="0">
                <a:ea typeface="ＭＳ Ｐゴシック" pitchFamily="34" charset="-128"/>
              </a:rPr>
              <a:t>Across all 8 districts, females receive less health service support than males as part of the OVC program.</a:t>
            </a:r>
          </a:p>
        </p:txBody>
      </p:sp>
      <p:sp>
        <p:nvSpPr>
          <p:cNvPr id="70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F50E00E6-7BCB-4A05-A93B-64BDB3F7CD93}" type="slidenum">
              <a:rPr lang="en-US" altLang="en-US" smtClean="0"/>
              <a:pPr eaLnBrk="1" hangingPunct="1">
                <a:spcBef>
                  <a:spcPct val="0"/>
                </a:spcBef>
              </a:pPr>
              <a:t>26</a:t>
            </a:fld>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Facilities are not named consistently in the data.  It would be great if the facility names remained consistent across all data files.  This would make the data easier to compare by facility across data files.</a:t>
            </a:r>
          </a:p>
          <a:p>
            <a:endParaRPr lang="en-US" altLang="en-US" smtClean="0">
              <a:ea typeface="ＭＳ Ｐゴシック" pitchFamily="34" charset="-128"/>
            </a:endParaRPr>
          </a:p>
          <a:p>
            <a:r>
              <a:rPr lang="en-US" altLang="en-US" smtClean="0">
                <a:ea typeface="ＭＳ Ｐゴシック" pitchFamily="34" charset="-128"/>
              </a:rPr>
              <a:t>The variable names are also inconsistent and are often very long.  Creating variable names using the description of the variable is not often the best practice.  Rather keep the variable names short – for example, var1.  And then created a code book with all of the variable names, descriptions, and possible range of values.  This is good practice for data management.</a:t>
            </a:r>
          </a:p>
          <a:p>
            <a:endParaRPr lang="en-US" altLang="en-US" smtClean="0">
              <a:ea typeface="ＭＳ Ｐゴシック" pitchFamily="34" charset="-128"/>
            </a:endParaRPr>
          </a:p>
          <a:p>
            <a:r>
              <a:rPr lang="en-US" altLang="en-US" smtClean="0">
                <a:ea typeface="ＭＳ Ｐゴシック" pitchFamily="34" charset="-128"/>
              </a:rPr>
              <a:t>Some facilities reported multiple times in a reporting period whereas some reported none of the times.  There is a need for consistency in reporting.  </a:t>
            </a:r>
          </a:p>
          <a:p>
            <a:endParaRPr lang="en-US" altLang="en-US" smtClean="0">
              <a:ea typeface="ＭＳ Ｐゴシック" pitchFamily="34" charset="-128"/>
            </a:endParaRPr>
          </a:p>
          <a:p>
            <a:pPr eaLnBrk="1" hangingPunct="1">
              <a:spcBef>
                <a:spcPct val="0"/>
              </a:spcBef>
            </a:pPr>
            <a:r>
              <a:rPr lang="en-US" altLang="en-US" smtClean="0">
                <a:ea typeface="ＭＳ Ｐゴシック" pitchFamily="34" charset="-128"/>
              </a:rPr>
              <a:t>Facility-level data provide us with a good snapshot of the facilities treating HIV/AIDS clients but they obscure information that we can use to better understand the HIV epidemic.  It is hard for us to get information at the individual, client-level to track clients across services.  It is hard, for example, to determine whether a client that has received counseling and testing is also the same client who has received their test results. </a:t>
            </a:r>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7E0EF3B7-80E7-4D76-87FB-67F603582FFD}" type="slidenum">
              <a:rPr lang="en-US" altLang="en-US" smtClean="0"/>
              <a:pPr eaLnBrk="1" hangingPunct="1">
                <a:spcBef>
                  <a:spcPct val="0"/>
                </a:spcBef>
              </a:pPr>
              <a:t>27</a:t>
            </a:fld>
            <a:endParaRPr lang="en-US"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6C423693-550E-461A-ADC3-64C5D6D9AD40}" type="slidenum">
              <a:rPr lang="en-US" altLang="en-US" smtClean="0"/>
              <a:pPr eaLnBrk="1" hangingPunct="1">
                <a:spcBef>
                  <a:spcPct val="0"/>
                </a:spcBef>
              </a:pPr>
              <a:t>28</a:t>
            </a:fld>
            <a:endParaRPr lang="en-US" alt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This is the data life cycle for HIV/AIDS-related community outreach activities.  The initial data collectors are registered community partners active in the district.  [CLICK ANIMATION]</a:t>
            </a:r>
          </a:p>
          <a:p>
            <a:endParaRPr lang="en-US" altLang="en-US" smtClean="0">
              <a:ea typeface="ＭＳ Ｐゴシック" pitchFamily="34" charset="-128"/>
            </a:endParaRPr>
          </a:p>
          <a:p>
            <a:r>
              <a:rPr lang="en-US" altLang="en-US" smtClean="0">
                <a:ea typeface="ＭＳ Ｐゴシック" pitchFamily="34" charset="-128"/>
              </a:rPr>
              <a:t>They provide monthly reports to the District AIDS Coordinator who compiles the data, [CLICK ANIMATION] enters the data into computers, and then sends reports to a specialist analysis who manages only HIV/AIDS-related community outreach data. [CLICK ANIMATION]</a:t>
            </a:r>
          </a:p>
          <a:p>
            <a:endParaRPr lang="en-US" altLang="en-US" smtClean="0">
              <a:ea typeface="ＭＳ Ｐゴシック" pitchFamily="34" charset="-128"/>
            </a:endParaRPr>
          </a:p>
          <a:p>
            <a:r>
              <a:rPr lang="en-US" altLang="en-US" smtClean="0">
                <a:ea typeface="ＭＳ Ｐゴシック" pitchFamily="34" charset="-128"/>
              </a:rPr>
              <a:t>This person is within the Biomedical Unit, and is responsible for analysis and reporting. [CLICK ANIMATIONS]</a:t>
            </a:r>
          </a:p>
          <a:p>
            <a:endParaRPr lang="en-US" altLang="en-US" smtClean="0">
              <a:ea typeface="ＭＳ Ｐゴシック" pitchFamily="34" charset="-128"/>
            </a:endParaRPr>
          </a:p>
          <a:p>
            <a:r>
              <a:rPr lang="en-US" altLang="en-US" smtClean="0">
                <a:ea typeface="ＭＳ Ｐゴシック" pitchFamily="34" charset="-128"/>
              </a:rPr>
              <a:t>In this example, analyzed data is reported to the national level and donors.  However there is no feedback to community partners built into this information life cycle.</a:t>
            </a: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EAE0991A-A6D0-46F1-A310-3C79F343227A}" type="slidenum">
              <a:rPr lang="en-US" altLang="en-US" smtClean="0"/>
              <a:pPr eaLnBrk="1" hangingPunct="1">
                <a:spcBef>
                  <a:spcPct val="0"/>
                </a:spcBef>
              </a:pPr>
              <a:t>3</a:t>
            </a:fld>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For this gender analysis, we specifically looked at 3 data sets within HMIS that were sex disaggregated:</a:t>
            </a:r>
          </a:p>
          <a:p>
            <a:endParaRPr lang="en-US" altLang="en-US" smtClean="0">
              <a:ea typeface="ＭＳ Ｐゴシック" pitchFamily="34" charset="-128"/>
            </a:endParaRPr>
          </a:p>
          <a:p>
            <a:r>
              <a:rPr lang="en-US" altLang="en-US" smtClean="0">
                <a:ea typeface="ＭＳ Ｐゴシック" pitchFamily="34" charset="-128"/>
              </a:rPr>
              <a:t>ART: Read slide</a:t>
            </a:r>
          </a:p>
          <a:p>
            <a:endParaRPr lang="en-US" altLang="en-US" smtClean="0">
              <a:ea typeface="ＭＳ Ｐゴシック" pitchFamily="34" charset="-128"/>
            </a:endParaRPr>
          </a:p>
          <a:p>
            <a:r>
              <a:rPr lang="en-US" altLang="en-US" smtClean="0">
                <a:ea typeface="ＭＳ Ｐゴシック" pitchFamily="34" charset="-128"/>
              </a:rPr>
              <a:t>VCT: Read slide</a:t>
            </a:r>
          </a:p>
          <a:p>
            <a:endParaRPr lang="en-US" altLang="en-US" smtClean="0">
              <a:ea typeface="ＭＳ Ｐゴシック" pitchFamily="34" charset="-128"/>
            </a:endParaRPr>
          </a:p>
          <a:p>
            <a:r>
              <a:rPr lang="en-US" altLang="en-US" smtClean="0">
                <a:ea typeface="ＭＳ Ｐゴシック" pitchFamily="34" charset="-128"/>
              </a:rPr>
              <a:t>VCT-PIT or Provider Initiated Testing: Read slide</a:t>
            </a:r>
          </a:p>
          <a:p>
            <a:endParaRPr lang="en-US" altLang="en-US" smtClean="0">
              <a:ea typeface="ＭＳ Ｐゴシック" pitchFamily="34" charset="-128"/>
            </a:endParaRP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B08A4EAF-8B9D-45AC-B917-D70C0BB236AA}" type="slidenum">
              <a:rPr lang="en-US" altLang="en-US" smtClean="0"/>
              <a:pPr eaLnBrk="1" hangingPunct="1">
                <a:spcBef>
                  <a:spcPct val="0"/>
                </a:spcBef>
              </a:pPr>
              <a:t>4</a:t>
            </a:fld>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We also looked at 3 data indicators within the Community Database that were sex disaggregated:</a:t>
            </a:r>
          </a:p>
          <a:p>
            <a:endParaRPr lang="en-US" altLang="en-US" smtClean="0">
              <a:ea typeface="ＭＳ Ｐゴシック" pitchFamily="34" charset="-128"/>
            </a:endParaRPr>
          </a:p>
          <a:p>
            <a:r>
              <a:rPr lang="en-US" altLang="en-US" smtClean="0">
                <a:ea typeface="ＭＳ Ｐゴシック" pitchFamily="34" charset="-128"/>
              </a:rPr>
              <a:t>Indicator IEC: Read slide</a:t>
            </a:r>
          </a:p>
          <a:p>
            <a:endParaRPr lang="en-US" altLang="en-US" smtClean="0">
              <a:ea typeface="ＭＳ Ｐゴシック" pitchFamily="34" charset="-128"/>
            </a:endParaRPr>
          </a:p>
          <a:p>
            <a:r>
              <a:rPr lang="en-US" altLang="en-US" smtClean="0">
                <a:ea typeface="ＭＳ Ｐゴシック" pitchFamily="34" charset="-128"/>
              </a:rPr>
              <a:t>Indicator IEC Youth: Read slide</a:t>
            </a:r>
          </a:p>
          <a:p>
            <a:endParaRPr lang="en-US" altLang="en-US" smtClean="0">
              <a:ea typeface="ＭＳ Ｐゴシック" pitchFamily="34" charset="-128"/>
            </a:endParaRPr>
          </a:p>
          <a:p>
            <a:r>
              <a:rPr lang="en-US" altLang="en-US" smtClean="0">
                <a:ea typeface="ＭＳ Ｐゴシック" pitchFamily="34" charset="-128"/>
              </a:rPr>
              <a:t>Indicator OVC Services: Read slide, Orphans and Vulnerable Children services include: Health, Nutrition, Education, Support for Shelter, Legal Protection, Psychosocial Support, and Socio-Economic Support.</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97AB0FA0-FBC0-41B6-8344-15720FFA35F3}" type="slidenum">
              <a:rPr lang="en-US" altLang="en-US" smtClean="0"/>
              <a:pPr eaLnBrk="1" hangingPunct="1">
                <a:spcBef>
                  <a:spcPct val="0"/>
                </a:spcBef>
              </a:pPr>
              <a:t>5</a:t>
            </a:fld>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The data packets were put together from Facility Data Manager and District AIDS Coordinator reports submitted to the Biomedical unit.  The Biomedical unit then shared this raw data with MEASURE Evaluation for analysis.  </a:t>
            </a:r>
          </a:p>
          <a:p>
            <a:endParaRPr lang="en-US" altLang="en-US" smtClean="0">
              <a:ea typeface="ＭＳ Ｐゴシック" pitchFamily="34" charset="-128"/>
            </a:endParaRPr>
          </a:p>
          <a:p>
            <a:r>
              <a:rPr lang="en-US" altLang="en-US" smtClean="0">
                <a:ea typeface="ＭＳ Ｐゴシック" pitchFamily="34" charset="-128"/>
              </a:rPr>
              <a:t>For any missing data sets, the MEASURE Evaluation project contacted health facilities and AIDS Coordinators directly.  The data was then disaggregated by sex, province, district, and facility.  For each district team at the workshop, a tailored data packet was created with service data for each facility in the district.  A total of 8 tailored data packets were produced for 8 separate district teams.</a:t>
            </a:r>
          </a:p>
          <a:p>
            <a:endParaRPr lang="en-US" altLang="en-US" smtClean="0">
              <a:ea typeface="ＭＳ Ｐゴシック" pitchFamily="34" charset="-128"/>
            </a:endParaRPr>
          </a:p>
          <a:p>
            <a:r>
              <a:rPr lang="en-US" altLang="en-US" smtClean="0">
                <a:ea typeface="ＭＳ Ｐゴシック" pitchFamily="34" charset="-128"/>
              </a:rPr>
              <a:t>The data analysis was conducted in Stata 11 and the graphs and data tables created in Microsoft Excel.  We aggregated across age groups for VCT and VCT-PIT data. </a:t>
            </a:r>
          </a:p>
          <a:p>
            <a:endParaRPr lang="en-US" altLang="en-US" smtClean="0">
              <a:ea typeface="ＭＳ Ｐゴシック" pitchFamily="34" charset="-128"/>
            </a:endParaRPr>
          </a:p>
          <a:p>
            <a:r>
              <a:rPr lang="en-US" altLang="en-US" smtClean="0">
                <a:ea typeface="ＭＳ Ｐゴシック" pitchFamily="34" charset="-128"/>
              </a:rPr>
              <a:t>Time Period of data analysis:</a:t>
            </a:r>
          </a:p>
          <a:p>
            <a:r>
              <a:rPr lang="en-US" altLang="en-US" smtClean="0">
                <a:ea typeface="ＭＳ Ｐゴシック" pitchFamily="34" charset="-128"/>
              </a:rPr>
              <a:t>HMIS: August 2010 thru December 2011.</a:t>
            </a:r>
          </a:p>
          <a:p>
            <a:r>
              <a:rPr lang="en-US" altLang="en-US" smtClean="0">
                <a:ea typeface="ＭＳ Ｐゴシック" pitchFamily="34" charset="-128"/>
              </a:rPr>
              <a:t>Community database: July 2009 to June 2011.</a:t>
            </a:r>
          </a:p>
          <a:p>
            <a:endParaRPr lang="en-US" altLang="en-US" smtClean="0">
              <a:ea typeface="ＭＳ Ｐゴシック" pitchFamily="34" charset="-128"/>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FEC33B37-2820-45FD-9CC2-77B8EBEB0865}" type="slidenum">
              <a:rPr lang="en-US" altLang="en-US" smtClean="0"/>
              <a:pPr eaLnBrk="1" hangingPunct="1">
                <a:spcBef>
                  <a:spcPct val="0"/>
                </a:spcBef>
              </a:pPr>
              <a:t>6</a:t>
            </a:fld>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First we want to know how complete is the data, that is how consistently are facilities reporting within our 8 selected districts.</a:t>
            </a:r>
          </a:p>
          <a:p>
            <a:endParaRPr lang="en-US" altLang="en-US" smtClean="0">
              <a:ea typeface="ＭＳ Ｐゴシック" pitchFamily="34" charset="-128"/>
            </a:endParaRPr>
          </a:p>
          <a:p>
            <a:r>
              <a:rPr lang="en-US" altLang="en-US" smtClean="0">
                <a:ea typeface="ＭＳ Ｐゴシック" pitchFamily="34" charset="-128"/>
              </a:rPr>
              <a:t>We looked at one sample data set for ART from the HMIS to understand how often facilities report over time.</a:t>
            </a:r>
          </a:p>
          <a:p>
            <a:endParaRPr lang="en-US" altLang="en-US" smtClean="0">
              <a:ea typeface="ＭＳ Ｐゴシック" pitchFamily="34" charset="-128"/>
            </a:endParaRPr>
          </a:p>
          <a:p>
            <a:r>
              <a:rPr lang="en-US" altLang="en-US" smtClean="0">
                <a:ea typeface="ＭＳ Ｐゴシック" pitchFamily="34" charset="-128"/>
              </a:rPr>
              <a:t>Here is a bar graph from HMIS data of the proportion of facilities reporting over time.  This proportion reflects reporting from all facilities within the geographic catchment areas of all 8 districts (n = 107).</a:t>
            </a:r>
          </a:p>
          <a:p>
            <a:endParaRPr lang="en-US" altLang="en-US" smtClean="0">
              <a:ea typeface="ＭＳ Ｐゴシック" pitchFamily="34" charset="-128"/>
            </a:endParaRPr>
          </a:p>
          <a:p>
            <a:r>
              <a:rPr lang="en-US" altLang="en-US" smtClean="0">
                <a:ea typeface="ＭＳ Ｐゴシック" pitchFamily="34" charset="-128"/>
              </a:rPr>
              <a:t>On the vertical axis we have the percentage of facilities reporting.  You will notice that the graph begins at 84% (CLICK ANIMATION).  On the horizontal axis is the month and year of the reporting periods.</a:t>
            </a:r>
          </a:p>
          <a:p>
            <a:endParaRPr lang="en-US" altLang="en-US" smtClean="0">
              <a:ea typeface="ＭＳ Ｐゴシック" pitchFamily="34" charset="-128"/>
            </a:endParaRPr>
          </a:p>
          <a:p>
            <a:r>
              <a:rPr lang="en-US" altLang="en-US" smtClean="0">
                <a:ea typeface="ＭＳ Ｐゴシック" pitchFamily="34" charset="-128"/>
              </a:rPr>
              <a:t>As you can see,  the reporting for HMIS is consistently high beginning in September 2010 and through the end of 2011.</a:t>
            </a: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D01E6B1B-57FA-43F5-A4AB-2DD718CA3EF1}" type="slidenum">
              <a:rPr lang="en-US" altLang="en-US" smtClean="0"/>
              <a:pPr eaLnBrk="1" hangingPunct="1">
                <a:spcBef>
                  <a:spcPct val="0"/>
                </a:spcBef>
              </a:pPr>
              <a:t>7</a:t>
            </a:fld>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In fact…READ SLIDE.</a:t>
            </a:r>
          </a:p>
          <a:p>
            <a:endParaRPr lang="en-US" altLang="en-US" smtClean="0">
              <a:ea typeface="ＭＳ Ｐゴシック" pitchFamily="34" charset="-128"/>
            </a:endParaRPr>
          </a:p>
          <a:p>
            <a:r>
              <a:rPr lang="en-US" altLang="en-US" smtClean="0">
                <a:ea typeface="ＭＳ Ｐゴシック" pitchFamily="34" charset="-128"/>
              </a:rPr>
              <a:t>One reason for the high reporting rates in HMIS data may be attributed to the automatic reminders that facilities receive from the HMIS on-line system.  There are also regular data quality assessments of facilities.</a:t>
            </a:r>
          </a:p>
          <a:p>
            <a:endParaRPr lang="en-US" altLang="en-US" smtClean="0">
              <a:ea typeface="ＭＳ Ｐゴシック" pitchFamily="34" charset="-128"/>
            </a:endParaRPr>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2A08905E-1939-456D-BB8D-539CF62ECEBA}" type="slidenum">
              <a:rPr lang="en-US" altLang="en-US" smtClean="0"/>
              <a:pPr eaLnBrk="1" hangingPunct="1">
                <a:spcBef>
                  <a:spcPct val="0"/>
                </a:spcBef>
              </a:pPr>
              <a:t>8</a:t>
            </a:fld>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a typeface="ＭＳ Ｐゴシック" pitchFamily="34" charset="-128"/>
              </a:rPr>
              <a:t>We looked at consistency of reporting from community partners for the 8 districts as well.</a:t>
            </a:r>
          </a:p>
          <a:p>
            <a:endParaRPr lang="en-US" altLang="en-US" smtClean="0">
              <a:ea typeface="ＭＳ Ｐゴシック" pitchFamily="34" charset="-128"/>
            </a:endParaRPr>
          </a:p>
          <a:p>
            <a:r>
              <a:rPr lang="en-US" altLang="en-US" smtClean="0">
                <a:ea typeface="ＭＳ Ｐゴシック" pitchFamily="34" charset="-128"/>
              </a:rPr>
              <a:t>Here is a bar graph from the Community Database of the proportion of community partners reporting over time.  This proportion reflects reporting from all community partners within all of the 8 districts (n = 141).</a:t>
            </a:r>
          </a:p>
          <a:p>
            <a:endParaRPr lang="en-US" altLang="en-US" smtClean="0">
              <a:ea typeface="ＭＳ Ｐゴシック" pitchFamily="34" charset="-128"/>
            </a:endParaRPr>
          </a:p>
          <a:p>
            <a:pPr eaLnBrk="1" hangingPunct="1"/>
            <a:r>
              <a:rPr lang="en-US" altLang="en-US" smtClean="0">
                <a:ea typeface="ＭＳ Ｐゴシック" pitchFamily="34" charset="-128"/>
              </a:rPr>
              <a:t>On the vertical axis we have the percentage of community partners reporting by indicator IEC, IEC Youth, and OVC Services.  As mentioned earlier, the IEC indicator are people reached by at least 1 HIV prevention message, IEC youth; youth reached through youth HIV clubs, and OVC services; number of OVCs receiving support as part of national package of minimum services.  </a:t>
            </a:r>
          </a:p>
          <a:p>
            <a:endParaRPr lang="en-US" altLang="en-US" smtClean="0">
              <a:ea typeface="ＭＳ Ｐゴシック" pitchFamily="34" charset="-128"/>
            </a:endParaRPr>
          </a:p>
          <a:p>
            <a:r>
              <a:rPr lang="en-US" altLang="en-US" smtClean="0">
                <a:ea typeface="ＭＳ Ｐゴシック" pitchFamily="34" charset="-128"/>
              </a:rPr>
              <a:t>On the horizontal axis are the 3 reporting periods.  </a:t>
            </a:r>
          </a:p>
          <a:p>
            <a:endParaRPr lang="en-US" altLang="en-US" smtClean="0">
              <a:ea typeface="ＭＳ Ｐゴシック" pitchFamily="34" charset="-128"/>
            </a:endParaRPr>
          </a:p>
          <a:p>
            <a:r>
              <a:rPr lang="en-US" altLang="en-US" smtClean="0">
                <a:ea typeface="ＭＳ Ｐゴシック" pitchFamily="34" charset="-128"/>
              </a:rPr>
              <a:t>We can see a very different picture.  The reporting rates for Community database</a:t>
            </a:r>
            <a:r>
              <a:rPr lang="en-US" altLang="en-US" b="1" smtClean="0">
                <a:ea typeface="ＭＳ Ｐゴシック" pitchFamily="34" charset="-128"/>
              </a:rPr>
              <a:t> </a:t>
            </a:r>
            <a:r>
              <a:rPr lang="en-US" altLang="en-US" smtClean="0">
                <a:ea typeface="ＭＳ Ｐゴシック" pitchFamily="34" charset="-128"/>
              </a:rPr>
              <a:t>indicators seem to decline over the 3 time periods.</a:t>
            </a:r>
          </a:p>
          <a:p>
            <a:endParaRPr lang="en-US" altLang="en-US" smtClean="0">
              <a:ea typeface="ＭＳ Ｐゴシック" pitchFamily="34" charset="-128"/>
            </a:endParaRP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ea typeface="ＭＳ Ｐゴシック" pitchFamily="34" charset="-128"/>
              </a:defRPr>
            </a:lvl1pPr>
            <a:lvl2pPr marL="742950" indent="-285750" eaLnBrk="0" hangingPunct="0">
              <a:spcBef>
                <a:spcPct val="30000"/>
              </a:spcBef>
              <a:defRPr sz="1200">
                <a:solidFill>
                  <a:schemeClr val="tx1"/>
                </a:solidFill>
                <a:latin typeface="Arial" charset="0"/>
                <a:ea typeface="ＭＳ Ｐゴシック" pitchFamily="34" charset="-128"/>
              </a:defRPr>
            </a:lvl2pPr>
            <a:lvl3pPr marL="1143000" indent="-228600" eaLnBrk="0" hangingPunct="0">
              <a:spcBef>
                <a:spcPct val="30000"/>
              </a:spcBef>
              <a:defRPr sz="1200">
                <a:solidFill>
                  <a:schemeClr val="tx1"/>
                </a:solidFill>
                <a:latin typeface="Arial" charset="0"/>
                <a:ea typeface="ＭＳ Ｐゴシック" pitchFamily="34" charset="-128"/>
              </a:defRPr>
            </a:lvl3pPr>
            <a:lvl4pPr marL="1600200" indent="-228600" eaLnBrk="0" hangingPunct="0">
              <a:spcBef>
                <a:spcPct val="30000"/>
              </a:spcBef>
              <a:defRPr sz="1200">
                <a:solidFill>
                  <a:schemeClr val="tx1"/>
                </a:solidFill>
                <a:latin typeface="Arial" charset="0"/>
                <a:ea typeface="ＭＳ Ｐゴシック" pitchFamily="34" charset="-128"/>
              </a:defRPr>
            </a:lvl4pPr>
            <a:lvl5pPr marL="2057400" indent="-228600" eaLnBrk="0" hangingPunct="0">
              <a:spcBef>
                <a:spcPct val="30000"/>
              </a:spcBef>
              <a:defRPr sz="1200">
                <a:solidFill>
                  <a:schemeClr val="tx1"/>
                </a:solidFill>
                <a:latin typeface="Arial"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charset="0"/>
                <a:ea typeface="ＭＳ Ｐゴシック" pitchFamily="34" charset="-128"/>
              </a:defRPr>
            </a:lvl9pPr>
          </a:lstStyle>
          <a:p>
            <a:pPr eaLnBrk="1" hangingPunct="1">
              <a:spcBef>
                <a:spcPct val="0"/>
              </a:spcBef>
            </a:pPr>
            <a:fld id="{1A7CEB5D-3694-4FA9-B19A-D7CF18451217}" type="slidenum">
              <a:rPr lang="en-US" altLang="en-US" smtClean="0"/>
              <a:pPr eaLnBrk="1" hangingPunct="1">
                <a:spcBef>
                  <a:spcPct val="0"/>
                </a:spcBef>
              </a:pPr>
              <a:t>9</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4724400"/>
            <a:ext cx="9144000" cy="2133600"/>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endParaRPr lang="en-US" altLang="en-US" smtClean="0"/>
          </a:p>
        </p:txBody>
      </p:sp>
      <p:pic>
        <p:nvPicPr>
          <p:cNvPr id="5" name="Picture 5" descr="Vertical_RGB_6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0041" y="5246688"/>
            <a:ext cx="150018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4575" y="5295900"/>
            <a:ext cx="127635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685800" y="549275"/>
            <a:ext cx="7772400" cy="2184400"/>
          </a:xfrm>
        </p:spPr>
        <p:txBody>
          <a:bodyPr/>
          <a:lstStyle>
            <a:lvl1pPr algn="ctr">
              <a:defRPr sz="4000"/>
            </a:lvl1pPr>
          </a:lstStyle>
          <a:p>
            <a:r>
              <a:rPr lang="en-US"/>
              <a:t>Click to edit Master title style</a:t>
            </a:r>
          </a:p>
        </p:txBody>
      </p:sp>
      <p:sp>
        <p:nvSpPr>
          <p:cNvPr id="4105" name="Rectangle 9"/>
          <p:cNvSpPr>
            <a:spLocks noGrp="1" noChangeArrowheads="1"/>
          </p:cNvSpPr>
          <p:nvPr>
            <p:ph type="subTitle" sz="quarter" idx="1"/>
          </p:nvPr>
        </p:nvSpPr>
        <p:spPr>
          <a:xfrm>
            <a:off x="1371600" y="3076575"/>
            <a:ext cx="6400800" cy="1752600"/>
          </a:xfrm>
        </p:spPr>
        <p:txBody>
          <a:bodyPr/>
          <a:lstStyle>
            <a:lvl1pPr marL="0" indent="0" algn="ctr">
              <a:spcBef>
                <a:spcPct val="0"/>
              </a:spcBef>
              <a:spcAft>
                <a:spcPct val="0"/>
              </a:spcAft>
              <a:buClrTx/>
              <a:buFontTx/>
              <a:buNone/>
              <a:defRPr sz="2400"/>
            </a:lvl1pPr>
          </a:lstStyle>
          <a:p>
            <a:r>
              <a:rPr lang="en-US"/>
              <a:t>Your Name Here</a:t>
            </a:r>
          </a:p>
          <a:p>
            <a:r>
              <a:rPr lang="en-US"/>
              <a:t>MEASURE Evaluation</a:t>
            </a:r>
          </a:p>
          <a:p>
            <a:r>
              <a:rPr lang="en-US"/>
              <a:t>Date Here</a:t>
            </a:r>
          </a:p>
        </p:txBody>
      </p:sp>
    </p:spTree>
    <p:extLst>
      <p:ext uri="{BB962C8B-B14F-4D97-AF65-F5344CB8AC3E}">
        <p14:creationId xmlns:p14="http://schemas.microsoft.com/office/powerpoint/2010/main" val="1072346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C451F4C5-8602-4530-92D7-B79F4560F256}" type="slidenum">
              <a:rPr lang="en-US"/>
              <a:pPr>
                <a:defRPr/>
              </a:pPr>
              <a:t>‹#›</a:t>
            </a:fld>
            <a:endParaRPr lang="en-US" sz="12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27111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346556C4-88C8-4CF8-B09D-80E5CD1B68DB}" type="slidenum">
              <a:rPr lang="en-US"/>
              <a:pPr>
                <a:defRPr/>
              </a:pPr>
              <a:t>‹#›</a:t>
            </a:fld>
            <a:endParaRPr lang="en-US" sz="12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247406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6875" y="274638"/>
            <a:ext cx="1939925" cy="528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3925" y="274638"/>
            <a:ext cx="5670550" cy="528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3210D91D-2CBF-47B4-8EFE-E9713AAA2A41}" type="slidenum">
              <a:rPr lang="en-US"/>
              <a:pPr>
                <a:defRPr/>
              </a:pPr>
              <a:t>‹#›</a:t>
            </a:fld>
            <a:endParaRPr lang="en-US" sz="12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901691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4724400"/>
            <a:ext cx="9144000" cy="2133600"/>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endParaRPr lang="en-US" altLang="en-US" smtClean="0"/>
          </a:p>
        </p:txBody>
      </p:sp>
      <p:pic>
        <p:nvPicPr>
          <p:cNvPr id="5" name="Picture 5" descr="Vertical_RGB_6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0325" y="5010150"/>
            <a:ext cx="16732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0125" y="5010150"/>
            <a:ext cx="1447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685800" y="549275"/>
            <a:ext cx="7772400" cy="2184400"/>
          </a:xfrm>
          <a:prstGeom prst="rect">
            <a:avLst/>
          </a:prstGeom>
        </p:spPr>
        <p:txBody>
          <a:bodyPr/>
          <a:lstStyle>
            <a:lvl1pPr algn="ctr">
              <a:defRPr sz="4000"/>
            </a:lvl1pPr>
          </a:lstStyle>
          <a:p>
            <a:r>
              <a:rPr lang="en-US"/>
              <a:t>Click to edit Master title style</a:t>
            </a:r>
          </a:p>
        </p:txBody>
      </p:sp>
      <p:sp>
        <p:nvSpPr>
          <p:cNvPr id="4105" name="Rectangle 9"/>
          <p:cNvSpPr>
            <a:spLocks noGrp="1" noChangeArrowheads="1"/>
          </p:cNvSpPr>
          <p:nvPr>
            <p:ph type="subTitle" sz="quarter" idx="1"/>
          </p:nvPr>
        </p:nvSpPr>
        <p:spPr>
          <a:xfrm>
            <a:off x="1371600" y="3076575"/>
            <a:ext cx="6400800" cy="1752600"/>
          </a:xfrm>
          <a:prstGeom prst="rect">
            <a:avLst/>
          </a:prstGeom>
        </p:spPr>
        <p:txBody>
          <a:bodyPr/>
          <a:lstStyle>
            <a:lvl1pPr marL="0" indent="0" algn="ctr">
              <a:spcBef>
                <a:spcPct val="0"/>
              </a:spcBef>
              <a:spcAft>
                <a:spcPct val="0"/>
              </a:spcAft>
              <a:buClrTx/>
              <a:buFontTx/>
              <a:buNone/>
              <a:defRPr sz="2400"/>
            </a:lvl1pPr>
          </a:lstStyle>
          <a:p>
            <a:r>
              <a:rPr lang="en-US"/>
              <a:t>Your Name Here</a:t>
            </a:r>
          </a:p>
          <a:p>
            <a:r>
              <a:rPr lang="en-US"/>
              <a:t>MEASURE Evaluation</a:t>
            </a:r>
          </a:p>
          <a:p>
            <a:r>
              <a:rPr lang="en-US"/>
              <a:t>Date Here</a:t>
            </a:r>
          </a:p>
        </p:txBody>
      </p:sp>
    </p:spTree>
    <p:extLst>
      <p:ext uri="{BB962C8B-B14F-4D97-AF65-F5344CB8AC3E}">
        <p14:creationId xmlns:p14="http://schemas.microsoft.com/office/powerpoint/2010/main" val="35711651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23925" y="274638"/>
            <a:ext cx="7762875"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923925" y="1600200"/>
            <a:ext cx="7762875" cy="39624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56921659-6B6A-4260-9FF7-F2C12F6F7CE5}" type="slidenum">
              <a:rPr lang="en-US"/>
              <a:pPr>
                <a:defRPr/>
              </a:pPr>
              <a:t>‹#›</a:t>
            </a:fld>
            <a:endParaRPr lang="en-US" sz="1200"/>
          </a:p>
        </p:txBody>
      </p:sp>
      <p:sp>
        <p:nvSpPr>
          <p:cNvPr id="5" name="Rectangle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42298619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BC68E325-E7FE-4909-940C-84686248AEEC}" type="slidenum">
              <a:rPr lang="en-US"/>
              <a:pPr>
                <a:defRPr/>
              </a:pPr>
              <a:t>‹#›</a:t>
            </a:fld>
            <a:endParaRPr lang="en-US" sz="1200"/>
          </a:p>
        </p:txBody>
      </p:sp>
      <p:sp>
        <p:nvSpPr>
          <p:cNvPr id="5" name="Rectangle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3417401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27297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23925" y="274638"/>
            <a:ext cx="7762875"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923925" y="1600200"/>
            <a:ext cx="3805238" cy="3962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81563" y="1600200"/>
            <a:ext cx="3805237" cy="3962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DCA9AD69-5286-4AC7-B632-D2CA4723FAE6}" type="slidenum">
              <a:rPr lang="en-US"/>
              <a:pPr>
                <a:defRPr/>
              </a:pPr>
              <a:t>‹#›</a:t>
            </a:fld>
            <a:endParaRPr lang="en-US" sz="1200"/>
          </a:p>
        </p:txBody>
      </p:sp>
      <p:sp>
        <p:nvSpPr>
          <p:cNvPr id="6" name="Rectangle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13742945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095E1329-EFBD-40CB-93BA-5CB801561382}" type="slidenum">
              <a:rPr lang="en-US"/>
              <a:pPr>
                <a:defRPr/>
              </a:pPr>
              <a:t>‹#›</a:t>
            </a:fld>
            <a:endParaRPr lang="en-US" sz="1200"/>
          </a:p>
        </p:txBody>
      </p:sp>
      <p:sp>
        <p:nvSpPr>
          <p:cNvPr id="8" name="Footer Placeholder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7169637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23925" y="274638"/>
            <a:ext cx="7762875" cy="1143000"/>
          </a:xfrm>
          <a:prstGeom prst="rect">
            <a:avLst/>
          </a:prstGeom>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F84A6EE4-A817-4D44-BE97-E17AD68E00C6}" type="slidenum">
              <a:rPr lang="en-US"/>
              <a:pPr>
                <a:defRPr/>
              </a:pPr>
              <a:t>‹#›</a:t>
            </a:fld>
            <a:endParaRPr lang="en-US" sz="1200"/>
          </a:p>
        </p:txBody>
      </p:sp>
      <p:sp>
        <p:nvSpPr>
          <p:cNvPr id="4" name="Rectangle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1547116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Vertical_RGB_60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121738" y="5867400"/>
            <a:ext cx="10620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logo_200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560803" y="5867401"/>
            <a:ext cx="917994" cy="86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6126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843DCE31-FD43-44F3-8B25-E76C782BE412}" type="slidenum">
              <a:rPr lang="en-US"/>
              <a:pPr>
                <a:defRPr/>
              </a:pPr>
              <a:t>‹#›</a:t>
            </a:fld>
            <a:endParaRPr lang="en-US" sz="1200"/>
          </a:p>
        </p:txBody>
      </p:sp>
      <p:sp>
        <p:nvSpPr>
          <p:cNvPr id="3" name="Rectangle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4248798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A1772A8A-D686-48FB-9C05-5EA03A7692DE}" type="slidenum">
              <a:rPr lang="en-US"/>
              <a:pPr>
                <a:defRPr/>
              </a:pPr>
              <a:t>‹#›</a:t>
            </a:fld>
            <a:endParaRPr lang="en-US" sz="1200"/>
          </a:p>
        </p:txBody>
      </p:sp>
      <p:sp>
        <p:nvSpPr>
          <p:cNvPr id="6" name="Rectangle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34330936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8A8332DF-4967-4FB8-B654-2F1DC318B921}" type="slidenum">
              <a:rPr lang="en-US"/>
              <a:pPr>
                <a:defRPr/>
              </a:pPr>
              <a:t>‹#›</a:t>
            </a:fld>
            <a:endParaRPr lang="en-US" sz="1200"/>
          </a:p>
        </p:txBody>
      </p:sp>
      <p:sp>
        <p:nvSpPr>
          <p:cNvPr id="6" name="Rectangle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27405021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923925" y="274638"/>
            <a:ext cx="7762875"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923925" y="1600200"/>
            <a:ext cx="7762875" cy="39624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6C4959A8-CF02-484D-ABE7-A579D834F3B5}" type="slidenum">
              <a:rPr lang="en-US"/>
              <a:pPr>
                <a:defRPr/>
              </a:pPr>
              <a:t>‹#›</a:t>
            </a:fld>
            <a:endParaRPr lang="en-US" sz="1200"/>
          </a:p>
        </p:txBody>
      </p:sp>
      <p:sp>
        <p:nvSpPr>
          <p:cNvPr id="5" name="Rectangle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7400840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6875" y="274638"/>
            <a:ext cx="1939925" cy="528796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3925" y="274638"/>
            <a:ext cx="5670550" cy="528796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xfrm>
            <a:off x="228600" y="6124575"/>
            <a:ext cx="1066800" cy="476250"/>
          </a:xfrm>
          <a:prstGeom prst="rect">
            <a:avLst/>
          </a:prstGeom>
        </p:spPr>
        <p:txBody>
          <a:bodyPr vert="horz" wrap="square" lIns="91440" tIns="45720" rIns="91440" bIns="45720" numCol="1" anchor="t" anchorCtr="0" compatLnSpc="1">
            <a:prstTxWarp prst="textNoShape">
              <a:avLst/>
            </a:prstTxWarp>
          </a:bodyPr>
          <a:lstStyle>
            <a:lvl1pPr>
              <a:defRPr>
                <a:latin typeface="Arial" pitchFamily="34" charset="0"/>
              </a:defRPr>
            </a:lvl1pPr>
          </a:lstStyle>
          <a:p>
            <a:pPr>
              <a:defRPr/>
            </a:pPr>
            <a:fld id="{532ABC19-602A-4BDF-922A-6A652BB82BFD}" type="slidenum">
              <a:rPr lang="en-US"/>
              <a:pPr>
                <a:defRPr/>
              </a:pPr>
              <a:t>‹#›</a:t>
            </a:fld>
            <a:endParaRPr lang="en-US" sz="1200"/>
          </a:p>
        </p:txBody>
      </p:sp>
      <p:sp>
        <p:nvSpPr>
          <p:cNvPr id="5" name="Rectangle 7"/>
          <p:cNvSpPr>
            <a:spLocks noGrp="1" noChangeArrowheads="1"/>
          </p:cNvSpPr>
          <p:nvPr>
            <p:ph type="ftr" sz="quarter" idx="11"/>
          </p:nvPr>
        </p:nvSpPr>
        <p:spPr>
          <a:xfrm>
            <a:off x="685800" y="6096000"/>
            <a:ext cx="4191000" cy="476250"/>
          </a:xfrm>
          <a:prstGeom prst="rect">
            <a:avLst/>
          </a:prstGeom>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3581027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F021871-474B-4898-9CA3-79C1130EFBCB}" type="datetimeFigureOut">
              <a:rPr lang="en-US"/>
              <a:pPr>
                <a:defRPr/>
              </a:pPr>
              <a:t>11/21/2013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2F09394-DDC1-402E-B0BB-9AC01CF908F8}" type="slidenum">
              <a:rPr lang="en-US"/>
              <a:pPr>
                <a:defRPr/>
              </a:pPr>
              <a:t>‹#›</a:t>
            </a:fld>
            <a:endParaRPr lang="en-US"/>
          </a:p>
        </p:txBody>
      </p:sp>
    </p:spTree>
    <p:extLst>
      <p:ext uri="{BB962C8B-B14F-4D97-AF65-F5344CB8AC3E}">
        <p14:creationId xmlns:p14="http://schemas.microsoft.com/office/powerpoint/2010/main" val="5263227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E736DB2-8CA7-482A-857E-1DEBDA4CDC4B}" type="datetimeFigureOut">
              <a:rPr lang="en-US"/>
              <a:pPr>
                <a:defRPr/>
              </a:pPr>
              <a:t>11/21/2013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E53153A-74C6-4FAB-8A7F-B2D2DA029DD4}" type="slidenum">
              <a:rPr lang="en-US"/>
              <a:pPr>
                <a:defRPr/>
              </a:pPr>
              <a:t>‹#›</a:t>
            </a:fld>
            <a:endParaRPr lang="en-US"/>
          </a:p>
        </p:txBody>
      </p:sp>
    </p:spTree>
    <p:extLst>
      <p:ext uri="{BB962C8B-B14F-4D97-AF65-F5344CB8AC3E}">
        <p14:creationId xmlns:p14="http://schemas.microsoft.com/office/powerpoint/2010/main" val="39373533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035BE15-CEFE-4303-B36C-8CBC9D0237D5}" type="datetimeFigureOut">
              <a:rPr lang="en-US"/>
              <a:pPr>
                <a:defRPr/>
              </a:pPr>
              <a:t>11/21/2013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75B2EF-6797-4857-95D7-07A072460847}" type="slidenum">
              <a:rPr lang="en-US"/>
              <a:pPr>
                <a:defRPr/>
              </a:pPr>
              <a:t>‹#›</a:t>
            </a:fld>
            <a:endParaRPr lang="en-US"/>
          </a:p>
        </p:txBody>
      </p:sp>
    </p:spTree>
    <p:extLst>
      <p:ext uri="{BB962C8B-B14F-4D97-AF65-F5344CB8AC3E}">
        <p14:creationId xmlns:p14="http://schemas.microsoft.com/office/powerpoint/2010/main" val="15461482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8D66D56-8F2F-4867-A5E9-0577D2913D26}" type="datetimeFigureOut">
              <a:rPr lang="en-US"/>
              <a:pPr>
                <a:defRPr/>
              </a:pPr>
              <a:t>11/21/2013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6730AB9-0848-4876-A1F3-4498E490FDEA}" type="slidenum">
              <a:rPr lang="en-US"/>
              <a:pPr>
                <a:defRPr/>
              </a:pPr>
              <a:t>‹#›</a:t>
            </a:fld>
            <a:endParaRPr lang="en-US"/>
          </a:p>
        </p:txBody>
      </p:sp>
    </p:spTree>
    <p:extLst>
      <p:ext uri="{BB962C8B-B14F-4D97-AF65-F5344CB8AC3E}">
        <p14:creationId xmlns:p14="http://schemas.microsoft.com/office/powerpoint/2010/main" val="3709909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D1F7620-A7D2-4CD9-A87B-716706C40628}" type="datetimeFigureOut">
              <a:rPr lang="en-US"/>
              <a:pPr>
                <a:defRPr/>
              </a:pPr>
              <a:t>11/21/2013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1FD9B23-71B1-4B58-AA67-D914CA26F1C1}" type="slidenum">
              <a:rPr lang="en-US"/>
              <a:pPr>
                <a:defRPr/>
              </a:pPr>
              <a:t>‹#›</a:t>
            </a:fld>
            <a:endParaRPr lang="en-US"/>
          </a:p>
        </p:txBody>
      </p:sp>
    </p:spTree>
    <p:extLst>
      <p:ext uri="{BB962C8B-B14F-4D97-AF65-F5344CB8AC3E}">
        <p14:creationId xmlns:p14="http://schemas.microsoft.com/office/powerpoint/2010/main" val="28723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FD9614A7-5ABE-404C-A49B-13EF583316C2}" type="slidenum">
              <a:rPr lang="en-US"/>
              <a:pPr>
                <a:defRPr/>
              </a:pPr>
              <a:t>‹#›</a:t>
            </a:fld>
            <a:endParaRPr lang="en-US" sz="12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544380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5C93CE6-F0F2-42F3-8ACC-4D8364766A02}" type="datetimeFigureOut">
              <a:rPr lang="en-US"/>
              <a:pPr>
                <a:defRPr/>
              </a:pPr>
              <a:t>11/21/2013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64CC9BF-8B2E-498B-833F-FFBB3597A2B1}" type="slidenum">
              <a:rPr lang="en-US"/>
              <a:pPr>
                <a:defRPr/>
              </a:pPr>
              <a:t>‹#›</a:t>
            </a:fld>
            <a:endParaRPr lang="en-US"/>
          </a:p>
        </p:txBody>
      </p:sp>
    </p:spTree>
    <p:extLst>
      <p:ext uri="{BB962C8B-B14F-4D97-AF65-F5344CB8AC3E}">
        <p14:creationId xmlns:p14="http://schemas.microsoft.com/office/powerpoint/2010/main" val="40112399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596C5DB-E539-441D-B93C-B2FE54AC1E10}" type="datetimeFigureOut">
              <a:rPr lang="en-US"/>
              <a:pPr>
                <a:defRPr/>
              </a:pPr>
              <a:t>11/21/2013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BCF4BE6-2D7C-46C8-8DB5-13922628D052}" type="slidenum">
              <a:rPr lang="en-US"/>
              <a:pPr>
                <a:defRPr/>
              </a:pPr>
              <a:t>‹#›</a:t>
            </a:fld>
            <a:endParaRPr lang="en-US"/>
          </a:p>
        </p:txBody>
      </p:sp>
    </p:spTree>
    <p:extLst>
      <p:ext uri="{BB962C8B-B14F-4D97-AF65-F5344CB8AC3E}">
        <p14:creationId xmlns:p14="http://schemas.microsoft.com/office/powerpoint/2010/main" val="19990873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3A5DED8-B0DD-4DA1-8B0B-88DC6BAE11B6}" type="datetimeFigureOut">
              <a:rPr lang="en-US"/>
              <a:pPr>
                <a:defRPr/>
              </a:pPr>
              <a:t>11/21/2013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A872B37-1261-4CE4-B972-94A132937FF8}" type="slidenum">
              <a:rPr lang="en-US"/>
              <a:pPr>
                <a:defRPr/>
              </a:pPr>
              <a:t>‹#›</a:t>
            </a:fld>
            <a:endParaRPr lang="en-US"/>
          </a:p>
        </p:txBody>
      </p:sp>
    </p:spTree>
    <p:extLst>
      <p:ext uri="{BB962C8B-B14F-4D97-AF65-F5344CB8AC3E}">
        <p14:creationId xmlns:p14="http://schemas.microsoft.com/office/powerpoint/2010/main" val="4004240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386FB3D-CDFE-425A-B4E1-C51D3FEE3E3A}" type="datetimeFigureOut">
              <a:rPr lang="en-US"/>
              <a:pPr>
                <a:defRPr/>
              </a:pPr>
              <a:t>11/21/2013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49B8771-B4CB-419D-B1B4-3C299BF07683}" type="slidenum">
              <a:rPr lang="en-US"/>
              <a:pPr>
                <a:defRPr/>
              </a:pPr>
              <a:t>‹#›</a:t>
            </a:fld>
            <a:endParaRPr lang="en-US"/>
          </a:p>
        </p:txBody>
      </p:sp>
    </p:spTree>
    <p:extLst>
      <p:ext uri="{BB962C8B-B14F-4D97-AF65-F5344CB8AC3E}">
        <p14:creationId xmlns:p14="http://schemas.microsoft.com/office/powerpoint/2010/main" val="42425181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67352B0-ACC1-4911-BA3F-B278A8B73DBB}" type="datetimeFigureOut">
              <a:rPr lang="en-US"/>
              <a:pPr>
                <a:defRPr/>
              </a:pPr>
              <a:t>11/21/2013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241AC00-8955-4C68-99F3-E965CE38D073}" type="slidenum">
              <a:rPr lang="en-US"/>
              <a:pPr>
                <a:defRPr/>
              </a:pPr>
              <a:t>‹#›</a:t>
            </a:fld>
            <a:endParaRPr lang="en-US"/>
          </a:p>
        </p:txBody>
      </p:sp>
    </p:spTree>
    <p:extLst>
      <p:ext uri="{BB962C8B-B14F-4D97-AF65-F5344CB8AC3E}">
        <p14:creationId xmlns:p14="http://schemas.microsoft.com/office/powerpoint/2010/main" val="1675547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03391D6-8B32-41DC-AF34-B638497B80C8}" type="datetimeFigureOut">
              <a:rPr lang="en-US"/>
              <a:pPr>
                <a:defRPr/>
              </a:pPr>
              <a:t>11/21/2013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AD64F9A-1885-4A9D-9CFE-1D28A518CED3}" type="slidenum">
              <a:rPr lang="en-US"/>
              <a:pPr>
                <a:defRPr/>
              </a:pPr>
              <a:t>‹#›</a:t>
            </a:fld>
            <a:endParaRPr lang="en-US"/>
          </a:p>
        </p:txBody>
      </p:sp>
    </p:spTree>
    <p:extLst>
      <p:ext uri="{BB962C8B-B14F-4D97-AF65-F5344CB8AC3E}">
        <p14:creationId xmlns:p14="http://schemas.microsoft.com/office/powerpoint/2010/main" val="886423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3713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3925" y="1600200"/>
            <a:ext cx="3805238"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81563" y="1600200"/>
            <a:ext cx="3805237"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E11B6137-2671-4693-83F0-264BFC4D351D}" type="slidenum">
              <a:rPr lang="en-US"/>
              <a:pPr>
                <a:defRPr/>
              </a:pPr>
              <a:t>‹#›</a:t>
            </a:fld>
            <a:endParaRPr lang="en-US" sz="12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20363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19D34B86-537B-4485-8D9E-112256249EFB}" type="slidenum">
              <a:rPr lang="en-US"/>
              <a:pPr>
                <a:defRPr/>
              </a:pPr>
              <a:t>‹#›</a:t>
            </a:fld>
            <a:endParaRPr lang="en-US" sz="1200"/>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8867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5BF37B94-3516-4092-9EDC-64089A1106D6}" type="slidenum">
              <a:rPr lang="en-US"/>
              <a:pPr>
                <a:defRPr/>
              </a:pPr>
              <a:t>‹#›</a:t>
            </a:fld>
            <a:endParaRPr lang="en-US" sz="1200"/>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08963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F6156604-7494-43CB-8D85-7EEEB6371C4C}" type="slidenum">
              <a:rPr lang="en-US"/>
              <a:pPr>
                <a:defRPr/>
              </a:pPr>
              <a:t>‹#›</a:t>
            </a:fld>
            <a:endParaRPr lang="en-US" sz="1200"/>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81806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46972AE0-A749-477C-88DA-780827E02847}" type="slidenum">
              <a:rPr lang="en-US"/>
              <a:pPr>
                <a:defRPr/>
              </a:pPr>
              <a:t>‹#›</a:t>
            </a:fld>
            <a:endParaRPr lang="en-US" sz="12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51190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33D8D"/>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endParaRPr lang="en-US" altLang="en-US" smtClean="0"/>
          </a:p>
        </p:txBody>
      </p:sp>
      <p:sp>
        <p:nvSpPr>
          <p:cNvPr id="1027" name="Rectangle 3"/>
          <p:cNvSpPr>
            <a:spLocks noGrp="1" noChangeArrowheads="1"/>
          </p:cNvSpPr>
          <p:nvPr>
            <p:ph type="title"/>
          </p:nvPr>
        </p:nvSpPr>
        <p:spPr bwMode="auto">
          <a:xfrm>
            <a:off x="923925" y="274638"/>
            <a:ext cx="7762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4"/>
          <p:cNvSpPr>
            <a:spLocks noGrp="1" noChangeArrowheads="1"/>
          </p:cNvSpPr>
          <p:nvPr>
            <p:ph type="body" idx="1"/>
          </p:nvPr>
        </p:nvSpPr>
        <p:spPr bwMode="auto">
          <a:xfrm>
            <a:off x="923925" y="1600200"/>
            <a:ext cx="77628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7" name="Rectangle 5"/>
          <p:cNvSpPr>
            <a:spLocks noGrp="1" noChangeArrowheads="1"/>
          </p:cNvSpPr>
          <p:nvPr>
            <p:ph type="sldNum" sz="quarter" idx="4"/>
          </p:nvPr>
        </p:nvSpPr>
        <p:spPr bwMode="auto">
          <a:xfrm>
            <a:off x="228600" y="6124575"/>
            <a:ext cx="1066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solidFill>
                  <a:srgbClr val="969696"/>
                </a:solidFill>
                <a:latin typeface="Arial" pitchFamily="34" charset="0"/>
              </a:defRPr>
            </a:lvl1pPr>
          </a:lstStyle>
          <a:p>
            <a:pPr>
              <a:defRPr/>
            </a:pPr>
            <a:fld id="{1E30D876-9C2B-4C5F-A8CD-AD246E3A8D6E}" type="slidenum">
              <a:rPr lang="en-US"/>
              <a:pPr>
                <a:defRPr/>
              </a:pPr>
              <a:t>‹#›</a:t>
            </a:fld>
            <a:endParaRPr lang="en-US" sz="1200"/>
          </a:p>
        </p:txBody>
      </p:sp>
      <p:sp>
        <p:nvSpPr>
          <p:cNvPr id="1030" name="Line 6"/>
          <p:cNvSpPr>
            <a:spLocks noChangeShapeType="1"/>
          </p:cNvSpPr>
          <p:nvPr/>
        </p:nvSpPr>
        <p:spPr bwMode="auto">
          <a:xfrm>
            <a:off x="1270000" y="6477000"/>
            <a:ext cx="7569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9" name="Rectangle 7"/>
          <p:cNvSpPr>
            <a:spLocks noGrp="1" noChangeArrowheads="1"/>
          </p:cNvSpPr>
          <p:nvPr>
            <p:ph type="ftr" sz="quarter" idx="3"/>
          </p:nvPr>
        </p:nvSpPr>
        <p:spPr bwMode="auto">
          <a:xfrm>
            <a:off x="685800" y="6096000"/>
            <a:ext cx="41910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1">
                <a:solidFill>
                  <a:srgbClr val="969696"/>
                </a:solidFill>
                <a:latin typeface="Arial" charset="0"/>
                <a:ea typeface="+mn-ea"/>
              </a:defRPr>
            </a:lvl1pPr>
          </a:lstStyle>
          <a:p>
            <a:pPr>
              <a:defRPr/>
            </a:pPr>
            <a:endParaRPr lang="en-US"/>
          </a:p>
        </p:txBody>
      </p:sp>
    </p:spTree>
  </p:cSld>
  <p:clrMap bg1="dk2" tx1="lt1" bg2="dk1" tx2="lt2" accent1="accent1" accent2="accent2" accent3="accent3" accent4="accent4" accent5="accent5" accent6="accent6" hlink="hlink" folHlink="folHlink"/>
  <p:sldLayoutIdLst>
    <p:sldLayoutId id="2147485164" r:id="rId1"/>
    <p:sldLayoutId id="2147485165" r:id="rId2"/>
    <p:sldLayoutId id="2147485143" r:id="rId3"/>
    <p:sldLayoutId id="2147485166" r:id="rId4"/>
    <p:sldLayoutId id="2147485144" r:id="rId5"/>
    <p:sldLayoutId id="2147485145" r:id="rId6"/>
    <p:sldLayoutId id="2147485146" r:id="rId7"/>
    <p:sldLayoutId id="2147485147" r:id="rId8"/>
    <p:sldLayoutId id="2147485148" r:id="rId9"/>
    <p:sldLayoutId id="2147485149" r:id="rId10"/>
    <p:sldLayoutId id="2147485150" r:id="rId11"/>
    <p:sldLayoutId id="2147485151" r:id="rId12"/>
  </p:sldLayoutIdLst>
  <p:timing>
    <p:tnLst>
      <p:par>
        <p:cTn id="1" dur="indefinite" restart="never" nodeType="tmRoot"/>
      </p:par>
    </p:tnLst>
  </p:timing>
  <p:txStyles>
    <p:titleStyle>
      <a:lvl1pPr algn="l" rtl="0" eaLnBrk="0" fontAlgn="base" hangingPunct="0">
        <a:spcBef>
          <a:spcPct val="0"/>
        </a:spcBef>
        <a:spcAft>
          <a:spcPct val="0"/>
        </a:spcAft>
        <a:defRPr sz="3600" b="1">
          <a:solidFill>
            <a:schemeClr val="tx1"/>
          </a:solidFill>
          <a:latin typeface="+mj-lt"/>
          <a:ea typeface="ＭＳ Ｐゴシック" charset="0"/>
          <a:cs typeface="+mj-cs"/>
        </a:defRPr>
      </a:lvl1pPr>
      <a:lvl2pPr algn="l" rtl="0" eaLnBrk="0" fontAlgn="base" hangingPunct="0">
        <a:spcBef>
          <a:spcPct val="0"/>
        </a:spcBef>
        <a:spcAft>
          <a:spcPct val="0"/>
        </a:spcAft>
        <a:defRPr sz="3600" b="1">
          <a:solidFill>
            <a:schemeClr val="tx1"/>
          </a:solidFill>
          <a:latin typeface="Arial" charset="0"/>
          <a:ea typeface="ＭＳ Ｐゴシック" charset="0"/>
        </a:defRPr>
      </a:lvl2pPr>
      <a:lvl3pPr algn="l" rtl="0" eaLnBrk="0" fontAlgn="base" hangingPunct="0">
        <a:spcBef>
          <a:spcPct val="0"/>
        </a:spcBef>
        <a:spcAft>
          <a:spcPct val="0"/>
        </a:spcAft>
        <a:defRPr sz="3600" b="1">
          <a:solidFill>
            <a:schemeClr val="tx1"/>
          </a:solidFill>
          <a:latin typeface="Arial" charset="0"/>
          <a:ea typeface="ＭＳ Ｐゴシック" charset="0"/>
        </a:defRPr>
      </a:lvl3pPr>
      <a:lvl4pPr algn="l" rtl="0" eaLnBrk="0" fontAlgn="base" hangingPunct="0">
        <a:spcBef>
          <a:spcPct val="0"/>
        </a:spcBef>
        <a:spcAft>
          <a:spcPct val="0"/>
        </a:spcAft>
        <a:defRPr sz="3600" b="1">
          <a:solidFill>
            <a:schemeClr val="tx1"/>
          </a:solidFill>
          <a:latin typeface="Arial" charset="0"/>
          <a:ea typeface="ＭＳ Ｐゴシック" charset="0"/>
        </a:defRPr>
      </a:lvl4pPr>
      <a:lvl5pPr algn="l" rtl="0" eaLnBrk="0" fontAlgn="base" hangingPunct="0">
        <a:spcBef>
          <a:spcPct val="0"/>
        </a:spcBef>
        <a:spcAft>
          <a:spcPct val="0"/>
        </a:spcAft>
        <a:defRPr sz="3600" b="1">
          <a:solidFill>
            <a:schemeClr val="tx1"/>
          </a:solidFill>
          <a:latin typeface="Arial" charset="0"/>
          <a:ea typeface="ＭＳ Ｐゴシック" charset="0"/>
        </a:defRPr>
      </a:lvl5pPr>
      <a:lvl6pPr marL="457200" algn="l" rtl="0" fontAlgn="base">
        <a:spcBef>
          <a:spcPct val="0"/>
        </a:spcBef>
        <a:spcAft>
          <a:spcPct val="0"/>
        </a:spcAft>
        <a:defRPr sz="3600" b="1">
          <a:solidFill>
            <a:schemeClr val="tx1"/>
          </a:solidFill>
          <a:latin typeface="Arial" charset="0"/>
        </a:defRPr>
      </a:lvl6pPr>
      <a:lvl7pPr marL="914400" algn="l" rtl="0" fontAlgn="base">
        <a:spcBef>
          <a:spcPct val="0"/>
        </a:spcBef>
        <a:spcAft>
          <a:spcPct val="0"/>
        </a:spcAft>
        <a:defRPr sz="3600" b="1">
          <a:solidFill>
            <a:schemeClr val="tx1"/>
          </a:solidFill>
          <a:latin typeface="Arial" charset="0"/>
        </a:defRPr>
      </a:lvl7pPr>
      <a:lvl8pPr marL="1371600" algn="l" rtl="0" fontAlgn="base">
        <a:spcBef>
          <a:spcPct val="0"/>
        </a:spcBef>
        <a:spcAft>
          <a:spcPct val="0"/>
        </a:spcAft>
        <a:defRPr sz="3600" b="1">
          <a:solidFill>
            <a:schemeClr val="tx1"/>
          </a:solidFill>
          <a:latin typeface="Arial" charset="0"/>
        </a:defRPr>
      </a:lvl8pPr>
      <a:lvl9pPr marL="1828800" algn="l" rtl="0" fontAlgn="base">
        <a:spcBef>
          <a:spcPct val="0"/>
        </a:spcBef>
        <a:spcAft>
          <a:spcPct val="0"/>
        </a:spcAft>
        <a:defRPr sz="3600" b="1">
          <a:solidFill>
            <a:schemeClr val="tx1"/>
          </a:solidFill>
          <a:latin typeface="Arial" charset="0"/>
        </a:defRPr>
      </a:lvl9pPr>
    </p:titleStyle>
    <p:bodyStyle>
      <a:lvl1pPr marL="342900" indent="-342900" algn="l" rtl="0" eaLnBrk="0" fontAlgn="base" hangingPunct="0">
        <a:spcBef>
          <a:spcPct val="20000"/>
        </a:spcBef>
        <a:spcAft>
          <a:spcPct val="20000"/>
        </a:spcAft>
        <a:buClr>
          <a:schemeClr val="hlink"/>
        </a:buClr>
        <a:buFont typeface="Wingdings" pitchFamily="2" charset="2"/>
        <a:buChar char="§"/>
        <a:defRPr sz="2600">
          <a:solidFill>
            <a:schemeClr val="tx1"/>
          </a:solidFill>
          <a:latin typeface="+mn-lt"/>
          <a:ea typeface="ＭＳ Ｐゴシック" charset="0"/>
          <a:cs typeface="+mn-cs"/>
        </a:defRPr>
      </a:lvl1pPr>
      <a:lvl2pPr marL="742950" indent="-285750" algn="l" rtl="0" eaLnBrk="0" fontAlgn="base" hangingPunct="0">
        <a:spcBef>
          <a:spcPct val="20000"/>
        </a:spcBef>
        <a:spcAft>
          <a:spcPct val="20000"/>
        </a:spcAft>
        <a:buClr>
          <a:schemeClr val="hlink"/>
        </a:buClr>
        <a:buFont typeface="Wingdings" pitchFamily="2" charset="2"/>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ea typeface="ＭＳ Ｐゴシック" charset="0"/>
        </a:defRPr>
      </a:lvl3pPr>
      <a:lvl4pPr marL="16002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ea typeface="ＭＳ Ｐゴシック" charset="0"/>
        </a:defRPr>
      </a:lvl4pPr>
      <a:lvl5pPr marL="20574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ea typeface="ＭＳ Ｐゴシック" charset="0"/>
        </a:defRPr>
      </a:lvl5pPr>
      <a:lvl6pPr marL="25146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6pPr>
      <a:lvl7pPr marL="29718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7pPr>
      <a:lvl8pPr marL="34290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8pPr>
      <a:lvl9pPr marL="38862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5167" r:id="rId1"/>
    <p:sldLayoutId id="2147485168" r:id="rId2"/>
    <p:sldLayoutId id="2147485169" r:id="rId3"/>
    <p:sldLayoutId id="2147485152" r:id="rId4"/>
    <p:sldLayoutId id="2147485170" r:id="rId5"/>
    <p:sldLayoutId id="2147485171" r:id="rId6"/>
    <p:sldLayoutId id="2147485172" r:id="rId7"/>
    <p:sldLayoutId id="2147485173" r:id="rId8"/>
    <p:sldLayoutId id="2147485174" r:id="rId9"/>
    <p:sldLayoutId id="2147485175" r:id="rId10"/>
    <p:sldLayoutId id="2147485176" r:id="rId11"/>
    <p:sldLayoutId id="2147485177" r:id="rId12"/>
  </p:sldLayoutIdLst>
  <p:txStyles>
    <p:titleStyle>
      <a:lvl1pPr algn="l" rtl="0" eaLnBrk="0" fontAlgn="base" hangingPunct="0">
        <a:spcBef>
          <a:spcPct val="0"/>
        </a:spcBef>
        <a:spcAft>
          <a:spcPct val="0"/>
        </a:spcAft>
        <a:defRPr sz="3600" b="1">
          <a:solidFill>
            <a:schemeClr val="tx1"/>
          </a:solidFill>
          <a:latin typeface="+mj-lt"/>
          <a:ea typeface="ＭＳ Ｐゴシック" charset="0"/>
          <a:cs typeface="+mj-cs"/>
        </a:defRPr>
      </a:lvl1pPr>
      <a:lvl2pPr algn="l" rtl="0" eaLnBrk="0" fontAlgn="base" hangingPunct="0">
        <a:spcBef>
          <a:spcPct val="0"/>
        </a:spcBef>
        <a:spcAft>
          <a:spcPct val="0"/>
        </a:spcAft>
        <a:defRPr sz="3600" b="1">
          <a:solidFill>
            <a:schemeClr val="tx1"/>
          </a:solidFill>
          <a:latin typeface="Arial" charset="0"/>
          <a:ea typeface="ＭＳ Ｐゴシック" charset="0"/>
        </a:defRPr>
      </a:lvl2pPr>
      <a:lvl3pPr algn="l" rtl="0" eaLnBrk="0" fontAlgn="base" hangingPunct="0">
        <a:spcBef>
          <a:spcPct val="0"/>
        </a:spcBef>
        <a:spcAft>
          <a:spcPct val="0"/>
        </a:spcAft>
        <a:defRPr sz="3600" b="1">
          <a:solidFill>
            <a:schemeClr val="tx1"/>
          </a:solidFill>
          <a:latin typeface="Arial" charset="0"/>
          <a:ea typeface="ＭＳ Ｐゴシック" charset="0"/>
        </a:defRPr>
      </a:lvl3pPr>
      <a:lvl4pPr algn="l" rtl="0" eaLnBrk="0" fontAlgn="base" hangingPunct="0">
        <a:spcBef>
          <a:spcPct val="0"/>
        </a:spcBef>
        <a:spcAft>
          <a:spcPct val="0"/>
        </a:spcAft>
        <a:defRPr sz="3600" b="1">
          <a:solidFill>
            <a:schemeClr val="tx1"/>
          </a:solidFill>
          <a:latin typeface="Arial" charset="0"/>
          <a:ea typeface="ＭＳ Ｐゴシック" charset="0"/>
        </a:defRPr>
      </a:lvl4pPr>
      <a:lvl5pPr algn="l" rtl="0" eaLnBrk="0" fontAlgn="base" hangingPunct="0">
        <a:spcBef>
          <a:spcPct val="0"/>
        </a:spcBef>
        <a:spcAft>
          <a:spcPct val="0"/>
        </a:spcAft>
        <a:defRPr sz="3600" b="1">
          <a:solidFill>
            <a:schemeClr val="tx1"/>
          </a:solidFill>
          <a:latin typeface="Arial" charset="0"/>
          <a:ea typeface="ＭＳ Ｐゴシック" charset="0"/>
        </a:defRPr>
      </a:lvl5pPr>
      <a:lvl6pPr marL="457200" algn="l" rtl="0" fontAlgn="base">
        <a:spcBef>
          <a:spcPct val="0"/>
        </a:spcBef>
        <a:spcAft>
          <a:spcPct val="0"/>
        </a:spcAft>
        <a:defRPr sz="3600" b="1">
          <a:solidFill>
            <a:schemeClr val="tx1"/>
          </a:solidFill>
          <a:latin typeface="Arial" charset="0"/>
        </a:defRPr>
      </a:lvl6pPr>
      <a:lvl7pPr marL="914400" algn="l" rtl="0" fontAlgn="base">
        <a:spcBef>
          <a:spcPct val="0"/>
        </a:spcBef>
        <a:spcAft>
          <a:spcPct val="0"/>
        </a:spcAft>
        <a:defRPr sz="3600" b="1">
          <a:solidFill>
            <a:schemeClr val="tx1"/>
          </a:solidFill>
          <a:latin typeface="Arial" charset="0"/>
        </a:defRPr>
      </a:lvl7pPr>
      <a:lvl8pPr marL="1371600" algn="l" rtl="0" fontAlgn="base">
        <a:spcBef>
          <a:spcPct val="0"/>
        </a:spcBef>
        <a:spcAft>
          <a:spcPct val="0"/>
        </a:spcAft>
        <a:defRPr sz="3600" b="1">
          <a:solidFill>
            <a:schemeClr val="tx1"/>
          </a:solidFill>
          <a:latin typeface="Arial" charset="0"/>
        </a:defRPr>
      </a:lvl8pPr>
      <a:lvl9pPr marL="1828800" algn="l" rtl="0" fontAlgn="base">
        <a:spcBef>
          <a:spcPct val="0"/>
        </a:spcBef>
        <a:spcAft>
          <a:spcPct val="0"/>
        </a:spcAft>
        <a:defRPr sz="3600" b="1">
          <a:solidFill>
            <a:schemeClr val="tx1"/>
          </a:solidFill>
          <a:latin typeface="Arial" charset="0"/>
        </a:defRPr>
      </a:lvl9pPr>
    </p:titleStyle>
    <p:bodyStyle>
      <a:lvl1pPr marL="342900" indent="-342900" algn="l" rtl="0" eaLnBrk="0" fontAlgn="base" hangingPunct="0">
        <a:spcBef>
          <a:spcPct val="20000"/>
        </a:spcBef>
        <a:spcAft>
          <a:spcPct val="20000"/>
        </a:spcAft>
        <a:buClr>
          <a:schemeClr val="hlink"/>
        </a:buClr>
        <a:buFont typeface="Wingdings" pitchFamily="2" charset="2"/>
        <a:buChar char="§"/>
        <a:defRPr sz="2600">
          <a:solidFill>
            <a:schemeClr val="tx1"/>
          </a:solidFill>
          <a:latin typeface="+mn-lt"/>
          <a:ea typeface="ＭＳ Ｐゴシック" charset="0"/>
          <a:cs typeface="+mn-cs"/>
        </a:defRPr>
      </a:lvl1pPr>
      <a:lvl2pPr marL="742950" indent="-285750" algn="l" rtl="0" eaLnBrk="0" fontAlgn="base" hangingPunct="0">
        <a:spcBef>
          <a:spcPct val="20000"/>
        </a:spcBef>
        <a:spcAft>
          <a:spcPct val="20000"/>
        </a:spcAft>
        <a:buClr>
          <a:schemeClr val="hlink"/>
        </a:buClr>
        <a:buFont typeface="Wingdings" pitchFamily="2" charset="2"/>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ea typeface="ＭＳ Ｐゴシック" charset="0"/>
        </a:defRPr>
      </a:lvl3pPr>
      <a:lvl4pPr marL="16002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ea typeface="ＭＳ Ｐゴシック" charset="0"/>
        </a:defRPr>
      </a:lvl4pPr>
      <a:lvl5pPr marL="20574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ea typeface="ＭＳ Ｐゴシック" charset="0"/>
        </a:defRPr>
      </a:lvl5pPr>
      <a:lvl6pPr marL="25146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6pPr>
      <a:lvl7pPr marL="29718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7pPr>
      <a:lvl8pPr marL="34290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8pPr>
      <a:lvl9pPr marL="38862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Arial" pitchFamily="34" charset="0"/>
              </a:defRPr>
            </a:lvl1pPr>
          </a:lstStyle>
          <a:p>
            <a:pPr>
              <a:defRPr/>
            </a:pPr>
            <a:fld id="{BB893ECA-1293-460A-A5BC-15CAE60BC278}" type="datetimeFigureOut">
              <a:rPr lang="en-US"/>
              <a:pPr>
                <a:defRPr/>
              </a:pPr>
              <a:t>11/21/2013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mn-ea"/>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Arial" pitchFamily="34" charset="0"/>
              </a:defRPr>
            </a:lvl1pPr>
          </a:lstStyle>
          <a:p>
            <a:pPr>
              <a:defRPr/>
            </a:pPr>
            <a:fld id="{C250C765-CAC3-49CC-9850-DBBF10FA29C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153" r:id="rId1"/>
    <p:sldLayoutId id="2147485154" r:id="rId2"/>
    <p:sldLayoutId id="2147485155" r:id="rId3"/>
    <p:sldLayoutId id="2147485156" r:id="rId4"/>
    <p:sldLayoutId id="2147485157" r:id="rId5"/>
    <p:sldLayoutId id="2147485158" r:id="rId6"/>
    <p:sldLayoutId id="2147485159" r:id="rId7"/>
    <p:sldLayoutId id="2147485160" r:id="rId8"/>
    <p:sldLayoutId id="2147485161" r:id="rId9"/>
    <p:sldLayoutId id="2147485162" r:id="rId10"/>
    <p:sldLayoutId id="2147485163"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6.xml"/><Relationship Id="rId1"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oleObject" Target="../embeddings/Microsoft_Excel_97-2003_Worksheet1.xls"/></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sz="quarter"/>
          </p:nvPr>
        </p:nvSpPr>
        <p:spPr/>
        <p:txBody>
          <a:bodyPr/>
          <a:lstStyle/>
          <a:p>
            <a:r>
              <a:rPr lang="en-US" altLang="en-US" smtClean="0">
                <a:ea typeface="ＭＳ Ｐゴシック" pitchFamily="34" charset="-128"/>
              </a:rPr>
              <a:t>Review of Data Analysis Packets</a:t>
            </a:r>
          </a:p>
        </p:txBody>
      </p:sp>
      <p:sp>
        <p:nvSpPr>
          <p:cNvPr id="17411" name="Rectangle 3"/>
          <p:cNvSpPr>
            <a:spLocks noGrp="1" noChangeArrowheads="1"/>
          </p:cNvSpPr>
          <p:nvPr>
            <p:ph type="subTitle" sz="quarter" idx="1"/>
          </p:nvPr>
        </p:nvSpPr>
        <p:spPr/>
        <p:txBody>
          <a:bodyPr/>
          <a:lstStyle/>
          <a:p>
            <a:r>
              <a:rPr lang="en-US" altLang="en-US" smtClean="0">
                <a:ea typeface="ＭＳ Ｐゴシック" pitchFamily="34" charset="-128"/>
              </a:rPr>
              <a:t>Date</a:t>
            </a:r>
          </a:p>
        </p:txBody>
      </p:sp>
      <p:pic>
        <p:nvPicPr>
          <p:cNvPr id="17412" name="Picture 2" descr="C:\Users\EGeers\AppData\Local\Microsoft\Windows\Temporary Internet Files\Content.IE5\UH85NJNM\PEPFAR Logo-Foreign Audienc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6153" y="5060149"/>
            <a:ext cx="2582800" cy="152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Community database from 8 Districts: </a:t>
            </a:r>
            <a:r>
              <a:rPr lang="en-US" dirty="0">
                <a:ea typeface="+mj-ea"/>
              </a:rPr>
              <a:t>Summary of Reporting Statistics</a:t>
            </a:r>
          </a:p>
        </p:txBody>
      </p:sp>
      <p:graphicFrame>
        <p:nvGraphicFramePr>
          <p:cNvPr id="6" name="Content Placeholder 5"/>
          <p:cNvGraphicFramePr>
            <a:graphicFrameLocks noGrp="1"/>
          </p:cNvGraphicFramePr>
          <p:nvPr>
            <p:ph idx="1"/>
          </p:nvPr>
        </p:nvGraphicFramePr>
        <p:xfrm>
          <a:off x="473075" y="1733550"/>
          <a:ext cx="8229600" cy="3475038"/>
        </p:xfrm>
        <a:graphic>
          <a:graphicData uri="http://schemas.openxmlformats.org/drawingml/2006/table">
            <a:tbl>
              <a:tblPr firstCol="1" bandRow="1">
                <a:tableStyleId>{5C22544A-7EE6-4342-B048-85BDC9FD1C3A}</a:tableStyleId>
              </a:tblPr>
              <a:tblGrid>
                <a:gridCol w="2057400"/>
                <a:gridCol w="2057400"/>
                <a:gridCol w="2057400"/>
                <a:gridCol w="2057400"/>
              </a:tblGrid>
              <a:tr h="1729190">
                <a:tc>
                  <a:txBody>
                    <a:bodyPr/>
                    <a:lstStyle/>
                    <a:p>
                      <a:endParaRPr lang="en-US" sz="1800" dirty="0"/>
                    </a:p>
                  </a:txBody>
                  <a:tcPr marT="45731" marB="45731">
                    <a:solidFill>
                      <a:schemeClr val="bg2"/>
                    </a:solidFill>
                  </a:tcPr>
                </a:tc>
                <a:tc>
                  <a:txBody>
                    <a:bodyPr/>
                    <a:lstStyle/>
                    <a:p>
                      <a:r>
                        <a:rPr lang="en-US" sz="1800" dirty="0" smtClean="0"/>
                        <a:t># of Partners who reported</a:t>
                      </a:r>
                      <a:r>
                        <a:rPr lang="en-US" sz="1800" baseline="0" dirty="0" smtClean="0"/>
                        <a:t>  each indicator from</a:t>
                      </a:r>
                      <a:r>
                        <a:rPr lang="en-US" sz="1800" dirty="0" smtClean="0"/>
                        <a:t> July 2009</a:t>
                      </a:r>
                      <a:r>
                        <a:rPr lang="en-US" sz="1800" baseline="0" dirty="0" smtClean="0"/>
                        <a:t> to Dec. 2011</a:t>
                      </a:r>
                      <a:endParaRPr lang="en-US" sz="1800" dirty="0"/>
                    </a:p>
                  </a:txBody>
                  <a:tcPr marT="45731" marB="45731"/>
                </a:tc>
                <a:tc>
                  <a:txBody>
                    <a:bodyPr/>
                    <a:lstStyle/>
                    <a:p>
                      <a:r>
                        <a:rPr lang="en-US" sz="1800" dirty="0" smtClean="0"/>
                        <a:t>Average</a:t>
                      </a:r>
                      <a:r>
                        <a:rPr lang="en-US" sz="1800" baseline="0" dirty="0" smtClean="0"/>
                        <a:t> % of partners reporting from July 2009 to Dec. 2011 (3 reporting periods)</a:t>
                      </a:r>
                      <a:endParaRPr lang="en-US" sz="1800" dirty="0"/>
                    </a:p>
                  </a:txBody>
                  <a:tcPr marT="45731" marB="45731"/>
                </a:tc>
                <a:tc>
                  <a:txBody>
                    <a:bodyPr/>
                    <a:lstStyle/>
                    <a:p>
                      <a:r>
                        <a:rPr lang="en-US" sz="1800" dirty="0" smtClean="0"/>
                        <a:t>% of partners</a:t>
                      </a:r>
                      <a:r>
                        <a:rPr lang="en-US" sz="1800" baseline="0" dirty="0" smtClean="0"/>
                        <a:t> </a:t>
                      </a:r>
                      <a:r>
                        <a:rPr lang="en-US" sz="1800" dirty="0" smtClean="0"/>
                        <a:t>reporting on an indicator</a:t>
                      </a:r>
                      <a:r>
                        <a:rPr lang="en-US" sz="1800" baseline="0" dirty="0" smtClean="0"/>
                        <a:t> for </a:t>
                      </a:r>
                      <a:r>
                        <a:rPr lang="en-US" sz="1800" b="1" u="sng" dirty="0" smtClean="0"/>
                        <a:t>All</a:t>
                      </a:r>
                      <a:r>
                        <a:rPr lang="en-US" sz="1800" u="sng" dirty="0" smtClean="0"/>
                        <a:t> </a:t>
                      </a:r>
                      <a:r>
                        <a:rPr lang="en-US" sz="1800" b="1" u="sng" dirty="0" smtClean="0"/>
                        <a:t>3</a:t>
                      </a:r>
                      <a:r>
                        <a:rPr lang="en-US" sz="1800" baseline="0" dirty="0" smtClean="0"/>
                        <a:t> Reporting Periods</a:t>
                      </a:r>
                      <a:endParaRPr lang="en-US" sz="1800" dirty="0"/>
                    </a:p>
                  </a:txBody>
                  <a:tcPr marT="45731" marB="45731"/>
                </a:tc>
              </a:tr>
              <a:tr h="556664">
                <a:tc>
                  <a:txBody>
                    <a:bodyPr/>
                    <a:lstStyle/>
                    <a:p>
                      <a:r>
                        <a:rPr lang="en-US" sz="1800" dirty="0" smtClean="0"/>
                        <a:t>Indicator IEC*</a:t>
                      </a:r>
                      <a:endParaRPr lang="en-US" sz="1800" dirty="0"/>
                    </a:p>
                  </a:txBody>
                  <a:tcPr marT="45731" marB="45731"/>
                </a:tc>
                <a:tc>
                  <a:txBody>
                    <a:bodyPr/>
                    <a:lstStyle/>
                    <a:p>
                      <a:pPr algn="ctr"/>
                      <a:r>
                        <a:rPr lang="en-US" sz="1800" dirty="0" smtClean="0"/>
                        <a:t>111 </a:t>
                      </a:r>
                      <a:endParaRPr lang="en-US" sz="1800" dirty="0"/>
                    </a:p>
                  </a:txBody>
                  <a:tcPr marT="45731" marB="45731"/>
                </a:tc>
                <a:tc>
                  <a:txBody>
                    <a:bodyPr/>
                    <a:lstStyle/>
                    <a:p>
                      <a:pPr algn="ctr"/>
                      <a:r>
                        <a:rPr lang="en-US" sz="1800" dirty="0" smtClean="0"/>
                        <a:t>47%</a:t>
                      </a:r>
                      <a:endParaRPr lang="en-US" sz="1800" dirty="0"/>
                    </a:p>
                  </a:txBody>
                  <a:tcPr marT="45731" marB="45731"/>
                </a:tc>
                <a:tc>
                  <a:txBody>
                    <a:bodyPr/>
                    <a:lstStyle/>
                    <a:p>
                      <a:pPr algn="ctr"/>
                      <a:r>
                        <a:rPr lang="en-US" sz="1800" dirty="0" smtClean="0"/>
                        <a:t>10%</a:t>
                      </a:r>
                      <a:endParaRPr lang="en-US" sz="1800" dirty="0"/>
                    </a:p>
                  </a:txBody>
                  <a:tcPr marT="45731" marB="45731"/>
                </a:tc>
              </a:tr>
              <a:tr h="549039">
                <a:tc>
                  <a:txBody>
                    <a:bodyPr/>
                    <a:lstStyle/>
                    <a:p>
                      <a:r>
                        <a:rPr lang="en-US" sz="1800" dirty="0" smtClean="0"/>
                        <a:t>Indicator IEC Youth</a:t>
                      </a:r>
                      <a:endParaRPr lang="en-US" sz="1800" dirty="0"/>
                    </a:p>
                  </a:txBody>
                  <a:tcPr marT="45731" marB="45731"/>
                </a:tc>
                <a:tc>
                  <a:txBody>
                    <a:bodyPr/>
                    <a:lstStyle/>
                    <a:p>
                      <a:pPr algn="ctr"/>
                      <a:r>
                        <a:rPr lang="en-US" sz="1800" dirty="0" smtClean="0"/>
                        <a:t>115</a:t>
                      </a:r>
                      <a:endParaRPr lang="en-US" sz="1800" dirty="0"/>
                    </a:p>
                  </a:txBody>
                  <a:tcPr marT="45731" marB="45731"/>
                </a:tc>
                <a:tc>
                  <a:txBody>
                    <a:bodyPr/>
                    <a:lstStyle/>
                    <a:p>
                      <a:pPr algn="ctr"/>
                      <a:r>
                        <a:rPr lang="en-US" sz="1800" dirty="0" smtClean="0"/>
                        <a:t>47%</a:t>
                      </a:r>
                      <a:endParaRPr lang="en-US" sz="1800" dirty="0"/>
                    </a:p>
                  </a:txBody>
                  <a:tcPr marT="45731" marB="45731"/>
                </a:tc>
                <a:tc>
                  <a:txBody>
                    <a:bodyPr/>
                    <a:lstStyle/>
                    <a:p>
                      <a:pPr algn="ctr"/>
                      <a:r>
                        <a:rPr lang="en-US" sz="1800" dirty="0" smtClean="0"/>
                        <a:t>8%</a:t>
                      </a:r>
                      <a:endParaRPr lang="en-US" sz="1800" dirty="0"/>
                    </a:p>
                  </a:txBody>
                  <a:tcPr marT="45731" marB="45731"/>
                </a:tc>
              </a:tr>
              <a:tr h="640145">
                <a:tc>
                  <a:txBody>
                    <a:bodyPr/>
                    <a:lstStyle/>
                    <a:p>
                      <a:r>
                        <a:rPr lang="en-US" sz="1800" dirty="0" smtClean="0"/>
                        <a:t>Indicator OVC**</a:t>
                      </a:r>
                      <a:r>
                        <a:rPr lang="en-US" sz="1800" baseline="0" dirty="0" smtClean="0"/>
                        <a:t> </a:t>
                      </a:r>
                      <a:r>
                        <a:rPr lang="en-US" sz="1800" dirty="0" smtClean="0"/>
                        <a:t>Services</a:t>
                      </a:r>
                      <a:endParaRPr lang="en-US" sz="1800" dirty="0"/>
                    </a:p>
                  </a:txBody>
                  <a:tcPr marT="45731" marB="45731"/>
                </a:tc>
                <a:tc>
                  <a:txBody>
                    <a:bodyPr/>
                    <a:lstStyle/>
                    <a:p>
                      <a:pPr algn="ctr"/>
                      <a:r>
                        <a:rPr lang="en-US" sz="1800" dirty="0" smtClean="0"/>
                        <a:t>131</a:t>
                      </a:r>
                      <a:endParaRPr lang="en-US" sz="1800" dirty="0"/>
                    </a:p>
                  </a:txBody>
                  <a:tcPr marT="45731" marB="45731"/>
                </a:tc>
                <a:tc>
                  <a:txBody>
                    <a:bodyPr/>
                    <a:lstStyle/>
                    <a:p>
                      <a:pPr algn="ctr"/>
                      <a:r>
                        <a:rPr lang="en-US" sz="1800" dirty="0" smtClean="0"/>
                        <a:t>55%</a:t>
                      </a:r>
                      <a:endParaRPr lang="en-US" sz="1800" dirty="0"/>
                    </a:p>
                  </a:txBody>
                  <a:tcPr marT="45731" marB="45731"/>
                </a:tc>
                <a:tc>
                  <a:txBody>
                    <a:bodyPr/>
                    <a:lstStyle/>
                    <a:p>
                      <a:pPr algn="ctr"/>
                      <a:r>
                        <a:rPr lang="en-US" sz="1800" dirty="0" smtClean="0"/>
                        <a:t>15%</a:t>
                      </a:r>
                      <a:endParaRPr lang="en-US" sz="1800" dirty="0"/>
                    </a:p>
                  </a:txBody>
                  <a:tcPr marT="45731" marB="45731"/>
                </a:tc>
              </a:tr>
            </a:tbl>
          </a:graphicData>
        </a:graphic>
      </p:graphicFrame>
      <p:sp>
        <p:nvSpPr>
          <p:cNvPr id="26654" name="TextBox 2"/>
          <p:cNvSpPr txBox="1">
            <a:spLocks noChangeArrowheads="1"/>
          </p:cNvSpPr>
          <p:nvPr/>
        </p:nvSpPr>
        <p:spPr bwMode="auto">
          <a:xfrm>
            <a:off x="488950" y="5310188"/>
            <a:ext cx="3263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Total number of partners n = 141</a:t>
            </a:r>
          </a:p>
        </p:txBody>
      </p:sp>
      <p:sp>
        <p:nvSpPr>
          <p:cNvPr id="26655" name="TextBox 4"/>
          <p:cNvSpPr txBox="1">
            <a:spLocks noChangeArrowheads="1"/>
          </p:cNvSpPr>
          <p:nvPr/>
        </p:nvSpPr>
        <p:spPr bwMode="auto">
          <a:xfrm>
            <a:off x="488950" y="5648325"/>
            <a:ext cx="3546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*IEC: Information, Education, &amp; Communication</a:t>
            </a:r>
          </a:p>
        </p:txBody>
      </p:sp>
      <p:sp>
        <p:nvSpPr>
          <p:cNvPr id="26656" name="TextBox 6"/>
          <p:cNvSpPr txBox="1">
            <a:spLocks noChangeArrowheads="1"/>
          </p:cNvSpPr>
          <p:nvPr/>
        </p:nvSpPr>
        <p:spPr bwMode="auto">
          <a:xfrm>
            <a:off x="3516313" y="5310188"/>
            <a:ext cx="3546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**OVC: Orphans &amp; Vulnerable Children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sz="4000" dirty="0" smtClean="0">
                <a:ea typeface="+mj-ea"/>
              </a:rPr>
              <a:t>Reporting Rates Comparison for 8 Districts: Community Database and HMIS*</a:t>
            </a:r>
            <a:r>
              <a:rPr lang="en-US" dirty="0" smtClean="0">
                <a:ea typeface="+mj-ea"/>
              </a:rPr>
              <a:t/>
            </a:r>
            <a:br>
              <a:rPr lang="en-US" dirty="0" smtClean="0">
                <a:ea typeface="+mj-ea"/>
              </a:rPr>
            </a:br>
            <a:endParaRPr lang="en-US" sz="3100" dirty="0">
              <a:ea typeface="+mj-ea"/>
            </a:endParaRPr>
          </a:p>
        </p:txBody>
      </p:sp>
      <p:graphicFrame>
        <p:nvGraphicFramePr>
          <p:cNvPr id="6" name="Chart 5"/>
          <p:cNvGraphicFramePr>
            <a:graphicFrameLocks/>
          </p:cNvGraphicFramePr>
          <p:nvPr/>
        </p:nvGraphicFramePr>
        <p:xfrm>
          <a:off x="203555" y="1242847"/>
          <a:ext cx="8767023" cy="4527332"/>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7"/>
          <p:cNvSpPr txBox="1">
            <a:spLocks noChangeArrowheads="1"/>
          </p:cNvSpPr>
          <p:nvPr/>
        </p:nvSpPr>
        <p:spPr bwMode="auto">
          <a:xfrm>
            <a:off x="141288" y="5711825"/>
            <a:ext cx="22240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*Health Management Information System</a:t>
            </a:r>
          </a:p>
        </p:txBody>
      </p:sp>
      <p:sp>
        <p:nvSpPr>
          <p:cNvPr id="27653" name="TextBox 8"/>
          <p:cNvSpPr txBox="1">
            <a:spLocks noChangeArrowheads="1"/>
          </p:cNvSpPr>
          <p:nvPr/>
        </p:nvSpPr>
        <p:spPr bwMode="auto">
          <a:xfrm>
            <a:off x="2365375" y="5732463"/>
            <a:ext cx="28686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**IEC: Information, Education, &amp; Communication</a:t>
            </a:r>
          </a:p>
        </p:txBody>
      </p:sp>
      <p:sp>
        <p:nvSpPr>
          <p:cNvPr id="27654" name="TextBox 9"/>
          <p:cNvSpPr txBox="1">
            <a:spLocks noChangeArrowheads="1"/>
          </p:cNvSpPr>
          <p:nvPr/>
        </p:nvSpPr>
        <p:spPr bwMode="auto">
          <a:xfrm>
            <a:off x="5170488" y="5819775"/>
            <a:ext cx="24907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***Antiretroviral Therapy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a:bodyPr>
          <a:lstStyle/>
          <a:p>
            <a:pPr eaLnBrk="1" fontAlgn="auto" hangingPunct="1">
              <a:spcAft>
                <a:spcPts val="0"/>
              </a:spcAft>
              <a:defRPr/>
            </a:pPr>
            <a:r>
              <a:rPr lang="en-US" dirty="0" smtClean="0">
                <a:ea typeface="+mj-ea"/>
              </a:rPr>
              <a:t>Understanding the extent of services</a:t>
            </a:r>
            <a:endParaRPr lang="en-US" dirty="0">
              <a:ea typeface="+mj-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altLang="en-US" sz="3200" smtClean="0">
                <a:ea typeface="ＭＳ Ｐゴシック" pitchFamily="34" charset="-128"/>
              </a:rPr>
              <a:t>Clients Tested HIV+ and New Users of ART Services for 8 Districts from August 2010-December 2011</a:t>
            </a:r>
          </a:p>
        </p:txBody>
      </p:sp>
      <p:graphicFrame>
        <p:nvGraphicFramePr>
          <p:cNvPr id="6" name="Content Placeholder 5"/>
          <p:cNvGraphicFramePr>
            <a:graphicFrameLocks noGrp="1"/>
          </p:cNvGraphicFramePr>
          <p:nvPr>
            <p:ph idx="1"/>
          </p:nvPr>
        </p:nvGraphicFramePr>
        <p:xfrm>
          <a:off x="1119116" y="1600200"/>
          <a:ext cx="7567683" cy="4961467"/>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
          <p:cNvSpPr txBox="1">
            <a:spLocks noChangeArrowheads="1"/>
          </p:cNvSpPr>
          <p:nvPr/>
        </p:nvSpPr>
        <p:spPr bwMode="auto">
          <a:xfrm>
            <a:off x="177800" y="2406650"/>
            <a:ext cx="1092200" cy="34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200">
                <a:latin typeface="Arial" charset="0"/>
              </a:rPr>
              <a:t>District A   -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B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C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D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E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F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G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H   -</a:t>
            </a:r>
          </a:p>
        </p:txBody>
      </p:sp>
      <p:sp>
        <p:nvSpPr>
          <p:cNvPr id="5" name="Oval 4"/>
          <p:cNvSpPr/>
          <p:nvPr/>
        </p:nvSpPr>
        <p:spPr>
          <a:xfrm>
            <a:off x="177800" y="2406650"/>
            <a:ext cx="957263" cy="284163"/>
          </a:xfrm>
          <a:prstGeom prst="ellipse">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177800" y="3709988"/>
            <a:ext cx="957263" cy="284162"/>
          </a:xfrm>
          <a:prstGeom prst="ellipse">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Oval 7"/>
          <p:cNvSpPr/>
          <p:nvPr/>
        </p:nvSpPr>
        <p:spPr>
          <a:xfrm>
            <a:off x="177800" y="4246563"/>
            <a:ext cx="957263" cy="282575"/>
          </a:xfrm>
          <a:prstGeom prst="ellipse">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Oval 8"/>
          <p:cNvSpPr/>
          <p:nvPr/>
        </p:nvSpPr>
        <p:spPr>
          <a:xfrm>
            <a:off x="177800" y="5060950"/>
            <a:ext cx="957263" cy="282575"/>
          </a:xfrm>
          <a:prstGeom prst="ellipse">
            <a:avLst/>
          </a:prstGeom>
          <a:solidFill>
            <a:srgbClr val="FF0000">
              <a:alpha val="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altLang="en-US" sz="3200" smtClean="0">
                <a:ea typeface="ＭＳ Ｐゴシック" pitchFamily="34" charset="-128"/>
              </a:rPr>
              <a:t>Counseling and Testing Clients (VCT)</a:t>
            </a:r>
            <a:br>
              <a:rPr lang="en-US" altLang="en-US" sz="3200" smtClean="0">
                <a:ea typeface="ＭＳ Ｐゴシック" pitchFamily="34" charset="-128"/>
              </a:rPr>
            </a:br>
            <a:r>
              <a:rPr lang="en-US" altLang="en-US" sz="3200" smtClean="0">
                <a:ea typeface="ＭＳ Ｐゴシック" pitchFamily="34" charset="-128"/>
              </a:rPr>
              <a:t>for 8 Districts from August 2010-December 2011</a:t>
            </a:r>
          </a:p>
        </p:txBody>
      </p:sp>
      <p:graphicFrame>
        <p:nvGraphicFramePr>
          <p:cNvPr id="6" name="Content Placeholder 5"/>
          <p:cNvGraphicFramePr>
            <a:graphicFrameLocks noGrp="1"/>
          </p:cNvGraphicFramePr>
          <p:nvPr>
            <p:ph idx="1"/>
          </p:nvPr>
        </p:nvGraphicFramePr>
        <p:xfrm>
          <a:off x="1624084" y="1600200"/>
          <a:ext cx="7062716"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30724" name="TextBox 4"/>
          <p:cNvSpPr txBox="1">
            <a:spLocks noChangeArrowheads="1"/>
          </p:cNvSpPr>
          <p:nvPr/>
        </p:nvSpPr>
        <p:spPr bwMode="auto">
          <a:xfrm>
            <a:off x="804863" y="1776413"/>
            <a:ext cx="1092200" cy="359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200">
                <a:latin typeface="Arial" charset="0"/>
              </a:rPr>
              <a:t>District A   -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B   -</a:t>
            </a:r>
          </a:p>
          <a:p>
            <a:pPr eaLnBrk="1" hangingPunct="1">
              <a:spcBef>
                <a:spcPct val="0"/>
              </a:spcBef>
              <a:spcAft>
                <a:spcPts val="9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C   -</a:t>
            </a:r>
          </a:p>
          <a:p>
            <a:pPr eaLnBrk="1" hangingPunct="1">
              <a:spcBef>
                <a:spcPct val="0"/>
              </a:spcBef>
              <a:spcAft>
                <a:spcPts val="9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D   -</a:t>
            </a:r>
          </a:p>
          <a:p>
            <a:pPr eaLnBrk="1" hangingPunct="1">
              <a:spcBef>
                <a:spcPct val="0"/>
              </a:spcBef>
              <a:spcAft>
                <a:spcPts val="9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E   -</a:t>
            </a:r>
          </a:p>
          <a:p>
            <a:pPr eaLnBrk="1" hangingPunct="1">
              <a:spcBef>
                <a:spcPct val="0"/>
              </a:spcBef>
              <a:spcAft>
                <a:spcPts val="9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F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G   -</a:t>
            </a:r>
          </a:p>
          <a:p>
            <a:pPr eaLnBrk="1" hangingPunct="1">
              <a:spcBef>
                <a:spcPct val="0"/>
              </a:spcBef>
              <a:spcAft>
                <a:spcPts val="600"/>
              </a:spcAft>
              <a:buFontTx/>
              <a:buNone/>
            </a:pPr>
            <a:endParaRPr lang="en-US" altLang="en-US" sz="1200">
              <a:latin typeface="Arial" charset="0"/>
            </a:endParaRPr>
          </a:p>
          <a:p>
            <a:pPr eaLnBrk="1" hangingPunct="1">
              <a:spcBef>
                <a:spcPct val="0"/>
              </a:spcBef>
              <a:buFontTx/>
              <a:buNone/>
            </a:pPr>
            <a:r>
              <a:rPr lang="en-US" altLang="en-US" sz="1200">
                <a:latin typeface="Arial" charset="0"/>
              </a:rPr>
              <a:t>District H   -</a:t>
            </a:r>
          </a:p>
        </p:txBody>
      </p:sp>
      <p:sp>
        <p:nvSpPr>
          <p:cNvPr id="30725" name="TextBox 1"/>
          <p:cNvSpPr txBox="1">
            <a:spLocks noChangeArrowheads="1"/>
          </p:cNvSpPr>
          <p:nvPr/>
        </p:nvSpPr>
        <p:spPr bwMode="auto">
          <a:xfrm>
            <a:off x="504825" y="6022975"/>
            <a:ext cx="7913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 Large VCT Program	Medium VCT Program	Small VCT Program</a:t>
            </a:r>
          </a:p>
        </p:txBody>
      </p:sp>
      <p:sp>
        <p:nvSpPr>
          <p:cNvPr id="5" name="Rectangle 4"/>
          <p:cNvSpPr/>
          <p:nvPr/>
        </p:nvSpPr>
        <p:spPr>
          <a:xfrm>
            <a:off x="417513" y="6083300"/>
            <a:ext cx="173037" cy="24765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3108325" y="6076950"/>
            <a:ext cx="173038" cy="24606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5878513" y="6069013"/>
            <a:ext cx="173037" cy="24765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a:off x="804863" y="4572000"/>
            <a:ext cx="957262" cy="284163"/>
          </a:xfrm>
          <a:prstGeom prst="ellipse">
            <a:avLst/>
          </a:prstGeom>
          <a:solidFill>
            <a:srgbClr val="FF0000">
              <a:alpha val="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eaLnBrk="1" fontAlgn="auto" hangingPunct="1">
              <a:spcAft>
                <a:spcPts val="0"/>
              </a:spcAft>
              <a:defRPr/>
            </a:pPr>
            <a:r>
              <a:rPr lang="en-US" sz="3200" dirty="0" smtClean="0">
                <a:ea typeface="+mj-ea"/>
              </a:rPr>
              <a:t>Community Database: Total Population Served for 8 Districts from July 2009-December 2011 </a:t>
            </a:r>
            <a:endParaRPr lang="en-US" sz="3200" dirty="0">
              <a:ea typeface="+mj-ea"/>
            </a:endParaRPr>
          </a:p>
        </p:txBody>
      </p:sp>
      <p:graphicFrame>
        <p:nvGraphicFramePr>
          <p:cNvPr id="6" name="Content Placeholder 5"/>
          <p:cNvGraphicFramePr>
            <a:graphicFrameLocks noGrp="1"/>
          </p:cNvGraphicFramePr>
          <p:nvPr>
            <p:ph idx="1"/>
          </p:nvPr>
        </p:nvGraphicFramePr>
        <p:xfrm>
          <a:off x="189185" y="1552905"/>
          <a:ext cx="8781393" cy="4706005"/>
        </p:xfrm>
        <a:graphic>
          <a:graphicData uri="http://schemas.openxmlformats.org/drawingml/2006/chart">
            <c:chart xmlns:c="http://schemas.openxmlformats.org/drawingml/2006/chart" xmlns:r="http://schemas.openxmlformats.org/officeDocument/2006/relationships" r:id="rId3"/>
          </a:graphicData>
        </a:graphic>
      </p:graphicFrame>
      <p:sp>
        <p:nvSpPr>
          <p:cNvPr id="7" name="Oval 6"/>
          <p:cNvSpPr/>
          <p:nvPr/>
        </p:nvSpPr>
        <p:spPr>
          <a:xfrm>
            <a:off x="5538788" y="1749425"/>
            <a:ext cx="957262" cy="284163"/>
          </a:xfrm>
          <a:prstGeom prst="ellipse">
            <a:avLst/>
          </a:prstGeom>
          <a:solidFill>
            <a:srgbClr val="FF0000">
              <a:alpha val="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74688" y="4406900"/>
            <a:ext cx="7772400" cy="1362075"/>
          </a:xfrm>
        </p:spPr>
        <p:txBody>
          <a:bodyPr rtlCol="0">
            <a:normAutofit/>
          </a:bodyPr>
          <a:lstStyle/>
          <a:p>
            <a:pPr eaLnBrk="1" fontAlgn="auto" hangingPunct="1">
              <a:spcAft>
                <a:spcPts val="0"/>
              </a:spcAft>
              <a:defRPr/>
            </a:pPr>
            <a:r>
              <a:rPr lang="en-US" dirty="0" smtClean="0">
                <a:ea typeface="+mj-ea"/>
              </a:rPr>
              <a:t>Sex-disaggregated data: HMIS </a:t>
            </a:r>
            <a:r>
              <a:rPr lang="en-US" dirty="0">
                <a:ea typeface="+mj-ea"/>
              </a:rPr>
              <a:t>data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tLang="en-US" sz="4000" smtClean="0">
                <a:ea typeface="ＭＳ Ｐゴシック" pitchFamily="34" charset="-128"/>
              </a:rPr>
              <a:t>ART for 8 Districts: Pediatric Clients Under Age 15</a:t>
            </a:r>
          </a:p>
        </p:txBody>
      </p:sp>
      <p:sp>
        <p:nvSpPr>
          <p:cNvPr id="33795" name="TextBox 1"/>
          <p:cNvSpPr txBox="1">
            <a:spLocks noChangeArrowheads="1"/>
          </p:cNvSpPr>
          <p:nvPr/>
        </p:nvSpPr>
        <p:spPr bwMode="auto">
          <a:xfrm>
            <a:off x="533400" y="5972175"/>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 for HMIS: August 2010 – December 2011</a:t>
            </a:r>
          </a:p>
        </p:txBody>
      </p:sp>
      <p:graphicFrame>
        <p:nvGraphicFramePr>
          <p:cNvPr id="7" name="Content Placeholder 6"/>
          <p:cNvGraphicFramePr>
            <a:graphicFrameLocks noGrp="1"/>
          </p:cNvGraphicFramePr>
          <p:nvPr>
            <p:ph idx="1"/>
          </p:nvPr>
        </p:nvGraphicFramePr>
        <p:xfrm>
          <a:off x="220716" y="1474076"/>
          <a:ext cx="8693123" cy="43719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ART for 8 Districts: Adult Clients Ages 15 and Over </a:t>
            </a:r>
            <a:r>
              <a:rPr lang="en-US" u="sng" dirty="0" smtClean="0">
                <a:ea typeface="+mj-ea"/>
              </a:rPr>
              <a:t>Currently</a:t>
            </a:r>
            <a:r>
              <a:rPr lang="en-US" dirty="0" smtClean="0">
                <a:ea typeface="+mj-ea"/>
              </a:rPr>
              <a:t> on ARVs</a:t>
            </a:r>
            <a:endParaRPr lang="en-US" dirty="0">
              <a:ea typeface="+mj-ea"/>
            </a:endParaRPr>
          </a:p>
        </p:txBody>
      </p:sp>
      <p:sp>
        <p:nvSpPr>
          <p:cNvPr id="34819" name="TextBox 1"/>
          <p:cNvSpPr txBox="1">
            <a:spLocks noChangeArrowheads="1"/>
          </p:cNvSpPr>
          <p:nvPr/>
        </p:nvSpPr>
        <p:spPr bwMode="auto">
          <a:xfrm>
            <a:off x="533400" y="5972175"/>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 for HMIS: August 2010 – December 2011</a:t>
            </a:r>
          </a:p>
        </p:txBody>
      </p:sp>
      <p:graphicFrame>
        <p:nvGraphicFramePr>
          <p:cNvPr id="7" name="Content Placeholder 6"/>
          <p:cNvGraphicFramePr>
            <a:graphicFrameLocks noGrp="1"/>
          </p:cNvGraphicFramePr>
          <p:nvPr>
            <p:ph idx="1"/>
          </p:nvPr>
        </p:nvGraphicFramePr>
        <p:xfrm>
          <a:off x="204952" y="1600200"/>
          <a:ext cx="8702565" cy="424880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eaLnBrk="1" fontAlgn="auto" hangingPunct="1">
              <a:spcAft>
                <a:spcPts val="0"/>
              </a:spcAft>
              <a:defRPr/>
            </a:pPr>
            <a:r>
              <a:rPr lang="en-US" sz="3600" dirty="0" smtClean="0">
                <a:ea typeface="+mj-ea"/>
              </a:rPr>
              <a:t>ART for 8 Districts: </a:t>
            </a:r>
            <a:r>
              <a:rPr lang="en-US" sz="3600" u="sng" dirty="0" smtClean="0">
                <a:ea typeface="+mj-ea"/>
              </a:rPr>
              <a:t>New</a:t>
            </a:r>
            <a:r>
              <a:rPr lang="en-US" sz="3600" dirty="0" smtClean="0">
                <a:ea typeface="+mj-ea"/>
              </a:rPr>
              <a:t> Adult Clients Ages 15 and Over Starting ARV Treatment</a:t>
            </a:r>
            <a:endParaRPr lang="en-US" sz="3600" dirty="0">
              <a:ea typeface="+mj-ea"/>
            </a:endParaRPr>
          </a:p>
        </p:txBody>
      </p:sp>
      <p:sp>
        <p:nvSpPr>
          <p:cNvPr id="35843" name="TextBox 1"/>
          <p:cNvSpPr txBox="1">
            <a:spLocks noChangeArrowheads="1"/>
          </p:cNvSpPr>
          <p:nvPr/>
        </p:nvSpPr>
        <p:spPr bwMode="auto">
          <a:xfrm>
            <a:off x="533400" y="5972175"/>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 for HMIS: August 2010 – December 2011</a:t>
            </a:r>
          </a:p>
        </p:txBody>
      </p:sp>
      <p:graphicFrame>
        <p:nvGraphicFramePr>
          <p:cNvPr id="7" name="Content Placeholder 6"/>
          <p:cNvGraphicFramePr>
            <a:graphicFrameLocks noGrp="1"/>
          </p:cNvGraphicFramePr>
          <p:nvPr>
            <p:ph idx="1"/>
          </p:nvPr>
        </p:nvGraphicFramePr>
        <p:xfrm>
          <a:off x="204952" y="1739135"/>
          <a:ext cx="8702565" cy="410987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923925" y="274638"/>
            <a:ext cx="7762875" cy="855662"/>
          </a:xfrm>
        </p:spPr>
        <p:txBody>
          <a:bodyPr anchor="t"/>
          <a:lstStyle/>
          <a:p>
            <a:pPr eaLnBrk="1" hangingPunct="1"/>
            <a:r>
              <a:rPr lang="en-US" altLang="en-US" smtClean="0">
                <a:ea typeface="ＭＳ Ｐゴシック" pitchFamily="34" charset="-128"/>
              </a:rPr>
              <a:t>Data Source: HIV/AIDS HMIS*</a:t>
            </a:r>
            <a:endParaRPr lang="en-US" altLang="en-US" smtClean="0">
              <a:solidFill>
                <a:srgbClr val="FF0000"/>
              </a:solidFill>
              <a:ea typeface="ＭＳ Ｐゴシック" pitchFamily="34" charset="-128"/>
            </a:endParaRPr>
          </a:p>
        </p:txBody>
      </p:sp>
      <p:graphicFrame>
        <p:nvGraphicFramePr>
          <p:cNvPr id="3" name="Content Placeholder 2"/>
          <p:cNvGraphicFramePr>
            <a:graphicFrameLocks noGrp="1"/>
          </p:cNvGraphicFramePr>
          <p:nvPr>
            <p:ph idx="1"/>
          </p:nvPr>
        </p:nvGraphicFramePr>
        <p:xfrm>
          <a:off x="265113" y="1600200"/>
          <a:ext cx="8612187" cy="3754437"/>
        </p:xfrm>
        <a:graphic>
          <a:graphicData uri="http://schemas.openxmlformats.org/drawingml/2006/table">
            <a:tbl>
              <a:tblPr firstRow="1" bandRow="1">
                <a:tableStyleId>{5C22544A-7EE6-4342-B048-85BDC9FD1C3A}</a:tableStyleId>
              </a:tblPr>
              <a:tblGrid>
                <a:gridCol w="1419590"/>
                <a:gridCol w="1351152"/>
                <a:gridCol w="1567031"/>
                <a:gridCol w="1097176"/>
                <a:gridCol w="1186067"/>
                <a:gridCol w="1325754"/>
                <a:gridCol w="665417"/>
              </a:tblGrid>
              <a:tr h="370871">
                <a:tc>
                  <a:txBody>
                    <a:bodyPr/>
                    <a:lstStyle/>
                    <a:p>
                      <a:endParaRPr lang="en-US" sz="1800" dirty="0"/>
                    </a:p>
                  </a:txBody>
                  <a:tcPr marL="91431" marR="91431" marT="45724" marB="45724"/>
                </a:tc>
                <a:tc>
                  <a:txBody>
                    <a:bodyPr/>
                    <a:lstStyle/>
                    <a:p>
                      <a:r>
                        <a:rPr lang="en-US" sz="1800" dirty="0" smtClean="0"/>
                        <a:t>Collection</a:t>
                      </a:r>
                      <a:endParaRPr lang="en-US" sz="1800" dirty="0"/>
                    </a:p>
                  </a:txBody>
                  <a:tcPr marL="91431" marR="91431" marT="45724" marB="45724"/>
                </a:tc>
                <a:tc>
                  <a:txBody>
                    <a:bodyPr/>
                    <a:lstStyle/>
                    <a:p>
                      <a:r>
                        <a:rPr lang="en-US" sz="1800" dirty="0" smtClean="0"/>
                        <a:t>Compilation</a:t>
                      </a:r>
                      <a:endParaRPr lang="en-US" sz="1800" dirty="0"/>
                    </a:p>
                  </a:txBody>
                  <a:tcPr marL="91431" marR="91431" marT="45724" marB="45724"/>
                </a:tc>
                <a:tc>
                  <a:txBody>
                    <a:bodyPr/>
                    <a:lstStyle/>
                    <a:p>
                      <a:r>
                        <a:rPr lang="en-US" sz="1800" dirty="0" smtClean="0"/>
                        <a:t>Storage</a:t>
                      </a:r>
                      <a:endParaRPr lang="en-US" sz="1800" dirty="0"/>
                    </a:p>
                  </a:txBody>
                  <a:tcPr marL="91431" marR="91431" marT="45724" marB="45724"/>
                </a:tc>
                <a:tc>
                  <a:txBody>
                    <a:bodyPr/>
                    <a:lstStyle/>
                    <a:p>
                      <a:r>
                        <a:rPr lang="en-US" sz="1800" dirty="0" smtClean="0"/>
                        <a:t>Analysis</a:t>
                      </a:r>
                      <a:endParaRPr lang="en-US" sz="1800" dirty="0"/>
                    </a:p>
                  </a:txBody>
                  <a:tcPr marL="91431" marR="91431" marT="45724" marB="45724"/>
                </a:tc>
                <a:tc>
                  <a:txBody>
                    <a:bodyPr/>
                    <a:lstStyle/>
                    <a:p>
                      <a:r>
                        <a:rPr lang="en-US" sz="1800" dirty="0" smtClean="0"/>
                        <a:t>Reporting</a:t>
                      </a:r>
                      <a:endParaRPr lang="en-US" sz="1800" dirty="0"/>
                    </a:p>
                  </a:txBody>
                  <a:tcPr marL="91431" marR="91431" marT="45724" marB="45724"/>
                </a:tc>
                <a:tc>
                  <a:txBody>
                    <a:bodyPr/>
                    <a:lstStyle/>
                    <a:p>
                      <a:r>
                        <a:rPr lang="en-US" sz="1800" dirty="0" smtClean="0"/>
                        <a:t>Use</a:t>
                      </a:r>
                      <a:endParaRPr lang="en-US" sz="1800" dirty="0"/>
                    </a:p>
                  </a:txBody>
                  <a:tcPr marL="91431" marR="91431" marT="45724" marB="45724"/>
                </a:tc>
              </a:tr>
              <a:tr h="640134">
                <a:tc>
                  <a:txBody>
                    <a:bodyPr/>
                    <a:lstStyle/>
                    <a:p>
                      <a:r>
                        <a:rPr lang="en-US" sz="1800" dirty="0" smtClean="0"/>
                        <a:t>Patient </a:t>
                      </a:r>
                    </a:p>
                    <a:p>
                      <a:r>
                        <a:rPr lang="en-US" sz="1800" dirty="0" smtClean="0"/>
                        <a:t>Register</a:t>
                      </a:r>
                      <a:endParaRPr lang="en-US" sz="1800" dirty="0"/>
                    </a:p>
                  </a:txBody>
                  <a:tcPr marL="91431" marR="91431" marT="45724" marB="45724"/>
                </a:tc>
                <a:tc>
                  <a:txBody>
                    <a:bodyPr/>
                    <a:lstStyle/>
                    <a:p>
                      <a:pPr algn="ctr"/>
                      <a:r>
                        <a:rPr lang="en-US" sz="1800" b="1" dirty="0" smtClean="0"/>
                        <a:t>X</a:t>
                      </a:r>
                      <a:endParaRPr lang="en-US" sz="1800" b="1" dirty="0"/>
                    </a:p>
                  </a:txBody>
                  <a:tcPr marL="91431" marR="91431" marT="45724" marB="45724"/>
                </a:tc>
                <a:tc>
                  <a:txBody>
                    <a:bodyPr/>
                    <a:lstStyle/>
                    <a:p>
                      <a:pPr algn="ctr"/>
                      <a:endParaRPr lang="en-US" sz="1800" b="1"/>
                    </a:p>
                  </a:txBody>
                  <a:tcPr marL="91431" marR="91431" marT="45724" marB="45724"/>
                </a:tc>
                <a:tc>
                  <a:txBody>
                    <a:bodyPr/>
                    <a:lstStyle/>
                    <a:p>
                      <a:pPr algn="ctr"/>
                      <a:endParaRPr lang="en-US" sz="1800" b="1"/>
                    </a:p>
                  </a:txBody>
                  <a:tcPr marL="91431" marR="91431" marT="45724" marB="45724"/>
                </a:tc>
                <a:tc>
                  <a:txBody>
                    <a:bodyPr/>
                    <a:lstStyle/>
                    <a:p>
                      <a:pPr algn="ctr"/>
                      <a:endParaRPr lang="en-US" sz="1800" b="1"/>
                    </a:p>
                  </a:txBody>
                  <a:tcPr marL="91431" marR="91431" marT="45724" marB="45724"/>
                </a:tc>
                <a:tc>
                  <a:txBody>
                    <a:bodyPr/>
                    <a:lstStyle/>
                    <a:p>
                      <a:pPr algn="ctr"/>
                      <a:endParaRPr lang="en-US" sz="1800" b="1"/>
                    </a:p>
                  </a:txBody>
                  <a:tcPr marL="91431" marR="91431" marT="45724" marB="45724"/>
                </a:tc>
                <a:tc>
                  <a:txBody>
                    <a:bodyPr/>
                    <a:lstStyle/>
                    <a:p>
                      <a:pPr algn="ctr"/>
                      <a:endParaRPr lang="en-US" sz="1800" b="1"/>
                    </a:p>
                  </a:txBody>
                  <a:tcPr marL="91431" marR="91431" marT="45724" marB="45724"/>
                </a:tc>
              </a:tr>
              <a:tr h="640134">
                <a:tc>
                  <a:txBody>
                    <a:bodyPr/>
                    <a:lstStyle/>
                    <a:p>
                      <a:r>
                        <a:rPr lang="en-US" sz="1800" dirty="0" smtClean="0"/>
                        <a:t>Clinic</a:t>
                      </a:r>
                    </a:p>
                    <a:p>
                      <a:r>
                        <a:rPr lang="en-US" sz="1800" dirty="0" smtClean="0"/>
                        <a:t>Staff</a:t>
                      </a:r>
                      <a:endParaRPr lang="en-US" sz="1800" dirty="0"/>
                    </a:p>
                  </a:txBody>
                  <a:tcPr marL="91431" marR="91431" marT="45724" marB="45724"/>
                </a:tc>
                <a:tc>
                  <a:txBody>
                    <a:bodyPr/>
                    <a:lstStyle/>
                    <a:p>
                      <a:pPr algn="ctr"/>
                      <a:endParaRPr lang="en-US" sz="1800" b="1" dirty="0"/>
                    </a:p>
                  </a:txBody>
                  <a:tcPr marL="91431" marR="91431" marT="45724" marB="45724"/>
                </a:tc>
                <a:tc>
                  <a:txBody>
                    <a:bodyPr/>
                    <a:lstStyle/>
                    <a:p>
                      <a:pPr algn="ctr"/>
                      <a:r>
                        <a:rPr lang="en-US" sz="1800" b="1" dirty="0" smtClean="0"/>
                        <a:t>X</a:t>
                      </a:r>
                      <a:endParaRPr lang="en-US" sz="1800" b="1" dirty="0"/>
                    </a:p>
                  </a:txBody>
                  <a:tcPr marL="91431" marR="91431" marT="45724" marB="45724"/>
                </a:tc>
                <a:tc>
                  <a:txBody>
                    <a:bodyPr/>
                    <a:lstStyle/>
                    <a:p>
                      <a:pPr algn="ctr"/>
                      <a:endParaRPr lang="en-US" sz="1800" b="1"/>
                    </a:p>
                  </a:txBody>
                  <a:tcPr marL="91431" marR="91431" marT="45724" marB="45724"/>
                </a:tc>
                <a:tc>
                  <a:txBody>
                    <a:bodyPr/>
                    <a:lstStyle/>
                    <a:p>
                      <a:pPr algn="ctr"/>
                      <a:endParaRPr lang="en-US" sz="1800" b="1"/>
                    </a:p>
                  </a:txBody>
                  <a:tcPr marL="91431" marR="91431" marT="45724" marB="45724"/>
                </a:tc>
                <a:tc>
                  <a:txBody>
                    <a:bodyPr/>
                    <a:lstStyle/>
                    <a:p>
                      <a:pPr algn="ctr"/>
                      <a:endParaRPr lang="en-US" sz="1800" b="1"/>
                    </a:p>
                  </a:txBody>
                  <a:tcPr marL="91431" marR="91431" marT="45724" marB="45724"/>
                </a:tc>
                <a:tc>
                  <a:txBody>
                    <a:bodyPr/>
                    <a:lstStyle/>
                    <a:p>
                      <a:pPr algn="ctr"/>
                      <a:endParaRPr lang="en-US" sz="1800" b="1"/>
                    </a:p>
                  </a:txBody>
                  <a:tcPr marL="91431" marR="91431" marT="45724" marB="45724"/>
                </a:tc>
              </a:tr>
              <a:tr h="914477">
                <a:tc>
                  <a:txBody>
                    <a:bodyPr/>
                    <a:lstStyle/>
                    <a:p>
                      <a:r>
                        <a:rPr lang="en-US" sz="1800" dirty="0" smtClean="0"/>
                        <a:t>Facility</a:t>
                      </a:r>
                    </a:p>
                    <a:p>
                      <a:r>
                        <a:rPr lang="en-US" sz="1800" dirty="0" smtClean="0"/>
                        <a:t>Data </a:t>
                      </a:r>
                    </a:p>
                    <a:p>
                      <a:r>
                        <a:rPr lang="en-US" sz="1800" dirty="0" smtClean="0"/>
                        <a:t>Manager</a:t>
                      </a:r>
                      <a:endParaRPr lang="en-US" sz="1800" dirty="0"/>
                    </a:p>
                  </a:txBody>
                  <a:tcPr marL="91431" marR="91431" marT="45724" marB="45724"/>
                </a:tc>
                <a:tc>
                  <a:txBody>
                    <a:bodyPr/>
                    <a:lstStyle/>
                    <a:p>
                      <a:pPr algn="ctr"/>
                      <a:endParaRPr lang="en-US" sz="1800" b="1" dirty="0"/>
                    </a:p>
                  </a:txBody>
                  <a:tcPr marL="91431" marR="91431" marT="45724" marB="45724"/>
                </a:tc>
                <a:tc>
                  <a:txBody>
                    <a:bodyPr/>
                    <a:lstStyle/>
                    <a:p>
                      <a:pPr algn="ctr"/>
                      <a:r>
                        <a:rPr lang="en-US" sz="1800" b="1" dirty="0" smtClean="0"/>
                        <a:t>X</a:t>
                      </a:r>
                      <a:endParaRPr lang="en-US" sz="1800" b="1" dirty="0"/>
                    </a:p>
                  </a:txBody>
                  <a:tcPr marL="91431" marR="91431" marT="45724" marB="45724"/>
                </a:tc>
                <a:tc>
                  <a:txBody>
                    <a:bodyPr/>
                    <a:lstStyle/>
                    <a:p>
                      <a:pPr algn="ctr"/>
                      <a:r>
                        <a:rPr lang="en-US" sz="1800" b="1" dirty="0" smtClean="0"/>
                        <a:t>X</a:t>
                      </a:r>
                      <a:endParaRPr lang="en-US" sz="1800" b="1" dirty="0"/>
                    </a:p>
                  </a:txBody>
                  <a:tcPr marL="91431" marR="91431" marT="45724" marB="45724"/>
                </a:tc>
                <a:tc>
                  <a:txBody>
                    <a:bodyPr/>
                    <a:lstStyle/>
                    <a:p>
                      <a:pPr algn="ctr"/>
                      <a:endParaRPr lang="en-US" sz="1800" b="1" dirty="0"/>
                    </a:p>
                  </a:txBody>
                  <a:tcPr marL="91431" marR="91431" marT="45724" marB="45724"/>
                </a:tc>
                <a:tc>
                  <a:txBody>
                    <a:bodyPr/>
                    <a:lstStyle/>
                    <a:p>
                      <a:pPr algn="ctr"/>
                      <a:endParaRPr lang="en-US" sz="1800" b="1"/>
                    </a:p>
                  </a:txBody>
                  <a:tcPr marL="91431" marR="91431" marT="45724" marB="45724"/>
                </a:tc>
                <a:tc>
                  <a:txBody>
                    <a:bodyPr/>
                    <a:lstStyle/>
                    <a:p>
                      <a:pPr algn="ctr"/>
                      <a:endParaRPr lang="en-US" sz="1800" b="1"/>
                    </a:p>
                  </a:txBody>
                  <a:tcPr marL="91431" marR="91431" marT="45724" marB="45724"/>
                </a:tc>
              </a:tr>
              <a:tr h="1188821">
                <a:tc>
                  <a:txBody>
                    <a:bodyPr/>
                    <a:lstStyle/>
                    <a:p>
                      <a:r>
                        <a:rPr lang="en-US" sz="1800" dirty="0" smtClean="0"/>
                        <a:t>Biostatistics</a:t>
                      </a:r>
                    </a:p>
                    <a:p>
                      <a:r>
                        <a:rPr lang="en-US" sz="1800" dirty="0" smtClean="0"/>
                        <a:t>Unit</a:t>
                      </a:r>
                    </a:p>
                  </a:txBody>
                  <a:tcPr marL="91431" marR="91431" marT="45724" marB="45724"/>
                </a:tc>
                <a:tc>
                  <a:txBody>
                    <a:bodyPr/>
                    <a:lstStyle/>
                    <a:p>
                      <a:pPr algn="ctr"/>
                      <a:endParaRPr lang="en-US" sz="1800" b="1"/>
                    </a:p>
                  </a:txBody>
                  <a:tcPr marL="91431" marR="91431" marT="45724" marB="45724"/>
                </a:tc>
                <a:tc>
                  <a:txBody>
                    <a:bodyPr/>
                    <a:lstStyle/>
                    <a:p>
                      <a:pPr algn="ctr"/>
                      <a:endParaRPr lang="en-US" sz="1800" b="1"/>
                    </a:p>
                  </a:txBody>
                  <a:tcPr marL="91431" marR="91431" marT="45724" marB="45724"/>
                </a:tc>
                <a:tc>
                  <a:txBody>
                    <a:bodyPr/>
                    <a:lstStyle/>
                    <a:p>
                      <a:pPr algn="ctr"/>
                      <a:r>
                        <a:rPr lang="en-US" sz="1800" b="1" dirty="0" smtClean="0"/>
                        <a:t>X</a:t>
                      </a:r>
                      <a:endParaRPr lang="en-US" sz="1800" b="1" dirty="0"/>
                    </a:p>
                  </a:txBody>
                  <a:tcPr marL="91431" marR="91431" marT="45724" marB="45724"/>
                </a:tc>
                <a:tc>
                  <a:txBody>
                    <a:bodyPr/>
                    <a:lstStyle/>
                    <a:p>
                      <a:pPr algn="ctr"/>
                      <a:r>
                        <a:rPr lang="en-US" sz="1800" b="1" dirty="0" smtClean="0"/>
                        <a:t>X</a:t>
                      </a:r>
                      <a:endParaRPr lang="en-US" sz="1800" b="1" dirty="0"/>
                    </a:p>
                  </a:txBody>
                  <a:tcPr marL="91431" marR="91431" marT="45724" marB="45724"/>
                </a:tc>
                <a:tc>
                  <a:txBody>
                    <a:bodyPr/>
                    <a:lstStyle/>
                    <a:p>
                      <a:pPr algn="ctr"/>
                      <a:r>
                        <a:rPr lang="en-US" sz="1800" b="1" dirty="0" smtClean="0"/>
                        <a:t>X</a:t>
                      </a:r>
                      <a:endParaRPr lang="en-US" sz="1800" b="1" dirty="0"/>
                    </a:p>
                  </a:txBody>
                  <a:tcPr marL="91431" marR="91431" marT="45724" marB="45724"/>
                </a:tc>
                <a:tc>
                  <a:txBody>
                    <a:bodyPr/>
                    <a:lstStyle/>
                    <a:p>
                      <a:pPr algn="ctr"/>
                      <a:endParaRPr lang="en-US" sz="1800" b="1" dirty="0"/>
                    </a:p>
                  </a:txBody>
                  <a:tcPr marL="91431" marR="91431" marT="45724" marB="45724"/>
                </a:tc>
              </a:tr>
            </a:tbl>
          </a:graphicData>
        </a:graphic>
      </p:graphicFrame>
      <p:sp>
        <p:nvSpPr>
          <p:cNvPr id="18485" name="TextBox 3"/>
          <p:cNvSpPr txBox="1">
            <a:spLocks noChangeArrowheads="1"/>
          </p:cNvSpPr>
          <p:nvPr/>
        </p:nvSpPr>
        <p:spPr bwMode="auto">
          <a:xfrm>
            <a:off x="312738" y="5991225"/>
            <a:ext cx="8566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*HMIS – Health Management Information System</a:t>
            </a:r>
          </a:p>
        </p:txBody>
      </p:sp>
      <p:cxnSp>
        <p:nvCxnSpPr>
          <p:cNvPr id="12" name="Elbow Connector 11"/>
          <p:cNvCxnSpPr/>
          <p:nvPr/>
        </p:nvCxnSpPr>
        <p:spPr>
          <a:xfrm>
            <a:off x="2528888" y="2185988"/>
            <a:ext cx="1100137" cy="628650"/>
          </a:xfrm>
          <a:prstGeom prst="bentConnector3">
            <a:avLst>
              <a:gd name="adj1" fmla="val 46104"/>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814763" y="2914650"/>
            <a:ext cx="0" cy="3429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071938" y="3429000"/>
            <a:ext cx="9144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435" name="Straight Arrow Connector 17434"/>
          <p:cNvCxnSpPr/>
          <p:nvPr/>
        </p:nvCxnSpPr>
        <p:spPr>
          <a:xfrm>
            <a:off x="6443663" y="4386263"/>
            <a:ext cx="942975"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447" name="Straight Arrow Connector 17446"/>
          <p:cNvCxnSpPr/>
          <p:nvPr/>
        </p:nvCxnSpPr>
        <p:spPr>
          <a:xfrm flipV="1">
            <a:off x="1428750" y="3771900"/>
            <a:ext cx="0" cy="6143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451" name="Straight Arrow Connector 17450"/>
          <p:cNvCxnSpPr/>
          <p:nvPr/>
        </p:nvCxnSpPr>
        <p:spPr>
          <a:xfrm>
            <a:off x="5143500" y="3586163"/>
            <a:ext cx="0" cy="6286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5253038" y="4381500"/>
            <a:ext cx="942975"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745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743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74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ART for 8 Districts: Clients on ARVs </a:t>
            </a:r>
            <a:r>
              <a:rPr lang="en-US" u="sng" dirty="0" smtClean="0">
                <a:ea typeface="+mj-ea"/>
              </a:rPr>
              <a:t>One Year after Initiation</a:t>
            </a:r>
            <a:r>
              <a:rPr lang="en-US" dirty="0" smtClean="0">
                <a:ea typeface="+mj-ea"/>
              </a:rPr>
              <a:t> of Treatment</a:t>
            </a:r>
            <a:endParaRPr lang="en-US" dirty="0">
              <a:ea typeface="+mj-ea"/>
            </a:endParaRPr>
          </a:p>
        </p:txBody>
      </p:sp>
      <p:sp>
        <p:nvSpPr>
          <p:cNvPr id="36867" name="TextBox 1"/>
          <p:cNvSpPr txBox="1">
            <a:spLocks noChangeArrowheads="1"/>
          </p:cNvSpPr>
          <p:nvPr/>
        </p:nvSpPr>
        <p:spPr bwMode="auto">
          <a:xfrm>
            <a:off x="533400" y="5980113"/>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 for HMIS: August 2010 – December 2011</a:t>
            </a:r>
          </a:p>
        </p:txBody>
      </p:sp>
      <p:graphicFrame>
        <p:nvGraphicFramePr>
          <p:cNvPr id="7" name="Content Placeholder 6"/>
          <p:cNvGraphicFramePr>
            <a:graphicFrameLocks noGrp="1"/>
          </p:cNvGraphicFramePr>
          <p:nvPr>
            <p:ph idx="1"/>
          </p:nvPr>
        </p:nvGraphicFramePr>
        <p:xfrm>
          <a:off x="236483" y="1600202"/>
          <a:ext cx="8655269" cy="426457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VCT for 8 Districts: Clients Who Received Counseling and Testing</a:t>
            </a:r>
            <a:endParaRPr lang="en-US" dirty="0">
              <a:ea typeface="+mj-ea"/>
            </a:endParaRPr>
          </a:p>
        </p:txBody>
      </p:sp>
      <p:sp>
        <p:nvSpPr>
          <p:cNvPr id="37891" name="TextBox 1"/>
          <p:cNvSpPr txBox="1">
            <a:spLocks noChangeArrowheads="1"/>
          </p:cNvSpPr>
          <p:nvPr/>
        </p:nvSpPr>
        <p:spPr bwMode="auto">
          <a:xfrm>
            <a:off x="533400" y="5972175"/>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 for HMIS: August 2010 – December 2011</a:t>
            </a:r>
          </a:p>
        </p:txBody>
      </p:sp>
      <p:graphicFrame>
        <p:nvGraphicFramePr>
          <p:cNvPr id="7" name="Content Placeholder 6"/>
          <p:cNvGraphicFramePr>
            <a:graphicFrameLocks noGrp="1"/>
          </p:cNvGraphicFramePr>
          <p:nvPr>
            <p:ph idx="1"/>
          </p:nvPr>
        </p:nvGraphicFramePr>
        <p:xfrm>
          <a:off x="252248" y="1600200"/>
          <a:ext cx="8434552" cy="429610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VCT-PIT: Clients Who Received Counseling and Testing</a:t>
            </a:r>
            <a:endParaRPr lang="en-US" dirty="0">
              <a:ea typeface="+mj-ea"/>
            </a:endParaRPr>
          </a:p>
        </p:txBody>
      </p:sp>
      <p:sp>
        <p:nvSpPr>
          <p:cNvPr id="38915" name="TextBox 1"/>
          <p:cNvSpPr txBox="1">
            <a:spLocks noChangeArrowheads="1"/>
          </p:cNvSpPr>
          <p:nvPr/>
        </p:nvSpPr>
        <p:spPr bwMode="auto">
          <a:xfrm>
            <a:off x="533400" y="6021388"/>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 for HMIS: August 2010 – December 2011</a:t>
            </a:r>
          </a:p>
        </p:txBody>
      </p:sp>
      <p:graphicFrame>
        <p:nvGraphicFramePr>
          <p:cNvPr id="7" name="Content Placeholder 6"/>
          <p:cNvGraphicFramePr>
            <a:graphicFrameLocks noGrp="1"/>
          </p:cNvGraphicFramePr>
          <p:nvPr>
            <p:ph idx="1"/>
          </p:nvPr>
        </p:nvGraphicFramePr>
        <p:xfrm>
          <a:off x="204952" y="1600201"/>
          <a:ext cx="8607971" cy="426457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dirty="0">
                <a:ea typeface="+mj-ea"/>
              </a:rPr>
              <a:t>Sex-disaggregated </a:t>
            </a:r>
            <a:r>
              <a:rPr lang="en-US" dirty="0" smtClean="0">
                <a:ea typeface="+mj-ea"/>
              </a:rPr>
              <a:t>data:</a:t>
            </a:r>
            <a:br>
              <a:rPr lang="en-US" dirty="0" smtClean="0">
                <a:ea typeface="+mj-ea"/>
              </a:rPr>
            </a:br>
            <a:r>
              <a:rPr lang="en-US" dirty="0" smtClean="0">
                <a:ea typeface="+mj-ea"/>
              </a:rPr>
              <a:t>COMMUNITY Data BASE</a:t>
            </a:r>
            <a:endParaRPr lang="en-US" dirty="0">
              <a:ea typeface="+mj-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3"/>
          <p:cNvSpPr>
            <a:spLocks noGrp="1"/>
          </p:cNvSpPr>
          <p:nvPr>
            <p:ph type="title"/>
          </p:nvPr>
        </p:nvSpPr>
        <p:spPr>
          <a:xfrm>
            <a:off x="457200" y="409575"/>
            <a:ext cx="8229600" cy="1143000"/>
          </a:xfrm>
        </p:spPr>
        <p:txBody>
          <a:bodyPr/>
          <a:lstStyle/>
          <a:p>
            <a:pPr algn="l" eaLnBrk="1" hangingPunct="1"/>
            <a:r>
              <a:rPr lang="en-US" altLang="en-US" sz="2400" b="1" smtClean="0">
                <a:ea typeface="ＭＳ Ｐゴシック" pitchFamily="34" charset="-128"/>
              </a:rPr>
              <a:t>Indicator IEC:</a:t>
            </a:r>
            <a:br>
              <a:rPr lang="en-US" altLang="en-US" sz="2400" b="1" smtClean="0">
                <a:ea typeface="ＭＳ Ｐゴシック" pitchFamily="34" charset="-128"/>
              </a:rPr>
            </a:br>
            <a:r>
              <a:rPr lang="en-US" altLang="en-US" sz="2400" smtClean="0">
                <a:ea typeface="ＭＳ Ｐゴシック" pitchFamily="34" charset="-128"/>
              </a:rPr>
              <a:t>People reached through with at least 1 HIV information, education, or behavior change communication message for New Clients Ages 15 and Over</a:t>
            </a:r>
          </a:p>
        </p:txBody>
      </p:sp>
      <p:sp>
        <p:nvSpPr>
          <p:cNvPr id="40963" name="TextBox 1"/>
          <p:cNvSpPr txBox="1">
            <a:spLocks noChangeArrowheads="1"/>
          </p:cNvSpPr>
          <p:nvPr/>
        </p:nvSpPr>
        <p:spPr bwMode="auto">
          <a:xfrm>
            <a:off x="533400" y="6121400"/>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 for Community Database: July 2009 – December 2011</a:t>
            </a:r>
          </a:p>
        </p:txBody>
      </p:sp>
      <p:graphicFrame>
        <p:nvGraphicFramePr>
          <p:cNvPr id="7" name="Content Placeholder 6"/>
          <p:cNvGraphicFramePr>
            <a:graphicFrameLocks noGrp="1"/>
          </p:cNvGraphicFramePr>
          <p:nvPr>
            <p:ph idx="1"/>
          </p:nvPr>
        </p:nvGraphicFramePr>
        <p:xfrm>
          <a:off x="227287" y="1789387"/>
          <a:ext cx="8664465" cy="435916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lgn="l" eaLnBrk="1" hangingPunct="1"/>
            <a:r>
              <a:rPr lang="en-US" altLang="en-US" sz="2400" b="1" smtClean="0">
                <a:ea typeface="ＭＳ Ｐゴシック" pitchFamily="34" charset="-128"/>
              </a:rPr>
              <a:t>Indicator IEC Youth: </a:t>
            </a:r>
            <a:r>
              <a:rPr lang="en-US" altLang="en-US" sz="2400" smtClean="0">
                <a:ea typeface="ＭＳ Ｐゴシック" pitchFamily="34" charset="-128"/>
              </a:rPr>
              <a:t>Number of youth reached with HIV information, education, communication or behavior change communication through HIV youth club </a:t>
            </a:r>
          </a:p>
        </p:txBody>
      </p:sp>
      <p:sp>
        <p:nvSpPr>
          <p:cNvPr id="41987" name="TextBox 1"/>
          <p:cNvSpPr txBox="1">
            <a:spLocks noChangeArrowheads="1"/>
          </p:cNvSpPr>
          <p:nvPr/>
        </p:nvSpPr>
        <p:spPr bwMode="auto">
          <a:xfrm>
            <a:off x="533400" y="6124575"/>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 for Community Database: July 2009 – December 2011</a:t>
            </a:r>
          </a:p>
        </p:txBody>
      </p:sp>
      <p:graphicFrame>
        <p:nvGraphicFramePr>
          <p:cNvPr id="7" name="Content Placeholder 6"/>
          <p:cNvGraphicFramePr>
            <a:graphicFrameLocks noGrp="1"/>
          </p:cNvGraphicFramePr>
          <p:nvPr>
            <p:ph idx="1"/>
          </p:nvPr>
        </p:nvGraphicFramePr>
        <p:xfrm>
          <a:off x="283779" y="1600199"/>
          <a:ext cx="8576441" cy="45243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39738" y="274638"/>
            <a:ext cx="8229600" cy="1143000"/>
          </a:xfrm>
        </p:spPr>
        <p:txBody>
          <a:bodyPr/>
          <a:lstStyle/>
          <a:p>
            <a:pPr algn="l" eaLnBrk="1" hangingPunct="1"/>
            <a:r>
              <a:rPr lang="en-US" altLang="en-US" sz="2400" b="1" smtClean="0">
                <a:ea typeface="ＭＳ Ｐゴシック" pitchFamily="34" charset="-128"/>
              </a:rPr>
              <a:t>Indicator OVC Services: </a:t>
            </a:r>
            <a:r>
              <a:rPr lang="en-US" altLang="en-US" sz="2400" smtClean="0">
                <a:ea typeface="ＭＳ Ｐゴシック" pitchFamily="34" charset="-128"/>
              </a:rPr>
              <a:t>Number of OVC receiving support services as part of the National Minimum Package of Services (for health services only):</a:t>
            </a:r>
          </a:p>
        </p:txBody>
      </p:sp>
      <p:sp>
        <p:nvSpPr>
          <p:cNvPr id="43011" name="TextBox 1"/>
          <p:cNvSpPr txBox="1">
            <a:spLocks noChangeArrowheads="1"/>
          </p:cNvSpPr>
          <p:nvPr/>
        </p:nvSpPr>
        <p:spPr bwMode="auto">
          <a:xfrm>
            <a:off x="533400" y="6003925"/>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 for Community Database: July 2009 – December 2011</a:t>
            </a:r>
          </a:p>
        </p:txBody>
      </p:sp>
      <p:graphicFrame>
        <p:nvGraphicFramePr>
          <p:cNvPr id="7" name="Content Placeholder 6"/>
          <p:cNvGraphicFramePr>
            <a:graphicFrameLocks noGrp="1"/>
          </p:cNvGraphicFramePr>
          <p:nvPr>
            <p:ph idx="1"/>
          </p:nvPr>
        </p:nvGraphicFramePr>
        <p:xfrm>
          <a:off x="299545" y="1600200"/>
          <a:ext cx="8607971" cy="439069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Placeholder 3"/>
          <p:cNvSpPr>
            <a:spLocks noGrp="1"/>
          </p:cNvSpPr>
          <p:nvPr>
            <p:ph type="body" idx="1"/>
          </p:nvPr>
        </p:nvSpPr>
        <p:spPr>
          <a:xfrm>
            <a:off x="457200" y="317500"/>
            <a:ext cx="4040188" cy="639763"/>
          </a:xfrm>
        </p:spPr>
        <p:txBody>
          <a:bodyPr/>
          <a:lstStyle/>
          <a:p>
            <a:pPr algn="ctr" eaLnBrk="1" hangingPunct="1"/>
            <a:r>
              <a:rPr lang="en-US" altLang="en-US" sz="3600" smtClean="0">
                <a:ea typeface="ＭＳ Ｐゴシック" pitchFamily="34" charset="-128"/>
              </a:rPr>
              <a:t>Challenges</a:t>
            </a:r>
          </a:p>
        </p:txBody>
      </p:sp>
      <p:sp>
        <p:nvSpPr>
          <p:cNvPr id="3" name="Content Placeholder 2"/>
          <p:cNvSpPr>
            <a:spLocks noGrp="1"/>
          </p:cNvSpPr>
          <p:nvPr>
            <p:ph sz="half" idx="2"/>
          </p:nvPr>
        </p:nvSpPr>
        <p:spPr>
          <a:xfrm>
            <a:off x="457200" y="1241425"/>
            <a:ext cx="4040188" cy="3951288"/>
          </a:xfrm>
        </p:spPr>
        <p:txBody>
          <a:bodyPr rtlCol="0">
            <a:normAutofit/>
          </a:bodyPr>
          <a:lstStyle/>
          <a:p>
            <a:pPr eaLnBrk="1" fontAlgn="auto" hangingPunct="1">
              <a:spcAft>
                <a:spcPts val="0"/>
              </a:spcAft>
              <a:buFont typeface="Arial" pitchFamily="34" charset="0"/>
              <a:buChar char="•"/>
              <a:defRPr/>
            </a:pPr>
            <a:r>
              <a:rPr lang="en-US" dirty="0" smtClean="0">
                <a:solidFill>
                  <a:srgbClr val="C0504D"/>
                </a:solidFill>
                <a:ea typeface="+mn-ea"/>
              </a:rPr>
              <a:t>Inconsistent facility names</a:t>
            </a:r>
          </a:p>
          <a:p>
            <a:pPr eaLnBrk="1" fontAlgn="auto" hangingPunct="1">
              <a:spcAft>
                <a:spcPts val="0"/>
              </a:spcAft>
              <a:buFont typeface="Arial" pitchFamily="34" charset="0"/>
              <a:buChar char="•"/>
              <a:defRPr/>
            </a:pPr>
            <a:endParaRPr lang="en-US" dirty="0" smtClean="0">
              <a:ea typeface="+mn-ea"/>
            </a:endParaRPr>
          </a:p>
          <a:p>
            <a:pPr eaLnBrk="1" fontAlgn="auto" hangingPunct="1">
              <a:spcAft>
                <a:spcPts val="0"/>
              </a:spcAft>
              <a:buFont typeface="Arial" pitchFamily="34" charset="0"/>
              <a:buChar char="•"/>
              <a:defRPr/>
            </a:pPr>
            <a:r>
              <a:rPr lang="en-US" dirty="0" smtClean="0">
                <a:solidFill>
                  <a:schemeClr val="accent3">
                    <a:lumMod val="50000"/>
                  </a:schemeClr>
                </a:solidFill>
                <a:ea typeface="+mn-ea"/>
              </a:rPr>
              <a:t>Very long variable names </a:t>
            </a:r>
          </a:p>
          <a:p>
            <a:pPr marL="0" indent="0" eaLnBrk="1" fontAlgn="auto" hangingPunct="1">
              <a:spcAft>
                <a:spcPts val="0"/>
              </a:spcAft>
              <a:buFont typeface="Arial" pitchFamily="34" charset="0"/>
              <a:buNone/>
              <a:defRPr/>
            </a:pPr>
            <a:endParaRPr lang="en-US" dirty="0">
              <a:ea typeface="+mn-ea"/>
            </a:endParaRPr>
          </a:p>
          <a:p>
            <a:pPr eaLnBrk="1" fontAlgn="auto" hangingPunct="1">
              <a:spcAft>
                <a:spcPts val="0"/>
              </a:spcAft>
              <a:buFont typeface="Arial" pitchFamily="34" charset="0"/>
              <a:buChar char="•"/>
              <a:defRPr/>
            </a:pPr>
            <a:r>
              <a:rPr lang="en-US" dirty="0" smtClean="0">
                <a:solidFill>
                  <a:schemeClr val="accent1">
                    <a:lumMod val="75000"/>
                  </a:schemeClr>
                </a:solidFill>
                <a:ea typeface="+mn-ea"/>
              </a:rPr>
              <a:t>Frequency of reporting</a:t>
            </a:r>
            <a:endParaRPr lang="en-US" dirty="0">
              <a:solidFill>
                <a:schemeClr val="accent1">
                  <a:lumMod val="75000"/>
                </a:schemeClr>
              </a:solidFill>
              <a:ea typeface="+mn-ea"/>
            </a:endParaRPr>
          </a:p>
        </p:txBody>
      </p:sp>
      <p:sp>
        <p:nvSpPr>
          <p:cNvPr id="44036" name="Text Placeholder 4"/>
          <p:cNvSpPr>
            <a:spLocks noGrp="1"/>
          </p:cNvSpPr>
          <p:nvPr>
            <p:ph type="body" sz="quarter" idx="3"/>
          </p:nvPr>
        </p:nvSpPr>
        <p:spPr>
          <a:xfrm>
            <a:off x="4645025" y="271463"/>
            <a:ext cx="4041775" cy="639762"/>
          </a:xfrm>
        </p:spPr>
        <p:txBody>
          <a:bodyPr/>
          <a:lstStyle/>
          <a:p>
            <a:pPr algn="ctr" eaLnBrk="1" hangingPunct="1"/>
            <a:r>
              <a:rPr lang="en-US" altLang="en-US" sz="3600" smtClean="0">
                <a:ea typeface="ＭＳ Ｐゴシック" pitchFamily="34" charset="-128"/>
              </a:rPr>
              <a:t>Recommendations</a:t>
            </a:r>
          </a:p>
        </p:txBody>
      </p:sp>
      <p:sp>
        <p:nvSpPr>
          <p:cNvPr id="44037" name="Content Placeholder 5"/>
          <p:cNvSpPr>
            <a:spLocks noGrp="1"/>
          </p:cNvSpPr>
          <p:nvPr>
            <p:ph sz="quarter" idx="4"/>
          </p:nvPr>
        </p:nvSpPr>
        <p:spPr>
          <a:xfrm>
            <a:off x="4645025" y="1163638"/>
            <a:ext cx="4041775" cy="3951287"/>
          </a:xfrm>
        </p:spPr>
        <p:txBody>
          <a:bodyPr/>
          <a:lstStyle/>
          <a:p>
            <a:pPr eaLnBrk="1" hangingPunct="1"/>
            <a:r>
              <a:rPr lang="en-US" altLang="en-US" smtClean="0">
                <a:solidFill>
                  <a:schemeClr val="accent2"/>
                </a:solidFill>
                <a:ea typeface="ＭＳ Ｐゴシック" pitchFamily="34" charset="-128"/>
              </a:rPr>
              <a:t>Create naming convention for facilities</a:t>
            </a:r>
          </a:p>
          <a:p>
            <a:pPr eaLnBrk="1" hangingPunct="1"/>
            <a:r>
              <a:rPr lang="en-US" altLang="en-US" smtClean="0">
                <a:solidFill>
                  <a:srgbClr val="4F6228"/>
                </a:solidFill>
                <a:ea typeface="ＭＳ Ｐゴシック" pitchFamily="34" charset="-128"/>
              </a:rPr>
              <a:t>Codebook with variable names, descriptions, and possible range of values. </a:t>
            </a:r>
          </a:p>
          <a:p>
            <a:pPr eaLnBrk="1" hangingPunct="1"/>
            <a:r>
              <a:rPr lang="en-US" altLang="en-US" smtClean="0">
                <a:solidFill>
                  <a:srgbClr val="376092"/>
                </a:solidFill>
                <a:ea typeface="ＭＳ Ｐゴシック" pitchFamily="34" charset="-128"/>
              </a:rPr>
              <a:t>All facilities and organizations should adhere to the same reporting schedule</a:t>
            </a:r>
          </a:p>
          <a:p>
            <a:pPr eaLnBrk="1" hangingPunct="1"/>
            <a:endParaRPr lang="en-US" alt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396875" y="617518"/>
            <a:ext cx="8510588" cy="4943496"/>
          </a:xfrm>
        </p:spPr>
        <p:txBody>
          <a:bodyPr/>
          <a:lstStyle/>
          <a:p>
            <a:pPr marL="0" indent="0" eaLnBrk="1" hangingPunct="1">
              <a:lnSpc>
                <a:spcPct val="150000"/>
              </a:lnSpc>
              <a:spcBef>
                <a:spcPct val="0"/>
              </a:spcBef>
              <a:spcAft>
                <a:spcPct val="0"/>
              </a:spcAft>
              <a:buFont typeface="Wingdings" pitchFamily="2" charset="2"/>
              <a:buNone/>
            </a:pPr>
            <a:r>
              <a:rPr lang="en-US" altLang="en-US" sz="2000" dirty="0" smtClean="0">
                <a:ea typeface="ＭＳ Ｐゴシック" pitchFamily="34" charset="-128"/>
              </a:rPr>
              <a:t>MEASURE Evaluation is funded by the U.S. Agency for International Development and implemented by the Carolina Population Center at the University of North Carolina at Chapel Hill in partnership with Futures Group, ICF International, John Snow, Inc., Management Sciences for Health, and Tulane University. Views expressed in this presentation do not necessarily reflect the views of USAID or the U.S. Government. MEASURE Evaluation is the USAID Global Health Bureau's primary vehicle for supporting improvements in monitoring and evaluation in population, health and nutrition worldwide.</a:t>
            </a:r>
          </a:p>
          <a:p>
            <a:pPr marL="0" indent="0" eaLnBrk="1" hangingPunct="1">
              <a:lnSpc>
                <a:spcPct val="150000"/>
              </a:lnSpc>
              <a:spcBef>
                <a:spcPct val="0"/>
              </a:spcBef>
              <a:spcAft>
                <a:spcPct val="0"/>
              </a:spcAft>
            </a:pPr>
            <a:endParaRPr lang="en-US" altLang="en-US" sz="2200" dirty="0" smtClean="0">
              <a:ea typeface="ＭＳ Ｐゴシック" pitchFamily="34" charset="-128"/>
            </a:endParaRPr>
          </a:p>
        </p:txBody>
      </p:sp>
      <p:pic>
        <p:nvPicPr>
          <p:cNvPr id="45059" name="Picture 2" descr="C:\Users\EGeers\AppData\Local\Microsoft\Windows\Temporary Internet Files\Content.IE5\UH85NJNM\PEPFAR Logo-Foreign Audienc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2265" y="5731348"/>
            <a:ext cx="1784128" cy="105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923925" y="274638"/>
            <a:ext cx="7762875" cy="855662"/>
          </a:xfrm>
          <a:extLst/>
        </p:spPr>
        <p:txBody>
          <a:bodyPr rtlCol="0" anchor="t">
            <a:normAutofit fontScale="90000"/>
          </a:bodyPr>
          <a:lstStyle/>
          <a:p>
            <a:pPr eaLnBrk="1" fontAlgn="auto" hangingPunct="1">
              <a:spcAft>
                <a:spcPts val="0"/>
              </a:spcAft>
              <a:defRPr/>
            </a:pPr>
            <a:r>
              <a:rPr lang="en-US" dirty="0" smtClean="0">
                <a:ea typeface="+mj-ea"/>
              </a:rPr>
              <a:t>Data Source: Community Outreach Database</a:t>
            </a:r>
          </a:p>
        </p:txBody>
      </p:sp>
      <p:graphicFrame>
        <p:nvGraphicFramePr>
          <p:cNvPr id="3" name="Content Placeholder 2"/>
          <p:cNvGraphicFramePr>
            <a:graphicFrameLocks noGrp="1"/>
          </p:cNvGraphicFramePr>
          <p:nvPr>
            <p:ph idx="1"/>
          </p:nvPr>
        </p:nvGraphicFramePr>
        <p:xfrm>
          <a:off x="312738" y="1660525"/>
          <a:ext cx="8613775" cy="3114675"/>
        </p:xfrm>
        <a:graphic>
          <a:graphicData uri="http://schemas.openxmlformats.org/drawingml/2006/table">
            <a:tbl>
              <a:tblPr/>
              <a:tblGrid>
                <a:gridCol w="1477962"/>
                <a:gridCol w="1293813"/>
                <a:gridCol w="1566862"/>
                <a:gridCol w="1096963"/>
                <a:gridCol w="1185862"/>
                <a:gridCol w="1327150"/>
                <a:gridCol w="665163"/>
              </a:tblGrid>
              <a:tr h="37134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FFFFFF"/>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Collection</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Compilation</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Storage</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Analysis</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Reporting</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Use</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14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Community Partners</a:t>
                      </a:r>
                      <a:r>
                        <a:rPr kumimoji="0" lang="ja-JP" altLang="en-US" sz="1800" b="0" i="0" u="none" strike="noStrike" cap="none" normalizeH="0" baseline="0" smtClean="0">
                          <a:ln>
                            <a:noFill/>
                          </a:ln>
                          <a:solidFill>
                            <a:srgbClr val="000000"/>
                          </a:solidFill>
                          <a:effectLst/>
                          <a:latin typeface="Calibri" pitchFamily="34" charset="0"/>
                          <a:ea typeface="ＭＳ Ｐゴシック" pitchFamily="34" charset="-128"/>
                        </a:rPr>
                        <a:t>’</a:t>
                      </a:r>
                      <a:endParaRPr kumimoji="0" lang="en-US" altLang="ja-JP" sz="1800" b="0" i="0" u="none" strike="noStrike" cap="none" normalizeH="0" baseline="0" smtClean="0">
                        <a:ln>
                          <a:noFill/>
                        </a:ln>
                        <a:solidFill>
                          <a:srgbClr val="000000"/>
                        </a:solidFill>
                        <a:effectLst/>
                        <a:latin typeface="Calibri" pitchFamily="34" charset="0"/>
                        <a:ea typeface="ＭＳ Ｐゴシック"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Register</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libri" pitchFamily="34" charset="0"/>
                          <a:ea typeface="ＭＳ Ｐゴシック" pitchFamily="34" charset="-128"/>
                        </a:rPr>
                        <a:t>X</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401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Calibri" pitchFamily="34" charset="0"/>
                          <a:ea typeface="ＭＳ Ｐゴシック" pitchFamily="34" charset="-128"/>
                        </a:rPr>
                        <a:t>District AIDS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Calibri" pitchFamily="34" charset="0"/>
                          <a:ea typeface="ＭＳ Ｐゴシック" pitchFamily="34" charset="-128"/>
                        </a:rPr>
                        <a:t>Coordinators</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libri" pitchFamily="34" charset="0"/>
                          <a:ea typeface="ＭＳ Ｐゴシック" pitchFamily="34" charset="-128"/>
                        </a:rPr>
                        <a:t>X</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libri" pitchFamily="34" charset="0"/>
                          <a:ea typeface="ＭＳ Ｐゴシック" pitchFamily="34" charset="-128"/>
                        </a:rPr>
                        <a:t>X</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1887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Calibri" pitchFamily="34" charset="0"/>
                          <a:ea typeface="ＭＳ Ｐゴシック" pitchFamily="34" charset="-128"/>
                        </a:rPr>
                        <a:t>District AIDS Analyst at Biomedical Unit</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libri" pitchFamily="34" charset="0"/>
                          <a:ea typeface="ＭＳ Ｐゴシック" pitchFamily="34" charset="-128"/>
                        </a:rPr>
                        <a:t>X</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libri" pitchFamily="34" charset="0"/>
                          <a:ea typeface="ＭＳ Ｐゴシック" pitchFamily="34" charset="-128"/>
                        </a:rPr>
                        <a:t>X</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libri" pitchFamily="34" charset="0"/>
                          <a:ea typeface="ＭＳ Ｐゴシック" pitchFamily="34" charset="-128"/>
                        </a:rPr>
                        <a:t>X</a:t>
                      </a: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Calibri" pitchFamily="34" charset="0"/>
                        <a:ea typeface="ＭＳ Ｐゴシック" pitchFamily="34" charset="-128"/>
                      </a:endParaRPr>
                    </a:p>
                  </a:txBody>
                  <a:tcPr marL="91448" marR="91448"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cxnSp>
        <p:nvCxnSpPr>
          <p:cNvPr id="12" name="Elbow Connector 11"/>
          <p:cNvCxnSpPr/>
          <p:nvPr/>
        </p:nvCxnSpPr>
        <p:spPr>
          <a:xfrm>
            <a:off x="2528888" y="2171700"/>
            <a:ext cx="1285875" cy="957263"/>
          </a:xfrm>
          <a:prstGeom prst="bent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5257800" y="3771900"/>
            <a:ext cx="9144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457950" y="3767138"/>
            <a:ext cx="1042988" cy="476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981450" y="3124200"/>
            <a:ext cx="104775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214938" y="3271838"/>
            <a:ext cx="0" cy="30638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chor="t"/>
          <a:lstStyle/>
          <a:p>
            <a:pPr eaLnBrk="1" hangingPunct="1"/>
            <a:r>
              <a:rPr lang="en-US" altLang="en-US" smtClean="0">
                <a:ea typeface="ＭＳ Ｐゴシック" pitchFamily="34" charset="-128"/>
              </a:rPr>
              <a:t>Selected Indicators: HMIS</a:t>
            </a:r>
          </a:p>
        </p:txBody>
      </p:sp>
      <p:sp>
        <p:nvSpPr>
          <p:cNvPr id="3" name="Content Placeholder 2"/>
          <p:cNvSpPr>
            <a:spLocks noGrp="1"/>
          </p:cNvSpPr>
          <p:nvPr>
            <p:ph idx="1"/>
          </p:nvPr>
        </p:nvSpPr>
        <p:spPr>
          <a:xfrm>
            <a:off x="909638" y="1257300"/>
            <a:ext cx="7762875" cy="3962400"/>
          </a:xfrm>
        </p:spPr>
        <p:txBody>
          <a:bodyPr rtlCol="0">
            <a:normAutofit fontScale="77500" lnSpcReduction="20000"/>
          </a:bodyPr>
          <a:lstStyle/>
          <a:p>
            <a:pPr eaLnBrk="1" fontAlgn="auto" hangingPunct="1">
              <a:spcAft>
                <a:spcPts val="0"/>
              </a:spcAft>
              <a:buFont typeface="Arial" pitchFamily="34" charset="0"/>
              <a:buChar char="•"/>
              <a:defRPr/>
            </a:pPr>
            <a:r>
              <a:rPr lang="en-US" dirty="0" smtClean="0">
                <a:ea typeface="+mn-ea"/>
              </a:rPr>
              <a:t>Antiretroviral Therapy (ART): Pediatric Patients, </a:t>
            </a:r>
            <a:r>
              <a:rPr lang="en-US" dirty="0"/>
              <a:t>Adult Patients Starting </a:t>
            </a:r>
            <a:r>
              <a:rPr lang="en-US" dirty="0" smtClean="0"/>
              <a:t>Treatment, </a:t>
            </a:r>
            <a:r>
              <a:rPr lang="en-US" dirty="0" smtClean="0">
                <a:ea typeface="+mn-ea"/>
              </a:rPr>
              <a:t>Adult Patients Currently on Treatment, Adult Patients on Treatment One Year After Initiation of Treatment</a:t>
            </a:r>
          </a:p>
          <a:p>
            <a:pPr marL="0" indent="0" eaLnBrk="1" fontAlgn="auto" hangingPunct="1">
              <a:spcBef>
                <a:spcPts val="0"/>
              </a:spcBef>
              <a:spcAft>
                <a:spcPts val="0"/>
              </a:spcAft>
              <a:buFont typeface="Wingdings" pitchFamily="2" charset="2"/>
              <a:buNone/>
              <a:defRPr/>
            </a:pPr>
            <a:endParaRPr lang="en-US" dirty="0" smtClean="0">
              <a:ea typeface="+mn-ea"/>
            </a:endParaRPr>
          </a:p>
          <a:p>
            <a:pPr eaLnBrk="1" fontAlgn="auto" hangingPunct="1">
              <a:spcAft>
                <a:spcPts val="0"/>
              </a:spcAft>
              <a:buFont typeface="Arial" pitchFamily="34" charset="0"/>
              <a:buChar char="•"/>
              <a:defRPr/>
            </a:pPr>
            <a:r>
              <a:rPr lang="en-US" dirty="0" smtClean="0">
                <a:ea typeface="+mn-ea"/>
              </a:rPr>
              <a:t>Volunteer Counseling &amp; Testing (VCT): Clients for Counseling and Testing Services, Clients Who Have Been Tested and Received Results, HIV+ Clients</a:t>
            </a:r>
          </a:p>
          <a:p>
            <a:pPr marL="0" indent="0" eaLnBrk="1" fontAlgn="auto" hangingPunct="1">
              <a:spcBef>
                <a:spcPts val="0"/>
              </a:spcBef>
              <a:spcAft>
                <a:spcPts val="0"/>
              </a:spcAft>
              <a:buFont typeface="Wingdings" pitchFamily="2" charset="2"/>
              <a:buNone/>
              <a:defRPr/>
            </a:pPr>
            <a:endParaRPr lang="en-US" dirty="0" smtClean="0">
              <a:ea typeface="+mn-ea"/>
            </a:endParaRPr>
          </a:p>
          <a:p>
            <a:pPr eaLnBrk="1" fontAlgn="auto" hangingPunct="1">
              <a:spcAft>
                <a:spcPts val="0"/>
              </a:spcAft>
              <a:buFont typeface="Arial" pitchFamily="34" charset="0"/>
              <a:buChar char="•"/>
              <a:defRPr/>
            </a:pPr>
            <a:r>
              <a:rPr lang="en-US" dirty="0" smtClean="0">
                <a:ea typeface="+mn-ea"/>
              </a:rPr>
              <a:t>VCT-Provider Initiated Testing (VCT-PIT): Clients for Counseling and Testing Services, Clients Who Have Been Tested and Received Results, HIV+ Clients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74638"/>
            <a:ext cx="8523288" cy="1143000"/>
          </a:xfrm>
        </p:spPr>
        <p:txBody>
          <a:bodyPr anchor="t"/>
          <a:lstStyle/>
          <a:p>
            <a:pPr eaLnBrk="1" hangingPunct="1"/>
            <a:r>
              <a:rPr lang="en-US" altLang="en-US" sz="3600" smtClean="0">
                <a:ea typeface="ＭＳ Ｐゴシック" pitchFamily="34" charset="-128"/>
              </a:rPr>
              <a:t>Selected Indicators: Community Database</a:t>
            </a:r>
          </a:p>
        </p:txBody>
      </p:sp>
      <p:sp>
        <p:nvSpPr>
          <p:cNvPr id="20483" name="Content Placeholder 2"/>
          <p:cNvSpPr>
            <a:spLocks noGrp="1"/>
          </p:cNvSpPr>
          <p:nvPr>
            <p:ph idx="1"/>
          </p:nvPr>
        </p:nvSpPr>
        <p:spPr>
          <a:xfrm>
            <a:off x="938213" y="1328738"/>
            <a:ext cx="7762875" cy="3962400"/>
          </a:xfrm>
          <a:extLst/>
        </p:spPr>
        <p:txBody>
          <a:bodyPr rtlCol="0">
            <a:normAutofit fontScale="92500" lnSpcReduction="20000"/>
          </a:bodyPr>
          <a:lstStyle/>
          <a:p>
            <a:pPr eaLnBrk="1" fontAlgn="auto" hangingPunct="1">
              <a:spcAft>
                <a:spcPts val="0"/>
              </a:spcAft>
              <a:buFont typeface="Arial" pitchFamily="34" charset="0"/>
              <a:buChar char="•"/>
              <a:defRPr/>
            </a:pPr>
            <a:r>
              <a:rPr lang="en-US" b="1" dirty="0" smtClean="0">
                <a:ea typeface="+mn-ea"/>
              </a:rPr>
              <a:t>Indicator IEC: </a:t>
            </a:r>
            <a:r>
              <a:rPr lang="en-US" dirty="0" smtClean="0">
                <a:ea typeface="+mn-ea"/>
              </a:rPr>
              <a:t>People reached through community outreach with at least one HIV information, education, or behavior change communication message (IEC)</a:t>
            </a:r>
          </a:p>
          <a:p>
            <a:pPr eaLnBrk="1" fontAlgn="auto" hangingPunct="1">
              <a:spcAft>
                <a:spcPts val="0"/>
              </a:spcAft>
              <a:buFont typeface="Arial" pitchFamily="34" charset="0"/>
              <a:buChar char="•"/>
              <a:defRPr/>
            </a:pPr>
            <a:r>
              <a:rPr lang="en-US" b="1" dirty="0" smtClean="0">
                <a:ea typeface="+mn-ea"/>
              </a:rPr>
              <a:t>Indicator IEC Youth</a:t>
            </a:r>
            <a:r>
              <a:rPr lang="en-US" dirty="0" smtClean="0">
                <a:ea typeface="+mn-ea"/>
              </a:rPr>
              <a:t>: Number of youth reached with HIV IEC through HIV youth clubs</a:t>
            </a:r>
          </a:p>
          <a:p>
            <a:pPr eaLnBrk="1" fontAlgn="auto" hangingPunct="1">
              <a:spcAft>
                <a:spcPts val="0"/>
              </a:spcAft>
              <a:buFont typeface="Arial" pitchFamily="34" charset="0"/>
              <a:buChar char="•"/>
              <a:defRPr/>
            </a:pPr>
            <a:r>
              <a:rPr lang="en-US" b="1" dirty="0" smtClean="0">
                <a:ea typeface="+mn-ea"/>
              </a:rPr>
              <a:t>Indicator OVC Service: </a:t>
            </a:r>
            <a:r>
              <a:rPr lang="en-US" dirty="0" smtClean="0">
                <a:ea typeface="+mn-ea"/>
              </a:rPr>
              <a:t>Number of Orphans and Vulnerable Children (OVC) receiving support services as part of the National Minimum Package of Services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chor="t"/>
          <a:lstStyle/>
          <a:p>
            <a:pPr eaLnBrk="1" hangingPunct="1"/>
            <a:r>
              <a:rPr lang="en-US" altLang="en-US" smtClean="0">
                <a:ea typeface="ＭＳ Ｐゴシック" pitchFamily="34" charset="-128"/>
              </a:rPr>
              <a:t>Methodology</a:t>
            </a:r>
          </a:p>
        </p:txBody>
      </p:sp>
      <p:graphicFrame>
        <p:nvGraphicFramePr>
          <p:cNvPr id="4" name="Content Placeholder 3"/>
          <p:cNvGraphicFramePr>
            <a:graphicFrameLocks noGrp="1"/>
          </p:cNvGraphicFramePr>
          <p:nvPr>
            <p:ph idx="1"/>
          </p:nvPr>
        </p:nvGraphicFramePr>
        <p:xfrm>
          <a:off x="490537" y="1166812"/>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532" name="TextBox 1"/>
          <p:cNvSpPr txBox="1">
            <a:spLocks noChangeArrowheads="1"/>
          </p:cNvSpPr>
          <p:nvPr/>
        </p:nvSpPr>
        <p:spPr bwMode="auto">
          <a:xfrm>
            <a:off x="533400" y="5905500"/>
            <a:ext cx="8153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800">
                <a:latin typeface="Arial" charset="0"/>
              </a:rPr>
              <a:t>*Time Period:</a:t>
            </a:r>
          </a:p>
          <a:p>
            <a:pPr eaLnBrk="1" hangingPunct="1">
              <a:spcBef>
                <a:spcPct val="0"/>
              </a:spcBef>
              <a:buFontTx/>
              <a:buNone/>
            </a:pPr>
            <a:r>
              <a:rPr lang="en-US" altLang="en-US" sz="1800">
                <a:latin typeface="Arial" charset="0"/>
              </a:rPr>
              <a:t>HMIS: August 2010 – December 2011</a:t>
            </a:r>
          </a:p>
          <a:p>
            <a:pPr eaLnBrk="1" hangingPunct="1">
              <a:spcBef>
                <a:spcPct val="0"/>
              </a:spcBef>
              <a:buFontTx/>
              <a:buNone/>
            </a:pPr>
            <a:r>
              <a:rPr lang="en-US" altLang="en-US" sz="1800">
                <a:latin typeface="Arial" charset="0"/>
              </a:rPr>
              <a:t>Community Database: July 2009 – June 2011</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075" y="163513"/>
            <a:ext cx="8229600" cy="1143000"/>
          </a:xfrm>
        </p:spPr>
        <p:txBody>
          <a:bodyPr rtlCol="0">
            <a:normAutofit fontScale="90000"/>
          </a:bodyPr>
          <a:lstStyle/>
          <a:p>
            <a:pPr eaLnBrk="1" fontAlgn="auto" hangingPunct="1">
              <a:spcAft>
                <a:spcPts val="0"/>
              </a:spcAft>
              <a:defRPr/>
            </a:pPr>
            <a:r>
              <a:rPr lang="en-US" dirty="0" smtClean="0">
                <a:ea typeface="+mj-ea"/>
              </a:rPr>
              <a:t>HMIS*: Reporting Rate for ART** Data from 8 Districts</a:t>
            </a:r>
          </a:p>
        </p:txBody>
      </p:sp>
      <p:graphicFrame>
        <p:nvGraphicFramePr>
          <p:cNvPr id="23555" name="Chart 4"/>
          <p:cNvGraphicFramePr>
            <a:graphicFrameLocks/>
          </p:cNvGraphicFramePr>
          <p:nvPr/>
        </p:nvGraphicFramePr>
        <p:xfrm>
          <a:off x="111125" y="1374775"/>
          <a:ext cx="8737600" cy="4667250"/>
        </p:xfrm>
        <a:graphic>
          <a:graphicData uri="http://schemas.openxmlformats.org/presentationml/2006/ole">
            <mc:AlternateContent xmlns:mc="http://schemas.openxmlformats.org/markup-compatibility/2006">
              <mc:Choice xmlns:v="urn:schemas-microsoft-com:vml" Requires="v">
                <p:oleObj spid="_x0000_s23561" r:id="rId4" imgW="8740941" imgH="4669150" progId="Excel.Chart.8">
                  <p:embed/>
                </p:oleObj>
              </mc:Choice>
              <mc:Fallback>
                <p:oleObj r:id="rId4" imgW="8740941" imgH="4669150" progId="Excel.Chart.8">
                  <p:embed/>
                  <p:pic>
                    <p:nvPicPr>
                      <p:cNvPr id="0" name="Char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25" y="1374775"/>
                        <a:ext cx="8737600" cy="466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56" name="TextBox 2"/>
          <p:cNvSpPr txBox="1">
            <a:spLocks noChangeArrowheads="1"/>
          </p:cNvSpPr>
          <p:nvPr/>
        </p:nvSpPr>
        <p:spPr bwMode="auto">
          <a:xfrm>
            <a:off x="204788" y="5908675"/>
            <a:ext cx="43830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*Health Management Information System</a:t>
            </a:r>
          </a:p>
        </p:txBody>
      </p:sp>
      <p:sp>
        <p:nvSpPr>
          <p:cNvPr id="23557" name="TextBox 4"/>
          <p:cNvSpPr txBox="1">
            <a:spLocks noChangeArrowheads="1"/>
          </p:cNvSpPr>
          <p:nvPr/>
        </p:nvSpPr>
        <p:spPr bwMode="auto">
          <a:xfrm>
            <a:off x="4587875" y="5924550"/>
            <a:ext cx="23653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**Antiretroviral Therapy</a:t>
            </a:r>
          </a:p>
        </p:txBody>
      </p:sp>
      <p:sp>
        <p:nvSpPr>
          <p:cNvPr id="4" name="Oval 3"/>
          <p:cNvSpPr/>
          <p:nvPr/>
        </p:nvSpPr>
        <p:spPr>
          <a:xfrm>
            <a:off x="1198563" y="4997450"/>
            <a:ext cx="550862" cy="284163"/>
          </a:xfrm>
          <a:prstGeom prst="ellipse">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HMIS: Summary </a:t>
            </a:r>
            <a:r>
              <a:rPr lang="en-US" dirty="0">
                <a:ea typeface="+mj-ea"/>
              </a:rPr>
              <a:t>of Reporting </a:t>
            </a:r>
            <a:r>
              <a:rPr lang="en-US" dirty="0" smtClean="0">
                <a:ea typeface="+mj-ea"/>
              </a:rPr>
              <a:t>Statistics for ART from 8 Districts</a:t>
            </a:r>
            <a:endParaRPr lang="en-US" dirty="0">
              <a:ea typeface="+mj-ea"/>
            </a:endParaRPr>
          </a:p>
        </p:txBody>
      </p:sp>
      <p:sp>
        <p:nvSpPr>
          <p:cNvPr id="24579" name="Content Placeholder 2"/>
          <p:cNvSpPr>
            <a:spLocks noGrp="1"/>
          </p:cNvSpPr>
          <p:nvPr>
            <p:ph idx="1"/>
          </p:nvPr>
        </p:nvSpPr>
        <p:spPr/>
        <p:txBody>
          <a:bodyPr/>
          <a:lstStyle/>
          <a:p>
            <a:pPr eaLnBrk="1" hangingPunct="1"/>
            <a:r>
              <a:rPr lang="en-US" altLang="en-US" smtClean="0">
                <a:ea typeface="ＭＳ Ｐゴシック" pitchFamily="34" charset="-128"/>
              </a:rPr>
              <a:t>On average, </a:t>
            </a:r>
            <a:r>
              <a:rPr lang="en-US" altLang="en-US" b="1" smtClean="0">
                <a:solidFill>
                  <a:schemeClr val="accent2"/>
                </a:solidFill>
                <a:ea typeface="ＭＳ Ｐゴシック" pitchFamily="34" charset="-128"/>
              </a:rPr>
              <a:t>95% </a:t>
            </a:r>
            <a:r>
              <a:rPr lang="en-US" altLang="en-US" smtClean="0">
                <a:ea typeface="ＭＳ Ｐゴシック" pitchFamily="34" charset="-128"/>
              </a:rPr>
              <a:t>of facilities reported during 2011.  </a:t>
            </a:r>
          </a:p>
          <a:p>
            <a:pPr eaLnBrk="1" hangingPunct="1"/>
            <a:r>
              <a:rPr lang="en-US" altLang="en-US" b="1" smtClean="0">
                <a:solidFill>
                  <a:schemeClr val="accent2"/>
                </a:solidFill>
                <a:ea typeface="ＭＳ Ｐゴシック" pitchFamily="34" charset="-128"/>
              </a:rPr>
              <a:t>94% </a:t>
            </a:r>
            <a:r>
              <a:rPr lang="en-US" altLang="en-US" smtClean="0">
                <a:ea typeface="ＭＳ Ｐゴシック" pitchFamily="34" charset="-128"/>
              </a:rPr>
              <a:t>of facilities reported from August-December 2010.</a:t>
            </a:r>
            <a:endParaRPr lang="en-US" altLang="en-US" b="1" smtClean="0">
              <a:solidFill>
                <a:schemeClr val="accent2"/>
              </a:solidFill>
              <a:ea typeface="ＭＳ Ｐゴシック" pitchFamily="34" charset="-128"/>
            </a:endParaRPr>
          </a:p>
          <a:p>
            <a:pPr eaLnBrk="1" hangingPunct="1"/>
            <a:r>
              <a:rPr lang="en-US" altLang="en-US" b="1" smtClean="0">
                <a:solidFill>
                  <a:srgbClr val="C0504D"/>
                </a:solidFill>
                <a:ea typeface="ＭＳ Ｐゴシック" pitchFamily="34" charset="-128"/>
              </a:rPr>
              <a:t>85% </a:t>
            </a:r>
            <a:r>
              <a:rPr lang="en-US" altLang="en-US" smtClean="0">
                <a:ea typeface="ＭＳ Ｐゴシック" pitchFamily="34" charset="-128"/>
              </a:rPr>
              <a:t>of facilities reported during </a:t>
            </a:r>
            <a:r>
              <a:rPr lang="en-US" altLang="en-US" b="1" smtClean="0">
                <a:ea typeface="ＭＳ Ｐゴシック" pitchFamily="34" charset="-128"/>
              </a:rPr>
              <a:t>all</a:t>
            </a:r>
            <a:r>
              <a:rPr lang="en-US" altLang="en-US" smtClean="0">
                <a:ea typeface="ＭＳ Ｐゴシック" pitchFamily="34" charset="-128"/>
              </a:rPr>
              <a:t> reporting period from August 2010 to December 2011.  </a:t>
            </a:r>
          </a:p>
          <a:p>
            <a:pPr eaLnBrk="1" hangingPunct="1"/>
            <a:endParaRPr lang="en-US" altLang="en-US" b="1" smtClean="0">
              <a:solidFill>
                <a:schemeClr val="accent2"/>
              </a:solidFill>
              <a:ea typeface="ＭＳ Ｐゴシック" pitchFamily="34" charset="-128"/>
            </a:endParaRPr>
          </a:p>
          <a:p>
            <a:pPr eaLnBrk="1" hangingPunct="1"/>
            <a:endParaRPr lang="en-US" altLang="en-US" smtClean="0">
              <a:ea typeface="ＭＳ Ｐゴシック" pitchFamily="34"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eaLnBrk="1" fontAlgn="auto" hangingPunct="1">
              <a:spcAft>
                <a:spcPts val="0"/>
              </a:spcAft>
              <a:defRPr/>
            </a:pPr>
            <a:r>
              <a:rPr lang="en-US" sz="3200" dirty="0" smtClean="0">
                <a:ea typeface="+mj-ea"/>
              </a:rPr>
              <a:t>Community Database from 8 Districts: </a:t>
            </a:r>
            <a:r>
              <a:rPr lang="en-US" sz="3200" dirty="0">
                <a:ea typeface="+mj-ea"/>
              </a:rPr>
              <a:t>Reporting </a:t>
            </a:r>
            <a:r>
              <a:rPr lang="en-US" sz="3200" dirty="0" smtClean="0">
                <a:ea typeface="+mj-ea"/>
              </a:rPr>
              <a:t>Rates </a:t>
            </a:r>
            <a:r>
              <a:rPr lang="en-US" sz="3200" dirty="0">
                <a:ea typeface="+mj-ea"/>
              </a:rPr>
              <a:t>for </a:t>
            </a:r>
            <a:r>
              <a:rPr lang="en-US" sz="3200" b="1" i="1" dirty="0" smtClean="0">
                <a:ea typeface="+mj-ea"/>
              </a:rPr>
              <a:t>IEC*, IEC Youth, &amp; OVC** Services</a:t>
            </a:r>
            <a:endParaRPr lang="en-US" sz="3200" dirty="0">
              <a:ea typeface="+mj-ea"/>
            </a:endParaRPr>
          </a:p>
        </p:txBody>
      </p:sp>
      <p:graphicFrame>
        <p:nvGraphicFramePr>
          <p:cNvPr id="6" name="Content Placeholder 5"/>
          <p:cNvGraphicFramePr>
            <a:graphicFrameLocks noGrp="1"/>
          </p:cNvGraphicFramePr>
          <p:nvPr>
            <p:ph idx="1"/>
          </p:nvPr>
        </p:nvGraphicFramePr>
        <p:xfrm>
          <a:off x="204952" y="1395248"/>
          <a:ext cx="8765628" cy="4753303"/>
        </p:xfrm>
        <a:graphic>
          <a:graphicData uri="http://schemas.openxmlformats.org/drawingml/2006/chart">
            <c:chart xmlns:c="http://schemas.openxmlformats.org/drawingml/2006/chart" xmlns:r="http://schemas.openxmlformats.org/officeDocument/2006/relationships" r:id="rId3"/>
          </a:graphicData>
        </a:graphic>
      </p:graphicFrame>
      <p:sp>
        <p:nvSpPr>
          <p:cNvPr id="25604" name="TextBox 6"/>
          <p:cNvSpPr txBox="1">
            <a:spLocks noChangeArrowheads="1"/>
          </p:cNvSpPr>
          <p:nvPr/>
        </p:nvSpPr>
        <p:spPr bwMode="auto">
          <a:xfrm>
            <a:off x="204788" y="6061075"/>
            <a:ext cx="35480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*IEC: Information, Education, &amp; Communication</a:t>
            </a:r>
          </a:p>
        </p:txBody>
      </p:sp>
      <p:sp>
        <p:nvSpPr>
          <p:cNvPr id="25605" name="TextBox 7"/>
          <p:cNvSpPr txBox="1">
            <a:spLocks noChangeArrowheads="1"/>
          </p:cNvSpPr>
          <p:nvPr/>
        </p:nvSpPr>
        <p:spPr bwMode="auto">
          <a:xfrm>
            <a:off x="3752850" y="6040438"/>
            <a:ext cx="35464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ＭＳ Ｐゴシック" pitchFamily="34" charset="-128"/>
              </a:defRPr>
            </a:lvl1pPr>
            <a:lvl2pPr marL="742950" indent="-285750" eaLnBrk="0" hangingPunct="0">
              <a:spcBef>
                <a:spcPct val="20000"/>
              </a:spcBef>
              <a:buFont typeface="Arial" charset="0"/>
              <a:buChar char="–"/>
              <a:defRPr sz="2800">
                <a:solidFill>
                  <a:schemeClr val="tx1"/>
                </a:solidFill>
                <a:latin typeface="Calibri" pitchFamily="34" charset="0"/>
                <a:ea typeface="ＭＳ Ｐゴシック" pitchFamily="34" charset="-128"/>
              </a:defRPr>
            </a:lvl2pPr>
            <a:lvl3pPr marL="1143000" indent="-228600" eaLnBrk="0" hangingPunct="0">
              <a:spcBef>
                <a:spcPct val="20000"/>
              </a:spcBef>
              <a:buFont typeface="Arial" charset="0"/>
              <a:buChar char="•"/>
              <a:defRPr sz="2400">
                <a:solidFill>
                  <a:schemeClr val="tx1"/>
                </a:solidFill>
                <a:latin typeface="Calibri" pitchFamily="34" charset="0"/>
                <a:ea typeface="ＭＳ Ｐゴシック" pitchFamily="34" charset="-128"/>
              </a:defRPr>
            </a:lvl3pPr>
            <a:lvl4pPr marL="16002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4pPr>
            <a:lvl5pPr marL="2057400" indent="-228600" eaLnBrk="0" hangingPunct="0">
              <a:spcBef>
                <a:spcPct val="20000"/>
              </a:spcBef>
              <a:buFont typeface="Arial" charset="0"/>
              <a:buChar char="»"/>
              <a:defRPr sz="20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ＭＳ Ｐゴシック" pitchFamily="34" charset="-128"/>
              </a:defRPr>
            </a:lvl9pPr>
          </a:lstStyle>
          <a:p>
            <a:pPr eaLnBrk="1" hangingPunct="1">
              <a:spcBef>
                <a:spcPct val="0"/>
              </a:spcBef>
              <a:buFontTx/>
              <a:buNone/>
            </a:pPr>
            <a:r>
              <a:rPr lang="en-US" altLang="en-US" sz="1600">
                <a:latin typeface="Arial" charset="0"/>
              </a:rPr>
              <a:t>**OVC: Orphans &amp; Vulnerable Children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MEASURE_Eval_slide_template-1</Template>
  <TotalTime>4077</TotalTime>
  <Words>3794</Words>
  <Application>Microsoft Office PowerPoint</Application>
  <PresentationFormat>On-screen Show (4:3)</PresentationFormat>
  <Paragraphs>388</Paragraphs>
  <Slides>28</Slides>
  <Notes>26</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28</vt:i4>
      </vt:variant>
    </vt:vector>
  </HeadingPairs>
  <TitlesOfParts>
    <vt:vector size="32" baseType="lpstr">
      <vt:lpstr>MEASURE_Eval_slide_template-1</vt:lpstr>
      <vt:lpstr>1_MEASURE_Eval_slide_template-1</vt:lpstr>
      <vt:lpstr>Office Theme</vt:lpstr>
      <vt:lpstr>Microsoft Excel Chart</vt:lpstr>
      <vt:lpstr>Review of Data Analysis Packets</vt:lpstr>
      <vt:lpstr>Data Source: HIV/AIDS HMIS*</vt:lpstr>
      <vt:lpstr>Data Source: Community Outreach Database</vt:lpstr>
      <vt:lpstr>Selected Indicators: HMIS</vt:lpstr>
      <vt:lpstr>Selected Indicators: Community Database</vt:lpstr>
      <vt:lpstr>Methodology</vt:lpstr>
      <vt:lpstr>HMIS*: Reporting Rate for ART** Data from 8 Districts</vt:lpstr>
      <vt:lpstr>HMIS: Summary of Reporting Statistics for ART from 8 Districts</vt:lpstr>
      <vt:lpstr>Community Database from 8 Districts: Reporting Rates for IEC*, IEC Youth, &amp; OVC** Services</vt:lpstr>
      <vt:lpstr>Community database from 8 Districts: Summary of Reporting Statistics</vt:lpstr>
      <vt:lpstr>Reporting Rates Comparison for 8 Districts: Community Database and HMIS* </vt:lpstr>
      <vt:lpstr>Understanding the extent of services</vt:lpstr>
      <vt:lpstr>Clients Tested HIV+ and New Users of ART Services for 8 Districts from August 2010-December 2011</vt:lpstr>
      <vt:lpstr>Counseling and Testing Clients (VCT) for 8 Districts from August 2010-December 2011</vt:lpstr>
      <vt:lpstr>Community Database: Total Population Served for 8 Districts from July 2009-December 2011 </vt:lpstr>
      <vt:lpstr>Sex-disaggregated data: HMIS data</vt:lpstr>
      <vt:lpstr>ART for 8 Districts: Pediatric Clients Under Age 15</vt:lpstr>
      <vt:lpstr>ART for 8 Districts: Adult Clients Ages 15 and Over Currently on ARVs</vt:lpstr>
      <vt:lpstr>ART for 8 Districts: New Adult Clients Ages 15 and Over Starting ARV Treatment</vt:lpstr>
      <vt:lpstr>ART for 8 Districts: Clients on ARVs One Year after Initiation of Treatment</vt:lpstr>
      <vt:lpstr>VCT for 8 Districts: Clients Who Received Counseling and Testing</vt:lpstr>
      <vt:lpstr>VCT-PIT: Clients Who Received Counseling and Testing</vt:lpstr>
      <vt:lpstr>Sex-disaggregated data: COMMUNITY Data BASE</vt:lpstr>
      <vt:lpstr>Indicator IEC: People reached through with at least 1 HIV information, education, or behavior change communication message for New Clients Ages 15 and Over</vt:lpstr>
      <vt:lpstr>Indicator IEC Youth: Number of youth reached with HIV information, education, communication or behavior change communication through HIV youth club </vt:lpstr>
      <vt:lpstr>Indicator OVC Services: Number of OVC receiving support services as part of the National Minimum Package of Services (for health services only):</vt:lpstr>
      <vt:lpstr>PowerPoint Presentation</vt:lpstr>
      <vt:lpstr>PowerPoint Presentation</vt:lpstr>
    </vt:vector>
  </TitlesOfParts>
  <Company>UNC-CH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Carolina Population Center</dc:creator>
  <cp:lastModifiedBy>Samhita</cp:lastModifiedBy>
  <cp:revision>220</cp:revision>
  <dcterms:created xsi:type="dcterms:W3CDTF">2007-12-03T21:25:38Z</dcterms:created>
  <dcterms:modified xsi:type="dcterms:W3CDTF">2013-11-21T19:19:13Z</dcterms:modified>
</cp:coreProperties>
</file>