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comment1.xml" ContentType="application/vnd.openxmlformats-officedocument.presentationml.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74" r:id="rId1"/>
    <p:sldMasterId id="2147483768" r:id="rId2"/>
    <p:sldMasterId id="2147483760" r:id="rId3"/>
    <p:sldMasterId id="2147483783" r:id="rId4"/>
  </p:sldMasterIdLst>
  <p:notesMasterIdLst>
    <p:notesMasterId r:id="rId34"/>
  </p:notesMasterIdLst>
  <p:handoutMasterIdLst>
    <p:handoutMasterId r:id="rId35"/>
  </p:handoutMasterIdLst>
  <p:sldIdLst>
    <p:sldId id="298" r:id="rId5"/>
    <p:sldId id="301" r:id="rId6"/>
    <p:sldId id="282" r:id="rId7"/>
    <p:sldId id="284" r:id="rId8"/>
    <p:sldId id="293" r:id="rId9"/>
    <p:sldId id="294" r:id="rId10"/>
    <p:sldId id="295" r:id="rId11"/>
    <p:sldId id="303" r:id="rId12"/>
    <p:sldId id="304" r:id="rId13"/>
    <p:sldId id="260" r:id="rId14"/>
    <p:sldId id="302" r:id="rId15"/>
    <p:sldId id="275" r:id="rId16"/>
    <p:sldId id="266" r:id="rId17"/>
    <p:sldId id="267" r:id="rId18"/>
    <p:sldId id="268" r:id="rId19"/>
    <p:sldId id="262" r:id="rId20"/>
    <p:sldId id="261" r:id="rId21"/>
    <p:sldId id="305" r:id="rId22"/>
    <p:sldId id="296" r:id="rId23"/>
    <p:sldId id="276" r:id="rId24"/>
    <p:sldId id="277" r:id="rId25"/>
    <p:sldId id="297" r:id="rId26"/>
    <p:sldId id="278" r:id="rId27"/>
    <p:sldId id="292" r:id="rId28"/>
    <p:sldId id="288" r:id="rId29"/>
    <p:sldId id="289" r:id="rId30"/>
    <p:sldId id="290" r:id="rId31"/>
    <p:sldId id="300" r:id="rId32"/>
    <p:sldId id="299" r:id="rId33"/>
  </p:sldIdLst>
  <p:sldSz cx="9144000" cy="6858000" type="screen4x3"/>
  <p:notesSz cx="7315200" cy="9601200"/>
  <p:defaultTextStyle>
    <a:defPPr>
      <a:defRPr lang="en-US"/>
    </a:defPPr>
    <a:lvl1pPr algn="l" defTabSz="912813" rtl="0" fontAlgn="base">
      <a:spcBef>
        <a:spcPct val="0"/>
      </a:spcBef>
      <a:spcAft>
        <a:spcPct val="0"/>
      </a:spcAft>
      <a:defRPr kern="1200">
        <a:solidFill>
          <a:schemeClr val="tx1"/>
        </a:solidFill>
        <a:latin typeface="Arial" pitchFamily="34" charset="0"/>
        <a:ea typeface="+mn-ea"/>
        <a:cs typeface="+mn-cs"/>
      </a:defRPr>
    </a:lvl1pPr>
    <a:lvl2pPr marL="455613" indent="-44450" algn="l" defTabSz="912813" rtl="0" fontAlgn="base">
      <a:spcBef>
        <a:spcPct val="0"/>
      </a:spcBef>
      <a:spcAft>
        <a:spcPct val="0"/>
      </a:spcAft>
      <a:defRPr kern="1200">
        <a:solidFill>
          <a:schemeClr val="tx1"/>
        </a:solidFill>
        <a:latin typeface="Arial" pitchFamily="34" charset="0"/>
        <a:ea typeface="+mn-ea"/>
        <a:cs typeface="+mn-cs"/>
      </a:defRPr>
    </a:lvl2pPr>
    <a:lvl3pPr marL="912813" indent="-92075" algn="l" defTabSz="912813" rtl="0" fontAlgn="base">
      <a:spcBef>
        <a:spcPct val="0"/>
      </a:spcBef>
      <a:spcAft>
        <a:spcPct val="0"/>
      </a:spcAft>
      <a:defRPr kern="1200">
        <a:solidFill>
          <a:schemeClr val="tx1"/>
        </a:solidFill>
        <a:latin typeface="Arial" pitchFamily="34" charset="0"/>
        <a:ea typeface="+mn-ea"/>
        <a:cs typeface="+mn-cs"/>
      </a:defRPr>
    </a:lvl3pPr>
    <a:lvl4pPr marL="1370013" indent="-138113" algn="l" defTabSz="912813" rtl="0" fontAlgn="base">
      <a:spcBef>
        <a:spcPct val="0"/>
      </a:spcBef>
      <a:spcAft>
        <a:spcPct val="0"/>
      </a:spcAft>
      <a:defRPr kern="1200">
        <a:solidFill>
          <a:schemeClr val="tx1"/>
        </a:solidFill>
        <a:latin typeface="Arial" pitchFamily="34" charset="0"/>
        <a:ea typeface="+mn-ea"/>
        <a:cs typeface="+mn-cs"/>
      </a:defRPr>
    </a:lvl4pPr>
    <a:lvl5pPr marL="1827213" indent="-185738" algn="l" defTabSz="912813"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ccannon" initials="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47" autoAdjust="0"/>
    <p:restoredTop sz="98129" autoAdjust="0"/>
  </p:normalViewPr>
  <p:slideViewPr>
    <p:cSldViewPr snapToGrid="0">
      <p:cViewPr>
        <p:scale>
          <a:sx n="90" d="100"/>
          <a:sy n="90" d="100"/>
        </p:scale>
        <p:origin x="-1284"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200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7-01T15:56:22.141" idx="1">
    <p:pos x="4798" y="2082"/>
    <p:text>I removed "gender-disaggregated data" from this slide because it might be confusing to participants and is incorrect language. This is what the slide used to say: 
“Sex-disaggregated data refer to the collection of data by physical attributes ….
Gender-disaggregated data are analytical indicators derived from sex-disaggregated data on social and economic attributes.   
These concepts are used interchangeably, although this is not correct from a technical point of view. 
Gender statistics refer to sex-disaggregated data that reflect observed gender relations.” 
</p:text>
  </p:cm>
</p:cmLst>
</file>

<file path=ppt/diagrams/colors1.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93A37C-A858-407D-8731-CC418FC10A31}" type="doc">
      <dgm:prSet loTypeId="urn:microsoft.com/office/officeart/2005/8/layout/chevron1" loCatId="process" qsTypeId="urn:microsoft.com/office/officeart/2005/8/quickstyle/simple1" qsCatId="simple" csTypeId="urn:microsoft.com/office/officeart/2005/8/colors/colorful1#2" csCatId="colorful" phldr="1"/>
      <dgm:spPr/>
      <dgm:t>
        <a:bodyPr/>
        <a:lstStyle/>
        <a:p>
          <a:endParaRPr lang="en-US"/>
        </a:p>
      </dgm:t>
    </dgm:pt>
    <dgm:pt modelId="{F084B8DE-6A8A-49C7-AD57-FAA85EF4AEA2}">
      <dgm:prSet phldrT="[Text]" custT="1"/>
      <dgm:spPr/>
      <dgm:t>
        <a:bodyPr/>
        <a:lstStyle/>
        <a:p>
          <a:r>
            <a:rPr lang="en-US" sz="1600" dirty="0" smtClean="0"/>
            <a:t>1. Review sex-disaggregated epidemiological and behavioral data</a:t>
          </a:r>
          <a:endParaRPr lang="es-DO" sz="1600" dirty="0"/>
        </a:p>
      </dgm:t>
    </dgm:pt>
    <dgm:pt modelId="{2772AB18-80AE-419F-826C-20912C403B12}" type="parTrans" cxnId="{8FC98DBD-547B-4B85-BFF9-00F435387992}">
      <dgm:prSet/>
      <dgm:spPr/>
      <dgm:t>
        <a:bodyPr/>
        <a:lstStyle/>
        <a:p>
          <a:endParaRPr lang="es-DO"/>
        </a:p>
      </dgm:t>
    </dgm:pt>
    <dgm:pt modelId="{7717F947-6DCA-4D14-9791-B96E9B56C874}" type="sibTrans" cxnId="{8FC98DBD-547B-4B85-BFF9-00F435387992}">
      <dgm:prSet/>
      <dgm:spPr/>
      <dgm:t>
        <a:bodyPr/>
        <a:lstStyle/>
        <a:p>
          <a:endParaRPr lang="es-DO"/>
        </a:p>
      </dgm:t>
    </dgm:pt>
    <dgm:pt modelId="{5074EC6A-6D75-4379-9668-72CE69C63ED3}">
      <dgm:prSet phldrT="[Text]"/>
      <dgm:spPr/>
      <dgm:t>
        <a:bodyPr/>
        <a:lstStyle/>
        <a:p>
          <a:r>
            <a:rPr lang="en-US" b="1" dirty="0" smtClean="0">
              <a:solidFill>
                <a:schemeClr val="bg1"/>
              </a:solidFill>
            </a:rPr>
            <a:t>2. Identify underlying gender inequalities ‘shaping’ the epidemic’s profile </a:t>
          </a:r>
          <a:r>
            <a:rPr lang="en-US" b="1" dirty="0" smtClean="0"/>
            <a:t>and its impact</a:t>
          </a:r>
          <a:endParaRPr lang="es-DO" b="1" dirty="0"/>
        </a:p>
      </dgm:t>
    </dgm:pt>
    <dgm:pt modelId="{16A8A21D-9BB2-4352-B236-1FC298AE38AF}" type="parTrans" cxnId="{BE2FE373-2C00-4863-A2F8-09028250E6CF}">
      <dgm:prSet/>
      <dgm:spPr/>
      <dgm:t>
        <a:bodyPr/>
        <a:lstStyle/>
        <a:p>
          <a:endParaRPr lang="es-DO"/>
        </a:p>
      </dgm:t>
    </dgm:pt>
    <dgm:pt modelId="{B57EB4D1-9379-4A1F-9597-B471284AD37F}" type="sibTrans" cxnId="{BE2FE373-2C00-4863-A2F8-09028250E6CF}">
      <dgm:prSet/>
      <dgm:spPr/>
      <dgm:t>
        <a:bodyPr/>
        <a:lstStyle/>
        <a:p>
          <a:endParaRPr lang="es-DO"/>
        </a:p>
      </dgm:t>
    </dgm:pt>
    <dgm:pt modelId="{51818E76-6371-47ED-B77E-0237138DD13A}">
      <dgm:prSet phldrT="[Text]" custT="1"/>
      <dgm:spPr/>
      <dgm:t>
        <a:bodyPr/>
        <a:lstStyle/>
        <a:p>
          <a:r>
            <a:rPr lang="en-US" sz="1600" dirty="0" smtClean="0"/>
            <a:t>3. Look at how these norms and inequalities constrain or support HIV  outcomes </a:t>
          </a:r>
          <a:endParaRPr lang="es-DO" sz="1600" dirty="0"/>
        </a:p>
      </dgm:t>
    </dgm:pt>
    <dgm:pt modelId="{A1A79E6E-3401-406B-8184-97125CA42C5B}" type="parTrans" cxnId="{C5BC94D3-C5B8-4D81-B37E-FA261E24871C}">
      <dgm:prSet/>
      <dgm:spPr/>
      <dgm:t>
        <a:bodyPr/>
        <a:lstStyle/>
        <a:p>
          <a:endParaRPr lang="es-DO"/>
        </a:p>
      </dgm:t>
    </dgm:pt>
    <dgm:pt modelId="{63E59705-7DD9-41A6-8B4A-F9358C83B7E9}" type="sibTrans" cxnId="{C5BC94D3-C5B8-4D81-B37E-FA261E24871C}">
      <dgm:prSet/>
      <dgm:spPr/>
      <dgm:t>
        <a:bodyPr/>
        <a:lstStyle/>
        <a:p>
          <a:endParaRPr lang="es-DO"/>
        </a:p>
      </dgm:t>
    </dgm:pt>
    <dgm:pt modelId="{F2FFD1AD-620E-4A98-98C8-9450E24B95F8}" type="pres">
      <dgm:prSet presAssocID="{8E93A37C-A858-407D-8731-CC418FC10A31}" presName="Name0" presStyleCnt="0">
        <dgm:presLayoutVars>
          <dgm:dir/>
          <dgm:animLvl val="lvl"/>
          <dgm:resizeHandles val="exact"/>
        </dgm:presLayoutVars>
      </dgm:prSet>
      <dgm:spPr/>
      <dgm:t>
        <a:bodyPr/>
        <a:lstStyle/>
        <a:p>
          <a:endParaRPr lang="en-US"/>
        </a:p>
      </dgm:t>
    </dgm:pt>
    <dgm:pt modelId="{AA81431E-F88A-437E-B4A0-F699F22A03DC}" type="pres">
      <dgm:prSet presAssocID="{F084B8DE-6A8A-49C7-AD57-FAA85EF4AEA2}" presName="parTxOnly" presStyleLbl="node1" presStyleIdx="0" presStyleCnt="3" custLinFactY="-84679" custLinFactNeighborX="-1718" custLinFactNeighborY="-100000">
        <dgm:presLayoutVars>
          <dgm:chMax val="0"/>
          <dgm:chPref val="0"/>
          <dgm:bulletEnabled val="1"/>
        </dgm:presLayoutVars>
      </dgm:prSet>
      <dgm:spPr/>
      <dgm:t>
        <a:bodyPr/>
        <a:lstStyle/>
        <a:p>
          <a:endParaRPr lang="es-DO"/>
        </a:p>
      </dgm:t>
    </dgm:pt>
    <dgm:pt modelId="{A66175FB-547F-4DCC-B646-02E84F44944F}" type="pres">
      <dgm:prSet presAssocID="{7717F947-6DCA-4D14-9791-B96E9B56C874}" presName="parTxOnlySpace" presStyleCnt="0"/>
      <dgm:spPr/>
    </dgm:pt>
    <dgm:pt modelId="{696D7817-B862-4839-A925-181D46CC6605}" type="pres">
      <dgm:prSet presAssocID="{5074EC6A-6D75-4379-9668-72CE69C63ED3}" presName="parTxOnly" presStyleLbl="node1" presStyleIdx="1" presStyleCnt="3" custLinFactX="-97" custLinFactY="-84679" custLinFactNeighborX="-100000" custLinFactNeighborY="-100000">
        <dgm:presLayoutVars>
          <dgm:chMax val="0"/>
          <dgm:chPref val="0"/>
          <dgm:bulletEnabled val="1"/>
        </dgm:presLayoutVars>
      </dgm:prSet>
      <dgm:spPr/>
      <dgm:t>
        <a:bodyPr/>
        <a:lstStyle/>
        <a:p>
          <a:endParaRPr lang="es-DO"/>
        </a:p>
      </dgm:t>
    </dgm:pt>
    <dgm:pt modelId="{8C74646D-6C92-4D58-A3FA-97762CF88623}" type="pres">
      <dgm:prSet presAssocID="{B57EB4D1-9379-4A1F-9597-B471284AD37F}" presName="parTxOnlySpace" presStyleCnt="0"/>
      <dgm:spPr/>
    </dgm:pt>
    <dgm:pt modelId="{79EBFAC0-45CE-42D6-B357-94B7D7086EB4}" type="pres">
      <dgm:prSet presAssocID="{51818E76-6371-47ED-B77E-0237138DD13A}" presName="parTxOnly" presStyleLbl="node1" presStyleIdx="2" presStyleCnt="3" custScaleX="103242" custLinFactX="-10023" custLinFactY="-84679" custLinFactNeighborX="-100000" custLinFactNeighborY="-100000">
        <dgm:presLayoutVars>
          <dgm:chMax val="0"/>
          <dgm:chPref val="0"/>
          <dgm:bulletEnabled val="1"/>
        </dgm:presLayoutVars>
      </dgm:prSet>
      <dgm:spPr/>
      <dgm:t>
        <a:bodyPr/>
        <a:lstStyle/>
        <a:p>
          <a:endParaRPr lang="es-DO"/>
        </a:p>
      </dgm:t>
    </dgm:pt>
  </dgm:ptLst>
  <dgm:cxnLst>
    <dgm:cxn modelId="{7B61DDDF-D020-46C1-94A3-D260483FE465}" type="presOf" srcId="{8E93A37C-A858-407D-8731-CC418FC10A31}" destId="{F2FFD1AD-620E-4A98-98C8-9450E24B95F8}" srcOrd="0" destOrd="0" presId="urn:microsoft.com/office/officeart/2005/8/layout/chevron1"/>
    <dgm:cxn modelId="{8FC98DBD-547B-4B85-BFF9-00F435387992}" srcId="{8E93A37C-A858-407D-8731-CC418FC10A31}" destId="{F084B8DE-6A8A-49C7-AD57-FAA85EF4AEA2}" srcOrd="0" destOrd="0" parTransId="{2772AB18-80AE-419F-826C-20912C403B12}" sibTransId="{7717F947-6DCA-4D14-9791-B96E9B56C874}"/>
    <dgm:cxn modelId="{BE2FE373-2C00-4863-A2F8-09028250E6CF}" srcId="{8E93A37C-A858-407D-8731-CC418FC10A31}" destId="{5074EC6A-6D75-4379-9668-72CE69C63ED3}" srcOrd="1" destOrd="0" parTransId="{16A8A21D-9BB2-4352-B236-1FC298AE38AF}" sibTransId="{B57EB4D1-9379-4A1F-9597-B471284AD37F}"/>
    <dgm:cxn modelId="{C5BC94D3-C5B8-4D81-B37E-FA261E24871C}" srcId="{8E93A37C-A858-407D-8731-CC418FC10A31}" destId="{51818E76-6371-47ED-B77E-0237138DD13A}" srcOrd="2" destOrd="0" parTransId="{A1A79E6E-3401-406B-8184-97125CA42C5B}" sibTransId="{63E59705-7DD9-41A6-8B4A-F9358C83B7E9}"/>
    <dgm:cxn modelId="{C4E893AD-3E7D-40C9-A9FE-6FAB51C84ACC}" type="presOf" srcId="{F084B8DE-6A8A-49C7-AD57-FAA85EF4AEA2}" destId="{AA81431E-F88A-437E-B4A0-F699F22A03DC}" srcOrd="0" destOrd="0" presId="urn:microsoft.com/office/officeart/2005/8/layout/chevron1"/>
    <dgm:cxn modelId="{AE48C4F9-70B0-4589-9D01-B5B1456CDDFF}" type="presOf" srcId="{5074EC6A-6D75-4379-9668-72CE69C63ED3}" destId="{696D7817-B862-4839-A925-181D46CC6605}" srcOrd="0" destOrd="0" presId="urn:microsoft.com/office/officeart/2005/8/layout/chevron1"/>
    <dgm:cxn modelId="{A7C13CA4-C6A2-4D6B-A129-3E8A06DC1D91}" type="presOf" srcId="{51818E76-6371-47ED-B77E-0237138DD13A}" destId="{79EBFAC0-45CE-42D6-B357-94B7D7086EB4}" srcOrd="0" destOrd="0" presId="urn:microsoft.com/office/officeart/2005/8/layout/chevron1"/>
    <dgm:cxn modelId="{99190203-BE63-4862-AAC8-FF215035971A}" type="presParOf" srcId="{F2FFD1AD-620E-4A98-98C8-9450E24B95F8}" destId="{AA81431E-F88A-437E-B4A0-F699F22A03DC}" srcOrd="0" destOrd="0" presId="urn:microsoft.com/office/officeart/2005/8/layout/chevron1"/>
    <dgm:cxn modelId="{D0961881-52A3-4854-86E4-913B5BA420D1}" type="presParOf" srcId="{F2FFD1AD-620E-4A98-98C8-9450E24B95F8}" destId="{A66175FB-547F-4DCC-B646-02E84F44944F}" srcOrd="1" destOrd="0" presId="urn:microsoft.com/office/officeart/2005/8/layout/chevron1"/>
    <dgm:cxn modelId="{FDA29DE6-153A-4553-804A-63BD763E6B79}" type="presParOf" srcId="{F2FFD1AD-620E-4A98-98C8-9450E24B95F8}" destId="{696D7817-B862-4839-A925-181D46CC6605}" srcOrd="2" destOrd="0" presId="urn:microsoft.com/office/officeart/2005/8/layout/chevron1"/>
    <dgm:cxn modelId="{F6BFDA37-9EC9-48F7-B4DB-B6FC0F1589D9}" type="presParOf" srcId="{F2FFD1AD-620E-4A98-98C8-9450E24B95F8}" destId="{8C74646D-6C92-4D58-A3FA-97762CF88623}" srcOrd="3" destOrd="0" presId="urn:microsoft.com/office/officeart/2005/8/layout/chevron1"/>
    <dgm:cxn modelId="{9BA1FA68-EB4E-4990-BF4A-4CA35AF50FF1}" type="presParOf" srcId="{F2FFD1AD-620E-4A98-98C8-9450E24B95F8}" destId="{79EBFAC0-45CE-42D6-B357-94B7D7086EB4}"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93A37C-A858-407D-8731-CC418FC10A31}" type="doc">
      <dgm:prSet loTypeId="urn:microsoft.com/office/officeart/2005/8/layout/chevron1" loCatId="process" qsTypeId="urn:microsoft.com/office/officeart/2005/8/quickstyle/simple1" qsCatId="simple" csTypeId="urn:microsoft.com/office/officeart/2005/8/colors/colorful1#2" csCatId="colorful" phldr="1"/>
      <dgm:spPr/>
      <dgm:t>
        <a:bodyPr/>
        <a:lstStyle/>
        <a:p>
          <a:endParaRPr lang="en-US"/>
        </a:p>
      </dgm:t>
    </dgm:pt>
    <dgm:pt modelId="{F084B8DE-6A8A-49C7-AD57-FAA85EF4AEA2}">
      <dgm:prSet phldrT="[Text]" custT="1"/>
      <dgm:spPr/>
      <dgm:t>
        <a:bodyPr/>
        <a:lstStyle/>
        <a:p>
          <a:r>
            <a:rPr lang="en-US" sz="1600" dirty="0" smtClean="0"/>
            <a:t>1. Review sex-disaggregated epidemiological and behavioral data</a:t>
          </a:r>
          <a:endParaRPr lang="es-DO" sz="1600" dirty="0"/>
        </a:p>
      </dgm:t>
    </dgm:pt>
    <dgm:pt modelId="{2772AB18-80AE-419F-826C-20912C403B12}" type="parTrans" cxnId="{8FC98DBD-547B-4B85-BFF9-00F435387992}">
      <dgm:prSet/>
      <dgm:spPr/>
      <dgm:t>
        <a:bodyPr/>
        <a:lstStyle/>
        <a:p>
          <a:endParaRPr lang="es-DO"/>
        </a:p>
      </dgm:t>
    </dgm:pt>
    <dgm:pt modelId="{7717F947-6DCA-4D14-9791-B96E9B56C874}" type="sibTrans" cxnId="{8FC98DBD-547B-4B85-BFF9-00F435387992}">
      <dgm:prSet/>
      <dgm:spPr/>
      <dgm:t>
        <a:bodyPr/>
        <a:lstStyle/>
        <a:p>
          <a:endParaRPr lang="es-DO"/>
        </a:p>
      </dgm:t>
    </dgm:pt>
    <dgm:pt modelId="{5074EC6A-6D75-4379-9668-72CE69C63ED3}">
      <dgm:prSet phldrT="[Text]"/>
      <dgm:spPr/>
      <dgm:t>
        <a:bodyPr/>
        <a:lstStyle/>
        <a:p>
          <a:r>
            <a:rPr lang="en-US" b="1" dirty="0" smtClean="0">
              <a:solidFill>
                <a:schemeClr val="bg1"/>
              </a:solidFill>
            </a:rPr>
            <a:t>2. Identify underlying gender inequalities ‘shaping’ the epidemic’s profile </a:t>
          </a:r>
          <a:r>
            <a:rPr lang="en-US" b="1" dirty="0" smtClean="0"/>
            <a:t>and its impact</a:t>
          </a:r>
          <a:endParaRPr lang="es-DO" b="1" dirty="0"/>
        </a:p>
      </dgm:t>
    </dgm:pt>
    <dgm:pt modelId="{16A8A21D-9BB2-4352-B236-1FC298AE38AF}" type="parTrans" cxnId="{BE2FE373-2C00-4863-A2F8-09028250E6CF}">
      <dgm:prSet/>
      <dgm:spPr/>
      <dgm:t>
        <a:bodyPr/>
        <a:lstStyle/>
        <a:p>
          <a:endParaRPr lang="es-DO"/>
        </a:p>
      </dgm:t>
    </dgm:pt>
    <dgm:pt modelId="{B57EB4D1-9379-4A1F-9597-B471284AD37F}" type="sibTrans" cxnId="{BE2FE373-2C00-4863-A2F8-09028250E6CF}">
      <dgm:prSet/>
      <dgm:spPr/>
      <dgm:t>
        <a:bodyPr/>
        <a:lstStyle/>
        <a:p>
          <a:endParaRPr lang="es-DO"/>
        </a:p>
      </dgm:t>
    </dgm:pt>
    <dgm:pt modelId="{51818E76-6371-47ED-B77E-0237138DD13A}">
      <dgm:prSet phldrT="[Text]" custT="1"/>
      <dgm:spPr/>
      <dgm:t>
        <a:bodyPr/>
        <a:lstStyle/>
        <a:p>
          <a:r>
            <a:rPr lang="en-US" sz="1600" dirty="0" smtClean="0"/>
            <a:t>3. Look at how these norms and inequalities constrain or support HIV  outcomes </a:t>
          </a:r>
          <a:endParaRPr lang="es-DO" sz="1600" dirty="0"/>
        </a:p>
      </dgm:t>
    </dgm:pt>
    <dgm:pt modelId="{A1A79E6E-3401-406B-8184-97125CA42C5B}" type="parTrans" cxnId="{C5BC94D3-C5B8-4D81-B37E-FA261E24871C}">
      <dgm:prSet/>
      <dgm:spPr/>
      <dgm:t>
        <a:bodyPr/>
        <a:lstStyle/>
        <a:p>
          <a:endParaRPr lang="es-DO"/>
        </a:p>
      </dgm:t>
    </dgm:pt>
    <dgm:pt modelId="{63E59705-7DD9-41A6-8B4A-F9358C83B7E9}" type="sibTrans" cxnId="{C5BC94D3-C5B8-4D81-B37E-FA261E24871C}">
      <dgm:prSet/>
      <dgm:spPr/>
      <dgm:t>
        <a:bodyPr/>
        <a:lstStyle/>
        <a:p>
          <a:endParaRPr lang="es-DO"/>
        </a:p>
      </dgm:t>
    </dgm:pt>
    <dgm:pt modelId="{F2FFD1AD-620E-4A98-98C8-9450E24B95F8}" type="pres">
      <dgm:prSet presAssocID="{8E93A37C-A858-407D-8731-CC418FC10A31}" presName="Name0" presStyleCnt="0">
        <dgm:presLayoutVars>
          <dgm:dir/>
          <dgm:animLvl val="lvl"/>
          <dgm:resizeHandles val="exact"/>
        </dgm:presLayoutVars>
      </dgm:prSet>
      <dgm:spPr/>
      <dgm:t>
        <a:bodyPr/>
        <a:lstStyle/>
        <a:p>
          <a:endParaRPr lang="en-US"/>
        </a:p>
      </dgm:t>
    </dgm:pt>
    <dgm:pt modelId="{AA81431E-F88A-437E-B4A0-F699F22A03DC}" type="pres">
      <dgm:prSet presAssocID="{F084B8DE-6A8A-49C7-AD57-FAA85EF4AEA2}" presName="parTxOnly" presStyleLbl="node1" presStyleIdx="0" presStyleCnt="3" custLinFactY="-84679" custLinFactNeighborX="-1718" custLinFactNeighborY="-100000">
        <dgm:presLayoutVars>
          <dgm:chMax val="0"/>
          <dgm:chPref val="0"/>
          <dgm:bulletEnabled val="1"/>
        </dgm:presLayoutVars>
      </dgm:prSet>
      <dgm:spPr/>
      <dgm:t>
        <a:bodyPr/>
        <a:lstStyle/>
        <a:p>
          <a:endParaRPr lang="es-DO"/>
        </a:p>
      </dgm:t>
    </dgm:pt>
    <dgm:pt modelId="{A66175FB-547F-4DCC-B646-02E84F44944F}" type="pres">
      <dgm:prSet presAssocID="{7717F947-6DCA-4D14-9791-B96E9B56C874}" presName="parTxOnlySpace" presStyleCnt="0"/>
      <dgm:spPr/>
    </dgm:pt>
    <dgm:pt modelId="{696D7817-B862-4839-A925-181D46CC6605}" type="pres">
      <dgm:prSet presAssocID="{5074EC6A-6D75-4379-9668-72CE69C63ED3}" presName="parTxOnly" presStyleLbl="node1" presStyleIdx="1" presStyleCnt="3" custLinFactX="-97" custLinFactY="-84679" custLinFactNeighborX="-100000" custLinFactNeighborY="-100000">
        <dgm:presLayoutVars>
          <dgm:chMax val="0"/>
          <dgm:chPref val="0"/>
          <dgm:bulletEnabled val="1"/>
        </dgm:presLayoutVars>
      </dgm:prSet>
      <dgm:spPr/>
      <dgm:t>
        <a:bodyPr/>
        <a:lstStyle/>
        <a:p>
          <a:endParaRPr lang="es-DO"/>
        </a:p>
      </dgm:t>
    </dgm:pt>
    <dgm:pt modelId="{8C74646D-6C92-4D58-A3FA-97762CF88623}" type="pres">
      <dgm:prSet presAssocID="{B57EB4D1-9379-4A1F-9597-B471284AD37F}" presName="parTxOnlySpace" presStyleCnt="0"/>
      <dgm:spPr/>
    </dgm:pt>
    <dgm:pt modelId="{79EBFAC0-45CE-42D6-B357-94B7D7086EB4}" type="pres">
      <dgm:prSet presAssocID="{51818E76-6371-47ED-B77E-0237138DD13A}" presName="parTxOnly" presStyleLbl="node1" presStyleIdx="2" presStyleCnt="3" custScaleX="103242" custLinFactX="-10023" custLinFactY="-84679" custLinFactNeighborX="-100000" custLinFactNeighborY="-100000">
        <dgm:presLayoutVars>
          <dgm:chMax val="0"/>
          <dgm:chPref val="0"/>
          <dgm:bulletEnabled val="1"/>
        </dgm:presLayoutVars>
      </dgm:prSet>
      <dgm:spPr/>
      <dgm:t>
        <a:bodyPr/>
        <a:lstStyle/>
        <a:p>
          <a:endParaRPr lang="es-DO"/>
        </a:p>
      </dgm:t>
    </dgm:pt>
  </dgm:ptLst>
  <dgm:cxnLst>
    <dgm:cxn modelId="{4FEC3A77-37B7-488E-A327-71BC2D87C7C6}" type="presOf" srcId="{51818E76-6371-47ED-B77E-0237138DD13A}" destId="{79EBFAC0-45CE-42D6-B357-94B7D7086EB4}" srcOrd="0" destOrd="0" presId="urn:microsoft.com/office/officeart/2005/8/layout/chevron1"/>
    <dgm:cxn modelId="{8FC98DBD-547B-4B85-BFF9-00F435387992}" srcId="{8E93A37C-A858-407D-8731-CC418FC10A31}" destId="{F084B8DE-6A8A-49C7-AD57-FAA85EF4AEA2}" srcOrd="0" destOrd="0" parTransId="{2772AB18-80AE-419F-826C-20912C403B12}" sibTransId="{7717F947-6DCA-4D14-9791-B96E9B56C874}"/>
    <dgm:cxn modelId="{BE2FE373-2C00-4863-A2F8-09028250E6CF}" srcId="{8E93A37C-A858-407D-8731-CC418FC10A31}" destId="{5074EC6A-6D75-4379-9668-72CE69C63ED3}" srcOrd="1" destOrd="0" parTransId="{16A8A21D-9BB2-4352-B236-1FC298AE38AF}" sibTransId="{B57EB4D1-9379-4A1F-9597-B471284AD37F}"/>
    <dgm:cxn modelId="{C67E2B4C-F1FD-421C-9783-6B9A89E485B2}" type="presOf" srcId="{5074EC6A-6D75-4379-9668-72CE69C63ED3}" destId="{696D7817-B862-4839-A925-181D46CC6605}" srcOrd="0" destOrd="0" presId="urn:microsoft.com/office/officeart/2005/8/layout/chevron1"/>
    <dgm:cxn modelId="{DE51C95C-ED9B-4630-8DF4-9D825C37124A}" type="presOf" srcId="{F084B8DE-6A8A-49C7-AD57-FAA85EF4AEA2}" destId="{AA81431E-F88A-437E-B4A0-F699F22A03DC}" srcOrd="0" destOrd="0" presId="urn:microsoft.com/office/officeart/2005/8/layout/chevron1"/>
    <dgm:cxn modelId="{C5BC94D3-C5B8-4D81-B37E-FA261E24871C}" srcId="{8E93A37C-A858-407D-8731-CC418FC10A31}" destId="{51818E76-6371-47ED-B77E-0237138DD13A}" srcOrd="2" destOrd="0" parTransId="{A1A79E6E-3401-406B-8184-97125CA42C5B}" sibTransId="{63E59705-7DD9-41A6-8B4A-F9358C83B7E9}"/>
    <dgm:cxn modelId="{6A8F16EF-AB53-43C9-AD46-5BF07333B233}" type="presOf" srcId="{8E93A37C-A858-407D-8731-CC418FC10A31}" destId="{F2FFD1AD-620E-4A98-98C8-9450E24B95F8}" srcOrd="0" destOrd="0" presId="urn:microsoft.com/office/officeart/2005/8/layout/chevron1"/>
    <dgm:cxn modelId="{A2DEF45B-A8CA-418B-8A66-EA4D486BBB89}" type="presParOf" srcId="{F2FFD1AD-620E-4A98-98C8-9450E24B95F8}" destId="{AA81431E-F88A-437E-B4A0-F699F22A03DC}" srcOrd="0" destOrd="0" presId="urn:microsoft.com/office/officeart/2005/8/layout/chevron1"/>
    <dgm:cxn modelId="{A6E95A26-9E26-47D5-B9D7-A1FCF61ADDFC}" type="presParOf" srcId="{F2FFD1AD-620E-4A98-98C8-9450E24B95F8}" destId="{A66175FB-547F-4DCC-B646-02E84F44944F}" srcOrd="1" destOrd="0" presId="urn:microsoft.com/office/officeart/2005/8/layout/chevron1"/>
    <dgm:cxn modelId="{21D44636-1440-4514-9A86-7C11549451DA}" type="presParOf" srcId="{F2FFD1AD-620E-4A98-98C8-9450E24B95F8}" destId="{696D7817-B862-4839-A925-181D46CC6605}" srcOrd="2" destOrd="0" presId="urn:microsoft.com/office/officeart/2005/8/layout/chevron1"/>
    <dgm:cxn modelId="{BC3956C6-5CDA-4CF9-B176-8F19230FADD3}" type="presParOf" srcId="{F2FFD1AD-620E-4A98-98C8-9450E24B95F8}" destId="{8C74646D-6C92-4D58-A3FA-97762CF88623}" srcOrd="3" destOrd="0" presId="urn:microsoft.com/office/officeart/2005/8/layout/chevron1"/>
    <dgm:cxn modelId="{88EF990C-51C5-47DB-BA18-C9AAA2296A7D}" type="presParOf" srcId="{F2FFD1AD-620E-4A98-98C8-9450E24B95F8}" destId="{79EBFAC0-45CE-42D6-B357-94B7D7086EB4}"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93A37C-A858-407D-8731-CC418FC10A31}" type="doc">
      <dgm:prSet loTypeId="urn:microsoft.com/office/officeart/2005/8/layout/chevron1" loCatId="process" qsTypeId="urn:microsoft.com/office/officeart/2005/8/quickstyle/simple1" qsCatId="simple" csTypeId="urn:microsoft.com/office/officeart/2005/8/colors/colorful1#2" csCatId="colorful" phldr="1"/>
      <dgm:spPr/>
      <dgm:t>
        <a:bodyPr/>
        <a:lstStyle/>
        <a:p>
          <a:endParaRPr lang="en-US"/>
        </a:p>
      </dgm:t>
    </dgm:pt>
    <dgm:pt modelId="{F084B8DE-6A8A-49C7-AD57-FAA85EF4AEA2}">
      <dgm:prSet phldrT="[Text]" custT="1"/>
      <dgm:spPr/>
      <dgm:t>
        <a:bodyPr/>
        <a:lstStyle/>
        <a:p>
          <a:r>
            <a:rPr lang="en-US" sz="1600" dirty="0" smtClean="0"/>
            <a:t>1. Review sex-disaggregated epidemiological and behavioral data</a:t>
          </a:r>
          <a:endParaRPr lang="es-DO" sz="1600" dirty="0"/>
        </a:p>
      </dgm:t>
    </dgm:pt>
    <dgm:pt modelId="{2772AB18-80AE-419F-826C-20912C403B12}" type="parTrans" cxnId="{8FC98DBD-547B-4B85-BFF9-00F435387992}">
      <dgm:prSet/>
      <dgm:spPr/>
      <dgm:t>
        <a:bodyPr/>
        <a:lstStyle/>
        <a:p>
          <a:endParaRPr lang="es-DO"/>
        </a:p>
      </dgm:t>
    </dgm:pt>
    <dgm:pt modelId="{7717F947-6DCA-4D14-9791-B96E9B56C874}" type="sibTrans" cxnId="{8FC98DBD-547B-4B85-BFF9-00F435387992}">
      <dgm:prSet/>
      <dgm:spPr/>
      <dgm:t>
        <a:bodyPr/>
        <a:lstStyle/>
        <a:p>
          <a:endParaRPr lang="es-DO"/>
        </a:p>
      </dgm:t>
    </dgm:pt>
    <dgm:pt modelId="{5074EC6A-6D75-4379-9668-72CE69C63ED3}">
      <dgm:prSet phldrT="[Text]"/>
      <dgm:spPr/>
      <dgm:t>
        <a:bodyPr/>
        <a:lstStyle/>
        <a:p>
          <a:r>
            <a:rPr lang="en-US" b="1" dirty="0" smtClean="0">
              <a:solidFill>
                <a:schemeClr val="bg1"/>
              </a:solidFill>
            </a:rPr>
            <a:t>2. Identify underlying gender inequalities ‘shaping’ the epidemic’s profile </a:t>
          </a:r>
          <a:r>
            <a:rPr lang="en-US" b="1" dirty="0" smtClean="0"/>
            <a:t>and its impact</a:t>
          </a:r>
          <a:endParaRPr lang="es-DO" b="1" dirty="0"/>
        </a:p>
      </dgm:t>
    </dgm:pt>
    <dgm:pt modelId="{16A8A21D-9BB2-4352-B236-1FC298AE38AF}" type="parTrans" cxnId="{BE2FE373-2C00-4863-A2F8-09028250E6CF}">
      <dgm:prSet/>
      <dgm:spPr/>
      <dgm:t>
        <a:bodyPr/>
        <a:lstStyle/>
        <a:p>
          <a:endParaRPr lang="es-DO"/>
        </a:p>
      </dgm:t>
    </dgm:pt>
    <dgm:pt modelId="{B57EB4D1-9379-4A1F-9597-B471284AD37F}" type="sibTrans" cxnId="{BE2FE373-2C00-4863-A2F8-09028250E6CF}">
      <dgm:prSet/>
      <dgm:spPr/>
      <dgm:t>
        <a:bodyPr/>
        <a:lstStyle/>
        <a:p>
          <a:endParaRPr lang="es-DO"/>
        </a:p>
      </dgm:t>
    </dgm:pt>
    <dgm:pt modelId="{51818E76-6371-47ED-B77E-0237138DD13A}">
      <dgm:prSet phldrT="[Text]" custT="1"/>
      <dgm:spPr/>
      <dgm:t>
        <a:bodyPr/>
        <a:lstStyle/>
        <a:p>
          <a:r>
            <a:rPr lang="en-US" sz="1600" dirty="0" smtClean="0"/>
            <a:t>3. Look at how these norms and inequalities constrain or support HIV  outcomes </a:t>
          </a:r>
          <a:endParaRPr lang="es-DO" sz="1600" dirty="0"/>
        </a:p>
      </dgm:t>
    </dgm:pt>
    <dgm:pt modelId="{A1A79E6E-3401-406B-8184-97125CA42C5B}" type="parTrans" cxnId="{C5BC94D3-C5B8-4D81-B37E-FA261E24871C}">
      <dgm:prSet/>
      <dgm:spPr/>
      <dgm:t>
        <a:bodyPr/>
        <a:lstStyle/>
        <a:p>
          <a:endParaRPr lang="es-DO"/>
        </a:p>
      </dgm:t>
    </dgm:pt>
    <dgm:pt modelId="{63E59705-7DD9-41A6-8B4A-F9358C83B7E9}" type="sibTrans" cxnId="{C5BC94D3-C5B8-4D81-B37E-FA261E24871C}">
      <dgm:prSet/>
      <dgm:spPr/>
      <dgm:t>
        <a:bodyPr/>
        <a:lstStyle/>
        <a:p>
          <a:endParaRPr lang="es-DO"/>
        </a:p>
      </dgm:t>
    </dgm:pt>
    <dgm:pt modelId="{F2FFD1AD-620E-4A98-98C8-9450E24B95F8}" type="pres">
      <dgm:prSet presAssocID="{8E93A37C-A858-407D-8731-CC418FC10A31}" presName="Name0" presStyleCnt="0">
        <dgm:presLayoutVars>
          <dgm:dir/>
          <dgm:animLvl val="lvl"/>
          <dgm:resizeHandles val="exact"/>
        </dgm:presLayoutVars>
      </dgm:prSet>
      <dgm:spPr/>
      <dgm:t>
        <a:bodyPr/>
        <a:lstStyle/>
        <a:p>
          <a:endParaRPr lang="en-US"/>
        </a:p>
      </dgm:t>
    </dgm:pt>
    <dgm:pt modelId="{AA81431E-F88A-437E-B4A0-F699F22A03DC}" type="pres">
      <dgm:prSet presAssocID="{F084B8DE-6A8A-49C7-AD57-FAA85EF4AEA2}" presName="parTxOnly" presStyleLbl="node1" presStyleIdx="0" presStyleCnt="3" custLinFactY="-84679" custLinFactNeighborX="-1718" custLinFactNeighborY="-100000">
        <dgm:presLayoutVars>
          <dgm:chMax val="0"/>
          <dgm:chPref val="0"/>
          <dgm:bulletEnabled val="1"/>
        </dgm:presLayoutVars>
      </dgm:prSet>
      <dgm:spPr/>
      <dgm:t>
        <a:bodyPr/>
        <a:lstStyle/>
        <a:p>
          <a:endParaRPr lang="es-DO"/>
        </a:p>
      </dgm:t>
    </dgm:pt>
    <dgm:pt modelId="{A66175FB-547F-4DCC-B646-02E84F44944F}" type="pres">
      <dgm:prSet presAssocID="{7717F947-6DCA-4D14-9791-B96E9B56C874}" presName="parTxOnlySpace" presStyleCnt="0"/>
      <dgm:spPr/>
    </dgm:pt>
    <dgm:pt modelId="{696D7817-B862-4839-A925-181D46CC6605}" type="pres">
      <dgm:prSet presAssocID="{5074EC6A-6D75-4379-9668-72CE69C63ED3}" presName="parTxOnly" presStyleLbl="node1" presStyleIdx="1" presStyleCnt="3" custLinFactX="-97" custLinFactY="-84679" custLinFactNeighborX="-100000" custLinFactNeighborY="-100000">
        <dgm:presLayoutVars>
          <dgm:chMax val="0"/>
          <dgm:chPref val="0"/>
          <dgm:bulletEnabled val="1"/>
        </dgm:presLayoutVars>
      </dgm:prSet>
      <dgm:spPr/>
      <dgm:t>
        <a:bodyPr/>
        <a:lstStyle/>
        <a:p>
          <a:endParaRPr lang="es-DO"/>
        </a:p>
      </dgm:t>
    </dgm:pt>
    <dgm:pt modelId="{8C74646D-6C92-4D58-A3FA-97762CF88623}" type="pres">
      <dgm:prSet presAssocID="{B57EB4D1-9379-4A1F-9597-B471284AD37F}" presName="parTxOnlySpace" presStyleCnt="0"/>
      <dgm:spPr/>
    </dgm:pt>
    <dgm:pt modelId="{79EBFAC0-45CE-42D6-B357-94B7D7086EB4}" type="pres">
      <dgm:prSet presAssocID="{51818E76-6371-47ED-B77E-0237138DD13A}" presName="parTxOnly" presStyleLbl="node1" presStyleIdx="2" presStyleCnt="3" custScaleX="103242" custLinFactX="-10023" custLinFactY="-84679" custLinFactNeighborX="-100000" custLinFactNeighborY="-100000">
        <dgm:presLayoutVars>
          <dgm:chMax val="0"/>
          <dgm:chPref val="0"/>
          <dgm:bulletEnabled val="1"/>
        </dgm:presLayoutVars>
      </dgm:prSet>
      <dgm:spPr/>
      <dgm:t>
        <a:bodyPr/>
        <a:lstStyle/>
        <a:p>
          <a:endParaRPr lang="es-DO"/>
        </a:p>
      </dgm:t>
    </dgm:pt>
  </dgm:ptLst>
  <dgm:cxnLst>
    <dgm:cxn modelId="{919013B1-2712-4752-A417-FFEC9EF0916E}" type="presOf" srcId="{8E93A37C-A858-407D-8731-CC418FC10A31}" destId="{F2FFD1AD-620E-4A98-98C8-9450E24B95F8}" srcOrd="0" destOrd="0" presId="urn:microsoft.com/office/officeart/2005/8/layout/chevron1"/>
    <dgm:cxn modelId="{08ECCDD5-5DA2-4B0C-8D3F-071C8B8EDFE4}" type="presOf" srcId="{F084B8DE-6A8A-49C7-AD57-FAA85EF4AEA2}" destId="{AA81431E-F88A-437E-B4A0-F699F22A03DC}" srcOrd="0" destOrd="0" presId="urn:microsoft.com/office/officeart/2005/8/layout/chevron1"/>
    <dgm:cxn modelId="{CA42B792-6568-4A8F-BDF9-6C582E541775}" type="presOf" srcId="{51818E76-6371-47ED-B77E-0237138DD13A}" destId="{79EBFAC0-45CE-42D6-B357-94B7D7086EB4}" srcOrd="0" destOrd="0" presId="urn:microsoft.com/office/officeart/2005/8/layout/chevron1"/>
    <dgm:cxn modelId="{8FC98DBD-547B-4B85-BFF9-00F435387992}" srcId="{8E93A37C-A858-407D-8731-CC418FC10A31}" destId="{F084B8DE-6A8A-49C7-AD57-FAA85EF4AEA2}" srcOrd="0" destOrd="0" parTransId="{2772AB18-80AE-419F-826C-20912C403B12}" sibTransId="{7717F947-6DCA-4D14-9791-B96E9B56C874}"/>
    <dgm:cxn modelId="{C5BC94D3-C5B8-4D81-B37E-FA261E24871C}" srcId="{8E93A37C-A858-407D-8731-CC418FC10A31}" destId="{51818E76-6371-47ED-B77E-0237138DD13A}" srcOrd="2" destOrd="0" parTransId="{A1A79E6E-3401-406B-8184-97125CA42C5B}" sibTransId="{63E59705-7DD9-41A6-8B4A-F9358C83B7E9}"/>
    <dgm:cxn modelId="{BE2FE373-2C00-4863-A2F8-09028250E6CF}" srcId="{8E93A37C-A858-407D-8731-CC418FC10A31}" destId="{5074EC6A-6D75-4379-9668-72CE69C63ED3}" srcOrd="1" destOrd="0" parTransId="{16A8A21D-9BB2-4352-B236-1FC298AE38AF}" sibTransId="{B57EB4D1-9379-4A1F-9597-B471284AD37F}"/>
    <dgm:cxn modelId="{14B5F897-F813-4BE9-BE40-CA0B775C728A}" type="presOf" srcId="{5074EC6A-6D75-4379-9668-72CE69C63ED3}" destId="{696D7817-B862-4839-A925-181D46CC6605}" srcOrd="0" destOrd="0" presId="urn:microsoft.com/office/officeart/2005/8/layout/chevron1"/>
    <dgm:cxn modelId="{68937337-8B67-4DB7-9699-186875392359}" type="presParOf" srcId="{F2FFD1AD-620E-4A98-98C8-9450E24B95F8}" destId="{AA81431E-F88A-437E-B4A0-F699F22A03DC}" srcOrd="0" destOrd="0" presId="urn:microsoft.com/office/officeart/2005/8/layout/chevron1"/>
    <dgm:cxn modelId="{A347FC88-F8E8-4CF0-98C1-BE1CBCA890FC}" type="presParOf" srcId="{F2FFD1AD-620E-4A98-98C8-9450E24B95F8}" destId="{A66175FB-547F-4DCC-B646-02E84F44944F}" srcOrd="1" destOrd="0" presId="urn:microsoft.com/office/officeart/2005/8/layout/chevron1"/>
    <dgm:cxn modelId="{437E667A-EFFE-43B0-B9C9-C5F88B1A5D6C}" type="presParOf" srcId="{F2FFD1AD-620E-4A98-98C8-9450E24B95F8}" destId="{696D7817-B862-4839-A925-181D46CC6605}" srcOrd="2" destOrd="0" presId="urn:microsoft.com/office/officeart/2005/8/layout/chevron1"/>
    <dgm:cxn modelId="{039DEA6E-AF3E-4DC5-9637-407F606944E8}" type="presParOf" srcId="{F2FFD1AD-620E-4A98-98C8-9450E24B95F8}" destId="{8C74646D-6C92-4D58-A3FA-97762CF88623}" srcOrd="3" destOrd="0" presId="urn:microsoft.com/office/officeart/2005/8/layout/chevron1"/>
    <dgm:cxn modelId="{1F460281-C556-4C74-8A8F-BBAB8E455CA5}" type="presParOf" srcId="{F2FFD1AD-620E-4A98-98C8-9450E24B95F8}" destId="{79EBFAC0-45CE-42D6-B357-94B7D7086EB4}"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9196032"/>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257300" y="1120775"/>
            <a:ext cx="4800600" cy="3600450"/>
          </a:xfrm>
          <a:prstGeom prst="rect">
            <a:avLst/>
          </a:prstGeom>
          <a:noFill/>
          <a:ln w="12700">
            <a:solidFill>
              <a:prstClr val="black"/>
            </a:solidFill>
          </a:ln>
        </p:spPr>
        <p:txBody>
          <a:bodyPr vert="horz" lIns="96647" tIns="48324" rIns="96647" bIns="48324" rtlCol="0" anchor="ctr"/>
          <a:lstStyle/>
          <a:p>
            <a:pPr lvl="0"/>
            <a:endParaRPr lang="en-US" noProof="0"/>
          </a:p>
        </p:txBody>
      </p:sp>
      <p:sp>
        <p:nvSpPr>
          <p:cNvPr id="5" name="Notes Placeholder 4"/>
          <p:cNvSpPr>
            <a:spLocks noGrp="1"/>
          </p:cNvSpPr>
          <p:nvPr>
            <p:ph type="body" sz="quarter" idx="3"/>
          </p:nvPr>
        </p:nvSpPr>
        <p:spPr>
          <a:xfrm>
            <a:off x="731840" y="4960940"/>
            <a:ext cx="5851525" cy="4319587"/>
          </a:xfrm>
          <a:prstGeom prst="rect">
            <a:avLst/>
          </a:prstGeom>
        </p:spPr>
        <p:txBody>
          <a:bodyPr vert="horz" lIns="96647" tIns="48324" rIns="96647" bIns="48324"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pic>
        <p:nvPicPr>
          <p:cNvPr id="22532" name="Picture 5" descr="facilitators_notes.t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72289" y="0"/>
            <a:ext cx="442912" cy="960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6309528"/>
      </p:ext>
    </p:extLst>
  </p:cSld>
  <p:clrMap bg1="lt1" tx1="dk1" bg2="lt2" tx2="dk2" accent1="accent1" accent2="accent2" accent3="accent3" accent4="accent4" accent5="accent5" accent6="accent6" hlink="hlink" folHlink="folHlink"/>
  <p:hf sldNum="0" hdr="0" dt="0"/>
  <p:notesStyle>
    <a:lvl1pPr algn="l" defTabSz="912813" rtl="0" eaLnBrk="0" fontAlgn="base" hangingPunct="0">
      <a:spcBef>
        <a:spcPct val="30000"/>
      </a:spcBef>
      <a:spcAft>
        <a:spcPct val="0"/>
      </a:spcAft>
      <a:defRPr sz="1200" kern="1200">
        <a:solidFill>
          <a:schemeClr val="tx1"/>
        </a:solidFill>
        <a:latin typeface="+mn-lt"/>
        <a:ea typeface="+mn-ea"/>
        <a:cs typeface="+mn-cs"/>
      </a:defRPr>
    </a:lvl1pPr>
    <a:lvl2pPr marL="455613" algn="l" defTabSz="912813" rtl="0" eaLnBrk="0" fontAlgn="base" hangingPunct="0">
      <a:spcBef>
        <a:spcPct val="30000"/>
      </a:spcBef>
      <a:spcAft>
        <a:spcPct val="0"/>
      </a:spcAft>
      <a:defRPr sz="1200" kern="1200">
        <a:solidFill>
          <a:schemeClr val="tx1"/>
        </a:solidFill>
        <a:latin typeface="+mn-lt"/>
        <a:ea typeface="+mn-ea"/>
        <a:cs typeface="+mn-cs"/>
      </a:defRPr>
    </a:lvl2pPr>
    <a:lvl3pPr marL="912813" algn="l" defTabSz="912813" rtl="0" eaLnBrk="0" fontAlgn="base" hangingPunct="0">
      <a:spcBef>
        <a:spcPct val="30000"/>
      </a:spcBef>
      <a:spcAft>
        <a:spcPct val="0"/>
      </a:spcAft>
      <a:defRPr sz="1200" kern="1200">
        <a:solidFill>
          <a:schemeClr val="tx1"/>
        </a:solidFill>
        <a:latin typeface="+mn-lt"/>
        <a:ea typeface="+mn-ea"/>
        <a:cs typeface="+mn-cs"/>
      </a:defRPr>
    </a:lvl3pPr>
    <a:lvl4pPr marL="1370013" algn="l" defTabSz="912813" rtl="0" eaLnBrk="0" fontAlgn="base" hangingPunct="0">
      <a:spcBef>
        <a:spcPct val="30000"/>
      </a:spcBef>
      <a:spcAft>
        <a:spcPct val="0"/>
      </a:spcAft>
      <a:defRPr sz="1200" kern="1200">
        <a:solidFill>
          <a:schemeClr val="tx1"/>
        </a:solidFill>
        <a:latin typeface="+mn-lt"/>
        <a:ea typeface="+mn-ea"/>
        <a:cs typeface="+mn-cs"/>
      </a:defRPr>
    </a:lvl4pPr>
    <a:lvl5pPr marL="1827213" algn="l" defTabSz="912813" rtl="0" eaLnBrk="0" fontAlgn="base" hangingPunct="0">
      <a:spcBef>
        <a:spcPct val="30000"/>
      </a:spcBef>
      <a:spcAft>
        <a:spcPct val="0"/>
      </a:spcAft>
      <a:defRPr sz="1200" kern="1200">
        <a:solidFill>
          <a:schemeClr val="tx1"/>
        </a:solidFill>
        <a:latin typeface="+mn-lt"/>
        <a:ea typeface="+mn-ea"/>
        <a:cs typeface="+mn-cs"/>
      </a:defRPr>
    </a:lvl5pPr>
    <a:lvl6pPr marL="2285733" algn="l" defTabSz="914293" rtl="0" eaLnBrk="1" latinLnBrk="0" hangingPunct="1">
      <a:defRPr sz="1200" kern="1200">
        <a:solidFill>
          <a:schemeClr val="tx1"/>
        </a:solidFill>
        <a:latin typeface="+mn-lt"/>
        <a:ea typeface="+mn-ea"/>
        <a:cs typeface="+mn-cs"/>
      </a:defRPr>
    </a:lvl6pPr>
    <a:lvl7pPr marL="2742879" algn="l" defTabSz="914293" rtl="0" eaLnBrk="1" latinLnBrk="0" hangingPunct="1">
      <a:defRPr sz="1200" kern="1200">
        <a:solidFill>
          <a:schemeClr val="tx1"/>
        </a:solidFill>
        <a:latin typeface="+mn-lt"/>
        <a:ea typeface="+mn-ea"/>
        <a:cs typeface="+mn-cs"/>
      </a:defRPr>
    </a:lvl7pPr>
    <a:lvl8pPr marL="3200026" algn="l" defTabSz="914293" rtl="0" eaLnBrk="1" latinLnBrk="0" hangingPunct="1">
      <a:defRPr sz="1200" kern="1200">
        <a:solidFill>
          <a:schemeClr val="tx1"/>
        </a:solidFill>
        <a:latin typeface="+mn-lt"/>
        <a:ea typeface="+mn-ea"/>
        <a:cs typeface="+mn-cs"/>
      </a:defRPr>
    </a:lvl8pPr>
    <a:lvl9pPr marL="3657172" algn="l" defTabSz="91429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2813" rtl="0" eaLnBrk="0" fontAlgn="base" latinLnBrk="0" hangingPunct="0">
              <a:lnSpc>
                <a:spcPct val="100000"/>
              </a:lnSpc>
              <a:spcBef>
                <a:spcPct val="30000"/>
              </a:spcBef>
              <a:spcAft>
                <a:spcPct val="0"/>
              </a:spcAft>
              <a:buClrTx/>
              <a:buSzTx/>
              <a:buFontTx/>
              <a:buNone/>
              <a:tabLst/>
              <a:defRPr/>
            </a:pPr>
            <a:r>
              <a:rPr lang="en-US" sz="1200" dirty="0" smtClean="0"/>
              <a:t>Note that a key foundation for responding to gender barriers to program and health outcomes is “gender analysis.” Ask participants if they have heard this term to determine their understanding of it. Take several responses.   </a:t>
            </a:r>
          </a:p>
          <a:p>
            <a:endParaRPr lang="en-US" dirty="0"/>
          </a:p>
        </p:txBody>
      </p:sp>
    </p:spTree>
    <p:extLst>
      <p:ext uri="{BB962C8B-B14F-4D97-AF65-F5344CB8AC3E}">
        <p14:creationId xmlns:p14="http://schemas.microsoft.com/office/powerpoint/2010/main" val="574838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xfrm>
            <a:off x="4142962" y="9119173"/>
            <a:ext cx="3170583" cy="4803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51" tIns="47425" rIns="94851" bIns="47425"/>
          <a:lstStyle>
            <a:lvl1pPr defTabSz="945214">
              <a:defRPr sz="2900">
                <a:solidFill>
                  <a:schemeClr val="tx1"/>
                </a:solidFill>
                <a:latin typeface="Times" pitchFamily="18" charset="0"/>
              </a:defRPr>
            </a:lvl1pPr>
            <a:lvl2pPr marL="770662" indent="-296408" defTabSz="945214">
              <a:defRPr sz="2900">
                <a:solidFill>
                  <a:schemeClr val="tx1"/>
                </a:solidFill>
                <a:latin typeface="Times" pitchFamily="18" charset="0"/>
              </a:defRPr>
            </a:lvl2pPr>
            <a:lvl3pPr marL="1185634" indent="-237127" defTabSz="945214">
              <a:defRPr sz="2900">
                <a:solidFill>
                  <a:schemeClr val="tx1"/>
                </a:solidFill>
                <a:latin typeface="Times" pitchFamily="18" charset="0"/>
              </a:defRPr>
            </a:lvl3pPr>
            <a:lvl4pPr marL="1659887" indent="-237127" defTabSz="945214">
              <a:defRPr sz="2900">
                <a:solidFill>
                  <a:schemeClr val="tx1"/>
                </a:solidFill>
                <a:latin typeface="Times" pitchFamily="18" charset="0"/>
              </a:defRPr>
            </a:lvl4pPr>
            <a:lvl5pPr marL="2134141" indent="-237127" defTabSz="945214">
              <a:defRPr sz="2900">
                <a:solidFill>
                  <a:schemeClr val="tx1"/>
                </a:solidFill>
                <a:latin typeface="Times" pitchFamily="18" charset="0"/>
              </a:defRPr>
            </a:lvl5pPr>
            <a:lvl6pPr marL="2608395" indent="-237127" defTabSz="945214" eaLnBrk="0" fontAlgn="base" hangingPunct="0">
              <a:spcBef>
                <a:spcPct val="0"/>
              </a:spcBef>
              <a:spcAft>
                <a:spcPct val="0"/>
              </a:spcAft>
              <a:defRPr sz="2900">
                <a:solidFill>
                  <a:schemeClr val="tx1"/>
                </a:solidFill>
                <a:latin typeface="Times" pitchFamily="18" charset="0"/>
              </a:defRPr>
            </a:lvl6pPr>
            <a:lvl7pPr marL="3082648" indent="-237127" defTabSz="945214" eaLnBrk="0" fontAlgn="base" hangingPunct="0">
              <a:spcBef>
                <a:spcPct val="0"/>
              </a:spcBef>
              <a:spcAft>
                <a:spcPct val="0"/>
              </a:spcAft>
              <a:defRPr sz="2900">
                <a:solidFill>
                  <a:schemeClr val="tx1"/>
                </a:solidFill>
                <a:latin typeface="Times" pitchFamily="18" charset="0"/>
              </a:defRPr>
            </a:lvl7pPr>
            <a:lvl8pPr marL="3556902" indent="-237127" defTabSz="945214" eaLnBrk="0" fontAlgn="base" hangingPunct="0">
              <a:spcBef>
                <a:spcPct val="0"/>
              </a:spcBef>
              <a:spcAft>
                <a:spcPct val="0"/>
              </a:spcAft>
              <a:defRPr sz="2900">
                <a:solidFill>
                  <a:schemeClr val="tx1"/>
                </a:solidFill>
                <a:latin typeface="Times" pitchFamily="18" charset="0"/>
              </a:defRPr>
            </a:lvl8pPr>
            <a:lvl9pPr marL="4031155" indent="-237127" defTabSz="945214" eaLnBrk="0" fontAlgn="base" hangingPunct="0">
              <a:spcBef>
                <a:spcPct val="0"/>
              </a:spcBef>
              <a:spcAft>
                <a:spcPct val="0"/>
              </a:spcAft>
              <a:defRPr sz="2900">
                <a:solidFill>
                  <a:schemeClr val="tx1"/>
                </a:solidFill>
                <a:latin typeface="Times" pitchFamily="18" charset="0"/>
              </a:defRPr>
            </a:lvl9pPr>
          </a:lstStyle>
          <a:p>
            <a:fld id="{D9A4CCF6-9B1B-4A97-9320-588C67A69BBE}" type="slidenum">
              <a:rPr lang="en-US" sz="1200"/>
              <a:pPr/>
              <a:t>11</a:t>
            </a:fld>
            <a:endParaRPr lang="en-US" sz="120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For each domain of activity analyzed (such as the domains on the previous slide), a gender analysis then seeks to answer two basic questions:</a:t>
            </a:r>
          </a:p>
          <a:p>
            <a:pPr eaLnBrk="1" hangingPunct="1">
              <a:buFontTx/>
              <a:buChar char="•"/>
            </a:pPr>
            <a:r>
              <a:rPr lang="en-US" dirty="0" smtClean="0"/>
              <a:t>How do gender relations (in this particular domain of activity) affect the ability of a project to achieve its results?</a:t>
            </a:r>
          </a:p>
          <a:p>
            <a:pPr eaLnBrk="1" hangingPunct="1">
              <a:buFontTx/>
              <a:buChar char="•"/>
            </a:pPr>
            <a:r>
              <a:rPr lang="en-US" dirty="0" smtClean="0"/>
              <a:t>How will the proposed activities and results affect the relative status of men and women (in this particular domain of activity)? </a:t>
            </a:r>
          </a:p>
          <a:p>
            <a:pPr eaLnBrk="1" hangingPunct="1">
              <a:buFontTx/>
              <a:buChar char="•"/>
            </a:pPr>
            <a:endParaRPr lang="en-US" dirty="0" smtClean="0"/>
          </a:p>
          <a:p>
            <a:pPr eaLnBrk="1" hangingPunct="1"/>
            <a:r>
              <a:rPr lang="en-US" dirty="0" smtClean="0"/>
              <a:t>That is, how do gender relations in each of these domains present a potential opportunity or constraint to achieving project results, and how might a project’s planned activities and results affect these identified gender opportunities or constraints (and ultimately, the relative equality of women and men)?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pPr>
            <a:r>
              <a:rPr lang="en-US" sz="1200" dirty="0" smtClean="0"/>
              <a:t>The IGWG has adapted the following four domains as particularly useful for gender analysis related to reproductive health (RH) and safe motherhood. In this framework, gender relations are analyzed across four domains to identify existing gender-based constraints and opportunities. These four domains do not encompass the total range of human activity, and there is some overlap among them, but they nevertheless provide a conceptual framework for addressing to the two questions posed earlier. </a:t>
            </a:r>
          </a:p>
          <a:p>
            <a:pPr eaLnBrk="1" hangingPunct="1">
              <a:lnSpc>
                <a:spcPct val="90000"/>
              </a:lnSpc>
            </a:pPr>
            <a:r>
              <a:rPr lang="en-US" sz="1200" dirty="0" smtClean="0"/>
              <a:t>	</a:t>
            </a:r>
          </a:p>
          <a:p>
            <a:pPr eaLnBrk="1" hangingPunct="1">
              <a:lnSpc>
                <a:spcPct val="90000"/>
              </a:lnSpc>
            </a:pPr>
            <a:r>
              <a:rPr lang="en-US" sz="1200" dirty="0" smtClean="0"/>
              <a:t>The four domains that structure the gender analysis in this framework are</a:t>
            </a:r>
          </a:p>
          <a:p>
            <a:pPr eaLnBrk="1" hangingPunct="1">
              <a:lnSpc>
                <a:spcPct val="90000"/>
              </a:lnSpc>
              <a:buClr>
                <a:srgbClr val="FFCC66"/>
              </a:buClr>
              <a:buFont typeface="Wingdings" pitchFamily="2" charset="2"/>
              <a:buChar char="Ø"/>
            </a:pPr>
            <a:r>
              <a:rPr lang="en-US" sz="1200" dirty="0" smtClean="0"/>
              <a:t>Practices, Roles, and Participation</a:t>
            </a:r>
          </a:p>
          <a:p>
            <a:pPr eaLnBrk="1" hangingPunct="1">
              <a:lnSpc>
                <a:spcPct val="90000"/>
              </a:lnSpc>
              <a:buClr>
                <a:srgbClr val="FFCC66"/>
              </a:buClr>
              <a:buFont typeface="Wingdings" pitchFamily="2" charset="2"/>
              <a:buChar char="Ø"/>
            </a:pPr>
            <a:r>
              <a:rPr lang="en-US" sz="1200" dirty="0" smtClean="0"/>
              <a:t>Knowledge, Beliefs, and Perceptions (some of which are norms) </a:t>
            </a:r>
          </a:p>
          <a:p>
            <a:pPr eaLnBrk="1" hangingPunct="1">
              <a:lnSpc>
                <a:spcPct val="90000"/>
              </a:lnSpc>
              <a:buClr>
                <a:srgbClr val="FFCC66"/>
              </a:buClr>
              <a:buFont typeface="Wingdings" pitchFamily="2" charset="2"/>
              <a:buChar char="Ø"/>
            </a:pPr>
            <a:r>
              <a:rPr lang="en-US" sz="1200" dirty="0" smtClean="0"/>
              <a:t>Access to Assets </a:t>
            </a:r>
          </a:p>
          <a:p>
            <a:pPr eaLnBrk="1" hangingPunct="1">
              <a:lnSpc>
                <a:spcPct val="90000"/>
              </a:lnSpc>
              <a:buClr>
                <a:srgbClr val="FFCC66"/>
              </a:buClr>
              <a:buFont typeface="Wingdings" pitchFamily="2" charset="2"/>
              <a:buChar char="Ø"/>
            </a:pPr>
            <a:r>
              <a:rPr lang="en-US" sz="1200" dirty="0" smtClean="0"/>
              <a:t>Legal Rights and Status </a:t>
            </a:r>
          </a:p>
          <a:p>
            <a:pPr eaLnBrk="1" hangingPunct="1">
              <a:lnSpc>
                <a:spcPct val="90000"/>
              </a:lnSpc>
              <a:buClr>
                <a:srgbClr val="FFCC66"/>
              </a:buClr>
              <a:buFont typeface="Wingdings" pitchFamily="2" charset="2"/>
              <a:buNone/>
            </a:pPr>
            <a:endParaRPr lang="en-US" sz="1200" dirty="0" smtClean="0"/>
          </a:p>
          <a:p>
            <a:pPr eaLnBrk="1" hangingPunct="1">
              <a:lnSpc>
                <a:spcPct val="90000"/>
              </a:lnSpc>
              <a:buClr>
                <a:srgbClr val="FFCC66"/>
              </a:buClr>
              <a:buFont typeface="Wingdings" pitchFamily="2" charset="2"/>
              <a:buNone/>
            </a:pPr>
            <a:r>
              <a:rPr lang="en-US" sz="1200" dirty="0" smtClean="0"/>
              <a:t>Taken together, these different relations in these domains shape the different levels of </a:t>
            </a:r>
            <a:r>
              <a:rPr lang="en-US" sz="1200" b="1" dirty="0" smtClean="0"/>
              <a:t>power</a:t>
            </a:r>
            <a:r>
              <a:rPr lang="en-US" sz="1200" dirty="0" smtClean="0"/>
              <a:t> to which women and girls and men and boys may have access in a given context. Power is thus in many ways a cross-cutting domain, but we also list it separately to ensure that it is considered concretely as well.   </a:t>
            </a:r>
          </a:p>
          <a:p>
            <a:pPr eaLnBrk="1" hangingPunct="1"/>
            <a:endParaRPr lang="en-US" sz="1200" dirty="0" smtClean="0">
              <a:solidFill>
                <a:srgbClr val="FF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hangingPunct="1">
              <a:lnSpc>
                <a:spcPct val="90000"/>
              </a:lnSpc>
            </a:pPr>
            <a:r>
              <a:rPr lang="en-US" sz="1200" b="1" dirty="0" smtClean="0"/>
              <a:t>Practices, Roles, and Participation </a:t>
            </a:r>
            <a:endParaRPr lang="en-US" sz="1200" dirty="0" smtClean="0"/>
          </a:p>
          <a:p>
            <a:pPr eaLnBrk="1" hangingPunct="1">
              <a:lnSpc>
                <a:spcPct val="90000"/>
              </a:lnSpc>
            </a:pPr>
            <a:r>
              <a:rPr lang="en-US" sz="1200" dirty="0" smtClean="0"/>
              <a:t>This domain refers to peoples’ behaviors and actions in life—what they actually do—and how this varies by gender. It encompasses not only current patterns of action but also the way that people engage in development activities. It includes attending meetings, training courses, accepting or seeking out services, and other development activities. Participation can be both active and passive. Passive participants may be present in a room where a meeting is taking place and therefore may be aware of information transmitted but do not voice their opinions or play a leadership role. Active participation involves voicing opinions and playing an active role in the group process.</a:t>
            </a:r>
          </a:p>
          <a:p>
            <a:pPr eaLnBrk="1" hangingPunct="1">
              <a:lnSpc>
                <a:spcPct val="90000"/>
              </a:lnSpc>
            </a:pPr>
            <a:endParaRPr lang="en-US" sz="1200" dirty="0" smtClean="0"/>
          </a:p>
          <a:p>
            <a:pPr eaLnBrk="1" hangingPunct="1">
              <a:lnSpc>
                <a:spcPct val="90000"/>
              </a:lnSpc>
            </a:pPr>
            <a:r>
              <a:rPr lang="en-US" sz="1200" dirty="0" smtClean="0"/>
              <a:t>Gender structures peoples’ behaviors and actions—what they do and the way they engage HIV</a:t>
            </a:r>
            <a:r>
              <a:rPr lang="en-US" sz="1200" baseline="0" dirty="0" smtClean="0"/>
              <a:t> and AIDS activities </a:t>
            </a:r>
            <a:r>
              <a:rPr lang="en-US" sz="1200" dirty="0" smtClean="0"/>
              <a:t>(and other</a:t>
            </a:r>
            <a:r>
              <a:rPr lang="en-US" sz="1200" baseline="0" dirty="0" smtClean="0"/>
              <a:t> development or health activities)</a:t>
            </a:r>
            <a:r>
              <a:rPr lang="en-US" sz="1200" dirty="0" smtClean="0"/>
              <a:t>.</a:t>
            </a:r>
          </a:p>
          <a:p>
            <a:pPr eaLnBrk="1" hangingPunct="1">
              <a:lnSpc>
                <a:spcPct val="90000"/>
              </a:lnSpc>
            </a:pPr>
            <a:endParaRPr lang="en-US" sz="1200" dirty="0" smtClean="0"/>
          </a:p>
          <a:p>
            <a:pPr eaLnBrk="1" hangingPunct="1">
              <a:lnSpc>
                <a:spcPct val="90000"/>
              </a:lnSpc>
              <a:spcBef>
                <a:spcPct val="0"/>
              </a:spcBef>
            </a:pPr>
            <a:r>
              <a:rPr lang="en-US" sz="1200" dirty="0" smtClean="0"/>
              <a:t>Share points on slide.</a:t>
            </a:r>
          </a:p>
          <a:p>
            <a:pPr eaLnBrk="1" hangingPunct="1">
              <a:lnSpc>
                <a:spcPct val="90000"/>
              </a:lnSpc>
            </a:pPr>
            <a:endParaRPr lang="en-US" sz="1200" dirty="0" smtClean="0"/>
          </a:p>
          <a:p>
            <a:pPr eaLnBrk="1" hangingPunct="1">
              <a:lnSpc>
                <a:spcPct val="90000"/>
              </a:lnSpc>
            </a:pPr>
            <a:r>
              <a:rPr lang="en-US" sz="1200" dirty="0" smtClean="0"/>
              <a:t>Based on the examples we have considered in the training and your own experiences, what are some of the differences in gender practices, roles, and participation that affect HIV programs?  </a:t>
            </a:r>
          </a:p>
          <a:p>
            <a:pPr eaLnBrk="1" hangingPunct="1">
              <a:lnSpc>
                <a:spcPct val="90000"/>
              </a:lnSpc>
              <a:buFontTx/>
              <a:buChar char="-"/>
            </a:pPr>
            <a:r>
              <a:rPr lang="en-US" sz="1200" dirty="0" smtClean="0"/>
              <a:t>What are girls and women’s everyday practices? Participation in different types of meetings and other </a:t>
            </a:r>
            <a:r>
              <a:rPr lang="en-US" sz="1200" dirty="0" err="1" smtClean="0"/>
              <a:t>fora</a:t>
            </a:r>
            <a:r>
              <a:rPr lang="en-US" sz="1200" dirty="0" smtClean="0"/>
              <a:t>? Men’s everyday practices? </a:t>
            </a:r>
          </a:p>
          <a:p>
            <a:pPr eaLnBrk="1" hangingPunct="1">
              <a:lnSpc>
                <a:spcPct val="90000"/>
              </a:lnSpc>
              <a:buFontTx/>
              <a:buChar char="-"/>
            </a:pPr>
            <a:r>
              <a:rPr lang="en-US" sz="1200" dirty="0" smtClean="0"/>
              <a:t>How do these affect HIV and AIDS? </a:t>
            </a:r>
          </a:p>
          <a:p>
            <a:pPr eaLnBrk="1" hangingPunct="1">
              <a:lnSpc>
                <a:spcPct val="90000"/>
              </a:lnSpc>
            </a:pPr>
            <a:endParaRPr lang="en-US" sz="105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hangingPunct="1"/>
            <a:r>
              <a:rPr lang="en-US" sz="1200" b="1" dirty="0" smtClean="0"/>
              <a:t>Knowledge, Beliefs, and Perceptions </a:t>
            </a:r>
            <a:r>
              <a:rPr lang="en-US" sz="1200" dirty="0" smtClean="0"/>
              <a:t>(many of which are normative, i.e., provide norms for what is seen as appropriate behaviors for women and girls and men and boys)</a:t>
            </a:r>
          </a:p>
          <a:p>
            <a:pPr eaLnBrk="1" hangingPunct="1"/>
            <a:endParaRPr lang="en-US" sz="1200" dirty="0" smtClean="0"/>
          </a:p>
          <a:p>
            <a:pPr eaLnBrk="1" hangingPunct="1"/>
            <a:r>
              <a:rPr lang="en-US" sz="1200" dirty="0" smtClean="0"/>
              <a:t>This domain refers to people’s thoughts. It also involves understanding how people interpret aspects of their lives differently according to gender categories. This domain includes </a:t>
            </a:r>
          </a:p>
          <a:p>
            <a:pPr eaLnBrk="1" hangingPunct="1">
              <a:buFontTx/>
              <a:buChar char="•"/>
            </a:pPr>
            <a:r>
              <a:rPr lang="en-US" sz="1200" dirty="0" smtClean="0"/>
              <a:t>Types of knowledge that men and women are privy to—who knows what based on their experiences and what is seen as appropriate to know; </a:t>
            </a:r>
          </a:p>
          <a:p>
            <a:pPr eaLnBrk="1" hangingPunct="1">
              <a:buFontTx/>
              <a:buChar char="•"/>
            </a:pPr>
            <a:r>
              <a:rPr lang="en-US" sz="1200" dirty="0" smtClean="0"/>
              <a:t>Beliefs (ideology) that shape gender identities and behavior and how men and women and boys and girls conduct their daily lives; many of these beliefs are normative—i.e., gender norms—that provide standards for what is seen as appropriate behavior and roles for women and girls and men and boys; and</a:t>
            </a:r>
          </a:p>
          <a:p>
            <a:pPr eaLnBrk="1" hangingPunct="1">
              <a:buFontTx/>
              <a:buChar char="•"/>
            </a:pPr>
            <a:r>
              <a:rPr lang="en-US" sz="1200" dirty="0" smtClean="0"/>
              <a:t>Perceptions that guide how people interpret aspects of their lives differently depending on their gender identity—whether they are women and girls, men and boys, or transgender.</a:t>
            </a:r>
          </a:p>
          <a:p>
            <a:pPr eaLnBrk="1" hangingPunct="1"/>
            <a:endParaRPr lang="en-US" sz="1200" dirty="0" smtClean="0"/>
          </a:p>
          <a:p>
            <a:pPr marL="0" marR="0" indent="0" algn="l" defTabSz="912813" rtl="0" eaLnBrk="1" fontAlgn="base" latinLnBrk="0" hangingPunct="1">
              <a:lnSpc>
                <a:spcPct val="100000"/>
              </a:lnSpc>
              <a:spcBef>
                <a:spcPct val="30000"/>
              </a:spcBef>
              <a:spcAft>
                <a:spcPct val="0"/>
              </a:spcAft>
              <a:buClrTx/>
              <a:buSzTx/>
              <a:buFontTx/>
              <a:buNone/>
              <a:tabLst/>
              <a:defRPr/>
            </a:pPr>
            <a:r>
              <a:rPr lang="en-US" dirty="0" smtClean="0"/>
              <a:t>What implications might differential knowledge, beliefs, or perceptions have for health programs? HIV programs?</a:t>
            </a:r>
          </a:p>
          <a:p>
            <a:pPr eaLnBrk="1" hangingPunct="1"/>
            <a:endParaRPr lang="en-US" sz="1200" dirty="0" smtClean="0"/>
          </a:p>
          <a:p>
            <a:pPr eaLnBrk="1" hangingPunct="1"/>
            <a:r>
              <a:rPr lang="en-US" sz="1200" dirty="0" smtClean="0"/>
              <a:t>What are some of the beliefs or perceptions that impact HIV—based on examples considered in the workshop or others from participants work? </a:t>
            </a:r>
          </a:p>
          <a:p>
            <a:pPr eaLnBrk="1" hangingPunct="1"/>
            <a:r>
              <a:rPr lang="en-US" sz="1200" dirty="0" smtClean="0"/>
              <a:t>For example:</a:t>
            </a:r>
          </a:p>
          <a:p>
            <a:pPr eaLnBrk="1" hangingPunct="1">
              <a:buFontTx/>
              <a:buChar char="•"/>
            </a:pPr>
            <a:r>
              <a:rPr lang="en-US" sz="1200" dirty="0" smtClean="0"/>
              <a:t> What are gender norms about girls and women’s knowledge about sexuality, reproductive health, and HIV? Men’s knowledge about these areas? About how a local health clinic treats</a:t>
            </a:r>
            <a:r>
              <a:rPr lang="en-US" sz="1200" baseline="0" dirty="0" smtClean="0"/>
              <a:t> young couple arriving for HIV testing? A young women by herself? </a:t>
            </a:r>
          </a:p>
          <a:p>
            <a:pPr eaLnBrk="1" hangingPunct="1">
              <a:buFontTx/>
              <a:buChar char="•"/>
            </a:pPr>
            <a:r>
              <a:rPr lang="en-US" sz="1200" dirty="0" smtClean="0"/>
              <a:t>How do beliefs about what are considered acceptable sexual practices affect who is able to access health services, what types of information and advice clients and providers feel able to discuss, and how providers respond to their clients?  </a:t>
            </a:r>
          </a:p>
          <a:p>
            <a:pPr eaLnBrk="1" hangingPunct="1">
              <a:buFontTx/>
              <a:buChar char="•"/>
            </a:pPr>
            <a:r>
              <a:rPr lang="en-US" sz="1200" dirty="0" smtClean="0"/>
              <a:t> How does one’s perception/identification of one’s own sexual orientation or gender identity affect what HIV information seems relevant? </a:t>
            </a:r>
          </a:p>
          <a:p>
            <a:pPr eaLnBrk="1" hangingPunct="1">
              <a:buFontTx/>
              <a:buChar char="•"/>
            </a:pPr>
            <a:r>
              <a:rPr lang="en-US" sz="1200" dirty="0" smtClean="0"/>
              <a:t> How do perceptions of what is or isn’t expected of men and women, boys and girls in their sexual relations affect HIV? </a:t>
            </a:r>
          </a:p>
          <a:p>
            <a:pPr eaLnBrk="1" hangingPunct="1">
              <a:buFontTx/>
              <a:buChar char="•"/>
            </a:pPr>
            <a:endParaRPr lang="en-US" sz="1200" b="1" baseline="0" dirty="0" smtClean="0"/>
          </a:p>
          <a:p>
            <a:pPr eaLnBrk="1" hangingPunct="1">
              <a:buFontTx/>
              <a:buChar char="•"/>
            </a:pPr>
            <a:r>
              <a:rPr lang="en-US" sz="1200" b="1" baseline="0" dirty="0" smtClean="0"/>
              <a:t> </a:t>
            </a:r>
            <a:r>
              <a:rPr lang="en-US" sz="1200" b="1" dirty="0" smtClean="0"/>
              <a:t>How do these norms impact HIV?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hangingPunct="1"/>
            <a:r>
              <a:rPr lang="en-US" sz="1200" b="1" dirty="0" smtClean="0"/>
              <a:t>Access </a:t>
            </a:r>
            <a:endParaRPr lang="en-US" sz="1200" dirty="0" smtClean="0"/>
          </a:p>
          <a:p>
            <a:pPr eaLnBrk="1" hangingPunct="1"/>
            <a:r>
              <a:rPr lang="en-US" sz="1200" dirty="0" smtClean="0"/>
              <a:t>Access refers to being able to use the assets necessary to be a fully active and productive participant (socially, economically, and politically) in society. It includes access to resources, income, services, employment, information, and benefits.</a:t>
            </a:r>
          </a:p>
          <a:p>
            <a:pPr eaLnBrk="1" hangingPunct="1"/>
            <a:endParaRPr lang="en-US" sz="1200" dirty="0" smtClean="0"/>
          </a:p>
          <a:p>
            <a:pPr eaLnBrk="1" hangingPunct="1"/>
            <a:r>
              <a:rPr lang="en-US" sz="1200" dirty="0" smtClean="0"/>
              <a:t>Access to</a:t>
            </a:r>
          </a:p>
          <a:p>
            <a:pPr eaLnBrk="1" hangingPunct="1">
              <a:buClr>
                <a:srgbClr val="FFCC66"/>
              </a:buClr>
              <a:buFontTx/>
              <a:buChar char="•"/>
            </a:pPr>
            <a:r>
              <a:rPr lang="en-US" sz="1200" dirty="0" smtClean="0"/>
              <a:t>Natural and productive resources</a:t>
            </a:r>
          </a:p>
          <a:p>
            <a:pPr eaLnBrk="1" hangingPunct="1">
              <a:buClr>
                <a:srgbClr val="FFCC66"/>
              </a:buClr>
              <a:buFontTx/>
              <a:buChar char="•"/>
            </a:pPr>
            <a:r>
              <a:rPr lang="en-US" sz="1200" dirty="0" smtClean="0"/>
              <a:t>Income</a:t>
            </a:r>
          </a:p>
          <a:p>
            <a:pPr eaLnBrk="1" hangingPunct="1">
              <a:buClr>
                <a:srgbClr val="FFCC66"/>
              </a:buClr>
              <a:buFontTx/>
              <a:buChar char="•"/>
            </a:pPr>
            <a:r>
              <a:rPr lang="en-US" sz="1200" dirty="0" smtClean="0"/>
              <a:t>Services</a:t>
            </a:r>
          </a:p>
          <a:p>
            <a:pPr eaLnBrk="1" hangingPunct="1">
              <a:buClr>
                <a:srgbClr val="FFCC66"/>
              </a:buClr>
              <a:buFontTx/>
              <a:buChar char="•"/>
            </a:pPr>
            <a:r>
              <a:rPr lang="en-US" sz="1200" dirty="0" smtClean="0"/>
              <a:t>Employment</a:t>
            </a:r>
          </a:p>
          <a:p>
            <a:pPr eaLnBrk="1" hangingPunct="1">
              <a:buClr>
                <a:srgbClr val="FFCC66"/>
              </a:buClr>
              <a:buFontTx/>
              <a:buChar char="•"/>
            </a:pPr>
            <a:r>
              <a:rPr lang="en-US" sz="1200" dirty="0" smtClean="0"/>
              <a:t>Education</a:t>
            </a:r>
          </a:p>
          <a:p>
            <a:pPr eaLnBrk="1" hangingPunct="1">
              <a:buClr>
                <a:srgbClr val="FFCC66"/>
              </a:buClr>
              <a:buFontTx/>
              <a:buChar char="•"/>
            </a:pPr>
            <a:r>
              <a:rPr lang="en-US" sz="1200" dirty="0" smtClean="0"/>
              <a:t>Social capital and resources (i.e., social connections between networks and individuals)</a:t>
            </a:r>
          </a:p>
          <a:p>
            <a:pPr eaLnBrk="1" hangingPunct="1">
              <a:buClr>
                <a:srgbClr val="FFCC66"/>
              </a:buClr>
              <a:buFontTx/>
              <a:buChar char="•"/>
            </a:pPr>
            <a:r>
              <a:rPr lang="en-US" sz="1200" dirty="0" smtClean="0"/>
              <a:t>Information</a:t>
            </a:r>
          </a:p>
          <a:p>
            <a:pPr eaLnBrk="1" hangingPunct="1">
              <a:buClr>
                <a:srgbClr val="FFCC66"/>
              </a:buClr>
              <a:buFontTx/>
              <a:buChar char="•"/>
            </a:pPr>
            <a:r>
              <a:rPr lang="en-US" sz="1200" dirty="0" smtClean="0"/>
              <a:t>Benefits</a:t>
            </a:r>
          </a:p>
          <a:p>
            <a:pPr eaLnBrk="1" hangingPunct="1"/>
            <a:endParaRPr lang="en-US" sz="1200" dirty="0" smtClean="0"/>
          </a:p>
          <a:p>
            <a:pPr eaLnBrk="1" hangingPunct="1"/>
            <a:r>
              <a:rPr lang="en-US" sz="1200" dirty="0" smtClean="0"/>
              <a:t>Can anyone think of an example of how differential access impacts HIV, especially related to the examples already discussed in this training or in their work?  </a:t>
            </a:r>
          </a:p>
          <a:p>
            <a:pPr eaLnBrk="1" hangingPunct="1"/>
            <a:r>
              <a:rPr lang="en-US" sz="1200" dirty="0" smtClean="0"/>
              <a:t>For example:</a:t>
            </a:r>
          </a:p>
          <a:p>
            <a:pPr eaLnBrk="1" hangingPunct="1">
              <a:buFontTx/>
              <a:buChar char="•"/>
            </a:pPr>
            <a:r>
              <a:rPr lang="en-US" sz="1200" dirty="0" smtClean="0"/>
              <a:t>Is there a difference between women and men when it comes to accessing</a:t>
            </a:r>
            <a:r>
              <a:rPr lang="en-US" sz="1200" baseline="0" dirty="0" smtClean="0"/>
              <a:t> food</a:t>
            </a:r>
            <a:r>
              <a:rPr lang="en-US" sz="1200" dirty="0" smtClean="0"/>
              <a:t>? Information? Income (access to it) for transport or clinic fees?    How might these differences effect</a:t>
            </a:r>
            <a:r>
              <a:rPr lang="en-US" sz="1200" baseline="0" dirty="0" smtClean="0"/>
              <a:t> HIV?</a:t>
            </a:r>
            <a:endParaRPr lang="en-US" sz="1200" dirty="0" smtClean="0"/>
          </a:p>
          <a:p>
            <a:pPr eaLnBrk="1" hangingPunct="1">
              <a:buFontTx/>
              <a:buChar char="•"/>
            </a:pPr>
            <a:r>
              <a:rPr lang="en-US" sz="1200" dirty="0" smtClean="0"/>
              <a:t>What about access to condoms or reproductive</a:t>
            </a:r>
            <a:r>
              <a:rPr lang="en-US" sz="1200" baseline="0" dirty="0" smtClean="0"/>
              <a:t> health services? HIV information?</a:t>
            </a:r>
            <a:endParaRPr lang="en-US" sz="1200" dirty="0" smtClean="0"/>
          </a:p>
          <a:p>
            <a:pPr eaLnBrk="1" hangingPunct="1">
              <a:buFontTx/>
              <a:buChar char="•"/>
            </a:pPr>
            <a:r>
              <a:rPr lang="en-US" sz="1200" dirty="0" smtClean="0"/>
              <a:t>How do these affect HIV and AIDS?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hangingPunct="1"/>
            <a:r>
              <a:rPr lang="en-US" dirty="0" smtClean="0"/>
              <a:t>Analysis of this domain involves assessing how people in different gender categories are regarded and treated by both the </a:t>
            </a:r>
            <a:r>
              <a:rPr lang="en-US" u="sng" dirty="0" smtClean="0"/>
              <a:t>customary</a:t>
            </a:r>
            <a:r>
              <a:rPr lang="en-US" dirty="0" smtClean="0"/>
              <a:t> and </a:t>
            </a:r>
            <a:r>
              <a:rPr lang="en-US" u="sng" dirty="0" smtClean="0"/>
              <a:t>formal</a:t>
            </a:r>
            <a:r>
              <a:rPr lang="en-US" dirty="0" smtClean="0"/>
              <a:t> legal codes and judicial systems. </a:t>
            </a:r>
            <a:r>
              <a:rPr lang="en-US" sz="1200" dirty="0" smtClean="0"/>
              <a:t>Gender differences exist in </a:t>
            </a:r>
          </a:p>
          <a:p>
            <a:pPr marL="171450" indent="-171450" eaLnBrk="1" hangingPunct="1">
              <a:buFont typeface="Arial" pitchFamily="34" charset="0"/>
              <a:buChar char="•"/>
            </a:pPr>
            <a:r>
              <a:rPr lang="en-US" sz="1200" dirty="0" smtClean="0"/>
              <a:t>legal rights and status, including differences in rights given to men and women in formal and customary legal systems, </a:t>
            </a:r>
          </a:p>
          <a:p>
            <a:pPr marL="171450" indent="-171450" eaLnBrk="1" hangingPunct="1">
              <a:buFont typeface="Arial" pitchFamily="34" charset="0"/>
              <a:buChar char="•"/>
            </a:pPr>
            <a:r>
              <a:rPr lang="en-US" sz="1200" dirty="0" smtClean="0"/>
              <a:t>how the judicial (or other law and customary systems) actually </a:t>
            </a:r>
            <a:r>
              <a:rPr lang="en-US" sz="1200" u="sng" dirty="0" smtClean="0"/>
              <a:t>enforce</a:t>
            </a:r>
            <a:r>
              <a:rPr lang="en-US" sz="1200" dirty="0" smtClean="0"/>
              <a:t> or apply the law, </a:t>
            </a:r>
          </a:p>
          <a:p>
            <a:pPr marL="171450" indent="-171450" eaLnBrk="1" hangingPunct="1">
              <a:buFont typeface="Arial" pitchFamily="34" charset="0"/>
              <a:buChar char="•"/>
            </a:pPr>
            <a:r>
              <a:rPr lang="en-US" sz="1200" dirty="0" smtClean="0"/>
              <a:t>recognition that certain rights even exist (at either the individual level where women or men may not recognize the existence of certain rights; or at the institutional level within written or applied laws, where certain rights are not recognized as “rights” in the first place). </a:t>
            </a:r>
          </a:p>
          <a:p>
            <a:pPr marL="171450" indent="-171450" eaLnBrk="1" hangingPunct="1">
              <a:buFont typeface="Arial" pitchFamily="34" charset="0"/>
              <a:buChar char="•"/>
            </a:pPr>
            <a:endParaRPr lang="en-US" sz="1200" dirty="0" smtClean="0"/>
          </a:p>
          <a:p>
            <a:pPr eaLnBrk="1" hangingPunct="1"/>
            <a:r>
              <a:rPr lang="en-US" sz="1200" dirty="0" smtClean="0"/>
              <a:t>Based on materials we have discussed today or your experience, can you identify</a:t>
            </a:r>
          </a:p>
          <a:p>
            <a:pPr eaLnBrk="1" hangingPunct="1">
              <a:buFontTx/>
              <a:buChar char="-"/>
            </a:pPr>
            <a:r>
              <a:rPr lang="en-US" sz="1200" dirty="0" smtClean="0"/>
              <a:t>Specific gender differences in rights and legal status  </a:t>
            </a:r>
          </a:p>
          <a:p>
            <a:pPr eaLnBrk="1" hangingPunct="1">
              <a:buFontTx/>
              <a:buChar char="-"/>
            </a:pPr>
            <a:r>
              <a:rPr lang="en-US" sz="1200" dirty="0" smtClean="0"/>
              <a:t>How these vary across other socio-cultural status (i.e., age, ethnicity,</a:t>
            </a:r>
            <a:r>
              <a:rPr lang="en-US" sz="1200" baseline="0" dirty="0" smtClean="0"/>
              <a:t> sexual orientation, gender identity</a:t>
            </a:r>
            <a:r>
              <a:rPr lang="en-US" sz="1200" dirty="0" smtClean="0"/>
              <a:t>); and  </a:t>
            </a:r>
          </a:p>
          <a:p>
            <a:pPr eaLnBrk="1" hangingPunct="1">
              <a:buFontTx/>
              <a:buChar char="-"/>
            </a:pPr>
            <a:r>
              <a:rPr lang="en-US" sz="1200" dirty="0" smtClean="0"/>
              <a:t>How these affect the area of health programming we are considering today,</a:t>
            </a:r>
            <a:r>
              <a:rPr lang="en-US" sz="1200" baseline="0" dirty="0" smtClean="0"/>
              <a:t> HIV</a:t>
            </a:r>
            <a:r>
              <a:rPr lang="en-US" sz="1200" dirty="0" smtClean="0"/>
              <a:t>? </a:t>
            </a:r>
          </a:p>
          <a:p>
            <a:pPr eaLnBrk="1" hangingPunct="1"/>
            <a:endParaRPr lang="en-US" dirty="0" smtClean="0"/>
          </a:p>
          <a:p>
            <a:pPr marL="241617" indent="-241617" defTabSz="1076841" eaLnBrk="1" fontAlgn="auto" hangingPunct="1">
              <a:spcBef>
                <a:spcPts val="0"/>
              </a:spcBef>
              <a:spcAft>
                <a:spcPts val="0"/>
              </a:spcAft>
              <a:defRPr/>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Autofit/>
          </a:bodyPr>
          <a:lstStyle/>
          <a:p>
            <a:pPr eaLnBrk="1" hangingPunct="1">
              <a:lnSpc>
                <a:spcPct val="80000"/>
              </a:lnSpc>
            </a:pPr>
            <a:r>
              <a:rPr lang="en-US" sz="1100" b="1" dirty="0" smtClean="0"/>
              <a:t>Power</a:t>
            </a:r>
            <a:endParaRPr lang="en-US" sz="1100" dirty="0" smtClean="0"/>
          </a:p>
          <a:p>
            <a:pPr eaLnBrk="1" hangingPunct="1">
              <a:lnSpc>
                <a:spcPct val="80000"/>
              </a:lnSpc>
            </a:pPr>
            <a:r>
              <a:rPr lang="en-US" sz="1100" dirty="0" smtClean="0"/>
              <a:t>Taken together, these four domains ultimately affect the ability of people to decide, influence, control, and enforce a decision—that is, the ability of people to have the power to make decisions freely and to exercise power over one’s body and within an individual’s household, community, municipality, and the state. This includes the capacity of adults to decide about the use of household and individual economic resources, income, and their choice of employment. It also encompasses the right to engage in collective action, including the determination of rights to and control over community and municipal resources. Finally, it includes the capacity to exercise one’s vote, run for office, be an active legislator, and to enter into legal contracts</a:t>
            </a:r>
            <a:r>
              <a:rPr lang="en-US" sz="1100" b="1" dirty="0" smtClean="0"/>
              <a:t>.</a:t>
            </a:r>
          </a:p>
          <a:p>
            <a:pPr eaLnBrk="1" hangingPunct="1">
              <a:lnSpc>
                <a:spcPct val="80000"/>
              </a:lnSpc>
            </a:pPr>
            <a:endParaRPr lang="en-US" sz="1100" b="1"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1" hangingPunct="1">
              <a:lnSpc>
                <a:spcPct val="80000"/>
              </a:lnSpc>
              <a:spcBef>
                <a:spcPct val="0"/>
              </a:spcBef>
            </a:pPr>
            <a:r>
              <a:rPr lang="en-US" sz="1200" dirty="0" smtClean="0">
                <a:effectLst>
                  <a:outerShdw blurRad="38100" dist="38100" dir="2700000" algn="tl">
                    <a:srgbClr val="C0C0C0"/>
                  </a:outerShdw>
                </a:effectLst>
              </a:rPr>
              <a:t>Specific areas of control over decisions include</a:t>
            </a:r>
          </a:p>
          <a:p>
            <a:pPr eaLnBrk="1" hangingPunct="1">
              <a:lnSpc>
                <a:spcPct val="80000"/>
              </a:lnSpc>
              <a:buClr>
                <a:srgbClr val="FFCC66"/>
              </a:buClr>
              <a:buFontTx/>
              <a:buChar char="•"/>
            </a:pPr>
            <a:r>
              <a:rPr lang="en-US" sz="1200" dirty="0" smtClean="0">
                <a:cs typeface="Times New Roman" pitchFamily="18" charset="0"/>
              </a:rPr>
              <a:t>One’s body</a:t>
            </a:r>
          </a:p>
          <a:p>
            <a:pPr eaLnBrk="1" hangingPunct="1">
              <a:lnSpc>
                <a:spcPct val="80000"/>
              </a:lnSpc>
              <a:buClr>
                <a:srgbClr val="FFCC66"/>
              </a:buClr>
              <a:buFontTx/>
              <a:buChar char="•"/>
            </a:pPr>
            <a:r>
              <a:rPr lang="en-US" sz="1200" dirty="0" smtClean="0">
                <a:cs typeface="Times New Roman" pitchFamily="18" charset="0"/>
              </a:rPr>
              <a:t>Children</a:t>
            </a:r>
          </a:p>
          <a:p>
            <a:pPr eaLnBrk="1" hangingPunct="1">
              <a:lnSpc>
                <a:spcPct val="80000"/>
              </a:lnSpc>
              <a:buClr>
                <a:srgbClr val="FFCC66"/>
              </a:buClr>
              <a:buFontTx/>
              <a:buChar char="•"/>
            </a:pPr>
            <a:r>
              <a:rPr lang="en-US" sz="1200" dirty="0" smtClean="0">
                <a:cs typeface="Times New Roman" pitchFamily="18" charset="0"/>
              </a:rPr>
              <a:t>Affairs of the household, community, municipality, and state</a:t>
            </a:r>
          </a:p>
          <a:p>
            <a:pPr eaLnBrk="1" hangingPunct="1">
              <a:lnSpc>
                <a:spcPct val="80000"/>
              </a:lnSpc>
              <a:buClr>
                <a:srgbClr val="FFCC66"/>
              </a:buClr>
              <a:buFontTx/>
              <a:buChar char="•"/>
            </a:pPr>
            <a:r>
              <a:rPr lang="en-US" sz="1200" dirty="0" smtClean="0">
                <a:cs typeface="Times New Roman" pitchFamily="18" charset="0"/>
              </a:rPr>
              <a:t>The use of individual economic resources and income </a:t>
            </a:r>
          </a:p>
          <a:p>
            <a:pPr eaLnBrk="1" hangingPunct="1">
              <a:lnSpc>
                <a:spcPct val="80000"/>
              </a:lnSpc>
              <a:buClr>
                <a:srgbClr val="FFCC66"/>
              </a:buClr>
              <a:buFontTx/>
              <a:buChar char="•"/>
            </a:pPr>
            <a:r>
              <a:rPr lang="en-US" sz="1200" dirty="0" smtClean="0">
                <a:cs typeface="Times New Roman" pitchFamily="18" charset="0"/>
              </a:rPr>
              <a:t>Choice of employment</a:t>
            </a:r>
          </a:p>
          <a:p>
            <a:pPr eaLnBrk="1" hangingPunct="1">
              <a:lnSpc>
                <a:spcPct val="80000"/>
              </a:lnSpc>
              <a:buClr>
                <a:srgbClr val="FFCC66"/>
              </a:buClr>
              <a:buFontTx/>
              <a:buChar char="•"/>
            </a:pPr>
            <a:r>
              <a:rPr lang="en-US" sz="1200" dirty="0" smtClean="0">
                <a:cs typeface="Times New Roman" pitchFamily="18" charset="0"/>
              </a:rPr>
              <a:t>Voting, running for office, and legislating</a:t>
            </a:r>
          </a:p>
          <a:p>
            <a:pPr eaLnBrk="1" hangingPunct="1">
              <a:lnSpc>
                <a:spcPct val="80000"/>
              </a:lnSpc>
              <a:buClr>
                <a:srgbClr val="FFCC66"/>
              </a:buClr>
              <a:buFontTx/>
              <a:buChar char="•"/>
            </a:pPr>
            <a:r>
              <a:rPr lang="en-US" sz="1200" dirty="0" smtClean="0">
                <a:cs typeface="Times New Roman" pitchFamily="18" charset="0"/>
              </a:rPr>
              <a:t>Entering into legal contracts</a:t>
            </a:r>
          </a:p>
          <a:p>
            <a:pPr eaLnBrk="1" hangingPunct="1">
              <a:lnSpc>
                <a:spcPct val="80000"/>
              </a:lnSpc>
              <a:buClr>
                <a:srgbClr val="FFCC66"/>
              </a:buClr>
              <a:buFontTx/>
              <a:buChar char="•"/>
            </a:pPr>
            <a:r>
              <a:rPr lang="en-US" sz="1200" dirty="0" smtClean="0">
                <a:cs typeface="Times New Roman" pitchFamily="18" charset="0"/>
              </a:rPr>
              <a:t>Moving about and associating with others</a:t>
            </a:r>
          </a:p>
          <a:p>
            <a:pPr eaLnBrk="1" hangingPunct="1">
              <a:lnSpc>
                <a:spcPct val="80000"/>
              </a:lnSpc>
            </a:pPr>
            <a:endParaRPr lang="en-US" sz="1200" dirty="0" smtClean="0">
              <a:cs typeface="Times New Roman" pitchFamily="18" charset="0"/>
            </a:endParaRPr>
          </a:p>
          <a:p>
            <a:pPr eaLnBrk="1" hangingPunct="1">
              <a:lnSpc>
                <a:spcPct val="80000"/>
              </a:lnSpc>
            </a:pPr>
            <a:r>
              <a:rPr lang="en-US" sz="1200" dirty="0" smtClean="0">
                <a:cs typeface="Times New Roman" pitchFamily="18" charset="0"/>
              </a:rPr>
              <a:t>Are there any other domains of decision making that are not included on this list but may impact HIV, as well as broader health and well-being?</a:t>
            </a:r>
          </a:p>
          <a:p>
            <a:pPr eaLnBrk="1" hangingPunct="1">
              <a:lnSpc>
                <a:spcPct val="80000"/>
              </a:lnSpc>
            </a:pPr>
            <a:endParaRPr lang="en-US" sz="1200" dirty="0" smtClean="0">
              <a:cs typeface="Times New Roman" pitchFamily="18" charset="0"/>
            </a:endParaRPr>
          </a:p>
          <a:p>
            <a:pPr eaLnBrk="1" hangingPunct="1">
              <a:lnSpc>
                <a:spcPct val="80000"/>
              </a:lnSpc>
              <a:buFontTx/>
              <a:buChar char="•"/>
            </a:pPr>
            <a:r>
              <a:rPr lang="en-US" sz="1200" dirty="0" smtClean="0">
                <a:cs typeface="Times New Roman" pitchFamily="18" charset="0"/>
              </a:rPr>
              <a:t>For instance, how do power relations—or constraints to the ability to make decisions—affect HIV?  </a:t>
            </a:r>
          </a:p>
          <a:p>
            <a:pPr eaLnBrk="1" hangingPunct="1">
              <a:lnSpc>
                <a:spcPct val="80000"/>
              </a:lnSpc>
              <a:buFontTx/>
              <a:buChar char="•"/>
            </a:pPr>
            <a:r>
              <a:rPr lang="en-US" sz="1200" dirty="0" smtClean="0">
                <a:cs typeface="Times New Roman" pitchFamily="18" charset="0"/>
              </a:rPr>
              <a:t>What are some examples from the cases already discussed in the training and in participants own experiences of a lack of power and control? How do these affect HIV and AIDS?</a:t>
            </a:r>
          </a:p>
          <a:p>
            <a:pPr eaLnBrk="1" hangingPunct="1">
              <a:lnSpc>
                <a:spcPct val="80000"/>
              </a:lnSpc>
              <a:buFontTx/>
              <a:buChar char="•"/>
            </a:pPr>
            <a:r>
              <a:rPr lang="en-US" sz="1200" dirty="0" smtClean="0">
                <a:cs typeface="Times New Roman" pitchFamily="18" charset="0"/>
              </a:rPr>
              <a:t>How does gender-based violence relate to power and control? How does it impact HIV and AIDS?  </a:t>
            </a:r>
          </a:p>
          <a:p>
            <a:pPr marL="0" indent="0" defTabSz="914293" fontAlgn="auto">
              <a:spcBef>
                <a:spcPts val="538"/>
              </a:spcBef>
              <a:spcAft>
                <a:spcPts val="0"/>
              </a:spcAft>
              <a:buFont typeface="Arial" pitchFamily="34" charset="0"/>
              <a:buNone/>
              <a:defRPr/>
            </a:pPr>
            <a:endParaRPr lang="en-US" sz="1200" dirty="0" smtClean="0">
              <a:latin typeface="Gill Sans MT" pitchFamily="34" charset="0"/>
            </a:endParaRPr>
          </a:p>
          <a:p>
            <a:endParaRPr lang="en-US" dirty="0"/>
          </a:p>
        </p:txBody>
      </p:sp>
    </p:spTree>
    <p:extLst>
      <p:ext uri="{BB962C8B-B14F-4D97-AF65-F5344CB8AC3E}">
        <p14:creationId xmlns:p14="http://schemas.microsoft.com/office/powerpoint/2010/main" val="34077575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xfrm>
            <a:off x="4142963" y="9119173"/>
            <a:ext cx="3170583" cy="4803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37" tIns="47418" rIns="94837" bIns="47418"/>
          <a:lstStyle>
            <a:lvl1pPr defTabSz="945076">
              <a:defRPr sz="2900">
                <a:solidFill>
                  <a:schemeClr val="tx1"/>
                </a:solidFill>
                <a:latin typeface="Times" charset="0"/>
                <a:ea typeface="ＭＳ Ｐゴシック" pitchFamily="34" charset="-128"/>
              </a:defRPr>
            </a:lvl1pPr>
            <a:lvl2pPr marL="770549" indent="-296365" defTabSz="945076">
              <a:defRPr sz="2900">
                <a:solidFill>
                  <a:schemeClr val="tx1"/>
                </a:solidFill>
                <a:latin typeface="Times" charset="0"/>
                <a:ea typeface="ＭＳ Ｐゴシック" pitchFamily="34" charset="-128"/>
              </a:defRPr>
            </a:lvl2pPr>
            <a:lvl3pPr marL="1185461" indent="-237093" defTabSz="945076">
              <a:defRPr sz="2900">
                <a:solidFill>
                  <a:schemeClr val="tx1"/>
                </a:solidFill>
                <a:latin typeface="Times" charset="0"/>
                <a:ea typeface="ＭＳ Ｐゴシック" pitchFamily="34" charset="-128"/>
              </a:defRPr>
            </a:lvl3pPr>
            <a:lvl4pPr marL="1659644" indent="-237093" defTabSz="945076">
              <a:defRPr sz="2900">
                <a:solidFill>
                  <a:schemeClr val="tx1"/>
                </a:solidFill>
                <a:latin typeface="Times" charset="0"/>
                <a:ea typeface="ＭＳ Ｐゴシック" pitchFamily="34" charset="-128"/>
              </a:defRPr>
            </a:lvl4pPr>
            <a:lvl5pPr marL="2133829" indent="-237093" defTabSz="945076">
              <a:defRPr sz="2900">
                <a:solidFill>
                  <a:schemeClr val="tx1"/>
                </a:solidFill>
                <a:latin typeface="Times" charset="0"/>
                <a:ea typeface="ＭＳ Ｐゴシック" pitchFamily="34" charset="-128"/>
              </a:defRPr>
            </a:lvl5pPr>
            <a:lvl6pPr marL="2608013"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6pPr>
            <a:lvl7pPr marL="3082196"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7pPr>
            <a:lvl8pPr marL="3556381"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8pPr>
            <a:lvl9pPr marL="4030564"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9pPr>
          </a:lstStyle>
          <a:p>
            <a:fld id="{43D84F27-A38F-40B2-AC2D-041C2F6A7399}" type="slidenum">
              <a:rPr lang="en-US" sz="1200"/>
              <a:pPr/>
              <a:t>19</a:t>
            </a:fld>
            <a:endParaRPr lang="en-US" sz="120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2813" rtl="0" eaLnBrk="1" fontAlgn="base" latinLnBrk="0" hangingPunct="1">
              <a:lnSpc>
                <a:spcPct val="100000"/>
              </a:lnSpc>
              <a:spcBef>
                <a:spcPct val="30000"/>
              </a:spcBef>
              <a:spcAft>
                <a:spcPct val="0"/>
              </a:spcAft>
              <a:buClrTx/>
              <a:buSzTx/>
              <a:buFontTx/>
              <a:buNone/>
              <a:tabLst/>
              <a:defRPr/>
            </a:pPr>
            <a:r>
              <a:rPr lang="en-US" dirty="0" smtClean="0"/>
              <a:t>Gender-based constraints are those barriers that limit or prohibit equal rights and equitable access to resources and opportunities. Similarly, analysis may also reveal gender-based opportunities for development. </a:t>
            </a:r>
          </a:p>
          <a:p>
            <a:endParaRPr lang="en-US" dirty="0" smtClean="0"/>
          </a:p>
          <a:p>
            <a:pPr>
              <a:buFontTx/>
              <a:buChar char="•"/>
            </a:pPr>
            <a:r>
              <a:rPr lang="en-US" sz="1600" dirty="0" smtClean="0"/>
              <a:t> </a:t>
            </a:r>
            <a:r>
              <a:rPr lang="en-US" b="1" dirty="0" smtClean="0"/>
              <a:t>Gender-based opportunities</a:t>
            </a:r>
            <a:r>
              <a:rPr lang="en-US" sz="1400" b="1" dirty="0" smtClean="0">
                <a:solidFill>
                  <a:schemeClr val="accent1"/>
                </a:solidFill>
              </a:rPr>
              <a:t> </a:t>
            </a:r>
            <a:r>
              <a:rPr lang="en-US" dirty="0" smtClean="0"/>
              <a:t>are structural and institutional factors that facilitate women’s and men’s equitable access to resources, behavior and participation, time use, mobility, rights, and exercise of power based on their gender identity</a:t>
            </a:r>
          </a:p>
          <a:p>
            <a:pPr>
              <a:buFontTx/>
              <a:buChar char="•"/>
            </a:pPr>
            <a:endParaRPr lang="en-US" dirty="0" smtClean="0"/>
          </a:p>
          <a:p>
            <a:pPr>
              <a:buFontTx/>
              <a:buChar char="•"/>
            </a:pPr>
            <a:r>
              <a:rPr lang="en-US" dirty="0" smtClean="0"/>
              <a:t> </a:t>
            </a:r>
            <a:r>
              <a:rPr lang="en-US" b="1" dirty="0" smtClean="0"/>
              <a:t>Gender-based constraints </a:t>
            </a:r>
            <a:r>
              <a:rPr lang="en-US" dirty="0" smtClean="0"/>
              <a:t>are gender relations or structural or institutional factors that inhibit men’s or women’s access to resources, behavior and participation, time use, mobility, rights, and exercise of power based on their gender identity.</a:t>
            </a:r>
          </a:p>
          <a:p>
            <a:pPr marL="0" marR="0" indent="0" algn="l" defTabSz="912813" rtl="0" eaLnBrk="1" fontAlgn="base" latinLnBrk="0" hangingPunct="1">
              <a:lnSpc>
                <a:spcPct val="100000"/>
              </a:lnSpc>
              <a:spcBef>
                <a:spcPct val="30000"/>
              </a:spcBef>
              <a:spcAft>
                <a:spcPct val="0"/>
              </a:spcAft>
              <a:buClrTx/>
              <a:buSzTx/>
              <a:buFontTx/>
              <a:buNone/>
              <a:tabLst/>
              <a:defRPr/>
            </a:pPr>
            <a:endParaRPr lang="en-US" sz="1200" dirty="0" smtClean="0"/>
          </a:p>
          <a:p>
            <a:pPr marL="0" marR="0" indent="0" algn="l" defTabSz="912813" rtl="0" eaLnBrk="1" fontAlgn="base" latinLnBrk="0" hangingPunct="1">
              <a:lnSpc>
                <a:spcPct val="100000"/>
              </a:lnSpc>
              <a:spcBef>
                <a:spcPct val="30000"/>
              </a:spcBef>
              <a:spcAft>
                <a:spcPct val="0"/>
              </a:spcAft>
              <a:buClrTx/>
              <a:buSzTx/>
              <a:buFontTx/>
              <a:buNone/>
              <a:tabLst/>
              <a:defRPr/>
            </a:pPr>
            <a:r>
              <a:rPr lang="en-US" sz="1200" dirty="0" smtClean="0"/>
              <a:t>Summarize that, in short, gender analysis seeks to systematically reveal the gender-based constraints (and opportunities) to achieving a particular program objective.</a:t>
            </a:r>
          </a:p>
          <a:p>
            <a:pPr eaLnBrk="1" hangingPunct="1"/>
            <a:r>
              <a:rPr lang="en-US" sz="1200" dirty="0" smtClean="0"/>
              <a:t>To systematically reveal these constraints and opportunities, gender analysis usually focuses on specific domains (such as the four we have just reviewed).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200" dirty="0" smtClean="0"/>
              <a:t>Remind participants that although we have been talking about gender and power relations, gender relations are linked to a host of other power relations at work in a specific context—such as power relations of ethnicity, class, race, and age. Gender relations also vary by context—that is, the type and degree to which a woman (or man) experiences gender constraints may be very different in a household and in a work context.  </a:t>
            </a:r>
          </a:p>
          <a:p>
            <a:pPr eaLnBrk="1" hangingPunct="1"/>
            <a:endParaRPr lang="en-US" sz="1200" dirty="0" smtClean="0"/>
          </a:p>
          <a:p>
            <a:pPr eaLnBrk="1" hangingPunct="1"/>
            <a:r>
              <a:rPr lang="en-US" sz="1200" dirty="0" smtClean="0"/>
              <a:t>Thus, gender relations and gender analysis vary according to the specific context in which they are occurring. Therefore, although some gender patterns may appear remarkably similar across contexts, it is critical to understand the specific relations (and ongoing changes and contradictions in these relations) across time, in different organizational contexts, and in different socio-cultural contexts.</a:t>
            </a:r>
          </a:p>
          <a:p>
            <a:pPr eaLnBrk="1" hangingPunct="1"/>
            <a:endParaRPr lang="en-US" dirty="0" smtClean="0"/>
          </a:p>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defTabSz="1076841" eaLnBrk="1" fontAlgn="auto" hangingPunct="1">
              <a:spcBef>
                <a:spcPts val="634"/>
              </a:spcBef>
              <a:spcAft>
                <a:spcPts val="0"/>
              </a:spcAft>
              <a:defRPr/>
            </a:pPr>
            <a:endParaRPr lang="en-US" b="1" dirty="0">
              <a:solidFill>
                <a:srgbClr val="FF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2813" rtl="0" eaLnBrk="0" fontAlgn="base" latinLnBrk="0" hangingPunct="0">
              <a:lnSpc>
                <a:spcPct val="100000"/>
              </a:lnSpc>
              <a:spcBef>
                <a:spcPct val="30000"/>
              </a:spcBef>
              <a:spcAft>
                <a:spcPct val="0"/>
              </a:spcAft>
              <a:buClrTx/>
              <a:buSzTx/>
              <a:buFontTx/>
              <a:buNone/>
              <a:tabLst/>
              <a:defRPr/>
            </a:pPr>
            <a:r>
              <a:rPr lang="en-US" sz="1200" b="1" i="1" dirty="0" smtClean="0">
                <a:solidFill>
                  <a:schemeClr val="tx2"/>
                </a:solidFill>
              </a:rPr>
              <a:t>Gender-disaggregated data </a:t>
            </a:r>
            <a:r>
              <a:rPr lang="en-US" sz="1200" b="0" i="0" baseline="0" dirty="0" smtClean="0">
                <a:solidFill>
                  <a:schemeClr val="tx1"/>
                </a:solidFill>
              </a:rPr>
              <a:t> is erroneous when used interchangeably with sex-disaggregated data.  Data collected by sex should be referred to as sex disaggregated data.  </a:t>
            </a:r>
            <a:endParaRPr lang="en-US" dirty="0"/>
          </a:p>
        </p:txBody>
      </p:sp>
    </p:spTree>
    <p:extLst>
      <p:ext uri="{BB962C8B-B14F-4D97-AF65-F5344CB8AC3E}">
        <p14:creationId xmlns:p14="http://schemas.microsoft.com/office/powerpoint/2010/main" val="39053776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1076168" eaLnBrk="1" hangingPunct="1">
              <a:spcBef>
                <a:spcPct val="0"/>
              </a:spcBef>
            </a:pPr>
            <a:r>
              <a:rPr lang="en-US" dirty="0" smtClean="0"/>
              <a:t>Sex</a:t>
            </a:r>
            <a:r>
              <a:rPr lang="en-US" baseline="0" dirty="0" smtClean="0"/>
              <a:t> disaggregated data is very important in a gender analysis, but it is not the same. </a:t>
            </a:r>
          </a:p>
          <a:p>
            <a:pPr defTabSz="1076168" eaLnBrk="1" hangingPunct="1">
              <a:spcBef>
                <a:spcPct val="0"/>
              </a:spcBef>
            </a:pPr>
            <a:endParaRPr lang="en-US" baseline="0" dirty="0" smtClean="0"/>
          </a:p>
          <a:p>
            <a:pPr defTabSz="1076168" eaLnBrk="1" hangingPunct="1">
              <a:spcBef>
                <a:spcPct val="0"/>
              </a:spcBef>
            </a:pPr>
            <a:r>
              <a:rPr lang="en-US" baseline="0" dirty="0" smtClean="0"/>
              <a:t>As discussed previously, a gender analysis includes much more than just looking at quantitate data disaggregated by sex. </a:t>
            </a:r>
          </a:p>
          <a:p>
            <a:pPr defTabSz="1076168" eaLnBrk="1" hangingPunct="1">
              <a:spcBef>
                <a:spcPct val="0"/>
              </a:spcBef>
            </a:pPr>
            <a:r>
              <a:rPr lang="en-US" baseline="0" dirty="0" smtClean="0"/>
              <a:t>In order to move to a gender analysis, </a:t>
            </a:r>
          </a:p>
          <a:p>
            <a:pPr defTabSz="1076168" eaLnBrk="1" hangingPunct="1">
              <a:spcBef>
                <a:spcPct val="0"/>
              </a:spcBef>
            </a:pPr>
            <a:r>
              <a:rPr lang="en-US" baseline="0" dirty="0" smtClean="0"/>
              <a:t>1) examine sex disaggregated quantitative data to identify notable issues  patterns or issues;</a:t>
            </a:r>
          </a:p>
          <a:p>
            <a:pPr defTabSz="1076168" eaLnBrk="1" hangingPunct="1">
              <a:spcBef>
                <a:spcPct val="0"/>
              </a:spcBef>
            </a:pPr>
            <a:r>
              <a:rPr lang="en-US" baseline="0" dirty="0" smtClean="0"/>
              <a:t>2) Identify the principle practices that are producing the issues</a:t>
            </a:r>
          </a:p>
          <a:p>
            <a:pPr defTabSz="1076168" eaLnBrk="1" hangingPunct="1">
              <a:spcBef>
                <a:spcPct val="0"/>
              </a:spcBef>
            </a:pPr>
            <a:r>
              <a:rPr lang="en-US" baseline="0" dirty="0" smtClean="0"/>
              <a:t>3) Analyze the gender relations that shape these practices</a:t>
            </a:r>
          </a:p>
          <a:p>
            <a:pPr defTabSz="1076168" eaLnBrk="1" hangingPunct="1">
              <a:spcBef>
                <a:spcPct val="0"/>
              </a:spcBef>
            </a:pPr>
            <a:endParaRPr lang="en-US" baseline="0"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Ask participants</a:t>
            </a:r>
            <a:r>
              <a:rPr lang="en-US" baseline="0" dirty="0" smtClean="0"/>
              <a:t> for examples of gender-based constraints in their culture or experiences. Encourage examples of formal or institutionalized constraints as well as informal beliefs or attitudes. Take several responses. </a:t>
            </a:r>
          </a:p>
          <a:p>
            <a:endParaRPr lang="en-US" baseline="0" dirty="0" smtClean="0"/>
          </a:p>
          <a:p>
            <a:r>
              <a:rPr lang="en-US" baseline="0" dirty="0" smtClean="0"/>
              <a:t>Additional examples are below, but please add context-specific examples from your country or region: </a:t>
            </a:r>
          </a:p>
          <a:p>
            <a:r>
              <a:rPr lang="en-US" baseline="0" dirty="0" smtClean="0"/>
              <a:t>In some countries, women are not allowed to seek health care without a male’s (brother, husband, father, </a:t>
            </a:r>
            <a:r>
              <a:rPr lang="en-US" baseline="0" dirty="0" err="1" smtClean="0"/>
              <a:t>etc</a:t>
            </a:r>
            <a:r>
              <a:rPr lang="en-US" baseline="0" dirty="0" smtClean="0"/>
              <a:t>) permission. </a:t>
            </a:r>
          </a:p>
          <a:p>
            <a:r>
              <a:rPr lang="en-US" baseline="0" dirty="0" smtClean="0"/>
              <a:t>In some places, women are prohibited from inheriting land. </a:t>
            </a:r>
          </a:p>
          <a:p>
            <a:endParaRPr lang="en-US" baseline="0" dirty="0" smtClean="0"/>
          </a:p>
          <a:p>
            <a:r>
              <a:rPr lang="en-US" baseline="0" dirty="0" smtClean="0"/>
              <a:t>Women are formally or informally discouraged from seeking formal employment. </a:t>
            </a:r>
          </a:p>
          <a:p>
            <a:r>
              <a:rPr lang="en-US" baseline="0" dirty="0" smtClean="0"/>
              <a:t>Women that seek out contraception are stigmatized as women that sleep around. </a:t>
            </a:r>
          </a:p>
          <a:p>
            <a:r>
              <a:rPr lang="en-US" baseline="0" dirty="0" smtClean="0"/>
              <a:t>Men are not encouraged to be involved in family planning decisions or appointments because it is considered to be a woman’s problem. </a:t>
            </a:r>
          </a:p>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2813" rtl="0" eaLnBrk="0" fontAlgn="base" latinLnBrk="0" hangingPunct="0">
              <a:lnSpc>
                <a:spcPct val="100000"/>
              </a:lnSpc>
              <a:spcBef>
                <a:spcPct val="30000"/>
              </a:spcBef>
              <a:spcAft>
                <a:spcPct val="0"/>
              </a:spcAft>
              <a:buClrTx/>
              <a:buSzTx/>
              <a:buFontTx/>
              <a:buNone/>
              <a:tabLst/>
              <a:defRPr/>
            </a:pPr>
            <a:r>
              <a:rPr lang="en-US" dirty="0" smtClean="0"/>
              <a:t>Ask participants</a:t>
            </a:r>
            <a:r>
              <a:rPr lang="en-US" baseline="0" dirty="0" smtClean="0"/>
              <a:t> for examples of gender-based opportunities. Encourage examples of formal or institutionalized opportunities as well as informal beliefs or attitudes. Take several responses. </a:t>
            </a:r>
          </a:p>
          <a:p>
            <a:endParaRPr lang="es-ES" i="1" dirty="0" smtClean="0"/>
          </a:p>
          <a:p>
            <a:r>
              <a:rPr lang="en-US" dirty="0" smtClean="0"/>
              <a:t>Women are often seen as</a:t>
            </a:r>
            <a:r>
              <a:rPr lang="en-US" baseline="0" dirty="0" smtClean="0"/>
              <a:t> the caregivers of the family, thus can be a pathway to improve child or family health. </a:t>
            </a:r>
          </a:p>
          <a:p>
            <a:r>
              <a:rPr lang="en-US" baseline="0" dirty="0" smtClean="0"/>
              <a:t>Women are more likely to reinvest their income into their family and community, thus economic empowerment for women can have a big impact on family health and wellbeing. </a:t>
            </a:r>
          </a:p>
          <a:p>
            <a:r>
              <a:rPr lang="en-US" baseline="0" dirty="0" smtClean="0"/>
              <a:t>Men are often exposed to more venues of mass media (radio, </a:t>
            </a:r>
            <a:r>
              <a:rPr lang="en-US" baseline="0" dirty="0" err="1" smtClean="0"/>
              <a:t>tv</a:t>
            </a:r>
            <a:r>
              <a:rPr lang="en-US" baseline="0" dirty="0" smtClean="0"/>
              <a:t>, billboards, </a:t>
            </a:r>
            <a:r>
              <a:rPr lang="en-US" baseline="0" dirty="0" err="1" smtClean="0"/>
              <a:t>etc</a:t>
            </a:r>
            <a:r>
              <a:rPr lang="en-US" baseline="0" dirty="0" smtClean="0"/>
              <a:t>) while going to/from work, so mass media campaigns about health issues can reach more men. </a:t>
            </a:r>
          </a:p>
          <a:p>
            <a:r>
              <a:rPr lang="en-US" baseline="0" dirty="0" smtClean="0"/>
              <a:t>Women often have more interactions with health professionals through antenatal care and/or child health care/immunizations, so this can be seen as an opportunity to provide health education, preventive services, screenings, etc. </a:t>
            </a: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275" indent="-514275"/>
            <a:r>
              <a:rPr lang="en-US" dirty="0" smtClean="0"/>
              <a:t>Let’s practice formulating a gender-based constraint.  Focusing</a:t>
            </a:r>
            <a:r>
              <a:rPr lang="en-US" baseline="0" dirty="0" smtClean="0"/>
              <a:t> on women’s adherence to ARV treatment in this example, what gender-based constraints can you think of to complete this sentence?  Take several examples from participants before clicking “next” to show the animation with one possible answer.</a:t>
            </a:r>
          </a:p>
          <a:p>
            <a:pPr marL="514275" indent="-514275"/>
            <a:endParaRPr lang="en-US" baseline="0" dirty="0" smtClean="0"/>
          </a:p>
          <a:p>
            <a:pPr marL="514275" indent="-514275"/>
            <a:r>
              <a:rPr lang="en-US" baseline="0" dirty="0" smtClean="0"/>
              <a:t>Can anyone think of an example to complete this sentence “Men are constrained from accessing health services because….”? (allow participants to respond before showing the animation with an example answer.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275" indent="-514275"/>
            <a:r>
              <a:rPr lang="en-US" dirty="0" smtClean="0"/>
              <a:t>Now let’s practice formulating a gender-based opportunity. </a:t>
            </a:r>
            <a:r>
              <a:rPr lang="en-US" baseline="0" dirty="0" smtClean="0"/>
              <a:t>Take several examples from participants before clicking “next” to show the animation with one possible answer.</a:t>
            </a:r>
          </a:p>
          <a:p>
            <a:endParaRPr lang="en-US" dirty="0"/>
          </a:p>
        </p:txBody>
      </p:sp>
    </p:spTree>
    <p:extLst>
      <p:ext uri="{BB962C8B-B14F-4D97-AF65-F5344CB8AC3E}">
        <p14:creationId xmlns:p14="http://schemas.microsoft.com/office/powerpoint/2010/main" val="20212596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xfrm>
            <a:off x="4143589" y="9119474"/>
            <a:ext cx="3169920" cy="48006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33" tIns="49517" rIns="99033" bIns="49517"/>
          <a:lstStyle>
            <a:lvl1pPr eaLnBrk="0" hangingPunct="0">
              <a:defRPr>
                <a:solidFill>
                  <a:schemeClr val="tx1"/>
                </a:solidFill>
                <a:latin typeface="Arial" charset="0"/>
              </a:defRPr>
            </a:lvl1pPr>
            <a:lvl2pPr marL="804645" indent="-309478" eaLnBrk="0" hangingPunct="0">
              <a:defRPr>
                <a:solidFill>
                  <a:schemeClr val="tx1"/>
                </a:solidFill>
                <a:latin typeface="Arial" charset="0"/>
              </a:defRPr>
            </a:lvl2pPr>
            <a:lvl3pPr marL="1237917" indent="-247584" eaLnBrk="0" hangingPunct="0">
              <a:defRPr>
                <a:solidFill>
                  <a:schemeClr val="tx1"/>
                </a:solidFill>
                <a:latin typeface="Arial" charset="0"/>
              </a:defRPr>
            </a:lvl3pPr>
            <a:lvl4pPr marL="1733083" indent="-247584" eaLnBrk="0" hangingPunct="0">
              <a:defRPr>
                <a:solidFill>
                  <a:schemeClr val="tx1"/>
                </a:solidFill>
                <a:latin typeface="Arial" charset="0"/>
              </a:defRPr>
            </a:lvl4pPr>
            <a:lvl5pPr marL="2228249" indent="-247584" eaLnBrk="0" hangingPunct="0">
              <a:defRPr>
                <a:solidFill>
                  <a:schemeClr val="tx1"/>
                </a:solidFill>
                <a:latin typeface="Arial" charset="0"/>
              </a:defRPr>
            </a:lvl5pPr>
            <a:lvl6pPr marL="2723416" indent="-247584" eaLnBrk="0" fontAlgn="base" hangingPunct="0">
              <a:spcBef>
                <a:spcPct val="0"/>
              </a:spcBef>
              <a:spcAft>
                <a:spcPct val="0"/>
              </a:spcAft>
              <a:defRPr>
                <a:solidFill>
                  <a:schemeClr val="tx1"/>
                </a:solidFill>
                <a:latin typeface="Arial" charset="0"/>
              </a:defRPr>
            </a:lvl6pPr>
            <a:lvl7pPr marL="3218582" indent="-247584" eaLnBrk="0" fontAlgn="base" hangingPunct="0">
              <a:spcBef>
                <a:spcPct val="0"/>
              </a:spcBef>
              <a:spcAft>
                <a:spcPct val="0"/>
              </a:spcAft>
              <a:defRPr>
                <a:solidFill>
                  <a:schemeClr val="tx1"/>
                </a:solidFill>
                <a:latin typeface="Arial" charset="0"/>
              </a:defRPr>
            </a:lvl7pPr>
            <a:lvl8pPr marL="3713749" indent="-247584" eaLnBrk="0" fontAlgn="base" hangingPunct="0">
              <a:spcBef>
                <a:spcPct val="0"/>
              </a:spcBef>
              <a:spcAft>
                <a:spcPct val="0"/>
              </a:spcAft>
              <a:defRPr>
                <a:solidFill>
                  <a:schemeClr val="tx1"/>
                </a:solidFill>
                <a:latin typeface="Arial" charset="0"/>
              </a:defRPr>
            </a:lvl8pPr>
            <a:lvl9pPr marL="4208915" indent="-247584" eaLnBrk="0" fontAlgn="base" hangingPunct="0">
              <a:spcBef>
                <a:spcPct val="0"/>
              </a:spcBef>
              <a:spcAft>
                <a:spcPct val="0"/>
              </a:spcAft>
              <a:defRPr>
                <a:solidFill>
                  <a:schemeClr val="tx1"/>
                </a:solidFill>
                <a:latin typeface="Arial" charset="0"/>
              </a:defRPr>
            </a:lvl9pPr>
          </a:lstStyle>
          <a:p>
            <a:pPr eaLnBrk="1" hangingPunct="1"/>
            <a:fld id="{EB52ECAF-3353-4346-A7DB-F47E71ED76F4}" type="slidenum">
              <a:rPr lang="en-US">
                <a:solidFill>
                  <a:prstClr val="black"/>
                </a:solidFill>
              </a:rPr>
              <a:pPr eaLnBrk="1" hangingPunct="1"/>
              <a:t>29</a:t>
            </a:fld>
            <a:endParaRPr lang="en-US">
              <a:solidFill>
                <a:prstClr val="black"/>
              </a:solidFill>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0" marR="0" indent="0" algn="l" defTabSz="1076841" rtl="0" eaLnBrk="1" fontAlgn="auto" latinLnBrk="0" hangingPunct="1">
              <a:lnSpc>
                <a:spcPct val="100000"/>
              </a:lnSpc>
              <a:spcBef>
                <a:spcPts val="634"/>
              </a:spcBef>
              <a:spcAft>
                <a:spcPts val="0"/>
              </a:spcAft>
              <a:buClrTx/>
              <a:buSzTx/>
              <a:buFontTx/>
              <a:buNone/>
              <a:tabLst/>
              <a:defRPr/>
            </a:pP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xfrm>
            <a:off x="4142963" y="9119173"/>
            <a:ext cx="3170583" cy="4803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37" tIns="47418" rIns="94837" bIns="47418"/>
          <a:lstStyle>
            <a:lvl1pPr defTabSz="945076">
              <a:defRPr sz="2900">
                <a:solidFill>
                  <a:schemeClr val="tx1"/>
                </a:solidFill>
                <a:latin typeface="Times" charset="0"/>
                <a:ea typeface="ＭＳ Ｐゴシック" pitchFamily="34" charset="-128"/>
              </a:defRPr>
            </a:lvl1pPr>
            <a:lvl2pPr marL="770549" indent="-296365" defTabSz="945076">
              <a:defRPr sz="2900">
                <a:solidFill>
                  <a:schemeClr val="tx1"/>
                </a:solidFill>
                <a:latin typeface="Times" charset="0"/>
                <a:ea typeface="ＭＳ Ｐゴシック" pitchFamily="34" charset="-128"/>
              </a:defRPr>
            </a:lvl2pPr>
            <a:lvl3pPr marL="1185461" indent="-237093" defTabSz="945076">
              <a:defRPr sz="2900">
                <a:solidFill>
                  <a:schemeClr val="tx1"/>
                </a:solidFill>
                <a:latin typeface="Times" charset="0"/>
                <a:ea typeface="ＭＳ Ｐゴシック" pitchFamily="34" charset="-128"/>
              </a:defRPr>
            </a:lvl3pPr>
            <a:lvl4pPr marL="1659644" indent="-237093" defTabSz="945076">
              <a:defRPr sz="2900">
                <a:solidFill>
                  <a:schemeClr val="tx1"/>
                </a:solidFill>
                <a:latin typeface="Times" charset="0"/>
                <a:ea typeface="ＭＳ Ｐゴシック" pitchFamily="34" charset="-128"/>
              </a:defRPr>
            </a:lvl4pPr>
            <a:lvl5pPr marL="2133829" indent="-237093" defTabSz="945076">
              <a:defRPr sz="2900">
                <a:solidFill>
                  <a:schemeClr val="tx1"/>
                </a:solidFill>
                <a:latin typeface="Times" charset="0"/>
                <a:ea typeface="ＭＳ Ｐゴシック" pitchFamily="34" charset="-128"/>
              </a:defRPr>
            </a:lvl5pPr>
            <a:lvl6pPr marL="2608013"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6pPr>
            <a:lvl7pPr marL="3082196"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7pPr>
            <a:lvl8pPr marL="3556381"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8pPr>
            <a:lvl9pPr marL="4030564"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9pPr>
          </a:lstStyle>
          <a:p>
            <a:fld id="{946F438E-3EAB-4B37-A6EB-5E9857C82791}" type="slidenum">
              <a:rPr lang="en-US" sz="1200"/>
              <a:pPr/>
              <a:t>5</a:t>
            </a:fld>
            <a:endParaRPr lang="en-US" sz="120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2813" rtl="0" eaLnBrk="1" fontAlgn="base" latinLnBrk="0" hangingPunct="1">
              <a:lnSpc>
                <a:spcPct val="100000"/>
              </a:lnSpc>
              <a:spcBef>
                <a:spcPct val="30000"/>
              </a:spcBef>
              <a:spcAft>
                <a:spcPct val="0"/>
              </a:spcAft>
              <a:buClrTx/>
              <a:buSzTx/>
              <a:buFontTx/>
              <a:buNone/>
              <a:tabLst/>
              <a:defRPr/>
            </a:pPr>
            <a:r>
              <a:rPr lang="en-US" sz="1200" dirty="0" smtClean="0"/>
              <a:t>Refer to what participants have shared about</a:t>
            </a:r>
            <a:r>
              <a:rPr lang="en-US" sz="1200" baseline="0" dirty="0" smtClean="0"/>
              <a:t> their knowledge of gender analysis</a:t>
            </a:r>
            <a:r>
              <a:rPr lang="en-US" sz="1200" dirty="0" smtClean="0"/>
              <a:t>, and note that in short, gender analysis is the process of identifying gender inequalities and determining their programmatic and developmental implications. That is, gender analysis identifies and examines the social constructions of what it means to be a woman and girl or man or boy and how these impact the lives and health of women and girls and men and boys.</a:t>
            </a:r>
          </a:p>
          <a:p>
            <a:pPr eaLnBrk="1" hangingPunct="1"/>
            <a:r>
              <a:rPr lang="en-US" smtClean="0">
                <a:latin typeface="Times" charset="0"/>
              </a:rPr>
              <a:t> </a:t>
            </a:r>
            <a:endParaRPr lang="en-US" dirty="0" smtClean="0">
              <a:latin typeface="Times"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xfrm>
            <a:off x="4142963" y="9119173"/>
            <a:ext cx="3170583" cy="4803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37" tIns="47418" rIns="94837" bIns="47418"/>
          <a:lstStyle>
            <a:lvl1pPr defTabSz="945076">
              <a:defRPr sz="2900">
                <a:solidFill>
                  <a:schemeClr val="tx1"/>
                </a:solidFill>
                <a:latin typeface="Times" charset="0"/>
                <a:ea typeface="ＭＳ Ｐゴシック" pitchFamily="34" charset="-128"/>
              </a:defRPr>
            </a:lvl1pPr>
            <a:lvl2pPr marL="770549" indent="-296365" defTabSz="945076">
              <a:defRPr sz="2900">
                <a:solidFill>
                  <a:schemeClr val="tx1"/>
                </a:solidFill>
                <a:latin typeface="Times" charset="0"/>
                <a:ea typeface="ＭＳ Ｐゴシック" pitchFamily="34" charset="-128"/>
              </a:defRPr>
            </a:lvl2pPr>
            <a:lvl3pPr marL="1185461" indent="-237093" defTabSz="945076">
              <a:defRPr sz="2900">
                <a:solidFill>
                  <a:schemeClr val="tx1"/>
                </a:solidFill>
                <a:latin typeface="Times" charset="0"/>
                <a:ea typeface="ＭＳ Ｐゴシック" pitchFamily="34" charset="-128"/>
              </a:defRPr>
            </a:lvl3pPr>
            <a:lvl4pPr marL="1659644" indent="-237093" defTabSz="945076">
              <a:defRPr sz="2900">
                <a:solidFill>
                  <a:schemeClr val="tx1"/>
                </a:solidFill>
                <a:latin typeface="Times" charset="0"/>
                <a:ea typeface="ＭＳ Ｐゴシック" pitchFamily="34" charset="-128"/>
              </a:defRPr>
            </a:lvl4pPr>
            <a:lvl5pPr marL="2133829" indent="-237093" defTabSz="945076">
              <a:defRPr sz="2900">
                <a:solidFill>
                  <a:schemeClr val="tx1"/>
                </a:solidFill>
                <a:latin typeface="Times" charset="0"/>
                <a:ea typeface="ＭＳ Ｐゴシック" pitchFamily="34" charset="-128"/>
              </a:defRPr>
            </a:lvl5pPr>
            <a:lvl6pPr marL="2608013"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6pPr>
            <a:lvl7pPr marL="3082196"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7pPr>
            <a:lvl8pPr marL="3556381"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8pPr>
            <a:lvl9pPr marL="4030564"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9pPr>
          </a:lstStyle>
          <a:p>
            <a:fld id="{36B4F95D-CF60-4DAF-B14F-F673A79BDB1D}" type="slidenum">
              <a:rPr lang="en-US" sz="1200"/>
              <a:pPr/>
              <a:t>6</a:t>
            </a:fld>
            <a:endParaRPr lang="en-US" sz="120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200" dirty="0" smtClean="0"/>
              <a:t>Specific to HIV (and any</a:t>
            </a:r>
            <a:r>
              <a:rPr lang="en-US" sz="1200" baseline="0" dirty="0" smtClean="0"/>
              <a:t> other</a:t>
            </a:r>
            <a:r>
              <a:rPr lang="en-US" sz="1200" dirty="0" smtClean="0"/>
              <a:t> areas of focus for the training), gender analysis seeks to understand these gender relations for how they impact on achieving health outcomes and also for how health interventions may also impact outcomes related to gender equity. </a:t>
            </a:r>
          </a:p>
          <a:p>
            <a:pPr eaLnBrk="1" hangingPunct="1"/>
            <a:endParaRPr lang="en-US" sz="1200" dirty="0" smtClean="0"/>
          </a:p>
          <a:p>
            <a:pPr eaLnBrk="1" hangingPunct="1"/>
            <a:r>
              <a:rPr lang="en-US" sz="1200" dirty="0" smtClean="0"/>
              <a:t>When possible, gender should be treated as an integral part of the broad range of technical analyses conducted in preparation of the strategic plan rather than as a separate issue.</a:t>
            </a:r>
          </a:p>
          <a:p>
            <a:pPr eaLnBrk="1" hangingPunct="1"/>
            <a:endParaRPr lang="en-US" dirty="0" smtClean="0"/>
          </a:p>
          <a:p>
            <a:pPr eaLnBrk="1" hangingPunct="1"/>
            <a:endParaRPr lang="en-US" dirty="0" smtClean="0">
              <a:latin typeface="Times"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dirty="0" smtClean="0"/>
              <a:t>As we have said, gender is very context specific.  In the context of HIV, the recent emphasis on “Know Your Epidemic” guidance provides important guidance for where to focus gender analysis.</a:t>
            </a:r>
          </a:p>
          <a:p>
            <a:pPr eaLnBrk="1" hangingPunct="1">
              <a:defRPr/>
            </a:pPr>
            <a:endParaRPr lang="en-US" dirty="0" smtClean="0"/>
          </a:p>
          <a:p>
            <a:pPr eaLnBrk="1" hangingPunct="1">
              <a:defRPr/>
            </a:pPr>
            <a:r>
              <a:rPr lang="en-US" dirty="0" smtClean="0"/>
              <a:t>In terms of brief background:  The recent emphasis on “Knowing Your Epidemic” promotes HIV prevention responses that are tailored to local contexts of epidemics.   The</a:t>
            </a:r>
            <a:r>
              <a:rPr lang="en-US" baseline="0" dirty="0" smtClean="0"/>
              <a:t> </a:t>
            </a:r>
            <a:r>
              <a:rPr lang="en-US" dirty="0" smtClean="0"/>
              <a:t>Know Your Epidemic approach emphasizes the critical role of evidence in achieving tailored responses through the use of epidemiological analysis and behavioral data. Namely, much of the Know Your Epidemic Guidance approach emphasizes accurately profiling who is most infected and affected, in what geographical locations, and through what transmission routes.  Know Your Epidemic also names the importance of understanding gender and cultural norms. </a:t>
            </a:r>
          </a:p>
          <a:p>
            <a:pPr eaLnBrk="1" hangingPunct="1">
              <a:defRPr/>
            </a:pPr>
            <a:endParaRPr lang="en-US" dirty="0" smtClean="0"/>
          </a:p>
          <a:p>
            <a:pPr eaLnBrk="1" hangingPunct="1">
              <a:defRPr/>
            </a:pPr>
            <a:r>
              <a:rPr lang="en-US" dirty="0" smtClean="0"/>
              <a:t>This slide shows the key steps involved in carrying out a gender analysis—and how these dovetail with the guidance UNAIDS and others provide in knowing your epidemic. Specifically, key steps for carrying out a gender analysis include the following:</a:t>
            </a:r>
          </a:p>
          <a:p>
            <a:pPr eaLnBrk="1" hangingPunct="1">
              <a:defRPr/>
            </a:pPr>
            <a:endParaRPr lang="en-US" dirty="0" smtClean="0"/>
          </a:p>
          <a:p>
            <a:pPr eaLnBrk="1" hangingPunct="1">
              <a:defRPr/>
            </a:pPr>
            <a:r>
              <a:rPr lang="en-US" dirty="0" smtClean="0"/>
              <a:t>First, determine what your focus of analysis will be. In terms of the HIV epidemic, it is critical to identify key patterns of the epidemic—where the epidemic is occurring, among which groups, via what transmission routes. Epidemiological and behavioral data, disaggregated by sex, are key here, as are data related to access to services, treatment outcomes, burden of care, etc. Such data are critical to helping to prioritize what the focus of HIV intervention efforts should be—and thus what the focus of gender analysis will be. Such data also begin to point to critical disparities within the patterns of infections and access to HIV services and thus where to further investigate dynamics causing these patterns and disparities. </a:t>
            </a:r>
          </a:p>
          <a:p>
            <a:pPr eaLnBrk="1" hangingPunct="1">
              <a:defRPr/>
            </a:pPr>
            <a:endParaRPr lang="en-US" dirty="0" smtClean="0"/>
          </a:p>
          <a:p>
            <a:pPr eaLnBrk="1" hangingPunct="1">
              <a:defRPr/>
            </a:pPr>
            <a:endParaRPr lang="en-US" dirty="0" smtClean="0"/>
          </a:p>
          <a:p>
            <a:pPr marL="0" marR="0" indent="0" algn="l" defTabSz="912813" rtl="0" eaLnBrk="1" fontAlgn="base" latinLnBrk="0" hangingPunct="1">
              <a:lnSpc>
                <a:spcPct val="100000"/>
              </a:lnSpc>
              <a:spcBef>
                <a:spcPct val="30000"/>
              </a:spcBef>
              <a:spcAft>
                <a:spcPct val="0"/>
              </a:spcAft>
              <a:buClrTx/>
              <a:buSzTx/>
              <a:buFontTx/>
              <a:buNone/>
              <a:tabLst/>
              <a:defRPr/>
            </a:pPr>
            <a:r>
              <a:rPr lang="en-US" sz="1200" dirty="0" smtClean="0">
                <a:solidFill>
                  <a:schemeClr val="bg1">
                    <a:lumMod val="50000"/>
                  </a:schemeClr>
                </a:solidFill>
              </a:rPr>
              <a:t>[from Gender Analysis</a:t>
            </a:r>
            <a:r>
              <a:rPr lang="en-US" sz="1200" baseline="0" dirty="0" smtClean="0">
                <a:solidFill>
                  <a:schemeClr val="bg1">
                    <a:lumMod val="50000"/>
                  </a:schemeClr>
                </a:solidFill>
              </a:rPr>
              <a:t> and Integration for HIV and Sexuality, IGWG, http://www.igwg.org/igwg_media/Training/GendrAnalysisIntegrHIVSexuality.ppt] </a:t>
            </a:r>
            <a:endParaRPr lang="en-US" sz="1200" dirty="0" smtClean="0">
              <a:solidFill>
                <a:schemeClr val="bg1">
                  <a:lumMod val="50000"/>
                </a:schemeClr>
              </a:solidFill>
            </a:endParaRPr>
          </a:p>
          <a:p>
            <a:pPr eaLnBrk="1" hangingPunct="1">
              <a:defRPr/>
            </a:pPr>
            <a:endParaRPr lang="en-US" dirty="0" smtClean="0"/>
          </a:p>
          <a:p>
            <a:pPr eaLnBrk="1" hangingPunct="1">
              <a:defRPr/>
            </a:pPr>
            <a:endParaRPr lang="en-US" dirty="0" smtClean="0"/>
          </a:p>
          <a:p>
            <a:pPr eaLnBrk="1" hangingPunct="1">
              <a:defRPr/>
            </a:pPr>
            <a:r>
              <a:rPr lang="en-US" dirty="0" smtClean="0"/>
              <a:t> </a:t>
            </a:r>
            <a:r>
              <a:rPr lang="en-US" sz="1400" dirty="0" smtClean="0"/>
              <a:t>** Adapted from Jerome, J. and P. van den </a:t>
            </a:r>
            <a:r>
              <a:rPr lang="en-US" sz="1400" dirty="0" err="1" smtClean="0"/>
              <a:t>Oever</a:t>
            </a:r>
            <a:r>
              <a:rPr lang="en-US" sz="1400" dirty="0" smtClean="0"/>
              <a:t>. 1994. </a:t>
            </a:r>
            <a:r>
              <a:rPr lang="en-US" sz="1400" i="1" dirty="0" smtClean="0"/>
              <a:t>Sex and Gender – What’s the Difference?: A Tool for Examining the Sociocultural Context of Sex Difference, </a:t>
            </a:r>
            <a:r>
              <a:rPr lang="en-US" sz="1400" dirty="0" smtClean="0"/>
              <a:t>in </a:t>
            </a:r>
            <a:r>
              <a:rPr lang="en-US" sz="1400" dirty="0" err="1" smtClean="0"/>
              <a:t>Genesys</a:t>
            </a:r>
            <a:r>
              <a:rPr lang="en-US" sz="1400" dirty="0" smtClean="0"/>
              <a:t>, the Futures Group with Management Systems International and Development Alternatives </a:t>
            </a:r>
            <a:r>
              <a:rPr lang="en-US" sz="1400" dirty="0" err="1" smtClean="0"/>
              <a:t>Inc</a:t>
            </a:r>
            <a:r>
              <a:rPr lang="en-US" sz="1400" dirty="0" smtClean="0"/>
              <a:t>, </a:t>
            </a:r>
            <a:r>
              <a:rPr lang="en-US" sz="1400" i="1" dirty="0" smtClean="0"/>
              <a:t>Gender Analysis Tool Kit. </a:t>
            </a:r>
            <a:r>
              <a:rPr lang="en-US" sz="1400" dirty="0" smtClean="0"/>
              <a:t>Office of Women in Development, USAID. </a:t>
            </a:r>
            <a:endParaRPr lang="en-US" dirty="0" smtClean="0"/>
          </a:p>
          <a:p>
            <a:pPr eaLnBrk="1" hangingPunct="1"/>
            <a:endParaRPr lang="es-DO" dirty="0" smtClean="0">
              <a:latin typeface="Calibri" pitchFamily="34" charset="0"/>
            </a:endParaRPr>
          </a:p>
        </p:txBody>
      </p:sp>
      <p:sp>
        <p:nvSpPr>
          <p:cNvPr id="60420" name="Slide Number Placeholder 3"/>
          <p:cNvSpPr>
            <a:spLocks noGrp="1"/>
          </p:cNvSpPr>
          <p:nvPr>
            <p:ph type="sldNum" sz="quarter" idx="5"/>
          </p:nvPr>
        </p:nvSpPr>
        <p:spPr>
          <a:xfrm>
            <a:off x="4142963" y="9119173"/>
            <a:ext cx="3170583" cy="4803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37" tIns="47418" rIns="94837" bIns="47418"/>
          <a:lstStyle>
            <a:lvl1pPr defTabSz="945076">
              <a:defRPr sz="2900">
                <a:solidFill>
                  <a:schemeClr val="tx1"/>
                </a:solidFill>
                <a:latin typeface="Times" charset="0"/>
                <a:ea typeface="ＭＳ Ｐゴシック" pitchFamily="34" charset="-128"/>
              </a:defRPr>
            </a:lvl1pPr>
            <a:lvl2pPr marL="770549" indent="-296365" defTabSz="945076">
              <a:defRPr sz="2900">
                <a:solidFill>
                  <a:schemeClr val="tx1"/>
                </a:solidFill>
                <a:latin typeface="Times" charset="0"/>
                <a:ea typeface="ＭＳ Ｐゴシック" pitchFamily="34" charset="-128"/>
              </a:defRPr>
            </a:lvl2pPr>
            <a:lvl3pPr marL="1185461" indent="-237093" defTabSz="945076">
              <a:defRPr sz="2900">
                <a:solidFill>
                  <a:schemeClr val="tx1"/>
                </a:solidFill>
                <a:latin typeface="Times" charset="0"/>
                <a:ea typeface="ＭＳ Ｐゴシック" pitchFamily="34" charset="-128"/>
              </a:defRPr>
            </a:lvl3pPr>
            <a:lvl4pPr marL="1659644" indent="-237093" defTabSz="945076">
              <a:defRPr sz="2900">
                <a:solidFill>
                  <a:schemeClr val="tx1"/>
                </a:solidFill>
                <a:latin typeface="Times" charset="0"/>
                <a:ea typeface="ＭＳ Ｐゴシック" pitchFamily="34" charset="-128"/>
              </a:defRPr>
            </a:lvl4pPr>
            <a:lvl5pPr marL="2133829" indent="-237093" defTabSz="945076">
              <a:defRPr sz="2900">
                <a:solidFill>
                  <a:schemeClr val="tx1"/>
                </a:solidFill>
                <a:latin typeface="Times" charset="0"/>
                <a:ea typeface="ＭＳ Ｐゴシック" pitchFamily="34" charset="-128"/>
              </a:defRPr>
            </a:lvl5pPr>
            <a:lvl6pPr marL="2608013"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6pPr>
            <a:lvl7pPr marL="3082196"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7pPr>
            <a:lvl8pPr marL="3556381"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8pPr>
            <a:lvl9pPr marL="4030564" indent="-237093" defTabSz="945076" eaLnBrk="0" fontAlgn="base" hangingPunct="0">
              <a:spcBef>
                <a:spcPct val="0"/>
              </a:spcBef>
              <a:spcAft>
                <a:spcPct val="0"/>
              </a:spcAft>
              <a:defRPr sz="2900">
                <a:solidFill>
                  <a:schemeClr val="tx1"/>
                </a:solidFill>
                <a:latin typeface="Times" charset="0"/>
                <a:ea typeface="ＭＳ Ｐゴシック" pitchFamily="34" charset="-128"/>
              </a:defRPr>
            </a:lvl9pPr>
          </a:lstStyle>
          <a:p>
            <a:pPr eaLnBrk="1" hangingPunct="1"/>
            <a:fld id="{62E624F5-703B-4CBA-B3BF-BF6655188D25}" type="slidenum">
              <a:rPr lang="en-US" sz="1200">
                <a:latin typeface="Calibri" pitchFamily="34" charset="0"/>
              </a:rPr>
              <a:pPr eaLnBrk="1" hangingPunct="1"/>
              <a:t>7</a:t>
            </a:fld>
            <a:endParaRPr lang="en-US"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defRPr/>
            </a:pPr>
            <a:r>
              <a:rPr lang="en-US" dirty="0" smtClean="0"/>
              <a:t>Once you have identified this focus, the second step moves to the heart of gender analysis. Gender analysis offer a systematic way to investigate the gender and cultural norms that drive the patterns of different epidemics. This is the step where analysis seeks to uncover the social drivers behind the patterns of the epidemic—that is, the ‘why’ behind the patterns of the HIV epidemic in the context where you are working.  For those women and girls and men and boys most likely to be infected with and affected by HIV, gender analysis seeks to identify the specific gender norms and inequalities that govern HIV risk, vulnerability, and impact. </a:t>
            </a:r>
          </a:p>
          <a:p>
            <a:endParaRPr lang="en-US" dirty="0" smtClean="0"/>
          </a:p>
          <a:p>
            <a:pPr eaLnBrk="1" hangingPunct="1">
              <a:defRPr/>
            </a:pPr>
            <a:endParaRPr lang="en-US" dirty="0" smtClean="0"/>
          </a:p>
          <a:p>
            <a:pPr eaLnBrk="1" hangingPunct="1">
              <a:defRPr/>
            </a:pPr>
            <a:endParaRPr lang="en-US" dirty="0" smtClean="0"/>
          </a:p>
          <a:p>
            <a:pPr eaLnBrk="1" hangingPunct="1">
              <a:defRPr/>
            </a:pPr>
            <a:r>
              <a:rPr lang="en-US" dirty="0" smtClean="0"/>
              <a:t> </a:t>
            </a:r>
            <a:r>
              <a:rPr lang="en-US" sz="1200" dirty="0" smtClean="0"/>
              <a:t>** Adapted from Jerome, J. and P. van den </a:t>
            </a:r>
            <a:r>
              <a:rPr lang="en-US" sz="1200" dirty="0" err="1" smtClean="0"/>
              <a:t>Oever</a:t>
            </a:r>
            <a:r>
              <a:rPr lang="en-US" sz="1200" dirty="0" smtClean="0"/>
              <a:t>. 1994. </a:t>
            </a:r>
            <a:r>
              <a:rPr lang="en-US" sz="1200" i="1" dirty="0" smtClean="0"/>
              <a:t>Sex and Gender – What’s the Difference?: A Tool for Examining the Sociocultural Context of Sex Difference, </a:t>
            </a:r>
            <a:r>
              <a:rPr lang="en-US" sz="1200" dirty="0" smtClean="0"/>
              <a:t>in </a:t>
            </a:r>
            <a:r>
              <a:rPr lang="en-US" sz="1200" dirty="0" err="1" smtClean="0"/>
              <a:t>Genesys</a:t>
            </a:r>
            <a:r>
              <a:rPr lang="en-US" sz="1200" dirty="0" smtClean="0"/>
              <a:t>, the Futures Group with Management Systems International and Development Alternatives </a:t>
            </a:r>
            <a:r>
              <a:rPr lang="en-US" sz="1200" dirty="0" err="1" smtClean="0"/>
              <a:t>Inc</a:t>
            </a:r>
            <a:r>
              <a:rPr lang="en-US" sz="1200" dirty="0" smtClean="0"/>
              <a:t>, </a:t>
            </a:r>
            <a:r>
              <a:rPr lang="en-US" sz="1200" i="1" dirty="0" smtClean="0"/>
              <a:t>Gender Analysis Tool Kit. </a:t>
            </a:r>
            <a:r>
              <a:rPr lang="en-US" sz="1200" dirty="0" smtClean="0"/>
              <a:t>Office of Women in Development, USAID. </a:t>
            </a:r>
            <a:endParaRPr lang="en-US" dirty="0" smtClean="0"/>
          </a:p>
          <a:p>
            <a:endParaRPr lang="en-US" dirty="0"/>
          </a:p>
        </p:txBody>
      </p:sp>
    </p:spTree>
    <p:extLst>
      <p:ext uri="{BB962C8B-B14F-4D97-AF65-F5344CB8AC3E}">
        <p14:creationId xmlns:p14="http://schemas.microsoft.com/office/powerpoint/2010/main" val="22615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smtClean="0"/>
              <a:t>The third step of the gender analysis process then identifies how these gender norms and inequalities specifically constrain or support HIV outcomes.</a:t>
            </a:r>
          </a:p>
          <a:p>
            <a:pPr eaLnBrk="1" hangingPunct="1">
              <a:defRPr/>
            </a:pPr>
            <a:endParaRPr lang="en-US" dirty="0" smtClean="0"/>
          </a:p>
          <a:p>
            <a:pPr eaLnBrk="1" hangingPunct="1">
              <a:defRPr/>
            </a:pPr>
            <a:r>
              <a:rPr lang="en-US" dirty="0" smtClean="0"/>
              <a:t>Although Know Your Epidemic focuses on prevention, these broad steps equally apply to efforts to know the treatment, care, and support aspects of an epidemic. </a:t>
            </a:r>
          </a:p>
          <a:p>
            <a:endParaRPr lang="en-US" dirty="0" smtClean="0"/>
          </a:p>
          <a:p>
            <a:pPr eaLnBrk="1" hangingPunct="1">
              <a:defRPr/>
            </a:pPr>
            <a:endParaRPr lang="en-US" dirty="0" smtClean="0"/>
          </a:p>
          <a:p>
            <a:pPr eaLnBrk="1" hangingPunct="1">
              <a:defRPr/>
            </a:pPr>
            <a:endParaRPr lang="en-US" dirty="0" smtClean="0"/>
          </a:p>
          <a:p>
            <a:pPr eaLnBrk="1" hangingPunct="1">
              <a:defRPr/>
            </a:pPr>
            <a:r>
              <a:rPr lang="en-US" dirty="0" smtClean="0"/>
              <a:t> </a:t>
            </a:r>
            <a:r>
              <a:rPr lang="en-US" sz="1200" dirty="0" smtClean="0"/>
              <a:t>** Adapted from Jerome, J. and P. van den </a:t>
            </a:r>
            <a:r>
              <a:rPr lang="en-US" sz="1200" dirty="0" err="1" smtClean="0"/>
              <a:t>Oever</a:t>
            </a:r>
            <a:r>
              <a:rPr lang="en-US" sz="1200" dirty="0" smtClean="0"/>
              <a:t>. 1994. </a:t>
            </a:r>
            <a:r>
              <a:rPr lang="en-US" sz="1200" i="1" dirty="0" smtClean="0"/>
              <a:t>Sex and Gender – What’s the Difference?: A Tool for Examining the Sociocultural Context of Sex Difference, </a:t>
            </a:r>
            <a:r>
              <a:rPr lang="en-US" sz="1200" dirty="0" smtClean="0"/>
              <a:t>in </a:t>
            </a:r>
            <a:r>
              <a:rPr lang="en-US" sz="1200" dirty="0" err="1" smtClean="0"/>
              <a:t>Genesys</a:t>
            </a:r>
            <a:r>
              <a:rPr lang="en-US" sz="1200" dirty="0" smtClean="0"/>
              <a:t>, the Futures Group with Management Systems International and Development Alternatives </a:t>
            </a:r>
            <a:r>
              <a:rPr lang="en-US" sz="1200" dirty="0" err="1" smtClean="0"/>
              <a:t>Inc</a:t>
            </a:r>
            <a:r>
              <a:rPr lang="en-US" sz="1200" dirty="0" smtClean="0"/>
              <a:t>, </a:t>
            </a:r>
            <a:r>
              <a:rPr lang="en-US" sz="1200" i="1" dirty="0" smtClean="0"/>
              <a:t>Gender Analysis Tool Kit. </a:t>
            </a:r>
            <a:r>
              <a:rPr lang="en-US" sz="1200" dirty="0" smtClean="0"/>
              <a:t>Office of Women in Development, USAID. </a:t>
            </a:r>
            <a:endParaRPr lang="en-US" dirty="0" smtClean="0"/>
          </a:p>
          <a:p>
            <a:endParaRPr lang="en-US" dirty="0"/>
          </a:p>
        </p:txBody>
      </p:sp>
    </p:spTree>
    <p:extLst>
      <p:ext uri="{BB962C8B-B14F-4D97-AF65-F5344CB8AC3E}">
        <p14:creationId xmlns:p14="http://schemas.microsoft.com/office/powerpoint/2010/main" val="167825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lnSpcReduction="10000"/>
          </a:bodyPr>
          <a:lstStyle/>
          <a:p>
            <a:pPr eaLnBrk="1" hangingPunct="1"/>
            <a:r>
              <a:rPr lang="en-US" sz="1200" dirty="0" smtClean="0"/>
              <a:t>To understand gender relations more concretely, gender analysis approaches (and tools) often choose to focus on specific “aspects” or “slices” of social and cultural relations in a given context. The specific “aspects” or “slices” of social and cultural relations chosen for focus in an analysis are referred to here as “domains.” Domains frequently analyzed in reproductive health programming include practices, roles, and participation; knowledge, beliefs, and perceptions (many of which are normative, that is provide norms for what is appropriate behavior for women and men); access to assets; legal rights and status; and (related to all of these) power.   </a:t>
            </a:r>
          </a:p>
          <a:p>
            <a:pPr eaLnBrk="1" hangingPunct="1"/>
            <a:endParaRPr lang="en-US" sz="1200"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Day 3)">
    <p:bg>
      <p:bgPr>
        <a:solidFill>
          <a:srgbClr val="DDDDDD"/>
        </a:solidFill>
        <a:effectLst/>
      </p:bgPr>
    </p:bg>
    <p:spTree>
      <p:nvGrpSpPr>
        <p:cNvPr id="1" name=""/>
        <p:cNvGrpSpPr/>
        <p:nvPr/>
      </p:nvGrpSpPr>
      <p:grpSpPr>
        <a:xfrm>
          <a:off x="0" y="0"/>
          <a:ext cx="0" cy="0"/>
          <a:chOff x="0" y="0"/>
          <a:chExt cx="0" cy="0"/>
        </a:xfrm>
      </p:grpSpPr>
      <p:sp>
        <p:nvSpPr>
          <p:cNvPr id="3" name="Rectangle 2"/>
          <p:cNvSpPr/>
          <p:nvPr userDrawn="1"/>
        </p:nvSpPr>
        <p:spPr>
          <a:xfrm>
            <a:off x="0" y="2332038"/>
            <a:ext cx="9144000" cy="4525962"/>
          </a:xfrm>
          <a:prstGeom prst="rect">
            <a:avLst/>
          </a:prstGeom>
          <a:solidFill>
            <a:srgbClr val="002A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 name="Picture 7" descr="usaid_logo_ppt.tif"/>
          <p:cNvPicPr>
            <a:picLocks noChangeAspect="1"/>
          </p:cNvPicPr>
          <p:nvPr/>
        </p:nvPicPr>
        <p:blipFill>
          <a:blip r:embed="rId2" cstate="print"/>
          <a:srcRect/>
          <a:stretch>
            <a:fillRect/>
          </a:stretch>
        </p:blipFill>
        <p:spPr bwMode="auto">
          <a:xfrm>
            <a:off x="228600" y="214313"/>
            <a:ext cx="2968625" cy="1146175"/>
          </a:xfrm>
          <a:prstGeom prst="rect">
            <a:avLst/>
          </a:prstGeom>
          <a:noFill/>
          <a:ln w="9525">
            <a:noFill/>
            <a:miter lim="800000"/>
            <a:headEnd/>
            <a:tailEnd/>
          </a:ln>
        </p:spPr>
      </p:pic>
      <p:sp>
        <p:nvSpPr>
          <p:cNvPr id="5" name="TextBox 4"/>
          <p:cNvSpPr txBox="1">
            <a:spLocks noChangeArrowheads="1"/>
          </p:cNvSpPr>
          <p:nvPr/>
        </p:nvSpPr>
        <p:spPr bwMode="auto">
          <a:xfrm>
            <a:off x="3415553" y="387350"/>
            <a:ext cx="5271247" cy="1192612"/>
          </a:xfrm>
          <a:prstGeom prst="rect">
            <a:avLst/>
          </a:prstGeom>
          <a:noFill/>
          <a:ln w="9525">
            <a:noFill/>
            <a:miter lim="800000"/>
            <a:headEnd/>
            <a:tailEnd/>
          </a:ln>
        </p:spPr>
        <p:txBody>
          <a:bodyPr wrap="square" lIns="91418" tIns="45709" rIns="91418" bIns="45709">
            <a:spAutoFit/>
          </a:bodyPr>
          <a:lstStyle/>
          <a:p>
            <a:pPr algn="r">
              <a:defRPr/>
            </a:pPr>
            <a:r>
              <a:rPr lang="en-US" sz="2400" dirty="0" smtClean="0">
                <a:solidFill>
                  <a:srgbClr val="002A6C"/>
                </a:solidFill>
                <a:latin typeface="Gill Sans MT" pitchFamily="34" charset="0"/>
              </a:rPr>
              <a:t>Regional Forum: Use of Gender Data in Sub-national Decision-Making</a:t>
            </a:r>
            <a:endParaRPr lang="en-US" sz="2400" dirty="0">
              <a:solidFill>
                <a:srgbClr val="002A6C"/>
              </a:solidFill>
              <a:latin typeface="Gill Sans MT" pitchFamily="34" charset="0"/>
            </a:endParaRPr>
          </a:p>
          <a:p>
            <a:pPr algn="r">
              <a:spcBef>
                <a:spcPts val="900"/>
              </a:spcBef>
              <a:defRPr/>
            </a:pPr>
            <a:r>
              <a:rPr lang="en-US" sz="1600" dirty="0" smtClean="0">
                <a:solidFill>
                  <a:srgbClr val="002A6C"/>
                </a:solidFill>
                <a:latin typeface="Gill Sans MT" pitchFamily="34" charset="0"/>
              </a:rPr>
              <a:t>Kigali, Rwanda</a:t>
            </a:r>
            <a:r>
              <a:rPr lang="en-US" sz="1600" baseline="0" dirty="0" smtClean="0">
                <a:solidFill>
                  <a:srgbClr val="002A6C"/>
                </a:solidFill>
                <a:latin typeface="Gill Sans MT" pitchFamily="34" charset="0"/>
              </a:rPr>
              <a:t> </a:t>
            </a:r>
            <a:r>
              <a:rPr lang="en-US" sz="1600" dirty="0" smtClean="0">
                <a:solidFill>
                  <a:srgbClr val="002A6C"/>
                </a:solidFill>
                <a:latin typeface="Gill Sans MT" pitchFamily="34" charset="0"/>
              </a:rPr>
              <a:t>• August </a:t>
            </a:r>
            <a:r>
              <a:rPr lang="en-US" sz="1600" dirty="0">
                <a:solidFill>
                  <a:srgbClr val="002A6C"/>
                </a:solidFill>
                <a:latin typeface="Gill Sans MT" pitchFamily="34" charset="0"/>
              </a:rPr>
              <a:t>2012</a:t>
            </a:r>
          </a:p>
        </p:txBody>
      </p:sp>
      <p:sp>
        <p:nvSpPr>
          <p:cNvPr id="8" name="Text Placeholder 7"/>
          <p:cNvSpPr>
            <a:spLocks noGrp="1"/>
          </p:cNvSpPr>
          <p:nvPr>
            <p:ph type="body" sz="quarter" idx="10"/>
          </p:nvPr>
        </p:nvSpPr>
        <p:spPr bwMode="white">
          <a:xfrm>
            <a:off x="1382233" y="3131403"/>
            <a:ext cx="7315200" cy="830997"/>
          </a:xfrm>
        </p:spPr>
        <p:txBody>
          <a:bodyPr>
            <a:spAutoFit/>
          </a:bodyPr>
          <a:lstStyle>
            <a:lvl1pPr algn="r">
              <a:buNone/>
              <a:defRPr sz="4800" baseline="0">
                <a:solidFill>
                  <a:schemeClr val="bg1"/>
                </a:solidFill>
                <a:latin typeface="Gill Sans MT" pitchFamily="34" charset="0"/>
              </a:defRPr>
            </a:lvl1pPr>
          </a:lstStyle>
          <a:p>
            <a:pPr lvl="0"/>
            <a:r>
              <a:rPr lang="en-US" smtClean="0"/>
              <a:t>Click to edit Master text styles</a:t>
            </a:r>
          </a:p>
        </p:txBody>
      </p:sp>
      <p:pic>
        <p:nvPicPr>
          <p:cNvPr id="9" name="Picture 6" descr="filmstrip_landscape_1.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828800"/>
            <a:ext cx="91440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Breaker (Day 3)">
    <p:bg>
      <p:bgPr>
        <a:solidFill>
          <a:srgbClr val="DDDDDD"/>
        </a:solidFill>
        <a:effectLst/>
      </p:bgPr>
    </p:bg>
    <p:spTree>
      <p:nvGrpSpPr>
        <p:cNvPr id="1" name=""/>
        <p:cNvGrpSpPr/>
        <p:nvPr/>
      </p:nvGrpSpPr>
      <p:grpSpPr>
        <a:xfrm>
          <a:off x="0" y="0"/>
          <a:ext cx="0" cy="0"/>
          <a:chOff x="0" y="0"/>
          <a:chExt cx="0" cy="0"/>
        </a:xfrm>
      </p:grpSpPr>
      <p:sp>
        <p:nvSpPr>
          <p:cNvPr id="3" name="Rectangle 2"/>
          <p:cNvSpPr/>
          <p:nvPr userDrawn="1"/>
        </p:nvSpPr>
        <p:spPr>
          <a:xfrm>
            <a:off x="0" y="2332038"/>
            <a:ext cx="9144000" cy="4525962"/>
          </a:xfrm>
          <a:prstGeom prst="rect">
            <a:avLst/>
          </a:prstGeom>
          <a:solidFill>
            <a:srgbClr val="002A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 name="Picture 4" descr="breaker_landscape_3.jpg"/>
          <p:cNvPicPr>
            <a:picLocks noChangeAspect="1"/>
          </p:cNvPicPr>
          <p:nvPr userDrawn="1"/>
        </p:nvPicPr>
        <p:blipFill>
          <a:blip r:embed="rId2" cstate="print"/>
          <a:srcRect/>
          <a:stretch>
            <a:fillRect/>
          </a:stretch>
        </p:blipFill>
        <p:spPr bwMode="auto">
          <a:xfrm>
            <a:off x="0" y="1828800"/>
            <a:ext cx="9144000" cy="1136650"/>
          </a:xfrm>
          <a:prstGeom prst="rect">
            <a:avLst/>
          </a:prstGeom>
          <a:noFill/>
          <a:ln w="9525">
            <a:noFill/>
            <a:miter lim="800000"/>
            <a:headEnd/>
            <a:tailEnd/>
          </a:ln>
        </p:spPr>
      </p:pic>
      <p:sp>
        <p:nvSpPr>
          <p:cNvPr id="8" name="Text Placeholder 7"/>
          <p:cNvSpPr>
            <a:spLocks noGrp="1"/>
          </p:cNvSpPr>
          <p:nvPr>
            <p:ph type="body" sz="quarter" idx="10"/>
          </p:nvPr>
        </p:nvSpPr>
        <p:spPr>
          <a:xfrm>
            <a:off x="1382233" y="3131403"/>
            <a:ext cx="7315200" cy="830997"/>
          </a:xfrm>
        </p:spPr>
        <p:txBody>
          <a:bodyPr>
            <a:spAutoFit/>
          </a:bodyPr>
          <a:lstStyle>
            <a:lvl1pPr algn="r">
              <a:buNone/>
              <a:defRPr sz="4800" baseline="0">
                <a:solidFill>
                  <a:schemeClr val="bg1"/>
                </a:solidFill>
                <a:latin typeface="Gill Sans MT" pitchFamily="34" charset="0"/>
              </a:defRPr>
            </a:lvl1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4724400"/>
            <a:ext cx="9144000" cy="2133600"/>
          </a:xfrm>
          <a:prstGeom prst="rect">
            <a:avLst/>
          </a:prstGeom>
          <a:solidFill>
            <a:schemeClr val="tx1"/>
          </a:solidFill>
          <a:ln w="9525">
            <a:solidFill>
              <a:schemeClr val="tx1"/>
            </a:solidFill>
            <a:miter lim="800000"/>
            <a:headEnd/>
            <a:tailEnd/>
          </a:ln>
        </p:spPr>
        <p:txBody>
          <a:bodyPr wrap="none" anchor="ctr"/>
          <a:lstStyle/>
          <a:p>
            <a:pPr defTabSz="914400"/>
            <a:endParaRPr lang="en-US" smtClean="0">
              <a:solidFill>
                <a:srgbClr val="FFFFFF"/>
              </a:solidFill>
              <a:latin typeface="Arial" charset="0"/>
              <a:ea typeface="ＭＳ Ｐゴシック" pitchFamily="34" charset="-128"/>
            </a:endParaRPr>
          </a:p>
        </p:txBody>
      </p:sp>
      <p:pic>
        <p:nvPicPr>
          <p:cNvPr id="5" name="Picture 5" descr="Vertical_RGB_6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738" y="5246688"/>
            <a:ext cx="150018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4575" y="5295900"/>
            <a:ext cx="127635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685800" y="549275"/>
            <a:ext cx="7772400" cy="2184400"/>
          </a:xfrm>
        </p:spPr>
        <p:txBody>
          <a:bodyPr/>
          <a:lstStyle>
            <a:lvl1pPr algn="ctr">
              <a:defRPr sz="4000"/>
            </a:lvl1pPr>
          </a:lstStyle>
          <a:p>
            <a:r>
              <a:rPr lang="en-US"/>
              <a:t>Click to edit Master title style</a:t>
            </a:r>
          </a:p>
        </p:txBody>
      </p:sp>
      <p:sp>
        <p:nvSpPr>
          <p:cNvPr id="4105" name="Rectangle 9"/>
          <p:cNvSpPr>
            <a:spLocks noGrp="1" noChangeArrowheads="1"/>
          </p:cNvSpPr>
          <p:nvPr>
            <p:ph type="subTitle" sz="quarter" idx="1"/>
          </p:nvPr>
        </p:nvSpPr>
        <p:spPr>
          <a:xfrm>
            <a:off x="1371600" y="3076575"/>
            <a:ext cx="6400800" cy="1752600"/>
          </a:xfrm>
        </p:spPr>
        <p:txBody>
          <a:bodyPr/>
          <a:lstStyle>
            <a:lvl1pPr marL="0" indent="0" algn="ctr">
              <a:spcBef>
                <a:spcPct val="0"/>
              </a:spcBef>
              <a:spcAft>
                <a:spcPct val="0"/>
              </a:spcAft>
              <a:buClrTx/>
              <a:buFontTx/>
              <a:buNone/>
              <a:defRPr sz="2400"/>
            </a:lvl1pPr>
          </a:lstStyle>
          <a:p>
            <a:r>
              <a:rPr lang="en-US"/>
              <a:t>Your Name Here</a:t>
            </a:r>
          </a:p>
          <a:p>
            <a:r>
              <a:rPr lang="en-US"/>
              <a:t>MEASURE Evaluation</a:t>
            </a:r>
          </a:p>
          <a:p>
            <a:r>
              <a:rPr lang="en-US"/>
              <a:t>Date Here</a:t>
            </a:r>
          </a:p>
        </p:txBody>
      </p:sp>
    </p:spTree>
    <p:extLst>
      <p:ext uri="{BB962C8B-B14F-4D97-AF65-F5344CB8AC3E}">
        <p14:creationId xmlns:p14="http://schemas.microsoft.com/office/powerpoint/2010/main" val="10753766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5" descr="Vertical_RGB_60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148101" y="5867400"/>
            <a:ext cx="10620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logo_200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797845" y="5899150"/>
            <a:ext cx="849313"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89942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AEFEB155-9872-495C-97E9-89F6907BB96C}" type="slidenum">
              <a:rPr lang="en-US"/>
              <a:pPr>
                <a:defRPr/>
              </a:pPr>
              <a:t>‹#›</a:t>
            </a:fld>
            <a:endParaRPr lang="en-US" sz="12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95749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916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3925" y="1600200"/>
            <a:ext cx="3805238"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81563" y="1600200"/>
            <a:ext cx="3805237"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1CCADDB5-8481-46DA-A46A-60B06D128A35}" type="slidenum">
              <a:rPr lang="en-US"/>
              <a:pPr>
                <a:defRPr/>
              </a:pPr>
              <a:t>‹#›</a:t>
            </a:fld>
            <a:endParaRPr lang="en-US" sz="12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520322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14E06E57-FF7C-4E4F-8BEC-6A1EA6054C18}" type="slidenum">
              <a:rPr lang="en-US"/>
              <a:pPr>
                <a:defRPr/>
              </a:pPr>
              <a:t>‹#›</a:t>
            </a:fld>
            <a:endParaRPr lang="en-US" sz="1200"/>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814867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516AAB46-436B-4962-AA84-9EEF7765552E}" type="slidenum">
              <a:rPr lang="en-US"/>
              <a:pPr>
                <a:defRPr/>
              </a:pPr>
              <a:t>‹#›</a:t>
            </a:fld>
            <a:endParaRPr lang="en-US" sz="1200"/>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2993304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C1515427-42AF-43C9-AF27-063AB8B90741}" type="slidenum">
              <a:rPr lang="en-US"/>
              <a:pPr>
                <a:defRPr/>
              </a:pPr>
              <a:t>‹#›</a:t>
            </a:fld>
            <a:endParaRPr lang="en-US" sz="1200"/>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3674407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619064B4-528F-4269-8404-9936BDC2B03E}" type="slidenum">
              <a:rPr lang="en-US"/>
              <a:pPr>
                <a:defRPr/>
              </a:pPr>
              <a:t>‹#›</a:t>
            </a:fld>
            <a:endParaRPr lang="en-US" sz="12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873790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er (Day 3)">
    <p:bg>
      <p:bgPr>
        <a:solidFill>
          <a:srgbClr val="DDDDDD"/>
        </a:solidFill>
        <a:effectLst/>
      </p:bgPr>
    </p:bg>
    <p:spTree>
      <p:nvGrpSpPr>
        <p:cNvPr id="1" name=""/>
        <p:cNvGrpSpPr/>
        <p:nvPr/>
      </p:nvGrpSpPr>
      <p:grpSpPr>
        <a:xfrm>
          <a:off x="0" y="0"/>
          <a:ext cx="0" cy="0"/>
          <a:chOff x="0" y="0"/>
          <a:chExt cx="0" cy="0"/>
        </a:xfrm>
      </p:grpSpPr>
      <p:sp>
        <p:nvSpPr>
          <p:cNvPr id="3" name="Rectangle 2"/>
          <p:cNvSpPr/>
          <p:nvPr userDrawn="1"/>
        </p:nvSpPr>
        <p:spPr>
          <a:xfrm>
            <a:off x="0" y="2332038"/>
            <a:ext cx="9144000" cy="4525962"/>
          </a:xfrm>
          <a:prstGeom prst="rect">
            <a:avLst/>
          </a:prstGeom>
          <a:solidFill>
            <a:srgbClr val="002A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Text Placeholder 7"/>
          <p:cNvSpPr>
            <a:spLocks noGrp="1"/>
          </p:cNvSpPr>
          <p:nvPr>
            <p:ph type="body" sz="quarter" idx="10"/>
          </p:nvPr>
        </p:nvSpPr>
        <p:spPr>
          <a:xfrm>
            <a:off x="1382233" y="3131403"/>
            <a:ext cx="7315200" cy="830997"/>
          </a:xfrm>
        </p:spPr>
        <p:txBody>
          <a:bodyPr>
            <a:spAutoFit/>
          </a:bodyPr>
          <a:lstStyle>
            <a:lvl1pPr algn="r">
              <a:buNone/>
              <a:defRPr sz="4800" baseline="0">
                <a:solidFill>
                  <a:schemeClr val="bg1"/>
                </a:solidFill>
                <a:latin typeface="Gill Sans MT" pitchFamily="34" charset="0"/>
              </a:defRPr>
            </a:lvl1pPr>
          </a:lstStyle>
          <a:p>
            <a:pPr lvl="0"/>
            <a:r>
              <a:rPr lang="en-US" smtClean="0"/>
              <a:t>Click to edit Master text styles</a:t>
            </a:r>
          </a:p>
        </p:txBody>
      </p:sp>
      <p:pic>
        <p:nvPicPr>
          <p:cNvPr id="5" name="Picture 4" descr="breaker_landscape_1.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828800"/>
            <a:ext cx="91440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12551540-BEC4-4218-BCB1-2483465C0CB8}" type="slidenum">
              <a:rPr lang="en-US"/>
              <a:pPr>
                <a:defRPr/>
              </a:pPr>
              <a:t>‹#›</a:t>
            </a:fld>
            <a:endParaRPr lang="en-US" sz="12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9292204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EB9044BB-84E4-48BE-AB08-37965A427869}" type="slidenum">
              <a:rPr lang="en-US"/>
              <a:pPr>
                <a:defRPr/>
              </a:pPr>
              <a:t>‹#›</a:t>
            </a:fld>
            <a:endParaRPr lang="en-US" sz="12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0550365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6875" y="274638"/>
            <a:ext cx="1939925" cy="528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3925" y="274638"/>
            <a:ext cx="5670550" cy="528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DEC40ADD-3A46-46A7-8BE0-6C1712E5C0EE}" type="slidenum">
              <a:rPr lang="en-US"/>
              <a:pPr>
                <a:defRPr/>
              </a:pPr>
              <a:t>‹#›</a:t>
            </a:fld>
            <a:endParaRPr lang="en-US" sz="12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3472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Day 4)">
    <p:bg>
      <p:bgPr>
        <a:solidFill>
          <a:srgbClr val="DDDDDD"/>
        </a:solidFill>
        <a:effectLst/>
      </p:bgPr>
    </p:bg>
    <p:spTree>
      <p:nvGrpSpPr>
        <p:cNvPr id="1" name=""/>
        <p:cNvGrpSpPr/>
        <p:nvPr/>
      </p:nvGrpSpPr>
      <p:grpSpPr>
        <a:xfrm>
          <a:off x="0" y="0"/>
          <a:ext cx="0" cy="0"/>
          <a:chOff x="0" y="0"/>
          <a:chExt cx="0" cy="0"/>
        </a:xfrm>
      </p:grpSpPr>
      <p:sp>
        <p:nvSpPr>
          <p:cNvPr id="3" name="Rectangle 2"/>
          <p:cNvSpPr/>
          <p:nvPr userDrawn="1"/>
        </p:nvSpPr>
        <p:spPr>
          <a:xfrm>
            <a:off x="0" y="2332038"/>
            <a:ext cx="9144000" cy="4525962"/>
          </a:xfrm>
          <a:prstGeom prst="rect">
            <a:avLst/>
          </a:prstGeom>
          <a:solidFill>
            <a:srgbClr val="002A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TextBox 4"/>
          <p:cNvSpPr txBox="1">
            <a:spLocks noChangeArrowheads="1"/>
          </p:cNvSpPr>
          <p:nvPr/>
        </p:nvSpPr>
        <p:spPr bwMode="auto">
          <a:xfrm>
            <a:off x="3276600" y="387350"/>
            <a:ext cx="5410200" cy="1192612"/>
          </a:xfrm>
          <a:prstGeom prst="rect">
            <a:avLst/>
          </a:prstGeom>
          <a:noFill/>
          <a:ln w="9525">
            <a:noFill/>
            <a:miter lim="800000"/>
            <a:headEnd/>
            <a:tailEnd/>
          </a:ln>
        </p:spPr>
        <p:txBody>
          <a:bodyPr wrap="square" lIns="91418" tIns="45709" rIns="91418" bIns="45709">
            <a:spAutoFit/>
          </a:bodyPr>
          <a:lstStyle/>
          <a:p>
            <a:pPr algn="r">
              <a:defRPr/>
            </a:pPr>
            <a:r>
              <a:rPr lang="en-US" sz="2400" dirty="0" smtClean="0">
                <a:solidFill>
                  <a:srgbClr val="002A6C"/>
                </a:solidFill>
                <a:latin typeface="Gill Sans MT" pitchFamily="34" charset="0"/>
              </a:rPr>
              <a:t>Regional Forum: Use of Gender Data in Sub-national Decision</a:t>
            </a:r>
            <a:r>
              <a:rPr lang="en-US" sz="2400" baseline="0" dirty="0" smtClean="0">
                <a:solidFill>
                  <a:srgbClr val="002A6C"/>
                </a:solidFill>
                <a:latin typeface="Gill Sans MT" pitchFamily="34" charset="0"/>
              </a:rPr>
              <a:t>-making </a:t>
            </a:r>
            <a:endParaRPr lang="en-US" sz="2400" dirty="0">
              <a:solidFill>
                <a:srgbClr val="002A6C"/>
              </a:solidFill>
              <a:latin typeface="Gill Sans MT" pitchFamily="34" charset="0"/>
            </a:endParaRPr>
          </a:p>
          <a:p>
            <a:pPr algn="r">
              <a:spcBef>
                <a:spcPts val="900"/>
              </a:spcBef>
              <a:defRPr/>
            </a:pPr>
            <a:r>
              <a:rPr lang="en-US" sz="1600" dirty="0" smtClean="0">
                <a:solidFill>
                  <a:srgbClr val="002A6C"/>
                </a:solidFill>
                <a:latin typeface="Gill Sans MT" pitchFamily="34" charset="0"/>
              </a:rPr>
              <a:t>Kigali, Rwanda • August </a:t>
            </a:r>
            <a:r>
              <a:rPr lang="en-US" sz="1600" dirty="0">
                <a:solidFill>
                  <a:srgbClr val="002A6C"/>
                </a:solidFill>
                <a:latin typeface="Gill Sans MT" pitchFamily="34" charset="0"/>
              </a:rPr>
              <a:t>2012</a:t>
            </a:r>
          </a:p>
        </p:txBody>
      </p:sp>
      <p:sp>
        <p:nvSpPr>
          <p:cNvPr id="8" name="Text Placeholder 7"/>
          <p:cNvSpPr>
            <a:spLocks noGrp="1"/>
          </p:cNvSpPr>
          <p:nvPr>
            <p:ph type="body" sz="quarter" idx="10"/>
          </p:nvPr>
        </p:nvSpPr>
        <p:spPr bwMode="white">
          <a:xfrm>
            <a:off x="1382233" y="3131403"/>
            <a:ext cx="7315200" cy="830997"/>
          </a:xfrm>
        </p:spPr>
        <p:txBody>
          <a:bodyPr>
            <a:spAutoFit/>
          </a:bodyPr>
          <a:lstStyle>
            <a:lvl1pPr algn="r">
              <a:buNone/>
              <a:defRPr sz="4800" baseline="0">
                <a:solidFill>
                  <a:schemeClr val="bg1"/>
                </a:solidFill>
                <a:latin typeface="Gill Sans MT" pitchFamily="34" charset="0"/>
              </a:defRPr>
            </a:lvl1pPr>
          </a:lstStyle>
          <a:p>
            <a:pPr lvl="0"/>
            <a:r>
              <a:rPr lang="en-US" smtClean="0"/>
              <a:t>Click to edit Master text styles</a:t>
            </a:r>
          </a:p>
        </p:txBody>
      </p:sp>
      <p:pic>
        <p:nvPicPr>
          <p:cNvPr id="7" name="Picture 6" descr="filmstrip_landscape_1.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828800"/>
            <a:ext cx="91440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userDrawn="1"/>
        </p:nvSpPr>
        <p:spPr bwMode="auto">
          <a:xfrm>
            <a:off x="0" y="5791200"/>
            <a:ext cx="9144000" cy="1066800"/>
          </a:xfrm>
          <a:prstGeom prst="rect">
            <a:avLst/>
          </a:prstGeom>
          <a:solidFill>
            <a:srgbClr val="FFFFFF"/>
          </a:solidFill>
          <a:ln w="9525">
            <a:solidFill>
              <a:srgbClr val="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pic>
        <p:nvPicPr>
          <p:cNvPr id="11" name="Picture 5" descr="Vertical_RGB_600"/>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423145" y="5927624"/>
            <a:ext cx="914400" cy="750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logo_2004"/>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962473" y="5943600"/>
            <a:ext cx="80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C:\Users\EGeers\AppData\Local\Microsoft\Windows\Temporary Internet Files\Content.IE5\UH85NJNM\PEPFAR Logo-Foreign Audiences.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433768" y="5844472"/>
            <a:ext cx="1487176" cy="875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7205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341376"/>
            <a:ext cx="7620000" cy="649224"/>
          </a:xfrm>
        </p:spPr>
        <p:txBody>
          <a:bodyPr>
            <a:normAutofit/>
          </a:bodyPr>
          <a:lstStyle>
            <a:lvl1pPr algn="l">
              <a:defRPr sz="3200">
                <a:solidFill>
                  <a:schemeClr val="tx1"/>
                </a:solidFill>
                <a:latin typeface="Gill Sans M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295400"/>
            <a:ext cx="7620000" cy="4876800"/>
          </a:xfrm>
        </p:spPr>
        <p:txBody>
          <a:bodyPr/>
          <a:lstStyle>
            <a:lvl1pPr>
              <a:buFont typeface="Arial" pitchFamily="34" charset="0"/>
              <a:buChar char="•"/>
              <a:defRPr sz="2900">
                <a:latin typeface="Gill Sans MT" pitchFamily="34" charset="0"/>
              </a:defRPr>
            </a:lvl1pPr>
            <a:lvl2pPr>
              <a:defRPr sz="2400">
                <a:latin typeface="Gill Sans MT" pitchFamily="34" charset="0"/>
              </a:defRPr>
            </a:lvl2pPr>
            <a:lvl3pPr>
              <a:defRPr sz="2000">
                <a:latin typeface="Gill Sans MT" pitchFamily="34" charset="0"/>
              </a:defRPr>
            </a:lvl3pPr>
            <a:lvl4pPr>
              <a:defRPr sz="1800">
                <a:latin typeface="Gill Sans MT" pitchFamily="34" charset="0"/>
              </a:defRPr>
            </a:lvl4pPr>
            <a:lvl5pPr>
              <a:defRPr sz="1800">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0"/>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2 lines) and Content">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341376"/>
            <a:ext cx="7620000" cy="877824"/>
          </a:xfrm>
        </p:spPr>
        <p:txBody>
          <a:bodyPr>
            <a:noAutofit/>
          </a:bodyPr>
          <a:lstStyle>
            <a:lvl1pPr algn="l">
              <a:defRPr sz="2900">
                <a:solidFill>
                  <a:schemeClr val="tx1"/>
                </a:solidFill>
                <a:latin typeface="Gill Sans M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527048"/>
            <a:ext cx="7620000" cy="4645152"/>
          </a:xfrm>
        </p:spPr>
        <p:txBody>
          <a:bodyPr/>
          <a:lstStyle>
            <a:lvl1pPr>
              <a:defRPr sz="2900">
                <a:latin typeface="Gill Sans MT" pitchFamily="34" charset="0"/>
              </a:defRPr>
            </a:lvl1pPr>
            <a:lvl2pPr>
              <a:defRPr sz="2400">
                <a:latin typeface="Gill Sans MT" pitchFamily="34" charset="0"/>
              </a:defRPr>
            </a:lvl2pPr>
            <a:lvl3pPr>
              <a:defRPr sz="2000">
                <a:latin typeface="Gill Sans MT" pitchFamily="34" charset="0"/>
              </a:defRPr>
            </a:lvl3pPr>
            <a:lvl4pPr>
              <a:defRPr sz="1800">
                <a:latin typeface="Gill Sans MT" pitchFamily="34" charset="0"/>
              </a:defRPr>
            </a:lvl4pPr>
            <a:lvl5pPr>
              <a:defRPr sz="1800">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0"/>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2 columns)">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341376"/>
            <a:ext cx="7620000" cy="649224"/>
          </a:xfrm>
        </p:spPr>
        <p:txBody>
          <a:bodyPr>
            <a:normAutofit/>
          </a:bodyPr>
          <a:lstStyle>
            <a:lvl1pPr algn="l">
              <a:defRPr sz="3200">
                <a:solidFill>
                  <a:schemeClr val="tx1"/>
                </a:solidFill>
                <a:latin typeface="Gill Sans M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295400"/>
            <a:ext cx="3657600" cy="4876800"/>
          </a:xfrm>
        </p:spPr>
        <p:txBody>
          <a:bodyPr/>
          <a:lstStyle>
            <a:lvl1pPr>
              <a:defRPr sz="2900">
                <a:latin typeface="Gill Sans MT" pitchFamily="34" charset="0"/>
              </a:defRPr>
            </a:lvl1pPr>
            <a:lvl2pPr>
              <a:defRPr sz="2400">
                <a:latin typeface="Gill Sans MT" pitchFamily="34" charset="0"/>
              </a:defRPr>
            </a:lvl2pPr>
            <a:lvl3pPr>
              <a:defRPr sz="2000">
                <a:latin typeface="Gill Sans MT" pitchFamily="34" charset="0"/>
              </a:defRPr>
            </a:lvl3pPr>
            <a:lvl4pPr>
              <a:defRPr sz="1800">
                <a:latin typeface="Gill Sans MT" pitchFamily="34" charset="0"/>
              </a:defRPr>
            </a:lvl4pPr>
            <a:lvl5pPr>
              <a:defRPr sz="1800">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0"/>
            <a:endParaRPr lang="en-US" dirty="0"/>
          </a:p>
        </p:txBody>
      </p:sp>
      <p:sp>
        <p:nvSpPr>
          <p:cNvPr id="7" name="Content Placeholder 2"/>
          <p:cNvSpPr>
            <a:spLocks noGrp="1"/>
          </p:cNvSpPr>
          <p:nvPr>
            <p:ph idx="10"/>
          </p:nvPr>
        </p:nvSpPr>
        <p:spPr>
          <a:xfrm>
            <a:off x="5105400" y="1295400"/>
            <a:ext cx="3657600" cy="4876800"/>
          </a:xfrm>
        </p:spPr>
        <p:txBody>
          <a:bodyPr/>
          <a:lstStyle>
            <a:lvl1pPr>
              <a:defRPr sz="2900">
                <a:latin typeface="Gill Sans MT" pitchFamily="34" charset="0"/>
              </a:defRPr>
            </a:lvl1pPr>
            <a:lvl2pPr>
              <a:defRPr sz="2400">
                <a:latin typeface="Gill Sans MT" pitchFamily="34" charset="0"/>
              </a:defRPr>
            </a:lvl2pPr>
            <a:lvl3pPr>
              <a:defRPr sz="2000">
                <a:latin typeface="Gill Sans MT" pitchFamily="34" charset="0"/>
              </a:defRPr>
            </a:lvl3pPr>
            <a:lvl4pPr>
              <a:defRPr sz="1800">
                <a:latin typeface="Gill Sans MT" pitchFamily="34" charset="0"/>
              </a:defRPr>
            </a:lvl4pPr>
            <a:lvl5pPr>
              <a:defRPr sz="1800">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0"/>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341376"/>
            <a:ext cx="7620000" cy="649224"/>
          </a:xfrm>
        </p:spPr>
        <p:txBody>
          <a:bodyPr>
            <a:normAutofit/>
          </a:bodyPr>
          <a:lstStyle>
            <a:lvl1pPr algn="l">
              <a:defRPr sz="3200">
                <a:solidFill>
                  <a:schemeClr val="tx1"/>
                </a:solidFill>
                <a:latin typeface="Gill Sans MT" pitchFamily="34" charset="0"/>
              </a:defRPr>
            </a:lvl1pPr>
          </a:lstStyle>
          <a:p>
            <a:r>
              <a:rPr lang="en-US" dirty="0" smtClean="0"/>
              <a:t>Click to edit Master 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Day 3)">
    <p:bg>
      <p:bgPr>
        <a:solidFill>
          <a:srgbClr val="DDDDDD"/>
        </a:solidFill>
        <a:effectLst/>
      </p:bgPr>
    </p:bg>
    <p:spTree>
      <p:nvGrpSpPr>
        <p:cNvPr id="1" name=""/>
        <p:cNvGrpSpPr/>
        <p:nvPr/>
      </p:nvGrpSpPr>
      <p:grpSpPr>
        <a:xfrm>
          <a:off x="0" y="0"/>
          <a:ext cx="0" cy="0"/>
          <a:chOff x="0" y="0"/>
          <a:chExt cx="0" cy="0"/>
        </a:xfrm>
      </p:grpSpPr>
      <p:sp>
        <p:nvSpPr>
          <p:cNvPr id="3" name="Rectangle 2"/>
          <p:cNvSpPr/>
          <p:nvPr userDrawn="1"/>
        </p:nvSpPr>
        <p:spPr>
          <a:xfrm>
            <a:off x="0" y="2332038"/>
            <a:ext cx="9144000" cy="4525962"/>
          </a:xfrm>
          <a:prstGeom prst="rect">
            <a:avLst/>
          </a:prstGeom>
          <a:solidFill>
            <a:srgbClr val="002A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 name="Picture 7" descr="usaid_logo_ppt.tif"/>
          <p:cNvPicPr>
            <a:picLocks noChangeAspect="1"/>
          </p:cNvPicPr>
          <p:nvPr/>
        </p:nvPicPr>
        <p:blipFill>
          <a:blip r:embed="rId2" cstate="print"/>
          <a:srcRect/>
          <a:stretch>
            <a:fillRect/>
          </a:stretch>
        </p:blipFill>
        <p:spPr bwMode="auto">
          <a:xfrm>
            <a:off x="228600" y="214313"/>
            <a:ext cx="2968625" cy="1146175"/>
          </a:xfrm>
          <a:prstGeom prst="rect">
            <a:avLst/>
          </a:prstGeom>
          <a:noFill/>
          <a:ln w="9525">
            <a:noFill/>
            <a:miter lim="800000"/>
            <a:headEnd/>
            <a:tailEnd/>
          </a:ln>
        </p:spPr>
      </p:pic>
      <p:sp>
        <p:nvSpPr>
          <p:cNvPr id="5" name="TextBox 4"/>
          <p:cNvSpPr txBox="1">
            <a:spLocks noChangeArrowheads="1"/>
          </p:cNvSpPr>
          <p:nvPr/>
        </p:nvSpPr>
        <p:spPr bwMode="auto">
          <a:xfrm>
            <a:off x="3886200" y="387350"/>
            <a:ext cx="4800600" cy="1192213"/>
          </a:xfrm>
          <a:prstGeom prst="rect">
            <a:avLst/>
          </a:prstGeom>
          <a:noFill/>
          <a:ln w="9525">
            <a:noFill/>
            <a:miter lim="800000"/>
            <a:headEnd/>
            <a:tailEnd/>
          </a:ln>
        </p:spPr>
        <p:txBody>
          <a:bodyPr lIns="91418" tIns="45709" rIns="91418" bIns="45709">
            <a:spAutoFit/>
          </a:bodyPr>
          <a:lstStyle/>
          <a:p>
            <a:pPr algn="r">
              <a:defRPr/>
            </a:pPr>
            <a:r>
              <a:rPr lang="en-US" sz="2400" dirty="0">
                <a:solidFill>
                  <a:srgbClr val="002A6C"/>
                </a:solidFill>
                <a:latin typeface="Gill Sans MT" pitchFamily="34" charset="0"/>
              </a:rPr>
              <a:t>Integrating Attention to Gender in Development Programming</a:t>
            </a:r>
          </a:p>
          <a:p>
            <a:pPr algn="r">
              <a:spcBef>
                <a:spcPts val="900"/>
              </a:spcBef>
              <a:defRPr/>
            </a:pPr>
            <a:r>
              <a:rPr lang="en-US" sz="1600" dirty="0">
                <a:solidFill>
                  <a:srgbClr val="002A6C"/>
                </a:solidFill>
                <a:latin typeface="Gill Sans MT" pitchFamily="34" charset="0"/>
              </a:rPr>
              <a:t>USAID/Honduras • March 2012</a:t>
            </a:r>
          </a:p>
        </p:txBody>
      </p:sp>
      <p:pic>
        <p:nvPicPr>
          <p:cNvPr id="6" name="Picture 6" descr="filmstrip_landscape_3.jpg"/>
          <p:cNvPicPr>
            <a:picLocks noChangeAspect="1"/>
          </p:cNvPicPr>
          <p:nvPr userDrawn="1"/>
        </p:nvPicPr>
        <p:blipFill>
          <a:blip r:embed="rId3" cstate="print"/>
          <a:srcRect/>
          <a:stretch>
            <a:fillRect/>
          </a:stretch>
        </p:blipFill>
        <p:spPr bwMode="auto">
          <a:xfrm>
            <a:off x="0" y="1828800"/>
            <a:ext cx="9144000" cy="1136650"/>
          </a:xfrm>
          <a:prstGeom prst="rect">
            <a:avLst/>
          </a:prstGeom>
          <a:noFill/>
          <a:ln w="9525">
            <a:noFill/>
            <a:miter lim="800000"/>
            <a:headEnd/>
            <a:tailEnd/>
          </a:ln>
        </p:spPr>
      </p:pic>
      <p:sp>
        <p:nvSpPr>
          <p:cNvPr id="8" name="Text Placeholder 7"/>
          <p:cNvSpPr>
            <a:spLocks noGrp="1"/>
          </p:cNvSpPr>
          <p:nvPr>
            <p:ph type="body" sz="quarter" idx="10"/>
          </p:nvPr>
        </p:nvSpPr>
        <p:spPr>
          <a:xfrm>
            <a:off x="1382233" y="3131403"/>
            <a:ext cx="7315200" cy="830997"/>
          </a:xfrm>
        </p:spPr>
        <p:txBody>
          <a:bodyPr>
            <a:spAutoFit/>
          </a:bodyPr>
          <a:lstStyle>
            <a:lvl1pPr algn="r">
              <a:buNone/>
              <a:defRPr sz="4800" baseline="0">
                <a:solidFill>
                  <a:schemeClr val="bg1"/>
                </a:solidFill>
                <a:latin typeface="Gill Sans MT" pitchFamily="34" charset="0"/>
              </a:defRPr>
            </a:lvl1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2.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4.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77" r:id="rId1"/>
    <p:sldLayoutId id="2147483781" r:id="rId2"/>
    <p:sldLayoutId id="2147483782" r:id="rId3"/>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TextBox 6"/>
          <p:cNvSpPr txBox="1"/>
          <p:nvPr userDrawn="1"/>
        </p:nvSpPr>
        <p:spPr>
          <a:xfrm>
            <a:off x="1143000" y="6381750"/>
            <a:ext cx="6629400" cy="261610"/>
          </a:xfrm>
          <a:prstGeom prst="rect">
            <a:avLst/>
          </a:prstGeom>
          <a:noFill/>
        </p:spPr>
        <p:txBody>
          <a:bodyPr>
            <a:spAutoFit/>
          </a:bodyPr>
          <a:lstStyle/>
          <a:p>
            <a:pPr>
              <a:defRPr/>
            </a:pPr>
            <a:r>
              <a:rPr lang="en-US" sz="1100" dirty="0" smtClean="0">
                <a:solidFill>
                  <a:schemeClr val="bg1">
                    <a:lumMod val="75000"/>
                  </a:schemeClr>
                </a:solidFill>
                <a:latin typeface="Gill Sans MT" pitchFamily="34" charset="0"/>
              </a:rPr>
              <a:t>Regional Forum: Use of Gender Data in Sub-national Decision-Making• Kigali, Rwanda, August 2012</a:t>
            </a:r>
            <a:endParaRPr lang="en-US" sz="1100" dirty="0">
              <a:solidFill>
                <a:schemeClr val="bg1">
                  <a:lumMod val="75000"/>
                </a:schemeClr>
              </a:solidFill>
              <a:latin typeface="Gill Sans MT" pitchFamily="34" charset="0"/>
            </a:endParaRPr>
          </a:p>
        </p:txBody>
      </p:sp>
      <p:cxnSp>
        <p:nvCxnSpPr>
          <p:cNvPr id="8" name="Straight Connector 7"/>
          <p:cNvCxnSpPr/>
          <p:nvPr userDrawn="1"/>
        </p:nvCxnSpPr>
        <p:spPr>
          <a:xfrm>
            <a:off x="1143000" y="6400800"/>
            <a:ext cx="7620000"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7924800" y="6381750"/>
            <a:ext cx="841375" cy="366713"/>
          </a:xfrm>
          <a:prstGeom prst="rect">
            <a:avLst/>
          </a:prstGeom>
          <a:noFill/>
        </p:spPr>
        <p:txBody>
          <a:bodyPr>
            <a:spAutoFit/>
          </a:bodyPr>
          <a:lstStyle/>
          <a:p>
            <a:pPr algn="r">
              <a:defRPr/>
            </a:pPr>
            <a:fld id="{555D3886-161D-46D7-AC6B-6F501D3BA12F}" type="slidenum">
              <a:rPr lang="en-US" sz="1100">
                <a:solidFill>
                  <a:schemeClr val="bg1">
                    <a:lumMod val="75000"/>
                  </a:schemeClr>
                </a:solidFill>
                <a:latin typeface="Gill Sans MT" pitchFamily="34" charset="0"/>
              </a:rPr>
              <a:pPr algn="r">
                <a:defRPr/>
              </a:pPr>
              <a:t>‹#›</a:t>
            </a:fld>
            <a:endParaRPr lang="en-US" sz="1100" dirty="0">
              <a:solidFill>
                <a:schemeClr val="bg1">
                  <a:lumMod val="75000"/>
                </a:schemeClr>
              </a:solidFill>
              <a:latin typeface="Gill Sans MT" pitchFamily="34"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63" r:id="rId1"/>
    <p:sldLayoutId id="2147483767" r:id="rId2"/>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133D8D"/>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p:spPr>
        <p:txBody>
          <a:bodyPr wrap="none" anchor="ctr"/>
          <a:lstStyle/>
          <a:p>
            <a:pPr defTabSz="914400"/>
            <a:endParaRPr lang="en-US" smtClean="0">
              <a:solidFill>
                <a:srgbClr val="FFFFFF"/>
              </a:solidFill>
              <a:latin typeface="Arial" charset="0"/>
              <a:ea typeface="ＭＳ Ｐゴシック" pitchFamily="34" charset="-128"/>
            </a:endParaRPr>
          </a:p>
        </p:txBody>
      </p:sp>
      <p:sp>
        <p:nvSpPr>
          <p:cNvPr id="1027" name="Rectangle 3"/>
          <p:cNvSpPr>
            <a:spLocks noGrp="1" noChangeArrowheads="1"/>
          </p:cNvSpPr>
          <p:nvPr>
            <p:ph type="title"/>
          </p:nvPr>
        </p:nvSpPr>
        <p:spPr bwMode="auto">
          <a:xfrm>
            <a:off x="923925" y="274638"/>
            <a:ext cx="7762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923925" y="1600200"/>
            <a:ext cx="776287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7" name="Rectangle 5"/>
          <p:cNvSpPr>
            <a:spLocks noGrp="1" noChangeArrowheads="1"/>
          </p:cNvSpPr>
          <p:nvPr>
            <p:ph type="sldNum" sz="quarter" idx="4"/>
          </p:nvPr>
        </p:nvSpPr>
        <p:spPr bwMode="auto">
          <a:xfrm>
            <a:off x="228600" y="6124575"/>
            <a:ext cx="1066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a:solidFill>
                  <a:srgbClr val="969696"/>
                </a:solidFill>
              </a:defRPr>
            </a:lvl1pPr>
          </a:lstStyle>
          <a:p>
            <a:pPr defTabSz="914400">
              <a:defRPr/>
            </a:pPr>
            <a:fld id="{E3A47CCB-408C-45FE-9461-BAE528417D09}" type="slidenum">
              <a:rPr lang="en-US">
                <a:latin typeface="Arial" charset="0"/>
                <a:ea typeface="ＭＳ Ｐゴシック" pitchFamily="34" charset="-128"/>
              </a:rPr>
              <a:pPr defTabSz="914400">
                <a:defRPr/>
              </a:pPr>
              <a:t>‹#›</a:t>
            </a:fld>
            <a:endParaRPr lang="en-US" sz="1200">
              <a:latin typeface="Arial" charset="0"/>
              <a:ea typeface="ＭＳ Ｐゴシック" pitchFamily="34" charset="-128"/>
            </a:endParaRPr>
          </a:p>
        </p:txBody>
      </p:sp>
      <p:sp>
        <p:nvSpPr>
          <p:cNvPr id="1030" name="Line 6"/>
          <p:cNvSpPr>
            <a:spLocks noChangeShapeType="1"/>
          </p:cNvSpPr>
          <p:nvPr/>
        </p:nvSpPr>
        <p:spPr bwMode="auto">
          <a:xfrm>
            <a:off x="1270000" y="6477000"/>
            <a:ext cx="7569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defTabSz="914400"/>
            <a:endParaRPr lang="en-US" smtClean="0">
              <a:solidFill>
                <a:srgbClr val="FFFFFF"/>
              </a:solidFill>
              <a:latin typeface="Arial" charset="0"/>
              <a:ea typeface="ＭＳ Ｐゴシック" pitchFamily="34" charset="-128"/>
            </a:endParaRPr>
          </a:p>
        </p:txBody>
      </p:sp>
      <p:sp>
        <p:nvSpPr>
          <p:cNvPr id="3079" name="Rectangle 7"/>
          <p:cNvSpPr>
            <a:spLocks noGrp="1" noChangeArrowheads="1"/>
          </p:cNvSpPr>
          <p:nvPr>
            <p:ph type="ftr" sz="quarter" idx="3"/>
          </p:nvPr>
        </p:nvSpPr>
        <p:spPr bwMode="auto">
          <a:xfrm>
            <a:off x="685800" y="6096000"/>
            <a:ext cx="41910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1">
                <a:solidFill>
                  <a:srgbClr val="969696"/>
                </a:solidFill>
              </a:defRPr>
            </a:lvl1pPr>
          </a:lstStyle>
          <a:p>
            <a:pPr defTabSz="914400">
              <a:defRPr/>
            </a:pPr>
            <a:endParaRPr lang="en-US">
              <a:latin typeface="Arial" charset="0"/>
              <a:ea typeface="ＭＳ Ｐゴシック" pitchFamily="34" charset="-128"/>
            </a:endParaRPr>
          </a:p>
        </p:txBody>
      </p:sp>
    </p:spTree>
    <p:extLst>
      <p:ext uri="{BB962C8B-B14F-4D97-AF65-F5344CB8AC3E}">
        <p14:creationId xmlns:p14="http://schemas.microsoft.com/office/powerpoint/2010/main" val="3272838032"/>
      </p:ext>
    </p:extLst>
  </p:cSld>
  <p:clrMap bg1="dk2" tx1="lt1" bg2="dk1" tx2="lt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Lst>
  <p:timing>
    <p:tnLst>
      <p:par>
        <p:cTn id="1" dur="indefinite" restart="never" nodeType="tmRoot"/>
      </p:par>
    </p:tnLst>
  </p:timing>
  <p:txStyles>
    <p:titleStyle>
      <a:lvl1pPr algn="l" rtl="0" eaLnBrk="0" fontAlgn="base" hangingPunct="0">
        <a:spcBef>
          <a:spcPct val="0"/>
        </a:spcBef>
        <a:spcAft>
          <a:spcPct val="0"/>
        </a:spcAft>
        <a:defRPr sz="3600" b="1">
          <a:solidFill>
            <a:schemeClr val="tx1"/>
          </a:solidFill>
          <a:latin typeface="+mj-lt"/>
          <a:ea typeface="+mj-ea"/>
          <a:cs typeface="+mj-cs"/>
        </a:defRPr>
      </a:lvl1pPr>
      <a:lvl2pPr algn="l" rtl="0" eaLnBrk="0" fontAlgn="base" hangingPunct="0">
        <a:spcBef>
          <a:spcPct val="0"/>
        </a:spcBef>
        <a:spcAft>
          <a:spcPct val="0"/>
        </a:spcAft>
        <a:defRPr sz="3600" b="1">
          <a:solidFill>
            <a:schemeClr val="tx1"/>
          </a:solidFill>
          <a:latin typeface="Arial" charset="0"/>
        </a:defRPr>
      </a:lvl2pPr>
      <a:lvl3pPr algn="l" rtl="0" eaLnBrk="0" fontAlgn="base" hangingPunct="0">
        <a:spcBef>
          <a:spcPct val="0"/>
        </a:spcBef>
        <a:spcAft>
          <a:spcPct val="0"/>
        </a:spcAft>
        <a:defRPr sz="3600" b="1">
          <a:solidFill>
            <a:schemeClr val="tx1"/>
          </a:solidFill>
          <a:latin typeface="Arial" charset="0"/>
        </a:defRPr>
      </a:lvl3pPr>
      <a:lvl4pPr algn="l" rtl="0" eaLnBrk="0" fontAlgn="base" hangingPunct="0">
        <a:spcBef>
          <a:spcPct val="0"/>
        </a:spcBef>
        <a:spcAft>
          <a:spcPct val="0"/>
        </a:spcAft>
        <a:defRPr sz="3600" b="1">
          <a:solidFill>
            <a:schemeClr val="tx1"/>
          </a:solidFill>
          <a:latin typeface="Arial" charset="0"/>
        </a:defRPr>
      </a:lvl4pPr>
      <a:lvl5pPr algn="l" rtl="0" eaLnBrk="0" fontAlgn="base" hangingPunct="0">
        <a:spcBef>
          <a:spcPct val="0"/>
        </a:spcBef>
        <a:spcAft>
          <a:spcPct val="0"/>
        </a:spcAft>
        <a:defRPr sz="3600" b="1">
          <a:solidFill>
            <a:schemeClr val="tx1"/>
          </a:solidFill>
          <a:latin typeface="Arial" charset="0"/>
        </a:defRPr>
      </a:lvl5pPr>
      <a:lvl6pPr marL="457200" algn="l" rtl="0" fontAlgn="base">
        <a:spcBef>
          <a:spcPct val="0"/>
        </a:spcBef>
        <a:spcAft>
          <a:spcPct val="0"/>
        </a:spcAft>
        <a:defRPr sz="3600" b="1">
          <a:solidFill>
            <a:schemeClr val="tx1"/>
          </a:solidFill>
          <a:latin typeface="Arial" charset="0"/>
        </a:defRPr>
      </a:lvl6pPr>
      <a:lvl7pPr marL="914400" algn="l" rtl="0" fontAlgn="base">
        <a:spcBef>
          <a:spcPct val="0"/>
        </a:spcBef>
        <a:spcAft>
          <a:spcPct val="0"/>
        </a:spcAft>
        <a:defRPr sz="3600" b="1">
          <a:solidFill>
            <a:schemeClr val="tx1"/>
          </a:solidFill>
          <a:latin typeface="Arial" charset="0"/>
        </a:defRPr>
      </a:lvl7pPr>
      <a:lvl8pPr marL="1371600" algn="l" rtl="0" fontAlgn="base">
        <a:spcBef>
          <a:spcPct val="0"/>
        </a:spcBef>
        <a:spcAft>
          <a:spcPct val="0"/>
        </a:spcAft>
        <a:defRPr sz="3600" b="1">
          <a:solidFill>
            <a:schemeClr val="tx1"/>
          </a:solidFill>
          <a:latin typeface="Arial" charset="0"/>
        </a:defRPr>
      </a:lvl8pPr>
      <a:lvl9pPr marL="1828800" algn="l" rtl="0" fontAlgn="base">
        <a:spcBef>
          <a:spcPct val="0"/>
        </a:spcBef>
        <a:spcAft>
          <a:spcPct val="0"/>
        </a:spcAft>
        <a:defRPr sz="3600" b="1">
          <a:solidFill>
            <a:schemeClr val="tx1"/>
          </a:solidFill>
          <a:latin typeface="Arial" charset="0"/>
        </a:defRPr>
      </a:lvl9pPr>
    </p:titleStyle>
    <p:bodyStyle>
      <a:lvl1pPr marL="342900" indent="-342900" algn="l" rtl="0" eaLnBrk="0" fontAlgn="base" hangingPunct="0">
        <a:spcBef>
          <a:spcPct val="20000"/>
        </a:spcBef>
        <a:spcAft>
          <a:spcPct val="20000"/>
        </a:spcAft>
        <a:buClr>
          <a:schemeClr val="hlink"/>
        </a:buClr>
        <a:buFont typeface="Wingdings" pitchFamily="2" charset="2"/>
        <a:buChar char="§"/>
        <a:defRPr sz="2600">
          <a:solidFill>
            <a:schemeClr val="tx1"/>
          </a:solidFill>
          <a:latin typeface="+mn-lt"/>
          <a:ea typeface="+mn-ea"/>
          <a:cs typeface="+mn-cs"/>
        </a:defRPr>
      </a:lvl1pPr>
      <a:lvl2pPr marL="742950" indent="-285750" algn="l" rtl="0" eaLnBrk="0" fontAlgn="base" hangingPunct="0">
        <a:spcBef>
          <a:spcPct val="20000"/>
        </a:spcBef>
        <a:spcAft>
          <a:spcPct val="20000"/>
        </a:spcAft>
        <a:buClr>
          <a:schemeClr val="hlink"/>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20000"/>
        </a:spcAft>
        <a:buClr>
          <a:schemeClr val="hlink"/>
        </a:buClr>
        <a:buFont typeface="Wingdings" pitchFamily="2" charset="2"/>
        <a:buChar char="§"/>
        <a:defRPr sz="2200">
          <a:solidFill>
            <a:schemeClr val="tx1"/>
          </a:solidFill>
          <a:latin typeface="+mn-lt"/>
        </a:defRPr>
      </a:lvl3pPr>
      <a:lvl4pPr marL="1600200" indent="-228600" algn="l" rtl="0" eaLnBrk="0" fontAlgn="base" hangingPunct="0">
        <a:spcBef>
          <a:spcPct val="20000"/>
        </a:spcBef>
        <a:spcAft>
          <a:spcPct val="20000"/>
        </a:spcAft>
        <a:buClr>
          <a:schemeClr val="hlink"/>
        </a:buClr>
        <a:buFont typeface="Wingdings" pitchFamily="2" charset="2"/>
        <a:buChar char="§"/>
        <a:defRPr sz="2200">
          <a:solidFill>
            <a:schemeClr val="tx1"/>
          </a:solidFill>
          <a:latin typeface="+mn-lt"/>
        </a:defRPr>
      </a:lvl4pPr>
      <a:lvl5pPr marL="2057400" indent="-228600" algn="l" rtl="0" eaLnBrk="0" fontAlgn="base" hangingPunct="0">
        <a:spcBef>
          <a:spcPct val="20000"/>
        </a:spcBef>
        <a:spcAft>
          <a:spcPct val="20000"/>
        </a:spcAft>
        <a:buClr>
          <a:schemeClr val="hlink"/>
        </a:buClr>
        <a:buFont typeface="Wingdings" pitchFamily="2" charset="2"/>
        <a:buChar char="§"/>
        <a:defRPr sz="2200">
          <a:solidFill>
            <a:schemeClr val="tx1"/>
          </a:solidFill>
          <a:latin typeface="+mn-lt"/>
        </a:defRPr>
      </a:lvl5pPr>
      <a:lvl6pPr marL="25146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6pPr>
      <a:lvl7pPr marL="29718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7pPr>
      <a:lvl8pPr marL="34290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8pPr>
      <a:lvl9pPr marL="38862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382233" y="3131403"/>
            <a:ext cx="7315200" cy="2456057"/>
          </a:xfrm>
        </p:spPr>
        <p:txBody>
          <a:bodyPr/>
          <a:lstStyle/>
          <a:p>
            <a:r>
              <a:rPr lang="en-US" dirty="0" smtClean="0"/>
              <a:t>Introduction to a </a:t>
            </a:r>
          </a:p>
          <a:p>
            <a:r>
              <a:rPr lang="en-US" dirty="0" smtClean="0"/>
              <a:t>Gender Analysis Framework</a:t>
            </a:r>
            <a:endParaRPr lang="en-US" dirty="0"/>
          </a:p>
        </p:txBody>
      </p:sp>
    </p:spTree>
    <p:extLst>
      <p:ext uri="{BB962C8B-B14F-4D97-AF65-F5344CB8AC3E}">
        <p14:creationId xmlns:p14="http://schemas.microsoft.com/office/powerpoint/2010/main" val="2899481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Box 4"/>
          <p:cNvSpPr txBox="1">
            <a:spLocks noChangeArrowheads="1"/>
          </p:cNvSpPr>
          <p:nvPr/>
        </p:nvSpPr>
        <p:spPr bwMode="auto">
          <a:xfrm>
            <a:off x="1246188" y="403225"/>
            <a:ext cx="7481887"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r>
              <a:rPr lang="en-US" sz="3200">
                <a:latin typeface="Gill Sans MT" charset="0"/>
              </a:rPr>
              <a:t>A Framework for Gender Analysis</a:t>
            </a:r>
          </a:p>
        </p:txBody>
      </p:sp>
      <p:sp>
        <p:nvSpPr>
          <p:cNvPr id="5124" name="TextBox 5"/>
          <p:cNvSpPr txBox="1">
            <a:spLocks noChangeArrowheads="1"/>
          </p:cNvSpPr>
          <p:nvPr/>
        </p:nvSpPr>
        <p:spPr bwMode="auto">
          <a:xfrm>
            <a:off x="1246188" y="1344613"/>
            <a:ext cx="7481887" cy="4525101"/>
          </a:xfrm>
          <a:prstGeom prst="rect">
            <a:avLst/>
          </a:prstGeom>
          <a:noFill/>
          <a:ln w="9525">
            <a:noFill/>
            <a:miter lim="800000"/>
            <a:headEnd/>
            <a:tailEnd/>
          </a:ln>
        </p:spPr>
        <p:txBody>
          <a:bodyPr lIns="82058" tIns="41029" rIns="82058" bIns="41029">
            <a:spAutoFit/>
          </a:bodyPr>
          <a:lstStyle/>
          <a:p>
            <a:pPr marL="409575" indent="-409575">
              <a:spcBef>
                <a:spcPts val="1075"/>
              </a:spcBef>
              <a:defRPr/>
            </a:pPr>
            <a:r>
              <a:rPr lang="en-US" sz="2900" b="1" dirty="0">
                <a:solidFill>
                  <a:srgbClr val="C00000"/>
                </a:solidFill>
                <a:latin typeface="Gill Sans MT" pitchFamily="34" charset="0"/>
              </a:rPr>
              <a:t>Gender Dimensions</a:t>
            </a:r>
          </a:p>
          <a:p>
            <a:pPr marL="409575" indent="-409575">
              <a:spcBef>
                <a:spcPts val="1075"/>
              </a:spcBef>
              <a:buFont typeface="Arial" charset="0"/>
              <a:buChar char="•"/>
              <a:defRPr/>
            </a:pPr>
            <a:r>
              <a:rPr lang="en-US" sz="2900" dirty="0">
                <a:latin typeface="Gill Sans MT" pitchFamily="34" charset="0"/>
              </a:rPr>
              <a:t>Access to Resources</a:t>
            </a:r>
          </a:p>
          <a:p>
            <a:pPr marL="409575" indent="-409575">
              <a:spcBef>
                <a:spcPts val="1075"/>
              </a:spcBef>
              <a:buFont typeface="Arial" charset="0"/>
              <a:buChar char="•"/>
              <a:defRPr/>
            </a:pPr>
            <a:r>
              <a:rPr lang="en-US" sz="2900" dirty="0">
                <a:latin typeface="Gill Sans MT" pitchFamily="34" charset="0"/>
              </a:rPr>
              <a:t>Knowledge, Beliefs, and Perceptions</a:t>
            </a:r>
          </a:p>
          <a:p>
            <a:pPr marL="409575" indent="-409575">
              <a:spcBef>
                <a:spcPts val="1075"/>
              </a:spcBef>
              <a:buFont typeface="Arial" charset="0"/>
              <a:buChar char="•"/>
              <a:defRPr/>
            </a:pPr>
            <a:r>
              <a:rPr lang="en-US" sz="2900" dirty="0">
                <a:latin typeface="Gill Sans MT" pitchFamily="34" charset="0"/>
              </a:rPr>
              <a:t>Practices and Participation</a:t>
            </a:r>
          </a:p>
          <a:p>
            <a:pPr marL="409575" indent="-409575">
              <a:spcBef>
                <a:spcPts val="1075"/>
              </a:spcBef>
              <a:buFont typeface="Arial" charset="0"/>
              <a:buChar char="•"/>
              <a:defRPr/>
            </a:pPr>
            <a:r>
              <a:rPr lang="en-US" sz="2900" dirty="0">
                <a:latin typeface="Gill Sans MT" pitchFamily="34" charset="0"/>
              </a:rPr>
              <a:t>Laws, Legal Rights, Policies, and Institutions</a:t>
            </a:r>
          </a:p>
          <a:p>
            <a:pPr algn="ctr">
              <a:spcBef>
                <a:spcPts val="2400"/>
              </a:spcBef>
              <a:defRPr/>
            </a:pPr>
            <a:r>
              <a:rPr lang="en-US" sz="2900" dirty="0" smtClean="0">
                <a:solidFill>
                  <a:schemeClr val="tx2"/>
                </a:solidFill>
                <a:latin typeface="Gill Sans MT" pitchFamily="34" charset="0"/>
              </a:rPr>
              <a:t>   Power </a:t>
            </a:r>
            <a:r>
              <a:rPr lang="en-US" sz="2900" dirty="0">
                <a:solidFill>
                  <a:schemeClr val="tx2"/>
                </a:solidFill>
                <a:latin typeface="Gill Sans MT" pitchFamily="34" charset="0"/>
              </a:rPr>
              <a:t>relations </a:t>
            </a:r>
            <a:r>
              <a:rPr lang="en-US" sz="2900" dirty="0" smtClean="0">
                <a:solidFill>
                  <a:schemeClr val="tx2"/>
                </a:solidFill>
                <a:latin typeface="Gill Sans MT" pitchFamily="34" charset="0"/>
              </a:rPr>
              <a:t>are cross-cutting: they are </a:t>
            </a:r>
            <a:r>
              <a:rPr lang="en-US" sz="2900" dirty="0">
                <a:solidFill>
                  <a:schemeClr val="tx2"/>
                </a:solidFill>
                <a:latin typeface="Gill Sans MT" pitchFamily="34" charset="0"/>
              </a:rPr>
              <a:t>expressed </a:t>
            </a:r>
            <a:r>
              <a:rPr lang="en-US" sz="2900" dirty="0" smtClean="0">
                <a:solidFill>
                  <a:schemeClr val="tx2"/>
                </a:solidFill>
                <a:latin typeface="Gill Sans MT" pitchFamily="34" charset="0"/>
              </a:rPr>
              <a:t>within </a:t>
            </a:r>
            <a:r>
              <a:rPr lang="en-US" sz="2900" dirty="0">
                <a:solidFill>
                  <a:schemeClr val="tx2"/>
                </a:solidFill>
                <a:latin typeface="Gill Sans MT" pitchFamily="34" charset="0"/>
              </a:rPr>
              <a:t>each dimension.</a:t>
            </a:r>
          </a:p>
        </p:txBody>
      </p:sp>
      <p:sp>
        <p:nvSpPr>
          <p:cNvPr id="3" name="5-Point Star 2"/>
          <p:cNvSpPr/>
          <p:nvPr/>
        </p:nvSpPr>
        <p:spPr>
          <a:xfrm>
            <a:off x="990600" y="5019675"/>
            <a:ext cx="811212" cy="762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015340" y="176150"/>
            <a:ext cx="7772400" cy="609600"/>
          </a:xfrm>
        </p:spPr>
        <p:txBody>
          <a:bodyPr>
            <a:normAutofit fontScale="90000"/>
          </a:bodyPr>
          <a:lstStyle/>
          <a:p>
            <a:pPr eaLnBrk="1" hangingPunct="1"/>
            <a:r>
              <a:rPr lang="en-US" sz="2800" dirty="0" smtClean="0"/>
              <a:t>What different constraints and opportunities do women and men face? </a:t>
            </a:r>
          </a:p>
        </p:txBody>
      </p:sp>
      <p:sp>
        <p:nvSpPr>
          <p:cNvPr id="12291" name="Rectangle 3"/>
          <p:cNvSpPr>
            <a:spLocks noGrp="1" noChangeArrowheads="1"/>
          </p:cNvSpPr>
          <p:nvPr>
            <p:ph type="body" idx="1"/>
          </p:nvPr>
        </p:nvSpPr>
        <p:spPr/>
        <p:txBody>
          <a:bodyPr/>
          <a:lstStyle/>
          <a:p>
            <a:pPr eaLnBrk="1" hangingPunct="1"/>
            <a:r>
              <a:rPr lang="en-US" sz="2800" b="1" smtClean="0"/>
              <a:t>How do gender relations </a:t>
            </a:r>
            <a:r>
              <a:rPr lang="en-US" sz="2800" b="1" smtClean="0">
                <a:solidFill>
                  <a:srgbClr val="C2113A"/>
                </a:solidFill>
              </a:rPr>
              <a:t>(in different domains of activity)</a:t>
            </a:r>
            <a:r>
              <a:rPr lang="en-US" sz="2800" b="1" smtClean="0"/>
              <a:t> affect the achievement of sustainable results?</a:t>
            </a:r>
          </a:p>
          <a:p>
            <a:pPr eaLnBrk="1" hangingPunct="1"/>
            <a:endParaRPr lang="en-US" sz="2800" b="1" smtClean="0"/>
          </a:p>
          <a:p>
            <a:pPr eaLnBrk="1" hangingPunct="1"/>
            <a:r>
              <a:rPr lang="en-US" sz="2800" b="1" smtClean="0"/>
              <a:t>How will proposed results affect the relative status of men and women </a:t>
            </a:r>
            <a:r>
              <a:rPr lang="en-US" sz="2800" b="1" smtClean="0">
                <a:solidFill>
                  <a:srgbClr val="C2113A"/>
                </a:solidFill>
              </a:rPr>
              <a:t>(in different domains of activity)</a:t>
            </a:r>
            <a:r>
              <a:rPr lang="en-US" sz="2800" b="1" smtClean="0"/>
              <a:t>? </a:t>
            </a:r>
          </a:p>
          <a:p>
            <a:pPr eaLnBrk="1" hangingPunct="1">
              <a:buFontTx/>
              <a:buNone/>
            </a:pPr>
            <a:endParaRPr lang="en-US" sz="2800" b="1" smtClean="0"/>
          </a:p>
        </p:txBody>
      </p:sp>
    </p:spTree>
    <p:extLst>
      <p:ext uri="{BB962C8B-B14F-4D97-AF65-F5344CB8AC3E}">
        <p14:creationId xmlns:p14="http://schemas.microsoft.com/office/powerpoint/2010/main" val="37909496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4"/>
          <p:cNvSpPr txBox="1">
            <a:spLocks noChangeArrowheads="1"/>
          </p:cNvSpPr>
          <p:nvPr/>
        </p:nvSpPr>
        <p:spPr bwMode="auto">
          <a:xfrm>
            <a:off x="1246188" y="403225"/>
            <a:ext cx="7481887"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r>
              <a:rPr lang="en-US" sz="3200">
                <a:latin typeface="Gill Sans MT" charset="0"/>
              </a:rPr>
              <a:t>Power and the Four Dimensions</a:t>
            </a:r>
          </a:p>
        </p:txBody>
      </p:sp>
      <p:pic>
        <p:nvPicPr>
          <p:cNvPr id="9221" name="Picture 6" descr="power_graphic.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1239838"/>
            <a:ext cx="6400800" cy="493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Box 4"/>
          <p:cNvSpPr txBox="1">
            <a:spLocks noChangeArrowheads="1"/>
          </p:cNvSpPr>
          <p:nvPr/>
        </p:nvSpPr>
        <p:spPr bwMode="auto">
          <a:xfrm>
            <a:off x="1246188" y="403225"/>
            <a:ext cx="7481887"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r>
              <a:rPr lang="en-US" sz="3200" dirty="0" smtClean="0">
                <a:latin typeface="Gill Sans MT" charset="0"/>
              </a:rPr>
              <a:t>Practices, Roles, </a:t>
            </a:r>
            <a:r>
              <a:rPr lang="en-US" sz="3200" dirty="0">
                <a:latin typeface="Gill Sans MT" charset="0"/>
              </a:rPr>
              <a:t>and Participation</a:t>
            </a:r>
          </a:p>
        </p:txBody>
      </p:sp>
      <p:sp>
        <p:nvSpPr>
          <p:cNvPr id="2" name="Rectangle 1"/>
          <p:cNvSpPr/>
          <p:nvPr/>
        </p:nvSpPr>
        <p:spPr>
          <a:xfrm>
            <a:off x="1143000" y="1295401"/>
            <a:ext cx="7590034"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246188" y="1344613"/>
            <a:ext cx="7481887" cy="4671295"/>
          </a:xfrm>
          <a:prstGeom prst="rect">
            <a:avLst/>
          </a:prstGeom>
          <a:noFill/>
        </p:spPr>
        <p:txBody>
          <a:bodyPr lIns="82058" tIns="41029" rIns="82058" bIns="41029">
            <a:spAutoFit/>
          </a:bodyPr>
          <a:lstStyle/>
          <a:p>
            <a:pPr defTabSz="914293" fontAlgn="auto">
              <a:spcBef>
                <a:spcPts val="1077"/>
              </a:spcBef>
              <a:spcAft>
                <a:spcPts val="0"/>
              </a:spcAft>
              <a:defRPr/>
            </a:pPr>
            <a:r>
              <a:rPr lang="en-US" sz="2400" dirty="0" smtClean="0">
                <a:solidFill>
                  <a:srgbClr val="FFCC66"/>
                </a:solidFill>
                <a:latin typeface="Gill Sans MT" pitchFamily="34" charset="0"/>
              </a:rPr>
              <a:t>Gender structures people’s behaviors and actions</a:t>
            </a:r>
            <a:r>
              <a:rPr lang="en-US" sz="2400" dirty="0" smtClean="0">
                <a:solidFill>
                  <a:schemeClr val="bg1"/>
                </a:solidFill>
                <a:latin typeface="Gill Sans MT" pitchFamily="34" charset="0"/>
              </a:rPr>
              <a:t>—what</a:t>
            </a:r>
            <a:r>
              <a:rPr lang="en-US" sz="2400" dirty="0" smtClean="0">
                <a:solidFill>
                  <a:srgbClr val="FFCC66"/>
                </a:solidFill>
                <a:latin typeface="Gill Sans MT" pitchFamily="34" charset="0"/>
              </a:rPr>
              <a:t> </a:t>
            </a:r>
            <a:r>
              <a:rPr lang="en-US" sz="2400" dirty="0" smtClean="0">
                <a:solidFill>
                  <a:schemeClr val="bg1"/>
                </a:solidFill>
                <a:latin typeface="Gill Sans MT" pitchFamily="34" charset="0"/>
              </a:rPr>
              <a:t>they do (</a:t>
            </a:r>
            <a:r>
              <a:rPr lang="en-US" sz="2400" dirty="0" smtClean="0">
                <a:solidFill>
                  <a:srgbClr val="FFCC66"/>
                </a:solidFill>
                <a:latin typeface="Gill Sans MT" pitchFamily="34" charset="0"/>
              </a:rPr>
              <a:t>practices</a:t>
            </a:r>
            <a:r>
              <a:rPr lang="en-US" sz="2400" dirty="0" smtClean="0">
                <a:solidFill>
                  <a:schemeClr val="bg1"/>
                </a:solidFill>
                <a:latin typeface="Gill Sans MT" pitchFamily="34" charset="0"/>
              </a:rPr>
              <a:t>), the way they carry out what they do (</a:t>
            </a:r>
            <a:r>
              <a:rPr lang="en-US" sz="2400" dirty="0" smtClean="0">
                <a:solidFill>
                  <a:srgbClr val="FFCC66"/>
                </a:solidFill>
                <a:latin typeface="Gill Sans MT" pitchFamily="34" charset="0"/>
              </a:rPr>
              <a:t>roles</a:t>
            </a:r>
            <a:r>
              <a:rPr lang="en-US" sz="2400" dirty="0" smtClean="0">
                <a:solidFill>
                  <a:schemeClr val="bg1"/>
                </a:solidFill>
                <a:latin typeface="Gill Sans MT" pitchFamily="34" charset="0"/>
              </a:rPr>
              <a:t>),  and how and where they spend their time (</a:t>
            </a:r>
            <a:r>
              <a:rPr lang="en-US" sz="2400" dirty="0" smtClean="0">
                <a:solidFill>
                  <a:srgbClr val="FFCC66"/>
                </a:solidFill>
                <a:latin typeface="Gill Sans MT" pitchFamily="34" charset="0"/>
              </a:rPr>
              <a:t>participation</a:t>
            </a:r>
            <a:r>
              <a:rPr lang="en-US" sz="2400" dirty="0" smtClean="0">
                <a:solidFill>
                  <a:schemeClr val="bg1"/>
                </a:solidFill>
                <a:latin typeface="Gill Sans MT" pitchFamily="34" charset="0"/>
              </a:rPr>
              <a:t>). </a:t>
            </a:r>
          </a:p>
          <a:p>
            <a:pPr defTabSz="914293" fontAlgn="auto">
              <a:spcBef>
                <a:spcPts val="1077"/>
              </a:spcBef>
              <a:spcAft>
                <a:spcPts val="0"/>
              </a:spcAft>
              <a:defRPr/>
            </a:pPr>
            <a:endParaRPr lang="en-US" sz="2400" dirty="0">
              <a:solidFill>
                <a:schemeClr val="bg1"/>
              </a:solidFill>
              <a:latin typeface="Gill Sans MT" pitchFamily="34" charset="0"/>
            </a:endParaRPr>
          </a:p>
          <a:p>
            <a:pPr defTabSz="914293" fontAlgn="auto">
              <a:spcBef>
                <a:spcPts val="1077"/>
              </a:spcBef>
              <a:spcAft>
                <a:spcPts val="0"/>
              </a:spcAft>
              <a:defRPr/>
            </a:pPr>
            <a:r>
              <a:rPr lang="en-US" sz="2900" dirty="0" smtClean="0">
                <a:latin typeface="Gill Sans MT" pitchFamily="34" charset="0"/>
              </a:rPr>
              <a:t>Participation </a:t>
            </a:r>
            <a:r>
              <a:rPr lang="en-US" sz="2900" dirty="0">
                <a:latin typeface="Gill Sans MT" pitchFamily="34" charset="0"/>
              </a:rPr>
              <a:t>in</a:t>
            </a:r>
            <a:r>
              <a:rPr lang="en-US" sz="2900" dirty="0">
                <a:solidFill>
                  <a:schemeClr val="tx2"/>
                </a:solidFill>
                <a:latin typeface="Gill Sans MT" pitchFamily="34" charset="0"/>
              </a:rPr>
              <a:t>:</a:t>
            </a: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Activities</a:t>
            </a: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Meetings</a:t>
            </a: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Political Process</a:t>
            </a: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Services</a:t>
            </a: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Training Courses</a:t>
            </a:r>
          </a:p>
        </p:txBody>
      </p:sp>
      <p:pic>
        <p:nvPicPr>
          <p:cNvPr id="7" name="Picture 4" descr="IMG_1314.JPG"/>
          <p:cNvPicPr>
            <a:picLocks noChangeAspect="1"/>
          </p:cNvPicPr>
          <p:nvPr/>
        </p:nvPicPr>
        <p:blipFill>
          <a:blip r:embed="rId3" cstate="print">
            <a:extLst>
              <a:ext uri="{28A0092B-C50C-407E-A947-70E740481C1C}">
                <a14:useLocalDpi xmlns:a14="http://schemas.microsoft.com/office/drawing/2010/main" val="0"/>
              </a:ext>
            </a:extLst>
          </a:blip>
          <a:srcRect l="15057" t="14285"/>
          <a:stretch>
            <a:fillRect/>
          </a:stretch>
        </p:blipFill>
        <p:spPr bwMode="auto">
          <a:xfrm>
            <a:off x="5351927" y="2924751"/>
            <a:ext cx="2635625" cy="3433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Box 4"/>
          <p:cNvSpPr txBox="1">
            <a:spLocks noChangeArrowheads="1"/>
          </p:cNvSpPr>
          <p:nvPr/>
        </p:nvSpPr>
        <p:spPr bwMode="auto">
          <a:xfrm>
            <a:off x="1246188" y="403225"/>
            <a:ext cx="7481887"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r>
              <a:rPr lang="en-US" sz="3200">
                <a:latin typeface="Gill Sans MT" charset="0"/>
              </a:rPr>
              <a:t>Knowledge, Beliefs, and Perceptions</a:t>
            </a:r>
          </a:p>
        </p:txBody>
      </p:sp>
      <p:sp>
        <p:nvSpPr>
          <p:cNvPr id="2" name="Rectangle 1"/>
          <p:cNvSpPr/>
          <p:nvPr/>
        </p:nvSpPr>
        <p:spPr>
          <a:xfrm>
            <a:off x="1059872" y="1215242"/>
            <a:ext cx="426085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059872" y="2438400"/>
            <a:ext cx="4260850" cy="182880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059872" y="4267200"/>
            <a:ext cx="4260850" cy="19812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2" name="TextBox 5"/>
          <p:cNvSpPr txBox="1">
            <a:spLocks noChangeArrowheads="1"/>
          </p:cNvSpPr>
          <p:nvPr/>
        </p:nvSpPr>
        <p:spPr bwMode="auto">
          <a:xfrm>
            <a:off x="1111466" y="1344613"/>
            <a:ext cx="4157662" cy="476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marL="409575" indent="-409575"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spcBef>
                <a:spcPts val="1075"/>
              </a:spcBef>
              <a:buFont typeface="Arial" pitchFamily="34" charset="0"/>
              <a:buChar char="•"/>
            </a:pPr>
            <a:r>
              <a:rPr lang="en-US" sz="2200" dirty="0">
                <a:solidFill>
                  <a:schemeClr val="bg1"/>
                </a:solidFill>
                <a:latin typeface="Gill Sans MT" charset="0"/>
              </a:rPr>
              <a:t>Types of </a:t>
            </a:r>
            <a:r>
              <a:rPr lang="en-US" sz="2200" b="1" dirty="0">
                <a:solidFill>
                  <a:schemeClr val="bg1"/>
                </a:solidFill>
                <a:latin typeface="Gill Sans MT" charset="0"/>
              </a:rPr>
              <a:t>knowledge</a:t>
            </a:r>
            <a:r>
              <a:rPr lang="en-US" sz="2200" dirty="0">
                <a:solidFill>
                  <a:schemeClr val="bg1"/>
                </a:solidFill>
                <a:latin typeface="Gill Sans MT" charset="0"/>
              </a:rPr>
              <a:t> that men and women are privy </a:t>
            </a:r>
            <a:r>
              <a:rPr lang="en-US" sz="2200" dirty="0" smtClean="0">
                <a:solidFill>
                  <a:schemeClr val="bg1"/>
                </a:solidFill>
                <a:latin typeface="Gill Sans MT" charset="0"/>
              </a:rPr>
              <a:t>to— who </a:t>
            </a:r>
            <a:r>
              <a:rPr lang="en-US" sz="2200" dirty="0">
                <a:solidFill>
                  <a:schemeClr val="bg1"/>
                </a:solidFill>
                <a:latin typeface="Gill Sans MT" charset="0"/>
              </a:rPr>
              <a:t>knows what</a:t>
            </a:r>
          </a:p>
          <a:p>
            <a:pPr eaLnBrk="1" hangingPunct="1">
              <a:spcBef>
                <a:spcPts val="1075"/>
              </a:spcBef>
              <a:buFont typeface="Arial" pitchFamily="34" charset="0"/>
              <a:buChar char="•"/>
            </a:pPr>
            <a:r>
              <a:rPr lang="en-US" sz="2200" b="1" dirty="0">
                <a:solidFill>
                  <a:schemeClr val="bg1"/>
                </a:solidFill>
                <a:latin typeface="Gill Sans MT" charset="0"/>
              </a:rPr>
              <a:t>Beliefs</a:t>
            </a:r>
            <a:r>
              <a:rPr lang="en-US" sz="2200" dirty="0">
                <a:solidFill>
                  <a:schemeClr val="bg1"/>
                </a:solidFill>
                <a:latin typeface="Gill Sans MT" charset="0"/>
              </a:rPr>
              <a:t> that shape gender identities and behavior, and how men and women and boys and girls conduct their daily lives</a:t>
            </a:r>
          </a:p>
          <a:p>
            <a:pPr eaLnBrk="1" hangingPunct="1">
              <a:spcBef>
                <a:spcPts val="1075"/>
              </a:spcBef>
              <a:buFont typeface="Arial" pitchFamily="34" charset="0"/>
              <a:buChar char="•"/>
            </a:pPr>
            <a:r>
              <a:rPr lang="en-US" sz="2200" b="1" dirty="0">
                <a:solidFill>
                  <a:schemeClr val="bg1"/>
                </a:solidFill>
                <a:latin typeface="Gill Sans MT" charset="0"/>
              </a:rPr>
              <a:t>Perceptions</a:t>
            </a:r>
            <a:r>
              <a:rPr lang="en-US" sz="2200" dirty="0">
                <a:solidFill>
                  <a:schemeClr val="bg1"/>
                </a:solidFill>
                <a:latin typeface="Gill Sans MT" charset="0"/>
              </a:rPr>
              <a:t> that guide how people interpret aspects of their lives differently depending on their gender identity.</a:t>
            </a:r>
            <a:endParaRPr lang="en-US" sz="2200" b="1" dirty="0">
              <a:solidFill>
                <a:schemeClr val="bg1"/>
              </a:solidFill>
              <a:latin typeface="Gill Sans MT" charset="0"/>
            </a:endParaRPr>
          </a:p>
        </p:txBody>
      </p:sp>
      <p:pic>
        <p:nvPicPr>
          <p:cNvPr id="8" name="Picture 2" descr="ETLANA0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9204" y="1611335"/>
            <a:ext cx="3584846" cy="3646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4"/>
          <p:cNvSpPr txBox="1">
            <a:spLocks noChangeArrowheads="1"/>
          </p:cNvSpPr>
          <p:nvPr/>
        </p:nvSpPr>
        <p:spPr bwMode="auto">
          <a:xfrm>
            <a:off x="1246188" y="403225"/>
            <a:ext cx="7481887"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r>
              <a:rPr lang="en-US" sz="3200" dirty="0">
                <a:latin typeface="Gill Sans MT" charset="0"/>
              </a:rPr>
              <a:t>Access to Resources</a:t>
            </a:r>
          </a:p>
        </p:txBody>
      </p:sp>
      <p:sp>
        <p:nvSpPr>
          <p:cNvPr id="2" name="Rectangle 1"/>
          <p:cNvSpPr/>
          <p:nvPr/>
        </p:nvSpPr>
        <p:spPr>
          <a:xfrm>
            <a:off x="1094874" y="1224297"/>
            <a:ext cx="7585075" cy="18557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270251" y="1299410"/>
            <a:ext cx="7296233" cy="1806408"/>
          </a:xfrm>
          <a:prstGeom prst="rect">
            <a:avLst/>
          </a:prstGeom>
          <a:noFill/>
        </p:spPr>
        <p:txBody>
          <a:bodyPr wrap="square" lIns="82058" tIns="41029" rIns="82058" bIns="41029">
            <a:spAutoFit/>
          </a:bodyPr>
          <a:lstStyle/>
          <a:p>
            <a:pPr defTabSz="914293" fontAlgn="auto">
              <a:spcBef>
                <a:spcPts val="1077"/>
              </a:spcBef>
              <a:spcAft>
                <a:spcPts val="0"/>
              </a:spcAft>
              <a:defRPr/>
            </a:pPr>
            <a:r>
              <a:rPr lang="en-US" sz="2800" dirty="0">
                <a:solidFill>
                  <a:schemeClr val="bg1"/>
                </a:solidFill>
                <a:latin typeface="Gill Sans MT" pitchFamily="34" charset="0"/>
              </a:rPr>
              <a:t>The capacity to use the resources necessary to be a fully active and productive (socially, economically, and politically) participant in society</a:t>
            </a:r>
            <a:r>
              <a:rPr lang="en-US" sz="2800" dirty="0" smtClean="0">
                <a:solidFill>
                  <a:schemeClr val="bg1"/>
                </a:solidFill>
                <a:latin typeface="Gill Sans MT" pitchFamily="34" charset="0"/>
              </a:rPr>
              <a:t>.</a:t>
            </a:r>
            <a:endParaRPr lang="en-US" sz="2800" dirty="0">
              <a:solidFill>
                <a:schemeClr val="bg1"/>
              </a:solidFill>
              <a:latin typeface="Gill Sans MT" pitchFamily="34" charset="0"/>
            </a:endParaRPr>
          </a:p>
        </p:txBody>
      </p:sp>
      <p:pic>
        <p:nvPicPr>
          <p:cNvPr id="7" name="Picture 2" descr="100-0044_IM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5258" y="3108014"/>
            <a:ext cx="3460065" cy="3247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685363" y="3094655"/>
            <a:ext cx="3301767" cy="3477875"/>
          </a:xfrm>
          <a:prstGeom prst="rect">
            <a:avLst/>
          </a:prstGeom>
        </p:spPr>
        <p:txBody>
          <a:bodyPr wrap="square">
            <a:spAutoFit/>
          </a:bodyPr>
          <a:lstStyle/>
          <a:p>
            <a:pPr>
              <a:lnSpc>
                <a:spcPct val="150000"/>
              </a:lnSpc>
              <a:spcAft>
                <a:spcPts val="1200"/>
              </a:spcAft>
            </a:pPr>
            <a:r>
              <a:rPr lang="en-US" sz="2000" dirty="0"/>
              <a:t>Access </a:t>
            </a:r>
            <a:r>
              <a:rPr lang="en-US" sz="2000" dirty="0" smtClean="0"/>
              <a:t>to: </a:t>
            </a:r>
          </a:p>
          <a:p>
            <a:pPr marL="342900" indent="-342900">
              <a:buFont typeface="Arial" pitchFamily="34" charset="0"/>
              <a:buChar char="•"/>
            </a:pPr>
            <a:r>
              <a:rPr lang="en-US" sz="2000" dirty="0" smtClean="0"/>
              <a:t>Natural </a:t>
            </a:r>
            <a:r>
              <a:rPr lang="en-US" sz="2000" dirty="0"/>
              <a:t>and Productive Resources</a:t>
            </a:r>
          </a:p>
          <a:p>
            <a:pPr marL="342900" indent="-342900">
              <a:buFont typeface="Arial" pitchFamily="34" charset="0"/>
              <a:buChar char="•"/>
            </a:pPr>
            <a:r>
              <a:rPr lang="en-US" sz="2000" dirty="0"/>
              <a:t>Income</a:t>
            </a:r>
          </a:p>
          <a:p>
            <a:pPr marL="342900" indent="-342900">
              <a:buFont typeface="Arial" pitchFamily="34" charset="0"/>
              <a:buChar char="•"/>
            </a:pPr>
            <a:r>
              <a:rPr lang="en-US" sz="2000" dirty="0"/>
              <a:t>Services</a:t>
            </a:r>
          </a:p>
          <a:p>
            <a:pPr marL="342900" indent="-342900">
              <a:buFont typeface="Arial" pitchFamily="34" charset="0"/>
              <a:buChar char="•"/>
            </a:pPr>
            <a:r>
              <a:rPr lang="en-US" sz="2000" dirty="0"/>
              <a:t>Employment</a:t>
            </a:r>
          </a:p>
          <a:p>
            <a:pPr marL="342900" indent="-342900">
              <a:buFont typeface="Arial" pitchFamily="34" charset="0"/>
              <a:buChar char="•"/>
            </a:pPr>
            <a:r>
              <a:rPr lang="en-US" sz="2000" dirty="0" smtClean="0"/>
              <a:t>Information</a:t>
            </a:r>
          </a:p>
          <a:p>
            <a:pPr marL="342900" indent="-342900">
              <a:buFont typeface="Arial" pitchFamily="34" charset="0"/>
              <a:buChar char="•"/>
            </a:pPr>
            <a:r>
              <a:rPr lang="en-US" sz="2000" dirty="0" smtClean="0"/>
              <a:t>Education</a:t>
            </a:r>
            <a:endParaRPr lang="en-US" sz="2000" dirty="0"/>
          </a:p>
          <a:p>
            <a:pPr marL="342900" indent="-342900">
              <a:buFont typeface="Arial" pitchFamily="34" charset="0"/>
              <a:buChar char="•"/>
            </a:pPr>
            <a:r>
              <a:rPr lang="en-US" sz="2000" dirty="0" smtClean="0"/>
              <a:t>Benefits</a:t>
            </a:r>
          </a:p>
          <a:p>
            <a:pPr marL="342900" indent="-342900">
              <a:buFont typeface="Arial" pitchFamily="34" charset="0"/>
              <a:buChar char="•"/>
            </a:pPr>
            <a:r>
              <a:rPr lang="en-US" sz="2000" dirty="0" smtClean="0"/>
              <a:t>Social capital</a:t>
            </a:r>
            <a:endParaRPr lang="en-US" sz="2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Box 4"/>
          <p:cNvSpPr txBox="1">
            <a:spLocks noChangeArrowheads="1"/>
          </p:cNvSpPr>
          <p:nvPr/>
        </p:nvSpPr>
        <p:spPr bwMode="auto">
          <a:xfrm>
            <a:off x="1246188" y="403225"/>
            <a:ext cx="7593012" cy="10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058" tIns="41029" rIns="82058" bIns="41029">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r>
              <a:rPr lang="en-US" sz="3200" dirty="0">
                <a:latin typeface="Gill Sans MT" charset="0"/>
              </a:rPr>
              <a:t>Laws, Legal Rights, Policies, and Institutions</a:t>
            </a:r>
          </a:p>
        </p:txBody>
      </p:sp>
      <p:sp>
        <p:nvSpPr>
          <p:cNvPr id="3" name="Rectangle 2"/>
          <p:cNvSpPr/>
          <p:nvPr/>
        </p:nvSpPr>
        <p:spPr>
          <a:xfrm>
            <a:off x="1039018" y="1967173"/>
            <a:ext cx="4114800" cy="34531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5580530" y="3122431"/>
            <a:ext cx="3165475" cy="3175228"/>
          </a:xfrm>
          <a:prstGeom prst="rect">
            <a:avLst/>
          </a:prstGeom>
          <a:noFill/>
        </p:spPr>
        <p:txBody>
          <a:bodyPr wrap="square" rtlCol="0">
            <a:spAutoFit/>
          </a:bodyPr>
          <a:lstStyle/>
          <a:p>
            <a:pPr defTabSz="914293" fontAlgn="auto">
              <a:spcBef>
                <a:spcPts val="1077"/>
              </a:spcBef>
              <a:spcAft>
                <a:spcPts val="0"/>
              </a:spcAft>
              <a:defRPr/>
            </a:pPr>
            <a:r>
              <a:rPr lang="en-US" sz="2800" dirty="0">
                <a:latin typeface="Gill Sans MT" pitchFamily="34" charset="0"/>
              </a:rPr>
              <a:t>Rights </a:t>
            </a:r>
            <a:r>
              <a:rPr lang="en-US" sz="2800" dirty="0" smtClean="0">
                <a:latin typeface="Gill Sans MT" pitchFamily="34" charset="0"/>
              </a:rPr>
              <a:t>to</a:t>
            </a:r>
            <a:endParaRPr lang="en-US" sz="2800" dirty="0">
              <a:latin typeface="Gill Sans MT" pitchFamily="34" charset="0"/>
            </a:endParaRPr>
          </a:p>
          <a:p>
            <a:pPr marL="228600" indent="-228600" defTabSz="914293" fontAlgn="auto">
              <a:spcBef>
                <a:spcPts val="538"/>
              </a:spcBef>
              <a:spcAft>
                <a:spcPts val="0"/>
              </a:spcAft>
              <a:buFont typeface="Arial" pitchFamily="34" charset="0"/>
              <a:buChar char="•"/>
              <a:defRPr/>
            </a:pPr>
            <a:r>
              <a:rPr lang="en-US" dirty="0">
                <a:latin typeface="Gill Sans MT" pitchFamily="34" charset="0"/>
              </a:rPr>
              <a:t>Ownership and Inheritance</a:t>
            </a:r>
          </a:p>
          <a:p>
            <a:pPr marL="228600" indent="-228600" defTabSz="914293" fontAlgn="auto">
              <a:spcBef>
                <a:spcPts val="538"/>
              </a:spcBef>
              <a:spcAft>
                <a:spcPts val="0"/>
              </a:spcAft>
              <a:buFont typeface="Arial" pitchFamily="34" charset="0"/>
              <a:buChar char="•"/>
              <a:defRPr/>
            </a:pPr>
            <a:r>
              <a:rPr lang="en-US" dirty="0">
                <a:latin typeface="Gill Sans MT" pitchFamily="34" charset="0"/>
              </a:rPr>
              <a:t>Legal Documents</a:t>
            </a:r>
          </a:p>
          <a:p>
            <a:pPr marL="685800" lvl="2" indent="-228600" defTabSz="914293" fontAlgn="auto">
              <a:spcBef>
                <a:spcPts val="538"/>
              </a:spcBef>
              <a:spcAft>
                <a:spcPts val="0"/>
              </a:spcAft>
              <a:buFontTx/>
              <a:buChar char="‒"/>
              <a:defRPr/>
            </a:pPr>
            <a:r>
              <a:rPr lang="en-US" sz="1600" dirty="0">
                <a:latin typeface="Gill Sans MT" pitchFamily="34" charset="0"/>
              </a:rPr>
              <a:t>Identity cards</a:t>
            </a:r>
          </a:p>
          <a:p>
            <a:pPr marL="685800" lvl="2" indent="-228600" defTabSz="914293" fontAlgn="auto">
              <a:spcBef>
                <a:spcPts val="538"/>
              </a:spcBef>
              <a:spcAft>
                <a:spcPts val="0"/>
              </a:spcAft>
              <a:buFontTx/>
              <a:buChar char="‒"/>
              <a:defRPr/>
            </a:pPr>
            <a:r>
              <a:rPr lang="en-US" sz="1600" dirty="0">
                <a:latin typeface="Gill Sans MT" pitchFamily="34" charset="0"/>
              </a:rPr>
              <a:t>Property titles</a:t>
            </a:r>
          </a:p>
          <a:p>
            <a:pPr marL="685800" lvl="2" indent="-228600" defTabSz="914293" fontAlgn="auto">
              <a:spcBef>
                <a:spcPts val="538"/>
              </a:spcBef>
              <a:spcAft>
                <a:spcPts val="0"/>
              </a:spcAft>
              <a:buFontTx/>
              <a:buChar char="‒"/>
              <a:defRPr/>
            </a:pPr>
            <a:r>
              <a:rPr lang="en-US" sz="1600" dirty="0">
                <a:latin typeface="Gill Sans MT" pitchFamily="34" charset="0"/>
              </a:rPr>
              <a:t>Voter registration</a:t>
            </a:r>
          </a:p>
          <a:p>
            <a:pPr marL="228600" indent="-228600" defTabSz="914293" fontAlgn="auto">
              <a:spcBef>
                <a:spcPts val="538"/>
              </a:spcBef>
              <a:spcAft>
                <a:spcPts val="0"/>
              </a:spcAft>
              <a:buFont typeface="Arial" pitchFamily="34" charset="0"/>
              <a:buChar char="•"/>
              <a:defRPr/>
            </a:pPr>
            <a:r>
              <a:rPr lang="en-US" dirty="0">
                <a:latin typeface="Gill Sans MT" pitchFamily="34" charset="0"/>
              </a:rPr>
              <a:t>Reproductive Choice</a:t>
            </a:r>
          </a:p>
          <a:p>
            <a:pPr marL="228600" indent="-228600" defTabSz="914293" fontAlgn="auto">
              <a:spcBef>
                <a:spcPts val="538"/>
              </a:spcBef>
              <a:spcAft>
                <a:spcPts val="0"/>
              </a:spcAft>
              <a:buFont typeface="Arial" pitchFamily="34" charset="0"/>
              <a:buChar char="•"/>
              <a:defRPr/>
            </a:pPr>
            <a:r>
              <a:rPr lang="en-US" dirty="0">
                <a:latin typeface="Gill Sans MT" pitchFamily="34" charset="0"/>
              </a:rPr>
              <a:t>Representation</a:t>
            </a:r>
          </a:p>
          <a:p>
            <a:pPr marL="228600" indent="-228600" defTabSz="914293" fontAlgn="auto">
              <a:spcBef>
                <a:spcPts val="538"/>
              </a:spcBef>
              <a:spcAft>
                <a:spcPts val="0"/>
              </a:spcAft>
              <a:buFont typeface="Arial" pitchFamily="34" charset="0"/>
              <a:buChar char="•"/>
              <a:defRPr/>
            </a:pPr>
            <a:r>
              <a:rPr lang="en-US" dirty="0">
                <a:latin typeface="Gill Sans MT" pitchFamily="34" charset="0"/>
              </a:rPr>
              <a:t>Due Process</a:t>
            </a:r>
            <a:endParaRPr lang="en-US" dirty="0"/>
          </a:p>
        </p:txBody>
      </p:sp>
      <p:sp>
        <p:nvSpPr>
          <p:cNvPr id="6" name="TextBox 5"/>
          <p:cNvSpPr txBox="1"/>
          <p:nvPr/>
        </p:nvSpPr>
        <p:spPr>
          <a:xfrm>
            <a:off x="1177925" y="2090369"/>
            <a:ext cx="3864769" cy="2668182"/>
          </a:xfrm>
          <a:prstGeom prst="rect">
            <a:avLst/>
          </a:prstGeom>
          <a:noFill/>
        </p:spPr>
        <p:txBody>
          <a:bodyPr wrap="square" lIns="82058" tIns="41029" rIns="82058" bIns="41029">
            <a:spAutoFit/>
          </a:bodyPr>
          <a:lstStyle/>
          <a:p>
            <a:pPr defTabSz="914293" fontAlgn="auto">
              <a:spcBef>
                <a:spcPts val="1077"/>
              </a:spcBef>
              <a:spcAft>
                <a:spcPts val="0"/>
              </a:spcAft>
              <a:defRPr/>
            </a:pPr>
            <a:r>
              <a:rPr lang="en-US" sz="2800" dirty="0">
                <a:solidFill>
                  <a:schemeClr val="bg1"/>
                </a:solidFill>
                <a:latin typeface="Gill Sans MT" pitchFamily="34" charset="0"/>
              </a:rPr>
              <a:t>Refers to how gender affects the way people are regarded and treated by both </a:t>
            </a:r>
            <a:r>
              <a:rPr lang="en-US" sz="2800" dirty="0">
                <a:solidFill>
                  <a:srgbClr val="FFCC66"/>
                </a:solidFill>
                <a:latin typeface="Gill Sans MT" pitchFamily="34" charset="0"/>
              </a:rPr>
              <a:t>customary</a:t>
            </a:r>
            <a:r>
              <a:rPr lang="en-US" sz="2800" dirty="0">
                <a:solidFill>
                  <a:schemeClr val="bg1"/>
                </a:solidFill>
                <a:latin typeface="Gill Sans MT" pitchFamily="34" charset="0"/>
              </a:rPr>
              <a:t> law and the </a:t>
            </a:r>
            <a:r>
              <a:rPr lang="en-US" sz="2800" dirty="0">
                <a:solidFill>
                  <a:srgbClr val="FFCC66"/>
                </a:solidFill>
                <a:latin typeface="Gill Sans MT" pitchFamily="34" charset="0"/>
              </a:rPr>
              <a:t>formal</a:t>
            </a:r>
            <a:r>
              <a:rPr lang="en-US" sz="2800" dirty="0">
                <a:solidFill>
                  <a:schemeClr val="bg1"/>
                </a:solidFill>
                <a:latin typeface="Gill Sans MT" pitchFamily="34" charset="0"/>
              </a:rPr>
              <a:t> legal code and judicial system</a:t>
            </a:r>
            <a:r>
              <a:rPr lang="en-US" sz="2800" dirty="0" smtClean="0">
                <a:solidFill>
                  <a:schemeClr val="bg1"/>
                </a:solidFill>
                <a:latin typeface="Gill Sans MT" pitchFamily="34" charset="0"/>
              </a:rPr>
              <a:t>.</a:t>
            </a:r>
            <a:endParaRPr lang="en-US" sz="2800" dirty="0">
              <a:solidFill>
                <a:schemeClr val="bg1"/>
              </a:solidFill>
              <a:latin typeface="Gill Sans MT" pitchFamily="34" charset="0"/>
            </a:endParaRPr>
          </a:p>
        </p:txBody>
      </p:sp>
      <p:pic>
        <p:nvPicPr>
          <p:cNvPr id="7" name="Picture 6" descr="C:\Program Files\Microsoft Office\MEDIA\CAGCAT10\j0300840.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49788" y="986118"/>
            <a:ext cx="25146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Box 4"/>
          <p:cNvSpPr txBox="1">
            <a:spLocks noChangeArrowheads="1"/>
          </p:cNvSpPr>
          <p:nvPr/>
        </p:nvSpPr>
        <p:spPr bwMode="auto">
          <a:xfrm>
            <a:off x="1246188" y="403225"/>
            <a:ext cx="7481887"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r>
              <a:rPr lang="en-US" sz="3200">
                <a:latin typeface="Gill Sans MT" charset="0"/>
              </a:rPr>
              <a:t>Power</a:t>
            </a:r>
          </a:p>
        </p:txBody>
      </p:sp>
      <p:sp>
        <p:nvSpPr>
          <p:cNvPr id="2" name="Rectangle 1"/>
          <p:cNvSpPr/>
          <p:nvPr/>
        </p:nvSpPr>
        <p:spPr>
          <a:xfrm>
            <a:off x="1169987" y="1170544"/>
            <a:ext cx="7558087" cy="19760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219293" y="1170544"/>
            <a:ext cx="7508781" cy="1701251"/>
          </a:xfrm>
          <a:prstGeom prst="rect">
            <a:avLst/>
          </a:prstGeom>
          <a:noFill/>
        </p:spPr>
        <p:txBody>
          <a:bodyPr wrap="square" lIns="82058" tIns="41029" rIns="82058" bIns="41029">
            <a:spAutoFit/>
          </a:bodyPr>
          <a:lstStyle/>
          <a:p>
            <a:pPr defTabSz="914293" fontAlgn="auto">
              <a:spcBef>
                <a:spcPts val="1077"/>
              </a:spcBef>
              <a:spcAft>
                <a:spcPts val="0"/>
              </a:spcAft>
              <a:defRPr/>
            </a:pPr>
            <a:r>
              <a:rPr lang="en-US" sz="2400" b="1" dirty="0">
                <a:solidFill>
                  <a:schemeClr val="bg1"/>
                </a:solidFill>
                <a:latin typeface="Gill Sans MT" pitchFamily="34" charset="0"/>
              </a:rPr>
              <a:t>Power is the ability to have control over material, human, intellectual, and financial resources.</a:t>
            </a:r>
          </a:p>
          <a:p>
            <a:pPr defTabSz="914293" fontAlgn="auto">
              <a:spcBef>
                <a:spcPts val="1077"/>
              </a:spcBef>
              <a:spcAft>
                <a:spcPts val="0"/>
              </a:spcAft>
              <a:defRPr/>
            </a:pPr>
            <a:r>
              <a:rPr lang="en-US" sz="2400" dirty="0">
                <a:solidFill>
                  <a:schemeClr val="bg1"/>
                </a:solidFill>
                <a:latin typeface="Gill Sans MT" pitchFamily="34" charset="0"/>
              </a:rPr>
              <a:t>Gender norms and relationships influence people’s access to power</a:t>
            </a:r>
            <a:r>
              <a:rPr lang="en-US" sz="2400" dirty="0" smtClean="0">
                <a:solidFill>
                  <a:schemeClr val="bg1"/>
                </a:solidFill>
                <a:latin typeface="Gill Sans MT" pitchFamily="34" charset="0"/>
              </a:rPr>
              <a:t>.</a:t>
            </a:r>
            <a:endParaRPr lang="en-US" sz="2400" dirty="0">
              <a:solidFill>
                <a:schemeClr val="bg1"/>
              </a:solidFill>
              <a:latin typeface="Gill Sans MT" pitchFamily="34" charset="0"/>
            </a:endParaRPr>
          </a:p>
        </p:txBody>
      </p:sp>
      <p:pic>
        <p:nvPicPr>
          <p:cNvPr id="5" name="Picture 5" descr="root causes meetin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92119" y="2988957"/>
            <a:ext cx="2608729" cy="3164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9352" y="2175641"/>
            <a:ext cx="8276896" cy="3064942"/>
          </a:xfrm>
          <a:prstGeom prst="rect">
            <a:avLst/>
          </a:prstGeom>
        </p:spPr>
        <p:txBody>
          <a:bodyPr wrap="square">
            <a:spAutoFit/>
          </a:bodyPr>
          <a:lstStyle/>
          <a:p>
            <a:pPr>
              <a:spcBef>
                <a:spcPts val="1075"/>
              </a:spcBef>
              <a:defRPr/>
            </a:pPr>
            <a:r>
              <a:rPr lang="en-US" sz="2400" b="1" dirty="0">
                <a:latin typeface="Gill Sans MT" pitchFamily="34" charset="0"/>
              </a:rPr>
              <a:t>Power</a:t>
            </a:r>
            <a:r>
              <a:rPr lang="en-US" sz="2400" dirty="0">
                <a:latin typeface="Gill Sans MT" pitchFamily="34" charset="0"/>
              </a:rPr>
              <a:t> affects one</a:t>
            </a:r>
            <a:r>
              <a:rPr lang="en-US" altLang="en-US" sz="2400" dirty="0">
                <a:latin typeface="Gill Sans MT" pitchFamily="34" charset="0"/>
              </a:rPr>
              <a:t>’</a:t>
            </a:r>
            <a:r>
              <a:rPr lang="en-US" altLang="ja-JP" sz="2400" dirty="0">
                <a:latin typeface="Gill Sans MT" pitchFamily="34" charset="0"/>
              </a:rPr>
              <a:t>s ability to exercise decisions over:</a:t>
            </a:r>
          </a:p>
          <a:p>
            <a:pPr marL="410291" indent="-410291" defTabSz="914293" fontAlgn="auto">
              <a:spcBef>
                <a:spcPts val="538"/>
              </a:spcBef>
              <a:spcAft>
                <a:spcPts val="0"/>
              </a:spcAft>
              <a:buFont typeface="Arial" pitchFamily="34" charset="0"/>
              <a:buChar char="•"/>
              <a:defRPr/>
            </a:pPr>
            <a:r>
              <a:rPr lang="en-US" sz="2000" dirty="0" smtClean="0">
                <a:latin typeface="Gill Sans MT" pitchFamily="34" charset="0"/>
              </a:rPr>
              <a:t>Control (acquire and dispose of) resources</a:t>
            </a:r>
          </a:p>
          <a:p>
            <a:pPr marL="410291" indent="-410291" defTabSz="914293" fontAlgn="auto">
              <a:spcBef>
                <a:spcPts val="538"/>
              </a:spcBef>
              <a:spcAft>
                <a:spcPts val="0"/>
              </a:spcAft>
              <a:buFont typeface="Arial" pitchFamily="34" charset="0"/>
              <a:buChar char="•"/>
              <a:defRPr/>
            </a:pPr>
            <a:r>
              <a:rPr lang="en-US" sz="2000" dirty="0" smtClean="0">
                <a:latin typeface="Gill Sans MT" pitchFamily="34" charset="0"/>
              </a:rPr>
              <a:t>One</a:t>
            </a:r>
            <a:r>
              <a:rPr lang="en-US" altLang="en-US" sz="2000" dirty="0" smtClean="0">
                <a:latin typeface="Gill Sans MT" pitchFamily="34" charset="0"/>
              </a:rPr>
              <a:t>’</a:t>
            </a:r>
            <a:r>
              <a:rPr lang="en-US" altLang="ja-JP" sz="2000" dirty="0" smtClean="0">
                <a:latin typeface="Gill Sans MT" pitchFamily="34" charset="0"/>
              </a:rPr>
              <a:t>s body (reproductive choices)</a:t>
            </a:r>
            <a:endParaRPr lang="en-US" altLang="ja-JP" sz="2000" dirty="0">
              <a:latin typeface="Gill Sans MT" pitchFamily="34" charset="0"/>
            </a:endParaRPr>
          </a:p>
          <a:p>
            <a:pPr marL="410291" indent="-410291" defTabSz="914293" fontAlgn="auto">
              <a:spcBef>
                <a:spcPts val="538"/>
              </a:spcBef>
              <a:spcAft>
                <a:spcPts val="0"/>
              </a:spcAft>
              <a:buFont typeface="Arial" pitchFamily="34" charset="0"/>
              <a:buChar char="•"/>
              <a:defRPr/>
            </a:pPr>
            <a:r>
              <a:rPr lang="en-US" sz="2000" dirty="0">
                <a:latin typeface="Gill Sans MT" pitchFamily="34" charset="0"/>
              </a:rPr>
              <a:t>Children</a:t>
            </a:r>
          </a:p>
          <a:p>
            <a:pPr marL="410291" indent="-410291" defTabSz="914293" fontAlgn="auto">
              <a:spcBef>
                <a:spcPts val="538"/>
              </a:spcBef>
              <a:spcAft>
                <a:spcPts val="0"/>
              </a:spcAft>
              <a:buFont typeface="Arial" pitchFamily="34" charset="0"/>
              <a:buChar char="•"/>
              <a:defRPr/>
            </a:pPr>
            <a:r>
              <a:rPr lang="en-US" sz="2000" dirty="0">
                <a:latin typeface="Gill Sans MT" pitchFamily="34" charset="0"/>
              </a:rPr>
              <a:t>Affairs of the household, community, municipality, and state</a:t>
            </a:r>
          </a:p>
          <a:p>
            <a:pPr marL="410291" indent="-410291" defTabSz="914293" fontAlgn="auto">
              <a:spcBef>
                <a:spcPts val="538"/>
              </a:spcBef>
              <a:spcAft>
                <a:spcPts val="0"/>
              </a:spcAft>
              <a:buFont typeface="Arial" pitchFamily="34" charset="0"/>
              <a:buChar char="•"/>
              <a:defRPr/>
            </a:pPr>
            <a:r>
              <a:rPr lang="en-US" sz="2000" dirty="0">
                <a:latin typeface="Gill Sans MT" pitchFamily="34" charset="0"/>
              </a:rPr>
              <a:t>The use of individual economic resources and income</a:t>
            </a:r>
          </a:p>
          <a:p>
            <a:pPr marL="410291" indent="-410291" defTabSz="914293" fontAlgn="auto">
              <a:spcBef>
                <a:spcPts val="538"/>
              </a:spcBef>
              <a:spcAft>
                <a:spcPts val="0"/>
              </a:spcAft>
              <a:buFont typeface="Arial" pitchFamily="34" charset="0"/>
              <a:buChar char="•"/>
              <a:defRPr/>
            </a:pPr>
            <a:r>
              <a:rPr lang="en-US" sz="2000" dirty="0">
                <a:latin typeface="Gill Sans MT" pitchFamily="34" charset="0"/>
              </a:rPr>
              <a:t>Choice of </a:t>
            </a:r>
            <a:r>
              <a:rPr lang="en-US" sz="2000" dirty="0" smtClean="0">
                <a:latin typeface="Gill Sans MT" pitchFamily="34" charset="0"/>
              </a:rPr>
              <a:t>occupation and participation in activities</a:t>
            </a:r>
            <a:endParaRPr lang="en-US" sz="2000" dirty="0">
              <a:latin typeface="Gill Sans MT" pitchFamily="34" charset="0"/>
            </a:endParaRPr>
          </a:p>
          <a:p>
            <a:pPr marL="410291" indent="-410291" defTabSz="914293" fontAlgn="auto">
              <a:spcBef>
                <a:spcPts val="538"/>
              </a:spcBef>
              <a:spcAft>
                <a:spcPts val="0"/>
              </a:spcAft>
              <a:buFont typeface="Arial" pitchFamily="34" charset="0"/>
              <a:buChar char="•"/>
              <a:defRPr/>
            </a:pPr>
            <a:r>
              <a:rPr lang="en-US" sz="2000" dirty="0">
                <a:latin typeface="Gill Sans MT" pitchFamily="34" charset="0"/>
              </a:rPr>
              <a:t>Voting, running for office, and </a:t>
            </a:r>
            <a:r>
              <a:rPr lang="en-US" sz="2000" dirty="0" smtClean="0">
                <a:latin typeface="Gill Sans MT" pitchFamily="34" charset="0"/>
              </a:rPr>
              <a:t>legislating</a:t>
            </a:r>
            <a:endParaRPr lang="en-US" sz="2000" dirty="0">
              <a:latin typeface="Gill Sans MT" pitchFamily="34" charset="0"/>
            </a:endParaRPr>
          </a:p>
        </p:txBody>
      </p:sp>
      <p:sp>
        <p:nvSpPr>
          <p:cNvPr id="4" name="Rectangle 3"/>
          <p:cNvSpPr/>
          <p:nvPr/>
        </p:nvSpPr>
        <p:spPr>
          <a:xfrm>
            <a:off x="1280347" y="260040"/>
            <a:ext cx="7212012" cy="16948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280347" y="257569"/>
            <a:ext cx="7043846" cy="1701251"/>
          </a:xfrm>
          <a:prstGeom prst="rect">
            <a:avLst/>
          </a:prstGeom>
          <a:noFill/>
        </p:spPr>
        <p:txBody>
          <a:bodyPr wrap="square" lIns="82058" tIns="41029" rIns="82058" bIns="41029">
            <a:spAutoFit/>
          </a:bodyPr>
          <a:lstStyle/>
          <a:p>
            <a:pPr defTabSz="914293" fontAlgn="auto">
              <a:spcBef>
                <a:spcPts val="1077"/>
              </a:spcBef>
              <a:spcAft>
                <a:spcPts val="0"/>
              </a:spcAft>
              <a:defRPr/>
            </a:pPr>
            <a:r>
              <a:rPr lang="en-US" sz="2400" dirty="0">
                <a:solidFill>
                  <a:schemeClr val="bg1"/>
                </a:solidFill>
                <a:latin typeface="Gill Sans MT" pitchFamily="34" charset="0"/>
              </a:rPr>
              <a:t>Power is the ability to have control over material, human, intellectual, and financial resources.</a:t>
            </a:r>
          </a:p>
          <a:p>
            <a:pPr defTabSz="914293" fontAlgn="auto">
              <a:spcBef>
                <a:spcPts val="1077"/>
              </a:spcBef>
              <a:spcAft>
                <a:spcPts val="0"/>
              </a:spcAft>
              <a:defRPr/>
            </a:pPr>
            <a:r>
              <a:rPr lang="en-US" sz="2400" dirty="0" smtClean="0">
                <a:solidFill>
                  <a:schemeClr val="bg1"/>
                </a:solidFill>
                <a:latin typeface="Gill Sans MT" pitchFamily="34" charset="0"/>
              </a:rPr>
              <a:t>Gender norms and relationships influence people’s access to power.</a:t>
            </a:r>
            <a:endParaRPr lang="en-US" sz="2400" dirty="0">
              <a:solidFill>
                <a:schemeClr val="bg1"/>
              </a:solidFill>
              <a:latin typeface="Gill Sans MT" pitchFamily="34" charset="0"/>
            </a:endParaRPr>
          </a:p>
        </p:txBody>
      </p:sp>
    </p:spTree>
    <p:extLst>
      <p:ext uri="{BB962C8B-B14F-4D97-AF65-F5344CB8AC3E}">
        <p14:creationId xmlns:p14="http://schemas.microsoft.com/office/powerpoint/2010/main" val="41633359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p:cNvSpPr>
            <a:spLocks noChangeArrowheads="1"/>
          </p:cNvSpPr>
          <p:nvPr/>
        </p:nvSpPr>
        <p:spPr bwMode="auto">
          <a:xfrm>
            <a:off x="1093695" y="1452282"/>
            <a:ext cx="3581400" cy="1295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3794" name="Rectangle 11"/>
          <p:cNvSpPr>
            <a:spLocks noChangeArrowheads="1"/>
          </p:cNvSpPr>
          <p:nvPr/>
        </p:nvSpPr>
        <p:spPr bwMode="auto">
          <a:xfrm>
            <a:off x="4948518" y="1452282"/>
            <a:ext cx="3581400" cy="12954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3796" name="Rectangle 2"/>
          <p:cNvSpPr>
            <a:spLocks noGrp="1" noChangeArrowheads="1"/>
          </p:cNvSpPr>
          <p:nvPr>
            <p:ph type="title"/>
          </p:nvPr>
        </p:nvSpPr>
        <p:spPr>
          <a:xfrm>
            <a:off x="1093694" y="510988"/>
            <a:ext cx="7772400" cy="609600"/>
          </a:xfrm>
        </p:spPr>
        <p:txBody>
          <a:bodyPr/>
          <a:lstStyle/>
          <a:p>
            <a:pPr eaLnBrk="1" hangingPunct="1"/>
            <a:r>
              <a:rPr lang="en-US" sz="2800" dirty="0" smtClean="0"/>
              <a:t>In short, Gender Analysis reveals …</a:t>
            </a:r>
          </a:p>
        </p:txBody>
      </p:sp>
      <p:sp>
        <p:nvSpPr>
          <p:cNvPr id="33797" name="Text Box 5"/>
          <p:cNvSpPr txBox="1">
            <a:spLocks noChangeArrowheads="1"/>
          </p:cNvSpPr>
          <p:nvPr/>
        </p:nvSpPr>
        <p:spPr bwMode="auto">
          <a:xfrm>
            <a:off x="1129552" y="2850776"/>
            <a:ext cx="356795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Times" charset="0"/>
                <a:ea typeface="ＭＳ Ｐゴシック" pitchFamily="34" charset="-128"/>
              </a:defRPr>
            </a:lvl1pPr>
            <a:lvl2pPr marL="742950" indent="-285750">
              <a:defRPr sz="2800">
                <a:solidFill>
                  <a:schemeClr val="tx1"/>
                </a:solidFill>
                <a:latin typeface="Times" charset="0"/>
                <a:ea typeface="ＭＳ Ｐゴシック" pitchFamily="34" charset="-128"/>
              </a:defRPr>
            </a:lvl2pPr>
            <a:lvl3pPr marL="1143000" indent="-228600">
              <a:defRPr sz="2800">
                <a:solidFill>
                  <a:schemeClr val="tx1"/>
                </a:solidFill>
                <a:latin typeface="Times" charset="0"/>
                <a:ea typeface="ＭＳ Ｐゴシック" pitchFamily="34" charset="-128"/>
              </a:defRPr>
            </a:lvl3pPr>
            <a:lvl4pPr marL="1600200" indent="-228600">
              <a:defRPr sz="2800">
                <a:solidFill>
                  <a:schemeClr val="tx1"/>
                </a:solidFill>
                <a:latin typeface="Times" charset="0"/>
                <a:ea typeface="ＭＳ Ｐゴシック" pitchFamily="34" charset="-128"/>
              </a:defRPr>
            </a:lvl4pPr>
            <a:lvl5pPr marL="2057400" indent="-228600">
              <a:defRPr sz="2800">
                <a:solidFill>
                  <a:schemeClr val="tx1"/>
                </a:solidFill>
                <a:latin typeface="Times" charset="0"/>
                <a:ea typeface="ＭＳ Ｐゴシック" pitchFamily="34" charset="-128"/>
              </a:defRPr>
            </a:lvl5pPr>
            <a:lvl6pPr marL="2514600" indent="-228600" eaLnBrk="0" fontAlgn="base" hangingPunct="0">
              <a:spcBef>
                <a:spcPct val="0"/>
              </a:spcBef>
              <a:spcAft>
                <a:spcPct val="0"/>
              </a:spcAft>
              <a:defRPr sz="2800">
                <a:solidFill>
                  <a:schemeClr val="tx1"/>
                </a:solidFill>
                <a:latin typeface="Times" charset="0"/>
                <a:ea typeface="ＭＳ Ｐゴシック" pitchFamily="34" charset="-128"/>
              </a:defRPr>
            </a:lvl6pPr>
            <a:lvl7pPr marL="2971800" indent="-228600" eaLnBrk="0" fontAlgn="base" hangingPunct="0">
              <a:spcBef>
                <a:spcPct val="0"/>
              </a:spcBef>
              <a:spcAft>
                <a:spcPct val="0"/>
              </a:spcAft>
              <a:defRPr sz="2800">
                <a:solidFill>
                  <a:schemeClr val="tx1"/>
                </a:solidFill>
                <a:latin typeface="Times" charset="0"/>
                <a:ea typeface="ＭＳ Ｐゴシック" pitchFamily="34" charset="-128"/>
              </a:defRPr>
            </a:lvl7pPr>
            <a:lvl8pPr marL="3429000" indent="-228600" eaLnBrk="0" fontAlgn="base" hangingPunct="0">
              <a:spcBef>
                <a:spcPct val="0"/>
              </a:spcBef>
              <a:spcAft>
                <a:spcPct val="0"/>
              </a:spcAft>
              <a:defRPr sz="2800">
                <a:solidFill>
                  <a:schemeClr val="tx1"/>
                </a:solidFill>
                <a:latin typeface="Times" charset="0"/>
                <a:ea typeface="ＭＳ Ｐゴシック" pitchFamily="34" charset="-128"/>
              </a:defRPr>
            </a:lvl8pPr>
            <a:lvl9pPr marL="3886200" indent="-228600" eaLnBrk="0" fontAlgn="base" hangingPunct="0">
              <a:spcBef>
                <a:spcPct val="0"/>
              </a:spcBef>
              <a:spcAft>
                <a:spcPct val="0"/>
              </a:spcAft>
              <a:defRPr sz="2800">
                <a:solidFill>
                  <a:schemeClr val="tx1"/>
                </a:solidFill>
                <a:latin typeface="Times" charset="0"/>
                <a:ea typeface="ＭＳ Ｐゴシック" pitchFamily="34" charset="-128"/>
              </a:defRPr>
            </a:lvl9pPr>
          </a:lstStyle>
          <a:p>
            <a:r>
              <a:rPr lang="en-US" sz="2400" dirty="0">
                <a:latin typeface="Arial" pitchFamily="34" charset="0"/>
              </a:rPr>
              <a:t>= </a:t>
            </a:r>
            <a:r>
              <a:rPr lang="en-US" sz="2400" dirty="0" smtClean="0">
                <a:latin typeface="Arial" pitchFamily="34" charset="0"/>
              </a:rPr>
              <a:t>gender relations (in different domains) that </a:t>
            </a:r>
            <a:r>
              <a:rPr lang="en-US" sz="2400" b="1" dirty="0" smtClean="0">
                <a:solidFill>
                  <a:schemeClr val="tx2"/>
                </a:solidFill>
                <a:latin typeface="Arial" pitchFamily="34" charset="0"/>
              </a:rPr>
              <a:t>facilitate</a:t>
            </a:r>
            <a:r>
              <a:rPr lang="en-US" sz="2400" dirty="0" smtClean="0">
                <a:latin typeface="Arial" pitchFamily="34" charset="0"/>
              </a:rPr>
              <a:t> men’s or women’s access to resources or opportunities of any type. </a:t>
            </a:r>
            <a:endParaRPr lang="en-US" b="1" dirty="0">
              <a:solidFill>
                <a:srgbClr val="FFCC66"/>
              </a:solidFill>
              <a:latin typeface="Arial Narrow" pitchFamily="34" charset="0"/>
            </a:endParaRPr>
          </a:p>
        </p:txBody>
      </p:sp>
      <p:sp>
        <p:nvSpPr>
          <p:cNvPr id="33798" name="Rectangle 3"/>
          <p:cNvSpPr>
            <a:spLocks noChangeArrowheads="1"/>
          </p:cNvSpPr>
          <p:nvPr/>
        </p:nvSpPr>
        <p:spPr bwMode="auto">
          <a:xfrm>
            <a:off x="4948518" y="2841811"/>
            <a:ext cx="3630706" cy="300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2400" dirty="0"/>
              <a:t>= </a:t>
            </a:r>
            <a:r>
              <a:rPr lang="en-US" sz="2400" dirty="0" smtClean="0"/>
              <a:t>gender relations (in different domains) that </a:t>
            </a:r>
            <a:r>
              <a:rPr lang="en-US" sz="2400" b="1" dirty="0">
                <a:solidFill>
                  <a:schemeClr val="tx2"/>
                </a:solidFill>
              </a:rPr>
              <a:t>inhibit</a:t>
            </a:r>
            <a:r>
              <a:rPr lang="en-US" sz="2400" dirty="0"/>
              <a:t> </a:t>
            </a:r>
            <a:r>
              <a:rPr lang="en-US" sz="2400" dirty="0" smtClean="0"/>
              <a:t>either women’s or men’s access </a:t>
            </a:r>
            <a:r>
              <a:rPr lang="en-US" sz="2400" dirty="0"/>
              <a:t>to </a:t>
            </a:r>
            <a:r>
              <a:rPr lang="en-US" sz="2400" dirty="0" smtClean="0"/>
              <a:t>resources</a:t>
            </a:r>
            <a:r>
              <a:rPr lang="en-US" sz="2400" dirty="0"/>
              <a:t> </a:t>
            </a:r>
            <a:r>
              <a:rPr lang="en-US" sz="2400" dirty="0" smtClean="0"/>
              <a:t>or opportunities of any type</a:t>
            </a:r>
            <a:endParaRPr lang="en-US" sz="2400" dirty="0"/>
          </a:p>
        </p:txBody>
      </p:sp>
      <p:sp>
        <p:nvSpPr>
          <p:cNvPr id="33799" name="Text Box 8"/>
          <p:cNvSpPr txBox="1">
            <a:spLocks noChangeArrowheads="1"/>
          </p:cNvSpPr>
          <p:nvPr/>
        </p:nvSpPr>
        <p:spPr bwMode="auto">
          <a:xfrm>
            <a:off x="1183341" y="1528481"/>
            <a:ext cx="3048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800">
                <a:solidFill>
                  <a:schemeClr val="tx1"/>
                </a:solidFill>
                <a:latin typeface="Times" charset="0"/>
                <a:ea typeface="ＭＳ Ｐゴシック" pitchFamily="34" charset="-128"/>
              </a:defRPr>
            </a:lvl1pPr>
            <a:lvl2pPr marL="742950" indent="-285750">
              <a:defRPr sz="2800">
                <a:solidFill>
                  <a:schemeClr val="tx1"/>
                </a:solidFill>
                <a:latin typeface="Times" charset="0"/>
                <a:ea typeface="ＭＳ Ｐゴシック" pitchFamily="34" charset="-128"/>
              </a:defRPr>
            </a:lvl2pPr>
            <a:lvl3pPr marL="1143000" indent="-228600">
              <a:defRPr sz="2800">
                <a:solidFill>
                  <a:schemeClr val="tx1"/>
                </a:solidFill>
                <a:latin typeface="Times" charset="0"/>
                <a:ea typeface="ＭＳ Ｐゴシック" pitchFamily="34" charset="-128"/>
              </a:defRPr>
            </a:lvl3pPr>
            <a:lvl4pPr marL="1600200" indent="-228600">
              <a:defRPr sz="2800">
                <a:solidFill>
                  <a:schemeClr val="tx1"/>
                </a:solidFill>
                <a:latin typeface="Times" charset="0"/>
                <a:ea typeface="ＭＳ Ｐゴシック" pitchFamily="34" charset="-128"/>
              </a:defRPr>
            </a:lvl4pPr>
            <a:lvl5pPr marL="2057400" indent="-228600">
              <a:defRPr sz="2800">
                <a:solidFill>
                  <a:schemeClr val="tx1"/>
                </a:solidFill>
                <a:latin typeface="Times" charset="0"/>
                <a:ea typeface="ＭＳ Ｐゴシック" pitchFamily="34" charset="-128"/>
              </a:defRPr>
            </a:lvl5pPr>
            <a:lvl6pPr marL="2514600" indent="-228600" eaLnBrk="0" fontAlgn="base" hangingPunct="0">
              <a:spcBef>
                <a:spcPct val="0"/>
              </a:spcBef>
              <a:spcAft>
                <a:spcPct val="0"/>
              </a:spcAft>
              <a:defRPr sz="2800">
                <a:solidFill>
                  <a:schemeClr val="tx1"/>
                </a:solidFill>
                <a:latin typeface="Times" charset="0"/>
                <a:ea typeface="ＭＳ Ｐゴシック" pitchFamily="34" charset="-128"/>
              </a:defRPr>
            </a:lvl6pPr>
            <a:lvl7pPr marL="2971800" indent="-228600" eaLnBrk="0" fontAlgn="base" hangingPunct="0">
              <a:spcBef>
                <a:spcPct val="0"/>
              </a:spcBef>
              <a:spcAft>
                <a:spcPct val="0"/>
              </a:spcAft>
              <a:defRPr sz="2800">
                <a:solidFill>
                  <a:schemeClr val="tx1"/>
                </a:solidFill>
                <a:latin typeface="Times" charset="0"/>
                <a:ea typeface="ＭＳ Ｐゴシック" pitchFamily="34" charset="-128"/>
              </a:defRPr>
            </a:lvl7pPr>
            <a:lvl8pPr marL="3429000" indent="-228600" eaLnBrk="0" fontAlgn="base" hangingPunct="0">
              <a:spcBef>
                <a:spcPct val="0"/>
              </a:spcBef>
              <a:spcAft>
                <a:spcPct val="0"/>
              </a:spcAft>
              <a:defRPr sz="2800">
                <a:solidFill>
                  <a:schemeClr val="tx1"/>
                </a:solidFill>
                <a:latin typeface="Times" charset="0"/>
                <a:ea typeface="ＭＳ Ｐゴシック" pitchFamily="34" charset="-128"/>
              </a:defRPr>
            </a:lvl8pPr>
            <a:lvl9pPr marL="3886200" indent="-228600" eaLnBrk="0" fontAlgn="base" hangingPunct="0">
              <a:spcBef>
                <a:spcPct val="0"/>
              </a:spcBef>
              <a:spcAft>
                <a:spcPct val="0"/>
              </a:spcAft>
              <a:defRPr sz="2800">
                <a:solidFill>
                  <a:schemeClr val="tx1"/>
                </a:solidFill>
                <a:latin typeface="Times" charset="0"/>
                <a:ea typeface="ＭＳ Ｐゴシック" pitchFamily="34" charset="-128"/>
              </a:defRPr>
            </a:lvl9pPr>
          </a:lstStyle>
          <a:p>
            <a:pPr algn="ctr">
              <a:spcBef>
                <a:spcPct val="100000"/>
              </a:spcBef>
              <a:spcAft>
                <a:spcPct val="100000"/>
              </a:spcAft>
            </a:pPr>
            <a:r>
              <a:rPr lang="en-US" sz="3200" b="1" dirty="0">
                <a:solidFill>
                  <a:srgbClr val="E10040"/>
                </a:solidFill>
                <a:latin typeface="Arial" pitchFamily="34" charset="0"/>
              </a:rPr>
              <a:t>Gender-based </a:t>
            </a:r>
            <a:r>
              <a:rPr lang="en-US" sz="3200" b="1" dirty="0">
                <a:solidFill>
                  <a:schemeClr val="bg1"/>
                </a:solidFill>
                <a:latin typeface="Arial" pitchFamily="34" charset="0"/>
              </a:rPr>
              <a:t>Opportunities</a:t>
            </a:r>
            <a:endParaRPr lang="en-US" sz="3200" dirty="0">
              <a:solidFill>
                <a:schemeClr val="bg1"/>
              </a:solidFill>
              <a:latin typeface="Arial" pitchFamily="34" charset="0"/>
            </a:endParaRPr>
          </a:p>
        </p:txBody>
      </p:sp>
      <p:sp>
        <p:nvSpPr>
          <p:cNvPr id="33800" name="Text Box 9"/>
          <p:cNvSpPr txBox="1">
            <a:spLocks noChangeArrowheads="1"/>
          </p:cNvSpPr>
          <p:nvPr/>
        </p:nvSpPr>
        <p:spPr bwMode="auto">
          <a:xfrm>
            <a:off x="5177118" y="1528482"/>
            <a:ext cx="3048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800">
                <a:solidFill>
                  <a:schemeClr val="tx1"/>
                </a:solidFill>
                <a:latin typeface="Times" charset="0"/>
                <a:ea typeface="ＭＳ Ｐゴシック" pitchFamily="34" charset="-128"/>
              </a:defRPr>
            </a:lvl1pPr>
            <a:lvl2pPr marL="742950" indent="-285750">
              <a:defRPr sz="2800">
                <a:solidFill>
                  <a:schemeClr val="tx1"/>
                </a:solidFill>
                <a:latin typeface="Times" charset="0"/>
                <a:ea typeface="ＭＳ Ｐゴシック" pitchFamily="34" charset="-128"/>
              </a:defRPr>
            </a:lvl2pPr>
            <a:lvl3pPr marL="1143000" indent="-228600">
              <a:defRPr sz="2800">
                <a:solidFill>
                  <a:schemeClr val="tx1"/>
                </a:solidFill>
                <a:latin typeface="Times" charset="0"/>
                <a:ea typeface="ＭＳ Ｐゴシック" pitchFamily="34" charset="-128"/>
              </a:defRPr>
            </a:lvl3pPr>
            <a:lvl4pPr marL="1600200" indent="-228600">
              <a:defRPr sz="2800">
                <a:solidFill>
                  <a:schemeClr val="tx1"/>
                </a:solidFill>
                <a:latin typeface="Times" charset="0"/>
                <a:ea typeface="ＭＳ Ｐゴシック" pitchFamily="34" charset="-128"/>
              </a:defRPr>
            </a:lvl4pPr>
            <a:lvl5pPr marL="2057400" indent="-228600">
              <a:defRPr sz="2800">
                <a:solidFill>
                  <a:schemeClr val="tx1"/>
                </a:solidFill>
                <a:latin typeface="Times" charset="0"/>
                <a:ea typeface="ＭＳ Ｐゴシック" pitchFamily="34" charset="-128"/>
              </a:defRPr>
            </a:lvl5pPr>
            <a:lvl6pPr marL="2514600" indent="-228600" eaLnBrk="0" fontAlgn="base" hangingPunct="0">
              <a:spcBef>
                <a:spcPct val="0"/>
              </a:spcBef>
              <a:spcAft>
                <a:spcPct val="0"/>
              </a:spcAft>
              <a:defRPr sz="2800">
                <a:solidFill>
                  <a:schemeClr val="tx1"/>
                </a:solidFill>
                <a:latin typeface="Times" charset="0"/>
                <a:ea typeface="ＭＳ Ｐゴシック" pitchFamily="34" charset="-128"/>
              </a:defRPr>
            </a:lvl6pPr>
            <a:lvl7pPr marL="2971800" indent="-228600" eaLnBrk="0" fontAlgn="base" hangingPunct="0">
              <a:spcBef>
                <a:spcPct val="0"/>
              </a:spcBef>
              <a:spcAft>
                <a:spcPct val="0"/>
              </a:spcAft>
              <a:defRPr sz="2800">
                <a:solidFill>
                  <a:schemeClr val="tx1"/>
                </a:solidFill>
                <a:latin typeface="Times" charset="0"/>
                <a:ea typeface="ＭＳ Ｐゴシック" pitchFamily="34" charset="-128"/>
              </a:defRPr>
            </a:lvl7pPr>
            <a:lvl8pPr marL="3429000" indent="-228600" eaLnBrk="0" fontAlgn="base" hangingPunct="0">
              <a:spcBef>
                <a:spcPct val="0"/>
              </a:spcBef>
              <a:spcAft>
                <a:spcPct val="0"/>
              </a:spcAft>
              <a:defRPr sz="2800">
                <a:solidFill>
                  <a:schemeClr val="tx1"/>
                </a:solidFill>
                <a:latin typeface="Times" charset="0"/>
                <a:ea typeface="ＭＳ Ｐゴシック" pitchFamily="34" charset="-128"/>
              </a:defRPr>
            </a:lvl8pPr>
            <a:lvl9pPr marL="3886200" indent="-228600" eaLnBrk="0" fontAlgn="base" hangingPunct="0">
              <a:spcBef>
                <a:spcPct val="0"/>
              </a:spcBef>
              <a:spcAft>
                <a:spcPct val="0"/>
              </a:spcAft>
              <a:defRPr sz="2800">
                <a:solidFill>
                  <a:schemeClr val="tx1"/>
                </a:solidFill>
                <a:latin typeface="Times" charset="0"/>
                <a:ea typeface="ＭＳ Ｐゴシック" pitchFamily="34" charset="-128"/>
              </a:defRPr>
            </a:lvl9pPr>
          </a:lstStyle>
          <a:p>
            <a:pPr algn="ctr">
              <a:spcBef>
                <a:spcPct val="100000"/>
              </a:spcBef>
              <a:spcAft>
                <a:spcPct val="100000"/>
              </a:spcAft>
            </a:pPr>
            <a:r>
              <a:rPr lang="en-US" sz="3200" b="1" dirty="0">
                <a:solidFill>
                  <a:srgbClr val="E10040"/>
                </a:solidFill>
                <a:latin typeface="Arial" pitchFamily="34" charset="0"/>
              </a:rPr>
              <a:t>Gender-based </a:t>
            </a:r>
            <a:r>
              <a:rPr lang="en-US" sz="3200" b="1" dirty="0">
                <a:solidFill>
                  <a:schemeClr val="bg1"/>
                </a:solidFill>
                <a:latin typeface="Arial" pitchFamily="34" charset="0"/>
              </a:rPr>
              <a:t>Constraints</a:t>
            </a:r>
            <a:endParaRPr lang="en-US" sz="3200" dirty="0">
              <a:solidFill>
                <a:schemeClr val="bg1"/>
              </a:solidFill>
              <a:latin typeface="Arial" pitchFamily="34" charset="0"/>
            </a:endParaRPr>
          </a:p>
        </p:txBody>
      </p:sp>
    </p:spTree>
    <p:extLst>
      <p:ext uri="{BB962C8B-B14F-4D97-AF65-F5344CB8AC3E}">
        <p14:creationId xmlns:p14="http://schemas.microsoft.com/office/powerpoint/2010/main" val="22136536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5552" y="2385444"/>
            <a:ext cx="8209171" cy="110799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66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GENDER ANALYSIS</a:t>
            </a:r>
            <a:endParaRPr lang="en-US" sz="66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34330630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Box 4"/>
          <p:cNvSpPr txBox="1">
            <a:spLocks noChangeArrowheads="1"/>
          </p:cNvSpPr>
          <p:nvPr/>
        </p:nvSpPr>
        <p:spPr bwMode="auto">
          <a:xfrm>
            <a:off x="1246188" y="403225"/>
            <a:ext cx="748188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r>
              <a:rPr lang="en-US" sz="3200">
                <a:latin typeface="Gill Sans MT" charset="0"/>
              </a:rPr>
              <a:t>Different Contexts</a:t>
            </a:r>
          </a:p>
        </p:txBody>
      </p:sp>
      <p:sp>
        <p:nvSpPr>
          <p:cNvPr id="18436" name="TextBox 5"/>
          <p:cNvSpPr txBox="1">
            <a:spLocks noChangeArrowheads="1"/>
          </p:cNvSpPr>
          <p:nvPr/>
        </p:nvSpPr>
        <p:spPr bwMode="auto">
          <a:xfrm>
            <a:off x="1246188" y="1344613"/>
            <a:ext cx="7481887" cy="434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spcBef>
                <a:spcPts val="1075"/>
              </a:spcBef>
            </a:pPr>
            <a:r>
              <a:rPr lang="en-US" sz="2400" dirty="0" smtClean="0">
                <a:latin typeface="Gill Sans MT" charset="0"/>
              </a:rPr>
              <a:t>Gender-based </a:t>
            </a:r>
            <a:r>
              <a:rPr lang="en-US" sz="2400" b="1" dirty="0">
                <a:solidFill>
                  <a:schemeClr val="tx2"/>
                </a:solidFill>
                <a:latin typeface="Gill Sans MT" charset="0"/>
              </a:rPr>
              <a:t>constraints and opportunities </a:t>
            </a:r>
            <a:r>
              <a:rPr lang="en-US" sz="2400" dirty="0">
                <a:latin typeface="Gill Sans MT" charset="0"/>
              </a:rPr>
              <a:t>need to be investigated in specific contexts, as they vary over time and </a:t>
            </a:r>
            <a:r>
              <a:rPr lang="en-US" sz="2400" dirty="0" smtClean="0">
                <a:latin typeface="Gill Sans MT" charset="0"/>
              </a:rPr>
              <a:t>across . . .</a:t>
            </a:r>
          </a:p>
          <a:p>
            <a:pPr eaLnBrk="1" hangingPunct="1">
              <a:spcBef>
                <a:spcPts val="1075"/>
              </a:spcBef>
            </a:pPr>
            <a:endParaRPr lang="en-US" sz="2400" dirty="0">
              <a:latin typeface="Gill Sans MT" charset="0"/>
            </a:endParaRPr>
          </a:p>
          <a:p>
            <a:pPr eaLnBrk="1" hangingPunct="1">
              <a:spcBef>
                <a:spcPts val="1075"/>
              </a:spcBef>
            </a:pPr>
            <a:r>
              <a:rPr lang="en-US" sz="2400" b="1" dirty="0">
                <a:solidFill>
                  <a:srgbClr val="C00000"/>
                </a:solidFill>
                <a:latin typeface="Gill Sans MT" charset="0"/>
              </a:rPr>
              <a:t>Social Relationships </a:t>
            </a:r>
            <a:r>
              <a:rPr lang="en-US" sz="2400" dirty="0">
                <a:latin typeface="Gill Sans MT" charset="0"/>
              </a:rPr>
              <a:t>	</a:t>
            </a:r>
            <a:r>
              <a:rPr lang="en-US" sz="2400" b="1" dirty="0">
                <a:solidFill>
                  <a:srgbClr val="C00000"/>
                </a:solidFill>
                <a:latin typeface="Gill Sans MT" charset="0"/>
              </a:rPr>
              <a:t>Socio-cultural Contexts</a:t>
            </a:r>
          </a:p>
          <a:p>
            <a:pPr eaLnBrk="1" hangingPunct="1">
              <a:spcBef>
                <a:spcPts val="1075"/>
              </a:spcBef>
            </a:pPr>
            <a:r>
              <a:rPr lang="en-US" sz="2000" dirty="0" smtClean="0">
                <a:latin typeface="Gill Sans MT" charset="0"/>
              </a:rPr>
              <a:t>	Partnerships</a:t>
            </a:r>
            <a:r>
              <a:rPr lang="en-US" sz="2000" dirty="0">
                <a:latin typeface="Gill Sans MT" charset="0"/>
              </a:rPr>
              <a:t>			</a:t>
            </a:r>
            <a:r>
              <a:rPr lang="en-US" sz="2000" dirty="0" smtClean="0">
                <a:latin typeface="Gill Sans MT" charset="0"/>
              </a:rPr>
              <a:t>Ethnicity</a:t>
            </a:r>
            <a:endParaRPr lang="en-US" sz="2000" dirty="0">
              <a:latin typeface="Gill Sans MT" charset="0"/>
            </a:endParaRPr>
          </a:p>
          <a:p>
            <a:pPr eaLnBrk="1" hangingPunct="1"/>
            <a:r>
              <a:rPr lang="en-US" sz="2000" dirty="0" smtClean="0">
                <a:latin typeface="Gill Sans MT" charset="0"/>
              </a:rPr>
              <a:t>	Households</a:t>
            </a:r>
            <a:r>
              <a:rPr lang="en-US" sz="2000" dirty="0">
                <a:latin typeface="Gill Sans MT" charset="0"/>
              </a:rPr>
              <a:t>		</a:t>
            </a:r>
            <a:r>
              <a:rPr lang="en-US" sz="2000" dirty="0" smtClean="0">
                <a:latin typeface="Gill Sans MT" charset="0"/>
              </a:rPr>
              <a:t>	Class</a:t>
            </a:r>
            <a:endParaRPr lang="en-US" sz="2000" dirty="0">
              <a:latin typeface="Gill Sans MT" charset="0"/>
            </a:endParaRPr>
          </a:p>
          <a:p>
            <a:pPr eaLnBrk="1" hangingPunct="1"/>
            <a:r>
              <a:rPr lang="en-US" sz="2000" dirty="0" smtClean="0">
                <a:latin typeface="Gill Sans MT" charset="0"/>
              </a:rPr>
              <a:t>	Communities</a:t>
            </a:r>
            <a:r>
              <a:rPr lang="en-US" sz="2000" dirty="0">
                <a:latin typeface="Gill Sans MT" charset="0"/>
              </a:rPr>
              <a:t>		</a:t>
            </a:r>
            <a:r>
              <a:rPr lang="en-US" sz="2000" dirty="0" smtClean="0">
                <a:latin typeface="Gill Sans MT" charset="0"/>
              </a:rPr>
              <a:t>	Race</a:t>
            </a:r>
            <a:endParaRPr lang="en-US" sz="2000" dirty="0">
              <a:latin typeface="Gill Sans MT" charset="0"/>
            </a:endParaRPr>
          </a:p>
          <a:p>
            <a:pPr eaLnBrk="1" hangingPunct="1"/>
            <a:r>
              <a:rPr lang="en-US" sz="2000" dirty="0" smtClean="0">
                <a:latin typeface="Gill Sans MT" charset="0"/>
              </a:rPr>
              <a:t>	Civil </a:t>
            </a:r>
            <a:r>
              <a:rPr lang="en-US" sz="2000" dirty="0">
                <a:latin typeface="Gill Sans MT" charset="0"/>
              </a:rPr>
              <a:t>Society 		</a:t>
            </a:r>
            <a:r>
              <a:rPr lang="en-US" sz="2000" dirty="0" smtClean="0">
                <a:latin typeface="Gill Sans MT" charset="0"/>
              </a:rPr>
              <a:t>	Residence</a:t>
            </a:r>
            <a:endParaRPr lang="en-US" sz="2000" dirty="0">
              <a:latin typeface="Gill Sans MT" charset="0"/>
            </a:endParaRPr>
          </a:p>
          <a:p>
            <a:pPr eaLnBrk="1" hangingPunct="1"/>
            <a:r>
              <a:rPr lang="en-US" sz="2000" dirty="0" smtClean="0">
                <a:latin typeface="Gill Sans MT" charset="0"/>
              </a:rPr>
              <a:t>	Government 		</a:t>
            </a:r>
            <a:r>
              <a:rPr lang="en-US" sz="2000" dirty="0">
                <a:latin typeface="Gill Sans MT" charset="0"/>
              </a:rPr>
              <a:t>	</a:t>
            </a:r>
            <a:r>
              <a:rPr lang="en-US" sz="2000" dirty="0" smtClean="0">
                <a:latin typeface="Gill Sans MT" charset="0"/>
              </a:rPr>
              <a:t>Age</a:t>
            </a:r>
            <a:endParaRPr lang="en-US" sz="2000" dirty="0">
              <a:latin typeface="Gill Sans MT" charset="0"/>
            </a:endParaRPr>
          </a:p>
          <a:p>
            <a:pPr eaLnBrk="1" hangingPunct="1">
              <a:spcBef>
                <a:spcPts val="1075"/>
              </a:spcBef>
            </a:pPr>
            <a:endParaRPr lang="en-US" sz="2000" dirty="0">
              <a:latin typeface="Gill Sans MT"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extBox 4"/>
          <p:cNvSpPr txBox="1">
            <a:spLocks noChangeArrowheads="1"/>
          </p:cNvSpPr>
          <p:nvPr/>
        </p:nvSpPr>
        <p:spPr bwMode="auto">
          <a:xfrm>
            <a:off x="1219200" y="381000"/>
            <a:ext cx="7481888" cy="944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r>
              <a:rPr lang="en-US" sz="2800" dirty="0">
                <a:latin typeface="Gill Sans MT" charset="0"/>
              </a:rPr>
              <a:t>Sources of </a:t>
            </a:r>
            <a:r>
              <a:rPr lang="en-US" sz="2800" dirty="0" smtClean="0">
                <a:latin typeface="Gill Sans MT" charset="0"/>
              </a:rPr>
              <a:t>Data on Constraints &amp; Opportunities</a:t>
            </a:r>
            <a:endParaRPr lang="en-US" sz="2800" dirty="0">
              <a:latin typeface="Gill Sans MT" charset="0"/>
            </a:endParaRPr>
          </a:p>
        </p:txBody>
      </p:sp>
      <p:sp>
        <p:nvSpPr>
          <p:cNvPr id="16389" name="TextBox 5"/>
          <p:cNvSpPr txBox="1">
            <a:spLocks noChangeArrowheads="1"/>
          </p:cNvSpPr>
          <p:nvPr/>
        </p:nvSpPr>
        <p:spPr bwMode="auto">
          <a:xfrm>
            <a:off x="1143000" y="1613554"/>
            <a:ext cx="3657600" cy="2028825"/>
          </a:xfrm>
          <a:prstGeom prst="rect">
            <a:avLst/>
          </a:prstGeom>
          <a:noFill/>
          <a:ln w="9525">
            <a:noFill/>
            <a:miter lim="800000"/>
            <a:headEnd/>
            <a:tailEnd/>
          </a:ln>
        </p:spPr>
        <p:txBody>
          <a:bodyPr lIns="82058" tIns="41029" rIns="82058" bIns="41029">
            <a:spAutoFit/>
          </a:bodyPr>
          <a:lstStyle/>
          <a:p>
            <a:pPr>
              <a:spcBef>
                <a:spcPts val="1075"/>
              </a:spcBef>
              <a:defRPr/>
            </a:pPr>
            <a:r>
              <a:rPr lang="en-US" sz="2400" b="1" dirty="0">
                <a:solidFill>
                  <a:srgbClr val="C00000"/>
                </a:solidFill>
                <a:latin typeface="Gill Sans MT" pitchFamily="34" charset="0"/>
              </a:rPr>
              <a:t>Primary</a:t>
            </a: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Interviews—individual and group</a:t>
            </a: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Participatory research</a:t>
            </a: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Surveys</a:t>
            </a:r>
          </a:p>
        </p:txBody>
      </p:sp>
      <p:sp>
        <p:nvSpPr>
          <p:cNvPr id="16392" name="TextBox 10"/>
          <p:cNvSpPr txBox="1">
            <a:spLocks noChangeArrowheads="1"/>
          </p:cNvSpPr>
          <p:nvPr/>
        </p:nvSpPr>
        <p:spPr bwMode="auto">
          <a:xfrm>
            <a:off x="4791635" y="1649413"/>
            <a:ext cx="3657600" cy="4291012"/>
          </a:xfrm>
          <a:prstGeom prst="rect">
            <a:avLst/>
          </a:prstGeom>
          <a:noFill/>
          <a:ln w="9525">
            <a:noFill/>
            <a:miter lim="800000"/>
            <a:headEnd/>
            <a:tailEnd/>
          </a:ln>
        </p:spPr>
        <p:txBody>
          <a:bodyPr>
            <a:spAutoFit/>
          </a:bodyPr>
          <a:lstStyle/>
          <a:p>
            <a:pPr>
              <a:spcBef>
                <a:spcPts val="1075"/>
              </a:spcBef>
              <a:defRPr/>
            </a:pPr>
            <a:r>
              <a:rPr lang="en-US" sz="2400" b="1" dirty="0">
                <a:solidFill>
                  <a:srgbClr val="C00000"/>
                </a:solidFill>
                <a:latin typeface="Gill Sans MT" pitchFamily="34" charset="0"/>
              </a:rPr>
              <a:t>Secondary</a:t>
            </a: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Gender assessments—country or topic</a:t>
            </a: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Local organizations and partners</a:t>
            </a: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International </a:t>
            </a:r>
            <a:r>
              <a:rPr lang="en-US" sz="2200" dirty="0" smtClean="0">
                <a:latin typeface="Gill Sans MT" pitchFamily="34" charset="0"/>
              </a:rPr>
              <a:t>“grey” (unpublished) literature</a:t>
            </a:r>
            <a:endParaRPr lang="en-US" sz="2200" dirty="0">
              <a:latin typeface="Gill Sans MT" pitchFamily="34" charset="0"/>
            </a:endParaRP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Published articles</a:t>
            </a:r>
          </a:p>
          <a:p>
            <a:pPr marL="410291" indent="-410291" defTabSz="914293" fontAlgn="auto">
              <a:spcBef>
                <a:spcPts val="538"/>
              </a:spcBef>
              <a:spcAft>
                <a:spcPts val="0"/>
              </a:spcAft>
              <a:buFont typeface="Arial" pitchFamily="34" charset="0"/>
              <a:buChar char="•"/>
              <a:defRPr/>
            </a:pPr>
            <a:r>
              <a:rPr lang="en-US" sz="2200" dirty="0">
                <a:latin typeface="Gill Sans MT" pitchFamily="34" charset="0"/>
              </a:rPr>
              <a:t>Experience of those  most affected and their advocates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143000" y="341313"/>
            <a:ext cx="7620000" cy="649287"/>
          </a:xfrm>
        </p:spPr>
        <p:txBody>
          <a:bodyPr>
            <a:normAutofit/>
          </a:bodyPr>
          <a:lstStyle/>
          <a:p>
            <a:r>
              <a:rPr lang="en-US" dirty="0" smtClean="0">
                <a:ea typeface="ＭＳ Ｐゴシック" pitchFamily="34" charset="-128"/>
              </a:rPr>
              <a:t>Sex disaggregated Data</a:t>
            </a:r>
          </a:p>
        </p:txBody>
      </p:sp>
      <p:sp>
        <p:nvSpPr>
          <p:cNvPr id="3" name="Content Placeholder 2"/>
          <p:cNvSpPr>
            <a:spLocks noGrp="1"/>
          </p:cNvSpPr>
          <p:nvPr>
            <p:ph idx="1"/>
          </p:nvPr>
        </p:nvSpPr>
        <p:spPr>
          <a:xfrm>
            <a:off x="1377538" y="1295400"/>
            <a:ext cx="7385462" cy="4876800"/>
          </a:xfrm>
        </p:spPr>
        <p:txBody>
          <a:bodyPr/>
          <a:lstStyle/>
          <a:p>
            <a:pPr marL="0" indent="0">
              <a:buNone/>
              <a:defRPr/>
            </a:pPr>
            <a:r>
              <a:rPr lang="en-US" sz="3200" dirty="0" smtClean="0"/>
              <a:t>Data, when collected based on an individual’s physical attributes of sex (male or female) is called </a:t>
            </a:r>
            <a:r>
              <a:rPr lang="en-US" sz="3200" b="1" dirty="0" smtClean="0">
                <a:solidFill>
                  <a:schemeClr val="tx2"/>
                </a:solidFill>
              </a:rPr>
              <a:t>sex disaggregated data</a:t>
            </a:r>
            <a:r>
              <a:rPr lang="en-US" sz="3200" dirty="0" smtClean="0"/>
              <a:t>. </a:t>
            </a:r>
          </a:p>
          <a:p>
            <a:pPr>
              <a:defRPr/>
            </a:pPr>
            <a:r>
              <a:rPr lang="en-US" sz="3200" dirty="0" smtClean="0"/>
              <a:t>Most indicators can, and should be, collected by sex. </a:t>
            </a:r>
          </a:p>
          <a:p>
            <a:pPr marL="0" indent="0">
              <a:buFont typeface="Arial" pitchFamily="34" charset="0"/>
              <a:buNone/>
              <a:defRPr/>
            </a:pPr>
            <a:endParaRPr lang="en-US" sz="1800" i="1" dirty="0"/>
          </a:p>
        </p:txBody>
      </p:sp>
    </p:spTree>
    <p:extLst>
      <p:ext uri="{BB962C8B-B14F-4D97-AF65-F5344CB8AC3E}">
        <p14:creationId xmlns:p14="http://schemas.microsoft.com/office/powerpoint/2010/main" val="29410209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Box 4"/>
          <p:cNvSpPr txBox="1">
            <a:spLocks noChangeArrowheads="1"/>
          </p:cNvSpPr>
          <p:nvPr/>
        </p:nvSpPr>
        <p:spPr bwMode="auto">
          <a:xfrm>
            <a:off x="1246188" y="403225"/>
            <a:ext cx="7481887"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r>
              <a:rPr lang="en-US" sz="3200" dirty="0">
                <a:latin typeface="Gill Sans MT" charset="0"/>
              </a:rPr>
              <a:t>Sex-Disaggregated Data</a:t>
            </a:r>
          </a:p>
        </p:txBody>
      </p:sp>
      <p:sp>
        <p:nvSpPr>
          <p:cNvPr id="5124" name="TextBox 5"/>
          <p:cNvSpPr txBox="1">
            <a:spLocks noChangeArrowheads="1"/>
          </p:cNvSpPr>
          <p:nvPr/>
        </p:nvSpPr>
        <p:spPr bwMode="auto">
          <a:xfrm>
            <a:off x="1246188" y="1344613"/>
            <a:ext cx="7481887" cy="5109877"/>
          </a:xfrm>
          <a:prstGeom prst="rect">
            <a:avLst/>
          </a:prstGeom>
          <a:noFill/>
          <a:ln w="9525">
            <a:noFill/>
            <a:miter lim="800000"/>
            <a:headEnd/>
            <a:tailEnd/>
          </a:ln>
        </p:spPr>
        <p:txBody>
          <a:bodyPr lIns="82058" tIns="41029" rIns="82058" bIns="41029">
            <a:spAutoFit/>
          </a:bodyPr>
          <a:lstStyle/>
          <a:p>
            <a:pPr marL="409575" indent="-409575">
              <a:spcBef>
                <a:spcPts val="1075"/>
              </a:spcBef>
              <a:defRPr/>
            </a:pPr>
            <a:r>
              <a:rPr lang="en-US" sz="2900" dirty="0">
                <a:solidFill>
                  <a:srgbClr val="C00000"/>
                </a:solidFill>
                <a:latin typeface="Gill Sans MT" pitchFamily="34" charset="0"/>
              </a:rPr>
              <a:t>Important to, but not the same as, a </a:t>
            </a:r>
            <a:r>
              <a:rPr lang="en-US" sz="2900" b="1" dirty="0">
                <a:solidFill>
                  <a:srgbClr val="C00000"/>
                </a:solidFill>
                <a:latin typeface="Gill Sans MT" pitchFamily="34" charset="0"/>
              </a:rPr>
              <a:t>gender analysis…</a:t>
            </a:r>
          </a:p>
          <a:p>
            <a:pPr marL="409575" indent="-409575">
              <a:spcBef>
                <a:spcPts val="1075"/>
              </a:spcBef>
              <a:defRPr/>
            </a:pPr>
            <a:r>
              <a:rPr lang="en-US" sz="2900" dirty="0">
                <a:latin typeface="Gill Sans MT" pitchFamily="34" charset="0"/>
              </a:rPr>
              <a:t>To move to a gender analysis:</a:t>
            </a:r>
          </a:p>
          <a:p>
            <a:pPr marL="514350" indent="-514350">
              <a:spcBef>
                <a:spcPts val="1075"/>
              </a:spcBef>
              <a:buFont typeface="+mj-lt"/>
              <a:buAutoNum type="arabicPeriod"/>
              <a:defRPr/>
            </a:pPr>
            <a:r>
              <a:rPr lang="en-US" sz="2900" dirty="0">
                <a:latin typeface="Gill Sans MT" pitchFamily="34" charset="0"/>
              </a:rPr>
              <a:t>Examine  sex-disaggregated quantitative data to </a:t>
            </a:r>
            <a:r>
              <a:rPr lang="en-US" sz="2900" dirty="0">
                <a:solidFill>
                  <a:schemeClr val="tx2"/>
                </a:solidFill>
                <a:latin typeface="Gill Sans MT" pitchFamily="34" charset="0"/>
              </a:rPr>
              <a:t>identify notable issues and patterns</a:t>
            </a:r>
            <a:r>
              <a:rPr lang="en-US" sz="2900" dirty="0">
                <a:latin typeface="Gill Sans MT" pitchFamily="34" charset="0"/>
              </a:rPr>
              <a:t>;</a:t>
            </a:r>
          </a:p>
          <a:p>
            <a:pPr marL="514350" indent="-514350">
              <a:spcBef>
                <a:spcPts val="1075"/>
              </a:spcBef>
              <a:buFont typeface="+mj-lt"/>
              <a:buAutoNum type="arabicPeriod"/>
              <a:defRPr/>
            </a:pPr>
            <a:r>
              <a:rPr lang="en-US" sz="2900" dirty="0">
                <a:latin typeface="Gill Sans MT" pitchFamily="34" charset="0"/>
              </a:rPr>
              <a:t>Identify the principal </a:t>
            </a:r>
            <a:r>
              <a:rPr lang="en-US" sz="2900" dirty="0">
                <a:solidFill>
                  <a:schemeClr val="tx2"/>
                </a:solidFill>
                <a:latin typeface="Gill Sans MT" pitchFamily="34" charset="0"/>
              </a:rPr>
              <a:t>practices that are producing the issues</a:t>
            </a:r>
            <a:r>
              <a:rPr lang="en-US" sz="2900" dirty="0">
                <a:latin typeface="Gill Sans MT" pitchFamily="34" charset="0"/>
              </a:rPr>
              <a:t>; and </a:t>
            </a:r>
          </a:p>
          <a:p>
            <a:pPr marL="514350" indent="-514350">
              <a:spcBef>
                <a:spcPts val="1075"/>
              </a:spcBef>
              <a:buFont typeface="+mj-lt"/>
              <a:buAutoNum type="arabicPeriod"/>
              <a:defRPr/>
            </a:pPr>
            <a:r>
              <a:rPr lang="en-US" sz="2900" dirty="0">
                <a:latin typeface="Gill Sans MT" pitchFamily="34" charset="0"/>
              </a:rPr>
              <a:t>Analyze the </a:t>
            </a:r>
            <a:r>
              <a:rPr lang="en-US" sz="2900" dirty="0">
                <a:solidFill>
                  <a:schemeClr val="tx2"/>
                </a:solidFill>
                <a:latin typeface="Gill Sans MT" pitchFamily="34" charset="0"/>
              </a:rPr>
              <a:t>gender relations that shape these practices</a:t>
            </a:r>
            <a:r>
              <a:rPr lang="en-US" sz="2900" dirty="0">
                <a:latin typeface="Gill Sans MT" pitchFamily="34" charset="0"/>
              </a:rPr>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buNone/>
            </a:pPr>
            <a:r>
              <a:rPr lang="en-US" dirty="0" smtClean="0"/>
              <a:t>Gender Analysis of HIV Service </a:t>
            </a:r>
          </a:p>
          <a:p>
            <a:pPr algn="ctr">
              <a:buNone/>
            </a:pPr>
            <a:r>
              <a:rPr lang="en-US" dirty="0" smtClean="0"/>
              <a:t>Delivery Programs</a:t>
            </a:r>
          </a:p>
          <a:p>
            <a:pPr algn="ctr">
              <a:buNone/>
            </a:pPr>
            <a:endParaRPr lang="en-US" dirty="0" smtClean="0"/>
          </a:p>
          <a:p>
            <a:pPr algn="ctr">
              <a:buNone/>
            </a:pPr>
            <a:endParaRPr lang="en-US" dirty="0"/>
          </a:p>
        </p:txBody>
      </p:sp>
      <p:pic>
        <p:nvPicPr>
          <p:cNvPr id="2052" name="Picture 4" descr="C:\Users\Mary\Documents\Development Photos\Photos\2009-104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4259" y="2620205"/>
            <a:ext cx="4876800" cy="32491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smtClean="0"/>
              <a:t>Gender-Based Constraints</a:t>
            </a:r>
          </a:p>
        </p:txBody>
      </p:sp>
      <p:sp>
        <p:nvSpPr>
          <p:cNvPr id="3" name="Content Placeholder 2"/>
          <p:cNvSpPr>
            <a:spLocks noGrp="1"/>
          </p:cNvSpPr>
          <p:nvPr>
            <p:ph idx="1"/>
          </p:nvPr>
        </p:nvSpPr>
        <p:spPr/>
        <p:txBody>
          <a:bodyPr/>
          <a:lstStyle/>
          <a:p>
            <a:pPr marL="0" indent="0" eaLnBrk="1" hangingPunct="1">
              <a:lnSpc>
                <a:spcPct val="90000"/>
              </a:lnSpc>
              <a:spcAft>
                <a:spcPts val="1200"/>
              </a:spcAft>
              <a:buFontTx/>
              <a:buNone/>
              <a:defRPr/>
            </a:pPr>
            <a:r>
              <a:rPr lang="en-US" sz="2800" dirty="0" smtClean="0"/>
              <a:t>… </a:t>
            </a:r>
            <a:r>
              <a:rPr lang="en-US" dirty="0" smtClean="0"/>
              <a:t>are barriers or limits that inhibit either men’s or women’s access to resources or opportunities </a:t>
            </a:r>
            <a:r>
              <a:rPr lang="en-US" dirty="0" smtClean="0">
                <a:solidFill>
                  <a:srgbClr val="C00000"/>
                </a:solidFill>
              </a:rPr>
              <a:t>based on characteristics associated with their gender roles</a:t>
            </a:r>
            <a:r>
              <a:rPr lang="en-US" dirty="0" smtClean="0"/>
              <a:t>. </a:t>
            </a:r>
          </a:p>
          <a:p>
            <a:pPr eaLnBrk="1" hangingPunct="1">
              <a:lnSpc>
                <a:spcPct val="90000"/>
              </a:lnSpc>
              <a:spcAft>
                <a:spcPts val="1200"/>
              </a:spcAft>
              <a:defRPr/>
            </a:pPr>
            <a:r>
              <a:rPr lang="en-US" dirty="0" smtClean="0"/>
              <a:t>The constraints can be discriminatory </a:t>
            </a:r>
            <a:r>
              <a:rPr lang="en-US" b="1" dirty="0" smtClean="0">
                <a:solidFill>
                  <a:schemeClr val="tx2"/>
                </a:solidFill>
              </a:rPr>
              <a:t>attitudes, laws, practices or conditions</a:t>
            </a:r>
            <a:r>
              <a:rPr lang="en-US" dirty="0" smtClean="0"/>
              <a:t>. </a:t>
            </a:r>
          </a:p>
          <a:p>
            <a:pPr eaLnBrk="1" hangingPunct="1">
              <a:lnSpc>
                <a:spcPct val="90000"/>
              </a:lnSpc>
              <a:spcAft>
                <a:spcPts val="1200"/>
              </a:spcAft>
              <a:defRPr/>
            </a:pPr>
            <a:r>
              <a:rPr lang="en-US" dirty="0" smtClean="0"/>
              <a:t>The gender-based constraint may be an </a:t>
            </a:r>
            <a:r>
              <a:rPr lang="en-US" b="1" dirty="0" smtClean="0">
                <a:solidFill>
                  <a:schemeClr val="tx2"/>
                </a:solidFill>
              </a:rPr>
              <a:t>aspect of formal laws</a:t>
            </a:r>
            <a:r>
              <a:rPr lang="en-US" dirty="0" smtClean="0"/>
              <a:t> or </a:t>
            </a:r>
            <a:r>
              <a:rPr lang="en-US" b="1" dirty="0" smtClean="0">
                <a:solidFill>
                  <a:schemeClr val="tx2"/>
                </a:solidFill>
              </a:rPr>
              <a:t>beliefs about “just the way things are.”</a:t>
            </a:r>
          </a:p>
          <a:p>
            <a:pPr>
              <a:spcAft>
                <a:spcPts val="1200"/>
              </a:spcAft>
              <a:defRPr/>
            </a:pPr>
            <a:endParaRPr lang="en-US" dirty="0"/>
          </a:p>
        </p:txBody>
      </p:sp>
    </p:spTree>
    <p:extLst>
      <p:ext uri="{BB962C8B-B14F-4D97-AF65-F5344CB8AC3E}">
        <p14:creationId xmlns:p14="http://schemas.microsoft.com/office/powerpoint/2010/main" val="131583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Gender-Based Opportunities</a:t>
            </a:r>
          </a:p>
        </p:txBody>
      </p:sp>
      <p:sp>
        <p:nvSpPr>
          <p:cNvPr id="3" name="Content Placeholder 2"/>
          <p:cNvSpPr>
            <a:spLocks noGrp="1"/>
          </p:cNvSpPr>
          <p:nvPr>
            <p:ph idx="1"/>
          </p:nvPr>
        </p:nvSpPr>
        <p:spPr>
          <a:xfrm>
            <a:off x="1151965" y="1429871"/>
            <a:ext cx="7620000" cy="4876800"/>
          </a:xfrm>
        </p:spPr>
        <p:txBody>
          <a:bodyPr/>
          <a:lstStyle/>
          <a:p>
            <a:pPr marL="0" indent="0" eaLnBrk="1" hangingPunct="1">
              <a:lnSpc>
                <a:spcPct val="80000"/>
              </a:lnSpc>
              <a:spcBef>
                <a:spcPts val="1200"/>
              </a:spcBef>
              <a:spcAft>
                <a:spcPts val="1200"/>
              </a:spcAft>
              <a:buFontTx/>
              <a:buNone/>
              <a:defRPr/>
            </a:pPr>
            <a:r>
              <a:rPr lang="en-US" sz="2800" dirty="0" smtClean="0"/>
              <a:t>… </a:t>
            </a:r>
            <a:r>
              <a:rPr lang="en-US" dirty="0" smtClean="0"/>
              <a:t>are options to access productive resources that are made available to men or to women </a:t>
            </a:r>
            <a:r>
              <a:rPr lang="en-US" dirty="0" smtClean="0">
                <a:solidFill>
                  <a:srgbClr val="C00000"/>
                </a:solidFill>
              </a:rPr>
              <a:t>based on characteristics associated with their gender roles</a:t>
            </a:r>
            <a:r>
              <a:rPr lang="en-US" dirty="0" smtClean="0"/>
              <a:t>. </a:t>
            </a:r>
          </a:p>
          <a:p>
            <a:pPr eaLnBrk="1" hangingPunct="1">
              <a:lnSpc>
                <a:spcPct val="80000"/>
              </a:lnSpc>
              <a:spcBef>
                <a:spcPts val="1200"/>
              </a:spcBef>
              <a:spcAft>
                <a:spcPts val="1200"/>
              </a:spcAft>
              <a:defRPr/>
            </a:pPr>
            <a:r>
              <a:rPr lang="en-US" dirty="0" smtClean="0"/>
              <a:t>They are </a:t>
            </a:r>
            <a:r>
              <a:rPr lang="en-US" b="1" dirty="0" smtClean="0">
                <a:solidFill>
                  <a:schemeClr val="tx2"/>
                </a:solidFill>
              </a:rPr>
              <a:t>avenues for change </a:t>
            </a:r>
            <a:r>
              <a:rPr lang="en-US" dirty="0" smtClean="0"/>
              <a:t>that can improve women’s or men’s pathways for advancement. </a:t>
            </a:r>
          </a:p>
          <a:p>
            <a:pPr eaLnBrk="1" hangingPunct="1">
              <a:lnSpc>
                <a:spcPct val="80000"/>
              </a:lnSpc>
              <a:spcBef>
                <a:spcPts val="1200"/>
              </a:spcBef>
              <a:spcAft>
                <a:spcPts val="1200"/>
              </a:spcAft>
              <a:defRPr/>
            </a:pPr>
            <a:r>
              <a:rPr lang="en-US" dirty="0" smtClean="0"/>
              <a:t>These opportunities may manifest themselves as supportive </a:t>
            </a:r>
            <a:r>
              <a:rPr lang="en-US" b="1" dirty="0" smtClean="0">
                <a:solidFill>
                  <a:schemeClr val="tx2"/>
                </a:solidFill>
              </a:rPr>
              <a:t>attitudes, laws, practices, or conditions</a:t>
            </a:r>
            <a:r>
              <a:rPr lang="en-US" dirty="0" smtClean="0"/>
              <a:t>.</a:t>
            </a:r>
          </a:p>
        </p:txBody>
      </p:sp>
    </p:spTree>
    <p:extLst>
      <p:ext uri="{BB962C8B-B14F-4D97-AF65-F5344CB8AC3E}">
        <p14:creationId xmlns:p14="http://schemas.microsoft.com/office/powerpoint/2010/main" val="1558560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smtClean="0"/>
              <a:t>Formulating a Gender-Based Constraint</a:t>
            </a:r>
          </a:p>
        </p:txBody>
      </p:sp>
      <p:sp>
        <p:nvSpPr>
          <p:cNvPr id="9219" name="Content Placeholder 2"/>
          <p:cNvSpPr>
            <a:spLocks noGrp="1"/>
          </p:cNvSpPr>
          <p:nvPr>
            <p:ph idx="1"/>
          </p:nvPr>
        </p:nvSpPr>
        <p:spPr/>
        <p:txBody>
          <a:bodyPr/>
          <a:lstStyle/>
          <a:p>
            <a:pPr algn="ctr">
              <a:buFont typeface="Wingdings" pitchFamily="2" charset="2"/>
              <a:buChar char="Ø"/>
            </a:pPr>
            <a:r>
              <a:rPr lang="en-US" dirty="0" smtClean="0">
                <a:solidFill>
                  <a:srgbClr val="C00000"/>
                </a:solidFill>
              </a:rPr>
              <a:t>Women are constrained </a:t>
            </a:r>
            <a:r>
              <a:rPr lang="en-US" dirty="0" smtClean="0"/>
              <a:t>from adhering fully to ARV treatment regimes because … </a:t>
            </a:r>
          </a:p>
          <a:p>
            <a:pPr marL="457200" lvl="1" indent="0" algn="ctr">
              <a:buNone/>
            </a:pPr>
            <a:r>
              <a:rPr lang="en-US" dirty="0" smtClean="0"/>
              <a:t>when food in the household is limited, gender norms dictate that women will eat last, after the rest of the family has eaten. </a:t>
            </a:r>
          </a:p>
          <a:p>
            <a:pPr algn="ctr">
              <a:buFont typeface="Wingdings" pitchFamily="2" charset="2"/>
              <a:buChar char="Ø"/>
            </a:pPr>
            <a:endParaRPr lang="en-US" dirty="0" smtClean="0"/>
          </a:p>
          <a:p>
            <a:pPr algn="ctr">
              <a:buFont typeface="Wingdings" pitchFamily="2" charset="2"/>
              <a:buChar char="Ø"/>
            </a:pPr>
            <a:r>
              <a:rPr lang="en-US" dirty="0" smtClean="0">
                <a:solidFill>
                  <a:srgbClr val="C00000"/>
                </a:solidFill>
              </a:rPr>
              <a:t>Men are constrained </a:t>
            </a:r>
            <a:r>
              <a:rPr lang="en-US" dirty="0" smtClean="0"/>
              <a:t>from accessing health services because . . . </a:t>
            </a:r>
          </a:p>
          <a:p>
            <a:pPr marL="457200" lvl="1" indent="0" algn="ctr">
              <a:buNone/>
            </a:pPr>
            <a:r>
              <a:rPr lang="en-US" dirty="0" smtClean="0"/>
              <a:t>perceptions that men who go to the doctor are “weak”.</a:t>
            </a:r>
          </a:p>
          <a:p>
            <a:pPr marL="0" indent="0" algn="ctr">
              <a:buFont typeface="Arial" charset="0"/>
              <a:buNone/>
            </a:pPr>
            <a:endParaRPr lang="en-US" dirty="0" smtClean="0"/>
          </a:p>
          <a:p>
            <a:pPr marL="0" indent="0" algn="ctr">
              <a:buFont typeface="Arial" charset="0"/>
              <a:buNone/>
            </a:pPr>
            <a:endParaRPr lang="en-US" dirty="0" smtClean="0"/>
          </a:p>
          <a:p>
            <a:pPr marL="0" indent="0" algn="ctr">
              <a:buFont typeface="Arial" charset="0"/>
              <a:buNone/>
            </a:pPr>
            <a:endParaRPr lang="en-US" dirty="0" smtClean="0"/>
          </a:p>
        </p:txBody>
      </p:sp>
    </p:spTree>
    <p:extLst>
      <p:ext uri="{BB962C8B-B14F-4D97-AF65-F5344CB8AC3E}">
        <p14:creationId xmlns:p14="http://schemas.microsoft.com/office/powerpoint/2010/main" val="1474888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animEffect transition="in" filter="fade">
                                      <p:cBhvr>
                                        <p:cTn id="7" dur="500"/>
                                        <p:tgtEl>
                                          <p:spTgt spid="92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19">
                                            <p:txEl>
                                              <p:pRg st="4" end="4"/>
                                            </p:txEl>
                                          </p:spTgt>
                                        </p:tgtEl>
                                        <p:attrNameLst>
                                          <p:attrName>style.visibility</p:attrName>
                                        </p:attrNameLst>
                                      </p:cBhvr>
                                      <p:to>
                                        <p:strVal val="visible"/>
                                      </p:to>
                                    </p:set>
                                    <p:animEffect transition="in" filter="fade">
                                      <p:cBhvr>
                                        <p:cTn id="12" dur="500"/>
                                        <p:tgtEl>
                                          <p:spTgt spid="92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Formulating a Gender-Based </a:t>
            </a:r>
            <a:r>
              <a:rPr lang="en-US" dirty="0" smtClean="0"/>
              <a:t>Opportunity</a:t>
            </a:r>
            <a:endParaRPr lang="en-US" dirty="0"/>
          </a:p>
        </p:txBody>
      </p:sp>
      <p:sp>
        <p:nvSpPr>
          <p:cNvPr id="4" name="Content Placeholder 2"/>
          <p:cNvSpPr>
            <a:spLocks noGrp="1"/>
          </p:cNvSpPr>
          <p:nvPr>
            <p:ph idx="1"/>
          </p:nvPr>
        </p:nvSpPr>
        <p:spPr/>
        <p:txBody>
          <a:bodyPr/>
          <a:lstStyle/>
          <a:p>
            <a:pPr algn="ctr">
              <a:buFont typeface="Wingdings" pitchFamily="2" charset="2"/>
              <a:buChar char="Ø"/>
            </a:pPr>
            <a:r>
              <a:rPr lang="en-US" dirty="0" smtClean="0">
                <a:solidFill>
                  <a:srgbClr val="C00000"/>
                </a:solidFill>
              </a:rPr>
              <a:t>Women have the opportunity </a:t>
            </a:r>
            <a:r>
              <a:rPr lang="en-US" dirty="0" smtClean="0"/>
              <a:t>to receive additional health-related information …</a:t>
            </a:r>
          </a:p>
          <a:p>
            <a:pPr marL="457200" lvl="1" indent="0" algn="ctr">
              <a:buNone/>
            </a:pPr>
            <a:r>
              <a:rPr lang="en-US" dirty="0" smtClean="0"/>
              <a:t>when they take their children to the clinic for check-ups or immunizations. </a:t>
            </a:r>
          </a:p>
          <a:p>
            <a:pPr algn="ctr">
              <a:buFont typeface="Wingdings" pitchFamily="2" charset="2"/>
              <a:buChar char="Ø"/>
            </a:pPr>
            <a:endParaRPr lang="en-US" dirty="0" smtClean="0"/>
          </a:p>
          <a:p>
            <a:pPr algn="ctr">
              <a:buFont typeface="Wingdings" pitchFamily="2" charset="2"/>
              <a:buChar char="Ø"/>
            </a:pPr>
            <a:r>
              <a:rPr lang="en-US" dirty="0" smtClean="0">
                <a:solidFill>
                  <a:srgbClr val="C00000"/>
                </a:solidFill>
              </a:rPr>
              <a:t>Men have the opportunity </a:t>
            </a:r>
            <a:r>
              <a:rPr lang="en-US" dirty="0" smtClean="0"/>
              <a:t>to receive health-related information . . . </a:t>
            </a:r>
          </a:p>
          <a:p>
            <a:pPr marL="0" indent="0" algn="ctr">
              <a:buFont typeface="Arial" charset="0"/>
              <a:buNone/>
            </a:pPr>
            <a:r>
              <a:rPr lang="en-US" sz="2400" dirty="0"/>
              <a:t>t</a:t>
            </a:r>
            <a:r>
              <a:rPr lang="en-US" sz="2400" dirty="0" smtClean="0"/>
              <a:t>hrough work place health trainings or meetings.</a:t>
            </a:r>
          </a:p>
          <a:p>
            <a:pPr marL="0" indent="0" algn="ctr">
              <a:buFont typeface="Arial" charset="0"/>
              <a:buNone/>
            </a:pPr>
            <a:endParaRPr lang="en-US" dirty="0" smtClean="0"/>
          </a:p>
          <a:p>
            <a:pPr marL="0" indent="0" algn="ctr">
              <a:buFont typeface="Arial" charset="0"/>
              <a:buNone/>
            </a:pPr>
            <a:endParaRPr lang="en-US" dirty="0" smtClean="0"/>
          </a:p>
        </p:txBody>
      </p:sp>
    </p:spTree>
    <p:extLst>
      <p:ext uri="{BB962C8B-B14F-4D97-AF65-F5344CB8AC3E}">
        <p14:creationId xmlns:p14="http://schemas.microsoft.com/office/powerpoint/2010/main" val="2224373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715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endParaRPr>
          </a:p>
        </p:txBody>
      </p:sp>
      <p:sp>
        <p:nvSpPr>
          <p:cNvPr id="18434" name="Rectangle 2"/>
          <p:cNvSpPr>
            <a:spLocks noGrp="1" noChangeArrowheads="1"/>
          </p:cNvSpPr>
          <p:nvPr>
            <p:ph type="body" idx="1"/>
          </p:nvPr>
        </p:nvSpPr>
        <p:spPr>
          <a:xfrm>
            <a:off x="457200" y="531628"/>
            <a:ext cx="8382000" cy="5488172"/>
          </a:xfrm>
        </p:spPr>
        <p:txBody>
          <a:bodyPr/>
          <a:lstStyle/>
          <a:p>
            <a:pPr marL="0" indent="0" eaLnBrk="1" hangingPunct="1">
              <a:lnSpc>
                <a:spcPct val="150000"/>
              </a:lnSpc>
              <a:spcBef>
                <a:spcPct val="0"/>
              </a:spcBef>
              <a:spcAft>
                <a:spcPct val="0"/>
              </a:spcAft>
              <a:buFont typeface="Wingdings" pitchFamily="2" charset="2"/>
              <a:buNone/>
            </a:pPr>
            <a:r>
              <a:rPr lang="en-US" sz="2000" dirty="0" smtClean="0"/>
              <a:t>MEASURE Evaluation is funded by the U.S. Agency for International Development and implemented by the Carolina Population Center at the University of North Carolina at Chapel Hill in partnership with Futures Group, </a:t>
            </a:r>
            <a:r>
              <a:rPr lang="en-US" sz="2000" dirty="0" err="1" smtClean="0"/>
              <a:t>ICF</a:t>
            </a:r>
            <a:r>
              <a:rPr lang="en-US" sz="2000" dirty="0" smtClean="0"/>
              <a:t> International, John Snow, Inc., Management Sciences for Health, and Tulane University. Views expressed in this presentation do not necessarily reflect the views of USAID or the U.S. Government. MEASURE Evaluation is the USAID Global Health Bureau's primary vehicle for supporting improvements in monitoring and evaluation in population, health and nutrition worldwide.</a:t>
            </a:r>
          </a:p>
          <a:p>
            <a:pPr marL="0" indent="0" eaLnBrk="1" hangingPunct="1">
              <a:lnSpc>
                <a:spcPct val="150000"/>
              </a:lnSpc>
              <a:spcBef>
                <a:spcPct val="0"/>
              </a:spcBef>
              <a:spcAft>
                <a:spcPct val="0"/>
              </a:spcAft>
            </a:pPr>
            <a:endParaRPr lang="en-US" sz="2000" dirty="0" smtClean="0"/>
          </a:p>
        </p:txBody>
      </p:sp>
      <p:pic>
        <p:nvPicPr>
          <p:cNvPr id="3" name="Picture 2" descr="C:\Users\EGeers\AppData\Local\Microsoft\Windows\Temporary Internet Files\Content.IE5\UH85NJNM\PEPFAR Logo-Foreign Audienc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63398" y="5768165"/>
            <a:ext cx="1708960" cy="1005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41271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8235" y="1468247"/>
            <a:ext cx="7162800" cy="479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extBox 4"/>
          <p:cNvSpPr txBox="1">
            <a:spLocks noChangeArrowheads="1"/>
          </p:cNvSpPr>
          <p:nvPr/>
        </p:nvSpPr>
        <p:spPr bwMode="auto">
          <a:xfrm>
            <a:off x="1246188" y="403225"/>
            <a:ext cx="7481887"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912813" eaLnBrk="0" fontAlgn="base" hangingPunct="0">
              <a:spcBef>
                <a:spcPct val="0"/>
              </a:spcBef>
              <a:spcAft>
                <a:spcPct val="0"/>
              </a:spcAft>
              <a:defRPr>
                <a:solidFill>
                  <a:schemeClr val="tx1"/>
                </a:solidFill>
                <a:latin typeface="Arial" pitchFamily="34" charset="0"/>
              </a:defRPr>
            </a:lvl6pPr>
            <a:lvl7pPr marL="2971800" indent="-228600" defTabSz="912813" eaLnBrk="0" fontAlgn="base" hangingPunct="0">
              <a:spcBef>
                <a:spcPct val="0"/>
              </a:spcBef>
              <a:spcAft>
                <a:spcPct val="0"/>
              </a:spcAft>
              <a:defRPr>
                <a:solidFill>
                  <a:schemeClr val="tx1"/>
                </a:solidFill>
                <a:latin typeface="Arial" pitchFamily="34" charset="0"/>
              </a:defRPr>
            </a:lvl7pPr>
            <a:lvl8pPr marL="3429000" indent="-228600" defTabSz="912813" eaLnBrk="0" fontAlgn="base" hangingPunct="0">
              <a:spcBef>
                <a:spcPct val="0"/>
              </a:spcBef>
              <a:spcAft>
                <a:spcPct val="0"/>
              </a:spcAft>
              <a:defRPr>
                <a:solidFill>
                  <a:schemeClr val="tx1"/>
                </a:solidFill>
                <a:latin typeface="Arial" pitchFamily="34" charset="0"/>
              </a:defRPr>
            </a:lvl8pPr>
            <a:lvl9pPr marL="3886200" indent="-228600" defTabSz="912813" eaLnBrk="0" fontAlgn="base" hangingPunct="0">
              <a:spcBef>
                <a:spcPct val="0"/>
              </a:spcBef>
              <a:spcAft>
                <a:spcPct val="0"/>
              </a:spcAft>
              <a:defRPr>
                <a:solidFill>
                  <a:schemeClr val="tx1"/>
                </a:solidFill>
                <a:latin typeface="Arial" pitchFamily="34" charset="0"/>
              </a:defRPr>
            </a:lvl9pPr>
          </a:lstStyle>
          <a:p>
            <a:pPr eaLnBrk="1" hangingPunct="1"/>
            <a:r>
              <a:rPr lang="en-US" sz="3200" b="1" dirty="0" smtClean="0">
                <a:latin typeface="Gill Sans MT" charset="0"/>
              </a:rPr>
              <a:t>Gender analysis </a:t>
            </a:r>
            <a:r>
              <a:rPr lang="en-US" sz="3200" b="1" dirty="0" smtClean="0">
                <a:solidFill>
                  <a:schemeClr val="accent2"/>
                </a:solidFill>
                <a:latin typeface="Gill Sans MT" charset="0"/>
              </a:rPr>
              <a:t>applies at all points </a:t>
            </a:r>
            <a:r>
              <a:rPr lang="en-US" sz="3200" b="1" dirty="0" smtClean="0">
                <a:latin typeface="Gill Sans MT" charset="0"/>
              </a:rPr>
              <a:t>in the Program Cycle</a:t>
            </a:r>
            <a:endParaRPr lang="en-US" sz="3200" b="1" dirty="0">
              <a:latin typeface="Gill Sans MT" charset="0"/>
            </a:endParaRPr>
          </a:p>
        </p:txBody>
      </p:sp>
      <p:sp>
        <p:nvSpPr>
          <p:cNvPr id="2" name="Rectangle 1"/>
          <p:cNvSpPr/>
          <p:nvPr/>
        </p:nvSpPr>
        <p:spPr>
          <a:xfrm rot="20115420">
            <a:off x="1988149" y="3135482"/>
            <a:ext cx="571816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Gender Analysis</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TextBox 2"/>
          <p:cNvSpPr txBox="1"/>
          <p:nvPr/>
        </p:nvSpPr>
        <p:spPr>
          <a:xfrm>
            <a:off x="4052046" y="1703294"/>
            <a:ext cx="1353670" cy="338554"/>
          </a:xfrm>
          <a:prstGeom prst="rect">
            <a:avLst/>
          </a:prstGeom>
          <a:solidFill>
            <a:schemeClr val="accent1"/>
          </a:solidFill>
        </p:spPr>
        <p:txBody>
          <a:bodyPr wrap="square" rtlCol="0">
            <a:spAutoFit/>
          </a:bodyPr>
          <a:lstStyle/>
          <a:p>
            <a:pPr algn="ctr"/>
            <a:r>
              <a:rPr lang="en-US" sz="1600" dirty="0" smtClean="0">
                <a:solidFill>
                  <a:schemeClr val="bg1"/>
                </a:solidFill>
              </a:rPr>
              <a:t>Policies</a:t>
            </a:r>
            <a:endParaRPr lang="en-US" sz="1600" dirty="0">
              <a:solidFill>
                <a:schemeClr val="bg1"/>
              </a:solidFill>
            </a:endParaRPr>
          </a:p>
        </p:txBody>
      </p:sp>
      <p:sp>
        <p:nvSpPr>
          <p:cNvPr id="6" name="TextBox 5"/>
          <p:cNvSpPr txBox="1"/>
          <p:nvPr/>
        </p:nvSpPr>
        <p:spPr>
          <a:xfrm>
            <a:off x="5853952" y="3693458"/>
            <a:ext cx="1353670" cy="338554"/>
          </a:xfrm>
          <a:prstGeom prst="rect">
            <a:avLst/>
          </a:prstGeom>
          <a:solidFill>
            <a:schemeClr val="accent1"/>
          </a:solidFill>
        </p:spPr>
        <p:txBody>
          <a:bodyPr wrap="square" rtlCol="0">
            <a:spAutoFit/>
          </a:bodyPr>
          <a:lstStyle/>
          <a:p>
            <a:pPr algn="ctr"/>
            <a:r>
              <a:rPr lang="en-US" sz="1600" dirty="0" smtClean="0">
                <a:solidFill>
                  <a:schemeClr val="bg1"/>
                </a:solidFill>
              </a:rPr>
              <a:t>Planning</a:t>
            </a:r>
            <a:endParaRPr lang="en-US" sz="1600" dirty="0">
              <a:solidFill>
                <a:schemeClr val="bg1"/>
              </a:solidFill>
            </a:endParaRPr>
          </a:p>
        </p:txBody>
      </p:sp>
    </p:spTree>
    <p:extLst>
      <p:ext uri="{BB962C8B-B14F-4D97-AF65-F5344CB8AC3E}">
        <p14:creationId xmlns:p14="http://schemas.microsoft.com/office/powerpoint/2010/main" val="3024858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smtClean="0"/>
              <a:t>Gender Analysis Definition</a:t>
            </a:r>
            <a:endParaRPr lang="en-US" dirty="0"/>
          </a:p>
        </p:txBody>
      </p:sp>
      <p:sp>
        <p:nvSpPr>
          <p:cNvPr id="8" name="Content Placeholder 2"/>
          <p:cNvSpPr>
            <a:spLocks noGrp="1"/>
          </p:cNvSpPr>
          <p:nvPr>
            <p:ph idx="1"/>
          </p:nvPr>
        </p:nvSpPr>
        <p:spPr>
          <a:xfrm>
            <a:off x="1084729" y="1519517"/>
            <a:ext cx="4715436" cy="4146176"/>
          </a:xfrm>
        </p:spPr>
        <p:txBody>
          <a:bodyPr/>
          <a:lstStyle/>
          <a:p>
            <a:pPr marL="0" indent="0">
              <a:buNone/>
            </a:pPr>
            <a:r>
              <a:rPr lang="en-US" sz="2400" dirty="0" smtClean="0"/>
              <a:t>The </a:t>
            </a:r>
            <a:r>
              <a:rPr lang="en-US" sz="2400" dirty="0"/>
              <a:t>systematic gathering and analysis of information on </a:t>
            </a:r>
            <a:r>
              <a:rPr lang="en-US" sz="2400" dirty="0">
                <a:solidFill>
                  <a:schemeClr val="accent2"/>
                </a:solidFill>
              </a:rPr>
              <a:t>gender differences and social relations </a:t>
            </a:r>
            <a:r>
              <a:rPr lang="en-US" sz="2400" dirty="0"/>
              <a:t>to identify and understand the different roles, divisions of labor, opportunities/capacities and interests of men and women (and girls and boys) in a given context</a:t>
            </a:r>
            <a:r>
              <a:rPr lang="en-US" sz="2400" dirty="0" smtClean="0"/>
              <a:t>.</a:t>
            </a:r>
          </a:p>
          <a:p>
            <a:pPr algn="r">
              <a:buNone/>
            </a:pPr>
            <a:r>
              <a:rPr lang="en-US" sz="1200" dirty="0" smtClean="0">
                <a:solidFill>
                  <a:schemeClr val="bg1">
                    <a:lumMod val="65000"/>
                  </a:schemeClr>
                </a:solidFill>
              </a:rPr>
              <a:t>-- USAID Intranet: E3 Portal &gt;</a:t>
            </a:r>
            <a:r>
              <a:rPr lang="en-US" sz="1200" dirty="0" err="1" smtClean="0">
                <a:solidFill>
                  <a:schemeClr val="bg1">
                    <a:lumMod val="65000"/>
                  </a:schemeClr>
                </a:solidFill>
              </a:rPr>
              <a:t>GenDev</a:t>
            </a:r>
            <a:r>
              <a:rPr lang="en-US" sz="1200" dirty="0" smtClean="0">
                <a:solidFill>
                  <a:schemeClr val="bg1">
                    <a:lumMod val="65000"/>
                  </a:schemeClr>
                </a:solidFill>
              </a:rPr>
              <a:t> home &gt;Gender Integration &amp; the ADS, Feb 2012</a:t>
            </a:r>
            <a:endParaRPr lang="en-US" sz="1200" dirty="0">
              <a:solidFill>
                <a:schemeClr val="bg1">
                  <a:lumMod val="65000"/>
                </a:schemeClr>
              </a:solidFill>
            </a:endParaRPr>
          </a:p>
        </p:txBody>
      </p:sp>
      <p:pic>
        <p:nvPicPr>
          <p:cNvPr id="4" name="Picture 7" descr="May 2006 001.jpg"/>
          <p:cNvPicPr>
            <a:picLocks noChangeAspect="1"/>
          </p:cNvPicPr>
          <p:nvPr/>
        </p:nvPicPr>
        <p:blipFill>
          <a:blip r:embed="rId3">
            <a:extLst>
              <a:ext uri="{28A0092B-C50C-407E-A947-70E740481C1C}">
                <a14:useLocalDpi xmlns:a14="http://schemas.microsoft.com/office/drawing/2010/main" val="0"/>
              </a:ext>
            </a:extLst>
          </a:blip>
          <a:srcRect l="11481" t="5624" r="14445" b="8888"/>
          <a:stretch>
            <a:fillRect/>
          </a:stretch>
        </p:blipFill>
        <p:spPr bwMode="auto">
          <a:xfrm>
            <a:off x="5957047" y="1147482"/>
            <a:ext cx="2960688"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16705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z="2800" smtClean="0"/>
              <a:t>What is Gender Analysis?</a:t>
            </a:r>
          </a:p>
        </p:txBody>
      </p:sp>
      <p:sp>
        <p:nvSpPr>
          <p:cNvPr id="19459" name="Rectangle 3"/>
          <p:cNvSpPr>
            <a:spLocks noGrp="1" noChangeArrowheads="1"/>
          </p:cNvSpPr>
          <p:nvPr>
            <p:ph type="body" idx="1"/>
          </p:nvPr>
        </p:nvSpPr>
        <p:spPr/>
        <p:txBody>
          <a:bodyPr/>
          <a:lstStyle/>
          <a:p>
            <a:pPr eaLnBrk="1" hangingPunct="1">
              <a:spcAft>
                <a:spcPct val="25000"/>
              </a:spcAft>
              <a:buFontTx/>
              <a:buNone/>
            </a:pPr>
            <a:r>
              <a:rPr lang="en-US" sz="2800" smtClean="0"/>
              <a:t>	Gender analysis draws on social science methods to </a:t>
            </a:r>
            <a:r>
              <a:rPr lang="en-US" sz="2800" b="1" smtClean="0">
                <a:solidFill>
                  <a:srgbClr val="E10040"/>
                </a:solidFill>
              </a:rPr>
              <a:t>examine relational differences</a:t>
            </a:r>
            <a:r>
              <a:rPr lang="en-US" sz="2800" smtClean="0"/>
              <a:t> in women</a:t>
            </a:r>
            <a:r>
              <a:rPr lang="ja-JP" altLang="en-US" sz="2800" smtClean="0"/>
              <a:t>’</a:t>
            </a:r>
            <a:r>
              <a:rPr lang="en-US" altLang="ja-JP" sz="2800" smtClean="0"/>
              <a:t>s and men</a:t>
            </a:r>
            <a:r>
              <a:rPr lang="ja-JP" altLang="en-US" sz="2800" smtClean="0"/>
              <a:t>’</a:t>
            </a:r>
            <a:r>
              <a:rPr lang="en-US" altLang="ja-JP" sz="2800" smtClean="0"/>
              <a:t>s and girls</a:t>
            </a:r>
            <a:r>
              <a:rPr lang="ja-JP" altLang="en-US" sz="2800" smtClean="0"/>
              <a:t>’</a:t>
            </a:r>
            <a:r>
              <a:rPr lang="en-US" altLang="ja-JP" sz="2800" smtClean="0"/>
              <a:t> and boys</a:t>
            </a:r>
            <a:r>
              <a:rPr lang="ja-JP" altLang="en-US" sz="2800" smtClean="0"/>
              <a:t>’</a:t>
            </a:r>
            <a:endParaRPr lang="en-US" altLang="ja-JP" sz="2800" smtClean="0"/>
          </a:p>
          <a:p>
            <a:pPr lvl="2" eaLnBrk="1" hangingPunct="1">
              <a:spcAft>
                <a:spcPct val="25000"/>
              </a:spcAft>
            </a:pPr>
            <a:r>
              <a:rPr lang="en-US" sz="2800" smtClean="0">
                <a:solidFill>
                  <a:srgbClr val="002A6C"/>
                </a:solidFill>
              </a:rPr>
              <a:t>roles and identities </a:t>
            </a:r>
          </a:p>
          <a:p>
            <a:pPr lvl="2" eaLnBrk="1" hangingPunct="1">
              <a:spcAft>
                <a:spcPct val="25000"/>
              </a:spcAft>
            </a:pPr>
            <a:r>
              <a:rPr lang="en-US" sz="2800" smtClean="0">
                <a:solidFill>
                  <a:srgbClr val="002A6C"/>
                </a:solidFill>
              </a:rPr>
              <a:t>needs and interests</a:t>
            </a:r>
          </a:p>
          <a:p>
            <a:pPr lvl="2" eaLnBrk="1" hangingPunct="1">
              <a:spcAft>
                <a:spcPct val="25000"/>
              </a:spcAft>
            </a:pPr>
            <a:r>
              <a:rPr lang="en-US" sz="2800" smtClean="0">
                <a:solidFill>
                  <a:srgbClr val="002A6C"/>
                </a:solidFill>
              </a:rPr>
              <a:t>access to and exercise of power</a:t>
            </a:r>
            <a:endParaRPr lang="en-US" sz="2000" smtClean="0">
              <a:solidFill>
                <a:srgbClr val="002A6C"/>
              </a:solidFill>
            </a:endParaRPr>
          </a:p>
          <a:p>
            <a:pPr eaLnBrk="1" hangingPunct="1">
              <a:spcAft>
                <a:spcPct val="25000"/>
              </a:spcAft>
              <a:buFontTx/>
              <a:buNone/>
            </a:pPr>
            <a:r>
              <a:rPr lang="en-US" sz="2800" smtClean="0"/>
              <a:t>	and the </a:t>
            </a:r>
            <a:r>
              <a:rPr lang="en-US" sz="2800" b="1" smtClean="0">
                <a:solidFill>
                  <a:srgbClr val="E10040"/>
                </a:solidFill>
              </a:rPr>
              <a:t>impact of these differences</a:t>
            </a:r>
            <a:r>
              <a:rPr lang="en-US" sz="2800" smtClean="0"/>
              <a:t> in their lives and health. </a:t>
            </a:r>
          </a:p>
          <a:p>
            <a:pPr eaLnBrk="1" hangingPunct="1">
              <a:buFontTx/>
              <a:buNone/>
            </a:pPr>
            <a:endParaRPr lang="en-US" sz="2800" smtClean="0"/>
          </a:p>
        </p:txBody>
      </p:sp>
    </p:spTree>
    <p:extLst>
      <p:ext uri="{BB962C8B-B14F-4D97-AF65-F5344CB8AC3E}">
        <p14:creationId xmlns:p14="http://schemas.microsoft.com/office/powerpoint/2010/main" val="31761212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959223" y="542365"/>
            <a:ext cx="7772400" cy="609600"/>
          </a:xfrm>
        </p:spPr>
        <p:txBody>
          <a:bodyPr>
            <a:normAutofit fontScale="90000"/>
          </a:bodyPr>
          <a:lstStyle/>
          <a:p>
            <a:pPr eaLnBrk="1" hangingPunct="1"/>
            <a:r>
              <a:rPr lang="en-US" dirty="0" smtClean="0"/>
              <a:t>How does Gender Analysis help us design and manage better health programs?</a:t>
            </a:r>
          </a:p>
        </p:txBody>
      </p:sp>
      <p:sp>
        <p:nvSpPr>
          <p:cNvPr id="20483" name="Rectangle 3"/>
          <p:cNvSpPr>
            <a:spLocks noGrp="1" noChangeArrowheads="1"/>
          </p:cNvSpPr>
          <p:nvPr>
            <p:ph type="body" idx="1"/>
          </p:nvPr>
        </p:nvSpPr>
        <p:spPr>
          <a:xfrm>
            <a:off x="1066800" y="1828800"/>
            <a:ext cx="7162800" cy="3886200"/>
          </a:xfrm>
        </p:spPr>
        <p:txBody>
          <a:bodyPr/>
          <a:lstStyle/>
          <a:p>
            <a:pPr marL="457200" indent="-457200" eaLnBrk="1" hangingPunct="1">
              <a:spcAft>
                <a:spcPct val="50000"/>
              </a:spcAft>
              <a:buFontTx/>
              <a:buNone/>
            </a:pPr>
            <a:r>
              <a:rPr lang="en-US" sz="2800" smtClean="0">
                <a:solidFill>
                  <a:srgbClr val="E10040"/>
                </a:solidFill>
              </a:rPr>
              <a:t>Through data collection and analysis, it identifies and interprets</a:t>
            </a:r>
            <a:r>
              <a:rPr lang="en-US" sz="2800" smtClean="0"/>
              <a:t> …</a:t>
            </a:r>
          </a:p>
          <a:p>
            <a:pPr marL="838200" lvl="1" indent="-381000" eaLnBrk="1" hangingPunct="1">
              <a:spcAft>
                <a:spcPct val="65000"/>
              </a:spcAft>
            </a:pPr>
            <a:r>
              <a:rPr lang="en-US" sz="2800" smtClean="0"/>
              <a:t>consequences of gender differences and relations for </a:t>
            </a:r>
            <a:r>
              <a:rPr lang="en-US" sz="2800" smtClean="0">
                <a:solidFill>
                  <a:srgbClr val="002A6C"/>
                </a:solidFill>
              </a:rPr>
              <a:t>achieving health objectives</a:t>
            </a:r>
            <a:r>
              <a:rPr lang="en-US" sz="2800" smtClean="0"/>
              <a:t>, and</a:t>
            </a:r>
          </a:p>
          <a:p>
            <a:pPr marL="838200" lvl="1" indent="-381000" eaLnBrk="1" hangingPunct="1">
              <a:spcAft>
                <a:spcPct val="65000"/>
              </a:spcAft>
            </a:pPr>
            <a:r>
              <a:rPr lang="en-US" sz="2800" smtClean="0"/>
              <a:t>implications of health interventions for </a:t>
            </a:r>
            <a:r>
              <a:rPr lang="en-US" sz="2800" smtClean="0">
                <a:solidFill>
                  <a:srgbClr val="002A6C"/>
                </a:solidFill>
              </a:rPr>
              <a:t>changing relations of power</a:t>
            </a:r>
            <a:r>
              <a:rPr lang="en-US" sz="2800" smtClean="0"/>
              <a:t> between women and men.</a:t>
            </a:r>
          </a:p>
          <a:p>
            <a:pPr marL="457200" indent="-457200" eaLnBrk="1" hangingPunct="1">
              <a:buFontTx/>
              <a:buNone/>
            </a:pPr>
            <a:endParaRPr lang="en-US" sz="3200" smtClean="0"/>
          </a:p>
        </p:txBody>
      </p:sp>
    </p:spTree>
    <p:extLst>
      <p:ext uri="{BB962C8B-B14F-4D97-AF65-F5344CB8AC3E}">
        <p14:creationId xmlns:p14="http://schemas.microsoft.com/office/powerpoint/2010/main" val="28320025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921917774"/>
              </p:ext>
            </p:extLst>
          </p:nvPr>
        </p:nvGraphicFramePr>
        <p:xfrm>
          <a:off x="869577" y="1335741"/>
          <a:ext cx="859536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507" name="Title 2"/>
          <p:cNvSpPr>
            <a:spLocks noGrp="1"/>
          </p:cNvSpPr>
          <p:nvPr>
            <p:ph type="title"/>
          </p:nvPr>
        </p:nvSpPr>
        <p:spPr>
          <a:xfrm>
            <a:off x="1143000" y="350089"/>
            <a:ext cx="8001000" cy="838200"/>
          </a:xfrm>
        </p:spPr>
        <p:txBody>
          <a:bodyPr>
            <a:normAutofit fontScale="90000"/>
          </a:bodyPr>
          <a:lstStyle/>
          <a:p>
            <a:pPr eaLnBrk="1" hangingPunct="1"/>
            <a:r>
              <a:rPr lang="en-US" dirty="0" smtClean="0"/>
              <a:t>How does Gender Analysis help to </a:t>
            </a:r>
            <a:br>
              <a:rPr lang="en-US" dirty="0" smtClean="0"/>
            </a:br>
            <a:r>
              <a:rPr lang="en-US" altLang="en-US" dirty="0" smtClean="0"/>
              <a:t>‘</a:t>
            </a:r>
            <a:r>
              <a:rPr lang="en-US" dirty="0" smtClean="0"/>
              <a:t>Know Your Epidemic/Know Your Response</a:t>
            </a:r>
            <a:r>
              <a:rPr lang="en-US" altLang="en-US" dirty="0" smtClean="0"/>
              <a:t>”</a:t>
            </a:r>
            <a:r>
              <a:rPr lang="en-US" dirty="0" smtClean="0"/>
              <a:t>? </a:t>
            </a:r>
            <a:endParaRPr lang="es-DO" dirty="0" smtClean="0"/>
          </a:p>
        </p:txBody>
      </p:sp>
      <p:sp>
        <p:nvSpPr>
          <p:cNvPr id="21508" name="TextBox 4"/>
          <p:cNvSpPr txBox="1">
            <a:spLocks noChangeArrowheads="1"/>
          </p:cNvSpPr>
          <p:nvPr/>
        </p:nvSpPr>
        <p:spPr bwMode="auto">
          <a:xfrm>
            <a:off x="1241610" y="2707341"/>
            <a:ext cx="3346156"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Times" charset="0"/>
                <a:ea typeface="ＭＳ Ｐゴシック" pitchFamily="34" charset="-128"/>
              </a:defRPr>
            </a:lvl1pPr>
            <a:lvl2pPr marL="742950" indent="-285750">
              <a:defRPr sz="2800">
                <a:solidFill>
                  <a:schemeClr val="tx1"/>
                </a:solidFill>
                <a:latin typeface="Times" charset="0"/>
                <a:ea typeface="ＭＳ Ｐゴシック" pitchFamily="34" charset="-128"/>
              </a:defRPr>
            </a:lvl2pPr>
            <a:lvl3pPr marL="1143000" indent="-228600">
              <a:defRPr sz="2800">
                <a:solidFill>
                  <a:schemeClr val="tx1"/>
                </a:solidFill>
                <a:latin typeface="Times" charset="0"/>
                <a:ea typeface="ＭＳ Ｐゴシック" pitchFamily="34" charset="-128"/>
              </a:defRPr>
            </a:lvl3pPr>
            <a:lvl4pPr marL="1600200" indent="-228600">
              <a:defRPr sz="2800">
                <a:solidFill>
                  <a:schemeClr val="tx1"/>
                </a:solidFill>
                <a:latin typeface="Times" charset="0"/>
                <a:ea typeface="ＭＳ Ｐゴシック" pitchFamily="34" charset="-128"/>
              </a:defRPr>
            </a:lvl4pPr>
            <a:lvl5pPr marL="2057400" indent="-228600">
              <a:defRPr sz="2800">
                <a:solidFill>
                  <a:schemeClr val="tx1"/>
                </a:solidFill>
                <a:latin typeface="Times" charset="0"/>
                <a:ea typeface="ＭＳ Ｐゴシック" pitchFamily="34" charset="-128"/>
              </a:defRPr>
            </a:lvl5pPr>
            <a:lvl6pPr marL="2514600" indent="-228600" eaLnBrk="0" fontAlgn="base" hangingPunct="0">
              <a:spcBef>
                <a:spcPct val="0"/>
              </a:spcBef>
              <a:spcAft>
                <a:spcPct val="0"/>
              </a:spcAft>
              <a:defRPr sz="2800">
                <a:solidFill>
                  <a:schemeClr val="tx1"/>
                </a:solidFill>
                <a:latin typeface="Times" charset="0"/>
                <a:ea typeface="ＭＳ Ｐゴシック" pitchFamily="34" charset="-128"/>
              </a:defRPr>
            </a:lvl6pPr>
            <a:lvl7pPr marL="2971800" indent="-228600" eaLnBrk="0" fontAlgn="base" hangingPunct="0">
              <a:spcBef>
                <a:spcPct val="0"/>
              </a:spcBef>
              <a:spcAft>
                <a:spcPct val="0"/>
              </a:spcAft>
              <a:defRPr sz="2800">
                <a:solidFill>
                  <a:schemeClr val="tx1"/>
                </a:solidFill>
                <a:latin typeface="Times" charset="0"/>
                <a:ea typeface="ＭＳ Ｐゴシック" pitchFamily="34" charset="-128"/>
              </a:defRPr>
            </a:lvl7pPr>
            <a:lvl8pPr marL="3429000" indent="-228600" eaLnBrk="0" fontAlgn="base" hangingPunct="0">
              <a:spcBef>
                <a:spcPct val="0"/>
              </a:spcBef>
              <a:spcAft>
                <a:spcPct val="0"/>
              </a:spcAft>
              <a:defRPr sz="2800">
                <a:solidFill>
                  <a:schemeClr val="tx1"/>
                </a:solidFill>
                <a:latin typeface="Times" charset="0"/>
                <a:ea typeface="ＭＳ Ｐゴシック" pitchFamily="34" charset="-128"/>
              </a:defRPr>
            </a:lvl8pPr>
            <a:lvl9pPr marL="3886200" indent="-228600" eaLnBrk="0" fontAlgn="base" hangingPunct="0">
              <a:spcBef>
                <a:spcPct val="0"/>
              </a:spcBef>
              <a:spcAft>
                <a:spcPct val="0"/>
              </a:spcAft>
              <a:defRPr sz="2800">
                <a:solidFill>
                  <a:schemeClr val="tx1"/>
                </a:solidFill>
                <a:latin typeface="Times" charset="0"/>
                <a:ea typeface="ＭＳ Ｐゴシック" pitchFamily="34" charset="-128"/>
              </a:defRPr>
            </a:lvl9pPr>
          </a:lstStyle>
          <a:p>
            <a:pPr eaLnBrk="1" hangingPunct="1"/>
            <a:r>
              <a:rPr lang="en-US" sz="2200" dirty="0">
                <a:latin typeface="Arial" pitchFamily="34" charset="0"/>
              </a:rPr>
              <a:t>Identify </a:t>
            </a:r>
            <a:r>
              <a:rPr lang="en-US" sz="2200" dirty="0" smtClean="0">
                <a:latin typeface="Arial" pitchFamily="34" charset="0"/>
              </a:rPr>
              <a:t>patterns: who </a:t>
            </a:r>
            <a:r>
              <a:rPr lang="en-US" sz="2200" dirty="0">
                <a:latin typeface="Arial" pitchFamily="34" charset="0"/>
              </a:rPr>
              <a:t>is most infected </a:t>
            </a:r>
            <a:r>
              <a:rPr lang="en-US" sz="2200" dirty="0" smtClean="0">
                <a:latin typeface="Arial" pitchFamily="34" charset="0"/>
              </a:rPr>
              <a:t>&amp; affected</a:t>
            </a:r>
            <a:r>
              <a:rPr lang="en-US" sz="2200" dirty="0">
                <a:latin typeface="Arial" pitchFamily="34" charset="0"/>
              </a:rPr>
              <a:t>,  geographic areas, modes of transmission, equity of access.  Identify patterns/disparities that may be linked to gender relations  – </a:t>
            </a:r>
            <a:r>
              <a:rPr lang="ja-JP" altLang="en-US" sz="2200" dirty="0">
                <a:latin typeface="Arial" pitchFamily="34" charset="0"/>
              </a:rPr>
              <a:t>“</a:t>
            </a:r>
            <a:r>
              <a:rPr lang="en-US" altLang="ja-JP" sz="2200" b="1" dirty="0">
                <a:latin typeface="Arial" pitchFamily="34" charset="0"/>
              </a:rPr>
              <a:t>the what</a:t>
            </a:r>
            <a:r>
              <a:rPr lang="ja-JP" altLang="en-US" sz="2200" dirty="0">
                <a:latin typeface="Arial" pitchFamily="34" charset="0"/>
              </a:rPr>
              <a:t>”</a:t>
            </a:r>
            <a:endParaRPr lang="es-DO" sz="2200" dirty="0">
              <a:latin typeface="Arial" pitchFamily="34" charset="0"/>
            </a:endParaRPr>
          </a:p>
        </p:txBody>
      </p:sp>
      <p:sp>
        <p:nvSpPr>
          <p:cNvPr id="7" name="TextBox 7"/>
          <p:cNvSpPr txBox="1">
            <a:spLocks noChangeArrowheads="1"/>
          </p:cNvSpPr>
          <p:nvPr/>
        </p:nvSpPr>
        <p:spPr bwMode="auto">
          <a:xfrm>
            <a:off x="970806" y="6002593"/>
            <a:ext cx="80663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r>
              <a:rPr lang="en-US" sz="1200" dirty="0"/>
              <a:t>Adapted from Jerome, J. and van den </a:t>
            </a:r>
            <a:r>
              <a:rPr lang="en-US" sz="1200" dirty="0" err="1"/>
              <a:t>Oever</a:t>
            </a:r>
            <a:r>
              <a:rPr lang="en-US" sz="1200" dirty="0"/>
              <a:t> P. 1994. </a:t>
            </a:r>
            <a:r>
              <a:rPr lang="en-US" sz="1200" i="1" dirty="0"/>
              <a:t>Sex and Gender – What’s the Difference?: A Tool for Examining the Sociocultural Context of Sex Difference, </a:t>
            </a:r>
            <a:r>
              <a:rPr lang="en-US" sz="1200" dirty="0"/>
              <a:t>in </a:t>
            </a:r>
            <a:r>
              <a:rPr lang="en-US" sz="1200" dirty="0" err="1"/>
              <a:t>Genesys</a:t>
            </a:r>
            <a:r>
              <a:rPr lang="en-US" sz="1200" dirty="0"/>
              <a:t>, the Futures Group with Management Systems International and Development Alternatives </a:t>
            </a:r>
            <a:r>
              <a:rPr lang="en-US" sz="1200" dirty="0" err="1"/>
              <a:t>Inc</a:t>
            </a:r>
            <a:r>
              <a:rPr lang="en-US" sz="1200" dirty="0"/>
              <a:t>, </a:t>
            </a:r>
            <a:r>
              <a:rPr lang="en-US" sz="1200" i="1" dirty="0"/>
              <a:t>Gender Analysis Tool Kit. </a:t>
            </a:r>
            <a:r>
              <a:rPr lang="en-US" sz="1200" dirty="0"/>
              <a:t>Office of Women in Development, USAID. </a:t>
            </a:r>
          </a:p>
        </p:txBody>
      </p:sp>
    </p:spTree>
    <p:extLst>
      <p:ext uri="{BB962C8B-B14F-4D97-AF65-F5344CB8AC3E}">
        <p14:creationId xmlns:p14="http://schemas.microsoft.com/office/powerpoint/2010/main" val="30198776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Gender Analysis help to </a:t>
            </a:r>
            <a:br>
              <a:rPr lang="en-US" dirty="0"/>
            </a:br>
            <a:r>
              <a:rPr lang="en-US" altLang="en-US" dirty="0"/>
              <a:t>‘</a:t>
            </a:r>
            <a:r>
              <a:rPr lang="en-US" dirty="0"/>
              <a:t>Know Your Epidemic/Know Your Response</a:t>
            </a:r>
            <a:r>
              <a:rPr lang="en-US" altLang="en-US" dirty="0"/>
              <a:t>”</a:t>
            </a:r>
            <a:r>
              <a:rPr lang="en-US" dirty="0"/>
              <a:t>?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88812374"/>
              </p:ext>
            </p:extLst>
          </p:nvPr>
        </p:nvGraphicFramePr>
        <p:xfrm>
          <a:off x="867104" y="1335024"/>
          <a:ext cx="859536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5"/>
          <p:cNvSpPr txBox="1">
            <a:spLocks noChangeArrowheads="1"/>
          </p:cNvSpPr>
          <p:nvPr/>
        </p:nvSpPr>
        <p:spPr bwMode="auto">
          <a:xfrm>
            <a:off x="3279228" y="2781844"/>
            <a:ext cx="342111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Times" charset="0"/>
                <a:ea typeface="ＭＳ Ｐゴシック" pitchFamily="34" charset="-128"/>
              </a:defRPr>
            </a:lvl1pPr>
            <a:lvl2pPr marL="742950" indent="-285750">
              <a:defRPr sz="2800">
                <a:solidFill>
                  <a:schemeClr val="tx1"/>
                </a:solidFill>
                <a:latin typeface="Times" charset="0"/>
                <a:ea typeface="ＭＳ Ｐゴシック" pitchFamily="34" charset="-128"/>
              </a:defRPr>
            </a:lvl2pPr>
            <a:lvl3pPr marL="1143000" indent="-228600">
              <a:defRPr sz="2800">
                <a:solidFill>
                  <a:schemeClr val="tx1"/>
                </a:solidFill>
                <a:latin typeface="Times" charset="0"/>
                <a:ea typeface="ＭＳ Ｐゴシック" pitchFamily="34" charset="-128"/>
              </a:defRPr>
            </a:lvl3pPr>
            <a:lvl4pPr marL="1600200" indent="-228600">
              <a:defRPr sz="2800">
                <a:solidFill>
                  <a:schemeClr val="tx1"/>
                </a:solidFill>
                <a:latin typeface="Times" charset="0"/>
                <a:ea typeface="ＭＳ Ｐゴシック" pitchFamily="34" charset="-128"/>
              </a:defRPr>
            </a:lvl4pPr>
            <a:lvl5pPr marL="2057400" indent="-228600">
              <a:defRPr sz="2800">
                <a:solidFill>
                  <a:schemeClr val="tx1"/>
                </a:solidFill>
                <a:latin typeface="Times" charset="0"/>
                <a:ea typeface="ＭＳ Ｐゴシック" pitchFamily="34" charset="-128"/>
              </a:defRPr>
            </a:lvl5pPr>
            <a:lvl6pPr marL="2514600" indent="-228600" eaLnBrk="0" fontAlgn="base" hangingPunct="0">
              <a:spcBef>
                <a:spcPct val="0"/>
              </a:spcBef>
              <a:spcAft>
                <a:spcPct val="0"/>
              </a:spcAft>
              <a:defRPr sz="2800">
                <a:solidFill>
                  <a:schemeClr val="tx1"/>
                </a:solidFill>
                <a:latin typeface="Times" charset="0"/>
                <a:ea typeface="ＭＳ Ｐゴシック" pitchFamily="34" charset="-128"/>
              </a:defRPr>
            </a:lvl6pPr>
            <a:lvl7pPr marL="2971800" indent="-228600" eaLnBrk="0" fontAlgn="base" hangingPunct="0">
              <a:spcBef>
                <a:spcPct val="0"/>
              </a:spcBef>
              <a:spcAft>
                <a:spcPct val="0"/>
              </a:spcAft>
              <a:defRPr sz="2800">
                <a:solidFill>
                  <a:schemeClr val="tx1"/>
                </a:solidFill>
                <a:latin typeface="Times" charset="0"/>
                <a:ea typeface="ＭＳ Ｐゴシック" pitchFamily="34" charset="-128"/>
              </a:defRPr>
            </a:lvl7pPr>
            <a:lvl8pPr marL="3429000" indent="-228600" eaLnBrk="0" fontAlgn="base" hangingPunct="0">
              <a:spcBef>
                <a:spcPct val="0"/>
              </a:spcBef>
              <a:spcAft>
                <a:spcPct val="0"/>
              </a:spcAft>
              <a:defRPr sz="2800">
                <a:solidFill>
                  <a:schemeClr val="tx1"/>
                </a:solidFill>
                <a:latin typeface="Times" charset="0"/>
                <a:ea typeface="ＭＳ Ｐゴシック" pitchFamily="34" charset="-128"/>
              </a:defRPr>
            </a:lvl8pPr>
            <a:lvl9pPr marL="3886200" indent="-228600" eaLnBrk="0" fontAlgn="base" hangingPunct="0">
              <a:spcBef>
                <a:spcPct val="0"/>
              </a:spcBef>
              <a:spcAft>
                <a:spcPct val="0"/>
              </a:spcAft>
              <a:defRPr sz="2800">
                <a:solidFill>
                  <a:schemeClr val="tx1"/>
                </a:solidFill>
                <a:latin typeface="Times" charset="0"/>
                <a:ea typeface="ＭＳ Ｐゴシック" pitchFamily="34" charset="-128"/>
              </a:defRPr>
            </a:lvl9pPr>
          </a:lstStyle>
          <a:p>
            <a:pPr eaLnBrk="1" hangingPunct="1"/>
            <a:r>
              <a:rPr lang="en-US" sz="2400" dirty="0">
                <a:latin typeface="Arial" pitchFamily="34" charset="0"/>
              </a:rPr>
              <a:t>Analyze norms and inequalities  in different domains (norms, practices, access to resources, decision-making) </a:t>
            </a:r>
            <a:r>
              <a:rPr lang="en-US" sz="2400" i="1" dirty="0">
                <a:latin typeface="Arial" pitchFamily="34" charset="0"/>
              </a:rPr>
              <a:t>behind</a:t>
            </a:r>
            <a:r>
              <a:rPr lang="en-US" sz="2400" dirty="0">
                <a:latin typeface="Arial" pitchFamily="34" charset="0"/>
              </a:rPr>
              <a:t> the epidemic</a:t>
            </a:r>
            <a:r>
              <a:rPr lang="ja-JP" altLang="en-US" sz="2400" dirty="0">
                <a:latin typeface="Arial" pitchFamily="34" charset="0"/>
              </a:rPr>
              <a:t>’</a:t>
            </a:r>
            <a:r>
              <a:rPr lang="en-US" altLang="ja-JP" sz="2400" dirty="0">
                <a:latin typeface="Arial" pitchFamily="34" charset="0"/>
              </a:rPr>
              <a:t>s patterns -</a:t>
            </a:r>
          </a:p>
          <a:p>
            <a:pPr eaLnBrk="1" hangingPunct="1"/>
            <a:r>
              <a:rPr lang="en-US" sz="2400" dirty="0">
                <a:latin typeface="Arial" pitchFamily="34" charset="0"/>
              </a:rPr>
              <a:t> </a:t>
            </a:r>
            <a:r>
              <a:rPr lang="ja-JP" altLang="en-US" sz="2400" b="1" dirty="0">
                <a:latin typeface="Arial" pitchFamily="34" charset="0"/>
              </a:rPr>
              <a:t>“</a:t>
            </a:r>
            <a:r>
              <a:rPr lang="en-US" altLang="ja-JP" sz="2400" b="1" dirty="0">
                <a:latin typeface="Arial" pitchFamily="34" charset="0"/>
              </a:rPr>
              <a:t>the why</a:t>
            </a:r>
            <a:r>
              <a:rPr lang="ja-JP" altLang="en-US" sz="2400" b="1" dirty="0">
                <a:latin typeface="Arial" pitchFamily="34" charset="0"/>
              </a:rPr>
              <a:t>”</a:t>
            </a:r>
            <a:endParaRPr lang="es-DO" sz="2400" b="1" dirty="0">
              <a:latin typeface="Arial" pitchFamily="34" charset="0"/>
            </a:endParaRPr>
          </a:p>
        </p:txBody>
      </p:sp>
    </p:spTree>
    <p:extLst>
      <p:ext uri="{BB962C8B-B14F-4D97-AF65-F5344CB8AC3E}">
        <p14:creationId xmlns:p14="http://schemas.microsoft.com/office/powerpoint/2010/main" val="34821677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Gender Analysis help to </a:t>
            </a:r>
            <a:br>
              <a:rPr lang="en-US" dirty="0"/>
            </a:br>
            <a:r>
              <a:rPr lang="en-US" altLang="en-US" dirty="0"/>
              <a:t>‘</a:t>
            </a:r>
            <a:r>
              <a:rPr lang="en-US" dirty="0"/>
              <a:t>Know Your Epidemic/Know Your Response</a:t>
            </a:r>
            <a:r>
              <a:rPr lang="en-US" altLang="en-US" dirty="0"/>
              <a:t>”</a:t>
            </a:r>
            <a:r>
              <a:rPr lang="en-US" dirty="0"/>
              <a:t>?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20314371"/>
              </p:ext>
            </p:extLst>
          </p:nvPr>
        </p:nvGraphicFramePr>
        <p:xfrm>
          <a:off x="869577" y="1335740"/>
          <a:ext cx="859536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7"/>
          <p:cNvSpPr txBox="1">
            <a:spLocks noChangeArrowheads="1"/>
          </p:cNvSpPr>
          <p:nvPr/>
        </p:nvSpPr>
        <p:spPr bwMode="auto">
          <a:xfrm>
            <a:off x="5344510" y="2700849"/>
            <a:ext cx="3358056"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Times" charset="0"/>
                <a:ea typeface="ＭＳ Ｐゴシック" pitchFamily="34" charset="-128"/>
              </a:defRPr>
            </a:lvl1pPr>
            <a:lvl2pPr marL="742950" indent="-285750">
              <a:defRPr sz="2800">
                <a:solidFill>
                  <a:schemeClr val="tx1"/>
                </a:solidFill>
                <a:latin typeface="Times" charset="0"/>
                <a:ea typeface="ＭＳ Ｐゴシック" pitchFamily="34" charset="-128"/>
              </a:defRPr>
            </a:lvl2pPr>
            <a:lvl3pPr marL="1143000" indent="-228600">
              <a:defRPr sz="2800">
                <a:solidFill>
                  <a:schemeClr val="tx1"/>
                </a:solidFill>
                <a:latin typeface="Times" charset="0"/>
                <a:ea typeface="ＭＳ Ｐゴシック" pitchFamily="34" charset="-128"/>
              </a:defRPr>
            </a:lvl3pPr>
            <a:lvl4pPr marL="1600200" indent="-228600">
              <a:defRPr sz="2800">
                <a:solidFill>
                  <a:schemeClr val="tx1"/>
                </a:solidFill>
                <a:latin typeface="Times" charset="0"/>
                <a:ea typeface="ＭＳ Ｐゴシック" pitchFamily="34" charset="-128"/>
              </a:defRPr>
            </a:lvl4pPr>
            <a:lvl5pPr marL="2057400" indent="-228600">
              <a:defRPr sz="2800">
                <a:solidFill>
                  <a:schemeClr val="tx1"/>
                </a:solidFill>
                <a:latin typeface="Times" charset="0"/>
                <a:ea typeface="ＭＳ Ｐゴシック" pitchFamily="34" charset="-128"/>
              </a:defRPr>
            </a:lvl5pPr>
            <a:lvl6pPr marL="2514600" indent="-228600" eaLnBrk="0" fontAlgn="base" hangingPunct="0">
              <a:spcBef>
                <a:spcPct val="0"/>
              </a:spcBef>
              <a:spcAft>
                <a:spcPct val="0"/>
              </a:spcAft>
              <a:defRPr sz="2800">
                <a:solidFill>
                  <a:schemeClr val="tx1"/>
                </a:solidFill>
                <a:latin typeface="Times" charset="0"/>
                <a:ea typeface="ＭＳ Ｐゴシック" pitchFamily="34" charset="-128"/>
              </a:defRPr>
            </a:lvl6pPr>
            <a:lvl7pPr marL="2971800" indent="-228600" eaLnBrk="0" fontAlgn="base" hangingPunct="0">
              <a:spcBef>
                <a:spcPct val="0"/>
              </a:spcBef>
              <a:spcAft>
                <a:spcPct val="0"/>
              </a:spcAft>
              <a:defRPr sz="2800">
                <a:solidFill>
                  <a:schemeClr val="tx1"/>
                </a:solidFill>
                <a:latin typeface="Times" charset="0"/>
                <a:ea typeface="ＭＳ Ｐゴシック" pitchFamily="34" charset="-128"/>
              </a:defRPr>
            </a:lvl7pPr>
            <a:lvl8pPr marL="3429000" indent="-228600" eaLnBrk="0" fontAlgn="base" hangingPunct="0">
              <a:spcBef>
                <a:spcPct val="0"/>
              </a:spcBef>
              <a:spcAft>
                <a:spcPct val="0"/>
              </a:spcAft>
              <a:defRPr sz="2800">
                <a:solidFill>
                  <a:schemeClr val="tx1"/>
                </a:solidFill>
                <a:latin typeface="Times" charset="0"/>
                <a:ea typeface="ＭＳ Ｐゴシック" pitchFamily="34" charset="-128"/>
              </a:defRPr>
            </a:lvl8pPr>
            <a:lvl9pPr marL="3886200" indent="-228600" eaLnBrk="0" fontAlgn="base" hangingPunct="0">
              <a:spcBef>
                <a:spcPct val="0"/>
              </a:spcBef>
              <a:spcAft>
                <a:spcPct val="0"/>
              </a:spcAft>
              <a:defRPr sz="2800">
                <a:solidFill>
                  <a:schemeClr val="tx1"/>
                </a:solidFill>
                <a:latin typeface="Times" charset="0"/>
                <a:ea typeface="ＭＳ Ｐゴシック" pitchFamily="34" charset="-128"/>
              </a:defRPr>
            </a:lvl9pPr>
          </a:lstStyle>
          <a:p>
            <a:pPr eaLnBrk="1" hangingPunct="1"/>
            <a:r>
              <a:rPr lang="en-US" sz="2400" dirty="0">
                <a:latin typeface="Arial" pitchFamily="34" charset="0"/>
              </a:rPr>
              <a:t>Determine how these norms and inequalities  constrain or support </a:t>
            </a:r>
          </a:p>
          <a:p>
            <a:pPr eaLnBrk="1" hangingPunct="1">
              <a:buFont typeface="Arial" pitchFamily="34" charset="0"/>
              <a:buChar char="•"/>
            </a:pPr>
            <a:r>
              <a:rPr lang="en-US" sz="2000" i="1" dirty="0">
                <a:latin typeface="Arial" pitchFamily="34" charset="0"/>
              </a:rPr>
              <a:t>Risk and vulnerability</a:t>
            </a:r>
          </a:p>
          <a:p>
            <a:pPr eaLnBrk="1" hangingPunct="1">
              <a:buFont typeface="Arial" pitchFamily="34" charset="0"/>
              <a:buChar char="•"/>
            </a:pPr>
            <a:r>
              <a:rPr lang="en-US" sz="2000" i="1" dirty="0">
                <a:latin typeface="Arial" pitchFamily="34" charset="0"/>
              </a:rPr>
              <a:t>Living with HIV  and those affected by HIV</a:t>
            </a:r>
          </a:p>
          <a:p>
            <a:pPr eaLnBrk="1" hangingPunct="1">
              <a:buFont typeface="Arial" pitchFamily="34" charset="0"/>
              <a:buChar char="•"/>
            </a:pPr>
            <a:r>
              <a:rPr lang="en-US" sz="2000" i="1" dirty="0">
                <a:latin typeface="Arial" pitchFamily="34" charset="0"/>
              </a:rPr>
              <a:t>Programmatic responses (prevention, treatment, care and support) – </a:t>
            </a:r>
          </a:p>
          <a:p>
            <a:pPr eaLnBrk="1" hangingPunct="1"/>
            <a:r>
              <a:rPr lang="ja-JP" altLang="en-US" sz="2400" b="1" dirty="0">
                <a:latin typeface="Arial" pitchFamily="34" charset="0"/>
              </a:rPr>
              <a:t>“</a:t>
            </a:r>
            <a:r>
              <a:rPr lang="en-US" altLang="ja-JP" sz="2400" b="1" dirty="0">
                <a:latin typeface="Arial" pitchFamily="34" charset="0"/>
              </a:rPr>
              <a:t>the so what</a:t>
            </a:r>
            <a:r>
              <a:rPr lang="ja-JP" altLang="en-US" sz="2400" b="1" dirty="0">
                <a:latin typeface="Arial" pitchFamily="34" charset="0"/>
              </a:rPr>
              <a:t>”</a:t>
            </a:r>
            <a:endParaRPr lang="es-DO" sz="2400" b="1" dirty="0">
              <a:latin typeface="Arial" pitchFamily="34" charset="0"/>
            </a:endParaRPr>
          </a:p>
        </p:txBody>
      </p:sp>
    </p:spTree>
    <p:extLst>
      <p:ext uri="{BB962C8B-B14F-4D97-AF65-F5344CB8AC3E}">
        <p14:creationId xmlns:p14="http://schemas.microsoft.com/office/powerpoint/2010/main" val="1255341377"/>
      </p:ext>
    </p:extLst>
  </p:cSld>
  <p:clrMapOvr>
    <a:masterClrMapping/>
  </p:clrMapOvr>
  <p:timing>
    <p:tnLst>
      <p:par>
        <p:cTn id="1" dur="indefinite" restart="never" nodeType="tmRoot"/>
      </p:par>
    </p:tnLst>
  </p:timing>
</p:sld>
</file>

<file path=ppt/theme/theme1.xml><?xml version="1.0" encoding="utf-8"?>
<a:theme xmlns:a="http://schemas.openxmlformats.org/drawingml/2006/main" name="Title and breaker pag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7280</TotalTime>
  <Words>4605</Words>
  <Application>Microsoft Office PowerPoint</Application>
  <PresentationFormat>On-screen Show (4:3)</PresentationFormat>
  <Paragraphs>320</Paragraphs>
  <Slides>29</Slides>
  <Notes>27</Notes>
  <HiddenSlides>0</HiddenSlides>
  <MMClips>0</MMClips>
  <ScaleCrop>false</ScaleCrop>
  <HeadingPairs>
    <vt:vector size="4" baseType="variant">
      <vt:variant>
        <vt:lpstr>Theme</vt:lpstr>
      </vt:variant>
      <vt:variant>
        <vt:i4>4</vt:i4>
      </vt:variant>
      <vt:variant>
        <vt:lpstr>Slide Titles</vt:lpstr>
      </vt:variant>
      <vt:variant>
        <vt:i4>29</vt:i4>
      </vt:variant>
    </vt:vector>
  </HeadingPairs>
  <TitlesOfParts>
    <vt:vector size="33" baseType="lpstr">
      <vt:lpstr>Title and breaker pages</vt:lpstr>
      <vt:lpstr>Custom Design</vt:lpstr>
      <vt:lpstr>DR</vt:lpstr>
      <vt:lpstr>MEASURE_Eval_slide_template-1</vt:lpstr>
      <vt:lpstr>PowerPoint Presentation</vt:lpstr>
      <vt:lpstr>PowerPoint Presentation</vt:lpstr>
      <vt:lpstr>PowerPoint Presentation</vt:lpstr>
      <vt:lpstr>Gender Analysis Definition</vt:lpstr>
      <vt:lpstr>What is Gender Analysis?</vt:lpstr>
      <vt:lpstr>How does Gender Analysis help us design and manage better health programs?</vt:lpstr>
      <vt:lpstr>How does Gender Analysis help to  ‘Know Your Epidemic/Know Your Response”? </vt:lpstr>
      <vt:lpstr>How does Gender Analysis help to  ‘Know Your Epidemic/Know Your Response”? </vt:lpstr>
      <vt:lpstr>How does Gender Analysis help to  ‘Know Your Epidemic/Know Your Response”? </vt:lpstr>
      <vt:lpstr>PowerPoint Presentation</vt:lpstr>
      <vt:lpstr>What different constraints and opportunities do women and men face?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 short, Gender Analysis reveals …</vt:lpstr>
      <vt:lpstr>PowerPoint Presentation</vt:lpstr>
      <vt:lpstr>PowerPoint Presentation</vt:lpstr>
      <vt:lpstr>Sex disaggregated Data</vt:lpstr>
      <vt:lpstr>PowerPoint Presentation</vt:lpstr>
      <vt:lpstr>PowerPoint Presentation</vt:lpstr>
      <vt:lpstr>Gender-Based Constraints</vt:lpstr>
      <vt:lpstr>Gender-Based Opportunities</vt:lpstr>
      <vt:lpstr>Formulating a Gender-Based Constraint</vt:lpstr>
      <vt:lpstr>Formulating a Gender-Based Opportunity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Laurie Brown</dc:creator>
  <cp:lastModifiedBy>Samhita</cp:lastModifiedBy>
  <cp:revision>169</cp:revision>
  <cp:lastPrinted>2013-06-19T16:00:06Z</cp:lastPrinted>
  <dcterms:created xsi:type="dcterms:W3CDTF">2010-01-11T19:46:18Z</dcterms:created>
  <dcterms:modified xsi:type="dcterms:W3CDTF">2013-11-21T19:22:45Z</dcterms:modified>
</cp:coreProperties>
</file>