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9" r:id="rId2"/>
    <p:sldId id="260" r:id="rId3"/>
    <p:sldId id="257" r:id="rId4"/>
    <p:sldId id="258"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ccanno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926" autoAdjust="0"/>
  </p:normalViewPr>
  <p:slideViewPr>
    <p:cSldViewPr>
      <p:cViewPr>
        <p:scale>
          <a:sx n="70" d="100"/>
          <a:sy n="70" d="100"/>
        </p:scale>
        <p:origin x="-1974" y="-2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273215-E476-4249-A69C-7CA74FA49912}" type="datetimeFigureOut">
              <a:rPr lang="en-US" smtClean="0"/>
              <a:t>11/20/2013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7691D9-E55B-468E-B666-BFD5CEF2FDCA}" type="slidenum">
              <a:rPr lang="en-US" smtClean="0"/>
              <a:t>‹#›</a:t>
            </a:fld>
            <a:endParaRPr lang="en-US"/>
          </a:p>
        </p:txBody>
      </p:sp>
    </p:spTree>
    <p:extLst>
      <p:ext uri="{BB962C8B-B14F-4D97-AF65-F5344CB8AC3E}">
        <p14:creationId xmlns:p14="http://schemas.microsoft.com/office/powerpoint/2010/main" val="3890146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5F7691D9-E55B-468E-B666-BFD5CEF2FDCA}" type="slidenum">
              <a:rPr lang="en-US" smtClean="0"/>
              <a:t>1</a:t>
            </a:fld>
            <a:endParaRPr lang="en-US"/>
          </a:p>
        </p:txBody>
      </p:sp>
    </p:spTree>
    <p:extLst>
      <p:ext uri="{BB962C8B-B14F-4D97-AF65-F5344CB8AC3E}">
        <p14:creationId xmlns:p14="http://schemas.microsoft.com/office/powerpoint/2010/main" val="1868317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a:t>
            </a:r>
            <a:r>
              <a:rPr lang="en-US" baseline="0" dirty="0" smtClean="0"/>
              <a:t> If 60% of HIV cases in Country X are women, then you would not expect (or want) to see equal number of men and women accessing HIV treatment.  In this case, you would hope to see that 60% of people receiving services were women, and 40% were men, because it would reflect what the epidemic looks like in that country. </a:t>
            </a:r>
          </a:p>
          <a:p>
            <a:r>
              <a:rPr lang="en-US" baseline="0" dirty="0" smtClean="0"/>
              <a:t>Ideally, you might want there to be equal numbers of women and men receiving services </a:t>
            </a:r>
            <a:r>
              <a:rPr lang="en-US" b="1" baseline="0" dirty="0" smtClean="0"/>
              <a:t>IF</a:t>
            </a:r>
            <a:r>
              <a:rPr lang="en-US" baseline="0" dirty="0" smtClean="0"/>
              <a:t> there are equal number of women and men infected with HIV. However, that is not always the case, so it is crucial to look the data and the gender gaps in the context of what you know, or if you don’t know, it can help you identify where you need more information. </a:t>
            </a:r>
          </a:p>
          <a:p>
            <a:endParaRPr lang="en-US" baseline="0" dirty="0" smtClean="0"/>
          </a:p>
          <a:p>
            <a:r>
              <a:rPr lang="en-US" baseline="0" dirty="0" smtClean="0"/>
              <a:t>This is a very important distinction to keep in mind when looking at gender gaps because not all gender gaps are straightforward when taken out of context.  </a:t>
            </a:r>
            <a:endParaRPr lang="en-US" dirty="0"/>
          </a:p>
        </p:txBody>
      </p:sp>
      <p:sp>
        <p:nvSpPr>
          <p:cNvPr id="4" name="Slide Number Placeholder 3"/>
          <p:cNvSpPr>
            <a:spLocks noGrp="1"/>
          </p:cNvSpPr>
          <p:nvPr>
            <p:ph type="sldNum" sz="quarter" idx="10"/>
          </p:nvPr>
        </p:nvSpPr>
        <p:spPr/>
        <p:txBody>
          <a:bodyPr/>
          <a:lstStyle/>
          <a:p>
            <a:fld id="{5F7691D9-E55B-468E-B666-BFD5CEF2FDCA}" type="slidenum">
              <a:rPr lang="en-US" smtClean="0"/>
              <a:t>2</a:t>
            </a:fld>
            <a:endParaRPr lang="en-US"/>
          </a:p>
        </p:txBody>
      </p:sp>
    </p:spTree>
    <p:extLst>
      <p:ext uri="{BB962C8B-B14F-4D97-AF65-F5344CB8AC3E}">
        <p14:creationId xmlns:p14="http://schemas.microsoft.com/office/powerpoint/2010/main" val="2763948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09" indent="-285734" eaLnBrk="0" hangingPunct="0">
              <a:defRPr>
                <a:solidFill>
                  <a:schemeClr val="tx1"/>
                </a:solidFill>
                <a:latin typeface="Arial" charset="0"/>
              </a:defRPr>
            </a:lvl2pPr>
            <a:lvl3pPr marL="1142937" indent="-228587" eaLnBrk="0" hangingPunct="0">
              <a:defRPr>
                <a:solidFill>
                  <a:schemeClr val="tx1"/>
                </a:solidFill>
                <a:latin typeface="Arial" charset="0"/>
              </a:defRPr>
            </a:lvl3pPr>
            <a:lvl4pPr marL="1600112" indent="-228587" eaLnBrk="0" hangingPunct="0">
              <a:defRPr>
                <a:solidFill>
                  <a:schemeClr val="tx1"/>
                </a:solidFill>
                <a:latin typeface="Arial" charset="0"/>
              </a:defRPr>
            </a:lvl4pPr>
            <a:lvl5pPr marL="2057287" indent="-228587" eaLnBrk="0" hangingPunct="0">
              <a:defRPr>
                <a:solidFill>
                  <a:schemeClr val="tx1"/>
                </a:solidFill>
                <a:latin typeface="Arial" charset="0"/>
              </a:defRPr>
            </a:lvl5pPr>
            <a:lvl6pPr marL="2514461" indent="-228587" eaLnBrk="0" fontAlgn="base" hangingPunct="0">
              <a:spcBef>
                <a:spcPct val="0"/>
              </a:spcBef>
              <a:spcAft>
                <a:spcPct val="0"/>
              </a:spcAft>
              <a:defRPr>
                <a:solidFill>
                  <a:schemeClr val="tx1"/>
                </a:solidFill>
                <a:latin typeface="Arial" charset="0"/>
              </a:defRPr>
            </a:lvl6pPr>
            <a:lvl7pPr marL="2971635" indent="-228587" eaLnBrk="0" fontAlgn="base" hangingPunct="0">
              <a:spcBef>
                <a:spcPct val="0"/>
              </a:spcBef>
              <a:spcAft>
                <a:spcPct val="0"/>
              </a:spcAft>
              <a:defRPr>
                <a:solidFill>
                  <a:schemeClr val="tx1"/>
                </a:solidFill>
                <a:latin typeface="Arial" charset="0"/>
              </a:defRPr>
            </a:lvl7pPr>
            <a:lvl8pPr marL="3428810" indent="-228587" eaLnBrk="0" fontAlgn="base" hangingPunct="0">
              <a:spcBef>
                <a:spcPct val="0"/>
              </a:spcBef>
              <a:spcAft>
                <a:spcPct val="0"/>
              </a:spcAft>
              <a:defRPr>
                <a:solidFill>
                  <a:schemeClr val="tx1"/>
                </a:solidFill>
                <a:latin typeface="Arial" charset="0"/>
              </a:defRPr>
            </a:lvl8pPr>
            <a:lvl9pPr marL="3885985" indent="-228587" eaLnBrk="0" fontAlgn="base" hangingPunct="0">
              <a:spcBef>
                <a:spcPct val="0"/>
              </a:spcBef>
              <a:spcAft>
                <a:spcPct val="0"/>
              </a:spcAft>
              <a:defRPr>
                <a:solidFill>
                  <a:schemeClr val="tx1"/>
                </a:solidFill>
                <a:latin typeface="Arial" charset="0"/>
              </a:defRPr>
            </a:lvl9pPr>
          </a:lstStyle>
          <a:p>
            <a:pPr eaLnBrk="1" hangingPunct="1"/>
            <a:fld id="{24BD909A-BC5A-42E6-B1C5-7684DEC3B2DB}"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09" indent="-285734" eaLnBrk="0" hangingPunct="0">
              <a:defRPr>
                <a:solidFill>
                  <a:schemeClr val="tx1"/>
                </a:solidFill>
                <a:latin typeface="Arial" charset="0"/>
              </a:defRPr>
            </a:lvl2pPr>
            <a:lvl3pPr marL="1142937" indent="-228587" eaLnBrk="0" hangingPunct="0">
              <a:defRPr>
                <a:solidFill>
                  <a:schemeClr val="tx1"/>
                </a:solidFill>
                <a:latin typeface="Arial" charset="0"/>
              </a:defRPr>
            </a:lvl3pPr>
            <a:lvl4pPr marL="1600112" indent="-228587" eaLnBrk="0" hangingPunct="0">
              <a:defRPr>
                <a:solidFill>
                  <a:schemeClr val="tx1"/>
                </a:solidFill>
                <a:latin typeface="Arial" charset="0"/>
              </a:defRPr>
            </a:lvl4pPr>
            <a:lvl5pPr marL="2057287" indent="-228587" eaLnBrk="0" hangingPunct="0">
              <a:defRPr>
                <a:solidFill>
                  <a:schemeClr val="tx1"/>
                </a:solidFill>
                <a:latin typeface="Arial" charset="0"/>
              </a:defRPr>
            </a:lvl5pPr>
            <a:lvl6pPr marL="2514461" indent="-228587" eaLnBrk="0" fontAlgn="base" hangingPunct="0">
              <a:spcBef>
                <a:spcPct val="0"/>
              </a:spcBef>
              <a:spcAft>
                <a:spcPct val="0"/>
              </a:spcAft>
              <a:defRPr>
                <a:solidFill>
                  <a:schemeClr val="tx1"/>
                </a:solidFill>
                <a:latin typeface="Arial" charset="0"/>
              </a:defRPr>
            </a:lvl6pPr>
            <a:lvl7pPr marL="2971635" indent="-228587" eaLnBrk="0" fontAlgn="base" hangingPunct="0">
              <a:spcBef>
                <a:spcPct val="0"/>
              </a:spcBef>
              <a:spcAft>
                <a:spcPct val="0"/>
              </a:spcAft>
              <a:defRPr>
                <a:solidFill>
                  <a:schemeClr val="tx1"/>
                </a:solidFill>
                <a:latin typeface="Arial" charset="0"/>
              </a:defRPr>
            </a:lvl7pPr>
            <a:lvl8pPr marL="3428810" indent="-228587" eaLnBrk="0" fontAlgn="base" hangingPunct="0">
              <a:spcBef>
                <a:spcPct val="0"/>
              </a:spcBef>
              <a:spcAft>
                <a:spcPct val="0"/>
              </a:spcAft>
              <a:defRPr>
                <a:solidFill>
                  <a:schemeClr val="tx1"/>
                </a:solidFill>
                <a:latin typeface="Arial" charset="0"/>
              </a:defRPr>
            </a:lvl8pPr>
            <a:lvl9pPr marL="3885985" indent="-228587" eaLnBrk="0" fontAlgn="base" hangingPunct="0">
              <a:spcBef>
                <a:spcPct val="0"/>
              </a:spcBef>
              <a:spcAft>
                <a:spcPct val="0"/>
              </a:spcAft>
              <a:defRPr>
                <a:solidFill>
                  <a:schemeClr val="tx1"/>
                </a:solidFill>
                <a:latin typeface="Arial" charset="0"/>
              </a:defRPr>
            </a:lvl9pPr>
          </a:lstStyle>
          <a:p>
            <a:pPr eaLnBrk="1" hangingPunct="1"/>
            <a:fld id="{6C07AB3B-7002-426F-A359-8D64CFB23C1F}" type="slidenum">
              <a:rPr lang="en-US" smtClean="0"/>
              <a:pPr eaLnBrk="1" hangingPunct="1"/>
              <a:t>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D44F74-FC78-43FC-98DE-5AFFD999D078}"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2316180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D44F74-FC78-43FC-98DE-5AFFD999D078}"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3286845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D44F74-FC78-43FC-98DE-5AFFD999D078}"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3492681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D44F74-FC78-43FC-98DE-5AFFD999D078}"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2477693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D44F74-FC78-43FC-98DE-5AFFD999D078}"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471200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D44F74-FC78-43FC-98DE-5AFFD999D078}"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4001781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D44F74-FC78-43FC-98DE-5AFFD999D078}" type="datetimeFigureOut">
              <a:rPr lang="en-US" smtClean="0"/>
              <a:t>11/20/2013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2291961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D44F74-FC78-43FC-98DE-5AFFD999D078}" type="datetimeFigureOut">
              <a:rPr lang="en-US" smtClean="0"/>
              <a:t>11/20/2013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3204605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D44F74-FC78-43FC-98DE-5AFFD999D078}" type="datetimeFigureOut">
              <a:rPr lang="en-US" smtClean="0"/>
              <a:t>11/20/2013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3500851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D44F74-FC78-43FC-98DE-5AFFD999D078}"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17308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D44F74-FC78-43FC-98DE-5AFFD999D078}"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141A8E-6CB8-4811-8BC6-DF8455771970}" type="slidenum">
              <a:rPr lang="en-US" smtClean="0"/>
              <a:t>‹#›</a:t>
            </a:fld>
            <a:endParaRPr lang="en-US"/>
          </a:p>
        </p:txBody>
      </p:sp>
    </p:spTree>
    <p:extLst>
      <p:ext uri="{BB962C8B-B14F-4D97-AF65-F5344CB8AC3E}">
        <p14:creationId xmlns:p14="http://schemas.microsoft.com/office/powerpoint/2010/main" val="2774048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D44F74-FC78-43FC-98DE-5AFFD999D078}" type="datetimeFigureOut">
              <a:rPr lang="en-US" smtClean="0"/>
              <a:t>11/20/2013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141A8E-6CB8-4811-8BC6-DF8455771970}" type="slidenum">
              <a:rPr lang="en-US" smtClean="0"/>
              <a:t>‹#›</a:t>
            </a:fld>
            <a:endParaRPr lang="en-US"/>
          </a:p>
        </p:txBody>
      </p:sp>
    </p:spTree>
    <p:extLst>
      <p:ext uri="{BB962C8B-B14F-4D97-AF65-F5344CB8AC3E}">
        <p14:creationId xmlns:p14="http://schemas.microsoft.com/office/powerpoint/2010/main" val="3714334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pc.unc.edu/measure/publications/ms-08-30" TargetMode="External"/><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cpc.unc.edu/measure/publications/ms-12-52" TargetMode="External"/><Relationship Id="rId5" Type="http://schemas.openxmlformats.org/officeDocument/2006/relationships/hyperlink" Target="http://www.c-changeprogram.org/content/gender-scales-compendium/index.html" TargetMode="External"/><Relationship Id="rId4" Type="http://schemas.openxmlformats.org/officeDocument/2006/relationships/hyperlink" Target="http://www.cpc.unc.edu/measure/prh/rh_indicator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a:solidFill>
            <a:schemeClr val="accent1">
              <a:lumMod val="20000"/>
              <a:lumOff val="80000"/>
            </a:schemeClr>
          </a:solidFill>
        </p:spPr>
        <p:txBody>
          <a:bodyPr>
            <a:normAutofit fontScale="90000"/>
          </a:bodyPr>
          <a:lstStyle/>
          <a:p>
            <a:r>
              <a:rPr lang="en-US" dirty="0" smtClean="0"/>
              <a:t>Interpreting Sex-Disaggregated Data</a:t>
            </a:r>
            <a:endParaRPr lang="en-US" dirty="0"/>
          </a:p>
        </p:txBody>
      </p:sp>
      <p:sp>
        <p:nvSpPr>
          <p:cNvPr id="3" name="Content Placeholder 2"/>
          <p:cNvSpPr>
            <a:spLocks noGrp="1"/>
          </p:cNvSpPr>
          <p:nvPr>
            <p:ph idx="1"/>
          </p:nvPr>
        </p:nvSpPr>
        <p:spPr>
          <a:xfrm>
            <a:off x="457200" y="1752601"/>
            <a:ext cx="8305800" cy="3124200"/>
          </a:xfrm>
        </p:spPr>
        <p:txBody>
          <a:bodyPr>
            <a:noAutofit/>
          </a:bodyPr>
          <a:lstStyle/>
          <a:p>
            <a:pPr>
              <a:spcAft>
                <a:spcPts val="600"/>
              </a:spcAft>
            </a:pPr>
            <a:r>
              <a:rPr lang="en-US" sz="2400" dirty="0" smtClean="0"/>
              <a:t>Don’t generalize based on one observation or variable!</a:t>
            </a:r>
          </a:p>
          <a:p>
            <a:pPr>
              <a:spcAft>
                <a:spcPts val="600"/>
              </a:spcAft>
            </a:pPr>
            <a:r>
              <a:rPr lang="en-US" sz="2400" dirty="0" smtClean="0"/>
              <a:t>Look for patterns across place or age or other socio-demographic factors</a:t>
            </a:r>
          </a:p>
          <a:p>
            <a:pPr>
              <a:spcAft>
                <a:spcPts val="600"/>
              </a:spcAft>
            </a:pPr>
            <a:r>
              <a:rPr lang="en-US" sz="2400" dirty="0" smtClean="0"/>
              <a:t>Look for trends over time</a:t>
            </a:r>
          </a:p>
          <a:p>
            <a:pPr>
              <a:spcAft>
                <a:spcPts val="600"/>
              </a:spcAft>
            </a:pPr>
            <a:r>
              <a:rPr lang="en-US" sz="2400" dirty="0" smtClean="0"/>
              <a:t>Ask: Is the size of the gap changing? Over time? Across places? </a:t>
            </a:r>
          </a:p>
          <a:p>
            <a:pPr>
              <a:spcAft>
                <a:spcPts val="600"/>
              </a:spcAft>
            </a:pPr>
            <a:r>
              <a:rPr lang="en-US" sz="2400" dirty="0" smtClean="0"/>
              <a:t>What might explain different patterns and trends? </a:t>
            </a:r>
            <a:endParaRPr lang="en-US" sz="2400" dirty="0"/>
          </a:p>
        </p:txBody>
      </p:sp>
      <p:pic>
        <p:nvPicPr>
          <p:cNvPr id="4" name="Picture 2" descr="C:\Users\EGeers\AppData\Local\Microsoft\Windows\Temporary Internet Files\Content.IE5\UH85NJNM\PEPFAR Logo-Foreign Audienc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5373215"/>
            <a:ext cx="1495180" cy="88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Vertical_RGB_600"/>
          <p:cNvPicPr>
            <a:picLocks noChangeAspect="1" noChangeArrowheads="1"/>
          </p:cNvPicPr>
          <p:nvPr/>
        </p:nvPicPr>
        <p:blipFill>
          <a:blip r:embed="rId4" cstate="print"/>
          <a:srcRect/>
          <a:stretch>
            <a:fillRect/>
          </a:stretch>
        </p:blipFill>
        <p:spPr bwMode="auto">
          <a:xfrm>
            <a:off x="4097353" y="5398138"/>
            <a:ext cx="1013110" cy="830480"/>
          </a:xfrm>
          <a:prstGeom prst="rect">
            <a:avLst/>
          </a:prstGeom>
          <a:noFill/>
          <a:ln w="9525">
            <a:noFill/>
            <a:miter lim="800000"/>
            <a:headEnd/>
            <a:tailEnd/>
          </a:ln>
        </p:spPr>
      </p:pic>
      <p:pic>
        <p:nvPicPr>
          <p:cNvPr id="6" name="Picture 6" descr="logo_2004"/>
          <p:cNvPicPr>
            <a:picLocks noChangeAspect="1" noChangeArrowheads="1"/>
          </p:cNvPicPr>
          <p:nvPr/>
        </p:nvPicPr>
        <p:blipFill>
          <a:blip r:embed="rId5" cstate="print"/>
          <a:srcRect/>
          <a:stretch>
            <a:fillRect/>
          </a:stretch>
        </p:blipFill>
        <p:spPr bwMode="auto">
          <a:xfrm>
            <a:off x="5621353" y="5466858"/>
            <a:ext cx="804080" cy="761760"/>
          </a:xfrm>
          <a:prstGeom prst="rect">
            <a:avLst/>
          </a:prstGeom>
          <a:noFill/>
          <a:ln w="9525">
            <a:noFill/>
            <a:miter lim="800000"/>
            <a:headEnd/>
            <a:tailEnd/>
          </a:ln>
        </p:spPr>
      </p:pic>
    </p:spTree>
    <p:extLst>
      <p:ext uri="{BB962C8B-B14F-4D97-AF65-F5344CB8AC3E}">
        <p14:creationId xmlns:p14="http://schemas.microsoft.com/office/powerpoint/2010/main" val="3781094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00200"/>
            <a:ext cx="7772400" cy="4419600"/>
          </a:xfrm>
          <a:solidFill>
            <a:srgbClr val="FFFF66"/>
          </a:solidFill>
          <a:ln>
            <a:solidFill>
              <a:schemeClr val="accent1"/>
            </a:solidFill>
          </a:ln>
        </p:spPr>
        <p:txBody>
          <a:bodyPr/>
          <a:lstStyle/>
          <a:p>
            <a:pPr marL="0" indent="0">
              <a:buNone/>
            </a:pPr>
            <a:r>
              <a:rPr lang="en-US" dirty="0" smtClean="0"/>
              <a:t>Important note when looking at gender gaps:</a:t>
            </a:r>
          </a:p>
          <a:p>
            <a:pPr marL="0" indent="0">
              <a:buNone/>
            </a:pPr>
            <a:endParaRPr lang="en-US" dirty="0"/>
          </a:p>
          <a:p>
            <a:r>
              <a:rPr lang="en-US" sz="2400" dirty="0" smtClean="0"/>
              <a:t>Remember that a gender gap always needs to be considered in the proper context.  </a:t>
            </a:r>
            <a:endParaRPr lang="en-US" sz="2400" dirty="0"/>
          </a:p>
          <a:p>
            <a:pPr lvl="1"/>
            <a:r>
              <a:rPr lang="en-US" sz="2000" dirty="0" smtClean="0"/>
              <a:t>Is the gap </a:t>
            </a:r>
            <a:r>
              <a:rPr lang="en-US" sz="2000" u="sng" dirty="0" smtClean="0"/>
              <a:t>expected</a:t>
            </a:r>
            <a:r>
              <a:rPr lang="en-US" sz="2000" dirty="0" smtClean="0"/>
              <a:t> based on your knowledge of the situation?</a:t>
            </a:r>
          </a:p>
          <a:p>
            <a:pPr lvl="1"/>
            <a:r>
              <a:rPr lang="en-US" sz="2000" dirty="0" smtClean="0"/>
              <a:t>Are there are some situations where you would expect there to be a gap between men and women?</a:t>
            </a:r>
          </a:p>
          <a:p>
            <a:pPr lvl="1"/>
            <a:r>
              <a:rPr lang="en-US" sz="2000" dirty="0" smtClean="0"/>
              <a:t>Are there situations in which an equal number of men and women to be receiving health services would reflect a negative outcome?</a:t>
            </a:r>
          </a:p>
          <a:p>
            <a:pPr lvl="1"/>
            <a:endParaRPr lang="en-US" sz="2000" dirty="0" smtClean="0"/>
          </a:p>
          <a:p>
            <a:endParaRPr lang="en-US" sz="2400" dirty="0"/>
          </a:p>
        </p:txBody>
      </p:sp>
      <p:sp>
        <p:nvSpPr>
          <p:cNvPr id="4" name="Title 1"/>
          <p:cNvSpPr>
            <a:spLocks noGrp="1"/>
          </p:cNvSpPr>
          <p:nvPr>
            <p:ph type="title"/>
          </p:nvPr>
        </p:nvSpPr>
        <p:spPr>
          <a:solidFill>
            <a:schemeClr val="accent1">
              <a:lumMod val="20000"/>
              <a:lumOff val="80000"/>
            </a:schemeClr>
          </a:solidFill>
        </p:spPr>
        <p:txBody>
          <a:bodyPr>
            <a:normAutofit fontScale="90000"/>
          </a:bodyPr>
          <a:lstStyle/>
          <a:p>
            <a:r>
              <a:rPr lang="en-US" dirty="0" smtClean="0"/>
              <a:t>Interpreting Sex-Disaggregated Data</a:t>
            </a:r>
            <a:endParaRPr lang="en-US" dirty="0"/>
          </a:p>
        </p:txBody>
      </p:sp>
    </p:spTree>
    <p:extLst>
      <p:ext uri="{BB962C8B-B14F-4D97-AF65-F5344CB8AC3E}">
        <p14:creationId xmlns:p14="http://schemas.microsoft.com/office/powerpoint/2010/main" val="2094483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a:spLocks noGrp="1"/>
          </p:cNvSpPr>
          <p:nvPr>
            <p:ph idx="1"/>
          </p:nvPr>
        </p:nvSpPr>
        <p:spPr>
          <a:xfrm>
            <a:off x="762000" y="2438400"/>
            <a:ext cx="8001000" cy="3733801"/>
          </a:xfrm>
        </p:spPr>
        <p:txBody>
          <a:bodyPr>
            <a:noAutofit/>
          </a:bodyPr>
          <a:lstStyle/>
          <a:p>
            <a:r>
              <a:rPr lang="en-US" sz="2800" dirty="0" err="1" smtClean="0"/>
              <a:t>VAW</a:t>
            </a:r>
            <a:r>
              <a:rPr lang="en-US" sz="2800" dirty="0" smtClean="0"/>
              <a:t>/G compendium</a:t>
            </a:r>
          </a:p>
          <a:p>
            <a:pPr lvl="1"/>
            <a:r>
              <a:rPr lang="en-US" sz="1600" dirty="0" smtClean="0">
                <a:hlinkClick r:id="rId3"/>
              </a:rPr>
              <a:t>https://www.cpc.unc.edu/measure/publications/ms-08-30</a:t>
            </a:r>
            <a:endParaRPr lang="en-US" sz="1600" dirty="0" smtClean="0"/>
          </a:p>
          <a:p>
            <a:r>
              <a:rPr lang="en-US" sz="2800" dirty="0" smtClean="0"/>
              <a:t>Family </a:t>
            </a:r>
            <a:r>
              <a:rPr lang="en-US" sz="2800" dirty="0"/>
              <a:t>Planning  and Reproductive Health </a:t>
            </a:r>
            <a:r>
              <a:rPr lang="en-US" sz="2800" dirty="0" smtClean="0"/>
              <a:t>Indicators Database</a:t>
            </a:r>
          </a:p>
          <a:p>
            <a:pPr lvl="1"/>
            <a:r>
              <a:rPr lang="en-US" sz="1600" dirty="0">
                <a:hlinkClick r:id="rId4"/>
              </a:rPr>
              <a:t>http://</a:t>
            </a:r>
            <a:r>
              <a:rPr lang="en-US" sz="1600" dirty="0" smtClean="0">
                <a:hlinkClick r:id="rId4"/>
              </a:rPr>
              <a:t>www.cpc.unc.edu/measure/prh/rh_indicators</a:t>
            </a:r>
            <a:endParaRPr lang="en-US" sz="1600" dirty="0" smtClean="0"/>
          </a:p>
          <a:p>
            <a:r>
              <a:rPr lang="en-US" sz="2800" dirty="0" smtClean="0"/>
              <a:t>Gender scales</a:t>
            </a:r>
          </a:p>
          <a:p>
            <a:pPr lvl="1"/>
            <a:r>
              <a:rPr lang="en-US" sz="1600" dirty="0" smtClean="0">
                <a:hlinkClick r:id="rId5"/>
              </a:rPr>
              <a:t>http://www.c-changeprogram.org/content/gender-scales-compendium/index.html</a:t>
            </a:r>
            <a:endParaRPr lang="en-US" sz="1600" dirty="0" smtClean="0"/>
          </a:p>
          <a:p>
            <a:r>
              <a:rPr lang="en-US" sz="2800" dirty="0" smtClean="0"/>
              <a:t>Gender and Health Data and Statistics:  An Annotated Resource Guide</a:t>
            </a:r>
          </a:p>
          <a:p>
            <a:pPr lvl="1"/>
            <a:r>
              <a:rPr lang="en-US" sz="1600" dirty="0">
                <a:hlinkClick r:id="rId6"/>
              </a:rPr>
              <a:t>http://</a:t>
            </a:r>
            <a:r>
              <a:rPr lang="en-US" sz="1600" dirty="0" smtClean="0">
                <a:hlinkClick r:id="rId6"/>
              </a:rPr>
              <a:t>www.cpc.unc.edu/measure/publications/ms-12-52</a:t>
            </a:r>
            <a:endParaRPr lang="en-US" sz="1600" dirty="0" smtClean="0"/>
          </a:p>
          <a:p>
            <a:pPr lvl="1"/>
            <a:endParaRPr lang="en-US" sz="1600" dirty="0" smtClean="0"/>
          </a:p>
        </p:txBody>
      </p:sp>
      <p:pic>
        <p:nvPicPr>
          <p:cNvPr id="4100" name="Picture 4" descr="https://encrypted-tbn1.google.com/images?q=tbn:ANd9GcQGYgpBTRYNsevMR_aGybuJVWjF2fh3QFW0BK5ra8I6LQoe_q4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1578" y="404903"/>
            <a:ext cx="3009022" cy="184525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381000" y="381000"/>
            <a:ext cx="4724400" cy="1858962"/>
          </a:xfrm>
          <a:prstGeom prst="rect">
            <a:avLst/>
          </a:prstGeom>
          <a:solidFill>
            <a:schemeClr val="accent1">
              <a:lumMod val="20000"/>
              <a:lumOff val="80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smtClean="0"/>
              <a:t> Resources on </a:t>
            </a:r>
          </a:p>
          <a:p>
            <a:pPr algn="l"/>
            <a:r>
              <a:rPr lang="en-US" sz="4000" dirty="0"/>
              <a:t> </a:t>
            </a:r>
            <a:r>
              <a:rPr lang="en-US" sz="4000" dirty="0" smtClean="0"/>
              <a:t>Gender and HIV Data</a:t>
            </a:r>
            <a:endParaRPr lang="en-US" sz="4000" dirty="0"/>
          </a:p>
        </p:txBody>
      </p:sp>
    </p:spTree>
    <p:extLst>
      <p:ext uri="{BB962C8B-B14F-4D97-AF65-F5344CB8AC3E}">
        <p14:creationId xmlns:p14="http://schemas.microsoft.com/office/powerpoint/2010/main" val="2465475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1295400" y="304800"/>
            <a:ext cx="6553200" cy="1143000"/>
          </a:xfrm>
          <a:solidFill>
            <a:schemeClr val="accent1">
              <a:lumMod val="20000"/>
              <a:lumOff val="80000"/>
            </a:schemeClr>
          </a:solidFill>
        </p:spPr>
        <p:txBody>
          <a:bodyPr/>
          <a:lstStyle/>
          <a:p>
            <a:r>
              <a:rPr lang="en-US" dirty="0" smtClean="0"/>
              <a:t>Coming Resource</a:t>
            </a:r>
          </a:p>
        </p:txBody>
      </p:sp>
      <p:sp>
        <p:nvSpPr>
          <p:cNvPr id="3" name="Content Placeholder 2"/>
          <p:cNvSpPr>
            <a:spLocks noGrp="1"/>
          </p:cNvSpPr>
          <p:nvPr>
            <p:ph idx="1"/>
          </p:nvPr>
        </p:nvSpPr>
        <p:spPr>
          <a:xfrm>
            <a:off x="1066800" y="1828800"/>
            <a:ext cx="7620000" cy="4525963"/>
          </a:xfrm>
        </p:spPr>
        <p:txBody>
          <a:bodyPr>
            <a:normAutofit/>
          </a:bodyPr>
          <a:lstStyle/>
          <a:p>
            <a:pPr marL="0" indent="0">
              <a:buNone/>
              <a:defRPr/>
            </a:pPr>
            <a:r>
              <a:rPr lang="en-US" i="1" dirty="0" smtClean="0"/>
              <a:t>Compendium of Gender Equality and HIV Indicators</a:t>
            </a:r>
          </a:p>
          <a:p>
            <a:pPr lvl="1">
              <a:defRPr/>
            </a:pPr>
            <a:r>
              <a:rPr lang="en-US" dirty="0" smtClean="0"/>
              <a:t>Set of harmonized, agreed-on indicators pertaining to gender and HIV</a:t>
            </a:r>
          </a:p>
          <a:p>
            <a:pPr lvl="1">
              <a:defRPr/>
            </a:pPr>
            <a:r>
              <a:rPr lang="en-US" dirty="0" smtClean="0"/>
              <a:t>Multilateral, bilateral, NGO &amp; Civil society collaboration</a:t>
            </a:r>
          </a:p>
          <a:p>
            <a:pPr lvl="2">
              <a:defRPr/>
            </a:pPr>
            <a:r>
              <a:rPr lang="en-US" dirty="0" smtClean="0"/>
              <a:t>UN: UNIFEM, UNAIDS, WHO, UNFPA</a:t>
            </a:r>
          </a:p>
          <a:p>
            <a:pPr lvl="2">
              <a:defRPr/>
            </a:pPr>
            <a:r>
              <a:rPr lang="en-US" dirty="0" smtClean="0"/>
              <a:t>USG:  USAID, PEPFAR, CDC</a:t>
            </a:r>
          </a:p>
          <a:p>
            <a:pPr lvl="2">
              <a:defRPr/>
            </a:pPr>
            <a:r>
              <a:rPr lang="en-US" dirty="0" smtClean="0"/>
              <a:t>World Bank, GFATM</a:t>
            </a:r>
          </a:p>
          <a:p>
            <a:pPr lvl="2">
              <a:defRPr/>
            </a:pPr>
            <a:endParaRPr lang="en-US" dirty="0"/>
          </a:p>
        </p:txBody>
      </p:sp>
    </p:spTree>
    <p:extLst>
      <p:ext uri="{BB962C8B-B14F-4D97-AF65-F5344CB8AC3E}">
        <p14:creationId xmlns:p14="http://schemas.microsoft.com/office/powerpoint/2010/main" val="37060363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4849</TotalTime>
  <Words>404</Words>
  <Application>Microsoft Office PowerPoint</Application>
  <PresentationFormat>On-screen Show (4:3)</PresentationFormat>
  <Paragraphs>38</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Interpreting Sex-Disaggregated Data</vt:lpstr>
      <vt:lpstr>Interpreting Sex-Disaggregated Data</vt:lpstr>
      <vt:lpstr>PowerPoint Presentation</vt:lpstr>
      <vt:lpstr>Coming Resource</vt:lpstr>
    </vt:vector>
  </TitlesOfParts>
  <Company>The University of North Carolina at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Gender &amp; HIV Data resources</dc:title>
  <dc:creator>Bloom, Shelah S</dc:creator>
  <cp:lastModifiedBy>Samhita</cp:lastModifiedBy>
  <cp:revision>13</cp:revision>
  <dcterms:created xsi:type="dcterms:W3CDTF">2012-07-26T16:13:41Z</dcterms:created>
  <dcterms:modified xsi:type="dcterms:W3CDTF">2013-11-20T16:04:15Z</dcterms:modified>
</cp:coreProperties>
</file>